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83" r:id="rId3"/>
    <p:sldId id="287" r:id="rId4"/>
    <p:sldId id="257" r:id="rId5"/>
    <p:sldId id="277" r:id="rId6"/>
    <p:sldId id="258" r:id="rId7"/>
    <p:sldId id="276" r:id="rId8"/>
    <p:sldId id="264" r:id="rId9"/>
    <p:sldId id="286" r:id="rId10"/>
    <p:sldId id="284" r:id="rId11"/>
    <p:sldId id="278" r:id="rId12"/>
    <p:sldId id="285" r:id="rId13"/>
    <p:sldId id="288" r:id="rId14"/>
    <p:sldId id="280" r:id="rId15"/>
    <p:sldId id="281" r:id="rId16"/>
    <p:sldId id="267" r:id="rId17"/>
    <p:sldId id="266" r:id="rId18"/>
    <p:sldId id="268" r:id="rId19"/>
    <p:sldId id="28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12" autoAdjust="0"/>
    <p:restoredTop sz="95501" autoAdjust="0"/>
  </p:normalViewPr>
  <p:slideViewPr>
    <p:cSldViewPr snapToGrid="0">
      <p:cViewPr varScale="1">
        <p:scale>
          <a:sx n="83" d="100"/>
          <a:sy n="83" d="100"/>
        </p:scale>
        <p:origin x="534" y="84"/>
      </p:cViewPr>
      <p:guideLst/>
    </p:cSldViewPr>
  </p:slideViewPr>
  <p:outlineViewPr>
    <p:cViewPr>
      <p:scale>
        <a:sx n="33" d="100"/>
        <a:sy n="33" d="100"/>
      </p:scale>
      <p:origin x="0" y="-3924"/>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70" d="100"/>
          <a:sy n="70" d="100"/>
        </p:scale>
        <p:origin x="3240"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AFCCF9-1D8A-4534-9693-281805E486E4}" type="datetimeFigureOut">
              <a:rPr lang="en-US" smtClean="0"/>
              <a:t>3/31/2014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175B8E-5D8B-46FA-85CD-4619940A2F32}" type="slidenum">
              <a:rPr lang="en-US" smtClean="0"/>
              <a:t>‹#›</a:t>
            </a:fld>
            <a:endParaRPr lang="en-US"/>
          </a:p>
        </p:txBody>
      </p:sp>
    </p:spTree>
    <p:extLst>
      <p:ext uri="{BB962C8B-B14F-4D97-AF65-F5344CB8AC3E}">
        <p14:creationId xmlns:p14="http://schemas.microsoft.com/office/powerpoint/2010/main" val="1038853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4175B8E-5D8B-46FA-85CD-4619940A2F32}" type="slidenum">
              <a:rPr lang="en-US" smtClean="0"/>
              <a:t>1</a:t>
            </a:fld>
            <a:endParaRPr lang="en-US"/>
          </a:p>
        </p:txBody>
      </p:sp>
    </p:spTree>
    <p:extLst>
      <p:ext uri="{BB962C8B-B14F-4D97-AF65-F5344CB8AC3E}">
        <p14:creationId xmlns:p14="http://schemas.microsoft.com/office/powerpoint/2010/main" val="27772026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4175B8E-5D8B-46FA-85CD-4619940A2F32}" type="slidenum">
              <a:rPr lang="en-US" smtClean="0"/>
              <a:t>10</a:t>
            </a:fld>
            <a:endParaRPr lang="en-US"/>
          </a:p>
        </p:txBody>
      </p:sp>
    </p:spTree>
    <p:extLst>
      <p:ext uri="{BB962C8B-B14F-4D97-AF65-F5344CB8AC3E}">
        <p14:creationId xmlns:p14="http://schemas.microsoft.com/office/powerpoint/2010/main" val="10793373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Contribution slide:</a:t>
            </a:r>
          </a:p>
          <a:p>
            <a:endParaRPr lang="en-US" dirty="0" smtClean="0"/>
          </a:p>
          <a:p>
            <a:endParaRPr lang="en-US" dirty="0" smtClean="0"/>
          </a:p>
          <a:p>
            <a:r>
              <a:rPr lang="en-US" dirty="0" smtClean="0"/>
              <a:t>Entire paper describes all optimizations in terms of Gather</a:t>
            </a:r>
          </a:p>
          <a:p>
            <a:r>
              <a:rPr lang="en-US" dirty="0"/>
              <a:t> </a:t>
            </a:r>
            <a:r>
              <a:rPr lang="en-US" dirty="0" smtClean="0"/>
              <a:t> </a:t>
            </a:r>
          </a:p>
          <a:p>
            <a:r>
              <a:rPr lang="en-US" dirty="0" smtClean="0"/>
              <a:t>Translating FSM into gather – a common hardware primitive.</a:t>
            </a:r>
          </a:p>
          <a:p>
            <a:r>
              <a:rPr lang="en-US" dirty="0" smtClean="0"/>
              <a:t>Optimizations in terms of Gather</a:t>
            </a:r>
          </a:p>
          <a:p>
            <a:r>
              <a:rPr lang="en-US" dirty="0" smtClean="0"/>
              <a:t>Implementing Gather on hardware which lacks it as intrinsic. </a:t>
            </a:r>
          </a:p>
          <a:p>
            <a:endParaRPr lang="en-US" dirty="0" smtClean="0"/>
          </a:p>
          <a:p>
            <a:r>
              <a:rPr lang="en-US" dirty="0" smtClean="0"/>
              <a:t>Gather is primitive on new hardware: our approach should scale with faster and faster support for Gather.</a:t>
            </a:r>
            <a:endParaRPr lang="en-US" dirty="0"/>
          </a:p>
          <a:p>
            <a:endParaRPr lang="en-US" dirty="0" smtClean="0"/>
          </a:p>
          <a:p>
            <a:r>
              <a:rPr lang="en-US" dirty="0" smtClean="0"/>
              <a:t>(make these bullet points)</a:t>
            </a:r>
            <a:endParaRPr lang="en-US" dirty="0"/>
          </a:p>
        </p:txBody>
      </p:sp>
      <p:sp>
        <p:nvSpPr>
          <p:cNvPr id="4" name="Slide Number Placeholder 3"/>
          <p:cNvSpPr>
            <a:spLocks noGrp="1"/>
          </p:cNvSpPr>
          <p:nvPr>
            <p:ph type="sldNum" sz="quarter" idx="10"/>
          </p:nvPr>
        </p:nvSpPr>
        <p:spPr/>
        <p:txBody>
          <a:bodyPr/>
          <a:lstStyle/>
          <a:p>
            <a:fld id="{C4175B8E-5D8B-46FA-85CD-4619940A2F32}" type="slidenum">
              <a:rPr lang="en-US" smtClean="0"/>
              <a:t>11</a:t>
            </a:fld>
            <a:endParaRPr lang="en-US"/>
          </a:p>
        </p:txBody>
      </p:sp>
    </p:spTree>
    <p:extLst>
      <p:ext uri="{BB962C8B-B14F-4D97-AF65-F5344CB8AC3E}">
        <p14:creationId xmlns:p14="http://schemas.microsoft.com/office/powerpoint/2010/main" val="23271367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4175B8E-5D8B-46FA-85CD-4619940A2F32}" type="slidenum">
              <a:rPr lang="en-US" smtClean="0"/>
              <a:t>12</a:t>
            </a:fld>
            <a:endParaRPr lang="en-US"/>
          </a:p>
        </p:txBody>
      </p:sp>
    </p:spTree>
    <p:extLst>
      <p:ext uri="{BB962C8B-B14F-4D97-AF65-F5344CB8AC3E}">
        <p14:creationId xmlns:p14="http://schemas.microsoft.com/office/powerpoint/2010/main" val="30911108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4175B8E-5D8B-46FA-85CD-4619940A2F32}" type="slidenum">
              <a:rPr lang="en-US" smtClean="0"/>
              <a:t>13</a:t>
            </a:fld>
            <a:endParaRPr lang="en-US"/>
          </a:p>
        </p:txBody>
      </p:sp>
    </p:spTree>
    <p:extLst>
      <p:ext uri="{BB962C8B-B14F-4D97-AF65-F5344CB8AC3E}">
        <p14:creationId xmlns:p14="http://schemas.microsoft.com/office/powerpoint/2010/main" val="11568479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4175B8E-5D8B-46FA-85CD-4619940A2F32}" type="slidenum">
              <a:rPr lang="en-US" smtClean="0"/>
              <a:t>14</a:t>
            </a:fld>
            <a:endParaRPr lang="en-US"/>
          </a:p>
        </p:txBody>
      </p:sp>
    </p:spTree>
    <p:extLst>
      <p:ext uri="{BB962C8B-B14F-4D97-AF65-F5344CB8AC3E}">
        <p14:creationId xmlns:p14="http://schemas.microsoft.com/office/powerpoint/2010/main" val="11014645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4175B8E-5D8B-46FA-85CD-4619940A2F32}" type="slidenum">
              <a:rPr lang="en-US" smtClean="0"/>
              <a:t>15</a:t>
            </a:fld>
            <a:endParaRPr lang="en-US"/>
          </a:p>
        </p:txBody>
      </p:sp>
    </p:spTree>
    <p:extLst>
      <p:ext uri="{BB962C8B-B14F-4D97-AF65-F5344CB8AC3E}">
        <p14:creationId xmlns:p14="http://schemas.microsoft.com/office/powerpoint/2010/main" val="39779534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4175B8E-5D8B-46FA-85CD-4619940A2F32}" type="slidenum">
              <a:rPr lang="en-US" smtClean="0"/>
              <a:t>16</a:t>
            </a:fld>
            <a:endParaRPr lang="en-US"/>
          </a:p>
        </p:txBody>
      </p:sp>
    </p:spTree>
    <p:extLst>
      <p:ext uri="{BB962C8B-B14F-4D97-AF65-F5344CB8AC3E}">
        <p14:creationId xmlns:p14="http://schemas.microsoft.com/office/powerpoint/2010/main" val="21007804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4175B8E-5D8B-46FA-85CD-4619940A2F32}" type="slidenum">
              <a:rPr lang="en-US" smtClean="0"/>
              <a:t>17</a:t>
            </a:fld>
            <a:endParaRPr lang="en-US"/>
          </a:p>
        </p:txBody>
      </p:sp>
    </p:spTree>
    <p:extLst>
      <p:ext uri="{BB962C8B-B14F-4D97-AF65-F5344CB8AC3E}">
        <p14:creationId xmlns:p14="http://schemas.microsoft.com/office/powerpoint/2010/main" val="108774372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4175B8E-5D8B-46FA-85CD-4619940A2F32}" type="slidenum">
              <a:rPr lang="en-US" smtClean="0"/>
              <a:t>18</a:t>
            </a:fld>
            <a:endParaRPr lang="en-US"/>
          </a:p>
        </p:txBody>
      </p:sp>
    </p:spTree>
    <p:extLst>
      <p:ext uri="{BB962C8B-B14F-4D97-AF65-F5344CB8AC3E}">
        <p14:creationId xmlns:p14="http://schemas.microsoft.com/office/powerpoint/2010/main" val="34276379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4175B8E-5D8B-46FA-85CD-4619940A2F32}" type="slidenum">
              <a:rPr lang="en-US" smtClean="0"/>
              <a:t>19</a:t>
            </a:fld>
            <a:endParaRPr lang="en-US"/>
          </a:p>
        </p:txBody>
      </p:sp>
    </p:spTree>
    <p:extLst>
      <p:ext uri="{BB962C8B-B14F-4D97-AF65-F5344CB8AC3E}">
        <p14:creationId xmlns:p14="http://schemas.microsoft.com/office/powerpoint/2010/main" val="294414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new method to break data dependencies across loops</a:t>
            </a:r>
          </a:p>
          <a:p>
            <a:endParaRPr lang="en-US" dirty="0" smtClean="0"/>
          </a:p>
          <a:p>
            <a:r>
              <a:rPr lang="en-US" dirty="0" smtClean="0"/>
              <a:t>Our method preserves a program’s semantics</a:t>
            </a:r>
          </a:p>
          <a:p>
            <a:endParaRPr lang="en-US" dirty="0"/>
          </a:p>
          <a:p>
            <a:r>
              <a:rPr lang="en-US" dirty="0" smtClean="0"/>
              <a:t>It does not speculate and therefore has predictable performance</a:t>
            </a:r>
          </a:p>
          <a:p>
            <a:endParaRPr lang="en-US" dirty="0"/>
          </a:p>
          <a:p>
            <a:r>
              <a:rPr lang="en-US" dirty="0" smtClean="0"/>
              <a:t>And, we have been able to generalize it to other domains, notably some important dynamic programming algorithms. </a:t>
            </a:r>
            <a:endParaRPr lang="en-US" dirty="0"/>
          </a:p>
        </p:txBody>
      </p:sp>
      <p:sp>
        <p:nvSpPr>
          <p:cNvPr id="4" name="Slide Number Placeholder 3"/>
          <p:cNvSpPr>
            <a:spLocks noGrp="1"/>
          </p:cNvSpPr>
          <p:nvPr>
            <p:ph type="sldNum" sz="quarter" idx="10"/>
          </p:nvPr>
        </p:nvSpPr>
        <p:spPr/>
        <p:txBody>
          <a:bodyPr/>
          <a:lstStyle/>
          <a:p>
            <a:fld id="{C4175B8E-5D8B-46FA-85CD-4619940A2F32}" type="slidenum">
              <a:rPr lang="en-US" smtClean="0"/>
              <a:t>2</a:t>
            </a:fld>
            <a:endParaRPr lang="en-US"/>
          </a:p>
        </p:txBody>
      </p:sp>
    </p:spTree>
    <p:extLst>
      <p:ext uri="{BB962C8B-B14F-4D97-AF65-F5344CB8AC3E}">
        <p14:creationId xmlns:p14="http://schemas.microsoft.com/office/powerpoint/2010/main" val="28549774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Why do we care about Finite State Machines?</a:t>
            </a:r>
          </a:p>
          <a:p>
            <a:endParaRPr lang="en-US" dirty="0"/>
          </a:p>
          <a:p>
            <a:r>
              <a:rPr lang="en-US" dirty="0" smtClean="0"/>
              <a:t>Well, FSMs are an important class of algorithms and particularly in the </a:t>
            </a:r>
            <a:r>
              <a:rPr lang="en-US" dirty="0" err="1" smtClean="0"/>
              <a:t>relm</a:t>
            </a:r>
            <a:r>
              <a:rPr lang="en-US" dirty="0" smtClean="0"/>
              <a:t> of large amounts of data, creating structure from unstructured  text through regular expressions is an important problem.</a:t>
            </a:r>
          </a:p>
          <a:p>
            <a:endParaRPr lang="en-US" dirty="0"/>
          </a:p>
          <a:p>
            <a:r>
              <a:rPr lang="en-US" dirty="0" smtClean="0"/>
              <a:t>And we would like to have low-power parallel approaches to all these problems, particularly in the context of large amounts of data</a:t>
            </a:r>
            <a:endParaRPr lang="en-US" dirty="0"/>
          </a:p>
        </p:txBody>
      </p:sp>
      <p:sp>
        <p:nvSpPr>
          <p:cNvPr id="4" name="Slide Number Placeholder 3"/>
          <p:cNvSpPr>
            <a:spLocks noGrp="1"/>
          </p:cNvSpPr>
          <p:nvPr>
            <p:ph type="sldNum" sz="quarter" idx="10"/>
          </p:nvPr>
        </p:nvSpPr>
        <p:spPr/>
        <p:txBody>
          <a:bodyPr/>
          <a:lstStyle/>
          <a:p>
            <a:fld id="{C4175B8E-5D8B-46FA-85CD-4619940A2F32}" type="slidenum">
              <a:rPr lang="en-US" smtClean="0"/>
              <a:t>3</a:t>
            </a:fld>
            <a:endParaRPr lang="en-US"/>
          </a:p>
        </p:txBody>
      </p:sp>
    </p:spTree>
    <p:extLst>
      <p:ext uri="{BB962C8B-B14F-4D97-AF65-F5344CB8AC3E}">
        <p14:creationId xmlns:p14="http://schemas.microsoft.com/office/powerpoint/2010/main" val="42560586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49"/>
            <a:ext cx="5486400" cy="4566029"/>
          </a:xfrm>
        </p:spPr>
        <p:txBody>
          <a:bodyPr/>
          <a:lstStyle/>
          <a:p>
            <a:r>
              <a:rPr lang="en-US" dirty="0" smtClean="0"/>
              <a:t>So why is this hard: Let’s take a look at a simple FSM to help explain why breaking data dependencies is difficult</a:t>
            </a:r>
          </a:p>
          <a:p>
            <a:endParaRPr lang="en-US" dirty="0"/>
          </a:p>
          <a:p>
            <a:r>
              <a:rPr lang="en-US" dirty="0" smtClean="0"/>
              <a:t>Here I am displaying a FSM that accepts or rejects C style comments.  The details of what this FSM does are not important but the idea is that the FSM encodes how to recognize C style comments</a:t>
            </a:r>
          </a:p>
          <a:p>
            <a:endParaRPr lang="en-US" dirty="0"/>
          </a:p>
          <a:p>
            <a:r>
              <a:rPr lang="en-US" dirty="0" smtClean="0"/>
              <a:t>Traditionally, an FSM is represented by a table, such as the one on the left here.  The way to read this table is to look at the first column and find the current state; then when reading a character, find that character along the top row.  The FSM will transition to the state in the table for the intersection of the row and column.</a:t>
            </a:r>
          </a:p>
          <a:p>
            <a:endParaRPr lang="en-US" dirty="0" smtClean="0"/>
          </a:p>
          <a:p>
            <a:r>
              <a:rPr lang="en-US" dirty="0" smtClean="0"/>
              <a:t>The code here on the right is a simple abstraction for how one traditionally processes input with an FSM.  Given a table, called T, and a current state, the code walks through each character in the input and updates the current state based on the current input symbol.</a:t>
            </a:r>
          </a:p>
          <a:p>
            <a:endParaRPr lang="en-US" dirty="0"/>
          </a:p>
          <a:p>
            <a:r>
              <a:rPr lang="en-US" dirty="0" smtClean="0"/>
              <a:t>Sometimes programmers use switch statements to represent the table, but the end result is the same:</a:t>
            </a:r>
          </a:p>
          <a:p>
            <a:endParaRPr lang="en-US" dirty="0"/>
          </a:p>
          <a:p>
            <a:r>
              <a:rPr lang="en-US" dirty="0" smtClean="0"/>
              <a:t>There is little to no parallelism in this code.  It is difficult to exploit ILP, SIMD and Multicore hardware because of the state variable is a loop carried data dependence</a:t>
            </a:r>
          </a:p>
          <a:p>
            <a:endParaRPr lang="en-US" dirty="0"/>
          </a:p>
          <a:p>
            <a:endParaRPr lang="en-US" dirty="0"/>
          </a:p>
        </p:txBody>
      </p:sp>
      <p:sp>
        <p:nvSpPr>
          <p:cNvPr id="4" name="Slide Number Placeholder 3"/>
          <p:cNvSpPr>
            <a:spLocks noGrp="1"/>
          </p:cNvSpPr>
          <p:nvPr>
            <p:ph type="sldNum" sz="quarter" idx="10"/>
          </p:nvPr>
        </p:nvSpPr>
        <p:spPr/>
        <p:txBody>
          <a:bodyPr/>
          <a:lstStyle/>
          <a:p>
            <a:fld id="{C4175B8E-5D8B-46FA-85CD-4619940A2F32}" type="slidenum">
              <a:rPr lang="en-US" smtClean="0"/>
              <a:t>4</a:t>
            </a:fld>
            <a:endParaRPr lang="en-US"/>
          </a:p>
        </p:txBody>
      </p:sp>
    </p:spTree>
    <p:extLst>
      <p:ext uri="{BB962C8B-B14F-4D97-AF65-F5344CB8AC3E}">
        <p14:creationId xmlns:p14="http://schemas.microsoft.com/office/powerpoint/2010/main" val="35638890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OK before I get to the meat of our talk I want to give a quick demo to show we execute the prior loop in parallel</a:t>
            </a:r>
          </a:p>
          <a:p>
            <a:endParaRPr lang="en-US" dirty="0"/>
          </a:p>
          <a:p>
            <a:r>
              <a:rPr lang="en-US" dirty="0" smtClean="0"/>
              <a:t>This demo uses a slightly more complicated FSM: UTF-8 encoding.  UTF-8 encoding is the process of transforming a sequence of Unicode into bytes.  It is a variable width encoding and is based on a state machine so it fits almost exactly our model from the prior slide.</a:t>
            </a:r>
          </a:p>
          <a:p>
            <a:endParaRPr lang="en-US" dirty="0"/>
          </a:p>
          <a:p>
            <a:r>
              <a:rPr lang="en-US" dirty="0" smtClean="0"/>
              <a:t>Do demo…</a:t>
            </a:r>
          </a:p>
          <a:p>
            <a:endParaRPr lang="en-US" dirty="0"/>
          </a:p>
          <a:p>
            <a:r>
              <a:rPr lang="en-US" dirty="0" smtClean="0"/>
              <a:t>This machine has 4 logical processors but only 2 cores and we get about a 2X speedup over the sequential C# implementation</a:t>
            </a:r>
          </a:p>
          <a:p>
            <a:endParaRPr lang="en-US" dirty="0"/>
          </a:p>
          <a:p>
            <a:r>
              <a:rPr lang="en-US" dirty="0" smtClean="0"/>
              <a:t>The rest of this talk is about how we make this happen</a:t>
            </a:r>
          </a:p>
          <a:p>
            <a:endParaRPr lang="en-US" dirty="0"/>
          </a:p>
          <a:p>
            <a:endParaRPr lang="en-US" dirty="0" smtClean="0"/>
          </a:p>
        </p:txBody>
      </p:sp>
      <p:sp>
        <p:nvSpPr>
          <p:cNvPr id="4" name="Slide Number Placeholder 3"/>
          <p:cNvSpPr>
            <a:spLocks noGrp="1"/>
          </p:cNvSpPr>
          <p:nvPr>
            <p:ph type="sldNum" sz="quarter" idx="10"/>
          </p:nvPr>
        </p:nvSpPr>
        <p:spPr/>
        <p:txBody>
          <a:bodyPr/>
          <a:lstStyle/>
          <a:p>
            <a:fld id="{C4175B8E-5D8B-46FA-85CD-4619940A2F32}" type="slidenum">
              <a:rPr lang="en-US" smtClean="0"/>
              <a:t>5</a:t>
            </a:fld>
            <a:endParaRPr lang="en-US"/>
          </a:p>
        </p:txBody>
      </p:sp>
    </p:spTree>
    <p:extLst>
      <p:ext uri="{BB962C8B-B14F-4D97-AF65-F5344CB8AC3E}">
        <p14:creationId xmlns:p14="http://schemas.microsoft.com/office/powerpoint/2010/main" val="41603578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49"/>
            <a:ext cx="5486400" cy="4284663"/>
          </a:xfrm>
        </p:spPr>
        <p:txBody>
          <a:bodyPr/>
          <a:lstStyle/>
          <a:p>
            <a:r>
              <a:rPr lang="en-US" dirty="0" smtClean="0"/>
              <a:t>Let’s go back to our simple C style FSM to see how we break data dependences</a:t>
            </a:r>
          </a:p>
          <a:p>
            <a:endParaRPr lang="en-US" dirty="0"/>
          </a:p>
          <a:p>
            <a:r>
              <a:rPr lang="en-US" dirty="0" smtClean="0"/>
              <a:t>Suppose we have 2 processors, each working on half of the input.</a:t>
            </a:r>
          </a:p>
          <a:p>
            <a:endParaRPr lang="en-US" dirty="0"/>
          </a:p>
          <a:p>
            <a:r>
              <a:rPr lang="en-US" dirty="0" smtClean="0"/>
              <a:t>The first processor computes normally as it would in the sequential case</a:t>
            </a:r>
          </a:p>
          <a:p>
            <a:endParaRPr lang="en-US" dirty="0"/>
          </a:p>
          <a:p>
            <a:r>
              <a:rPr lang="en-US" dirty="0" smtClean="0"/>
              <a:t>Clearly the second processor needs the result of the first processor to continue; </a:t>
            </a:r>
          </a:p>
          <a:p>
            <a:endParaRPr lang="en-US" dirty="0"/>
          </a:p>
          <a:p>
            <a:r>
              <a:rPr lang="en-US" dirty="0" smtClean="0"/>
              <a:t>Rather than wait, or speculate, we have the second processor start on its section of the input on ALL states in the FSM.  It reads the first character in its section of the input and finds how that character transitions ALL states.  </a:t>
            </a:r>
          </a:p>
          <a:p>
            <a:endParaRPr lang="en-US" dirty="0"/>
          </a:p>
          <a:p>
            <a:r>
              <a:rPr lang="en-US" dirty="0" smtClean="0"/>
              <a:t>We call this “Enumeration” because the 2</a:t>
            </a:r>
            <a:r>
              <a:rPr lang="en-US" baseline="30000" dirty="0" smtClean="0"/>
              <a:t>nd</a:t>
            </a:r>
            <a:r>
              <a:rPr lang="en-US" dirty="0" smtClean="0"/>
              <a:t> processor is enumerating all possible solutions.</a:t>
            </a:r>
          </a:p>
          <a:p>
            <a:endParaRPr lang="en-US" dirty="0"/>
          </a:p>
          <a:p>
            <a:r>
              <a:rPr lang="en-US" dirty="0" smtClean="0"/>
              <a:t>When the first processor finishes with its section of the input we plug that value into the enumeration of the 2</a:t>
            </a:r>
            <a:r>
              <a:rPr lang="en-US" baseline="30000" dirty="0" smtClean="0"/>
              <a:t>nd</a:t>
            </a:r>
            <a:r>
              <a:rPr lang="en-US" dirty="0" smtClean="0"/>
              <a:t> processor to get the final state of the FSM in parallel.</a:t>
            </a:r>
          </a:p>
          <a:p>
            <a:endParaRPr lang="en-US" dirty="0" smtClean="0"/>
          </a:p>
          <a:p>
            <a:r>
              <a:rPr lang="en-US" dirty="0" smtClean="0"/>
              <a:t>Clearly the overhead of our approach is proportional to the number of states.</a:t>
            </a:r>
          </a:p>
          <a:p>
            <a:endParaRPr lang="en-US" dirty="0"/>
          </a:p>
          <a:p>
            <a:r>
              <a:rPr lang="en-US" dirty="0" smtClean="0"/>
              <a:t>When the # of states is small---which we found to be often----this approach works great.   However, the real challenge is getting our enumerative approach to scale with the number of states in the FSM is large.</a:t>
            </a:r>
          </a:p>
          <a:p>
            <a:endParaRPr lang="en-US" dirty="0"/>
          </a:p>
          <a:p>
            <a:endParaRPr lang="en-US" dirty="0"/>
          </a:p>
        </p:txBody>
      </p:sp>
      <p:sp>
        <p:nvSpPr>
          <p:cNvPr id="4" name="Slide Number Placeholder 3"/>
          <p:cNvSpPr>
            <a:spLocks noGrp="1"/>
          </p:cNvSpPr>
          <p:nvPr>
            <p:ph type="sldNum" sz="quarter" idx="10"/>
          </p:nvPr>
        </p:nvSpPr>
        <p:spPr/>
        <p:txBody>
          <a:bodyPr/>
          <a:lstStyle/>
          <a:p>
            <a:fld id="{C4175B8E-5D8B-46FA-85CD-4619940A2F32}" type="slidenum">
              <a:rPr lang="en-US" smtClean="0"/>
              <a:t>6</a:t>
            </a:fld>
            <a:endParaRPr lang="en-US"/>
          </a:p>
        </p:txBody>
      </p:sp>
    </p:spTree>
    <p:extLst>
      <p:ext uri="{BB962C8B-B14F-4D97-AF65-F5344CB8AC3E}">
        <p14:creationId xmlns:p14="http://schemas.microsoft.com/office/powerpoint/2010/main" val="19426781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do we do that?</a:t>
            </a:r>
            <a:endParaRPr lang="en-US" dirty="0"/>
          </a:p>
        </p:txBody>
      </p:sp>
      <p:sp>
        <p:nvSpPr>
          <p:cNvPr id="4" name="Slide Number Placeholder 3"/>
          <p:cNvSpPr>
            <a:spLocks noGrp="1"/>
          </p:cNvSpPr>
          <p:nvPr>
            <p:ph type="sldNum" sz="quarter" idx="10"/>
          </p:nvPr>
        </p:nvSpPr>
        <p:spPr/>
        <p:txBody>
          <a:bodyPr/>
          <a:lstStyle/>
          <a:p>
            <a:fld id="{C4175B8E-5D8B-46FA-85CD-4619940A2F32}" type="slidenum">
              <a:rPr lang="en-US" smtClean="0"/>
              <a:t>7</a:t>
            </a:fld>
            <a:endParaRPr lang="en-US"/>
          </a:p>
        </p:txBody>
      </p:sp>
    </p:spTree>
    <p:extLst>
      <p:ext uri="{BB962C8B-B14F-4D97-AF65-F5344CB8AC3E}">
        <p14:creationId xmlns:p14="http://schemas.microsoft.com/office/powerpoint/2010/main" val="17013496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4175B8E-5D8B-46FA-85CD-4619940A2F32}" type="slidenum">
              <a:rPr lang="en-US" smtClean="0"/>
              <a:t>8</a:t>
            </a:fld>
            <a:endParaRPr lang="en-US"/>
          </a:p>
        </p:txBody>
      </p:sp>
    </p:spTree>
    <p:extLst>
      <p:ext uri="{BB962C8B-B14F-4D97-AF65-F5344CB8AC3E}">
        <p14:creationId xmlns:p14="http://schemas.microsoft.com/office/powerpoint/2010/main" val="40081882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4175B8E-5D8B-46FA-85CD-4619940A2F32}" type="slidenum">
              <a:rPr lang="en-US" smtClean="0"/>
              <a:t>9</a:t>
            </a:fld>
            <a:endParaRPr lang="en-US"/>
          </a:p>
        </p:txBody>
      </p:sp>
    </p:spTree>
    <p:extLst>
      <p:ext uri="{BB962C8B-B14F-4D97-AF65-F5344CB8AC3E}">
        <p14:creationId xmlns:p14="http://schemas.microsoft.com/office/powerpoint/2010/main" val="22223003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96E23CE-7740-4E35-8D51-0EE28D2366A7}" type="datetimeFigureOut">
              <a:rPr lang="en-US" smtClean="0"/>
              <a:t>3/31/2014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EFDFE8-EE21-4A0F-87C1-8D3CC6F111EB}" type="slidenum">
              <a:rPr lang="en-US" smtClean="0"/>
              <a:t>‹#›</a:t>
            </a:fld>
            <a:endParaRPr lang="en-US"/>
          </a:p>
        </p:txBody>
      </p:sp>
    </p:spTree>
    <p:extLst>
      <p:ext uri="{BB962C8B-B14F-4D97-AF65-F5344CB8AC3E}">
        <p14:creationId xmlns:p14="http://schemas.microsoft.com/office/powerpoint/2010/main" val="2037542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6E23CE-7740-4E35-8D51-0EE28D2366A7}" type="datetimeFigureOut">
              <a:rPr lang="en-US" smtClean="0"/>
              <a:t>3/31/2014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EFDFE8-EE21-4A0F-87C1-8D3CC6F111EB}" type="slidenum">
              <a:rPr lang="en-US" smtClean="0"/>
              <a:t>‹#›</a:t>
            </a:fld>
            <a:endParaRPr lang="en-US"/>
          </a:p>
        </p:txBody>
      </p:sp>
    </p:spTree>
    <p:extLst>
      <p:ext uri="{BB962C8B-B14F-4D97-AF65-F5344CB8AC3E}">
        <p14:creationId xmlns:p14="http://schemas.microsoft.com/office/powerpoint/2010/main" val="2574924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6E23CE-7740-4E35-8D51-0EE28D2366A7}" type="datetimeFigureOut">
              <a:rPr lang="en-US" smtClean="0"/>
              <a:t>3/31/2014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EFDFE8-EE21-4A0F-87C1-8D3CC6F111EB}" type="slidenum">
              <a:rPr lang="en-US" smtClean="0"/>
              <a:t>‹#›</a:t>
            </a:fld>
            <a:endParaRPr lang="en-US"/>
          </a:p>
        </p:txBody>
      </p:sp>
    </p:spTree>
    <p:extLst>
      <p:ext uri="{BB962C8B-B14F-4D97-AF65-F5344CB8AC3E}">
        <p14:creationId xmlns:p14="http://schemas.microsoft.com/office/powerpoint/2010/main" val="2758817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6E23CE-7740-4E35-8D51-0EE28D2366A7}" type="datetimeFigureOut">
              <a:rPr lang="en-US" smtClean="0"/>
              <a:t>3/31/2014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EFDFE8-EE21-4A0F-87C1-8D3CC6F111EB}" type="slidenum">
              <a:rPr lang="en-US" smtClean="0"/>
              <a:t>‹#›</a:t>
            </a:fld>
            <a:endParaRPr lang="en-US"/>
          </a:p>
        </p:txBody>
      </p:sp>
    </p:spTree>
    <p:extLst>
      <p:ext uri="{BB962C8B-B14F-4D97-AF65-F5344CB8AC3E}">
        <p14:creationId xmlns:p14="http://schemas.microsoft.com/office/powerpoint/2010/main" val="1729087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96E23CE-7740-4E35-8D51-0EE28D2366A7}" type="datetimeFigureOut">
              <a:rPr lang="en-US" smtClean="0"/>
              <a:t>3/31/2014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EFDFE8-EE21-4A0F-87C1-8D3CC6F111EB}" type="slidenum">
              <a:rPr lang="en-US" smtClean="0"/>
              <a:t>‹#›</a:t>
            </a:fld>
            <a:endParaRPr lang="en-US"/>
          </a:p>
        </p:txBody>
      </p:sp>
    </p:spTree>
    <p:extLst>
      <p:ext uri="{BB962C8B-B14F-4D97-AF65-F5344CB8AC3E}">
        <p14:creationId xmlns:p14="http://schemas.microsoft.com/office/powerpoint/2010/main" val="3089857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96E23CE-7740-4E35-8D51-0EE28D2366A7}" type="datetimeFigureOut">
              <a:rPr lang="en-US" smtClean="0"/>
              <a:t>3/31/2014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EFDFE8-EE21-4A0F-87C1-8D3CC6F111EB}" type="slidenum">
              <a:rPr lang="en-US" smtClean="0"/>
              <a:t>‹#›</a:t>
            </a:fld>
            <a:endParaRPr lang="en-US"/>
          </a:p>
        </p:txBody>
      </p:sp>
    </p:spTree>
    <p:extLst>
      <p:ext uri="{BB962C8B-B14F-4D97-AF65-F5344CB8AC3E}">
        <p14:creationId xmlns:p14="http://schemas.microsoft.com/office/powerpoint/2010/main" val="522987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96E23CE-7740-4E35-8D51-0EE28D2366A7}" type="datetimeFigureOut">
              <a:rPr lang="en-US" smtClean="0"/>
              <a:t>3/31/2014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EFDFE8-EE21-4A0F-87C1-8D3CC6F111EB}" type="slidenum">
              <a:rPr lang="en-US" smtClean="0"/>
              <a:t>‹#›</a:t>
            </a:fld>
            <a:endParaRPr lang="en-US"/>
          </a:p>
        </p:txBody>
      </p:sp>
    </p:spTree>
    <p:extLst>
      <p:ext uri="{BB962C8B-B14F-4D97-AF65-F5344CB8AC3E}">
        <p14:creationId xmlns:p14="http://schemas.microsoft.com/office/powerpoint/2010/main" val="1466700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96E23CE-7740-4E35-8D51-0EE28D2366A7}" type="datetimeFigureOut">
              <a:rPr lang="en-US" smtClean="0"/>
              <a:t>3/31/2014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EFDFE8-EE21-4A0F-87C1-8D3CC6F111EB}" type="slidenum">
              <a:rPr lang="en-US" smtClean="0"/>
              <a:t>‹#›</a:t>
            </a:fld>
            <a:endParaRPr lang="en-US"/>
          </a:p>
        </p:txBody>
      </p:sp>
    </p:spTree>
    <p:extLst>
      <p:ext uri="{BB962C8B-B14F-4D97-AF65-F5344CB8AC3E}">
        <p14:creationId xmlns:p14="http://schemas.microsoft.com/office/powerpoint/2010/main" val="2719581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6E23CE-7740-4E35-8D51-0EE28D2366A7}" type="datetimeFigureOut">
              <a:rPr lang="en-US" smtClean="0"/>
              <a:t>3/31/2014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EFDFE8-EE21-4A0F-87C1-8D3CC6F111EB}" type="slidenum">
              <a:rPr lang="en-US" smtClean="0"/>
              <a:t>‹#›</a:t>
            </a:fld>
            <a:endParaRPr lang="en-US"/>
          </a:p>
        </p:txBody>
      </p:sp>
    </p:spTree>
    <p:extLst>
      <p:ext uri="{BB962C8B-B14F-4D97-AF65-F5344CB8AC3E}">
        <p14:creationId xmlns:p14="http://schemas.microsoft.com/office/powerpoint/2010/main" val="1581978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6E23CE-7740-4E35-8D51-0EE28D2366A7}" type="datetimeFigureOut">
              <a:rPr lang="en-US" smtClean="0"/>
              <a:t>3/31/2014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EFDFE8-EE21-4A0F-87C1-8D3CC6F111EB}" type="slidenum">
              <a:rPr lang="en-US" smtClean="0"/>
              <a:t>‹#›</a:t>
            </a:fld>
            <a:endParaRPr lang="en-US"/>
          </a:p>
        </p:txBody>
      </p:sp>
    </p:spTree>
    <p:extLst>
      <p:ext uri="{BB962C8B-B14F-4D97-AF65-F5344CB8AC3E}">
        <p14:creationId xmlns:p14="http://schemas.microsoft.com/office/powerpoint/2010/main" val="970173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6E23CE-7740-4E35-8D51-0EE28D2366A7}" type="datetimeFigureOut">
              <a:rPr lang="en-US" smtClean="0"/>
              <a:t>3/31/2014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EFDFE8-EE21-4A0F-87C1-8D3CC6F111EB}" type="slidenum">
              <a:rPr lang="en-US" smtClean="0"/>
              <a:t>‹#›</a:t>
            </a:fld>
            <a:endParaRPr lang="en-US"/>
          </a:p>
        </p:txBody>
      </p:sp>
    </p:spTree>
    <p:extLst>
      <p:ext uri="{BB962C8B-B14F-4D97-AF65-F5344CB8AC3E}">
        <p14:creationId xmlns:p14="http://schemas.microsoft.com/office/powerpoint/2010/main" val="1370409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6E23CE-7740-4E35-8D51-0EE28D2366A7}" type="datetimeFigureOut">
              <a:rPr lang="en-US" smtClean="0"/>
              <a:t>3/31/2014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EFDFE8-EE21-4A0F-87C1-8D3CC6F111EB}" type="slidenum">
              <a:rPr lang="en-US" smtClean="0"/>
              <a:t>‹#›</a:t>
            </a:fld>
            <a:endParaRPr lang="en-US"/>
          </a:p>
        </p:txBody>
      </p:sp>
    </p:spTree>
    <p:extLst>
      <p:ext uri="{BB962C8B-B14F-4D97-AF65-F5344CB8AC3E}">
        <p14:creationId xmlns:p14="http://schemas.microsoft.com/office/powerpoint/2010/main" val="34392804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9.png"/><Relationship Id="rId3" Type="http://schemas.openxmlformats.org/officeDocument/2006/relationships/image" Target="../media/image21.png"/><Relationship Id="rId7" Type="http://schemas.openxmlformats.org/officeDocument/2006/relationships/image" Target="../media/image28.png"/><Relationship Id="rId12" Type="http://schemas.openxmlformats.org/officeDocument/2006/relationships/image" Target="../media/image37.png"/><Relationship Id="rId2" Type="http://schemas.openxmlformats.org/officeDocument/2006/relationships/notesSlide" Target="../notesSlides/notesSlide10.xml"/><Relationship Id="rId1" Type="http://schemas.openxmlformats.org/officeDocument/2006/relationships/slideLayout" Target="../slideLayouts/slideLayout6.xml"/><Relationship Id="rId6" Type="http://schemas.openxmlformats.org/officeDocument/2006/relationships/image" Target="../media/image24.png"/><Relationship Id="rId11" Type="http://schemas.openxmlformats.org/officeDocument/2006/relationships/image" Target="../media/image36.png"/><Relationship Id="rId5" Type="http://schemas.openxmlformats.org/officeDocument/2006/relationships/image" Target="../media/image23.png"/><Relationship Id="rId10" Type="http://schemas.openxmlformats.org/officeDocument/2006/relationships/image" Target="../media/image32.png"/><Relationship Id="rId4" Type="http://schemas.openxmlformats.org/officeDocument/2006/relationships/image" Target="../media/image22.png"/><Relationship Id="rId9" Type="http://schemas.openxmlformats.org/officeDocument/2006/relationships/image" Target="../media/image30.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8" Type="http://schemas.openxmlformats.org/officeDocument/2006/relationships/image" Target="../media/image43.png"/><Relationship Id="rId13" Type="http://schemas.openxmlformats.org/officeDocument/2006/relationships/image" Target="../media/image48.png"/><Relationship Id="rId18" Type="http://schemas.openxmlformats.org/officeDocument/2006/relationships/image" Target="../media/image53.png"/><Relationship Id="rId3" Type="http://schemas.openxmlformats.org/officeDocument/2006/relationships/image" Target="../media/image38.png"/><Relationship Id="rId7" Type="http://schemas.openxmlformats.org/officeDocument/2006/relationships/image" Target="../media/image42.png"/><Relationship Id="rId12" Type="http://schemas.openxmlformats.org/officeDocument/2006/relationships/image" Target="../media/image47.png"/><Relationship Id="rId17" Type="http://schemas.openxmlformats.org/officeDocument/2006/relationships/image" Target="../media/image52.png"/><Relationship Id="rId2" Type="http://schemas.openxmlformats.org/officeDocument/2006/relationships/notesSlide" Target="../notesSlides/notesSlide13.xml"/><Relationship Id="rId16" Type="http://schemas.openxmlformats.org/officeDocument/2006/relationships/image" Target="../media/image51.png"/><Relationship Id="rId1" Type="http://schemas.openxmlformats.org/officeDocument/2006/relationships/slideLayout" Target="../slideLayouts/slideLayout6.xml"/><Relationship Id="rId6" Type="http://schemas.openxmlformats.org/officeDocument/2006/relationships/image" Target="../media/image41.png"/><Relationship Id="rId11" Type="http://schemas.openxmlformats.org/officeDocument/2006/relationships/image" Target="../media/image46.png"/><Relationship Id="rId5" Type="http://schemas.openxmlformats.org/officeDocument/2006/relationships/image" Target="../media/image40.png"/><Relationship Id="rId15" Type="http://schemas.openxmlformats.org/officeDocument/2006/relationships/image" Target="../media/image50.png"/><Relationship Id="rId10" Type="http://schemas.openxmlformats.org/officeDocument/2006/relationships/image" Target="../media/image45.png"/><Relationship Id="rId4" Type="http://schemas.openxmlformats.org/officeDocument/2006/relationships/image" Target="../media/image39.png"/><Relationship Id="rId9" Type="http://schemas.openxmlformats.org/officeDocument/2006/relationships/image" Target="../media/image44.png"/><Relationship Id="rId14" Type="http://schemas.openxmlformats.org/officeDocument/2006/relationships/image" Target="../media/image49.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4.pn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55.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56.png"/><Relationship Id="rId2" Type="http://schemas.openxmlformats.org/officeDocument/2006/relationships/notesSlide" Target="../notesSlides/notesSlide17.xml"/><Relationship Id="rId1" Type="http://schemas.openxmlformats.org/officeDocument/2006/relationships/slideLayout" Target="../slideLayouts/slideLayout6.xml"/><Relationship Id="rId4" Type="http://schemas.openxmlformats.org/officeDocument/2006/relationships/image" Target="../media/image57.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6" Type="http://schemas.openxmlformats.org/officeDocument/2006/relationships/image" Target="../media/image31.png"/><Relationship Id="rId21" Type="http://schemas.openxmlformats.org/officeDocument/2006/relationships/image" Target="../media/image26.png"/><Relationship Id="rId25" Type="http://schemas.openxmlformats.org/officeDocument/2006/relationships/image" Target="../media/image9.png"/><Relationship Id="rId2" Type="http://schemas.openxmlformats.org/officeDocument/2006/relationships/notesSlide" Target="../notesSlides/notesSlide6.xml"/><Relationship Id="rId20" Type="http://schemas.openxmlformats.org/officeDocument/2006/relationships/image" Target="../media/image25.png"/><Relationship Id="rId29" Type="http://schemas.openxmlformats.org/officeDocument/2006/relationships/image" Target="../media/image34.png"/><Relationship Id="rId1" Type="http://schemas.openxmlformats.org/officeDocument/2006/relationships/slideLayout" Target="../slideLayouts/slideLayout6.xml"/><Relationship Id="rId24" Type="http://schemas.openxmlformats.org/officeDocument/2006/relationships/image" Target="../media/image8.png"/><Relationship Id="rId23" Type="http://schemas.openxmlformats.org/officeDocument/2006/relationships/image" Target="../media/image7.png"/><Relationship Id="rId28" Type="http://schemas.openxmlformats.org/officeDocument/2006/relationships/image" Target="../media/image33.png"/><Relationship Id="rId22" Type="http://schemas.openxmlformats.org/officeDocument/2006/relationships/image" Target="../media/image27.png"/><Relationship Id="rId27" Type="http://schemas.openxmlformats.org/officeDocument/2006/relationships/image" Target="../media/image10.png"/><Relationship Id="rId30" Type="http://schemas.openxmlformats.org/officeDocument/2006/relationships/image" Target="../media/image35.png"/></Relationships>
</file>

<file path=ppt/slides/_rels/slide7.xml.rels><?xml version="1.0" encoding="UTF-8" standalone="yes"?>
<Relationships xmlns="http://schemas.openxmlformats.org/package/2006/relationships"><Relationship Id="rId8" Type="http://schemas.openxmlformats.org/officeDocument/2006/relationships/image" Target="../media/image80.png"/><Relationship Id="rId13" Type="http://schemas.openxmlformats.org/officeDocument/2006/relationships/image" Target="../media/image17.png"/><Relationship Id="rId3" Type="http://schemas.openxmlformats.org/officeDocument/2006/relationships/image" Target="../media/image11.png"/><Relationship Id="rId7" Type="http://schemas.openxmlformats.org/officeDocument/2006/relationships/image" Target="../media/image70.png"/><Relationship Id="rId12" Type="http://schemas.openxmlformats.org/officeDocument/2006/relationships/image" Target="../media/image16.png"/><Relationship Id="rId2" Type="http://schemas.openxmlformats.org/officeDocument/2006/relationships/notesSlide" Target="../notesSlides/notesSlide7.xml"/><Relationship Id="rId1" Type="http://schemas.openxmlformats.org/officeDocument/2006/relationships/slideLayout" Target="../slideLayouts/slideLayout6.xml"/><Relationship Id="rId6" Type="http://schemas.openxmlformats.org/officeDocument/2006/relationships/image" Target="../media/image14.png"/><Relationship Id="rId11" Type="http://schemas.openxmlformats.org/officeDocument/2006/relationships/image" Target="../media/image15.png"/><Relationship Id="rId5" Type="http://schemas.openxmlformats.org/officeDocument/2006/relationships/image" Target="../media/image13.png"/><Relationship Id="rId10" Type="http://schemas.openxmlformats.org/officeDocument/2006/relationships/image" Target="../media/image130.png"/><Relationship Id="rId4" Type="http://schemas.openxmlformats.org/officeDocument/2006/relationships/image" Target="../media/image12.png"/><Relationship Id="rId9" Type="http://schemas.openxmlformats.org/officeDocument/2006/relationships/image" Target="../media/image91.png"/><Relationship Id="rId14" Type="http://schemas.openxmlformats.org/officeDocument/2006/relationships/image" Target="../media/image18.png"/></Relationships>
</file>

<file path=ppt/slides/_rels/slide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3655" y="1122363"/>
            <a:ext cx="11590638" cy="2387600"/>
          </a:xfrm>
        </p:spPr>
        <p:txBody>
          <a:bodyPr/>
          <a:lstStyle/>
          <a:p>
            <a:r>
              <a:rPr lang="en-US" smtClean="0"/>
              <a:t>Data-Parallel Finite-State Machines</a:t>
            </a:r>
            <a:endParaRPr lang="en-US"/>
          </a:p>
        </p:txBody>
      </p:sp>
      <p:sp>
        <p:nvSpPr>
          <p:cNvPr id="3" name="Subtitle 2"/>
          <p:cNvSpPr>
            <a:spLocks noGrp="1"/>
          </p:cNvSpPr>
          <p:nvPr>
            <p:ph type="subTitle" idx="1"/>
          </p:nvPr>
        </p:nvSpPr>
        <p:spPr/>
        <p:txBody>
          <a:bodyPr/>
          <a:lstStyle/>
          <a:p>
            <a:r>
              <a:rPr lang="en-US" dirty="0" smtClean="0"/>
              <a:t>Todd Mytkowicz, </a:t>
            </a:r>
            <a:r>
              <a:rPr lang="en-US" dirty="0" err="1" smtClean="0"/>
              <a:t>Madanlal</a:t>
            </a:r>
            <a:r>
              <a:rPr lang="en-US" dirty="0" smtClean="0"/>
              <a:t> Musuvathi, and Wolfram Schulte</a:t>
            </a:r>
          </a:p>
          <a:p>
            <a:r>
              <a:rPr lang="en-US" dirty="0" smtClean="0"/>
              <a:t>Microsoft Research</a:t>
            </a:r>
            <a:endParaRPr lang="en-US" dirty="0"/>
          </a:p>
        </p:txBody>
      </p:sp>
    </p:spTree>
    <p:extLst>
      <p:ext uri="{BB962C8B-B14F-4D97-AF65-F5344CB8AC3E}">
        <p14:creationId xmlns:p14="http://schemas.microsoft.com/office/powerpoint/2010/main" val="32036515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926797489"/>
              </p:ext>
            </p:extLst>
          </p:nvPr>
        </p:nvGraphicFramePr>
        <p:xfrm>
          <a:off x="1914426" y="2707220"/>
          <a:ext cx="8128000" cy="370840"/>
        </p:xfrm>
        <a:graphic>
          <a:graphicData uri="http://schemas.openxmlformats.org/drawingml/2006/table">
            <a:tbl>
              <a:tblPr firstRow="1" bandRow="1">
                <a:tableStyleId>{22838BEF-8BB2-4498-84A7-C5851F593DF1}</a:tableStyleId>
              </a:tblPr>
              <a:tblGrid>
                <a:gridCol w="812800"/>
                <a:gridCol w="812800"/>
                <a:gridCol w="812800"/>
                <a:gridCol w="812800"/>
                <a:gridCol w="812800"/>
                <a:gridCol w="812800"/>
                <a:gridCol w="812800"/>
                <a:gridCol w="812800"/>
                <a:gridCol w="812800"/>
                <a:gridCol w="812800"/>
              </a:tblGrid>
              <a:tr h="370840">
                <a:tc>
                  <a:txBody>
                    <a:bodyPr/>
                    <a:lstStyle/>
                    <a:p>
                      <a:r>
                        <a:rPr lang="en-US" dirty="0" smtClean="0"/>
                        <a:t>/</a:t>
                      </a:r>
                      <a:endParaRPr lang="en-US" dirty="0"/>
                    </a:p>
                  </a:txBody>
                  <a:tcPr anchor="ctr" anchorCtr="1"/>
                </a:tc>
                <a:tc>
                  <a:txBody>
                    <a:bodyPr/>
                    <a:lstStyle/>
                    <a:p>
                      <a:r>
                        <a:rPr lang="en-US" dirty="0" smtClean="0"/>
                        <a:t>*</a:t>
                      </a:r>
                      <a:endParaRPr lang="en-US" dirty="0"/>
                    </a:p>
                  </a:txBody>
                  <a:tcPr anchor="ctr" anchorCtr="1"/>
                </a:tc>
                <a:tc>
                  <a:txBody>
                    <a:bodyPr/>
                    <a:lstStyle/>
                    <a:p>
                      <a:r>
                        <a:rPr lang="en-US" dirty="0" smtClean="0"/>
                        <a:t>X</a:t>
                      </a:r>
                      <a:endParaRPr lang="en-US" dirty="0"/>
                    </a:p>
                  </a:txBody>
                  <a:tcPr anchor="ctr" anchorCtr="1"/>
                </a:tc>
                <a:tc>
                  <a:txBody>
                    <a:bodyPr/>
                    <a:lstStyle/>
                    <a:p>
                      <a:r>
                        <a:rPr lang="en-US" dirty="0" smtClean="0"/>
                        <a:t>X</a:t>
                      </a:r>
                      <a:endParaRPr lang="en-US" dirty="0"/>
                    </a:p>
                  </a:txBody>
                  <a:tcPr anchor="ctr" anchorCtr="1"/>
                </a:tc>
                <a:tc>
                  <a:txBody>
                    <a:bodyPr/>
                    <a:lstStyle/>
                    <a:p>
                      <a:r>
                        <a:rPr lang="en-US" dirty="0" smtClean="0"/>
                        <a:t>X</a:t>
                      </a:r>
                      <a:endParaRPr lang="en-US" dirty="0"/>
                    </a:p>
                  </a:txBody>
                  <a:tcPr anchor="ctr" anchorCtr="1"/>
                </a:tc>
                <a:tc>
                  <a:txBody>
                    <a:bodyPr/>
                    <a:lstStyle/>
                    <a:p>
                      <a:r>
                        <a:rPr lang="en-US" dirty="0" smtClean="0"/>
                        <a:t>*</a:t>
                      </a:r>
                      <a:endParaRPr lang="en-US" dirty="0"/>
                    </a:p>
                  </a:txBody>
                  <a:tcPr anchor="ctr" anchorCtr="1"/>
                </a:tc>
                <a:tc>
                  <a:txBody>
                    <a:bodyPr/>
                    <a:lstStyle/>
                    <a:p>
                      <a:r>
                        <a:rPr lang="en-US" dirty="0" smtClean="0"/>
                        <a:t>*</a:t>
                      </a:r>
                      <a:endParaRPr lang="en-US" dirty="0"/>
                    </a:p>
                  </a:txBody>
                  <a:tcPr anchor="ctr" anchorCtr="1"/>
                </a:tc>
                <a:tc>
                  <a:txBody>
                    <a:bodyPr/>
                    <a:lstStyle/>
                    <a:p>
                      <a:r>
                        <a:rPr lang="en-US" dirty="0" smtClean="0"/>
                        <a:t>/</a:t>
                      </a:r>
                      <a:endParaRPr lang="en-US" dirty="0"/>
                    </a:p>
                  </a:txBody>
                  <a:tcPr anchor="ctr" anchorCtr="1"/>
                </a:tc>
                <a:tc>
                  <a:txBody>
                    <a:bodyPr/>
                    <a:lstStyle/>
                    <a:p>
                      <a:r>
                        <a:rPr lang="en-US" dirty="0" smtClean="0"/>
                        <a:t>X</a:t>
                      </a:r>
                      <a:endParaRPr lang="en-US" dirty="0"/>
                    </a:p>
                  </a:txBody>
                  <a:tcPr anchor="ctr" anchorCtr="1"/>
                </a:tc>
                <a:tc>
                  <a:txBody>
                    <a:bodyPr/>
                    <a:lstStyle/>
                    <a:p>
                      <a:r>
                        <a:rPr lang="en-US" dirty="0" smtClean="0"/>
                        <a:t>X</a:t>
                      </a:r>
                      <a:endParaRPr lang="en-US" dirty="0"/>
                    </a:p>
                  </a:txBody>
                  <a:tcPr anchor="ctr" anchorCtr="1"/>
                </a:tc>
              </a:tr>
            </a:tbl>
          </a:graphicData>
        </a:graphic>
      </p:graphicFrame>
      <p:sp>
        <p:nvSpPr>
          <p:cNvPr id="5" name="Right Brace 4"/>
          <p:cNvSpPr/>
          <p:nvPr/>
        </p:nvSpPr>
        <p:spPr>
          <a:xfrm rot="16200000">
            <a:off x="3789622" y="380355"/>
            <a:ext cx="321906" cy="4030825"/>
          </a:xfrm>
          <a:prstGeom prst="rightBrace">
            <a:avLst>
              <a:gd name="adj1" fmla="val 8333"/>
              <a:gd name="adj2" fmla="val 4828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Right Brace 5"/>
          <p:cNvSpPr/>
          <p:nvPr/>
        </p:nvSpPr>
        <p:spPr>
          <a:xfrm rot="16200000">
            <a:off x="7840665" y="360137"/>
            <a:ext cx="321906" cy="4071259"/>
          </a:xfrm>
          <a:prstGeom prst="rightBrace">
            <a:avLst>
              <a:gd name="adj1" fmla="val 8333"/>
              <a:gd name="adj2" fmla="val 4828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7" name="TextBox 6"/>
              <p:cNvSpPr txBox="1"/>
              <p:nvPr/>
            </p:nvSpPr>
            <p:spPr>
              <a:xfrm>
                <a:off x="3474711" y="1530356"/>
                <a:ext cx="811763" cy="523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2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𝑃</m:t>
                          </m:r>
                        </m:e>
                        <m:sub>
                          <m:r>
                            <a:rPr lang="en-US" sz="2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sz="2800" dirty="0">
                  <a:ln w="0"/>
                  <a:solidFill>
                    <a:schemeClr val="tx1"/>
                  </a:solidFill>
                  <a:effectLst>
                    <a:outerShdw blurRad="38100" dist="19050" dir="2700000" algn="tl" rotWithShape="0">
                      <a:schemeClr val="dk1">
                        <a:alpha val="40000"/>
                      </a:schemeClr>
                    </a:outerShdw>
                  </a:effectLst>
                </a:endParaRPr>
              </a:p>
            </p:txBody>
          </p:sp>
        </mc:Choice>
        <mc:Fallback xmlns="">
          <p:sp>
            <p:nvSpPr>
              <p:cNvPr id="7" name="TextBox 6"/>
              <p:cNvSpPr txBox="1">
                <a:spLocks noRot="1" noChangeAspect="1" noMove="1" noResize="1" noEditPoints="1" noAdjustHandles="1" noChangeArrowheads="1" noChangeShapeType="1" noTextEdit="1"/>
              </p:cNvSpPr>
              <p:nvPr/>
            </p:nvSpPr>
            <p:spPr>
              <a:xfrm>
                <a:off x="3474711" y="1530356"/>
                <a:ext cx="811763" cy="523220"/>
              </a:xfrm>
              <a:prstGeom prst="rect">
                <a:avLst/>
              </a:prstGeom>
              <a:blipFill rotWithShape="0">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p:cNvSpPr txBox="1"/>
              <p:nvPr/>
            </p:nvSpPr>
            <p:spPr>
              <a:xfrm>
                <a:off x="7595736" y="1530356"/>
                <a:ext cx="811763" cy="523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2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𝑃</m:t>
                          </m:r>
                        </m:e>
                        <m:sub>
                          <m:r>
                            <a:rPr lang="en-US" sz="2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1</m:t>
                          </m:r>
                        </m:sub>
                      </m:sSub>
                    </m:oMath>
                  </m:oMathPara>
                </a14:m>
                <a:endParaRPr lang="en-US" sz="2800" dirty="0">
                  <a:ln w="0"/>
                  <a:solidFill>
                    <a:schemeClr val="tx1"/>
                  </a:solidFill>
                  <a:effectLst>
                    <a:outerShdw blurRad="38100" dist="19050" dir="2700000" algn="tl" rotWithShape="0">
                      <a:schemeClr val="dk1">
                        <a:alpha val="40000"/>
                      </a:schemeClr>
                    </a:outerShdw>
                  </a:effectLst>
                </a:endParaRPr>
              </a:p>
            </p:txBody>
          </p:sp>
        </mc:Choice>
        <mc:Fallback xmlns="">
          <p:sp>
            <p:nvSpPr>
              <p:cNvPr id="8" name="TextBox 7"/>
              <p:cNvSpPr txBox="1">
                <a:spLocks noRot="1" noChangeAspect="1" noMove="1" noResize="1" noEditPoints="1" noAdjustHandles="1" noChangeArrowheads="1" noChangeShapeType="1" noTextEdit="1"/>
              </p:cNvSpPr>
              <p:nvPr/>
            </p:nvSpPr>
            <p:spPr>
              <a:xfrm>
                <a:off x="7595736" y="1530356"/>
                <a:ext cx="811763" cy="523220"/>
              </a:xfrm>
              <a:prstGeom prst="rect">
                <a:avLst/>
              </a:prstGeom>
              <a:blipFill rotWithShape="0">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Rectangle 10"/>
              <p:cNvSpPr/>
              <p:nvPr/>
            </p:nvSpPr>
            <p:spPr>
              <a:xfrm>
                <a:off x="2552447" y="3195923"/>
                <a:ext cx="456600" cy="369332"/>
              </a:xfrm>
              <a:prstGeom prst="rect">
                <a:avLst/>
              </a:prstGeom>
            </p:spPr>
            <p:txBody>
              <a:bodyPr wrap="none">
                <a:spAutoFit/>
              </a:bodyPr>
              <a:lstStyle/>
              <a:p>
                <a:pPr algn="ctr"/>
                <a14:m>
                  <m:oMathPara xmlns:m="http://schemas.openxmlformats.org/officeDocument/2006/math">
                    <m:oMathParaPr>
                      <m:jc m:val="centerGroup"/>
                    </m:oMathParaPr>
                    <m:oMath xmlns:m="http://schemas.openxmlformats.org/officeDocument/2006/math">
                      <m:sSub>
                        <m:sSubPr>
                          <m:ctrlPr>
                            <a:rPr lang="en-US"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1</m:t>
                          </m:r>
                        </m:sub>
                      </m:sSub>
                    </m:oMath>
                  </m:oMathPara>
                </a14:m>
                <a:endParaRPr lang="en-US" dirty="0">
                  <a:ln w="0"/>
                  <a:solidFill>
                    <a:schemeClr val="tx1"/>
                  </a:solidFill>
                  <a:effectLst>
                    <a:outerShdw blurRad="38100" dist="19050" dir="2700000" algn="tl" rotWithShape="0">
                      <a:schemeClr val="dk1">
                        <a:alpha val="40000"/>
                      </a:schemeClr>
                    </a:outerShdw>
                  </a:effectLst>
                </a:endParaRPr>
              </a:p>
            </p:txBody>
          </p:sp>
        </mc:Choice>
        <mc:Fallback xmlns="">
          <p:sp>
            <p:nvSpPr>
              <p:cNvPr id="11" name="Rectangle 10"/>
              <p:cNvSpPr>
                <a:spLocks noRot="1" noChangeAspect="1" noMove="1" noResize="1" noEditPoints="1" noAdjustHandles="1" noChangeArrowheads="1" noChangeShapeType="1" noTextEdit="1"/>
              </p:cNvSpPr>
              <p:nvPr/>
            </p:nvSpPr>
            <p:spPr>
              <a:xfrm>
                <a:off x="2552447" y="3195923"/>
                <a:ext cx="456600" cy="369332"/>
              </a:xfrm>
              <a:prstGeom prst="rect">
                <a:avLst/>
              </a:prstGeom>
              <a:blipFill rotWithShape="0">
                <a:blip r:embed="rId5"/>
                <a:stretch>
                  <a:fillRect b="-4918"/>
                </a:stretch>
              </a:blipFill>
            </p:spPr>
            <p:txBody>
              <a:bodyPr/>
              <a:lstStyle/>
              <a:p>
                <a:r>
                  <a:rPr lang="en-US">
                    <a:noFill/>
                  </a:rPr>
                  <a:t> </a:t>
                </a:r>
              </a:p>
            </p:txBody>
          </p:sp>
        </mc:Fallback>
      </mc:AlternateContent>
      <p:cxnSp>
        <p:nvCxnSpPr>
          <p:cNvPr id="48" name="Curved Connector 47"/>
          <p:cNvCxnSpPr>
            <a:stCxn id="70" idx="3"/>
          </p:cNvCxnSpPr>
          <p:nvPr/>
        </p:nvCxnSpPr>
        <p:spPr>
          <a:xfrm>
            <a:off x="4538421" y="3375959"/>
            <a:ext cx="710509" cy="625947"/>
          </a:xfrm>
          <a:prstGeom prst="curved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5" name="Rectangle 54"/>
              <p:cNvSpPr/>
              <p:nvPr/>
            </p:nvSpPr>
            <p:spPr>
              <a:xfrm>
                <a:off x="1776716" y="3195923"/>
                <a:ext cx="456600" cy="369332"/>
              </a:xfrm>
              <a:prstGeom prst="rect">
                <a:avLst/>
              </a:prstGeom>
            </p:spPr>
            <p:txBody>
              <a:bodyPr wrap="none">
                <a:spAutoFit/>
              </a:bodyPr>
              <a:lstStyle/>
              <a:p>
                <a:pPr algn="ctr"/>
                <a14:m>
                  <m:oMathPara xmlns:m="http://schemas.openxmlformats.org/officeDocument/2006/math">
                    <m:oMathParaPr>
                      <m:jc m:val="centerGroup"/>
                    </m:oMathParaPr>
                    <m:oMath xmlns:m="http://schemas.openxmlformats.org/officeDocument/2006/math">
                      <m:sSub>
                        <m:sSubPr>
                          <m:ctrlPr>
                            <a:rPr lang="en-US"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ln w="0"/>
                  <a:solidFill>
                    <a:schemeClr val="tx1"/>
                  </a:solidFill>
                  <a:effectLst>
                    <a:outerShdw blurRad="38100" dist="19050" dir="2700000" algn="tl" rotWithShape="0">
                      <a:schemeClr val="dk1">
                        <a:alpha val="40000"/>
                      </a:schemeClr>
                    </a:outerShdw>
                  </a:effectLst>
                </a:endParaRPr>
              </a:p>
            </p:txBody>
          </p:sp>
        </mc:Choice>
        <mc:Fallback xmlns="">
          <p:sp>
            <p:nvSpPr>
              <p:cNvPr id="55" name="Rectangle 54"/>
              <p:cNvSpPr>
                <a:spLocks noRot="1" noChangeAspect="1" noMove="1" noResize="1" noEditPoints="1" noAdjustHandles="1" noChangeArrowheads="1" noChangeShapeType="1" noTextEdit="1"/>
              </p:cNvSpPr>
              <p:nvPr/>
            </p:nvSpPr>
            <p:spPr>
              <a:xfrm>
                <a:off x="1776716" y="3195923"/>
                <a:ext cx="456600" cy="369332"/>
              </a:xfrm>
              <a:prstGeom prst="rect">
                <a:avLst/>
              </a:prstGeom>
              <a:blipFill rotWithShape="0">
                <a:blip r:embed="rId6"/>
                <a:stretch>
                  <a:fillRect b="-4918"/>
                </a:stretch>
              </a:blipFill>
            </p:spPr>
            <p:txBody>
              <a:bodyPr/>
              <a:lstStyle/>
              <a:p>
                <a:r>
                  <a:rPr lang="en-US">
                    <a:noFill/>
                  </a:rPr>
                  <a:t> </a:t>
                </a:r>
              </a:p>
            </p:txBody>
          </p:sp>
        </mc:Fallback>
      </mc:AlternateContent>
      <p:cxnSp>
        <p:nvCxnSpPr>
          <p:cNvPr id="56" name="Straight Arrow Connector 55"/>
          <p:cNvCxnSpPr>
            <a:stCxn id="55" idx="3"/>
            <a:endCxn id="11" idx="1"/>
          </p:cNvCxnSpPr>
          <p:nvPr/>
        </p:nvCxnSpPr>
        <p:spPr>
          <a:xfrm>
            <a:off x="2233316" y="3380589"/>
            <a:ext cx="31913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0" name="Rectangle 69"/>
              <p:cNvSpPr/>
              <p:nvPr/>
            </p:nvSpPr>
            <p:spPr>
              <a:xfrm>
                <a:off x="4127732" y="3191293"/>
                <a:ext cx="410689" cy="369332"/>
              </a:xfrm>
              <a:prstGeom prst="rect">
                <a:avLst/>
              </a:prstGeom>
            </p:spPr>
            <p:txBody>
              <a:bodyPr wrap="none">
                <a:spAutoFit/>
              </a:bodyPr>
              <a:lstStyle/>
              <a:p>
                <a:pPr algn="ctr"/>
                <a14:m>
                  <m:oMathPara xmlns:m="http://schemas.openxmlformats.org/officeDocument/2006/math">
                    <m:oMathParaPr>
                      <m:jc m:val="centerGroup"/>
                    </m:oMathParaPr>
                    <m:oMath xmlns:m="http://schemas.openxmlformats.org/officeDocument/2006/math">
                      <m:r>
                        <a:rPr lang="en-US"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m:t>
                      </m:r>
                    </m:oMath>
                  </m:oMathPara>
                </a14:m>
                <a:endParaRPr lang="en-US" dirty="0">
                  <a:ln w="0"/>
                  <a:solidFill>
                    <a:schemeClr val="tx1"/>
                  </a:solidFill>
                  <a:effectLst>
                    <a:outerShdw blurRad="38100" dist="19050" dir="2700000" algn="tl" rotWithShape="0">
                      <a:schemeClr val="dk1">
                        <a:alpha val="40000"/>
                      </a:schemeClr>
                    </a:outerShdw>
                  </a:effectLst>
                </a:endParaRPr>
              </a:p>
            </p:txBody>
          </p:sp>
        </mc:Choice>
        <mc:Fallback xmlns="">
          <p:sp>
            <p:nvSpPr>
              <p:cNvPr id="70" name="Rectangle 69"/>
              <p:cNvSpPr>
                <a:spLocks noRot="1" noChangeAspect="1" noMove="1" noResize="1" noEditPoints="1" noAdjustHandles="1" noChangeArrowheads="1" noChangeShapeType="1" noTextEdit="1"/>
              </p:cNvSpPr>
              <p:nvPr/>
            </p:nvSpPr>
            <p:spPr>
              <a:xfrm>
                <a:off x="4127732" y="3191293"/>
                <a:ext cx="410689" cy="369332"/>
              </a:xfrm>
              <a:prstGeom prst="rect">
                <a:avLst/>
              </a:prstGeom>
              <a:blipFill rotWithShape="0">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1" name="Rectangle 70"/>
              <p:cNvSpPr/>
              <p:nvPr/>
            </p:nvSpPr>
            <p:spPr>
              <a:xfrm>
                <a:off x="3329045" y="3191293"/>
                <a:ext cx="456600" cy="369332"/>
              </a:xfrm>
              <a:prstGeom prst="rect">
                <a:avLst/>
              </a:prstGeom>
            </p:spPr>
            <p:txBody>
              <a:bodyPr wrap="none">
                <a:spAutoFit/>
              </a:bodyPr>
              <a:lstStyle/>
              <a:p>
                <a:pPr algn="ctr"/>
                <a14:m>
                  <m:oMathPara xmlns:m="http://schemas.openxmlformats.org/officeDocument/2006/math">
                    <m:oMathParaPr>
                      <m:jc m:val="centerGroup"/>
                    </m:oMathParaPr>
                    <m:oMath xmlns:m="http://schemas.openxmlformats.org/officeDocument/2006/math">
                      <m:sSub>
                        <m:sSubPr>
                          <m:ctrlPr>
                            <a:rPr lang="en-US"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2</m:t>
                          </m:r>
                        </m:sub>
                      </m:sSub>
                    </m:oMath>
                  </m:oMathPara>
                </a14:m>
                <a:endParaRPr lang="en-US" dirty="0">
                  <a:ln w="0"/>
                  <a:solidFill>
                    <a:schemeClr val="tx1"/>
                  </a:solidFill>
                  <a:effectLst>
                    <a:outerShdw blurRad="38100" dist="19050" dir="2700000" algn="tl" rotWithShape="0">
                      <a:schemeClr val="dk1">
                        <a:alpha val="40000"/>
                      </a:schemeClr>
                    </a:outerShdw>
                  </a:effectLst>
                </a:endParaRPr>
              </a:p>
            </p:txBody>
          </p:sp>
        </mc:Choice>
        <mc:Fallback xmlns="">
          <p:sp>
            <p:nvSpPr>
              <p:cNvPr id="71" name="Rectangle 70"/>
              <p:cNvSpPr>
                <a:spLocks noRot="1" noChangeAspect="1" noMove="1" noResize="1" noEditPoints="1" noAdjustHandles="1" noChangeArrowheads="1" noChangeShapeType="1" noTextEdit="1"/>
              </p:cNvSpPr>
              <p:nvPr/>
            </p:nvSpPr>
            <p:spPr>
              <a:xfrm>
                <a:off x="3329045" y="3191293"/>
                <a:ext cx="456600" cy="369332"/>
              </a:xfrm>
              <a:prstGeom prst="rect">
                <a:avLst/>
              </a:prstGeom>
              <a:blipFill rotWithShape="0">
                <a:blip r:embed="rId8"/>
                <a:stretch>
                  <a:fillRect b="-5000"/>
                </a:stretch>
              </a:blipFill>
            </p:spPr>
            <p:txBody>
              <a:bodyPr/>
              <a:lstStyle/>
              <a:p>
                <a:r>
                  <a:rPr lang="en-US">
                    <a:noFill/>
                  </a:rPr>
                  <a:t> </a:t>
                </a:r>
              </a:p>
            </p:txBody>
          </p:sp>
        </mc:Fallback>
      </mc:AlternateContent>
      <p:cxnSp>
        <p:nvCxnSpPr>
          <p:cNvPr id="72" name="Straight Arrow Connector 71"/>
          <p:cNvCxnSpPr>
            <a:stCxn id="71" idx="3"/>
            <a:endCxn id="70" idx="1"/>
          </p:cNvCxnSpPr>
          <p:nvPr/>
        </p:nvCxnSpPr>
        <p:spPr>
          <a:xfrm>
            <a:off x="3785645" y="3375959"/>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a:stCxn id="11" idx="3"/>
            <a:endCxn id="71" idx="1"/>
          </p:cNvCxnSpPr>
          <p:nvPr/>
        </p:nvCxnSpPr>
        <p:spPr>
          <a:xfrm flipV="1">
            <a:off x="3009047" y="3375959"/>
            <a:ext cx="319998" cy="463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3" name="Title 92"/>
          <p:cNvSpPr>
            <a:spLocks noGrp="1"/>
          </p:cNvSpPr>
          <p:nvPr>
            <p:ph type="title"/>
          </p:nvPr>
        </p:nvSpPr>
        <p:spPr>
          <a:xfrm>
            <a:off x="270588" y="225996"/>
            <a:ext cx="11493705" cy="843640"/>
          </a:xfrm>
        </p:spPr>
        <p:txBody>
          <a:bodyPr>
            <a:normAutofit/>
          </a:bodyPr>
          <a:lstStyle/>
          <a:p>
            <a:r>
              <a:rPr lang="en-US" dirty="0" smtClean="0"/>
              <a:t>Why </a:t>
            </a:r>
            <a:r>
              <a:rPr lang="en-US" dirty="0" smtClean="0">
                <a:solidFill>
                  <a:srgbClr val="FF0000"/>
                </a:solidFill>
              </a:rPr>
              <a:t>convergence</a:t>
            </a:r>
            <a:r>
              <a:rPr lang="en-US" dirty="0" smtClean="0"/>
              <a:t> happens</a:t>
            </a:r>
            <a:endParaRPr lang="en-US" dirty="0"/>
          </a:p>
        </p:txBody>
      </p:sp>
      <p:sp>
        <p:nvSpPr>
          <p:cNvPr id="3" name="TextBox 2"/>
          <p:cNvSpPr txBox="1"/>
          <p:nvPr/>
        </p:nvSpPr>
        <p:spPr>
          <a:xfrm>
            <a:off x="270588" y="4821144"/>
            <a:ext cx="11629312" cy="1938992"/>
          </a:xfrm>
          <a:prstGeom prst="rect">
            <a:avLst/>
          </a:prstGeom>
          <a:noFill/>
        </p:spPr>
        <p:txBody>
          <a:bodyPr wrap="square" rtlCol="0">
            <a:spAutoFit/>
          </a:bodyPr>
          <a:lstStyle/>
          <a:p>
            <a:pPr marL="285750" indent="-285750">
              <a:buFont typeface="Arial" panose="020B0604020202020204" pitchFamily="34" charset="0"/>
              <a:buChar char="•"/>
            </a:pPr>
            <a:r>
              <a:rPr lang="en-US" sz="2400" dirty="0" smtClean="0"/>
              <a:t>FSM has structure</a:t>
            </a:r>
          </a:p>
          <a:p>
            <a:pPr marL="742950" lvl="1" indent="-285750">
              <a:buFont typeface="Arial" panose="020B0604020202020204" pitchFamily="34" charset="0"/>
              <a:buChar char="•"/>
            </a:pPr>
            <a:r>
              <a:rPr lang="en-US" sz="2400" dirty="0" smtClean="0"/>
              <a:t>Many states transition to an error state on a character</a:t>
            </a:r>
          </a:p>
          <a:p>
            <a:pPr marL="742950" lvl="1" indent="-285750">
              <a:buFont typeface="Arial" panose="020B0604020202020204" pitchFamily="34" charset="0"/>
              <a:buChar char="•"/>
            </a:pPr>
            <a:r>
              <a:rPr lang="en-US" sz="2400" dirty="0" smtClean="0"/>
              <a:t>FSM often transition to “homing” states after reading sequence of characters</a:t>
            </a:r>
          </a:p>
          <a:p>
            <a:pPr marL="1200150" lvl="2" indent="-285750">
              <a:buFont typeface="Arial" panose="020B0604020202020204" pitchFamily="34" charset="0"/>
              <a:buChar char="•"/>
            </a:pPr>
            <a:r>
              <a:rPr lang="en-US" sz="2400" dirty="0" smtClean="0"/>
              <a:t>e.g., </a:t>
            </a:r>
            <a:r>
              <a:rPr lang="en-US" sz="2400" dirty="0"/>
              <a:t>a</a:t>
            </a:r>
            <a:r>
              <a:rPr lang="en-US" sz="2400" dirty="0" smtClean="0"/>
              <a:t>fter reading */ the FSM is very likely, though not guaranteed, to reach the “end-of-comment” state.</a:t>
            </a:r>
          </a:p>
        </p:txBody>
      </p:sp>
      <mc:AlternateContent xmlns:mc="http://schemas.openxmlformats.org/markup-compatibility/2006" xmlns:a14="http://schemas.microsoft.com/office/drawing/2010/main">
        <mc:Choice Requires="a14">
          <p:graphicFrame>
            <p:nvGraphicFramePr>
              <p:cNvPr id="33" name="Table 32"/>
              <p:cNvGraphicFramePr>
                <a:graphicFrameLocks noGrp="1"/>
              </p:cNvGraphicFramePr>
              <p:nvPr>
                <p:extLst>
                  <p:ext uri="{D42A27DB-BD31-4B8C-83A1-F6EECF244321}">
                    <p14:modId xmlns:p14="http://schemas.microsoft.com/office/powerpoint/2010/main" val="3977745115"/>
                  </p:ext>
                </p:extLst>
              </p:nvPr>
            </p:nvGraphicFramePr>
            <p:xfrm>
              <a:off x="6565864" y="3248511"/>
              <a:ext cx="446913" cy="1478280"/>
            </p:xfrm>
            <a:graphic>
              <a:graphicData uri="http://schemas.openxmlformats.org/drawingml/2006/table">
                <a:tbl>
                  <a:tblPr firstRow="1" bandRow="1">
                    <a:tableStyleId>{0505E3EF-67EA-436B-97B2-0124C06EBD24}</a:tableStyleId>
                  </a:tblPr>
                  <a:tblGrid>
                    <a:gridCol w="446913"/>
                  </a:tblGrid>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1" i="0" dirty="0" smtClean="0">
                                        <a:ln w="0"/>
                                        <a:effectLst>
                                          <a:outerShdw blurRad="38100" dist="19050" dir="2700000" algn="tl" rotWithShape="0">
                                            <a:schemeClr val="dk1">
                                              <a:alpha val="40000"/>
                                            </a:schemeClr>
                                          </a:outerShdw>
                                        </a:effectLst>
                                        <a:latin typeface="Cambria Math" panose="02040503050406030204" pitchFamily="18" charset="0"/>
                                      </a:rPr>
                                      <m:t>𝟎</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2">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2</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3">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4">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4">
                            <a:lumMod val="40000"/>
                            <a:lumOff val="60000"/>
                          </a:schemeClr>
                        </a:solidFill>
                      </a:tcPr>
                    </a:tc>
                  </a:tr>
                </a:tbl>
              </a:graphicData>
            </a:graphic>
          </p:graphicFrame>
        </mc:Choice>
        <mc:Fallback xmlns="">
          <p:graphicFrame>
            <p:nvGraphicFramePr>
              <p:cNvPr id="33" name="Table 32"/>
              <p:cNvGraphicFramePr>
                <a:graphicFrameLocks noGrp="1"/>
              </p:cNvGraphicFramePr>
              <p:nvPr>
                <p:extLst>
                  <p:ext uri="{D42A27DB-BD31-4B8C-83A1-F6EECF244321}">
                    <p14:modId xmlns:p14="http://schemas.microsoft.com/office/powerpoint/2010/main" val="3977745115"/>
                  </p:ext>
                </p:extLst>
              </p:nvPr>
            </p:nvGraphicFramePr>
            <p:xfrm>
              <a:off x="6565864" y="3248511"/>
              <a:ext cx="446913" cy="1478280"/>
            </p:xfrm>
            <a:graphic>
              <a:graphicData uri="http://schemas.openxmlformats.org/drawingml/2006/table">
                <a:tbl>
                  <a:tblPr firstRow="1" bandRow="1">
                    <a:tableStyleId>{0505E3EF-67EA-436B-97B2-0124C06EBD24}</a:tableStyleId>
                  </a:tblPr>
                  <a:tblGrid>
                    <a:gridCol w="446913"/>
                  </a:tblGrid>
                  <a:tr h="365760">
                    <a:tc>
                      <a:txBody>
                        <a:bodyPr/>
                        <a:lstStyle/>
                        <a:p>
                          <a:endParaRPr lang="en-US"/>
                        </a:p>
                      </a:txBody>
                      <a:tcPr>
                        <a:blipFill rotWithShape="0">
                          <a:blip r:embed="rId9"/>
                          <a:stretch>
                            <a:fillRect l="-1351" t="-1667" r="-2703" b="-310000"/>
                          </a:stretch>
                        </a:blipFill>
                      </a:tcPr>
                    </a:tc>
                  </a:tr>
                  <a:tr h="370840">
                    <a:tc>
                      <a:txBody>
                        <a:bodyPr/>
                        <a:lstStyle/>
                        <a:p>
                          <a:endParaRPr lang="en-US"/>
                        </a:p>
                      </a:txBody>
                      <a:tcPr>
                        <a:blipFill rotWithShape="0">
                          <a:blip r:embed="rId9"/>
                          <a:stretch>
                            <a:fillRect l="-1351" t="-98387" r="-2703" b="-200000"/>
                          </a:stretch>
                        </a:blipFill>
                      </a:tcPr>
                    </a:tc>
                  </a:tr>
                  <a:tr h="370840">
                    <a:tc>
                      <a:txBody>
                        <a:bodyPr/>
                        <a:lstStyle/>
                        <a:p>
                          <a:endParaRPr lang="en-US"/>
                        </a:p>
                      </a:txBody>
                      <a:tcPr>
                        <a:blipFill rotWithShape="0">
                          <a:blip r:embed="rId9"/>
                          <a:stretch>
                            <a:fillRect l="-1351" t="-201639" r="-2703" b="-103279"/>
                          </a:stretch>
                        </a:blipFill>
                      </a:tcPr>
                    </a:tc>
                  </a:tr>
                  <a:tr h="370840">
                    <a:tc>
                      <a:txBody>
                        <a:bodyPr/>
                        <a:lstStyle/>
                        <a:p>
                          <a:endParaRPr lang="en-US"/>
                        </a:p>
                      </a:txBody>
                      <a:tcPr>
                        <a:blipFill rotWithShape="0">
                          <a:blip r:embed="rId9"/>
                          <a:stretch>
                            <a:fillRect l="-1351" t="-301639" r="-2703" b="-3279"/>
                          </a:stretch>
                        </a:blipFill>
                      </a:tcPr>
                    </a:tc>
                  </a:tr>
                </a:tbl>
              </a:graphicData>
            </a:graphic>
          </p:graphicFrame>
        </mc:Fallback>
      </mc:AlternateContent>
      <mc:AlternateContent xmlns:mc="http://schemas.openxmlformats.org/markup-compatibility/2006" xmlns:a14="http://schemas.microsoft.com/office/drawing/2010/main">
        <mc:Choice Requires="a14">
          <p:graphicFrame>
            <p:nvGraphicFramePr>
              <p:cNvPr id="34" name="Table 33"/>
              <p:cNvGraphicFramePr>
                <a:graphicFrameLocks noGrp="1"/>
              </p:cNvGraphicFramePr>
              <p:nvPr>
                <p:extLst>
                  <p:ext uri="{D42A27DB-BD31-4B8C-83A1-F6EECF244321}">
                    <p14:modId xmlns:p14="http://schemas.microsoft.com/office/powerpoint/2010/main" val="272942040"/>
                  </p:ext>
                </p:extLst>
              </p:nvPr>
            </p:nvGraphicFramePr>
            <p:xfrm>
              <a:off x="7383296" y="3248511"/>
              <a:ext cx="446913" cy="1478280"/>
            </p:xfrm>
            <a:graphic>
              <a:graphicData uri="http://schemas.openxmlformats.org/drawingml/2006/table">
                <a:tbl>
                  <a:tblPr firstRow="1" bandRow="1">
                    <a:tableStyleId>{0505E3EF-67EA-436B-97B2-0124C06EBD24}</a:tableStyleId>
                  </a:tblPr>
                  <a:tblGrid>
                    <a:gridCol w="446913"/>
                  </a:tblGrid>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1" i="0" dirty="0" smtClean="0">
                                        <a:ln w="0"/>
                                        <a:effectLst>
                                          <a:outerShdw blurRad="38100" dist="19050" dir="2700000" algn="tl" rotWithShape="0">
                                            <a:schemeClr val="dk1">
                                              <a:alpha val="40000"/>
                                            </a:schemeClr>
                                          </a:outerShdw>
                                        </a:effectLst>
                                        <a:latin typeface="Cambria Math" panose="02040503050406030204" pitchFamily="18" charset="0"/>
                                      </a:rPr>
                                      <m:t>𝟎</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2">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4">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4">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4">
                            <a:lumMod val="40000"/>
                            <a:lumOff val="60000"/>
                          </a:schemeClr>
                        </a:solidFill>
                      </a:tcPr>
                    </a:tc>
                  </a:tr>
                </a:tbl>
              </a:graphicData>
            </a:graphic>
          </p:graphicFrame>
        </mc:Choice>
        <mc:Fallback xmlns="">
          <p:graphicFrame>
            <p:nvGraphicFramePr>
              <p:cNvPr id="34" name="Table 33"/>
              <p:cNvGraphicFramePr>
                <a:graphicFrameLocks noGrp="1"/>
              </p:cNvGraphicFramePr>
              <p:nvPr>
                <p:extLst>
                  <p:ext uri="{D42A27DB-BD31-4B8C-83A1-F6EECF244321}">
                    <p14:modId xmlns:p14="http://schemas.microsoft.com/office/powerpoint/2010/main" val="272942040"/>
                  </p:ext>
                </p:extLst>
              </p:nvPr>
            </p:nvGraphicFramePr>
            <p:xfrm>
              <a:off x="7383296" y="3248511"/>
              <a:ext cx="446913" cy="1478280"/>
            </p:xfrm>
            <a:graphic>
              <a:graphicData uri="http://schemas.openxmlformats.org/drawingml/2006/table">
                <a:tbl>
                  <a:tblPr firstRow="1" bandRow="1">
                    <a:tableStyleId>{0505E3EF-67EA-436B-97B2-0124C06EBD24}</a:tableStyleId>
                  </a:tblPr>
                  <a:tblGrid>
                    <a:gridCol w="446913"/>
                  </a:tblGrid>
                  <a:tr h="365760">
                    <a:tc>
                      <a:txBody>
                        <a:bodyPr/>
                        <a:lstStyle/>
                        <a:p>
                          <a:endParaRPr lang="en-US"/>
                        </a:p>
                      </a:txBody>
                      <a:tcPr>
                        <a:blipFill rotWithShape="0">
                          <a:blip r:embed="rId10"/>
                          <a:stretch>
                            <a:fillRect l="-1351" t="-1667" r="-2703" b="-310000"/>
                          </a:stretch>
                        </a:blipFill>
                      </a:tcPr>
                    </a:tc>
                  </a:tr>
                  <a:tr h="370840">
                    <a:tc>
                      <a:txBody>
                        <a:bodyPr/>
                        <a:lstStyle/>
                        <a:p>
                          <a:endParaRPr lang="en-US"/>
                        </a:p>
                      </a:txBody>
                      <a:tcPr>
                        <a:blipFill rotWithShape="0">
                          <a:blip r:embed="rId10"/>
                          <a:stretch>
                            <a:fillRect l="-1351" t="-98387" r="-2703" b="-200000"/>
                          </a:stretch>
                        </a:blipFill>
                      </a:tcPr>
                    </a:tc>
                  </a:tr>
                  <a:tr h="370840">
                    <a:tc>
                      <a:txBody>
                        <a:bodyPr/>
                        <a:lstStyle/>
                        <a:p>
                          <a:endParaRPr lang="en-US"/>
                        </a:p>
                      </a:txBody>
                      <a:tcPr>
                        <a:blipFill rotWithShape="0">
                          <a:blip r:embed="rId10"/>
                          <a:stretch>
                            <a:fillRect l="-1351" t="-201639" r="-2703" b="-103279"/>
                          </a:stretch>
                        </a:blipFill>
                      </a:tcPr>
                    </a:tc>
                  </a:tr>
                  <a:tr h="370840">
                    <a:tc>
                      <a:txBody>
                        <a:bodyPr/>
                        <a:lstStyle/>
                        <a:p>
                          <a:endParaRPr lang="en-US"/>
                        </a:p>
                      </a:txBody>
                      <a:tcPr>
                        <a:blipFill rotWithShape="0">
                          <a:blip r:embed="rId10"/>
                          <a:stretch>
                            <a:fillRect l="-1351" t="-301639" r="-2703" b="-3279"/>
                          </a:stretch>
                        </a:blipFill>
                      </a:tcPr>
                    </a:tc>
                  </a:tr>
                </a:tbl>
              </a:graphicData>
            </a:graphic>
          </p:graphicFrame>
        </mc:Fallback>
      </mc:AlternateContent>
      <mc:AlternateContent xmlns:mc="http://schemas.openxmlformats.org/markup-compatibility/2006" xmlns:a14="http://schemas.microsoft.com/office/drawing/2010/main">
        <mc:Choice Requires="a14">
          <p:graphicFrame>
            <p:nvGraphicFramePr>
              <p:cNvPr id="35" name="Table 34"/>
              <p:cNvGraphicFramePr>
                <a:graphicFrameLocks noGrp="1"/>
              </p:cNvGraphicFramePr>
              <p:nvPr>
                <p:extLst>
                  <p:ext uri="{D42A27DB-BD31-4B8C-83A1-F6EECF244321}">
                    <p14:modId xmlns:p14="http://schemas.microsoft.com/office/powerpoint/2010/main" val="3735848214"/>
                  </p:ext>
                </p:extLst>
              </p:nvPr>
            </p:nvGraphicFramePr>
            <p:xfrm>
              <a:off x="8195059" y="3239268"/>
              <a:ext cx="446913" cy="1478280"/>
            </p:xfrm>
            <a:graphic>
              <a:graphicData uri="http://schemas.openxmlformats.org/drawingml/2006/table">
                <a:tbl>
                  <a:tblPr firstRow="1" bandRow="1">
                    <a:tableStyleId>{0505E3EF-67EA-436B-97B2-0124C06EBD24}</a:tableStyleId>
                  </a:tblPr>
                  <a:tblGrid>
                    <a:gridCol w="446913"/>
                  </a:tblGrid>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1" i="0" dirty="0" smtClean="0">
                                        <a:ln w="0"/>
                                        <a:effectLst>
                                          <a:outerShdw blurRad="38100" dist="19050" dir="2700000" algn="tl" rotWithShape="0">
                                            <a:schemeClr val="dk1">
                                              <a:alpha val="40000"/>
                                            </a:schemeClr>
                                          </a:outerShdw>
                                        </a:effectLst>
                                        <a:latin typeface="Cambria Math" panose="02040503050406030204" pitchFamily="18" charset="0"/>
                                      </a:rPr>
                                      <m:t>𝟏</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1">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2">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2">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2">
                            <a:lumMod val="40000"/>
                            <a:lumOff val="60000"/>
                          </a:schemeClr>
                        </a:solidFill>
                      </a:tcPr>
                    </a:tc>
                  </a:tr>
                </a:tbl>
              </a:graphicData>
            </a:graphic>
          </p:graphicFrame>
        </mc:Choice>
        <mc:Fallback xmlns="">
          <p:graphicFrame>
            <p:nvGraphicFramePr>
              <p:cNvPr id="35" name="Table 34"/>
              <p:cNvGraphicFramePr>
                <a:graphicFrameLocks noGrp="1"/>
              </p:cNvGraphicFramePr>
              <p:nvPr>
                <p:extLst>
                  <p:ext uri="{D42A27DB-BD31-4B8C-83A1-F6EECF244321}">
                    <p14:modId xmlns:p14="http://schemas.microsoft.com/office/powerpoint/2010/main" val="3735848214"/>
                  </p:ext>
                </p:extLst>
              </p:nvPr>
            </p:nvGraphicFramePr>
            <p:xfrm>
              <a:off x="8195059" y="3239268"/>
              <a:ext cx="446913" cy="1478280"/>
            </p:xfrm>
            <a:graphic>
              <a:graphicData uri="http://schemas.openxmlformats.org/drawingml/2006/table">
                <a:tbl>
                  <a:tblPr firstRow="1" bandRow="1">
                    <a:tableStyleId>{0505E3EF-67EA-436B-97B2-0124C06EBD24}</a:tableStyleId>
                  </a:tblPr>
                  <a:tblGrid>
                    <a:gridCol w="446913"/>
                  </a:tblGrid>
                  <a:tr h="365760">
                    <a:tc>
                      <a:txBody>
                        <a:bodyPr/>
                        <a:lstStyle/>
                        <a:p>
                          <a:endParaRPr lang="en-US"/>
                        </a:p>
                      </a:txBody>
                      <a:tcPr>
                        <a:blipFill rotWithShape="0">
                          <a:blip r:embed="rId11"/>
                          <a:stretch>
                            <a:fillRect l="-1351" t="-1667" r="-2703" b="-310000"/>
                          </a:stretch>
                        </a:blipFill>
                      </a:tcPr>
                    </a:tc>
                  </a:tr>
                  <a:tr h="370840">
                    <a:tc>
                      <a:txBody>
                        <a:bodyPr/>
                        <a:lstStyle/>
                        <a:p>
                          <a:endParaRPr lang="en-US"/>
                        </a:p>
                      </a:txBody>
                      <a:tcPr>
                        <a:blipFill rotWithShape="0">
                          <a:blip r:embed="rId11"/>
                          <a:stretch>
                            <a:fillRect l="-1351" t="-100000" r="-2703" b="-204918"/>
                          </a:stretch>
                        </a:blipFill>
                      </a:tcPr>
                    </a:tc>
                  </a:tr>
                  <a:tr h="370840">
                    <a:tc>
                      <a:txBody>
                        <a:bodyPr/>
                        <a:lstStyle/>
                        <a:p>
                          <a:endParaRPr lang="en-US"/>
                        </a:p>
                      </a:txBody>
                      <a:tcPr>
                        <a:blipFill rotWithShape="0">
                          <a:blip r:embed="rId11"/>
                          <a:stretch>
                            <a:fillRect l="-1351" t="-200000" r="-2703" b="-104918"/>
                          </a:stretch>
                        </a:blipFill>
                      </a:tcPr>
                    </a:tc>
                  </a:tr>
                  <a:tr h="370840">
                    <a:tc>
                      <a:txBody>
                        <a:bodyPr/>
                        <a:lstStyle/>
                        <a:p>
                          <a:endParaRPr lang="en-US"/>
                        </a:p>
                      </a:txBody>
                      <a:tcPr>
                        <a:blipFill rotWithShape="0">
                          <a:blip r:embed="rId11"/>
                          <a:stretch>
                            <a:fillRect l="-1351" t="-300000" r="-2703" b="-4918"/>
                          </a:stretch>
                        </a:blipFill>
                      </a:tcPr>
                    </a:tc>
                  </a:tr>
                </a:tbl>
              </a:graphicData>
            </a:graphic>
          </p:graphicFrame>
        </mc:Fallback>
      </mc:AlternateContent>
      <mc:AlternateContent xmlns:mc="http://schemas.openxmlformats.org/markup-compatibility/2006" xmlns:a14="http://schemas.microsoft.com/office/drawing/2010/main">
        <mc:Choice Requires="a14">
          <p:graphicFrame>
            <p:nvGraphicFramePr>
              <p:cNvPr id="36" name="Table 35"/>
              <p:cNvGraphicFramePr>
                <a:graphicFrameLocks noGrp="1"/>
              </p:cNvGraphicFramePr>
              <p:nvPr>
                <p:extLst>
                  <p:ext uri="{D42A27DB-BD31-4B8C-83A1-F6EECF244321}">
                    <p14:modId xmlns:p14="http://schemas.microsoft.com/office/powerpoint/2010/main" val="2924783936"/>
                  </p:ext>
                </p:extLst>
              </p:nvPr>
            </p:nvGraphicFramePr>
            <p:xfrm>
              <a:off x="5753548" y="3257929"/>
              <a:ext cx="446913" cy="1478280"/>
            </p:xfrm>
            <a:graphic>
              <a:graphicData uri="http://schemas.openxmlformats.org/drawingml/2006/table">
                <a:tbl>
                  <a:tblPr firstRow="1" bandRow="1">
                    <a:tableStyleId>{0505E3EF-67EA-436B-97B2-0124C06EBD24}</a:tableStyleId>
                  </a:tblPr>
                  <a:tblGrid>
                    <a:gridCol w="446913"/>
                  </a:tblGrid>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1" i="0" dirty="0" smtClean="0">
                                        <a:ln w="0"/>
                                        <a:effectLst>
                                          <a:outerShdw blurRad="38100" dist="19050" dir="2700000" algn="tl" rotWithShape="0">
                                            <a:schemeClr val="dk1">
                                              <a:alpha val="40000"/>
                                            </a:schemeClr>
                                          </a:outerShdw>
                                        </a:effectLst>
                                        <a:latin typeface="Cambria Math" panose="02040503050406030204" pitchFamily="18" charset="0"/>
                                      </a:rPr>
                                      <m:t>𝟎</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2">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dirty="0" smtClean="0">
                                        <a:ln w="0"/>
                                        <a:effectLst>
                                          <a:outerShdw blurRad="38100" dist="19050" dir="2700000" algn="tl" rotWithShape="0">
                                            <a:schemeClr val="dk1">
                                              <a:alpha val="40000"/>
                                            </a:schemeClr>
                                          </a:outerShdw>
                                        </a:effectLst>
                                        <a:latin typeface="Cambria Math" panose="02040503050406030204" pitchFamily="18" charset="0"/>
                                      </a:rPr>
                                      <m:t>1</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1">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2</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3">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4">
                            <a:lumMod val="40000"/>
                            <a:lumOff val="60000"/>
                          </a:schemeClr>
                        </a:solidFill>
                      </a:tcPr>
                    </a:tc>
                  </a:tr>
                </a:tbl>
              </a:graphicData>
            </a:graphic>
          </p:graphicFrame>
        </mc:Choice>
        <mc:Fallback xmlns="">
          <p:graphicFrame>
            <p:nvGraphicFramePr>
              <p:cNvPr id="36" name="Table 35"/>
              <p:cNvGraphicFramePr>
                <a:graphicFrameLocks noGrp="1"/>
              </p:cNvGraphicFramePr>
              <p:nvPr>
                <p:extLst>
                  <p:ext uri="{D42A27DB-BD31-4B8C-83A1-F6EECF244321}">
                    <p14:modId xmlns:p14="http://schemas.microsoft.com/office/powerpoint/2010/main" val="2924783936"/>
                  </p:ext>
                </p:extLst>
              </p:nvPr>
            </p:nvGraphicFramePr>
            <p:xfrm>
              <a:off x="5753548" y="3257929"/>
              <a:ext cx="446913" cy="1478280"/>
            </p:xfrm>
            <a:graphic>
              <a:graphicData uri="http://schemas.openxmlformats.org/drawingml/2006/table">
                <a:tbl>
                  <a:tblPr firstRow="1" bandRow="1">
                    <a:tableStyleId>{0505E3EF-67EA-436B-97B2-0124C06EBD24}</a:tableStyleId>
                  </a:tblPr>
                  <a:tblGrid>
                    <a:gridCol w="446913"/>
                  </a:tblGrid>
                  <a:tr h="365760">
                    <a:tc>
                      <a:txBody>
                        <a:bodyPr/>
                        <a:lstStyle/>
                        <a:p>
                          <a:endParaRPr lang="en-US"/>
                        </a:p>
                      </a:txBody>
                      <a:tcPr>
                        <a:blipFill rotWithShape="0">
                          <a:blip r:embed="rId12"/>
                          <a:stretch>
                            <a:fillRect l="-1333" t="-1667" r="-2667" b="-310000"/>
                          </a:stretch>
                        </a:blipFill>
                      </a:tcPr>
                    </a:tc>
                  </a:tr>
                  <a:tr h="370840">
                    <a:tc>
                      <a:txBody>
                        <a:bodyPr/>
                        <a:lstStyle/>
                        <a:p>
                          <a:endParaRPr lang="en-US"/>
                        </a:p>
                      </a:txBody>
                      <a:tcPr>
                        <a:blipFill rotWithShape="0">
                          <a:blip r:embed="rId12"/>
                          <a:stretch>
                            <a:fillRect l="-1333" t="-100000" r="-2667" b="-204918"/>
                          </a:stretch>
                        </a:blipFill>
                      </a:tcPr>
                    </a:tc>
                  </a:tr>
                  <a:tr h="370840">
                    <a:tc>
                      <a:txBody>
                        <a:bodyPr/>
                        <a:lstStyle/>
                        <a:p>
                          <a:endParaRPr lang="en-US"/>
                        </a:p>
                      </a:txBody>
                      <a:tcPr>
                        <a:blipFill rotWithShape="0">
                          <a:blip r:embed="rId12"/>
                          <a:stretch>
                            <a:fillRect l="-1333" t="-200000" r="-2667" b="-104918"/>
                          </a:stretch>
                        </a:blipFill>
                      </a:tcPr>
                    </a:tc>
                  </a:tr>
                  <a:tr h="370840">
                    <a:tc>
                      <a:txBody>
                        <a:bodyPr/>
                        <a:lstStyle/>
                        <a:p>
                          <a:endParaRPr lang="en-US"/>
                        </a:p>
                      </a:txBody>
                      <a:tcPr>
                        <a:blipFill rotWithShape="0">
                          <a:blip r:embed="rId12"/>
                          <a:stretch>
                            <a:fillRect l="-1333" t="-300000" r="-2667" b="-4918"/>
                          </a:stretch>
                        </a:blipFill>
                      </a:tcPr>
                    </a:tc>
                  </a:tr>
                </a:tbl>
              </a:graphicData>
            </a:graphic>
          </p:graphicFrame>
        </mc:Fallback>
      </mc:AlternateContent>
      <p:cxnSp>
        <p:nvCxnSpPr>
          <p:cNvPr id="37" name="Straight Arrow Connector 36"/>
          <p:cNvCxnSpPr/>
          <p:nvPr/>
        </p:nvCxnSpPr>
        <p:spPr>
          <a:xfrm>
            <a:off x="6207070" y="3433177"/>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6207070" y="3790850"/>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a:off x="6207070" y="4157854"/>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a:off x="6207070" y="4521748"/>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a:off x="7021943" y="3433177"/>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7021943" y="3790850"/>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a:off x="7021943" y="4157854"/>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7021943" y="4521748"/>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a:off x="7846147" y="3433177"/>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a:off x="7846147" y="3790850"/>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7846147" y="4157854"/>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a:off x="7846147" y="4521748"/>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80444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Contributions</a:t>
            </a:r>
            <a:endParaRPr lang="en-US" dirty="0"/>
          </a:p>
        </p:txBody>
      </p:sp>
      <p:sp>
        <p:nvSpPr>
          <p:cNvPr id="5" name="Content Placeholder 4"/>
          <p:cNvSpPr>
            <a:spLocks noGrp="1"/>
          </p:cNvSpPr>
          <p:nvPr>
            <p:ph idx="1"/>
          </p:nvPr>
        </p:nvSpPr>
        <p:spPr>
          <a:xfrm>
            <a:off x="838200" y="2183188"/>
            <a:ext cx="10515600" cy="4351338"/>
          </a:xfrm>
        </p:spPr>
        <p:txBody>
          <a:bodyPr>
            <a:normAutofit lnSpcReduction="10000"/>
          </a:bodyPr>
          <a:lstStyle/>
          <a:p>
            <a:r>
              <a:rPr lang="en-US" dirty="0" smtClean="0"/>
              <a:t>Enumeration, a method to break data dependencies</a:t>
            </a:r>
          </a:p>
          <a:p>
            <a:endParaRPr lang="en-US" dirty="0" smtClean="0"/>
          </a:p>
          <a:p>
            <a:r>
              <a:rPr lang="en-US" dirty="0" smtClean="0"/>
              <a:t>Enumeration for FSM is </a:t>
            </a:r>
            <a:r>
              <a:rPr lang="en-US" i="1" dirty="0">
                <a:solidFill>
                  <a:srgbClr val="0070C0"/>
                </a:solidFill>
              </a:rPr>
              <a:t>g</a:t>
            </a:r>
            <a:r>
              <a:rPr lang="en-US" i="1" dirty="0" smtClean="0">
                <a:solidFill>
                  <a:srgbClr val="0070C0"/>
                </a:solidFill>
              </a:rPr>
              <a:t>ather</a:t>
            </a:r>
            <a:endParaRPr lang="en-US" i="1" dirty="0">
              <a:solidFill>
                <a:srgbClr val="0070C0"/>
              </a:solidFill>
            </a:endParaRPr>
          </a:p>
          <a:p>
            <a:pPr lvl="1"/>
            <a:r>
              <a:rPr lang="en-US" dirty="0">
                <a:solidFill>
                  <a:srgbClr val="0070C0"/>
                </a:solidFill>
              </a:rPr>
              <a:t>G</a:t>
            </a:r>
            <a:r>
              <a:rPr lang="en-US" dirty="0" smtClean="0">
                <a:solidFill>
                  <a:srgbClr val="0070C0"/>
                </a:solidFill>
              </a:rPr>
              <a:t>ather</a:t>
            </a:r>
            <a:r>
              <a:rPr lang="en-US" dirty="0" smtClean="0"/>
              <a:t> is a </a:t>
            </a:r>
            <a:r>
              <a:rPr lang="en-US" dirty="0"/>
              <a:t>common hardware </a:t>
            </a:r>
            <a:r>
              <a:rPr lang="en-US" dirty="0" smtClean="0"/>
              <a:t>primitive</a:t>
            </a:r>
          </a:p>
          <a:p>
            <a:pPr lvl="1"/>
            <a:r>
              <a:rPr lang="en-US" dirty="0" smtClean="0"/>
              <a:t>Our approach should scale with faster support for </a:t>
            </a:r>
            <a:r>
              <a:rPr lang="en-US" dirty="0" smtClean="0">
                <a:solidFill>
                  <a:srgbClr val="0070C0"/>
                </a:solidFill>
              </a:rPr>
              <a:t>gather</a:t>
            </a:r>
          </a:p>
          <a:p>
            <a:pPr lvl="1"/>
            <a:endParaRPr lang="en-US" dirty="0"/>
          </a:p>
          <a:p>
            <a:r>
              <a:rPr lang="en-US" dirty="0" smtClean="0"/>
              <a:t>Paper introduces two optimizations, both in </a:t>
            </a:r>
            <a:r>
              <a:rPr lang="en-US" dirty="0"/>
              <a:t>terms of </a:t>
            </a:r>
            <a:r>
              <a:rPr lang="en-US" dirty="0" smtClean="0">
                <a:solidFill>
                  <a:srgbClr val="0070C0"/>
                </a:solidFill>
              </a:rPr>
              <a:t>gather</a:t>
            </a:r>
            <a:r>
              <a:rPr lang="en-US" dirty="0" smtClean="0"/>
              <a:t> which exploit </a:t>
            </a:r>
            <a:r>
              <a:rPr lang="en-US" dirty="0" smtClean="0">
                <a:solidFill>
                  <a:srgbClr val="FF0000"/>
                </a:solidFill>
              </a:rPr>
              <a:t>convergence</a:t>
            </a:r>
          </a:p>
          <a:p>
            <a:pPr lvl="1"/>
            <a:r>
              <a:rPr lang="en-US" dirty="0" smtClean="0"/>
              <a:t>Reduces overhead of enumerative approach</a:t>
            </a:r>
          </a:p>
          <a:p>
            <a:pPr lvl="1"/>
            <a:r>
              <a:rPr lang="en-US" dirty="0" smtClean="0"/>
              <a:t>See paper for details</a:t>
            </a:r>
            <a:endParaRPr lang="en-US" dirty="0"/>
          </a:p>
        </p:txBody>
      </p:sp>
    </p:spTree>
    <p:extLst>
      <p:ext uri="{BB962C8B-B14F-4D97-AF65-F5344CB8AC3E}">
        <p14:creationId xmlns:p14="http://schemas.microsoft.com/office/powerpoint/2010/main" val="29905105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92"/>
          <p:cNvSpPr txBox="1">
            <a:spLocks/>
          </p:cNvSpPr>
          <p:nvPr/>
        </p:nvSpPr>
        <p:spPr>
          <a:xfrm>
            <a:off x="1665261" y="2670617"/>
            <a:ext cx="9619511" cy="545050"/>
          </a:xfrm>
          <a:prstGeom prst="rect">
            <a:avLst/>
          </a:prstGeom>
        </p:spPr>
        <p:txBody>
          <a:bodyP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smtClean="0"/>
              <a:t>How do we implement enumerative FSMs with </a:t>
            </a:r>
            <a:r>
              <a:rPr lang="en-US" i="1" dirty="0" smtClean="0">
                <a:solidFill>
                  <a:srgbClr val="0070C0"/>
                </a:solidFill>
              </a:rPr>
              <a:t>gather</a:t>
            </a:r>
            <a:r>
              <a:rPr lang="en-US" i="1" dirty="0" smtClean="0"/>
              <a:t>?</a:t>
            </a:r>
            <a:endParaRPr lang="en-US" i="1" dirty="0"/>
          </a:p>
        </p:txBody>
      </p:sp>
    </p:spTree>
    <p:extLst>
      <p:ext uri="{BB962C8B-B14F-4D97-AF65-F5344CB8AC3E}">
        <p14:creationId xmlns:p14="http://schemas.microsoft.com/office/powerpoint/2010/main" val="33874650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92452393"/>
              </p:ext>
            </p:extLst>
          </p:nvPr>
        </p:nvGraphicFramePr>
        <p:xfrm>
          <a:off x="1914426" y="2783420"/>
          <a:ext cx="8128000" cy="370840"/>
        </p:xfrm>
        <a:graphic>
          <a:graphicData uri="http://schemas.openxmlformats.org/drawingml/2006/table">
            <a:tbl>
              <a:tblPr firstRow="1" bandRow="1">
                <a:tableStyleId>{22838BEF-8BB2-4498-84A7-C5851F593DF1}</a:tableStyleId>
              </a:tblPr>
              <a:tblGrid>
                <a:gridCol w="812800"/>
                <a:gridCol w="812800"/>
                <a:gridCol w="812800"/>
                <a:gridCol w="812800"/>
                <a:gridCol w="812800"/>
                <a:gridCol w="812800"/>
                <a:gridCol w="812800"/>
                <a:gridCol w="812800"/>
                <a:gridCol w="812800"/>
                <a:gridCol w="812800"/>
              </a:tblGrid>
              <a:tr h="370840">
                <a:tc>
                  <a:txBody>
                    <a:bodyPr/>
                    <a:lstStyle/>
                    <a:p>
                      <a:r>
                        <a:rPr lang="en-US" dirty="0" smtClean="0"/>
                        <a:t>/</a:t>
                      </a:r>
                      <a:endParaRPr lang="en-US" dirty="0"/>
                    </a:p>
                  </a:txBody>
                  <a:tcPr anchor="ctr" anchorCtr="1"/>
                </a:tc>
                <a:tc>
                  <a:txBody>
                    <a:bodyPr/>
                    <a:lstStyle/>
                    <a:p>
                      <a:r>
                        <a:rPr lang="en-US" dirty="0" smtClean="0"/>
                        <a:t>*</a:t>
                      </a:r>
                      <a:endParaRPr lang="en-US" dirty="0"/>
                    </a:p>
                  </a:txBody>
                  <a:tcPr anchor="ctr" anchorCtr="1"/>
                </a:tc>
                <a:tc>
                  <a:txBody>
                    <a:bodyPr/>
                    <a:lstStyle/>
                    <a:p>
                      <a:r>
                        <a:rPr lang="en-US" dirty="0" smtClean="0"/>
                        <a:t>X</a:t>
                      </a:r>
                      <a:endParaRPr lang="en-US" dirty="0"/>
                    </a:p>
                  </a:txBody>
                  <a:tcPr anchor="ctr" anchorCtr="1"/>
                </a:tc>
                <a:tc>
                  <a:txBody>
                    <a:bodyPr/>
                    <a:lstStyle/>
                    <a:p>
                      <a:r>
                        <a:rPr lang="en-US" dirty="0" smtClean="0"/>
                        <a:t>X</a:t>
                      </a:r>
                      <a:endParaRPr lang="en-US" dirty="0"/>
                    </a:p>
                  </a:txBody>
                  <a:tcPr anchor="ctr" anchorCtr="1"/>
                </a:tc>
                <a:tc>
                  <a:txBody>
                    <a:bodyPr/>
                    <a:lstStyle/>
                    <a:p>
                      <a:r>
                        <a:rPr lang="en-US" dirty="0" smtClean="0"/>
                        <a:t>X</a:t>
                      </a:r>
                      <a:endParaRPr lang="en-US" dirty="0"/>
                    </a:p>
                  </a:txBody>
                  <a:tcPr anchor="ctr" anchorCtr="1"/>
                </a:tc>
                <a:tc>
                  <a:txBody>
                    <a:bodyPr/>
                    <a:lstStyle/>
                    <a:p>
                      <a:r>
                        <a:rPr lang="en-US" dirty="0" smtClean="0"/>
                        <a:t>*</a:t>
                      </a:r>
                      <a:endParaRPr lang="en-US" dirty="0"/>
                    </a:p>
                  </a:txBody>
                  <a:tcPr anchor="ctr" anchorCtr="1"/>
                </a:tc>
                <a:tc>
                  <a:txBody>
                    <a:bodyPr/>
                    <a:lstStyle/>
                    <a:p>
                      <a:r>
                        <a:rPr lang="en-US" dirty="0" smtClean="0"/>
                        <a:t>*</a:t>
                      </a:r>
                      <a:endParaRPr lang="en-US" dirty="0"/>
                    </a:p>
                  </a:txBody>
                  <a:tcPr anchor="ctr" anchorCtr="1"/>
                </a:tc>
                <a:tc>
                  <a:txBody>
                    <a:bodyPr/>
                    <a:lstStyle/>
                    <a:p>
                      <a:r>
                        <a:rPr lang="en-US" dirty="0" smtClean="0"/>
                        <a:t>/</a:t>
                      </a:r>
                      <a:endParaRPr lang="en-US" dirty="0"/>
                    </a:p>
                  </a:txBody>
                  <a:tcPr anchor="ctr" anchorCtr="1"/>
                </a:tc>
                <a:tc>
                  <a:txBody>
                    <a:bodyPr/>
                    <a:lstStyle/>
                    <a:p>
                      <a:r>
                        <a:rPr lang="en-US" dirty="0" smtClean="0"/>
                        <a:t>X</a:t>
                      </a:r>
                      <a:endParaRPr lang="en-US" dirty="0"/>
                    </a:p>
                  </a:txBody>
                  <a:tcPr anchor="ctr" anchorCtr="1"/>
                </a:tc>
                <a:tc>
                  <a:txBody>
                    <a:bodyPr/>
                    <a:lstStyle/>
                    <a:p>
                      <a:r>
                        <a:rPr lang="en-US" dirty="0" smtClean="0"/>
                        <a:t>X</a:t>
                      </a:r>
                      <a:endParaRPr lang="en-US" dirty="0"/>
                    </a:p>
                  </a:txBody>
                  <a:tcPr anchor="ctr" anchorCtr="1"/>
                </a:tc>
              </a:tr>
            </a:tbl>
          </a:graphicData>
        </a:graphic>
      </p:graphicFrame>
      <p:sp>
        <p:nvSpPr>
          <p:cNvPr id="5" name="Right Brace 4"/>
          <p:cNvSpPr/>
          <p:nvPr/>
        </p:nvSpPr>
        <p:spPr>
          <a:xfrm rot="16200000">
            <a:off x="3789622" y="456555"/>
            <a:ext cx="321906" cy="4030825"/>
          </a:xfrm>
          <a:prstGeom prst="rightBrace">
            <a:avLst>
              <a:gd name="adj1" fmla="val 8333"/>
              <a:gd name="adj2" fmla="val 4828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Right Brace 5"/>
          <p:cNvSpPr/>
          <p:nvPr/>
        </p:nvSpPr>
        <p:spPr>
          <a:xfrm rot="16200000">
            <a:off x="7840665" y="436337"/>
            <a:ext cx="321906" cy="4071259"/>
          </a:xfrm>
          <a:prstGeom prst="rightBrace">
            <a:avLst>
              <a:gd name="adj1" fmla="val 8333"/>
              <a:gd name="adj2" fmla="val 4828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7" name="TextBox 6"/>
              <p:cNvSpPr txBox="1"/>
              <p:nvPr/>
            </p:nvSpPr>
            <p:spPr>
              <a:xfrm>
                <a:off x="3474711" y="1606556"/>
                <a:ext cx="811763" cy="523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2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𝑃</m:t>
                          </m:r>
                        </m:e>
                        <m:sub>
                          <m:r>
                            <a:rPr lang="en-US" sz="2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sz="2800" dirty="0">
                  <a:ln w="0"/>
                  <a:solidFill>
                    <a:schemeClr val="tx1"/>
                  </a:solidFill>
                  <a:effectLst>
                    <a:outerShdw blurRad="38100" dist="19050" dir="2700000" algn="tl" rotWithShape="0">
                      <a:schemeClr val="dk1">
                        <a:alpha val="40000"/>
                      </a:schemeClr>
                    </a:outerShdw>
                  </a:effectLst>
                </a:endParaRPr>
              </a:p>
            </p:txBody>
          </p:sp>
        </mc:Choice>
        <mc:Fallback xmlns="">
          <p:sp>
            <p:nvSpPr>
              <p:cNvPr id="7" name="TextBox 6"/>
              <p:cNvSpPr txBox="1">
                <a:spLocks noRot="1" noChangeAspect="1" noMove="1" noResize="1" noEditPoints="1" noAdjustHandles="1" noChangeArrowheads="1" noChangeShapeType="1" noTextEdit="1"/>
              </p:cNvSpPr>
              <p:nvPr/>
            </p:nvSpPr>
            <p:spPr>
              <a:xfrm>
                <a:off x="3474711" y="1606556"/>
                <a:ext cx="811763" cy="523220"/>
              </a:xfrm>
              <a:prstGeom prst="rect">
                <a:avLst/>
              </a:prstGeom>
              <a:blipFill rotWithShape="0">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p:cNvSpPr txBox="1"/>
              <p:nvPr/>
            </p:nvSpPr>
            <p:spPr>
              <a:xfrm>
                <a:off x="7595736" y="1606556"/>
                <a:ext cx="811763" cy="523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2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𝑃</m:t>
                          </m:r>
                        </m:e>
                        <m:sub>
                          <m:r>
                            <a:rPr lang="en-US" sz="2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1</m:t>
                          </m:r>
                        </m:sub>
                      </m:sSub>
                    </m:oMath>
                  </m:oMathPara>
                </a14:m>
                <a:endParaRPr lang="en-US" sz="2800" dirty="0">
                  <a:ln w="0"/>
                  <a:solidFill>
                    <a:schemeClr val="tx1"/>
                  </a:solidFill>
                  <a:effectLst>
                    <a:outerShdw blurRad="38100" dist="19050" dir="2700000" algn="tl" rotWithShape="0">
                      <a:schemeClr val="dk1">
                        <a:alpha val="40000"/>
                      </a:schemeClr>
                    </a:outerShdw>
                  </a:effectLst>
                </a:endParaRPr>
              </a:p>
            </p:txBody>
          </p:sp>
        </mc:Choice>
        <mc:Fallback xmlns="">
          <p:sp>
            <p:nvSpPr>
              <p:cNvPr id="8" name="TextBox 7"/>
              <p:cNvSpPr txBox="1">
                <a:spLocks noRot="1" noChangeAspect="1" noMove="1" noResize="1" noEditPoints="1" noAdjustHandles="1" noChangeArrowheads="1" noChangeShapeType="1" noTextEdit="1"/>
              </p:cNvSpPr>
              <p:nvPr/>
            </p:nvSpPr>
            <p:spPr>
              <a:xfrm>
                <a:off x="7595736" y="1606556"/>
                <a:ext cx="811763" cy="523220"/>
              </a:xfrm>
              <a:prstGeom prst="rect">
                <a:avLst/>
              </a:prstGeom>
              <a:blipFill rotWithShape="0">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Rectangle 10"/>
              <p:cNvSpPr/>
              <p:nvPr/>
            </p:nvSpPr>
            <p:spPr>
              <a:xfrm>
                <a:off x="2552447" y="3272123"/>
                <a:ext cx="456600" cy="369332"/>
              </a:xfrm>
              <a:prstGeom prst="rect">
                <a:avLst/>
              </a:prstGeom>
            </p:spPr>
            <p:txBody>
              <a:bodyPr wrap="none">
                <a:spAutoFit/>
              </a:bodyPr>
              <a:lstStyle/>
              <a:p>
                <a:pPr algn="ctr"/>
                <a14:m>
                  <m:oMathPara xmlns:m="http://schemas.openxmlformats.org/officeDocument/2006/math">
                    <m:oMathParaPr>
                      <m:jc m:val="centerGroup"/>
                    </m:oMathParaPr>
                    <m:oMath xmlns:m="http://schemas.openxmlformats.org/officeDocument/2006/math">
                      <m:sSub>
                        <m:sSubPr>
                          <m:ctrlPr>
                            <a:rPr lang="en-US"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1</m:t>
                          </m:r>
                        </m:sub>
                      </m:sSub>
                    </m:oMath>
                  </m:oMathPara>
                </a14:m>
                <a:endParaRPr lang="en-US" dirty="0">
                  <a:ln w="0"/>
                  <a:solidFill>
                    <a:schemeClr val="tx1"/>
                  </a:solidFill>
                  <a:effectLst>
                    <a:outerShdw blurRad="38100" dist="19050" dir="2700000" algn="tl" rotWithShape="0">
                      <a:schemeClr val="dk1">
                        <a:alpha val="40000"/>
                      </a:schemeClr>
                    </a:outerShdw>
                  </a:effectLst>
                </a:endParaRPr>
              </a:p>
            </p:txBody>
          </p:sp>
        </mc:Choice>
        <mc:Fallback xmlns="">
          <p:sp>
            <p:nvSpPr>
              <p:cNvPr id="11" name="Rectangle 10"/>
              <p:cNvSpPr>
                <a:spLocks noRot="1" noChangeAspect="1" noMove="1" noResize="1" noEditPoints="1" noAdjustHandles="1" noChangeArrowheads="1" noChangeShapeType="1" noTextEdit="1"/>
              </p:cNvSpPr>
              <p:nvPr/>
            </p:nvSpPr>
            <p:spPr>
              <a:xfrm>
                <a:off x="2552447" y="3272123"/>
                <a:ext cx="456600" cy="369332"/>
              </a:xfrm>
              <a:prstGeom prst="rect">
                <a:avLst/>
              </a:prstGeom>
              <a:blipFill rotWithShape="0">
                <a:blip r:embed="rId5"/>
                <a:stretch>
                  <a:fillRect b="-5000"/>
                </a:stretch>
              </a:blipFill>
            </p:spPr>
            <p:txBody>
              <a:bodyPr/>
              <a:lstStyle/>
              <a:p>
                <a:r>
                  <a:rPr lang="en-US">
                    <a:noFill/>
                  </a:rPr>
                  <a:t> </a:t>
                </a:r>
              </a:p>
            </p:txBody>
          </p:sp>
        </mc:Fallback>
      </mc:AlternateContent>
      <p:cxnSp>
        <p:nvCxnSpPr>
          <p:cNvPr id="48" name="Curved Connector 47"/>
          <p:cNvCxnSpPr>
            <a:stCxn id="70" idx="3"/>
          </p:cNvCxnSpPr>
          <p:nvPr/>
        </p:nvCxnSpPr>
        <p:spPr>
          <a:xfrm>
            <a:off x="4538421" y="3452159"/>
            <a:ext cx="710509" cy="625947"/>
          </a:xfrm>
          <a:prstGeom prst="curved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5" name="Rectangle 54"/>
              <p:cNvSpPr/>
              <p:nvPr/>
            </p:nvSpPr>
            <p:spPr>
              <a:xfrm>
                <a:off x="1776716" y="3272123"/>
                <a:ext cx="456600" cy="369332"/>
              </a:xfrm>
              <a:prstGeom prst="rect">
                <a:avLst/>
              </a:prstGeom>
            </p:spPr>
            <p:txBody>
              <a:bodyPr wrap="none">
                <a:spAutoFit/>
              </a:bodyPr>
              <a:lstStyle/>
              <a:p>
                <a:pPr algn="ctr"/>
                <a14:m>
                  <m:oMathPara xmlns:m="http://schemas.openxmlformats.org/officeDocument/2006/math">
                    <m:oMathParaPr>
                      <m:jc m:val="centerGroup"/>
                    </m:oMathParaPr>
                    <m:oMath xmlns:m="http://schemas.openxmlformats.org/officeDocument/2006/math">
                      <m:sSub>
                        <m:sSubPr>
                          <m:ctrlPr>
                            <a:rPr lang="en-US"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ln w="0"/>
                  <a:solidFill>
                    <a:schemeClr val="tx1"/>
                  </a:solidFill>
                  <a:effectLst>
                    <a:outerShdw blurRad="38100" dist="19050" dir="2700000" algn="tl" rotWithShape="0">
                      <a:schemeClr val="dk1">
                        <a:alpha val="40000"/>
                      </a:schemeClr>
                    </a:outerShdw>
                  </a:effectLst>
                </a:endParaRPr>
              </a:p>
            </p:txBody>
          </p:sp>
        </mc:Choice>
        <mc:Fallback xmlns="">
          <p:sp>
            <p:nvSpPr>
              <p:cNvPr id="55" name="Rectangle 54"/>
              <p:cNvSpPr>
                <a:spLocks noRot="1" noChangeAspect="1" noMove="1" noResize="1" noEditPoints="1" noAdjustHandles="1" noChangeArrowheads="1" noChangeShapeType="1" noTextEdit="1"/>
              </p:cNvSpPr>
              <p:nvPr/>
            </p:nvSpPr>
            <p:spPr>
              <a:xfrm>
                <a:off x="1776716" y="3272123"/>
                <a:ext cx="456600" cy="369332"/>
              </a:xfrm>
              <a:prstGeom prst="rect">
                <a:avLst/>
              </a:prstGeom>
              <a:blipFill rotWithShape="0">
                <a:blip r:embed="rId6"/>
                <a:stretch>
                  <a:fillRect b="-5000"/>
                </a:stretch>
              </a:blipFill>
            </p:spPr>
            <p:txBody>
              <a:bodyPr/>
              <a:lstStyle/>
              <a:p>
                <a:r>
                  <a:rPr lang="en-US">
                    <a:noFill/>
                  </a:rPr>
                  <a:t> </a:t>
                </a:r>
              </a:p>
            </p:txBody>
          </p:sp>
        </mc:Fallback>
      </mc:AlternateContent>
      <p:cxnSp>
        <p:nvCxnSpPr>
          <p:cNvPr id="56" name="Straight Arrow Connector 55"/>
          <p:cNvCxnSpPr>
            <a:stCxn id="55" idx="3"/>
            <a:endCxn id="11" idx="1"/>
          </p:cNvCxnSpPr>
          <p:nvPr/>
        </p:nvCxnSpPr>
        <p:spPr>
          <a:xfrm>
            <a:off x="2233316" y="3456789"/>
            <a:ext cx="31913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0" name="Rectangle 69"/>
              <p:cNvSpPr/>
              <p:nvPr/>
            </p:nvSpPr>
            <p:spPr>
              <a:xfrm>
                <a:off x="4127732" y="3267493"/>
                <a:ext cx="410689" cy="369332"/>
              </a:xfrm>
              <a:prstGeom prst="rect">
                <a:avLst/>
              </a:prstGeom>
            </p:spPr>
            <p:txBody>
              <a:bodyPr wrap="none">
                <a:spAutoFit/>
              </a:bodyPr>
              <a:lstStyle/>
              <a:p>
                <a:pPr algn="ctr"/>
                <a14:m>
                  <m:oMathPara xmlns:m="http://schemas.openxmlformats.org/officeDocument/2006/math">
                    <m:oMathParaPr>
                      <m:jc m:val="centerGroup"/>
                    </m:oMathParaPr>
                    <m:oMath xmlns:m="http://schemas.openxmlformats.org/officeDocument/2006/math">
                      <m:r>
                        <a:rPr lang="en-US"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m:t>
                      </m:r>
                    </m:oMath>
                  </m:oMathPara>
                </a14:m>
                <a:endParaRPr lang="en-US" dirty="0">
                  <a:ln w="0"/>
                  <a:solidFill>
                    <a:schemeClr val="tx1"/>
                  </a:solidFill>
                  <a:effectLst>
                    <a:outerShdw blurRad="38100" dist="19050" dir="2700000" algn="tl" rotWithShape="0">
                      <a:schemeClr val="dk1">
                        <a:alpha val="40000"/>
                      </a:schemeClr>
                    </a:outerShdw>
                  </a:effectLst>
                </a:endParaRPr>
              </a:p>
            </p:txBody>
          </p:sp>
        </mc:Choice>
        <mc:Fallback xmlns="">
          <p:sp>
            <p:nvSpPr>
              <p:cNvPr id="70" name="Rectangle 69"/>
              <p:cNvSpPr>
                <a:spLocks noRot="1" noChangeAspect="1" noMove="1" noResize="1" noEditPoints="1" noAdjustHandles="1" noChangeArrowheads="1" noChangeShapeType="1" noTextEdit="1"/>
              </p:cNvSpPr>
              <p:nvPr/>
            </p:nvSpPr>
            <p:spPr>
              <a:xfrm>
                <a:off x="4127732" y="3267493"/>
                <a:ext cx="410689" cy="369332"/>
              </a:xfrm>
              <a:prstGeom prst="rect">
                <a:avLst/>
              </a:prstGeom>
              <a:blipFill rotWithShape="0">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1" name="Rectangle 70"/>
              <p:cNvSpPr/>
              <p:nvPr/>
            </p:nvSpPr>
            <p:spPr>
              <a:xfrm>
                <a:off x="3329045" y="3267493"/>
                <a:ext cx="456600" cy="369332"/>
              </a:xfrm>
              <a:prstGeom prst="rect">
                <a:avLst/>
              </a:prstGeom>
            </p:spPr>
            <p:txBody>
              <a:bodyPr wrap="none">
                <a:spAutoFit/>
              </a:bodyPr>
              <a:lstStyle/>
              <a:p>
                <a:pPr algn="ctr"/>
                <a14:m>
                  <m:oMathPara xmlns:m="http://schemas.openxmlformats.org/officeDocument/2006/math">
                    <m:oMathParaPr>
                      <m:jc m:val="centerGroup"/>
                    </m:oMathParaPr>
                    <m:oMath xmlns:m="http://schemas.openxmlformats.org/officeDocument/2006/math">
                      <m:sSub>
                        <m:sSubPr>
                          <m:ctrlPr>
                            <a:rPr lang="en-US"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2</m:t>
                          </m:r>
                        </m:sub>
                      </m:sSub>
                    </m:oMath>
                  </m:oMathPara>
                </a14:m>
                <a:endParaRPr lang="en-US" dirty="0">
                  <a:ln w="0"/>
                  <a:solidFill>
                    <a:schemeClr val="tx1"/>
                  </a:solidFill>
                  <a:effectLst>
                    <a:outerShdw blurRad="38100" dist="19050" dir="2700000" algn="tl" rotWithShape="0">
                      <a:schemeClr val="dk1">
                        <a:alpha val="40000"/>
                      </a:schemeClr>
                    </a:outerShdw>
                  </a:effectLst>
                </a:endParaRPr>
              </a:p>
            </p:txBody>
          </p:sp>
        </mc:Choice>
        <mc:Fallback xmlns="">
          <p:sp>
            <p:nvSpPr>
              <p:cNvPr id="71" name="Rectangle 70"/>
              <p:cNvSpPr>
                <a:spLocks noRot="1" noChangeAspect="1" noMove="1" noResize="1" noEditPoints="1" noAdjustHandles="1" noChangeArrowheads="1" noChangeShapeType="1" noTextEdit="1"/>
              </p:cNvSpPr>
              <p:nvPr/>
            </p:nvSpPr>
            <p:spPr>
              <a:xfrm>
                <a:off x="3329045" y="3267493"/>
                <a:ext cx="456600" cy="369332"/>
              </a:xfrm>
              <a:prstGeom prst="rect">
                <a:avLst/>
              </a:prstGeom>
              <a:blipFill rotWithShape="0">
                <a:blip r:embed="rId8"/>
                <a:stretch>
                  <a:fillRect b="-3279"/>
                </a:stretch>
              </a:blipFill>
            </p:spPr>
            <p:txBody>
              <a:bodyPr/>
              <a:lstStyle/>
              <a:p>
                <a:r>
                  <a:rPr lang="en-US">
                    <a:noFill/>
                  </a:rPr>
                  <a:t> </a:t>
                </a:r>
              </a:p>
            </p:txBody>
          </p:sp>
        </mc:Fallback>
      </mc:AlternateContent>
      <p:cxnSp>
        <p:nvCxnSpPr>
          <p:cNvPr id="72" name="Straight Arrow Connector 71"/>
          <p:cNvCxnSpPr>
            <a:stCxn id="71" idx="3"/>
            <a:endCxn id="70" idx="1"/>
          </p:cNvCxnSpPr>
          <p:nvPr/>
        </p:nvCxnSpPr>
        <p:spPr>
          <a:xfrm>
            <a:off x="3785645" y="3452159"/>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a:stCxn id="11" idx="3"/>
            <a:endCxn id="71" idx="1"/>
          </p:cNvCxnSpPr>
          <p:nvPr/>
        </p:nvCxnSpPr>
        <p:spPr>
          <a:xfrm flipV="1">
            <a:off x="3009047" y="3452159"/>
            <a:ext cx="319998" cy="463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3" name="Title 92"/>
          <p:cNvSpPr>
            <a:spLocks noGrp="1"/>
          </p:cNvSpPr>
          <p:nvPr>
            <p:ph type="title"/>
          </p:nvPr>
        </p:nvSpPr>
        <p:spPr>
          <a:xfrm>
            <a:off x="270588" y="225996"/>
            <a:ext cx="11493705" cy="843640"/>
          </a:xfrm>
        </p:spPr>
        <p:txBody>
          <a:bodyPr>
            <a:normAutofit/>
          </a:bodyPr>
          <a:lstStyle/>
          <a:p>
            <a:r>
              <a:rPr lang="en-US" dirty="0"/>
              <a:t>Implementing Enumeration with </a:t>
            </a:r>
            <a:r>
              <a:rPr lang="en-US" dirty="0">
                <a:solidFill>
                  <a:srgbClr val="0070C0"/>
                </a:solidFill>
              </a:rPr>
              <a:t>Gather</a:t>
            </a:r>
          </a:p>
        </p:txBody>
      </p:sp>
      <mc:AlternateContent xmlns:mc="http://schemas.openxmlformats.org/markup-compatibility/2006" xmlns:a14="http://schemas.microsoft.com/office/drawing/2010/main">
        <mc:Choice Requires="a14">
          <p:graphicFrame>
            <p:nvGraphicFramePr>
              <p:cNvPr id="33" name="Table 32"/>
              <p:cNvGraphicFramePr>
                <a:graphicFrameLocks noGrp="1"/>
              </p:cNvGraphicFramePr>
              <p:nvPr>
                <p:extLst>
                  <p:ext uri="{D42A27DB-BD31-4B8C-83A1-F6EECF244321}">
                    <p14:modId xmlns:p14="http://schemas.microsoft.com/office/powerpoint/2010/main" val="796082405"/>
                  </p:ext>
                </p:extLst>
              </p:nvPr>
            </p:nvGraphicFramePr>
            <p:xfrm>
              <a:off x="6565864" y="3324711"/>
              <a:ext cx="446913" cy="1478280"/>
            </p:xfrm>
            <a:graphic>
              <a:graphicData uri="http://schemas.openxmlformats.org/drawingml/2006/table">
                <a:tbl>
                  <a:tblPr firstRow="1" bandRow="1">
                    <a:tableStyleId>{0505E3EF-67EA-436B-97B2-0124C06EBD24}</a:tableStyleId>
                  </a:tblPr>
                  <a:tblGrid>
                    <a:gridCol w="446913"/>
                  </a:tblGrid>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1" i="0" dirty="0" smtClean="0">
                                        <a:ln w="0"/>
                                        <a:effectLst>
                                          <a:outerShdw blurRad="38100" dist="19050" dir="2700000" algn="tl" rotWithShape="0">
                                            <a:schemeClr val="dk1">
                                              <a:alpha val="40000"/>
                                            </a:schemeClr>
                                          </a:outerShdw>
                                        </a:effectLst>
                                        <a:latin typeface="Cambria Math" panose="02040503050406030204" pitchFamily="18" charset="0"/>
                                      </a:rPr>
                                      <m:t>𝟎</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2">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2</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3">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4">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4">
                            <a:lumMod val="40000"/>
                            <a:lumOff val="60000"/>
                          </a:schemeClr>
                        </a:solidFill>
                      </a:tcPr>
                    </a:tc>
                  </a:tr>
                </a:tbl>
              </a:graphicData>
            </a:graphic>
          </p:graphicFrame>
        </mc:Choice>
        <mc:Fallback xmlns="">
          <p:graphicFrame>
            <p:nvGraphicFramePr>
              <p:cNvPr id="33" name="Table 32"/>
              <p:cNvGraphicFramePr>
                <a:graphicFrameLocks noGrp="1"/>
              </p:cNvGraphicFramePr>
              <p:nvPr>
                <p:extLst>
                  <p:ext uri="{D42A27DB-BD31-4B8C-83A1-F6EECF244321}">
                    <p14:modId xmlns:p14="http://schemas.microsoft.com/office/powerpoint/2010/main" val="796082405"/>
                  </p:ext>
                </p:extLst>
              </p:nvPr>
            </p:nvGraphicFramePr>
            <p:xfrm>
              <a:off x="6565864" y="3324711"/>
              <a:ext cx="446913" cy="1478280"/>
            </p:xfrm>
            <a:graphic>
              <a:graphicData uri="http://schemas.openxmlformats.org/drawingml/2006/table">
                <a:tbl>
                  <a:tblPr firstRow="1" bandRow="1">
                    <a:tableStyleId>{0505E3EF-67EA-436B-97B2-0124C06EBD24}</a:tableStyleId>
                  </a:tblPr>
                  <a:tblGrid>
                    <a:gridCol w="446913"/>
                  </a:tblGrid>
                  <a:tr h="365760">
                    <a:tc>
                      <a:txBody>
                        <a:bodyPr/>
                        <a:lstStyle/>
                        <a:p>
                          <a:endParaRPr lang="en-US"/>
                        </a:p>
                      </a:txBody>
                      <a:tcPr>
                        <a:blipFill rotWithShape="0">
                          <a:blip r:embed="rId9"/>
                          <a:stretch>
                            <a:fillRect l="-1351" t="-1667" r="-2703" b="-310000"/>
                          </a:stretch>
                        </a:blipFill>
                      </a:tcPr>
                    </a:tc>
                  </a:tr>
                  <a:tr h="370840">
                    <a:tc>
                      <a:txBody>
                        <a:bodyPr/>
                        <a:lstStyle/>
                        <a:p>
                          <a:endParaRPr lang="en-US"/>
                        </a:p>
                      </a:txBody>
                      <a:tcPr>
                        <a:blipFill rotWithShape="0">
                          <a:blip r:embed="rId9"/>
                          <a:stretch>
                            <a:fillRect l="-1351" t="-100000" r="-2703" b="-204918"/>
                          </a:stretch>
                        </a:blipFill>
                      </a:tcPr>
                    </a:tc>
                  </a:tr>
                  <a:tr h="370840">
                    <a:tc>
                      <a:txBody>
                        <a:bodyPr/>
                        <a:lstStyle/>
                        <a:p>
                          <a:endParaRPr lang="en-US"/>
                        </a:p>
                      </a:txBody>
                      <a:tcPr>
                        <a:blipFill rotWithShape="0">
                          <a:blip r:embed="rId9"/>
                          <a:stretch>
                            <a:fillRect l="-1351" t="-200000" r="-2703" b="-104918"/>
                          </a:stretch>
                        </a:blipFill>
                      </a:tcPr>
                    </a:tc>
                  </a:tr>
                  <a:tr h="370840">
                    <a:tc>
                      <a:txBody>
                        <a:bodyPr/>
                        <a:lstStyle/>
                        <a:p>
                          <a:endParaRPr lang="en-US"/>
                        </a:p>
                      </a:txBody>
                      <a:tcPr>
                        <a:blipFill rotWithShape="0">
                          <a:blip r:embed="rId9"/>
                          <a:stretch>
                            <a:fillRect l="-1351" t="-300000" r="-2703" b="-4918"/>
                          </a:stretch>
                        </a:blipFill>
                      </a:tcPr>
                    </a:tc>
                  </a:tr>
                </a:tbl>
              </a:graphicData>
            </a:graphic>
          </p:graphicFrame>
        </mc:Fallback>
      </mc:AlternateContent>
      <mc:AlternateContent xmlns:mc="http://schemas.openxmlformats.org/markup-compatibility/2006" xmlns:a14="http://schemas.microsoft.com/office/drawing/2010/main">
        <mc:Choice Requires="a14">
          <p:graphicFrame>
            <p:nvGraphicFramePr>
              <p:cNvPr id="34" name="Table 33"/>
              <p:cNvGraphicFramePr>
                <a:graphicFrameLocks noGrp="1"/>
              </p:cNvGraphicFramePr>
              <p:nvPr>
                <p:extLst>
                  <p:ext uri="{D42A27DB-BD31-4B8C-83A1-F6EECF244321}">
                    <p14:modId xmlns:p14="http://schemas.microsoft.com/office/powerpoint/2010/main" val="936313029"/>
                  </p:ext>
                </p:extLst>
              </p:nvPr>
            </p:nvGraphicFramePr>
            <p:xfrm>
              <a:off x="7383296" y="3324711"/>
              <a:ext cx="446913" cy="1478280"/>
            </p:xfrm>
            <a:graphic>
              <a:graphicData uri="http://schemas.openxmlformats.org/drawingml/2006/table">
                <a:tbl>
                  <a:tblPr firstRow="1" bandRow="1">
                    <a:tableStyleId>{0505E3EF-67EA-436B-97B2-0124C06EBD24}</a:tableStyleId>
                  </a:tblPr>
                  <a:tblGrid>
                    <a:gridCol w="446913"/>
                  </a:tblGrid>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1" i="0" dirty="0" smtClean="0">
                                        <a:ln w="0"/>
                                        <a:effectLst>
                                          <a:outerShdw blurRad="38100" dist="19050" dir="2700000" algn="tl" rotWithShape="0">
                                            <a:schemeClr val="dk1">
                                              <a:alpha val="40000"/>
                                            </a:schemeClr>
                                          </a:outerShdw>
                                        </a:effectLst>
                                        <a:latin typeface="Cambria Math" panose="02040503050406030204" pitchFamily="18" charset="0"/>
                                      </a:rPr>
                                      <m:t>𝟎</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2">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4">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4">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4">
                            <a:lumMod val="40000"/>
                            <a:lumOff val="60000"/>
                          </a:schemeClr>
                        </a:solidFill>
                      </a:tcPr>
                    </a:tc>
                  </a:tr>
                </a:tbl>
              </a:graphicData>
            </a:graphic>
          </p:graphicFrame>
        </mc:Choice>
        <mc:Fallback xmlns="">
          <p:graphicFrame>
            <p:nvGraphicFramePr>
              <p:cNvPr id="34" name="Table 33"/>
              <p:cNvGraphicFramePr>
                <a:graphicFrameLocks noGrp="1"/>
              </p:cNvGraphicFramePr>
              <p:nvPr>
                <p:extLst>
                  <p:ext uri="{D42A27DB-BD31-4B8C-83A1-F6EECF244321}">
                    <p14:modId xmlns:p14="http://schemas.microsoft.com/office/powerpoint/2010/main" val="936313029"/>
                  </p:ext>
                </p:extLst>
              </p:nvPr>
            </p:nvGraphicFramePr>
            <p:xfrm>
              <a:off x="7383296" y="3324711"/>
              <a:ext cx="446913" cy="1478280"/>
            </p:xfrm>
            <a:graphic>
              <a:graphicData uri="http://schemas.openxmlformats.org/drawingml/2006/table">
                <a:tbl>
                  <a:tblPr firstRow="1" bandRow="1">
                    <a:tableStyleId>{0505E3EF-67EA-436B-97B2-0124C06EBD24}</a:tableStyleId>
                  </a:tblPr>
                  <a:tblGrid>
                    <a:gridCol w="446913"/>
                  </a:tblGrid>
                  <a:tr h="365760">
                    <a:tc>
                      <a:txBody>
                        <a:bodyPr/>
                        <a:lstStyle/>
                        <a:p>
                          <a:endParaRPr lang="en-US"/>
                        </a:p>
                      </a:txBody>
                      <a:tcPr>
                        <a:blipFill rotWithShape="0">
                          <a:blip r:embed="rId10"/>
                          <a:stretch>
                            <a:fillRect l="-1351" t="-1667" r="-2703" b="-310000"/>
                          </a:stretch>
                        </a:blipFill>
                      </a:tcPr>
                    </a:tc>
                  </a:tr>
                  <a:tr h="370840">
                    <a:tc>
                      <a:txBody>
                        <a:bodyPr/>
                        <a:lstStyle/>
                        <a:p>
                          <a:endParaRPr lang="en-US"/>
                        </a:p>
                      </a:txBody>
                      <a:tcPr>
                        <a:blipFill rotWithShape="0">
                          <a:blip r:embed="rId10"/>
                          <a:stretch>
                            <a:fillRect l="-1351" t="-100000" r="-2703" b="-204918"/>
                          </a:stretch>
                        </a:blipFill>
                      </a:tcPr>
                    </a:tc>
                  </a:tr>
                  <a:tr h="370840">
                    <a:tc>
                      <a:txBody>
                        <a:bodyPr/>
                        <a:lstStyle/>
                        <a:p>
                          <a:endParaRPr lang="en-US"/>
                        </a:p>
                      </a:txBody>
                      <a:tcPr>
                        <a:blipFill rotWithShape="0">
                          <a:blip r:embed="rId10"/>
                          <a:stretch>
                            <a:fillRect l="-1351" t="-200000" r="-2703" b="-104918"/>
                          </a:stretch>
                        </a:blipFill>
                      </a:tcPr>
                    </a:tc>
                  </a:tr>
                  <a:tr h="370840">
                    <a:tc>
                      <a:txBody>
                        <a:bodyPr/>
                        <a:lstStyle/>
                        <a:p>
                          <a:endParaRPr lang="en-US"/>
                        </a:p>
                      </a:txBody>
                      <a:tcPr>
                        <a:blipFill rotWithShape="0">
                          <a:blip r:embed="rId10"/>
                          <a:stretch>
                            <a:fillRect l="-1351" t="-300000" r="-2703" b="-4918"/>
                          </a:stretch>
                        </a:blipFill>
                      </a:tcPr>
                    </a:tc>
                  </a:tr>
                </a:tbl>
              </a:graphicData>
            </a:graphic>
          </p:graphicFrame>
        </mc:Fallback>
      </mc:AlternateContent>
      <mc:AlternateContent xmlns:mc="http://schemas.openxmlformats.org/markup-compatibility/2006" xmlns:a14="http://schemas.microsoft.com/office/drawing/2010/main">
        <mc:Choice Requires="a14">
          <p:graphicFrame>
            <p:nvGraphicFramePr>
              <p:cNvPr id="35" name="Table 34"/>
              <p:cNvGraphicFramePr>
                <a:graphicFrameLocks noGrp="1"/>
              </p:cNvGraphicFramePr>
              <p:nvPr>
                <p:extLst>
                  <p:ext uri="{D42A27DB-BD31-4B8C-83A1-F6EECF244321}">
                    <p14:modId xmlns:p14="http://schemas.microsoft.com/office/powerpoint/2010/main" val="979161190"/>
                  </p:ext>
                </p:extLst>
              </p:nvPr>
            </p:nvGraphicFramePr>
            <p:xfrm>
              <a:off x="8195059" y="3315468"/>
              <a:ext cx="446913" cy="1478280"/>
            </p:xfrm>
            <a:graphic>
              <a:graphicData uri="http://schemas.openxmlformats.org/drawingml/2006/table">
                <a:tbl>
                  <a:tblPr firstRow="1" bandRow="1">
                    <a:tableStyleId>{0505E3EF-67EA-436B-97B2-0124C06EBD24}</a:tableStyleId>
                  </a:tblPr>
                  <a:tblGrid>
                    <a:gridCol w="446913"/>
                  </a:tblGrid>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1" i="0" dirty="0" smtClean="0">
                                        <a:ln w="0"/>
                                        <a:effectLst>
                                          <a:outerShdw blurRad="38100" dist="19050" dir="2700000" algn="tl" rotWithShape="0">
                                            <a:schemeClr val="dk1">
                                              <a:alpha val="40000"/>
                                            </a:schemeClr>
                                          </a:outerShdw>
                                        </a:effectLst>
                                        <a:latin typeface="Cambria Math" panose="02040503050406030204" pitchFamily="18" charset="0"/>
                                      </a:rPr>
                                      <m:t>𝟏</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1">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2">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2">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2">
                            <a:lumMod val="40000"/>
                            <a:lumOff val="60000"/>
                          </a:schemeClr>
                        </a:solidFill>
                      </a:tcPr>
                    </a:tc>
                  </a:tr>
                </a:tbl>
              </a:graphicData>
            </a:graphic>
          </p:graphicFrame>
        </mc:Choice>
        <mc:Fallback xmlns="">
          <p:graphicFrame>
            <p:nvGraphicFramePr>
              <p:cNvPr id="35" name="Table 34"/>
              <p:cNvGraphicFramePr>
                <a:graphicFrameLocks noGrp="1"/>
              </p:cNvGraphicFramePr>
              <p:nvPr>
                <p:extLst>
                  <p:ext uri="{D42A27DB-BD31-4B8C-83A1-F6EECF244321}">
                    <p14:modId xmlns:p14="http://schemas.microsoft.com/office/powerpoint/2010/main" val="979161190"/>
                  </p:ext>
                </p:extLst>
              </p:nvPr>
            </p:nvGraphicFramePr>
            <p:xfrm>
              <a:off x="8195059" y="3315468"/>
              <a:ext cx="446913" cy="1478280"/>
            </p:xfrm>
            <a:graphic>
              <a:graphicData uri="http://schemas.openxmlformats.org/drawingml/2006/table">
                <a:tbl>
                  <a:tblPr firstRow="1" bandRow="1">
                    <a:tableStyleId>{0505E3EF-67EA-436B-97B2-0124C06EBD24}</a:tableStyleId>
                  </a:tblPr>
                  <a:tblGrid>
                    <a:gridCol w="446913"/>
                  </a:tblGrid>
                  <a:tr h="365760">
                    <a:tc>
                      <a:txBody>
                        <a:bodyPr/>
                        <a:lstStyle/>
                        <a:p>
                          <a:endParaRPr lang="en-US"/>
                        </a:p>
                      </a:txBody>
                      <a:tcPr>
                        <a:blipFill rotWithShape="0">
                          <a:blip r:embed="rId11"/>
                          <a:stretch>
                            <a:fillRect l="-1351" t="-1667" r="-2703" b="-310000"/>
                          </a:stretch>
                        </a:blipFill>
                      </a:tcPr>
                    </a:tc>
                  </a:tr>
                  <a:tr h="370840">
                    <a:tc>
                      <a:txBody>
                        <a:bodyPr/>
                        <a:lstStyle/>
                        <a:p>
                          <a:endParaRPr lang="en-US"/>
                        </a:p>
                      </a:txBody>
                      <a:tcPr>
                        <a:blipFill rotWithShape="0">
                          <a:blip r:embed="rId11"/>
                          <a:stretch>
                            <a:fillRect l="-1351" t="-98387" r="-2703" b="-200000"/>
                          </a:stretch>
                        </a:blipFill>
                      </a:tcPr>
                    </a:tc>
                  </a:tr>
                  <a:tr h="370840">
                    <a:tc>
                      <a:txBody>
                        <a:bodyPr/>
                        <a:lstStyle/>
                        <a:p>
                          <a:endParaRPr lang="en-US"/>
                        </a:p>
                      </a:txBody>
                      <a:tcPr>
                        <a:blipFill rotWithShape="0">
                          <a:blip r:embed="rId11"/>
                          <a:stretch>
                            <a:fillRect l="-1351" t="-201639" r="-2703" b="-103279"/>
                          </a:stretch>
                        </a:blipFill>
                      </a:tcPr>
                    </a:tc>
                  </a:tr>
                  <a:tr h="370840">
                    <a:tc>
                      <a:txBody>
                        <a:bodyPr/>
                        <a:lstStyle/>
                        <a:p>
                          <a:endParaRPr lang="en-US"/>
                        </a:p>
                      </a:txBody>
                      <a:tcPr>
                        <a:blipFill rotWithShape="0">
                          <a:blip r:embed="rId11"/>
                          <a:stretch>
                            <a:fillRect l="-1351" t="-301639" r="-2703" b="-3279"/>
                          </a:stretch>
                        </a:blipFill>
                      </a:tcPr>
                    </a:tc>
                  </a:tr>
                </a:tbl>
              </a:graphicData>
            </a:graphic>
          </p:graphicFrame>
        </mc:Fallback>
      </mc:AlternateContent>
      <mc:AlternateContent xmlns:mc="http://schemas.openxmlformats.org/markup-compatibility/2006" xmlns:a14="http://schemas.microsoft.com/office/drawing/2010/main">
        <mc:Choice Requires="a14">
          <p:graphicFrame>
            <p:nvGraphicFramePr>
              <p:cNvPr id="36" name="Table 35"/>
              <p:cNvGraphicFramePr>
                <a:graphicFrameLocks noGrp="1"/>
              </p:cNvGraphicFramePr>
              <p:nvPr>
                <p:extLst>
                  <p:ext uri="{D42A27DB-BD31-4B8C-83A1-F6EECF244321}">
                    <p14:modId xmlns:p14="http://schemas.microsoft.com/office/powerpoint/2010/main" val="3388204196"/>
                  </p:ext>
                </p:extLst>
              </p:nvPr>
            </p:nvGraphicFramePr>
            <p:xfrm>
              <a:off x="5753548" y="3334129"/>
              <a:ext cx="446913" cy="1478280"/>
            </p:xfrm>
            <a:graphic>
              <a:graphicData uri="http://schemas.openxmlformats.org/drawingml/2006/table">
                <a:tbl>
                  <a:tblPr firstRow="1" bandRow="1">
                    <a:tableStyleId>{0505E3EF-67EA-436B-97B2-0124C06EBD24}</a:tableStyleId>
                  </a:tblPr>
                  <a:tblGrid>
                    <a:gridCol w="446913"/>
                  </a:tblGrid>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1" i="0" dirty="0" smtClean="0">
                                        <a:ln w="0"/>
                                        <a:effectLst>
                                          <a:outerShdw blurRad="38100" dist="19050" dir="2700000" algn="tl" rotWithShape="0">
                                            <a:schemeClr val="dk1">
                                              <a:alpha val="40000"/>
                                            </a:schemeClr>
                                          </a:outerShdw>
                                        </a:effectLst>
                                        <a:latin typeface="Cambria Math" panose="02040503050406030204" pitchFamily="18" charset="0"/>
                                      </a:rPr>
                                      <m:t>𝟎</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2">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dirty="0" smtClean="0">
                                        <a:ln w="0"/>
                                        <a:effectLst>
                                          <a:outerShdw blurRad="38100" dist="19050" dir="2700000" algn="tl" rotWithShape="0">
                                            <a:schemeClr val="dk1">
                                              <a:alpha val="40000"/>
                                            </a:schemeClr>
                                          </a:outerShdw>
                                        </a:effectLst>
                                        <a:latin typeface="Cambria Math" panose="02040503050406030204" pitchFamily="18" charset="0"/>
                                      </a:rPr>
                                      <m:t>1</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1">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2</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3">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4">
                            <a:lumMod val="40000"/>
                            <a:lumOff val="60000"/>
                          </a:schemeClr>
                        </a:solidFill>
                      </a:tcPr>
                    </a:tc>
                  </a:tr>
                </a:tbl>
              </a:graphicData>
            </a:graphic>
          </p:graphicFrame>
        </mc:Choice>
        <mc:Fallback xmlns="">
          <p:graphicFrame>
            <p:nvGraphicFramePr>
              <p:cNvPr id="36" name="Table 35"/>
              <p:cNvGraphicFramePr>
                <a:graphicFrameLocks noGrp="1"/>
              </p:cNvGraphicFramePr>
              <p:nvPr>
                <p:extLst>
                  <p:ext uri="{D42A27DB-BD31-4B8C-83A1-F6EECF244321}">
                    <p14:modId xmlns:p14="http://schemas.microsoft.com/office/powerpoint/2010/main" val="3388204196"/>
                  </p:ext>
                </p:extLst>
              </p:nvPr>
            </p:nvGraphicFramePr>
            <p:xfrm>
              <a:off x="5753548" y="3334129"/>
              <a:ext cx="446913" cy="1478280"/>
            </p:xfrm>
            <a:graphic>
              <a:graphicData uri="http://schemas.openxmlformats.org/drawingml/2006/table">
                <a:tbl>
                  <a:tblPr firstRow="1" bandRow="1">
                    <a:tableStyleId>{0505E3EF-67EA-436B-97B2-0124C06EBD24}</a:tableStyleId>
                  </a:tblPr>
                  <a:tblGrid>
                    <a:gridCol w="446913"/>
                  </a:tblGrid>
                  <a:tr h="365760">
                    <a:tc>
                      <a:txBody>
                        <a:bodyPr/>
                        <a:lstStyle/>
                        <a:p>
                          <a:endParaRPr lang="en-US"/>
                        </a:p>
                      </a:txBody>
                      <a:tcPr>
                        <a:blipFill rotWithShape="0">
                          <a:blip r:embed="rId12"/>
                          <a:stretch>
                            <a:fillRect l="-1333" t="-1667" r="-2667" b="-310000"/>
                          </a:stretch>
                        </a:blipFill>
                      </a:tcPr>
                    </a:tc>
                  </a:tr>
                  <a:tr h="370840">
                    <a:tc>
                      <a:txBody>
                        <a:bodyPr/>
                        <a:lstStyle/>
                        <a:p>
                          <a:endParaRPr lang="en-US"/>
                        </a:p>
                      </a:txBody>
                      <a:tcPr>
                        <a:blipFill rotWithShape="0">
                          <a:blip r:embed="rId12"/>
                          <a:stretch>
                            <a:fillRect l="-1333" t="-98387" r="-2667" b="-200000"/>
                          </a:stretch>
                        </a:blipFill>
                      </a:tcPr>
                    </a:tc>
                  </a:tr>
                  <a:tr h="370840">
                    <a:tc>
                      <a:txBody>
                        <a:bodyPr/>
                        <a:lstStyle/>
                        <a:p>
                          <a:endParaRPr lang="en-US"/>
                        </a:p>
                      </a:txBody>
                      <a:tcPr>
                        <a:blipFill rotWithShape="0">
                          <a:blip r:embed="rId12"/>
                          <a:stretch>
                            <a:fillRect l="-1333" t="-201639" r="-2667" b="-103279"/>
                          </a:stretch>
                        </a:blipFill>
                      </a:tcPr>
                    </a:tc>
                  </a:tr>
                  <a:tr h="370840">
                    <a:tc>
                      <a:txBody>
                        <a:bodyPr/>
                        <a:lstStyle/>
                        <a:p>
                          <a:endParaRPr lang="en-US"/>
                        </a:p>
                      </a:txBody>
                      <a:tcPr>
                        <a:blipFill rotWithShape="0">
                          <a:blip r:embed="rId12"/>
                          <a:stretch>
                            <a:fillRect l="-1333" t="-301639" r="-2667" b="-3279"/>
                          </a:stretch>
                        </a:blipFill>
                      </a:tcPr>
                    </a:tc>
                  </a:tr>
                </a:tbl>
              </a:graphicData>
            </a:graphic>
          </p:graphicFrame>
        </mc:Fallback>
      </mc:AlternateContent>
      <p:cxnSp>
        <p:nvCxnSpPr>
          <p:cNvPr id="37" name="Straight Arrow Connector 36"/>
          <p:cNvCxnSpPr/>
          <p:nvPr/>
        </p:nvCxnSpPr>
        <p:spPr>
          <a:xfrm>
            <a:off x="6207070" y="3509377"/>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6207070" y="3867050"/>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a:off x="6207070" y="4234054"/>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a:off x="6207070" y="4597948"/>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a:off x="7021943" y="3509377"/>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7021943" y="3867050"/>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a:off x="7021943" y="4234054"/>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7021943" y="4597948"/>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a:off x="7846147" y="3509377"/>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a:off x="7846147" y="3867050"/>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7846147" y="4234054"/>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a:off x="7846147" y="4597948"/>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graphicFrame>
            <p:nvGraphicFramePr>
              <p:cNvPr id="50" name="Table 49"/>
              <p:cNvGraphicFramePr>
                <a:graphicFrameLocks noGrp="1"/>
              </p:cNvGraphicFramePr>
              <p:nvPr>
                <p:extLst>
                  <p:ext uri="{D42A27DB-BD31-4B8C-83A1-F6EECF244321}">
                    <p14:modId xmlns:p14="http://schemas.microsoft.com/office/powerpoint/2010/main" val="2820492701"/>
                  </p:ext>
                </p:extLst>
              </p:nvPr>
            </p:nvGraphicFramePr>
            <p:xfrm>
              <a:off x="6564026" y="3322873"/>
              <a:ext cx="446913" cy="1478280"/>
            </p:xfrm>
            <a:graphic>
              <a:graphicData uri="http://schemas.openxmlformats.org/drawingml/2006/table">
                <a:tbl>
                  <a:tblPr firstRow="1" bandRow="1">
                    <a:tableStyleId>{0505E3EF-67EA-436B-97B2-0124C06EBD24}</a:tableStyleId>
                  </a:tblPr>
                  <a:tblGrid>
                    <a:gridCol w="446913"/>
                  </a:tblGrid>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b="1" i="1" dirty="0" smtClean="0">
                                    <a:ln w="0"/>
                                    <a:effectLst>
                                      <a:outerShdw blurRad="38100" dist="19050" dir="2700000" algn="tl" rotWithShape="0">
                                        <a:schemeClr val="dk1">
                                          <a:alpha val="40000"/>
                                        </a:schemeClr>
                                      </a:outerShdw>
                                    </a:effectLst>
                                    <a:latin typeface="Cambria Math" panose="02040503050406030204" pitchFamily="18" charset="0"/>
                                  </a:rPr>
                                  <m:t>𝟎</m:t>
                                </m:r>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2">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i="1" dirty="0" smtClean="0">
                                    <a:ln w="0"/>
                                    <a:effectLst>
                                      <a:outerShdw blurRad="38100" dist="19050" dir="2700000" algn="tl" rotWithShape="0">
                                        <a:schemeClr val="dk1">
                                          <a:alpha val="40000"/>
                                        </a:schemeClr>
                                      </a:outerShdw>
                                    </a:effectLst>
                                    <a:latin typeface="Cambria Math" panose="02040503050406030204" pitchFamily="18" charset="0"/>
                                  </a:rPr>
                                  <m:t>2</m:t>
                                </m:r>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3">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i="1" dirty="0" smtClean="0">
                                    <a:ln w="0"/>
                                    <a:effectLst>
                                      <a:outerShdw blurRad="38100" dist="19050" dir="2700000" algn="tl" rotWithShape="0">
                                        <a:schemeClr val="dk1">
                                          <a:alpha val="40000"/>
                                        </a:schemeClr>
                                      </a:outerShdw>
                                    </a:effectLst>
                                    <a:latin typeface="Cambria Math" panose="02040503050406030204" pitchFamily="18" charset="0"/>
                                  </a:rPr>
                                  <m:t>3</m:t>
                                </m:r>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4">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i="1" dirty="0" smtClean="0">
                                    <a:ln w="0"/>
                                    <a:effectLst>
                                      <a:outerShdw blurRad="38100" dist="19050" dir="2700000" algn="tl" rotWithShape="0">
                                        <a:schemeClr val="dk1">
                                          <a:alpha val="40000"/>
                                        </a:schemeClr>
                                      </a:outerShdw>
                                    </a:effectLst>
                                    <a:latin typeface="Cambria Math" panose="02040503050406030204" pitchFamily="18" charset="0"/>
                                  </a:rPr>
                                  <m:t>3</m:t>
                                </m:r>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4">
                            <a:lumMod val="40000"/>
                            <a:lumOff val="60000"/>
                          </a:schemeClr>
                        </a:solidFill>
                      </a:tcPr>
                    </a:tc>
                  </a:tr>
                </a:tbl>
              </a:graphicData>
            </a:graphic>
          </p:graphicFrame>
        </mc:Choice>
        <mc:Fallback xmlns="">
          <p:graphicFrame>
            <p:nvGraphicFramePr>
              <p:cNvPr id="50" name="Table 49"/>
              <p:cNvGraphicFramePr>
                <a:graphicFrameLocks noGrp="1"/>
              </p:cNvGraphicFramePr>
              <p:nvPr>
                <p:extLst>
                  <p:ext uri="{D42A27DB-BD31-4B8C-83A1-F6EECF244321}">
                    <p14:modId xmlns:p14="http://schemas.microsoft.com/office/powerpoint/2010/main" val="2820492701"/>
                  </p:ext>
                </p:extLst>
              </p:nvPr>
            </p:nvGraphicFramePr>
            <p:xfrm>
              <a:off x="6564026" y="3322873"/>
              <a:ext cx="446913" cy="1478280"/>
            </p:xfrm>
            <a:graphic>
              <a:graphicData uri="http://schemas.openxmlformats.org/drawingml/2006/table">
                <a:tbl>
                  <a:tblPr firstRow="1" bandRow="1">
                    <a:tableStyleId>{0505E3EF-67EA-436B-97B2-0124C06EBD24}</a:tableStyleId>
                  </a:tblPr>
                  <a:tblGrid>
                    <a:gridCol w="446913"/>
                  </a:tblGrid>
                  <a:tr h="365760">
                    <a:tc>
                      <a:txBody>
                        <a:bodyPr/>
                        <a:lstStyle/>
                        <a:p>
                          <a:endParaRPr lang="en-US"/>
                        </a:p>
                      </a:txBody>
                      <a:tcPr>
                        <a:blipFill rotWithShape="0">
                          <a:blip r:embed="rId13"/>
                          <a:stretch>
                            <a:fillRect l="-1333" t="-1667" r="-2667" b="-308333"/>
                          </a:stretch>
                        </a:blipFill>
                      </a:tcPr>
                    </a:tc>
                  </a:tr>
                  <a:tr h="370840">
                    <a:tc>
                      <a:txBody>
                        <a:bodyPr/>
                        <a:lstStyle/>
                        <a:p>
                          <a:endParaRPr lang="en-US"/>
                        </a:p>
                      </a:txBody>
                      <a:tcPr>
                        <a:blipFill rotWithShape="0">
                          <a:blip r:embed="rId13"/>
                          <a:stretch>
                            <a:fillRect l="-1333" t="-100000" r="-2667" b="-203279"/>
                          </a:stretch>
                        </a:blipFill>
                      </a:tcPr>
                    </a:tc>
                  </a:tr>
                  <a:tr h="370840">
                    <a:tc>
                      <a:txBody>
                        <a:bodyPr/>
                        <a:lstStyle/>
                        <a:p>
                          <a:endParaRPr lang="en-US"/>
                        </a:p>
                      </a:txBody>
                      <a:tcPr>
                        <a:blipFill rotWithShape="0">
                          <a:blip r:embed="rId13"/>
                          <a:stretch>
                            <a:fillRect l="-1333" t="-200000" r="-2667" b="-103279"/>
                          </a:stretch>
                        </a:blipFill>
                      </a:tcPr>
                    </a:tc>
                  </a:tr>
                  <a:tr h="370840">
                    <a:tc>
                      <a:txBody>
                        <a:bodyPr/>
                        <a:lstStyle/>
                        <a:p>
                          <a:endParaRPr lang="en-US"/>
                        </a:p>
                      </a:txBody>
                      <a:tcPr>
                        <a:blipFill rotWithShape="0">
                          <a:blip r:embed="rId13"/>
                          <a:stretch>
                            <a:fillRect l="-1333" t="-300000" r="-2667" b="-3279"/>
                          </a:stretch>
                        </a:blipFill>
                      </a:tcPr>
                    </a:tc>
                  </a:tr>
                </a:tbl>
              </a:graphicData>
            </a:graphic>
          </p:graphicFrame>
        </mc:Fallback>
      </mc:AlternateContent>
      <mc:AlternateContent xmlns:mc="http://schemas.openxmlformats.org/markup-compatibility/2006" xmlns:a14="http://schemas.microsoft.com/office/drawing/2010/main">
        <mc:Choice Requires="a14">
          <p:graphicFrame>
            <p:nvGraphicFramePr>
              <p:cNvPr id="51" name="Table 50"/>
              <p:cNvGraphicFramePr>
                <a:graphicFrameLocks noGrp="1"/>
              </p:cNvGraphicFramePr>
              <p:nvPr>
                <p:extLst>
                  <p:ext uri="{D42A27DB-BD31-4B8C-83A1-F6EECF244321}">
                    <p14:modId xmlns:p14="http://schemas.microsoft.com/office/powerpoint/2010/main" val="645659204"/>
                  </p:ext>
                </p:extLst>
              </p:nvPr>
            </p:nvGraphicFramePr>
            <p:xfrm>
              <a:off x="7381458" y="3322873"/>
              <a:ext cx="446913" cy="1478280"/>
            </p:xfrm>
            <a:graphic>
              <a:graphicData uri="http://schemas.openxmlformats.org/drawingml/2006/table">
                <a:tbl>
                  <a:tblPr firstRow="1" bandRow="1">
                    <a:tableStyleId>{0505E3EF-67EA-436B-97B2-0124C06EBD24}</a:tableStyleId>
                  </a:tblPr>
                  <a:tblGrid>
                    <a:gridCol w="446913"/>
                  </a:tblGrid>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b="1" i="1" dirty="0" smtClean="0">
                                    <a:ln w="0"/>
                                    <a:effectLst>
                                      <a:outerShdw blurRad="38100" dist="19050" dir="2700000" algn="tl" rotWithShape="0">
                                        <a:schemeClr val="dk1">
                                          <a:alpha val="40000"/>
                                        </a:schemeClr>
                                      </a:outerShdw>
                                    </a:effectLst>
                                    <a:latin typeface="Cambria Math" panose="02040503050406030204" pitchFamily="18" charset="0"/>
                                  </a:rPr>
                                  <m:t>𝟎</m:t>
                                </m:r>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2">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i="1" dirty="0" smtClean="0">
                                    <a:ln w="0"/>
                                    <a:effectLst>
                                      <a:outerShdw blurRad="38100" dist="19050" dir="2700000" algn="tl" rotWithShape="0">
                                        <a:schemeClr val="dk1">
                                          <a:alpha val="40000"/>
                                        </a:schemeClr>
                                      </a:outerShdw>
                                    </a:effectLst>
                                    <a:latin typeface="Cambria Math" panose="02040503050406030204" pitchFamily="18" charset="0"/>
                                  </a:rPr>
                                  <m:t>3</m:t>
                                </m:r>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4">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i="1" dirty="0" smtClean="0">
                                    <a:ln w="0"/>
                                    <a:effectLst>
                                      <a:outerShdw blurRad="38100" dist="19050" dir="2700000" algn="tl" rotWithShape="0">
                                        <a:schemeClr val="dk1">
                                          <a:alpha val="40000"/>
                                        </a:schemeClr>
                                      </a:outerShdw>
                                    </a:effectLst>
                                    <a:latin typeface="Cambria Math" panose="02040503050406030204" pitchFamily="18" charset="0"/>
                                  </a:rPr>
                                  <m:t>3</m:t>
                                </m:r>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4">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i="1" dirty="0" smtClean="0">
                                    <a:ln w="0"/>
                                    <a:effectLst>
                                      <a:outerShdw blurRad="38100" dist="19050" dir="2700000" algn="tl" rotWithShape="0">
                                        <a:schemeClr val="dk1">
                                          <a:alpha val="40000"/>
                                        </a:schemeClr>
                                      </a:outerShdw>
                                    </a:effectLst>
                                    <a:latin typeface="Cambria Math" panose="02040503050406030204" pitchFamily="18" charset="0"/>
                                  </a:rPr>
                                  <m:t>3</m:t>
                                </m:r>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4">
                            <a:lumMod val="40000"/>
                            <a:lumOff val="60000"/>
                          </a:schemeClr>
                        </a:solidFill>
                      </a:tcPr>
                    </a:tc>
                  </a:tr>
                </a:tbl>
              </a:graphicData>
            </a:graphic>
          </p:graphicFrame>
        </mc:Choice>
        <mc:Fallback xmlns="">
          <p:graphicFrame>
            <p:nvGraphicFramePr>
              <p:cNvPr id="51" name="Table 50"/>
              <p:cNvGraphicFramePr>
                <a:graphicFrameLocks noGrp="1"/>
              </p:cNvGraphicFramePr>
              <p:nvPr>
                <p:extLst>
                  <p:ext uri="{D42A27DB-BD31-4B8C-83A1-F6EECF244321}">
                    <p14:modId xmlns:p14="http://schemas.microsoft.com/office/powerpoint/2010/main" val="645659204"/>
                  </p:ext>
                </p:extLst>
              </p:nvPr>
            </p:nvGraphicFramePr>
            <p:xfrm>
              <a:off x="7381458" y="3322873"/>
              <a:ext cx="446913" cy="1478280"/>
            </p:xfrm>
            <a:graphic>
              <a:graphicData uri="http://schemas.openxmlformats.org/drawingml/2006/table">
                <a:tbl>
                  <a:tblPr firstRow="1" bandRow="1">
                    <a:tableStyleId>{0505E3EF-67EA-436B-97B2-0124C06EBD24}</a:tableStyleId>
                  </a:tblPr>
                  <a:tblGrid>
                    <a:gridCol w="446913"/>
                  </a:tblGrid>
                  <a:tr h="365760">
                    <a:tc>
                      <a:txBody>
                        <a:bodyPr/>
                        <a:lstStyle/>
                        <a:p>
                          <a:endParaRPr lang="en-US"/>
                        </a:p>
                      </a:txBody>
                      <a:tcPr>
                        <a:blipFill rotWithShape="0">
                          <a:blip r:embed="rId14"/>
                          <a:stretch>
                            <a:fillRect l="-1333" t="-1667" r="-2667" b="-308333"/>
                          </a:stretch>
                        </a:blipFill>
                      </a:tcPr>
                    </a:tc>
                  </a:tr>
                  <a:tr h="370840">
                    <a:tc>
                      <a:txBody>
                        <a:bodyPr/>
                        <a:lstStyle/>
                        <a:p>
                          <a:endParaRPr lang="en-US"/>
                        </a:p>
                      </a:txBody>
                      <a:tcPr>
                        <a:blipFill rotWithShape="0">
                          <a:blip r:embed="rId14"/>
                          <a:stretch>
                            <a:fillRect l="-1333" t="-100000" r="-2667" b="-203279"/>
                          </a:stretch>
                        </a:blipFill>
                      </a:tcPr>
                    </a:tc>
                  </a:tr>
                  <a:tr h="370840">
                    <a:tc>
                      <a:txBody>
                        <a:bodyPr/>
                        <a:lstStyle/>
                        <a:p>
                          <a:endParaRPr lang="en-US"/>
                        </a:p>
                      </a:txBody>
                      <a:tcPr>
                        <a:blipFill rotWithShape="0">
                          <a:blip r:embed="rId14"/>
                          <a:stretch>
                            <a:fillRect l="-1333" t="-200000" r="-2667" b="-103279"/>
                          </a:stretch>
                        </a:blipFill>
                      </a:tcPr>
                    </a:tc>
                  </a:tr>
                  <a:tr h="370840">
                    <a:tc>
                      <a:txBody>
                        <a:bodyPr/>
                        <a:lstStyle/>
                        <a:p>
                          <a:endParaRPr lang="en-US"/>
                        </a:p>
                      </a:txBody>
                      <a:tcPr>
                        <a:blipFill rotWithShape="0">
                          <a:blip r:embed="rId14"/>
                          <a:stretch>
                            <a:fillRect l="-1333" t="-300000" r="-2667" b="-3279"/>
                          </a:stretch>
                        </a:blipFill>
                      </a:tcPr>
                    </a:tc>
                  </a:tr>
                </a:tbl>
              </a:graphicData>
            </a:graphic>
          </p:graphicFrame>
        </mc:Fallback>
      </mc:AlternateContent>
      <mc:AlternateContent xmlns:mc="http://schemas.openxmlformats.org/markup-compatibility/2006" xmlns:a14="http://schemas.microsoft.com/office/drawing/2010/main">
        <mc:Choice Requires="a14">
          <p:graphicFrame>
            <p:nvGraphicFramePr>
              <p:cNvPr id="52" name="Table 51"/>
              <p:cNvGraphicFramePr>
                <a:graphicFrameLocks noGrp="1"/>
              </p:cNvGraphicFramePr>
              <p:nvPr>
                <p:extLst>
                  <p:ext uri="{D42A27DB-BD31-4B8C-83A1-F6EECF244321}">
                    <p14:modId xmlns:p14="http://schemas.microsoft.com/office/powerpoint/2010/main" val="2634492907"/>
                  </p:ext>
                </p:extLst>
              </p:nvPr>
            </p:nvGraphicFramePr>
            <p:xfrm>
              <a:off x="8193221" y="3313630"/>
              <a:ext cx="446913" cy="1478280"/>
            </p:xfrm>
            <a:graphic>
              <a:graphicData uri="http://schemas.openxmlformats.org/drawingml/2006/table">
                <a:tbl>
                  <a:tblPr firstRow="1" bandRow="1">
                    <a:tableStyleId>{0505E3EF-67EA-436B-97B2-0124C06EBD24}</a:tableStyleId>
                  </a:tblPr>
                  <a:tblGrid>
                    <a:gridCol w="446913"/>
                  </a:tblGrid>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b="1" i="1" dirty="0" smtClean="0">
                                    <a:ln w="0"/>
                                    <a:effectLst>
                                      <a:outerShdw blurRad="38100" dist="19050" dir="2700000" algn="tl" rotWithShape="0">
                                        <a:schemeClr val="dk1">
                                          <a:alpha val="40000"/>
                                        </a:schemeClr>
                                      </a:outerShdw>
                                    </a:effectLst>
                                    <a:latin typeface="Cambria Math" panose="02040503050406030204" pitchFamily="18" charset="0"/>
                                  </a:rPr>
                                  <m:t>𝟏</m:t>
                                </m:r>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1">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i="1" dirty="0" smtClean="0">
                                    <a:ln w="0"/>
                                    <a:effectLst>
                                      <a:outerShdw blurRad="38100" dist="19050" dir="2700000" algn="tl" rotWithShape="0">
                                        <a:schemeClr val="dk1">
                                          <a:alpha val="40000"/>
                                        </a:schemeClr>
                                      </a:outerShdw>
                                    </a:effectLst>
                                    <a:latin typeface="Cambria Math" panose="02040503050406030204" pitchFamily="18" charset="0"/>
                                  </a:rPr>
                                  <m:t>0</m:t>
                                </m:r>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2">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i="1" dirty="0" smtClean="0">
                                    <a:ln w="0"/>
                                    <a:effectLst>
                                      <a:outerShdw blurRad="38100" dist="19050" dir="2700000" algn="tl" rotWithShape="0">
                                        <a:schemeClr val="dk1">
                                          <a:alpha val="40000"/>
                                        </a:schemeClr>
                                      </a:outerShdw>
                                    </a:effectLst>
                                    <a:latin typeface="Cambria Math" panose="02040503050406030204" pitchFamily="18" charset="0"/>
                                  </a:rPr>
                                  <m:t>0</m:t>
                                </m:r>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2">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i="1" dirty="0" smtClean="0">
                                    <a:ln w="0"/>
                                    <a:effectLst>
                                      <a:outerShdw blurRad="38100" dist="19050" dir="2700000" algn="tl" rotWithShape="0">
                                        <a:schemeClr val="dk1">
                                          <a:alpha val="40000"/>
                                        </a:schemeClr>
                                      </a:outerShdw>
                                    </a:effectLst>
                                    <a:latin typeface="Cambria Math" panose="02040503050406030204" pitchFamily="18" charset="0"/>
                                  </a:rPr>
                                  <m:t>0</m:t>
                                </m:r>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2">
                            <a:lumMod val="40000"/>
                            <a:lumOff val="60000"/>
                          </a:schemeClr>
                        </a:solidFill>
                      </a:tcPr>
                    </a:tc>
                  </a:tr>
                </a:tbl>
              </a:graphicData>
            </a:graphic>
          </p:graphicFrame>
        </mc:Choice>
        <mc:Fallback xmlns="">
          <p:graphicFrame>
            <p:nvGraphicFramePr>
              <p:cNvPr id="52" name="Table 51"/>
              <p:cNvGraphicFramePr>
                <a:graphicFrameLocks noGrp="1"/>
              </p:cNvGraphicFramePr>
              <p:nvPr>
                <p:extLst>
                  <p:ext uri="{D42A27DB-BD31-4B8C-83A1-F6EECF244321}">
                    <p14:modId xmlns:p14="http://schemas.microsoft.com/office/powerpoint/2010/main" val="2634492907"/>
                  </p:ext>
                </p:extLst>
              </p:nvPr>
            </p:nvGraphicFramePr>
            <p:xfrm>
              <a:off x="8193221" y="3313630"/>
              <a:ext cx="446913" cy="1478280"/>
            </p:xfrm>
            <a:graphic>
              <a:graphicData uri="http://schemas.openxmlformats.org/drawingml/2006/table">
                <a:tbl>
                  <a:tblPr firstRow="1" bandRow="1">
                    <a:tableStyleId>{0505E3EF-67EA-436B-97B2-0124C06EBD24}</a:tableStyleId>
                  </a:tblPr>
                  <a:tblGrid>
                    <a:gridCol w="446913"/>
                  </a:tblGrid>
                  <a:tr h="365760">
                    <a:tc>
                      <a:txBody>
                        <a:bodyPr/>
                        <a:lstStyle/>
                        <a:p>
                          <a:endParaRPr lang="en-US"/>
                        </a:p>
                      </a:txBody>
                      <a:tcPr>
                        <a:blipFill rotWithShape="0">
                          <a:blip r:embed="rId15"/>
                          <a:stretch>
                            <a:fillRect l="-2703" t="-1667" r="-2703" b="-310000"/>
                          </a:stretch>
                        </a:blipFill>
                      </a:tcPr>
                    </a:tc>
                  </a:tr>
                  <a:tr h="370840">
                    <a:tc>
                      <a:txBody>
                        <a:bodyPr/>
                        <a:lstStyle/>
                        <a:p>
                          <a:endParaRPr lang="en-US"/>
                        </a:p>
                      </a:txBody>
                      <a:tcPr>
                        <a:blipFill rotWithShape="0">
                          <a:blip r:embed="rId15"/>
                          <a:stretch>
                            <a:fillRect l="-2703" t="-98387" r="-2703" b="-200000"/>
                          </a:stretch>
                        </a:blipFill>
                      </a:tcPr>
                    </a:tc>
                  </a:tr>
                  <a:tr h="370840">
                    <a:tc>
                      <a:txBody>
                        <a:bodyPr/>
                        <a:lstStyle/>
                        <a:p>
                          <a:endParaRPr lang="en-US"/>
                        </a:p>
                      </a:txBody>
                      <a:tcPr>
                        <a:blipFill rotWithShape="0">
                          <a:blip r:embed="rId15"/>
                          <a:stretch>
                            <a:fillRect l="-2703" t="-201639" r="-2703" b="-103279"/>
                          </a:stretch>
                        </a:blipFill>
                      </a:tcPr>
                    </a:tc>
                  </a:tr>
                  <a:tr h="370840">
                    <a:tc>
                      <a:txBody>
                        <a:bodyPr/>
                        <a:lstStyle/>
                        <a:p>
                          <a:endParaRPr lang="en-US"/>
                        </a:p>
                      </a:txBody>
                      <a:tcPr>
                        <a:blipFill rotWithShape="0">
                          <a:blip r:embed="rId15"/>
                          <a:stretch>
                            <a:fillRect l="-2703" t="-301639" r="-2703" b="-3279"/>
                          </a:stretch>
                        </a:blipFill>
                      </a:tcPr>
                    </a:tc>
                  </a:tr>
                </a:tbl>
              </a:graphicData>
            </a:graphic>
          </p:graphicFrame>
        </mc:Fallback>
      </mc:AlternateContent>
      <mc:AlternateContent xmlns:mc="http://schemas.openxmlformats.org/markup-compatibility/2006" xmlns:a14="http://schemas.microsoft.com/office/drawing/2010/main">
        <mc:Choice Requires="a14">
          <p:graphicFrame>
            <p:nvGraphicFramePr>
              <p:cNvPr id="53" name="Table 52"/>
              <p:cNvGraphicFramePr>
                <a:graphicFrameLocks noGrp="1"/>
              </p:cNvGraphicFramePr>
              <p:nvPr>
                <p:extLst>
                  <p:ext uri="{D42A27DB-BD31-4B8C-83A1-F6EECF244321}">
                    <p14:modId xmlns:p14="http://schemas.microsoft.com/office/powerpoint/2010/main" val="100894964"/>
                  </p:ext>
                </p:extLst>
              </p:nvPr>
            </p:nvGraphicFramePr>
            <p:xfrm>
              <a:off x="5751710" y="3332291"/>
              <a:ext cx="446913" cy="1478280"/>
            </p:xfrm>
            <a:graphic>
              <a:graphicData uri="http://schemas.openxmlformats.org/drawingml/2006/table">
                <a:tbl>
                  <a:tblPr firstRow="1" bandRow="1">
                    <a:tableStyleId>{0505E3EF-67EA-436B-97B2-0124C06EBD24}</a:tableStyleId>
                  </a:tblPr>
                  <a:tblGrid>
                    <a:gridCol w="446913"/>
                  </a:tblGrid>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b="1" i="1" dirty="0" smtClean="0">
                                    <a:ln w="0"/>
                                    <a:effectLst>
                                      <a:outerShdw blurRad="38100" dist="19050" dir="2700000" algn="tl" rotWithShape="0">
                                        <a:schemeClr val="dk1">
                                          <a:alpha val="40000"/>
                                        </a:schemeClr>
                                      </a:outerShdw>
                                    </a:effectLst>
                                    <a:latin typeface="Cambria Math" panose="02040503050406030204" pitchFamily="18" charset="0"/>
                                  </a:rPr>
                                  <m:t>𝟎</m:t>
                                </m:r>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2">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b="0" i="1" dirty="0" smtClean="0">
                                    <a:ln w="0"/>
                                    <a:effectLst>
                                      <a:outerShdw blurRad="38100" dist="19050" dir="2700000" algn="tl" rotWithShape="0">
                                        <a:schemeClr val="dk1">
                                          <a:alpha val="40000"/>
                                        </a:schemeClr>
                                      </a:outerShdw>
                                    </a:effectLst>
                                    <a:latin typeface="Cambria Math" panose="02040503050406030204" pitchFamily="18" charset="0"/>
                                  </a:rPr>
                                  <m:t>1</m:t>
                                </m:r>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1">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i="1" dirty="0" smtClean="0">
                                    <a:ln w="0"/>
                                    <a:effectLst>
                                      <a:outerShdw blurRad="38100" dist="19050" dir="2700000" algn="tl" rotWithShape="0">
                                        <a:schemeClr val="dk1">
                                          <a:alpha val="40000"/>
                                        </a:schemeClr>
                                      </a:outerShdw>
                                    </a:effectLst>
                                    <a:latin typeface="Cambria Math" panose="02040503050406030204" pitchFamily="18" charset="0"/>
                                  </a:rPr>
                                  <m:t>2</m:t>
                                </m:r>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3">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i="1" dirty="0" smtClean="0">
                                    <a:ln w="0"/>
                                    <a:effectLst>
                                      <a:outerShdw blurRad="38100" dist="19050" dir="2700000" algn="tl" rotWithShape="0">
                                        <a:schemeClr val="dk1">
                                          <a:alpha val="40000"/>
                                        </a:schemeClr>
                                      </a:outerShdw>
                                    </a:effectLst>
                                    <a:latin typeface="Cambria Math" panose="02040503050406030204" pitchFamily="18" charset="0"/>
                                  </a:rPr>
                                  <m:t>3</m:t>
                                </m:r>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4">
                            <a:lumMod val="40000"/>
                            <a:lumOff val="60000"/>
                          </a:schemeClr>
                        </a:solidFill>
                      </a:tcPr>
                    </a:tc>
                  </a:tr>
                </a:tbl>
              </a:graphicData>
            </a:graphic>
          </p:graphicFrame>
        </mc:Choice>
        <mc:Fallback xmlns="">
          <p:graphicFrame>
            <p:nvGraphicFramePr>
              <p:cNvPr id="53" name="Table 52"/>
              <p:cNvGraphicFramePr>
                <a:graphicFrameLocks noGrp="1"/>
              </p:cNvGraphicFramePr>
              <p:nvPr>
                <p:extLst>
                  <p:ext uri="{D42A27DB-BD31-4B8C-83A1-F6EECF244321}">
                    <p14:modId xmlns:p14="http://schemas.microsoft.com/office/powerpoint/2010/main" val="100894964"/>
                  </p:ext>
                </p:extLst>
              </p:nvPr>
            </p:nvGraphicFramePr>
            <p:xfrm>
              <a:off x="5751710" y="3332291"/>
              <a:ext cx="446913" cy="1478280"/>
            </p:xfrm>
            <a:graphic>
              <a:graphicData uri="http://schemas.openxmlformats.org/drawingml/2006/table">
                <a:tbl>
                  <a:tblPr firstRow="1" bandRow="1">
                    <a:tableStyleId>{0505E3EF-67EA-436B-97B2-0124C06EBD24}</a:tableStyleId>
                  </a:tblPr>
                  <a:tblGrid>
                    <a:gridCol w="446913"/>
                  </a:tblGrid>
                  <a:tr h="365760">
                    <a:tc>
                      <a:txBody>
                        <a:bodyPr/>
                        <a:lstStyle/>
                        <a:p>
                          <a:endParaRPr lang="en-US"/>
                        </a:p>
                      </a:txBody>
                      <a:tcPr>
                        <a:blipFill rotWithShape="0">
                          <a:blip r:embed="rId16"/>
                          <a:stretch>
                            <a:fillRect l="-1351" t="-1667" r="-2703" b="-310000"/>
                          </a:stretch>
                        </a:blipFill>
                      </a:tcPr>
                    </a:tc>
                  </a:tr>
                  <a:tr h="370840">
                    <a:tc>
                      <a:txBody>
                        <a:bodyPr/>
                        <a:lstStyle/>
                        <a:p>
                          <a:endParaRPr lang="en-US"/>
                        </a:p>
                      </a:txBody>
                      <a:tcPr>
                        <a:blipFill rotWithShape="0">
                          <a:blip r:embed="rId16"/>
                          <a:stretch>
                            <a:fillRect l="-1351" t="-98387" r="-2703" b="-200000"/>
                          </a:stretch>
                        </a:blipFill>
                      </a:tcPr>
                    </a:tc>
                  </a:tr>
                  <a:tr h="370840">
                    <a:tc>
                      <a:txBody>
                        <a:bodyPr/>
                        <a:lstStyle/>
                        <a:p>
                          <a:endParaRPr lang="en-US"/>
                        </a:p>
                      </a:txBody>
                      <a:tcPr>
                        <a:blipFill rotWithShape="0">
                          <a:blip r:embed="rId16"/>
                          <a:stretch>
                            <a:fillRect l="-1351" t="-201639" r="-2703" b="-103279"/>
                          </a:stretch>
                        </a:blipFill>
                      </a:tcPr>
                    </a:tc>
                  </a:tr>
                  <a:tr h="370840">
                    <a:tc>
                      <a:txBody>
                        <a:bodyPr/>
                        <a:lstStyle/>
                        <a:p>
                          <a:endParaRPr lang="en-US"/>
                        </a:p>
                      </a:txBody>
                      <a:tcPr>
                        <a:blipFill rotWithShape="0">
                          <a:blip r:embed="rId16"/>
                          <a:stretch>
                            <a:fillRect l="-1351" t="-301639" r="-2703" b="-3279"/>
                          </a:stretch>
                        </a:blipFill>
                      </a:tcPr>
                    </a:tc>
                  </a:tr>
                </a:tbl>
              </a:graphicData>
            </a:graphic>
          </p:graphicFrame>
        </mc:Fallback>
      </mc:AlternateContent>
      <mc:AlternateContent xmlns:mc="http://schemas.openxmlformats.org/markup-compatibility/2006" xmlns:a14="http://schemas.microsoft.com/office/drawing/2010/main">
        <mc:Choice Requires="a14">
          <p:graphicFrame>
            <p:nvGraphicFramePr>
              <p:cNvPr id="57" name="Table 56"/>
              <p:cNvGraphicFramePr>
                <a:graphicFrameLocks noGrp="1"/>
              </p:cNvGraphicFramePr>
              <p:nvPr>
                <p:extLst>
                  <p:ext uri="{D42A27DB-BD31-4B8C-83A1-F6EECF244321}">
                    <p14:modId xmlns:p14="http://schemas.microsoft.com/office/powerpoint/2010/main" val="4208159231"/>
                  </p:ext>
                </p:extLst>
              </p:nvPr>
            </p:nvGraphicFramePr>
            <p:xfrm>
              <a:off x="489729" y="4298102"/>
              <a:ext cx="1808736" cy="1854200"/>
            </p:xfrm>
            <a:graphic>
              <a:graphicData uri="http://schemas.openxmlformats.org/drawingml/2006/table">
                <a:tbl>
                  <a:tblPr firstRow="1" bandRow="1">
                    <a:tableStyleId>{5C22544A-7EE6-4342-B048-85BDC9FD1C3A}</a:tableStyleId>
                  </a:tblPr>
                  <a:tblGrid>
                    <a:gridCol w="452184"/>
                    <a:gridCol w="452184"/>
                    <a:gridCol w="452184"/>
                    <a:gridCol w="452184"/>
                  </a:tblGrid>
                  <a:tr h="370840">
                    <a:tc>
                      <a:txBody>
                        <a:bodyPr/>
                        <a:lstStyle/>
                        <a:p>
                          <a:r>
                            <a:rPr lang="en-US" dirty="0" smtClean="0"/>
                            <a:t>T</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x</a:t>
                          </a:r>
                          <a:endParaRPr lang="en-US" dirty="0"/>
                        </a:p>
                      </a:txBody>
                      <a:tcPr/>
                    </a:tc>
                  </a:tr>
                  <a:tr h="370840">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1</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p>
                      </a:txBody>
                      <a:tcPr/>
                    </a:tc>
                  </a:tr>
                  <a:tr h="370840">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1</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1</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2</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p>
                      </a:txBody>
                      <a:tcPr/>
                    </a:tc>
                  </a:tr>
                  <a:tr h="370840">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2</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2</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2</m:t>
                                    </m:r>
                                  </m:sub>
                                </m:sSub>
                              </m:oMath>
                            </m:oMathPara>
                          </a14:m>
                          <a:endParaRPr lang="en-US" dirty="0"/>
                        </a:p>
                      </a:txBody>
                      <a:tcPr/>
                    </a:tc>
                  </a:tr>
                  <a:tr h="370840">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2</m:t>
                                    </m:r>
                                  </m:sub>
                                </m:sSub>
                              </m:oMath>
                            </m:oMathPara>
                          </a14:m>
                          <a:endParaRPr lang="en-US" dirty="0"/>
                        </a:p>
                      </a:txBody>
                      <a:tcPr/>
                    </a:tc>
                  </a:tr>
                </a:tbl>
              </a:graphicData>
            </a:graphic>
          </p:graphicFrame>
        </mc:Choice>
        <mc:Fallback xmlns="">
          <p:graphicFrame>
            <p:nvGraphicFramePr>
              <p:cNvPr id="57" name="Table 56"/>
              <p:cNvGraphicFramePr>
                <a:graphicFrameLocks noGrp="1"/>
              </p:cNvGraphicFramePr>
              <p:nvPr>
                <p:extLst>
                  <p:ext uri="{D42A27DB-BD31-4B8C-83A1-F6EECF244321}">
                    <p14:modId xmlns:p14="http://schemas.microsoft.com/office/powerpoint/2010/main" val="4208159231"/>
                  </p:ext>
                </p:extLst>
              </p:nvPr>
            </p:nvGraphicFramePr>
            <p:xfrm>
              <a:off x="489729" y="4298102"/>
              <a:ext cx="1808736" cy="1854200"/>
            </p:xfrm>
            <a:graphic>
              <a:graphicData uri="http://schemas.openxmlformats.org/drawingml/2006/table">
                <a:tbl>
                  <a:tblPr firstRow="1" bandRow="1">
                    <a:tableStyleId>{5C22544A-7EE6-4342-B048-85BDC9FD1C3A}</a:tableStyleId>
                  </a:tblPr>
                  <a:tblGrid>
                    <a:gridCol w="452184"/>
                    <a:gridCol w="452184"/>
                    <a:gridCol w="452184"/>
                    <a:gridCol w="452184"/>
                  </a:tblGrid>
                  <a:tr h="370840">
                    <a:tc>
                      <a:txBody>
                        <a:bodyPr/>
                        <a:lstStyle/>
                        <a:p>
                          <a:r>
                            <a:rPr lang="en-US" dirty="0" smtClean="0"/>
                            <a:t>T</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x</a:t>
                          </a:r>
                          <a:endParaRPr lang="en-US" dirty="0"/>
                        </a:p>
                      </a:txBody>
                      <a:tcPr/>
                    </a:tc>
                  </a:tr>
                  <a:tr h="370840">
                    <a:tc>
                      <a:txBody>
                        <a:bodyPr/>
                        <a:lstStyle/>
                        <a:p>
                          <a:endParaRPr lang="en-US"/>
                        </a:p>
                      </a:txBody>
                      <a:tcPr>
                        <a:blipFill rotWithShape="0">
                          <a:blip r:embed="rId17"/>
                          <a:stretch>
                            <a:fillRect l="-1333" t="-108197" r="-302667" b="-303279"/>
                          </a:stretch>
                        </a:blipFill>
                      </a:tcPr>
                    </a:tc>
                    <a:tc>
                      <a:txBody>
                        <a:bodyPr/>
                        <a:lstStyle/>
                        <a:p>
                          <a:endParaRPr lang="en-US"/>
                        </a:p>
                      </a:txBody>
                      <a:tcPr>
                        <a:blipFill rotWithShape="0">
                          <a:blip r:embed="rId17"/>
                          <a:stretch>
                            <a:fillRect l="-102703" t="-108197" r="-206757" b="-303279"/>
                          </a:stretch>
                        </a:blipFill>
                      </a:tcPr>
                    </a:tc>
                    <a:tc>
                      <a:txBody>
                        <a:bodyPr/>
                        <a:lstStyle/>
                        <a:p>
                          <a:endParaRPr lang="en-US"/>
                        </a:p>
                      </a:txBody>
                      <a:tcPr>
                        <a:blipFill rotWithShape="0">
                          <a:blip r:embed="rId17"/>
                          <a:stretch>
                            <a:fillRect l="-200000" t="-108197" r="-104000" b="-303279"/>
                          </a:stretch>
                        </a:blipFill>
                      </a:tcPr>
                    </a:tc>
                    <a:tc>
                      <a:txBody>
                        <a:bodyPr/>
                        <a:lstStyle/>
                        <a:p>
                          <a:endParaRPr lang="en-US"/>
                        </a:p>
                      </a:txBody>
                      <a:tcPr>
                        <a:blipFill rotWithShape="0">
                          <a:blip r:embed="rId17"/>
                          <a:stretch>
                            <a:fillRect l="-304054" t="-108197" r="-5405" b="-303279"/>
                          </a:stretch>
                        </a:blipFill>
                      </a:tcPr>
                    </a:tc>
                  </a:tr>
                  <a:tr h="370840">
                    <a:tc>
                      <a:txBody>
                        <a:bodyPr/>
                        <a:lstStyle/>
                        <a:p>
                          <a:endParaRPr lang="en-US"/>
                        </a:p>
                      </a:txBody>
                      <a:tcPr>
                        <a:blipFill rotWithShape="0">
                          <a:blip r:embed="rId17"/>
                          <a:stretch>
                            <a:fillRect l="-1333" t="-208197" r="-302667" b="-203279"/>
                          </a:stretch>
                        </a:blipFill>
                      </a:tcPr>
                    </a:tc>
                    <a:tc>
                      <a:txBody>
                        <a:bodyPr/>
                        <a:lstStyle/>
                        <a:p>
                          <a:endParaRPr lang="en-US"/>
                        </a:p>
                      </a:txBody>
                      <a:tcPr>
                        <a:blipFill rotWithShape="0">
                          <a:blip r:embed="rId17"/>
                          <a:stretch>
                            <a:fillRect l="-102703" t="-208197" r="-206757" b="-203279"/>
                          </a:stretch>
                        </a:blipFill>
                      </a:tcPr>
                    </a:tc>
                    <a:tc>
                      <a:txBody>
                        <a:bodyPr/>
                        <a:lstStyle/>
                        <a:p>
                          <a:endParaRPr lang="en-US"/>
                        </a:p>
                      </a:txBody>
                      <a:tcPr>
                        <a:blipFill rotWithShape="0">
                          <a:blip r:embed="rId17"/>
                          <a:stretch>
                            <a:fillRect l="-200000" t="-208197" r="-104000" b="-203279"/>
                          </a:stretch>
                        </a:blipFill>
                      </a:tcPr>
                    </a:tc>
                    <a:tc>
                      <a:txBody>
                        <a:bodyPr/>
                        <a:lstStyle/>
                        <a:p>
                          <a:endParaRPr lang="en-US"/>
                        </a:p>
                      </a:txBody>
                      <a:tcPr>
                        <a:blipFill rotWithShape="0">
                          <a:blip r:embed="rId17"/>
                          <a:stretch>
                            <a:fillRect l="-304054" t="-208197" r="-5405" b="-203279"/>
                          </a:stretch>
                        </a:blipFill>
                      </a:tcPr>
                    </a:tc>
                  </a:tr>
                  <a:tr h="370840">
                    <a:tc>
                      <a:txBody>
                        <a:bodyPr/>
                        <a:lstStyle/>
                        <a:p>
                          <a:endParaRPr lang="en-US"/>
                        </a:p>
                      </a:txBody>
                      <a:tcPr>
                        <a:blipFill rotWithShape="0">
                          <a:blip r:embed="rId17"/>
                          <a:stretch>
                            <a:fillRect l="-1333" t="-308197" r="-302667" b="-103279"/>
                          </a:stretch>
                        </a:blipFill>
                      </a:tcPr>
                    </a:tc>
                    <a:tc>
                      <a:txBody>
                        <a:bodyPr/>
                        <a:lstStyle/>
                        <a:p>
                          <a:endParaRPr lang="en-US"/>
                        </a:p>
                      </a:txBody>
                      <a:tcPr>
                        <a:blipFill rotWithShape="0">
                          <a:blip r:embed="rId17"/>
                          <a:stretch>
                            <a:fillRect l="-102703" t="-308197" r="-206757" b="-103279"/>
                          </a:stretch>
                        </a:blipFill>
                      </a:tcPr>
                    </a:tc>
                    <a:tc>
                      <a:txBody>
                        <a:bodyPr/>
                        <a:lstStyle/>
                        <a:p>
                          <a:endParaRPr lang="en-US"/>
                        </a:p>
                      </a:txBody>
                      <a:tcPr>
                        <a:blipFill rotWithShape="0">
                          <a:blip r:embed="rId17"/>
                          <a:stretch>
                            <a:fillRect l="-200000" t="-308197" r="-104000" b="-103279"/>
                          </a:stretch>
                        </a:blipFill>
                      </a:tcPr>
                    </a:tc>
                    <a:tc>
                      <a:txBody>
                        <a:bodyPr/>
                        <a:lstStyle/>
                        <a:p>
                          <a:endParaRPr lang="en-US"/>
                        </a:p>
                      </a:txBody>
                      <a:tcPr>
                        <a:blipFill rotWithShape="0">
                          <a:blip r:embed="rId17"/>
                          <a:stretch>
                            <a:fillRect l="-304054" t="-308197" r="-5405" b="-103279"/>
                          </a:stretch>
                        </a:blipFill>
                      </a:tcPr>
                    </a:tc>
                  </a:tr>
                  <a:tr h="370840">
                    <a:tc>
                      <a:txBody>
                        <a:bodyPr/>
                        <a:lstStyle/>
                        <a:p>
                          <a:endParaRPr lang="en-US"/>
                        </a:p>
                      </a:txBody>
                      <a:tcPr>
                        <a:blipFill rotWithShape="0">
                          <a:blip r:embed="rId17"/>
                          <a:stretch>
                            <a:fillRect l="-1333" t="-408197" r="-302667" b="-3279"/>
                          </a:stretch>
                        </a:blipFill>
                      </a:tcPr>
                    </a:tc>
                    <a:tc>
                      <a:txBody>
                        <a:bodyPr/>
                        <a:lstStyle/>
                        <a:p>
                          <a:endParaRPr lang="en-US"/>
                        </a:p>
                      </a:txBody>
                      <a:tcPr>
                        <a:blipFill rotWithShape="0">
                          <a:blip r:embed="rId17"/>
                          <a:stretch>
                            <a:fillRect l="-102703" t="-408197" r="-206757" b="-3279"/>
                          </a:stretch>
                        </a:blipFill>
                      </a:tcPr>
                    </a:tc>
                    <a:tc>
                      <a:txBody>
                        <a:bodyPr/>
                        <a:lstStyle/>
                        <a:p>
                          <a:endParaRPr lang="en-US"/>
                        </a:p>
                      </a:txBody>
                      <a:tcPr>
                        <a:blipFill rotWithShape="0">
                          <a:blip r:embed="rId17"/>
                          <a:stretch>
                            <a:fillRect l="-200000" t="-408197" r="-104000" b="-3279"/>
                          </a:stretch>
                        </a:blipFill>
                      </a:tcPr>
                    </a:tc>
                    <a:tc>
                      <a:txBody>
                        <a:bodyPr/>
                        <a:lstStyle/>
                        <a:p>
                          <a:endParaRPr lang="en-US"/>
                        </a:p>
                      </a:txBody>
                      <a:tcPr>
                        <a:blipFill rotWithShape="0">
                          <a:blip r:embed="rId17"/>
                          <a:stretch>
                            <a:fillRect l="-304054" t="-408197" r="-5405" b="-3279"/>
                          </a:stretch>
                        </a:blipFill>
                      </a:tcPr>
                    </a:tc>
                  </a:tr>
                </a:tbl>
              </a:graphicData>
            </a:graphic>
          </p:graphicFrame>
        </mc:Fallback>
      </mc:AlternateContent>
      <mc:AlternateContent xmlns:mc="http://schemas.openxmlformats.org/markup-compatibility/2006" xmlns:a14="http://schemas.microsoft.com/office/drawing/2010/main">
        <mc:Choice Requires="a14">
          <p:graphicFrame>
            <p:nvGraphicFramePr>
              <p:cNvPr id="58" name="Table 57"/>
              <p:cNvGraphicFramePr>
                <a:graphicFrameLocks noGrp="1"/>
              </p:cNvGraphicFramePr>
              <p:nvPr>
                <p:extLst>
                  <p:ext uri="{D42A27DB-BD31-4B8C-83A1-F6EECF244321}">
                    <p14:modId xmlns:p14="http://schemas.microsoft.com/office/powerpoint/2010/main" val="4189457516"/>
                  </p:ext>
                </p:extLst>
              </p:nvPr>
            </p:nvGraphicFramePr>
            <p:xfrm>
              <a:off x="487891" y="4307281"/>
              <a:ext cx="1808736" cy="1854200"/>
            </p:xfrm>
            <a:graphic>
              <a:graphicData uri="http://schemas.openxmlformats.org/drawingml/2006/table">
                <a:tbl>
                  <a:tblPr firstRow="1" bandRow="1">
                    <a:tableStyleId>{5C22544A-7EE6-4342-B048-85BDC9FD1C3A}</a:tableStyleId>
                  </a:tblPr>
                  <a:tblGrid>
                    <a:gridCol w="452184"/>
                    <a:gridCol w="452184"/>
                    <a:gridCol w="452184"/>
                    <a:gridCol w="452184"/>
                  </a:tblGrid>
                  <a:tr h="370840">
                    <a:tc>
                      <a:txBody>
                        <a:bodyPr/>
                        <a:lstStyle/>
                        <a:p>
                          <a:r>
                            <a:rPr lang="en-US" dirty="0" smtClean="0"/>
                            <a:t>T</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x</a:t>
                          </a:r>
                          <a:endParaRPr lang="en-US" dirty="0"/>
                        </a:p>
                      </a:txBody>
                      <a:tcPr/>
                    </a:tc>
                  </a:tr>
                  <a:tr h="370840">
                    <a:tc>
                      <a:txBody>
                        <a:bodyPr/>
                        <a:lstStyle/>
                        <a:p>
                          <a:pPr/>
                          <a14:m>
                            <m:oMathPara xmlns:m="http://schemas.openxmlformats.org/officeDocument/2006/math">
                              <m:oMathParaPr>
                                <m:jc m:val="centerGroup"/>
                              </m:oMathParaPr>
                              <m:oMath xmlns:m="http://schemas.openxmlformats.org/officeDocument/2006/math">
                                <m: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0</m:t>
                                </m:r>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1</m:t>
                                </m:r>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0</m:t>
                                </m:r>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0</m:t>
                                </m:r>
                              </m:oMath>
                            </m:oMathPara>
                          </a14:m>
                          <a:endParaRPr lang="en-US" dirty="0"/>
                        </a:p>
                      </a:txBody>
                      <a:tcPr/>
                    </a:tc>
                  </a:tr>
                  <a:tr h="370840">
                    <a:tc>
                      <a:txBody>
                        <a:bodyPr/>
                        <a:lstStyle/>
                        <a:p>
                          <a:pPr/>
                          <a14:m>
                            <m:oMathPara xmlns:m="http://schemas.openxmlformats.org/officeDocument/2006/math">
                              <m:oMathParaPr>
                                <m:jc m:val="centerGroup"/>
                              </m:oMathParaPr>
                              <m:oMath xmlns:m="http://schemas.openxmlformats.org/officeDocument/2006/math">
                                <m: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1</m:t>
                                </m:r>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1</m:t>
                                </m:r>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2</m:t>
                                </m:r>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0</m:t>
                                </m:r>
                              </m:oMath>
                            </m:oMathPara>
                          </a14:m>
                          <a:endParaRPr lang="en-US" dirty="0"/>
                        </a:p>
                      </a:txBody>
                      <a:tcPr/>
                    </a:tc>
                  </a:tr>
                  <a:tr h="370840">
                    <a:tc>
                      <a:txBody>
                        <a:bodyPr/>
                        <a:lstStyle/>
                        <a:p>
                          <a:pPr/>
                          <a14:m>
                            <m:oMathPara xmlns:m="http://schemas.openxmlformats.org/officeDocument/2006/math">
                              <m:oMathParaPr>
                                <m:jc m:val="centerGroup"/>
                              </m:oMathParaPr>
                              <m:oMath xmlns:m="http://schemas.openxmlformats.org/officeDocument/2006/math">
                                <m: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2</m:t>
                                </m:r>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2</m:t>
                                </m:r>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3</m:t>
                                </m:r>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2</m:t>
                                </m:r>
                              </m:oMath>
                            </m:oMathPara>
                          </a14:m>
                          <a:endParaRPr lang="en-US" dirty="0"/>
                        </a:p>
                      </a:txBody>
                      <a:tcPr/>
                    </a:tc>
                  </a:tr>
                  <a:tr h="370840">
                    <a:tc>
                      <a:txBody>
                        <a:bodyPr/>
                        <a:lstStyle/>
                        <a:p>
                          <a:pPr/>
                          <a14:m>
                            <m:oMathPara xmlns:m="http://schemas.openxmlformats.org/officeDocument/2006/math">
                              <m:oMathParaPr>
                                <m:jc m:val="centerGroup"/>
                              </m:oMathParaPr>
                              <m:oMath xmlns:m="http://schemas.openxmlformats.org/officeDocument/2006/math">
                                <m: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3</m:t>
                                </m:r>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0</m:t>
                                </m:r>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3</m:t>
                                </m:r>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2</m:t>
                                </m:r>
                              </m:oMath>
                            </m:oMathPara>
                          </a14:m>
                          <a:endParaRPr lang="en-US" dirty="0"/>
                        </a:p>
                      </a:txBody>
                      <a:tcPr/>
                    </a:tc>
                  </a:tr>
                </a:tbl>
              </a:graphicData>
            </a:graphic>
          </p:graphicFrame>
        </mc:Choice>
        <mc:Fallback xmlns="">
          <p:graphicFrame>
            <p:nvGraphicFramePr>
              <p:cNvPr id="58" name="Table 57"/>
              <p:cNvGraphicFramePr>
                <a:graphicFrameLocks noGrp="1"/>
              </p:cNvGraphicFramePr>
              <p:nvPr>
                <p:extLst>
                  <p:ext uri="{D42A27DB-BD31-4B8C-83A1-F6EECF244321}">
                    <p14:modId xmlns:p14="http://schemas.microsoft.com/office/powerpoint/2010/main" val="4189457516"/>
                  </p:ext>
                </p:extLst>
              </p:nvPr>
            </p:nvGraphicFramePr>
            <p:xfrm>
              <a:off x="487891" y="4307281"/>
              <a:ext cx="1808736" cy="1854200"/>
            </p:xfrm>
            <a:graphic>
              <a:graphicData uri="http://schemas.openxmlformats.org/drawingml/2006/table">
                <a:tbl>
                  <a:tblPr firstRow="1" bandRow="1">
                    <a:tableStyleId>{5C22544A-7EE6-4342-B048-85BDC9FD1C3A}</a:tableStyleId>
                  </a:tblPr>
                  <a:tblGrid>
                    <a:gridCol w="452184"/>
                    <a:gridCol w="452184"/>
                    <a:gridCol w="452184"/>
                    <a:gridCol w="452184"/>
                  </a:tblGrid>
                  <a:tr h="370840">
                    <a:tc>
                      <a:txBody>
                        <a:bodyPr/>
                        <a:lstStyle/>
                        <a:p>
                          <a:r>
                            <a:rPr lang="en-US" dirty="0" smtClean="0"/>
                            <a:t>T</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x</a:t>
                          </a:r>
                          <a:endParaRPr lang="en-US" dirty="0"/>
                        </a:p>
                      </a:txBody>
                      <a:tcPr/>
                    </a:tc>
                  </a:tr>
                  <a:tr h="370840">
                    <a:tc>
                      <a:txBody>
                        <a:bodyPr/>
                        <a:lstStyle/>
                        <a:p>
                          <a:endParaRPr lang="en-US"/>
                        </a:p>
                      </a:txBody>
                      <a:tcPr>
                        <a:blipFill rotWithShape="0">
                          <a:blip r:embed="rId18"/>
                          <a:stretch>
                            <a:fillRect l="-2703" t="-108197" r="-306757" b="-303279"/>
                          </a:stretch>
                        </a:blipFill>
                      </a:tcPr>
                    </a:tc>
                    <a:tc>
                      <a:txBody>
                        <a:bodyPr/>
                        <a:lstStyle/>
                        <a:p>
                          <a:endParaRPr lang="en-US"/>
                        </a:p>
                      </a:txBody>
                      <a:tcPr>
                        <a:blipFill rotWithShape="0">
                          <a:blip r:embed="rId18"/>
                          <a:stretch>
                            <a:fillRect l="-101333" t="-108197" r="-202667" b="-303279"/>
                          </a:stretch>
                        </a:blipFill>
                      </a:tcPr>
                    </a:tc>
                    <a:tc>
                      <a:txBody>
                        <a:bodyPr/>
                        <a:lstStyle/>
                        <a:p>
                          <a:endParaRPr lang="en-US"/>
                        </a:p>
                      </a:txBody>
                      <a:tcPr>
                        <a:blipFill rotWithShape="0">
                          <a:blip r:embed="rId18"/>
                          <a:stretch>
                            <a:fillRect l="-204054" t="-108197" r="-105405" b="-303279"/>
                          </a:stretch>
                        </a:blipFill>
                      </a:tcPr>
                    </a:tc>
                    <a:tc>
                      <a:txBody>
                        <a:bodyPr/>
                        <a:lstStyle/>
                        <a:p>
                          <a:endParaRPr lang="en-US"/>
                        </a:p>
                      </a:txBody>
                      <a:tcPr>
                        <a:blipFill rotWithShape="0">
                          <a:blip r:embed="rId18"/>
                          <a:stretch>
                            <a:fillRect l="-304054" t="-108197" r="-5405" b="-303279"/>
                          </a:stretch>
                        </a:blipFill>
                      </a:tcPr>
                    </a:tc>
                  </a:tr>
                  <a:tr h="370840">
                    <a:tc>
                      <a:txBody>
                        <a:bodyPr/>
                        <a:lstStyle/>
                        <a:p>
                          <a:endParaRPr lang="en-US"/>
                        </a:p>
                      </a:txBody>
                      <a:tcPr>
                        <a:blipFill rotWithShape="0">
                          <a:blip r:embed="rId18"/>
                          <a:stretch>
                            <a:fillRect l="-2703" t="-208197" r="-306757" b="-203279"/>
                          </a:stretch>
                        </a:blipFill>
                      </a:tcPr>
                    </a:tc>
                    <a:tc>
                      <a:txBody>
                        <a:bodyPr/>
                        <a:lstStyle/>
                        <a:p>
                          <a:endParaRPr lang="en-US"/>
                        </a:p>
                      </a:txBody>
                      <a:tcPr>
                        <a:blipFill rotWithShape="0">
                          <a:blip r:embed="rId18"/>
                          <a:stretch>
                            <a:fillRect l="-101333" t="-208197" r="-202667" b="-203279"/>
                          </a:stretch>
                        </a:blipFill>
                      </a:tcPr>
                    </a:tc>
                    <a:tc>
                      <a:txBody>
                        <a:bodyPr/>
                        <a:lstStyle/>
                        <a:p>
                          <a:endParaRPr lang="en-US"/>
                        </a:p>
                      </a:txBody>
                      <a:tcPr>
                        <a:blipFill rotWithShape="0">
                          <a:blip r:embed="rId18"/>
                          <a:stretch>
                            <a:fillRect l="-204054" t="-208197" r="-105405" b="-203279"/>
                          </a:stretch>
                        </a:blipFill>
                      </a:tcPr>
                    </a:tc>
                    <a:tc>
                      <a:txBody>
                        <a:bodyPr/>
                        <a:lstStyle/>
                        <a:p>
                          <a:endParaRPr lang="en-US"/>
                        </a:p>
                      </a:txBody>
                      <a:tcPr>
                        <a:blipFill rotWithShape="0">
                          <a:blip r:embed="rId18"/>
                          <a:stretch>
                            <a:fillRect l="-304054" t="-208197" r="-5405" b="-203279"/>
                          </a:stretch>
                        </a:blipFill>
                      </a:tcPr>
                    </a:tc>
                  </a:tr>
                  <a:tr h="370840">
                    <a:tc>
                      <a:txBody>
                        <a:bodyPr/>
                        <a:lstStyle/>
                        <a:p>
                          <a:endParaRPr lang="en-US"/>
                        </a:p>
                      </a:txBody>
                      <a:tcPr>
                        <a:blipFill rotWithShape="0">
                          <a:blip r:embed="rId18"/>
                          <a:stretch>
                            <a:fillRect l="-2703" t="-308197" r="-306757" b="-103279"/>
                          </a:stretch>
                        </a:blipFill>
                      </a:tcPr>
                    </a:tc>
                    <a:tc>
                      <a:txBody>
                        <a:bodyPr/>
                        <a:lstStyle/>
                        <a:p>
                          <a:endParaRPr lang="en-US"/>
                        </a:p>
                      </a:txBody>
                      <a:tcPr>
                        <a:blipFill rotWithShape="0">
                          <a:blip r:embed="rId18"/>
                          <a:stretch>
                            <a:fillRect l="-101333" t="-308197" r="-202667" b="-103279"/>
                          </a:stretch>
                        </a:blipFill>
                      </a:tcPr>
                    </a:tc>
                    <a:tc>
                      <a:txBody>
                        <a:bodyPr/>
                        <a:lstStyle/>
                        <a:p>
                          <a:endParaRPr lang="en-US"/>
                        </a:p>
                      </a:txBody>
                      <a:tcPr>
                        <a:blipFill rotWithShape="0">
                          <a:blip r:embed="rId18"/>
                          <a:stretch>
                            <a:fillRect l="-204054" t="-308197" r="-105405" b="-103279"/>
                          </a:stretch>
                        </a:blipFill>
                      </a:tcPr>
                    </a:tc>
                    <a:tc>
                      <a:txBody>
                        <a:bodyPr/>
                        <a:lstStyle/>
                        <a:p>
                          <a:endParaRPr lang="en-US"/>
                        </a:p>
                      </a:txBody>
                      <a:tcPr>
                        <a:blipFill rotWithShape="0">
                          <a:blip r:embed="rId18"/>
                          <a:stretch>
                            <a:fillRect l="-304054" t="-308197" r="-5405" b="-103279"/>
                          </a:stretch>
                        </a:blipFill>
                      </a:tcPr>
                    </a:tc>
                  </a:tr>
                  <a:tr h="370840">
                    <a:tc>
                      <a:txBody>
                        <a:bodyPr/>
                        <a:lstStyle/>
                        <a:p>
                          <a:endParaRPr lang="en-US"/>
                        </a:p>
                      </a:txBody>
                      <a:tcPr>
                        <a:blipFill rotWithShape="0">
                          <a:blip r:embed="rId18"/>
                          <a:stretch>
                            <a:fillRect l="-2703" t="-408197" r="-306757" b="-3279"/>
                          </a:stretch>
                        </a:blipFill>
                      </a:tcPr>
                    </a:tc>
                    <a:tc>
                      <a:txBody>
                        <a:bodyPr/>
                        <a:lstStyle/>
                        <a:p>
                          <a:endParaRPr lang="en-US"/>
                        </a:p>
                      </a:txBody>
                      <a:tcPr>
                        <a:blipFill rotWithShape="0">
                          <a:blip r:embed="rId18"/>
                          <a:stretch>
                            <a:fillRect l="-101333" t="-408197" r="-202667" b="-3279"/>
                          </a:stretch>
                        </a:blipFill>
                      </a:tcPr>
                    </a:tc>
                    <a:tc>
                      <a:txBody>
                        <a:bodyPr/>
                        <a:lstStyle/>
                        <a:p>
                          <a:endParaRPr lang="en-US"/>
                        </a:p>
                      </a:txBody>
                      <a:tcPr>
                        <a:blipFill rotWithShape="0">
                          <a:blip r:embed="rId18"/>
                          <a:stretch>
                            <a:fillRect l="-204054" t="-408197" r="-105405" b="-3279"/>
                          </a:stretch>
                        </a:blipFill>
                      </a:tcPr>
                    </a:tc>
                    <a:tc>
                      <a:txBody>
                        <a:bodyPr/>
                        <a:lstStyle/>
                        <a:p>
                          <a:endParaRPr lang="en-US"/>
                        </a:p>
                      </a:txBody>
                      <a:tcPr>
                        <a:blipFill rotWithShape="0">
                          <a:blip r:embed="rId18"/>
                          <a:stretch>
                            <a:fillRect l="-304054" t="-408197" r="-5405" b="-3279"/>
                          </a:stretch>
                        </a:blipFill>
                      </a:tcPr>
                    </a:tc>
                  </a:tr>
                </a:tbl>
              </a:graphicData>
            </a:graphic>
          </p:graphicFrame>
        </mc:Fallback>
      </mc:AlternateContent>
      <p:sp>
        <p:nvSpPr>
          <p:cNvPr id="59" name="Rectangle 58"/>
          <p:cNvSpPr/>
          <p:nvPr/>
        </p:nvSpPr>
        <p:spPr>
          <a:xfrm>
            <a:off x="3329045" y="5661163"/>
            <a:ext cx="9105900" cy="461665"/>
          </a:xfrm>
          <a:prstGeom prst="rect">
            <a:avLst/>
          </a:prstGeom>
        </p:spPr>
        <p:txBody>
          <a:bodyPr wrap="square">
            <a:spAutoFit/>
          </a:bodyPr>
          <a:lstStyle/>
          <a:p>
            <a:r>
              <a:rPr lang="en-US" sz="2400" dirty="0" smtClean="0"/>
              <a:t>Current states are </a:t>
            </a:r>
            <a:r>
              <a:rPr lang="en-US" sz="2400" i="1" dirty="0" smtClean="0"/>
              <a:t>addresses</a:t>
            </a:r>
            <a:r>
              <a:rPr lang="en-US" sz="2400" dirty="0" smtClean="0"/>
              <a:t> used to </a:t>
            </a:r>
            <a:r>
              <a:rPr lang="en-US" sz="2400" i="1" dirty="0" smtClean="0">
                <a:solidFill>
                  <a:srgbClr val="0070C0"/>
                </a:solidFill>
              </a:rPr>
              <a:t>gather</a:t>
            </a:r>
            <a:r>
              <a:rPr lang="en-US" sz="2400" dirty="0" smtClean="0">
                <a:solidFill>
                  <a:srgbClr val="0070C0"/>
                </a:solidFill>
              </a:rPr>
              <a:t> </a:t>
            </a:r>
            <a:r>
              <a:rPr lang="en-US" sz="2400" dirty="0" smtClean="0"/>
              <a:t>from T[input]</a:t>
            </a:r>
          </a:p>
        </p:txBody>
      </p:sp>
      <p:sp>
        <p:nvSpPr>
          <p:cNvPr id="2" name="Oval 1"/>
          <p:cNvSpPr/>
          <p:nvPr/>
        </p:nvSpPr>
        <p:spPr>
          <a:xfrm>
            <a:off x="1373135" y="4142154"/>
            <a:ext cx="458902" cy="224419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6572372" y="2956006"/>
            <a:ext cx="458902" cy="224419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03231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Enumeration makes FSMs embarrassingly parallel</a:t>
            </a:r>
            <a:endParaRPr lang="en-US" dirty="0"/>
          </a:p>
        </p:txBody>
      </p:sp>
      <p:sp>
        <p:nvSpPr>
          <p:cNvPr id="3" name="Content Placeholder 2"/>
          <p:cNvSpPr>
            <a:spLocks noGrp="1"/>
          </p:cNvSpPr>
          <p:nvPr>
            <p:ph idx="1"/>
          </p:nvPr>
        </p:nvSpPr>
        <p:spPr>
          <a:xfrm>
            <a:off x="838200" y="2409518"/>
            <a:ext cx="10515600" cy="4351338"/>
          </a:xfrm>
        </p:spPr>
        <p:txBody>
          <a:bodyPr/>
          <a:lstStyle/>
          <a:p>
            <a:r>
              <a:rPr lang="en-US" dirty="0" smtClean="0"/>
              <a:t>Some hardware has </a:t>
            </a:r>
            <a:r>
              <a:rPr lang="en-US" dirty="0" smtClean="0">
                <a:solidFill>
                  <a:srgbClr val="0070C0"/>
                </a:solidFill>
              </a:rPr>
              <a:t>gather </a:t>
            </a:r>
            <a:r>
              <a:rPr lang="en-US" dirty="0" smtClean="0"/>
              <a:t>as a primitive</a:t>
            </a:r>
          </a:p>
          <a:p>
            <a:pPr lvl="1"/>
            <a:r>
              <a:rPr lang="en-US" dirty="0" smtClean="0"/>
              <a:t>Our approach will scale with that hardware</a:t>
            </a:r>
          </a:p>
          <a:p>
            <a:pPr lvl="1"/>
            <a:endParaRPr lang="en-US" dirty="0" smtClean="0"/>
          </a:p>
          <a:p>
            <a:r>
              <a:rPr lang="en-US" dirty="0" smtClean="0"/>
              <a:t>Some hardware lacks </a:t>
            </a:r>
            <a:r>
              <a:rPr lang="en-US" dirty="0">
                <a:solidFill>
                  <a:srgbClr val="0070C0"/>
                </a:solidFill>
              </a:rPr>
              <a:t>gather </a:t>
            </a:r>
            <a:endParaRPr lang="en-US" dirty="0" smtClean="0"/>
          </a:p>
          <a:p>
            <a:endParaRPr lang="en-US" dirty="0" smtClean="0"/>
          </a:p>
          <a:p>
            <a:r>
              <a:rPr lang="en-US" dirty="0" smtClean="0"/>
              <a:t>Paper shows how to use:</a:t>
            </a:r>
          </a:p>
          <a:p>
            <a:pPr lvl="1"/>
            <a:r>
              <a:rPr lang="en-US" dirty="0" smtClean="0">
                <a:latin typeface="+mj-lt"/>
              </a:rPr>
              <a:t>_mm_shuffle_epi8</a:t>
            </a:r>
            <a:r>
              <a:rPr lang="en-US" dirty="0" smtClean="0"/>
              <a:t> to implement </a:t>
            </a:r>
            <a:r>
              <a:rPr lang="en-US" dirty="0">
                <a:solidFill>
                  <a:srgbClr val="0070C0"/>
                </a:solidFill>
              </a:rPr>
              <a:t>gather </a:t>
            </a:r>
            <a:r>
              <a:rPr lang="en-US" dirty="0" smtClean="0"/>
              <a:t>in x86 SIMD</a:t>
            </a:r>
          </a:p>
          <a:p>
            <a:pPr lvl="1"/>
            <a:r>
              <a:rPr lang="en-US" dirty="0" smtClean="0"/>
              <a:t>ILP because </a:t>
            </a:r>
            <a:r>
              <a:rPr lang="en-US" dirty="0">
                <a:solidFill>
                  <a:srgbClr val="0070C0"/>
                </a:solidFill>
              </a:rPr>
              <a:t>gather </a:t>
            </a:r>
            <a:r>
              <a:rPr lang="en-US" dirty="0" smtClean="0"/>
              <a:t>is associative</a:t>
            </a:r>
          </a:p>
          <a:p>
            <a:pPr lvl="1"/>
            <a:r>
              <a:rPr lang="en-US" dirty="0" smtClean="0"/>
              <a:t>Multicore with </a:t>
            </a:r>
            <a:r>
              <a:rPr lang="en-US" dirty="0" err="1" smtClean="0">
                <a:latin typeface="+mj-lt"/>
              </a:rPr>
              <a:t>openmp</a:t>
            </a:r>
            <a:endParaRPr lang="en-US" dirty="0" smtClean="0">
              <a:latin typeface="+mj-lt"/>
            </a:endParaRPr>
          </a:p>
          <a:p>
            <a:endParaRPr lang="en-US" dirty="0"/>
          </a:p>
        </p:txBody>
      </p:sp>
    </p:spTree>
    <p:extLst>
      <p:ext uri="{BB962C8B-B14F-4D97-AF65-F5344CB8AC3E}">
        <p14:creationId xmlns:p14="http://schemas.microsoft.com/office/powerpoint/2010/main" val="35374882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Single-Core performance</a:t>
            </a:r>
            <a:endParaRPr lang="en-US" dirty="0"/>
          </a:p>
        </p:txBody>
      </p:sp>
      <p:pic>
        <p:nvPicPr>
          <p:cNvPr id="3" name="Picture 2"/>
          <p:cNvPicPr>
            <a:picLocks noChangeAspect="1"/>
          </p:cNvPicPr>
          <p:nvPr/>
        </p:nvPicPr>
        <p:blipFill>
          <a:blip r:embed="rId3"/>
          <a:stretch>
            <a:fillRect/>
          </a:stretch>
        </p:blipFill>
        <p:spPr>
          <a:xfrm>
            <a:off x="2512763" y="2302525"/>
            <a:ext cx="6569987" cy="4180901"/>
          </a:xfrm>
          <a:prstGeom prst="rect">
            <a:avLst/>
          </a:prstGeom>
        </p:spPr>
      </p:pic>
      <p:cxnSp>
        <p:nvCxnSpPr>
          <p:cNvPr id="5" name="Straight Arrow Connector 4"/>
          <p:cNvCxnSpPr>
            <a:stCxn id="7" idx="2"/>
          </p:cNvCxnSpPr>
          <p:nvPr/>
        </p:nvCxnSpPr>
        <p:spPr>
          <a:xfrm flipH="1">
            <a:off x="4563744" y="1831286"/>
            <a:ext cx="863566" cy="4712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4445001" y="1461954"/>
            <a:ext cx="1964618" cy="369332"/>
          </a:xfrm>
          <a:prstGeom prst="rect">
            <a:avLst/>
          </a:prstGeom>
          <a:noFill/>
        </p:spPr>
        <p:txBody>
          <a:bodyPr wrap="square" rtlCol="0">
            <a:spAutoFit/>
          </a:bodyPr>
          <a:lstStyle/>
          <a:p>
            <a:r>
              <a:rPr lang="en-US" dirty="0" smtClean="0"/>
              <a:t>Good performance</a:t>
            </a:r>
            <a:endParaRPr lang="en-US" dirty="0"/>
          </a:p>
        </p:txBody>
      </p:sp>
      <p:cxnSp>
        <p:nvCxnSpPr>
          <p:cNvPr id="19" name="Straight Arrow Connector 18"/>
          <p:cNvCxnSpPr/>
          <p:nvPr/>
        </p:nvCxnSpPr>
        <p:spPr>
          <a:xfrm>
            <a:off x="8673490" y="1787219"/>
            <a:ext cx="37441" cy="34127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7588326" y="1461954"/>
            <a:ext cx="2673274" cy="369332"/>
          </a:xfrm>
          <a:prstGeom prst="rect">
            <a:avLst/>
          </a:prstGeom>
          <a:noFill/>
        </p:spPr>
        <p:txBody>
          <a:bodyPr wrap="square" rtlCol="0">
            <a:spAutoFit/>
          </a:bodyPr>
          <a:lstStyle/>
          <a:p>
            <a:r>
              <a:rPr lang="en-US" dirty="0" smtClean="0"/>
              <a:t>Not so good performance</a:t>
            </a:r>
            <a:endParaRPr lang="en-US" dirty="0"/>
          </a:p>
        </p:txBody>
      </p:sp>
      <p:sp>
        <p:nvSpPr>
          <p:cNvPr id="24" name="TextBox 23"/>
          <p:cNvSpPr txBox="1"/>
          <p:nvPr/>
        </p:nvSpPr>
        <p:spPr>
          <a:xfrm>
            <a:off x="9082750" y="4461297"/>
            <a:ext cx="2481065" cy="1477328"/>
          </a:xfrm>
          <a:prstGeom prst="rect">
            <a:avLst/>
          </a:prstGeom>
          <a:noFill/>
        </p:spPr>
        <p:txBody>
          <a:bodyPr wrap="square" rtlCol="0">
            <a:spAutoFit/>
          </a:bodyPr>
          <a:lstStyle/>
          <a:p>
            <a:r>
              <a:rPr lang="en-US" dirty="0" smtClean="0"/>
              <a:t>More hardware to help scaling</a:t>
            </a:r>
          </a:p>
          <a:p>
            <a:endParaRPr lang="en-US" dirty="0"/>
          </a:p>
          <a:p>
            <a:r>
              <a:rPr lang="en-US" dirty="0" smtClean="0"/>
              <a:t>Hardware </a:t>
            </a:r>
            <a:r>
              <a:rPr lang="en-US" dirty="0" smtClean="0">
                <a:solidFill>
                  <a:srgbClr val="0070C0"/>
                </a:solidFill>
              </a:rPr>
              <a:t>gather</a:t>
            </a:r>
            <a:r>
              <a:rPr lang="en-US" dirty="0" smtClean="0"/>
              <a:t> or multicore parallelism</a:t>
            </a:r>
            <a:endParaRPr lang="en-US" dirty="0"/>
          </a:p>
        </p:txBody>
      </p:sp>
      <p:cxnSp>
        <p:nvCxnSpPr>
          <p:cNvPr id="9" name="Straight Arrow Connector 8"/>
          <p:cNvCxnSpPr>
            <a:stCxn id="7" idx="2"/>
          </p:cNvCxnSpPr>
          <p:nvPr/>
        </p:nvCxnSpPr>
        <p:spPr>
          <a:xfrm>
            <a:off x="5427310" y="1831286"/>
            <a:ext cx="238670" cy="19279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7" idx="2"/>
          </p:cNvCxnSpPr>
          <p:nvPr/>
        </p:nvCxnSpPr>
        <p:spPr>
          <a:xfrm>
            <a:off x="5427310" y="1831286"/>
            <a:ext cx="2067472" cy="24613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5420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0" grpId="0"/>
      <p:bldP spid="2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Bing Tokenization</a:t>
            </a:r>
            <a:endParaRPr lang="en-US" dirty="0"/>
          </a:p>
        </p:txBody>
      </p:sp>
      <p:pic>
        <p:nvPicPr>
          <p:cNvPr id="11" name="Picture 10"/>
          <p:cNvPicPr>
            <a:picLocks noChangeAspect="1"/>
          </p:cNvPicPr>
          <p:nvPr/>
        </p:nvPicPr>
        <p:blipFill>
          <a:blip r:embed="rId3"/>
          <a:stretch>
            <a:fillRect/>
          </a:stretch>
        </p:blipFill>
        <p:spPr>
          <a:xfrm>
            <a:off x="1696405" y="1636078"/>
            <a:ext cx="8205877" cy="5221922"/>
          </a:xfrm>
          <a:prstGeom prst="rect">
            <a:avLst/>
          </a:prstGeom>
        </p:spPr>
      </p:pic>
    </p:spTree>
    <p:extLst>
      <p:ext uri="{BB962C8B-B14F-4D97-AF65-F5344CB8AC3E}">
        <p14:creationId xmlns:p14="http://schemas.microsoft.com/office/powerpoint/2010/main" val="18211548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Studies</a:t>
            </a:r>
            <a:endParaRPr lang="en-US" dirty="0"/>
          </a:p>
        </p:txBody>
      </p:sp>
      <p:pic>
        <p:nvPicPr>
          <p:cNvPr id="4" name="Picture 3"/>
          <p:cNvPicPr>
            <a:picLocks noChangeAspect="1"/>
          </p:cNvPicPr>
          <p:nvPr/>
        </p:nvPicPr>
        <p:blipFill>
          <a:blip r:embed="rId3"/>
          <a:stretch>
            <a:fillRect/>
          </a:stretch>
        </p:blipFill>
        <p:spPr>
          <a:xfrm>
            <a:off x="6781800" y="2012576"/>
            <a:ext cx="4572000" cy="4572000"/>
          </a:xfrm>
          <a:prstGeom prst="rect">
            <a:avLst/>
          </a:prstGeom>
        </p:spPr>
      </p:pic>
      <p:pic>
        <p:nvPicPr>
          <p:cNvPr id="6" name="Picture 5"/>
          <p:cNvPicPr>
            <a:picLocks noChangeAspect="1"/>
          </p:cNvPicPr>
          <p:nvPr/>
        </p:nvPicPr>
        <p:blipFill>
          <a:blip r:embed="rId4"/>
          <a:stretch>
            <a:fillRect/>
          </a:stretch>
        </p:blipFill>
        <p:spPr>
          <a:xfrm>
            <a:off x="838200" y="2012576"/>
            <a:ext cx="4572000" cy="4572000"/>
          </a:xfrm>
          <a:prstGeom prst="rect">
            <a:avLst/>
          </a:prstGeom>
        </p:spPr>
      </p:pic>
      <p:sp>
        <p:nvSpPr>
          <p:cNvPr id="7" name="TextBox 6"/>
          <p:cNvSpPr txBox="1"/>
          <p:nvPr/>
        </p:nvSpPr>
        <p:spPr>
          <a:xfrm>
            <a:off x="1612900" y="1584932"/>
            <a:ext cx="3582147" cy="461665"/>
          </a:xfrm>
          <a:prstGeom prst="rect">
            <a:avLst/>
          </a:prstGeom>
          <a:noFill/>
        </p:spPr>
        <p:txBody>
          <a:bodyPr wrap="square" rtlCol="0">
            <a:spAutoFit/>
          </a:bodyPr>
          <a:lstStyle/>
          <a:p>
            <a:r>
              <a:rPr lang="en-US" sz="2400" dirty="0" smtClean="0"/>
              <a:t>SNORT Regular Expressions</a:t>
            </a:r>
            <a:endParaRPr lang="en-US" sz="2400" dirty="0"/>
          </a:p>
        </p:txBody>
      </p:sp>
      <p:sp>
        <p:nvSpPr>
          <p:cNvPr id="9" name="TextBox 8"/>
          <p:cNvSpPr txBox="1"/>
          <p:nvPr/>
        </p:nvSpPr>
        <p:spPr>
          <a:xfrm>
            <a:off x="8000252" y="1584932"/>
            <a:ext cx="2599765" cy="461665"/>
          </a:xfrm>
          <a:prstGeom prst="rect">
            <a:avLst/>
          </a:prstGeom>
          <a:noFill/>
        </p:spPr>
        <p:txBody>
          <a:bodyPr wrap="square" rtlCol="0">
            <a:spAutoFit/>
          </a:bodyPr>
          <a:lstStyle/>
          <a:p>
            <a:r>
              <a:rPr lang="en-US" sz="2400" dirty="0" smtClean="0"/>
              <a:t>Huffman Decoding</a:t>
            </a:r>
            <a:endParaRPr lang="en-US" sz="2400" dirty="0"/>
          </a:p>
        </p:txBody>
      </p:sp>
    </p:spTree>
    <p:extLst>
      <p:ext uri="{BB962C8B-B14F-4D97-AF65-F5344CB8AC3E}">
        <p14:creationId xmlns:p14="http://schemas.microsoft.com/office/powerpoint/2010/main" val="29009028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Related Work</a:t>
            </a:r>
            <a:endParaRPr lang="en-US" dirty="0"/>
          </a:p>
        </p:txBody>
      </p:sp>
      <p:sp>
        <p:nvSpPr>
          <p:cNvPr id="3" name="Content Placeholder 2"/>
          <p:cNvSpPr>
            <a:spLocks noGrp="1"/>
          </p:cNvSpPr>
          <p:nvPr>
            <p:ph idx="1"/>
          </p:nvPr>
        </p:nvSpPr>
        <p:spPr/>
        <p:txBody>
          <a:bodyPr/>
          <a:lstStyle/>
          <a:p>
            <a:r>
              <a:rPr lang="en-US" dirty="0" smtClean="0"/>
              <a:t>Prior parallel approaches</a:t>
            </a:r>
          </a:p>
          <a:p>
            <a:pPr lvl="1"/>
            <a:r>
              <a:rPr lang="en-US" dirty="0" smtClean="0"/>
              <a:t>Ladner and Fischer (1980) – Cubic in number of states</a:t>
            </a:r>
          </a:p>
          <a:p>
            <a:pPr lvl="1"/>
            <a:r>
              <a:rPr lang="en-US" dirty="0" err="1" smtClean="0"/>
              <a:t>Hillis</a:t>
            </a:r>
            <a:r>
              <a:rPr lang="en-US" dirty="0" smtClean="0"/>
              <a:t> and Steele (1986) – Linear in number of states</a:t>
            </a:r>
          </a:p>
          <a:p>
            <a:pPr lvl="1"/>
            <a:endParaRPr lang="en-US" dirty="0" smtClean="0"/>
          </a:p>
          <a:p>
            <a:r>
              <a:rPr lang="en-US" dirty="0" smtClean="0"/>
              <a:t>Bit Parallelism</a:t>
            </a:r>
          </a:p>
          <a:p>
            <a:pPr lvl="1"/>
            <a:r>
              <a:rPr lang="en-US" dirty="0" err="1" smtClean="0"/>
              <a:t>Parabix</a:t>
            </a:r>
            <a:r>
              <a:rPr lang="en-US" dirty="0" smtClean="0"/>
              <a:t> – FSM to sequence of bit operations</a:t>
            </a:r>
            <a:endParaRPr lang="en-US" dirty="0"/>
          </a:p>
          <a:p>
            <a:endParaRPr lang="en-US" dirty="0" smtClean="0"/>
          </a:p>
          <a:p>
            <a:r>
              <a:rPr lang="en-US" dirty="0" smtClean="0"/>
              <a:t>Speculation</a:t>
            </a:r>
          </a:p>
          <a:p>
            <a:pPr lvl="1"/>
            <a:r>
              <a:rPr lang="en-US" dirty="0" smtClean="0"/>
              <a:t>Prakash and Vaswani (2010) –  “Safe speculation” as programming construct</a:t>
            </a:r>
            <a:endParaRPr lang="en-US" dirty="0"/>
          </a:p>
        </p:txBody>
      </p:sp>
    </p:spTree>
    <p:extLst>
      <p:ext uri="{BB962C8B-B14F-4D97-AF65-F5344CB8AC3E}">
        <p14:creationId xmlns:p14="http://schemas.microsoft.com/office/powerpoint/2010/main" val="39236427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mtClean="0"/>
              <a:t>Conclusion</a:t>
            </a:r>
            <a:endParaRPr lang="en-US" dirty="0"/>
          </a:p>
        </p:txBody>
      </p:sp>
      <p:sp>
        <p:nvSpPr>
          <p:cNvPr id="6" name="Content Placeholder 5"/>
          <p:cNvSpPr>
            <a:spLocks noGrp="1"/>
          </p:cNvSpPr>
          <p:nvPr>
            <p:ph idx="1"/>
          </p:nvPr>
        </p:nvSpPr>
        <p:spPr>
          <a:xfrm>
            <a:off x="838200" y="1781557"/>
            <a:ext cx="10515600" cy="4351338"/>
          </a:xfrm>
        </p:spPr>
        <p:txBody>
          <a:bodyPr/>
          <a:lstStyle/>
          <a:p>
            <a:r>
              <a:rPr lang="en-US" dirty="0"/>
              <a:t>Enumeration: A </a:t>
            </a:r>
            <a:r>
              <a:rPr lang="en-US" dirty="0" smtClean="0"/>
              <a:t>new method </a:t>
            </a:r>
            <a:r>
              <a:rPr lang="en-US" dirty="0"/>
              <a:t>to </a:t>
            </a:r>
            <a:r>
              <a:rPr lang="en-US" dirty="0" smtClean="0"/>
              <a:t>break data dependencies</a:t>
            </a:r>
          </a:p>
          <a:p>
            <a:pPr lvl="1"/>
            <a:r>
              <a:rPr lang="en-US" dirty="0" smtClean="0"/>
              <a:t>Not speculation and preserves semantics</a:t>
            </a:r>
          </a:p>
          <a:p>
            <a:pPr lvl="1"/>
            <a:r>
              <a:rPr lang="en-US" dirty="0" smtClean="0"/>
              <a:t>Exploits redundancy, or </a:t>
            </a:r>
            <a:r>
              <a:rPr lang="en-US" dirty="0" smtClean="0">
                <a:solidFill>
                  <a:srgbClr val="FF0000"/>
                </a:solidFill>
              </a:rPr>
              <a:t>convergence</a:t>
            </a:r>
            <a:r>
              <a:rPr lang="en-US" dirty="0" smtClean="0"/>
              <a:t>, in computation to scale</a:t>
            </a:r>
          </a:p>
          <a:p>
            <a:pPr lvl="1"/>
            <a:r>
              <a:rPr lang="en-US" dirty="0" smtClean="0"/>
              <a:t>Generalizes to other domains (</a:t>
            </a:r>
            <a:r>
              <a:rPr lang="en-US" dirty="0"/>
              <a:t>Dynamic </a:t>
            </a:r>
            <a:r>
              <a:rPr lang="en-US" dirty="0" smtClean="0"/>
              <a:t>Programming in PPOPP 2014)</a:t>
            </a:r>
          </a:p>
          <a:p>
            <a:endParaRPr lang="en-US" dirty="0"/>
          </a:p>
          <a:p>
            <a:r>
              <a:rPr lang="en-US" dirty="0" smtClean="0"/>
              <a:t>Enumeration for FSM is </a:t>
            </a:r>
            <a:r>
              <a:rPr lang="en-US" dirty="0" smtClean="0">
                <a:solidFill>
                  <a:srgbClr val="0070C0"/>
                </a:solidFill>
              </a:rPr>
              <a:t>gather</a:t>
            </a:r>
          </a:p>
          <a:p>
            <a:pPr lvl="1"/>
            <a:r>
              <a:rPr lang="en-US" dirty="0" smtClean="0"/>
              <a:t>Scales with new hardware implementations of </a:t>
            </a:r>
            <a:r>
              <a:rPr lang="en-US" dirty="0" smtClean="0">
                <a:solidFill>
                  <a:srgbClr val="0070C0"/>
                </a:solidFill>
              </a:rPr>
              <a:t>gather</a:t>
            </a:r>
          </a:p>
          <a:p>
            <a:pPr lvl="1"/>
            <a:r>
              <a:rPr lang="en-US" dirty="0" smtClean="0"/>
              <a:t>Paper demonstrates how to use SIMD, ILP, and Multicore on machines which lack intrinsic support for </a:t>
            </a:r>
            <a:r>
              <a:rPr lang="en-US" dirty="0">
                <a:solidFill>
                  <a:srgbClr val="0070C0"/>
                </a:solidFill>
              </a:rPr>
              <a:t>gather</a:t>
            </a:r>
            <a:endParaRPr lang="en-US" dirty="0"/>
          </a:p>
        </p:txBody>
      </p:sp>
    </p:spTree>
    <p:extLst>
      <p:ext uri="{BB962C8B-B14F-4D97-AF65-F5344CB8AC3E}">
        <p14:creationId xmlns:p14="http://schemas.microsoft.com/office/powerpoint/2010/main" val="40913773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New</a:t>
            </a:r>
            <a:r>
              <a:rPr lang="en-US" dirty="0" smtClean="0"/>
              <a:t> method to break data dependencies</a:t>
            </a:r>
            <a:endParaRPr lang="en-US" dirty="0"/>
          </a:p>
        </p:txBody>
      </p:sp>
      <p:sp>
        <p:nvSpPr>
          <p:cNvPr id="4" name="Content Placeholder 3"/>
          <p:cNvSpPr>
            <a:spLocks noGrp="1"/>
          </p:cNvSpPr>
          <p:nvPr>
            <p:ph idx="1"/>
          </p:nvPr>
        </p:nvSpPr>
        <p:spPr>
          <a:xfrm>
            <a:off x="838200" y="2651887"/>
            <a:ext cx="10515600" cy="4090433"/>
          </a:xfrm>
        </p:spPr>
        <p:txBody>
          <a:bodyPr>
            <a:normAutofit/>
          </a:bodyPr>
          <a:lstStyle/>
          <a:p>
            <a:r>
              <a:rPr lang="en-US" dirty="0"/>
              <a:t>Preserves </a:t>
            </a:r>
            <a:r>
              <a:rPr lang="en-US" dirty="0" smtClean="0"/>
              <a:t>program semantics</a:t>
            </a:r>
          </a:p>
          <a:p>
            <a:r>
              <a:rPr lang="en-US" dirty="0" smtClean="0"/>
              <a:t>Does not use speculation</a:t>
            </a:r>
          </a:p>
          <a:p>
            <a:r>
              <a:rPr lang="en-US" dirty="0" smtClean="0"/>
              <a:t>Generalizes </a:t>
            </a:r>
            <a:r>
              <a:rPr lang="en-US" dirty="0"/>
              <a:t>to </a:t>
            </a:r>
            <a:r>
              <a:rPr lang="en-US" dirty="0" smtClean="0"/>
              <a:t>other domains</a:t>
            </a:r>
            <a:r>
              <a:rPr lang="en-US" dirty="0"/>
              <a:t>, but this talk focuses on FSM</a:t>
            </a:r>
          </a:p>
          <a:p>
            <a:endParaRPr lang="en-US" dirty="0" smtClean="0"/>
          </a:p>
          <a:p>
            <a:endParaRPr lang="en-US" dirty="0"/>
          </a:p>
        </p:txBody>
      </p:sp>
    </p:spTree>
    <p:extLst>
      <p:ext uri="{BB962C8B-B14F-4D97-AF65-F5344CB8AC3E}">
        <p14:creationId xmlns:p14="http://schemas.microsoft.com/office/powerpoint/2010/main" val="38643226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FSMs contain an important class of algorithms</a:t>
            </a:r>
            <a:endParaRPr lang="en-US" dirty="0"/>
          </a:p>
        </p:txBody>
      </p:sp>
      <p:sp>
        <p:nvSpPr>
          <p:cNvPr id="3" name="Content Placeholder 2"/>
          <p:cNvSpPr>
            <a:spLocks noGrp="1"/>
          </p:cNvSpPr>
          <p:nvPr>
            <p:ph idx="1"/>
          </p:nvPr>
        </p:nvSpPr>
        <p:spPr/>
        <p:txBody>
          <a:bodyPr/>
          <a:lstStyle/>
          <a:p>
            <a:r>
              <a:rPr lang="en-US" dirty="0" smtClean="0"/>
              <a:t>Unstructured text (e.g., regex matching or </a:t>
            </a:r>
            <a:r>
              <a:rPr lang="en-US" dirty="0" err="1" smtClean="0"/>
              <a:t>lexing</a:t>
            </a:r>
            <a:r>
              <a:rPr lang="en-US" dirty="0" smtClean="0"/>
              <a:t>)</a:t>
            </a:r>
          </a:p>
          <a:p>
            <a:r>
              <a:rPr lang="en-US" dirty="0" smtClean="0"/>
              <a:t>Natural language processing (e.g., Speech Recognition)</a:t>
            </a:r>
          </a:p>
          <a:p>
            <a:r>
              <a:rPr lang="en-US" dirty="0" smtClean="0"/>
              <a:t>Dictionary </a:t>
            </a:r>
            <a:r>
              <a:rPr lang="en-US" dirty="0"/>
              <a:t>based </a:t>
            </a:r>
            <a:r>
              <a:rPr lang="en-US" dirty="0" smtClean="0"/>
              <a:t>decoding</a:t>
            </a:r>
            <a:r>
              <a:rPr lang="en-US" dirty="0"/>
              <a:t> </a:t>
            </a:r>
            <a:r>
              <a:rPr lang="en-US" dirty="0" smtClean="0"/>
              <a:t>(e.g., Huffman decoding)</a:t>
            </a:r>
          </a:p>
          <a:p>
            <a:r>
              <a:rPr lang="en-US" dirty="0" smtClean="0"/>
              <a:t>Text encoding / decoding (e.g., UTF8)</a:t>
            </a:r>
            <a:endParaRPr lang="en-US" dirty="0"/>
          </a:p>
          <a:p>
            <a:pPr marL="0" indent="0">
              <a:buNone/>
            </a:pPr>
            <a:endParaRPr lang="en-US" dirty="0"/>
          </a:p>
        </p:txBody>
      </p:sp>
      <p:sp>
        <p:nvSpPr>
          <p:cNvPr id="4" name="Rectangle 3"/>
          <p:cNvSpPr/>
          <p:nvPr/>
        </p:nvSpPr>
        <p:spPr>
          <a:xfrm>
            <a:off x="990600" y="5315635"/>
            <a:ext cx="10236200" cy="830997"/>
          </a:xfrm>
          <a:prstGeom prst="rect">
            <a:avLst/>
          </a:prstGeom>
        </p:spPr>
        <p:txBody>
          <a:bodyPr wrap="square">
            <a:spAutoFit/>
          </a:bodyPr>
          <a:lstStyle/>
          <a:p>
            <a:r>
              <a:rPr lang="en-US" sz="2400" dirty="0" smtClean="0"/>
              <a:t>Want parallel versions to </a:t>
            </a:r>
            <a:r>
              <a:rPr lang="en-US" sz="2400" dirty="0"/>
              <a:t>all these problems, particularly in the context of large amounts of data</a:t>
            </a:r>
          </a:p>
        </p:txBody>
      </p:sp>
    </p:spTree>
    <p:extLst>
      <p:ext uri="{BB962C8B-B14F-4D97-AF65-F5344CB8AC3E}">
        <p14:creationId xmlns:p14="http://schemas.microsoft.com/office/powerpoint/2010/main" val="1789863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3" name="Group 62"/>
          <p:cNvGrpSpPr/>
          <p:nvPr/>
        </p:nvGrpSpPr>
        <p:grpSpPr>
          <a:xfrm>
            <a:off x="2627870" y="649595"/>
            <a:ext cx="6886832" cy="2244641"/>
            <a:chOff x="1589902" y="1053249"/>
            <a:chExt cx="6886832" cy="2244641"/>
          </a:xfrm>
        </p:grpSpPr>
        <p:grpSp>
          <p:nvGrpSpPr>
            <p:cNvPr id="17" name="Group 16"/>
            <p:cNvGrpSpPr/>
            <p:nvPr/>
          </p:nvGrpSpPr>
          <p:grpSpPr>
            <a:xfrm>
              <a:off x="1589902" y="1053249"/>
              <a:ext cx="807308" cy="1566383"/>
              <a:chOff x="1589902" y="1053249"/>
              <a:chExt cx="807308" cy="1566383"/>
            </a:xfrm>
          </p:grpSpPr>
          <mc:AlternateContent xmlns:mc="http://schemas.openxmlformats.org/markup-compatibility/2006" xmlns:a14="http://schemas.microsoft.com/office/drawing/2010/main">
            <mc:Choice Requires="a14">
              <p:sp>
                <p:nvSpPr>
                  <p:cNvPr id="4" name="Oval 3"/>
                  <p:cNvSpPr/>
                  <p:nvPr/>
                </p:nvSpPr>
                <p:spPr>
                  <a:xfrm>
                    <a:off x="1589902" y="1771135"/>
                    <a:ext cx="807308" cy="84849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US" sz="24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24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24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ln w="0"/>
                      <a:solidFill>
                        <a:schemeClr val="tx1"/>
                      </a:solidFill>
                      <a:effectLst>
                        <a:outerShdw blurRad="38100" dist="19050" dir="2700000" algn="tl" rotWithShape="0">
                          <a:schemeClr val="dk1">
                            <a:alpha val="40000"/>
                          </a:schemeClr>
                        </a:outerShdw>
                      </a:effectLst>
                    </a:endParaRPr>
                  </a:p>
                </p:txBody>
              </p:sp>
            </mc:Choice>
            <mc:Fallback xmlns="">
              <p:sp>
                <p:nvSpPr>
                  <p:cNvPr id="4" name="Oval 3"/>
                  <p:cNvSpPr>
                    <a:spLocks noRot="1" noChangeAspect="1" noMove="1" noResize="1" noEditPoints="1" noAdjustHandles="1" noChangeArrowheads="1" noChangeShapeType="1" noTextEdit="1"/>
                  </p:cNvSpPr>
                  <p:nvPr/>
                </p:nvSpPr>
                <p:spPr>
                  <a:xfrm>
                    <a:off x="1589902" y="1771135"/>
                    <a:ext cx="807308" cy="848497"/>
                  </a:xfrm>
                  <a:prstGeom prst="ellipse">
                    <a:avLst/>
                  </a:prstGeom>
                  <a:blipFill rotWithShape="0">
                    <a:blip r:embed="rId3"/>
                    <a:stretch>
                      <a:fillRect/>
                    </a:stretch>
                  </a:blipFill>
                </p:spPr>
                <p:txBody>
                  <a:bodyPr/>
                  <a:lstStyle/>
                  <a:p>
                    <a:r>
                      <a:rPr lang="en-US">
                        <a:noFill/>
                      </a:rPr>
                      <a:t> </a:t>
                    </a:r>
                  </a:p>
                </p:txBody>
              </p:sp>
            </mc:Fallback>
          </mc:AlternateContent>
          <p:cxnSp>
            <p:nvCxnSpPr>
              <p:cNvPr id="8" name="Curved Connector 7"/>
              <p:cNvCxnSpPr>
                <a:stCxn id="4" idx="1"/>
                <a:endCxn id="4" idx="7"/>
              </p:cNvCxnSpPr>
              <p:nvPr/>
            </p:nvCxnSpPr>
            <p:spPr>
              <a:xfrm rot="5400000" flipH="1" flipV="1">
                <a:off x="1993556" y="1609969"/>
                <a:ext cx="12700" cy="570852"/>
              </a:xfrm>
              <a:prstGeom prst="curvedConnector3">
                <a:avLst>
                  <a:gd name="adj1" fmla="val 4529780"/>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1826358" y="1053249"/>
                <a:ext cx="570852" cy="369332"/>
              </a:xfrm>
              <a:prstGeom prst="rect">
                <a:avLst/>
              </a:prstGeom>
              <a:noFill/>
            </p:spPr>
            <p:txBody>
              <a:bodyPr wrap="square" rtlCol="0">
                <a:spAutoFit/>
              </a:bodyPr>
              <a:lstStyle/>
              <a:p>
                <a:r>
                  <a:rPr lang="en-US" dirty="0" smtClean="0"/>
                  <a:t>*x</a:t>
                </a:r>
                <a:endParaRPr lang="en-US" dirty="0"/>
              </a:p>
            </p:txBody>
          </p:sp>
        </p:grpSp>
        <p:grpSp>
          <p:nvGrpSpPr>
            <p:cNvPr id="18" name="Group 17"/>
            <p:cNvGrpSpPr/>
            <p:nvPr/>
          </p:nvGrpSpPr>
          <p:grpSpPr>
            <a:xfrm>
              <a:off x="3389870" y="1053249"/>
              <a:ext cx="807308" cy="1566383"/>
              <a:chOff x="1589902" y="1053249"/>
              <a:chExt cx="807308" cy="1566383"/>
            </a:xfrm>
          </p:grpSpPr>
          <mc:AlternateContent xmlns:mc="http://schemas.openxmlformats.org/markup-compatibility/2006" xmlns:a14="http://schemas.microsoft.com/office/drawing/2010/main">
            <mc:Choice Requires="a14">
              <p:sp>
                <p:nvSpPr>
                  <p:cNvPr id="19" name="Oval 18"/>
                  <p:cNvSpPr/>
                  <p:nvPr/>
                </p:nvSpPr>
                <p:spPr>
                  <a:xfrm>
                    <a:off x="1589902" y="1771135"/>
                    <a:ext cx="807308" cy="84849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US" sz="24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24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24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1</m:t>
                              </m:r>
                            </m:sub>
                          </m:sSub>
                        </m:oMath>
                      </m:oMathPara>
                    </a14:m>
                    <a:endParaRPr lang="en-US" dirty="0">
                      <a:ln w="0"/>
                      <a:solidFill>
                        <a:schemeClr val="tx1"/>
                      </a:solidFill>
                      <a:effectLst>
                        <a:outerShdw blurRad="38100" dist="19050" dir="2700000" algn="tl" rotWithShape="0">
                          <a:schemeClr val="dk1">
                            <a:alpha val="40000"/>
                          </a:schemeClr>
                        </a:outerShdw>
                      </a:effectLst>
                    </a:endParaRPr>
                  </a:p>
                </p:txBody>
              </p:sp>
            </mc:Choice>
            <mc:Fallback xmlns="">
              <p:sp>
                <p:nvSpPr>
                  <p:cNvPr id="19" name="Oval 18"/>
                  <p:cNvSpPr>
                    <a:spLocks noRot="1" noChangeAspect="1" noMove="1" noResize="1" noEditPoints="1" noAdjustHandles="1" noChangeArrowheads="1" noChangeShapeType="1" noTextEdit="1"/>
                  </p:cNvSpPr>
                  <p:nvPr/>
                </p:nvSpPr>
                <p:spPr>
                  <a:xfrm>
                    <a:off x="1589902" y="1771135"/>
                    <a:ext cx="807308" cy="848497"/>
                  </a:xfrm>
                  <a:prstGeom prst="ellipse">
                    <a:avLst/>
                  </a:prstGeom>
                  <a:blipFill rotWithShape="0">
                    <a:blip r:embed="rId4"/>
                    <a:stretch>
                      <a:fillRect/>
                    </a:stretch>
                  </a:blipFill>
                </p:spPr>
                <p:txBody>
                  <a:bodyPr/>
                  <a:lstStyle/>
                  <a:p>
                    <a:r>
                      <a:rPr lang="en-US">
                        <a:noFill/>
                      </a:rPr>
                      <a:t> </a:t>
                    </a:r>
                  </a:p>
                </p:txBody>
              </p:sp>
            </mc:Fallback>
          </mc:AlternateContent>
          <p:cxnSp>
            <p:nvCxnSpPr>
              <p:cNvPr id="20" name="Curved Connector 19"/>
              <p:cNvCxnSpPr>
                <a:stCxn id="19" idx="1"/>
                <a:endCxn id="19" idx="7"/>
              </p:cNvCxnSpPr>
              <p:nvPr/>
            </p:nvCxnSpPr>
            <p:spPr>
              <a:xfrm rot="5400000" flipH="1" flipV="1">
                <a:off x="1993556" y="1609969"/>
                <a:ext cx="12700" cy="570852"/>
              </a:xfrm>
              <a:prstGeom prst="curvedConnector3">
                <a:avLst>
                  <a:gd name="adj1" fmla="val 4529780"/>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1826358" y="1053249"/>
                <a:ext cx="570852" cy="369332"/>
              </a:xfrm>
              <a:prstGeom prst="rect">
                <a:avLst/>
              </a:prstGeom>
              <a:noFill/>
            </p:spPr>
            <p:txBody>
              <a:bodyPr wrap="square" rtlCol="0">
                <a:spAutoFit/>
              </a:bodyPr>
              <a:lstStyle/>
              <a:p>
                <a:r>
                  <a:rPr lang="en-US" dirty="0"/>
                  <a:t>/</a:t>
                </a:r>
              </a:p>
            </p:txBody>
          </p:sp>
        </p:grpSp>
        <p:cxnSp>
          <p:nvCxnSpPr>
            <p:cNvPr id="23" name="Curved Connector 22"/>
            <p:cNvCxnSpPr>
              <a:stCxn id="4" idx="7"/>
              <a:endCxn id="19" idx="1"/>
            </p:cNvCxnSpPr>
            <p:nvPr/>
          </p:nvCxnSpPr>
          <p:spPr>
            <a:xfrm rot="5400000" flipH="1" flipV="1">
              <a:off x="2893540" y="1280837"/>
              <a:ext cx="12700" cy="1229116"/>
            </a:xfrm>
            <a:prstGeom prst="curvedConnector3">
              <a:avLst>
                <a:gd name="adj1" fmla="val 2778425"/>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Curved Connector 30"/>
            <p:cNvCxnSpPr>
              <a:stCxn id="19" idx="3"/>
              <a:endCxn id="4" idx="5"/>
            </p:cNvCxnSpPr>
            <p:nvPr/>
          </p:nvCxnSpPr>
          <p:spPr>
            <a:xfrm rot="5400000">
              <a:off x="2893540" y="1880814"/>
              <a:ext cx="12700" cy="1229116"/>
            </a:xfrm>
            <a:prstGeom prst="curvedConnector3">
              <a:avLst>
                <a:gd name="adj1" fmla="val 2778425"/>
              </a:avLst>
            </a:prstGeom>
            <a:ln>
              <a:tailEnd type="triangle"/>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2765472" y="1239300"/>
              <a:ext cx="570852" cy="369332"/>
            </a:xfrm>
            <a:prstGeom prst="rect">
              <a:avLst/>
            </a:prstGeom>
            <a:noFill/>
          </p:spPr>
          <p:txBody>
            <a:bodyPr wrap="square" rtlCol="0">
              <a:spAutoFit/>
            </a:bodyPr>
            <a:lstStyle/>
            <a:p>
              <a:r>
                <a:rPr lang="en-US" dirty="0"/>
                <a:t>/</a:t>
              </a:r>
            </a:p>
          </p:txBody>
        </p:sp>
        <p:sp>
          <p:nvSpPr>
            <p:cNvPr id="35" name="TextBox 34"/>
            <p:cNvSpPr txBox="1"/>
            <p:nvPr/>
          </p:nvSpPr>
          <p:spPr>
            <a:xfrm>
              <a:off x="2756729" y="2501913"/>
              <a:ext cx="570852" cy="369332"/>
            </a:xfrm>
            <a:prstGeom prst="rect">
              <a:avLst/>
            </a:prstGeom>
            <a:noFill/>
          </p:spPr>
          <p:txBody>
            <a:bodyPr wrap="square" rtlCol="0">
              <a:spAutoFit/>
            </a:bodyPr>
            <a:lstStyle/>
            <a:p>
              <a:r>
                <a:rPr lang="en-US" dirty="0" smtClean="0"/>
                <a:t>x</a:t>
              </a:r>
              <a:endParaRPr lang="en-US" dirty="0"/>
            </a:p>
          </p:txBody>
        </p:sp>
        <p:grpSp>
          <p:nvGrpSpPr>
            <p:cNvPr id="36" name="Group 35"/>
            <p:cNvGrpSpPr/>
            <p:nvPr/>
          </p:nvGrpSpPr>
          <p:grpSpPr>
            <a:xfrm>
              <a:off x="5869458" y="1053249"/>
              <a:ext cx="807308" cy="1566383"/>
              <a:chOff x="1589902" y="1053249"/>
              <a:chExt cx="807308" cy="1566383"/>
            </a:xfrm>
          </p:grpSpPr>
          <mc:AlternateContent xmlns:mc="http://schemas.openxmlformats.org/markup-compatibility/2006" xmlns:a14="http://schemas.microsoft.com/office/drawing/2010/main">
            <mc:Choice Requires="a14">
              <p:sp>
                <p:nvSpPr>
                  <p:cNvPr id="37" name="Oval 36"/>
                  <p:cNvSpPr/>
                  <p:nvPr/>
                </p:nvSpPr>
                <p:spPr>
                  <a:xfrm>
                    <a:off x="1589902" y="1771135"/>
                    <a:ext cx="807308" cy="84849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US" sz="24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24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24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2</m:t>
                              </m:r>
                            </m:sub>
                          </m:sSub>
                        </m:oMath>
                      </m:oMathPara>
                    </a14:m>
                    <a:endParaRPr lang="en-US" dirty="0">
                      <a:ln w="0"/>
                      <a:solidFill>
                        <a:schemeClr val="tx1"/>
                      </a:solidFill>
                      <a:effectLst>
                        <a:outerShdw blurRad="38100" dist="19050" dir="2700000" algn="tl" rotWithShape="0">
                          <a:schemeClr val="dk1">
                            <a:alpha val="40000"/>
                          </a:schemeClr>
                        </a:outerShdw>
                      </a:effectLst>
                    </a:endParaRPr>
                  </a:p>
                </p:txBody>
              </p:sp>
            </mc:Choice>
            <mc:Fallback xmlns="">
              <p:sp>
                <p:nvSpPr>
                  <p:cNvPr id="37" name="Oval 36"/>
                  <p:cNvSpPr>
                    <a:spLocks noRot="1" noChangeAspect="1" noMove="1" noResize="1" noEditPoints="1" noAdjustHandles="1" noChangeArrowheads="1" noChangeShapeType="1" noTextEdit="1"/>
                  </p:cNvSpPr>
                  <p:nvPr/>
                </p:nvSpPr>
                <p:spPr>
                  <a:xfrm>
                    <a:off x="1589902" y="1771135"/>
                    <a:ext cx="807308" cy="848497"/>
                  </a:xfrm>
                  <a:prstGeom prst="ellipse">
                    <a:avLst/>
                  </a:prstGeom>
                  <a:blipFill rotWithShape="0">
                    <a:blip r:embed="rId5"/>
                    <a:stretch>
                      <a:fillRect/>
                    </a:stretch>
                  </a:blipFill>
                </p:spPr>
                <p:txBody>
                  <a:bodyPr/>
                  <a:lstStyle/>
                  <a:p>
                    <a:r>
                      <a:rPr lang="en-US">
                        <a:noFill/>
                      </a:rPr>
                      <a:t> </a:t>
                    </a:r>
                  </a:p>
                </p:txBody>
              </p:sp>
            </mc:Fallback>
          </mc:AlternateContent>
          <p:cxnSp>
            <p:nvCxnSpPr>
              <p:cNvPr id="38" name="Curved Connector 37"/>
              <p:cNvCxnSpPr>
                <a:stCxn id="37" idx="1"/>
                <a:endCxn id="37" idx="7"/>
              </p:cNvCxnSpPr>
              <p:nvPr/>
            </p:nvCxnSpPr>
            <p:spPr>
              <a:xfrm rot="5400000" flipH="1" flipV="1">
                <a:off x="1993556" y="1609969"/>
                <a:ext cx="12700" cy="570852"/>
              </a:xfrm>
              <a:prstGeom prst="curvedConnector3">
                <a:avLst>
                  <a:gd name="adj1" fmla="val 4529780"/>
                </a:avLst>
              </a:prstGeom>
              <a:ln>
                <a:tailEnd type="triangle"/>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1826358" y="1053249"/>
                <a:ext cx="570852" cy="369332"/>
              </a:xfrm>
              <a:prstGeom prst="rect">
                <a:avLst/>
              </a:prstGeom>
              <a:noFill/>
            </p:spPr>
            <p:txBody>
              <a:bodyPr wrap="square" rtlCol="0">
                <a:spAutoFit/>
              </a:bodyPr>
              <a:lstStyle/>
              <a:p>
                <a:r>
                  <a:rPr lang="en-US" dirty="0" smtClean="0"/>
                  <a:t>/x</a:t>
                </a:r>
                <a:endParaRPr lang="en-US" dirty="0"/>
              </a:p>
            </p:txBody>
          </p:sp>
        </p:grpSp>
        <p:grpSp>
          <p:nvGrpSpPr>
            <p:cNvPr id="40" name="Group 39"/>
            <p:cNvGrpSpPr/>
            <p:nvPr/>
          </p:nvGrpSpPr>
          <p:grpSpPr>
            <a:xfrm>
              <a:off x="7669426" y="1053249"/>
              <a:ext cx="807308" cy="1566383"/>
              <a:chOff x="1589902" y="1053249"/>
              <a:chExt cx="807308" cy="1566383"/>
            </a:xfrm>
          </p:grpSpPr>
          <mc:AlternateContent xmlns:mc="http://schemas.openxmlformats.org/markup-compatibility/2006" xmlns:a14="http://schemas.microsoft.com/office/drawing/2010/main">
            <mc:Choice Requires="a14">
              <p:sp>
                <p:nvSpPr>
                  <p:cNvPr id="41" name="Oval 40"/>
                  <p:cNvSpPr/>
                  <p:nvPr/>
                </p:nvSpPr>
                <p:spPr>
                  <a:xfrm>
                    <a:off x="1589902" y="1771135"/>
                    <a:ext cx="807308" cy="84849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US" sz="24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24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24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ln w="0"/>
                      <a:solidFill>
                        <a:schemeClr val="tx1"/>
                      </a:solidFill>
                      <a:effectLst>
                        <a:outerShdw blurRad="38100" dist="19050" dir="2700000" algn="tl" rotWithShape="0">
                          <a:schemeClr val="dk1">
                            <a:alpha val="40000"/>
                          </a:schemeClr>
                        </a:outerShdw>
                      </a:effectLst>
                    </a:endParaRPr>
                  </a:p>
                </p:txBody>
              </p:sp>
            </mc:Choice>
            <mc:Fallback xmlns="">
              <p:sp>
                <p:nvSpPr>
                  <p:cNvPr id="41" name="Oval 40"/>
                  <p:cNvSpPr>
                    <a:spLocks noRot="1" noChangeAspect="1" noMove="1" noResize="1" noEditPoints="1" noAdjustHandles="1" noChangeArrowheads="1" noChangeShapeType="1" noTextEdit="1"/>
                  </p:cNvSpPr>
                  <p:nvPr/>
                </p:nvSpPr>
                <p:spPr>
                  <a:xfrm>
                    <a:off x="1589902" y="1771135"/>
                    <a:ext cx="807308" cy="848497"/>
                  </a:xfrm>
                  <a:prstGeom prst="ellipse">
                    <a:avLst/>
                  </a:prstGeom>
                  <a:blipFill rotWithShape="0">
                    <a:blip r:embed="rId6"/>
                    <a:stretch>
                      <a:fillRect/>
                    </a:stretch>
                  </a:blipFill>
                </p:spPr>
                <p:txBody>
                  <a:bodyPr/>
                  <a:lstStyle/>
                  <a:p>
                    <a:r>
                      <a:rPr lang="en-US">
                        <a:noFill/>
                      </a:rPr>
                      <a:t> </a:t>
                    </a:r>
                  </a:p>
                </p:txBody>
              </p:sp>
            </mc:Fallback>
          </mc:AlternateContent>
          <p:cxnSp>
            <p:nvCxnSpPr>
              <p:cNvPr id="42" name="Curved Connector 41"/>
              <p:cNvCxnSpPr>
                <a:stCxn id="41" idx="1"/>
                <a:endCxn id="41" idx="7"/>
              </p:cNvCxnSpPr>
              <p:nvPr/>
            </p:nvCxnSpPr>
            <p:spPr>
              <a:xfrm rot="5400000" flipH="1" flipV="1">
                <a:off x="1993556" y="1609969"/>
                <a:ext cx="12700" cy="570852"/>
              </a:xfrm>
              <a:prstGeom prst="curvedConnector3">
                <a:avLst>
                  <a:gd name="adj1" fmla="val 4529780"/>
                </a:avLst>
              </a:prstGeom>
              <a:ln>
                <a:tailEnd type="triangle"/>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1826358" y="1053249"/>
                <a:ext cx="570852" cy="369332"/>
              </a:xfrm>
              <a:prstGeom prst="rect">
                <a:avLst/>
              </a:prstGeom>
              <a:noFill/>
            </p:spPr>
            <p:txBody>
              <a:bodyPr wrap="square" rtlCol="0">
                <a:spAutoFit/>
              </a:bodyPr>
              <a:lstStyle/>
              <a:p>
                <a:r>
                  <a:rPr lang="en-US" dirty="0" smtClean="0"/>
                  <a:t>*</a:t>
                </a:r>
                <a:endParaRPr lang="en-US" dirty="0"/>
              </a:p>
            </p:txBody>
          </p:sp>
        </p:grpSp>
        <p:cxnSp>
          <p:nvCxnSpPr>
            <p:cNvPr id="44" name="Curved Connector 43"/>
            <p:cNvCxnSpPr>
              <a:stCxn id="37" idx="7"/>
              <a:endCxn id="41" idx="1"/>
            </p:cNvCxnSpPr>
            <p:nvPr/>
          </p:nvCxnSpPr>
          <p:spPr>
            <a:xfrm rot="5400000" flipH="1" flipV="1">
              <a:off x="7173096" y="1280837"/>
              <a:ext cx="12700" cy="1229116"/>
            </a:xfrm>
            <a:prstGeom prst="curvedConnector3">
              <a:avLst>
                <a:gd name="adj1" fmla="val 2778425"/>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5" name="Curved Connector 44"/>
            <p:cNvCxnSpPr>
              <a:stCxn id="41" idx="3"/>
              <a:endCxn id="37" idx="5"/>
            </p:cNvCxnSpPr>
            <p:nvPr/>
          </p:nvCxnSpPr>
          <p:spPr>
            <a:xfrm rot="5400000">
              <a:off x="7173096" y="1880814"/>
              <a:ext cx="12700" cy="1229116"/>
            </a:xfrm>
            <a:prstGeom prst="curvedConnector3">
              <a:avLst>
                <a:gd name="adj1" fmla="val 2778425"/>
              </a:avLst>
            </a:prstGeom>
            <a:ln>
              <a:tailEnd type="triangle"/>
            </a:ln>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7045028" y="1239300"/>
              <a:ext cx="570852" cy="369332"/>
            </a:xfrm>
            <a:prstGeom prst="rect">
              <a:avLst/>
            </a:prstGeom>
            <a:noFill/>
          </p:spPr>
          <p:txBody>
            <a:bodyPr wrap="square" rtlCol="0">
              <a:spAutoFit/>
            </a:bodyPr>
            <a:lstStyle/>
            <a:p>
              <a:r>
                <a:rPr lang="en-US" dirty="0" smtClean="0"/>
                <a:t>*</a:t>
              </a:r>
              <a:endParaRPr lang="en-US" dirty="0"/>
            </a:p>
          </p:txBody>
        </p:sp>
        <p:sp>
          <p:nvSpPr>
            <p:cNvPr id="47" name="TextBox 46"/>
            <p:cNvSpPr txBox="1"/>
            <p:nvPr/>
          </p:nvSpPr>
          <p:spPr>
            <a:xfrm>
              <a:off x="7036285" y="2501913"/>
              <a:ext cx="570852" cy="369332"/>
            </a:xfrm>
            <a:prstGeom prst="rect">
              <a:avLst/>
            </a:prstGeom>
            <a:noFill/>
          </p:spPr>
          <p:txBody>
            <a:bodyPr wrap="square" rtlCol="0">
              <a:spAutoFit/>
            </a:bodyPr>
            <a:lstStyle/>
            <a:p>
              <a:r>
                <a:rPr lang="en-US" dirty="0" smtClean="0"/>
                <a:t>x</a:t>
              </a:r>
              <a:endParaRPr lang="en-US" dirty="0"/>
            </a:p>
          </p:txBody>
        </p:sp>
        <p:cxnSp>
          <p:nvCxnSpPr>
            <p:cNvPr id="48" name="Curved Connector 47"/>
            <p:cNvCxnSpPr>
              <a:stCxn id="19" idx="6"/>
              <a:endCxn id="37" idx="2"/>
            </p:cNvCxnSpPr>
            <p:nvPr/>
          </p:nvCxnSpPr>
          <p:spPr>
            <a:xfrm>
              <a:off x="4197178" y="2195384"/>
              <a:ext cx="1672280" cy="12700"/>
            </a:xfrm>
            <a:prstGeom prst="curved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4852332" y="1901745"/>
              <a:ext cx="570852" cy="369332"/>
            </a:xfrm>
            <a:prstGeom prst="rect">
              <a:avLst/>
            </a:prstGeom>
            <a:noFill/>
          </p:spPr>
          <p:txBody>
            <a:bodyPr wrap="square" rtlCol="0">
              <a:spAutoFit/>
            </a:bodyPr>
            <a:lstStyle/>
            <a:p>
              <a:r>
                <a:rPr lang="en-US" dirty="0" smtClean="0"/>
                <a:t>*</a:t>
              </a:r>
              <a:endParaRPr lang="en-US" dirty="0"/>
            </a:p>
          </p:txBody>
        </p:sp>
        <p:cxnSp>
          <p:nvCxnSpPr>
            <p:cNvPr id="58" name="Curved Connector 57"/>
            <p:cNvCxnSpPr>
              <a:stCxn id="41" idx="4"/>
              <a:endCxn id="4" idx="4"/>
            </p:cNvCxnSpPr>
            <p:nvPr/>
          </p:nvCxnSpPr>
          <p:spPr>
            <a:xfrm rot="5400000">
              <a:off x="5033318" y="-420130"/>
              <a:ext cx="12700" cy="6079524"/>
            </a:xfrm>
            <a:prstGeom prst="curvedConnector3">
              <a:avLst>
                <a:gd name="adj1" fmla="val 4848654"/>
              </a:avLst>
            </a:prstGeom>
            <a:ln>
              <a:tailEnd type="triangle"/>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4852332" y="2928558"/>
              <a:ext cx="570852" cy="369332"/>
            </a:xfrm>
            <a:prstGeom prst="rect">
              <a:avLst/>
            </a:prstGeom>
            <a:noFill/>
          </p:spPr>
          <p:txBody>
            <a:bodyPr wrap="square" rtlCol="0">
              <a:spAutoFit/>
            </a:bodyPr>
            <a:lstStyle/>
            <a:p>
              <a:r>
                <a:rPr lang="en-US" dirty="0" smtClean="0"/>
                <a:t>/</a:t>
              </a:r>
              <a:endParaRPr lang="en-US" dirty="0"/>
            </a:p>
          </p:txBody>
        </p:sp>
      </p:grpSp>
      <mc:AlternateContent xmlns:mc="http://schemas.openxmlformats.org/markup-compatibility/2006" xmlns:a14="http://schemas.microsoft.com/office/drawing/2010/main">
        <mc:Choice Requires="a14">
          <p:graphicFrame>
            <p:nvGraphicFramePr>
              <p:cNvPr id="64" name="Table 63"/>
              <p:cNvGraphicFramePr>
                <a:graphicFrameLocks noGrp="1"/>
              </p:cNvGraphicFramePr>
              <p:nvPr>
                <p:extLst>
                  <p:ext uri="{D42A27DB-BD31-4B8C-83A1-F6EECF244321}">
                    <p14:modId xmlns:p14="http://schemas.microsoft.com/office/powerpoint/2010/main" val="1473385792"/>
                  </p:ext>
                </p:extLst>
              </p:nvPr>
            </p:nvGraphicFramePr>
            <p:xfrm>
              <a:off x="2245384" y="3517641"/>
              <a:ext cx="1808736" cy="1854200"/>
            </p:xfrm>
            <a:graphic>
              <a:graphicData uri="http://schemas.openxmlformats.org/drawingml/2006/table">
                <a:tbl>
                  <a:tblPr firstRow="1" bandRow="1">
                    <a:tableStyleId>{5C22544A-7EE6-4342-B048-85BDC9FD1C3A}</a:tableStyleId>
                  </a:tblPr>
                  <a:tblGrid>
                    <a:gridCol w="452184"/>
                    <a:gridCol w="452184"/>
                    <a:gridCol w="452184"/>
                    <a:gridCol w="452184"/>
                  </a:tblGrid>
                  <a:tr h="370840">
                    <a:tc>
                      <a:txBody>
                        <a:bodyPr/>
                        <a:lstStyle/>
                        <a:p>
                          <a:r>
                            <a:rPr lang="en-US" dirty="0" smtClean="0"/>
                            <a:t>T</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x</a:t>
                          </a:r>
                          <a:endParaRPr lang="en-US" dirty="0"/>
                        </a:p>
                      </a:txBody>
                      <a:tcPr/>
                    </a:tc>
                  </a:tr>
                  <a:tr h="370840">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1</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p>
                      </a:txBody>
                      <a:tcPr/>
                    </a:tc>
                  </a:tr>
                  <a:tr h="370840">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1</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1</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2</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p>
                      </a:txBody>
                      <a:tcPr/>
                    </a:tc>
                  </a:tr>
                  <a:tr h="370840">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2</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2</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2</m:t>
                                    </m:r>
                                  </m:sub>
                                </m:sSub>
                              </m:oMath>
                            </m:oMathPara>
                          </a14:m>
                          <a:endParaRPr lang="en-US" dirty="0"/>
                        </a:p>
                      </a:txBody>
                      <a:tcPr/>
                    </a:tc>
                  </a:tr>
                  <a:tr h="370840">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2</m:t>
                                    </m:r>
                                  </m:sub>
                                </m:sSub>
                              </m:oMath>
                            </m:oMathPara>
                          </a14:m>
                          <a:endParaRPr lang="en-US" dirty="0"/>
                        </a:p>
                      </a:txBody>
                      <a:tcPr/>
                    </a:tc>
                  </a:tr>
                </a:tbl>
              </a:graphicData>
            </a:graphic>
          </p:graphicFrame>
        </mc:Choice>
        <mc:Fallback xmlns="">
          <p:graphicFrame>
            <p:nvGraphicFramePr>
              <p:cNvPr id="64" name="Table 63"/>
              <p:cNvGraphicFramePr>
                <a:graphicFrameLocks noGrp="1"/>
              </p:cNvGraphicFramePr>
              <p:nvPr>
                <p:extLst>
                  <p:ext uri="{D42A27DB-BD31-4B8C-83A1-F6EECF244321}">
                    <p14:modId xmlns:p14="http://schemas.microsoft.com/office/powerpoint/2010/main" val="1473385792"/>
                  </p:ext>
                </p:extLst>
              </p:nvPr>
            </p:nvGraphicFramePr>
            <p:xfrm>
              <a:off x="2245384" y="3517641"/>
              <a:ext cx="1808736" cy="1854200"/>
            </p:xfrm>
            <a:graphic>
              <a:graphicData uri="http://schemas.openxmlformats.org/drawingml/2006/table">
                <a:tbl>
                  <a:tblPr firstRow="1" bandRow="1">
                    <a:tableStyleId>{5C22544A-7EE6-4342-B048-85BDC9FD1C3A}</a:tableStyleId>
                  </a:tblPr>
                  <a:tblGrid>
                    <a:gridCol w="452184"/>
                    <a:gridCol w="452184"/>
                    <a:gridCol w="452184"/>
                    <a:gridCol w="452184"/>
                  </a:tblGrid>
                  <a:tr h="370840">
                    <a:tc>
                      <a:txBody>
                        <a:bodyPr/>
                        <a:lstStyle/>
                        <a:p>
                          <a:r>
                            <a:rPr lang="en-US" dirty="0" smtClean="0"/>
                            <a:t>T</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x</a:t>
                          </a:r>
                          <a:endParaRPr lang="en-US" dirty="0"/>
                        </a:p>
                      </a:txBody>
                      <a:tcPr/>
                    </a:tc>
                  </a:tr>
                  <a:tr h="370840">
                    <a:tc>
                      <a:txBody>
                        <a:bodyPr/>
                        <a:lstStyle/>
                        <a:p>
                          <a:endParaRPr lang="en-US"/>
                        </a:p>
                      </a:txBody>
                      <a:tcPr>
                        <a:blipFill rotWithShape="0">
                          <a:blip r:embed="rId7"/>
                          <a:stretch>
                            <a:fillRect l="-1333" t="-108197" r="-302667" b="-303279"/>
                          </a:stretch>
                        </a:blipFill>
                      </a:tcPr>
                    </a:tc>
                    <a:tc>
                      <a:txBody>
                        <a:bodyPr/>
                        <a:lstStyle/>
                        <a:p>
                          <a:endParaRPr lang="en-US"/>
                        </a:p>
                      </a:txBody>
                      <a:tcPr>
                        <a:blipFill rotWithShape="0">
                          <a:blip r:embed="rId7"/>
                          <a:stretch>
                            <a:fillRect l="-102703" t="-108197" r="-206757" b="-303279"/>
                          </a:stretch>
                        </a:blipFill>
                      </a:tcPr>
                    </a:tc>
                    <a:tc>
                      <a:txBody>
                        <a:bodyPr/>
                        <a:lstStyle/>
                        <a:p>
                          <a:endParaRPr lang="en-US"/>
                        </a:p>
                      </a:txBody>
                      <a:tcPr>
                        <a:blipFill rotWithShape="0">
                          <a:blip r:embed="rId7"/>
                          <a:stretch>
                            <a:fillRect l="-200000" t="-108197" r="-104000" b="-303279"/>
                          </a:stretch>
                        </a:blipFill>
                      </a:tcPr>
                    </a:tc>
                    <a:tc>
                      <a:txBody>
                        <a:bodyPr/>
                        <a:lstStyle/>
                        <a:p>
                          <a:endParaRPr lang="en-US"/>
                        </a:p>
                      </a:txBody>
                      <a:tcPr>
                        <a:blipFill rotWithShape="0">
                          <a:blip r:embed="rId7"/>
                          <a:stretch>
                            <a:fillRect l="-304054" t="-108197" r="-5405" b="-303279"/>
                          </a:stretch>
                        </a:blipFill>
                      </a:tcPr>
                    </a:tc>
                  </a:tr>
                  <a:tr h="370840">
                    <a:tc>
                      <a:txBody>
                        <a:bodyPr/>
                        <a:lstStyle/>
                        <a:p>
                          <a:endParaRPr lang="en-US"/>
                        </a:p>
                      </a:txBody>
                      <a:tcPr>
                        <a:blipFill rotWithShape="0">
                          <a:blip r:embed="rId7"/>
                          <a:stretch>
                            <a:fillRect l="-1333" t="-208197" r="-302667" b="-203279"/>
                          </a:stretch>
                        </a:blipFill>
                      </a:tcPr>
                    </a:tc>
                    <a:tc>
                      <a:txBody>
                        <a:bodyPr/>
                        <a:lstStyle/>
                        <a:p>
                          <a:endParaRPr lang="en-US"/>
                        </a:p>
                      </a:txBody>
                      <a:tcPr>
                        <a:blipFill rotWithShape="0">
                          <a:blip r:embed="rId7"/>
                          <a:stretch>
                            <a:fillRect l="-102703" t="-208197" r="-206757" b="-203279"/>
                          </a:stretch>
                        </a:blipFill>
                      </a:tcPr>
                    </a:tc>
                    <a:tc>
                      <a:txBody>
                        <a:bodyPr/>
                        <a:lstStyle/>
                        <a:p>
                          <a:endParaRPr lang="en-US"/>
                        </a:p>
                      </a:txBody>
                      <a:tcPr>
                        <a:blipFill rotWithShape="0">
                          <a:blip r:embed="rId7"/>
                          <a:stretch>
                            <a:fillRect l="-200000" t="-208197" r="-104000" b="-203279"/>
                          </a:stretch>
                        </a:blipFill>
                      </a:tcPr>
                    </a:tc>
                    <a:tc>
                      <a:txBody>
                        <a:bodyPr/>
                        <a:lstStyle/>
                        <a:p>
                          <a:endParaRPr lang="en-US"/>
                        </a:p>
                      </a:txBody>
                      <a:tcPr>
                        <a:blipFill rotWithShape="0">
                          <a:blip r:embed="rId7"/>
                          <a:stretch>
                            <a:fillRect l="-304054" t="-208197" r="-5405" b="-203279"/>
                          </a:stretch>
                        </a:blipFill>
                      </a:tcPr>
                    </a:tc>
                  </a:tr>
                  <a:tr h="370840">
                    <a:tc>
                      <a:txBody>
                        <a:bodyPr/>
                        <a:lstStyle/>
                        <a:p>
                          <a:endParaRPr lang="en-US"/>
                        </a:p>
                      </a:txBody>
                      <a:tcPr>
                        <a:blipFill rotWithShape="0">
                          <a:blip r:embed="rId7"/>
                          <a:stretch>
                            <a:fillRect l="-1333" t="-308197" r="-302667" b="-103279"/>
                          </a:stretch>
                        </a:blipFill>
                      </a:tcPr>
                    </a:tc>
                    <a:tc>
                      <a:txBody>
                        <a:bodyPr/>
                        <a:lstStyle/>
                        <a:p>
                          <a:endParaRPr lang="en-US"/>
                        </a:p>
                      </a:txBody>
                      <a:tcPr>
                        <a:blipFill rotWithShape="0">
                          <a:blip r:embed="rId7"/>
                          <a:stretch>
                            <a:fillRect l="-102703" t="-308197" r="-206757" b="-103279"/>
                          </a:stretch>
                        </a:blipFill>
                      </a:tcPr>
                    </a:tc>
                    <a:tc>
                      <a:txBody>
                        <a:bodyPr/>
                        <a:lstStyle/>
                        <a:p>
                          <a:endParaRPr lang="en-US"/>
                        </a:p>
                      </a:txBody>
                      <a:tcPr>
                        <a:blipFill rotWithShape="0">
                          <a:blip r:embed="rId7"/>
                          <a:stretch>
                            <a:fillRect l="-200000" t="-308197" r="-104000" b="-103279"/>
                          </a:stretch>
                        </a:blipFill>
                      </a:tcPr>
                    </a:tc>
                    <a:tc>
                      <a:txBody>
                        <a:bodyPr/>
                        <a:lstStyle/>
                        <a:p>
                          <a:endParaRPr lang="en-US"/>
                        </a:p>
                      </a:txBody>
                      <a:tcPr>
                        <a:blipFill rotWithShape="0">
                          <a:blip r:embed="rId7"/>
                          <a:stretch>
                            <a:fillRect l="-304054" t="-308197" r="-5405" b="-103279"/>
                          </a:stretch>
                        </a:blipFill>
                      </a:tcPr>
                    </a:tc>
                  </a:tr>
                  <a:tr h="370840">
                    <a:tc>
                      <a:txBody>
                        <a:bodyPr/>
                        <a:lstStyle/>
                        <a:p>
                          <a:endParaRPr lang="en-US"/>
                        </a:p>
                      </a:txBody>
                      <a:tcPr>
                        <a:blipFill rotWithShape="0">
                          <a:blip r:embed="rId7"/>
                          <a:stretch>
                            <a:fillRect l="-1333" t="-408197" r="-302667" b="-3279"/>
                          </a:stretch>
                        </a:blipFill>
                      </a:tcPr>
                    </a:tc>
                    <a:tc>
                      <a:txBody>
                        <a:bodyPr/>
                        <a:lstStyle/>
                        <a:p>
                          <a:endParaRPr lang="en-US"/>
                        </a:p>
                      </a:txBody>
                      <a:tcPr>
                        <a:blipFill rotWithShape="0">
                          <a:blip r:embed="rId7"/>
                          <a:stretch>
                            <a:fillRect l="-102703" t="-408197" r="-206757" b="-3279"/>
                          </a:stretch>
                        </a:blipFill>
                      </a:tcPr>
                    </a:tc>
                    <a:tc>
                      <a:txBody>
                        <a:bodyPr/>
                        <a:lstStyle/>
                        <a:p>
                          <a:endParaRPr lang="en-US"/>
                        </a:p>
                      </a:txBody>
                      <a:tcPr>
                        <a:blipFill rotWithShape="0">
                          <a:blip r:embed="rId7"/>
                          <a:stretch>
                            <a:fillRect l="-200000" t="-408197" r="-104000" b="-3279"/>
                          </a:stretch>
                        </a:blipFill>
                      </a:tcPr>
                    </a:tc>
                    <a:tc>
                      <a:txBody>
                        <a:bodyPr/>
                        <a:lstStyle/>
                        <a:p>
                          <a:endParaRPr lang="en-US"/>
                        </a:p>
                      </a:txBody>
                      <a:tcPr>
                        <a:blipFill rotWithShape="0">
                          <a:blip r:embed="rId7"/>
                          <a:stretch>
                            <a:fillRect l="-304054" t="-408197" r="-5405" b="-3279"/>
                          </a:stretch>
                        </a:blipFill>
                      </a:tcPr>
                    </a:tc>
                  </a:tr>
                </a:tbl>
              </a:graphicData>
            </a:graphic>
          </p:graphicFrame>
        </mc:Fallback>
      </mc:AlternateContent>
      <mc:AlternateContent xmlns:mc="http://schemas.openxmlformats.org/markup-compatibility/2006" xmlns:a14="http://schemas.microsoft.com/office/drawing/2010/main">
        <mc:Choice Requires="a14">
          <p:sp>
            <p:nvSpPr>
              <p:cNvPr id="65" name="Rectangle 64"/>
              <p:cNvSpPr/>
              <p:nvPr/>
            </p:nvSpPr>
            <p:spPr>
              <a:xfrm>
                <a:off x="5521873" y="4284094"/>
                <a:ext cx="6096000" cy="923330"/>
              </a:xfrm>
              <a:prstGeom prst="rect">
                <a:avLst/>
              </a:prstGeom>
            </p:spPr>
            <p:txBody>
              <a:bodyPr>
                <a:spAutoFit/>
              </a:bodyPr>
              <a:lstStyle/>
              <a:p>
                <a:r>
                  <a:rPr lang="en-US" dirty="0" smtClean="0">
                    <a:solidFill>
                      <a:srgbClr val="000000"/>
                    </a:solidFill>
                    <a:highlight>
                      <a:srgbClr val="FFFFFF"/>
                    </a:highlight>
                    <a:latin typeface="Consolas" panose="020B0609020204030204" pitchFamily="49" charset="0"/>
                  </a:rPr>
                  <a:t>state = </a:t>
                </a:r>
                <a14:m>
                  <m:oMath xmlns:m="http://schemas.openxmlformats.org/officeDocument/2006/math">
                    <m:sSub>
                      <m:sSubPr>
                        <m:ctrlPr>
                          <a:rPr lang="en-US" i="1" dirty="0">
                            <a:ln w="0"/>
                            <a:effectLst>
                              <a:outerShdw blurRad="38100" dist="19050" dir="2700000" algn="tl" rotWithShape="0">
                                <a:schemeClr val="dk1">
                                  <a:alpha val="40000"/>
                                </a:schemeClr>
                              </a:outerShdw>
                            </a:effectLst>
                            <a:latin typeface="Cambria Math" panose="02040503050406030204" pitchFamily="18" charset="0"/>
                          </a:rPr>
                        </m:ctrlPr>
                      </m:sSubPr>
                      <m:e>
                        <m:r>
                          <a:rPr lang="en-US" i="1" dirty="0">
                            <a:ln w="0"/>
                            <a:effectLst>
                              <a:outerShdw blurRad="38100" dist="19050" dir="2700000" algn="tl" rotWithShape="0">
                                <a:schemeClr val="dk1">
                                  <a:alpha val="40000"/>
                                </a:schemeClr>
                              </a:outerShdw>
                            </a:effectLst>
                            <a:latin typeface="Cambria Math" panose="02040503050406030204" pitchFamily="18" charset="0"/>
                          </a:rPr>
                          <m:t>𝑆</m:t>
                        </m:r>
                      </m:e>
                      <m:sub>
                        <m:r>
                          <a:rPr lang="en-US" i="1" dirty="0">
                            <a:ln w="0"/>
                            <a:effectLst>
                              <a:outerShdw blurRad="38100" dist="19050" dir="2700000" algn="tl" rotWithShape="0">
                                <a:schemeClr val="dk1">
                                  <a:alpha val="40000"/>
                                </a:schemeClr>
                              </a:outerShdw>
                            </a:effectLst>
                            <a:latin typeface="Cambria Math" panose="02040503050406030204" pitchFamily="18" charset="0"/>
                          </a:rPr>
                          <m:t>0</m:t>
                        </m:r>
                      </m:sub>
                    </m:sSub>
                  </m:oMath>
                </a14:m>
                <a:r>
                  <a:rPr lang="en-US" dirty="0" smtClean="0">
                    <a:solidFill>
                      <a:srgbClr val="000000"/>
                    </a:solidFill>
                    <a:highlight>
                      <a:srgbClr val="FFFFFF"/>
                    </a:highlight>
                    <a:latin typeface="Consolas" panose="020B0609020204030204" pitchFamily="49" charset="0"/>
                  </a:rPr>
                  <a:t>;</a:t>
                </a:r>
              </a:p>
              <a:p>
                <a:r>
                  <a:rPr lang="en-US" dirty="0" err="1" smtClean="0">
                    <a:solidFill>
                      <a:schemeClr val="accent1">
                        <a:lumMod val="50000"/>
                      </a:schemeClr>
                    </a:solidFill>
                    <a:highlight>
                      <a:srgbClr val="FFFFFF"/>
                    </a:highlight>
                    <a:latin typeface="Consolas" panose="020B0609020204030204" pitchFamily="49" charset="0"/>
                  </a:rPr>
                  <a:t>foreach</a:t>
                </a:r>
                <a:r>
                  <a:rPr lang="en-US" dirty="0" smtClean="0">
                    <a:solidFill>
                      <a:srgbClr val="000000"/>
                    </a:solidFill>
                    <a:highlight>
                      <a:srgbClr val="FFFFFF"/>
                    </a:highlight>
                    <a:latin typeface="Consolas" panose="020B0609020204030204" pitchFamily="49" charset="0"/>
                  </a:rPr>
                  <a:t>(input in)</a:t>
                </a:r>
              </a:p>
              <a:p>
                <a:r>
                  <a:rPr lang="en-US" dirty="0" smtClean="0">
                    <a:solidFill>
                      <a:srgbClr val="000000"/>
                    </a:solidFill>
                    <a:highlight>
                      <a:srgbClr val="FFFFFF"/>
                    </a:highlight>
                    <a:latin typeface="Consolas" panose="020B0609020204030204" pitchFamily="49" charset="0"/>
                  </a:rPr>
                  <a:t>  state = T[in][state];</a:t>
                </a:r>
              </a:p>
            </p:txBody>
          </p:sp>
        </mc:Choice>
        <mc:Fallback xmlns="">
          <p:sp>
            <p:nvSpPr>
              <p:cNvPr id="65" name="Rectangle 64"/>
              <p:cNvSpPr>
                <a:spLocks noRot="1" noChangeAspect="1" noMove="1" noResize="1" noEditPoints="1" noAdjustHandles="1" noChangeArrowheads="1" noChangeShapeType="1" noTextEdit="1"/>
              </p:cNvSpPr>
              <p:nvPr/>
            </p:nvSpPr>
            <p:spPr>
              <a:xfrm>
                <a:off x="5521873" y="4284094"/>
                <a:ext cx="6096000" cy="923330"/>
              </a:xfrm>
              <a:prstGeom prst="rect">
                <a:avLst/>
              </a:prstGeom>
              <a:blipFill rotWithShape="0">
                <a:blip r:embed="rId8"/>
                <a:stretch>
                  <a:fillRect l="-900" t="-3974" b="-9934"/>
                </a:stretch>
              </a:blipFill>
            </p:spPr>
            <p:txBody>
              <a:bodyPr/>
              <a:lstStyle/>
              <a:p>
                <a:r>
                  <a:rPr lang="en-US">
                    <a:noFill/>
                  </a:rPr>
                  <a:t> </a:t>
                </a:r>
              </a:p>
            </p:txBody>
          </p:sp>
        </mc:Fallback>
      </mc:AlternateContent>
      <p:sp>
        <p:nvSpPr>
          <p:cNvPr id="67" name="TextBox 66"/>
          <p:cNvSpPr txBox="1"/>
          <p:nvPr/>
        </p:nvSpPr>
        <p:spPr>
          <a:xfrm>
            <a:off x="2627870" y="5974737"/>
            <a:ext cx="7638375" cy="461665"/>
          </a:xfrm>
          <a:prstGeom prst="rect">
            <a:avLst/>
          </a:prstGeom>
          <a:noFill/>
        </p:spPr>
        <p:txBody>
          <a:bodyPr wrap="square" rtlCol="0">
            <a:spAutoFit/>
          </a:bodyPr>
          <a:lstStyle/>
          <a:p>
            <a:r>
              <a:rPr lang="en-US" sz="2400" dirty="0" smtClean="0"/>
              <a:t>Data Dependence limits ILP, SIMD, and </a:t>
            </a:r>
            <a:r>
              <a:rPr lang="en-US" sz="2400" dirty="0"/>
              <a:t>m</a:t>
            </a:r>
            <a:r>
              <a:rPr lang="en-US" sz="2400" dirty="0" smtClean="0"/>
              <a:t>ulticore parallelism</a:t>
            </a:r>
            <a:endParaRPr lang="en-US" sz="2400" dirty="0"/>
          </a:p>
        </p:txBody>
      </p:sp>
    </p:spTree>
    <p:extLst>
      <p:ext uri="{BB962C8B-B14F-4D97-AF65-F5344CB8AC3E}">
        <p14:creationId xmlns:p14="http://schemas.microsoft.com/office/powerpoint/2010/main" val="1032307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p:bldP spid="6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 UTF-8 Encoding</a:t>
            </a:r>
            <a:endParaRPr lang="en-US" dirty="0"/>
          </a:p>
        </p:txBody>
      </p:sp>
    </p:spTree>
    <p:extLst>
      <p:ext uri="{BB962C8B-B14F-4D97-AF65-F5344CB8AC3E}">
        <p14:creationId xmlns:p14="http://schemas.microsoft.com/office/powerpoint/2010/main" val="31516795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388439973"/>
              </p:ext>
            </p:extLst>
          </p:nvPr>
        </p:nvGraphicFramePr>
        <p:xfrm>
          <a:off x="1914426" y="2687781"/>
          <a:ext cx="8128000" cy="370840"/>
        </p:xfrm>
        <a:graphic>
          <a:graphicData uri="http://schemas.openxmlformats.org/drawingml/2006/table">
            <a:tbl>
              <a:tblPr firstRow="1" bandRow="1">
                <a:tableStyleId>{22838BEF-8BB2-4498-84A7-C5851F593DF1}</a:tableStyleId>
              </a:tblPr>
              <a:tblGrid>
                <a:gridCol w="812800"/>
                <a:gridCol w="812800"/>
                <a:gridCol w="812800"/>
                <a:gridCol w="812800"/>
                <a:gridCol w="812800"/>
                <a:gridCol w="812800"/>
                <a:gridCol w="812800"/>
                <a:gridCol w="812800"/>
                <a:gridCol w="812800"/>
                <a:gridCol w="812800"/>
              </a:tblGrid>
              <a:tr h="370840">
                <a:tc>
                  <a:txBody>
                    <a:bodyPr/>
                    <a:lstStyle/>
                    <a:p>
                      <a:r>
                        <a:rPr lang="en-US" dirty="0" smtClean="0"/>
                        <a:t>/</a:t>
                      </a:r>
                      <a:endParaRPr lang="en-US" dirty="0"/>
                    </a:p>
                  </a:txBody>
                  <a:tcPr anchor="ctr" anchorCtr="1"/>
                </a:tc>
                <a:tc>
                  <a:txBody>
                    <a:bodyPr/>
                    <a:lstStyle/>
                    <a:p>
                      <a:r>
                        <a:rPr lang="en-US" dirty="0" smtClean="0"/>
                        <a:t>*</a:t>
                      </a:r>
                      <a:endParaRPr lang="en-US" dirty="0"/>
                    </a:p>
                  </a:txBody>
                  <a:tcPr anchor="ctr" anchorCtr="1"/>
                </a:tc>
                <a:tc>
                  <a:txBody>
                    <a:bodyPr/>
                    <a:lstStyle/>
                    <a:p>
                      <a:r>
                        <a:rPr lang="en-US" dirty="0" smtClean="0"/>
                        <a:t>X</a:t>
                      </a:r>
                      <a:endParaRPr lang="en-US" dirty="0"/>
                    </a:p>
                  </a:txBody>
                  <a:tcPr anchor="ctr" anchorCtr="1"/>
                </a:tc>
                <a:tc>
                  <a:txBody>
                    <a:bodyPr/>
                    <a:lstStyle/>
                    <a:p>
                      <a:r>
                        <a:rPr lang="en-US" dirty="0" smtClean="0"/>
                        <a:t>X</a:t>
                      </a:r>
                      <a:endParaRPr lang="en-US" dirty="0"/>
                    </a:p>
                  </a:txBody>
                  <a:tcPr anchor="ctr" anchorCtr="1"/>
                </a:tc>
                <a:tc>
                  <a:txBody>
                    <a:bodyPr/>
                    <a:lstStyle/>
                    <a:p>
                      <a:r>
                        <a:rPr lang="en-US" dirty="0" smtClean="0"/>
                        <a:t>X</a:t>
                      </a:r>
                      <a:endParaRPr lang="en-US" dirty="0"/>
                    </a:p>
                  </a:txBody>
                  <a:tcPr anchor="ctr" anchorCtr="1"/>
                </a:tc>
                <a:tc>
                  <a:txBody>
                    <a:bodyPr/>
                    <a:lstStyle/>
                    <a:p>
                      <a:r>
                        <a:rPr lang="en-US" dirty="0" smtClean="0"/>
                        <a:t>*</a:t>
                      </a:r>
                      <a:endParaRPr lang="en-US" dirty="0"/>
                    </a:p>
                  </a:txBody>
                  <a:tcPr anchor="ctr" anchorCtr="1"/>
                </a:tc>
                <a:tc>
                  <a:txBody>
                    <a:bodyPr/>
                    <a:lstStyle/>
                    <a:p>
                      <a:r>
                        <a:rPr lang="en-US" dirty="0" smtClean="0"/>
                        <a:t>*</a:t>
                      </a:r>
                      <a:endParaRPr lang="en-US" dirty="0"/>
                    </a:p>
                  </a:txBody>
                  <a:tcPr anchor="ctr" anchorCtr="1"/>
                </a:tc>
                <a:tc>
                  <a:txBody>
                    <a:bodyPr/>
                    <a:lstStyle/>
                    <a:p>
                      <a:r>
                        <a:rPr lang="en-US" dirty="0" smtClean="0"/>
                        <a:t>/</a:t>
                      </a:r>
                      <a:endParaRPr lang="en-US" dirty="0"/>
                    </a:p>
                  </a:txBody>
                  <a:tcPr anchor="ctr" anchorCtr="1"/>
                </a:tc>
                <a:tc>
                  <a:txBody>
                    <a:bodyPr/>
                    <a:lstStyle/>
                    <a:p>
                      <a:r>
                        <a:rPr lang="en-US" dirty="0" smtClean="0"/>
                        <a:t>X</a:t>
                      </a:r>
                      <a:endParaRPr lang="en-US" dirty="0"/>
                    </a:p>
                  </a:txBody>
                  <a:tcPr anchor="ctr" anchorCtr="1"/>
                </a:tc>
                <a:tc>
                  <a:txBody>
                    <a:bodyPr/>
                    <a:lstStyle/>
                    <a:p>
                      <a:r>
                        <a:rPr lang="en-US" dirty="0" smtClean="0"/>
                        <a:t>X</a:t>
                      </a:r>
                      <a:endParaRPr lang="en-US" dirty="0"/>
                    </a:p>
                  </a:txBody>
                  <a:tcPr anchor="ctr" anchorCtr="1"/>
                </a:tc>
              </a:tr>
            </a:tbl>
          </a:graphicData>
        </a:graphic>
      </p:graphicFrame>
      <p:sp>
        <p:nvSpPr>
          <p:cNvPr id="5" name="Right Brace 4"/>
          <p:cNvSpPr/>
          <p:nvPr/>
        </p:nvSpPr>
        <p:spPr>
          <a:xfrm rot="16200000">
            <a:off x="3789622" y="360916"/>
            <a:ext cx="321906" cy="4030825"/>
          </a:xfrm>
          <a:prstGeom prst="rightBrace">
            <a:avLst>
              <a:gd name="adj1" fmla="val 8333"/>
              <a:gd name="adj2" fmla="val 4828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Right Brace 5"/>
          <p:cNvSpPr/>
          <p:nvPr/>
        </p:nvSpPr>
        <p:spPr>
          <a:xfrm rot="16200000">
            <a:off x="7840665" y="340698"/>
            <a:ext cx="321906" cy="4071259"/>
          </a:xfrm>
          <a:prstGeom prst="rightBrace">
            <a:avLst>
              <a:gd name="adj1" fmla="val 8333"/>
              <a:gd name="adj2" fmla="val 4828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7" name="TextBox 6"/>
              <p:cNvSpPr txBox="1"/>
              <p:nvPr/>
            </p:nvSpPr>
            <p:spPr>
              <a:xfrm>
                <a:off x="3474711" y="1510917"/>
                <a:ext cx="811763" cy="523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2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𝑃</m:t>
                          </m:r>
                        </m:e>
                        <m:sub>
                          <m:r>
                            <a:rPr lang="en-US" sz="2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sz="2800" dirty="0">
                  <a:ln w="0"/>
                  <a:solidFill>
                    <a:schemeClr val="tx1"/>
                  </a:solidFill>
                  <a:effectLst>
                    <a:outerShdw blurRad="38100" dist="19050" dir="2700000" algn="tl" rotWithShape="0">
                      <a:schemeClr val="dk1">
                        <a:alpha val="40000"/>
                      </a:schemeClr>
                    </a:outerShdw>
                  </a:effectLst>
                </a:endParaRPr>
              </a:p>
            </p:txBody>
          </p:sp>
        </mc:Choice>
        <mc:Fallback xmlns="">
          <p:sp>
            <p:nvSpPr>
              <p:cNvPr id="7" name="TextBox 6"/>
              <p:cNvSpPr txBox="1">
                <a:spLocks noRot="1" noChangeAspect="1" noMove="1" noResize="1" noEditPoints="1" noAdjustHandles="1" noChangeArrowheads="1" noChangeShapeType="1" noTextEdit="1"/>
              </p:cNvSpPr>
              <p:nvPr/>
            </p:nvSpPr>
            <p:spPr>
              <a:xfrm>
                <a:off x="3474711" y="1510917"/>
                <a:ext cx="811763" cy="523220"/>
              </a:xfrm>
              <a:prstGeom prst="rect">
                <a:avLst/>
              </a:prstGeom>
              <a:blipFill rotWithShape="0">
                <a:blip r:embed="rId2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p:cNvSpPr txBox="1"/>
              <p:nvPr/>
            </p:nvSpPr>
            <p:spPr>
              <a:xfrm>
                <a:off x="7595736" y="1510917"/>
                <a:ext cx="811763" cy="523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2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𝑃</m:t>
                          </m:r>
                        </m:e>
                        <m:sub>
                          <m:r>
                            <a:rPr lang="en-US" sz="2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1</m:t>
                          </m:r>
                        </m:sub>
                      </m:sSub>
                    </m:oMath>
                  </m:oMathPara>
                </a14:m>
                <a:endParaRPr lang="en-US" sz="2800" dirty="0">
                  <a:ln w="0"/>
                  <a:solidFill>
                    <a:schemeClr val="tx1"/>
                  </a:solidFill>
                  <a:effectLst>
                    <a:outerShdw blurRad="38100" dist="19050" dir="2700000" algn="tl" rotWithShape="0">
                      <a:schemeClr val="dk1">
                        <a:alpha val="40000"/>
                      </a:schemeClr>
                    </a:outerShdw>
                  </a:effectLst>
                </a:endParaRPr>
              </a:p>
            </p:txBody>
          </p:sp>
        </mc:Choice>
        <mc:Fallback xmlns="">
          <p:sp>
            <p:nvSpPr>
              <p:cNvPr id="8" name="TextBox 7"/>
              <p:cNvSpPr txBox="1">
                <a:spLocks noRot="1" noChangeAspect="1" noMove="1" noResize="1" noEditPoints="1" noAdjustHandles="1" noChangeArrowheads="1" noChangeShapeType="1" noTextEdit="1"/>
              </p:cNvSpPr>
              <p:nvPr/>
            </p:nvSpPr>
            <p:spPr>
              <a:xfrm>
                <a:off x="7595736" y="1510917"/>
                <a:ext cx="811763" cy="523220"/>
              </a:xfrm>
              <a:prstGeom prst="rect">
                <a:avLst/>
              </a:prstGeom>
              <a:blipFill rotWithShape="0">
                <a:blip r:embed="rId2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Rectangle 10"/>
              <p:cNvSpPr/>
              <p:nvPr/>
            </p:nvSpPr>
            <p:spPr>
              <a:xfrm>
                <a:off x="2552447" y="3176484"/>
                <a:ext cx="456600" cy="369332"/>
              </a:xfrm>
              <a:prstGeom prst="rect">
                <a:avLst/>
              </a:prstGeom>
            </p:spPr>
            <p:txBody>
              <a:bodyPr wrap="none">
                <a:spAutoFit/>
              </a:bodyPr>
              <a:lstStyle/>
              <a:p>
                <a:pPr algn="ctr"/>
                <a14:m>
                  <m:oMathPara xmlns:m="http://schemas.openxmlformats.org/officeDocument/2006/math">
                    <m:oMathParaPr>
                      <m:jc m:val="centerGroup"/>
                    </m:oMathParaPr>
                    <m:oMath xmlns:m="http://schemas.openxmlformats.org/officeDocument/2006/math">
                      <m:sSub>
                        <m:sSubPr>
                          <m:ctrlPr>
                            <a:rPr lang="en-US"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1</m:t>
                          </m:r>
                        </m:sub>
                      </m:sSub>
                    </m:oMath>
                  </m:oMathPara>
                </a14:m>
                <a:endParaRPr lang="en-US" dirty="0">
                  <a:ln w="0"/>
                  <a:solidFill>
                    <a:schemeClr val="tx1"/>
                  </a:solidFill>
                  <a:effectLst>
                    <a:outerShdw blurRad="38100" dist="19050" dir="2700000" algn="tl" rotWithShape="0">
                      <a:schemeClr val="dk1">
                        <a:alpha val="40000"/>
                      </a:schemeClr>
                    </a:outerShdw>
                  </a:effectLst>
                </a:endParaRPr>
              </a:p>
            </p:txBody>
          </p:sp>
        </mc:Choice>
        <mc:Fallback xmlns="">
          <p:sp>
            <p:nvSpPr>
              <p:cNvPr id="11" name="Rectangle 10"/>
              <p:cNvSpPr>
                <a:spLocks noRot="1" noChangeAspect="1" noMove="1" noResize="1" noEditPoints="1" noAdjustHandles="1" noChangeArrowheads="1" noChangeShapeType="1" noTextEdit="1"/>
              </p:cNvSpPr>
              <p:nvPr/>
            </p:nvSpPr>
            <p:spPr>
              <a:xfrm>
                <a:off x="2552447" y="3176484"/>
                <a:ext cx="456600" cy="369332"/>
              </a:xfrm>
              <a:prstGeom prst="rect">
                <a:avLst/>
              </a:prstGeom>
              <a:blipFill rotWithShape="0">
                <a:blip r:embed="rId22"/>
                <a:stretch>
                  <a:fillRect b="-4918"/>
                </a:stretch>
              </a:blipFill>
            </p:spPr>
            <p:txBody>
              <a:bodyPr/>
              <a:lstStyle/>
              <a:p>
                <a:r>
                  <a:rPr lang="en-US">
                    <a:noFill/>
                  </a:rPr>
                  <a:t> </a:t>
                </a:r>
              </a:p>
            </p:txBody>
          </p:sp>
        </mc:Fallback>
      </mc:AlternateContent>
      <p:cxnSp>
        <p:nvCxnSpPr>
          <p:cNvPr id="48" name="Curved Connector 47"/>
          <p:cNvCxnSpPr>
            <a:stCxn id="70" idx="3"/>
          </p:cNvCxnSpPr>
          <p:nvPr/>
        </p:nvCxnSpPr>
        <p:spPr>
          <a:xfrm>
            <a:off x="4538421" y="3356520"/>
            <a:ext cx="710509" cy="625947"/>
          </a:xfrm>
          <a:prstGeom prst="curved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graphicFrame>
            <p:nvGraphicFramePr>
              <p:cNvPr id="51" name="Table 50"/>
              <p:cNvGraphicFramePr>
                <a:graphicFrameLocks noGrp="1"/>
              </p:cNvGraphicFramePr>
              <p:nvPr>
                <p:extLst>
                  <p:ext uri="{D42A27DB-BD31-4B8C-83A1-F6EECF244321}">
                    <p14:modId xmlns:p14="http://schemas.microsoft.com/office/powerpoint/2010/main" val="744085919"/>
                  </p:ext>
                </p:extLst>
              </p:nvPr>
            </p:nvGraphicFramePr>
            <p:xfrm>
              <a:off x="6554847" y="3171854"/>
              <a:ext cx="446913" cy="1478280"/>
            </p:xfrm>
            <a:graphic>
              <a:graphicData uri="http://schemas.openxmlformats.org/drawingml/2006/table">
                <a:tbl>
                  <a:tblPr firstRow="1" bandRow="1">
                    <a:tableStyleId>{0505E3EF-67EA-436B-97B2-0124C06EBD24}</a:tableStyleId>
                  </a:tblPr>
                  <a:tblGrid>
                    <a:gridCol w="446913"/>
                  </a:tblGrid>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1" i="0" dirty="0" smtClean="0">
                                        <a:ln w="0"/>
                                        <a:effectLst>
                                          <a:outerShdw blurRad="38100" dist="19050" dir="2700000" algn="tl" rotWithShape="0">
                                            <a:schemeClr val="dk1">
                                              <a:alpha val="40000"/>
                                            </a:schemeClr>
                                          </a:outerShdw>
                                        </a:effectLst>
                                        <a:latin typeface="Cambria Math" panose="02040503050406030204" pitchFamily="18" charset="0"/>
                                      </a:rPr>
                                      <m:t>𝟎</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2">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2</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3">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4">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4">
                            <a:lumMod val="40000"/>
                            <a:lumOff val="60000"/>
                          </a:schemeClr>
                        </a:solidFill>
                      </a:tcPr>
                    </a:tc>
                  </a:tr>
                </a:tbl>
              </a:graphicData>
            </a:graphic>
          </p:graphicFrame>
        </mc:Choice>
        <mc:Fallback xmlns="">
          <p:graphicFrame>
            <p:nvGraphicFramePr>
              <p:cNvPr id="51" name="Table 50"/>
              <p:cNvGraphicFramePr>
                <a:graphicFrameLocks noGrp="1"/>
              </p:cNvGraphicFramePr>
              <p:nvPr>
                <p:extLst>
                  <p:ext uri="{D42A27DB-BD31-4B8C-83A1-F6EECF244321}">
                    <p14:modId xmlns:p14="http://schemas.microsoft.com/office/powerpoint/2010/main" val="744085919"/>
                  </p:ext>
                </p:extLst>
              </p:nvPr>
            </p:nvGraphicFramePr>
            <p:xfrm>
              <a:off x="6554847" y="3171854"/>
              <a:ext cx="446913" cy="1478280"/>
            </p:xfrm>
            <a:graphic>
              <a:graphicData uri="http://schemas.openxmlformats.org/drawingml/2006/table">
                <a:tbl>
                  <a:tblPr firstRow="1" bandRow="1">
                    <a:tableStyleId>{0505E3EF-67EA-436B-97B2-0124C06EBD24}</a:tableStyleId>
                  </a:tblPr>
                  <a:tblGrid>
                    <a:gridCol w="446913"/>
                  </a:tblGrid>
                  <a:tr h="365760">
                    <a:tc>
                      <a:txBody>
                        <a:bodyPr/>
                        <a:lstStyle/>
                        <a:p>
                          <a:endParaRPr lang="en-US"/>
                        </a:p>
                      </a:txBody>
                      <a:tcPr>
                        <a:blipFill rotWithShape="0">
                          <a:blip r:embed="rId23"/>
                          <a:stretch>
                            <a:fillRect l="-1351" t="-1667" r="-2703" b="-308333"/>
                          </a:stretch>
                        </a:blipFill>
                      </a:tcPr>
                    </a:tc>
                  </a:tr>
                  <a:tr h="370840">
                    <a:tc>
                      <a:txBody>
                        <a:bodyPr/>
                        <a:lstStyle/>
                        <a:p>
                          <a:endParaRPr lang="en-US"/>
                        </a:p>
                      </a:txBody>
                      <a:tcPr>
                        <a:blipFill rotWithShape="0">
                          <a:blip r:embed="rId23"/>
                          <a:stretch>
                            <a:fillRect l="-1351" t="-100000" r="-2703" b="-203279"/>
                          </a:stretch>
                        </a:blipFill>
                      </a:tcPr>
                    </a:tc>
                  </a:tr>
                  <a:tr h="370840">
                    <a:tc>
                      <a:txBody>
                        <a:bodyPr/>
                        <a:lstStyle/>
                        <a:p>
                          <a:endParaRPr lang="en-US"/>
                        </a:p>
                      </a:txBody>
                      <a:tcPr>
                        <a:blipFill rotWithShape="0">
                          <a:blip r:embed="rId23"/>
                          <a:stretch>
                            <a:fillRect l="-1351" t="-200000" r="-2703" b="-103279"/>
                          </a:stretch>
                        </a:blipFill>
                      </a:tcPr>
                    </a:tc>
                  </a:tr>
                  <a:tr h="370840">
                    <a:tc>
                      <a:txBody>
                        <a:bodyPr/>
                        <a:lstStyle/>
                        <a:p>
                          <a:endParaRPr lang="en-US"/>
                        </a:p>
                      </a:txBody>
                      <a:tcPr>
                        <a:blipFill rotWithShape="0">
                          <a:blip r:embed="rId23"/>
                          <a:stretch>
                            <a:fillRect l="-1351" t="-300000" r="-2703" b="-3279"/>
                          </a:stretch>
                        </a:blipFill>
                      </a:tcPr>
                    </a:tc>
                  </a:tr>
                </a:tbl>
              </a:graphicData>
            </a:graphic>
          </p:graphicFrame>
        </mc:Fallback>
      </mc:AlternateContent>
      <mc:AlternateContent xmlns:mc="http://schemas.openxmlformats.org/markup-compatibility/2006" xmlns:a14="http://schemas.microsoft.com/office/drawing/2010/main">
        <mc:Choice Requires="a14">
          <p:graphicFrame>
            <p:nvGraphicFramePr>
              <p:cNvPr id="52" name="Table 51"/>
              <p:cNvGraphicFramePr>
                <a:graphicFrameLocks noGrp="1"/>
              </p:cNvGraphicFramePr>
              <p:nvPr>
                <p:extLst>
                  <p:ext uri="{D42A27DB-BD31-4B8C-83A1-F6EECF244321}">
                    <p14:modId xmlns:p14="http://schemas.microsoft.com/office/powerpoint/2010/main" val="1633613207"/>
                  </p:ext>
                </p:extLst>
              </p:nvPr>
            </p:nvGraphicFramePr>
            <p:xfrm>
              <a:off x="7372279" y="3171854"/>
              <a:ext cx="446913" cy="1478280"/>
            </p:xfrm>
            <a:graphic>
              <a:graphicData uri="http://schemas.openxmlformats.org/drawingml/2006/table">
                <a:tbl>
                  <a:tblPr firstRow="1" bandRow="1">
                    <a:tableStyleId>{0505E3EF-67EA-436B-97B2-0124C06EBD24}</a:tableStyleId>
                  </a:tblPr>
                  <a:tblGrid>
                    <a:gridCol w="446913"/>
                  </a:tblGrid>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1" i="0" dirty="0" smtClean="0">
                                        <a:ln w="0"/>
                                        <a:effectLst>
                                          <a:outerShdw blurRad="38100" dist="19050" dir="2700000" algn="tl" rotWithShape="0">
                                            <a:schemeClr val="dk1">
                                              <a:alpha val="40000"/>
                                            </a:schemeClr>
                                          </a:outerShdw>
                                        </a:effectLst>
                                        <a:latin typeface="Cambria Math" panose="02040503050406030204" pitchFamily="18" charset="0"/>
                                      </a:rPr>
                                      <m:t>𝟎</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2">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4">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4">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4">
                            <a:lumMod val="40000"/>
                            <a:lumOff val="60000"/>
                          </a:schemeClr>
                        </a:solidFill>
                      </a:tcPr>
                    </a:tc>
                  </a:tr>
                </a:tbl>
              </a:graphicData>
            </a:graphic>
          </p:graphicFrame>
        </mc:Choice>
        <mc:Fallback xmlns="">
          <p:graphicFrame>
            <p:nvGraphicFramePr>
              <p:cNvPr id="52" name="Table 51"/>
              <p:cNvGraphicFramePr>
                <a:graphicFrameLocks noGrp="1"/>
              </p:cNvGraphicFramePr>
              <p:nvPr>
                <p:extLst>
                  <p:ext uri="{D42A27DB-BD31-4B8C-83A1-F6EECF244321}">
                    <p14:modId xmlns:p14="http://schemas.microsoft.com/office/powerpoint/2010/main" val="1633613207"/>
                  </p:ext>
                </p:extLst>
              </p:nvPr>
            </p:nvGraphicFramePr>
            <p:xfrm>
              <a:off x="7372279" y="3171854"/>
              <a:ext cx="446913" cy="1478280"/>
            </p:xfrm>
            <a:graphic>
              <a:graphicData uri="http://schemas.openxmlformats.org/drawingml/2006/table">
                <a:tbl>
                  <a:tblPr firstRow="1" bandRow="1">
                    <a:tableStyleId>{0505E3EF-67EA-436B-97B2-0124C06EBD24}</a:tableStyleId>
                  </a:tblPr>
                  <a:tblGrid>
                    <a:gridCol w="446913"/>
                  </a:tblGrid>
                  <a:tr h="365760">
                    <a:tc>
                      <a:txBody>
                        <a:bodyPr/>
                        <a:lstStyle/>
                        <a:p>
                          <a:endParaRPr lang="en-US"/>
                        </a:p>
                      </a:txBody>
                      <a:tcPr>
                        <a:blipFill rotWithShape="0">
                          <a:blip r:embed="rId24"/>
                          <a:stretch>
                            <a:fillRect l="-1351" t="-1667" r="-2703" b="-308333"/>
                          </a:stretch>
                        </a:blipFill>
                      </a:tcPr>
                    </a:tc>
                  </a:tr>
                  <a:tr h="370840">
                    <a:tc>
                      <a:txBody>
                        <a:bodyPr/>
                        <a:lstStyle/>
                        <a:p>
                          <a:endParaRPr lang="en-US"/>
                        </a:p>
                      </a:txBody>
                      <a:tcPr>
                        <a:blipFill rotWithShape="0">
                          <a:blip r:embed="rId24"/>
                          <a:stretch>
                            <a:fillRect l="-1351" t="-100000" r="-2703" b="-203279"/>
                          </a:stretch>
                        </a:blipFill>
                      </a:tcPr>
                    </a:tc>
                  </a:tr>
                  <a:tr h="370840">
                    <a:tc>
                      <a:txBody>
                        <a:bodyPr/>
                        <a:lstStyle/>
                        <a:p>
                          <a:endParaRPr lang="en-US"/>
                        </a:p>
                      </a:txBody>
                      <a:tcPr>
                        <a:blipFill rotWithShape="0">
                          <a:blip r:embed="rId24"/>
                          <a:stretch>
                            <a:fillRect l="-1351" t="-200000" r="-2703" b="-103279"/>
                          </a:stretch>
                        </a:blipFill>
                      </a:tcPr>
                    </a:tc>
                  </a:tr>
                  <a:tr h="370840">
                    <a:tc>
                      <a:txBody>
                        <a:bodyPr/>
                        <a:lstStyle/>
                        <a:p>
                          <a:endParaRPr lang="en-US"/>
                        </a:p>
                      </a:txBody>
                      <a:tcPr>
                        <a:blipFill rotWithShape="0">
                          <a:blip r:embed="rId24"/>
                          <a:stretch>
                            <a:fillRect l="-1351" t="-300000" r="-2703" b="-3279"/>
                          </a:stretch>
                        </a:blipFill>
                      </a:tcPr>
                    </a:tc>
                  </a:tr>
                </a:tbl>
              </a:graphicData>
            </a:graphic>
          </p:graphicFrame>
        </mc:Fallback>
      </mc:AlternateContent>
      <mc:AlternateContent xmlns:mc="http://schemas.openxmlformats.org/markup-compatibility/2006" xmlns:a14="http://schemas.microsoft.com/office/drawing/2010/main">
        <mc:Choice Requires="a14">
          <p:graphicFrame>
            <p:nvGraphicFramePr>
              <p:cNvPr id="53" name="Table 52"/>
              <p:cNvGraphicFramePr>
                <a:graphicFrameLocks noGrp="1"/>
              </p:cNvGraphicFramePr>
              <p:nvPr>
                <p:extLst>
                  <p:ext uri="{D42A27DB-BD31-4B8C-83A1-F6EECF244321}">
                    <p14:modId xmlns:p14="http://schemas.microsoft.com/office/powerpoint/2010/main" val="2910036294"/>
                  </p:ext>
                </p:extLst>
              </p:nvPr>
            </p:nvGraphicFramePr>
            <p:xfrm>
              <a:off x="8184042" y="3162611"/>
              <a:ext cx="446913" cy="1478280"/>
            </p:xfrm>
            <a:graphic>
              <a:graphicData uri="http://schemas.openxmlformats.org/drawingml/2006/table">
                <a:tbl>
                  <a:tblPr firstRow="1" bandRow="1">
                    <a:tableStyleId>{0505E3EF-67EA-436B-97B2-0124C06EBD24}</a:tableStyleId>
                  </a:tblPr>
                  <a:tblGrid>
                    <a:gridCol w="446913"/>
                  </a:tblGrid>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1" i="0" dirty="0" smtClean="0">
                                        <a:ln w="0"/>
                                        <a:effectLst>
                                          <a:outerShdw blurRad="38100" dist="19050" dir="2700000" algn="tl" rotWithShape="0">
                                            <a:schemeClr val="dk1">
                                              <a:alpha val="40000"/>
                                            </a:schemeClr>
                                          </a:outerShdw>
                                        </a:effectLst>
                                        <a:latin typeface="Cambria Math" panose="02040503050406030204" pitchFamily="18" charset="0"/>
                                      </a:rPr>
                                      <m:t>𝟏</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1">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2">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2">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2">
                            <a:lumMod val="40000"/>
                            <a:lumOff val="60000"/>
                          </a:schemeClr>
                        </a:solidFill>
                      </a:tcPr>
                    </a:tc>
                  </a:tr>
                </a:tbl>
              </a:graphicData>
            </a:graphic>
          </p:graphicFrame>
        </mc:Choice>
        <mc:Fallback xmlns="">
          <p:graphicFrame>
            <p:nvGraphicFramePr>
              <p:cNvPr id="53" name="Table 52"/>
              <p:cNvGraphicFramePr>
                <a:graphicFrameLocks noGrp="1"/>
              </p:cNvGraphicFramePr>
              <p:nvPr>
                <p:extLst>
                  <p:ext uri="{D42A27DB-BD31-4B8C-83A1-F6EECF244321}">
                    <p14:modId xmlns:p14="http://schemas.microsoft.com/office/powerpoint/2010/main" val="2910036294"/>
                  </p:ext>
                </p:extLst>
              </p:nvPr>
            </p:nvGraphicFramePr>
            <p:xfrm>
              <a:off x="8184042" y="3162611"/>
              <a:ext cx="446913" cy="1478280"/>
            </p:xfrm>
            <a:graphic>
              <a:graphicData uri="http://schemas.openxmlformats.org/drawingml/2006/table">
                <a:tbl>
                  <a:tblPr firstRow="1" bandRow="1">
                    <a:tableStyleId>{0505E3EF-67EA-436B-97B2-0124C06EBD24}</a:tableStyleId>
                  </a:tblPr>
                  <a:tblGrid>
                    <a:gridCol w="446913"/>
                  </a:tblGrid>
                  <a:tr h="365760">
                    <a:tc>
                      <a:txBody>
                        <a:bodyPr/>
                        <a:lstStyle/>
                        <a:p>
                          <a:endParaRPr lang="en-US"/>
                        </a:p>
                      </a:txBody>
                      <a:tcPr>
                        <a:blipFill rotWithShape="0">
                          <a:blip r:embed="rId25"/>
                          <a:stretch>
                            <a:fillRect l="-1351" t="-1667" r="-2703" b="-310000"/>
                          </a:stretch>
                        </a:blipFill>
                      </a:tcPr>
                    </a:tc>
                  </a:tr>
                  <a:tr h="370840">
                    <a:tc>
                      <a:txBody>
                        <a:bodyPr/>
                        <a:lstStyle/>
                        <a:p>
                          <a:endParaRPr lang="en-US"/>
                        </a:p>
                      </a:txBody>
                      <a:tcPr>
                        <a:blipFill rotWithShape="0">
                          <a:blip r:embed="rId25"/>
                          <a:stretch>
                            <a:fillRect l="-1351" t="-98387" r="-2703" b="-200000"/>
                          </a:stretch>
                        </a:blipFill>
                      </a:tcPr>
                    </a:tc>
                  </a:tr>
                  <a:tr h="370840">
                    <a:tc>
                      <a:txBody>
                        <a:bodyPr/>
                        <a:lstStyle/>
                        <a:p>
                          <a:endParaRPr lang="en-US"/>
                        </a:p>
                      </a:txBody>
                      <a:tcPr>
                        <a:blipFill rotWithShape="0">
                          <a:blip r:embed="rId25"/>
                          <a:stretch>
                            <a:fillRect l="-1351" t="-201639" r="-2703" b="-103279"/>
                          </a:stretch>
                        </a:blipFill>
                      </a:tcPr>
                    </a:tc>
                  </a:tr>
                  <a:tr h="370840">
                    <a:tc>
                      <a:txBody>
                        <a:bodyPr/>
                        <a:lstStyle/>
                        <a:p>
                          <a:endParaRPr lang="en-US"/>
                        </a:p>
                      </a:txBody>
                      <a:tcPr>
                        <a:blipFill rotWithShape="0">
                          <a:blip r:embed="rId25"/>
                          <a:stretch>
                            <a:fillRect l="-1351" t="-301639" r="-2703" b="-3279"/>
                          </a:stretch>
                        </a:blipFill>
                      </a:tcPr>
                    </a:tc>
                  </a:tr>
                </a:tbl>
              </a:graphicData>
            </a:graphic>
          </p:graphicFrame>
        </mc:Fallback>
      </mc:AlternateContent>
      <mc:AlternateContent xmlns:mc="http://schemas.openxmlformats.org/markup-compatibility/2006" xmlns:a14="http://schemas.microsoft.com/office/drawing/2010/main">
        <mc:Choice Requires="a14">
          <p:sp>
            <p:nvSpPr>
              <p:cNvPr id="55" name="Rectangle 54"/>
              <p:cNvSpPr/>
              <p:nvPr/>
            </p:nvSpPr>
            <p:spPr>
              <a:xfrm>
                <a:off x="1776716" y="3176484"/>
                <a:ext cx="456600" cy="369332"/>
              </a:xfrm>
              <a:prstGeom prst="rect">
                <a:avLst/>
              </a:prstGeom>
            </p:spPr>
            <p:txBody>
              <a:bodyPr wrap="none">
                <a:spAutoFit/>
              </a:bodyPr>
              <a:lstStyle/>
              <a:p>
                <a:pPr algn="ctr"/>
                <a14:m>
                  <m:oMathPara xmlns:m="http://schemas.openxmlformats.org/officeDocument/2006/math">
                    <m:oMathParaPr>
                      <m:jc m:val="centerGroup"/>
                    </m:oMathParaPr>
                    <m:oMath xmlns:m="http://schemas.openxmlformats.org/officeDocument/2006/math">
                      <m:sSub>
                        <m:sSubPr>
                          <m:ctrlPr>
                            <a:rPr lang="en-US"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ln w="0"/>
                  <a:solidFill>
                    <a:schemeClr val="tx1"/>
                  </a:solidFill>
                  <a:effectLst>
                    <a:outerShdw blurRad="38100" dist="19050" dir="2700000" algn="tl" rotWithShape="0">
                      <a:schemeClr val="dk1">
                        <a:alpha val="40000"/>
                      </a:schemeClr>
                    </a:outerShdw>
                  </a:effectLst>
                </a:endParaRPr>
              </a:p>
            </p:txBody>
          </p:sp>
        </mc:Choice>
        <mc:Fallback xmlns="">
          <p:sp>
            <p:nvSpPr>
              <p:cNvPr id="55" name="Rectangle 54"/>
              <p:cNvSpPr>
                <a:spLocks noRot="1" noChangeAspect="1" noMove="1" noResize="1" noEditPoints="1" noAdjustHandles="1" noChangeArrowheads="1" noChangeShapeType="1" noTextEdit="1"/>
              </p:cNvSpPr>
              <p:nvPr/>
            </p:nvSpPr>
            <p:spPr>
              <a:xfrm>
                <a:off x="1776716" y="3176484"/>
                <a:ext cx="456600" cy="369332"/>
              </a:xfrm>
              <a:prstGeom prst="rect">
                <a:avLst/>
              </a:prstGeom>
              <a:blipFill rotWithShape="0">
                <a:blip r:embed="rId26"/>
                <a:stretch>
                  <a:fillRect b="-4918"/>
                </a:stretch>
              </a:blipFill>
            </p:spPr>
            <p:txBody>
              <a:bodyPr/>
              <a:lstStyle/>
              <a:p>
                <a:r>
                  <a:rPr lang="en-US">
                    <a:noFill/>
                  </a:rPr>
                  <a:t> </a:t>
                </a:r>
              </a:p>
            </p:txBody>
          </p:sp>
        </mc:Fallback>
      </mc:AlternateContent>
      <p:cxnSp>
        <p:nvCxnSpPr>
          <p:cNvPr id="56" name="Straight Arrow Connector 55"/>
          <p:cNvCxnSpPr>
            <a:stCxn id="55" idx="3"/>
            <a:endCxn id="11" idx="1"/>
          </p:cNvCxnSpPr>
          <p:nvPr/>
        </p:nvCxnSpPr>
        <p:spPr>
          <a:xfrm>
            <a:off x="2233316" y="3361150"/>
            <a:ext cx="31913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graphicFrame>
            <p:nvGraphicFramePr>
              <p:cNvPr id="64" name="Table 63"/>
              <p:cNvGraphicFramePr>
                <a:graphicFrameLocks noGrp="1"/>
              </p:cNvGraphicFramePr>
              <p:nvPr>
                <p:extLst>
                  <p:ext uri="{D42A27DB-BD31-4B8C-83A1-F6EECF244321}">
                    <p14:modId xmlns:p14="http://schemas.microsoft.com/office/powerpoint/2010/main" val="3668150951"/>
                  </p:ext>
                </p:extLst>
              </p:nvPr>
            </p:nvGraphicFramePr>
            <p:xfrm>
              <a:off x="5742531" y="3181272"/>
              <a:ext cx="446913" cy="1478280"/>
            </p:xfrm>
            <a:graphic>
              <a:graphicData uri="http://schemas.openxmlformats.org/drawingml/2006/table">
                <a:tbl>
                  <a:tblPr firstRow="1" bandRow="1">
                    <a:tableStyleId>{0505E3EF-67EA-436B-97B2-0124C06EBD24}</a:tableStyleId>
                  </a:tblPr>
                  <a:tblGrid>
                    <a:gridCol w="446913"/>
                  </a:tblGrid>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1" i="0" dirty="0" smtClean="0">
                                        <a:ln w="0"/>
                                        <a:effectLst>
                                          <a:outerShdw blurRad="38100" dist="19050" dir="2700000" algn="tl" rotWithShape="0">
                                            <a:schemeClr val="dk1">
                                              <a:alpha val="40000"/>
                                            </a:schemeClr>
                                          </a:outerShdw>
                                        </a:effectLst>
                                        <a:latin typeface="Cambria Math" panose="02040503050406030204" pitchFamily="18" charset="0"/>
                                      </a:rPr>
                                      <m:t>𝟎</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2">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dirty="0" smtClean="0">
                                        <a:ln w="0"/>
                                        <a:effectLst>
                                          <a:outerShdw blurRad="38100" dist="19050" dir="2700000" algn="tl" rotWithShape="0">
                                            <a:schemeClr val="dk1">
                                              <a:alpha val="40000"/>
                                            </a:schemeClr>
                                          </a:outerShdw>
                                        </a:effectLst>
                                        <a:latin typeface="Cambria Math" panose="02040503050406030204" pitchFamily="18" charset="0"/>
                                      </a:rPr>
                                      <m:t>1</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1">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2</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3">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4">
                            <a:lumMod val="40000"/>
                            <a:lumOff val="60000"/>
                          </a:schemeClr>
                        </a:solidFill>
                      </a:tcPr>
                    </a:tc>
                  </a:tr>
                </a:tbl>
              </a:graphicData>
            </a:graphic>
          </p:graphicFrame>
        </mc:Choice>
        <mc:Fallback xmlns="">
          <p:graphicFrame>
            <p:nvGraphicFramePr>
              <p:cNvPr id="64" name="Table 63"/>
              <p:cNvGraphicFramePr>
                <a:graphicFrameLocks noGrp="1"/>
              </p:cNvGraphicFramePr>
              <p:nvPr>
                <p:extLst>
                  <p:ext uri="{D42A27DB-BD31-4B8C-83A1-F6EECF244321}">
                    <p14:modId xmlns:p14="http://schemas.microsoft.com/office/powerpoint/2010/main" val="3668150951"/>
                  </p:ext>
                </p:extLst>
              </p:nvPr>
            </p:nvGraphicFramePr>
            <p:xfrm>
              <a:off x="5742531" y="3181272"/>
              <a:ext cx="446913" cy="1478280"/>
            </p:xfrm>
            <a:graphic>
              <a:graphicData uri="http://schemas.openxmlformats.org/drawingml/2006/table">
                <a:tbl>
                  <a:tblPr firstRow="1" bandRow="1">
                    <a:tableStyleId>{0505E3EF-67EA-436B-97B2-0124C06EBD24}</a:tableStyleId>
                  </a:tblPr>
                  <a:tblGrid>
                    <a:gridCol w="446913"/>
                  </a:tblGrid>
                  <a:tr h="365760">
                    <a:tc>
                      <a:txBody>
                        <a:bodyPr/>
                        <a:lstStyle/>
                        <a:p>
                          <a:endParaRPr lang="en-US"/>
                        </a:p>
                      </a:txBody>
                      <a:tcPr>
                        <a:blipFill rotWithShape="0">
                          <a:blip r:embed="rId27"/>
                          <a:stretch>
                            <a:fillRect l="-2703" t="-1667" r="-2703" b="-310000"/>
                          </a:stretch>
                        </a:blipFill>
                      </a:tcPr>
                    </a:tc>
                  </a:tr>
                  <a:tr h="370840">
                    <a:tc>
                      <a:txBody>
                        <a:bodyPr/>
                        <a:lstStyle/>
                        <a:p>
                          <a:endParaRPr lang="en-US"/>
                        </a:p>
                      </a:txBody>
                      <a:tcPr>
                        <a:blipFill rotWithShape="0">
                          <a:blip r:embed="rId27"/>
                          <a:stretch>
                            <a:fillRect l="-2703" t="-98387" r="-2703" b="-200000"/>
                          </a:stretch>
                        </a:blipFill>
                      </a:tcPr>
                    </a:tc>
                  </a:tr>
                  <a:tr h="370840">
                    <a:tc>
                      <a:txBody>
                        <a:bodyPr/>
                        <a:lstStyle/>
                        <a:p>
                          <a:endParaRPr lang="en-US"/>
                        </a:p>
                      </a:txBody>
                      <a:tcPr>
                        <a:blipFill rotWithShape="0">
                          <a:blip r:embed="rId27"/>
                          <a:stretch>
                            <a:fillRect l="-2703" t="-201639" r="-2703" b="-103279"/>
                          </a:stretch>
                        </a:blipFill>
                      </a:tcPr>
                    </a:tc>
                  </a:tr>
                  <a:tr h="370840">
                    <a:tc>
                      <a:txBody>
                        <a:bodyPr/>
                        <a:lstStyle/>
                        <a:p>
                          <a:endParaRPr lang="en-US"/>
                        </a:p>
                      </a:txBody>
                      <a:tcPr>
                        <a:blipFill rotWithShape="0">
                          <a:blip r:embed="rId27"/>
                          <a:stretch>
                            <a:fillRect l="-2703" t="-301639" r="-2703" b="-3279"/>
                          </a:stretch>
                        </a:blipFill>
                      </a:tcPr>
                    </a:tc>
                  </a:tr>
                </a:tbl>
              </a:graphicData>
            </a:graphic>
          </p:graphicFrame>
        </mc:Fallback>
      </mc:AlternateContent>
      <mc:AlternateContent xmlns:mc="http://schemas.openxmlformats.org/markup-compatibility/2006" xmlns:a14="http://schemas.microsoft.com/office/drawing/2010/main">
        <mc:Choice Requires="a14">
          <p:sp>
            <p:nvSpPr>
              <p:cNvPr id="70" name="Rectangle 69"/>
              <p:cNvSpPr/>
              <p:nvPr/>
            </p:nvSpPr>
            <p:spPr>
              <a:xfrm>
                <a:off x="4127732" y="3171854"/>
                <a:ext cx="410689" cy="369332"/>
              </a:xfrm>
              <a:prstGeom prst="rect">
                <a:avLst/>
              </a:prstGeom>
            </p:spPr>
            <p:txBody>
              <a:bodyPr wrap="none">
                <a:spAutoFit/>
              </a:bodyPr>
              <a:lstStyle/>
              <a:p>
                <a:pPr algn="ctr"/>
                <a14:m>
                  <m:oMathPara xmlns:m="http://schemas.openxmlformats.org/officeDocument/2006/math">
                    <m:oMathParaPr>
                      <m:jc m:val="centerGroup"/>
                    </m:oMathParaPr>
                    <m:oMath xmlns:m="http://schemas.openxmlformats.org/officeDocument/2006/math">
                      <m:r>
                        <a:rPr lang="en-US"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m:t>
                      </m:r>
                    </m:oMath>
                  </m:oMathPara>
                </a14:m>
                <a:endParaRPr lang="en-US" dirty="0">
                  <a:ln w="0"/>
                  <a:solidFill>
                    <a:schemeClr val="tx1"/>
                  </a:solidFill>
                  <a:effectLst>
                    <a:outerShdw blurRad="38100" dist="19050" dir="2700000" algn="tl" rotWithShape="0">
                      <a:schemeClr val="dk1">
                        <a:alpha val="40000"/>
                      </a:schemeClr>
                    </a:outerShdw>
                  </a:effectLst>
                </a:endParaRPr>
              </a:p>
            </p:txBody>
          </p:sp>
        </mc:Choice>
        <mc:Fallback xmlns="">
          <p:sp>
            <p:nvSpPr>
              <p:cNvPr id="70" name="Rectangle 69"/>
              <p:cNvSpPr>
                <a:spLocks noRot="1" noChangeAspect="1" noMove="1" noResize="1" noEditPoints="1" noAdjustHandles="1" noChangeArrowheads="1" noChangeShapeType="1" noTextEdit="1"/>
              </p:cNvSpPr>
              <p:nvPr/>
            </p:nvSpPr>
            <p:spPr>
              <a:xfrm>
                <a:off x="4127732" y="3171854"/>
                <a:ext cx="410689" cy="369332"/>
              </a:xfrm>
              <a:prstGeom prst="rect">
                <a:avLst/>
              </a:prstGeom>
              <a:blipFill rotWithShape="0">
                <a:blip r:embed="rId2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1" name="Rectangle 70"/>
              <p:cNvSpPr/>
              <p:nvPr/>
            </p:nvSpPr>
            <p:spPr>
              <a:xfrm>
                <a:off x="3329045" y="3171854"/>
                <a:ext cx="456600" cy="369332"/>
              </a:xfrm>
              <a:prstGeom prst="rect">
                <a:avLst/>
              </a:prstGeom>
            </p:spPr>
            <p:txBody>
              <a:bodyPr wrap="none">
                <a:spAutoFit/>
              </a:bodyPr>
              <a:lstStyle/>
              <a:p>
                <a:pPr algn="ctr"/>
                <a14:m>
                  <m:oMathPara xmlns:m="http://schemas.openxmlformats.org/officeDocument/2006/math">
                    <m:oMathParaPr>
                      <m:jc m:val="centerGroup"/>
                    </m:oMathParaPr>
                    <m:oMath xmlns:m="http://schemas.openxmlformats.org/officeDocument/2006/math">
                      <m:sSub>
                        <m:sSubPr>
                          <m:ctrlPr>
                            <a:rPr lang="en-US"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2</m:t>
                          </m:r>
                        </m:sub>
                      </m:sSub>
                    </m:oMath>
                  </m:oMathPara>
                </a14:m>
                <a:endParaRPr lang="en-US" dirty="0">
                  <a:ln w="0"/>
                  <a:solidFill>
                    <a:schemeClr val="tx1"/>
                  </a:solidFill>
                  <a:effectLst>
                    <a:outerShdw blurRad="38100" dist="19050" dir="2700000" algn="tl" rotWithShape="0">
                      <a:schemeClr val="dk1">
                        <a:alpha val="40000"/>
                      </a:schemeClr>
                    </a:outerShdw>
                  </a:effectLst>
                </a:endParaRPr>
              </a:p>
            </p:txBody>
          </p:sp>
        </mc:Choice>
        <mc:Fallback xmlns="">
          <p:sp>
            <p:nvSpPr>
              <p:cNvPr id="71" name="Rectangle 70"/>
              <p:cNvSpPr>
                <a:spLocks noRot="1" noChangeAspect="1" noMove="1" noResize="1" noEditPoints="1" noAdjustHandles="1" noChangeArrowheads="1" noChangeShapeType="1" noTextEdit="1"/>
              </p:cNvSpPr>
              <p:nvPr/>
            </p:nvSpPr>
            <p:spPr>
              <a:xfrm>
                <a:off x="3329045" y="3171854"/>
                <a:ext cx="456600" cy="369332"/>
              </a:xfrm>
              <a:prstGeom prst="rect">
                <a:avLst/>
              </a:prstGeom>
              <a:blipFill rotWithShape="0">
                <a:blip r:embed="rId29"/>
                <a:stretch>
                  <a:fillRect b="-4918"/>
                </a:stretch>
              </a:blipFill>
            </p:spPr>
            <p:txBody>
              <a:bodyPr/>
              <a:lstStyle/>
              <a:p>
                <a:r>
                  <a:rPr lang="en-US">
                    <a:noFill/>
                  </a:rPr>
                  <a:t> </a:t>
                </a:r>
              </a:p>
            </p:txBody>
          </p:sp>
        </mc:Fallback>
      </mc:AlternateContent>
      <p:cxnSp>
        <p:nvCxnSpPr>
          <p:cNvPr id="72" name="Straight Arrow Connector 71"/>
          <p:cNvCxnSpPr>
            <a:stCxn id="71" idx="3"/>
            <a:endCxn id="70" idx="1"/>
          </p:cNvCxnSpPr>
          <p:nvPr/>
        </p:nvCxnSpPr>
        <p:spPr>
          <a:xfrm>
            <a:off x="3785645" y="3356520"/>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a:stCxn id="11" idx="3"/>
            <a:endCxn id="71" idx="1"/>
          </p:cNvCxnSpPr>
          <p:nvPr/>
        </p:nvCxnSpPr>
        <p:spPr>
          <a:xfrm flipV="1">
            <a:off x="3009047" y="3356520"/>
            <a:ext cx="319998" cy="463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p:nvPr/>
        </p:nvCxnSpPr>
        <p:spPr>
          <a:xfrm>
            <a:off x="6196053" y="3356520"/>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a:off x="6196053" y="3714193"/>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p:nvPr/>
        </p:nvCxnSpPr>
        <p:spPr>
          <a:xfrm>
            <a:off x="6196053" y="4081197"/>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p:nvPr/>
        </p:nvCxnSpPr>
        <p:spPr>
          <a:xfrm>
            <a:off x="6196053" y="4445091"/>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p:nvPr/>
        </p:nvCxnSpPr>
        <p:spPr>
          <a:xfrm>
            <a:off x="7010926" y="3356520"/>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4" name="Straight Arrow Connector 83"/>
          <p:cNvCxnSpPr/>
          <p:nvPr/>
        </p:nvCxnSpPr>
        <p:spPr>
          <a:xfrm>
            <a:off x="7010926" y="3714193"/>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5" name="Straight Arrow Connector 84"/>
          <p:cNvCxnSpPr/>
          <p:nvPr/>
        </p:nvCxnSpPr>
        <p:spPr>
          <a:xfrm>
            <a:off x="7010926" y="4081197"/>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6" name="Straight Arrow Connector 85"/>
          <p:cNvCxnSpPr/>
          <p:nvPr/>
        </p:nvCxnSpPr>
        <p:spPr>
          <a:xfrm>
            <a:off x="7010926" y="4445091"/>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p:nvPr/>
        </p:nvCxnSpPr>
        <p:spPr>
          <a:xfrm>
            <a:off x="7835130" y="3356520"/>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8" name="Straight Arrow Connector 87"/>
          <p:cNvCxnSpPr/>
          <p:nvPr/>
        </p:nvCxnSpPr>
        <p:spPr>
          <a:xfrm>
            <a:off x="7835130" y="3714193"/>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9" name="Straight Arrow Connector 88"/>
          <p:cNvCxnSpPr/>
          <p:nvPr/>
        </p:nvCxnSpPr>
        <p:spPr>
          <a:xfrm>
            <a:off x="7835130" y="4081197"/>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p:nvPr/>
        </p:nvCxnSpPr>
        <p:spPr>
          <a:xfrm>
            <a:off x="7835130" y="4445091"/>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graphicFrame>
            <p:nvGraphicFramePr>
              <p:cNvPr id="91" name="Table 90"/>
              <p:cNvGraphicFramePr>
                <a:graphicFrameLocks noGrp="1"/>
              </p:cNvGraphicFramePr>
              <p:nvPr>
                <p:extLst>
                  <p:ext uri="{D42A27DB-BD31-4B8C-83A1-F6EECF244321}">
                    <p14:modId xmlns:p14="http://schemas.microsoft.com/office/powerpoint/2010/main" val="1803894923"/>
                  </p:ext>
                </p:extLst>
              </p:nvPr>
            </p:nvGraphicFramePr>
            <p:xfrm>
              <a:off x="323278" y="4469364"/>
              <a:ext cx="1808736" cy="1854200"/>
            </p:xfrm>
            <a:graphic>
              <a:graphicData uri="http://schemas.openxmlformats.org/drawingml/2006/table">
                <a:tbl>
                  <a:tblPr firstRow="1" bandRow="1">
                    <a:tableStyleId>{5C22544A-7EE6-4342-B048-85BDC9FD1C3A}</a:tableStyleId>
                  </a:tblPr>
                  <a:tblGrid>
                    <a:gridCol w="452184"/>
                    <a:gridCol w="452184"/>
                    <a:gridCol w="452184"/>
                    <a:gridCol w="452184"/>
                  </a:tblGrid>
                  <a:tr h="370840">
                    <a:tc>
                      <a:txBody>
                        <a:bodyPr/>
                        <a:lstStyle/>
                        <a:p>
                          <a:r>
                            <a:rPr lang="en-US" dirty="0" smtClean="0"/>
                            <a:t>T</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x</a:t>
                          </a:r>
                          <a:endParaRPr lang="en-US" dirty="0"/>
                        </a:p>
                      </a:txBody>
                      <a:tcPr/>
                    </a:tc>
                  </a:tr>
                  <a:tr h="370840">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1</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p>
                      </a:txBody>
                      <a:tcPr/>
                    </a:tc>
                  </a:tr>
                  <a:tr h="370840">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1</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1</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2</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p>
                      </a:txBody>
                      <a:tcPr/>
                    </a:tc>
                  </a:tr>
                  <a:tr h="370840">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2</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2</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2</m:t>
                                    </m:r>
                                  </m:sub>
                                </m:sSub>
                              </m:oMath>
                            </m:oMathPara>
                          </a14:m>
                          <a:endParaRPr lang="en-US" dirty="0"/>
                        </a:p>
                      </a:txBody>
                      <a:tcPr/>
                    </a:tc>
                  </a:tr>
                  <a:tr h="370840">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sz="1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2</m:t>
                                    </m:r>
                                  </m:sub>
                                </m:sSub>
                              </m:oMath>
                            </m:oMathPara>
                          </a14:m>
                          <a:endParaRPr lang="en-US" dirty="0"/>
                        </a:p>
                      </a:txBody>
                      <a:tcPr/>
                    </a:tc>
                  </a:tr>
                </a:tbl>
              </a:graphicData>
            </a:graphic>
          </p:graphicFrame>
        </mc:Choice>
        <mc:Fallback xmlns="">
          <p:graphicFrame>
            <p:nvGraphicFramePr>
              <p:cNvPr id="91" name="Table 90"/>
              <p:cNvGraphicFramePr>
                <a:graphicFrameLocks noGrp="1"/>
              </p:cNvGraphicFramePr>
              <p:nvPr>
                <p:extLst>
                  <p:ext uri="{D42A27DB-BD31-4B8C-83A1-F6EECF244321}">
                    <p14:modId xmlns:p14="http://schemas.microsoft.com/office/powerpoint/2010/main" val="1803894923"/>
                  </p:ext>
                </p:extLst>
              </p:nvPr>
            </p:nvGraphicFramePr>
            <p:xfrm>
              <a:off x="323278" y="4469364"/>
              <a:ext cx="1808736" cy="1854200"/>
            </p:xfrm>
            <a:graphic>
              <a:graphicData uri="http://schemas.openxmlformats.org/drawingml/2006/table">
                <a:tbl>
                  <a:tblPr firstRow="1" bandRow="1">
                    <a:tableStyleId>{5C22544A-7EE6-4342-B048-85BDC9FD1C3A}</a:tableStyleId>
                  </a:tblPr>
                  <a:tblGrid>
                    <a:gridCol w="452184"/>
                    <a:gridCol w="452184"/>
                    <a:gridCol w="452184"/>
                    <a:gridCol w="452184"/>
                  </a:tblGrid>
                  <a:tr h="370840">
                    <a:tc>
                      <a:txBody>
                        <a:bodyPr/>
                        <a:lstStyle/>
                        <a:p>
                          <a:r>
                            <a:rPr lang="en-US" dirty="0" smtClean="0"/>
                            <a:t>T</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x</a:t>
                          </a:r>
                          <a:endParaRPr lang="en-US" dirty="0"/>
                        </a:p>
                      </a:txBody>
                      <a:tcPr/>
                    </a:tc>
                  </a:tr>
                  <a:tr h="370840">
                    <a:tc>
                      <a:txBody>
                        <a:bodyPr/>
                        <a:lstStyle/>
                        <a:p>
                          <a:endParaRPr lang="en-US"/>
                        </a:p>
                      </a:txBody>
                      <a:tcPr>
                        <a:blipFill rotWithShape="0">
                          <a:blip r:embed="rId30"/>
                          <a:stretch>
                            <a:fillRect l="-2703" t="-108197" r="-306757" b="-303279"/>
                          </a:stretch>
                        </a:blipFill>
                      </a:tcPr>
                    </a:tc>
                    <a:tc>
                      <a:txBody>
                        <a:bodyPr/>
                        <a:lstStyle/>
                        <a:p>
                          <a:endParaRPr lang="en-US"/>
                        </a:p>
                      </a:txBody>
                      <a:tcPr>
                        <a:blipFill rotWithShape="0">
                          <a:blip r:embed="rId30"/>
                          <a:stretch>
                            <a:fillRect l="-101333" t="-108197" r="-202667" b="-303279"/>
                          </a:stretch>
                        </a:blipFill>
                      </a:tcPr>
                    </a:tc>
                    <a:tc>
                      <a:txBody>
                        <a:bodyPr/>
                        <a:lstStyle/>
                        <a:p>
                          <a:endParaRPr lang="en-US"/>
                        </a:p>
                      </a:txBody>
                      <a:tcPr>
                        <a:blipFill rotWithShape="0">
                          <a:blip r:embed="rId30"/>
                          <a:stretch>
                            <a:fillRect l="-204054" t="-108197" r="-105405" b="-303279"/>
                          </a:stretch>
                        </a:blipFill>
                      </a:tcPr>
                    </a:tc>
                    <a:tc>
                      <a:txBody>
                        <a:bodyPr/>
                        <a:lstStyle/>
                        <a:p>
                          <a:endParaRPr lang="en-US"/>
                        </a:p>
                      </a:txBody>
                      <a:tcPr>
                        <a:blipFill rotWithShape="0">
                          <a:blip r:embed="rId30"/>
                          <a:stretch>
                            <a:fillRect l="-304054" t="-108197" r="-5405" b="-303279"/>
                          </a:stretch>
                        </a:blipFill>
                      </a:tcPr>
                    </a:tc>
                  </a:tr>
                  <a:tr h="370840">
                    <a:tc>
                      <a:txBody>
                        <a:bodyPr/>
                        <a:lstStyle/>
                        <a:p>
                          <a:endParaRPr lang="en-US"/>
                        </a:p>
                      </a:txBody>
                      <a:tcPr>
                        <a:blipFill rotWithShape="0">
                          <a:blip r:embed="rId30"/>
                          <a:stretch>
                            <a:fillRect l="-2703" t="-208197" r="-306757" b="-203279"/>
                          </a:stretch>
                        </a:blipFill>
                      </a:tcPr>
                    </a:tc>
                    <a:tc>
                      <a:txBody>
                        <a:bodyPr/>
                        <a:lstStyle/>
                        <a:p>
                          <a:endParaRPr lang="en-US"/>
                        </a:p>
                      </a:txBody>
                      <a:tcPr>
                        <a:blipFill rotWithShape="0">
                          <a:blip r:embed="rId30"/>
                          <a:stretch>
                            <a:fillRect l="-101333" t="-208197" r="-202667" b="-203279"/>
                          </a:stretch>
                        </a:blipFill>
                      </a:tcPr>
                    </a:tc>
                    <a:tc>
                      <a:txBody>
                        <a:bodyPr/>
                        <a:lstStyle/>
                        <a:p>
                          <a:endParaRPr lang="en-US"/>
                        </a:p>
                      </a:txBody>
                      <a:tcPr>
                        <a:blipFill rotWithShape="0">
                          <a:blip r:embed="rId30"/>
                          <a:stretch>
                            <a:fillRect l="-204054" t="-208197" r="-105405" b="-203279"/>
                          </a:stretch>
                        </a:blipFill>
                      </a:tcPr>
                    </a:tc>
                    <a:tc>
                      <a:txBody>
                        <a:bodyPr/>
                        <a:lstStyle/>
                        <a:p>
                          <a:endParaRPr lang="en-US"/>
                        </a:p>
                      </a:txBody>
                      <a:tcPr>
                        <a:blipFill rotWithShape="0">
                          <a:blip r:embed="rId30"/>
                          <a:stretch>
                            <a:fillRect l="-304054" t="-208197" r="-5405" b="-203279"/>
                          </a:stretch>
                        </a:blipFill>
                      </a:tcPr>
                    </a:tc>
                  </a:tr>
                  <a:tr h="370840">
                    <a:tc>
                      <a:txBody>
                        <a:bodyPr/>
                        <a:lstStyle/>
                        <a:p>
                          <a:endParaRPr lang="en-US"/>
                        </a:p>
                      </a:txBody>
                      <a:tcPr>
                        <a:blipFill rotWithShape="0">
                          <a:blip r:embed="rId30"/>
                          <a:stretch>
                            <a:fillRect l="-2703" t="-308197" r="-306757" b="-103279"/>
                          </a:stretch>
                        </a:blipFill>
                      </a:tcPr>
                    </a:tc>
                    <a:tc>
                      <a:txBody>
                        <a:bodyPr/>
                        <a:lstStyle/>
                        <a:p>
                          <a:endParaRPr lang="en-US"/>
                        </a:p>
                      </a:txBody>
                      <a:tcPr>
                        <a:blipFill rotWithShape="0">
                          <a:blip r:embed="rId30"/>
                          <a:stretch>
                            <a:fillRect l="-101333" t="-308197" r="-202667" b="-103279"/>
                          </a:stretch>
                        </a:blipFill>
                      </a:tcPr>
                    </a:tc>
                    <a:tc>
                      <a:txBody>
                        <a:bodyPr/>
                        <a:lstStyle/>
                        <a:p>
                          <a:endParaRPr lang="en-US"/>
                        </a:p>
                      </a:txBody>
                      <a:tcPr>
                        <a:blipFill rotWithShape="0">
                          <a:blip r:embed="rId30"/>
                          <a:stretch>
                            <a:fillRect l="-204054" t="-308197" r="-105405" b="-103279"/>
                          </a:stretch>
                        </a:blipFill>
                      </a:tcPr>
                    </a:tc>
                    <a:tc>
                      <a:txBody>
                        <a:bodyPr/>
                        <a:lstStyle/>
                        <a:p>
                          <a:endParaRPr lang="en-US"/>
                        </a:p>
                      </a:txBody>
                      <a:tcPr>
                        <a:blipFill rotWithShape="0">
                          <a:blip r:embed="rId30"/>
                          <a:stretch>
                            <a:fillRect l="-304054" t="-308197" r="-5405" b="-103279"/>
                          </a:stretch>
                        </a:blipFill>
                      </a:tcPr>
                    </a:tc>
                  </a:tr>
                  <a:tr h="370840">
                    <a:tc>
                      <a:txBody>
                        <a:bodyPr/>
                        <a:lstStyle/>
                        <a:p>
                          <a:endParaRPr lang="en-US"/>
                        </a:p>
                      </a:txBody>
                      <a:tcPr>
                        <a:blipFill rotWithShape="0">
                          <a:blip r:embed="rId30"/>
                          <a:stretch>
                            <a:fillRect l="-2703" t="-408197" r="-306757" b="-3279"/>
                          </a:stretch>
                        </a:blipFill>
                      </a:tcPr>
                    </a:tc>
                    <a:tc>
                      <a:txBody>
                        <a:bodyPr/>
                        <a:lstStyle/>
                        <a:p>
                          <a:endParaRPr lang="en-US"/>
                        </a:p>
                      </a:txBody>
                      <a:tcPr>
                        <a:blipFill rotWithShape="0">
                          <a:blip r:embed="rId30"/>
                          <a:stretch>
                            <a:fillRect l="-101333" t="-408197" r="-202667" b="-3279"/>
                          </a:stretch>
                        </a:blipFill>
                      </a:tcPr>
                    </a:tc>
                    <a:tc>
                      <a:txBody>
                        <a:bodyPr/>
                        <a:lstStyle/>
                        <a:p>
                          <a:endParaRPr lang="en-US"/>
                        </a:p>
                      </a:txBody>
                      <a:tcPr>
                        <a:blipFill rotWithShape="0">
                          <a:blip r:embed="rId30"/>
                          <a:stretch>
                            <a:fillRect l="-204054" t="-408197" r="-105405" b="-3279"/>
                          </a:stretch>
                        </a:blipFill>
                      </a:tcPr>
                    </a:tc>
                    <a:tc>
                      <a:txBody>
                        <a:bodyPr/>
                        <a:lstStyle/>
                        <a:p>
                          <a:endParaRPr lang="en-US"/>
                        </a:p>
                      </a:txBody>
                      <a:tcPr>
                        <a:blipFill rotWithShape="0">
                          <a:blip r:embed="rId30"/>
                          <a:stretch>
                            <a:fillRect l="-304054" t="-408197" r="-5405" b="-3279"/>
                          </a:stretch>
                        </a:blipFill>
                      </a:tcPr>
                    </a:tc>
                  </a:tr>
                </a:tbl>
              </a:graphicData>
            </a:graphic>
          </p:graphicFrame>
        </mc:Fallback>
      </mc:AlternateContent>
      <p:sp>
        <p:nvSpPr>
          <p:cNvPr id="92" name="TextBox 91"/>
          <p:cNvSpPr txBox="1"/>
          <p:nvPr/>
        </p:nvSpPr>
        <p:spPr>
          <a:xfrm>
            <a:off x="2941733" y="5772538"/>
            <a:ext cx="8822560" cy="830997"/>
          </a:xfrm>
          <a:prstGeom prst="rect">
            <a:avLst/>
          </a:prstGeom>
          <a:noFill/>
        </p:spPr>
        <p:txBody>
          <a:bodyPr wrap="square" rtlCol="0">
            <a:spAutoFit/>
          </a:bodyPr>
          <a:lstStyle/>
          <a:p>
            <a:r>
              <a:rPr lang="en-US" sz="2400" dirty="0" smtClean="0"/>
              <a:t>Enumeration breaks data dependences but how do we make it scale?</a:t>
            </a:r>
          </a:p>
          <a:p>
            <a:r>
              <a:rPr lang="en-US" sz="2400" dirty="0" smtClean="0"/>
              <a:t>	- Overhead is proportional to # of states</a:t>
            </a:r>
            <a:endParaRPr lang="en-US" sz="2400" dirty="0">
              <a:solidFill>
                <a:srgbClr val="FF0000"/>
              </a:solidFill>
            </a:endParaRPr>
          </a:p>
        </p:txBody>
      </p:sp>
      <p:sp>
        <p:nvSpPr>
          <p:cNvPr id="93" name="Title 92"/>
          <p:cNvSpPr>
            <a:spLocks noGrp="1"/>
          </p:cNvSpPr>
          <p:nvPr>
            <p:ph type="title"/>
          </p:nvPr>
        </p:nvSpPr>
        <p:spPr>
          <a:xfrm>
            <a:off x="1357351" y="225996"/>
            <a:ext cx="9677401" cy="545050"/>
          </a:xfrm>
        </p:spPr>
        <p:txBody>
          <a:bodyPr>
            <a:normAutofit fontScale="90000"/>
          </a:bodyPr>
          <a:lstStyle/>
          <a:p>
            <a:r>
              <a:rPr lang="en-US" dirty="0" smtClean="0"/>
              <a:t>Breaking data dependences with enumeration</a:t>
            </a:r>
            <a:endParaRPr lang="en-US" dirty="0"/>
          </a:p>
        </p:txBody>
      </p:sp>
    </p:spTree>
    <p:extLst>
      <p:ext uri="{BB962C8B-B14F-4D97-AF65-F5344CB8AC3E}">
        <p14:creationId xmlns:p14="http://schemas.microsoft.com/office/powerpoint/2010/main" val="3458381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7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2"/>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8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3"/>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80"/>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81"/>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82"/>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84"/>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85"/>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86"/>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88"/>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89"/>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90"/>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55" grpId="0"/>
      <p:bldP spid="70" grpId="0"/>
      <p:bldP spid="71" grpId="0"/>
      <p:bldP spid="9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60" name="Table 59"/>
              <p:cNvGraphicFramePr>
                <a:graphicFrameLocks noGrp="1"/>
              </p:cNvGraphicFramePr>
              <p:nvPr>
                <p:extLst>
                  <p:ext uri="{D42A27DB-BD31-4B8C-83A1-F6EECF244321}">
                    <p14:modId xmlns:p14="http://schemas.microsoft.com/office/powerpoint/2010/main" val="3818005515"/>
                  </p:ext>
                </p:extLst>
              </p:nvPr>
            </p:nvGraphicFramePr>
            <p:xfrm>
              <a:off x="6402445" y="3487536"/>
              <a:ext cx="446913" cy="1478280"/>
            </p:xfrm>
            <a:graphic>
              <a:graphicData uri="http://schemas.openxmlformats.org/drawingml/2006/table">
                <a:tbl>
                  <a:tblPr firstRow="1" bandRow="1">
                    <a:tableStyleId>{0505E3EF-67EA-436B-97B2-0124C06EBD24}</a:tableStyleId>
                  </a:tblPr>
                  <a:tblGrid>
                    <a:gridCol w="446913"/>
                  </a:tblGrid>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1" i="0" dirty="0" smtClean="0">
                                        <a:ln w="0"/>
                                        <a:effectLst>
                                          <a:outerShdw blurRad="38100" dist="19050" dir="2700000" algn="tl" rotWithShape="0">
                                            <a:schemeClr val="dk1">
                                              <a:alpha val="40000"/>
                                            </a:schemeClr>
                                          </a:outerShdw>
                                        </a:effectLst>
                                        <a:latin typeface="Cambria Math" panose="02040503050406030204" pitchFamily="18" charset="0"/>
                                      </a:rPr>
                                      <m:t>𝟎</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2">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2</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3">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4">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4">
                            <a:lumMod val="40000"/>
                            <a:lumOff val="60000"/>
                          </a:schemeClr>
                        </a:solidFill>
                      </a:tcPr>
                    </a:tc>
                  </a:tr>
                </a:tbl>
              </a:graphicData>
            </a:graphic>
          </p:graphicFrame>
        </mc:Choice>
        <mc:Fallback xmlns="">
          <p:graphicFrame>
            <p:nvGraphicFramePr>
              <p:cNvPr id="60" name="Table 59"/>
              <p:cNvGraphicFramePr>
                <a:graphicFrameLocks noGrp="1"/>
              </p:cNvGraphicFramePr>
              <p:nvPr>
                <p:extLst>
                  <p:ext uri="{D42A27DB-BD31-4B8C-83A1-F6EECF244321}">
                    <p14:modId xmlns:p14="http://schemas.microsoft.com/office/powerpoint/2010/main" val="3818005515"/>
                  </p:ext>
                </p:extLst>
              </p:nvPr>
            </p:nvGraphicFramePr>
            <p:xfrm>
              <a:off x="6402445" y="3487536"/>
              <a:ext cx="446913" cy="1478280"/>
            </p:xfrm>
            <a:graphic>
              <a:graphicData uri="http://schemas.openxmlformats.org/drawingml/2006/table">
                <a:tbl>
                  <a:tblPr firstRow="1" bandRow="1">
                    <a:tableStyleId>{0505E3EF-67EA-436B-97B2-0124C06EBD24}</a:tableStyleId>
                  </a:tblPr>
                  <a:tblGrid>
                    <a:gridCol w="446913"/>
                  </a:tblGrid>
                  <a:tr h="365760">
                    <a:tc>
                      <a:txBody>
                        <a:bodyPr/>
                        <a:lstStyle/>
                        <a:p>
                          <a:endParaRPr lang="en-US"/>
                        </a:p>
                      </a:txBody>
                      <a:tcPr>
                        <a:blipFill rotWithShape="0">
                          <a:blip r:embed="rId3"/>
                          <a:stretch>
                            <a:fillRect l="-1351" t="-1667" r="-2703" b="-308333"/>
                          </a:stretch>
                        </a:blipFill>
                      </a:tcPr>
                    </a:tc>
                  </a:tr>
                  <a:tr h="370840">
                    <a:tc>
                      <a:txBody>
                        <a:bodyPr/>
                        <a:lstStyle/>
                        <a:p>
                          <a:endParaRPr lang="en-US"/>
                        </a:p>
                      </a:txBody>
                      <a:tcPr>
                        <a:blipFill rotWithShape="0">
                          <a:blip r:embed="rId3"/>
                          <a:stretch>
                            <a:fillRect l="-1351" t="-100000" r="-2703" b="-203279"/>
                          </a:stretch>
                        </a:blipFill>
                      </a:tcPr>
                    </a:tc>
                  </a:tr>
                  <a:tr h="370840">
                    <a:tc>
                      <a:txBody>
                        <a:bodyPr/>
                        <a:lstStyle/>
                        <a:p>
                          <a:endParaRPr lang="en-US"/>
                        </a:p>
                      </a:txBody>
                      <a:tcPr>
                        <a:blipFill rotWithShape="0">
                          <a:blip r:embed="rId3"/>
                          <a:stretch>
                            <a:fillRect l="-1351" t="-200000" r="-2703" b="-103279"/>
                          </a:stretch>
                        </a:blipFill>
                      </a:tcPr>
                    </a:tc>
                  </a:tr>
                  <a:tr h="370840">
                    <a:tc>
                      <a:txBody>
                        <a:bodyPr/>
                        <a:lstStyle/>
                        <a:p>
                          <a:endParaRPr lang="en-US"/>
                        </a:p>
                      </a:txBody>
                      <a:tcPr>
                        <a:blipFill rotWithShape="0">
                          <a:blip r:embed="rId3"/>
                          <a:stretch>
                            <a:fillRect l="-1351" t="-300000" r="-2703" b="-3279"/>
                          </a:stretch>
                        </a:blipFill>
                      </a:tcPr>
                    </a:tc>
                  </a:tr>
                </a:tbl>
              </a:graphicData>
            </a:graphic>
          </p:graphicFrame>
        </mc:Fallback>
      </mc:AlternateContent>
      <mc:AlternateContent xmlns:mc="http://schemas.openxmlformats.org/markup-compatibility/2006" xmlns:a14="http://schemas.microsoft.com/office/drawing/2010/main">
        <mc:Choice Requires="a14">
          <p:graphicFrame>
            <p:nvGraphicFramePr>
              <p:cNvPr id="61" name="Table 60"/>
              <p:cNvGraphicFramePr>
                <a:graphicFrameLocks noGrp="1"/>
              </p:cNvGraphicFramePr>
              <p:nvPr>
                <p:extLst>
                  <p:ext uri="{D42A27DB-BD31-4B8C-83A1-F6EECF244321}">
                    <p14:modId xmlns:p14="http://schemas.microsoft.com/office/powerpoint/2010/main" val="3692884178"/>
                  </p:ext>
                </p:extLst>
              </p:nvPr>
            </p:nvGraphicFramePr>
            <p:xfrm>
              <a:off x="7219877" y="3487536"/>
              <a:ext cx="446913" cy="1478280"/>
            </p:xfrm>
            <a:graphic>
              <a:graphicData uri="http://schemas.openxmlformats.org/drawingml/2006/table">
                <a:tbl>
                  <a:tblPr firstRow="1" bandRow="1">
                    <a:tableStyleId>{0505E3EF-67EA-436B-97B2-0124C06EBD24}</a:tableStyleId>
                  </a:tblPr>
                  <a:tblGrid>
                    <a:gridCol w="446913"/>
                  </a:tblGrid>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1" i="0" dirty="0" smtClean="0">
                                        <a:ln w="0"/>
                                        <a:effectLst>
                                          <a:outerShdw blurRad="38100" dist="19050" dir="2700000" algn="tl" rotWithShape="0">
                                            <a:schemeClr val="dk1">
                                              <a:alpha val="40000"/>
                                            </a:schemeClr>
                                          </a:outerShdw>
                                        </a:effectLst>
                                        <a:latin typeface="Cambria Math" panose="02040503050406030204" pitchFamily="18" charset="0"/>
                                      </a:rPr>
                                      <m:t>𝟎</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2">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4">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4">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4">
                            <a:lumMod val="40000"/>
                            <a:lumOff val="60000"/>
                          </a:schemeClr>
                        </a:solidFill>
                      </a:tcPr>
                    </a:tc>
                  </a:tr>
                </a:tbl>
              </a:graphicData>
            </a:graphic>
          </p:graphicFrame>
        </mc:Choice>
        <mc:Fallback xmlns="">
          <p:graphicFrame>
            <p:nvGraphicFramePr>
              <p:cNvPr id="61" name="Table 60"/>
              <p:cNvGraphicFramePr>
                <a:graphicFrameLocks noGrp="1"/>
              </p:cNvGraphicFramePr>
              <p:nvPr>
                <p:extLst>
                  <p:ext uri="{D42A27DB-BD31-4B8C-83A1-F6EECF244321}">
                    <p14:modId xmlns:p14="http://schemas.microsoft.com/office/powerpoint/2010/main" val="3692884178"/>
                  </p:ext>
                </p:extLst>
              </p:nvPr>
            </p:nvGraphicFramePr>
            <p:xfrm>
              <a:off x="7219877" y="3487536"/>
              <a:ext cx="446913" cy="1478280"/>
            </p:xfrm>
            <a:graphic>
              <a:graphicData uri="http://schemas.openxmlformats.org/drawingml/2006/table">
                <a:tbl>
                  <a:tblPr firstRow="1" bandRow="1">
                    <a:tableStyleId>{0505E3EF-67EA-436B-97B2-0124C06EBD24}</a:tableStyleId>
                  </a:tblPr>
                  <a:tblGrid>
                    <a:gridCol w="446913"/>
                  </a:tblGrid>
                  <a:tr h="365760">
                    <a:tc>
                      <a:txBody>
                        <a:bodyPr/>
                        <a:lstStyle/>
                        <a:p>
                          <a:endParaRPr lang="en-US"/>
                        </a:p>
                      </a:txBody>
                      <a:tcPr>
                        <a:blipFill rotWithShape="0">
                          <a:blip r:embed="rId4"/>
                          <a:stretch>
                            <a:fillRect l="-1351" t="-1667" r="-2703" b="-308333"/>
                          </a:stretch>
                        </a:blipFill>
                      </a:tcPr>
                    </a:tc>
                  </a:tr>
                  <a:tr h="370840">
                    <a:tc>
                      <a:txBody>
                        <a:bodyPr/>
                        <a:lstStyle/>
                        <a:p>
                          <a:endParaRPr lang="en-US"/>
                        </a:p>
                      </a:txBody>
                      <a:tcPr>
                        <a:blipFill rotWithShape="0">
                          <a:blip r:embed="rId4"/>
                          <a:stretch>
                            <a:fillRect l="-1351" t="-100000" r="-2703" b="-203279"/>
                          </a:stretch>
                        </a:blipFill>
                      </a:tcPr>
                    </a:tc>
                  </a:tr>
                  <a:tr h="370840">
                    <a:tc>
                      <a:txBody>
                        <a:bodyPr/>
                        <a:lstStyle/>
                        <a:p>
                          <a:endParaRPr lang="en-US"/>
                        </a:p>
                      </a:txBody>
                      <a:tcPr>
                        <a:blipFill rotWithShape="0">
                          <a:blip r:embed="rId4"/>
                          <a:stretch>
                            <a:fillRect l="-1351" t="-200000" r="-2703" b="-103279"/>
                          </a:stretch>
                        </a:blipFill>
                      </a:tcPr>
                    </a:tc>
                  </a:tr>
                  <a:tr h="370840">
                    <a:tc>
                      <a:txBody>
                        <a:bodyPr/>
                        <a:lstStyle/>
                        <a:p>
                          <a:endParaRPr lang="en-US"/>
                        </a:p>
                      </a:txBody>
                      <a:tcPr>
                        <a:blipFill rotWithShape="0">
                          <a:blip r:embed="rId4"/>
                          <a:stretch>
                            <a:fillRect l="-1351" t="-300000" r="-2703" b="-3279"/>
                          </a:stretch>
                        </a:blipFill>
                      </a:tcPr>
                    </a:tc>
                  </a:tr>
                </a:tbl>
              </a:graphicData>
            </a:graphic>
          </p:graphicFrame>
        </mc:Fallback>
      </mc:AlternateContent>
      <mc:AlternateContent xmlns:mc="http://schemas.openxmlformats.org/markup-compatibility/2006" xmlns:a14="http://schemas.microsoft.com/office/drawing/2010/main">
        <mc:Choice Requires="a14">
          <p:graphicFrame>
            <p:nvGraphicFramePr>
              <p:cNvPr id="62" name="Table 61"/>
              <p:cNvGraphicFramePr>
                <a:graphicFrameLocks noGrp="1"/>
              </p:cNvGraphicFramePr>
              <p:nvPr>
                <p:extLst>
                  <p:ext uri="{D42A27DB-BD31-4B8C-83A1-F6EECF244321}">
                    <p14:modId xmlns:p14="http://schemas.microsoft.com/office/powerpoint/2010/main" val="2624796376"/>
                  </p:ext>
                </p:extLst>
              </p:nvPr>
            </p:nvGraphicFramePr>
            <p:xfrm>
              <a:off x="8031640" y="3478293"/>
              <a:ext cx="446913" cy="1478280"/>
            </p:xfrm>
            <a:graphic>
              <a:graphicData uri="http://schemas.openxmlformats.org/drawingml/2006/table">
                <a:tbl>
                  <a:tblPr firstRow="1" bandRow="1">
                    <a:tableStyleId>{0505E3EF-67EA-436B-97B2-0124C06EBD24}</a:tableStyleId>
                  </a:tblPr>
                  <a:tblGrid>
                    <a:gridCol w="446913"/>
                  </a:tblGrid>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1" i="0" dirty="0" smtClean="0">
                                        <a:ln w="0"/>
                                        <a:effectLst>
                                          <a:outerShdw blurRad="38100" dist="19050" dir="2700000" algn="tl" rotWithShape="0">
                                            <a:schemeClr val="dk1">
                                              <a:alpha val="40000"/>
                                            </a:schemeClr>
                                          </a:outerShdw>
                                        </a:effectLst>
                                        <a:latin typeface="Cambria Math" panose="02040503050406030204" pitchFamily="18" charset="0"/>
                                      </a:rPr>
                                      <m:t>𝟏</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1">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2">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2">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2">
                            <a:lumMod val="40000"/>
                            <a:lumOff val="60000"/>
                          </a:schemeClr>
                        </a:solidFill>
                      </a:tcPr>
                    </a:tc>
                  </a:tr>
                </a:tbl>
              </a:graphicData>
            </a:graphic>
          </p:graphicFrame>
        </mc:Choice>
        <mc:Fallback xmlns="">
          <p:graphicFrame>
            <p:nvGraphicFramePr>
              <p:cNvPr id="62" name="Table 61"/>
              <p:cNvGraphicFramePr>
                <a:graphicFrameLocks noGrp="1"/>
              </p:cNvGraphicFramePr>
              <p:nvPr>
                <p:extLst>
                  <p:ext uri="{D42A27DB-BD31-4B8C-83A1-F6EECF244321}">
                    <p14:modId xmlns:p14="http://schemas.microsoft.com/office/powerpoint/2010/main" val="2624796376"/>
                  </p:ext>
                </p:extLst>
              </p:nvPr>
            </p:nvGraphicFramePr>
            <p:xfrm>
              <a:off x="8031640" y="3478293"/>
              <a:ext cx="446913" cy="1478280"/>
            </p:xfrm>
            <a:graphic>
              <a:graphicData uri="http://schemas.openxmlformats.org/drawingml/2006/table">
                <a:tbl>
                  <a:tblPr firstRow="1" bandRow="1">
                    <a:tableStyleId>{0505E3EF-67EA-436B-97B2-0124C06EBD24}</a:tableStyleId>
                  </a:tblPr>
                  <a:tblGrid>
                    <a:gridCol w="446913"/>
                  </a:tblGrid>
                  <a:tr h="365760">
                    <a:tc>
                      <a:txBody>
                        <a:bodyPr/>
                        <a:lstStyle/>
                        <a:p>
                          <a:endParaRPr lang="en-US"/>
                        </a:p>
                      </a:txBody>
                      <a:tcPr>
                        <a:blipFill rotWithShape="0">
                          <a:blip r:embed="rId5"/>
                          <a:stretch>
                            <a:fillRect l="-1351" t="-1667" r="-2703" b="-310000"/>
                          </a:stretch>
                        </a:blipFill>
                      </a:tcPr>
                    </a:tc>
                  </a:tr>
                  <a:tr h="370840">
                    <a:tc>
                      <a:txBody>
                        <a:bodyPr/>
                        <a:lstStyle/>
                        <a:p>
                          <a:endParaRPr lang="en-US"/>
                        </a:p>
                      </a:txBody>
                      <a:tcPr>
                        <a:blipFill rotWithShape="0">
                          <a:blip r:embed="rId5"/>
                          <a:stretch>
                            <a:fillRect l="-1351" t="-98387" r="-2703" b="-200000"/>
                          </a:stretch>
                        </a:blipFill>
                      </a:tcPr>
                    </a:tc>
                  </a:tr>
                  <a:tr h="370840">
                    <a:tc>
                      <a:txBody>
                        <a:bodyPr/>
                        <a:lstStyle/>
                        <a:p>
                          <a:endParaRPr lang="en-US"/>
                        </a:p>
                      </a:txBody>
                      <a:tcPr>
                        <a:blipFill rotWithShape="0">
                          <a:blip r:embed="rId5"/>
                          <a:stretch>
                            <a:fillRect l="-1351" t="-201639" r="-2703" b="-103279"/>
                          </a:stretch>
                        </a:blipFill>
                      </a:tcPr>
                    </a:tc>
                  </a:tr>
                  <a:tr h="370840">
                    <a:tc>
                      <a:txBody>
                        <a:bodyPr/>
                        <a:lstStyle/>
                        <a:p>
                          <a:endParaRPr lang="en-US"/>
                        </a:p>
                      </a:txBody>
                      <a:tcPr>
                        <a:blipFill rotWithShape="0">
                          <a:blip r:embed="rId5"/>
                          <a:stretch>
                            <a:fillRect l="-1351" t="-301639" r="-2703" b="-3279"/>
                          </a:stretch>
                        </a:blipFill>
                      </a:tcPr>
                    </a:tc>
                  </a:tr>
                </a:tbl>
              </a:graphicData>
            </a:graphic>
          </p:graphicFrame>
        </mc:Fallback>
      </mc:AlternateContent>
      <mc:AlternateContent xmlns:mc="http://schemas.openxmlformats.org/markup-compatibility/2006" xmlns:a14="http://schemas.microsoft.com/office/drawing/2010/main">
        <mc:Choice Requires="a14">
          <p:graphicFrame>
            <p:nvGraphicFramePr>
              <p:cNvPr id="63" name="Table 62"/>
              <p:cNvGraphicFramePr>
                <a:graphicFrameLocks noGrp="1"/>
              </p:cNvGraphicFramePr>
              <p:nvPr>
                <p:extLst>
                  <p:ext uri="{D42A27DB-BD31-4B8C-83A1-F6EECF244321}">
                    <p14:modId xmlns:p14="http://schemas.microsoft.com/office/powerpoint/2010/main" val="2703830507"/>
                  </p:ext>
                </p:extLst>
              </p:nvPr>
            </p:nvGraphicFramePr>
            <p:xfrm>
              <a:off x="5590129" y="3496954"/>
              <a:ext cx="446913" cy="1478280"/>
            </p:xfrm>
            <a:graphic>
              <a:graphicData uri="http://schemas.openxmlformats.org/drawingml/2006/table">
                <a:tbl>
                  <a:tblPr firstRow="1" bandRow="1">
                    <a:tableStyleId>{0505E3EF-67EA-436B-97B2-0124C06EBD24}</a:tableStyleId>
                  </a:tblPr>
                  <a:tblGrid>
                    <a:gridCol w="446913"/>
                  </a:tblGrid>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1" i="0" dirty="0" smtClean="0">
                                        <a:ln w="0"/>
                                        <a:effectLst>
                                          <a:outerShdw blurRad="38100" dist="19050" dir="2700000" algn="tl" rotWithShape="0">
                                            <a:schemeClr val="dk1">
                                              <a:alpha val="40000"/>
                                            </a:schemeClr>
                                          </a:outerShdw>
                                        </a:effectLst>
                                        <a:latin typeface="Cambria Math" panose="02040503050406030204" pitchFamily="18" charset="0"/>
                                      </a:rPr>
                                      <m:t>𝟎</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2">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dirty="0" smtClean="0">
                                        <a:ln w="0"/>
                                        <a:effectLst>
                                          <a:outerShdw blurRad="38100" dist="19050" dir="2700000" algn="tl" rotWithShape="0">
                                            <a:schemeClr val="dk1">
                                              <a:alpha val="40000"/>
                                            </a:schemeClr>
                                          </a:outerShdw>
                                        </a:effectLst>
                                        <a:latin typeface="Cambria Math" panose="02040503050406030204" pitchFamily="18" charset="0"/>
                                      </a:rPr>
                                      <m:t>1</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1">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2</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3">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4">
                            <a:lumMod val="40000"/>
                            <a:lumOff val="60000"/>
                          </a:schemeClr>
                        </a:solidFill>
                      </a:tcPr>
                    </a:tc>
                  </a:tr>
                </a:tbl>
              </a:graphicData>
            </a:graphic>
          </p:graphicFrame>
        </mc:Choice>
        <mc:Fallback xmlns="">
          <p:graphicFrame>
            <p:nvGraphicFramePr>
              <p:cNvPr id="63" name="Table 62"/>
              <p:cNvGraphicFramePr>
                <a:graphicFrameLocks noGrp="1"/>
              </p:cNvGraphicFramePr>
              <p:nvPr>
                <p:extLst>
                  <p:ext uri="{D42A27DB-BD31-4B8C-83A1-F6EECF244321}">
                    <p14:modId xmlns:p14="http://schemas.microsoft.com/office/powerpoint/2010/main" val="2703830507"/>
                  </p:ext>
                </p:extLst>
              </p:nvPr>
            </p:nvGraphicFramePr>
            <p:xfrm>
              <a:off x="5590129" y="3496954"/>
              <a:ext cx="446913" cy="1478280"/>
            </p:xfrm>
            <a:graphic>
              <a:graphicData uri="http://schemas.openxmlformats.org/drawingml/2006/table">
                <a:tbl>
                  <a:tblPr firstRow="1" bandRow="1">
                    <a:tableStyleId>{0505E3EF-67EA-436B-97B2-0124C06EBD24}</a:tableStyleId>
                  </a:tblPr>
                  <a:tblGrid>
                    <a:gridCol w="446913"/>
                  </a:tblGrid>
                  <a:tr h="365760">
                    <a:tc>
                      <a:txBody>
                        <a:bodyPr/>
                        <a:lstStyle/>
                        <a:p>
                          <a:endParaRPr lang="en-US"/>
                        </a:p>
                      </a:txBody>
                      <a:tcPr>
                        <a:blipFill rotWithShape="0">
                          <a:blip r:embed="rId6"/>
                          <a:stretch>
                            <a:fillRect l="-2703" t="-1667" r="-2703" b="-310000"/>
                          </a:stretch>
                        </a:blipFill>
                      </a:tcPr>
                    </a:tc>
                  </a:tr>
                  <a:tr h="370840">
                    <a:tc>
                      <a:txBody>
                        <a:bodyPr/>
                        <a:lstStyle/>
                        <a:p>
                          <a:endParaRPr lang="en-US"/>
                        </a:p>
                      </a:txBody>
                      <a:tcPr>
                        <a:blipFill rotWithShape="0">
                          <a:blip r:embed="rId6"/>
                          <a:stretch>
                            <a:fillRect l="-2703" t="-98387" r="-2703" b="-200000"/>
                          </a:stretch>
                        </a:blipFill>
                      </a:tcPr>
                    </a:tc>
                  </a:tr>
                  <a:tr h="370840">
                    <a:tc>
                      <a:txBody>
                        <a:bodyPr/>
                        <a:lstStyle/>
                        <a:p>
                          <a:endParaRPr lang="en-US"/>
                        </a:p>
                      </a:txBody>
                      <a:tcPr>
                        <a:blipFill rotWithShape="0">
                          <a:blip r:embed="rId6"/>
                          <a:stretch>
                            <a:fillRect l="-2703" t="-201639" r="-2703" b="-103279"/>
                          </a:stretch>
                        </a:blipFill>
                      </a:tcPr>
                    </a:tc>
                  </a:tr>
                  <a:tr h="370840">
                    <a:tc>
                      <a:txBody>
                        <a:bodyPr/>
                        <a:lstStyle/>
                        <a:p>
                          <a:endParaRPr lang="en-US"/>
                        </a:p>
                      </a:txBody>
                      <a:tcPr>
                        <a:blipFill rotWithShape="0">
                          <a:blip r:embed="rId6"/>
                          <a:stretch>
                            <a:fillRect l="-2703" t="-301639" r="-2703" b="-3279"/>
                          </a:stretch>
                        </a:blipFill>
                      </a:tcPr>
                    </a:tc>
                  </a:tr>
                </a:tbl>
              </a:graphicData>
            </a:graphic>
          </p:graphicFrame>
        </mc:Fallback>
      </mc:AlternateContent>
      <p:cxnSp>
        <p:nvCxnSpPr>
          <p:cNvPr id="64" name="Straight Arrow Connector 63"/>
          <p:cNvCxnSpPr/>
          <p:nvPr/>
        </p:nvCxnSpPr>
        <p:spPr>
          <a:xfrm>
            <a:off x="6043651" y="3672202"/>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a:off x="6043651" y="4029875"/>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p:nvPr/>
        </p:nvCxnSpPr>
        <p:spPr>
          <a:xfrm>
            <a:off x="6043651" y="4396879"/>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p:nvPr/>
        </p:nvCxnSpPr>
        <p:spPr>
          <a:xfrm>
            <a:off x="6043651" y="4760773"/>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a:off x="6858524" y="3672202"/>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p:nvPr/>
        </p:nvCxnSpPr>
        <p:spPr>
          <a:xfrm>
            <a:off x="6858524" y="4029875"/>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a:off x="6858524" y="4396879"/>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p:cNvCxnSpPr/>
          <p:nvPr/>
        </p:nvCxnSpPr>
        <p:spPr>
          <a:xfrm>
            <a:off x="6858524" y="4760773"/>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p:nvPr/>
        </p:nvCxnSpPr>
        <p:spPr>
          <a:xfrm>
            <a:off x="7682728" y="3672202"/>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p:nvPr/>
        </p:nvCxnSpPr>
        <p:spPr>
          <a:xfrm>
            <a:off x="7682728" y="4029875"/>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p:nvPr/>
        </p:nvCxnSpPr>
        <p:spPr>
          <a:xfrm>
            <a:off x="7682728" y="4396879"/>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p:nvPr/>
        </p:nvCxnSpPr>
        <p:spPr>
          <a:xfrm>
            <a:off x="7682728" y="4760773"/>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3" name="Table 2"/>
          <p:cNvGraphicFramePr>
            <a:graphicFrameLocks noGrp="1"/>
          </p:cNvGraphicFramePr>
          <p:nvPr>
            <p:extLst>
              <p:ext uri="{D42A27DB-BD31-4B8C-83A1-F6EECF244321}">
                <p14:modId xmlns:p14="http://schemas.microsoft.com/office/powerpoint/2010/main" val="301881047"/>
              </p:ext>
            </p:extLst>
          </p:nvPr>
        </p:nvGraphicFramePr>
        <p:xfrm>
          <a:off x="1764036" y="3006190"/>
          <a:ext cx="8128000" cy="370840"/>
        </p:xfrm>
        <a:graphic>
          <a:graphicData uri="http://schemas.openxmlformats.org/drawingml/2006/table">
            <a:tbl>
              <a:tblPr firstRow="1" bandRow="1">
                <a:tableStyleId>{22838BEF-8BB2-4498-84A7-C5851F593DF1}</a:tableStyleId>
              </a:tblPr>
              <a:tblGrid>
                <a:gridCol w="812800"/>
                <a:gridCol w="812800"/>
                <a:gridCol w="812800"/>
                <a:gridCol w="812800"/>
                <a:gridCol w="812800"/>
                <a:gridCol w="812800"/>
                <a:gridCol w="812800"/>
                <a:gridCol w="812800"/>
                <a:gridCol w="812800"/>
                <a:gridCol w="812800"/>
              </a:tblGrid>
              <a:tr h="370840">
                <a:tc>
                  <a:txBody>
                    <a:bodyPr/>
                    <a:lstStyle/>
                    <a:p>
                      <a:r>
                        <a:rPr lang="en-US" dirty="0" smtClean="0"/>
                        <a:t>/</a:t>
                      </a:r>
                      <a:endParaRPr lang="en-US" dirty="0"/>
                    </a:p>
                  </a:txBody>
                  <a:tcPr anchor="ctr" anchorCtr="1"/>
                </a:tc>
                <a:tc>
                  <a:txBody>
                    <a:bodyPr/>
                    <a:lstStyle/>
                    <a:p>
                      <a:r>
                        <a:rPr lang="en-US" dirty="0" smtClean="0"/>
                        <a:t>*</a:t>
                      </a:r>
                      <a:endParaRPr lang="en-US" dirty="0"/>
                    </a:p>
                  </a:txBody>
                  <a:tcPr anchor="ctr" anchorCtr="1"/>
                </a:tc>
                <a:tc>
                  <a:txBody>
                    <a:bodyPr/>
                    <a:lstStyle/>
                    <a:p>
                      <a:r>
                        <a:rPr lang="en-US" dirty="0" smtClean="0"/>
                        <a:t>X</a:t>
                      </a:r>
                      <a:endParaRPr lang="en-US" dirty="0"/>
                    </a:p>
                  </a:txBody>
                  <a:tcPr anchor="ctr" anchorCtr="1"/>
                </a:tc>
                <a:tc>
                  <a:txBody>
                    <a:bodyPr/>
                    <a:lstStyle/>
                    <a:p>
                      <a:r>
                        <a:rPr lang="en-US" dirty="0" smtClean="0"/>
                        <a:t>X</a:t>
                      </a:r>
                      <a:endParaRPr lang="en-US" dirty="0"/>
                    </a:p>
                  </a:txBody>
                  <a:tcPr anchor="ctr" anchorCtr="1"/>
                </a:tc>
                <a:tc>
                  <a:txBody>
                    <a:bodyPr/>
                    <a:lstStyle/>
                    <a:p>
                      <a:r>
                        <a:rPr lang="en-US" dirty="0" smtClean="0"/>
                        <a:t>X</a:t>
                      </a:r>
                      <a:endParaRPr lang="en-US" dirty="0"/>
                    </a:p>
                  </a:txBody>
                  <a:tcPr anchor="ctr" anchorCtr="1"/>
                </a:tc>
                <a:tc>
                  <a:txBody>
                    <a:bodyPr/>
                    <a:lstStyle/>
                    <a:p>
                      <a:r>
                        <a:rPr lang="en-US" dirty="0" smtClean="0"/>
                        <a:t>*</a:t>
                      </a:r>
                      <a:endParaRPr lang="en-US" dirty="0"/>
                    </a:p>
                  </a:txBody>
                  <a:tcPr anchor="ctr" anchorCtr="1"/>
                </a:tc>
                <a:tc>
                  <a:txBody>
                    <a:bodyPr/>
                    <a:lstStyle/>
                    <a:p>
                      <a:r>
                        <a:rPr lang="en-US" dirty="0" smtClean="0"/>
                        <a:t>*</a:t>
                      </a:r>
                      <a:endParaRPr lang="en-US" dirty="0"/>
                    </a:p>
                  </a:txBody>
                  <a:tcPr anchor="ctr" anchorCtr="1"/>
                </a:tc>
                <a:tc>
                  <a:txBody>
                    <a:bodyPr/>
                    <a:lstStyle/>
                    <a:p>
                      <a:r>
                        <a:rPr lang="en-US" dirty="0" smtClean="0"/>
                        <a:t>/</a:t>
                      </a:r>
                      <a:endParaRPr lang="en-US" dirty="0"/>
                    </a:p>
                  </a:txBody>
                  <a:tcPr anchor="ctr" anchorCtr="1"/>
                </a:tc>
                <a:tc>
                  <a:txBody>
                    <a:bodyPr/>
                    <a:lstStyle/>
                    <a:p>
                      <a:r>
                        <a:rPr lang="en-US" dirty="0" smtClean="0"/>
                        <a:t>X</a:t>
                      </a:r>
                      <a:endParaRPr lang="en-US" dirty="0"/>
                    </a:p>
                  </a:txBody>
                  <a:tcPr anchor="ctr" anchorCtr="1"/>
                </a:tc>
                <a:tc>
                  <a:txBody>
                    <a:bodyPr/>
                    <a:lstStyle/>
                    <a:p>
                      <a:r>
                        <a:rPr lang="en-US" dirty="0" smtClean="0"/>
                        <a:t>X</a:t>
                      </a:r>
                      <a:endParaRPr lang="en-US" dirty="0"/>
                    </a:p>
                  </a:txBody>
                  <a:tcPr anchor="ctr" anchorCtr="1"/>
                </a:tc>
              </a:tr>
            </a:tbl>
          </a:graphicData>
        </a:graphic>
      </p:graphicFrame>
      <p:sp>
        <p:nvSpPr>
          <p:cNvPr id="4" name="Right Brace 3"/>
          <p:cNvSpPr/>
          <p:nvPr/>
        </p:nvSpPr>
        <p:spPr>
          <a:xfrm rot="16200000">
            <a:off x="3639232" y="679325"/>
            <a:ext cx="321906" cy="4030825"/>
          </a:xfrm>
          <a:prstGeom prst="rightBrace">
            <a:avLst>
              <a:gd name="adj1" fmla="val 8333"/>
              <a:gd name="adj2" fmla="val 4828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Right Brace 4"/>
          <p:cNvSpPr/>
          <p:nvPr/>
        </p:nvSpPr>
        <p:spPr>
          <a:xfrm rot="16200000">
            <a:off x="7690275" y="659107"/>
            <a:ext cx="321906" cy="4071259"/>
          </a:xfrm>
          <a:prstGeom prst="rightBrace">
            <a:avLst>
              <a:gd name="adj1" fmla="val 8333"/>
              <a:gd name="adj2" fmla="val 4828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6" name="TextBox 5"/>
              <p:cNvSpPr txBox="1"/>
              <p:nvPr/>
            </p:nvSpPr>
            <p:spPr>
              <a:xfrm>
                <a:off x="3324321" y="1829326"/>
                <a:ext cx="811763" cy="523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2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𝑃</m:t>
                          </m:r>
                        </m:e>
                        <m:sub>
                          <m:r>
                            <a:rPr lang="en-US" sz="2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sz="2800" dirty="0">
                  <a:ln w="0"/>
                  <a:solidFill>
                    <a:schemeClr val="tx1"/>
                  </a:solidFill>
                  <a:effectLst>
                    <a:outerShdw blurRad="38100" dist="19050" dir="2700000" algn="tl" rotWithShape="0">
                      <a:schemeClr val="dk1">
                        <a:alpha val="40000"/>
                      </a:schemeClr>
                    </a:outerShdw>
                  </a:effectLst>
                </a:endParaRPr>
              </a:p>
            </p:txBody>
          </p:sp>
        </mc:Choice>
        <mc:Fallback xmlns="">
          <p:sp>
            <p:nvSpPr>
              <p:cNvPr id="6" name="TextBox 5"/>
              <p:cNvSpPr txBox="1">
                <a:spLocks noRot="1" noChangeAspect="1" noMove="1" noResize="1" noEditPoints="1" noAdjustHandles="1" noChangeArrowheads="1" noChangeShapeType="1" noTextEdit="1"/>
              </p:cNvSpPr>
              <p:nvPr/>
            </p:nvSpPr>
            <p:spPr>
              <a:xfrm>
                <a:off x="3324321" y="1829326"/>
                <a:ext cx="811763" cy="523220"/>
              </a:xfrm>
              <a:prstGeom prst="rect">
                <a:avLst/>
              </a:prstGeom>
              <a:blipFill rotWithShape="0">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p:cNvSpPr txBox="1"/>
              <p:nvPr/>
            </p:nvSpPr>
            <p:spPr>
              <a:xfrm>
                <a:off x="7445346" y="1829326"/>
                <a:ext cx="811763" cy="523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80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sz="2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𝑃</m:t>
                          </m:r>
                        </m:e>
                        <m:sub>
                          <m:r>
                            <a:rPr lang="en-US" sz="2800"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1</m:t>
                          </m:r>
                        </m:sub>
                      </m:sSub>
                    </m:oMath>
                  </m:oMathPara>
                </a14:m>
                <a:endParaRPr lang="en-US" sz="2800" dirty="0">
                  <a:ln w="0"/>
                  <a:solidFill>
                    <a:schemeClr val="tx1"/>
                  </a:solidFill>
                  <a:effectLst>
                    <a:outerShdw blurRad="38100" dist="19050" dir="2700000" algn="tl" rotWithShape="0">
                      <a:schemeClr val="dk1">
                        <a:alpha val="40000"/>
                      </a:schemeClr>
                    </a:outerShdw>
                  </a:effectLst>
                </a:endParaRPr>
              </a:p>
            </p:txBody>
          </p:sp>
        </mc:Choice>
        <mc:Fallback xmlns="">
          <p:sp>
            <p:nvSpPr>
              <p:cNvPr id="7" name="TextBox 6"/>
              <p:cNvSpPr txBox="1">
                <a:spLocks noRot="1" noChangeAspect="1" noMove="1" noResize="1" noEditPoints="1" noAdjustHandles="1" noChangeArrowheads="1" noChangeShapeType="1" noTextEdit="1"/>
              </p:cNvSpPr>
              <p:nvPr/>
            </p:nvSpPr>
            <p:spPr>
              <a:xfrm>
                <a:off x="7445346" y="1829326"/>
                <a:ext cx="811763" cy="523220"/>
              </a:xfrm>
              <a:prstGeom prst="rect">
                <a:avLst/>
              </a:prstGeom>
              <a:blipFill rotWithShape="0">
                <a:blip r:embed="rId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Rectangle 7"/>
              <p:cNvSpPr/>
              <p:nvPr/>
            </p:nvSpPr>
            <p:spPr>
              <a:xfrm>
                <a:off x="2402057" y="3494893"/>
                <a:ext cx="456600" cy="369332"/>
              </a:xfrm>
              <a:prstGeom prst="rect">
                <a:avLst/>
              </a:prstGeom>
            </p:spPr>
            <p:txBody>
              <a:bodyPr wrap="none">
                <a:spAutoFit/>
              </a:bodyPr>
              <a:lstStyle/>
              <a:p>
                <a:pPr algn="ctr"/>
                <a14:m>
                  <m:oMathPara xmlns:m="http://schemas.openxmlformats.org/officeDocument/2006/math">
                    <m:oMathParaPr>
                      <m:jc m:val="centerGroup"/>
                    </m:oMathParaPr>
                    <m:oMath xmlns:m="http://schemas.openxmlformats.org/officeDocument/2006/math">
                      <m:sSub>
                        <m:sSubPr>
                          <m:ctrlPr>
                            <a:rPr lang="en-US"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1</m:t>
                          </m:r>
                        </m:sub>
                      </m:sSub>
                    </m:oMath>
                  </m:oMathPara>
                </a14:m>
                <a:endParaRPr lang="en-US" dirty="0">
                  <a:ln w="0"/>
                  <a:solidFill>
                    <a:schemeClr val="tx1"/>
                  </a:solidFill>
                  <a:effectLst>
                    <a:outerShdw blurRad="38100" dist="19050" dir="2700000" algn="tl" rotWithShape="0">
                      <a:schemeClr val="dk1">
                        <a:alpha val="40000"/>
                      </a:schemeClr>
                    </a:outerShdw>
                  </a:effectLst>
                </a:endParaRPr>
              </a:p>
            </p:txBody>
          </p:sp>
        </mc:Choice>
        <mc:Fallback xmlns="">
          <p:sp>
            <p:nvSpPr>
              <p:cNvPr id="8" name="Rectangle 7"/>
              <p:cNvSpPr>
                <a:spLocks noRot="1" noChangeAspect="1" noMove="1" noResize="1" noEditPoints="1" noAdjustHandles="1" noChangeArrowheads="1" noChangeShapeType="1" noTextEdit="1"/>
              </p:cNvSpPr>
              <p:nvPr/>
            </p:nvSpPr>
            <p:spPr>
              <a:xfrm>
                <a:off x="2402057" y="3494893"/>
                <a:ext cx="456600" cy="369332"/>
              </a:xfrm>
              <a:prstGeom prst="rect">
                <a:avLst/>
              </a:prstGeom>
              <a:blipFill rotWithShape="0">
                <a:blip r:embed="rId9"/>
                <a:stretch>
                  <a:fillRect b="-4918"/>
                </a:stretch>
              </a:blipFill>
            </p:spPr>
            <p:txBody>
              <a:bodyPr/>
              <a:lstStyle/>
              <a:p>
                <a:r>
                  <a:rPr lang="en-US">
                    <a:noFill/>
                  </a:rPr>
                  <a:t> </a:t>
                </a:r>
              </a:p>
            </p:txBody>
          </p:sp>
        </mc:Fallback>
      </mc:AlternateContent>
      <p:cxnSp>
        <p:nvCxnSpPr>
          <p:cNvPr id="9" name="Curved Connector 8"/>
          <p:cNvCxnSpPr>
            <a:stCxn id="16" idx="3"/>
          </p:cNvCxnSpPr>
          <p:nvPr/>
        </p:nvCxnSpPr>
        <p:spPr>
          <a:xfrm>
            <a:off x="4388031" y="3674929"/>
            <a:ext cx="710509" cy="625947"/>
          </a:xfrm>
          <a:prstGeom prst="curved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3" name="Rectangle 12"/>
              <p:cNvSpPr/>
              <p:nvPr/>
            </p:nvSpPr>
            <p:spPr>
              <a:xfrm>
                <a:off x="1626326" y="3494893"/>
                <a:ext cx="456600" cy="369332"/>
              </a:xfrm>
              <a:prstGeom prst="rect">
                <a:avLst/>
              </a:prstGeom>
            </p:spPr>
            <p:txBody>
              <a:bodyPr wrap="none">
                <a:spAutoFit/>
              </a:bodyPr>
              <a:lstStyle/>
              <a:p>
                <a:pPr algn="ctr"/>
                <a14:m>
                  <m:oMathPara xmlns:m="http://schemas.openxmlformats.org/officeDocument/2006/math">
                    <m:oMathParaPr>
                      <m:jc m:val="centerGroup"/>
                    </m:oMathParaPr>
                    <m:oMath xmlns:m="http://schemas.openxmlformats.org/officeDocument/2006/math">
                      <m:sSub>
                        <m:sSubPr>
                          <m:ctrlPr>
                            <a:rPr lang="en-US"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ln w="0"/>
                  <a:solidFill>
                    <a:schemeClr val="tx1"/>
                  </a:solidFill>
                  <a:effectLst>
                    <a:outerShdw blurRad="38100" dist="19050" dir="2700000" algn="tl" rotWithShape="0">
                      <a:schemeClr val="dk1">
                        <a:alpha val="40000"/>
                      </a:schemeClr>
                    </a:outerShdw>
                  </a:effectLst>
                </a:endParaRPr>
              </a:p>
            </p:txBody>
          </p:sp>
        </mc:Choice>
        <mc:Fallback xmlns="">
          <p:sp>
            <p:nvSpPr>
              <p:cNvPr id="13" name="Rectangle 12"/>
              <p:cNvSpPr>
                <a:spLocks noRot="1" noChangeAspect="1" noMove="1" noResize="1" noEditPoints="1" noAdjustHandles="1" noChangeArrowheads="1" noChangeShapeType="1" noTextEdit="1"/>
              </p:cNvSpPr>
              <p:nvPr/>
            </p:nvSpPr>
            <p:spPr>
              <a:xfrm>
                <a:off x="1626326" y="3494893"/>
                <a:ext cx="456600" cy="369332"/>
              </a:xfrm>
              <a:prstGeom prst="rect">
                <a:avLst/>
              </a:prstGeom>
              <a:blipFill rotWithShape="0">
                <a:blip r:embed="rId10"/>
                <a:stretch>
                  <a:fillRect b="-4918"/>
                </a:stretch>
              </a:blipFill>
            </p:spPr>
            <p:txBody>
              <a:bodyPr/>
              <a:lstStyle/>
              <a:p>
                <a:r>
                  <a:rPr lang="en-US">
                    <a:noFill/>
                  </a:rPr>
                  <a:t> </a:t>
                </a:r>
              </a:p>
            </p:txBody>
          </p:sp>
        </mc:Fallback>
      </mc:AlternateContent>
      <p:cxnSp>
        <p:nvCxnSpPr>
          <p:cNvPr id="14" name="Straight Arrow Connector 13"/>
          <p:cNvCxnSpPr>
            <a:stCxn id="13" idx="3"/>
            <a:endCxn id="8" idx="1"/>
          </p:cNvCxnSpPr>
          <p:nvPr/>
        </p:nvCxnSpPr>
        <p:spPr>
          <a:xfrm>
            <a:off x="2082926" y="3679559"/>
            <a:ext cx="31913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6" name="Rectangle 15"/>
              <p:cNvSpPr/>
              <p:nvPr/>
            </p:nvSpPr>
            <p:spPr>
              <a:xfrm>
                <a:off x="3977342" y="3490263"/>
                <a:ext cx="410689" cy="369332"/>
              </a:xfrm>
              <a:prstGeom prst="rect">
                <a:avLst/>
              </a:prstGeom>
            </p:spPr>
            <p:txBody>
              <a:bodyPr wrap="none">
                <a:spAutoFit/>
              </a:bodyPr>
              <a:lstStyle/>
              <a:p>
                <a:pPr algn="ctr"/>
                <a14:m>
                  <m:oMathPara xmlns:m="http://schemas.openxmlformats.org/officeDocument/2006/math">
                    <m:oMathParaPr>
                      <m:jc m:val="centerGroup"/>
                    </m:oMathParaPr>
                    <m:oMath xmlns:m="http://schemas.openxmlformats.org/officeDocument/2006/math">
                      <m:r>
                        <a:rPr lang="en-US"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m:t>
                      </m:r>
                    </m:oMath>
                  </m:oMathPara>
                </a14:m>
                <a:endParaRPr lang="en-US" dirty="0">
                  <a:ln w="0"/>
                  <a:solidFill>
                    <a:schemeClr val="tx1"/>
                  </a:solidFill>
                  <a:effectLst>
                    <a:outerShdw blurRad="38100" dist="19050" dir="2700000" algn="tl" rotWithShape="0">
                      <a:schemeClr val="dk1">
                        <a:alpha val="40000"/>
                      </a:schemeClr>
                    </a:outerShdw>
                  </a:effectLst>
                </a:endParaRPr>
              </a:p>
            </p:txBody>
          </p:sp>
        </mc:Choice>
        <mc:Fallback xmlns="">
          <p:sp>
            <p:nvSpPr>
              <p:cNvPr id="16" name="Rectangle 15"/>
              <p:cNvSpPr>
                <a:spLocks noRot="1" noChangeAspect="1" noMove="1" noResize="1" noEditPoints="1" noAdjustHandles="1" noChangeArrowheads="1" noChangeShapeType="1" noTextEdit="1"/>
              </p:cNvSpPr>
              <p:nvPr/>
            </p:nvSpPr>
            <p:spPr>
              <a:xfrm>
                <a:off x="3977342" y="3490263"/>
                <a:ext cx="410689" cy="369332"/>
              </a:xfrm>
              <a:prstGeom prst="rect">
                <a:avLst/>
              </a:prstGeom>
              <a:blipFill rotWithShape="0">
                <a:blip r:embed="rId1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7" name="Rectangle 16"/>
              <p:cNvSpPr/>
              <p:nvPr/>
            </p:nvSpPr>
            <p:spPr>
              <a:xfrm>
                <a:off x="3178655" y="3490263"/>
                <a:ext cx="456600" cy="369332"/>
              </a:xfrm>
              <a:prstGeom prst="rect">
                <a:avLst/>
              </a:prstGeom>
            </p:spPr>
            <p:txBody>
              <a:bodyPr wrap="none">
                <a:spAutoFit/>
              </a:bodyPr>
              <a:lstStyle/>
              <a:p>
                <a:pPr algn="ctr"/>
                <a14:m>
                  <m:oMathPara xmlns:m="http://schemas.openxmlformats.org/officeDocument/2006/math">
                    <m:oMathParaPr>
                      <m:jc m:val="centerGroup"/>
                    </m:oMathParaPr>
                    <m:oMath xmlns:m="http://schemas.openxmlformats.org/officeDocument/2006/math">
                      <m:sSub>
                        <m:sSubPr>
                          <m:ctrlPr>
                            <a:rPr lang="en-US"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ctrlPr>
                        </m:sSubPr>
                        <m:e>
                          <m:r>
                            <a:rPr lang="en-US"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𝑆</m:t>
                          </m:r>
                        </m:e>
                        <m:sub>
                          <m:r>
                            <a:rPr lang="en-US" b="0" i="1" dirty="0" smtClean="0">
                              <a:ln w="0"/>
                              <a:solidFill>
                                <a:schemeClr val="tx1"/>
                              </a:solidFill>
                              <a:effectLst>
                                <a:outerShdw blurRad="38100" dist="19050" dir="2700000" algn="tl" rotWithShape="0">
                                  <a:schemeClr val="dk1">
                                    <a:alpha val="40000"/>
                                  </a:schemeClr>
                                </a:outerShdw>
                              </a:effectLst>
                              <a:latin typeface="Cambria Math" panose="02040503050406030204" pitchFamily="18" charset="0"/>
                            </a:rPr>
                            <m:t>2</m:t>
                          </m:r>
                        </m:sub>
                      </m:sSub>
                    </m:oMath>
                  </m:oMathPara>
                </a14:m>
                <a:endParaRPr lang="en-US" dirty="0">
                  <a:ln w="0"/>
                  <a:solidFill>
                    <a:schemeClr val="tx1"/>
                  </a:solidFill>
                  <a:effectLst>
                    <a:outerShdw blurRad="38100" dist="19050" dir="2700000" algn="tl" rotWithShape="0">
                      <a:schemeClr val="dk1">
                        <a:alpha val="40000"/>
                      </a:schemeClr>
                    </a:outerShdw>
                  </a:effectLst>
                </a:endParaRPr>
              </a:p>
            </p:txBody>
          </p:sp>
        </mc:Choice>
        <mc:Fallback xmlns="">
          <p:sp>
            <p:nvSpPr>
              <p:cNvPr id="17" name="Rectangle 16"/>
              <p:cNvSpPr>
                <a:spLocks noRot="1" noChangeAspect="1" noMove="1" noResize="1" noEditPoints="1" noAdjustHandles="1" noChangeArrowheads="1" noChangeShapeType="1" noTextEdit="1"/>
              </p:cNvSpPr>
              <p:nvPr/>
            </p:nvSpPr>
            <p:spPr>
              <a:xfrm>
                <a:off x="3178655" y="3490263"/>
                <a:ext cx="456600" cy="369332"/>
              </a:xfrm>
              <a:prstGeom prst="rect">
                <a:avLst/>
              </a:prstGeom>
              <a:blipFill rotWithShape="0">
                <a:blip r:embed="rId12"/>
                <a:stretch>
                  <a:fillRect b="-5000"/>
                </a:stretch>
              </a:blipFill>
            </p:spPr>
            <p:txBody>
              <a:bodyPr/>
              <a:lstStyle/>
              <a:p>
                <a:r>
                  <a:rPr lang="en-US">
                    <a:noFill/>
                  </a:rPr>
                  <a:t> </a:t>
                </a:r>
              </a:p>
            </p:txBody>
          </p:sp>
        </mc:Fallback>
      </mc:AlternateContent>
      <p:cxnSp>
        <p:nvCxnSpPr>
          <p:cNvPr id="18" name="Straight Arrow Connector 17"/>
          <p:cNvCxnSpPr>
            <a:stCxn id="17" idx="3"/>
            <a:endCxn id="16" idx="1"/>
          </p:cNvCxnSpPr>
          <p:nvPr/>
        </p:nvCxnSpPr>
        <p:spPr>
          <a:xfrm>
            <a:off x="3635255" y="3674929"/>
            <a:ext cx="34208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8" idx="3"/>
            <a:endCxn id="17" idx="1"/>
          </p:cNvCxnSpPr>
          <p:nvPr/>
        </p:nvCxnSpPr>
        <p:spPr>
          <a:xfrm flipV="1">
            <a:off x="2858657" y="3674929"/>
            <a:ext cx="319998" cy="463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graphicFrame>
            <p:nvGraphicFramePr>
              <p:cNvPr id="48" name="Table 47"/>
              <p:cNvGraphicFramePr>
                <a:graphicFrameLocks noGrp="1"/>
              </p:cNvGraphicFramePr>
              <p:nvPr>
                <p:extLst>
                  <p:ext uri="{D42A27DB-BD31-4B8C-83A1-F6EECF244321}">
                    <p14:modId xmlns:p14="http://schemas.microsoft.com/office/powerpoint/2010/main" val="3459770409"/>
                  </p:ext>
                </p:extLst>
              </p:nvPr>
            </p:nvGraphicFramePr>
            <p:xfrm>
              <a:off x="7221888" y="3491295"/>
              <a:ext cx="446913" cy="736600"/>
            </p:xfrm>
            <a:graphic>
              <a:graphicData uri="http://schemas.openxmlformats.org/drawingml/2006/table">
                <a:tbl>
                  <a:tblPr firstRow="1" bandRow="1">
                    <a:tableStyleId>{0505E3EF-67EA-436B-97B2-0124C06EBD24}</a:tableStyleId>
                  </a:tblPr>
                  <a:tblGrid>
                    <a:gridCol w="446913"/>
                  </a:tblGrid>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1" i="0" dirty="0" smtClean="0">
                                        <a:ln w="0"/>
                                        <a:effectLst>
                                          <a:outerShdw blurRad="38100" dist="19050" dir="2700000" algn="tl" rotWithShape="0">
                                            <a:schemeClr val="dk1">
                                              <a:alpha val="40000"/>
                                            </a:schemeClr>
                                          </a:outerShdw>
                                        </a:effectLst>
                                        <a:latin typeface="Cambria Math" panose="02040503050406030204" pitchFamily="18" charset="0"/>
                                      </a:rPr>
                                      <m:t>𝟎</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2">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3</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4">
                            <a:lumMod val="40000"/>
                            <a:lumOff val="60000"/>
                          </a:schemeClr>
                        </a:solidFill>
                      </a:tcPr>
                    </a:tc>
                  </a:tr>
                </a:tbl>
              </a:graphicData>
            </a:graphic>
          </p:graphicFrame>
        </mc:Choice>
        <mc:Fallback xmlns="">
          <p:graphicFrame>
            <p:nvGraphicFramePr>
              <p:cNvPr id="48" name="Table 47"/>
              <p:cNvGraphicFramePr>
                <a:graphicFrameLocks noGrp="1"/>
              </p:cNvGraphicFramePr>
              <p:nvPr>
                <p:extLst>
                  <p:ext uri="{D42A27DB-BD31-4B8C-83A1-F6EECF244321}">
                    <p14:modId xmlns:p14="http://schemas.microsoft.com/office/powerpoint/2010/main" val="3459770409"/>
                  </p:ext>
                </p:extLst>
              </p:nvPr>
            </p:nvGraphicFramePr>
            <p:xfrm>
              <a:off x="7221888" y="3491295"/>
              <a:ext cx="446913" cy="736600"/>
            </p:xfrm>
            <a:graphic>
              <a:graphicData uri="http://schemas.openxmlformats.org/drawingml/2006/table">
                <a:tbl>
                  <a:tblPr firstRow="1" bandRow="1">
                    <a:tableStyleId>{0505E3EF-67EA-436B-97B2-0124C06EBD24}</a:tableStyleId>
                  </a:tblPr>
                  <a:tblGrid>
                    <a:gridCol w="446913"/>
                  </a:tblGrid>
                  <a:tr h="365760">
                    <a:tc>
                      <a:txBody>
                        <a:bodyPr/>
                        <a:lstStyle/>
                        <a:p>
                          <a:endParaRPr lang="en-US"/>
                        </a:p>
                      </a:txBody>
                      <a:tcPr>
                        <a:blipFill rotWithShape="0">
                          <a:blip r:embed="rId13"/>
                          <a:stretch>
                            <a:fillRect l="-1333" t="-1639" r="-2667" b="-103279"/>
                          </a:stretch>
                        </a:blipFill>
                      </a:tcPr>
                    </a:tc>
                  </a:tr>
                  <a:tr h="370840">
                    <a:tc>
                      <a:txBody>
                        <a:bodyPr/>
                        <a:lstStyle/>
                        <a:p>
                          <a:endParaRPr lang="en-US"/>
                        </a:p>
                      </a:txBody>
                      <a:tcPr>
                        <a:blipFill rotWithShape="0">
                          <a:blip r:embed="rId13"/>
                          <a:stretch>
                            <a:fillRect l="-1333" t="-101639" r="-2667" b="-3279"/>
                          </a:stretch>
                        </a:blipFill>
                      </a:tcPr>
                    </a:tc>
                  </a:tr>
                </a:tbl>
              </a:graphicData>
            </a:graphic>
          </p:graphicFrame>
        </mc:Fallback>
      </mc:AlternateContent>
      <mc:AlternateContent xmlns:mc="http://schemas.openxmlformats.org/markup-compatibility/2006" xmlns:a14="http://schemas.microsoft.com/office/drawing/2010/main">
        <mc:Choice Requires="a14">
          <p:graphicFrame>
            <p:nvGraphicFramePr>
              <p:cNvPr id="58" name="Table 57"/>
              <p:cNvGraphicFramePr>
                <a:graphicFrameLocks noGrp="1"/>
              </p:cNvGraphicFramePr>
              <p:nvPr>
                <p:extLst>
                  <p:ext uri="{D42A27DB-BD31-4B8C-83A1-F6EECF244321}">
                    <p14:modId xmlns:p14="http://schemas.microsoft.com/office/powerpoint/2010/main" val="1481412301"/>
                  </p:ext>
                </p:extLst>
              </p:nvPr>
            </p:nvGraphicFramePr>
            <p:xfrm>
              <a:off x="8033652" y="3490263"/>
              <a:ext cx="446913" cy="736600"/>
            </p:xfrm>
            <a:graphic>
              <a:graphicData uri="http://schemas.openxmlformats.org/drawingml/2006/table">
                <a:tbl>
                  <a:tblPr firstRow="1" bandRow="1">
                    <a:tableStyleId>{0505E3EF-67EA-436B-97B2-0124C06EBD24}</a:tableStyleId>
                  </a:tblPr>
                  <a:tblGrid>
                    <a:gridCol w="446913"/>
                  </a:tblGrid>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1" i="0" dirty="0" smtClean="0">
                                        <a:ln w="0"/>
                                        <a:effectLst>
                                          <a:outerShdw blurRad="38100" dist="19050" dir="2700000" algn="tl" rotWithShape="0">
                                            <a:schemeClr val="dk1">
                                              <a:alpha val="40000"/>
                                            </a:schemeClr>
                                          </a:outerShdw>
                                        </a:effectLst>
                                        <a:latin typeface="Cambria Math" panose="02040503050406030204" pitchFamily="18" charset="0"/>
                                      </a:rPr>
                                      <m:t>𝟏</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1">
                            <a:lumMod val="40000"/>
                            <a:lumOff val="6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i="1" dirty="0" smtClean="0">
                                        <a:ln w="0"/>
                                        <a:effectLst>
                                          <a:outerShdw blurRad="38100" dist="19050" dir="2700000" algn="tl" rotWithShape="0">
                                            <a:schemeClr val="dk1">
                                              <a:alpha val="40000"/>
                                            </a:schemeClr>
                                          </a:outerShdw>
                                        </a:effectLst>
                                        <a:latin typeface="Cambria Math" panose="02040503050406030204" pitchFamily="18" charset="0"/>
                                      </a:rPr>
                                    </m:ctrlPr>
                                  </m:sSubPr>
                                  <m:e>
                                    <m:r>
                                      <a:rPr lang="en-US" dirty="0" smtClean="0">
                                        <a:ln w="0"/>
                                        <a:effectLst>
                                          <a:outerShdw blurRad="38100" dist="19050" dir="2700000" algn="tl" rotWithShape="0">
                                            <a:schemeClr val="dk1">
                                              <a:alpha val="40000"/>
                                            </a:schemeClr>
                                          </a:outerShdw>
                                        </a:effectLst>
                                        <a:latin typeface="Cambria Math" panose="02040503050406030204" pitchFamily="18" charset="0"/>
                                      </a:rPr>
                                      <m:t>𝑆</m:t>
                                    </m:r>
                                  </m:e>
                                  <m:sub>
                                    <m:r>
                                      <a:rPr lang="en-US" b="0" i="0" dirty="0" smtClean="0">
                                        <a:ln w="0"/>
                                        <a:effectLst>
                                          <a:outerShdw blurRad="38100" dist="19050" dir="2700000" algn="tl" rotWithShape="0">
                                            <a:schemeClr val="dk1">
                                              <a:alpha val="40000"/>
                                            </a:schemeClr>
                                          </a:outerShdw>
                                        </a:effectLst>
                                        <a:latin typeface="Cambria Math" panose="02040503050406030204" pitchFamily="18" charset="0"/>
                                      </a:rPr>
                                      <m:t>0</m:t>
                                    </m:r>
                                  </m:sub>
                                </m:sSub>
                              </m:oMath>
                            </m:oMathPara>
                          </a14:m>
                          <a:endParaRPr lang="en-US" dirty="0">
                            <a:ln w="0"/>
                            <a:solidFill>
                              <a:schemeClr val="tx1"/>
                            </a:solidFill>
                            <a:effectLst>
                              <a:outerShdw blurRad="38100" dist="19050" dir="2700000" algn="tl" rotWithShape="0">
                                <a:schemeClr val="dk1">
                                  <a:alpha val="40000"/>
                                </a:schemeClr>
                              </a:outerShdw>
                            </a:effectLst>
                          </a:endParaRPr>
                        </a:p>
                      </a:txBody>
                      <a:tcPr>
                        <a:solidFill>
                          <a:schemeClr val="accent2">
                            <a:lumMod val="40000"/>
                            <a:lumOff val="60000"/>
                          </a:schemeClr>
                        </a:solidFill>
                      </a:tcPr>
                    </a:tc>
                  </a:tr>
                </a:tbl>
              </a:graphicData>
            </a:graphic>
          </p:graphicFrame>
        </mc:Choice>
        <mc:Fallback xmlns="">
          <p:graphicFrame>
            <p:nvGraphicFramePr>
              <p:cNvPr id="58" name="Table 57"/>
              <p:cNvGraphicFramePr>
                <a:graphicFrameLocks noGrp="1"/>
              </p:cNvGraphicFramePr>
              <p:nvPr>
                <p:extLst>
                  <p:ext uri="{D42A27DB-BD31-4B8C-83A1-F6EECF244321}">
                    <p14:modId xmlns:p14="http://schemas.microsoft.com/office/powerpoint/2010/main" val="1481412301"/>
                  </p:ext>
                </p:extLst>
              </p:nvPr>
            </p:nvGraphicFramePr>
            <p:xfrm>
              <a:off x="8033652" y="3490263"/>
              <a:ext cx="446913" cy="736600"/>
            </p:xfrm>
            <a:graphic>
              <a:graphicData uri="http://schemas.openxmlformats.org/drawingml/2006/table">
                <a:tbl>
                  <a:tblPr firstRow="1" bandRow="1">
                    <a:tableStyleId>{0505E3EF-67EA-436B-97B2-0124C06EBD24}</a:tableStyleId>
                  </a:tblPr>
                  <a:tblGrid>
                    <a:gridCol w="446913"/>
                  </a:tblGrid>
                  <a:tr h="365760">
                    <a:tc>
                      <a:txBody>
                        <a:bodyPr/>
                        <a:lstStyle/>
                        <a:p>
                          <a:endParaRPr lang="en-US"/>
                        </a:p>
                      </a:txBody>
                      <a:tcPr>
                        <a:blipFill rotWithShape="0">
                          <a:blip r:embed="rId14"/>
                          <a:stretch>
                            <a:fillRect l="-1333" t="-1639" r="-2667" b="-103279"/>
                          </a:stretch>
                        </a:blipFill>
                      </a:tcPr>
                    </a:tc>
                  </a:tr>
                  <a:tr h="370840">
                    <a:tc>
                      <a:txBody>
                        <a:bodyPr/>
                        <a:lstStyle/>
                        <a:p>
                          <a:endParaRPr lang="en-US"/>
                        </a:p>
                      </a:txBody>
                      <a:tcPr>
                        <a:blipFill rotWithShape="0">
                          <a:blip r:embed="rId14"/>
                          <a:stretch>
                            <a:fillRect l="-1333" t="-101639" r="-2667" b="-3279"/>
                          </a:stretch>
                        </a:blipFill>
                      </a:tcPr>
                    </a:tc>
                  </a:tr>
                </a:tbl>
              </a:graphicData>
            </a:graphic>
          </p:graphicFrame>
        </mc:Fallback>
      </mc:AlternateContent>
      <p:cxnSp>
        <p:nvCxnSpPr>
          <p:cNvPr id="44" name="Straight Arrow Connector 43"/>
          <p:cNvCxnSpPr/>
          <p:nvPr/>
        </p:nvCxnSpPr>
        <p:spPr>
          <a:xfrm flipV="1">
            <a:off x="6860536" y="4032602"/>
            <a:ext cx="342087" cy="36700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flipV="1">
            <a:off x="6860536" y="4032602"/>
            <a:ext cx="342087" cy="73089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1754741" y="5478747"/>
            <a:ext cx="8822560" cy="830997"/>
          </a:xfrm>
          <a:prstGeom prst="rect">
            <a:avLst/>
          </a:prstGeom>
          <a:noFill/>
        </p:spPr>
        <p:txBody>
          <a:bodyPr wrap="square" rtlCol="0">
            <a:spAutoFit/>
          </a:bodyPr>
          <a:lstStyle/>
          <a:p>
            <a:r>
              <a:rPr lang="en-US" sz="2400" dirty="0" smtClean="0"/>
              <a:t>After 2 characters of input, FSM </a:t>
            </a:r>
            <a:r>
              <a:rPr lang="en-US" sz="2400" i="1" dirty="0" smtClean="0">
                <a:solidFill>
                  <a:srgbClr val="FF0000"/>
                </a:solidFill>
              </a:rPr>
              <a:t>converges</a:t>
            </a:r>
            <a:r>
              <a:rPr lang="en-US" sz="2400" dirty="0" smtClean="0">
                <a:solidFill>
                  <a:srgbClr val="FF0000"/>
                </a:solidFill>
              </a:rPr>
              <a:t> </a:t>
            </a:r>
            <a:r>
              <a:rPr lang="en-US" sz="2400" dirty="0" smtClean="0"/>
              <a:t>to 2 unique states</a:t>
            </a:r>
          </a:p>
          <a:p>
            <a:r>
              <a:rPr lang="en-US" sz="2400" dirty="0" smtClean="0"/>
              <a:t>	- Overhead is proportional to # of </a:t>
            </a:r>
            <a:r>
              <a:rPr lang="en-US" sz="2400" dirty="0"/>
              <a:t>u</a:t>
            </a:r>
            <a:r>
              <a:rPr lang="en-US" sz="2400" dirty="0" smtClean="0"/>
              <a:t>nique states</a:t>
            </a:r>
            <a:endParaRPr lang="en-US" sz="2400" dirty="0"/>
          </a:p>
        </p:txBody>
      </p:sp>
      <p:sp>
        <p:nvSpPr>
          <p:cNvPr id="51" name="Title 92"/>
          <p:cNvSpPr>
            <a:spLocks noGrp="1"/>
          </p:cNvSpPr>
          <p:nvPr>
            <p:ph type="title"/>
          </p:nvPr>
        </p:nvSpPr>
        <p:spPr>
          <a:xfrm>
            <a:off x="270588" y="225996"/>
            <a:ext cx="11493705" cy="843640"/>
          </a:xfrm>
        </p:spPr>
        <p:txBody>
          <a:bodyPr>
            <a:normAutofit/>
          </a:bodyPr>
          <a:lstStyle/>
          <a:p>
            <a:r>
              <a:rPr lang="en-US" dirty="0" smtClean="0"/>
              <a:t>Intuition: Exploit </a:t>
            </a:r>
            <a:r>
              <a:rPr lang="en-US" dirty="0">
                <a:solidFill>
                  <a:srgbClr val="FF0000"/>
                </a:solidFill>
              </a:rPr>
              <a:t>c</a:t>
            </a:r>
            <a:r>
              <a:rPr lang="en-US" dirty="0" smtClean="0">
                <a:solidFill>
                  <a:srgbClr val="FF0000"/>
                </a:solidFill>
              </a:rPr>
              <a:t>onvergence</a:t>
            </a:r>
            <a:r>
              <a:rPr lang="en-US" dirty="0" smtClean="0"/>
              <a:t> in enumeration</a:t>
            </a:r>
            <a:endParaRPr lang="en-US" dirty="0"/>
          </a:p>
        </p:txBody>
      </p:sp>
    </p:spTree>
    <p:extLst>
      <p:ext uri="{BB962C8B-B14F-4D97-AF65-F5344CB8AC3E}">
        <p14:creationId xmlns:p14="http://schemas.microsoft.com/office/powerpoint/2010/main" val="3185509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8"/>
                                        </p:tgtEl>
                                        <p:attrNameLst>
                                          <p:attrName>style.visibility</p:attrName>
                                        </p:attrNameLst>
                                      </p:cBhvr>
                                      <p:to>
                                        <p:strVal val="visible"/>
                                      </p:to>
                                    </p:set>
                                  </p:childTnLst>
                                </p:cTn>
                              </p:par>
                              <p:par>
                                <p:cTn id="13" presetID="1" presetClass="exit" presetSubtype="0" fill="hold" nodeType="withEffect">
                                  <p:stCondLst>
                                    <p:cond delay="0"/>
                                  </p:stCondLst>
                                  <p:childTnLst>
                                    <p:set>
                                      <p:cBhvr>
                                        <p:cTn id="14" dur="1" fill="hold">
                                          <p:stCondLst>
                                            <p:cond delay="0"/>
                                          </p:stCondLst>
                                        </p:cTn>
                                        <p:tgtEl>
                                          <p:spTgt spid="70"/>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71"/>
                                        </p:tgtEl>
                                        <p:attrNameLst>
                                          <p:attrName>style.visibility</p:attrName>
                                        </p:attrNameLst>
                                      </p:cBhvr>
                                      <p:to>
                                        <p:strVal val="hidden"/>
                                      </p:to>
                                    </p:set>
                                  </p:childTnLst>
                                </p:cTn>
                              </p:par>
                              <p:par>
                                <p:cTn id="17" presetID="1" presetClass="exit" presetSubtype="0" fill="hold" nodeType="withEffect">
                                  <p:stCondLst>
                                    <p:cond delay="0"/>
                                  </p:stCondLst>
                                  <p:childTnLst>
                                    <p:set>
                                      <p:cBhvr>
                                        <p:cTn id="18" dur="1" fill="hold">
                                          <p:stCondLst>
                                            <p:cond delay="0"/>
                                          </p:stCondLst>
                                        </p:cTn>
                                        <p:tgtEl>
                                          <p:spTgt spid="61"/>
                                        </p:tgtEl>
                                        <p:attrNameLst>
                                          <p:attrName>style.visibility</p:attrName>
                                        </p:attrNameLst>
                                      </p:cBhvr>
                                      <p:to>
                                        <p:strVal val="hidden"/>
                                      </p:to>
                                    </p:set>
                                  </p:childTnLst>
                                </p:cTn>
                              </p:par>
                              <p:par>
                                <p:cTn id="19" presetID="1" presetClass="exit" presetSubtype="0" fill="hold" nodeType="withEffect">
                                  <p:stCondLst>
                                    <p:cond delay="0"/>
                                  </p:stCondLst>
                                  <p:childTnLst>
                                    <p:set>
                                      <p:cBhvr>
                                        <p:cTn id="20" dur="1" fill="hold">
                                          <p:stCondLst>
                                            <p:cond delay="0"/>
                                          </p:stCondLst>
                                        </p:cTn>
                                        <p:tgtEl>
                                          <p:spTgt spid="75"/>
                                        </p:tgtEl>
                                        <p:attrNameLst>
                                          <p:attrName>style.visibility</p:attrName>
                                        </p:attrNameLst>
                                      </p:cBhvr>
                                      <p:to>
                                        <p:strVal val="hidden"/>
                                      </p:to>
                                    </p:set>
                                  </p:childTnLst>
                                </p:cTn>
                              </p:par>
                              <p:par>
                                <p:cTn id="21" presetID="1" presetClass="exit" presetSubtype="0" fill="hold" nodeType="withEffect">
                                  <p:stCondLst>
                                    <p:cond delay="0"/>
                                  </p:stCondLst>
                                  <p:childTnLst>
                                    <p:set>
                                      <p:cBhvr>
                                        <p:cTn id="22" dur="1" fill="hold">
                                          <p:stCondLst>
                                            <p:cond delay="0"/>
                                          </p:stCondLst>
                                        </p:cTn>
                                        <p:tgtEl>
                                          <p:spTgt spid="74"/>
                                        </p:tgtEl>
                                        <p:attrNameLst>
                                          <p:attrName>style.visibility</p:attrName>
                                        </p:attrNameLst>
                                      </p:cBhvr>
                                      <p:to>
                                        <p:strVal val="hidden"/>
                                      </p:to>
                                    </p:set>
                                  </p:childTnLst>
                                </p:cTn>
                              </p:par>
                              <p:par>
                                <p:cTn id="23" presetID="1" presetClass="exit" presetSubtype="0" fill="hold" nodeType="withEffect">
                                  <p:stCondLst>
                                    <p:cond delay="0"/>
                                  </p:stCondLst>
                                  <p:childTnLst>
                                    <p:set>
                                      <p:cBhvr>
                                        <p:cTn id="24" dur="1" fill="hold">
                                          <p:stCondLst>
                                            <p:cond delay="0"/>
                                          </p:stCondLst>
                                        </p:cTn>
                                        <p:tgtEl>
                                          <p:spTgt spid="6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92"/>
          <p:cNvSpPr txBox="1">
            <a:spLocks/>
          </p:cNvSpPr>
          <p:nvPr/>
        </p:nvSpPr>
        <p:spPr>
          <a:xfrm>
            <a:off x="270588" y="225996"/>
            <a:ext cx="11493705" cy="84364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smtClean="0">
                <a:solidFill>
                  <a:srgbClr val="FF0000"/>
                </a:solidFill>
              </a:rPr>
              <a:t>Convergence</a:t>
            </a:r>
            <a:r>
              <a:rPr lang="en-US" dirty="0" smtClean="0"/>
              <a:t> for worst case inputs</a:t>
            </a:r>
            <a:endParaRPr lang="en-US" dirty="0"/>
          </a:p>
        </p:txBody>
      </p:sp>
      <p:sp>
        <p:nvSpPr>
          <p:cNvPr id="6" name="TextBox 5"/>
          <p:cNvSpPr txBox="1"/>
          <p:nvPr/>
        </p:nvSpPr>
        <p:spPr>
          <a:xfrm>
            <a:off x="1308101" y="5773516"/>
            <a:ext cx="10423970" cy="830997"/>
          </a:xfrm>
          <a:prstGeom prst="rect">
            <a:avLst/>
          </a:prstGeom>
          <a:noFill/>
        </p:spPr>
        <p:txBody>
          <a:bodyPr wrap="square" rtlCol="0">
            <a:spAutoFit/>
          </a:bodyPr>
          <a:lstStyle/>
          <a:p>
            <a:r>
              <a:rPr lang="en-US" sz="2400" dirty="0" smtClean="0"/>
              <a:t>Almost all (90%) FSMs </a:t>
            </a:r>
            <a:r>
              <a:rPr lang="en-US" sz="2400" dirty="0" smtClean="0">
                <a:solidFill>
                  <a:srgbClr val="FF0000"/>
                </a:solidFill>
              </a:rPr>
              <a:t>converge</a:t>
            </a:r>
            <a:r>
              <a:rPr lang="en-US" sz="2400" i="1" dirty="0" smtClean="0"/>
              <a:t> </a:t>
            </a:r>
            <a:r>
              <a:rPr lang="en-US" sz="2400" dirty="0" smtClean="0"/>
              <a:t>to &lt;= 16 states after 10 steps on adversarial inputs</a:t>
            </a:r>
            <a:endParaRPr lang="en-US" sz="2400" dirty="0">
              <a:solidFill>
                <a:srgbClr val="FF0000"/>
              </a:solidFill>
            </a:endParaRPr>
          </a:p>
          <a:p>
            <a:r>
              <a:rPr lang="en-US" sz="2400" dirty="0" smtClean="0"/>
              <a:t>However, many FSM take thousands of steps to </a:t>
            </a:r>
            <a:r>
              <a:rPr lang="en-US" sz="2400" dirty="0" smtClean="0">
                <a:solidFill>
                  <a:srgbClr val="FF0000"/>
                </a:solidFill>
              </a:rPr>
              <a:t>converge</a:t>
            </a:r>
            <a:r>
              <a:rPr lang="en-US" sz="2400" dirty="0" smtClean="0"/>
              <a:t> to &lt;= 4 states</a:t>
            </a:r>
            <a:endParaRPr lang="en-US" sz="2400" dirty="0"/>
          </a:p>
        </p:txBody>
      </p:sp>
      <p:pic>
        <p:nvPicPr>
          <p:cNvPr id="2" name="Picture 1"/>
          <p:cNvPicPr>
            <a:picLocks noChangeAspect="1"/>
          </p:cNvPicPr>
          <p:nvPr/>
        </p:nvPicPr>
        <p:blipFill>
          <a:blip r:embed="rId3"/>
          <a:stretch>
            <a:fillRect/>
          </a:stretch>
        </p:blipFill>
        <p:spPr>
          <a:xfrm>
            <a:off x="2784383" y="1364176"/>
            <a:ext cx="6466114" cy="4114800"/>
          </a:xfrm>
          <a:prstGeom prst="rect">
            <a:avLst/>
          </a:prstGeom>
        </p:spPr>
      </p:pic>
    </p:spTree>
    <p:extLst>
      <p:ext uri="{BB962C8B-B14F-4D97-AF65-F5344CB8AC3E}">
        <p14:creationId xmlns:p14="http://schemas.microsoft.com/office/powerpoint/2010/main" val="5209878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Convergence</a:t>
            </a:r>
            <a:r>
              <a:rPr lang="en-US" dirty="0" smtClean="0"/>
              <a:t> for real inputs</a:t>
            </a:r>
            <a:endParaRPr lang="en-US" dirty="0"/>
          </a:p>
        </p:txBody>
      </p:sp>
      <p:pic>
        <p:nvPicPr>
          <p:cNvPr id="5" name="Picture 4"/>
          <p:cNvPicPr>
            <a:picLocks noChangeAspect="1"/>
          </p:cNvPicPr>
          <p:nvPr/>
        </p:nvPicPr>
        <p:blipFill>
          <a:blip r:embed="rId3"/>
          <a:stretch>
            <a:fillRect/>
          </a:stretch>
        </p:blipFill>
        <p:spPr>
          <a:xfrm>
            <a:off x="3031743" y="1973422"/>
            <a:ext cx="5888529" cy="3747246"/>
          </a:xfrm>
          <a:prstGeom prst="rect">
            <a:avLst/>
          </a:prstGeom>
        </p:spPr>
      </p:pic>
      <p:sp>
        <p:nvSpPr>
          <p:cNvPr id="4" name="TextBox 3"/>
          <p:cNvSpPr txBox="1"/>
          <p:nvPr/>
        </p:nvSpPr>
        <p:spPr>
          <a:xfrm>
            <a:off x="2306113" y="6154003"/>
            <a:ext cx="8793687" cy="461665"/>
          </a:xfrm>
          <a:prstGeom prst="rect">
            <a:avLst/>
          </a:prstGeom>
          <a:noFill/>
        </p:spPr>
        <p:txBody>
          <a:bodyPr wrap="square" rtlCol="0">
            <a:spAutoFit/>
          </a:bodyPr>
          <a:lstStyle/>
          <a:p>
            <a:r>
              <a:rPr lang="en-US" sz="2400" dirty="0" smtClean="0"/>
              <a:t>All FSM </a:t>
            </a:r>
            <a:r>
              <a:rPr lang="en-US" sz="2400" dirty="0" smtClean="0">
                <a:solidFill>
                  <a:srgbClr val="FF0000"/>
                </a:solidFill>
              </a:rPr>
              <a:t>converge</a:t>
            </a:r>
            <a:r>
              <a:rPr lang="en-US" sz="2400" dirty="0" smtClean="0"/>
              <a:t> to </a:t>
            </a:r>
            <a:r>
              <a:rPr lang="en-US" sz="2400" u="sng" dirty="0" smtClean="0"/>
              <a:t>less than 16 states after 20 steps on real input</a:t>
            </a:r>
            <a:endParaRPr lang="en-US" sz="2400" u="sng" dirty="0"/>
          </a:p>
        </p:txBody>
      </p:sp>
    </p:spTree>
    <p:extLst>
      <p:ext uri="{BB962C8B-B14F-4D97-AF65-F5344CB8AC3E}">
        <p14:creationId xmlns:p14="http://schemas.microsoft.com/office/powerpoint/2010/main" val="369947485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7887</TotalTime>
  <Words>1381</Words>
  <Application>Microsoft Office PowerPoint</Application>
  <PresentationFormat>Widescreen</PresentationFormat>
  <Paragraphs>409</Paragraphs>
  <Slides>19</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Calibri Light</vt:lpstr>
      <vt:lpstr>Cambria Math</vt:lpstr>
      <vt:lpstr>Consolas</vt:lpstr>
      <vt:lpstr>Office Theme</vt:lpstr>
      <vt:lpstr>Data-Parallel Finite-State Machines</vt:lpstr>
      <vt:lpstr>New method to break data dependencies</vt:lpstr>
      <vt:lpstr>FSMs contain an important class of algorithms</vt:lpstr>
      <vt:lpstr>PowerPoint Presentation</vt:lpstr>
      <vt:lpstr>Demo UTF-8 Encoding</vt:lpstr>
      <vt:lpstr>Breaking data dependences with enumeration</vt:lpstr>
      <vt:lpstr>Intuition: Exploit convergence in enumeration</vt:lpstr>
      <vt:lpstr>PowerPoint Presentation</vt:lpstr>
      <vt:lpstr>Convergence for real inputs</vt:lpstr>
      <vt:lpstr>Why convergence happens</vt:lpstr>
      <vt:lpstr>Contributions</vt:lpstr>
      <vt:lpstr>PowerPoint Presentation</vt:lpstr>
      <vt:lpstr>Implementing Enumeration with Gather</vt:lpstr>
      <vt:lpstr>Enumeration makes FSMs embarrassingly parallel</vt:lpstr>
      <vt:lpstr>Single-Core performance</vt:lpstr>
      <vt:lpstr>Bing Tokenization</vt:lpstr>
      <vt:lpstr>Case Studies</vt:lpstr>
      <vt:lpstr>Related Work</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Data-Parallel Finite-State Machines</dc:title>
  <dc:creator>Todd Mytkowicz</dc:creator>
  <cp:lastModifiedBy>Todd Mytkowicz</cp:lastModifiedBy>
  <cp:revision>215</cp:revision>
  <dcterms:created xsi:type="dcterms:W3CDTF">2014-02-24T23:35:27Z</dcterms:created>
  <dcterms:modified xsi:type="dcterms:W3CDTF">2014-03-31T21:40:00Z</dcterms:modified>
</cp:coreProperties>
</file>