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343" r:id="rId3"/>
    <p:sldId id="318" r:id="rId4"/>
    <p:sldId id="310" r:id="rId5"/>
    <p:sldId id="344" r:id="rId6"/>
    <p:sldId id="345" r:id="rId7"/>
    <p:sldId id="311" r:id="rId8"/>
    <p:sldId id="349" r:id="rId9"/>
    <p:sldId id="348" r:id="rId10"/>
    <p:sldId id="319" r:id="rId11"/>
    <p:sldId id="353" r:id="rId12"/>
    <p:sldId id="369" r:id="rId13"/>
    <p:sldId id="370" r:id="rId14"/>
    <p:sldId id="361" r:id="rId15"/>
    <p:sldId id="407" r:id="rId16"/>
    <p:sldId id="367" r:id="rId17"/>
    <p:sldId id="396" r:id="rId18"/>
    <p:sldId id="398" r:id="rId19"/>
    <p:sldId id="395" r:id="rId20"/>
    <p:sldId id="399" r:id="rId21"/>
    <p:sldId id="393" r:id="rId22"/>
    <p:sldId id="400" r:id="rId23"/>
    <p:sldId id="392" r:id="rId24"/>
    <p:sldId id="401" r:id="rId25"/>
    <p:sldId id="391" r:id="rId26"/>
    <p:sldId id="402" r:id="rId27"/>
    <p:sldId id="390" r:id="rId28"/>
    <p:sldId id="389" r:id="rId29"/>
    <p:sldId id="383" r:id="rId30"/>
    <p:sldId id="403" r:id="rId31"/>
    <p:sldId id="394" r:id="rId32"/>
    <p:sldId id="404" r:id="rId33"/>
    <p:sldId id="397" r:id="rId34"/>
    <p:sldId id="332" r:id="rId35"/>
    <p:sldId id="362" r:id="rId36"/>
    <p:sldId id="373" r:id="rId37"/>
    <p:sldId id="374" r:id="rId38"/>
    <p:sldId id="378" r:id="rId39"/>
    <p:sldId id="351" r:id="rId40"/>
    <p:sldId id="363" r:id="rId41"/>
    <p:sldId id="366" r:id="rId42"/>
    <p:sldId id="379" r:id="rId43"/>
    <p:sldId id="372" r:id="rId44"/>
    <p:sldId id="323" r:id="rId45"/>
    <p:sldId id="322" r:id="rId46"/>
    <p:sldId id="338" r:id="rId47"/>
    <p:sldId id="375" r:id="rId48"/>
    <p:sldId id="377" r:id="rId49"/>
    <p:sldId id="376" r:id="rId50"/>
    <p:sldId id="350" r:id="rId51"/>
    <p:sldId id="352" r:id="rId52"/>
    <p:sldId id="359" r:id="rId53"/>
    <p:sldId id="354" r:id="rId54"/>
    <p:sldId id="358" r:id="rId55"/>
    <p:sldId id="368" r:id="rId56"/>
    <p:sldId id="365" r:id="rId57"/>
    <p:sldId id="381" r:id="rId58"/>
    <p:sldId id="380" r:id="rId59"/>
    <p:sldId id="405" r:id="rId60"/>
    <p:sldId id="406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F7F1A91-D026-4D3D-A94D-2A90B4813E2D}">
          <p14:sldIdLst>
            <p14:sldId id="256"/>
            <p14:sldId id="343"/>
            <p14:sldId id="318"/>
            <p14:sldId id="310"/>
            <p14:sldId id="344"/>
            <p14:sldId id="345"/>
            <p14:sldId id="311"/>
            <p14:sldId id="349"/>
            <p14:sldId id="348"/>
            <p14:sldId id="319"/>
            <p14:sldId id="353"/>
            <p14:sldId id="369"/>
            <p14:sldId id="370"/>
            <p14:sldId id="361"/>
            <p14:sldId id="407"/>
            <p14:sldId id="367"/>
            <p14:sldId id="396"/>
            <p14:sldId id="398"/>
            <p14:sldId id="395"/>
            <p14:sldId id="399"/>
            <p14:sldId id="393"/>
            <p14:sldId id="400"/>
            <p14:sldId id="392"/>
            <p14:sldId id="401"/>
            <p14:sldId id="391"/>
            <p14:sldId id="402"/>
            <p14:sldId id="390"/>
            <p14:sldId id="389"/>
            <p14:sldId id="383"/>
            <p14:sldId id="403"/>
            <p14:sldId id="394"/>
            <p14:sldId id="404"/>
            <p14:sldId id="397"/>
            <p14:sldId id="332"/>
            <p14:sldId id="362"/>
            <p14:sldId id="373"/>
            <p14:sldId id="374"/>
            <p14:sldId id="378"/>
            <p14:sldId id="351"/>
            <p14:sldId id="363"/>
            <p14:sldId id="366"/>
            <p14:sldId id="379"/>
            <p14:sldId id="372"/>
            <p14:sldId id="323"/>
            <p14:sldId id="322"/>
            <p14:sldId id="338"/>
            <p14:sldId id="375"/>
            <p14:sldId id="377"/>
            <p14:sldId id="376"/>
            <p14:sldId id="350"/>
            <p14:sldId id="352"/>
            <p14:sldId id="359"/>
            <p14:sldId id="354"/>
            <p14:sldId id="358"/>
            <p14:sldId id="368"/>
            <p14:sldId id="365"/>
            <p14:sldId id="381"/>
            <p14:sldId id="380"/>
            <p14:sldId id="405"/>
            <p14:sldId id="40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006600"/>
    <a:srgbClr val="00CC00"/>
    <a:srgbClr val="990000"/>
    <a:srgbClr val="CC3300"/>
    <a:srgbClr val="C42F00"/>
    <a:srgbClr val="FF7C80"/>
    <a:srgbClr val="FF5050"/>
    <a:srgbClr val="FF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40" autoAdjust="0"/>
    <p:restoredTop sz="98667" autoAdjust="0"/>
  </p:normalViewPr>
  <p:slideViewPr>
    <p:cSldViewPr>
      <p:cViewPr varScale="1">
        <p:scale>
          <a:sx n="89" d="100"/>
          <a:sy n="89" d="100"/>
        </p:scale>
        <p:origin x="-33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82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F0E66-7028-48F0-9D17-9C58A4B924FF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B5FD8-0C1F-4DC1-8C53-3BEF66CA64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698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B5FD8-0C1F-4DC1-8C53-3BEF66CA64A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623796-5787-45F2-A6BE-FCEBFF728C59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3F874A-7793-43BB-BB51-9AEC81ACB69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990600" y="-4419600"/>
            <a:ext cx="3581400" cy="12649200"/>
            <a:chOff x="-990600" y="-4419600"/>
            <a:chExt cx="3581400" cy="12649200"/>
          </a:xfrm>
        </p:grpSpPr>
        <p:sp>
          <p:nvSpPr>
            <p:cNvPr id="9" name="Arc 8"/>
            <p:cNvSpPr/>
            <p:nvPr userDrawn="1"/>
          </p:nvSpPr>
          <p:spPr>
            <a:xfrm flipH="1">
              <a:off x="-228600" y="-4419600"/>
              <a:ext cx="2819400" cy="11963400"/>
            </a:xfrm>
            <a:prstGeom prst="arc">
              <a:avLst>
                <a:gd name="adj1" fmla="val 17766526"/>
                <a:gd name="adj2" fmla="val 5533989"/>
              </a:avLst>
            </a:prstGeom>
            <a:ln w="1016000">
              <a:solidFill>
                <a:srgbClr val="B428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-990600" y="0"/>
              <a:ext cx="990600" cy="7162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-990600" y="6858000"/>
              <a:ext cx="2667000" cy="1371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-990600" y="-1371600"/>
              <a:ext cx="2667000" cy="1371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623796-5787-45F2-A6BE-FCEBFF728C59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3F874A-7793-43BB-BB51-9AEC81ACB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623796-5787-45F2-A6BE-FCEBFF728C59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3F874A-7793-43BB-BB51-9AEC81ACB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8229600" cy="5334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623796-5787-45F2-A6BE-FCEBFF728C59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3F874A-7793-43BB-BB51-9AEC81ACB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623796-5787-45F2-A6BE-FCEBFF728C59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3F874A-7793-43BB-BB51-9AEC81ACB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623796-5787-45F2-A6BE-FCEBFF728C59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3F874A-7793-43BB-BB51-9AEC81ACB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623796-5787-45F2-A6BE-FCEBFF728C59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3F874A-7793-43BB-BB51-9AEC81ACB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623796-5787-45F2-A6BE-FCEBFF728C59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3F874A-7793-43BB-BB51-9AEC81ACB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623796-5787-45F2-A6BE-FCEBFF728C59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3F874A-7793-43BB-BB51-9AEC81ACB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623796-5787-45F2-A6BE-FCEBFF728C59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3F874A-7793-43BB-BB51-9AEC81ACB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623796-5787-45F2-A6BE-FCEBFF728C59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3F874A-7793-43BB-BB51-9AEC81ACB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8229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Arc 7"/>
          <p:cNvSpPr/>
          <p:nvPr userDrawn="1"/>
        </p:nvSpPr>
        <p:spPr>
          <a:xfrm flipH="1">
            <a:off x="-228600" y="-4419600"/>
            <a:ext cx="2819400" cy="11963400"/>
          </a:xfrm>
          <a:prstGeom prst="arc">
            <a:avLst>
              <a:gd name="adj1" fmla="val 17766526"/>
              <a:gd name="adj2" fmla="val 5533989"/>
            </a:avLst>
          </a:prstGeom>
          <a:ln w="10160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990600" y="0"/>
            <a:ext cx="990600" cy="716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-990600" y="6858000"/>
            <a:ext cx="2667000" cy="1371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-990600" y="-1371600"/>
            <a:ext cx="2667000" cy="1371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B42828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9045" y="740650"/>
            <a:ext cx="9143999" cy="2611540"/>
          </a:xfrm>
        </p:spPr>
        <p:txBody>
          <a:bodyPr>
            <a:normAutofit/>
          </a:bodyPr>
          <a:lstStyle/>
          <a:p>
            <a:r>
              <a:rPr lang="en-US" dirty="0" smtClean="0"/>
              <a:t>Eventually  Consistent </a:t>
            </a:r>
            <a:r>
              <a:rPr lang="en-US" dirty="0" smtClean="0"/>
              <a:t>Transactions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ESOP 2012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3868" y="2392065"/>
            <a:ext cx="4903005" cy="4378170"/>
          </a:xfrm>
        </p:spPr>
        <p:txBody>
          <a:bodyPr>
            <a:noAutofit/>
          </a:bodyPr>
          <a:lstStyle/>
          <a:p>
            <a:pPr algn="l">
              <a:lnSpc>
                <a:spcPct val="22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Sebastian </a:t>
            </a:r>
            <a:r>
              <a:rPr lang="en-US" sz="2800" dirty="0" smtClean="0"/>
              <a:t>Burckhardt             </a:t>
            </a:r>
          </a:p>
          <a:p>
            <a:pPr algn="l">
              <a:lnSpc>
                <a:spcPct val="220000"/>
              </a:lnSpc>
            </a:pPr>
            <a:r>
              <a:rPr lang="en-US" sz="2800" dirty="0"/>
              <a:t>Daan Leijen</a:t>
            </a:r>
          </a:p>
          <a:p>
            <a:pPr algn="l">
              <a:lnSpc>
                <a:spcPct val="220000"/>
              </a:lnSpc>
            </a:pPr>
            <a:r>
              <a:rPr lang="en-US" sz="2800" dirty="0" smtClean="0"/>
              <a:t>Manuel </a:t>
            </a:r>
            <a:r>
              <a:rPr lang="en-US" sz="2800" dirty="0" err="1" smtClean="0"/>
              <a:t>Fähndrich</a:t>
            </a:r>
            <a:endParaRPr lang="en-US" sz="2800" dirty="0"/>
          </a:p>
          <a:p>
            <a:pPr algn="l">
              <a:lnSpc>
                <a:spcPct val="22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Mooly Sagiv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313" y="2584090"/>
            <a:ext cx="807034" cy="9077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1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736" y="3653447"/>
            <a:ext cx="867032" cy="867032"/>
          </a:xfrm>
          <a:prstGeom prst="rect">
            <a:avLst/>
          </a:prstGeom>
        </p:spPr>
      </p:pic>
      <p:pic>
        <p:nvPicPr>
          <p:cNvPr id="7" name="Picture 6" descr="JapanMafCroppe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42305" y="4696365"/>
            <a:ext cx="861049" cy="861049"/>
          </a:xfrm>
          <a:prstGeom prst="rect">
            <a:avLst/>
          </a:prstGeom>
        </p:spPr>
      </p:pic>
      <p:pic>
        <p:nvPicPr>
          <p:cNvPr id="1026" name="Picture 2" descr="http://www.math.tau.ac.il/~msagiv/msagiv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8" r="11176" b="11854"/>
          <a:stretch/>
        </p:blipFill>
        <p:spPr bwMode="auto">
          <a:xfrm>
            <a:off x="3843389" y="5733300"/>
            <a:ext cx="870834" cy="99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eft Brace 5"/>
          <p:cNvSpPr/>
          <p:nvPr/>
        </p:nvSpPr>
        <p:spPr>
          <a:xfrm>
            <a:off x="3343040" y="2584090"/>
            <a:ext cx="230430" cy="2973324"/>
          </a:xfrm>
          <a:prstGeom prst="leftBrace">
            <a:avLst/>
          </a:prstGeom>
          <a:ln>
            <a:tailEnd type="none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>
            <a:off x="3343040" y="5733300"/>
            <a:ext cx="230430" cy="921720"/>
          </a:xfrm>
          <a:prstGeom prst="leftBrace">
            <a:avLst/>
          </a:prstGeom>
          <a:ln>
            <a:tailEnd type="none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16285" y="3763797"/>
            <a:ext cx="26689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Microsoft Research,</a:t>
            </a:r>
          </a:p>
          <a:p>
            <a:r>
              <a:rPr lang="en-US" sz="2400" dirty="0" smtClean="0"/>
              <a:t>Redmond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93758" y="5962925"/>
            <a:ext cx="2472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Tel-Aviv University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familiar example of data: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random access memory interface (64 bits)</a:t>
            </a:r>
          </a:p>
          <a:p>
            <a:pPr lvl="1"/>
            <a:r>
              <a:rPr lang="en-US" dirty="0" smtClean="0"/>
              <a:t>Queries </a:t>
            </a:r>
            <a:r>
              <a:rPr lang="en-US" dirty="0" smtClean="0"/>
              <a:t>=  {load(a) | a </a:t>
            </a:r>
            <a:r>
              <a:rPr lang="en-US" dirty="0" smtClean="0">
                <a:sym typeface="Symbol"/>
              </a:rPr>
              <a:t> Addresses} </a:t>
            </a:r>
          </a:p>
          <a:p>
            <a:pPr lvl="1"/>
            <a:r>
              <a:rPr lang="en-US" dirty="0" smtClean="0">
                <a:sym typeface="Symbol"/>
              </a:rPr>
              <a:t>Updates = {</a:t>
            </a:r>
            <a:r>
              <a:rPr lang="en-US" dirty="0" smtClean="0">
                <a:sym typeface="Symbol"/>
              </a:rPr>
              <a:t>store(</a:t>
            </a:r>
            <a:r>
              <a:rPr lang="en-US" dirty="0" err="1" smtClean="0">
                <a:sym typeface="Symbol"/>
              </a:rPr>
              <a:t>a,v</a:t>
            </a:r>
            <a:r>
              <a:rPr lang="en-US" dirty="0" smtClean="0">
                <a:sym typeface="Symbol"/>
              </a:rPr>
              <a:t>) </a:t>
            </a:r>
            <a:r>
              <a:rPr lang="en-US" dirty="0" smtClean="0">
                <a:sym typeface="Symbol"/>
              </a:rPr>
              <a:t>| </a:t>
            </a:r>
            <a:r>
              <a:rPr lang="en-US" dirty="0" smtClean="0"/>
              <a:t>a </a:t>
            </a:r>
            <a:r>
              <a:rPr lang="en-US" dirty="0" smtClean="0">
                <a:sym typeface="Symbol"/>
              </a:rPr>
              <a:t> </a:t>
            </a:r>
            <a:r>
              <a:rPr lang="en-US" dirty="0" smtClean="0">
                <a:sym typeface="Symbol"/>
              </a:rPr>
              <a:t>Addresses, v</a:t>
            </a:r>
            <a:r>
              <a:rPr lang="en-US" dirty="0" smtClean="0"/>
              <a:t> </a:t>
            </a:r>
            <a:r>
              <a:rPr lang="en-US" dirty="0">
                <a:sym typeface="Symbol"/>
              </a:rPr>
              <a:t> </a:t>
            </a:r>
            <a:r>
              <a:rPr lang="en-US" dirty="0" smtClean="0">
                <a:sym typeface="Symbol"/>
              </a:rPr>
              <a:t>Values} 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883650" y="3928265"/>
            <a:ext cx="4647005" cy="1113745"/>
            <a:chOff x="1691625" y="2776115"/>
            <a:chExt cx="4647005" cy="1113745"/>
          </a:xfrm>
        </p:grpSpPr>
        <p:sp>
          <p:nvSpPr>
            <p:cNvPr id="4" name="Rectangle 3"/>
            <p:cNvSpPr/>
            <p:nvPr/>
          </p:nvSpPr>
          <p:spPr>
            <a:xfrm>
              <a:off x="1691625" y="2776115"/>
              <a:ext cx="1997060" cy="1113745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tx1"/>
                  </a:solidFill>
                  <a:latin typeface="Consolas" pitchFamily="49" charset="0"/>
                </a:rPr>
                <a:t>store(A, </a:t>
              </a:r>
              <a:r>
                <a:rPr lang="en-US" dirty="0" smtClean="0">
                  <a:solidFill>
                    <a:schemeClr val="tx1"/>
                  </a:solidFill>
                  <a:latin typeface="Consolas" pitchFamily="49" charset="0"/>
                </a:rPr>
                <a:t>1)</a:t>
              </a:r>
            </a:p>
            <a:p>
              <a:r>
                <a:rPr lang="en-US" dirty="0" smtClean="0">
                  <a:solidFill>
                    <a:schemeClr val="tx1"/>
                  </a:solidFill>
                  <a:latin typeface="Consolas" pitchFamily="49" charset="0"/>
                </a:rPr>
                <a:t>load(A)</a:t>
              </a:r>
              <a:endParaRPr lang="en-US" dirty="0" smtClean="0">
                <a:solidFill>
                  <a:schemeClr val="tx1"/>
                </a:solidFill>
                <a:latin typeface="Consolas" pitchFamily="49" charset="0"/>
              </a:endParaRPr>
            </a:p>
            <a:p>
              <a:r>
                <a:rPr lang="en-US" dirty="0" smtClean="0">
                  <a:solidFill>
                    <a:schemeClr val="tx1"/>
                  </a:solidFill>
                  <a:latin typeface="Consolas" pitchFamily="49" charset="0"/>
                </a:rPr>
                <a:t>load(B)</a:t>
              </a:r>
              <a:endParaRPr lang="en-US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341570" y="2776115"/>
              <a:ext cx="1997060" cy="1113745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tx1"/>
                  </a:solidFill>
                  <a:latin typeface="Consolas" pitchFamily="49" charset="0"/>
                </a:rPr>
                <a:t>store(A, </a:t>
              </a:r>
              <a:r>
                <a:rPr lang="en-US" dirty="0" smtClean="0">
                  <a:solidFill>
                    <a:schemeClr val="tx1"/>
                  </a:solidFill>
                  <a:latin typeface="Consolas" pitchFamily="49" charset="0"/>
                </a:rPr>
                <a:t>2)</a:t>
              </a:r>
            </a:p>
            <a:p>
              <a:r>
                <a:rPr lang="en-US" dirty="0" smtClean="0">
                  <a:solidFill>
                    <a:schemeClr val="tx1"/>
                  </a:solidFill>
                  <a:latin typeface="Consolas" pitchFamily="49" charset="0"/>
                </a:rPr>
                <a:t>store(B, </a:t>
              </a:r>
              <a:r>
                <a:rPr lang="en-US" dirty="0" smtClean="0">
                  <a:solidFill>
                    <a:schemeClr val="tx1"/>
                  </a:solidFill>
                  <a:latin typeface="Consolas" pitchFamily="49" charset="0"/>
                </a:rPr>
                <a:t>8)</a:t>
              </a:r>
            </a:p>
            <a:p>
              <a:r>
                <a:rPr lang="en-US" dirty="0" smtClean="0">
                  <a:solidFill>
                    <a:schemeClr val="tx1"/>
                  </a:solidFill>
                  <a:latin typeface="Consolas" pitchFamily="49" charset="0"/>
                </a:rPr>
                <a:t>load(A)</a:t>
              </a:r>
              <a:endParaRPr lang="en-US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1883650" y="5042010"/>
            <a:ext cx="1997060" cy="111374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load(A)</a:t>
            </a:r>
            <a:endParaRPr lang="en-US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75692" y="3247556"/>
            <a:ext cx="2005017" cy="68070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  <a:latin typeface="Consolas" pitchFamily="49" charset="0"/>
              </a:rPr>
              <a:t>Client 1</a:t>
            </a:r>
          </a:p>
        </p:txBody>
      </p:sp>
      <p:sp>
        <p:nvSpPr>
          <p:cNvPr id="9" name="Rectangle 8"/>
          <p:cNvSpPr/>
          <p:nvPr/>
        </p:nvSpPr>
        <p:spPr>
          <a:xfrm>
            <a:off x="4518105" y="3247556"/>
            <a:ext cx="2012549" cy="68070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  <a:latin typeface="Consolas" pitchFamily="49" charset="0"/>
              </a:rPr>
              <a:t>Client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24700"/>
            <a:ext cx="8229600" cy="553032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History </a:t>
            </a:r>
            <a:r>
              <a:rPr lang="en-US" dirty="0" smtClean="0"/>
              <a:t>= collection of transaction sequences (one per client) including query results</a:t>
            </a:r>
            <a:br>
              <a:rPr lang="en-US" dirty="0" smtClean="0"/>
            </a:br>
            <a:r>
              <a:rPr lang="en-US" dirty="0" smtClean="0"/>
              <a:t>Example: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5"/>
                </a:solidFill>
              </a:rPr>
              <a:t>Consistency model </a:t>
            </a:r>
            <a:r>
              <a:rPr lang="en-US" dirty="0" smtClean="0"/>
              <a:t>= set of valid </a:t>
            </a:r>
            <a:r>
              <a:rPr lang="en-US" dirty="0" smtClean="0"/>
              <a:t>histories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20585" y="2364742"/>
            <a:ext cx="4762220" cy="2562053"/>
          </a:xfrm>
          <a:prstGeom prst="rect">
            <a:avLst/>
          </a:prstGeom>
          <a:solidFill>
            <a:schemeClr val="bg2"/>
          </a:solidFill>
          <a:ln>
            <a:solidFill>
              <a:schemeClr val="accent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074205" y="3034369"/>
            <a:ext cx="4378170" cy="1014698"/>
            <a:chOff x="1691625" y="2776114"/>
            <a:chExt cx="4378170" cy="1113746"/>
          </a:xfrm>
        </p:grpSpPr>
        <p:sp>
          <p:nvSpPr>
            <p:cNvPr id="4" name="Rectangle 3"/>
            <p:cNvSpPr/>
            <p:nvPr/>
          </p:nvSpPr>
          <p:spPr>
            <a:xfrm>
              <a:off x="1691625" y="2776115"/>
              <a:ext cx="1997060" cy="1113745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tx1"/>
                  </a:solidFill>
                  <a:latin typeface="Consolas" pitchFamily="49" charset="0"/>
                </a:rPr>
                <a:t>store(17, 1)</a:t>
              </a:r>
            </a:p>
            <a:p>
              <a:r>
                <a:rPr lang="en-US" dirty="0" smtClean="0">
                  <a:solidFill>
                    <a:schemeClr val="tx1"/>
                  </a:solidFill>
                  <a:latin typeface="Consolas" pitchFamily="49" charset="0"/>
                </a:rPr>
                <a:t>load(17)</a:t>
              </a:r>
              <a:r>
                <a:rPr lang="en-US" dirty="0">
                  <a:solidFill>
                    <a:srgbClr val="C00000"/>
                  </a:solidFill>
                  <a:latin typeface="Consolas" pitchFamily="49" charset="0"/>
                </a:rPr>
                <a:t> → </a:t>
              </a:r>
              <a:r>
                <a:rPr lang="en-US" dirty="0" smtClean="0">
                  <a:solidFill>
                    <a:srgbClr val="C00000"/>
                  </a:solidFill>
                  <a:latin typeface="Consolas" pitchFamily="49" charset="0"/>
                </a:rPr>
                <a:t>1</a:t>
              </a:r>
              <a:endParaRPr lang="en-US" dirty="0" smtClean="0">
                <a:solidFill>
                  <a:schemeClr val="tx1"/>
                </a:solidFill>
                <a:latin typeface="Consolas" pitchFamily="49" charset="0"/>
              </a:endParaRPr>
            </a:p>
            <a:p>
              <a:r>
                <a:rPr lang="en-US" dirty="0" smtClean="0">
                  <a:solidFill>
                    <a:schemeClr val="tx1"/>
                  </a:solidFill>
                  <a:latin typeface="Consolas" pitchFamily="49" charset="0"/>
                </a:rPr>
                <a:t>load(19)</a:t>
              </a:r>
              <a:r>
                <a:rPr lang="en-US" dirty="0">
                  <a:solidFill>
                    <a:srgbClr val="C00000"/>
                  </a:solidFill>
                  <a:latin typeface="Consolas" pitchFamily="49" charset="0"/>
                </a:rPr>
                <a:t> → </a:t>
              </a:r>
              <a:r>
                <a:rPr lang="en-US" dirty="0" smtClean="0">
                  <a:solidFill>
                    <a:srgbClr val="C00000"/>
                  </a:solidFill>
                  <a:latin typeface="Consolas" pitchFamily="49" charset="0"/>
                </a:rPr>
                <a:t>0</a:t>
              </a:r>
              <a:endParaRPr lang="en-US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072735" y="2776114"/>
              <a:ext cx="1997060" cy="1113745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tx1"/>
                  </a:solidFill>
                  <a:latin typeface="Consolas" pitchFamily="49" charset="0"/>
                </a:rPr>
                <a:t>store(17, 2)</a:t>
              </a:r>
            </a:p>
            <a:p>
              <a:r>
                <a:rPr lang="en-US" dirty="0" smtClean="0">
                  <a:solidFill>
                    <a:schemeClr val="tx1"/>
                  </a:solidFill>
                  <a:latin typeface="Consolas" pitchFamily="49" charset="0"/>
                </a:rPr>
                <a:t>store(19, 8)</a:t>
              </a:r>
            </a:p>
            <a:p>
              <a:r>
                <a:rPr lang="en-US" dirty="0" smtClean="0">
                  <a:solidFill>
                    <a:schemeClr val="tx1"/>
                  </a:solidFill>
                  <a:latin typeface="Consolas" pitchFamily="49" charset="0"/>
                </a:rPr>
                <a:t>load(17)</a:t>
              </a:r>
              <a:r>
                <a:rPr lang="en-US" dirty="0">
                  <a:solidFill>
                    <a:srgbClr val="C00000"/>
                  </a:solidFill>
                  <a:latin typeface="Consolas" pitchFamily="49" charset="0"/>
                </a:rPr>
                <a:t> → 2</a:t>
              </a:r>
              <a:endParaRPr lang="en-US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3074205" y="4043480"/>
            <a:ext cx="1997060" cy="67444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load(17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</a:rPr>
              <a:t>)</a:t>
            </a:r>
            <a:r>
              <a:rPr lang="en-US" dirty="0" smtClean="0">
                <a:solidFill>
                  <a:srgbClr val="C00000"/>
                </a:solidFill>
                <a:latin typeface="Consolas" pitchFamily="49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Consolas" pitchFamily="49" charset="0"/>
              </a:rPr>
              <a:t>→ 2</a:t>
            </a:r>
            <a:endParaRPr lang="en-US" dirty="0">
              <a:solidFill>
                <a:schemeClr val="tx1"/>
              </a:solidFill>
              <a:latin typeface="Consolas" pitchFamily="49" charset="0"/>
            </a:endParaRPr>
          </a:p>
          <a:p>
            <a:endParaRPr lang="en-US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66247" y="2353662"/>
            <a:ext cx="2005017" cy="62017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  <a:latin typeface="Consolas" pitchFamily="49" charset="0"/>
              </a:rPr>
              <a:t>Client 1</a:t>
            </a:r>
          </a:p>
        </p:txBody>
      </p:sp>
      <p:sp>
        <p:nvSpPr>
          <p:cNvPr id="9" name="Rectangle 8"/>
          <p:cNvSpPr/>
          <p:nvPr/>
        </p:nvSpPr>
        <p:spPr>
          <a:xfrm>
            <a:off x="5439826" y="2353661"/>
            <a:ext cx="2012549" cy="62017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  <a:latin typeface="Consolas" pitchFamily="49" charset="0"/>
              </a:rPr>
              <a:t>Client 2</a:t>
            </a:r>
          </a:p>
        </p:txBody>
      </p:sp>
    </p:spTree>
    <p:extLst>
      <p:ext uri="{BB962C8B-B14F-4D97-AF65-F5344CB8AC3E}">
        <p14:creationId xmlns:p14="http://schemas.microsoft.com/office/powerpoint/2010/main" val="213385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32235" y="3582620"/>
            <a:ext cx="4109335" cy="1920250"/>
          </a:xfrm>
          <a:prstGeom prst="rect">
            <a:avLst/>
          </a:prstGeom>
          <a:solidFill>
            <a:schemeClr val="bg2"/>
          </a:solidFill>
          <a:ln>
            <a:solidFill>
              <a:schemeClr val="accent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71080"/>
            <a:ext cx="8229600" cy="5568725"/>
          </a:xfrm>
        </p:spPr>
        <p:txBody>
          <a:bodyPr>
            <a:normAutofit/>
          </a:bodyPr>
          <a:lstStyle/>
          <a:p>
            <a:r>
              <a:rPr lang="en-US" dirty="0" smtClean="0"/>
              <a:t>Consider two clients </a:t>
            </a:r>
            <a:r>
              <a:rPr lang="en-US" dirty="0" smtClean="0"/>
              <a:t>performing a transaction to </a:t>
            </a:r>
            <a:r>
              <a:rPr lang="en-US" dirty="0" smtClean="0"/>
              <a:t>increment location A (initially 0)</a:t>
            </a:r>
          </a:p>
          <a:p>
            <a:r>
              <a:rPr lang="en-US" dirty="0" smtClean="0"/>
              <a:t>Under strong consistency, we would expect one of the following two histories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24260" y="4224924"/>
            <a:ext cx="3725284" cy="1113745"/>
            <a:chOff x="1691625" y="2776115"/>
            <a:chExt cx="4252443" cy="1113745"/>
          </a:xfrm>
        </p:grpSpPr>
        <p:sp>
          <p:nvSpPr>
            <p:cNvPr id="4" name="Rectangle 3"/>
            <p:cNvSpPr/>
            <p:nvPr/>
          </p:nvSpPr>
          <p:spPr>
            <a:xfrm>
              <a:off x="1691625" y="2776115"/>
              <a:ext cx="1997060" cy="1113745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tx1"/>
                  </a:solidFill>
                  <a:latin typeface="Consolas" pitchFamily="49" charset="0"/>
                </a:rPr>
                <a:t>load</a:t>
              </a:r>
              <a:r>
                <a:rPr lang="en-US" dirty="0" smtClean="0">
                  <a:solidFill>
                    <a:schemeClr val="tx1"/>
                  </a:solidFill>
                  <a:latin typeface="Consolas" pitchFamily="49" charset="0"/>
                </a:rPr>
                <a:t>(A</a:t>
              </a:r>
              <a:r>
                <a:rPr lang="en-US" dirty="0" smtClean="0">
                  <a:solidFill>
                    <a:schemeClr val="tx1"/>
                  </a:solidFill>
                  <a:latin typeface="Consolas" pitchFamily="49" charset="0"/>
                </a:rPr>
                <a:t>) </a:t>
              </a:r>
              <a:r>
                <a:rPr lang="en-US" dirty="0">
                  <a:solidFill>
                    <a:srgbClr val="C00000"/>
                  </a:solidFill>
                  <a:latin typeface="Consolas" pitchFamily="49" charset="0"/>
                </a:rPr>
                <a:t>→ </a:t>
              </a:r>
              <a:r>
                <a:rPr lang="en-US" dirty="0" smtClean="0">
                  <a:solidFill>
                    <a:srgbClr val="C00000"/>
                  </a:solidFill>
                  <a:latin typeface="Consolas" pitchFamily="49" charset="0"/>
                </a:rPr>
                <a:t>0</a:t>
              </a:r>
              <a:endParaRPr lang="en-US" dirty="0" smtClean="0">
                <a:solidFill>
                  <a:schemeClr val="tx1"/>
                </a:solidFill>
                <a:latin typeface="Consolas" pitchFamily="49" charset="0"/>
              </a:endParaRPr>
            </a:p>
            <a:p>
              <a:r>
                <a:rPr lang="en-US" dirty="0" smtClean="0">
                  <a:solidFill>
                    <a:schemeClr val="tx1"/>
                  </a:solidFill>
                  <a:latin typeface="Consolas" pitchFamily="49" charset="0"/>
                </a:rPr>
                <a:t>store(A, 1)</a:t>
              </a:r>
              <a:endParaRPr lang="en-US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947008" y="2776115"/>
              <a:ext cx="1997060" cy="1113745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tx1"/>
                  </a:solidFill>
                  <a:latin typeface="Consolas" pitchFamily="49" charset="0"/>
                </a:rPr>
                <a:t>l</a:t>
              </a:r>
              <a:r>
                <a:rPr lang="en-US" dirty="0">
                  <a:solidFill>
                    <a:schemeClr val="tx1"/>
                  </a:solidFill>
                  <a:latin typeface="Consolas" pitchFamily="49" charset="0"/>
                </a:rPr>
                <a:t>oad(A) </a:t>
              </a:r>
              <a:r>
                <a:rPr lang="en-US" dirty="0">
                  <a:solidFill>
                    <a:srgbClr val="C00000"/>
                  </a:solidFill>
                  <a:latin typeface="Consolas" pitchFamily="49" charset="0"/>
                </a:rPr>
                <a:t>→ </a:t>
              </a:r>
              <a:r>
                <a:rPr lang="en-US" dirty="0" smtClean="0">
                  <a:solidFill>
                    <a:srgbClr val="C00000"/>
                  </a:solidFill>
                  <a:latin typeface="Consolas" pitchFamily="49" charset="0"/>
                </a:rPr>
                <a:t>1</a:t>
              </a:r>
              <a:endParaRPr lang="en-US" dirty="0" smtClean="0">
                <a:solidFill>
                  <a:schemeClr val="tx1"/>
                </a:solidFill>
                <a:latin typeface="Consolas" pitchFamily="49" charset="0"/>
              </a:endParaRPr>
            </a:p>
            <a:p>
              <a:r>
                <a:rPr lang="en-US" dirty="0" smtClean="0">
                  <a:solidFill>
                    <a:schemeClr val="tx1"/>
                  </a:solidFill>
                  <a:latin typeface="Consolas" pitchFamily="49" charset="0"/>
                </a:rPr>
                <a:t>store(A, 2)</a:t>
              </a:r>
              <a:endParaRPr lang="en-US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416301" y="3659430"/>
            <a:ext cx="2005017" cy="68070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  <a:latin typeface="Consolas" pitchFamily="49" charset="0"/>
              </a:rPr>
              <a:t>Client 1</a:t>
            </a:r>
          </a:p>
        </p:txBody>
      </p:sp>
      <p:sp>
        <p:nvSpPr>
          <p:cNvPr id="9" name="Rectangle 8"/>
          <p:cNvSpPr/>
          <p:nvPr/>
        </p:nvSpPr>
        <p:spPr>
          <a:xfrm>
            <a:off x="2382915" y="3659430"/>
            <a:ext cx="1766630" cy="68070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  <a:latin typeface="Consolas" pitchFamily="49" charset="0"/>
              </a:rPr>
              <a:t>Client 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02430" y="3582620"/>
            <a:ext cx="4109335" cy="1920250"/>
          </a:xfrm>
          <a:prstGeom prst="rect">
            <a:avLst/>
          </a:prstGeom>
          <a:solidFill>
            <a:schemeClr val="bg2"/>
          </a:solidFill>
          <a:ln>
            <a:solidFill>
              <a:schemeClr val="accent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994455" y="4224924"/>
            <a:ext cx="3725284" cy="1113745"/>
            <a:chOff x="1691625" y="2776115"/>
            <a:chExt cx="4252443" cy="1113745"/>
          </a:xfrm>
        </p:grpSpPr>
        <p:sp>
          <p:nvSpPr>
            <p:cNvPr id="13" name="Rectangle 12"/>
            <p:cNvSpPr/>
            <p:nvPr/>
          </p:nvSpPr>
          <p:spPr>
            <a:xfrm>
              <a:off x="1691625" y="2776115"/>
              <a:ext cx="1997060" cy="1113745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tx1"/>
                  </a:solidFill>
                  <a:latin typeface="Consolas" pitchFamily="49" charset="0"/>
                </a:rPr>
                <a:t>load</a:t>
              </a:r>
              <a:r>
                <a:rPr lang="en-US" dirty="0" smtClean="0">
                  <a:solidFill>
                    <a:schemeClr val="tx1"/>
                  </a:solidFill>
                  <a:latin typeface="Consolas" pitchFamily="49" charset="0"/>
                </a:rPr>
                <a:t>(A</a:t>
              </a:r>
              <a:r>
                <a:rPr lang="en-US" dirty="0" smtClean="0">
                  <a:solidFill>
                    <a:schemeClr val="tx1"/>
                  </a:solidFill>
                  <a:latin typeface="Consolas" pitchFamily="49" charset="0"/>
                </a:rPr>
                <a:t>) </a:t>
              </a:r>
              <a:r>
                <a:rPr lang="en-US" dirty="0">
                  <a:solidFill>
                    <a:srgbClr val="C00000"/>
                  </a:solidFill>
                  <a:latin typeface="Consolas" pitchFamily="49" charset="0"/>
                </a:rPr>
                <a:t>→ </a:t>
              </a:r>
              <a:r>
                <a:rPr lang="en-US" dirty="0" smtClean="0">
                  <a:solidFill>
                    <a:srgbClr val="C00000"/>
                  </a:solidFill>
                  <a:latin typeface="Consolas" pitchFamily="49" charset="0"/>
                </a:rPr>
                <a:t>1</a:t>
              </a:r>
              <a:endParaRPr lang="en-US" dirty="0" smtClean="0">
                <a:solidFill>
                  <a:schemeClr val="tx1"/>
                </a:solidFill>
                <a:latin typeface="Consolas" pitchFamily="49" charset="0"/>
              </a:endParaRPr>
            </a:p>
            <a:p>
              <a:r>
                <a:rPr lang="en-US" dirty="0" smtClean="0">
                  <a:solidFill>
                    <a:schemeClr val="tx1"/>
                  </a:solidFill>
                  <a:latin typeface="Consolas" pitchFamily="49" charset="0"/>
                </a:rPr>
                <a:t>store(A, 2)</a:t>
              </a:r>
              <a:endParaRPr lang="en-US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947008" y="2776115"/>
              <a:ext cx="1997060" cy="1113745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tx1"/>
                  </a:solidFill>
                  <a:latin typeface="Consolas" pitchFamily="49" charset="0"/>
                </a:rPr>
                <a:t>l</a:t>
              </a:r>
              <a:r>
                <a:rPr lang="en-US" dirty="0">
                  <a:solidFill>
                    <a:schemeClr val="tx1"/>
                  </a:solidFill>
                  <a:latin typeface="Consolas" pitchFamily="49" charset="0"/>
                </a:rPr>
                <a:t>oad(A) </a:t>
              </a:r>
              <a:r>
                <a:rPr lang="en-US" dirty="0">
                  <a:solidFill>
                    <a:srgbClr val="C00000"/>
                  </a:solidFill>
                  <a:latin typeface="Consolas" pitchFamily="49" charset="0"/>
                </a:rPr>
                <a:t>→ </a:t>
              </a:r>
              <a:r>
                <a:rPr lang="en-US" dirty="0" smtClean="0">
                  <a:solidFill>
                    <a:srgbClr val="C00000"/>
                  </a:solidFill>
                  <a:latin typeface="Consolas" pitchFamily="49" charset="0"/>
                </a:rPr>
                <a:t>0</a:t>
              </a:r>
              <a:endParaRPr lang="en-US" dirty="0" smtClean="0">
                <a:solidFill>
                  <a:schemeClr val="tx1"/>
                </a:solidFill>
                <a:latin typeface="Consolas" pitchFamily="49" charset="0"/>
              </a:endParaRPr>
            </a:p>
            <a:p>
              <a:r>
                <a:rPr lang="en-US" dirty="0" smtClean="0">
                  <a:solidFill>
                    <a:schemeClr val="tx1"/>
                  </a:solidFill>
                  <a:latin typeface="Consolas" pitchFamily="49" charset="0"/>
                </a:rPr>
                <a:t>store(A, 1)</a:t>
              </a:r>
              <a:endParaRPr lang="en-US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4986496" y="3659430"/>
            <a:ext cx="2005017" cy="68070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  <a:latin typeface="Consolas" pitchFamily="49" charset="0"/>
              </a:rPr>
              <a:t>Client 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953110" y="3659430"/>
            <a:ext cx="1766630" cy="68070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  <a:latin typeface="Consolas" pitchFamily="49" charset="0"/>
              </a:rPr>
              <a:t>Client 2</a:t>
            </a:r>
          </a:p>
        </p:txBody>
      </p:sp>
    </p:spTree>
    <p:extLst>
      <p:ext uri="{BB962C8B-B14F-4D97-AF65-F5344CB8AC3E}">
        <p14:creationId xmlns:p14="http://schemas.microsoft.com/office/powerpoint/2010/main" val="317175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459725" y="3429000"/>
            <a:ext cx="4109335" cy="1920250"/>
          </a:xfrm>
          <a:prstGeom prst="rect">
            <a:avLst/>
          </a:prstGeom>
          <a:solidFill>
            <a:schemeClr val="bg2"/>
          </a:solidFill>
          <a:ln>
            <a:solidFill>
              <a:schemeClr val="accent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071" y="1124700"/>
            <a:ext cx="8642930" cy="5733300"/>
          </a:xfrm>
        </p:spPr>
        <p:txBody>
          <a:bodyPr>
            <a:normAutofit/>
          </a:bodyPr>
          <a:lstStyle/>
          <a:p>
            <a:r>
              <a:rPr lang="en-US" dirty="0" smtClean="0"/>
              <a:t>Now suppose clients are disconnected, yet still want to commit transactions.</a:t>
            </a:r>
          </a:p>
          <a:p>
            <a:pPr lvl="1"/>
            <a:r>
              <a:rPr lang="en-US" dirty="0" smtClean="0"/>
              <a:t>Transactions cannot be </a:t>
            </a:r>
            <a:r>
              <a:rPr lang="en-US" dirty="0" err="1" smtClean="0"/>
              <a:t>serializable</a:t>
            </a:r>
            <a:r>
              <a:rPr lang="en-US" dirty="0" smtClean="0"/>
              <a:t> (CAP theorem).</a:t>
            </a:r>
          </a:p>
          <a:p>
            <a:pPr lvl="1"/>
            <a:r>
              <a:rPr lang="en-US" dirty="0" smtClean="0"/>
              <a:t>Code does not work as intended.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990000"/>
                </a:solidFill>
              </a:rPr>
              <a:t>How can we understand such histories?</a:t>
            </a:r>
          </a:p>
          <a:p>
            <a:r>
              <a:rPr lang="en-US" dirty="0" smtClean="0">
                <a:solidFill>
                  <a:srgbClr val="990000"/>
                </a:solidFill>
              </a:rPr>
              <a:t>How can we write correct programs?</a:t>
            </a:r>
            <a:endParaRPr lang="en-US" dirty="0" smtClean="0">
              <a:solidFill>
                <a:srgbClr val="99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51750" y="4071304"/>
            <a:ext cx="3725284" cy="1113745"/>
            <a:chOff x="1691625" y="2776115"/>
            <a:chExt cx="4252443" cy="1113745"/>
          </a:xfrm>
        </p:grpSpPr>
        <p:sp>
          <p:nvSpPr>
            <p:cNvPr id="4" name="Rectangle 3"/>
            <p:cNvSpPr/>
            <p:nvPr/>
          </p:nvSpPr>
          <p:spPr>
            <a:xfrm>
              <a:off x="1691625" y="2776115"/>
              <a:ext cx="1997060" cy="1113745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tx1"/>
                  </a:solidFill>
                  <a:latin typeface="Consolas" pitchFamily="49" charset="0"/>
                </a:rPr>
                <a:t>load</a:t>
              </a:r>
              <a:r>
                <a:rPr lang="en-US" dirty="0" smtClean="0">
                  <a:solidFill>
                    <a:schemeClr val="tx1"/>
                  </a:solidFill>
                  <a:latin typeface="Consolas" pitchFamily="49" charset="0"/>
                </a:rPr>
                <a:t>(A</a:t>
              </a:r>
              <a:r>
                <a:rPr lang="en-US" dirty="0" smtClean="0">
                  <a:solidFill>
                    <a:schemeClr val="tx1"/>
                  </a:solidFill>
                  <a:latin typeface="Consolas" pitchFamily="49" charset="0"/>
                </a:rPr>
                <a:t>) </a:t>
              </a:r>
              <a:r>
                <a:rPr lang="en-US" dirty="0">
                  <a:solidFill>
                    <a:srgbClr val="C00000"/>
                  </a:solidFill>
                  <a:latin typeface="Consolas" pitchFamily="49" charset="0"/>
                </a:rPr>
                <a:t>→ 0</a:t>
              </a:r>
              <a:endParaRPr lang="en-US" dirty="0" smtClean="0">
                <a:solidFill>
                  <a:schemeClr val="tx1"/>
                </a:solidFill>
                <a:latin typeface="Consolas" pitchFamily="49" charset="0"/>
              </a:endParaRPr>
            </a:p>
            <a:p>
              <a:r>
                <a:rPr lang="en-US" dirty="0" smtClean="0">
                  <a:solidFill>
                    <a:schemeClr val="tx1"/>
                  </a:solidFill>
                  <a:latin typeface="Consolas" pitchFamily="49" charset="0"/>
                </a:rPr>
                <a:t>store(A, 1)</a:t>
              </a:r>
              <a:endParaRPr lang="en-US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947008" y="2776115"/>
              <a:ext cx="1997060" cy="1113745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tx1"/>
                  </a:solidFill>
                  <a:latin typeface="Consolas" pitchFamily="49" charset="0"/>
                </a:rPr>
                <a:t>l</a:t>
              </a:r>
              <a:r>
                <a:rPr lang="en-US" dirty="0">
                  <a:solidFill>
                    <a:schemeClr val="tx1"/>
                  </a:solidFill>
                  <a:latin typeface="Consolas" pitchFamily="49" charset="0"/>
                </a:rPr>
                <a:t>oad(A) </a:t>
              </a:r>
              <a:r>
                <a:rPr lang="en-US" dirty="0">
                  <a:solidFill>
                    <a:srgbClr val="C00000"/>
                  </a:solidFill>
                  <a:latin typeface="Consolas" pitchFamily="49" charset="0"/>
                </a:rPr>
                <a:t>→ </a:t>
              </a:r>
              <a:r>
                <a:rPr lang="en-US" dirty="0" smtClean="0">
                  <a:solidFill>
                    <a:srgbClr val="C00000"/>
                  </a:solidFill>
                  <a:latin typeface="Consolas" pitchFamily="49" charset="0"/>
                </a:rPr>
                <a:t>0</a:t>
              </a:r>
              <a:endParaRPr lang="en-US" dirty="0" smtClean="0">
                <a:solidFill>
                  <a:schemeClr val="tx1"/>
                </a:solidFill>
                <a:latin typeface="Consolas" pitchFamily="49" charset="0"/>
              </a:endParaRPr>
            </a:p>
            <a:p>
              <a:r>
                <a:rPr lang="en-US" dirty="0" smtClean="0">
                  <a:solidFill>
                    <a:schemeClr val="tx1"/>
                  </a:solidFill>
                  <a:latin typeface="Consolas" pitchFamily="49" charset="0"/>
                </a:rPr>
                <a:t>store(A, 1)</a:t>
              </a:r>
              <a:endParaRPr lang="en-US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2643791" y="3505810"/>
            <a:ext cx="2005017" cy="68070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  <a:latin typeface="Consolas" pitchFamily="49" charset="0"/>
              </a:rPr>
              <a:t>Client 1</a:t>
            </a:r>
          </a:p>
        </p:txBody>
      </p:sp>
      <p:sp>
        <p:nvSpPr>
          <p:cNvPr id="9" name="Rectangle 8"/>
          <p:cNvSpPr/>
          <p:nvPr/>
        </p:nvSpPr>
        <p:spPr>
          <a:xfrm>
            <a:off x="4610405" y="3505810"/>
            <a:ext cx="1766630" cy="68070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  <a:latin typeface="Consolas" pitchFamily="49" charset="0"/>
              </a:rPr>
              <a:t>Client 2</a:t>
            </a:r>
          </a:p>
        </p:txBody>
      </p:sp>
    </p:spTree>
    <p:extLst>
      <p:ext uri="{BB962C8B-B14F-4D97-AF65-F5344CB8AC3E}">
        <p14:creationId xmlns:p14="http://schemas.microsoft.com/office/powerpoint/2010/main" val="236131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Concurrent Revisions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74941" y="894269"/>
            <a:ext cx="6336824" cy="541510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B42828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 smtClean="0">
                <a:solidFill>
                  <a:srgbClr val="990000"/>
                </a:solidFill>
              </a:rPr>
              <a:t>[OOPSLA’10</a:t>
            </a:r>
            <a:r>
              <a:rPr lang="en-US" sz="2600" dirty="0">
                <a:solidFill>
                  <a:srgbClr val="990000"/>
                </a:solidFill>
              </a:rPr>
              <a:t>] </a:t>
            </a:r>
            <a:r>
              <a:rPr lang="en-US" sz="2600" dirty="0" smtClean="0">
                <a:solidFill>
                  <a:srgbClr val="990000"/>
                </a:solidFill>
              </a:rPr>
              <a:t>[WoDet’11] [</a:t>
            </a:r>
            <a:r>
              <a:rPr lang="en-US" sz="2600" dirty="0" smtClean="0">
                <a:solidFill>
                  <a:srgbClr val="990000"/>
                </a:solidFill>
              </a:rPr>
              <a:t>ESOP’11] [OOSPLA’11]</a:t>
            </a:r>
            <a:br>
              <a:rPr lang="en-US" sz="2600" dirty="0" smtClean="0">
                <a:solidFill>
                  <a:srgbClr val="990000"/>
                </a:solidFill>
              </a:rPr>
            </a:br>
            <a:r>
              <a:rPr lang="en-US" sz="2600" dirty="0" smtClean="0">
                <a:solidFill>
                  <a:srgbClr val="990000"/>
                </a:solidFill>
              </a:rPr>
              <a:t>[ESOP’12] [ECOOP’12]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Model </a:t>
            </a:r>
            <a:r>
              <a:rPr lang="en-US" dirty="0" smtClean="0"/>
              <a:t>state </a:t>
            </a:r>
            <a:r>
              <a:rPr lang="en-US" dirty="0" smtClean="0"/>
              <a:t>as </a:t>
            </a:r>
            <a:r>
              <a:rPr lang="en-US" dirty="0" smtClean="0"/>
              <a:t>a </a:t>
            </a:r>
            <a:r>
              <a:rPr lang="en-US" i="1" dirty="0" smtClean="0"/>
              <a:t>revision </a:t>
            </a:r>
            <a:r>
              <a:rPr lang="en-US" i="1" dirty="0" smtClean="0"/>
              <a:t>diagram</a:t>
            </a:r>
            <a:endParaRPr lang="en-US" dirty="0" smtClean="0"/>
          </a:p>
          <a:p>
            <a:pPr lvl="1"/>
            <a:r>
              <a:rPr lang="en-US" i="1" dirty="0" smtClean="0">
                <a:solidFill>
                  <a:schemeClr val="tx2"/>
                </a:solidFill>
              </a:rPr>
              <a:t>Fork: </a:t>
            </a:r>
            <a:r>
              <a:rPr lang="en-US" dirty="0" smtClean="0"/>
              <a:t>creates revision (</a:t>
            </a:r>
            <a:r>
              <a:rPr lang="en-US" dirty="0" smtClean="0"/>
              <a:t>snapshot)</a:t>
            </a:r>
          </a:p>
          <a:p>
            <a:pPr lvl="1"/>
            <a:r>
              <a:rPr lang="en-US" dirty="0" smtClean="0"/>
              <a:t>Queries/Updates target specific revision</a:t>
            </a:r>
            <a:endParaRPr lang="en-US" dirty="0" smtClean="0"/>
          </a:p>
          <a:p>
            <a:pPr lvl="1"/>
            <a:r>
              <a:rPr lang="en-US" i="1" dirty="0" smtClean="0">
                <a:solidFill>
                  <a:schemeClr val="tx2"/>
                </a:solidFill>
              </a:rPr>
              <a:t>Join: </a:t>
            </a:r>
            <a:r>
              <a:rPr lang="en-US" dirty="0" smtClean="0"/>
              <a:t>apply updates to joining revision</a:t>
            </a:r>
          </a:p>
          <a:p>
            <a:pPr lvl="1"/>
            <a:endParaRPr lang="en-US" i="1" dirty="0" smtClean="0">
              <a:solidFill>
                <a:schemeClr val="tx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Rais</a:t>
            </a:r>
            <a:r>
              <a:rPr lang="en-US" dirty="0" smtClean="0"/>
              <a:t>e data abstraction level</a:t>
            </a:r>
            <a:endParaRPr lang="en-US" dirty="0" smtClean="0"/>
          </a:p>
          <a:p>
            <a:pPr lvl="1"/>
            <a:r>
              <a:rPr lang="en-US" dirty="0" smtClean="0"/>
              <a:t>Record operations, not just states</a:t>
            </a:r>
          </a:p>
          <a:p>
            <a:pPr lvl="1"/>
            <a:r>
              <a:rPr lang="en-US" dirty="0" smtClean="0"/>
              <a:t>At join, replay all updates</a:t>
            </a:r>
          </a:p>
          <a:p>
            <a:pPr lvl="1"/>
            <a:r>
              <a:rPr lang="en-US" dirty="0" smtClean="0"/>
              <a:t>Use specially designed data types</a:t>
            </a:r>
            <a:endParaRPr lang="en-US" dirty="0" smtClean="0"/>
          </a:p>
          <a:p>
            <a:pPr lvl="2"/>
            <a:endParaRPr lang="en-US" i="1" dirty="0" smtClean="0"/>
          </a:p>
          <a:p>
            <a:endParaRPr lang="en-US" i="1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228718" y="1257117"/>
            <a:ext cx="40455" cy="4514588"/>
          </a:xfrm>
          <a:prstGeom prst="line">
            <a:avLst/>
          </a:prstGeom>
          <a:ln>
            <a:tailEnd type="oval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Arc 29"/>
          <p:cNvSpPr/>
          <p:nvPr/>
        </p:nvSpPr>
        <p:spPr>
          <a:xfrm>
            <a:off x="616289" y="2238445"/>
            <a:ext cx="1228962" cy="998530"/>
          </a:xfrm>
          <a:prstGeom prst="arc">
            <a:avLst/>
          </a:prstGeom>
          <a:ln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/>
          <p:cNvSpPr/>
          <p:nvPr/>
        </p:nvSpPr>
        <p:spPr>
          <a:xfrm flipV="1">
            <a:off x="616288" y="2579311"/>
            <a:ext cx="1228962" cy="1187778"/>
          </a:xfrm>
          <a:prstGeom prst="arc">
            <a:avLst/>
          </a:prstGeom>
          <a:ln>
            <a:headEnd type="arrow" w="lg" len="lg"/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/>
          <p:cNvSpPr/>
          <p:nvPr/>
        </p:nvSpPr>
        <p:spPr>
          <a:xfrm flipH="1">
            <a:off x="616285" y="3236975"/>
            <a:ext cx="1228966" cy="1298214"/>
          </a:xfrm>
          <a:prstGeom prst="arc">
            <a:avLst/>
          </a:prstGeom>
          <a:ln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/>
        </p:nvSpPr>
        <p:spPr>
          <a:xfrm flipH="1" flipV="1">
            <a:off x="616285" y="4024190"/>
            <a:ext cx="1286572" cy="1027819"/>
          </a:xfrm>
          <a:prstGeom prst="arc">
            <a:avLst/>
          </a:prstGeom>
          <a:ln>
            <a:headEnd type="arrow" w="lg" len="lg"/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>
            <a:endCxn id="31" idx="2"/>
          </p:cNvCxnSpPr>
          <p:nvPr/>
        </p:nvCxnSpPr>
        <p:spPr>
          <a:xfrm flipH="1">
            <a:off x="1845250" y="2737710"/>
            <a:ext cx="2" cy="435490"/>
          </a:xfrm>
          <a:prstGeom prst="line">
            <a:avLst/>
          </a:prstGeom>
          <a:ln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16288" y="3838344"/>
            <a:ext cx="0" cy="696845"/>
          </a:xfrm>
          <a:prstGeom prst="line">
            <a:avLst/>
          </a:prstGeom>
          <a:ln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Arc 35"/>
          <p:cNvSpPr/>
          <p:nvPr/>
        </p:nvSpPr>
        <p:spPr>
          <a:xfrm>
            <a:off x="1384388" y="2744825"/>
            <a:ext cx="998530" cy="768100"/>
          </a:xfrm>
          <a:prstGeom prst="arc">
            <a:avLst/>
          </a:prstGeom>
          <a:ln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stCxn id="36" idx="2"/>
          </p:cNvCxnSpPr>
          <p:nvPr/>
        </p:nvCxnSpPr>
        <p:spPr>
          <a:xfrm>
            <a:off x="2382918" y="3128875"/>
            <a:ext cx="0" cy="2642830"/>
          </a:xfrm>
          <a:prstGeom prst="line">
            <a:avLst/>
          </a:prstGeom>
          <a:ln>
            <a:tailEnd type="oval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Arc 37"/>
          <p:cNvSpPr/>
          <p:nvPr/>
        </p:nvSpPr>
        <p:spPr>
          <a:xfrm>
            <a:off x="654691" y="4273910"/>
            <a:ext cx="1248165" cy="998530"/>
          </a:xfrm>
          <a:prstGeom prst="arc">
            <a:avLst/>
          </a:prstGeom>
          <a:ln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>
            <a:off x="1901682" y="4773175"/>
            <a:ext cx="1175" cy="998530"/>
          </a:xfrm>
          <a:prstGeom prst="line">
            <a:avLst/>
          </a:prstGeom>
          <a:ln>
            <a:tailEnd type="oval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761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Revision Diagrams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Main Ingredient #1: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44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Revision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8990" y="880996"/>
            <a:ext cx="5914370" cy="5774024"/>
          </a:xfrm>
        </p:spPr>
        <p:txBody>
          <a:bodyPr>
            <a:normAutofit/>
          </a:bodyPr>
          <a:lstStyle/>
          <a:p>
            <a:r>
              <a:rPr lang="en-US" dirty="0" smtClean="0"/>
              <a:t>Directed Graphs</a:t>
            </a:r>
          </a:p>
          <a:p>
            <a:pPr lvl="1"/>
            <a:r>
              <a:rPr lang="en-US" dirty="0" smtClean="0"/>
              <a:t>One root</a:t>
            </a:r>
          </a:p>
          <a:p>
            <a:pPr lvl="1"/>
            <a:r>
              <a:rPr lang="en-US" dirty="0" smtClean="0"/>
              <a:t>One </a:t>
            </a:r>
            <a:r>
              <a:rPr lang="en-US" dirty="0" smtClean="0"/>
              <a:t>or more </a:t>
            </a:r>
            <a:r>
              <a:rPr lang="en-US" dirty="0" smtClean="0"/>
              <a:t>terminals</a:t>
            </a:r>
            <a:endParaRPr lang="en-US" dirty="0"/>
          </a:p>
          <a:p>
            <a:r>
              <a:rPr lang="en-US" dirty="0" smtClean="0"/>
              <a:t>Operational construction rules</a:t>
            </a:r>
          </a:p>
          <a:p>
            <a:pPr lvl="1"/>
            <a:r>
              <a:rPr lang="en-US" dirty="0" smtClean="0"/>
              <a:t>Fork </a:t>
            </a:r>
            <a:endParaRPr lang="en-US" dirty="0" smtClean="0"/>
          </a:p>
          <a:p>
            <a:pPr lvl="2"/>
            <a:r>
              <a:rPr lang="en-US" dirty="0" smtClean="0"/>
              <a:t>One terminal -&gt; two terminals</a:t>
            </a:r>
            <a:endParaRPr lang="en-US" dirty="0" smtClean="0"/>
          </a:p>
          <a:p>
            <a:pPr lvl="1"/>
            <a:r>
              <a:rPr lang="en-US" dirty="0" smtClean="0"/>
              <a:t>Update/Query</a:t>
            </a:r>
          </a:p>
          <a:p>
            <a:pPr lvl="2"/>
            <a:r>
              <a:rPr lang="en-US" dirty="0" smtClean="0"/>
              <a:t>Append </a:t>
            </a:r>
            <a:r>
              <a:rPr lang="en-US" dirty="0" smtClean="0"/>
              <a:t>to </a:t>
            </a:r>
            <a:r>
              <a:rPr lang="en-US" dirty="0" smtClean="0"/>
              <a:t>terminal</a:t>
            </a:r>
            <a:endParaRPr lang="en-US" dirty="0" smtClean="0"/>
          </a:p>
          <a:p>
            <a:pPr lvl="1"/>
            <a:r>
              <a:rPr lang="en-US" dirty="0" smtClean="0"/>
              <a:t>Join</a:t>
            </a:r>
          </a:p>
          <a:p>
            <a:pPr lvl="2"/>
            <a:r>
              <a:rPr lang="en-US" dirty="0" smtClean="0"/>
              <a:t>Two terminals -&gt; one terminal</a:t>
            </a:r>
            <a:endParaRPr lang="en-US" dirty="0" smtClean="0"/>
          </a:p>
          <a:p>
            <a:pPr lvl="2"/>
            <a:r>
              <a:rPr lang="en-US" dirty="0" smtClean="0"/>
              <a:t>Subject to join </a:t>
            </a:r>
            <a:r>
              <a:rPr lang="en-US" dirty="0" smtClean="0"/>
              <a:t>condition</a:t>
            </a:r>
            <a:endParaRPr lang="en-US" dirty="0"/>
          </a:p>
          <a:p>
            <a:pPr lvl="2"/>
            <a:endParaRPr lang="en-US" dirty="0" smtClean="0"/>
          </a:p>
          <a:p>
            <a:endParaRPr lang="en-US" dirty="0"/>
          </a:p>
        </p:txBody>
      </p:sp>
      <p:cxnSp>
        <p:nvCxnSpPr>
          <p:cNvPr id="48" name="Straight Connector 47"/>
          <p:cNvCxnSpPr/>
          <p:nvPr/>
        </p:nvCxnSpPr>
        <p:spPr>
          <a:xfrm>
            <a:off x="1228718" y="1257117"/>
            <a:ext cx="40455" cy="4514588"/>
          </a:xfrm>
          <a:prstGeom prst="line">
            <a:avLst/>
          </a:prstGeom>
          <a:ln>
            <a:tailEnd type="oval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/>
        </p:nvSpPr>
        <p:spPr>
          <a:xfrm>
            <a:off x="616289" y="2238445"/>
            <a:ext cx="1228962" cy="998530"/>
          </a:xfrm>
          <a:prstGeom prst="arc">
            <a:avLst/>
          </a:prstGeom>
          <a:ln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c 49"/>
          <p:cNvSpPr/>
          <p:nvPr/>
        </p:nvSpPr>
        <p:spPr>
          <a:xfrm flipV="1">
            <a:off x="616288" y="2579311"/>
            <a:ext cx="1228962" cy="1187778"/>
          </a:xfrm>
          <a:prstGeom prst="arc">
            <a:avLst/>
          </a:prstGeom>
          <a:ln>
            <a:headEnd type="arrow" w="lg" len="lg"/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c 50"/>
          <p:cNvSpPr/>
          <p:nvPr/>
        </p:nvSpPr>
        <p:spPr>
          <a:xfrm flipH="1">
            <a:off x="616285" y="3236975"/>
            <a:ext cx="1228966" cy="1298214"/>
          </a:xfrm>
          <a:prstGeom prst="arc">
            <a:avLst/>
          </a:prstGeom>
          <a:ln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Arc 51"/>
          <p:cNvSpPr/>
          <p:nvPr/>
        </p:nvSpPr>
        <p:spPr>
          <a:xfrm flipH="1" flipV="1">
            <a:off x="616285" y="4024190"/>
            <a:ext cx="1286572" cy="1027819"/>
          </a:xfrm>
          <a:prstGeom prst="arc">
            <a:avLst/>
          </a:prstGeom>
          <a:ln>
            <a:headEnd type="arrow" w="lg" len="lg"/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>
            <a:endCxn id="50" idx="2"/>
          </p:cNvCxnSpPr>
          <p:nvPr/>
        </p:nvCxnSpPr>
        <p:spPr>
          <a:xfrm flipH="1">
            <a:off x="1845250" y="2737710"/>
            <a:ext cx="2" cy="435490"/>
          </a:xfrm>
          <a:prstGeom prst="line">
            <a:avLst/>
          </a:prstGeom>
          <a:ln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16288" y="3838344"/>
            <a:ext cx="0" cy="696845"/>
          </a:xfrm>
          <a:prstGeom prst="line">
            <a:avLst/>
          </a:prstGeom>
          <a:ln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5" name="Arc 54"/>
          <p:cNvSpPr/>
          <p:nvPr/>
        </p:nvSpPr>
        <p:spPr>
          <a:xfrm>
            <a:off x="1384388" y="2744825"/>
            <a:ext cx="998530" cy="768100"/>
          </a:xfrm>
          <a:prstGeom prst="arc">
            <a:avLst/>
          </a:prstGeom>
          <a:ln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>
            <a:stCxn id="55" idx="2"/>
          </p:cNvCxnSpPr>
          <p:nvPr/>
        </p:nvCxnSpPr>
        <p:spPr>
          <a:xfrm>
            <a:off x="2382918" y="3128875"/>
            <a:ext cx="0" cy="2642830"/>
          </a:xfrm>
          <a:prstGeom prst="line">
            <a:avLst/>
          </a:prstGeom>
          <a:ln>
            <a:tailEnd type="oval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7" name="Arc 66"/>
          <p:cNvSpPr/>
          <p:nvPr/>
        </p:nvSpPr>
        <p:spPr>
          <a:xfrm>
            <a:off x="654691" y="4273910"/>
            <a:ext cx="1248165" cy="998530"/>
          </a:xfrm>
          <a:prstGeom prst="arc">
            <a:avLst/>
          </a:prstGeom>
          <a:ln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/>
          <p:cNvCxnSpPr/>
          <p:nvPr/>
        </p:nvCxnSpPr>
        <p:spPr>
          <a:xfrm>
            <a:off x="1901682" y="4773175"/>
            <a:ext cx="1175" cy="998530"/>
          </a:xfrm>
          <a:prstGeom prst="line">
            <a:avLst/>
          </a:prstGeom>
          <a:ln>
            <a:tailEnd type="oval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204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Revision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8990" y="880996"/>
            <a:ext cx="5914370" cy="5774024"/>
          </a:xfrm>
        </p:spPr>
        <p:txBody>
          <a:bodyPr>
            <a:normAutofit/>
          </a:bodyPr>
          <a:lstStyle/>
          <a:p>
            <a:r>
              <a:rPr lang="en-US" dirty="0" smtClean="0"/>
              <a:t>Directed Graphs</a:t>
            </a:r>
          </a:p>
          <a:p>
            <a:pPr lvl="1"/>
            <a:r>
              <a:rPr lang="en-US" dirty="0" smtClean="0"/>
              <a:t>One root</a:t>
            </a:r>
          </a:p>
          <a:p>
            <a:pPr lvl="1"/>
            <a:r>
              <a:rPr lang="en-US" dirty="0" smtClean="0"/>
              <a:t>One </a:t>
            </a:r>
            <a:r>
              <a:rPr lang="en-US" dirty="0" smtClean="0"/>
              <a:t>or more </a:t>
            </a:r>
            <a:r>
              <a:rPr lang="en-US" dirty="0" smtClean="0"/>
              <a:t>terminals</a:t>
            </a:r>
            <a:endParaRPr lang="en-US" dirty="0"/>
          </a:p>
          <a:p>
            <a:r>
              <a:rPr lang="en-US" dirty="0" smtClean="0"/>
              <a:t>Operational construction rules</a:t>
            </a:r>
          </a:p>
          <a:p>
            <a:pPr lvl="1"/>
            <a:r>
              <a:rPr lang="en-US" dirty="0" smtClean="0"/>
              <a:t>Fork </a:t>
            </a:r>
            <a:endParaRPr lang="en-US" dirty="0" smtClean="0"/>
          </a:p>
          <a:p>
            <a:pPr lvl="2"/>
            <a:r>
              <a:rPr lang="en-US" dirty="0" smtClean="0"/>
              <a:t>One terminal -&gt; two terminals</a:t>
            </a:r>
            <a:endParaRPr lang="en-US" dirty="0" smtClean="0"/>
          </a:p>
          <a:p>
            <a:pPr lvl="1"/>
            <a:r>
              <a:rPr lang="en-US" dirty="0" smtClean="0"/>
              <a:t>Update/Query</a:t>
            </a:r>
          </a:p>
          <a:p>
            <a:pPr lvl="2"/>
            <a:r>
              <a:rPr lang="en-US" dirty="0" smtClean="0"/>
              <a:t>Append </a:t>
            </a:r>
            <a:r>
              <a:rPr lang="en-US" dirty="0" smtClean="0"/>
              <a:t>to </a:t>
            </a:r>
            <a:r>
              <a:rPr lang="en-US" dirty="0" smtClean="0"/>
              <a:t>terminal</a:t>
            </a:r>
            <a:endParaRPr lang="en-US" dirty="0" smtClean="0"/>
          </a:p>
          <a:p>
            <a:pPr lvl="1"/>
            <a:r>
              <a:rPr lang="en-US" dirty="0" smtClean="0"/>
              <a:t>Join</a:t>
            </a:r>
          </a:p>
          <a:p>
            <a:pPr lvl="2"/>
            <a:r>
              <a:rPr lang="en-US" dirty="0" smtClean="0"/>
              <a:t>Two terminals -&gt; one terminal</a:t>
            </a:r>
            <a:endParaRPr lang="en-US" dirty="0" smtClean="0"/>
          </a:p>
          <a:p>
            <a:pPr lvl="2"/>
            <a:r>
              <a:rPr lang="en-US" dirty="0" smtClean="0"/>
              <a:t>Subject to join </a:t>
            </a:r>
            <a:r>
              <a:rPr lang="en-US" dirty="0" smtClean="0"/>
              <a:t>condition</a:t>
            </a:r>
            <a:endParaRPr lang="en-US" dirty="0"/>
          </a:p>
          <a:p>
            <a:pPr lvl="2"/>
            <a:endParaRPr lang="en-US" dirty="0" smtClean="0"/>
          </a:p>
          <a:p>
            <a:endParaRPr lang="en-US" dirty="0"/>
          </a:p>
        </p:txBody>
      </p:sp>
      <p:cxnSp>
        <p:nvCxnSpPr>
          <p:cNvPr id="48" name="Straight Connector 47"/>
          <p:cNvCxnSpPr/>
          <p:nvPr/>
        </p:nvCxnSpPr>
        <p:spPr>
          <a:xfrm>
            <a:off x="1228718" y="1257117"/>
            <a:ext cx="0" cy="1019733"/>
          </a:xfrm>
          <a:prstGeom prst="line">
            <a:avLst/>
          </a:prstGeom>
          <a:ln>
            <a:tailEnd type="oval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74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58255" y="3083355"/>
            <a:ext cx="4685410" cy="92172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Revision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8990" y="880996"/>
            <a:ext cx="5914370" cy="5774024"/>
          </a:xfrm>
        </p:spPr>
        <p:txBody>
          <a:bodyPr>
            <a:normAutofit/>
          </a:bodyPr>
          <a:lstStyle/>
          <a:p>
            <a:r>
              <a:rPr lang="en-US" dirty="0" smtClean="0"/>
              <a:t>Directed Graphs</a:t>
            </a:r>
          </a:p>
          <a:p>
            <a:pPr lvl="1"/>
            <a:r>
              <a:rPr lang="en-US" dirty="0" smtClean="0"/>
              <a:t>One root</a:t>
            </a:r>
          </a:p>
          <a:p>
            <a:pPr lvl="1"/>
            <a:r>
              <a:rPr lang="en-US" dirty="0" smtClean="0"/>
              <a:t>One </a:t>
            </a:r>
            <a:r>
              <a:rPr lang="en-US" dirty="0" smtClean="0"/>
              <a:t>or more </a:t>
            </a:r>
            <a:r>
              <a:rPr lang="en-US" dirty="0" smtClean="0"/>
              <a:t>terminals</a:t>
            </a:r>
            <a:endParaRPr lang="en-US" dirty="0"/>
          </a:p>
          <a:p>
            <a:r>
              <a:rPr lang="en-US" dirty="0" smtClean="0"/>
              <a:t>Operational construction rules</a:t>
            </a:r>
          </a:p>
          <a:p>
            <a:pPr lvl="1"/>
            <a:r>
              <a:rPr lang="en-US" dirty="0" smtClean="0"/>
              <a:t>Fork </a:t>
            </a:r>
            <a:endParaRPr lang="en-US" dirty="0" smtClean="0"/>
          </a:p>
          <a:p>
            <a:pPr lvl="2"/>
            <a:r>
              <a:rPr lang="en-US" dirty="0" smtClean="0"/>
              <a:t>One terminal -&gt; two terminals</a:t>
            </a:r>
            <a:endParaRPr lang="en-US" dirty="0" smtClean="0"/>
          </a:p>
          <a:p>
            <a:pPr lvl="1"/>
            <a:r>
              <a:rPr lang="en-US" dirty="0" smtClean="0"/>
              <a:t>Update/Query</a:t>
            </a:r>
          </a:p>
          <a:p>
            <a:pPr lvl="2"/>
            <a:r>
              <a:rPr lang="en-US" dirty="0" smtClean="0"/>
              <a:t>Append </a:t>
            </a:r>
            <a:r>
              <a:rPr lang="en-US" dirty="0" smtClean="0"/>
              <a:t>to </a:t>
            </a:r>
            <a:r>
              <a:rPr lang="en-US" dirty="0" smtClean="0"/>
              <a:t>terminal</a:t>
            </a:r>
            <a:endParaRPr lang="en-US" dirty="0" smtClean="0"/>
          </a:p>
          <a:p>
            <a:pPr lvl="1"/>
            <a:r>
              <a:rPr lang="en-US" dirty="0" smtClean="0"/>
              <a:t>Join</a:t>
            </a:r>
          </a:p>
          <a:p>
            <a:pPr lvl="2"/>
            <a:r>
              <a:rPr lang="en-US" dirty="0" smtClean="0"/>
              <a:t>Two terminals -&gt; one terminal</a:t>
            </a:r>
            <a:endParaRPr lang="en-US" dirty="0" smtClean="0"/>
          </a:p>
          <a:p>
            <a:pPr lvl="2"/>
            <a:r>
              <a:rPr lang="en-US" dirty="0" smtClean="0"/>
              <a:t>Subject to join </a:t>
            </a:r>
            <a:r>
              <a:rPr lang="en-US" dirty="0" smtClean="0"/>
              <a:t>condition</a:t>
            </a:r>
            <a:endParaRPr lang="en-US" dirty="0"/>
          </a:p>
          <a:p>
            <a:pPr lvl="2"/>
            <a:endParaRPr lang="en-US" dirty="0" smtClean="0"/>
          </a:p>
          <a:p>
            <a:endParaRPr lang="en-US" dirty="0"/>
          </a:p>
        </p:txBody>
      </p:sp>
      <p:cxnSp>
        <p:nvCxnSpPr>
          <p:cNvPr id="48" name="Straight Connector 47"/>
          <p:cNvCxnSpPr/>
          <p:nvPr/>
        </p:nvCxnSpPr>
        <p:spPr>
          <a:xfrm>
            <a:off x="1228718" y="1257117"/>
            <a:ext cx="0" cy="1019733"/>
          </a:xfrm>
          <a:prstGeom prst="line">
            <a:avLst/>
          </a:prstGeom>
          <a:ln>
            <a:tailEnd type="oval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09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Revision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8990" y="880996"/>
            <a:ext cx="5914370" cy="5774024"/>
          </a:xfrm>
        </p:spPr>
        <p:txBody>
          <a:bodyPr>
            <a:normAutofit/>
          </a:bodyPr>
          <a:lstStyle/>
          <a:p>
            <a:r>
              <a:rPr lang="en-US" dirty="0" smtClean="0"/>
              <a:t>Directed Graphs</a:t>
            </a:r>
          </a:p>
          <a:p>
            <a:pPr lvl="1"/>
            <a:r>
              <a:rPr lang="en-US" dirty="0" smtClean="0"/>
              <a:t>One root</a:t>
            </a:r>
          </a:p>
          <a:p>
            <a:pPr lvl="1"/>
            <a:r>
              <a:rPr lang="en-US" dirty="0" smtClean="0"/>
              <a:t>One </a:t>
            </a:r>
            <a:r>
              <a:rPr lang="en-US" dirty="0" smtClean="0"/>
              <a:t>or more </a:t>
            </a:r>
            <a:r>
              <a:rPr lang="en-US" dirty="0" smtClean="0"/>
              <a:t>terminals</a:t>
            </a:r>
            <a:endParaRPr lang="en-US" dirty="0"/>
          </a:p>
          <a:p>
            <a:r>
              <a:rPr lang="en-US" dirty="0" smtClean="0"/>
              <a:t>Operational construction rules</a:t>
            </a:r>
          </a:p>
          <a:p>
            <a:pPr lvl="1"/>
            <a:r>
              <a:rPr lang="en-US" dirty="0" smtClean="0"/>
              <a:t>Fork </a:t>
            </a:r>
            <a:endParaRPr lang="en-US" dirty="0" smtClean="0"/>
          </a:p>
          <a:p>
            <a:pPr lvl="2"/>
            <a:r>
              <a:rPr lang="en-US" dirty="0" smtClean="0"/>
              <a:t>One terminal -&gt; two terminals</a:t>
            </a:r>
            <a:endParaRPr lang="en-US" dirty="0" smtClean="0"/>
          </a:p>
          <a:p>
            <a:pPr lvl="1"/>
            <a:r>
              <a:rPr lang="en-US" dirty="0" smtClean="0"/>
              <a:t>Update/Query</a:t>
            </a:r>
          </a:p>
          <a:p>
            <a:pPr lvl="2"/>
            <a:r>
              <a:rPr lang="en-US" dirty="0" smtClean="0"/>
              <a:t>Append </a:t>
            </a:r>
            <a:r>
              <a:rPr lang="en-US" dirty="0" smtClean="0"/>
              <a:t>to </a:t>
            </a:r>
            <a:r>
              <a:rPr lang="en-US" dirty="0" smtClean="0"/>
              <a:t>terminal</a:t>
            </a:r>
            <a:endParaRPr lang="en-US" dirty="0" smtClean="0"/>
          </a:p>
          <a:p>
            <a:pPr lvl="1"/>
            <a:r>
              <a:rPr lang="en-US" dirty="0" smtClean="0"/>
              <a:t>Join</a:t>
            </a:r>
          </a:p>
          <a:p>
            <a:pPr lvl="2"/>
            <a:r>
              <a:rPr lang="en-US" dirty="0" smtClean="0"/>
              <a:t>Two terminals -&gt; one terminal</a:t>
            </a:r>
            <a:endParaRPr lang="en-US" dirty="0" smtClean="0"/>
          </a:p>
          <a:p>
            <a:pPr lvl="2"/>
            <a:r>
              <a:rPr lang="en-US" dirty="0" smtClean="0"/>
              <a:t>Subject to join </a:t>
            </a:r>
            <a:r>
              <a:rPr lang="en-US" dirty="0" smtClean="0"/>
              <a:t>condition</a:t>
            </a:r>
            <a:endParaRPr lang="en-US" dirty="0"/>
          </a:p>
          <a:p>
            <a:pPr lvl="2"/>
            <a:endParaRPr lang="en-US" dirty="0" smtClean="0"/>
          </a:p>
          <a:p>
            <a:endParaRPr lang="en-US" dirty="0"/>
          </a:p>
        </p:txBody>
      </p:sp>
      <p:cxnSp>
        <p:nvCxnSpPr>
          <p:cNvPr id="48" name="Straight Connector 47"/>
          <p:cNvCxnSpPr/>
          <p:nvPr/>
        </p:nvCxnSpPr>
        <p:spPr>
          <a:xfrm>
            <a:off x="1228718" y="1257117"/>
            <a:ext cx="50055" cy="1916083"/>
          </a:xfrm>
          <a:prstGeom prst="line">
            <a:avLst/>
          </a:prstGeom>
          <a:ln>
            <a:tailEnd type="oval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/>
        </p:nvSpPr>
        <p:spPr>
          <a:xfrm>
            <a:off x="616289" y="2238445"/>
            <a:ext cx="1228962" cy="998530"/>
          </a:xfrm>
          <a:prstGeom prst="arc">
            <a:avLst/>
          </a:prstGeom>
          <a:ln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/>
          <p:nvPr/>
        </p:nvCxnSpPr>
        <p:spPr>
          <a:xfrm>
            <a:off x="1845252" y="2737710"/>
            <a:ext cx="0" cy="7115"/>
          </a:xfrm>
          <a:prstGeom prst="line">
            <a:avLst/>
          </a:prstGeom>
          <a:ln>
            <a:tailEnd type="oval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772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85560"/>
            <a:ext cx="8229600" cy="458664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Motivation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Why eventual consistency</a:t>
            </a:r>
            <a:endParaRPr lang="en-US" dirty="0" smtClean="0"/>
          </a:p>
          <a:p>
            <a:r>
              <a:rPr lang="en-US" dirty="0">
                <a:solidFill>
                  <a:schemeClr val="tx2"/>
                </a:solidFill>
              </a:rPr>
              <a:t>How we can understand and build it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O</a:t>
            </a:r>
            <a:r>
              <a:rPr lang="en-US" dirty="0" smtClean="0"/>
              <a:t>perational consistency model</a:t>
            </a:r>
            <a:endParaRPr lang="en-US" dirty="0"/>
          </a:p>
          <a:p>
            <a:r>
              <a:rPr lang="en-US" dirty="0" smtClean="0">
                <a:solidFill>
                  <a:schemeClr val="tx2"/>
                </a:solidFill>
              </a:rPr>
              <a:t>Formal Foundation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/>
              <a:t>Axiomatic consistency model</a:t>
            </a:r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0962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458255" y="3083355"/>
            <a:ext cx="4685410" cy="92172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Revision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8990" y="880996"/>
            <a:ext cx="5914370" cy="5774024"/>
          </a:xfrm>
        </p:spPr>
        <p:txBody>
          <a:bodyPr>
            <a:normAutofit/>
          </a:bodyPr>
          <a:lstStyle/>
          <a:p>
            <a:r>
              <a:rPr lang="en-US" dirty="0" smtClean="0"/>
              <a:t>Directed Graphs</a:t>
            </a:r>
          </a:p>
          <a:p>
            <a:pPr lvl="1"/>
            <a:r>
              <a:rPr lang="en-US" dirty="0" smtClean="0"/>
              <a:t>One root</a:t>
            </a:r>
          </a:p>
          <a:p>
            <a:pPr lvl="1"/>
            <a:r>
              <a:rPr lang="en-US" dirty="0" smtClean="0"/>
              <a:t>One </a:t>
            </a:r>
            <a:r>
              <a:rPr lang="en-US" dirty="0" smtClean="0"/>
              <a:t>or more </a:t>
            </a:r>
            <a:r>
              <a:rPr lang="en-US" dirty="0" smtClean="0"/>
              <a:t>terminals</a:t>
            </a:r>
            <a:endParaRPr lang="en-US" dirty="0"/>
          </a:p>
          <a:p>
            <a:r>
              <a:rPr lang="en-US" dirty="0" smtClean="0"/>
              <a:t>Operational construction rules</a:t>
            </a:r>
          </a:p>
          <a:p>
            <a:pPr lvl="1"/>
            <a:r>
              <a:rPr lang="en-US" dirty="0" smtClean="0"/>
              <a:t>Fork </a:t>
            </a:r>
            <a:endParaRPr lang="en-US" dirty="0" smtClean="0"/>
          </a:p>
          <a:p>
            <a:pPr lvl="2"/>
            <a:r>
              <a:rPr lang="en-US" dirty="0" smtClean="0"/>
              <a:t>One terminal -&gt; two terminals</a:t>
            </a:r>
            <a:endParaRPr lang="en-US" dirty="0" smtClean="0"/>
          </a:p>
          <a:p>
            <a:pPr lvl="1"/>
            <a:r>
              <a:rPr lang="en-US" dirty="0" smtClean="0"/>
              <a:t>Update/Query</a:t>
            </a:r>
          </a:p>
          <a:p>
            <a:pPr lvl="2"/>
            <a:r>
              <a:rPr lang="en-US" dirty="0" smtClean="0"/>
              <a:t>Append </a:t>
            </a:r>
            <a:r>
              <a:rPr lang="en-US" dirty="0" smtClean="0"/>
              <a:t>to </a:t>
            </a:r>
            <a:r>
              <a:rPr lang="en-US" dirty="0" smtClean="0"/>
              <a:t>terminal</a:t>
            </a:r>
            <a:endParaRPr lang="en-US" dirty="0" smtClean="0"/>
          </a:p>
          <a:p>
            <a:pPr lvl="1"/>
            <a:r>
              <a:rPr lang="en-US" dirty="0" smtClean="0"/>
              <a:t>Join</a:t>
            </a:r>
          </a:p>
          <a:p>
            <a:pPr lvl="2"/>
            <a:r>
              <a:rPr lang="en-US" dirty="0" smtClean="0"/>
              <a:t>Two terminals -&gt; one terminal</a:t>
            </a:r>
            <a:endParaRPr lang="en-US" dirty="0" smtClean="0"/>
          </a:p>
          <a:p>
            <a:pPr lvl="2"/>
            <a:r>
              <a:rPr lang="en-US" dirty="0" smtClean="0"/>
              <a:t>Subject to join </a:t>
            </a:r>
            <a:r>
              <a:rPr lang="en-US" dirty="0" smtClean="0"/>
              <a:t>condition</a:t>
            </a:r>
            <a:endParaRPr lang="en-US" dirty="0"/>
          </a:p>
          <a:p>
            <a:pPr lvl="2"/>
            <a:endParaRPr lang="en-US" dirty="0" smtClean="0"/>
          </a:p>
          <a:p>
            <a:endParaRPr lang="en-US" dirty="0"/>
          </a:p>
        </p:txBody>
      </p:sp>
      <p:cxnSp>
        <p:nvCxnSpPr>
          <p:cNvPr id="48" name="Straight Connector 47"/>
          <p:cNvCxnSpPr/>
          <p:nvPr/>
        </p:nvCxnSpPr>
        <p:spPr>
          <a:xfrm>
            <a:off x="1228718" y="1257117"/>
            <a:ext cx="50055" cy="1916083"/>
          </a:xfrm>
          <a:prstGeom prst="line">
            <a:avLst/>
          </a:prstGeom>
          <a:ln>
            <a:tailEnd type="oval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/>
        </p:nvSpPr>
        <p:spPr>
          <a:xfrm>
            <a:off x="616289" y="2238445"/>
            <a:ext cx="1228962" cy="998530"/>
          </a:xfrm>
          <a:prstGeom prst="arc">
            <a:avLst/>
          </a:prstGeom>
          <a:ln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/>
          <p:nvPr/>
        </p:nvCxnSpPr>
        <p:spPr>
          <a:xfrm>
            <a:off x="1845252" y="2737710"/>
            <a:ext cx="0" cy="7115"/>
          </a:xfrm>
          <a:prstGeom prst="line">
            <a:avLst/>
          </a:prstGeom>
          <a:ln>
            <a:tailEnd type="oval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68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Revision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8990" y="880996"/>
            <a:ext cx="5914370" cy="5774024"/>
          </a:xfrm>
        </p:spPr>
        <p:txBody>
          <a:bodyPr>
            <a:normAutofit/>
          </a:bodyPr>
          <a:lstStyle/>
          <a:p>
            <a:r>
              <a:rPr lang="en-US" dirty="0" smtClean="0"/>
              <a:t>Directed Graphs</a:t>
            </a:r>
          </a:p>
          <a:p>
            <a:pPr lvl="1"/>
            <a:r>
              <a:rPr lang="en-US" dirty="0" smtClean="0"/>
              <a:t>One root</a:t>
            </a:r>
          </a:p>
          <a:p>
            <a:pPr lvl="1"/>
            <a:r>
              <a:rPr lang="en-US" dirty="0" smtClean="0"/>
              <a:t>One </a:t>
            </a:r>
            <a:r>
              <a:rPr lang="en-US" dirty="0" smtClean="0"/>
              <a:t>or more </a:t>
            </a:r>
            <a:r>
              <a:rPr lang="en-US" dirty="0" smtClean="0"/>
              <a:t>terminals</a:t>
            </a:r>
            <a:endParaRPr lang="en-US" dirty="0"/>
          </a:p>
          <a:p>
            <a:r>
              <a:rPr lang="en-US" dirty="0" smtClean="0"/>
              <a:t>Operational construction rules</a:t>
            </a:r>
          </a:p>
          <a:p>
            <a:pPr lvl="1"/>
            <a:r>
              <a:rPr lang="en-US" dirty="0" smtClean="0"/>
              <a:t>Fork </a:t>
            </a:r>
            <a:endParaRPr lang="en-US" dirty="0" smtClean="0"/>
          </a:p>
          <a:p>
            <a:pPr lvl="2"/>
            <a:r>
              <a:rPr lang="en-US" dirty="0" smtClean="0"/>
              <a:t>One terminal -&gt; two terminals</a:t>
            </a:r>
            <a:endParaRPr lang="en-US" dirty="0" smtClean="0"/>
          </a:p>
          <a:p>
            <a:pPr lvl="1"/>
            <a:r>
              <a:rPr lang="en-US" dirty="0" smtClean="0"/>
              <a:t>Update/Query</a:t>
            </a:r>
          </a:p>
          <a:p>
            <a:pPr lvl="2"/>
            <a:r>
              <a:rPr lang="en-US" dirty="0" smtClean="0"/>
              <a:t>Append </a:t>
            </a:r>
            <a:r>
              <a:rPr lang="en-US" dirty="0" smtClean="0"/>
              <a:t>to </a:t>
            </a:r>
            <a:r>
              <a:rPr lang="en-US" dirty="0" smtClean="0"/>
              <a:t>terminal</a:t>
            </a:r>
            <a:endParaRPr lang="en-US" dirty="0" smtClean="0"/>
          </a:p>
          <a:p>
            <a:pPr lvl="1"/>
            <a:r>
              <a:rPr lang="en-US" dirty="0" smtClean="0"/>
              <a:t>Join</a:t>
            </a:r>
          </a:p>
          <a:p>
            <a:pPr lvl="2"/>
            <a:r>
              <a:rPr lang="en-US" dirty="0" smtClean="0"/>
              <a:t>Two terminals -&gt; one terminal</a:t>
            </a:r>
            <a:endParaRPr lang="en-US" dirty="0" smtClean="0"/>
          </a:p>
          <a:p>
            <a:pPr lvl="2"/>
            <a:r>
              <a:rPr lang="en-US" dirty="0" smtClean="0"/>
              <a:t>Subject to join </a:t>
            </a:r>
            <a:r>
              <a:rPr lang="en-US" dirty="0" smtClean="0"/>
              <a:t>condition</a:t>
            </a:r>
            <a:endParaRPr lang="en-US" dirty="0"/>
          </a:p>
          <a:p>
            <a:pPr lvl="2"/>
            <a:endParaRPr lang="en-US" dirty="0" smtClean="0"/>
          </a:p>
          <a:p>
            <a:endParaRPr lang="en-US" dirty="0"/>
          </a:p>
        </p:txBody>
      </p:sp>
      <p:cxnSp>
        <p:nvCxnSpPr>
          <p:cNvPr id="48" name="Straight Connector 47"/>
          <p:cNvCxnSpPr/>
          <p:nvPr/>
        </p:nvCxnSpPr>
        <p:spPr>
          <a:xfrm>
            <a:off x="1228718" y="1257117"/>
            <a:ext cx="50055" cy="1916083"/>
          </a:xfrm>
          <a:prstGeom prst="line">
            <a:avLst/>
          </a:prstGeom>
          <a:ln>
            <a:tailEnd type="oval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/>
        </p:nvSpPr>
        <p:spPr>
          <a:xfrm>
            <a:off x="616289" y="2238445"/>
            <a:ext cx="1228962" cy="998530"/>
          </a:xfrm>
          <a:prstGeom prst="arc">
            <a:avLst/>
          </a:prstGeom>
          <a:ln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1845250" y="2737710"/>
            <a:ext cx="2" cy="435490"/>
          </a:xfrm>
          <a:prstGeom prst="line">
            <a:avLst/>
          </a:prstGeom>
          <a:ln>
            <a:tailEnd type="oval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5" name="Arc 54"/>
          <p:cNvSpPr/>
          <p:nvPr/>
        </p:nvSpPr>
        <p:spPr>
          <a:xfrm>
            <a:off x="1384388" y="2744825"/>
            <a:ext cx="998530" cy="768100"/>
          </a:xfrm>
          <a:prstGeom prst="arc">
            <a:avLst/>
          </a:prstGeom>
          <a:ln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>
            <a:stCxn id="55" idx="2"/>
          </p:cNvCxnSpPr>
          <p:nvPr/>
        </p:nvCxnSpPr>
        <p:spPr>
          <a:xfrm>
            <a:off x="2382918" y="3128875"/>
            <a:ext cx="0" cy="44325"/>
          </a:xfrm>
          <a:prstGeom prst="line">
            <a:avLst/>
          </a:prstGeom>
          <a:ln>
            <a:tailEnd type="oval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36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458255" y="5003604"/>
            <a:ext cx="4685410" cy="149779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Revision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8990" y="880996"/>
            <a:ext cx="5914370" cy="5774024"/>
          </a:xfrm>
        </p:spPr>
        <p:txBody>
          <a:bodyPr>
            <a:normAutofit/>
          </a:bodyPr>
          <a:lstStyle/>
          <a:p>
            <a:r>
              <a:rPr lang="en-US" dirty="0" smtClean="0"/>
              <a:t>Directed Graphs</a:t>
            </a:r>
          </a:p>
          <a:p>
            <a:pPr lvl="1"/>
            <a:r>
              <a:rPr lang="en-US" dirty="0" smtClean="0"/>
              <a:t>One root</a:t>
            </a:r>
          </a:p>
          <a:p>
            <a:pPr lvl="1"/>
            <a:r>
              <a:rPr lang="en-US" dirty="0" smtClean="0"/>
              <a:t>One </a:t>
            </a:r>
            <a:r>
              <a:rPr lang="en-US" dirty="0" smtClean="0"/>
              <a:t>or more </a:t>
            </a:r>
            <a:r>
              <a:rPr lang="en-US" dirty="0" smtClean="0"/>
              <a:t>terminals</a:t>
            </a:r>
            <a:endParaRPr lang="en-US" dirty="0"/>
          </a:p>
          <a:p>
            <a:r>
              <a:rPr lang="en-US" dirty="0" smtClean="0"/>
              <a:t>Operational construction rules</a:t>
            </a:r>
          </a:p>
          <a:p>
            <a:pPr lvl="1"/>
            <a:r>
              <a:rPr lang="en-US" dirty="0" smtClean="0"/>
              <a:t>Fork </a:t>
            </a:r>
            <a:endParaRPr lang="en-US" dirty="0" smtClean="0"/>
          </a:p>
          <a:p>
            <a:pPr lvl="2"/>
            <a:r>
              <a:rPr lang="en-US" dirty="0" smtClean="0"/>
              <a:t>One terminal -&gt; two terminals</a:t>
            </a:r>
            <a:endParaRPr lang="en-US" dirty="0" smtClean="0"/>
          </a:p>
          <a:p>
            <a:pPr lvl="1"/>
            <a:r>
              <a:rPr lang="en-US" dirty="0" smtClean="0"/>
              <a:t>Update/Query</a:t>
            </a:r>
          </a:p>
          <a:p>
            <a:pPr lvl="2"/>
            <a:r>
              <a:rPr lang="en-US" dirty="0" smtClean="0"/>
              <a:t>Append </a:t>
            </a:r>
            <a:r>
              <a:rPr lang="en-US" dirty="0" smtClean="0"/>
              <a:t>to </a:t>
            </a:r>
            <a:r>
              <a:rPr lang="en-US" dirty="0" smtClean="0"/>
              <a:t>terminal</a:t>
            </a:r>
            <a:endParaRPr lang="en-US" dirty="0" smtClean="0"/>
          </a:p>
          <a:p>
            <a:pPr lvl="1"/>
            <a:r>
              <a:rPr lang="en-US" dirty="0" smtClean="0"/>
              <a:t>Join</a:t>
            </a:r>
          </a:p>
          <a:p>
            <a:pPr lvl="2"/>
            <a:r>
              <a:rPr lang="en-US" dirty="0" smtClean="0"/>
              <a:t>Two terminals -&gt; one terminal</a:t>
            </a:r>
            <a:endParaRPr lang="en-US" dirty="0" smtClean="0"/>
          </a:p>
          <a:p>
            <a:pPr lvl="2"/>
            <a:r>
              <a:rPr lang="en-US" dirty="0" smtClean="0"/>
              <a:t>Subject to join </a:t>
            </a:r>
            <a:r>
              <a:rPr lang="en-US" dirty="0" smtClean="0"/>
              <a:t>condition</a:t>
            </a:r>
            <a:endParaRPr lang="en-US" dirty="0"/>
          </a:p>
          <a:p>
            <a:pPr lvl="2"/>
            <a:endParaRPr lang="en-US" dirty="0" smtClean="0"/>
          </a:p>
          <a:p>
            <a:endParaRPr lang="en-US" dirty="0"/>
          </a:p>
        </p:txBody>
      </p:sp>
      <p:cxnSp>
        <p:nvCxnSpPr>
          <p:cNvPr id="48" name="Straight Connector 47"/>
          <p:cNvCxnSpPr/>
          <p:nvPr/>
        </p:nvCxnSpPr>
        <p:spPr>
          <a:xfrm>
            <a:off x="1228718" y="1257117"/>
            <a:ext cx="50055" cy="1916083"/>
          </a:xfrm>
          <a:prstGeom prst="line">
            <a:avLst/>
          </a:prstGeom>
          <a:ln>
            <a:tailEnd type="oval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/>
        </p:nvSpPr>
        <p:spPr>
          <a:xfrm>
            <a:off x="616289" y="2238445"/>
            <a:ext cx="1228962" cy="998530"/>
          </a:xfrm>
          <a:prstGeom prst="arc">
            <a:avLst/>
          </a:prstGeom>
          <a:ln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1845250" y="2737710"/>
            <a:ext cx="2" cy="435490"/>
          </a:xfrm>
          <a:prstGeom prst="line">
            <a:avLst/>
          </a:prstGeom>
          <a:ln>
            <a:tailEnd type="oval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5" name="Arc 54"/>
          <p:cNvSpPr/>
          <p:nvPr/>
        </p:nvSpPr>
        <p:spPr>
          <a:xfrm>
            <a:off x="1384388" y="2744825"/>
            <a:ext cx="998530" cy="768100"/>
          </a:xfrm>
          <a:prstGeom prst="arc">
            <a:avLst/>
          </a:prstGeom>
          <a:ln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>
            <a:stCxn id="55" idx="2"/>
          </p:cNvCxnSpPr>
          <p:nvPr/>
        </p:nvCxnSpPr>
        <p:spPr>
          <a:xfrm>
            <a:off x="2382918" y="3128875"/>
            <a:ext cx="0" cy="44325"/>
          </a:xfrm>
          <a:prstGeom prst="line">
            <a:avLst/>
          </a:prstGeom>
          <a:ln>
            <a:tailEnd type="oval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64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Revision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8990" y="880996"/>
            <a:ext cx="5914370" cy="5774024"/>
          </a:xfrm>
        </p:spPr>
        <p:txBody>
          <a:bodyPr>
            <a:normAutofit/>
          </a:bodyPr>
          <a:lstStyle/>
          <a:p>
            <a:r>
              <a:rPr lang="en-US" dirty="0" smtClean="0"/>
              <a:t>Directed Graphs</a:t>
            </a:r>
          </a:p>
          <a:p>
            <a:pPr lvl="1"/>
            <a:r>
              <a:rPr lang="en-US" dirty="0" smtClean="0"/>
              <a:t>One root</a:t>
            </a:r>
          </a:p>
          <a:p>
            <a:pPr lvl="1"/>
            <a:r>
              <a:rPr lang="en-US" dirty="0" smtClean="0"/>
              <a:t>One </a:t>
            </a:r>
            <a:r>
              <a:rPr lang="en-US" dirty="0" smtClean="0"/>
              <a:t>or more </a:t>
            </a:r>
            <a:r>
              <a:rPr lang="en-US" dirty="0" smtClean="0"/>
              <a:t>terminals</a:t>
            </a:r>
            <a:endParaRPr lang="en-US" dirty="0"/>
          </a:p>
          <a:p>
            <a:r>
              <a:rPr lang="en-US" dirty="0" smtClean="0"/>
              <a:t>Operational construction rules</a:t>
            </a:r>
          </a:p>
          <a:p>
            <a:pPr lvl="1"/>
            <a:r>
              <a:rPr lang="en-US" dirty="0" smtClean="0"/>
              <a:t>Fork </a:t>
            </a:r>
            <a:endParaRPr lang="en-US" dirty="0" smtClean="0"/>
          </a:p>
          <a:p>
            <a:pPr lvl="2"/>
            <a:r>
              <a:rPr lang="en-US" dirty="0" smtClean="0"/>
              <a:t>One terminal -&gt; two terminals</a:t>
            </a:r>
            <a:endParaRPr lang="en-US" dirty="0" smtClean="0"/>
          </a:p>
          <a:p>
            <a:pPr lvl="1"/>
            <a:r>
              <a:rPr lang="en-US" dirty="0" smtClean="0"/>
              <a:t>Update/Query</a:t>
            </a:r>
          </a:p>
          <a:p>
            <a:pPr lvl="2"/>
            <a:r>
              <a:rPr lang="en-US" dirty="0" smtClean="0"/>
              <a:t>Append </a:t>
            </a:r>
            <a:r>
              <a:rPr lang="en-US" dirty="0" smtClean="0"/>
              <a:t>to </a:t>
            </a:r>
            <a:r>
              <a:rPr lang="en-US" dirty="0" smtClean="0"/>
              <a:t>terminal</a:t>
            </a:r>
            <a:endParaRPr lang="en-US" dirty="0" smtClean="0"/>
          </a:p>
          <a:p>
            <a:pPr lvl="1"/>
            <a:r>
              <a:rPr lang="en-US" dirty="0" smtClean="0"/>
              <a:t>Join</a:t>
            </a:r>
          </a:p>
          <a:p>
            <a:pPr lvl="2"/>
            <a:r>
              <a:rPr lang="en-US" dirty="0" smtClean="0"/>
              <a:t>Two terminals -&gt; one terminal</a:t>
            </a:r>
            <a:endParaRPr lang="en-US" dirty="0" smtClean="0"/>
          </a:p>
          <a:p>
            <a:pPr lvl="2"/>
            <a:r>
              <a:rPr lang="en-US" dirty="0" smtClean="0"/>
              <a:t>Subject to join </a:t>
            </a:r>
            <a:r>
              <a:rPr lang="en-US" dirty="0" smtClean="0"/>
              <a:t>condition</a:t>
            </a:r>
            <a:endParaRPr lang="en-US" dirty="0"/>
          </a:p>
          <a:p>
            <a:pPr lvl="2"/>
            <a:endParaRPr lang="en-US" dirty="0" smtClean="0"/>
          </a:p>
          <a:p>
            <a:endParaRPr lang="en-US" dirty="0"/>
          </a:p>
        </p:txBody>
      </p:sp>
      <p:cxnSp>
        <p:nvCxnSpPr>
          <p:cNvPr id="48" name="Straight Connector 47"/>
          <p:cNvCxnSpPr/>
          <p:nvPr/>
        </p:nvCxnSpPr>
        <p:spPr>
          <a:xfrm>
            <a:off x="1228718" y="1257117"/>
            <a:ext cx="50055" cy="3016793"/>
          </a:xfrm>
          <a:prstGeom prst="line">
            <a:avLst/>
          </a:prstGeom>
          <a:ln>
            <a:tailEnd type="oval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/>
        </p:nvSpPr>
        <p:spPr>
          <a:xfrm>
            <a:off x="616289" y="2238445"/>
            <a:ext cx="1228962" cy="998530"/>
          </a:xfrm>
          <a:prstGeom prst="arc">
            <a:avLst/>
          </a:prstGeom>
          <a:ln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c 49"/>
          <p:cNvSpPr/>
          <p:nvPr/>
        </p:nvSpPr>
        <p:spPr>
          <a:xfrm flipV="1">
            <a:off x="616288" y="2579311"/>
            <a:ext cx="1228962" cy="1187778"/>
          </a:xfrm>
          <a:prstGeom prst="arc">
            <a:avLst/>
          </a:prstGeom>
          <a:ln>
            <a:headEnd type="arrow" w="lg" len="lg"/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>
            <a:endCxn id="50" idx="2"/>
          </p:cNvCxnSpPr>
          <p:nvPr/>
        </p:nvCxnSpPr>
        <p:spPr>
          <a:xfrm flipH="1">
            <a:off x="1845250" y="2737710"/>
            <a:ext cx="2" cy="435490"/>
          </a:xfrm>
          <a:prstGeom prst="line">
            <a:avLst/>
          </a:prstGeom>
          <a:ln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5" name="Arc 54"/>
          <p:cNvSpPr/>
          <p:nvPr/>
        </p:nvSpPr>
        <p:spPr>
          <a:xfrm>
            <a:off x="1384388" y="2744825"/>
            <a:ext cx="998530" cy="768100"/>
          </a:xfrm>
          <a:prstGeom prst="arc">
            <a:avLst/>
          </a:prstGeom>
          <a:ln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>
            <a:stCxn id="55" idx="2"/>
          </p:cNvCxnSpPr>
          <p:nvPr/>
        </p:nvCxnSpPr>
        <p:spPr>
          <a:xfrm>
            <a:off x="2382918" y="3128875"/>
            <a:ext cx="0" cy="44325"/>
          </a:xfrm>
          <a:prstGeom prst="line">
            <a:avLst/>
          </a:prstGeom>
          <a:ln>
            <a:tailEnd type="oval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45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458255" y="3083355"/>
            <a:ext cx="4685410" cy="92172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Revision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8990" y="880996"/>
            <a:ext cx="5914370" cy="5774024"/>
          </a:xfrm>
        </p:spPr>
        <p:txBody>
          <a:bodyPr>
            <a:normAutofit/>
          </a:bodyPr>
          <a:lstStyle/>
          <a:p>
            <a:r>
              <a:rPr lang="en-US" dirty="0" smtClean="0"/>
              <a:t>Directed Graphs</a:t>
            </a:r>
          </a:p>
          <a:p>
            <a:pPr lvl="1"/>
            <a:r>
              <a:rPr lang="en-US" dirty="0" smtClean="0"/>
              <a:t>One root</a:t>
            </a:r>
          </a:p>
          <a:p>
            <a:pPr lvl="1"/>
            <a:r>
              <a:rPr lang="en-US" dirty="0" smtClean="0"/>
              <a:t>One </a:t>
            </a:r>
            <a:r>
              <a:rPr lang="en-US" dirty="0" smtClean="0"/>
              <a:t>or more </a:t>
            </a:r>
            <a:r>
              <a:rPr lang="en-US" dirty="0" smtClean="0"/>
              <a:t>terminals</a:t>
            </a:r>
            <a:endParaRPr lang="en-US" dirty="0"/>
          </a:p>
          <a:p>
            <a:r>
              <a:rPr lang="en-US" dirty="0" smtClean="0"/>
              <a:t>Operational construction rules</a:t>
            </a:r>
          </a:p>
          <a:p>
            <a:pPr lvl="1"/>
            <a:r>
              <a:rPr lang="en-US" dirty="0" smtClean="0"/>
              <a:t>Fork </a:t>
            </a:r>
            <a:endParaRPr lang="en-US" dirty="0" smtClean="0"/>
          </a:p>
          <a:p>
            <a:pPr lvl="2"/>
            <a:r>
              <a:rPr lang="en-US" dirty="0" smtClean="0"/>
              <a:t>One terminal -&gt; two terminals</a:t>
            </a:r>
            <a:endParaRPr lang="en-US" dirty="0" smtClean="0"/>
          </a:p>
          <a:p>
            <a:pPr lvl="1"/>
            <a:r>
              <a:rPr lang="en-US" dirty="0" smtClean="0"/>
              <a:t>Update/Query</a:t>
            </a:r>
          </a:p>
          <a:p>
            <a:pPr lvl="2"/>
            <a:r>
              <a:rPr lang="en-US" dirty="0" smtClean="0"/>
              <a:t>Append </a:t>
            </a:r>
            <a:r>
              <a:rPr lang="en-US" dirty="0" smtClean="0"/>
              <a:t>to </a:t>
            </a:r>
            <a:r>
              <a:rPr lang="en-US" dirty="0" smtClean="0"/>
              <a:t>terminal</a:t>
            </a:r>
            <a:endParaRPr lang="en-US" dirty="0" smtClean="0"/>
          </a:p>
          <a:p>
            <a:pPr lvl="1"/>
            <a:r>
              <a:rPr lang="en-US" dirty="0" smtClean="0"/>
              <a:t>Join</a:t>
            </a:r>
          </a:p>
          <a:p>
            <a:pPr lvl="2"/>
            <a:r>
              <a:rPr lang="en-US" dirty="0" smtClean="0"/>
              <a:t>Two terminals -&gt; one terminal</a:t>
            </a:r>
            <a:endParaRPr lang="en-US" dirty="0" smtClean="0"/>
          </a:p>
          <a:p>
            <a:pPr lvl="2"/>
            <a:r>
              <a:rPr lang="en-US" dirty="0" smtClean="0"/>
              <a:t>Subject to join </a:t>
            </a:r>
            <a:r>
              <a:rPr lang="en-US" dirty="0" smtClean="0"/>
              <a:t>condition</a:t>
            </a:r>
            <a:endParaRPr lang="en-US" dirty="0"/>
          </a:p>
          <a:p>
            <a:pPr lvl="2"/>
            <a:endParaRPr lang="en-US" dirty="0" smtClean="0"/>
          </a:p>
          <a:p>
            <a:endParaRPr lang="en-US" dirty="0"/>
          </a:p>
        </p:txBody>
      </p:sp>
      <p:cxnSp>
        <p:nvCxnSpPr>
          <p:cNvPr id="48" name="Straight Connector 47"/>
          <p:cNvCxnSpPr/>
          <p:nvPr/>
        </p:nvCxnSpPr>
        <p:spPr>
          <a:xfrm>
            <a:off x="1228718" y="1257117"/>
            <a:ext cx="50055" cy="3016793"/>
          </a:xfrm>
          <a:prstGeom prst="line">
            <a:avLst/>
          </a:prstGeom>
          <a:ln>
            <a:tailEnd type="oval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/>
        </p:nvSpPr>
        <p:spPr>
          <a:xfrm>
            <a:off x="616289" y="2238445"/>
            <a:ext cx="1228962" cy="998530"/>
          </a:xfrm>
          <a:prstGeom prst="arc">
            <a:avLst/>
          </a:prstGeom>
          <a:ln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c 49"/>
          <p:cNvSpPr/>
          <p:nvPr/>
        </p:nvSpPr>
        <p:spPr>
          <a:xfrm flipV="1">
            <a:off x="616288" y="2579311"/>
            <a:ext cx="1228962" cy="1187778"/>
          </a:xfrm>
          <a:prstGeom prst="arc">
            <a:avLst/>
          </a:prstGeom>
          <a:ln>
            <a:headEnd type="arrow" w="lg" len="lg"/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>
            <a:endCxn id="50" idx="2"/>
          </p:cNvCxnSpPr>
          <p:nvPr/>
        </p:nvCxnSpPr>
        <p:spPr>
          <a:xfrm flipH="1">
            <a:off x="1845250" y="2737710"/>
            <a:ext cx="2" cy="435490"/>
          </a:xfrm>
          <a:prstGeom prst="line">
            <a:avLst/>
          </a:prstGeom>
          <a:ln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5" name="Arc 54"/>
          <p:cNvSpPr/>
          <p:nvPr/>
        </p:nvSpPr>
        <p:spPr>
          <a:xfrm>
            <a:off x="1384388" y="2744825"/>
            <a:ext cx="998530" cy="768100"/>
          </a:xfrm>
          <a:prstGeom prst="arc">
            <a:avLst/>
          </a:prstGeom>
          <a:ln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>
            <a:stCxn id="55" idx="2"/>
          </p:cNvCxnSpPr>
          <p:nvPr/>
        </p:nvCxnSpPr>
        <p:spPr>
          <a:xfrm>
            <a:off x="2382918" y="3128875"/>
            <a:ext cx="0" cy="44325"/>
          </a:xfrm>
          <a:prstGeom prst="line">
            <a:avLst/>
          </a:prstGeom>
          <a:ln>
            <a:tailEnd type="oval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64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Revision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8990" y="880996"/>
            <a:ext cx="5914370" cy="5774024"/>
          </a:xfrm>
        </p:spPr>
        <p:txBody>
          <a:bodyPr>
            <a:normAutofit/>
          </a:bodyPr>
          <a:lstStyle/>
          <a:p>
            <a:r>
              <a:rPr lang="en-US" dirty="0" smtClean="0"/>
              <a:t>Directed Graphs</a:t>
            </a:r>
          </a:p>
          <a:p>
            <a:pPr lvl="1"/>
            <a:r>
              <a:rPr lang="en-US" dirty="0" smtClean="0"/>
              <a:t>One root</a:t>
            </a:r>
          </a:p>
          <a:p>
            <a:pPr lvl="1"/>
            <a:r>
              <a:rPr lang="en-US" dirty="0" smtClean="0"/>
              <a:t>One </a:t>
            </a:r>
            <a:r>
              <a:rPr lang="en-US" dirty="0" smtClean="0"/>
              <a:t>or more </a:t>
            </a:r>
            <a:r>
              <a:rPr lang="en-US" dirty="0" smtClean="0"/>
              <a:t>terminals</a:t>
            </a:r>
            <a:endParaRPr lang="en-US" dirty="0"/>
          </a:p>
          <a:p>
            <a:r>
              <a:rPr lang="en-US" dirty="0" smtClean="0"/>
              <a:t>Operational construction rules</a:t>
            </a:r>
          </a:p>
          <a:p>
            <a:pPr lvl="1"/>
            <a:r>
              <a:rPr lang="en-US" dirty="0" smtClean="0"/>
              <a:t>Fork </a:t>
            </a:r>
            <a:endParaRPr lang="en-US" dirty="0" smtClean="0"/>
          </a:p>
          <a:p>
            <a:pPr lvl="2"/>
            <a:r>
              <a:rPr lang="en-US" dirty="0" smtClean="0"/>
              <a:t>One terminal -&gt; two terminals</a:t>
            </a:r>
            <a:endParaRPr lang="en-US" dirty="0" smtClean="0"/>
          </a:p>
          <a:p>
            <a:pPr lvl="1"/>
            <a:r>
              <a:rPr lang="en-US" dirty="0" smtClean="0"/>
              <a:t>Update/Query</a:t>
            </a:r>
          </a:p>
          <a:p>
            <a:pPr lvl="2"/>
            <a:r>
              <a:rPr lang="en-US" dirty="0" smtClean="0"/>
              <a:t>Append </a:t>
            </a:r>
            <a:r>
              <a:rPr lang="en-US" dirty="0" smtClean="0"/>
              <a:t>to </a:t>
            </a:r>
            <a:r>
              <a:rPr lang="en-US" dirty="0" smtClean="0"/>
              <a:t>terminal</a:t>
            </a:r>
            <a:endParaRPr lang="en-US" dirty="0" smtClean="0"/>
          </a:p>
          <a:p>
            <a:pPr lvl="1"/>
            <a:r>
              <a:rPr lang="en-US" dirty="0" smtClean="0"/>
              <a:t>Join</a:t>
            </a:r>
          </a:p>
          <a:p>
            <a:pPr lvl="2"/>
            <a:r>
              <a:rPr lang="en-US" dirty="0" smtClean="0"/>
              <a:t>Two terminals -&gt; one terminal</a:t>
            </a:r>
            <a:endParaRPr lang="en-US" dirty="0" smtClean="0"/>
          </a:p>
          <a:p>
            <a:pPr lvl="2"/>
            <a:r>
              <a:rPr lang="en-US" dirty="0" smtClean="0"/>
              <a:t>Subject to join </a:t>
            </a:r>
            <a:r>
              <a:rPr lang="en-US" dirty="0" smtClean="0"/>
              <a:t>condition</a:t>
            </a:r>
            <a:endParaRPr lang="en-US" dirty="0"/>
          </a:p>
          <a:p>
            <a:pPr lvl="2"/>
            <a:endParaRPr lang="en-US" dirty="0" smtClean="0"/>
          </a:p>
          <a:p>
            <a:endParaRPr lang="en-US" dirty="0"/>
          </a:p>
        </p:txBody>
      </p:sp>
      <p:cxnSp>
        <p:nvCxnSpPr>
          <p:cNvPr id="48" name="Straight Connector 47"/>
          <p:cNvCxnSpPr/>
          <p:nvPr/>
        </p:nvCxnSpPr>
        <p:spPr>
          <a:xfrm>
            <a:off x="1228718" y="1257117"/>
            <a:ext cx="40455" cy="3516058"/>
          </a:xfrm>
          <a:prstGeom prst="line">
            <a:avLst/>
          </a:prstGeom>
          <a:ln>
            <a:tailEnd type="oval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/>
        </p:nvSpPr>
        <p:spPr>
          <a:xfrm>
            <a:off x="616289" y="2238445"/>
            <a:ext cx="1228962" cy="998530"/>
          </a:xfrm>
          <a:prstGeom prst="arc">
            <a:avLst/>
          </a:prstGeom>
          <a:ln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c 49"/>
          <p:cNvSpPr/>
          <p:nvPr/>
        </p:nvSpPr>
        <p:spPr>
          <a:xfrm flipV="1">
            <a:off x="616288" y="2579311"/>
            <a:ext cx="1228962" cy="1187778"/>
          </a:xfrm>
          <a:prstGeom prst="arc">
            <a:avLst/>
          </a:prstGeom>
          <a:ln>
            <a:headEnd type="arrow" w="lg" len="lg"/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>
            <a:endCxn id="50" idx="2"/>
          </p:cNvCxnSpPr>
          <p:nvPr/>
        </p:nvCxnSpPr>
        <p:spPr>
          <a:xfrm flipH="1">
            <a:off x="1845250" y="2737710"/>
            <a:ext cx="2" cy="435490"/>
          </a:xfrm>
          <a:prstGeom prst="line">
            <a:avLst/>
          </a:prstGeom>
          <a:ln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5" name="Arc 54"/>
          <p:cNvSpPr/>
          <p:nvPr/>
        </p:nvSpPr>
        <p:spPr>
          <a:xfrm>
            <a:off x="1384388" y="2744825"/>
            <a:ext cx="998530" cy="768100"/>
          </a:xfrm>
          <a:prstGeom prst="arc">
            <a:avLst/>
          </a:prstGeom>
          <a:ln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>
            <a:stCxn id="55" idx="2"/>
          </p:cNvCxnSpPr>
          <p:nvPr/>
        </p:nvCxnSpPr>
        <p:spPr>
          <a:xfrm>
            <a:off x="2382918" y="3128875"/>
            <a:ext cx="0" cy="44325"/>
          </a:xfrm>
          <a:prstGeom prst="line">
            <a:avLst/>
          </a:prstGeom>
          <a:ln>
            <a:tailEnd type="oval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7" name="Arc 66"/>
          <p:cNvSpPr/>
          <p:nvPr/>
        </p:nvSpPr>
        <p:spPr>
          <a:xfrm>
            <a:off x="654691" y="4273910"/>
            <a:ext cx="1248165" cy="998530"/>
          </a:xfrm>
          <a:prstGeom prst="arc">
            <a:avLst/>
          </a:prstGeom>
          <a:ln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/>
          <p:cNvCxnSpPr>
            <a:endCxn id="67" idx="2"/>
          </p:cNvCxnSpPr>
          <p:nvPr/>
        </p:nvCxnSpPr>
        <p:spPr>
          <a:xfrm>
            <a:off x="1901682" y="4773175"/>
            <a:ext cx="1174" cy="0"/>
          </a:xfrm>
          <a:prstGeom prst="line">
            <a:avLst/>
          </a:prstGeom>
          <a:ln>
            <a:tailEnd type="oval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74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458255" y="4024277"/>
            <a:ext cx="4685410" cy="1017733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Revision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8990" y="880996"/>
            <a:ext cx="5914370" cy="5774024"/>
          </a:xfrm>
        </p:spPr>
        <p:txBody>
          <a:bodyPr>
            <a:normAutofit/>
          </a:bodyPr>
          <a:lstStyle/>
          <a:p>
            <a:r>
              <a:rPr lang="en-US" dirty="0" smtClean="0"/>
              <a:t>Directed Graphs</a:t>
            </a:r>
          </a:p>
          <a:p>
            <a:pPr lvl="1"/>
            <a:r>
              <a:rPr lang="en-US" dirty="0" smtClean="0"/>
              <a:t>One root</a:t>
            </a:r>
          </a:p>
          <a:p>
            <a:pPr lvl="1"/>
            <a:r>
              <a:rPr lang="en-US" dirty="0" smtClean="0"/>
              <a:t>One </a:t>
            </a:r>
            <a:r>
              <a:rPr lang="en-US" dirty="0" smtClean="0"/>
              <a:t>or more </a:t>
            </a:r>
            <a:r>
              <a:rPr lang="en-US" dirty="0" smtClean="0"/>
              <a:t>terminals</a:t>
            </a:r>
            <a:endParaRPr lang="en-US" dirty="0"/>
          </a:p>
          <a:p>
            <a:r>
              <a:rPr lang="en-US" dirty="0" smtClean="0"/>
              <a:t>Operational construction rules</a:t>
            </a:r>
          </a:p>
          <a:p>
            <a:pPr lvl="1"/>
            <a:r>
              <a:rPr lang="en-US" dirty="0" smtClean="0"/>
              <a:t>Fork </a:t>
            </a:r>
            <a:endParaRPr lang="en-US" dirty="0" smtClean="0"/>
          </a:p>
          <a:p>
            <a:pPr lvl="2"/>
            <a:r>
              <a:rPr lang="en-US" dirty="0" smtClean="0"/>
              <a:t>One terminal -&gt; two terminals</a:t>
            </a:r>
            <a:endParaRPr lang="en-US" dirty="0" smtClean="0"/>
          </a:p>
          <a:p>
            <a:pPr lvl="1"/>
            <a:r>
              <a:rPr lang="en-US" dirty="0" smtClean="0"/>
              <a:t>Update/Query</a:t>
            </a:r>
          </a:p>
          <a:p>
            <a:pPr lvl="2"/>
            <a:r>
              <a:rPr lang="en-US" dirty="0" smtClean="0"/>
              <a:t>Append </a:t>
            </a:r>
            <a:r>
              <a:rPr lang="en-US" dirty="0" smtClean="0"/>
              <a:t>to </a:t>
            </a:r>
            <a:r>
              <a:rPr lang="en-US" dirty="0" smtClean="0"/>
              <a:t>terminal</a:t>
            </a:r>
            <a:endParaRPr lang="en-US" dirty="0" smtClean="0"/>
          </a:p>
          <a:p>
            <a:pPr lvl="1"/>
            <a:r>
              <a:rPr lang="en-US" dirty="0" smtClean="0"/>
              <a:t>Join</a:t>
            </a:r>
          </a:p>
          <a:p>
            <a:pPr lvl="2"/>
            <a:r>
              <a:rPr lang="en-US" dirty="0" smtClean="0"/>
              <a:t>Two terminals -&gt; one terminal</a:t>
            </a:r>
            <a:endParaRPr lang="en-US" dirty="0" smtClean="0"/>
          </a:p>
          <a:p>
            <a:pPr lvl="2"/>
            <a:r>
              <a:rPr lang="en-US" dirty="0" smtClean="0"/>
              <a:t>Subject to join </a:t>
            </a:r>
            <a:r>
              <a:rPr lang="en-US" dirty="0" smtClean="0"/>
              <a:t>condition</a:t>
            </a:r>
            <a:endParaRPr lang="en-US" dirty="0"/>
          </a:p>
          <a:p>
            <a:pPr lvl="2"/>
            <a:endParaRPr lang="en-US" dirty="0" smtClean="0"/>
          </a:p>
          <a:p>
            <a:endParaRPr lang="en-US" dirty="0"/>
          </a:p>
        </p:txBody>
      </p:sp>
      <p:cxnSp>
        <p:nvCxnSpPr>
          <p:cNvPr id="48" name="Straight Connector 47"/>
          <p:cNvCxnSpPr/>
          <p:nvPr/>
        </p:nvCxnSpPr>
        <p:spPr>
          <a:xfrm>
            <a:off x="1228718" y="1257117"/>
            <a:ext cx="40455" cy="3516058"/>
          </a:xfrm>
          <a:prstGeom prst="line">
            <a:avLst/>
          </a:prstGeom>
          <a:ln>
            <a:tailEnd type="oval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/>
        </p:nvSpPr>
        <p:spPr>
          <a:xfrm>
            <a:off x="616289" y="2238445"/>
            <a:ext cx="1228962" cy="998530"/>
          </a:xfrm>
          <a:prstGeom prst="arc">
            <a:avLst/>
          </a:prstGeom>
          <a:ln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c 49"/>
          <p:cNvSpPr/>
          <p:nvPr/>
        </p:nvSpPr>
        <p:spPr>
          <a:xfrm flipV="1">
            <a:off x="616288" y="2579311"/>
            <a:ext cx="1228962" cy="1187778"/>
          </a:xfrm>
          <a:prstGeom prst="arc">
            <a:avLst/>
          </a:prstGeom>
          <a:ln>
            <a:headEnd type="arrow" w="lg" len="lg"/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>
            <a:endCxn id="50" idx="2"/>
          </p:cNvCxnSpPr>
          <p:nvPr/>
        </p:nvCxnSpPr>
        <p:spPr>
          <a:xfrm flipH="1">
            <a:off x="1845250" y="2737710"/>
            <a:ext cx="2" cy="435490"/>
          </a:xfrm>
          <a:prstGeom prst="line">
            <a:avLst/>
          </a:prstGeom>
          <a:ln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5" name="Arc 54"/>
          <p:cNvSpPr/>
          <p:nvPr/>
        </p:nvSpPr>
        <p:spPr>
          <a:xfrm>
            <a:off x="1384388" y="2744825"/>
            <a:ext cx="998530" cy="768100"/>
          </a:xfrm>
          <a:prstGeom prst="arc">
            <a:avLst/>
          </a:prstGeom>
          <a:ln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>
            <a:stCxn id="55" idx="2"/>
          </p:cNvCxnSpPr>
          <p:nvPr/>
        </p:nvCxnSpPr>
        <p:spPr>
          <a:xfrm>
            <a:off x="2382918" y="3128875"/>
            <a:ext cx="0" cy="44325"/>
          </a:xfrm>
          <a:prstGeom prst="line">
            <a:avLst/>
          </a:prstGeom>
          <a:ln>
            <a:tailEnd type="oval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7" name="Arc 66"/>
          <p:cNvSpPr/>
          <p:nvPr/>
        </p:nvSpPr>
        <p:spPr>
          <a:xfrm>
            <a:off x="654691" y="4273910"/>
            <a:ext cx="1248165" cy="998530"/>
          </a:xfrm>
          <a:prstGeom prst="arc">
            <a:avLst/>
          </a:prstGeom>
          <a:ln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/>
          <p:cNvCxnSpPr>
            <a:endCxn id="67" idx="2"/>
          </p:cNvCxnSpPr>
          <p:nvPr/>
        </p:nvCxnSpPr>
        <p:spPr>
          <a:xfrm>
            <a:off x="1901682" y="4773175"/>
            <a:ext cx="1174" cy="0"/>
          </a:xfrm>
          <a:prstGeom prst="line">
            <a:avLst/>
          </a:prstGeom>
          <a:ln>
            <a:tailEnd type="oval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78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Revision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8990" y="880996"/>
            <a:ext cx="5914370" cy="5774024"/>
          </a:xfrm>
        </p:spPr>
        <p:txBody>
          <a:bodyPr>
            <a:normAutofit/>
          </a:bodyPr>
          <a:lstStyle/>
          <a:p>
            <a:r>
              <a:rPr lang="en-US" dirty="0" smtClean="0"/>
              <a:t>Directed Graphs</a:t>
            </a:r>
          </a:p>
          <a:p>
            <a:pPr lvl="1"/>
            <a:r>
              <a:rPr lang="en-US" dirty="0" smtClean="0"/>
              <a:t>One root</a:t>
            </a:r>
          </a:p>
          <a:p>
            <a:pPr lvl="1"/>
            <a:r>
              <a:rPr lang="en-US" dirty="0" smtClean="0"/>
              <a:t>One </a:t>
            </a:r>
            <a:r>
              <a:rPr lang="en-US" dirty="0" smtClean="0"/>
              <a:t>or more </a:t>
            </a:r>
            <a:r>
              <a:rPr lang="en-US" dirty="0" smtClean="0"/>
              <a:t>terminals</a:t>
            </a:r>
            <a:endParaRPr lang="en-US" dirty="0"/>
          </a:p>
          <a:p>
            <a:r>
              <a:rPr lang="en-US" dirty="0" smtClean="0"/>
              <a:t>Operational construction rules</a:t>
            </a:r>
          </a:p>
          <a:p>
            <a:pPr lvl="1"/>
            <a:r>
              <a:rPr lang="en-US" dirty="0" smtClean="0"/>
              <a:t>Fork </a:t>
            </a:r>
            <a:endParaRPr lang="en-US" dirty="0" smtClean="0"/>
          </a:p>
          <a:p>
            <a:pPr lvl="2"/>
            <a:r>
              <a:rPr lang="en-US" dirty="0" smtClean="0"/>
              <a:t>One terminal -&gt; two terminals</a:t>
            </a:r>
            <a:endParaRPr lang="en-US" dirty="0" smtClean="0"/>
          </a:p>
          <a:p>
            <a:pPr lvl="1"/>
            <a:r>
              <a:rPr lang="en-US" dirty="0" smtClean="0"/>
              <a:t>Update/Query</a:t>
            </a:r>
          </a:p>
          <a:p>
            <a:pPr lvl="2"/>
            <a:r>
              <a:rPr lang="en-US" dirty="0" smtClean="0"/>
              <a:t>Append </a:t>
            </a:r>
            <a:r>
              <a:rPr lang="en-US" dirty="0" smtClean="0"/>
              <a:t>to </a:t>
            </a:r>
            <a:r>
              <a:rPr lang="en-US" dirty="0" smtClean="0"/>
              <a:t>terminal</a:t>
            </a:r>
            <a:endParaRPr lang="en-US" dirty="0" smtClean="0"/>
          </a:p>
          <a:p>
            <a:pPr lvl="1"/>
            <a:r>
              <a:rPr lang="en-US" dirty="0" smtClean="0"/>
              <a:t>Join</a:t>
            </a:r>
          </a:p>
          <a:p>
            <a:pPr lvl="2"/>
            <a:r>
              <a:rPr lang="en-US" dirty="0" smtClean="0"/>
              <a:t>Two terminals -&gt; one terminal</a:t>
            </a:r>
            <a:endParaRPr lang="en-US" dirty="0" smtClean="0"/>
          </a:p>
          <a:p>
            <a:pPr lvl="2"/>
            <a:r>
              <a:rPr lang="en-US" dirty="0" smtClean="0"/>
              <a:t>Subject to join </a:t>
            </a:r>
            <a:r>
              <a:rPr lang="en-US" dirty="0" smtClean="0"/>
              <a:t>condition</a:t>
            </a:r>
            <a:endParaRPr lang="en-US" dirty="0"/>
          </a:p>
          <a:p>
            <a:pPr lvl="2"/>
            <a:endParaRPr lang="en-US" dirty="0" smtClean="0"/>
          </a:p>
          <a:p>
            <a:endParaRPr lang="en-US" dirty="0"/>
          </a:p>
        </p:txBody>
      </p:sp>
      <p:cxnSp>
        <p:nvCxnSpPr>
          <p:cNvPr id="48" name="Straight Connector 47"/>
          <p:cNvCxnSpPr/>
          <p:nvPr/>
        </p:nvCxnSpPr>
        <p:spPr>
          <a:xfrm>
            <a:off x="1228718" y="1257117"/>
            <a:ext cx="40455" cy="4514588"/>
          </a:xfrm>
          <a:prstGeom prst="line">
            <a:avLst/>
          </a:prstGeom>
          <a:ln>
            <a:tailEnd type="oval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/>
        </p:nvSpPr>
        <p:spPr>
          <a:xfrm>
            <a:off x="616289" y="2238445"/>
            <a:ext cx="1228962" cy="998530"/>
          </a:xfrm>
          <a:prstGeom prst="arc">
            <a:avLst/>
          </a:prstGeom>
          <a:ln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c 49"/>
          <p:cNvSpPr/>
          <p:nvPr/>
        </p:nvSpPr>
        <p:spPr>
          <a:xfrm flipV="1">
            <a:off x="616288" y="2579311"/>
            <a:ext cx="1228962" cy="1187778"/>
          </a:xfrm>
          <a:prstGeom prst="arc">
            <a:avLst/>
          </a:prstGeom>
          <a:ln>
            <a:headEnd type="arrow" w="lg" len="lg"/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>
            <a:endCxn id="50" idx="2"/>
          </p:cNvCxnSpPr>
          <p:nvPr/>
        </p:nvCxnSpPr>
        <p:spPr>
          <a:xfrm flipH="1">
            <a:off x="1845250" y="2737710"/>
            <a:ext cx="2" cy="435490"/>
          </a:xfrm>
          <a:prstGeom prst="line">
            <a:avLst/>
          </a:prstGeom>
          <a:ln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5" name="Arc 54"/>
          <p:cNvSpPr/>
          <p:nvPr/>
        </p:nvSpPr>
        <p:spPr>
          <a:xfrm>
            <a:off x="1384388" y="2744825"/>
            <a:ext cx="998530" cy="768100"/>
          </a:xfrm>
          <a:prstGeom prst="arc">
            <a:avLst/>
          </a:prstGeom>
          <a:ln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>
            <a:stCxn id="55" idx="2"/>
          </p:cNvCxnSpPr>
          <p:nvPr/>
        </p:nvCxnSpPr>
        <p:spPr>
          <a:xfrm>
            <a:off x="2382918" y="3128875"/>
            <a:ext cx="0" cy="44325"/>
          </a:xfrm>
          <a:prstGeom prst="line">
            <a:avLst/>
          </a:prstGeom>
          <a:ln>
            <a:tailEnd type="oval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7" name="Arc 66"/>
          <p:cNvSpPr/>
          <p:nvPr/>
        </p:nvSpPr>
        <p:spPr>
          <a:xfrm>
            <a:off x="654691" y="4273910"/>
            <a:ext cx="1248165" cy="998530"/>
          </a:xfrm>
          <a:prstGeom prst="arc">
            <a:avLst/>
          </a:prstGeom>
          <a:ln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/>
          <p:cNvCxnSpPr>
            <a:endCxn id="67" idx="2"/>
          </p:cNvCxnSpPr>
          <p:nvPr/>
        </p:nvCxnSpPr>
        <p:spPr>
          <a:xfrm>
            <a:off x="1901682" y="4773175"/>
            <a:ext cx="1174" cy="0"/>
          </a:xfrm>
          <a:prstGeom prst="line">
            <a:avLst/>
          </a:prstGeom>
          <a:ln>
            <a:tailEnd type="oval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2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458255" y="4024277"/>
            <a:ext cx="4685410" cy="1017733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Revision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8990" y="880996"/>
            <a:ext cx="5914370" cy="5774024"/>
          </a:xfrm>
        </p:spPr>
        <p:txBody>
          <a:bodyPr>
            <a:normAutofit/>
          </a:bodyPr>
          <a:lstStyle/>
          <a:p>
            <a:r>
              <a:rPr lang="en-US" dirty="0" smtClean="0"/>
              <a:t>Directed Graphs</a:t>
            </a:r>
          </a:p>
          <a:p>
            <a:pPr lvl="1"/>
            <a:r>
              <a:rPr lang="en-US" dirty="0" smtClean="0"/>
              <a:t>One root</a:t>
            </a:r>
          </a:p>
          <a:p>
            <a:pPr lvl="1"/>
            <a:r>
              <a:rPr lang="en-US" dirty="0" smtClean="0"/>
              <a:t>One </a:t>
            </a:r>
            <a:r>
              <a:rPr lang="en-US" dirty="0" smtClean="0"/>
              <a:t>or more </a:t>
            </a:r>
            <a:r>
              <a:rPr lang="en-US" dirty="0" smtClean="0"/>
              <a:t>terminals</a:t>
            </a:r>
            <a:endParaRPr lang="en-US" dirty="0"/>
          </a:p>
          <a:p>
            <a:r>
              <a:rPr lang="en-US" dirty="0" smtClean="0"/>
              <a:t>Operational construction rules</a:t>
            </a:r>
          </a:p>
          <a:p>
            <a:pPr lvl="1"/>
            <a:r>
              <a:rPr lang="en-US" dirty="0" smtClean="0"/>
              <a:t>Fork </a:t>
            </a:r>
            <a:endParaRPr lang="en-US" dirty="0" smtClean="0"/>
          </a:p>
          <a:p>
            <a:pPr lvl="2"/>
            <a:r>
              <a:rPr lang="en-US" dirty="0" smtClean="0"/>
              <a:t>One terminal -&gt; two terminals</a:t>
            </a:r>
            <a:endParaRPr lang="en-US" dirty="0" smtClean="0"/>
          </a:p>
          <a:p>
            <a:pPr lvl="1"/>
            <a:r>
              <a:rPr lang="en-US" dirty="0" smtClean="0"/>
              <a:t>Update/Query</a:t>
            </a:r>
          </a:p>
          <a:p>
            <a:pPr lvl="2"/>
            <a:r>
              <a:rPr lang="en-US" dirty="0" smtClean="0"/>
              <a:t>Append </a:t>
            </a:r>
            <a:r>
              <a:rPr lang="en-US" dirty="0" smtClean="0"/>
              <a:t>to </a:t>
            </a:r>
            <a:r>
              <a:rPr lang="en-US" dirty="0" smtClean="0"/>
              <a:t>terminal</a:t>
            </a:r>
            <a:endParaRPr lang="en-US" dirty="0" smtClean="0"/>
          </a:p>
          <a:p>
            <a:pPr lvl="1"/>
            <a:r>
              <a:rPr lang="en-US" dirty="0" smtClean="0"/>
              <a:t>Join</a:t>
            </a:r>
          </a:p>
          <a:p>
            <a:pPr lvl="2"/>
            <a:r>
              <a:rPr lang="en-US" dirty="0" smtClean="0"/>
              <a:t>Two terminals -&gt; one terminal</a:t>
            </a:r>
            <a:endParaRPr lang="en-US" dirty="0" smtClean="0"/>
          </a:p>
          <a:p>
            <a:pPr lvl="2"/>
            <a:r>
              <a:rPr lang="en-US" dirty="0" smtClean="0"/>
              <a:t>Subject to join </a:t>
            </a:r>
            <a:r>
              <a:rPr lang="en-US" dirty="0" smtClean="0"/>
              <a:t>condition</a:t>
            </a:r>
            <a:endParaRPr lang="en-US" dirty="0"/>
          </a:p>
          <a:p>
            <a:pPr lvl="2"/>
            <a:endParaRPr lang="en-US" dirty="0" smtClean="0"/>
          </a:p>
          <a:p>
            <a:endParaRPr lang="en-US" dirty="0"/>
          </a:p>
        </p:txBody>
      </p:sp>
      <p:cxnSp>
        <p:nvCxnSpPr>
          <p:cNvPr id="48" name="Straight Connector 47"/>
          <p:cNvCxnSpPr/>
          <p:nvPr/>
        </p:nvCxnSpPr>
        <p:spPr>
          <a:xfrm>
            <a:off x="1228718" y="1257117"/>
            <a:ext cx="40455" cy="4514588"/>
          </a:xfrm>
          <a:prstGeom prst="line">
            <a:avLst/>
          </a:prstGeom>
          <a:ln>
            <a:tailEnd type="oval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/>
        </p:nvSpPr>
        <p:spPr>
          <a:xfrm>
            <a:off x="616289" y="2238445"/>
            <a:ext cx="1228962" cy="998530"/>
          </a:xfrm>
          <a:prstGeom prst="arc">
            <a:avLst/>
          </a:prstGeom>
          <a:ln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c 49"/>
          <p:cNvSpPr/>
          <p:nvPr/>
        </p:nvSpPr>
        <p:spPr>
          <a:xfrm flipV="1">
            <a:off x="616288" y="2579311"/>
            <a:ext cx="1228962" cy="1187778"/>
          </a:xfrm>
          <a:prstGeom prst="arc">
            <a:avLst/>
          </a:prstGeom>
          <a:ln>
            <a:headEnd type="arrow" w="lg" len="lg"/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>
            <a:endCxn id="50" idx="2"/>
          </p:cNvCxnSpPr>
          <p:nvPr/>
        </p:nvCxnSpPr>
        <p:spPr>
          <a:xfrm flipH="1">
            <a:off x="1845250" y="2737710"/>
            <a:ext cx="2" cy="435490"/>
          </a:xfrm>
          <a:prstGeom prst="line">
            <a:avLst/>
          </a:prstGeom>
          <a:ln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5" name="Arc 54"/>
          <p:cNvSpPr/>
          <p:nvPr/>
        </p:nvSpPr>
        <p:spPr>
          <a:xfrm>
            <a:off x="1384388" y="2744825"/>
            <a:ext cx="998530" cy="768100"/>
          </a:xfrm>
          <a:prstGeom prst="arc">
            <a:avLst/>
          </a:prstGeom>
          <a:ln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>
            <a:stCxn id="55" idx="2"/>
          </p:cNvCxnSpPr>
          <p:nvPr/>
        </p:nvCxnSpPr>
        <p:spPr>
          <a:xfrm>
            <a:off x="2382918" y="3128875"/>
            <a:ext cx="0" cy="44325"/>
          </a:xfrm>
          <a:prstGeom prst="line">
            <a:avLst/>
          </a:prstGeom>
          <a:ln>
            <a:tailEnd type="oval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7" name="Arc 66"/>
          <p:cNvSpPr/>
          <p:nvPr/>
        </p:nvSpPr>
        <p:spPr>
          <a:xfrm>
            <a:off x="654691" y="4273910"/>
            <a:ext cx="1248165" cy="998530"/>
          </a:xfrm>
          <a:prstGeom prst="arc">
            <a:avLst/>
          </a:prstGeom>
          <a:ln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/>
          <p:cNvCxnSpPr/>
          <p:nvPr/>
        </p:nvCxnSpPr>
        <p:spPr>
          <a:xfrm>
            <a:off x="1901682" y="4773175"/>
            <a:ext cx="0" cy="268835"/>
          </a:xfrm>
          <a:prstGeom prst="line">
            <a:avLst/>
          </a:prstGeom>
          <a:ln>
            <a:tailEnd type="oval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35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Revision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8990" y="880996"/>
            <a:ext cx="5914370" cy="5774024"/>
          </a:xfrm>
        </p:spPr>
        <p:txBody>
          <a:bodyPr>
            <a:normAutofit/>
          </a:bodyPr>
          <a:lstStyle/>
          <a:p>
            <a:r>
              <a:rPr lang="en-US" dirty="0" smtClean="0"/>
              <a:t>Directed Graphs</a:t>
            </a:r>
          </a:p>
          <a:p>
            <a:pPr lvl="1"/>
            <a:r>
              <a:rPr lang="en-US" dirty="0" smtClean="0"/>
              <a:t>One root</a:t>
            </a:r>
          </a:p>
          <a:p>
            <a:pPr lvl="1"/>
            <a:r>
              <a:rPr lang="en-US" dirty="0" smtClean="0"/>
              <a:t>One </a:t>
            </a:r>
            <a:r>
              <a:rPr lang="en-US" dirty="0" smtClean="0"/>
              <a:t>or more </a:t>
            </a:r>
            <a:r>
              <a:rPr lang="en-US" dirty="0" smtClean="0"/>
              <a:t>terminals</a:t>
            </a:r>
            <a:endParaRPr lang="en-US" dirty="0"/>
          </a:p>
          <a:p>
            <a:r>
              <a:rPr lang="en-US" dirty="0" smtClean="0"/>
              <a:t>Operational construction rules</a:t>
            </a:r>
          </a:p>
          <a:p>
            <a:pPr lvl="1"/>
            <a:r>
              <a:rPr lang="en-US" dirty="0" smtClean="0"/>
              <a:t>Fork </a:t>
            </a:r>
            <a:endParaRPr lang="en-US" dirty="0" smtClean="0"/>
          </a:p>
          <a:p>
            <a:pPr lvl="2"/>
            <a:r>
              <a:rPr lang="en-US" dirty="0" smtClean="0"/>
              <a:t>One terminal -&gt; two terminals</a:t>
            </a:r>
            <a:endParaRPr lang="en-US" dirty="0" smtClean="0"/>
          </a:p>
          <a:p>
            <a:pPr lvl="1"/>
            <a:r>
              <a:rPr lang="en-US" dirty="0" smtClean="0"/>
              <a:t>Update/Query</a:t>
            </a:r>
          </a:p>
          <a:p>
            <a:pPr lvl="2"/>
            <a:r>
              <a:rPr lang="en-US" dirty="0" smtClean="0"/>
              <a:t>Append </a:t>
            </a:r>
            <a:r>
              <a:rPr lang="en-US" dirty="0" smtClean="0"/>
              <a:t>to </a:t>
            </a:r>
            <a:r>
              <a:rPr lang="en-US" dirty="0" smtClean="0"/>
              <a:t>terminal</a:t>
            </a:r>
            <a:endParaRPr lang="en-US" dirty="0" smtClean="0"/>
          </a:p>
          <a:p>
            <a:pPr lvl="1"/>
            <a:r>
              <a:rPr lang="en-US" dirty="0" smtClean="0"/>
              <a:t>Join</a:t>
            </a:r>
          </a:p>
          <a:p>
            <a:pPr lvl="2"/>
            <a:r>
              <a:rPr lang="en-US" dirty="0" smtClean="0"/>
              <a:t>Two terminals -&gt; one terminal</a:t>
            </a:r>
            <a:endParaRPr lang="en-US" dirty="0" smtClean="0"/>
          </a:p>
          <a:p>
            <a:pPr lvl="2"/>
            <a:r>
              <a:rPr lang="en-US" dirty="0" smtClean="0"/>
              <a:t>Subject to join </a:t>
            </a:r>
            <a:r>
              <a:rPr lang="en-US" dirty="0" smtClean="0"/>
              <a:t>condition</a:t>
            </a:r>
            <a:endParaRPr lang="en-US" dirty="0"/>
          </a:p>
          <a:p>
            <a:pPr lvl="2"/>
            <a:endParaRPr lang="en-US" dirty="0" smtClean="0"/>
          </a:p>
          <a:p>
            <a:endParaRPr lang="en-US" dirty="0"/>
          </a:p>
        </p:txBody>
      </p:sp>
      <p:cxnSp>
        <p:nvCxnSpPr>
          <p:cNvPr id="48" name="Straight Connector 47"/>
          <p:cNvCxnSpPr/>
          <p:nvPr/>
        </p:nvCxnSpPr>
        <p:spPr>
          <a:xfrm>
            <a:off x="1228718" y="1257117"/>
            <a:ext cx="40455" cy="4514588"/>
          </a:xfrm>
          <a:prstGeom prst="line">
            <a:avLst/>
          </a:prstGeom>
          <a:ln>
            <a:tailEnd type="oval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/>
        </p:nvSpPr>
        <p:spPr>
          <a:xfrm>
            <a:off x="616289" y="2238445"/>
            <a:ext cx="1228962" cy="998530"/>
          </a:xfrm>
          <a:prstGeom prst="arc">
            <a:avLst/>
          </a:prstGeom>
          <a:ln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c 49"/>
          <p:cNvSpPr/>
          <p:nvPr/>
        </p:nvSpPr>
        <p:spPr>
          <a:xfrm flipV="1">
            <a:off x="616288" y="2579311"/>
            <a:ext cx="1228962" cy="1187778"/>
          </a:xfrm>
          <a:prstGeom prst="arc">
            <a:avLst/>
          </a:prstGeom>
          <a:ln>
            <a:headEnd type="arrow" w="lg" len="lg"/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>
            <a:endCxn id="50" idx="2"/>
          </p:cNvCxnSpPr>
          <p:nvPr/>
        </p:nvCxnSpPr>
        <p:spPr>
          <a:xfrm flipH="1">
            <a:off x="1845250" y="2737710"/>
            <a:ext cx="2" cy="435490"/>
          </a:xfrm>
          <a:prstGeom prst="line">
            <a:avLst/>
          </a:prstGeom>
          <a:ln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5" name="Arc 54"/>
          <p:cNvSpPr/>
          <p:nvPr/>
        </p:nvSpPr>
        <p:spPr>
          <a:xfrm>
            <a:off x="1384388" y="2744825"/>
            <a:ext cx="998530" cy="768100"/>
          </a:xfrm>
          <a:prstGeom prst="arc">
            <a:avLst/>
          </a:prstGeom>
          <a:ln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>
            <a:stCxn id="55" idx="2"/>
          </p:cNvCxnSpPr>
          <p:nvPr/>
        </p:nvCxnSpPr>
        <p:spPr>
          <a:xfrm>
            <a:off x="2382918" y="3128875"/>
            <a:ext cx="0" cy="1874730"/>
          </a:xfrm>
          <a:prstGeom prst="line">
            <a:avLst/>
          </a:prstGeom>
          <a:ln>
            <a:tailEnd type="oval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7" name="Arc 66"/>
          <p:cNvSpPr/>
          <p:nvPr/>
        </p:nvSpPr>
        <p:spPr>
          <a:xfrm>
            <a:off x="654691" y="4273910"/>
            <a:ext cx="1248165" cy="998530"/>
          </a:xfrm>
          <a:prstGeom prst="arc">
            <a:avLst/>
          </a:prstGeom>
          <a:ln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/>
          <p:cNvCxnSpPr/>
          <p:nvPr/>
        </p:nvCxnSpPr>
        <p:spPr>
          <a:xfrm>
            <a:off x="1901682" y="4773175"/>
            <a:ext cx="1175" cy="230430"/>
          </a:xfrm>
          <a:prstGeom prst="line">
            <a:avLst/>
          </a:prstGeom>
          <a:ln>
            <a:tailEnd type="oval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93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Post-PC World: Apps  &amp; Cloud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http://upload.wikimedia.org/wikipedia/commons/8/81/Cloud_in_the_sunligh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7" t="18249" r="10558" b="11111"/>
          <a:stretch/>
        </p:blipFill>
        <p:spPr bwMode="auto">
          <a:xfrm>
            <a:off x="0" y="850393"/>
            <a:ext cx="9144000" cy="600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1214350" y="1593660"/>
            <a:ext cx="5592142" cy="2810919"/>
            <a:chOff x="2767439" y="9005102"/>
            <a:chExt cx="13741603" cy="6715519"/>
          </a:xfrm>
        </p:grpSpPr>
        <p:sp>
          <p:nvSpPr>
            <p:cNvPr id="6" name="Flowchart: Magnetic Disk 5"/>
            <p:cNvSpPr>
              <a:spLocks noChangeAspect="1"/>
            </p:cNvSpPr>
            <p:nvPr/>
          </p:nvSpPr>
          <p:spPr>
            <a:xfrm>
              <a:off x="10327329" y="13401291"/>
              <a:ext cx="4430970" cy="2159231"/>
            </a:xfrm>
            <a:prstGeom prst="flowChartMagneticDisk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Household</a:t>
              </a:r>
              <a:br>
                <a:rPr lang="en-US" sz="2400" dirty="0"/>
              </a:br>
              <a:r>
                <a:rPr lang="en-US" sz="2400" dirty="0"/>
                <a:t>DBs</a:t>
              </a:r>
            </a:p>
          </p:txBody>
        </p:sp>
        <p:sp>
          <p:nvSpPr>
            <p:cNvPr id="7" name="Flowchart: Magnetic Disk 6"/>
            <p:cNvSpPr>
              <a:spLocks noChangeAspect="1"/>
            </p:cNvSpPr>
            <p:nvPr/>
          </p:nvSpPr>
          <p:spPr>
            <a:xfrm>
              <a:off x="12484159" y="12086975"/>
              <a:ext cx="4024883" cy="1500532"/>
            </a:xfrm>
            <a:prstGeom prst="flowChartMagneticDisk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Comments</a:t>
              </a:r>
            </a:p>
          </p:txBody>
        </p:sp>
        <p:sp>
          <p:nvSpPr>
            <p:cNvPr id="8" name="Flowchart: Magnetic Disk 7"/>
            <p:cNvSpPr>
              <a:spLocks noChangeAspect="1"/>
            </p:cNvSpPr>
            <p:nvPr/>
          </p:nvSpPr>
          <p:spPr>
            <a:xfrm>
              <a:off x="4240193" y="12086975"/>
              <a:ext cx="4492573" cy="2051048"/>
            </a:xfrm>
            <a:prstGeom prst="flowChartMagneticDisk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Grocery List</a:t>
              </a:r>
            </a:p>
          </p:txBody>
        </p:sp>
        <p:sp>
          <p:nvSpPr>
            <p:cNvPr id="9" name="Flowchart: Magnetic Disk 8"/>
            <p:cNvSpPr>
              <a:spLocks noChangeAspect="1"/>
            </p:cNvSpPr>
            <p:nvPr/>
          </p:nvSpPr>
          <p:spPr>
            <a:xfrm>
              <a:off x="12312306" y="10543322"/>
              <a:ext cx="3216667" cy="1732085"/>
            </a:xfrm>
            <a:prstGeom prst="flowChartMagneticDisk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Ratings</a:t>
              </a:r>
            </a:p>
          </p:txBody>
        </p:sp>
        <p:sp>
          <p:nvSpPr>
            <p:cNvPr id="10" name="Flowchart: Magnetic Disk 9"/>
            <p:cNvSpPr>
              <a:spLocks noChangeAspect="1"/>
            </p:cNvSpPr>
            <p:nvPr/>
          </p:nvSpPr>
          <p:spPr>
            <a:xfrm>
              <a:off x="9019263" y="11373623"/>
              <a:ext cx="3310824" cy="2047010"/>
            </a:xfrm>
            <a:prstGeom prst="flowChartMagneticDisk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Docs</a:t>
              </a:r>
              <a:endParaRPr lang="en-US" sz="2400" dirty="0"/>
            </a:p>
          </p:txBody>
        </p:sp>
        <p:sp>
          <p:nvSpPr>
            <p:cNvPr id="11" name="Flowchart: Magnetic Disk 10"/>
            <p:cNvSpPr>
              <a:spLocks noChangeAspect="1"/>
            </p:cNvSpPr>
            <p:nvPr/>
          </p:nvSpPr>
          <p:spPr>
            <a:xfrm>
              <a:off x="8177458" y="9519815"/>
              <a:ext cx="2947652" cy="1889548"/>
            </a:xfrm>
            <a:prstGeom prst="flowChartMagneticDisk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Chat</a:t>
              </a:r>
            </a:p>
          </p:txBody>
        </p:sp>
        <p:sp>
          <p:nvSpPr>
            <p:cNvPr id="12" name="Flowchart: Magnetic Disk 11"/>
            <p:cNvSpPr>
              <a:spLocks noChangeAspect="1"/>
            </p:cNvSpPr>
            <p:nvPr/>
          </p:nvSpPr>
          <p:spPr>
            <a:xfrm>
              <a:off x="2767439" y="13883560"/>
              <a:ext cx="3747012" cy="1837061"/>
            </a:xfrm>
            <a:prstGeom prst="flowChartMagneticDisk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Team DBs</a:t>
              </a:r>
            </a:p>
          </p:txBody>
        </p:sp>
        <p:sp>
          <p:nvSpPr>
            <p:cNvPr id="13" name="Flowchart: Magnetic Disk 12"/>
            <p:cNvSpPr>
              <a:spLocks noChangeAspect="1"/>
            </p:cNvSpPr>
            <p:nvPr/>
          </p:nvSpPr>
          <p:spPr>
            <a:xfrm>
              <a:off x="6525116" y="13673608"/>
              <a:ext cx="4043108" cy="2047010"/>
            </a:xfrm>
            <a:prstGeom prst="flowChartMagneticDisk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Playlists</a:t>
              </a:r>
            </a:p>
          </p:txBody>
        </p:sp>
        <p:sp>
          <p:nvSpPr>
            <p:cNvPr id="14" name="Flowchart: Magnetic Disk 13"/>
            <p:cNvSpPr>
              <a:spLocks noChangeAspect="1"/>
            </p:cNvSpPr>
            <p:nvPr/>
          </p:nvSpPr>
          <p:spPr>
            <a:xfrm>
              <a:off x="6615401" y="10940395"/>
              <a:ext cx="2632514" cy="1417161"/>
            </a:xfrm>
            <a:prstGeom prst="flowChartMagneticDisk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Games</a:t>
              </a:r>
            </a:p>
          </p:txBody>
        </p:sp>
        <p:sp>
          <p:nvSpPr>
            <p:cNvPr id="15" name="Flowchart: Magnetic Disk 14"/>
            <p:cNvSpPr>
              <a:spLocks noChangeAspect="1"/>
            </p:cNvSpPr>
            <p:nvPr/>
          </p:nvSpPr>
          <p:spPr>
            <a:xfrm>
              <a:off x="10294271" y="9005102"/>
              <a:ext cx="3994615" cy="1732085"/>
            </a:xfrm>
            <a:prstGeom prst="flowChartMagneticDisk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Favorites</a:t>
              </a:r>
            </a:p>
          </p:txBody>
        </p:sp>
      </p:grpSp>
      <p:pic>
        <p:nvPicPr>
          <p:cNvPr id="11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828" y="4633417"/>
            <a:ext cx="813955" cy="148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221" y="5151391"/>
            <a:ext cx="813955" cy="148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432" y="4453632"/>
            <a:ext cx="813955" cy="148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35" y="4531682"/>
            <a:ext cx="933935" cy="169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41" y="4549301"/>
            <a:ext cx="1194076" cy="2171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" name="Picture 16" descr="Samsung Windows 8 tablet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3" t="6902" r="7122" b="10971"/>
          <a:stretch/>
        </p:blipFill>
        <p:spPr bwMode="auto">
          <a:xfrm>
            <a:off x="6607563" y="4952710"/>
            <a:ext cx="2455739" cy="167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16" descr="Samsung Windows 8 tablet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3" t="6902" r="7122" b="10971"/>
          <a:stretch/>
        </p:blipFill>
        <p:spPr bwMode="auto">
          <a:xfrm>
            <a:off x="611943" y="5076246"/>
            <a:ext cx="2455739" cy="167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12" descr="http://a248.e.akamai.net/origin-cdn.volusion.com/v4a6m.fdvq9/v/vspfiles/photos/NOK-800-P-2T.jpg?13239411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960" y="4705903"/>
            <a:ext cx="865538" cy="156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54" y="4763135"/>
            <a:ext cx="799348" cy="1453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458255" y="5003604"/>
            <a:ext cx="4685410" cy="149779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Revision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8990" y="880996"/>
            <a:ext cx="5914370" cy="5774024"/>
          </a:xfrm>
        </p:spPr>
        <p:txBody>
          <a:bodyPr>
            <a:normAutofit/>
          </a:bodyPr>
          <a:lstStyle/>
          <a:p>
            <a:r>
              <a:rPr lang="en-US" dirty="0" smtClean="0"/>
              <a:t>Directed Graphs</a:t>
            </a:r>
          </a:p>
          <a:p>
            <a:pPr lvl="1"/>
            <a:r>
              <a:rPr lang="en-US" dirty="0" smtClean="0"/>
              <a:t>One root</a:t>
            </a:r>
          </a:p>
          <a:p>
            <a:pPr lvl="1"/>
            <a:r>
              <a:rPr lang="en-US" dirty="0" smtClean="0"/>
              <a:t>One </a:t>
            </a:r>
            <a:r>
              <a:rPr lang="en-US" dirty="0" smtClean="0"/>
              <a:t>or more </a:t>
            </a:r>
            <a:r>
              <a:rPr lang="en-US" dirty="0" smtClean="0"/>
              <a:t>terminals</a:t>
            </a:r>
            <a:endParaRPr lang="en-US" dirty="0"/>
          </a:p>
          <a:p>
            <a:r>
              <a:rPr lang="en-US" dirty="0" smtClean="0"/>
              <a:t>Operational construction rules</a:t>
            </a:r>
          </a:p>
          <a:p>
            <a:pPr lvl="1"/>
            <a:r>
              <a:rPr lang="en-US" dirty="0" smtClean="0"/>
              <a:t>Fork </a:t>
            </a:r>
            <a:endParaRPr lang="en-US" dirty="0" smtClean="0"/>
          </a:p>
          <a:p>
            <a:pPr lvl="2"/>
            <a:r>
              <a:rPr lang="en-US" dirty="0" smtClean="0"/>
              <a:t>One terminal -&gt; two terminals</a:t>
            </a:r>
            <a:endParaRPr lang="en-US" dirty="0" smtClean="0"/>
          </a:p>
          <a:p>
            <a:pPr lvl="1"/>
            <a:r>
              <a:rPr lang="en-US" dirty="0" smtClean="0"/>
              <a:t>Update/Query</a:t>
            </a:r>
          </a:p>
          <a:p>
            <a:pPr lvl="2"/>
            <a:r>
              <a:rPr lang="en-US" dirty="0" smtClean="0"/>
              <a:t>Append </a:t>
            </a:r>
            <a:r>
              <a:rPr lang="en-US" dirty="0" smtClean="0"/>
              <a:t>to </a:t>
            </a:r>
            <a:r>
              <a:rPr lang="en-US" dirty="0" smtClean="0"/>
              <a:t>terminal</a:t>
            </a:r>
            <a:endParaRPr lang="en-US" dirty="0" smtClean="0"/>
          </a:p>
          <a:p>
            <a:pPr lvl="1"/>
            <a:r>
              <a:rPr lang="en-US" dirty="0" smtClean="0"/>
              <a:t>Join</a:t>
            </a:r>
          </a:p>
          <a:p>
            <a:pPr lvl="2"/>
            <a:r>
              <a:rPr lang="en-US" dirty="0" smtClean="0"/>
              <a:t>Two terminals -&gt; one terminal</a:t>
            </a:r>
            <a:endParaRPr lang="en-US" dirty="0" smtClean="0"/>
          </a:p>
          <a:p>
            <a:pPr lvl="2"/>
            <a:r>
              <a:rPr lang="en-US" dirty="0" smtClean="0"/>
              <a:t>Subject to join </a:t>
            </a:r>
            <a:r>
              <a:rPr lang="en-US" dirty="0" smtClean="0"/>
              <a:t>condition</a:t>
            </a:r>
            <a:endParaRPr lang="en-US" dirty="0"/>
          </a:p>
          <a:p>
            <a:pPr lvl="2"/>
            <a:endParaRPr lang="en-US" dirty="0" smtClean="0"/>
          </a:p>
          <a:p>
            <a:endParaRPr lang="en-US" dirty="0"/>
          </a:p>
        </p:txBody>
      </p:sp>
      <p:cxnSp>
        <p:nvCxnSpPr>
          <p:cNvPr id="48" name="Straight Connector 47"/>
          <p:cNvCxnSpPr/>
          <p:nvPr/>
        </p:nvCxnSpPr>
        <p:spPr>
          <a:xfrm>
            <a:off x="1228718" y="1257117"/>
            <a:ext cx="40455" cy="4514588"/>
          </a:xfrm>
          <a:prstGeom prst="line">
            <a:avLst/>
          </a:prstGeom>
          <a:ln>
            <a:tailEnd type="oval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/>
        </p:nvSpPr>
        <p:spPr>
          <a:xfrm>
            <a:off x="616289" y="2238445"/>
            <a:ext cx="1228962" cy="998530"/>
          </a:xfrm>
          <a:prstGeom prst="arc">
            <a:avLst/>
          </a:prstGeom>
          <a:ln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c 49"/>
          <p:cNvSpPr/>
          <p:nvPr/>
        </p:nvSpPr>
        <p:spPr>
          <a:xfrm flipV="1">
            <a:off x="616288" y="2579311"/>
            <a:ext cx="1228962" cy="1187778"/>
          </a:xfrm>
          <a:prstGeom prst="arc">
            <a:avLst/>
          </a:prstGeom>
          <a:ln>
            <a:headEnd type="arrow" w="lg" len="lg"/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>
            <a:endCxn id="50" idx="2"/>
          </p:cNvCxnSpPr>
          <p:nvPr/>
        </p:nvCxnSpPr>
        <p:spPr>
          <a:xfrm flipH="1">
            <a:off x="1845250" y="2737710"/>
            <a:ext cx="2" cy="435490"/>
          </a:xfrm>
          <a:prstGeom prst="line">
            <a:avLst/>
          </a:prstGeom>
          <a:ln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5" name="Arc 54"/>
          <p:cNvSpPr/>
          <p:nvPr/>
        </p:nvSpPr>
        <p:spPr>
          <a:xfrm>
            <a:off x="1384388" y="2744825"/>
            <a:ext cx="998530" cy="768100"/>
          </a:xfrm>
          <a:prstGeom prst="arc">
            <a:avLst/>
          </a:prstGeom>
          <a:ln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>
            <a:stCxn id="55" idx="2"/>
          </p:cNvCxnSpPr>
          <p:nvPr/>
        </p:nvCxnSpPr>
        <p:spPr>
          <a:xfrm>
            <a:off x="2382918" y="3128875"/>
            <a:ext cx="0" cy="1874730"/>
          </a:xfrm>
          <a:prstGeom prst="line">
            <a:avLst/>
          </a:prstGeom>
          <a:ln>
            <a:tailEnd type="oval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7" name="Arc 66"/>
          <p:cNvSpPr/>
          <p:nvPr/>
        </p:nvSpPr>
        <p:spPr>
          <a:xfrm>
            <a:off x="654691" y="4273910"/>
            <a:ext cx="1248165" cy="998530"/>
          </a:xfrm>
          <a:prstGeom prst="arc">
            <a:avLst/>
          </a:prstGeom>
          <a:ln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/>
          <p:cNvCxnSpPr/>
          <p:nvPr/>
        </p:nvCxnSpPr>
        <p:spPr>
          <a:xfrm>
            <a:off x="1901682" y="4773175"/>
            <a:ext cx="1175" cy="230430"/>
          </a:xfrm>
          <a:prstGeom prst="line">
            <a:avLst/>
          </a:prstGeom>
          <a:ln>
            <a:tailEnd type="oval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83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Revision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8990" y="880996"/>
            <a:ext cx="5914370" cy="5774024"/>
          </a:xfrm>
        </p:spPr>
        <p:txBody>
          <a:bodyPr>
            <a:normAutofit/>
          </a:bodyPr>
          <a:lstStyle/>
          <a:p>
            <a:r>
              <a:rPr lang="en-US" dirty="0" smtClean="0"/>
              <a:t>Directed Graphs</a:t>
            </a:r>
          </a:p>
          <a:p>
            <a:pPr lvl="1"/>
            <a:r>
              <a:rPr lang="en-US" dirty="0" smtClean="0"/>
              <a:t>One root</a:t>
            </a:r>
          </a:p>
          <a:p>
            <a:pPr lvl="1"/>
            <a:r>
              <a:rPr lang="en-US" dirty="0" smtClean="0"/>
              <a:t>One </a:t>
            </a:r>
            <a:r>
              <a:rPr lang="en-US" dirty="0" smtClean="0"/>
              <a:t>or more </a:t>
            </a:r>
            <a:r>
              <a:rPr lang="en-US" dirty="0" smtClean="0"/>
              <a:t>terminals</a:t>
            </a:r>
            <a:endParaRPr lang="en-US" dirty="0"/>
          </a:p>
          <a:p>
            <a:r>
              <a:rPr lang="en-US" dirty="0" smtClean="0"/>
              <a:t>Operational construction rules</a:t>
            </a:r>
          </a:p>
          <a:p>
            <a:pPr lvl="1"/>
            <a:r>
              <a:rPr lang="en-US" dirty="0" smtClean="0"/>
              <a:t>Fork </a:t>
            </a:r>
            <a:endParaRPr lang="en-US" dirty="0" smtClean="0"/>
          </a:p>
          <a:p>
            <a:pPr lvl="2"/>
            <a:r>
              <a:rPr lang="en-US" dirty="0" smtClean="0"/>
              <a:t>One terminal -&gt; two terminals</a:t>
            </a:r>
            <a:endParaRPr lang="en-US" dirty="0" smtClean="0"/>
          </a:p>
          <a:p>
            <a:pPr lvl="1"/>
            <a:r>
              <a:rPr lang="en-US" dirty="0" smtClean="0"/>
              <a:t>Update/Query</a:t>
            </a:r>
          </a:p>
          <a:p>
            <a:pPr lvl="2"/>
            <a:r>
              <a:rPr lang="en-US" dirty="0" smtClean="0"/>
              <a:t>Append </a:t>
            </a:r>
            <a:r>
              <a:rPr lang="en-US" dirty="0" smtClean="0"/>
              <a:t>to </a:t>
            </a:r>
            <a:r>
              <a:rPr lang="en-US" dirty="0" smtClean="0"/>
              <a:t>terminal</a:t>
            </a:r>
            <a:endParaRPr lang="en-US" dirty="0" smtClean="0"/>
          </a:p>
          <a:p>
            <a:pPr lvl="1"/>
            <a:r>
              <a:rPr lang="en-US" dirty="0" smtClean="0"/>
              <a:t>Join</a:t>
            </a:r>
          </a:p>
          <a:p>
            <a:pPr lvl="2"/>
            <a:r>
              <a:rPr lang="en-US" dirty="0" smtClean="0"/>
              <a:t>Two terminals -&gt; one terminal</a:t>
            </a:r>
            <a:endParaRPr lang="en-US" dirty="0" smtClean="0"/>
          </a:p>
          <a:p>
            <a:pPr lvl="2"/>
            <a:r>
              <a:rPr lang="en-US" dirty="0" smtClean="0"/>
              <a:t>Subject to join </a:t>
            </a:r>
            <a:r>
              <a:rPr lang="en-US" dirty="0" smtClean="0"/>
              <a:t>condition</a:t>
            </a:r>
            <a:endParaRPr lang="en-US" dirty="0"/>
          </a:p>
          <a:p>
            <a:pPr lvl="2"/>
            <a:endParaRPr lang="en-US" dirty="0" smtClean="0"/>
          </a:p>
          <a:p>
            <a:endParaRPr lang="en-US" dirty="0"/>
          </a:p>
        </p:txBody>
      </p:sp>
      <p:cxnSp>
        <p:nvCxnSpPr>
          <p:cNvPr id="48" name="Straight Connector 47"/>
          <p:cNvCxnSpPr/>
          <p:nvPr/>
        </p:nvCxnSpPr>
        <p:spPr>
          <a:xfrm>
            <a:off x="1228718" y="1257117"/>
            <a:ext cx="40455" cy="4514588"/>
          </a:xfrm>
          <a:prstGeom prst="line">
            <a:avLst/>
          </a:prstGeom>
          <a:ln>
            <a:tailEnd type="oval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/>
        </p:nvSpPr>
        <p:spPr>
          <a:xfrm>
            <a:off x="616289" y="2238445"/>
            <a:ext cx="1228962" cy="998530"/>
          </a:xfrm>
          <a:prstGeom prst="arc">
            <a:avLst/>
          </a:prstGeom>
          <a:ln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c 49"/>
          <p:cNvSpPr/>
          <p:nvPr/>
        </p:nvSpPr>
        <p:spPr>
          <a:xfrm flipV="1">
            <a:off x="616288" y="2579311"/>
            <a:ext cx="1228962" cy="1187778"/>
          </a:xfrm>
          <a:prstGeom prst="arc">
            <a:avLst/>
          </a:prstGeom>
          <a:ln>
            <a:headEnd type="arrow" w="lg" len="lg"/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>
            <a:endCxn id="50" idx="2"/>
          </p:cNvCxnSpPr>
          <p:nvPr/>
        </p:nvCxnSpPr>
        <p:spPr>
          <a:xfrm flipH="1">
            <a:off x="1845250" y="2737710"/>
            <a:ext cx="2" cy="435490"/>
          </a:xfrm>
          <a:prstGeom prst="line">
            <a:avLst/>
          </a:prstGeom>
          <a:ln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5" name="Arc 54"/>
          <p:cNvSpPr/>
          <p:nvPr/>
        </p:nvSpPr>
        <p:spPr>
          <a:xfrm>
            <a:off x="1384388" y="2744825"/>
            <a:ext cx="998530" cy="768100"/>
          </a:xfrm>
          <a:prstGeom prst="arc">
            <a:avLst/>
          </a:prstGeom>
          <a:ln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>
            <a:stCxn id="55" idx="2"/>
          </p:cNvCxnSpPr>
          <p:nvPr/>
        </p:nvCxnSpPr>
        <p:spPr>
          <a:xfrm>
            <a:off x="2382918" y="3128875"/>
            <a:ext cx="0" cy="1874730"/>
          </a:xfrm>
          <a:prstGeom prst="line">
            <a:avLst/>
          </a:prstGeom>
          <a:ln>
            <a:tailEnd type="non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7" name="Arc 66"/>
          <p:cNvSpPr/>
          <p:nvPr/>
        </p:nvSpPr>
        <p:spPr>
          <a:xfrm>
            <a:off x="654691" y="4273910"/>
            <a:ext cx="1248165" cy="998530"/>
          </a:xfrm>
          <a:prstGeom prst="arc">
            <a:avLst/>
          </a:prstGeom>
          <a:ln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/>
          <p:cNvCxnSpPr/>
          <p:nvPr/>
        </p:nvCxnSpPr>
        <p:spPr>
          <a:xfrm>
            <a:off x="1901682" y="4773175"/>
            <a:ext cx="1175" cy="998530"/>
          </a:xfrm>
          <a:prstGeom prst="line">
            <a:avLst/>
          </a:prstGeom>
          <a:ln>
            <a:tailEnd type="oval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Arc 12"/>
          <p:cNvSpPr/>
          <p:nvPr/>
        </p:nvSpPr>
        <p:spPr>
          <a:xfrm flipV="1">
            <a:off x="1384388" y="4389125"/>
            <a:ext cx="998530" cy="1009930"/>
          </a:xfrm>
          <a:prstGeom prst="arc">
            <a:avLst/>
          </a:prstGeom>
          <a:ln>
            <a:headEnd type="arrow" w="lg" len="lg"/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8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458255" y="5003604"/>
            <a:ext cx="4685410" cy="149779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Revision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8990" y="880996"/>
            <a:ext cx="5914370" cy="5774024"/>
          </a:xfrm>
        </p:spPr>
        <p:txBody>
          <a:bodyPr>
            <a:normAutofit/>
          </a:bodyPr>
          <a:lstStyle/>
          <a:p>
            <a:r>
              <a:rPr lang="en-US" dirty="0" smtClean="0"/>
              <a:t>Directed Graphs</a:t>
            </a:r>
          </a:p>
          <a:p>
            <a:pPr lvl="1"/>
            <a:r>
              <a:rPr lang="en-US" dirty="0" smtClean="0"/>
              <a:t>One root</a:t>
            </a:r>
          </a:p>
          <a:p>
            <a:pPr lvl="1"/>
            <a:r>
              <a:rPr lang="en-US" dirty="0" smtClean="0"/>
              <a:t>One </a:t>
            </a:r>
            <a:r>
              <a:rPr lang="en-US" dirty="0" smtClean="0"/>
              <a:t>or more </a:t>
            </a:r>
            <a:r>
              <a:rPr lang="en-US" dirty="0" smtClean="0"/>
              <a:t>terminals</a:t>
            </a:r>
            <a:endParaRPr lang="en-US" dirty="0"/>
          </a:p>
          <a:p>
            <a:r>
              <a:rPr lang="en-US" dirty="0" smtClean="0"/>
              <a:t>Operational construction rules</a:t>
            </a:r>
          </a:p>
          <a:p>
            <a:pPr lvl="1"/>
            <a:r>
              <a:rPr lang="en-US" dirty="0" smtClean="0"/>
              <a:t>Fork </a:t>
            </a:r>
            <a:endParaRPr lang="en-US" dirty="0" smtClean="0"/>
          </a:p>
          <a:p>
            <a:pPr lvl="2"/>
            <a:r>
              <a:rPr lang="en-US" dirty="0" smtClean="0"/>
              <a:t>One terminal -&gt; two terminals</a:t>
            </a:r>
            <a:endParaRPr lang="en-US" dirty="0" smtClean="0"/>
          </a:p>
          <a:p>
            <a:pPr lvl="1"/>
            <a:r>
              <a:rPr lang="en-US" dirty="0" smtClean="0"/>
              <a:t>Update/Query</a:t>
            </a:r>
          </a:p>
          <a:p>
            <a:pPr lvl="2"/>
            <a:r>
              <a:rPr lang="en-US" dirty="0" smtClean="0"/>
              <a:t>Append </a:t>
            </a:r>
            <a:r>
              <a:rPr lang="en-US" dirty="0" smtClean="0"/>
              <a:t>to </a:t>
            </a:r>
            <a:r>
              <a:rPr lang="en-US" dirty="0" smtClean="0"/>
              <a:t>terminal</a:t>
            </a:r>
            <a:endParaRPr lang="en-US" dirty="0" smtClean="0"/>
          </a:p>
          <a:p>
            <a:pPr lvl="1"/>
            <a:r>
              <a:rPr lang="en-US" dirty="0" smtClean="0"/>
              <a:t>Join</a:t>
            </a:r>
          </a:p>
          <a:p>
            <a:pPr lvl="2"/>
            <a:r>
              <a:rPr lang="en-US" dirty="0" smtClean="0"/>
              <a:t>Two terminals -&gt; one terminal</a:t>
            </a:r>
            <a:endParaRPr lang="en-US" dirty="0" smtClean="0"/>
          </a:p>
          <a:p>
            <a:pPr lvl="2"/>
            <a:r>
              <a:rPr lang="en-US" dirty="0" smtClean="0"/>
              <a:t>Subject to join </a:t>
            </a:r>
            <a:r>
              <a:rPr lang="en-US" dirty="0" smtClean="0"/>
              <a:t>condition</a:t>
            </a:r>
            <a:endParaRPr lang="en-US" dirty="0"/>
          </a:p>
          <a:p>
            <a:pPr lvl="2"/>
            <a:endParaRPr lang="en-US" dirty="0" smtClean="0"/>
          </a:p>
          <a:p>
            <a:endParaRPr lang="en-US" dirty="0"/>
          </a:p>
        </p:txBody>
      </p:sp>
      <p:cxnSp>
        <p:nvCxnSpPr>
          <p:cNvPr id="48" name="Straight Connector 47"/>
          <p:cNvCxnSpPr/>
          <p:nvPr/>
        </p:nvCxnSpPr>
        <p:spPr>
          <a:xfrm>
            <a:off x="1228718" y="1257117"/>
            <a:ext cx="40455" cy="4514588"/>
          </a:xfrm>
          <a:prstGeom prst="line">
            <a:avLst/>
          </a:prstGeom>
          <a:ln>
            <a:tailEnd type="oval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/>
        </p:nvSpPr>
        <p:spPr>
          <a:xfrm>
            <a:off x="616289" y="2238445"/>
            <a:ext cx="1228962" cy="998530"/>
          </a:xfrm>
          <a:prstGeom prst="arc">
            <a:avLst/>
          </a:prstGeom>
          <a:ln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c 49"/>
          <p:cNvSpPr/>
          <p:nvPr/>
        </p:nvSpPr>
        <p:spPr>
          <a:xfrm flipV="1">
            <a:off x="616288" y="2579311"/>
            <a:ext cx="1228962" cy="1187778"/>
          </a:xfrm>
          <a:prstGeom prst="arc">
            <a:avLst/>
          </a:prstGeom>
          <a:ln>
            <a:headEnd type="arrow" w="lg" len="lg"/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>
            <a:endCxn id="50" idx="2"/>
          </p:cNvCxnSpPr>
          <p:nvPr/>
        </p:nvCxnSpPr>
        <p:spPr>
          <a:xfrm flipH="1">
            <a:off x="1845250" y="2737710"/>
            <a:ext cx="2" cy="435490"/>
          </a:xfrm>
          <a:prstGeom prst="line">
            <a:avLst/>
          </a:prstGeom>
          <a:ln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5" name="Arc 54"/>
          <p:cNvSpPr/>
          <p:nvPr/>
        </p:nvSpPr>
        <p:spPr>
          <a:xfrm>
            <a:off x="1384388" y="2744825"/>
            <a:ext cx="998530" cy="768100"/>
          </a:xfrm>
          <a:prstGeom prst="arc">
            <a:avLst/>
          </a:prstGeom>
          <a:ln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>
            <a:stCxn id="55" idx="2"/>
          </p:cNvCxnSpPr>
          <p:nvPr/>
        </p:nvCxnSpPr>
        <p:spPr>
          <a:xfrm>
            <a:off x="2382918" y="3128875"/>
            <a:ext cx="0" cy="1874730"/>
          </a:xfrm>
          <a:prstGeom prst="line">
            <a:avLst/>
          </a:prstGeom>
          <a:ln>
            <a:tailEnd type="non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7" name="Arc 66"/>
          <p:cNvSpPr/>
          <p:nvPr/>
        </p:nvSpPr>
        <p:spPr>
          <a:xfrm>
            <a:off x="654691" y="4273910"/>
            <a:ext cx="1248165" cy="998530"/>
          </a:xfrm>
          <a:prstGeom prst="arc">
            <a:avLst/>
          </a:prstGeom>
          <a:ln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/>
          <p:cNvCxnSpPr/>
          <p:nvPr/>
        </p:nvCxnSpPr>
        <p:spPr>
          <a:xfrm>
            <a:off x="1901682" y="4773175"/>
            <a:ext cx="1175" cy="998530"/>
          </a:xfrm>
          <a:prstGeom prst="line">
            <a:avLst/>
          </a:prstGeom>
          <a:ln>
            <a:tailEnd type="oval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Arc 12"/>
          <p:cNvSpPr/>
          <p:nvPr/>
        </p:nvSpPr>
        <p:spPr>
          <a:xfrm flipV="1">
            <a:off x="1384388" y="4389125"/>
            <a:ext cx="998530" cy="1009930"/>
          </a:xfrm>
          <a:prstGeom prst="arc">
            <a:avLst/>
          </a:prstGeom>
          <a:ln>
            <a:headEnd type="arrow" w="lg" len="lg"/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44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Revision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8990" y="880996"/>
            <a:ext cx="5914370" cy="5774024"/>
          </a:xfrm>
        </p:spPr>
        <p:txBody>
          <a:bodyPr>
            <a:normAutofit/>
          </a:bodyPr>
          <a:lstStyle/>
          <a:p>
            <a:r>
              <a:rPr lang="en-US" dirty="0" smtClean="0"/>
              <a:t>Directed Graphs</a:t>
            </a:r>
          </a:p>
          <a:p>
            <a:pPr lvl="1"/>
            <a:r>
              <a:rPr lang="en-US" dirty="0" smtClean="0"/>
              <a:t>One root</a:t>
            </a:r>
          </a:p>
          <a:p>
            <a:pPr lvl="1"/>
            <a:r>
              <a:rPr lang="en-US" dirty="0" smtClean="0"/>
              <a:t>One </a:t>
            </a:r>
            <a:r>
              <a:rPr lang="en-US" dirty="0" smtClean="0"/>
              <a:t>or more </a:t>
            </a:r>
            <a:r>
              <a:rPr lang="en-US" dirty="0" smtClean="0"/>
              <a:t>terminals</a:t>
            </a:r>
            <a:endParaRPr lang="en-US" dirty="0"/>
          </a:p>
          <a:p>
            <a:r>
              <a:rPr lang="en-US" dirty="0" smtClean="0"/>
              <a:t>Operational construction rules</a:t>
            </a:r>
          </a:p>
          <a:p>
            <a:pPr lvl="1"/>
            <a:r>
              <a:rPr lang="en-US" dirty="0" smtClean="0"/>
              <a:t>Fork </a:t>
            </a:r>
            <a:endParaRPr lang="en-US" dirty="0" smtClean="0"/>
          </a:p>
          <a:p>
            <a:pPr lvl="2"/>
            <a:r>
              <a:rPr lang="en-US" dirty="0" smtClean="0"/>
              <a:t>One terminal -&gt; two terminals</a:t>
            </a:r>
            <a:endParaRPr lang="en-US" dirty="0" smtClean="0"/>
          </a:p>
          <a:p>
            <a:pPr lvl="1"/>
            <a:r>
              <a:rPr lang="en-US" dirty="0" smtClean="0"/>
              <a:t>Update/Query</a:t>
            </a:r>
          </a:p>
          <a:p>
            <a:pPr lvl="2"/>
            <a:r>
              <a:rPr lang="en-US" dirty="0" smtClean="0"/>
              <a:t>Append </a:t>
            </a:r>
            <a:r>
              <a:rPr lang="en-US" dirty="0" smtClean="0"/>
              <a:t>to </a:t>
            </a:r>
            <a:r>
              <a:rPr lang="en-US" dirty="0" smtClean="0"/>
              <a:t>terminal</a:t>
            </a:r>
            <a:endParaRPr lang="en-US" dirty="0" smtClean="0"/>
          </a:p>
          <a:p>
            <a:pPr lvl="1"/>
            <a:r>
              <a:rPr lang="en-US" dirty="0" smtClean="0"/>
              <a:t>Join</a:t>
            </a:r>
          </a:p>
          <a:p>
            <a:pPr lvl="2"/>
            <a:r>
              <a:rPr lang="en-US" dirty="0" smtClean="0"/>
              <a:t>Two terminals -&gt; one terminal</a:t>
            </a:r>
            <a:endParaRPr lang="en-US" dirty="0" smtClean="0"/>
          </a:p>
          <a:p>
            <a:pPr lvl="2"/>
            <a:r>
              <a:rPr lang="en-US" dirty="0" smtClean="0"/>
              <a:t>Subject to join </a:t>
            </a:r>
            <a:r>
              <a:rPr lang="en-US" dirty="0" smtClean="0"/>
              <a:t>condition</a:t>
            </a:r>
            <a:endParaRPr lang="en-US" dirty="0"/>
          </a:p>
          <a:p>
            <a:pPr lvl="2"/>
            <a:endParaRPr lang="en-US" dirty="0" smtClean="0"/>
          </a:p>
          <a:p>
            <a:endParaRPr lang="en-US" dirty="0"/>
          </a:p>
        </p:txBody>
      </p:sp>
      <p:cxnSp>
        <p:nvCxnSpPr>
          <p:cNvPr id="48" name="Straight Connector 47"/>
          <p:cNvCxnSpPr/>
          <p:nvPr/>
        </p:nvCxnSpPr>
        <p:spPr>
          <a:xfrm>
            <a:off x="1228718" y="1257117"/>
            <a:ext cx="50055" cy="5359498"/>
          </a:xfrm>
          <a:prstGeom prst="line">
            <a:avLst/>
          </a:prstGeom>
          <a:ln>
            <a:tailEnd type="oval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/>
        </p:nvSpPr>
        <p:spPr>
          <a:xfrm>
            <a:off x="616289" y="2238445"/>
            <a:ext cx="1228962" cy="998530"/>
          </a:xfrm>
          <a:prstGeom prst="arc">
            <a:avLst/>
          </a:prstGeom>
          <a:ln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c 49"/>
          <p:cNvSpPr/>
          <p:nvPr/>
        </p:nvSpPr>
        <p:spPr>
          <a:xfrm flipV="1">
            <a:off x="616288" y="2579311"/>
            <a:ext cx="1228962" cy="1187778"/>
          </a:xfrm>
          <a:prstGeom prst="arc">
            <a:avLst/>
          </a:prstGeom>
          <a:ln>
            <a:headEnd type="arrow" w="lg" len="lg"/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>
            <a:endCxn id="50" idx="2"/>
          </p:cNvCxnSpPr>
          <p:nvPr/>
        </p:nvCxnSpPr>
        <p:spPr>
          <a:xfrm flipH="1">
            <a:off x="1845250" y="2737710"/>
            <a:ext cx="2" cy="435490"/>
          </a:xfrm>
          <a:prstGeom prst="line">
            <a:avLst/>
          </a:prstGeom>
          <a:ln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5" name="Arc 54"/>
          <p:cNvSpPr/>
          <p:nvPr/>
        </p:nvSpPr>
        <p:spPr>
          <a:xfrm>
            <a:off x="1384388" y="2744825"/>
            <a:ext cx="998530" cy="768100"/>
          </a:xfrm>
          <a:prstGeom prst="arc">
            <a:avLst/>
          </a:prstGeom>
          <a:ln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>
            <a:stCxn id="55" idx="2"/>
          </p:cNvCxnSpPr>
          <p:nvPr/>
        </p:nvCxnSpPr>
        <p:spPr>
          <a:xfrm>
            <a:off x="2382918" y="3128875"/>
            <a:ext cx="0" cy="1874730"/>
          </a:xfrm>
          <a:prstGeom prst="line">
            <a:avLst/>
          </a:prstGeom>
          <a:ln>
            <a:tailEnd type="non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7" name="Arc 66"/>
          <p:cNvSpPr/>
          <p:nvPr/>
        </p:nvSpPr>
        <p:spPr>
          <a:xfrm>
            <a:off x="654691" y="4273910"/>
            <a:ext cx="1248165" cy="998530"/>
          </a:xfrm>
          <a:prstGeom prst="arc">
            <a:avLst/>
          </a:prstGeom>
          <a:ln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/>
          <p:cNvCxnSpPr/>
          <p:nvPr/>
        </p:nvCxnSpPr>
        <p:spPr>
          <a:xfrm>
            <a:off x="1901682" y="4773175"/>
            <a:ext cx="1175" cy="998530"/>
          </a:xfrm>
          <a:prstGeom prst="line">
            <a:avLst/>
          </a:prstGeom>
          <a:ln>
            <a:tailEnd type="non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Arc 12"/>
          <p:cNvSpPr/>
          <p:nvPr/>
        </p:nvSpPr>
        <p:spPr>
          <a:xfrm flipV="1">
            <a:off x="1384388" y="4389125"/>
            <a:ext cx="998530" cy="1009930"/>
          </a:xfrm>
          <a:prstGeom prst="arc">
            <a:avLst/>
          </a:prstGeom>
          <a:ln>
            <a:headEnd type="arrow" w="lg" len="lg"/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flipV="1">
            <a:off x="672720" y="5177816"/>
            <a:ext cx="1228962" cy="1187778"/>
          </a:xfrm>
          <a:prstGeom prst="arc">
            <a:avLst/>
          </a:prstGeom>
          <a:ln>
            <a:headEnd type="arrow" w="lg" len="lg"/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13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Diagrams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l="1589" t="4605" r="32494" b="8183"/>
          <a:stretch/>
        </p:blipFill>
        <p:spPr bwMode="auto">
          <a:xfrm>
            <a:off x="508642" y="1586768"/>
            <a:ext cx="8287908" cy="472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567010" y="202980"/>
            <a:ext cx="40455" cy="6413635"/>
          </a:xfrm>
          <a:prstGeom prst="line">
            <a:avLst/>
          </a:prstGeom>
          <a:ln>
            <a:tailEnd type="triangl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Arc 4"/>
          <p:cNvSpPr/>
          <p:nvPr/>
        </p:nvSpPr>
        <p:spPr>
          <a:xfrm>
            <a:off x="5608935" y="1184308"/>
            <a:ext cx="1920250" cy="1536200"/>
          </a:xfrm>
          <a:prstGeom prst="arc">
            <a:avLst/>
          </a:prstGeom>
          <a:ln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/>
          <p:cNvSpPr/>
          <p:nvPr/>
        </p:nvSpPr>
        <p:spPr>
          <a:xfrm flipV="1">
            <a:off x="5608935" y="2720508"/>
            <a:ext cx="1920250" cy="1536200"/>
          </a:xfrm>
          <a:prstGeom prst="arc">
            <a:avLst/>
          </a:prstGeom>
          <a:ln>
            <a:headEnd type="arrow" w="lg" len="lg"/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/>
          <p:nvPr/>
        </p:nvSpPr>
        <p:spPr>
          <a:xfrm flipH="1">
            <a:off x="5647340" y="1944852"/>
            <a:ext cx="1881845" cy="1536200"/>
          </a:xfrm>
          <a:prstGeom prst="arc">
            <a:avLst/>
          </a:prstGeom>
          <a:ln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 flipH="1" flipV="1">
            <a:off x="5647340" y="3429000"/>
            <a:ext cx="1920250" cy="1536200"/>
          </a:xfrm>
          <a:prstGeom prst="arc">
            <a:avLst/>
          </a:prstGeom>
          <a:ln>
            <a:headEnd type="arrow" w="lg" len="lg"/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70640" y="1369696"/>
            <a:ext cx="3686880" cy="5774024"/>
          </a:xfrm>
        </p:spPr>
        <p:txBody>
          <a:bodyPr>
            <a:normAutofit/>
          </a:bodyPr>
          <a:lstStyle/>
          <a:p>
            <a:r>
              <a:rPr lang="en-US" dirty="0" smtClean="0"/>
              <a:t>State determined by</a:t>
            </a:r>
            <a:r>
              <a:rPr lang="en-US" dirty="0" smtClean="0"/>
              <a:t> sequence of updates along path from root</a:t>
            </a:r>
          </a:p>
          <a:p>
            <a:r>
              <a:rPr lang="en-US" dirty="0" smtClean="0"/>
              <a:t>Operations are</a:t>
            </a:r>
            <a:br>
              <a:rPr lang="en-US" dirty="0" smtClean="0"/>
            </a:br>
            <a:r>
              <a:rPr lang="en-US" dirty="0" smtClean="0"/>
              <a:t>replayed at tip of arrow.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7529184" y="1930622"/>
            <a:ext cx="1" cy="1605454"/>
          </a:xfrm>
          <a:prstGeom prst="line">
            <a:avLst/>
          </a:prstGeom>
          <a:ln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2"/>
            <a:endCxn id="8" idx="2"/>
          </p:cNvCxnSpPr>
          <p:nvPr/>
        </p:nvCxnSpPr>
        <p:spPr>
          <a:xfrm>
            <a:off x="5647340" y="2712952"/>
            <a:ext cx="0" cy="1484148"/>
          </a:xfrm>
          <a:prstGeom prst="line">
            <a:avLst/>
          </a:prstGeom>
          <a:ln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Arc 16"/>
          <p:cNvSpPr/>
          <p:nvPr/>
        </p:nvSpPr>
        <p:spPr>
          <a:xfrm>
            <a:off x="5647340" y="5247811"/>
            <a:ext cx="1920250" cy="1536200"/>
          </a:xfrm>
          <a:prstGeom prst="arc">
            <a:avLst/>
          </a:prstGeom>
          <a:ln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7" idx="2"/>
          </p:cNvCxnSpPr>
          <p:nvPr/>
        </p:nvCxnSpPr>
        <p:spPr>
          <a:xfrm>
            <a:off x="7567590" y="6015911"/>
            <a:ext cx="1" cy="610702"/>
          </a:xfrm>
          <a:prstGeom prst="line">
            <a:avLst/>
          </a:prstGeom>
          <a:ln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149545" y="2929735"/>
            <a:ext cx="1728225" cy="80272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load(A) </a:t>
            </a:r>
            <a:r>
              <a:rPr lang="en-US" dirty="0" smtClean="0">
                <a:solidFill>
                  <a:srgbClr val="C00000"/>
                </a:solidFill>
                <a:latin typeface="Consolas" pitchFamily="49" charset="0"/>
              </a:rPr>
              <a:t>→ 0</a:t>
            </a:r>
            <a:endParaRPr lang="en-US" dirty="0" smtClean="0">
              <a:solidFill>
                <a:schemeClr val="tx1"/>
              </a:solidFill>
              <a:latin typeface="Consolas" pitchFamily="49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store(A, 1)</a:t>
            </a:r>
            <a:endParaRPr lang="en-US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45135" y="2279408"/>
            <a:ext cx="1728225" cy="8039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store(A, 1)</a:t>
            </a:r>
            <a:endParaRPr lang="en-US" dirty="0" smtClean="0">
              <a:solidFill>
                <a:schemeClr val="tx1"/>
              </a:solidFill>
              <a:latin typeface="Consolas" pitchFamily="49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store(B, 1)</a:t>
            </a:r>
            <a:endParaRPr lang="en-US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260350" y="5825237"/>
            <a:ext cx="1728225" cy="80137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load(A) </a:t>
            </a:r>
            <a:r>
              <a:rPr lang="en-US" dirty="0" smtClean="0">
                <a:solidFill>
                  <a:srgbClr val="C00000"/>
                </a:solidFill>
                <a:latin typeface="Consolas" pitchFamily="49" charset="0"/>
              </a:rPr>
              <a:t>→ 1</a:t>
            </a:r>
          </a:p>
          <a:p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load(B) </a:t>
            </a:r>
            <a:r>
              <a:rPr lang="en-US" dirty="0">
                <a:solidFill>
                  <a:srgbClr val="C00000"/>
                </a:solidFill>
                <a:latin typeface="Consolas" pitchFamily="49" charset="0"/>
              </a:rPr>
              <a:t>→ </a:t>
            </a:r>
            <a:r>
              <a:rPr lang="en-US" dirty="0" smtClean="0">
                <a:solidFill>
                  <a:srgbClr val="C00000"/>
                </a:solidFill>
                <a:latin typeface="Consolas" pitchFamily="49" charset="0"/>
              </a:rPr>
              <a:t>1</a:t>
            </a:r>
            <a:endParaRPr lang="en-US" dirty="0">
              <a:solidFill>
                <a:srgbClr val="C00000"/>
              </a:solidFill>
              <a:latin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35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567010" y="202980"/>
            <a:ext cx="40455" cy="6413635"/>
          </a:xfrm>
          <a:prstGeom prst="line">
            <a:avLst/>
          </a:prstGeom>
          <a:ln>
            <a:tailEnd type="triangl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Arc 4"/>
          <p:cNvSpPr/>
          <p:nvPr/>
        </p:nvSpPr>
        <p:spPr>
          <a:xfrm>
            <a:off x="5608935" y="1184308"/>
            <a:ext cx="1920250" cy="1536200"/>
          </a:xfrm>
          <a:prstGeom prst="arc">
            <a:avLst/>
          </a:prstGeom>
          <a:ln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/>
          <p:cNvSpPr/>
          <p:nvPr/>
        </p:nvSpPr>
        <p:spPr>
          <a:xfrm flipV="1">
            <a:off x="5608935" y="2720508"/>
            <a:ext cx="1920250" cy="1536200"/>
          </a:xfrm>
          <a:prstGeom prst="arc">
            <a:avLst/>
          </a:prstGeom>
          <a:ln>
            <a:headEnd type="arrow" w="lg" len="lg"/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/>
          <p:nvPr/>
        </p:nvSpPr>
        <p:spPr>
          <a:xfrm flipH="1">
            <a:off x="5647340" y="1930622"/>
            <a:ext cx="1805035" cy="1550430"/>
          </a:xfrm>
          <a:prstGeom prst="arc">
            <a:avLst/>
          </a:prstGeom>
          <a:ln w="107950">
            <a:solidFill>
              <a:srgbClr val="660066"/>
            </a:solidFill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 flipH="1" flipV="1">
            <a:off x="5647340" y="3429000"/>
            <a:ext cx="1920250" cy="1536200"/>
          </a:xfrm>
          <a:prstGeom prst="arc">
            <a:avLst/>
          </a:prstGeom>
          <a:ln>
            <a:headEnd type="arrow" w="lg" len="lg"/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70640" y="1369696"/>
            <a:ext cx="3686880" cy="5774024"/>
          </a:xfrm>
        </p:spPr>
        <p:txBody>
          <a:bodyPr>
            <a:normAutofit/>
          </a:bodyPr>
          <a:lstStyle/>
          <a:p>
            <a:r>
              <a:rPr lang="en-US" dirty="0" smtClean="0"/>
              <a:t>State determined by</a:t>
            </a:r>
            <a:r>
              <a:rPr lang="en-US" dirty="0" smtClean="0"/>
              <a:t> sequence of updates along path from root</a:t>
            </a:r>
          </a:p>
          <a:p>
            <a:r>
              <a:rPr lang="en-US" dirty="0" smtClean="0"/>
              <a:t>Updates are</a:t>
            </a:r>
            <a:br>
              <a:rPr lang="en-US" dirty="0" smtClean="0"/>
            </a:br>
            <a:r>
              <a:rPr lang="en-US" dirty="0" smtClean="0"/>
              <a:t>replayed at tip of arrow.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7529184" y="1930622"/>
            <a:ext cx="1" cy="1605454"/>
          </a:xfrm>
          <a:prstGeom prst="line">
            <a:avLst/>
          </a:prstGeom>
          <a:ln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2"/>
            <a:endCxn id="8" idx="2"/>
          </p:cNvCxnSpPr>
          <p:nvPr/>
        </p:nvCxnSpPr>
        <p:spPr>
          <a:xfrm>
            <a:off x="5647340" y="2705837"/>
            <a:ext cx="0" cy="1491263"/>
          </a:xfrm>
          <a:prstGeom prst="line">
            <a:avLst/>
          </a:prstGeom>
          <a:ln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Arc 16"/>
          <p:cNvSpPr/>
          <p:nvPr/>
        </p:nvSpPr>
        <p:spPr>
          <a:xfrm>
            <a:off x="5647340" y="5247811"/>
            <a:ext cx="1920250" cy="1536200"/>
          </a:xfrm>
          <a:prstGeom prst="arc">
            <a:avLst/>
          </a:prstGeom>
          <a:ln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7" idx="2"/>
          </p:cNvCxnSpPr>
          <p:nvPr/>
        </p:nvCxnSpPr>
        <p:spPr>
          <a:xfrm>
            <a:off x="7567590" y="6015911"/>
            <a:ext cx="1" cy="610702"/>
          </a:xfrm>
          <a:prstGeom prst="line">
            <a:avLst/>
          </a:prstGeom>
          <a:ln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149545" y="2929735"/>
            <a:ext cx="1728225" cy="80272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load(A) </a:t>
            </a:r>
            <a:r>
              <a:rPr lang="en-US" dirty="0" smtClean="0">
                <a:solidFill>
                  <a:srgbClr val="C00000"/>
                </a:solidFill>
                <a:latin typeface="Consolas" pitchFamily="49" charset="0"/>
              </a:rPr>
              <a:t>→ 0</a:t>
            </a:r>
            <a:endParaRPr lang="en-US" dirty="0" smtClean="0">
              <a:solidFill>
                <a:schemeClr val="tx1"/>
              </a:solidFill>
              <a:latin typeface="Consolas" pitchFamily="49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store(A, 1)</a:t>
            </a:r>
            <a:endParaRPr lang="en-US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45135" y="2279408"/>
            <a:ext cx="1728225" cy="8039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store(A, 1)</a:t>
            </a:r>
            <a:endParaRPr lang="en-US" dirty="0" smtClean="0">
              <a:solidFill>
                <a:schemeClr val="tx1"/>
              </a:solidFill>
              <a:latin typeface="Consolas" pitchFamily="49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store(B, 1)</a:t>
            </a:r>
            <a:endParaRPr lang="en-US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260350" y="5825237"/>
            <a:ext cx="1728225" cy="80137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load(A) </a:t>
            </a:r>
            <a:r>
              <a:rPr lang="en-US" dirty="0" smtClean="0">
                <a:solidFill>
                  <a:srgbClr val="C00000"/>
                </a:solidFill>
                <a:latin typeface="Consolas" pitchFamily="49" charset="0"/>
              </a:rPr>
              <a:t>→ 1</a:t>
            </a:r>
          </a:p>
          <a:p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load(B) </a:t>
            </a:r>
            <a:r>
              <a:rPr lang="en-US" dirty="0">
                <a:solidFill>
                  <a:srgbClr val="C00000"/>
                </a:solidFill>
                <a:latin typeface="Consolas" pitchFamily="49" charset="0"/>
              </a:rPr>
              <a:t>→ </a:t>
            </a:r>
            <a:r>
              <a:rPr lang="en-US" dirty="0" smtClean="0">
                <a:solidFill>
                  <a:srgbClr val="C00000"/>
                </a:solidFill>
                <a:latin typeface="Consolas" pitchFamily="49" charset="0"/>
              </a:rPr>
              <a:t>1</a:t>
            </a:r>
            <a:endParaRPr lang="en-US" dirty="0">
              <a:solidFill>
                <a:srgbClr val="C00000"/>
              </a:solidFill>
              <a:latin typeface="Consolas" pitchFamily="49" charset="0"/>
            </a:endParaRPr>
          </a:p>
        </p:txBody>
      </p:sp>
      <p:cxnSp>
        <p:nvCxnSpPr>
          <p:cNvPr id="20" name="Straight Connector 19"/>
          <p:cNvCxnSpPr>
            <a:endCxn id="7" idx="0"/>
          </p:cNvCxnSpPr>
          <p:nvPr/>
        </p:nvCxnSpPr>
        <p:spPr>
          <a:xfrm flipH="1">
            <a:off x="6549858" y="202979"/>
            <a:ext cx="11744" cy="1727643"/>
          </a:xfrm>
          <a:prstGeom prst="line">
            <a:avLst/>
          </a:prstGeom>
          <a:ln w="107950">
            <a:solidFill>
              <a:srgbClr val="660066"/>
            </a:solidFill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647340" y="2681381"/>
            <a:ext cx="0" cy="248354"/>
          </a:xfrm>
          <a:prstGeom prst="line">
            <a:avLst/>
          </a:prstGeom>
          <a:ln w="107950">
            <a:solidFill>
              <a:srgbClr val="660066"/>
            </a:solidFill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5109670" y="2929735"/>
            <a:ext cx="652885" cy="499266"/>
          </a:xfrm>
          <a:prstGeom prst="ellipse">
            <a:avLst/>
          </a:prstGeom>
          <a:noFill/>
          <a:ln w="63500">
            <a:solidFill>
              <a:srgbClr val="66006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149545" y="701718"/>
            <a:ext cx="2303079" cy="126254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660066"/>
                </a:solidFill>
                <a:latin typeface="Consolas" pitchFamily="49" charset="0"/>
              </a:rPr>
              <a:t>No updates along path</a:t>
            </a:r>
          </a:p>
          <a:p>
            <a:r>
              <a:rPr lang="en-US" dirty="0" smtClean="0">
                <a:solidFill>
                  <a:srgbClr val="660066"/>
                </a:solidFill>
                <a:latin typeface="Consolas" pitchFamily="49" charset="0"/>
              </a:rPr>
              <a:t>-&gt; sees initial state</a:t>
            </a:r>
            <a:endParaRPr lang="en-US" dirty="0" smtClean="0">
              <a:solidFill>
                <a:srgbClr val="660066"/>
              </a:solidFill>
              <a:latin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87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567010" y="202980"/>
            <a:ext cx="40455" cy="6413635"/>
          </a:xfrm>
          <a:prstGeom prst="line">
            <a:avLst/>
          </a:prstGeom>
          <a:ln>
            <a:tailEnd type="triangl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Arc 4"/>
          <p:cNvSpPr/>
          <p:nvPr/>
        </p:nvSpPr>
        <p:spPr>
          <a:xfrm>
            <a:off x="5608935" y="1184308"/>
            <a:ext cx="1920250" cy="1536200"/>
          </a:xfrm>
          <a:prstGeom prst="arc">
            <a:avLst/>
          </a:prstGeom>
          <a:ln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/>
          <p:cNvSpPr/>
          <p:nvPr/>
        </p:nvSpPr>
        <p:spPr>
          <a:xfrm flipV="1">
            <a:off x="5608935" y="2720508"/>
            <a:ext cx="1920250" cy="1536200"/>
          </a:xfrm>
          <a:prstGeom prst="arc">
            <a:avLst/>
          </a:prstGeom>
          <a:ln>
            <a:headEnd type="arrow" w="lg" len="lg"/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/>
          <p:nvPr/>
        </p:nvSpPr>
        <p:spPr>
          <a:xfrm flipH="1">
            <a:off x="5647340" y="1944852"/>
            <a:ext cx="1881845" cy="1536200"/>
          </a:xfrm>
          <a:prstGeom prst="arc">
            <a:avLst/>
          </a:prstGeom>
          <a:ln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 flipH="1" flipV="1">
            <a:off x="5647340" y="3429000"/>
            <a:ext cx="1920250" cy="1536200"/>
          </a:xfrm>
          <a:prstGeom prst="arc">
            <a:avLst/>
          </a:prstGeom>
          <a:ln>
            <a:headEnd type="arrow" w="lg" len="lg"/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70640" y="1369696"/>
            <a:ext cx="3686880" cy="5774024"/>
          </a:xfrm>
        </p:spPr>
        <p:txBody>
          <a:bodyPr>
            <a:normAutofit/>
          </a:bodyPr>
          <a:lstStyle/>
          <a:p>
            <a:r>
              <a:rPr lang="en-US" dirty="0" smtClean="0"/>
              <a:t>State determined by</a:t>
            </a:r>
            <a:r>
              <a:rPr lang="en-US" dirty="0" smtClean="0"/>
              <a:t> sequence of updates along path from root</a:t>
            </a:r>
          </a:p>
          <a:p>
            <a:r>
              <a:rPr lang="en-US" dirty="0" smtClean="0"/>
              <a:t>Updates are</a:t>
            </a:r>
            <a:br>
              <a:rPr lang="en-US" dirty="0" smtClean="0"/>
            </a:br>
            <a:r>
              <a:rPr lang="en-US" dirty="0" smtClean="0"/>
              <a:t>replayed at tip of arrow.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7529184" y="1930622"/>
            <a:ext cx="1" cy="1605454"/>
          </a:xfrm>
          <a:prstGeom prst="line">
            <a:avLst/>
          </a:prstGeom>
          <a:ln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2"/>
            <a:endCxn id="8" idx="2"/>
          </p:cNvCxnSpPr>
          <p:nvPr/>
        </p:nvCxnSpPr>
        <p:spPr>
          <a:xfrm>
            <a:off x="5647340" y="2712952"/>
            <a:ext cx="0" cy="1484148"/>
          </a:xfrm>
          <a:prstGeom prst="line">
            <a:avLst/>
          </a:prstGeom>
          <a:ln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Arc 16"/>
          <p:cNvSpPr/>
          <p:nvPr/>
        </p:nvSpPr>
        <p:spPr>
          <a:xfrm>
            <a:off x="5647340" y="5247811"/>
            <a:ext cx="1920250" cy="1536200"/>
          </a:xfrm>
          <a:prstGeom prst="arc">
            <a:avLst/>
          </a:prstGeom>
          <a:ln w="107950">
            <a:solidFill>
              <a:srgbClr val="660066"/>
            </a:solidFill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7" idx="2"/>
          </p:cNvCxnSpPr>
          <p:nvPr/>
        </p:nvCxnSpPr>
        <p:spPr>
          <a:xfrm>
            <a:off x="7567590" y="6015911"/>
            <a:ext cx="1" cy="610702"/>
          </a:xfrm>
          <a:prstGeom prst="line">
            <a:avLst/>
          </a:prstGeom>
          <a:ln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149545" y="2929735"/>
            <a:ext cx="1728225" cy="80272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load(A) </a:t>
            </a:r>
            <a:r>
              <a:rPr lang="en-US" dirty="0" smtClean="0">
                <a:solidFill>
                  <a:srgbClr val="C00000"/>
                </a:solidFill>
                <a:latin typeface="Consolas" pitchFamily="49" charset="0"/>
              </a:rPr>
              <a:t>→ 0</a:t>
            </a:r>
            <a:endParaRPr lang="en-US" dirty="0" smtClean="0">
              <a:solidFill>
                <a:schemeClr val="tx1"/>
              </a:solidFill>
              <a:latin typeface="Consolas" pitchFamily="49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store(A, 1)</a:t>
            </a:r>
            <a:endParaRPr lang="en-US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45135" y="2279408"/>
            <a:ext cx="1728225" cy="8039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store(A, 1)</a:t>
            </a:r>
            <a:endParaRPr lang="en-US" dirty="0" smtClean="0">
              <a:solidFill>
                <a:schemeClr val="tx1"/>
              </a:solidFill>
              <a:latin typeface="Consolas" pitchFamily="49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store(B, 1)</a:t>
            </a:r>
            <a:endParaRPr lang="en-US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260350" y="5825237"/>
            <a:ext cx="1728225" cy="80137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load(A) </a:t>
            </a:r>
            <a:r>
              <a:rPr lang="en-US" dirty="0" smtClean="0">
                <a:solidFill>
                  <a:srgbClr val="C00000"/>
                </a:solidFill>
                <a:latin typeface="Consolas" pitchFamily="49" charset="0"/>
              </a:rPr>
              <a:t>→ 1</a:t>
            </a:r>
          </a:p>
          <a:p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load(B) </a:t>
            </a:r>
            <a:r>
              <a:rPr lang="en-US" dirty="0">
                <a:solidFill>
                  <a:srgbClr val="C00000"/>
                </a:solidFill>
                <a:latin typeface="Consolas" pitchFamily="49" charset="0"/>
              </a:rPr>
              <a:t>→ </a:t>
            </a:r>
            <a:r>
              <a:rPr lang="en-US" dirty="0" smtClean="0">
                <a:solidFill>
                  <a:srgbClr val="C00000"/>
                </a:solidFill>
                <a:latin typeface="Consolas" pitchFamily="49" charset="0"/>
              </a:rPr>
              <a:t>1</a:t>
            </a:r>
            <a:endParaRPr lang="en-US" dirty="0">
              <a:solidFill>
                <a:srgbClr val="C00000"/>
              </a:solidFill>
              <a:latin typeface="Consolas" pitchFamily="49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6561602" y="202979"/>
            <a:ext cx="25635" cy="5044832"/>
          </a:xfrm>
          <a:prstGeom prst="line">
            <a:avLst/>
          </a:prstGeom>
          <a:ln w="107950">
            <a:solidFill>
              <a:srgbClr val="660066"/>
            </a:solidFill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8166474" y="5753587"/>
            <a:ext cx="822101" cy="873025"/>
          </a:xfrm>
          <a:prstGeom prst="ellipse">
            <a:avLst/>
          </a:prstGeom>
          <a:noFill/>
          <a:ln w="63500">
            <a:solidFill>
              <a:srgbClr val="66006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60540" y="4081885"/>
            <a:ext cx="1843441" cy="126254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660066"/>
                </a:solidFill>
                <a:latin typeface="Consolas" pitchFamily="49" charset="0"/>
              </a:rPr>
              <a:t>s</a:t>
            </a:r>
            <a:r>
              <a:rPr lang="en-US" dirty="0" smtClean="0">
                <a:solidFill>
                  <a:srgbClr val="660066"/>
                </a:solidFill>
                <a:latin typeface="Consolas" pitchFamily="49" charset="0"/>
              </a:rPr>
              <a:t>tore(A,1)</a:t>
            </a:r>
          </a:p>
          <a:p>
            <a:r>
              <a:rPr lang="en-US" dirty="0">
                <a:solidFill>
                  <a:srgbClr val="660066"/>
                </a:solidFill>
                <a:latin typeface="Consolas" pitchFamily="49" charset="0"/>
              </a:rPr>
              <a:t>s</a:t>
            </a:r>
            <a:r>
              <a:rPr lang="en-US" dirty="0" smtClean="0">
                <a:solidFill>
                  <a:srgbClr val="660066"/>
                </a:solidFill>
                <a:latin typeface="Consolas" pitchFamily="49" charset="0"/>
              </a:rPr>
              <a:t>tore(B,1)</a:t>
            </a:r>
          </a:p>
          <a:p>
            <a:endParaRPr lang="en-US" sz="1100" dirty="0" smtClean="0">
              <a:solidFill>
                <a:srgbClr val="660066"/>
              </a:solidFill>
              <a:latin typeface="Consolas" pitchFamily="49" charset="0"/>
            </a:endParaRPr>
          </a:p>
          <a:p>
            <a:r>
              <a:rPr lang="en-US" dirty="0" smtClean="0">
                <a:solidFill>
                  <a:srgbClr val="660066"/>
                </a:solidFill>
                <a:latin typeface="Consolas" pitchFamily="49" charset="0"/>
              </a:rPr>
              <a:t>store(A,1)</a:t>
            </a:r>
            <a:endParaRPr lang="en-US" dirty="0" smtClean="0">
              <a:solidFill>
                <a:srgbClr val="660066"/>
              </a:solidFill>
              <a:latin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27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Revision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199"/>
            <a:ext cx="8033940" cy="5778415"/>
          </a:xfrm>
        </p:spPr>
        <p:txBody>
          <a:bodyPr/>
          <a:lstStyle/>
          <a:p>
            <a:r>
              <a:rPr lang="en-US" dirty="0" smtClean="0"/>
              <a:t>A history is </a:t>
            </a:r>
            <a:r>
              <a:rPr lang="en-US" i="1" dirty="0" smtClean="0"/>
              <a:t>revision consistent </a:t>
            </a:r>
            <a:r>
              <a:rPr lang="en-US" dirty="0" smtClean="0"/>
              <a:t>if we can place the transactions on a revision diagram </a:t>
            </a:r>
            <a:r>
              <a:rPr lang="en-US" dirty="0" err="1" smtClean="0"/>
              <a:t>s.t.</a:t>
            </a:r>
            <a:endParaRPr lang="en-US" dirty="0" smtClean="0"/>
          </a:p>
          <a:p>
            <a:pPr lvl="1"/>
            <a:r>
              <a:rPr lang="en-US" sz="2400" dirty="0" smtClean="0"/>
              <a:t>Query results are consistent with revision state</a:t>
            </a:r>
          </a:p>
          <a:p>
            <a:pPr lvl="1"/>
            <a:r>
              <a:rPr lang="en-US" sz="2400" dirty="0" smtClean="0"/>
              <a:t>There is a path between successive transactions</a:t>
            </a:r>
          </a:p>
          <a:p>
            <a:pPr lvl="1"/>
            <a:r>
              <a:rPr lang="en-US" sz="2400" dirty="0" smtClean="0"/>
              <a:t>Committed transactions have a path to all but finitely many vertices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93830" y="3774645"/>
            <a:ext cx="4762220" cy="2562053"/>
          </a:xfrm>
          <a:prstGeom prst="rect">
            <a:avLst/>
          </a:prstGeom>
          <a:solidFill>
            <a:schemeClr val="bg2"/>
          </a:solidFill>
          <a:ln>
            <a:solidFill>
              <a:schemeClr val="accent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47450" y="4444273"/>
            <a:ext cx="4378170" cy="822776"/>
            <a:chOff x="1691625" y="2776114"/>
            <a:chExt cx="4378170" cy="1113746"/>
          </a:xfrm>
        </p:grpSpPr>
        <p:sp>
          <p:nvSpPr>
            <p:cNvPr id="6" name="Rectangle 5"/>
            <p:cNvSpPr/>
            <p:nvPr/>
          </p:nvSpPr>
          <p:spPr>
            <a:xfrm>
              <a:off x="1691625" y="2776115"/>
              <a:ext cx="1997060" cy="1113745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tx1"/>
                  </a:solidFill>
                  <a:latin typeface="Consolas" pitchFamily="49" charset="0"/>
                </a:rPr>
                <a:t>load(A)</a:t>
              </a:r>
              <a:r>
                <a:rPr lang="en-US" dirty="0" smtClean="0">
                  <a:solidFill>
                    <a:srgbClr val="C00000"/>
                  </a:solidFill>
                  <a:latin typeface="Consolas" pitchFamily="49" charset="0"/>
                </a:rPr>
                <a:t> </a:t>
              </a:r>
              <a:r>
                <a:rPr lang="en-US" dirty="0">
                  <a:solidFill>
                    <a:srgbClr val="C00000"/>
                  </a:solidFill>
                  <a:latin typeface="Consolas" pitchFamily="49" charset="0"/>
                </a:rPr>
                <a:t>→ </a:t>
              </a:r>
              <a:r>
                <a:rPr lang="en-US" dirty="0" smtClean="0">
                  <a:solidFill>
                    <a:srgbClr val="C00000"/>
                  </a:solidFill>
                  <a:latin typeface="Consolas" pitchFamily="49" charset="0"/>
                </a:rPr>
                <a:t>0</a:t>
              </a:r>
              <a:endParaRPr lang="en-US" dirty="0" smtClean="0">
                <a:solidFill>
                  <a:schemeClr val="tx1"/>
                </a:solidFill>
                <a:latin typeface="Consolas" pitchFamily="49" charset="0"/>
              </a:endParaRPr>
            </a:p>
            <a:p>
              <a:r>
                <a:rPr lang="en-US" dirty="0">
                  <a:solidFill>
                    <a:schemeClr val="tx1"/>
                  </a:solidFill>
                  <a:latin typeface="Consolas" pitchFamily="49" charset="0"/>
                </a:rPr>
                <a:t>s</a:t>
              </a:r>
              <a:r>
                <a:rPr lang="en-US" dirty="0" smtClean="0">
                  <a:solidFill>
                    <a:schemeClr val="tx1"/>
                  </a:solidFill>
                  <a:latin typeface="Consolas" pitchFamily="49" charset="0"/>
                </a:rPr>
                <a:t>tore(A,1)</a:t>
              </a:r>
              <a:endParaRPr lang="en-US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072735" y="2776114"/>
              <a:ext cx="1997060" cy="1113745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tx1"/>
                  </a:solidFill>
                  <a:latin typeface="Consolas" pitchFamily="49" charset="0"/>
                </a:rPr>
                <a:t>store(A, 1)</a:t>
              </a:r>
              <a:endParaRPr lang="en-US" dirty="0" smtClean="0">
                <a:solidFill>
                  <a:schemeClr val="tx1"/>
                </a:solidFill>
                <a:latin typeface="Consolas" pitchFamily="49" charset="0"/>
              </a:endParaRPr>
            </a:p>
            <a:p>
              <a:r>
                <a:rPr lang="en-US" dirty="0" smtClean="0">
                  <a:solidFill>
                    <a:schemeClr val="tx1"/>
                  </a:solidFill>
                  <a:latin typeface="Consolas" pitchFamily="49" charset="0"/>
                </a:rPr>
                <a:t>store(B, 1)</a:t>
              </a:r>
              <a:endParaRPr lang="en-US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2728560" y="5267049"/>
            <a:ext cx="1997060" cy="874538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load(A)</a:t>
            </a:r>
            <a:r>
              <a:rPr lang="en-US" dirty="0" smtClean="0">
                <a:solidFill>
                  <a:srgbClr val="C00000"/>
                </a:solidFill>
                <a:latin typeface="Consolas" pitchFamily="49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Consolas" pitchFamily="49" charset="0"/>
              </a:rPr>
              <a:t>→ </a:t>
            </a:r>
            <a:r>
              <a:rPr lang="en-US" dirty="0" smtClean="0">
                <a:solidFill>
                  <a:srgbClr val="C00000"/>
                </a:solidFill>
                <a:latin typeface="Consolas" pitchFamily="49" charset="0"/>
              </a:rPr>
              <a:t>1</a:t>
            </a:r>
            <a:endParaRPr lang="en-US" dirty="0">
              <a:solidFill>
                <a:schemeClr val="tx1"/>
              </a:solidFill>
              <a:latin typeface="Consolas" pitchFamily="49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load(B)</a:t>
            </a:r>
            <a:r>
              <a:rPr lang="en-US" dirty="0" smtClean="0">
                <a:solidFill>
                  <a:srgbClr val="C00000"/>
                </a:solidFill>
                <a:latin typeface="Consolas" pitchFamily="49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Consolas" pitchFamily="49" charset="0"/>
              </a:rPr>
              <a:t>→ </a:t>
            </a:r>
            <a:r>
              <a:rPr lang="en-US" dirty="0" smtClean="0">
                <a:solidFill>
                  <a:srgbClr val="C00000"/>
                </a:solidFill>
                <a:latin typeface="Consolas" pitchFamily="49" charset="0"/>
              </a:rPr>
              <a:t>1</a:t>
            </a:r>
            <a:endParaRPr lang="en-US" dirty="0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9492" y="3763565"/>
            <a:ext cx="2005017" cy="62017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  <a:latin typeface="Consolas" pitchFamily="49" charset="0"/>
              </a:rPr>
              <a:t>Client 1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13071" y="3763564"/>
            <a:ext cx="2012549" cy="62017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  <a:latin typeface="Consolas" pitchFamily="49" charset="0"/>
              </a:rPr>
              <a:t>Client 2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5148075" y="3121760"/>
            <a:ext cx="3802095" cy="3534748"/>
            <a:chOff x="4149545" y="202980"/>
            <a:chExt cx="4839030" cy="6581031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6567010" y="202980"/>
              <a:ext cx="40455" cy="6413635"/>
            </a:xfrm>
            <a:prstGeom prst="line">
              <a:avLst/>
            </a:prstGeom>
            <a:ln>
              <a:tailEnd type="triangle" w="sm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Arc 23"/>
            <p:cNvSpPr/>
            <p:nvPr/>
          </p:nvSpPr>
          <p:spPr>
            <a:xfrm>
              <a:off x="5608935" y="1184308"/>
              <a:ext cx="1920250" cy="1536200"/>
            </a:xfrm>
            <a:prstGeom prst="arc">
              <a:avLst/>
            </a:prstGeom>
            <a:ln>
              <a:tailEnd type="none" w="sm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5" name="Arc 24"/>
            <p:cNvSpPr/>
            <p:nvPr/>
          </p:nvSpPr>
          <p:spPr>
            <a:xfrm flipV="1">
              <a:off x="5608935" y="2720508"/>
              <a:ext cx="1920250" cy="1536200"/>
            </a:xfrm>
            <a:prstGeom prst="arc">
              <a:avLst/>
            </a:prstGeom>
            <a:ln>
              <a:headEnd type="arrow" w="lg" len="lg"/>
              <a:tailEnd type="none" w="sm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6" name="Arc 25"/>
            <p:cNvSpPr/>
            <p:nvPr/>
          </p:nvSpPr>
          <p:spPr>
            <a:xfrm flipH="1">
              <a:off x="5647340" y="1944852"/>
              <a:ext cx="1881845" cy="1536200"/>
            </a:xfrm>
            <a:prstGeom prst="arc">
              <a:avLst/>
            </a:prstGeom>
            <a:ln>
              <a:tailEnd type="none" w="sm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7" name="Arc 26"/>
            <p:cNvSpPr/>
            <p:nvPr/>
          </p:nvSpPr>
          <p:spPr>
            <a:xfrm flipH="1" flipV="1">
              <a:off x="5647340" y="3429000"/>
              <a:ext cx="1920250" cy="1536200"/>
            </a:xfrm>
            <a:prstGeom prst="arc">
              <a:avLst/>
            </a:prstGeom>
            <a:ln>
              <a:headEnd type="arrow" w="lg" len="lg"/>
              <a:tailEnd type="none" w="sm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28" name="Straight Connector 27"/>
            <p:cNvCxnSpPr/>
            <p:nvPr/>
          </p:nvCxnSpPr>
          <p:spPr>
            <a:xfrm flipH="1">
              <a:off x="7529184" y="1930622"/>
              <a:ext cx="1" cy="1605454"/>
            </a:xfrm>
            <a:prstGeom prst="line">
              <a:avLst/>
            </a:prstGeom>
            <a:ln>
              <a:tailEnd type="none" w="sm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26" idx="2"/>
              <a:endCxn id="27" idx="2"/>
            </p:cNvCxnSpPr>
            <p:nvPr/>
          </p:nvCxnSpPr>
          <p:spPr>
            <a:xfrm>
              <a:off x="5647340" y="2712952"/>
              <a:ext cx="0" cy="1484148"/>
            </a:xfrm>
            <a:prstGeom prst="line">
              <a:avLst/>
            </a:prstGeom>
            <a:ln>
              <a:tailEnd type="none" w="sm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Arc 29"/>
            <p:cNvSpPr/>
            <p:nvPr/>
          </p:nvSpPr>
          <p:spPr>
            <a:xfrm>
              <a:off x="5647340" y="5247811"/>
              <a:ext cx="1920250" cy="1536200"/>
            </a:xfrm>
            <a:prstGeom prst="arc">
              <a:avLst/>
            </a:prstGeom>
            <a:ln>
              <a:tailEnd type="none" w="sm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31" name="Straight Connector 30"/>
            <p:cNvCxnSpPr>
              <a:stCxn id="30" idx="2"/>
            </p:cNvCxnSpPr>
            <p:nvPr/>
          </p:nvCxnSpPr>
          <p:spPr>
            <a:xfrm>
              <a:off x="7567590" y="6015911"/>
              <a:ext cx="1" cy="610702"/>
            </a:xfrm>
            <a:prstGeom prst="line">
              <a:avLst/>
            </a:prstGeom>
            <a:ln>
              <a:tailEnd type="none" w="sm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4149545" y="2929735"/>
              <a:ext cx="1728225" cy="802727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 smtClean="0">
                  <a:solidFill>
                    <a:schemeClr val="tx1"/>
                  </a:solidFill>
                  <a:latin typeface="Consolas" pitchFamily="49" charset="0"/>
                </a:rPr>
                <a:t>load(A) </a:t>
              </a:r>
              <a:r>
                <a:rPr lang="en-US" sz="1400" dirty="0" smtClean="0">
                  <a:solidFill>
                    <a:srgbClr val="C00000"/>
                  </a:solidFill>
                  <a:latin typeface="Consolas" pitchFamily="49" charset="0"/>
                </a:rPr>
                <a:t>→ 0</a:t>
              </a:r>
              <a:endParaRPr lang="en-US" sz="1400" dirty="0" smtClean="0">
                <a:solidFill>
                  <a:schemeClr val="tx1"/>
                </a:solidFill>
                <a:latin typeface="Consolas" pitchFamily="49" charset="0"/>
              </a:endParaRPr>
            </a:p>
            <a:p>
              <a:r>
                <a:rPr lang="en-US" sz="1400" dirty="0" smtClean="0">
                  <a:solidFill>
                    <a:schemeClr val="tx1"/>
                  </a:solidFill>
                  <a:latin typeface="Consolas" pitchFamily="49" charset="0"/>
                </a:rPr>
                <a:t>store(A, 1)</a:t>
              </a:r>
              <a:endParaRPr lang="en-US" sz="1400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145135" y="2279408"/>
              <a:ext cx="1728225" cy="803947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 smtClean="0">
                  <a:solidFill>
                    <a:schemeClr val="tx1"/>
                  </a:solidFill>
                  <a:latin typeface="Consolas" pitchFamily="49" charset="0"/>
                </a:rPr>
                <a:t>store(A, 1)</a:t>
              </a:r>
              <a:endParaRPr lang="en-US" sz="1400" dirty="0" smtClean="0">
                <a:solidFill>
                  <a:schemeClr val="tx1"/>
                </a:solidFill>
                <a:latin typeface="Consolas" pitchFamily="49" charset="0"/>
              </a:endParaRPr>
            </a:p>
            <a:p>
              <a:r>
                <a:rPr lang="en-US" sz="1400" dirty="0" smtClean="0">
                  <a:solidFill>
                    <a:schemeClr val="tx1"/>
                  </a:solidFill>
                  <a:latin typeface="Consolas" pitchFamily="49" charset="0"/>
                </a:rPr>
                <a:t>store(B, 1)</a:t>
              </a:r>
              <a:endParaRPr lang="en-US" sz="1400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260350" y="5825237"/>
              <a:ext cx="1728225" cy="80137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 smtClean="0">
                  <a:solidFill>
                    <a:schemeClr val="tx1"/>
                  </a:solidFill>
                  <a:latin typeface="Consolas" pitchFamily="49" charset="0"/>
                </a:rPr>
                <a:t>load(A) </a:t>
              </a:r>
              <a:r>
                <a:rPr lang="en-US" sz="1400" dirty="0" smtClean="0">
                  <a:solidFill>
                    <a:srgbClr val="C00000"/>
                  </a:solidFill>
                  <a:latin typeface="Consolas" pitchFamily="49" charset="0"/>
                </a:rPr>
                <a:t>→ 1</a:t>
              </a:r>
            </a:p>
            <a:p>
              <a:r>
                <a:rPr lang="en-US" sz="1400" dirty="0" smtClean="0">
                  <a:solidFill>
                    <a:schemeClr val="tx1"/>
                  </a:solidFill>
                  <a:latin typeface="Consolas" pitchFamily="49" charset="0"/>
                </a:rPr>
                <a:t>load(B) </a:t>
              </a:r>
              <a:r>
                <a:rPr lang="en-US" sz="1400" dirty="0">
                  <a:solidFill>
                    <a:srgbClr val="C00000"/>
                  </a:solidFill>
                  <a:latin typeface="Consolas" pitchFamily="49" charset="0"/>
                </a:rPr>
                <a:t>→ </a:t>
              </a:r>
              <a:r>
                <a:rPr lang="en-US" sz="1400" dirty="0" smtClean="0">
                  <a:solidFill>
                    <a:srgbClr val="C00000"/>
                  </a:solidFill>
                  <a:latin typeface="Consolas" pitchFamily="49" charset="0"/>
                </a:rPr>
                <a:t>1</a:t>
              </a:r>
              <a:endParaRPr lang="en-US" sz="1400" dirty="0">
                <a:solidFill>
                  <a:srgbClr val="C00000"/>
                </a:solidFill>
                <a:latin typeface="Consolas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651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Revision Consistency Guarantees…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199"/>
            <a:ext cx="8458200" cy="623927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Transactions don’t fail</a:t>
            </a:r>
            <a:endParaRPr lang="en-US" sz="2400" dirty="0" smtClean="0"/>
          </a:p>
          <a:p>
            <a:r>
              <a:rPr lang="en-US" sz="2800" dirty="0" smtClean="0"/>
              <a:t>Atomicity</a:t>
            </a:r>
            <a:endParaRPr lang="en-US" sz="2800" dirty="0" smtClean="0"/>
          </a:p>
          <a:p>
            <a:pPr lvl="1"/>
            <a:r>
              <a:rPr lang="en-US" sz="2000" dirty="0" smtClean="0"/>
              <a:t>Other clients see either all or none of the updates of a transactions</a:t>
            </a:r>
          </a:p>
          <a:p>
            <a:r>
              <a:rPr lang="en-US" sz="2800" dirty="0" smtClean="0"/>
              <a:t>Isolation</a:t>
            </a:r>
          </a:p>
          <a:p>
            <a:pPr lvl="1"/>
            <a:r>
              <a:rPr lang="en-US" sz="2000" dirty="0" smtClean="0"/>
              <a:t>Updates by incomplete transactions are not visible to other </a:t>
            </a:r>
            <a:r>
              <a:rPr lang="en-US" sz="2000" dirty="0" smtClean="0"/>
              <a:t>clients</a:t>
            </a:r>
            <a:endParaRPr lang="en-US" sz="2000" dirty="0"/>
          </a:p>
          <a:p>
            <a:r>
              <a:rPr lang="en-US" sz="2800" dirty="0"/>
              <a:t>See own Updates</a:t>
            </a:r>
          </a:p>
          <a:p>
            <a:pPr lvl="1"/>
            <a:r>
              <a:rPr lang="en-US" sz="2000" dirty="0"/>
              <a:t>Client sees effect of all updates it has performed up to this </a:t>
            </a:r>
            <a:r>
              <a:rPr lang="en-US" sz="2000" dirty="0" smtClean="0"/>
              <a:t>point</a:t>
            </a:r>
          </a:p>
          <a:p>
            <a:r>
              <a:rPr lang="en-US" sz="2800" dirty="0" smtClean="0"/>
              <a:t>Eventual Consistency</a:t>
            </a:r>
          </a:p>
          <a:p>
            <a:pPr lvl="1"/>
            <a:r>
              <a:rPr lang="en-US" sz="2000" dirty="0" smtClean="0"/>
              <a:t>Completed Transactions eventually settle at a certain position within a common history prefix.</a:t>
            </a:r>
            <a:endParaRPr lang="en-US" sz="2000" dirty="0"/>
          </a:p>
          <a:p>
            <a:r>
              <a:rPr lang="en-US" sz="2800" dirty="0" smtClean="0"/>
              <a:t>Causality</a:t>
            </a:r>
            <a:endParaRPr lang="en-US" sz="2800" dirty="0" smtClean="0"/>
          </a:p>
          <a:p>
            <a:pPr lvl="1"/>
            <a:r>
              <a:rPr lang="en-US" sz="2000" dirty="0" smtClean="0"/>
              <a:t>If B sees updates of A, and C sees updates of B, then C sees updates of </a:t>
            </a:r>
            <a:r>
              <a:rPr lang="en-US" sz="2000" dirty="0" smtClean="0"/>
              <a:t>A</a:t>
            </a:r>
            <a:endParaRPr lang="en-US" sz="2000" dirty="0" smtClean="0"/>
          </a:p>
        </p:txBody>
      </p:sp>
      <p:sp>
        <p:nvSpPr>
          <p:cNvPr id="4" name="Right Arrow 3"/>
          <p:cNvSpPr/>
          <p:nvPr/>
        </p:nvSpPr>
        <p:spPr>
          <a:xfrm flipH="1">
            <a:off x="2766965" y="5157225"/>
            <a:ext cx="5530320" cy="499685"/>
          </a:xfrm>
          <a:prstGeom prst="rightArrow">
            <a:avLst>
              <a:gd name="adj1" fmla="val 75834"/>
              <a:gd name="adj2" fmla="val 50000"/>
            </a:avLst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This one required work to prove. </a:t>
            </a:r>
            <a:endParaRPr lang="en-US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20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12130"/>
            <a:ext cx="8686215" cy="1143000"/>
          </a:xfrm>
        </p:spPr>
        <p:txBody>
          <a:bodyPr>
            <a:normAutofit fontScale="90000"/>
          </a:bodyPr>
          <a:lstStyle/>
          <a:p>
            <a:pPr>
              <a:tabLst>
                <a:tab pos="574675" algn="l"/>
              </a:tabLst>
            </a:pPr>
            <a:r>
              <a:rPr lang="en-US" sz="4000" dirty="0" smtClean="0"/>
              <a:t>The CAP </a:t>
            </a:r>
            <a:r>
              <a:rPr lang="en-US" sz="4000" dirty="0" smtClean="0"/>
              <a:t>theorem   </a:t>
            </a:r>
            <a:r>
              <a:rPr lang="en-US" sz="3100" dirty="0" smtClean="0"/>
              <a:t>[Brewer’00,Lynch&amp;Gilbert’02</a:t>
            </a:r>
            <a:r>
              <a:rPr lang="en-US" sz="3600" dirty="0" smtClean="0"/>
              <a:t>]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27525"/>
            <a:ext cx="8229600" cy="5334000"/>
          </a:xfrm>
        </p:spPr>
        <p:txBody>
          <a:bodyPr/>
          <a:lstStyle/>
          <a:p>
            <a:r>
              <a:rPr lang="en-US" dirty="0" smtClean="0"/>
              <a:t>A distributed system cannot have:</a:t>
            </a:r>
          </a:p>
          <a:p>
            <a:pPr lvl="1"/>
            <a:r>
              <a:rPr lang="en-US" dirty="0" smtClean="0"/>
              <a:t>Consistency</a:t>
            </a:r>
          </a:p>
          <a:p>
            <a:pPr lvl="2"/>
            <a:r>
              <a:rPr lang="en-US" dirty="0" smtClean="0"/>
              <a:t>all nodes see the same data at the same time</a:t>
            </a:r>
          </a:p>
          <a:p>
            <a:pPr lvl="1"/>
            <a:r>
              <a:rPr lang="en-US" dirty="0" smtClean="0"/>
              <a:t> Availability</a:t>
            </a:r>
          </a:p>
          <a:p>
            <a:pPr lvl="2"/>
            <a:r>
              <a:rPr lang="en-US" dirty="0" smtClean="0"/>
              <a:t>Every request receives a response about whether it was successful or failed</a:t>
            </a:r>
          </a:p>
          <a:p>
            <a:pPr lvl="1"/>
            <a:r>
              <a:rPr lang="en-US" dirty="0" smtClean="0"/>
              <a:t>Partition Tolerance</a:t>
            </a:r>
          </a:p>
          <a:p>
            <a:pPr lvl="2"/>
            <a:r>
              <a:rPr lang="en-US" dirty="0" smtClean="0"/>
              <a:t>the system continues to operate despite arbitrary message loss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join condition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8229600" cy="2283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Revision diagrams are subject to the join condition:</a:t>
            </a:r>
            <a:br>
              <a:rPr lang="en-US" dirty="0" smtClean="0"/>
            </a:br>
            <a:r>
              <a:rPr lang="en-US" i="1" dirty="0" smtClean="0"/>
              <a:t>A revision can only be joined into vertices that are reachable from the fork.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021886" y="3060091"/>
            <a:ext cx="31786" cy="3444838"/>
          </a:xfrm>
          <a:prstGeom prst="line">
            <a:avLst/>
          </a:prstGeom>
          <a:ln>
            <a:tailEnd type="triangl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Arc 5"/>
          <p:cNvSpPr/>
          <p:nvPr/>
        </p:nvSpPr>
        <p:spPr>
          <a:xfrm>
            <a:off x="4255157" y="3587174"/>
            <a:ext cx="1508768" cy="825111"/>
          </a:xfrm>
          <a:prstGeom prst="arc">
            <a:avLst/>
          </a:prstGeom>
          <a:ln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Arc 8"/>
          <p:cNvSpPr/>
          <p:nvPr/>
        </p:nvSpPr>
        <p:spPr>
          <a:xfrm flipV="1">
            <a:off x="3524091" y="4390080"/>
            <a:ext cx="2992608" cy="1804079"/>
          </a:xfrm>
          <a:prstGeom prst="arc">
            <a:avLst/>
          </a:prstGeom>
          <a:ln>
            <a:headEnd type="arrow" w="lg" len="lg"/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5776270" y="3988028"/>
            <a:ext cx="1612" cy="2516901"/>
          </a:xfrm>
          <a:prstGeom prst="line">
            <a:avLst/>
          </a:prstGeom>
          <a:ln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>
            <a:off x="5021886" y="4319351"/>
            <a:ext cx="1508768" cy="825111"/>
          </a:xfrm>
          <a:prstGeom prst="arc">
            <a:avLst/>
          </a:prstGeom>
          <a:ln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3" name="Straight Connector 12"/>
          <p:cNvCxnSpPr>
            <a:stCxn id="12" idx="2"/>
          </p:cNvCxnSpPr>
          <p:nvPr/>
        </p:nvCxnSpPr>
        <p:spPr>
          <a:xfrm>
            <a:off x="6530654" y="4731907"/>
            <a:ext cx="1" cy="560212"/>
          </a:xfrm>
          <a:prstGeom prst="line">
            <a:avLst/>
          </a:prstGeom>
          <a:ln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189462" y="4390080"/>
            <a:ext cx="499265" cy="1573650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ight Arrow 21"/>
          <p:cNvSpPr/>
          <p:nvPr/>
        </p:nvSpPr>
        <p:spPr>
          <a:xfrm>
            <a:off x="2167691" y="5578247"/>
            <a:ext cx="2712799" cy="1231824"/>
          </a:xfrm>
          <a:prstGeom prst="rightArrow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Invalid join, no path from fork.</a:t>
            </a:r>
            <a:endParaRPr lang="en-US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52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52401"/>
            <a:ext cx="8229600" cy="2160415"/>
          </a:xfrm>
        </p:spPr>
        <p:txBody>
          <a:bodyPr>
            <a:normAutofit/>
          </a:bodyPr>
          <a:lstStyle/>
          <a:p>
            <a:r>
              <a:rPr lang="en-US" dirty="0" smtClean="0"/>
              <a:t>Without join condition, causality is violated.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691625" y="2214226"/>
            <a:ext cx="31786" cy="4301360"/>
          </a:xfrm>
          <a:prstGeom prst="line">
            <a:avLst/>
          </a:prstGeom>
          <a:ln>
            <a:tailEnd type="triangl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Arc 4"/>
          <p:cNvSpPr/>
          <p:nvPr/>
        </p:nvSpPr>
        <p:spPr>
          <a:xfrm>
            <a:off x="924896" y="2741309"/>
            <a:ext cx="1508768" cy="825111"/>
          </a:xfrm>
          <a:prstGeom prst="arc">
            <a:avLst/>
          </a:prstGeom>
          <a:ln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" name="Arc 5"/>
          <p:cNvSpPr/>
          <p:nvPr/>
        </p:nvSpPr>
        <p:spPr>
          <a:xfrm flipV="1">
            <a:off x="193830" y="3544215"/>
            <a:ext cx="2992608" cy="1804079"/>
          </a:xfrm>
          <a:prstGeom prst="arc">
            <a:avLst/>
          </a:prstGeom>
          <a:ln>
            <a:headEnd type="arrow" w="lg" len="lg"/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446009" y="3142163"/>
            <a:ext cx="1612" cy="2516901"/>
          </a:xfrm>
          <a:prstGeom prst="line">
            <a:avLst/>
          </a:prstGeom>
          <a:ln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Arc 7"/>
          <p:cNvSpPr/>
          <p:nvPr/>
        </p:nvSpPr>
        <p:spPr>
          <a:xfrm>
            <a:off x="1691625" y="3473486"/>
            <a:ext cx="1508768" cy="825111"/>
          </a:xfrm>
          <a:prstGeom prst="arc">
            <a:avLst/>
          </a:prstGeom>
          <a:ln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9" name="Straight Connector 8"/>
          <p:cNvCxnSpPr>
            <a:stCxn id="8" idx="2"/>
          </p:cNvCxnSpPr>
          <p:nvPr/>
        </p:nvCxnSpPr>
        <p:spPr>
          <a:xfrm>
            <a:off x="3200393" y="3886042"/>
            <a:ext cx="1" cy="560212"/>
          </a:xfrm>
          <a:prstGeom prst="line">
            <a:avLst/>
          </a:prstGeom>
          <a:ln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227923" y="2926258"/>
            <a:ext cx="411482" cy="43180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tx1"/>
                </a:solidFill>
                <a:latin typeface="Consolas" pitchFamily="49" charset="0"/>
              </a:rPr>
              <a:t>A</a:t>
            </a:r>
            <a:endParaRPr lang="en-US" sz="1400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94653" y="3933097"/>
            <a:ext cx="411482" cy="43180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tx1"/>
                </a:solidFill>
                <a:latin typeface="Consolas" pitchFamily="49" charset="0"/>
              </a:rPr>
              <a:t>B</a:t>
            </a:r>
            <a:endParaRPr lang="en-US" sz="1400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17670" y="5659064"/>
            <a:ext cx="411482" cy="43180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tx1"/>
                </a:solidFill>
                <a:latin typeface="Consolas" pitchFamily="49" charset="0"/>
              </a:rPr>
              <a:t>C</a:t>
            </a:r>
            <a:endParaRPr lang="en-US" sz="1400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727090" y="1431940"/>
            <a:ext cx="5261485" cy="6239275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800" dirty="0" smtClean="0"/>
              <a:t>B sees updates of A</a:t>
            </a:r>
          </a:p>
          <a:p>
            <a:r>
              <a:rPr lang="en-US" sz="2800" dirty="0" smtClean="0"/>
              <a:t>C sees updates of B</a:t>
            </a:r>
          </a:p>
          <a:p>
            <a:r>
              <a:rPr lang="en-US" sz="2800" dirty="0" smtClean="0"/>
              <a:t>But C does not see updates of A</a:t>
            </a: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i="1" dirty="0" smtClean="0"/>
              <a:t>Visibility is not transitive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r>
              <a:rPr lang="en-US" sz="2800" dirty="0" smtClean="0"/>
              <a:t>We prove in paper: enforcing join condition is sufficient to guarantee transitive visibility.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3992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Raise Data Abstraction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Main Ingredient #2: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09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Raise Data Abstraction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85800" y="1201510"/>
            <a:ext cx="8229600" cy="5223080"/>
          </a:xfrm>
        </p:spPr>
        <p:txBody>
          <a:bodyPr>
            <a:normAutofit/>
          </a:bodyPr>
          <a:lstStyle/>
          <a:p>
            <a:r>
              <a:rPr lang="en-US" dirty="0" smtClean="0"/>
              <a:t>Richer data types</a:t>
            </a:r>
            <a:br>
              <a:rPr lang="en-US" dirty="0" smtClean="0"/>
            </a:br>
            <a:r>
              <a:rPr lang="en-US" dirty="0" smtClean="0"/>
              <a:t>enable updates</a:t>
            </a:r>
            <a:br>
              <a:rPr lang="en-US" dirty="0" smtClean="0"/>
            </a:br>
            <a:r>
              <a:rPr lang="en-US" dirty="0" smtClean="0"/>
              <a:t>that behave</a:t>
            </a:r>
            <a:br>
              <a:rPr lang="en-US" dirty="0" smtClean="0"/>
            </a:br>
            <a:r>
              <a:rPr lang="en-US" dirty="0" smtClean="0"/>
              <a:t>better</a:t>
            </a:r>
          </a:p>
          <a:p>
            <a:r>
              <a:rPr lang="en-US" dirty="0" smtClean="0"/>
              <a:t>Integer example:</a:t>
            </a:r>
            <a:endParaRPr lang="en-US" dirty="0" smtClean="0"/>
          </a:p>
          <a:p>
            <a:pPr lvl="1"/>
            <a:r>
              <a:rPr lang="en-US" dirty="0" smtClean="0"/>
              <a:t>Queries </a:t>
            </a:r>
            <a:r>
              <a:rPr lang="en-US" dirty="0" smtClean="0"/>
              <a:t>=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{</a:t>
            </a:r>
            <a:r>
              <a:rPr lang="en-US" dirty="0" smtClean="0"/>
              <a:t>load(a</a:t>
            </a:r>
            <a:r>
              <a:rPr lang="en-US" dirty="0" smtClean="0"/>
              <a:t>)</a:t>
            </a:r>
            <a:r>
              <a:rPr lang="en-US" dirty="0" smtClean="0">
                <a:sym typeface="Symbol"/>
              </a:rPr>
              <a:t>} </a:t>
            </a:r>
            <a:endParaRPr lang="en-US" dirty="0" smtClean="0">
              <a:sym typeface="Symbol"/>
            </a:endParaRPr>
          </a:p>
          <a:p>
            <a:pPr lvl="1"/>
            <a:r>
              <a:rPr lang="en-US" dirty="0" smtClean="0">
                <a:sym typeface="Symbol"/>
              </a:rPr>
              <a:t>Updates = </a:t>
            </a:r>
            <a:r>
              <a:rPr lang="en-US" dirty="0" smtClean="0">
                <a:sym typeface="Symbol"/>
              </a:rPr>
              <a:t/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{store(</a:t>
            </a:r>
            <a:r>
              <a:rPr lang="en-US" dirty="0" err="1" smtClean="0">
                <a:sym typeface="Symbol"/>
              </a:rPr>
              <a:t>a,v</a:t>
            </a:r>
            <a:r>
              <a:rPr lang="en-US" dirty="0" smtClean="0">
                <a:sym typeface="Symbol"/>
              </a:rPr>
              <a:t>)</a:t>
            </a:r>
            <a:r>
              <a:rPr lang="en-US" dirty="0" smtClean="0">
                <a:sym typeface="Symbol"/>
              </a:rPr>
              <a:t>}</a:t>
            </a:r>
            <a:br>
              <a:rPr lang="en-US" dirty="0" smtClean="0">
                <a:sym typeface="Symbol"/>
              </a:rPr>
            </a:br>
            <a:r>
              <a:rPr lang="en-US" sz="3200" b="1" dirty="0" smtClean="0">
                <a:solidFill>
                  <a:srgbClr val="660066"/>
                </a:solidFill>
                <a:sym typeface="Symbol"/>
              </a:rPr>
              <a:t> {add(</a:t>
            </a:r>
            <a:r>
              <a:rPr lang="en-US" sz="3200" b="1" dirty="0" err="1" smtClean="0">
                <a:solidFill>
                  <a:srgbClr val="660066"/>
                </a:solidFill>
                <a:sym typeface="Symbol"/>
              </a:rPr>
              <a:t>a,v</a:t>
            </a:r>
            <a:r>
              <a:rPr lang="en-US" sz="3200" b="1" dirty="0" smtClean="0">
                <a:solidFill>
                  <a:srgbClr val="660066"/>
                </a:solidFill>
                <a:sym typeface="Symbol"/>
              </a:rPr>
              <a:t>)}</a:t>
            </a:r>
            <a:endParaRPr lang="en-US" sz="3200" b="1" dirty="0">
              <a:solidFill>
                <a:srgbClr val="660066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567010" y="202980"/>
            <a:ext cx="40455" cy="6413635"/>
          </a:xfrm>
          <a:prstGeom prst="line">
            <a:avLst/>
          </a:prstGeom>
          <a:ln>
            <a:tailEnd type="triangl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Arc 5"/>
          <p:cNvSpPr/>
          <p:nvPr/>
        </p:nvSpPr>
        <p:spPr>
          <a:xfrm>
            <a:off x="5608935" y="1184308"/>
            <a:ext cx="1920250" cy="1536200"/>
          </a:xfrm>
          <a:prstGeom prst="arc">
            <a:avLst/>
          </a:prstGeom>
          <a:ln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/>
          <p:nvPr/>
        </p:nvSpPr>
        <p:spPr>
          <a:xfrm flipV="1">
            <a:off x="5608935" y="2720508"/>
            <a:ext cx="1920250" cy="1536200"/>
          </a:xfrm>
          <a:prstGeom prst="arc">
            <a:avLst/>
          </a:prstGeom>
          <a:ln>
            <a:headEnd type="arrow" w="lg" len="lg"/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 flipH="1">
            <a:off x="5647340" y="1944852"/>
            <a:ext cx="1881845" cy="1536200"/>
          </a:xfrm>
          <a:prstGeom prst="arc">
            <a:avLst/>
          </a:prstGeom>
          <a:ln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 flipH="1" flipV="1">
            <a:off x="5647340" y="3429000"/>
            <a:ext cx="1920250" cy="1536200"/>
          </a:xfrm>
          <a:prstGeom prst="arc">
            <a:avLst/>
          </a:prstGeom>
          <a:ln>
            <a:headEnd type="arrow" w="lg" len="lg"/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7529184" y="1930622"/>
            <a:ext cx="1" cy="1605454"/>
          </a:xfrm>
          <a:prstGeom prst="line">
            <a:avLst/>
          </a:prstGeom>
          <a:ln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8" idx="2"/>
            <a:endCxn id="9" idx="2"/>
          </p:cNvCxnSpPr>
          <p:nvPr/>
        </p:nvCxnSpPr>
        <p:spPr>
          <a:xfrm>
            <a:off x="5647340" y="2712952"/>
            <a:ext cx="0" cy="1484148"/>
          </a:xfrm>
          <a:prstGeom prst="line">
            <a:avLst/>
          </a:prstGeom>
          <a:ln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>
            <a:off x="5647340" y="5247811"/>
            <a:ext cx="1920250" cy="1536200"/>
          </a:xfrm>
          <a:prstGeom prst="arc">
            <a:avLst/>
          </a:prstGeom>
          <a:ln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12" idx="2"/>
          </p:cNvCxnSpPr>
          <p:nvPr/>
        </p:nvCxnSpPr>
        <p:spPr>
          <a:xfrm>
            <a:off x="7567590" y="6015911"/>
            <a:ext cx="1" cy="610702"/>
          </a:xfrm>
          <a:prstGeom prst="line">
            <a:avLst/>
          </a:prstGeom>
          <a:ln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149545" y="2929735"/>
            <a:ext cx="1728225" cy="80272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load(A) </a:t>
            </a:r>
            <a:r>
              <a:rPr lang="en-US" dirty="0" smtClean="0">
                <a:solidFill>
                  <a:srgbClr val="C00000"/>
                </a:solidFill>
                <a:latin typeface="Consolas" pitchFamily="49" charset="0"/>
              </a:rPr>
              <a:t>→ 0</a:t>
            </a:r>
            <a:endParaRPr lang="en-US" dirty="0" smtClean="0">
              <a:solidFill>
                <a:schemeClr val="tx1"/>
              </a:solidFill>
              <a:latin typeface="Consolas" pitchFamily="49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add(A, 1)</a:t>
            </a:r>
            <a:endParaRPr lang="en-US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45135" y="2279408"/>
            <a:ext cx="1728225" cy="8039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itchFamily="49" charset="0"/>
              </a:rPr>
              <a:t>load(A) </a:t>
            </a:r>
            <a:r>
              <a:rPr lang="en-US" dirty="0">
                <a:solidFill>
                  <a:srgbClr val="C00000"/>
                </a:solidFill>
                <a:latin typeface="Consolas" pitchFamily="49" charset="0"/>
              </a:rPr>
              <a:t>→ 0</a:t>
            </a:r>
            <a:endParaRPr lang="en-US" dirty="0">
              <a:solidFill>
                <a:schemeClr val="tx1"/>
              </a:solidFill>
              <a:latin typeface="Consolas" pitchFamily="49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onsolas" pitchFamily="49" charset="0"/>
              </a:rPr>
              <a:t>add(A, 1)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60349" y="5815239"/>
            <a:ext cx="1728225" cy="506023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load(A) </a:t>
            </a:r>
            <a:r>
              <a:rPr lang="en-US" dirty="0" smtClean="0">
                <a:solidFill>
                  <a:srgbClr val="C00000"/>
                </a:solidFill>
                <a:latin typeface="Consolas" pitchFamily="49" charset="0"/>
              </a:rPr>
              <a:t>→ 2</a:t>
            </a:r>
          </a:p>
        </p:txBody>
      </p:sp>
    </p:spTree>
    <p:extLst>
      <p:ext uri="{BB962C8B-B14F-4D97-AF65-F5344CB8AC3E}">
        <p14:creationId xmlns:p14="http://schemas.microsoft.com/office/powerpoint/2010/main" val="59175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65" y="16457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Query-Update </a:t>
            </a:r>
            <a:r>
              <a:rPr lang="en-US" dirty="0" smtClean="0"/>
              <a:t>Automata (QUA)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40" y="838200"/>
            <a:ext cx="8873360" cy="53340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query-update interface </a:t>
            </a:r>
            <a:r>
              <a:rPr lang="en-US" dirty="0" smtClean="0"/>
              <a:t>tuple (Q, V, U)</a:t>
            </a:r>
          </a:p>
          <a:p>
            <a:pPr lvl="1"/>
            <a:r>
              <a:rPr lang="en-US" dirty="0" smtClean="0"/>
              <a:t>Q – Query operations</a:t>
            </a:r>
          </a:p>
          <a:p>
            <a:pPr lvl="1"/>
            <a:r>
              <a:rPr lang="en-US" dirty="0" smtClean="0"/>
              <a:t>V – Values returned by query</a:t>
            </a:r>
          </a:p>
          <a:p>
            <a:pPr lvl="1"/>
            <a:r>
              <a:rPr lang="en-US" dirty="0" smtClean="0"/>
              <a:t>U – Update operations </a:t>
            </a:r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query update automaton</a:t>
            </a:r>
            <a:r>
              <a:rPr lang="en-US" dirty="0" smtClean="0"/>
              <a:t>  (S,</a:t>
            </a:r>
            <a:r>
              <a:rPr lang="en-US" dirty="0"/>
              <a:t> s</a:t>
            </a:r>
            <a:r>
              <a:rPr lang="en-US" baseline="-25000" dirty="0"/>
              <a:t>0</a:t>
            </a:r>
            <a:r>
              <a:rPr lang="en-US" dirty="0" smtClean="0"/>
              <a:t>, #) over </a:t>
            </a:r>
            <a:r>
              <a:rPr lang="en-US" dirty="0"/>
              <a:t>(Q, V, U</a:t>
            </a:r>
            <a:r>
              <a:rPr lang="en-US" dirty="0" smtClean="0"/>
              <a:t>)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A set of states S</a:t>
            </a:r>
          </a:p>
          <a:p>
            <a:pPr lvl="1"/>
            <a:r>
              <a:rPr lang="en-US" dirty="0" smtClean="0"/>
              <a:t>An initial state s</a:t>
            </a:r>
            <a:r>
              <a:rPr lang="en-US" baseline="-25000" dirty="0" smtClean="0"/>
              <a:t>0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 S</a:t>
            </a:r>
          </a:p>
          <a:p>
            <a:pPr lvl="1"/>
            <a:r>
              <a:rPr lang="en-US" dirty="0" smtClean="0">
                <a:sym typeface="Symbol"/>
              </a:rPr>
              <a:t>For each q in Q, an interpretation </a:t>
            </a:r>
            <a:r>
              <a:rPr lang="en-US" dirty="0" smtClean="0"/>
              <a:t> </a:t>
            </a:r>
            <a:r>
              <a:rPr lang="en-US" dirty="0" smtClean="0">
                <a:sym typeface="Math B"/>
              </a:rPr>
              <a:t>q</a:t>
            </a:r>
            <a:r>
              <a:rPr lang="en-US" baseline="30000" dirty="0" smtClean="0"/>
              <a:t>♯</a:t>
            </a:r>
            <a:r>
              <a:rPr lang="en-US" dirty="0" smtClean="0"/>
              <a:t>: </a:t>
            </a:r>
            <a:r>
              <a:rPr lang="en-US" dirty="0" smtClean="0">
                <a:sym typeface="Symbol"/>
              </a:rPr>
              <a:t>S  V</a:t>
            </a:r>
          </a:p>
          <a:p>
            <a:pPr lvl="1"/>
            <a:r>
              <a:rPr lang="en-US" dirty="0">
                <a:sym typeface="Symbol"/>
              </a:rPr>
              <a:t>For each </a:t>
            </a:r>
            <a:r>
              <a:rPr lang="en-US" dirty="0" smtClean="0">
                <a:sym typeface="Symbol"/>
              </a:rPr>
              <a:t>u </a:t>
            </a:r>
            <a:r>
              <a:rPr lang="en-US" dirty="0">
                <a:sym typeface="Symbol"/>
              </a:rPr>
              <a:t>in </a:t>
            </a:r>
            <a:r>
              <a:rPr lang="en-US" dirty="0" smtClean="0">
                <a:sym typeface="Symbol"/>
              </a:rPr>
              <a:t>U, an interpretation </a:t>
            </a:r>
            <a:r>
              <a:rPr lang="en-US" dirty="0" smtClean="0"/>
              <a:t> </a:t>
            </a:r>
            <a:r>
              <a:rPr lang="en-US" dirty="0" smtClean="0">
                <a:sym typeface="Math B"/>
              </a:rPr>
              <a:t>u</a:t>
            </a:r>
            <a:r>
              <a:rPr lang="en-US" baseline="30000" dirty="0" smtClean="0"/>
              <a:t>♯</a:t>
            </a:r>
            <a:r>
              <a:rPr lang="en-US" dirty="0"/>
              <a:t>: </a:t>
            </a:r>
            <a:r>
              <a:rPr lang="en-US" dirty="0">
                <a:sym typeface="Symbol"/>
              </a:rPr>
              <a:t>S  </a:t>
            </a:r>
            <a:r>
              <a:rPr lang="en-US" dirty="0" smtClean="0">
                <a:sym typeface="Symbol"/>
              </a:rPr>
              <a:t>S</a:t>
            </a:r>
            <a:endParaRPr lang="en-US" dirty="0">
              <a:sym typeface="Symbol"/>
            </a:endParaRP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QUAs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01510"/>
            <a:ext cx="8229600" cy="522308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QUAs keep the conversation general</a:t>
            </a:r>
            <a:endParaRPr lang="en-US" dirty="0"/>
          </a:p>
          <a:p>
            <a:pPr lvl="1"/>
            <a:r>
              <a:rPr lang="en-US" dirty="0" smtClean="0"/>
              <a:t>QUAs can represent simple shared memory</a:t>
            </a:r>
          </a:p>
          <a:p>
            <a:pPr lvl="1"/>
            <a:r>
              <a:rPr lang="en-US" dirty="0" smtClean="0"/>
              <a:t>QUAs can represent abstract data types</a:t>
            </a:r>
            <a:endParaRPr lang="en-US" dirty="0"/>
          </a:p>
          <a:p>
            <a:pPr lvl="1"/>
            <a:r>
              <a:rPr lang="en-US" dirty="0" smtClean="0"/>
              <a:t>QUAs can represent entire databases</a:t>
            </a:r>
            <a:endParaRPr lang="en-US" dirty="0"/>
          </a:p>
          <a:p>
            <a:r>
              <a:rPr lang="en-US" dirty="0" smtClean="0"/>
              <a:t>QUAs provide what we need to define EC</a:t>
            </a:r>
          </a:p>
          <a:p>
            <a:pPr lvl="1"/>
            <a:r>
              <a:rPr lang="en-US" dirty="0" smtClean="0"/>
              <a:t>Clean separation of queries (no side effects) and updates (only side effects, no return value)</a:t>
            </a:r>
            <a:endParaRPr lang="en-US" dirty="0" smtClean="0"/>
          </a:p>
          <a:p>
            <a:pPr lvl="1"/>
            <a:r>
              <a:rPr lang="en-US" dirty="0" smtClean="0"/>
              <a:t>Updates contain information about intent, and are total functions (can apply to different state)</a:t>
            </a:r>
            <a:endParaRPr lang="en-US" dirty="0"/>
          </a:p>
          <a:p>
            <a:r>
              <a:rPr lang="en-US" dirty="0" smtClean="0"/>
              <a:t>QUAs can enable optimized implementations</a:t>
            </a:r>
            <a:endParaRPr lang="en-US" dirty="0" smtClean="0"/>
          </a:p>
          <a:p>
            <a:pPr lvl="1"/>
            <a:r>
              <a:rPr lang="en-US" dirty="0" smtClean="0"/>
              <a:t>Bounded metadata, not u</a:t>
            </a:r>
            <a:r>
              <a:rPr lang="en-US" dirty="0" smtClean="0"/>
              <a:t>nbounded logs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fork-join QUA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47890"/>
            <a:ext cx="8229600" cy="5124310"/>
          </a:xfrm>
        </p:spPr>
        <p:txBody>
          <a:bodyPr>
            <a:normAutofit/>
          </a:bodyPr>
          <a:lstStyle/>
          <a:p>
            <a:r>
              <a:rPr lang="en-US" dirty="0" smtClean="0"/>
              <a:t>Rather than maintaining update logs or walking graphs, we can use an </a:t>
            </a:r>
            <a:r>
              <a:rPr lang="en-US" dirty="0"/>
              <a:t>FJ-QUA </a:t>
            </a:r>
            <a:r>
              <a:rPr lang="en-US" dirty="0" smtClean="0"/>
              <a:t>to represent the state of a revisions</a:t>
            </a:r>
          </a:p>
          <a:p>
            <a:r>
              <a:rPr lang="en-US" dirty="0" smtClean="0"/>
              <a:t>A fork-join QUA is a </a:t>
            </a:r>
            <a:r>
              <a:rPr lang="en-US" dirty="0"/>
              <a:t>tuple (</a:t>
            </a:r>
            <a:r>
              <a:rPr lang="en-US" dirty="0">
                <a:sym typeface="Symbol"/>
              </a:rPr>
              <a:t></a:t>
            </a:r>
            <a:r>
              <a:rPr lang="en-US" dirty="0"/>
              <a:t>, </a:t>
            </a:r>
            <a:r>
              <a:rPr lang="en-US" dirty="0">
                <a:sym typeface="Symbol"/>
              </a:rPr>
              <a:t></a:t>
            </a:r>
            <a:r>
              <a:rPr lang="en-US" baseline="-25000" dirty="0"/>
              <a:t>0</a:t>
            </a:r>
            <a:r>
              <a:rPr lang="en-US" dirty="0"/>
              <a:t>, </a:t>
            </a:r>
            <a:r>
              <a:rPr lang="en-US" dirty="0">
                <a:sym typeface="Symbol"/>
              </a:rPr>
              <a:t>f, j, </a:t>
            </a:r>
            <a:r>
              <a:rPr lang="en-US" dirty="0"/>
              <a:t>#) </a:t>
            </a:r>
            <a:endParaRPr lang="en-US" dirty="0" smtClean="0"/>
          </a:p>
          <a:p>
            <a:pPr lvl="1"/>
            <a:r>
              <a:rPr lang="en-US" dirty="0" smtClean="0"/>
              <a:t>An initial state </a:t>
            </a:r>
            <a:r>
              <a:rPr lang="en-US" dirty="0" smtClean="0">
                <a:sym typeface="Symbol"/>
              </a:rPr>
              <a:t></a:t>
            </a:r>
            <a:r>
              <a:rPr lang="en-US" baseline="-25000" dirty="0" smtClean="0"/>
              <a:t>0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 </a:t>
            </a:r>
          </a:p>
          <a:p>
            <a:pPr lvl="1"/>
            <a:r>
              <a:rPr lang="en-US" dirty="0">
                <a:sym typeface="Symbol"/>
              </a:rPr>
              <a:t>For each q in Q, an interpretation </a:t>
            </a:r>
            <a:r>
              <a:rPr lang="en-US" dirty="0"/>
              <a:t> </a:t>
            </a:r>
            <a:r>
              <a:rPr lang="en-US" dirty="0">
                <a:sym typeface="Math B"/>
              </a:rPr>
              <a:t>q</a:t>
            </a:r>
            <a:r>
              <a:rPr lang="en-US" baseline="30000" dirty="0"/>
              <a:t>♯</a:t>
            </a:r>
            <a:r>
              <a:rPr lang="en-US" dirty="0"/>
              <a:t>: </a:t>
            </a:r>
            <a:r>
              <a:rPr lang="en-US" dirty="0">
                <a:sym typeface="Symbol"/>
              </a:rPr>
              <a:t>S  V</a:t>
            </a:r>
          </a:p>
          <a:p>
            <a:pPr lvl="1"/>
            <a:r>
              <a:rPr lang="en-US" dirty="0">
                <a:sym typeface="Symbol"/>
              </a:rPr>
              <a:t>For each u in U, an interpretation </a:t>
            </a:r>
            <a:r>
              <a:rPr lang="en-US" dirty="0"/>
              <a:t> </a:t>
            </a:r>
            <a:r>
              <a:rPr lang="en-US" dirty="0">
                <a:sym typeface="Math B"/>
              </a:rPr>
              <a:t>u</a:t>
            </a:r>
            <a:r>
              <a:rPr lang="en-US" baseline="30000" dirty="0"/>
              <a:t>♯</a:t>
            </a:r>
            <a:r>
              <a:rPr lang="en-US" dirty="0"/>
              <a:t>: </a:t>
            </a:r>
            <a:r>
              <a:rPr lang="en-US" dirty="0">
                <a:sym typeface="Symbol"/>
              </a:rPr>
              <a:t>S  S</a:t>
            </a:r>
          </a:p>
          <a:p>
            <a:pPr lvl="1"/>
            <a:r>
              <a:rPr lang="en-US" dirty="0" smtClean="0">
                <a:sym typeface="Symbol"/>
              </a:rPr>
              <a:t>A </a:t>
            </a:r>
            <a:r>
              <a:rPr lang="en-US" dirty="0" smtClean="0">
                <a:sym typeface="Symbol"/>
              </a:rPr>
              <a:t>fork operation f:     </a:t>
            </a:r>
          </a:p>
          <a:p>
            <a:pPr lvl="1"/>
            <a:r>
              <a:rPr lang="en-US" dirty="0" smtClean="0">
                <a:sym typeface="Symbol"/>
              </a:rPr>
              <a:t>A join operation j:    </a:t>
            </a:r>
            <a:r>
              <a:rPr lang="en-US" dirty="0" smtClean="0">
                <a:sym typeface="Symbol"/>
              </a:rPr>
              <a:t></a:t>
            </a:r>
          </a:p>
          <a:p>
            <a:endParaRPr lang="en-US" dirty="0">
              <a:sym typeface="Symbol"/>
            </a:endParaRPr>
          </a:p>
          <a:p>
            <a:pPr marL="0" indent="0">
              <a:buNone/>
            </a:pPr>
            <a:endParaRPr lang="en-US" dirty="0" smtClean="0">
              <a:sym typeface="Symbol"/>
            </a:endParaRP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80" y="126170"/>
            <a:ext cx="8229600" cy="1737960"/>
          </a:xfrm>
        </p:spPr>
        <p:txBody>
          <a:bodyPr>
            <a:normAutofit/>
          </a:bodyPr>
          <a:lstStyle/>
          <a:p>
            <a:r>
              <a:rPr lang="en-US" dirty="0" smtClean="0"/>
              <a:t>Programming with FJ-</a:t>
            </a:r>
            <a:r>
              <a:rPr lang="en-US" dirty="0" smtClean="0"/>
              <a:t>QUAs</a:t>
            </a:r>
            <a:br>
              <a:rPr lang="en-US" dirty="0" smtClean="0"/>
            </a:br>
            <a:r>
              <a:rPr lang="en-US" sz="3200" dirty="0" smtClean="0"/>
              <a:t>[ECOOP’12, to appear]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61634"/>
            <a:ext cx="8229600" cy="426295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No need to develop custom FJ-QUAs for each application: programmer can compose them</a:t>
            </a:r>
          </a:p>
          <a:p>
            <a:r>
              <a:rPr lang="en-US" sz="2800" dirty="0" smtClean="0"/>
              <a:t>Support FJ-QUAs for basic types</a:t>
            </a:r>
          </a:p>
          <a:p>
            <a:pPr lvl="1"/>
            <a:r>
              <a:rPr lang="en-US" sz="2400" dirty="0" smtClean="0"/>
              <a:t>Cloud Integers</a:t>
            </a:r>
          </a:p>
          <a:p>
            <a:pPr lvl="1"/>
            <a:r>
              <a:rPr lang="en-US" sz="2400" dirty="0" smtClean="0"/>
              <a:t>Cloud Strings</a:t>
            </a:r>
          </a:p>
          <a:p>
            <a:r>
              <a:rPr lang="en-US" sz="2800" dirty="0" smtClean="0"/>
              <a:t>Support FJ-QUAs for certain collection types</a:t>
            </a:r>
          </a:p>
          <a:p>
            <a:pPr lvl="1"/>
            <a:r>
              <a:rPr lang="en-US" sz="2400" dirty="0" smtClean="0"/>
              <a:t>Cloud Entities</a:t>
            </a:r>
          </a:p>
          <a:p>
            <a:pPr lvl="1"/>
            <a:r>
              <a:rPr lang="en-US" sz="2400" dirty="0" smtClean="0"/>
              <a:t>Cloud Arrays</a:t>
            </a:r>
          </a:p>
        </p:txBody>
      </p:sp>
    </p:spTree>
    <p:extLst>
      <p:ext uri="{BB962C8B-B14F-4D97-AF65-F5344CB8AC3E}">
        <p14:creationId xmlns:p14="http://schemas.microsoft.com/office/powerpoint/2010/main" val="199214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85560"/>
            <a:ext cx="7611485" cy="4586640"/>
          </a:xfrm>
        </p:spPr>
        <p:txBody>
          <a:bodyPr>
            <a:normAutofit/>
          </a:bodyPr>
          <a:lstStyle/>
          <a:p>
            <a:r>
              <a:rPr lang="en-US" dirty="0"/>
              <a:t>Revision diagrams </a:t>
            </a:r>
            <a:r>
              <a:rPr lang="en-US" dirty="0" smtClean="0"/>
              <a:t>are a visualization tool; actual system can use a variety of implementations</a:t>
            </a:r>
          </a:p>
          <a:p>
            <a:pPr lvl="1"/>
            <a:r>
              <a:rPr lang="en-US" dirty="0" smtClean="0"/>
              <a:t>Paper gives several system models.</a:t>
            </a:r>
          </a:p>
          <a:p>
            <a:pPr lvl="1"/>
            <a:r>
              <a:rPr lang="en-US" dirty="0" smtClean="0"/>
              <a:t>Since revisions can be nested, we can use server pools to scale to large numbers of clients.</a:t>
            </a:r>
          </a:p>
        </p:txBody>
      </p:sp>
    </p:spTree>
    <p:extLst>
      <p:ext uri="{BB962C8B-B14F-4D97-AF65-F5344CB8AC3E}">
        <p14:creationId xmlns:p14="http://schemas.microsoft.com/office/powerpoint/2010/main" val="324245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axiomatic model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11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to compromise?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55130"/>
            <a:ext cx="8229600" cy="510786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Strong Consistency, </a:t>
            </a:r>
            <a:r>
              <a:rPr lang="en-US" dirty="0" smtClean="0">
                <a:solidFill>
                  <a:schemeClr val="tx2"/>
                </a:solidFill>
              </a:rPr>
              <a:t>Brittle </a:t>
            </a:r>
            <a:r>
              <a:rPr lang="en-US" dirty="0" smtClean="0">
                <a:solidFill>
                  <a:schemeClr val="tx2"/>
                </a:solidFill>
              </a:rPr>
              <a:t>Availability</a:t>
            </a:r>
          </a:p>
          <a:p>
            <a:pPr lvl="1"/>
            <a:r>
              <a:rPr lang="en-US" dirty="0" smtClean="0"/>
              <a:t>Maintain illusion of single master copy</a:t>
            </a:r>
          </a:p>
          <a:p>
            <a:pPr lvl="1"/>
            <a:r>
              <a:rPr lang="en-US" dirty="0" smtClean="0"/>
              <a:t>Cannot commit updates without server roundtrip</a:t>
            </a:r>
          </a:p>
          <a:p>
            <a:pPr lvl="1"/>
            <a:r>
              <a:rPr lang="en-US" dirty="0" smtClean="0"/>
              <a:t>Changes are globally visible at time of commit</a:t>
            </a:r>
          </a:p>
          <a:p>
            <a:pPr marL="457200" lvl="1" indent="0">
              <a:buNone/>
            </a:pPr>
            <a:endParaRPr lang="en-US" b="1" dirty="0" smtClean="0"/>
          </a:p>
          <a:p>
            <a:r>
              <a:rPr lang="en-US" dirty="0" smtClean="0"/>
              <a:t>Strong Availability, </a:t>
            </a:r>
            <a:r>
              <a:rPr lang="en-US" dirty="0" smtClean="0">
                <a:solidFill>
                  <a:schemeClr val="tx2"/>
                </a:solidFill>
              </a:rPr>
              <a:t>Eventual </a:t>
            </a:r>
            <a:r>
              <a:rPr lang="en-US" dirty="0" smtClean="0">
                <a:solidFill>
                  <a:schemeClr val="tx2"/>
                </a:solidFill>
              </a:rPr>
              <a:t>Consistency</a:t>
            </a:r>
          </a:p>
          <a:p>
            <a:pPr lvl="1"/>
            <a:r>
              <a:rPr lang="en-US" dirty="0" smtClean="0"/>
              <a:t>Keep replicas on each client</a:t>
            </a:r>
          </a:p>
          <a:p>
            <a:pPr lvl="1"/>
            <a:r>
              <a:rPr lang="en-US" dirty="0" smtClean="0"/>
              <a:t>Can commit updates locally without server connection</a:t>
            </a:r>
          </a:p>
          <a:p>
            <a:pPr lvl="1"/>
            <a:r>
              <a:rPr lang="en-US" dirty="0" smtClean="0"/>
              <a:t>Changes are immediately visible locally, and eventually propagated to all other replicas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4896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Histories are sequentially consistent if the query results are consistent with </a:t>
            </a:r>
            <a:r>
              <a:rPr lang="en-US" dirty="0"/>
              <a:t>a </a:t>
            </a:r>
            <a:r>
              <a:rPr lang="en-US" dirty="0">
                <a:solidFill>
                  <a:srgbClr val="006600"/>
                </a:solidFill>
              </a:rPr>
              <a:t>single order </a:t>
            </a:r>
            <a:r>
              <a:rPr lang="en-US" dirty="0"/>
              <a:t>of the transactions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883650" y="3928265"/>
            <a:ext cx="4647005" cy="1113745"/>
            <a:chOff x="1691625" y="2776115"/>
            <a:chExt cx="4647005" cy="1113745"/>
          </a:xfrm>
        </p:grpSpPr>
        <p:sp>
          <p:nvSpPr>
            <p:cNvPr id="5" name="Rectangle 4"/>
            <p:cNvSpPr/>
            <p:nvPr/>
          </p:nvSpPr>
          <p:spPr>
            <a:xfrm>
              <a:off x="1691625" y="2776115"/>
              <a:ext cx="1997060" cy="1113745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tx1"/>
                  </a:solidFill>
                  <a:latin typeface="Consolas" pitchFamily="49" charset="0"/>
                </a:rPr>
                <a:t>store(17, 1)</a:t>
              </a:r>
            </a:p>
            <a:p>
              <a:r>
                <a:rPr lang="en-US" dirty="0" smtClean="0">
                  <a:solidFill>
                    <a:schemeClr val="tx1"/>
                  </a:solidFill>
                  <a:latin typeface="Consolas" pitchFamily="49" charset="0"/>
                </a:rPr>
                <a:t>load(17)</a:t>
              </a:r>
              <a:r>
                <a:rPr lang="en-US" dirty="0" smtClean="0">
                  <a:solidFill>
                    <a:srgbClr val="C00000"/>
                  </a:solidFill>
                  <a:latin typeface="Consolas" pitchFamily="49" charset="0"/>
                </a:rPr>
                <a:t> </a:t>
              </a:r>
              <a:r>
                <a:rPr lang="en-US" dirty="0">
                  <a:solidFill>
                    <a:srgbClr val="C00000"/>
                  </a:solidFill>
                  <a:latin typeface="Consolas" pitchFamily="49" charset="0"/>
                </a:rPr>
                <a:t>→ 1</a:t>
              </a:r>
              <a:endParaRPr lang="en-US" dirty="0">
                <a:solidFill>
                  <a:schemeClr val="tx1"/>
                </a:solidFill>
                <a:latin typeface="Consolas" pitchFamily="49" charset="0"/>
              </a:endParaRPr>
            </a:p>
            <a:p>
              <a:r>
                <a:rPr lang="en-US" dirty="0">
                  <a:solidFill>
                    <a:schemeClr val="tx1"/>
                  </a:solidFill>
                  <a:latin typeface="Consolas" pitchFamily="49" charset="0"/>
                </a:rPr>
                <a:t>load(19)</a:t>
              </a:r>
              <a:r>
                <a:rPr lang="en-US" dirty="0">
                  <a:solidFill>
                    <a:srgbClr val="C00000"/>
                  </a:solidFill>
                  <a:latin typeface="Consolas" pitchFamily="49" charset="0"/>
                </a:rPr>
                <a:t> → </a:t>
              </a:r>
              <a:r>
                <a:rPr lang="en-US" dirty="0" smtClean="0">
                  <a:solidFill>
                    <a:srgbClr val="C00000"/>
                  </a:solidFill>
                  <a:latin typeface="Consolas" pitchFamily="49" charset="0"/>
                </a:rPr>
                <a:t>0</a:t>
              </a:r>
              <a:endParaRPr lang="en-US" dirty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341570" y="2776115"/>
              <a:ext cx="1997060" cy="1113745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tx1"/>
                  </a:solidFill>
                  <a:latin typeface="Consolas" pitchFamily="49" charset="0"/>
                </a:rPr>
                <a:t>store(17, 2)</a:t>
              </a:r>
            </a:p>
            <a:p>
              <a:r>
                <a:rPr lang="en-US" dirty="0" smtClean="0">
                  <a:solidFill>
                    <a:schemeClr val="tx1"/>
                  </a:solidFill>
                  <a:latin typeface="Consolas" pitchFamily="49" charset="0"/>
                </a:rPr>
                <a:t>store(19, 8)</a:t>
              </a:r>
            </a:p>
            <a:p>
              <a:r>
                <a:rPr lang="en-US" dirty="0" smtClean="0">
                  <a:solidFill>
                    <a:schemeClr val="tx1"/>
                  </a:solidFill>
                  <a:latin typeface="Consolas" pitchFamily="49" charset="0"/>
                </a:rPr>
                <a:t>load(17)</a:t>
              </a:r>
              <a:r>
                <a:rPr lang="en-US" dirty="0">
                  <a:solidFill>
                    <a:srgbClr val="C00000"/>
                  </a:solidFill>
                  <a:latin typeface="Consolas" pitchFamily="49" charset="0"/>
                </a:rPr>
                <a:t> → 2</a:t>
              </a:r>
              <a:endParaRPr lang="en-US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883650" y="5042010"/>
            <a:ext cx="1997060" cy="111374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load(17)</a:t>
            </a:r>
            <a:r>
              <a:rPr lang="en-US" dirty="0">
                <a:solidFill>
                  <a:srgbClr val="C00000"/>
                </a:solidFill>
                <a:latin typeface="Consolas" pitchFamily="49" charset="0"/>
              </a:rPr>
              <a:t> → 2</a:t>
            </a:r>
            <a:endParaRPr lang="en-US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75692" y="3247556"/>
            <a:ext cx="2005017" cy="68070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  <a:latin typeface="Consolas" pitchFamily="49" charset="0"/>
              </a:rPr>
              <a:t>Client 1</a:t>
            </a:r>
          </a:p>
        </p:txBody>
      </p:sp>
      <p:sp>
        <p:nvSpPr>
          <p:cNvPr id="9" name="Rectangle 8"/>
          <p:cNvSpPr/>
          <p:nvPr/>
        </p:nvSpPr>
        <p:spPr>
          <a:xfrm>
            <a:off x="4518105" y="3247556"/>
            <a:ext cx="2012549" cy="68070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  <a:latin typeface="Consolas" pitchFamily="49" charset="0"/>
              </a:rPr>
              <a:t>Client 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40835" y="5788590"/>
            <a:ext cx="3840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Is this history sequentially consistent?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583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Histories are </a:t>
            </a:r>
            <a:r>
              <a:rPr lang="en-US" dirty="0" smtClean="0"/>
              <a:t>sequentially consistent if </a:t>
            </a:r>
            <a:r>
              <a:rPr lang="en-US" dirty="0"/>
              <a:t>the query results are consistent with a </a:t>
            </a:r>
            <a:r>
              <a:rPr lang="en-US" dirty="0" smtClean="0">
                <a:solidFill>
                  <a:srgbClr val="006600"/>
                </a:solidFill>
              </a:rPr>
              <a:t>single order </a:t>
            </a:r>
            <a:r>
              <a:rPr lang="en-US" dirty="0"/>
              <a:t>of the </a:t>
            </a:r>
            <a:r>
              <a:rPr lang="en-US" dirty="0" smtClean="0"/>
              <a:t>transactions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883650" y="3928265"/>
            <a:ext cx="4647005" cy="1113745"/>
            <a:chOff x="1691625" y="2776115"/>
            <a:chExt cx="4647005" cy="1113745"/>
          </a:xfrm>
        </p:grpSpPr>
        <p:sp>
          <p:nvSpPr>
            <p:cNvPr id="5" name="Rectangle 4"/>
            <p:cNvSpPr/>
            <p:nvPr/>
          </p:nvSpPr>
          <p:spPr>
            <a:xfrm>
              <a:off x="1691625" y="2776115"/>
              <a:ext cx="1997060" cy="1113745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1"/>
                  </a:solidFill>
                  <a:latin typeface="Consolas" pitchFamily="49" charset="0"/>
                </a:rPr>
                <a:t>store(17, 1)</a:t>
              </a:r>
            </a:p>
            <a:p>
              <a:r>
                <a:rPr lang="en-US" dirty="0">
                  <a:solidFill>
                    <a:schemeClr val="tx1"/>
                  </a:solidFill>
                  <a:latin typeface="Consolas" pitchFamily="49" charset="0"/>
                </a:rPr>
                <a:t>load(17</a:t>
              </a:r>
              <a:r>
                <a:rPr lang="en-US" dirty="0" smtClean="0">
                  <a:solidFill>
                    <a:schemeClr val="tx1"/>
                  </a:solidFill>
                  <a:latin typeface="Consolas" pitchFamily="49" charset="0"/>
                </a:rPr>
                <a:t>)</a:t>
              </a:r>
              <a:r>
                <a:rPr lang="en-US" dirty="0" smtClean="0">
                  <a:solidFill>
                    <a:srgbClr val="C00000"/>
                  </a:solidFill>
                  <a:latin typeface="Consolas" pitchFamily="49" charset="0"/>
                </a:rPr>
                <a:t> </a:t>
              </a:r>
              <a:r>
                <a:rPr lang="en-US" dirty="0">
                  <a:solidFill>
                    <a:srgbClr val="C00000"/>
                  </a:solidFill>
                  <a:latin typeface="Consolas" pitchFamily="49" charset="0"/>
                </a:rPr>
                <a:t>→ 1</a:t>
              </a:r>
              <a:endParaRPr lang="en-US" dirty="0">
                <a:solidFill>
                  <a:schemeClr val="tx1"/>
                </a:solidFill>
                <a:latin typeface="Consolas" pitchFamily="49" charset="0"/>
              </a:endParaRPr>
            </a:p>
            <a:p>
              <a:r>
                <a:rPr lang="en-US" dirty="0">
                  <a:solidFill>
                    <a:schemeClr val="tx1"/>
                  </a:solidFill>
                  <a:latin typeface="Consolas" pitchFamily="49" charset="0"/>
                </a:rPr>
                <a:t>load(19)</a:t>
              </a:r>
              <a:r>
                <a:rPr lang="en-US" dirty="0">
                  <a:solidFill>
                    <a:srgbClr val="C00000"/>
                  </a:solidFill>
                  <a:latin typeface="Consolas" pitchFamily="49" charset="0"/>
                </a:rPr>
                <a:t> → 0</a:t>
              </a:r>
              <a:endParaRPr lang="en-US" dirty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341570" y="2776115"/>
              <a:ext cx="1997060" cy="1113745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tx1"/>
                  </a:solidFill>
                  <a:latin typeface="Consolas" pitchFamily="49" charset="0"/>
                </a:rPr>
                <a:t>store(17, 2)</a:t>
              </a:r>
            </a:p>
            <a:p>
              <a:r>
                <a:rPr lang="en-US" dirty="0" smtClean="0">
                  <a:solidFill>
                    <a:schemeClr val="tx1"/>
                  </a:solidFill>
                  <a:latin typeface="Consolas" pitchFamily="49" charset="0"/>
                </a:rPr>
                <a:t>store(19, 8)</a:t>
              </a:r>
            </a:p>
            <a:p>
              <a:r>
                <a:rPr lang="en-US" dirty="0" smtClean="0">
                  <a:solidFill>
                    <a:schemeClr val="tx1"/>
                  </a:solidFill>
                  <a:latin typeface="Consolas" pitchFamily="49" charset="0"/>
                </a:rPr>
                <a:t>load(17</a:t>
              </a:r>
              <a:r>
                <a:rPr lang="en-US" dirty="0">
                  <a:solidFill>
                    <a:schemeClr val="tx1"/>
                  </a:solidFill>
                  <a:latin typeface="Consolas" pitchFamily="49" charset="0"/>
                </a:rPr>
                <a:t>) </a:t>
              </a:r>
              <a:r>
                <a:rPr lang="en-US" dirty="0">
                  <a:solidFill>
                    <a:srgbClr val="C00000"/>
                  </a:solidFill>
                  <a:latin typeface="Consolas" pitchFamily="49" charset="0"/>
                </a:rPr>
                <a:t>→ 2</a:t>
              </a:r>
              <a:endParaRPr lang="en-US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883650" y="5042010"/>
            <a:ext cx="1997060" cy="111374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load(17) </a:t>
            </a:r>
            <a:r>
              <a:rPr lang="en-US" dirty="0" smtClean="0">
                <a:solidFill>
                  <a:srgbClr val="C00000"/>
                </a:solidFill>
                <a:latin typeface="Consolas" pitchFamily="49" charset="0"/>
              </a:rPr>
              <a:t>→ 2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1875692" y="3247556"/>
            <a:ext cx="2005017" cy="68070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  <a:latin typeface="Consolas" pitchFamily="49" charset="0"/>
              </a:rPr>
              <a:t>Client 1</a:t>
            </a:r>
          </a:p>
        </p:txBody>
      </p:sp>
      <p:sp>
        <p:nvSpPr>
          <p:cNvPr id="9" name="Rectangle 8"/>
          <p:cNvSpPr/>
          <p:nvPr/>
        </p:nvSpPr>
        <p:spPr>
          <a:xfrm>
            <a:off x="4518105" y="3247556"/>
            <a:ext cx="2012549" cy="68070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  <a:latin typeface="Consolas" pitchFamily="49" charset="0"/>
              </a:rPr>
              <a:t>Client 2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880709" y="4350720"/>
            <a:ext cx="652886" cy="0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7" idx="3"/>
          </p:cNvCxnSpPr>
          <p:nvPr/>
        </p:nvCxnSpPr>
        <p:spPr>
          <a:xfrm flipH="1">
            <a:off x="3880710" y="5042010"/>
            <a:ext cx="652885" cy="556873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840835" y="5788590"/>
            <a:ext cx="3840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History is sequentially consistent.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20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Sequential Consistency, Formally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475" y="1124700"/>
            <a:ext cx="8498435" cy="5334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history H is </a:t>
            </a:r>
            <a:r>
              <a:rPr lang="en-US" dirty="0" smtClean="0">
                <a:solidFill>
                  <a:srgbClr val="FF0000"/>
                </a:solidFill>
              </a:rPr>
              <a:t>sequentially consistent </a:t>
            </a:r>
            <a:r>
              <a:rPr lang="en-US" dirty="0" smtClean="0"/>
              <a:t>if there exists a partial order </a:t>
            </a:r>
            <a:r>
              <a:rPr lang="en-US" dirty="0" smtClean="0">
                <a:solidFill>
                  <a:srgbClr val="006600"/>
                </a:solidFill>
              </a:rPr>
              <a:t>&lt;</a:t>
            </a:r>
            <a:r>
              <a:rPr lang="en-US" dirty="0" smtClean="0"/>
              <a:t> on E</a:t>
            </a:r>
            <a:r>
              <a:rPr lang="en-US" baseline="-25000" dirty="0" smtClean="0"/>
              <a:t>H</a:t>
            </a:r>
            <a:r>
              <a:rPr lang="en-US" dirty="0" smtClean="0"/>
              <a:t> such that</a:t>
            </a:r>
          </a:p>
          <a:p>
            <a:endParaRPr lang="en-US" sz="1300" dirty="0" smtClean="0"/>
          </a:p>
          <a:p>
            <a:pPr lvl="1"/>
            <a:r>
              <a:rPr lang="en-US" dirty="0" smtClean="0">
                <a:solidFill>
                  <a:srgbClr val="006600"/>
                </a:solidFill>
              </a:rPr>
              <a:t>&lt;</a:t>
            </a:r>
            <a:r>
              <a:rPr lang="en-US" dirty="0" smtClean="0"/>
              <a:t> extends program order &lt;</a:t>
            </a:r>
            <a:r>
              <a:rPr lang="en-US" baseline="-25000" dirty="0" smtClean="0"/>
              <a:t>p</a:t>
            </a:r>
          </a:p>
          <a:p>
            <a:pPr lvl="1"/>
            <a:r>
              <a:rPr lang="en-US" dirty="0" smtClean="0"/>
              <a:t>(atomicity) </a:t>
            </a:r>
            <a:r>
              <a:rPr lang="en-US" dirty="0" smtClean="0">
                <a:solidFill>
                  <a:srgbClr val="006600"/>
                </a:solidFill>
              </a:rPr>
              <a:t>&lt;</a:t>
            </a:r>
            <a:r>
              <a:rPr lang="en-US" dirty="0" smtClean="0"/>
              <a:t> factors over transactions</a:t>
            </a:r>
          </a:p>
          <a:p>
            <a:pPr lvl="1"/>
            <a:r>
              <a:rPr lang="en-US" dirty="0" smtClean="0">
                <a:solidFill>
                  <a:srgbClr val="006600"/>
                </a:solidFill>
              </a:rPr>
              <a:t>&lt;</a:t>
            </a:r>
            <a:r>
              <a:rPr lang="en-US" dirty="0" smtClean="0"/>
              <a:t> is a total order on past events</a:t>
            </a:r>
          </a:p>
          <a:p>
            <a:pPr lvl="2"/>
            <a:r>
              <a:rPr lang="en-US" dirty="0" smtClean="0"/>
              <a:t>(e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6600"/>
                </a:solidFill>
              </a:rPr>
              <a:t>&lt;</a:t>
            </a:r>
            <a:r>
              <a:rPr lang="en-US" dirty="0" smtClean="0"/>
              <a:t> e) </a:t>
            </a:r>
            <a:r>
              <a:rPr lang="en-US" dirty="0" smtClean="0">
                <a:sym typeface="Symbol"/>
              </a:rPr>
              <a:t> (e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 </a:t>
            </a:r>
            <a:r>
              <a:rPr lang="en-US" dirty="0" smtClean="0">
                <a:solidFill>
                  <a:srgbClr val="006600"/>
                </a:solidFill>
              </a:rPr>
              <a:t>&lt;</a:t>
            </a:r>
            <a:r>
              <a:rPr lang="en-US" dirty="0" smtClean="0"/>
              <a:t> e) </a:t>
            </a:r>
            <a:r>
              <a:rPr lang="en-US" dirty="0" smtClean="0">
                <a:sym typeface="Symbol"/>
              </a:rPr>
              <a:t> (</a:t>
            </a:r>
            <a:r>
              <a:rPr lang="en-US" dirty="0" smtClean="0"/>
              <a:t>e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6600"/>
                </a:solidFill>
              </a:rPr>
              <a:t>&lt;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e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dirty="0" smtClean="0"/>
              <a:t>) </a:t>
            </a:r>
            <a:r>
              <a:rPr lang="en-US" dirty="0">
                <a:sym typeface="Symbol"/>
              </a:rPr>
              <a:t> </a:t>
            </a:r>
            <a:r>
              <a:rPr lang="en-US" dirty="0" smtClean="0">
                <a:sym typeface="Symbol"/>
              </a:rPr>
              <a:t>(e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 </a:t>
            </a:r>
            <a:r>
              <a:rPr lang="en-US" dirty="0" smtClean="0">
                <a:solidFill>
                  <a:srgbClr val="006600"/>
                </a:solidFill>
              </a:rPr>
              <a:t>&lt;</a:t>
            </a:r>
            <a:r>
              <a:rPr lang="en-US" dirty="0" smtClean="0"/>
              <a:t> e</a:t>
            </a:r>
            <a:r>
              <a:rPr lang="en-US" baseline="-25000" dirty="0" smtClean="0"/>
              <a:t>1</a:t>
            </a:r>
            <a:r>
              <a:rPr lang="en-US" dirty="0" smtClean="0"/>
              <a:t>) </a:t>
            </a:r>
            <a:r>
              <a:rPr lang="en-US" dirty="0">
                <a:sym typeface="Symbol"/>
              </a:rPr>
              <a:t> </a:t>
            </a:r>
            <a:r>
              <a:rPr lang="en-US" dirty="0" smtClean="0">
                <a:sym typeface="Symbol"/>
              </a:rPr>
              <a:t>(e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 </a:t>
            </a:r>
            <a:r>
              <a:rPr lang="en-US" dirty="0" smtClean="0"/>
              <a:t>= e</a:t>
            </a:r>
            <a:r>
              <a:rPr lang="en-US" baseline="-25000" dirty="0" smtClean="0"/>
              <a:t>1</a:t>
            </a:r>
            <a:r>
              <a:rPr lang="en-US" dirty="0">
                <a:sym typeface="Symbol"/>
              </a:rPr>
              <a:t>)</a:t>
            </a:r>
            <a:endParaRPr lang="en-US" baseline="-25000" dirty="0" smtClean="0"/>
          </a:p>
          <a:p>
            <a:pPr lvl="1"/>
            <a:r>
              <a:rPr lang="en-US" dirty="0" smtClean="0"/>
              <a:t>All query results (q, v) </a:t>
            </a:r>
            <a:r>
              <a:rPr lang="en-US" dirty="0" smtClean="0">
                <a:sym typeface="Symbol"/>
              </a:rPr>
              <a:t>E</a:t>
            </a:r>
            <a:r>
              <a:rPr lang="en-US" baseline="-25000" dirty="0" smtClean="0">
                <a:sym typeface="Symbol"/>
              </a:rPr>
              <a:t>H </a:t>
            </a:r>
            <a:r>
              <a:rPr lang="en-US" dirty="0" smtClean="0">
                <a:sym typeface="Symbol"/>
              </a:rPr>
              <a:t>are consistent with </a:t>
            </a:r>
            <a:r>
              <a:rPr lang="en-US" dirty="0" smtClean="0">
                <a:solidFill>
                  <a:srgbClr val="006600"/>
                </a:solidFill>
                <a:sym typeface="Symbol"/>
              </a:rPr>
              <a:t>&lt;</a:t>
            </a:r>
          </a:p>
          <a:p>
            <a:pPr lvl="2"/>
            <a:r>
              <a:rPr lang="en-US" dirty="0" smtClean="0">
                <a:sym typeface="Symbol"/>
              </a:rPr>
              <a:t>v = </a:t>
            </a:r>
            <a:r>
              <a:rPr lang="en-US" dirty="0" smtClean="0">
                <a:sym typeface="Math B"/>
              </a:rPr>
              <a:t>q</a:t>
            </a:r>
            <a:r>
              <a:rPr lang="en-US" baseline="30000" dirty="0" smtClean="0"/>
              <a:t> </a:t>
            </a:r>
            <a:r>
              <a:rPr lang="en-US" baseline="30000" dirty="0"/>
              <a:t>♯</a:t>
            </a:r>
            <a:r>
              <a:rPr lang="en-US" dirty="0" smtClean="0">
                <a:sym typeface="Math B"/>
              </a:rPr>
              <a:t> (</a:t>
            </a:r>
            <a:r>
              <a:rPr lang="en-US" dirty="0" err="1" smtClean="0">
                <a:sym typeface="Math B"/>
              </a:rPr>
              <a:t>u</a:t>
            </a:r>
            <a:r>
              <a:rPr lang="en-US" baseline="-25000" dirty="0" err="1" smtClean="0">
                <a:sym typeface="Math B"/>
              </a:rPr>
              <a:t>k</a:t>
            </a:r>
            <a:r>
              <a:rPr lang="en-US" baseline="30000" dirty="0" smtClean="0"/>
              <a:t> </a:t>
            </a:r>
            <a:r>
              <a:rPr lang="en-US" baseline="30000" dirty="0"/>
              <a:t>♯ </a:t>
            </a:r>
            <a:r>
              <a:rPr lang="en-US" dirty="0" smtClean="0"/>
              <a:t>(</a:t>
            </a:r>
            <a:r>
              <a:rPr lang="en-US" dirty="0" smtClean="0">
                <a:sym typeface="Math B"/>
              </a:rPr>
              <a:t>u</a:t>
            </a:r>
            <a:r>
              <a:rPr lang="en-US" baseline="-25000" dirty="0" smtClean="0">
                <a:sym typeface="Math B"/>
              </a:rPr>
              <a:t>k-1</a:t>
            </a:r>
            <a:r>
              <a:rPr lang="en-US" baseline="30000" dirty="0" smtClean="0"/>
              <a:t> </a:t>
            </a:r>
            <a:r>
              <a:rPr lang="en-US" baseline="30000" dirty="0"/>
              <a:t>♯</a:t>
            </a:r>
            <a:r>
              <a:rPr lang="en-US" dirty="0" smtClean="0">
                <a:sym typeface="Math B"/>
              </a:rPr>
              <a:t> … </a:t>
            </a:r>
            <a:r>
              <a:rPr lang="en-US" baseline="30000" dirty="0"/>
              <a:t>♯ </a:t>
            </a:r>
            <a:r>
              <a:rPr lang="en-US" dirty="0" smtClean="0"/>
              <a:t>(</a:t>
            </a:r>
            <a:r>
              <a:rPr lang="en-US" dirty="0" smtClean="0">
                <a:sym typeface="Math B"/>
              </a:rPr>
              <a:t>u</a:t>
            </a:r>
            <a:r>
              <a:rPr lang="en-US" baseline="-25000" dirty="0" smtClean="0">
                <a:sym typeface="Math B"/>
              </a:rPr>
              <a:t>1</a:t>
            </a:r>
            <a:r>
              <a:rPr lang="en-US" baseline="30000" dirty="0" smtClean="0"/>
              <a:t> </a:t>
            </a:r>
            <a:r>
              <a:rPr lang="en-US" baseline="30000" dirty="0"/>
              <a:t>♯</a:t>
            </a:r>
            <a:r>
              <a:rPr lang="en-US" dirty="0" smtClean="0">
                <a:sym typeface="Math B"/>
              </a:rPr>
              <a:t>(s</a:t>
            </a:r>
            <a:r>
              <a:rPr lang="en-US" baseline="-25000" dirty="0" smtClean="0">
                <a:sym typeface="Math B"/>
              </a:rPr>
              <a:t>0</a:t>
            </a:r>
            <a:r>
              <a:rPr lang="en-US" dirty="0" smtClean="0">
                <a:sym typeface="Math B"/>
              </a:rPr>
              <a:t>)))  </a:t>
            </a:r>
          </a:p>
          <a:p>
            <a:pPr lvl="2"/>
            <a:r>
              <a:rPr lang="en-US" dirty="0" smtClean="0">
                <a:sym typeface="Math B"/>
              </a:rPr>
              <a:t>u</a:t>
            </a:r>
            <a:r>
              <a:rPr lang="en-US" baseline="-25000" dirty="0" smtClean="0">
                <a:sym typeface="Math B"/>
              </a:rPr>
              <a:t>1</a:t>
            </a:r>
            <a:r>
              <a:rPr lang="en-US" dirty="0" smtClean="0">
                <a:sym typeface="Math B"/>
              </a:rPr>
              <a:t> </a:t>
            </a:r>
            <a:r>
              <a:rPr lang="en-US" dirty="0" smtClean="0">
                <a:solidFill>
                  <a:srgbClr val="006600"/>
                </a:solidFill>
                <a:sym typeface="Math B"/>
              </a:rPr>
              <a:t>&lt;</a:t>
            </a:r>
            <a:r>
              <a:rPr lang="en-US" dirty="0" smtClean="0">
                <a:sym typeface="Math B"/>
              </a:rPr>
              <a:t> u</a:t>
            </a:r>
            <a:r>
              <a:rPr lang="en-US" baseline="-25000" dirty="0" smtClean="0">
                <a:sym typeface="Math B"/>
              </a:rPr>
              <a:t>2</a:t>
            </a:r>
            <a:r>
              <a:rPr lang="en-US" dirty="0" smtClean="0">
                <a:sym typeface="Math B"/>
              </a:rPr>
              <a:t> </a:t>
            </a:r>
            <a:r>
              <a:rPr lang="en-US" dirty="0" smtClean="0">
                <a:solidFill>
                  <a:srgbClr val="006600"/>
                </a:solidFill>
                <a:sym typeface="Math B"/>
              </a:rPr>
              <a:t>&lt;</a:t>
            </a:r>
            <a:r>
              <a:rPr lang="en-US" dirty="0" smtClean="0">
                <a:sym typeface="Math B"/>
              </a:rPr>
              <a:t> … </a:t>
            </a:r>
            <a:r>
              <a:rPr lang="en-US" dirty="0" smtClean="0">
                <a:solidFill>
                  <a:srgbClr val="006600"/>
                </a:solidFill>
                <a:sym typeface="Math B"/>
              </a:rPr>
              <a:t>&lt; </a:t>
            </a:r>
            <a:r>
              <a:rPr lang="en-US" dirty="0" err="1" smtClean="0">
                <a:sym typeface="Math B"/>
              </a:rPr>
              <a:t>u</a:t>
            </a:r>
            <a:r>
              <a:rPr lang="en-US" baseline="-25000" dirty="0" err="1" smtClean="0">
                <a:sym typeface="Math B"/>
              </a:rPr>
              <a:t>k</a:t>
            </a:r>
            <a:r>
              <a:rPr lang="en-US" baseline="-25000" dirty="0" smtClean="0">
                <a:sym typeface="Math B"/>
              </a:rPr>
              <a:t> </a:t>
            </a:r>
            <a:r>
              <a:rPr lang="en-US" dirty="0" smtClean="0">
                <a:solidFill>
                  <a:srgbClr val="006600"/>
                </a:solidFill>
                <a:sym typeface="Math B"/>
              </a:rPr>
              <a:t>&lt;</a:t>
            </a:r>
            <a:r>
              <a:rPr lang="en-US" dirty="0" smtClean="0">
                <a:sym typeface="Math B"/>
              </a:rPr>
              <a:t> (q, v)</a:t>
            </a:r>
            <a:endParaRPr lang="en-US" baseline="-25000" dirty="0" smtClean="0">
              <a:sym typeface="Math B"/>
            </a:endParaRPr>
          </a:p>
          <a:p>
            <a:pPr lvl="1"/>
            <a:r>
              <a:rPr lang="en-US" dirty="0" smtClean="0"/>
              <a:t>(isolation) if e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6600"/>
                </a:solidFill>
              </a:rPr>
              <a:t>&lt;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e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dirty="0" smtClean="0"/>
              <a:t> and e</a:t>
            </a:r>
            <a:r>
              <a:rPr lang="en-US" baseline="-25000" dirty="0"/>
              <a:t>1</a:t>
            </a:r>
            <a:r>
              <a:rPr lang="en-US" dirty="0" smtClean="0"/>
              <a:t> is not committed</a:t>
            </a:r>
            <a:r>
              <a:rPr lang="en-US" dirty="0" smtClean="0">
                <a:sym typeface="Symbol"/>
              </a:rPr>
              <a:t> then </a:t>
            </a:r>
            <a:r>
              <a:rPr lang="en-US" dirty="0" smtClean="0"/>
              <a:t>e</a:t>
            </a:r>
            <a:r>
              <a:rPr lang="en-US" baseline="-25000" dirty="0" smtClean="0"/>
              <a:t>1</a:t>
            </a:r>
            <a:r>
              <a:rPr lang="en-US" dirty="0" smtClean="0"/>
              <a:t> &lt;</a:t>
            </a:r>
            <a:r>
              <a:rPr lang="en-US" baseline="-25000" dirty="0" smtClean="0"/>
              <a:t>p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e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(eventual delivery) For all committed transactions t</a:t>
            </a:r>
            <a:r>
              <a:rPr lang="en-US" dirty="0" smtClean="0">
                <a:sym typeface="Symbol"/>
              </a:rPr>
              <a:t> there exists only finitely many transactions</a:t>
            </a:r>
            <a:r>
              <a:rPr lang="en-US" dirty="0" smtClean="0"/>
              <a:t> t’ such that not t</a:t>
            </a:r>
            <a:r>
              <a:rPr lang="en-US" dirty="0">
                <a:solidFill>
                  <a:srgbClr val="006600"/>
                </a:solidFill>
              </a:rPr>
              <a:t> &lt;</a:t>
            </a:r>
            <a:r>
              <a:rPr lang="en-US" dirty="0" smtClean="0">
                <a:sym typeface="Math C"/>
              </a:rPr>
              <a:t> t’</a:t>
            </a:r>
            <a:endParaRPr lang="en-US" dirty="0" smtClean="0">
              <a:sym typeface="Symbol"/>
            </a:endParaRPr>
          </a:p>
          <a:p>
            <a:pPr lvl="1"/>
            <a:endParaRPr lang="en-US" dirty="0" smtClean="0">
              <a:sym typeface="Symbol"/>
            </a:endParaRPr>
          </a:p>
          <a:p>
            <a:pPr lvl="2"/>
            <a:endParaRPr lang="en-US" baseline="-25000" dirty="0" smtClean="0">
              <a:sym typeface="Math B"/>
            </a:endParaRPr>
          </a:p>
        </p:txBody>
      </p:sp>
    </p:spTree>
    <p:extLst>
      <p:ext uri="{BB962C8B-B14F-4D97-AF65-F5344CB8AC3E}">
        <p14:creationId xmlns:p14="http://schemas.microsoft.com/office/powerpoint/2010/main" val="58496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Eventual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0765" y="1355130"/>
            <a:ext cx="7035410" cy="500909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Histories are </a:t>
            </a:r>
            <a:r>
              <a:rPr lang="en-US" dirty="0" smtClean="0"/>
              <a:t>eventually consistent if </a:t>
            </a:r>
            <a:r>
              <a:rPr lang="en-US" dirty="0"/>
              <a:t>the query results are consistent with </a:t>
            </a:r>
            <a:r>
              <a:rPr lang="en-US" b="1" dirty="0" smtClean="0"/>
              <a:t>two orders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A </a:t>
            </a:r>
            <a:r>
              <a:rPr lang="en-US" dirty="0" smtClean="0">
                <a:solidFill>
                  <a:srgbClr val="006600"/>
                </a:solidFill>
              </a:rPr>
              <a:t>visibility order </a:t>
            </a:r>
            <a:r>
              <a:rPr lang="en-US" dirty="0" smtClean="0"/>
              <a:t>(partial order) that determines what updates a query can see</a:t>
            </a:r>
            <a:endParaRPr lang="en-US" dirty="0"/>
          </a:p>
          <a:p>
            <a:pPr lvl="1"/>
            <a:r>
              <a:rPr lang="en-US" dirty="0" smtClean="0"/>
              <a:t>An </a:t>
            </a:r>
            <a:r>
              <a:rPr lang="en-US" dirty="0" smtClean="0">
                <a:solidFill>
                  <a:srgbClr val="7030A0"/>
                </a:solidFill>
              </a:rPr>
              <a:t>arbitration order </a:t>
            </a:r>
            <a:r>
              <a:rPr lang="en-US" dirty="0" smtClean="0"/>
              <a:t>that orders all updates</a:t>
            </a:r>
          </a:p>
          <a:p>
            <a:pPr lvl="1"/>
            <a:endParaRPr lang="en-US" dirty="0"/>
          </a:p>
          <a:p>
            <a:r>
              <a:rPr lang="en-US" dirty="0" smtClean="0"/>
              <a:t>The value returned by a query is determined by those two orders</a:t>
            </a:r>
            <a:br>
              <a:rPr lang="en-US" dirty="0" smtClean="0"/>
            </a:br>
            <a:r>
              <a:rPr lang="en-US" dirty="0" smtClean="0"/>
              <a:t>(apply all visible updates in arbitration order to the initial state)</a:t>
            </a:r>
          </a:p>
        </p:txBody>
      </p:sp>
    </p:spTree>
    <p:extLst>
      <p:ext uri="{BB962C8B-B14F-4D97-AF65-F5344CB8AC3E}">
        <p14:creationId xmlns:p14="http://schemas.microsoft.com/office/powerpoint/2010/main" val="3195676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Eventual Consistency, Formally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85800" y="1282615"/>
            <a:ext cx="8229600" cy="5334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 history H is </a:t>
            </a:r>
            <a:r>
              <a:rPr lang="en-US" dirty="0" smtClean="0">
                <a:solidFill>
                  <a:srgbClr val="FF0000"/>
                </a:solidFill>
              </a:rPr>
              <a:t>eventually consistent </a:t>
            </a:r>
            <a:r>
              <a:rPr lang="en-US" dirty="0" smtClean="0"/>
              <a:t>if there exist partial orders </a:t>
            </a:r>
            <a:r>
              <a:rPr lang="en-US" dirty="0" smtClean="0">
                <a:solidFill>
                  <a:srgbClr val="006600"/>
                </a:solidFill>
              </a:rPr>
              <a:t>&lt;</a:t>
            </a:r>
            <a:r>
              <a:rPr lang="en-US" baseline="-25000" dirty="0" smtClean="0">
                <a:solidFill>
                  <a:srgbClr val="006600"/>
                </a:solidFill>
              </a:rPr>
              <a:t>v</a:t>
            </a:r>
            <a:r>
              <a:rPr lang="en-US" dirty="0" smtClean="0">
                <a:solidFill>
                  <a:srgbClr val="006600"/>
                </a:solidFill>
              </a:rPr>
              <a:t> (visibility order)  </a:t>
            </a:r>
            <a:r>
              <a:rPr lang="en-US" dirty="0" smtClean="0">
                <a:solidFill>
                  <a:srgbClr val="7030A0"/>
                </a:solidFill>
              </a:rPr>
              <a:t>&lt;</a:t>
            </a:r>
            <a:r>
              <a:rPr lang="en-US" baseline="-25000" dirty="0" smtClean="0">
                <a:solidFill>
                  <a:srgbClr val="7030A0"/>
                </a:solidFill>
              </a:rPr>
              <a:t>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7030A0"/>
                </a:solidFill>
              </a:rPr>
              <a:t>(arbitration order) </a:t>
            </a:r>
            <a:r>
              <a:rPr lang="en-US" dirty="0" smtClean="0"/>
              <a:t>on E</a:t>
            </a:r>
            <a:r>
              <a:rPr lang="en-US" baseline="-25000" dirty="0" smtClean="0"/>
              <a:t>H</a:t>
            </a:r>
            <a:r>
              <a:rPr lang="en-US" dirty="0" smtClean="0"/>
              <a:t> such that</a:t>
            </a:r>
          </a:p>
          <a:p>
            <a:pPr lvl="1"/>
            <a:r>
              <a:rPr lang="en-US" dirty="0" smtClean="0">
                <a:solidFill>
                  <a:srgbClr val="006600"/>
                </a:solidFill>
              </a:rPr>
              <a:t>&lt;</a:t>
            </a:r>
            <a:r>
              <a:rPr lang="en-US" baseline="-25000" dirty="0" smtClean="0">
                <a:solidFill>
                  <a:srgbClr val="006600"/>
                </a:solidFill>
              </a:rPr>
              <a:t>v</a:t>
            </a:r>
            <a:r>
              <a:rPr lang="en-US" dirty="0" smtClean="0"/>
              <a:t> extends program order &lt;</a:t>
            </a:r>
            <a:r>
              <a:rPr lang="en-US" baseline="-25000" dirty="0" smtClean="0"/>
              <a:t>p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&lt;</a:t>
            </a:r>
            <a:r>
              <a:rPr lang="en-US" baseline="-25000" dirty="0" smtClean="0">
                <a:solidFill>
                  <a:srgbClr val="7030A0"/>
                </a:solidFill>
              </a:rPr>
              <a:t>a</a:t>
            </a:r>
            <a:r>
              <a:rPr lang="en-US" dirty="0" smtClean="0"/>
              <a:t> extends </a:t>
            </a:r>
            <a:r>
              <a:rPr lang="en-US" dirty="0" smtClean="0">
                <a:solidFill>
                  <a:srgbClr val="006600"/>
                </a:solidFill>
              </a:rPr>
              <a:t>&lt;</a:t>
            </a:r>
            <a:r>
              <a:rPr lang="en-US" baseline="-25000" dirty="0" smtClean="0">
                <a:solidFill>
                  <a:srgbClr val="006600"/>
                </a:solidFill>
              </a:rPr>
              <a:t>v</a:t>
            </a:r>
          </a:p>
          <a:p>
            <a:pPr lvl="1"/>
            <a:r>
              <a:rPr lang="en-US" dirty="0" smtClean="0"/>
              <a:t>(atomicity) Both </a:t>
            </a:r>
            <a:r>
              <a:rPr lang="en-US" dirty="0" smtClean="0">
                <a:solidFill>
                  <a:srgbClr val="006600"/>
                </a:solidFill>
              </a:rPr>
              <a:t>&lt;</a:t>
            </a:r>
            <a:r>
              <a:rPr lang="en-US" baseline="-25000" dirty="0" smtClean="0">
                <a:solidFill>
                  <a:srgbClr val="006600"/>
                </a:solidFill>
              </a:rPr>
              <a:t>v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7030A0"/>
                </a:solidFill>
              </a:rPr>
              <a:t>&lt;</a:t>
            </a:r>
            <a:r>
              <a:rPr lang="en-US" baseline="-25000" dirty="0" smtClean="0">
                <a:solidFill>
                  <a:srgbClr val="7030A0"/>
                </a:solidFill>
              </a:rPr>
              <a:t>a</a:t>
            </a:r>
            <a:r>
              <a:rPr lang="en-US" dirty="0" smtClean="0"/>
              <a:t> factor over transactions</a:t>
            </a:r>
          </a:p>
          <a:p>
            <a:pPr lvl="1"/>
            <a:r>
              <a:rPr lang="en-US" dirty="0" smtClean="0"/>
              <a:t>(total order on past events)</a:t>
            </a:r>
          </a:p>
          <a:p>
            <a:pPr lvl="2"/>
            <a:r>
              <a:rPr lang="en-US" dirty="0" smtClean="0"/>
              <a:t>(e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6600"/>
                </a:solidFill>
              </a:rPr>
              <a:t>&lt;</a:t>
            </a:r>
            <a:r>
              <a:rPr lang="en-US" baseline="-25000" dirty="0" smtClean="0">
                <a:solidFill>
                  <a:srgbClr val="006600"/>
                </a:solidFill>
              </a:rPr>
              <a:t>v</a:t>
            </a:r>
            <a:r>
              <a:rPr lang="en-US" dirty="0" smtClean="0"/>
              <a:t> e) </a:t>
            </a:r>
            <a:r>
              <a:rPr lang="en-US" dirty="0" smtClean="0">
                <a:sym typeface="Symbol"/>
              </a:rPr>
              <a:t> (e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 </a:t>
            </a:r>
            <a:r>
              <a:rPr lang="en-US" dirty="0" smtClean="0">
                <a:solidFill>
                  <a:srgbClr val="006600"/>
                </a:solidFill>
              </a:rPr>
              <a:t>&lt;</a:t>
            </a:r>
            <a:r>
              <a:rPr lang="en-US" baseline="-25000" dirty="0" smtClean="0">
                <a:solidFill>
                  <a:srgbClr val="006600"/>
                </a:solidFill>
              </a:rPr>
              <a:t>v</a:t>
            </a:r>
            <a:r>
              <a:rPr lang="en-US" dirty="0" smtClean="0"/>
              <a:t> e) </a:t>
            </a:r>
            <a:r>
              <a:rPr lang="en-US" dirty="0" smtClean="0">
                <a:sym typeface="Symbol"/>
              </a:rPr>
              <a:t> (</a:t>
            </a:r>
            <a:r>
              <a:rPr lang="en-US" dirty="0" smtClean="0"/>
              <a:t>e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7030A0"/>
                </a:solidFill>
              </a:rPr>
              <a:t>&lt;</a:t>
            </a:r>
            <a:r>
              <a:rPr lang="en-US" baseline="-25000" dirty="0" smtClean="0">
                <a:solidFill>
                  <a:srgbClr val="7030A0"/>
                </a:solidFill>
              </a:rPr>
              <a:t>a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e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dirty="0" smtClean="0"/>
              <a:t>) </a:t>
            </a:r>
            <a:r>
              <a:rPr lang="en-US" dirty="0" smtClean="0">
                <a:sym typeface="Symbol"/>
              </a:rPr>
              <a:t> (e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&lt;</a:t>
            </a:r>
            <a:r>
              <a:rPr lang="en-US" baseline="-25000" dirty="0" smtClean="0">
                <a:solidFill>
                  <a:srgbClr val="7030A0"/>
                </a:solidFill>
              </a:rPr>
              <a:t>a</a:t>
            </a:r>
            <a:r>
              <a:rPr lang="en-US" dirty="0" smtClean="0"/>
              <a:t> e</a:t>
            </a:r>
            <a:r>
              <a:rPr lang="en-US" baseline="-25000" dirty="0" smtClean="0"/>
              <a:t>1</a:t>
            </a:r>
            <a:r>
              <a:rPr lang="en-US" dirty="0" smtClean="0"/>
              <a:t>) </a:t>
            </a:r>
            <a:r>
              <a:rPr lang="en-US" dirty="0">
                <a:sym typeface="Symbol"/>
              </a:rPr>
              <a:t> </a:t>
            </a:r>
            <a:r>
              <a:rPr lang="en-US" dirty="0" smtClean="0">
                <a:sym typeface="Symbol"/>
              </a:rPr>
              <a:t>(e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 </a:t>
            </a:r>
            <a:r>
              <a:rPr lang="en-US" dirty="0" smtClean="0"/>
              <a:t>= e</a:t>
            </a:r>
            <a:r>
              <a:rPr lang="en-US" baseline="-25000" dirty="0" smtClean="0"/>
              <a:t>1</a:t>
            </a:r>
            <a:r>
              <a:rPr lang="en-US" dirty="0" smtClean="0">
                <a:sym typeface="Symbol"/>
              </a:rPr>
              <a:t>)</a:t>
            </a:r>
            <a:endParaRPr lang="en-US" baseline="-25000" dirty="0" smtClean="0"/>
          </a:p>
          <a:p>
            <a:pPr lvl="1"/>
            <a:r>
              <a:rPr lang="en-US" dirty="0" smtClean="0"/>
              <a:t>All visible query results (q, v) </a:t>
            </a:r>
            <a:r>
              <a:rPr lang="en-US" dirty="0" smtClean="0">
                <a:sym typeface="Symbol"/>
              </a:rPr>
              <a:t>E</a:t>
            </a:r>
            <a:r>
              <a:rPr lang="en-US" baseline="-25000" dirty="0" smtClean="0">
                <a:sym typeface="Symbol"/>
              </a:rPr>
              <a:t>H </a:t>
            </a:r>
            <a:r>
              <a:rPr lang="en-US" dirty="0" smtClean="0">
                <a:sym typeface="Symbol"/>
              </a:rPr>
              <a:t>are consistent with </a:t>
            </a:r>
            <a:r>
              <a:rPr lang="en-US" dirty="0" smtClean="0">
                <a:solidFill>
                  <a:srgbClr val="7030A0"/>
                </a:solidFill>
                <a:sym typeface="Symbol"/>
              </a:rPr>
              <a:t>&lt;</a:t>
            </a:r>
            <a:r>
              <a:rPr lang="en-US" baseline="-25000" dirty="0" smtClean="0">
                <a:solidFill>
                  <a:srgbClr val="7030A0"/>
                </a:solidFill>
                <a:sym typeface="Symbol"/>
              </a:rPr>
              <a:t>a</a:t>
            </a:r>
          </a:p>
          <a:p>
            <a:pPr lvl="2"/>
            <a:r>
              <a:rPr lang="en-US" dirty="0" smtClean="0">
                <a:sym typeface="Symbol"/>
              </a:rPr>
              <a:t>v = </a:t>
            </a:r>
            <a:r>
              <a:rPr lang="en-US" dirty="0" smtClean="0">
                <a:sym typeface="Math B"/>
              </a:rPr>
              <a:t>q</a:t>
            </a:r>
            <a:r>
              <a:rPr lang="en-US" baseline="30000" dirty="0" smtClean="0"/>
              <a:t> </a:t>
            </a:r>
            <a:r>
              <a:rPr lang="en-US" baseline="30000" dirty="0"/>
              <a:t>♯</a:t>
            </a:r>
            <a:r>
              <a:rPr lang="en-US" dirty="0" smtClean="0">
                <a:sym typeface="Math B"/>
              </a:rPr>
              <a:t> (</a:t>
            </a:r>
            <a:r>
              <a:rPr lang="en-US" dirty="0" err="1" smtClean="0">
                <a:sym typeface="Math B"/>
              </a:rPr>
              <a:t>u</a:t>
            </a:r>
            <a:r>
              <a:rPr lang="en-US" baseline="-25000" dirty="0" err="1" smtClean="0">
                <a:sym typeface="Math B"/>
              </a:rPr>
              <a:t>k</a:t>
            </a:r>
            <a:r>
              <a:rPr lang="en-US" baseline="30000" dirty="0" smtClean="0"/>
              <a:t> </a:t>
            </a:r>
            <a:r>
              <a:rPr lang="en-US" baseline="30000" dirty="0"/>
              <a:t>♯ </a:t>
            </a:r>
            <a:r>
              <a:rPr lang="en-US" dirty="0" smtClean="0">
                <a:sym typeface="Math B"/>
              </a:rPr>
              <a:t>u</a:t>
            </a:r>
            <a:r>
              <a:rPr lang="en-US" baseline="-25000" dirty="0" smtClean="0">
                <a:sym typeface="Math B"/>
              </a:rPr>
              <a:t>k-1</a:t>
            </a:r>
            <a:r>
              <a:rPr lang="en-US" baseline="30000" dirty="0" smtClean="0"/>
              <a:t> </a:t>
            </a:r>
            <a:r>
              <a:rPr lang="en-US" baseline="30000" dirty="0"/>
              <a:t>♯</a:t>
            </a:r>
            <a:r>
              <a:rPr lang="en-US" dirty="0" smtClean="0">
                <a:sym typeface="Math B"/>
              </a:rPr>
              <a:t> … u</a:t>
            </a:r>
            <a:r>
              <a:rPr lang="en-US" baseline="-25000" dirty="0" smtClean="0">
                <a:sym typeface="Math B"/>
              </a:rPr>
              <a:t>1</a:t>
            </a:r>
            <a:r>
              <a:rPr lang="en-US" baseline="30000" dirty="0" smtClean="0"/>
              <a:t> </a:t>
            </a:r>
            <a:r>
              <a:rPr lang="en-US" baseline="30000" dirty="0"/>
              <a:t>♯</a:t>
            </a:r>
            <a:r>
              <a:rPr lang="en-US" dirty="0" smtClean="0">
                <a:sym typeface="Math B"/>
              </a:rPr>
              <a:t>(s</a:t>
            </a:r>
            <a:r>
              <a:rPr lang="en-US" baseline="-25000" dirty="0" smtClean="0">
                <a:sym typeface="Math B"/>
              </a:rPr>
              <a:t>0</a:t>
            </a:r>
            <a:r>
              <a:rPr lang="en-US" dirty="0" smtClean="0">
                <a:sym typeface="Math B"/>
              </a:rPr>
              <a:t>))   </a:t>
            </a:r>
          </a:p>
          <a:p>
            <a:pPr lvl="2"/>
            <a:r>
              <a:rPr lang="en-US" dirty="0" smtClean="0">
                <a:sym typeface="Math B"/>
              </a:rPr>
              <a:t>u</a:t>
            </a:r>
            <a:r>
              <a:rPr lang="en-US" baseline="-25000" dirty="0" smtClean="0">
                <a:sym typeface="Math B"/>
              </a:rPr>
              <a:t>1</a:t>
            </a:r>
            <a:r>
              <a:rPr lang="en-US" dirty="0" smtClean="0">
                <a:sym typeface="Math B"/>
              </a:rPr>
              <a:t> </a:t>
            </a:r>
            <a:r>
              <a:rPr lang="en-US" dirty="0" smtClean="0">
                <a:solidFill>
                  <a:srgbClr val="7030A0"/>
                </a:solidFill>
                <a:sym typeface="Math B"/>
              </a:rPr>
              <a:t>&lt;</a:t>
            </a:r>
            <a:r>
              <a:rPr lang="en-US" baseline="-25000" dirty="0" smtClean="0">
                <a:solidFill>
                  <a:srgbClr val="7030A0"/>
                </a:solidFill>
                <a:sym typeface="Math B"/>
              </a:rPr>
              <a:t>a</a:t>
            </a:r>
            <a:r>
              <a:rPr lang="en-US" dirty="0" smtClean="0">
                <a:sym typeface="Math B"/>
              </a:rPr>
              <a:t> u</a:t>
            </a:r>
            <a:r>
              <a:rPr lang="en-US" baseline="-25000" dirty="0" smtClean="0">
                <a:sym typeface="Math B"/>
              </a:rPr>
              <a:t>2</a:t>
            </a:r>
            <a:r>
              <a:rPr lang="en-US" dirty="0" smtClean="0">
                <a:sym typeface="Math B"/>
              </a:rPr>
              <a:t> </a:t>
            </a:r>
            <a:r>
              <a:rPr lang="en-US" dirty="0" smtClean="0">
                <a:solidFill>
                  <a:srgbClr val="7030A0"/>
                </a:solidFill>
                <a:sym typeface="Math B"/>
              </a:rPr>
              <a:t>&lt;</a:t>
            </a:r>
            <a:r>
              <a:rPr lang="en-US" baseline="-25000" dirty="0" smtClean="0">
                <a:solidFill>
                  <a:srgbClr val="7030A0"/>
                </a:solidFill>
                <a:sym typeface="Math B"/>
              </a:rPr>
              <a:t>a</a:t>
            </a:r>
            <a:r>
              <a:rPr lang="en-US" dirty="0" smtClean="0">
                <a:sym typeface="Math B"/>
              </a:rPr>
              <a:t> … </a:t>
            </a:r>
            <a:r>
              <a:rPr lang="en-US" dirty="0" smtClean="0">
                <a:solidFill>
                  <a:srgbClr val="7030A0"/>
                </a:solidFill>
                <a:sym typeface="Math B"/>
              </a:rPr>
              <a:t>&lt;</a:t>
            </a:r>
            <a:r>
              <a:rPr lang="en-US" baseline="-25000" dirty="0" smtClean="0">
                <a:solidFill>
                  <a:srgbClr val="7030A0"/>
                </a:solidFill>
                <a:sym typeface="Math B"/>
              </a:rPr>
              <a:t>a</a:t>
            </a:r>
            <a:r>
              <a:rPr lang="en-US" dirty="0" smtClean="0">
                <a:sym typeface="Math B"/>
              </a:rPr>
              <a:t> </a:t>
            </a:r>
            <a:r>
              <a:rPr lang="en-US" dirty="0" err="1" smtClean="0">
                <a:sym typeface="Math B"/>
              </a:rPr>
              <a:t>u</a:t>
            </a:r>
            <a:r>
              <a:rPr lang="en-US" baseline="-25000" dirty="0" err="1" smtClean="0">
                <a:sym typeface="Math B"/>
              </a:rPr>
              <a:t>k</a:t>
            </a:r>
            <a:r>
              <a:rPr lang="en-US" baseline="-25000" dirty="0" smtClean="0">
                <a:sym typeface="Math B"/>
              </a:rPr>
              <a:t> </a:t>
            </a:r>
          </a:p>
          <a:p>
            <a:pPr lvl="2"/>
            <a:r>
              <a:rPr lang="en-US" dirty="0" err="1" smtClean="0">
                <a:sym typeface="Math B"/>
              </a:rPr>
              <a:t>u</a:t>
            </a:r>
            <a:r>
              <a:rPr lang="en-US" baseline="-25000" dirty="0" err="1" smtClean="0">
                <a:sym typeface="Math B"/>
              </a:rPr>
              <a:t>i</a:t>
            </a:r>
            <a:r>
              <a:rPr lang="en-US" dirty="0" smtClean="0">
                <a:sym typeface="Math B"/>
              </a:rPr>
              <a:t> </a:t>
            </a:r>
            <a:r>
              <a:rPr lang="en-US" dirty="0" smtClean="0">
                <a:solidFill>
                  <a:srgbClr val="006600"/>
                </a:solidFill>
                <a:sym typeface="Math B"/>
              </a:rPr>
              <a:t>&lt;</a:t>
            </a:r>
            <a:r>
              <a:rPr lang="en-US" baseline="-25000" dirty="0" smtClean="0">
                <a:solidFill>
                  <a:srgbClr val="006600"/>
                </a:solidFill>
                <a:sym typeface="Math B"/>
              </a:rPr>
              <a:t>v</a:t>
            </a:r>
            <a:r>
              <a:rPr lang="en-US" dirty="0" smtClean="0">
                <a:sym typeface="Math B"/>
              </a:rPr>
              <a:t> (q, v)</a:t>
            </a:r>
            <a:endParaRPr lang="en-US" baseline="-25000" dirty="0" smtClean="0">
              <a:sym typeface="Math B"/>
            </a:endParaRPr>
          </a:p>
          <a:p>
            <a:pPr lvl="1"/>
            <a:r>
              <a:rPr lang="en-US" dirty="0" smtClean="0"/>
              <a:t>(isolation) if e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6600"/>
                </a:solidFill>
              </a:rPr>
              <a:t>&lt;</a:t>
            </a:r>
            <a:r>
              <a:rPr lang="en-US" baseline="-25000" dirty="0" smtClean="0">
                <a:solidFill>
                  <a:srgbClr val="006600"/>
                </a:solidFill>
              </a:rPr>
              <a:t>v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e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dirty="0" smtClean="0"/>
              <a:t> and e</a:t>
            </a:r>
            <a:r>
              <a:rPr lang="en-US" baseline="-25000" dirty="0" smtClean="0"/>
              <a:t>1</a:t>
            </a:r>
            <a:r>
              <a:rPr lang="en-US" dirty="0" smtClean="0"/>
              <a:t> is not committed</a:t>
            </a:r>
            <a:r>
              <a:rPr lang="en-US" dirty="0" smtClean="0">
                <a:sym typeface="Symbol"/>
              </a:rPr>
              <a:t> then </a:t>
            </a:r>
            <a:r>
              <a:rPr lang="en-US" dirty="0" smtClean="0"/>
              <a:t>e</a:t>
            </a:r>
            <a:r>
              <a:rPr lang="en-US" baseline="-25000" dirty="0" smtClean="0"/>
              <a:t>1</a:t>
            </a:r>
            <a:r>
              <a:rPr lang="en-US" dirty="0" smtClean="0"/>
              <a:t> &lt;</a:t>
            </a:r>
            <a:r>
              <a:rPr lang="en-US" baseline="-25000" dirty="0" smtClean="0"/>
              <a:t>p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e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(eventual delivery) For all committed transactions t</a:t>
            </a:r>
            <a:r>
              <a:rPr lang="en-US" dirty="0" smtClean="0">
                <a:sym typeface="Symbol"/>
              </a:rPr>
              <a:t> there exists only finitely many transactions</a:t>
            </a:r>
            <a:r>
              <a:rPr lang="en-US" dirty="0" smtClean="0"/>
              <a:t> t’ such that not t</a:t>
            </a:r>
            <a:r>
              <a:rPr lang="en-US" dirty="0" smtClean="0">
                <a:sym typeface="Math C"/>
              </a:rPr>
              <a:t> </a:t>
            </a:r>
            <a:r>
              <a:rPr lang="en-US" dirty="0">
                <a:solidFill>
                  <a:srgbClr val="006600"/>
                </a:solidFill>
              </a:rPr>
              <a:t>&lt;</a:t>
            </a:r>
            <a:r>
              <a:rPr lang="en-US" baseline="-25000" dirty="0">
                <a:solidFill>
                  <a:srgbClr val="006600"/>
                </a:solidFill>
              </a:rPr>
              <a:t>v </a:t>
            </a:r>
            <a:r>
              <a:rPr lang="en-US" dirty="0" smtClean="0">
                <a:sym typeface="Math C"/>
              </a:rPr>
              <a:t>t’</a:t>
            </a:r>
            <a:endParaRPr lang="en-US" dirty="0" smtClean="0">
              <a:sym typeface="Symbol"/>
            </a:endParaRPr>
          </a:p>
          <a:p>
            <a:pPr lvl="1"/>
            <a:endParaRPr lang="en-US" dirty="0" smtClean="0">
              <a:sym typeface="Symbol"/>
            </a:endParaRPr>
          </a:p>
          <a:p>
            <a:pPr lvl="2"/>
            <a:endParaRPr lang="en-US" baseline="-25000" dirty="0" smtClean="0">
              <a:sym typeface="Math B"/>
            </a:endParaRPr>
          </a:p>
        </p:txBody>
      </p:sp>
    </p:spTree>
    <p:extLst>
      <p:ext uri="{BB962C8B-B14F-4D97-AF65-F5344CB8AC3E}">
        <p14:creationId xmlns:p14="http://schemas.microsoft.com/office/powerpoint/2010/main" val="70024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Proved in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08750"/>
            <a:ext cx="8229600" cy="4663450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rgbClr val="660066"/>
                </a:solidFill>
              </a:rPr>
              <a:t>S</a:t>
            </a:r>
            <a:r>
              <a:rPr lang="en-US" dirty="0" smtClean="0">
                <a:solidFill>
                  <a:srgbClr val="660066"/>
                </a:solidFill>
              </a:rPr>
              <a:t>equentially consistent histories are eventually consistent.</a:t>
            </a:r>
            <a:br>
              <a:rPr lang="en-US" dirty="0" smtClean="0">
                <a:solidFill>
                  <a:srgbClr val="660066"/>
                </a:solidFill>
              </a:rPr>
            </a:br>
            <a:r>
              <a:rPr lang="en-US" dirty="0" smtClean="0"/>
              <a:t>(easy, direct from definition)</a:t>
            </a:r>
          </a:p>
          <a:p>
            <a:r>
              <a:rPr lang="en-US" dirty="0" smtClean="0">
                <a:solidFill>
                  <a:srgbClr val="660066"/>
                </a:solidFill>
              </a:rPr>
              <a:t>Revision-consistent histories are eventually consistent.</a:t>
            </a:r>
            <a:br>
              <a:rPr lang="en-US" dirty="0" smtClean="0">
                <a:solidFill>
                  <a:srgbClr val="660066"/>
                </a:solidFill>
              </a:rPr>
            </a:br>
            <a:r>
              <a:rPr lang="en-US" dirty="0" smtClean="0"/>
              <a:t>(some nontrivial parts, related to join condition)</a:t>
            </a:r>
          </a:p>
          <a:p>
            <a:r>
              <a:rPr lang="en-US" dirty="0" smtClean="0">
                <a:solidFill>
                  <a:srgbClr val="660066"/>
                </a:solidFill>
              </a:rPr>
              <a:t>There exist some eventually consistent histories that are not revision-consistent.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(give counterexample)</a:t>
            </a:r>
          </a:p>
        </p:txBody>
      </p:sp>
    </p:spTree>
    <p:extLst>
      <p:ext uri="{BB962C8B-B14F-4D97-AF65-F5344CB8AC3E}">
        <p14:creationId xmlns:p14="http://schemas.microsoft.com/office/powerpoint/2010/main" val="346486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52401"/>
            <a:ext cx="8229600" cy="2006795"/>
          </a:xfrm>
        </p:spPr>
        <p:txBody>
          <a:bodyPr>
            <a:normAutofit/>
          </a:bodyPr>
          <a:lstStyle/>
          <a:p>
            <a:r>
              <a:rPr lang="en-US" dirty="0" smtClean="0"/>
              <a:t>See Visibility </a:t>
            </a:r>
            <a:r>
              <a:rPr lang="en-US" dirty="0" smtClean="0"/>
              <a:t>&amp; Arbitration </a:t>
            </a:r>
            <a:r>
              <a:rPr lang="en-US" dirty="0" smtClean="0"/>
              <a:t>Order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Revision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1445" y="1947644"/>
            <a:ext cx="2542025" cy="4394615"/>
          </a:xfrm>
        </p:spPr>
        <p:txBody>
          <a:bodyPr/>
          <a:lstStyle/>
          <a:p>
            <a:r>
              <a:rPr lang="en-US" dirty="0" smtClean="0">
                <a:solidFill>
                  <a:srgbClr val="006600"/>
                </a:solidFill>
              </a:rPr>
              <a:t>Visibility</a:t>
            </a:r>
            <a:r>
              <a:rPr lang="en-US" dirty="0" smtClean="0"/>
              <a:t> = </a:t>
            </a:r>
            <a:r>
              <a:rPr lang="en-US" dirty="0" smtClean="0"/>
              <a:t>Reachability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660066"/>
                </a:solidFill>
              </a:rPr>
              <a:t>Arbitration</a:t>
            </a:r>
            <a:r>
              <a:rPr lang="en-US" dirty="0" smtClean="0"/>
              <a:t> </a:t>
            </a:r>
            <a:r>
              <a:rPr lang="en-US" dirty="0" smtClean="0"/>
              <a:t>= Cactus </a:t>
            </a:r>
            <a:r>
              <a:rPr lang="en-US" dirty="0" smtClean="0"/>
              <a:t>Walk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440970" y="1682596"/>
            <a:ext cx="20228" cy="4934019"/>
          </a:xfrm>
          <a:prstGeom prst="line">
            <a:avLst/>
          </a:prstGeom>
          <a:ln>
            <a:solidFill>
              <a:srgbClr val="006600"/>
            </a:solidFill>
            <a:tailEnd type="non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Arc 4"/>
          <p:cNvSpPr/>
          <p:nvPr/>
        </p:nvSpPr>
        <p:spPr>
          <a:xfrm>
            <a:off x="808314" y="2046420"/>
            <a:ext cx="1228962" cy="998530"/>
          </a:xfrm>
          <a:prstGeom prst="arc">
            <a:avLst/>
          </a:prstGeom>
          <a:ln>
            <a:solidFill>
              <a:srgbClr val="006600"/>
            </a:solidFill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/>
          <p:cNvSpPr/>
          <p:nvPr/>
        </p:nvSpPr>
        <p:spPr>
          <a:xfrm flipV="1">
            <a:off x="808313" y="2387286"/>
            <a:ext cx="1228962" cy="1187778"/>
          </a:xfrm>
          <a:prstGeom prst="arc">
            <a:avLst/>
          </a:prstGeom>
          <a:ln>
            <a:solidFill>
              <a:srgbClr val="006600"/>
            </a:solidFill>
            <a:headEnd type="arrow" w="lg" len="lg"/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/>
          <p:nvPr/>
        </p:nvSpPr>
        <p:spPr>
          <a:xfrm flipH="1">
            <a:off x="808310" y="3044950"/>
            <a:ext cx="1228966" cy="1298214"/>
          </a:xfrm>
          <a:prstGeom prst="arc">
            <a:avLst/>
          </a:prstGeom>
          <a:ln>
            <a:solidFill>
              <a:srgbClr val="006600"/>
            </a:solidFill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 flipH="1" flipV="1">
            <a:off x="808310" y="3832165"/>
            <a:ext cx="1286572" cy="1027819"/>
          </a:xfrm>
          <a:prstGeom prst="arc">
            <a:avLst/>
          </a:prstGeom>
          <a:ln>
            <a:solidFill>
              <a:srgbClr val="006600"/>
            </a:solidFill>
            <a:headEnd type="arrow" w="lg" len="lg"/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5" idx="2"/>
            <a:endCxn id="6" idx="2"/>
          </p:cNvCxnSpPr>
          <p:nvPr/>
        </p:nvCxnSpPr>
        <p:spPr>
          <a:xfrm flipH="1">
            <a:off x="2037275" y="2545685"/>
            <a:ext cx="1" cy="435490"/>
          </a:xfrm>
          <a:prstGeom prst="line">
            <a:avLst/>
          </a:prstGeom>
          <a:ln>
            <a:solidFill>
              <a:srgbClr val="006600"/>
            </a:solidFill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08313" y="3646319"/>
            <a:ext cx="0" cy="696845"/>
          </a:xfrm>
          <a:prstGeom prst="line">
            <a:avLst/>
          </a:prstGeom>
          <a:ln>
            <a:solidFill>
              <a:srgbClr val="006600"/>
            </a:solidFill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Arc 10"/>
          <p:cNvSpPr/>
          <p:nvPr/>
        </p:nvSpPr>
        <p:spPr>
          <a:xfrm>
            <a:off x="1420744" y="2552799"/>
            <a:ext cx="1286104" cy="1093519"/>
          </a:xfrm>
          <a:prstGeom prst="arc">
            <a:avLst/>
          </a:prstGeom>
          <a:ln>
            <a:solidFill>
              <a:srgbClr val="006600"/>
            </a:solidFill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11" idx="2"/>
            <a:endCxn id="15" idx="2"/>
          </p:cNvCxnSpPr>
          <p:nvPr/>
        </p:nvCxnSpPr>
        <p:spPr>
          <a:xfrm>
            <a:off x="2706848" y="3099559"/>
            <a:ext cx="0" cy="1348562"/>
          </a:xfrm>
          <a:prstGeom prst="line">
            <a:avLst/>
          </a:prstGeom>
          <a:ln>
            <a:solidFill>
              <a:srgbClr val="006600"/>
            </a:solidFill>
            <a:tailEnd type="non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Arc 12"/>
          <p:cNvSpPr/>
          <p:nvPr/>
        </p:nvSpPr>
        <p:spPr>
          <a:xfrm>
            <a:off x="846716" y="4081885"/>
            <a:ext cx="1248165" cy="998530"/>
          </a:xfrm>
          <a:prstGeom prst="arc">
            <a:avLst/>
          </a:prstGeom>
          <a:ln>
            <a:solidFill>
              <a:srgbClr val="006600"/>
            </a:solidFill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2093707" y="4581150"/>
            <a:ext cx="1175" cy="998530"/>
          </a:xfrm>
          <a:prstGeom prst="line">
            <a:avLst/>
          </a:prstGeom>
          <a:ln>
            <a:solidFill>
              <a:srgbClr val="006600"/>
            </a:solidFill>
            <a:tailEnd type="non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/>
        </p:nvSpPr>
        <p:spPr>
          <a:xfrm flipV="1">
            <a:off x="1477886" y="3854232"/>
            <a:ext cx="1228962" cy="1187778"/>
          </a:xfrm>
          <a:prstGeom prst="arc">
            <a:avLst/>
          </a:prstGeom>
          <a:ln>
            <a:solidFill>
              <a:srgbClr val="006600"/>
            </a:solidFill>
            <a:headEnd type="arrow" w="lg" len="lg"/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 flipV="1">
            <a:off x="808310" y="4985791"/>
            <a:ext cx="1289433" cy="1187778"/>
          </a:xfrm>
          <a:prstGeom prst="arc">
            <a:avLst/>
          </a:prstGeom>
          <a:ln>
            <a:solidFill>
              <a:srgbClr val="006600"/>
            </a:solidFill>
            <a:headEnd type="arrow" w="lg" len="lg"/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7069812" y="1556789"/>
            <a:ext cx="20228" cy="4934019"/>
          </a:xfrm>
          <a:prstGeom prst="line">
            <a:avLst/>
          </a:prstGeom>
          <a:ln>
            <a:solidFill>
              <a:srgbClr val="660066"/>
            </a:solidFill>
            <a:tailEnd type="non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Arc 26"/>
          <p:cNvSpPr/>
          <p:nvPr/>
        </p:nvSpPr>
        <p:spPr>
          <a:xfrm flipV="1">
            <a:off x="6437155" y="2261479"/>
            <a:ext cx="1228962" cy="1187778"/>
          </a:xfrm>
          <a:prstGeom prst="arc">
            <a:avLst/>
          </a:prstGeom>
          <a:ln>
            <a:solidFill>
              <a:srgbClr val="660066"/>
            </a:solidFill>
            <a:headEnd type="arrow" w="lg" len="lg"/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/>
          <p:cNvSpPr/>
          <p:nvPr/>
        </p:nvSpPr>
        <p:spPr>
          <a:xfrm flipH="1" flipV="1">
            <a:off x="6437152" y="3706358"/>
            <a:ext cx="1286572" cy="1027819"/>
          </a:xfrm>
          <a:prstGeom prst="arc">
            <a:avLst/>
          </a:prstGeom>
          <a:ln>
            <a:solidFill>
              <a:srgbClr val="660066"/>
            </a:solidFill>
            <a:headEnd type="arrow" w="lg" len="lg"/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>
            <a:endCxn id="27" idx="2"/>
          </p:cNvCxnSpPr>
          <p:nvPr/>
        </p:nvCxnSpPr>
        <p:spPr>
          <a:xfrm flipH="1">
            <a:off x="7666117" y="2419878"/>
            <a:ext cx="1" cy="435490"/>
          </a:xfrm>
          <a:prstGeom prst="line">
            <a:avLst/>
          </a:prstGeom>
          <a:ln>
            <a:solidFill>
              <a:srgbClr val="660066"/>
            </a:solidFill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437155" y="3520512"/>
            <a:ext cx="0" cy="696845"/>
          </a:xfrm>
          <a:prstGeom prst="line">
            <a:avLst/>
          </a:prstGeom>
          <a:ln>
            <a:solidFill>
              <a:srgbClr val="660066"/>
            </a:solidFill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36" idx="2"/>
          </p:cNvCxnSpPr>
          <p:nvPr/>
        </p:nvCxnSpPr>
        <p:spPr>
          <a:xfrm>
            <a:off x="8335690" y="2981175"/>
            <a:ext cx="0" cy="1502574"/>
          </a:xfrm>
          <a:prstGeom prst="line">
            <a:avLst/>
          </a:prstGeom>
          <a:ln>
            <a:solidFill>
              <a:srgbClr val="660066"/>
            </a:solidFill>
            <a:tailEnd type="non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722549" y="4455343"/>
            <a:ext cx="1175" cy="998530"/>
          </a:xfrm>
          <a:prstGeom prst="line">
            <a:avLst/>
          </a:prstGeom>
          <a:ln>
            <a:solidFill>
              <a:srgbClr val="660066"/>
            </a:solidFill>
            <a:tailEnd type="non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Arc 35"/>
          <p:cNvSpPr/>
          <p:nvPr/>
        </p:nvSpPr>
        <p:spPr>
          <a:xfrm flipV="1">
            <a:off x="7106728" y="3889860"/>
            <a:ext cx="1228962" cy="1187778"/>
          </a:xfrm>
          <a:prstGeom prst="arc">
            <a:avLst/>
          </a:prstGeom>
          <a:ln>
            <a:solidFill>
              <a:srgbClr val="660066"/>
            </a:solidFill>
            <a:headEnd type="arrow" w="lg" len="lg"/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c 36"/>
          <p:cNvSpPr/>
          <p:nvPr/>
        </p:nvSpPr>
        <p:spPr>
          <a:xfrm flipV="1">
            <a:off x="6437152" y="4859984"/>
            <a:ext cx="1289433" cy="1187778"/>
          </a:xfrm>
          <a:prstGeom prst="arc">
            <a:avLst/>
          </a:prstGeom>
          <a:ln>
            <a:solidFill>
              <a:srgbClr val="660066"/>
            </a:solidFill>
            <a:headEnd type="arrow" w="lg" len="lg"/>
            <a:tailEnd type="none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755512" y="20685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7364431" y="25787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778240" y="385093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135469" y="38391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768126" y="520554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7425869" y="44422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8034004" y="335596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7427426" y="52692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768126" y="62398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  <p:grpSp>
        <p:nvGrpSpPr>
          <p:cNvPr id="52" name="Group 51"/>
          <p:cNvGrpSpPr/>
          <p:nvPr/>
        </p:nvGrpSpPr>
        <p:grpSpPr>
          <a:xfrm>
            <a:off x="6437152" y="1894957"/>
            <a:ext cx="1898538" cy="3033995"/>
            <a:chOff x="6437152" y="1894957"/>
            <a:chExt cx="1898538" cy="3033995"/>
          </a:xfrm>
        </p:grpSpPr>
        <p:sp>
          <p:nvSpPr>
            <p:cNvPr id="47" name="Arc 46"/>
            <p:cNvSpPr/>
            <p:nvPr/>
          </p:nvSpPr>
          <p:spPr>
            <a:xfrm>
              <a:off x="6437156" y="1894957"/>
              <a:ext cx="1228962" cy="998530"/>
            </a:xfrm>
            <a:prstGeom prst="arc">
              <a:avLst/>
            </a:prstGeom>
            <a:ln>
              <a:solidFill>
                <a:schemeClr val="tx1"/>
              </a:solidFill>
              <a:tailEnd type="none" w="sm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Arc 47"/>
            <p:cNvSpPr/>
            <p:nvPr/>
          </p:nvSpPr>
          <p:spPr>
            <a:xfrm flipH="1">
              <a:off x="6437152" y="2893487"/>
              <a:ext cx="1228966" cy="1298214"/>
            </a:xfrm>
            <a:prstGeom prst="arc">
              <a:avLst/>
            </a:prstGeom>
            <a:ln>
              <a:solidFill>
                <a:schemeClr val="tx1"/>
              </a:solidFill>
              <a:tailEnd type="none" w="sm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Arc 48"/>
            <p:cNvSpPr/>
            <p:nvPr/>
          </p:nvSpPr>
          <p:spPr>
            <a:xfrm>
              <a:off x="7049586" y="2401336"/>
              <a:ext cx="1286104" cy="1093519"/>
            </a:xfrm>
            <a:prstGeom prst="arc">
              <a:avLst/>
            </a:prstGeom>
            <a:ln>
              <a:solidFill>
                <a:schemeClr val="tx1"/>
              </a:solidFill>
              <a:tailEnd type="none" w="sm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Arc 49"/>
            <p:cNvSpPr/>
            <p:nvPr/>
          </p:nvSpPr>
          <p:spPr>
            <a:xfrm>
              <a:off x="6475558" y="3930422"/>
              <a:ext cx="1248165" cy="998530"/>
            </a:xfrm>
            <a:prstGeom prst="arc">
              <a:avLst/>
            </a:prstGeom>
            <a:ln>
              <a:solidFill>
                <a:schemeClr val="tx1"/>
              </a:solidFill>
              <a:tailEnd type="none" w="sm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994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78320"/>
            <a:ext cx="8229600" cy="489388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Marc Shapiro et al.</a:t>
            </a:r>
          </a:p>
          <a:p>
            <a:pPr lvl="1"/>
            <a:r>
              <a:rPr lang="en-US" dirty="0" smtClean="0"/>
              <a:t>Same motivation and similar techniques</a:t>
            </a:r>
          </a:p>
          <a:p>
            <a:pPr lvl="1"/>
            <a:r>
              <a:rPr lang="en-US" dirty="0" smtClean="0"/>
              <a:t>CRDTs </a:t>
            </a:r>
            <a:r>
              <a:rPr lang="en-US" sz="2400" dirty="0" smtClean="0"/>
              <a:t>(Conflict-Free Replicated Data Types) require operations to commute, unlike QUAs which support non-commuting updates.</a:t>
            </a:r>
            <a:endParaRPr lang="en-US" dirty="0" smtClean="0"/>
          </a:p>
          <a:p>
            <a:r>
              <a:rPr lang="en-US" dirty="0" smtClean="0"/>
              <a:t>Transactional Memory Research</a:t>
            </a:r>
          </a:p>
          <a:p>
            <a:pPr lvl="1"/>
            <a:r>
              <a:rPr lang="en-US" dirty="0" smtClean="0"/>
              <a:t>Provided many of the insights used in this work</a:t>
            </a:r>
          </a:p>
          <a:p>
            <a:r>
              <a:rPr lang="en-US" dirty="0" smtClean="0"/>
              <a:t>Relaxed Memory Model Research</a:t>
            </a:r>
          </a:p>
          <a:p>
            <a:pPr lvl="1"/>
            <a:r>
              <a:rPr lang="en-US" dirty="0" smtClean="0"/>
              <a:t>Provided insights on axiomatic &amp; operational memory models</a:t>
            </a:r>
          </a:p>
        </p:txBody>
      </p:sp>
    </p:spTree>
    <p:extLst>
      <p:ext uri="{BB962C8B-B14F-4D97-AF65-F5344CB8AC3E}">
        <p14:creationId xmlns:p14="http://schemas.microsoft.com/office/powerpoint/2010/main" val="124125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31940"/>
            <a:ext cx="8229600" cy="5069460"/>
          </a:xfrm>
        </p:spPr>
        <p:txBody>
          <a:bodyPr>
            <a:normAutofit/>
          </a:bodyPr>
          <a:lstStyle/>
          <a:p>
            <a:r>
              <a:rPr lang="en-US" dirty="0" smtClean="0"/>
              <a:t>General Definition</a:t>
            </a:r>
            <a:r>
              <a:rPr lang="en-US" dirty="0"/>
              <a:t> </a:t>
            </a:r>
            <a:r>
              <a:rPr lang="en-US" dirty="0" smtClean="0"/>
              <a:t>of EC Transactions</a:t>
            </a:r>
          </a:p>
          <a:p>
            <a:pPr lvl="1"/>
            <a:r>
              <a:rPr lang="en-US" dirty="0" smtClean="0"/>
              <a:t>Allows precise reasoning about (isolation, atomicity, causality…)</a:t>
            </a:r>
          </a:p>
          <a:p>
            <a:pPr lvl="1"/>
            <a:r>
              <a:rPr lang="en-US" dirty="0" smtClean="0"/>
              <a:t>Does not prescribe a particular implementation</a:t>
            </a:r>
          </a:p>
          <a:p>
            <a:r>
              <a:rPr lang="en-US" dirty="0" smtClean="0"/>
              <a:t>Revision Consistency</a:t>
            </a:r>
          </a:p>
          <a:p>
            <a:pPr lvl="1"/>
            <a:r>
              <a:rPr lang="en-US" dirty="0" smtClean="0"/>
              <a:t>Intuitively accessible operational model for understanding how to order queries and updates</a:t>
            </a:r>
          </a:p>
          <a:p>
            <a:pPr lvl="1"/>
            <a:r>
              <a:rPr lang="en-US" dirty="0" smtClean="0"/>
              <a:t>Permits programmers to reason about executions</a:t>
            </a:r>
          </a:p>
          <a:p>
            <a:pPr lvl="1"/>
            <a:r>
              <a:rPr lang="en-US" dirty="0" smtClean="0"/>
              <a:t>Permits system builders to ensure EC</a:t>
            </a:r>
          </a:p>
        </p:txBody>
      </p:sp>
    </p:spTree>
    <p:extLst>
      <p:ext uri="{BB962C8B-B14F-4D97-AF65-F5344CB8AC3E}">
        <p14:creationId xmlns:p14="http://schemas.microsoft.com/office/powerpoint/2010/main" val="144312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55130"/>
            <a:ext cx="5345590" cy="4817070"/>
          </a:xfrm>
        </p:spPr>
        <p:txBody>
          <a:bodyPr/>
          <a:lstStyle/>
          <a:p>
            <a:r>
              <a:rPr lang="en-US" dirty="0" smtClean="0"/>
              <a:t>Currently working on integration into </a:t>
            </a:r>
            <a:r>
              <a:rPr lang="en-US" dirty="0" err="1" smtClean="0"/>
              <a:t>TouchDevelop</a:t>
            </a:r>
            <a:r>
              <a:rPr lang="en-US" dirty="0" smtClean="0"/>
              <a:t> Phone-Scripting IDE.</a:t>
            </a:r>
          </a:p>
          <a:p>
            <a:endParaRPr lang="en-US" dirty="0" smtClean="0"/>
          </a:p>
          <a:p>
            <a:r>
              <a:rPr lang="en-US" dirty="0" err="1" smtClean="0"/>
              <a:t>TouchDevelop</a:t>
            </a:r>
            <a:r>
              <a:rPr lang="en-US" dirty="0" smtClean="0"/>
              <a:t>: Free app for Windows Phone, with a  complete IDE, scripting language, and bazaar.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225" y="1316725"/>
            <a:ext cx="2562225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097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</a:t>
            </a:r>
            <a:r>
              <a:rPr lang="en-US" dirty="0"/>
              <a:t>M</a:t>
            </a:r>
            <a:r>
              <a:rPr lang="en-US" dirty="0" smtClean="0"/>
              <a:t>uch Consistency do we </a:t>
            </a:r>
            <a:r>
              <a:rPr lang="en-US" dirty="0"/>
              <a:t>N</a:t>
            </a:r>
            <a:r>
              <a:rPr lang="en-US" dirty="0" smtClean="0"/>
              <a:t>eed?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47889"/>
            <a:ext cx="8225965" cy="55687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Strong Consistency</a:t>
            </a:r>
          </a:p>
          <a:p>
            <a:pPr lvl="1"/>
            <a:r>
              <a:rPr lang="en-US" dirty="0"/>
              <a:t>Updates are conditional on very latest state</a:t>
            </a:r>
          </a:p>
          <a:p>
            <a:pPr lvl="1"/>
            <a:r>
              <a:rPr lang="en-US" dirty="0" smtClean="0"/>
              <a:t>Examples: </a:t>
            </a:r>
            <a:r>
              <a:rPr lang="en-US" sz="2400" dirty="0" smtClean="0">
                <a:solidFill>
                  <a:srgbClr val="006600"/>
                </a:solidFill>
              </a:rPr>
              <a:t>bank accounts, seat reservations, …</a:t>
            </a:r>
            <a:endParaRPr lang="en-US" sz="2400" dirty="0" smtClean="0"/>
          </a:p>
          <a:p>
            <a:pPr lvl="1"/>
            <a:r>
              <a:rPr lang="en-US" dirty="0" smtClean="0"/>
              <a:t>See</a:t>
            </a:r>
            <a:r>
              <a:rPr lang="en-US" dirty="0" smtClean="0"/>
              <a:t>: classic OLTP (online transaction processing)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chemeClr val="tx2"/>
                </a:solidFill>
              </a:rPr>
              <a:t>Eventual Consistency</a:t>
            </a:r>
          </a:p>
          <a:p>
            <a:pPr lvl="1"/>
            <a:r>
              <a:rPr lang="en-US" dirty="0"/>
              <a:t>Updates are not conditional on very latest state</a:t>
            </a:r>
          </a:p>
          <a:p>
            <a:pPr lvl="1"/>
            <a:r>
              <a:rPr lang="en-US" dirty="0" smtClean="0"/>
              <a:t>Examples: </a:t>
            </a:r>
            <a:r>
              <a:rPr lang="en-US" sz="2400" dirty="0" smtClean="0">
                <a:solidFill>
                  <a:srgbClr val="006600"/>
                </a:solidFill>
              </a:rPr>
              <a:t>Ratings, Shopping Cart, Comments, Settings, Chat, Grocery List, Playlist, Calendar, Mailbox, Contacts …</a:t>
            </a:r>
          </a:p>
          <a:p>
            <a:pPr lvl="1"/>
            <a:r>
              <a:rPr lang="en-US" u="sng" dirty="0" smtClean="0"/>
              <a:t>But: how to program this?</a:t>
            </a:r>
            <a:r>
              <a:rPr lang="en-US" u="sng" dirty="0" smtClean="0"/>
              <a:t/>
            </a:r>
            <a:br>
              <a:rPr lang="en-US" u="sng" dirty="0" smtClean="0"/>
            </a:b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418901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78" b="5660"/>
          <a:stretch/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254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Eventual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93534"/>
            <a:ext cx="8229600" cy="5146271"/>
          </a:xfrm>
        </p:spPr>
        <p:txBody>
          <a:bodyPr>
            <a:normAutofit/>
          </a:bodyPr>
          <a:lstStyle/>
          <a:p>
            <a:r>
              <a:rPr lang="en-US" dirty="0" smtClean="0"/>
              <a:t>What does it really mean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Need a consistency model!</a:t>
            </a:r>
          </a:p>
          <a:p>
            <a:endParaRPr lang="en-US" dirty="0" smtClean="0"/>
          </a:p>
          <a:p>
            <a:r>
              <a:rPr lang="en-US" dirty="0" smtClean="0"/>
              <a:t>At intersection of various communities</a:t>
            </a:r>
          </a:p>
          <a:p>
            <a:pPr lvl="1"/>
            <a:r>
              <a:rPr lang="en-US" dirty="0" smtClean="0"/>
              <a:t>Databases (relational storage, queries, …)</a:t>
            </a:r>
          </a:p>
          <a:p>
            <a:pPr lvl="1"/>
            <a:r>
              <a:rPr lang="en-US" dirty="0" smtClean="0"/>
              <a:t>Multiprocessors (memory models, consistency…)</a:t>
            </a:r>
          </a:p>
          <a:p>
            <a:pPr lvl="1"/>
            <a:r>
              <a:rPr lang="en-US" dirty="0" smtClean="0"/>
              <a:t>Distributed Systems (fault tolerance, availability)</a:t>
            </a:r>
          </a:p>
          <a:p>
            <a:pPr lvl="1"/>
            <a:r>
              <a:rPr lang="en-US" dirty="0" smtClean="0"/>
              <a:t>Web programming (client apps, web services)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Consistency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47890"/>
            <a:ext cx="8458200" cy="5810110"/>
          </a:xfrm>
        </p:spPr>
        <p:txBody>
          <a:bodyPr>
            <a:normAutofit/>
          </a:bodyPr>
          <a:lstStyle/>
          <a:p>
            <a:r>
              <a:rPr lang="en-US" dirty="0" smtClean="0"/>
              <a:t>Fall mostly into 2 categories</a:t>
            </a:r>
          </a:p>
          <a:p>
            <a:pPr lvl="1"/>
            <a:r>
              <a:rPr lang="en-US" sz="2400" b="1" dirty="0" smtClean="0"/>
              <a:t>Operational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define valid executions as runs of an abstract machine</a:t>
            </a:r>
          </a:p>
          <a:p>
            <a:pPr lvl="1"/>
            <a:r>
              <a:rPr lang="en-US" sz="2400" b="1" dirty="0" smtClean="0"/>
              <a:t>Axiomatic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define executions valid </a:t>
            </a:r>
            <a:r>
              <a:rPr lang="en-US" sz="2400" dirty="0" err="1" smtClean="0"/>
              <a:t>iff</a:t>
            </a:r>
            <a:r>
              <a:rPr lang="en-US" sz="2400" dirty="0" smtClean="0"/>
              <a:t> there exist certain relations, subject to certain conditions</a:t>
            </a:r>
          </a:p>
          <a:p>
            <a:r>
              <a:rPr lang="en-US" dirty="0" smtClean="0"/>
              <a:t>We do </a:t>
            </a:r>
            <a:r>
              <a:rPr lang="en-US" dirty="0" smtClean="0"/>
              <a:t>both in paper</a:t>
            </a:r>
            <a:endParaRPr lang="en-US" dirty="0" smtClean="0"/>
          </a:p>
          <a:p>
            <a:pPr lvl="1"/>
            <a:r>
              <a:rPr lang="en-US" dirty="0" smtClean="0"/>
              <a:t>First, we define an abstract axiomatic model</a:t>
            </a:r>
          </a:p>
          <a:p>
            <a:pPr lvl="2"/>
            <a:r>
              <a:rPr lang="en-US" dirty="0" smtClean="0"/>
              <a:t>Generalization of sequential consistency</a:t>
            </a:r>
          </a:p>
          <a:p>
            <a:pPr lvl="1"/>
            <a:r>
              <a:rPr lang="en-US" dirty="0" smtClean="0"/>
              <a:t>Then, we define an operational model </a:t>
            </a:r>
          </a:p>
          <a:p>
            <a:pPr lvl="2"/>
            <a:r>
              <a:rPr lang="en-US" dirty="0" smtClean="0"/>
              <a:t>More specific and intuitive than the abstract model</a:t>
            </a:r>
          </a:p>
          <a:p>
            <a:pPr lvl="2"/>
            <a:r>
              <a:rPr lang="en-US" dirty="0" smtClean="0"/>
              <a:t>We prove that it implements the abstract model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4149545" y="2084825"/>
            <a:ext cx="4723815" cy="2841970"/>
          </a:xfrm>
          <a:prstGeom prst="wedgeEllipseCallou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990000"/>
                </a:solidFill>
                <a:latin typeface="Consolas" pitchFamily="49" charset="0"/>
              </a:rPr>
              <a:t>We will focus almost exclusively on the </a:t>
            </a:r>
            <a:r>
              <a:rPr lang="en-US" sz="2400" b="1" dirty="0" smtClean="0">
                <a:solidFill>
                  <a:srgbClr val="990000"/>
                </a:solidFill>
                <a:latin typeface="Consolas" pitchFamily="49" charset="0"/>
              </a:rPr>
              <a:t>operational</a:t>
            </a:r>
            <a:r>
              <a:rPr lang="en-US" sz="2400" dirty="0" smtClean="0">
                <a:solidFill>
                  <a:srgbClr val="990000"/>
                </a:solidFill>
                <a:latin typeface="Consolas" pitchFamily="49" charset="0"/>
              </a:rPr>
              <a:t> model in this talk.</a:t>
            </a:r>
            <a:endParaRPr lang="en-US" sz="2400" dirty="0" smtClean="0">
              <a:solidFill>
                <a:srgbClr val="990000"/>
              </a:solidFill>
              <a:latin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31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System Model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3775" y="1355130"/>
            <a:ext cx="3386935" cy="5223080"/>
          </a:xfrm>
        </p:spPr>
        <p:txBody>
          <a:bodyPr>
            <a:normAutofit/>
          </a:bodyPr>
          <a:lstStyle/>
          <a:p>
            <a:r>
              <a:rPr lang="en-US" dirty="0" smtClean="0"/>
              <a:t>Clients emit streams of transactions</a:t>
            </a:r>
          </a:p>
          <a:p>
            <a:r>
              <a:rPr lang="en-US" dirty="0" smtClean="0"/>
              <a:t>Each transaction contains a sequence of operations</a:t>
            </a:r>
          </a:p>
          <a:p>
            <a:r>
              <a:rPr lang="en-US" dirty="0" smtClean="0"/>
              <a:t>Operations are queries/updates of some </a:t>
            </a:r>
            <a:r>
              <a:rPr lang="en-US" dirty="0" smtClean="0"/>
              <a:t>data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18380" y="1815989"/>
            <a:ext cx="1228960" cy="96012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query</a:t>
            </a:r>
          </a:p>
          <a:p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update</a:t>
            </a:r>
          </a:p>
          <a:p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query</a:t>
            </a:r>
          </a:p>
        </p:txBody>
      </p:sp>
      <p:sp>
        <p:nvSpPr>
          <p:cNvPr id="7" name="Rectangle 6"/>
          <p:cNvSpPr/>
          <p:nvPr/>
        </p:nvSpPr>
        <p:spPr>
          <a:xfrm>
            <a:off x="4418380" y="2776115"/>
            <a:ext cx="1228960" cy="38405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update</a:t>
            </a:r>
          </a:p>
        </p:txBody>
      </p:sp>
      <p:sp>
        <p:nvSpPr>
          <p:cNvPr id="8" name="Rectangle 7"/>
          <p:cNvSpPr/>
          <p:nvPr/>
        </p:nvSpPr>
        <p:spPr>
          <a:xfrm>
            <a:off x="4418380" y="3160165"/>
            <a:ext cx="1228960" cy="176663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query</a:t>
            </a:r>
          </a:p>
          <a:p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query</a:t>
            </a:r>
          </a:p>
          <a:p>
            <a:r>
              <a:rPr lang="en-US" dirty="0">
                <a:solidFill>
                  <a:schemeClr val="tx1"/>
                </a:solidFill>
                <a:latin typeface="Consolas" pitchFamily="49" charset="0"/>
              </a:rPr>
              <a:t>q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uery</a:t>
            </a:r>
          </a:p>
          <a:p>
            <a:r>
              <a:rPr lang="en-US" dirty="0">
                <a:solidFill>
                  <a:schemeClr val="tx1"/>
                </a:solidFill>
                <a:latin typeface="Consolas" pitchFamily="49" charset="0"/>
              </a:rPr>
              <a:t>q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uery</a:t>
            </a:r>
          </a:p>
          <a:p>
            <a:r>
              <a:rPr lang="en-US" dirty="0">
                <a:solidFill>
                  <a:schemeClr val="tx1"/>
                </a:solidFill>
                <a:latin typeface="Consolas" pitchFamily="49" charset="0"/>
              </a:rPr>
              <a:t>q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uery</a:t>
            </a:r>
            <a:br>
              <a:rPr lang="en-US" dirty="0" smtClean="0">
                <a:solidFill>
                  <a:schemeClr val="tx1"/>
                </a:solidFill>
                <a:latin typeface="Consolas" pitchFamily="49" charset="0"/>
              </a:rPr>
            </a:br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update</a:t>
            </a:r>
          </a:p>
        </p:txBody>
      </p:sp>
      <p:sp>
        <p:nvSpPr>
          <p:cNvPr id="9" name="Rectangle 8"/>
          <p:cNvSpPr/>
          <p:nvPr/>
        </p:nvSpPr>
        <p:spPr>
          <a:xfrm>
            <a:off x="4418380" y="4926795"/>
            <a:ext cx="1228960" cy="72969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itchFamily="49" charset="0"/>
              </a:rPr>
              <a:t>q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uery</a:t>
            </a:r>
          </a:p>
          <a:p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query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6605" y="1815989"/>
            <a:ext cx="1225864" cy="69128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query</a:t>
            </a:r>
          </a:p>
          <a:p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query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46605" y="2507278"/>
            <a:ext cx="1225864" cy="38405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query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46605" y="2891328"/>
            <a:ext cx="1225864" cy="72969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itchFamily="49" charset="0"/>
              </a:rPr>
              <a:t>u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pdate</a:t>
            </a:r>
          </a:p>
          <a:p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update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836425" y="3956089"/>
            <a:ext cx="1228960" cy="2193588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itchFamily="49" charset="0"/>
              </a:rPr>
              <a:t>u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pdate</a:t>
            </a:r>
          </a:p>
          <a:p>
            <a:r>
              <a:rPr lang="en-US" dirty="0">
                <a:solidFill>
                  <a:schemeClr val="tx1"/>
                </a:solidFill>
                <a:latin typeface="Consolas" pitchFamily="49" charset="0"/>
              </a:rPr>
              <a:t>u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pdate</a:t>
            </a:r>
          </a:p>
          <a:p>
            <a:r>
              <a:rPr lang="en-US" dirty="0">
                <a:solidFill>
                  <a:schemeClr val="tx1"/>
                </a:solidFill>
                <a:latin typeface="Consolas" pitchFamily="49" charset="0"/>
              </a:rPr>
              <a:t>u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pdate</a:t>
            </a:r>
          </a:p>
          <a:p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update</a:t>
            </a:r>
            <a:endParaRPr lang="en-US" dirty="0">
              <a:solidFill>
                <a:schemeClr val="tx1"/>
              </a:solidFill>
              <a:latin typeface="Consolas" pitchFamily="49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onsolas" pitchFamily="49" charset="0"/>
              </a:rPr>
              <a:t>u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pdate</a:t>
            </a:r>
          </a:p>
          <a:p>
            <a:r>
              <a:rPr lang="en-US" dirty="0">
                <a:solidFill>
                  <a:schemeClr val="tx1"/>
                </a:solidFill>
                <a:latin typeface="Consolas" pitchFamily="49" charset="0"/>
              </a:rPr>
              <a:t>u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pdate</a:t>
            </a:r>
          </a:p>
          <a:p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update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46605" y="3611900"/>
            <a:ext cx="1225864" cy="19202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43509" y="3803925"/>
            <a:ext cx="1228960" cy="72969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query</a:t>
            </a:r>
          </a:p>
          <a:p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update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836425" y="3572039"/>
            <a:ext cx="1228960" cy="19202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836425" y="3764064"/>
            <a:ext cx="1228960" cy="19202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146605" y="4533622"/>
            <a:ext cx="1225864" cy="393173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query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836425" y="1805409"/>
            <a:ext cx="1228960" cy="176663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query</a:t>
            </a:r>
          </a:p>
          <a:p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query</a:t>
            </a:r>
          </a:p>
          <a:p>
            <a:r>
              <a:rPr lang="en-US" dirty="0">
                <a:solidFill>
                  <a:schemeClr val="tx1"/>
                </a:solidFill>
                <a:latin typeface="Consolas" pitchFamily="49" charset="0"/>
              </a:rPr>
              <a:t>q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uery</a:t>
            </a:r>
          </a:p>
          <a:p>
            <a:r>
              <a:rPr lang="en-US" dirty="0">
                <a:solidFill>
                  <a:schemeClr val="tx1"/>
                </a:solidFill>
                <a:latin typeface="Consolas" pitchFamily="49" charset="0"/>
              </a:rPr>
              <a:t>q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uery</a:t>
            </a:r>
          </a:p>
          <a:p>
            <a:r>
              <a:rPr lang="en-US" dirty="0">
                <a:solidFill>
                  <a:schemeClr val="tx1"/>
                </a:solidFill>
                <a:latin typeface="Consolas" pitchFamily="49" charset="0"/>
              </a:rPr>
              <a:t>q</a:t>
            </a:r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uery</a:t>
            </a:r>
            <a:br>
              <a:rPr lang="en-US" dirty="0" smtClean="0">
                <a:solidFill>
                  <a:schemeClr val="tx1"/>
                </a:solidFill>
                <a:latin typeface="Consolas" pitchFamily="49" charset="0"/>
              </a:rPr>
            </a:br>
            <a:r>
              <a:rPr lang="en-US" dirty="0" smtClean="0">
                <a:solidFill>
                  <a:schemeClr val="tx1"/>
                </a:solidFill>
                <a:latin typeface="Consolas" pitchFamily="49" charset="0"/>
              </a:rPr>
              <a:t>update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418380" y="1124700"/>
            <a:ext cx="1228960" cy="68070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  <a:latin typeface="Consolas" pitchFamily="49" charset="0"/>
              </a:rPr>
              <a:t>Client 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43509" y="1124698"/>
            <a:ext cx="1228960" cy="68070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  <a:latin typeface="Consolas" pitchFamily="49" charset="0"/>
              </a:rPr>
              <a:t>Client 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836425" y="1124327"/>
            <a:ext cx="1228960" cy="68070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  <a:latin typeface="Consolas" pitchFamily="49" charset="0"/>
              </a:rPr>
              <a:t>Client 3</a:t>
            </a:r>
          </a:p>
        </p:txBody>
      </p:sp>
    </p:spTree>
    <p:extLst>
      <p:ext uri="{BB962C8B-B14F-4D97-AF65-F5344CB8AC3E}">
        <p14:creationId xmlns:p14="http://schemas.microsoft.com/office/powerpoint/2010/main" val="57706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Daan Custom 2">
      <a:dk1>
        <a:sysClr val="windowText" lastClr="000000"/>
      </a:dk1>
      <a:lt1>
        <a:srgbClr val="FFFACD"/>
      </a:lt1>
      <a:dk2>
        <a:srgbClr val="B42828"/>
      </a:dk2>
      <a:lt2>
        <a:srgbClr val="FFFFFF"/>
      </a:lt2>
      <a:accent1>
        <a:srgbClr val="B42828"/>
      </a:accent1>
      <a:accent2>
        <a:srgbClr val="000000"/>
      </a:accent2>
      <a:accent3>
        <a:srgbClr val="9BBB59"/>
      </a:accent3>
      <a:accent4>
        <a:srgbClr val="000000"/>
      </a:accent4>
      <a:accent5>
        <a:srgbClr val="008080"/>
      </a:accent5>
      <a:accent6>
        <a:srgbClr val="0000BF"/>
      </a:accent6>
      <a:hlink>
        <a:srgbClr val="B4282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tx2"/>
          </a:solidFill>
        </a:ln>
        <a:effectLst/>
      </a:spPr>
      <a:bodyPr rtlCol="0" anchor="ctr"/>
      <a:lstStyle>
        <a:defPPr algn="ctr">
          <a:defRPr dirty="0" smtClean="0">
            <a:solidFill>
              <a:schemeClr val="tx1"/>
            </a:solidFill>
            <a:latin typeface="Consolas" pitchFamily="49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  <a:tailEnd type="triangle" w="sm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25976</TotalTime>
  <Words>2638</Words>
  <Application>Microsoft Office PowerPoint</Application>
  <PresentationFormat>On-screen Show (4:3)</PresentationFormat>
  <Paragraphs>637</Paragraphs>
  <Slides>60</Slides>
  <Notes>1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Office Theme</vt:lpstr>
      <vt:lpstr>Eventually  Consistent Transactions ESOP 2012 </vt:lpstr>
      <vt:lpstr>Overview</vt:lpstr>
      <vt:lpstr>Post-PC World: Apps  &amp; Cloud</vt:lpstr>
      <vt:lpstr>The CAP theorem   [Brewer’00,Lynch&amp;Gilbert’02]</vt:lpstr>
      <vt:lpstr>Where to compromise?</vt:lpstr>
      <vt:lpstr>How Much Consistency do we Need?</vt:lpstr>
      <vt:lpstr>Eventual Consistency</vt:lpstr>
      <vt:lpstr>Consistency Models</vt:lpstr>
      <vt:lpstr>Abstract System Model</vt:lpstr>
      <vt:lpstr>A familiar example of data: memory</vt:lpstr>
      <vt:lpstr>Terminology</vt:lpstr>
      <vt:lpstr>Example</vt:lpstr>
      <vt:lpstr>Example</vt:lpstr>
      <vt:lpstr>Concurrent Revisions</vt:lpstr>
      <vt:lpstr>Revision Diagrams</vt:lpstr>
      <vt:lpstr>Revision Diagrams</vt:lpstr>
      <vt:lpstr>Revision Diagrams</vt:lpstr>
      <vt:lpstr>Revision Diagrams</vt:lpstr>
      <vt:lpstr>Revision Diagrams</vt:lpstr>
      <vt:lpstr>Revision Diagrams</vt:lpstr>
      <vt:lpstr>Revision Diagrams</vt:lpstr>
      <vt:lpstr>Revision Diagrams</vt:lpstr>
      <vt:lpstr>Revision Diagrams</vt:lpstr>
      <vt:lpstr>Revision Diagrams</vt:lpstr>
      <vt:lpstr>Revision Diagrams</vt:lpstr>
      <vt:lpstr>Revision Diagrams</vt:lpstr>
      <vt:lpstr>Revision Diagrams</vt:lpstr>
      <vt:lpstr>Revision Diagrams</vt:lpstr>
      <vt:lpstr>Revision Diagrams</vt:lpstr>
      <vt:lpstr>Revision Diagrams</vt:lpstr>
      <vt:lpstr>Revision Diagrams</vt:lpstr>
      <vt:lpstr>Revision Diagrams</vt:lpstr>
      <vt:lpstr>Revision Diagrams</vt:lpstr>
      <vt:lpstr>Example Diagrams</vt:lpstr>
      <vt:lpstr>Semantics</vt:lpstr>
      <vt:lpstr>Semantics</vt:lpstr>
      <vt:lpstr>Semantics</vt:lpstr>
      <vt:lpstr>Revision Consistency</vt:lpstr>
      <vt:lpstr>Revision Consistency Guarantees…</vt:lpstr>
      <vt:lpstr>The join condition</vt:lpstr>
      <vt:lpstr>Without join condition, causality is violated.</vt:lpstr>
      <vt:lpstr>Raise Data Abstraction</vt:lpstr>
      <vt:lpstr>Raise Data Abstraction</vt:lpstr>
      <vt:lpstr>Query-Update Automata (QUA)</vt:lpstr>
      <vt:lpstr>Why QUAs ?</vt:lpstr>
      <vt:lpstr>A fork-join QUA</vt:lpstr>
      <vt:lpstr>Programming with FJ-QUAs [ECOOP’12, to appear]</vt:lpstr>
      <vt:lpstr>System Models</vt:lpstr>
      <vt:lpstr>The axiomatic model</vt:lpstr>
      <vt:lpstr>Sequential Consistency</vt:lpstr>
      <vt:lpstr>Sequential Consistency</vt:lpstr>
      <vt:lpstr>Sequential Consistency, Formally</vt:lpstr>
      <vt:lpstr>Eventual Consistency</vt:lpstr>
      <vt:lpstr>Eventual Consistency, Formally</vt:lpstr>
      <vt:lpstr>Proved in Paper</vt:lpstr>
      <vt:lpstr>See Visibility &amp; Arbitration Order in Revision Diagrams</vt:lpstr>
      <vt:lpstr>Related Work</vt:lpstr>
      <vt:lpstr>Contributions</vt:lpstr>
      <vt:lpstr>Future Work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Daan Leijen</dc:creator>
  <cp:lastModifiedBy>Sebastian Burckhardt</cp:lastModifiedBy>
  <cp:revision>462</cp:revision>
  <dcterms:created xsi:type="dcterms:W3CDTF">2007-10-31T23:43:31Z</dcterms:created>
  <dcterms:modified xsi:type="dcterms:W3CDTF">2012-03-28T14:23:57Z</dcterms:modified>
</cp:coreProperties>
</file>