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notesMasterIdLst>
    <p:notesMasterId r:id="rId38"/>
  </p:notesMasterIdLst>
  <p:sldIdLst>
    <p:sldId id="267" r:id="rId5"/>
    <p:sldId id="281" r:id="rId6"/>
    <p:sldId id="282" r:id="rId7"/>
    <p:sldId id="284" r:id="rId8"/>
    <p:sldId id="268" r:id="rId9"/>
    <p:sldId id="327" r:id="rId10"/>
    <p:sldId id="291" r:id="rId11"/>
    <p:sldId id="320" r:id="rId12"/>
    <p:sldId id="287" r:id="rId13"/>
    <p:sldId id="328" r:id="rId14"/>
    <p:sldId id="299" r:id="rId15"/>
    <p:sldId id="312" r:id="rId16"/>
    <p:sldId id="333" r:id="rId17"/>
    <p:sldId id="330" r:id="rId18"/>
    <p:sldId id="269" r:id="rId19"/>
    <p:sldId id="276" r:id="rId20"/>
    <p:sldId id="316" r:id="rId21"/>
    <p:sldId id="270" r:id="rId22"/>
    <p:sldId id="321" r:id="rId23"/>
    <p:sldId id="304" r:id="rId24"/>
    <p:sldId id="271" r:id="rId25"/>
    <p:sldId id="332" r:id="rId26"/>
    <p:sldId id="308" r:id="rId27"/>
    <p:sldId id="272" r:id="rId28"/>
    <p:sldId id="322" r:id="rId29"/>
    <p:sldId id="331" r:id="rId30"/>
    <p:sldId id="301" r:id="rId31"/>
    <p:sldId id="323" r:id="rId32"/>
    <p:sldId id="329" r:id="rId33"/>
    <p:sldId id="334" r:id="rId34"/>
    <p:sldId id="294" r:id="rId35"/>
    <p:sldId id="274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1" autoAdjust="0"/>
    <p:restoredTop sz="88862" autoAdjust="0"/>
  </p:normalViewPr>
  <p:slideViewPr>
    <p:cSldViewPr>
      <p:cViewPr varScale="1">
        <p:scale>
          <a:sx n="52" d="100"/>
          <a:sy n="52" d="100"/>
        </p:scale>
        <p:origin x="-1248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709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pots\devui\ESP\LogParsers\LogViewer\bin\Debug\Usage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epots\devui\UserResearch\2009-08%20ESP%20Deployment\Survey\Resul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140565762613011"/>
          <c:y val="9.940217472815896E-2"/>
          <c:w val="0.59313434035031332"/>
          <c:h val="0.657918356796309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Usage!$B$1</c:f>
              <c:strCache>
                <c:ptCount val="1"/>
                <c:pt idx="0">
                  <c:v>Recurring Meeting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invertIfNegative val="0"/>
          <c:cat>
            <c:strRef>
              <c:f>Usage!$A$2:$A$7</c:f>
              <c:strCache>
                <c:ptCount val="6"/>
                <c:pt idx="0">
                  <c:v>George</c:v>
                </c:pt>
                <c:pt idx="1">
                  <c:v>John</c:v>
                </c:pt>
                <c:pt idx="2">
                  <c:v>Fernando</c:v>
                </c:pt>
                <c:pt idx="3">
                  <c:v>Songyi</c:v>
                </c:pt>
                <c:pt idx="4">
                  <c:v>Noah</c:v>
                </c:pt>
                <c:pt idx="5">
                  <c:v>Robert</c:v>
                </c:pt>
              </c:strCache>
            </c:strRef>
          </c:cat>
          <c:val>
            <c:numRef>
              <c:f>Usage!$B$2:$B$7</c:f>
              <c:numCache>
                <c:formatCode>General</c:formatCode>
                <c:ptCount val="6"/>
                <c:pt idx="0">
                  <c:v>5.1811169538611104</c:v>
                </c:pt>
                <c:pt idx="1">
                  <c:v>11.1869463085556</c:v>
                </c:pt>
                <c:pt idx="2">
                  <c:v>4.0427116497222197</c:v>
                </c:pt>
                <c:pt idx="3">
                  <c:v>9.3331056535555597</c:v>
                </c:pt>
                <c:pt idx="4">
                  <c:v>9.7564577648888893</c:v>
                </c:pt>
                <c:pt idx="5">
                  <c:v>0</c:v>
                </c:pt>
              </c:numCache>
            </c:numRef>
          </c:val>
        </c:ser>
        <c:ser>
          <c:idx val="1"/>
          <c:order val="1"/>
          <c:tx>
            <c:strRef>
              <c:f>Usage!$C$1</c:f>
              <c:strCache>
                <c:ptCount val="1"/>
                <c:pt idx="0">
                  <c:v>Single Meeting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Usage!$A$2:$A$7</c:f>
              <c:strCache>
                <c:ptCount val="6"/>
                <c:pt idx="0">
                  <c:v>George</c:v>
                </c:pt>
                <c:pt idx="1">
                  <c:v>John</c:v>
                </c:pt>
                <c:pt idx="2">
                  <c:v>Fernando</c:v>
                </c:pt>
                <c:pt idx="3">
                  <c:v>Songyi</c:v>
                </c:pt>
                <c:pt idx="4">
                  <c:v>Noah</c:v>
                </c:pt>
                <c:pt idx="5">
                  <c:v>Robert</c:v>
                </c:pt>
              </c:strCache>
            </c:strRef>
          </c:cat>
          <c:val>
            <c:numRef>
              <c:f>Usage!$C$2:$C$7</c:f>
              <c:numCache>
                <c:formatCode>General</c:formatCode>
                <c:ptCount val="6"/>
                <c:pt idx="0">
                  <c:v>7.8425347730555597</c:v>
                </c:pt>
                <c:pt idx="1">
                  <c:v>7.45513468022222</c:v>
                </c:pt>
                <c:pt idx="2">
                  <c:v>1.6875981873888899</c:v>
                </c:pt>
                <c:pt idx="3">
                  <c:v>3.0507564793333302</c:v>
                </c:pt>
                <c:pt idx="4">
                  <c:v>0</c:v>
                </c:pt>
                <c:pt idx="5">
                  <c:v>12.2816568860556</c:v>
                </c:pt>
              </c:numCache>
            </c:numRef>
          </c:val>
        </c:ser>
        <c:ser>
          <c:idx val="2"/>
          <c:order val="2"/>
          <c:tx>
            <c:strRef>
              <c:f>Usage!$D$1</c:f>
              <c:strCache>
                <c:ptCount val="1"/>
                <c:pt idx="0">
                  <c:v>Ad-hoc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Usage!$A$2:$A$7</c:f>
              <c:strCache>
                <c:ptCount val="6"/>
                <c:pt idx="0">
                  <c:v>George</c:v>
                </c:pt>
                <c:pt idx="1">
                  <c:v>John</c:v>
                </c:pt>
                <c:pt idx="2">
                  <c:v>Fernando</c:v>
                </c:pt>
                <c:pt idx="3">
                  <c:v>Songyi</c:v>
                </c:pt>
                <c:pt idx="4">
                  <c:v>Noah</c:v>
                </c:pt>
                <c:pt idx="5">
                  <c:v>Robert</c:v>
                </c:pt>
              </c:strCache>
            </c:strRef>
          </c:cat>
          <c:val>
            <c:numRef>
              <c:f>Usage!$D$2:$D$7</c:f>
              <c:numCache>
                <c:formatCode>General</c:formatCode>
                <c:ptCount val="6"/>
                <c:pt idx="0">
                  <c:v>1.5033646413888899</c:v>
                </c:pt>
                <c:pt idx="1">
                  <c:v>5.9633745347222202</c:v>
                </c:pt>
                <c:pt idx="2">
                  <c:v>9.2616169531666603</c:v>
                </c:pt>
                <c:pt idx="3">
                  <c:v>1.77690402913889</c:v>
                </c:pt>
                <c:pt idx="4">
                  <c:v>0.98742864752777804</c:v>
                </c:pt>
                <c:pt idx="5">
                  <c:v>9.2859245312222196</c:v>
                </c:pt>
              </c:numCache>
            </c:numRef>
          </c:val>
        </c:ser>
        <c:ser>
          <c:idx val="3"/>
          <c:order val="3"/>
          <c:tx>
            <c:strRef>
              <c:f>Usage!$E$1</c:f>
              <c:strCache>
                <c:ptCount val="1"/>
                <c:pt idx="0">
                  <c:v>Inhabiting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Usage!$A$2:$A$7</c:f>
              <c:strCache>
                <c:ptCount val="6"/>
                <c:pt idx="0">
                  <c:v>George</c:v>
                </c:pt>
                <c:pt idx="1">
                  <c:v>John</c:v>
                </c:pt>
                <c:pt idx="2">
                  <c:v>Fernando</c:v>
                </c:pt>
                <c:pt idx="3">
                  <c:v>Songyi</c:v>
                </c:pt>
                <c:pt idx="4">
                  <c:v>Noah</c:v>
                </c:pt>
                <c:pt idx="5">
                  <c:v>Robert</c:v>
                </c:pt>
              </c:strCache>
            </c:strRef>
          </c:cat>
          <c:val>
            <c:numRef>
              <c:f>Usage!$E$2:$E$7</c:f>
              <c:numCache>
                <c:formatCode>General</c:formatCode>
                <c:ptCount val="6"/>
                <c:pt idx="0">
                  <c:v>2.1414424047499998</c:v>
                </c:pt>
                <c:pt idx="1">
                  <c:v>1.00179896877778</c:v>
                </c:pt>
                <c:pt idx="2">
                  <c:v>0</c:v>
                </c:pt>
                <c:pt idx="3">
                  <c:v>0</c:v>
                </c:pt>
                <c:pt idx="4">
                  <c:v>54.402744783805502</c:v>
                </c:pt>
                <c:pt idx="5">
                  <c:v>1.79246994055556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8319488"/>
        <c:axId val="128321024"/>
      </c:barChart>
      <c:catAx>
        <c:axId val="128319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1600"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128321024"/>
        <c:crosses val="autoZero"/>
        <c:auto val="1"/>
        <c:lblAlgn val="ctr"/>
        <c:lblOffset val="100"/>
        <c:noMultiLvlLbl val="0"/>
      </c:catAx>
      <c:valAx>
        <c:axId val="128321024"/>
        <c:scaling>
          <c:orientation val="minMax"/>
          <c:max val="70"/>
          <c:min val="0"/>
        </c:scaling>
        <c:delete val="0"/>
        <c:axPos val="l"/>
        <c:majorGridlines>
          <c:spPr>
            <a:ln>
              <a:solidFill>
                <a:schemeClr val="bg1">
                  <a:lumMod val="50000"/>
                  <a:lumOff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latin typeface="Calibri" pitchFamily="34" charset="0"/>
                    <a:cs typeface="Calibri" pitchFamily="34" charset="0"/>
                  </a:defRPr>
                </a:pPr>
                <a:r>
                  <a:rPr lang="en-US" dirty="0" smtClean="0">
                    <a:latin typeface="Calibri" pitchFamily="34" charset="0"/>
                    <a:cs typeface="Calibri" pitchFamily="34" charset="0"/>
                  </a:rPr>
                  <a:t>Hours (6-week deployment)</a:t>
                </a:r>
                <a:endParaRPr lang="en-US" dirty="0">
                  <a:latin typeface="Calibri" pitchFamily="34" charset="0"/>
                  <a:cs typeface="Calibri" pitchFamily="34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118935130490461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itchFamily="34" charset="0"/>
                <a:cs typeface="Calibri" pitchFamily="34" charset="0"/>
              </a:defRPr>
            </a:pPr>
            <a:endParaRPr lang="en-US"/>
          </a:p>
        </c:txPr>
        <c:crossAx val="128319488"/>
        <c:crosses val="autoZero"/>
        <c:crossBetween val="between"/>
        <c:majorUnit val="10"/>
        <c:minorUnit val="5"/>
      </c:valAx>
    </c:plotArea>
    <c:legend>
      <c:legendPos val="r"/>
      <c:overlay val="0"/>
      <c:txPr>
        <a:bodyPr/>
        <a:lstStyle/>
        <a:p>
          <a:pPr>
            <a:defRPr>
              <a:latin typeface="Calibri" pitchFamily="34" charset="0"/>
              <a:cs typeface="Calibri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2433927901869405"/>
          <c:y val="2.1340169836915932E-2"/>
          <c:w val="0.73409261342332255"/>
          <c:h val="0.7036126897192926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Sheet3!$M$1</c:f>
              <c:strCache>
                <c:ptCount val="1"/>
                <c:pt idx="0">
                  <c:v>-6</c:v>
                </c:pt>
              </c:strCache>
            </c:strRef>
          </c:tx>
          <c:spPr>
            <a:solidFill>
              <a:srgbClr val="FF0000">
                <a:alpha val="7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Sheet3!$M$2:$M$9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Sheet3!$N$1</c:f>
              <c:strCache>
                <c:ptCount val="1"/>
                <c:pt idx="0">
                  <c:v>-5</c:v>
                </c:pt>
              </c:strCache>
            </c:strRef>
          </c:tx>
          <c:spPr>
            <a:solidFill>
              <a:srgbClr val="FF0000">
                <a:alpha val="6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Sheet3!$N$2:$N$9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Sheet3!$O$1</c:f>
              <c:strCache>
                <c:ptCount val="1"/>
                <c:pt idx="0">
                  <c:v>-4</c:v>
                </c:pt>
              </c:strCache>
            </c:strRef>
          </c:tx>
          <c:spPr>
            <a:solidFill>
              <a:srgbClr val="FF0000">
                <a:alpha val="5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Sheet3!$O$2:$O$9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</c:ser>
        <c:ser>
          <c:idx val="3"/>
          <c:order val="3"/>
          <c:tx>
            <c:strRef>
              <c:f>Sheet3!$P$1</c:f>
              <c:strCache>
                <c:ptCount val="1"/>
                <c:pt idx="0">
                  <c:v>-3</c:v>
                </c:pt>
              </c:strCache>
            </c:strRef>
          </c:tx>
          <c:spPr>
            <a:solidFill>
              <a:srgbClr val="FF0000">
                <a:alpha val="4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Sheet3!$P$2:$P$9</c:f>
              <c:numCache>
                <c:formatCode>General</c:formatCode>
                <c:ptCount val="8"/>
                <c:pt idx="0">
                  <c:v>1</c:v>
                </c:pt>
                <c:pt idx="1">
                  <c:v>6</c:v>
                </c:pt>
                <c:pt idx="2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</c:ser>
        <c:ser>
          <c:idx val="4"/>
          <c:order val="4"/>
          <c:tx>
            <c:strRef>
              <c:f>Sheet3!$Q$1</c:f>
              <c:strCache>
                <c:ptCount val="1"/>
                <c:pt idx="0">
                  <c:v>-2</c:v>
                </c:pt>
              </c:strCache>
            </c:strRef>
          </c:tx>
          <c:spPr>
            <a:solidFill>
              <a:srgbClr val="FF0000">
                <a:alpha val="3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Sheet3!$Q$2:$Q$9</c:f>
              <c:numCache>
                <c:formatCode>General</c:formatCode>
                <c:ptCount val="8"/>
                <c:pt idx="0">
                  <c:v>10</c:v>
                </c:pt>
                <c:pt idx="1">
                  <c:v>3</c:v>
                </c:pt>
                <c:pt idx="2">
                  <c:v>6</c:v>
                </c:pt>
                <c:pt idx="4">
                  <c:v>9</c:v>
                </c:pt>
                <c:pt idx="5">
                  <c:v>4</c:v>
                </c:pt>
                <c:pt idx="6">
                  <c:v>1</c:v>
                </c:pt>
                <c:pt idx="7">
                  <c:v>5</c:v>
                </c:pt>
              </c:numCache>
            </c:numRef>
          </c:val>
        </c:ser>
        <c:ser>
          <c:idx val="5"/>
          <c:order val="5"/>
          <c:tx>
            <c:strRef>
              <c:f>Sheet3!$R$1</c:f>
              <c:strCache>
                <c:ptCount val="1"/>
                <c:pt idx="0">
                  <c:v>-1</c:v>
                </c:pt>
              </c:strCache>
            </c:strRef>
          </c:tx>
          <c:spPr>
            <a:solidFill>
              <a:srgbClr val="FF0000">
                <a:alpha val="2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Sheet3!$R$2:$R$9</c:f>
              <c:numCache>
                <c:formatCode>General</c:formatCode>
                <c:ptCount val="8"/>
                <c:pt idx="0">
                  <c:v>19</c:v>
                </c:pt>
                <c:pt idx="1">
                  <c:v>12</c:v>
                </c:pt>
                <c:pt idx="2">
                  <c:v>28</c:v>
                </c:pt>
                <c:pt idx="4">
                  <c:v>12</c:v>
                </c:pt>
                <c:pt idx="5">
                  <c:v>25</c:v>
                </c:pt>
                <c:pt idx="6">
                  <c:v>15</c:v>
                </c:pt>
                <c:pt idx="7">
                  <c:v>7</c:v>
                </c:pt>
              </c:numCache>
            </c:numRef>
          </c:val>
        </c:ser>
        <c:ser>
          <c:idx val="6"/>
          <c:order val="6"/>
          <c:tx>
            <c:strRef>
              <c:f>Sheet3!$S$1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tx1">
                <a:alpha val="20000"/>
              </a:schemeClr>
            </a:solidFill>
            <a:ln w="3175">
              <a:solidFill>
                <a:schemeClr val="bg1"/>
              </a:solidFill>
              <a:prstDash val="solid"/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Sheet3!$S$2:$S$9</c:f>
              <c:numCache>
                <c:formatCode>General</c:formatCode>
                <c:ptCount val="8"/>
                <c:pt idx="0">
                  <c:v>76</c:v>
                </c:pt>
                <c:pt idx="1">
                  <c:v>28</c:v>
                </c:pt>
                <c:pt idx="2">
                  <c:v>62</c:v>
                </c:pt>
                <c:pt idx="4">
                  <c:v>53</c:v>
                </c:pt>
                <c:pt idx="5">
                  <c:v>29</c:v>
                </c:pt>
                <c:pt idx="6">
                  <c:v>53</c:v>
                </c:pt>
                <c:pt idx="7">
                  <c:v>31</c:v>
                </c:pt>
              </c:numCache>
            </c:numRef>
          </c:val>
        </c:ser>
        <c:ser>
          <c:idx val="7"/>
          <c:order val="7"/>
          <c:tx>
            <c:strRef>
              <c:f>Sheet3!$T$1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rgbClr val="92D050">
                <a:alpha val="2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Sheet3!$T$2:$T$9</c:f>
              <c:numCache>
                <c:formatCode>General</c:formatCode>
                <c:ptCount val="8"/>
                <c:pt idx="0">
                  <c:v>65</c:v>
                </c:pt>
                <c:pt idx="1">
                  <c:v>31</c:v>
                </c:pt>
                <c:pt idx="2">
                  <c:v>57</c:v>
                </c:pt>
                <c:pt idx="4">
                  <c:v>32</c:v>
                </c:pt>
                <c:pt idx="5">
                  <c:v>36</c:v>
                </c:pt>
                <c:pt idx="6">
                  <c:v>48</c:v>
                </c:pt>
                <c:pt idx="7">
                  <c:v>37</c:v>
                </c:pt>
              </c:numCache>
            </c:numRef>
          </c:val>
        </c:ser>
        <c:ser>
          <c:idx val="8"/>
          <c:order val="8"/>
          <c:tx>
            <c:strRef>
              <c:f>Sheet3!$U$1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92D050">
                <a:alpha val="3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Sheet3!$U$2:$U$9</c:f>
              <c:numCache>
                <c:formatCode>General</c:formatCode>
                <c:ptCount val="8"/>
                <c:pt idx="0">
                  <c:v>18</c:v>
                </c:pt>
                <c:pt idx="1">
                  <c:v>6</c:v>
                </c:pt>
                <c:pt idx="2">
                  <c:v>52</c:v>
                </c:pt>
                <c:pt idx="4">
                  <c:v>17</c:v>
                </c:pt>
                <c:pt idx="5">
                  <c:v>14</c:v>
                </c:pt>
                <c:pt idx="6">
                  <c:v>21</c:v>
                </c:pt>
                <c:pt idx="7">
                  <c:v>24</c:v>
                </c:pt>
              </c:numCache>
            </c:numRef>
          </c:val>
        </c:ser>
        <c:ser>
          <c:idx val="9"/>
          <c:order val="9"/>
          <c:tx>
            <c:strRef>
              <c:f>Sheet3!$V$1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rgbClr val="92D050">
                <a:alpha val="4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Sheet3!$V$2:$V$9</c:f>
              <c:numCache>
                <c:formatCode>General</c:formatCode>
                <c:ptCount val="8"/>
                <c:pt idx="0">
                  <c:v>8</c:v>
                </c:pt>
                <c:pt idx="1">
                  <c:v>8</c:v>
                </c:pt>
                <c:pt idx="2">
                  <c:v>37</c:v>
                </c:pt>
                <c:pt idx="4">
                  <c:v>14</c:v>
                </c:pt>
                <c:pt idx="5">
                  <c:v>8</c:v>
                </c:pt>
                <c:pt idx="6">
                  <c:v>14</c:v>
                </c:pt>
                <c:pt idx="7">
                  <c:v>17</c:v>
                </c:pt>
              </c:numCache>
            </c:numRef>
          </c:val>
        </c:ser>
        <c:ser>
          <c:idx val="10"/>
          <c:order val="10"/>
          <c:tx>
            <c:strRef>
              <c:f>Sheet3!$W$1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92D050">
                <a:alpha val="5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Sheet3!$W$2:$W$9</c:f>
              <c:numCache>
                <c:formatCode>General</c:formatCode>
                <c:ptCount val="8"/>
                <c:pt idx="0">
                  <c:v>3</c:v>
                </c:pt>
                <c:pt idx="1">
                  <c:v>5</c:v>
                </c:pt>
                <c:pt idx="2">
                  <c:v>26</c:v>
                </c:pt>
                <c:pt idx="4">
                  <c:v>4</c:v>
                </c:pt>
                <c:pt idx="5">
                  <c:v>8</c:v>
                </c:pt>
                <c:pt idx="6">
                  <c:v>8</c:v>
                </c:pt>
                <c:pt idx="7">
                  <c:v>14</c:v>
                </c:pt>
              </c:numCache>
            </c:numRef>
          </c:val>
        </c:ser>
        <c:ser>
          <c:idx val="11"/>
          <c:order val="11"/>
          <c:tx>
            <c:strRef>
              <c:f>Sheet3!$X$1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92D050">
                <a:alpha val="6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Sheet3!$X$2:$X$9</c:f>
              <c:numCache>
                <c:formatCode>General</c:formatCode>
                <c:ptCount val="8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5</c:v>
                </c:pt>
              </c:numCache>
            </c:numRef>
          </c:val>
        </c:ser>
        <c:ser>
          <c:idx val="12"/>
          <c:order val="12"/>
          <c:tx>
            <c:strRef>
              <c:f>Sheet3!$Y$1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rgbClr val="92D050">
                <a:alpha val="70000"/>
              </a:srgbClr>
            </a:solidFill>
            <a:ln>
              <a:solidFill>
                <a:schemeClr val="bg1"/>
              </a:solidFill>
            </a:ln>
          </c:spPr>
          <c:invertIfNegative val="0"/>
          <c:cat>
            <c:strRef>
              <c:f>Sheet3!$L$2:$L$9</c:f>
              <c:strCache>
                <c:ptCount val="8"/>
                <c:pt idx="0">
                  <c:v>Social (200)</c:v>
                </c:pt>
                <c:pt idx="1">
                  <c:v>Awareness (105)</c:v>
                </c:pt>
                <c:pt idx="2">
                  <c:v>Meetings (277)</c:v>
                </c:pt>
                <c:pt idx="4">
                  <c:v>Robert (143)</c:v>
                </c:pt>
                <c:pt idx="5">
                  <c:v>Fernando (130)</c:v>
                </c:pt>
                <c:pt idx="6">
                  <c:v>Songyi (164)</c:v>
                </c:pt>
                <c:pt idx="7">
                  <c:v>Noah (145)</c:v>
                </c:pt>
              </c:strCache>
            </c:strRef>
          </c:cat>
          <c:val>
            <c:numRef>
              <c:f>Sheet3!$Y$2:$Y$9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34127616"/>
        <c:axId val="134129152"/>
      </c:barChart>
      <c:catAx>
        <c:axId val="134127616"/>
        <c:scaling>
          <c:orientation val="minMax"/>
        </c:scaling>
        <c:delete val="0"/>
        <c:axPos val="l"/>
        <c:majorTickMark val="out"/>
        <c:minorTickMark val="none"/>
        <c:tickLblPos val="nextTo"/>
        <c:crossAx val="134129152"/>
        <c:crosses val="autoZero"/>
        <c:auto val="1"/>
        <c:lblAlgn val="ctr"/>
        <c:lblOffset val="100"/>
        <c:noMultiLvlLbl val="0"/>
      </c:catAx>
      <c:valAx>
        <c:axId val="134129152"/>
        <c:scaling>
          <c:orientation val="minMax"/>
          <c:max val="1"/>
          <c:min val="0"/>
        </c:scaling>
        <c:delete val="0"/>
        <c:axPos val="b"/>
        <c:majorGridlines>
          <c:spPr>
            <a:ln>
              <a:solidFill>
                <a:schemeClr val="tx1">
                  <a:lumMod val="65000"/>
                </a:schemeClr>
              </a:solidFill>
            </a:ln>
          </c:spPr>
        </c:majorGridlines>
        <c:minorGridlines>
          <c:spPr>
            <a:ln w="3175">
              <a:solidFill>
                <a:schemeClr val="bg1">
                  <a:lumMod val="65000"/>
                  <a:lumOff val="3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of paired responses</a:t>
                </a:r>
              </a:p>
            </c:rich>
          </c:tx>
          <c:overlay val="0"/>
        </c:title>
        <c:numFmt formatCode="0%" sourceLinked="1"/>
        <c:majorTickMark val="out"/>
        <c:minorTickMark val="out"/>
        <c:tickLblPos val="nextTo"/>
        <c:crossAx val="134127616"/>
        <c:crosses val="autoZero"/>
        <c:crossBetween val="between"/>
        <c:majorUnit val="0.5"/>
        <c:minorUnit val="0.1"/>
      </c:valAx>
      <c:spPr>
        <a:solidFill>
          <a:schemeClr val="bg1">
            <a:alpha val="20000"/>
          </a:schemeClr>
        </a:solidFill>
        <a:ln>
          <a:noFill/>
        </a:ln>
      </c:spPr>
    </c:plotArea>
    <c:legend>
      <c:legendPos val="b"/>
      <c:layout>
        <c:manualLayout>
          <c:xMode val="edge"/>
          <c:yMode val="edge"/>
          <c:x val="0.20238095238095238"/>
          <c:y val="0.88850494541970937"/>
          <c:w val="0.76530612244897978"/>
          <c:h val="0.1114950545802906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Calibri" pitchFamily="34" charset="0"/>
          <a:cs typeface="Calibri" pitchFamily="34" charset="0"/>
        </a:defRPr>
      </a:pPr>
      <a:endParaRPr lang="en-US"/>
    </a:p>
  </c:txPr>
  <c:externalData r:id="rId2">
    <c:autoUpdate val="1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0.90915</cdr:y>
    </cdr:from>
    <cdr:to>
      <cdr:x>0.20408</cdr:x>
      <cdr:y>0.97036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4114800"/>
          <a:ext cx="1524000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horz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r"/>
          <a:r>
            <a:rPr lang="en-US" sz="1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After-Before </a:t>
          </a:r>
          <a:r>
            <a:rPr lang="en-US" sz="1800" dirty="0">
              <a:solidFill>
                <a:schemeClr val="tx1"/>
              </a:solidFill>
              <a:latin typeface="Calibri" pitchFamily="34" charset="0"/>
              <a:cs typeface="Calibri" pitchFamily="34" charset="0"/>
            </a:rPr>
            <a:t>=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7DC3-8EAE-42F1-88DA-172BEAF92EE1}" type="datetimeFigureOut">
              <a:rPr lang="en-US" smtClean="0"/>
              <a:pPr/>
              <a:t>4/9/2010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5CF7E-4FBE-41A7-BED4-BF438794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60D32-A86C-41EB-BEE5-6CB869E0553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come to see ESP as a catalyst for social interaction—clearly the interaction is still being done by people, but</a:t>
            </a:r>
            <a:r>
              <a:rPr lang="en-US" baseline="0" dirty="0" smtClean="0"/>
              <a:t> ESP encourages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50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Telepresence connects a</a:t>
            </a:r>
            <a:r>
              <a:rPr lang="en-US" baseline="0" dirty="0" smtClean="0"/>
              <a:t> place to another place</a:t>
            </a:r>
          </a:p>
          <a:p>
            <a:r>
              <a:rPr lang="en-US" baseline="0" dirty="0" smtClean="0"/>
              <a:t>ESP connects a person to his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67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</a:p>
          <a:p>
            <a:r>
              <a:rPr lang="en-US" dirty="0" smtClean="0"/>
              <a:t>Limitations of current ESP</a:t>
            </a:r>
          </a:p>
          <a:p>
            <a:r>
              <a:rPr lang="en-US" dirty="0" smtClean="0"/>
              <a:t>	- High-quality audio from the conference-room to the remote</a:t>
            </a:r>
          </a:p>
          <a:p>
            <a:r>
              <a:rPr lang="en-US" dirty="0" smtClean="0"/>
              <a:t>	- Distributed </a:t>
            </a:r>
            <a:r>
              <a:rPr lang="en-US" dirty="0" err="1" smtClean="0"/>
              <a:t>whiteboarding</a:t>
            </a:r>
            <a:endParaRPr lang="en-US" dirty="0" smtClean="0"/>
          </a:p>
          <a:p>
            <a:r>
              <a:rPr lang="en-US" dirty="0" smtClean="0"/>
              <a:t>	-- Reliability</a:t>
            </a:r>
          </a:p>
          <a:p>
            <a:r>
              <a:rPr lang="en-US" dirty="0" smtClean="0"/>
              <a:t>	++ Gaze awareness miscue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++ ‘Handler’ role - Robotic mobility</a:t>
            </a:r>
          </a:p>
          <a:p>
            <a:r>
              <a:rPr lang="en-US" dirty="0" smtClean="0"/>
              <a:t>Other uses</a:t>
            </a:r>
            <a:r>
              <a:rPr lang="en-US" baseline="0" dirty="0" smtClean="0"/>
              <a:t> of ESP-like techniques</a:t>
            </a:r>
            <a:endParaRPr lang="en-US" dirty="0" smtClean="0"/>
          </a:p>
          <a:p>
            <a:r>
              <a:rPr lang="en-US" dirty="0" smtClean="0"/>
              <a:t>	+ Conference room proxy for remote participants</a:t>
            </a:r>
          </a:p>
          <a:p>
            <a:r>
              <a:rPr lang="en-US" dirty="0" smtClean="0"/>
              <a:t>	-- Loaners</a:t>
            </a:r>
          </a:p>
          <a:p>
            <a:r>
              <a:rPr lang="en-US" dirty="0" smtClean="0"/>
              <a:t>	+ Out-of-Office proxy using desktop PC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Applying the same “</a:t>
            </a:r>
            <a:r>
              <a:rPr lang="en-US" dirty="0" err="1" smtClean="0"/>
              <a:t>underdesign</a:t>
            </a:r>
            <a:r>
              <a:rPr lang="en-US" baseline="0" dirty="0" smtClean="0"/>
              <a:t>” methodology</a:t>
            </a:r>
            <a:r>
              <a:rPr lang="en-US" dirty="0" smtClean="0"/>
              <a:t> to other team distribution patterns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TAKEAWAYS</a:t>
            </a:r>
          </a:p>
          <a:p>
            <a:r>
              <a:rPr lang="en-US" dirty="0" smtClean="0"/>
              <a:t>ESP’s constant physical presence enabled the creation of social presence</a:t>
            </a:r>
          </a:p>
          <a:p>
            <a:r>
              <a:rPr lang="en-US" dirty="0" smtClean="0"/>
              <a:t>Designing for long-term social effects (beyond the 60-minute meeting)</a:t>
            </a:r>
          </a:p>
          <a:p>
            <a:r>
              <a:rPr lang="en-US" dirty="0" err="1" smtClean="0"/>
              <a:t>Underdesign</a:t>
            </a:r>
            <a:r>
              <a:rPr lang="en-US" dirty="0" smtClean="0"/>
              <a:t>-for-self is a powerful (if controversial) methodology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8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setting many of us are familiar with: Meeting with one remote participant (Noah) over the phone.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is this participant represented? How do you address comments to him? How can you discern his reactions?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only representation is the speakerphone, very hard to have those natural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interactions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60D32-A86C-41EB-BEE5-6CB869E0553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 with when we gave Noah an Embodied Social Proxy,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telepresence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prototype for representing Noah.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we can see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how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Noah can more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fully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participate in meetings: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 were reminded that he was there, because his cart occupied a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table.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People could see when he wanted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something and interrupt when it matter.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was able to see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 was able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what was written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whiteboard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follow the context of the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60D32-A86C-41EB-BEE5-6CB869E0553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Embodied Social Proxy designed to support hub</a:t>
            </a:r>
            <a:r>
              <a:rPr lang="en-US" baseline="0" dirty="0" smtClean="0"/>
              <a:t> and satellite teams are teams where all members are collocated, except for one remote member. </a:t>
            </a:r>
          </a:p>
          <a:p>
            <a:r>
              <a:rPr lang="en-US" baseline="0" dirty="0" smtClean="0"/>
              <a:t>I’m an example of a satellite team member that works out of Silicon Valley, CA</a:t>
            </a:r>
          </a:p>
          <a:p>
            <a:r>
              <a:rPr lang="en-US" baseline="0" dirty="0" smtClean="0"/>
              <a:t>Many reasons for hub and satellite teams </a:t>
            </a:r>
          </a:p>
          <a:p>
            <a:r>
              <a:rPr lang="en-US" baseline="0" dirty="0" smtClean="0"/>
              <a:t>Turns out that this is the most common distribution pattern among feature crews at Microsoft</a:t>
            </a:r>
          </a:p>
          <a:p>
            <a:r>
              <a:rPr lang="en-US" baseline="0" dirty="0" smtClean="0"/>
              <a:t>Challenging topology, under-studied, because it leaves the </a:t>
            </a:r>
            <a:r>
              <a:rPr lang="en-US" baseline="0" dirty="0" err="1" smtClean="0"/>
              <a:t>satellit</a:t>
            </a:r>
            <a:r>
              <a:rPr lang="en-US" baseline="0" dirty="0" smtClean="0"/>
              <a:t> out of sight/out of mind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9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ESP represents satellite 24/7</a:t>
            </a:r>
          </a:p>
          <a:p>
            <a:r>
              <a:rPr lang="en-US" dirty="0" smtClean="0"/>
              <a:t>Serves</a:t>
            </a:r>
            <a:r>
              <a:rPr lang="en-US" baseline="0" dirty="0" smtClean="0"/>
              <a:t> as video conferencing terminal within meetings</a:t>
            </a:r>
          </a:p>
          <a:p>
            <a:r>
              <a:rPr lang="en-US" baseline="0" dirty="0" smtClean="0"/>
              <a:t>Constant physical presence between meetings serves to increase awareness and social status of satellite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98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clip of meeting with</a:t>
            </a:r>
            <a:r>
              <a:rPr lang="en-US" baseline="0" dirty="0" smtClean="0"/>
              <a:t> participants using traditional video conferencing over RoundTable and using ESP. Note the difference of attention, engagement.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3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deployed 4 carts in 4 different product teams around Microsoft.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Teams varied in terms of kind of work, time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zone difference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seniority of satellite, home location for cart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A-B-A study that looked at activity before deploying and after withdrawing ESPs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meetings (42 hrs in total)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Interviewed before, during and after deployment: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Satellite workers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Handlers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Close collaborators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Surveyed before and after deployment;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gather 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erceptions of hubs of meetings/awareness/social connection with satellite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Collected Cart logs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 week 8, team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given option to buy ESP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---</a:t>
            </a:r>
          </a:p>
          <a:p>
            <a:pPr lvl="1"/>
            <a:r>
              <a:rPr kumimoji="0" lang="en-US" sz="4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 meetings (42 hrs in total)</a:t>
            </a:r>
          </a:p>
          <a:p>
            <a:pPr lvl="1"/>
            <a:r>
              <a:rPr kumimoji="0" lang="en-US" sz="4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Interviewed before, during and after deployment</a:t>
            </a:r>
          </a:p>
          <a:p>
            <a:pPr lvl="1"/>
            <a:r>
              <a:rPr kumimoji="0" lang="en-US" sz="4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Surveyed before and after deployment</a:t>
            </a:r>
          </a:p>
          <a:p>
            <a:pPr lvl="2"/>
            <a:r>
              <a:rPr kumimoji="0" lang="en-US" sz="37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Perceptions of hubs of meetings/awareness/social connection with satellite</a:t>
            </a:r>
          </a:p>
          <a:p>
            <a:pPr lvl="1"/>
            <a:r>
              <a:rPr kumimoji="0" lang="en-US" sz="41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 Cart logs</a:t>
            </a:r>
          </a:p>
          <a:p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60D32-A86C-41EB-BEE5-6CB869E0553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in survey</a:t>
            </a:r>
            <a:r>
              <a:rPr lang="en-US" baseline="0" dirty="0" smtClean="0"/>
              <a:t> responses measured hub’s perceptions of various dimensions of social interaction, team awareness and effectiveness. </a:t>
            </a:r>
          </a:p>
          <a:p>
            <a:r>
              <a:rPr lang="en-US" baseline="0" dirty="0" smtClean="0"/>
              <a:t>Responses grouped according to the four product teams: all show improvement, of varying amounts (Noah’s team shows most improvement)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Three main dimensions of interaction across all teams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CF7E-4FBE-41A7-BED4-BF438794FA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4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Surveys, interviews, direct observations documented how ESP enabled better participation in meetings.</a:t>
            </a:r>
          </a:p>
          <a:p>
            <a:r>
              <a:rPr lang="en-US" dirty="0" smtClean="0"/>
              <a:t>And this results were all fine, expected</a:t>
            </a:r>
            <a:r>
              <a:rPr lang="en-US" baseline="0" dirty="0" smtClean="0"/>
              <a:t> in some ways. </a:t>
            </a:r>
          </a:p>
          <a:p>
            <a:r>
              <a:rPr lang="en-US" baseline="0" dirty="0" smtClean="0"/>
              <a:t>But what we did not expected is by how much these results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60D32-A86C-41EB-BEE5-6CB869E0553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E26050C-9932-44DD-9FC7-4B39A9CE432D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4/9/2010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8AA45-DAC4-4718-BA42-ABB3F404B054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1149D00-5A71-49CD-8759-5FD8EED549AF}" type="datetimeFigureOut">
              <a:rPr lang="en-US" smtClean="0"/>
              <a:pPr/>
              <a:t>4/9/2010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92FF802-6066-4E8B-B874-0C0BADB27F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research.microsoft.com/projects/ESPProject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924800" cy="2301240"/>
          </a:xfrm>
        </p:spPr>
        <p:txBody>
          <a:bodyPr anchor="b">
            <a:noAutofit/>
          </a:bodyPr>
          <a:lstStyle/>
          <a:p>
            <a:pPr algn="just"/>
            <a:r>
              <a:rPr lang="en-US" sz="3800" dirty="0" smtClean="0">
                <a:effectLst/>
              </a:rPr>
              <a:t>Using Embodied </a:t>
            </a:r>
            <a:r>
              <a:rPr lang="en-US" sz="3800" dirty="0">
                <a:effectLst/>
              </a:rPr>
              <a:t>Social </a:t>
            </a:r>
            <a:r>
              <a:rPr lang="en-US" sz="3800" dirty="0" smtClean="0">
                <a:effectLst/>
              </a:rPr>
              <a:t>Proxies to connect hub-and-satellite teams</a:t>
            </a:r>
            <a:br>
              <a:rPr lang="en-US" sz="3800" dirty="0" smtClean="0">
                <a:effectLst/>
              </a:rPr>
            </a:br>
            <a:endParaRPr lang="en-US" sz="38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3276600"/>
            <a:ext cx="4572000" cy="2861856"/>
          </a:xfrm>
          <a:prstGeom prst="rect">
            <a:avLst/>
          </a:prstGeom>
        </p:spPr>
        <p:txBody>
          <a:bodyPr vert="horz" lIns="91440" tIns="0" rIns="91440" bIns="0" rtlCol="0" anchor="t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buClr>
                <a:srgbClr val="F0AD00"/>
              </a:buClr>
            </a:pPr>
            <a:r>
              <a:rPr lang="en-US" sz="1800"/>
              <a:t>Gina Venolia</a:t>
            </a:r>
            <a:endParaRPr lang="en-US" sz="1800" dirty="0"/>
          </a:p>
          <a:p>
            <a:pPr algn="r">
              <a:buClr>
                <a:srgbClr val="F0AD00"/>
              </a:buClr>
            </a:pPr>
            <a:r>
              <a:rPr lang="en-US" sz="1800"/>
              <a:t> </a:t>
            </a:r>
            <a:r>
              <a:rPr lang="en-US" sz="1800" smtClean="0"/>
              <a:t>John </a:t>
            </a:r>
            <a:r>
              <a:rPr lang="en-US" sz="1800" dirty="0"/>
              <a:t>Tang</a:t>
            </a:r>
          </a:p>
          <a:p>
            <a:pPr algn="r">
              <a:buClr>
                <a:srgbClr val="F0AD00"/>
              </a:buClr>
            </a:pPr>
            <a:r>
              <a:rPr lang="en-US" sz="1800" smtClean="0"/>
              <a:t>Ruy </a:t>
            </a:r>
            <a:r>
              <a:rPr lang="en-US" sz="1800" dirty="0"/>
              <a:t>Cervantes</a:t>
            </a:r>
          </a:p>
          <a:p>
            <a:pPr algn="r">
              <a:buClr>
                <a:srgbClr val="F0AD00"/>
              </a:buClr>
            </a:pPr>
            <a:r>
              <a:rPr lang="en-US" sz="1800" dirty="0"/>
              <a:t>Sara Bly</a:t>
            </a:r>
          </a:p>
          <a:p>
            <a:pPr algn="r">
              <a:buClr>
                <a:srgbClr val="F0AD00"/>
              </a:buClr>
            </a:pPr>
            <a:r>
              <a:rPr lang="en-US" sz="1800" dirty="0"/>
              <a:t>George</a:t>
            </a:r>
            <a:r>
              <a:rPr lang="en-US" sz="1800"/>
              <a:t> Robertson</a:t>
            </a:r>
            <a:endParaRPr lang="en-US" sz="1800" dirty="0"/>
          </a:p>
          <a:p>
            <a:pPr algn="r">
              <a:buClr>
                <a:srgbClr val="F0AD00"/>
              </a:buClr>
            </a:pPr>
            <a:r>
              <a:rPr lang="en-US" sz="1800"/>
              <a:t>Bongshin Lee</a:t>
            </a:r>
            <a:endParaRPr lang="en-US" sz="1800" dirty="0"/>
          </a:p>
          <a:p>
            <a:pPr algn="r">
              <a:buClr>
                <a:srgbClr val="F0AD00"/>
              </a:buClr>
            </a:pPr>
            <a:r>
              <a:rPr lang="en-US" sz="1800"/>
              <a:t>Kori </a:t>
            </a:r>
            <a:r>
              <a:rPr lang="en-US" sz="1800" smtClean="0"/>
              <a:t>Inkpen</a:t>
            </a:r>
            <a:endParaRPr lang="en-US" sz="1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72000" y="3276600"/>
            <a:ext cx="4419600" cy="2861856"/>
          </a:xfrm>
          <a:prstGeom prst="rect">
            <a:avLst/>
          </a:prstGeom>
        </p:spPr>
        <p:txBody>
          <a:bodyPr vert="horz" tIns="0" rIns="91440" bIns="0" anchor="t">
            <a:norm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</a:rPr>
              <a:t>Microsoft </a:t>
            </a:r>
            <a:r>
              <a:rPr lang="en-US" sz="1800" smtClean="0">
                <a:solidFill>
                  <a:schemeClr val="tx1">
                    <a:lumMod val="75000"/>
                  </a:schemeClr>
                </a:solidFill>
              </a:rPr>
              <a:t>Research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</a:rPr>
              <a:t>Microsoft </a:t>
            </a:r>
            <a:r>
              <a:rPr lang="en-US" sz="1800" smtClean="0">
                <a:solidFill>
                  <a:schemeClr val="tx1">
                    <a:lumMod val="75000"/>
                  </a:schemeClr>
                </a:solidFill>
              </a:rPr>
              <a:t>Research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UC Irvine</a:t>
            </a:r>
          </a:p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Sara Bly Consulting</a:t>
            </a:r>
          </a:p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Microsoft</a:t>
            </a:r>
            <a:r>
              <a:rPr lang="en-US" sz="1800">
                <a:solidFill>
                  <a:schemeClr val="tx1">
                    <a:lumMod val="75000"/>
                  </a:schemeClr>
                </a:solidFill>
              </a:rPr>
              <a:t> Research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</a:rPr>
              <a:t>Microsoft Research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  <a:buClr>
                <a:srgbClr val="F0AD00"/>
              </a:buClr>
            </a:pPr>
            <a:r>
              <a:rPr lang="en-US" sz="1800">
                <a:solidFill>
                  <a:schemeClr val="tx1">
                    <a:lumMod val="75000"/>
                  </a:schemeClr>
                </a:solidFill>
              </a:rPr>
              <a:t>Microsoft </a:t>
            </a:r>
            <a:r>
              <a:rPr lang="en-US" sz="1800" smtClean="0">
                <a:solidFill>
                  <a:schemeClr val="tx1">
                    <a:lumMod val="75000"/>
                  </a:schemeClr>
                </a:solidFill>
              </a:rPr>
              <a:t>Research</a:t>
            </a: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dirty="0">
                <a:ln>
                  <a:solidFill>
                    <a:schemeClr val="tx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Hub’s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1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Satellite’s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628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0"/>
            <a:ext cx="8105775" cy="6858000"/>
          </a:xfrm>
        </p:spPr>
      </p:pic>
    </p:spTree>
    <p:extLst>
      <p:ext uri="{BB962C8B-B14F-4D97-AF65-F5344CB8AC3E}">
        <p14:creationId xmlns:p14="http://schemas.microsoft.com/office/powerpoint/2010/main" val="26715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482"/>
            <a:ext cx="9144000" cy="685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66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>ESP Prototype</a:t>
            </a:r>
            <a:br>
              <a:rPr lang="en-US" b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</a:br>
            <a:r>
              <a:rPr lang="en-US" dirty="0" smtClean="0"/>
              <a:t>Deployment Study</a:t>
            </a:r>
            <a:br>
              <a:rPr lang="en-US" dirty="0" smtClean="0"/>
            </a:br>
            <a:r>
              <a:rPr lang="en-US" b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>Future Work and Conclusions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/>
          <p:cNvSpPr/>
          <p:nvPr/>
        </p:nvSpPr>
        <p:spPr>
          <a:xfrm>
            <a:off x="7969395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8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Withdrawal</a:t>
            </a:r>
            <a:endParaRPr lang="en-US" sz="1400" b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841954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7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Deployment</a:t>
            </a:r>
            <a:endParaRPr lang="en-US" sz="1400" b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714516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6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Deployment</a:t>
            </a:r>
            <a:endParaRPr lang="en-US" sz="1400" b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4587078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5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Deployment</a:t>
            </a:r>
            <a:endParaRPr lang="en-US" sz="1400" b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459640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4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Deployment</a:t>
            </a:r>
            <a:endParaRPr lang="en-US" sz="14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332202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3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Deployment</a:t>
            </a:r>
            <a:endParaRPr lang="en-US" sz="1400" b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204764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2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Deployment</a:t>
            </a:r>
            <a:endParaRPr lang="en-US" sz="14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7326" y="4665826"/>
            <a:ext cx="1097280" cy="2115974"/>
          </a:xfrm>
          <a:custGeom>
            <a:avLst/>
            <a:gdLst>
              <a:gd name="connsiteX0" fmla="*/ 0 w 1154106"/>
              <a:gd name="connsiteY0" fmla="*/ 115411 h 1955800"/>
              <a:gd name="connsiteX1" fmla="*/ 115411 w 1154106"/>
              <a:gd name="connsiteY1" fmla="*/ 0 h 1955800"/>
              <a:gd name="connsiteX2" fmla="*/ 1038695 w 1154106"/>
              <a:gd name="connsiteY2" fmla="*/ 0 h 1955800"/>
              <a:gd name="connsiteX3" fmla="*/ 1154106 w 1154106"/>
              <a:gd name="connsiteY3" fmla="*/ 115411 h 1955800"/>
              <a:gd name="connsiteX4" fmla="*/ 1154106 w 1154106"/>
              <a:gd name="connsiteY4" fmla="*/ 1840389 h 1955800"/>
              <a:gd name="connsiteX5" fmla="*/ 1038695 w 1154106"/>
              <a:gd name="connsiteY5" fmla="*/ 1955800 h 1955800"/>
              <a:gd name="connsiteX6" fmla="*/ 115411 w 1154106"/>
              <a:gd name="connsiteY6" fmla="*/ 1955800 h 1955800"/>
              <a:gd name="connsiteX7" fmla="*/ 0 w 1154106"/>
              <a:gd name="connsiteY7" fmla="*/ 1840389 h 1955800"/>
              <a:gd name="connsiteX8" fmla="*/ 0 w 1154106"/>
              <a:gd name="connsiteY8" fmla="*/ 115411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06" h="1955800">
                <a:moveTo>
                  <a:pt x="0" y="115411"/>
                </a:moveTo>
                <a:cubicBezTo>
                  <a:pt x="0" y="51671"/>
                  <a:pt x="51671" y="0"/>
                  <a:pt x="115411" y="0"/>
                </a:cubicBezTo>
                <a:lnTo>
                  <a:pt x="1038695" y="0"/>
                </a:lnTo>
                <a:cubicBezTo>
                  <a:pt x="1102435" y="0"/>
                  <a:pt x="1154106" y="51671"/>
                  <a:pt x="1154106" y="115411"/>
                </a:cubicBezTo>
                <a:lnTo>
                  <a:pt x="1154106" y="1840389"/>
                </a:lnTo>
                <a:cubicBezTo>
                  <a:pt x="1154106" y="1904129"/>
                  <a:pt x="1102435" y="1955800"/>
                  <a:pt x="1038695" y="1955800"/>
                </a:cubicBezTo>
                <a:lnTo>
                  <a:pt x="115411" y="1955800"/>
                </a:lnTo>
                <a:cubicBezTo>
                  <a:pt x="51671" y="1955800"/>
                  <a:pt x="0" y="1904129"/>
                  <a:pt x="0" y="1840389"/>
                </a:cubicBezTo>
                <a:lnTo>
                  <a:pt x="0" y="115411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53340" tIns="53340" rIns="53340" bIns="14224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latin typeface="Calibri" pitchFamily="34" charset="0"/>
                <a:cs typeface="Calibri" pitchFamily="34" charset="0"/>
              </a:rPr>
              <a:t>Week 1 </a:t>
            </a:r>
            <a:r>
              <a:rPr lang="en-US" sz="1400" b="1" kern="1200" dirty="0" smtClean="0">
                <a:latin typeface="Calibri" pitchFamily="34" charset="0"/>
                <a:cs typeface="Calibri" pitchFamily="34" charset="0"/>
              </a:rPr>
              <a:t>Baseline</a:t>
            </a:r>
            <a:endParaRPr lang="en-US" sz="1400" b="1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deployment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Four ESPs for four product teams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52398" y="2195125"/>
            <a:ext cx="2125827" cy="191967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lvl="0" indent="-91440" defTabSz="577850"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>
                <a:latin typeface="Calibri" pitchFamily="34" charset="0"/>
                <a:ea typeface="+mj-ea"/>
                <a:cs typeface="Calibri" pitchFamily="34" charset="0"/>
              </a:rPr>
              <a:t>Language Design team</a:t>
            </a:r>
            <a:endParaRPr lang="en-US" sz="1300" b="1" dirty="0">
              <a:latin typeface="Calibri" pitchFamily="34" charset="0"/>
              <a:cs typeface="Calibri" pitchFamily="34" charset="0"/>
            </a:endParaRP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b="0" kern="1200" dirty="0">
                <a:latin typeface="Calibri" pitchFamily="34" charset="0"/>
                <a:ea typeface="+mj-ea"/>
                <a:cs typeface="Calibri" pitchFamily="34" charset="0"/>
              </a:rPr>
              <a:t>“Noah”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Senior Architect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8 months on team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b="0" kern="1200" dirty="0">
                <a:latin typeface="Calibri" pitchFamily="34" charset="0"/>
                <a:ea typeface="+mj-ea"/>
                <a:cs typeface="Calibri" pitchFamily="34" charset="0"/>
              </a:rPr>
              <a:t>Silicon Valley</a:t>
            </a:r>
          </a:p>
          <a:p>
            <a:pPr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Dedicated</a:t>
            </a:r>
            <a:r>
              <a:rPr lang="en-US" sz="1300">
                <a:latin typeface="Calibri" pitchFamily="34" charset="0"/>
                <a:ea typeface="+mj-ea"/>
                <a:cs typeface="Calibri" pitchFamily="34" charset="0"/>
              </a:rPr>
              <a:t> home location</a:t>
            </a:r>
            <a:endParaRPr lang="en-US" sz="13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390410" y="2195126"/>
            <a:ext cx="2125717" cy="191967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lvl="0" indent="-91440" defTabSz="577850"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>
                <a:latin typeface="Calibri" pitchFamily="34" charset="0"/>
                <a:ea typeface="+mj-ea"/>
                <a:cs typeface="Calibri" pitchFamily="34" charset="0"/>
              </a:rPr>
              <a:t>Product Management team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“Robert”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b="0" kern="1200" dirty="0">
                <a:latin typeface="Calibri" pitchFamily="34" charset="0"/>
                <a:ea typeface="+mj-ea"/>
                <a:cs typeface="Calibri" pitchFamily="34" charset="0"/>
              </a:rPr>
              <a:t>Senior PM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3 years on team</a:t>
            </a:r>
            <a:endParaRPr lang="en-US" sz="1300" b="0" kern="1200" dirty="0">
              <a:latin typeface="Calibri" pitchFamily="34" charset="0"/>
              <a:ea typeface="+mj-ea"/>
              <a:cs typeface="Calibri" pitchFamily="34" charset="0"/>
            </a:endParaRP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Boston</a:t>
            </a:r>
          </a:p>
          <a:p>
            <a:pPr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Kept</a:t>
            </a:r>
            <a:r>
              <a:rPr lang="en-US" sz="1300">
                <a:latin typeface="Calibri" pitchFamily="34" charset="0"/>
                <a:ea typeface="+mj-ea"/>
                <a:cs typeface="Calibri" pitchFamily="34" charset="0"/>
              </a:rPr>
              <a:t> in manager’s office</a:t>
            </a:r>
            <a:endParaRPr lang="en-US" sz="13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4628312" y="2195125"/>
            <a:ext cx="2125607" cy="191967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lvl="0" indent="-91440" defTabSz="577850">
              <a:spcBef>
                <a:spcPct val="0"/>
              </a:spcBef>
              <a:spcAft>
                <a:spcPct val="35000"/>
              </a:spcAft>
            </a:pPr>
            <a:r>
              <a:rPr kumimoji="0" lang="en-US" sz="1300" b="1" kern="1200" dirty="0">
                <a:effectLst/>
                <a:latin typeface="Calibri" pitchFamily="34" charset="0"/>
                <a:ea typeface="+mj-ea"/>
                <a:cs typeface="Calibri" pitchFamily="34" charset="0"/>
              </a:rPr>
              <a:t>Enterprise Software team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“Songyi”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kumimoji="0" lang="en-US" sz="1300" b="0" kern="1200" dirty="0">
                <a:effectLst/>
                <a:latin typeface="Calibri" pitchFamily="34" charset="0"/>
                <a:ea typeface="+mj-ea"/>
                <a:cs typeface="Calibri" pitchFamily="34" charset="0"/>
              </a:rPr>
              <a:t>Junior Developer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8 months on team</a:t>
            </a:r>
            <a:endParaRPr kumimoji="0" lang="en-US" sz="1300" b="0" kern="1200" dirty="0">
              <a:effectLst/>
              <a:latin typeface="Calibri" pitchFamily="34" charset="0"/>
              <a:ea typeface="+mj-ea"/>
              <a:cs typeface="Calibri" pitchFamily="34" charset="0"/>
            </a:endParaRP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Vancouver</a:t>
            </a:r>
          </a:p>
          <a:p>
            <a:pPr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Kept</a:t>
            </a:r>
            <a:r>
              <a:rPr lang="en-US" sz="1300">
                <a:latin typeface="Calibri" pitchFamily="34" charset="0"/>
                <a:ea typeface="+mj-ea"/>
                <a:cs typeface="Calibri" pitchFamily="34" charset="0"/>
              </a:rPr>
              <a:t> in coworker’s office</a:t>
            </a:r>
            <a:endParaRPr lang="en-US" sz="13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866103" y="2195125"/>
            <a:ext cx="2125497" cy="191967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lvl="0" indent="-91440" defTabSz="577850">
              <a:spcBef>
                <a:spcPct val="0"/>
              </a:spcBef>
              <a:spcAft>
                <a:spcPct val="35000"/>
              </a:spcAft>
            </a:pPr>
            <a:r>
              <a:rPr lang="en-US" sz="1300" b="1" kern="1200" dirty="0">
                <a:latin typeface="Calibri" pitchFamily="34" charset="0"/>
                <a:ea typeface="+mj-ea"/>
                <a:cs typeface="Calibri" pitchFamily="34" charset="0"/>
              </a:rPr>
              <a:t>Shared Components team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kumimoji="0" lang="en-US" sz="1300" dirty="0">
                <a:effectLst/>
                <a:latin typeface="Calibri" pitchFamily="34" charset="0"/>
                <a:ea typeface="+mj-ea"/>
                <a:cs typeface="Calibri" pitchFamily="34" charset="0"/>
              </a:rPr>
              <a:t>“Fernando”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b="0" kern="1200" dirty="0">
                <a:latin typeface="Calibri" pitchFamily="34" charset="0"/>
                <a:ea typeface="+mj-ea"/>
                <a:cs typeface="Calibri" pitchFamily="34" charset="0"/>
              </a:rPr>
              <a:t>Junior Dev</a:t>
            </a: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eloper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8 months on team</a:t>
            </a:r>
          </a:p>
          <a:p>
            <a:pPr lvl="0"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b="0" kern="1200" dirty="0">
                <a:latin typeface="Calibri" pitchFamily="34" charset="0"/>
                <a:ea typeface="+mj-ea"/>
                <a:cs typeface="Calibri" pitchFamily="34" charset="0"/>
              </a:rPr>
              <a:t>Vancouver</a:t>
            </a:r>
          </a:p>
          <a:p>
            <a:pPr indent="-91440" defTabSz="577850">
              <a:spcBef>
                <a:spcPct val="0"/>
              </a:spcBef>
              <a:spcAft>
                <a:spcPct val="35000"/>
              </a:spcAft>
              <a:buFont typeface="Arial" pitchFamily="34" charset="0"/>
              <a:buChar char="•"/>
            </a:pPr>
            <a:r>
              <a:rPr lang="en-US" sz="1300" dirty="0">
                <a:latin typeface="Calibri" pitchFamily="34" charset="0"/>
                <a:ea typeface="+mj-ea"/>
                <a:cs typeface="Calibri" pitchFamily="34" charset="0"/>
              </a:rPr>
              <a:t>Dedicated</a:t>
            </a:r>
            <a:r>
              <a:rPr lang="en-US" sz="1300">
                <a:latin typeface="Calibri" pitchFamily="34" charset="0"/>
                <a:ea typeface="+mj-ea"/>
                <a:cs typeface="Calibri" pitchFamily="34" charset="0"/>
              </a:rPr>
              <a:t> home location</a:t>
            </a:r>
            <a:endParaRPr lang="en-US" sz="130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75609" y="4114800"/>
            <a:ext cx="7467600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A-B-A study</a:t>
            </a:r>
          </a:p>
        </p:txBody>
      </p:sp>
      <p:sp>
        <p:nvSpPr>
          <p:cNvPr id="7" name="Freeform 6"/>
          <p:cNvSpPr/>
          <p:nvPr/>
        </p:nvSpPr>
        <p:spPr>
          <a:xfrm>
            <a:off x="191278" y="5300972"/>
            <a:ext cx="869377" cy="296786"/>
          </a:xfrm>
          <a:custGeom>
            <a:avLst/>
            <a:gdLst>
              <a:gd name="connsiteX0" fmla="*/ 0 w 914403"/>
              <a:gd name="connsiteY0" fmla="*/ 36576 h 365759"/>
              <a:gd name="connsiteX1" fmla="*/ 36576 w 914403"/>
              <a:gd name="connsiteY1" fmla="*/ 0 h 365759"/>
              <a:gd name="connsiteX2" fmla="*/ 877827 w 914403"/>
              <a:gd name="connsiteY2" fmla="*/ 0 h 365759"/>
              <a:gd name="connsiteX3" fmla="*/ 914403 w 914403"/>
              <a:gd name="connsiteY3" fmla="*/ 36576 h 365759"/>
              <a:gd name="connsiteX4" fmla="*/ 914403 w 914403"/>
              <a:gd name="connsiteY4" fmla="*/ 329183 h 365759"/>
              <a:gd name="connsiteX5" fmla="*/ 877827 w 914403"/>
              <a:gd name="connsiteY5" fmla="*/ 365759 h 365759"/>
              <a:gd name="connsiteX6" fmla="*/ 36576 w 914403"/>
              <a:gd name="connsiteY6" fmla="*/ 365759 h 365759"/>
              <a:gd name="connsiteX7" fmla="*/ 0 w 914403"/>
              <a:gd name="connsiteY7" fmla="*/ 329183 h 365759"/>
              <a:gd name="connsiteX8" fmla="*/ 0 w 914403"/>
              <a:gd name="connsiteY8" fmla="*/ 36576 h 36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9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3"/>
                </a:lnTo>
                <a:cubicBezTo>
                  <a:pt x="914403" y="349383"/>
                  <a:pt x="898027" y="365759"/>
                  <a:pt x="877827" y="365759"/>
                </a:cubicBezTo>
                <a:lnTo>
                  <a:pt x="36576" y="365759"/>
                </a:lnTo>
                <a:cubicBezTo>
                  <a:pt x="16376" y="365759"/>
                  <a:pt x="0" y="349383"/>
                  <a:pt x="0" y="329183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91278" y="5660609"/>
            <a:ext cx="869377" cy="296786"/>
          </a:xfrm>
          <a:custGeom>
            <a:avLst/>
            <a:gdLst>
              <a:gd name="connsiteX0" fmla="*/ 0 w 923285"/>
              <a:gd name="connsiteY0" fmla="*/ 31663 h 316629"/>
              <a:gd name="connsiteX1" fmla="*/ 31663 w 923285"/>
              <a:gd name="connsiteY1" fmla="*/ 0 h 316629"/>
              <a:gd name="connsiteX2" fmla="*/ 891622 w 923285"/>
              <a:gd name="connsiteY2" fmla="*/ 0 h 316629"/>
              <a:gd name="connsiteX3" fmla="*/ 923285 w 923285"/>
              <a:gd name="connsiteY3" fmla="*/ 31663 h 316629"/>
              <a:gd name="connsiteX4" fmla="*/ 923285 w 923285"/>
              <a:gd name="connsiteY4" fmla="*/ 284966 h 316629"/>
              <a:gd name="connsiteX5" fmla="*/ 891622 w 923285"/>
              <a:gd name="connsiteY5" fmla="*/ 316629 h 316629"/>
              <a:gd name="connsiteX6" fmla="*/ 31663 w 923285"/>
              <a:gd name="connsiteY6" fmla="*/ 316629 h 316629"/>
              <a:gd name="connsiteX7" fmla="*/ 0 w 923285"/>
              <a:gd name="connsiteY7" fmla="*/ 284966 h 316629"/>
              <a:gd name="connsiteX8" fmla="*/ 0 w 923285"/>
              <a:gd name="connsiteY8" fmla="*/ 31663 h 31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316629">
                <a:moveTo>
                  <a:pt x="0" y="31663"/>
                </a:moveTo>
                <a:cubicBezTo>
                  <a:pt x="0" y="14176"/>
                  <a:pt x="14176" y="0"/>
                  <a:pt x="31663" y="0"/>
                </a:cubicBezTo>
                <a:lnTo>
                  <a:pt x="891622" y="0"/>
                </a:lnTo>
                <a:cubicBezTo>
                  <a:pt x="909109" y="0"/>
                  <a:pt x="923285" y="14176"/>
                  <a:pt x="923285" y="31663"/>
                </a:cubicBezTo>
                <a:lnTo>
                  <a:pt x="923285" y="284966"/>
                </a:lnTo>
                <a:cubicBezTo>
                  <a:pt x="923285" y="302453"/>
                  <a:pt x="909109" y="316629"/>
                  <a:pt x="891622" y="316629"/>
                </a:cubicBezTo>
                <a:lnTo>
                  <a:pt x="31663" y="316629"/>
                </a:lnTo>
                <a:cubicBezTo>
                  <a:pt x="14176" y="316629"/>
                  <a:pt x="0" y="302453"/>
                  <a:pt x="0" y="284966"/>
                </a:cubicBezTo>
                <a:lnTo>
                  <a:pt x="0" y="31663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29594" tIns="24514" rIns="29594" bIns="2451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Baseline Interviews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91278" y="6039835"/>
            <a:ext cx="869377" cy="296786"/>
          </a:xfrm>
          <a:custGeom>
            <a:avLst/>
            <a:gdLst>
              <a:gd name="connsiteX0" fmla="*/ 0 w 923285"/>
              <a:gd name="connsiteY0" fmla="*/ 31663 h 316629"/>
              <a:gd name="connsiteX1" fmla="*/ 31663 w 923285"/>
              <a:gd name="connsiteY1" fmla="*/ 0 h 316629"/>
              <a:gd name="connsiteX2" fmla="*/ 891622 w 923285"/>
              <a:gd name="connsiteY2" fmla="*/ 0 h 316629"/>
              <a:gd name="connsiteX3" fmla="*/ 923285 w 923285"/>
              <a:gd name="connsiteY3" fmla="*/ 31663 h 316629"/>
              <a:gd name="connsiteX4" fmla="*/ 923285 w 923285"/>
              <a:gd name="connsiteY4" fmla="*/ 284966 h 316629"/>
              <a:gd name="connsiteX5" fmla="*/ 891622 w 923285"/>
              <a:gd name="connsiteY5" fmla="*/ 316629 h 316629"/>
              <a:gd name="connsiteX6" fmla="*/ 31663 w 923285"/>
              <a:gd name="connsiteY6" fmla="*/ 316629 h 316629"/>
              <a:gd name="connsiteX7" fmla="*/ 0 w 923285"/>
              <a:gd name="connsiteY7" fmla="*/ 284966 h 316629"/>
              <a:gd name="connsiteX8" fmla="*/ 0 w 923285"/>
              <a:gd name="connsiteY8" fmla="*/ 31663 h 31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316629">
                <a:moveTo>
                  <a:pt x="0" y="31663"/>
                </a:moveTo>
                <a:cubicBezTo>
                  <a:pt x="0" y="14176"/>
                  <a:pt x="14176" y="0"/>
                  <a:pt x="31663" y="0"/>
                </a:cubicBezTo>
                <a:lnTo>
                  <a:pt x="891622" y="0"/>
                </a:lnTo>
                <a:cubicBezTo>
                  <a:pt x="909109" y="0"/>
                  <a:pt x="923285" y="14176"/>
                  <a:pt x="923285" y="31663"/>
                </a:cubicBezTo>
                <a:lnTo>
                  <a:pt x="923285" y="284966"/>
                </a:lnTo>
                <a:cubicBezTo>
                  <a:pt x="923285" y="302453"/>
                  <a:pt x="909109" y="316629"/>
                  <a:pt x="891622" y="316629"/>
                </a:cubicBezTo>
                <a:lnTo>
                  <a:pt x="31663" y="316629"/>
                </a:lnTo>
                <a:cubicBezTo>
                  <a:pt x="14176" y="316629"/>
                  <a:pt x="0" y="302453"/>
                  <a:pt x="0" y="284966"/>
                </a:cubicBezTo>
                <a:lnTo>
                  <a:pt x="0" y="31663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29594" tIns="24514" rIns="29594" bIns="2451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Baseline Survey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318716" y="5300972"/>
            <a:ext cx="869377" cy="296786"/>
          </a:xfrm>
          <a:custGeom>
            <a:avLst/>
            <a:gdLst>
              <a:gd name="connsiteX0" fmla="*/ 0 w 914403"/>
              <a:gd name="connsiteY0" fmla="*/ 36576 h 365757"/>
              <a:gd name="connsiteX1" fmla="*/ 36576 w 914403"/>
              <a:gd name="connsiteY1" fmla="*/ 0 h 365757"/>
              <a:gd name="connsiteX2" fmla="*/ 877827 w 914403"/>
              <a:gd name="connsiteY2" fmla="*/ 0 h 365757"/>
              <a:gd name="connsiteX3" fmla="*/ 914403 w 914403"/>
              <a:gd name="connsiteY3" fmla="*/ 36576 h 365757"/>
              <a:gd name="connsiteX4" fmla="*/ 914403 w 914403"/>
              <a:gd name="connsiteY4" fmla="*/ 329181 h 365757"/>
              <a:gd name="connsiteX5" fmla="*/ 877827 w 914403"/>
              <a:gd name="connsiteY5" fmla="*/ 365757 h 365757"/>
              <a:gd name="connsiteX6" fmla="*/ 36576 w 914403"/>
              <a:gd name="connsiteY6" fmla="*/ 365757 h 365757"/>
              <a:gd name="connsiteX7" fmla="*/ 0 w 914403"/>
              <a:gd name="connsiteY7" fmla="*/ 329181 h 365757"/>
              <a:gd name="connsiteX8" fmla="*/ 0 w 914403"/>
              <a:gd name="connsiteY8" fmla="*/ 36576 h 36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7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1"/>
                </a:lnTo>
                <a:cubicBezTo>
                  <a:pt x="914403" y="349381"/>
                  <a:pt x="898027" y="365757"/>
                  <a:pt x="877827" y="365757"/>
                </a:cubicBezTo>
                <a:lnTo>
                  <a:pt x="36576" y="365757"/>
                </a:lnTo>
                <a:cubicBezTo>
                  <a:pt x="16376" y="365757"/>
                  <a:pt x="0" y="349381"/>
                  <a:pt x="0" y="329181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318716" y="6393835"/>
            <a:ext cx="869377" cy="296786"/>
          </a:xfrm>
          <a:custGeom>
            <a:avLst/>
            <a:gdLst>
              <a:gd name="connsiteX0" fmla="*/ 0 w 923285"/>
              <a:gd name="connsiteY0" fmla="*/ 27431 h 274314"/>
              <a:gd name="connsiteX1" fmla="*/ 27431 w 923285"/>
              <a:gd name="connsiteY1" fmla="*/ 0 h 274314"/>
              <a:gd name="connsiteX2" fmla="*/ 895854 w 923285"/>
              <a:gd name="connsiteY2" fmla="*/ 0 h 274314"/>
              <a:gd name="connsiteX3" fmla="*/ 923285 w 923285"/>
              <a:gd name="connsiteY3" fmla="*/ 27431 h 274314"/>
              <a:gd name="connsiteX4" fmla="*/ 923285 w 923285"/>
              <a:gd name="connsiteY4" fmla="*/ 246883 h 274314"/>
              <a:gd name="connsiteX5" fmla="*/ 895854 w 923285"/>
              <a:gd name="connsiteY5" fmla="*/ 274314 h 274314"/>
              <a:gd name="connsiteX6" fmla="*/ 27431 w 923285"/>
              <a:gd name="connsiteY6" fmla="*/ 274314 h 274314"/>
              <a:gd name="connsiteX7" fmla="*/ 0 w 923285"/>
              <a:gd name="connsiteY7" fmla="*/ 246883 h 274314"/>
              <a:gd name="connsiteX8" fmla="*/ 0 w 923285"/>
              <a:gd name="connsiteY8" fmla="*/ 27431 h 2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74314">
                <a:moveTo>
                  <a:pt x="0" y="27431"/>
                </a:moveTo>
                <a:cubicBezTo>
                  <a:pt x="0" y="12281"/>
                  <a:pt x="12281" y="0"/>
                  <a:pt x="27431" y="0"/>
                </a:cubicBezTo>
                <a:lnTo>
                  <a:pt x="895854" y="0"/>
                </a:lnTo>
                <a:cubicBezTo>
                  <a:pt x="911004" y="0"/>
                  <a:pt x="923285" y="12281"/>
                  <a:pt x="923285" y="27431"/>
                </a:cubicBezTo>
                <a:lnTo>
                  <a:pt x="923285" y="246883"/>
                </a:lnTo>
                <a:cubicBezTo>
                  <a:pt x="923285" y="262033"/>
                  <a:pt x="911004" y="274314"/>
                  <a:pt x="895854" y="274314"/>
                </a:cubicBezTo>
                <a:lnTo>
                  <a:pt x="27431" y="274314"/>
                </a:lnTo>
                <a:cubicBezTo>
                  <a:pt x="12281" y="274314"/>
                  <a:pt x="0" y="262033"/>
                  <a:pt x="0" y="246883"/>
                </a:cubicBezTo>
                <a:lnTo>
                  <a:pt x="0" y="27431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8354" tIns="23274" rIns="28354" bIns="232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Cart Log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2446154" y="5300972"/>
            <a:ext cx="869377" cy="296786"/>
          </a:xfrm>
          <a:custGeom>
            <a:avLst/>
            <a:gdLst>
              <a:gd name="connsiteX0" fmla="*/ 0 w 914403"/>
              <a:gd name="connsiteY0" fmla="*/ 36576 h 365757"/>
              <a:gd name="connsiteX1" fmla="*/ 36576 w 914403"/>
              <a:gd name="connsiteY1" fmla="*/ 0 h 365757"/>
              <a:gd name="connsiteX2" fmla="*/ 877827 w 914403"/>
              <a:gd name="connsiteY2" fmla="*/ 0 h 365757"/>
              <a:gd name="connsiteX3" fmla="*/ 914403 w 914403"/>
              <a:gd name="connsiteY3" fmla="*/ 36576 h 365757"/>
              <a:gd name="connsiteX4" fmla="*/ 914403 w 914403"/>
              <a:gd name="connsiteY4" fmla="*/ 329181 h 365757"/>
              <a:gd name="connsiteX5" fmla="*/ 877827 w 914403"/>
              <a:gd name="connsiteY5" fmla="*/ 365757 h 365757"/>
              <a:gd name="connsiteX6" fmla="*/ 36576 w 914403"/>
              <a:gd name="connsiteY6" fmla="*/ 365757 h 365757"/>
              <a:gd name="connsiteX7" fmla="*/ 0 w 914403"/>
              <a:gd name="connsiteY7" fmla="*/ 329181 h 365757"/>
              <a:gd name="connsiteX8" fmla="*/ 0 w 914403"/>
              <a:gd name="connsiteY8" fmla="*/ 36576 h 36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7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1"/>
                </a:lnTo>
                <a:cubicBezTo>
                  <a:pt x="914403" y="349381"/>
                  <a:pt x="898027" y="365757"/>
                  <a:pt x="877827" y="365757"/>
                </a:cubicBezTo>
                <a:lnTo>
                  <a:pt x="36576" y="365757"/>
                </a:lnTo>
                <a:cubicBezTo>
                  <a:pt x="16376" y="365757"/>
                  <a:pt x="0" y="349381"/>
                  <a:pt x="0" y="329181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446154" y="6402573"/>
            <a:ext cx="869377" cy="296786"/>
          </a:xfrm>
          <a:custGeom>
            <a:avLst/>
            <a:gdLst>
              <a:gd name="connsiteX0" fmla="*/ 0 w 923285"/>
              <a:gd name="connsiteY0" fmla="*/ 27431 h 274314"/>
              <a:gd name="connsiteX1" fmla="*/ 27431 w 923285"/>
              <a:gd name="connsiteY1" fmla="*/ 0 h 274314"/>
              <a:gd name="connsiteX2" fmla="*/ 895854 w 923285"/>
              <a:gd name="connsiteY2" fmla="*/ 0 h 274314"/>
              <a:gd name="connsiteX3" fmla="*/ 923285 w 923285"/>
              <a:gd name="connsiteY3" fmla="*/ 27431 h 274314"/>
              <a:gd name="connsiteX4" fmla="*/ 923285 w 923285"/>
              <a:gd name="connsiteY4" fmla="*/ 246883 h 274314"/>
              <a:gd name="connsiteX5" fmla="*/ 895854 w 923285"/>
              <a:gd name="connsiteY5" fmla="*/ 274314 h 274314"/>
              <a:gd name="connsiteX6" fmla="*/ 27431 w 923285"/>
              <a:gd name="connsiteY6" fmla="*/ 274314 h 274314"/>
              <a:gd name="connsiteX7" fmla="*/ 0 w 923285"/>
              <a:gd name="connsiteY7" fmla="*/ 246883 h 274314"/>
              <a:gd name="connsiteX8" fmla="*/ 0 w 923285"/>
              <a:gd name="connsiteY8" fmla="*/ 27431 h 2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74314">
                <a:moveTo>
                  <a:pt x="0" y="27431"/>
                </a:moveTo>
                <a:cubicBezTo>
                  <a:pt x="0" y="12281"/>
                  <a:pt x="12281" y="0"/>
                  <a:pt x="27431" y="0"/>
                </a:cubicBezTo>
                <a:lnTo>
                  <a:pt x="895854" y="0"/>
                </a:lnTo>
                <a:cubicBezTo>
                  <a:pt x="911004" y="0"/>
                  <a:pt x="923285" y="12281"/>
                  <a:pt x="923285" y="27431"/>
                </a:cubicBezTo>
                <a:lnTo>
                  <a:pt x="923285" y="246883"/>
                </a:lnTo>
                <a:cubicBezTo>
                  <a:pt x="923285" y="262033"/>
                  <a:pt x="911004" y="274314"/>
                  <a:pt x="895854" y="274314"/>
                </a:cubicBezTo>
                <a:lnTo>
                  <a:pt x="27431" y="274314"/>
                </a:lnTo>
                <a:cubicBezTo>
                  <a:pt x="12281" y="274314"/>
                  <a:pt x="0" y="262033"/>
                  <a:pt x="0" y="246883"/>
                </a:cubicBezTo>
                <a:lnTo>
                  <a:pt x="0" y="27431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8354" tIns="23274" rIns="28354" bIns="232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Cart Log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573592" y="5300972"/>
            <a:ext cx="869377" cy="296786"/>
          </a:xfrm>
          <a:custGeom>
            <a:avLst/>
            <a:gdLst>
              <a:gd name="connsiteX0" fmla="*/ 0 w 914403"/>
              <a:gd name="connsiteY0" fmla="*/ 36576 h 365758"/>
              <a:gd name="connsiteX1" fmla="*/ 36576 w 914403"/>
              <a:gd name="connsiteY1" fmla="*/ 0 h 365758"/>
              <a:gd name="connsiteX2" fmla="*/ 877827 w 914403"/>
              <a:gd name="connsiteY2" fmla="*/ 0 h 365758"/>
              <a:gd name="connsiteX3" fmla="*/ 914403 w 914403"/>
              <a:gd name="connsiteY3" fmla="*/ 36576 h 365758"/>
              <a:gd name="connsiteX4" fmla="*/ 914403 w 914403"/>
              <a:gd name="connsiteY4" fmla="*/ 329182 h 365758"/>
              <a:gd name="connsiteX5" fmla="*/ 877827 w 914403"/>
              <a:gd name="connsiteY5" fmla="*/ 365758 h 365758"/>
              <a:gd name="connsiteX6" fmla="*/ 36576 w 914403"/>
              <a:gd name="connsiteY6" fmla="*/ 365758 h 365758"/>
              <a:gd name="connsiteX7" fmla="*/ 0 w 914403"/>
              <a:gd name="connsiteY7" fmla="*/ 329182 h 365758"/>
              <a:gd name="connsiteX8" fmla="*/ 0 w 914403"/>
              <a:gd name="connsiteY8" fmla="*/ 36576 h 365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8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2"/>
                </a:lnTo>
                <a:cubicBezTo>
                  <a:pt x="914403" y="349382"/>
                  <a:pt x="898027" y="365758"/>
                  <a:pt x="877827" y="365758"/>
                </a:cubicBezTo>
                <a:lnTo>
                  <a:pt x="36576" y="365758"/>
                </a:lnTo>
                <a:cubicBezTo>
                  <a:pt x="16376" y="365758"/>
                  <a:pt x="0" y="349382"/>
                  <a:pt x="0" y="329182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573592" y="5660609"/>
            <a:ext cx="869377" cy="296786"/>
          </a:xfrm>
          <a:custGeom>
            <a:avLst/>
            <a:gdLst>
              <a:gd name="connsiteX0" fmla="*/ 0 w 923285"/>
              <a:gd name="connsiteY0" fmla="*/ 26270 h 262696"/>
              <a:gd name="connsiteX1" fmla="*/ 26270 w 923285"/>
              <a:gd name="connsiteY1" fmla="*/ 0 h 262696"/>
              <a:gd name="connsiteX2" fmla="*/ 897015 w 923285"/>
              <a:gd name="connsiteY2" fmla="*/ 0 h 262696"/>
              <a:gd name="connsiteX3" fmla="*/ 923285 w 923285"/>
              <a:gd name="connsiteY3" fmla="*/ 26270 h 262696"/>
              <a:gd name="connsiteX4" fmla="*/ 923285 w 923285"/>
              <a:gd name="connsiteY4" fmla="*/ 236426 h 262696"/>
              <a:gd name="connsiteX5" fmla="*/ 897015 w 923285"/>
              <a:gd name="connsiteY5" fmla="*/ 262696 h 262696"/>
              <a:gd name="connsiteX6" fmla="*/ 26270 w 923285"/>
              <a:gd name="connsiteY6" fmla="*/ 262696 h 262696"/>
              <a:gd name="connsiteX7" fmla="*/ 0 w 923285"/>
              <a:gd name="connsiteY7" fmla="*/ 236426 h 262696"/>
              <a:gd name="connsiteX8" fmla="*/ 0 w 923285"/>
              <a:gd name="connsiteY8" fmla="*/ 26270 h 26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62696">
                <a:moveTo>
                  <a:pt x="0" y="26270"/>
                </a:moveTo>
                <a:cubicBezTo>
                  <a:pt x="0" y="11761"/>
                  <a:pt x="11761" y="0"/>
                  <a:pt x="26270" y="0"/>
                </a:cubicBezTo>
                <a:lnTo>
                  <a:pt x="897015" y="0"/>
                </a:lnTo>
                <a:cubicBezTo>
                  <a:pt x="911524" y="0"/>
                  <a:pt x="923285" y="11761"/>
                  <a:pt x="923285" y="26270"/>
                </a:cubicBezTo>
                <a:lnTo>
                  <a:pt x="923285" y="236426"/>
                </a:lnTo>
                <a:cubicBezTo>
                  <a:pt x="923285" y="250935"/>
                  <a:pt x="911524" y="262696"/>
                  <a:pt x="897015" y="262696"/>
                </a:cubicBezTo>
                <a:lnTo>
                  <a:pt x="26270" y="262696"/>
                </a:lnTo>
                <a:cubicBezTo>
                  <a:pt x="11761" y="262696"/>
                  <a:pt x="0" y="250935"/>
                  <a:pt x="0" y="236426"/>
                </a:cubicBezTo>
                <a:lnTo>
                  <a:pt x="0" y="2627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28014" tIns="22934" rIns="28014" bIns="2293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Midpoint Interviews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573592" y="6393835"/>
            <a:ext cx="869377" cy="296786"/>
          </a:xfrm>
          <a:custGeom>
            <a:avLst/>
            <a:gdLst>
              <a:gd name="connsiteX0" fmla="*/ 0 w 923285"/>
              <a:gd name="connsiteY0" fmla="*/ 49100 h 491003"/>
              <a:gd name="connsiteX1" fmla="*/ 49100 w 923285"/>
              <a:gd name="connsiteY1" fmla="*/ 0 h 491003"/>
              <a:gd name="connsiteX2" fmla="*/ 874185 w 923285"/>
              <a:gd name="connsiteY2" fmla="*/ 0 h 491003"/>
              <a:gd name="connsiteX3" fmla="*/ 923285 w 923285"/>
              <a:gd name="connsiteY3" fmla="*/ 49100 h 491003"/>
              <a:gd name="connsiteX4" fmla="*/ 923285 w 923285"/>
              <a:gd name="connsiteY4" fmla="*/ 441903 h 491003"/>
              <a:gd name="connsiteX5" fmla="*/ 874185 w 923285"/>
              <a:gd name="connsiteY5" fmla="*/ 491003 h 491003"/>
              <a:gd name="connsiteX6" fmla="*/ 49100 w 923285"/>
              <a:gd name="connsiteY6" fmla="*/ 491003 h 491003"/>
              <a:gd name="connsiteX7" fmla="*/ 0 w 923285"/>
              <a:gd name="connsiteY7" fmla="*/ 441903 h 491003"/>
              <a:gd name="connsiteX8" fmla="*/ 0 w 923285"/>
              <a:gd name="connsiteY8" fmla="*/ 49100 h 49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491003">
                <a:moveTo>
                  <a:pt x="0" y="49100"/>
                </a:moveTo>
                <a:cubicBezTo>
                  <a:pt x="0" y="21983"/>
                  <a:pt x="21983" y="0"/>
                  <a:pt x="49100" y="0"/>
                </a:cubicBezTo>
                <a:lnTo>
                  <a:pt x="874185" y="0"/>
                </a:lnTo>
                <a:cubicBezTo>
                  <a:pt x="901302" y="0"/>
                  <a:pt x="923285" y="21983"/>
                  <a:pt x="923285" y="49100"/>
                </a:cubicBezTo>
                <a:lnTo>
                  <a:pt x="923285" y="441903"/>
                </a:lnTo>
                <a:cubicBezTo>
                  <a:pt x="923285" y="469020"/>
                  <a:pt x="901302" y="491003"/>
                  <a:pt x="874185" y="491003"/>
                </a:cubicBezTo>
                <a:lnTo>
                  <a:pt x="49100" y="491003"/>
                </a:lnTo>
                <a:cubicBezTo>
                  <a:pt x="21983" y="491003"/>
                  <a:pt x="0" y="469020"/>
                  <a:pt x="0" y="441903"/>
                </a:cubicBezTo>
                <a:lnTo>
                  <a:pt x="0" y="4910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34701" tIns="29621" rIns="34701" bIns="2962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Cart Log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701031" y="5300972"/>
            <a:ext cx="869377" cy="296786"/>
          </a:xfrm>
          <a:custGeom>
            <a:avLst/>
            <a:gdLst>
              <a:gd name="connsiteX0" fmla="*/ 0 w 914403"/>
              <a:gd name="connsiteY0" fmla="*/ 36576 h 365757"/>
              <a:gd name="connsiteX1" fmla="*/ 36576 w 914403"/>
              <a:gd name="connsiteY1" fmla="*/ 0 h 365757"/>
              <a:gd name="connsiteX2" fmla="*/ 877827 w 914403"/>
              <a:gd name="connsiteY2" fmla="*/ 0 h 365757"/>
              <a:gd name="connsiteX3" fmla="*/ 914403 w 914403"/>
              <a:gd name="connsiteY3" fmla="*/ 36576 h 365757"/>
              <a:gd name="connsiteX4" fmla="*/ 914403 w 914403"/>
              <a:gd name="connsiteY4" fmla="*/ 329181 h 365757"/>
              <a:gd name="connsiteX5" fmla="*/ 877827 w 914403"/>
              <a:gd name="connsiteY5" fmla="*/ 365757 h 365757"/>
              <a:gd name="connsiteX6" fmla="*/ 36576 w 914403"/>
              <a:gd name="connsiteY6" fmla="*/ 365757 h 365757"/>
              <a:gd name="connsiteX7" fmla="*/ 0 w 914403"/>
              <a:gd name="connsiteY7" fmla="*/ 329181 h 365757"/>
              <a:gd name="connsiteX8" fmla="*/ 0 w 914403"/>
              <a:gd name="connsiteY8" fmla="*/ 36576 h 36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7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1"/>
                </a:lnTo>
                <a:cubicBezTo>
                  <a:pt x="914403" y="349381"/>
                  <a:pt x="898027" y="365757"/>
                  <a:pt x="877827" y="365757"/>
                </a:cubicBezTo>
                <a:lnTo>
                  <a:pt x="36576" y="365757"/>
                </a:lnTo>
                <a:cubicBezTo>
                  <a:pt x="16376" y="365757"/>
                  <a:pt x="0" y="349381"/>
                  <a:pt x="0" y="329181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701031" y="6393835"/>
            <a:ext cx="869377" cy="296786"/>
          </a:xfrm>
          <a:custGeom>
            <a:avLst/>
            <a:gdLst>
              <a:gd name="connsiteX0" fmla="*/ 0 w 923285"/>
              <a:gd name="connsiteY0" fmla="*/ 27431 h 274314"/>
              <a:gd name="connsiteX1" fmla="*/ 27431 w 923285"/>
              <a:gd name="connsiteY1" fmla="*/ 0 h 274314"/>
              <a:gd name="connsiteX2" fmla="*/ 895854 w 923285"/>
              <a:gd name="connsiteY2" fmla="*/ 0 h 274314"/>
              <a:gd name="connsiteX3" fmla="*/ 923285 w 923285"/>
              <a:gd name="connsiteY3" fmla="*/ 27431 h 274314"/>
              <a:gd name="connsiteX4" fmla="*/ 923285 w 923285"/>
              <a:gd name="connsiteY4" fmla="*/ 246883 h 274314"/>
              <a:gd name="connsiteX5" fmla="*/ 895854 w 923285"/>
              <a:gd name="connsiteY5" fmla="*/ 274314 h 274314"/>
              <a:gd name="connsiteX6" fmla="*/ 27431 w 923285"/>
              <a:gd name="connsiteY6" fmla="*/ 274314 h 274314"/>
              <a:gd name="connsiteX7" fmla="*/ 0 w 923285"/>
              <a:gd name="connsiteY7" fmla="*/ 246883 h 274314"/>
              <a:gd name="connsiteX8" fmla="*/ 0 w 923285"/>
              <a:gd name="connsiteY8" fmla="*/ 27431 h 2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74314">
                <a:moveTo>
                  <a:pt x="0" y="27431"/>
                </a:moveTo>
                <a:cubicBezTo>
                  <a:pt x="0" y="12281"/>
                  <a:pt x="12281" y="0"/>
                  <a:pt x="27431" y="0"/>
                </a:cubicBezTo>
                <a:lnTo>
                  <a:pt x="895854" y="0"/>
                </a:lnTo>
                <a:cubicBezTo>
                  <a:pt x="911004" y="0"/>
                  <a:pt x="923285" y="12281"/>
                  <a:pt x="923285" y="27431"/>
                </a:cubicBezTo>
                <a:lnTo>
                  <a:pt x="923285" y="246883"/>
                </a:lnTo>
                <a:cubicBezTo>
                  <a:pt x="923285" y="262033"/>
                  <a:pt x="911004" y="274314"/>
                  <a:pt x="895854" y="274314"/>
                </a:cubicBezTo>
                <a:lnTo>
                  <a:pt x="27431" y="274314"/>
                </a:lnTo>
                <a:cubicBezTo>
                  <a:pt x="12281" y="274314"/>
                  <a:pt x="0" y="262033"/>
                  <a:pt x="0" y="246883"/>
                </a:cubicBezTo>
                <a:lnTo>
                  <a:pt x="0" y="27431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8354" tIns="23274" rIns="28354" bIns="232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Cart Log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955907" y="5300972"/>
            <a:ext cx="869377" cy="296786"/>
          </a:xfrm>
          <a:custGeom>
            <a:avLst/>
            <a:gdLst>
              <a:gd name="connsiteX0" fmla="*/ 0 w 914403"/>
              <a:gd name="connsiteY0" fmla="*/ 36576 h 365759"/>
              <a:gd name="connsiteX1" fmla="*/ 36576 w 914403"/>
              <a:gd name="connsiteY1" fmla="*/ 0 h 365759"/>
              <a:gd name="connsiteX2" fmla="*/ 877827 w 914403"/>
              <a:gd name="connsiteY2" fmla="*/ 0 h 365759"/>
              <a:gd name="connsiteX3" fmla="*/ 914403 w 914403"/>
              <a:gd name="connsiteY3" fmla="*/ 36576 h 365759"/>
              <a:gd name="connsiteX4" fmla="*/ 914403 w 914403"/>
              <a:gd name="connsiteY4" fmla="*/ 329183 h 365759"/>
              <a:gd name="connsiteX5" fmla="*/ 877827 w 914403"/>
              <a:gd name="connsiteY5" fmla="*/ 365759 h 365759"/>
              <a:gd name="connsiteX6" fmla="*/ 36576 w 914403"/>
              <a:gd name="connsiteY6" fmla="*/ 365759 h 365759"/>
              <a:gd name="connsiteX7" fmla="*/ 0 w 914403"/>
              <a:gd name="connsiteY7" fmla="*/ 329183 h 365759"/>
              <a:gd name="connsiteX8" fmla="*/ 0 w 914403"/>
              <a:gd name="connsiteY8" fmla="*/ 36576 h 36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9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3"/>
                </a:lnTo>
                <a:cubicBezTo>
                  <a:pt x="914403" y="349383"/>
                  <a:pt x="898027" y="365759"/>
                  <a:pt x="877827" y="365759"/>
                </a:cubicBezTo>
                <a:lnTo>
                  <a:pt x="36576" y="365759"/>
                </a:lnTo>
                <a:cubicBezTo>
                  <a:pt x="16376" y="365759"/>
                  <a:pt x="0" y="349383"/>
                  <a:pt x="0" y="329183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955907" y="6039835"/>
            <a:ext cx="869377" cy="296786"/>
          </a:xfrm>
          <a:custGeom>
            <a:avLst/>
            <a:gdLst>
              <a:gd name="connsiteX0" fmla="*/ 0 w 923285"/>
              <a:gd name="connsiteY0" fmla="*/ 31663 h 316629"/>
              <a:gd name="connsiteX1" fmla="*/ 31663 w 923285"/>
              <a:gd name="connsiteY1" fmla="*/ 0 h 316629"/>
              <a:gd name="connsiteX2" fmla="*/ 891622 w 923285"/>
              <a:gd name="connsiteY2" fmla="*/ 0 h 316629"/>
              <a:gd name="connsiteX3" fmla="*/ 923285 w 923285"/>
              <a:gd name="connsiteY3" fmla="*/ 31663 h 316629"/>
              <a:gd name="connsiteX4" fmla="*/ 923285 w 923285"/>
              <a:gd name="connsiteY4" fmla="*/ 284966 h 316629"/>
              <a:gd name="connsiteX5" fmla="*/ 891622 w 923285"/>
              <a:gd name="connsiteY5" fmla="*/ 316629 h 316629"/>
              <a:gd name="connsiteX6" fmla="*/ 31663 w 923285"/>
              <a:gd name="connsiteY6" fmla="*/ 316629 h 316629"/>
              <a:gd name="connsiteX7" fmla="*/ 0 w 923285"/>
              <a:gd name="connsiteY7" fmla="*/ 284966 h 316629"/>
              <a:gd name="connsiteX8" fmla="*/ 0 w 923285"/>
              <a:gd name="connsiteY8" fmla="*/ 31663 h 31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316629">
                <a:moveTo>
                  <a:pt x="0" y="31663"/>
                </a:moveTo>
                <a:cubicBezTo>
                  <a:pt x="0" y="14176"/>
                  <a:pt x="14176" y="0"/>
                  <a:pt x="31663" y="0"/>
                </a:cubicBezTo>
                <a:lnTo>
                  <a:pt x="891622" y="0"/>
                </a:lnTo>
                <a:cubicBezTo>
                  <a:pt x="909109" y="0"/>
                  <a:pt x="923285" y="14176"/>
                  <a:pt x="923285" y="31663"/>
                </a:cubicBezTo>
                <a:lnTo>
                  <a:pt x="923285" y="284966"/>
                </a:lnTo>
                <a:cubicBezTo>
                  <a:pt x="923285" y="302453"/>
                  <a:pt x="909109" y="316629"/>
                  <a:pt x="891622" y="316629"/>
                </a:cubicBezTo>
                <a:lnTo>
                  <a:pt x="31663" y="316629"/>
                </a:lnTo>
                <a:cubicBezTo>
                  <a:pt x="14176" y="316629"/>
                  <a:pt x="0" y="302453"/>
                  <a:pt x="0" y="284966"/>
                </a:cubicBezTo>
                <a:lnTo>
                  <a:pt x="0" y="31663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29594" tIns="24514" rIns="29594" bIns="2451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Final Survey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6955907" y="6393835"/>
            <a:ext cx="869377" cy="296786"/>
          </a:xfrm>
          <a:custGeom>
            <a:avLst/>
            <a:gdLst>
              <a:gd name="connsiteX0" fmla="*/ 0 w 923285"/>
              <a:gd name="connsiteY0" fmla="*/ 31663 h 316629"/>
              <a:gd name="connsiteX1" fmla="*/ 31663 w 923285"/>
              <a:gd name="connsiteY1" fmla="*/ 0 h 316629"/>
              <a:gd name="connsiteX2" fmla="*/ 891622 w 923285"/>
              <a:gd name="connsiteY2" fmla="*/ 0 h 316629"/>
              <a:gd name="connsiteX3" fmla="*/ 923285 w 923285"/>
              <a:gd name="connsiteY3" fmla="*/ 31663 h 316629"/>
              <a:gd name="connsiteX4" fmla="*/ 923285 w 923285"/>
              <a:gd name="connsiteY4" fmla="*/ 284966 h 316629"/>
              <a:gd name="connsiteX5" fmla="*/ 891622 w 923285"/>
              <a:gd name="connsiteY5" fmla="*/ 316629 h 316629"/>
              <a:gd name="connsiteX6" fmla="*/ 31663 w 923285"/>
              <a:gd name="connsiteY6" fmla="*/ 316629 h 316629"/>
              <a:gd name="connsiteX7" fmla="*/ 0 w 923285"/>
              <a:gd name="connsiteY7" fmla="*/ 284966 h 316629"/>
              <a:gd name="connsiteX8" fmla="*/ 0 w 923285"/>
              <a:gd name="connsiteY8" fmla="*/ 31663 h 31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316629">
                <a:moveTo>
                  <a:pt x="0" y="31663"/>
                </a:moveTo>
                <a:cubicBezTo>
                  <a:pt x="0" y="14176"/>
                  <a:pt x="14176" y="0"/>
                  <a:pt x="31663" y="0"/>
                </a:cubicBezTo>
                <a:lnTo>
                  <a:pt x="891622" y="0"/>
                </a:lnTo>
                <a:cubicBezTo>
                  <a:pt x="909109" y="0"/>
                  <a:pt x="923285" y="14176"/>
                  <a:pt x="923285" y="31663"/>
                </a:cubicBezTo>
                <a:lnTo>
                  <a:pt x="923285" y="284966"/>
                </a:lnTo>
                <a:cubicBezTo>
                  <a:pt x="923285" y="302453"/>
                  <a:pt x="909109" y="316629"/>
                  <a:pt x="891622" y="316629"/>
                </a:cubicBezTo>
                <a:lnTo>
                  <a:pt x="31663" y="316629"/>
                </a:lnTo>
                <a:cubicBezTo>
                  <a:pt x="14176" y="316629"/>
                  <a:pt x="0" y="302453"/>
                  <a:pt x="0" y="284966"/>
                </a:cubicBezTo>
                <a:lnTo>
                  <a:pt x="0" y="31663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9594" tIns="24514" rIns="29594" bIns="2451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Cart Log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8083346" y="5300972"/>
            <a:ext cx="869377" cy="296786"/>
          </a:xfrm>
          <a:custGeom>
            <a:avLst/>
            <a:gdLst>
              <a:gd name="connsiteX0" fmla="*/ 0 w 914403"/>
              <a:gd name="connsiteY0" fmla="*/ 36576 h 365757"/>
              <a:gd name="connsiteX1" fmla="*/ 36576 w 914403"/>
              <a:gd name="connsiteY1" fmla="*/ 0 h 365757"/>
              <a:gd name="connsiteX2" fmla="*/ 877827 w 914403"/>
              <a:gd name="connsiteY2" fmla="*/ 0 h 365757"/>
              <a:gd name="connsiteX3" fmla="*/ 914403 w 914403"/>
              <a:gd name="connsiteY3" fmla="*/ 36576 h 365757"/>
              <a:gd name="connsiteX4" fmla="*/ 914403 w 914403"/>
              <a:gd name="connsiteY4" fmla="*/ 329181 h 365757"/>
              <a:gd name="connsiteX5" fmla="*/ 877827 w 914403"/>
              <a:gd name="connsiteY5" fmla="*/ 365757 h 365757"/>
              <a:gd name="connsiteX6" fmla="*/ 36576 w 914403"/>
              <a:gd name="connsiteY6" fmla="*/ 365757 h 365757"/>
              <a:gd name="connsiteX7" fmla="*/ 0 w 914403"/>
              <a:gd name="connsiteY7" fmla="*/ 329181 h 365757"/>
              <a:gd name="connsiteX8" fmla="*/ 0 w 914403"/>
              <a:gd name="connsiteY8" fmla="*/ 36576 h 36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7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1"/>
                </a:lnTo>
                <a:cubicBezTo>
                  <a:pt x="914403" y="349381"/>
                  <a:pt x="898027" y="365757"/>
                  <a:pt x="877827" y="365757"/>
                </a:cubicBezTo>
                <a:lnTo>
                  <a:pt x="36576" y="365757"/>
                </a:lnTo>
                <a:cubicBezTo>
                  <a:pt x="16376" y="365757"/>
                  <a:pt x="0" y="349381"/>
                  <a:pt x="0" y="329181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8083346" y="5660609"/>
            <a:ext cx="869377" cy="296786"/>
          </a:xfrm>
          <a:custGeom>
            <a:avLst/>
            <a:gdLst>
              <a:gd name="connsiteX0" fmla="*/ 0 w 923285"/>
              <a:gd name="connsiteY0" fmla="*/ 27431 h 274314"/>
              <a:gd name="connsiteX1" fmla="*/ 27431 w 923285"/>
              <a:gd name="connsiteY1" fmla="*/ 0 h 274314"/>
              <a:gd name="connsiteX2" fmla="*/ 895854 w 923285"/>
              <a:gd name="connsiteY2" fmla="*/ 0 h 274314"/>
              <a:gd name="connsiteX3" fmla="*/ 923285 w 923285"/>
              <a:gd name="connsiteY3" fmla="*/ 27431 h 274314"/>
              <a:gd name="connsiteX4" fmla="*/ 923285 w 923285"/>
              <a:gd name="connsiteY4" fmla="*/ 246883 h 274314"/>
              <a:gd name="connsiteX5" fmla="*/ 895854 w 923285"/>
              <a:gd name="connsiteY5" fmla="*/ 274314 h 274314"/>
              <a:gd name="connsiteX6" fmla="*/ 27431 w 923285"/>
              <a:gd name="connsiteY6" fmla="*/ 274314 h 274314"/>
              <a:gd name="connsiteX7" fmla="*/ 0 w 923285"/>
              <a:gd name="connsiteY7" fmla="*/ 246883 h 274314"/>
              <a:gd name="connsiteX8" fmla="*/ 0 w 923285"/>
              <a:gd name="connsiteY8" fmla="*/ 27431 h 2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74314">
                <a:moveTo>
                  <a:pt x="0" y="27431"/>
                </a:moveTo>
                <a:cubicBezTo>
                  <a:pt x="0" y="12281"/>
                  <a:pt x="12281" y="0"/>
                  <a:pt x="27431" y="0"/>
                </a:cubicBezTo>
                <a:lnTo>
                  <a:pt x="895854" y="0"/>
                </a:lnTo>
                <a:cubicBezTo>
                  <a:pt x="911004" y="0"/>
                  <a:pt x="923285" y="12281"/>
                  <a:pt x="923285" y="27431"/>
                </a:cubicBezTo>
                <a:lnTo>
                  <a:pt x="923285" y="246883"/>
                </a:lnTo>
                <a:cubicBezTo>
                  <a:pt x="923285" y="262033"/>
                  <a:pt x="911004" y="274314"/>
                  <a:pt x="895854" y="274314"/>
                </a:cubicBezTo>
                <a:lnTo>
                  <a:pt x="27431" y="274314"/>
                </a:lnTo>
                <a:cubicBezTo>
                  <a:pt x="12281" y="274314"/>
                  <a:pt x="0" y="262033"/>
                  <a:pt x="0" y="246883"/>
                </a:cubicBezTo>
                <a:lnTo>
                  <a:pt x="0" y="27431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28354" tIns="23274" rIns="28354" bIns="232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Final Interviews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828469" y="5300972"/>
            <a:ext cx="869377" cy="296786"/>
          </a:xfrm>
          <a:custGeom>
            <a:avLst/>
            <a:gdLst>
              <a:gd name="connsiteX0" fmla="*/ 0 w 914403"/>
              <a:gd name="connsiteY0" fmla="*/ 36576 h 365757"/>
              <a:gd name="connsiteX1" fmla="*/ 36576 w 914403"/>
              <a:gd name="connsiteY1" fmla="*/ 0 h 365757"/>
              <a:gd name="connsiteX2" fmla="*/ 877827 w 914403"/>
              <a:gd name="connsiteY2" fmla="*/ 0 h 365757"/>
              <a:gd name="connsiteX3" fmla="*/ 914403 w 914403"/>
              <a:gd name="connsiteY3" fmla="*/ 36576 h 365757"/>
              <a:gd name="connsiteX4" fmla="*/ 914403 w 914403"/>
              <a:gd name="connsiteY4" fmla="*/ 329181 h 365757"/>
              <a:gd name="connsiteX5" fmla="*/ 877827 w 914403"/>
              <a:gd name="connsiteY5" fmla="*/ 365757 h 365757"/>
              <a:gd name="connsiteX6" fmla="*/ 36576 w 914403"/>
              <a:gd name="connsiteY6" fmla="*/ 365757 h 365757"/>
              <a:gd name="connsiteX7" fmla="*/ 0 w 914403"/>
              <a:gd name="connsiteY7" fmla="*/ 329181 h 365757"/>
              <a:gd name="connsiteX8" fmla="*/ 0 w 914403"/>
              <a:gd name="connsiteY8" fmla="*/ 36576 h 365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3" h="365757">
                <a:moveTo>
                  <a:pt x="0" y="36576"/>
                </a:moveTo>
                <a:cubicBezTo>
                  <a:pt x="0" y="16376"/>
                  <a:pt x="16376" y="0"/>
                  <a:pt x="36576" y="0"/>
                </a:cubicBezTo>
                <a:lnTo>
                  <a:pt x="877827" y="0"/>
                </a:lnTo>
                <a:cubicBezTo>
                  <a:pt x="898027" y="0"/>
                  <a:pt x="914403" y="16376"/>
                  <a:pt x="914403" y="36576"/>
                </a:cubicBezTo>
                <a:lnTo>
                  <a:pt x="914403" y="329181"/>
                </a:lnTo>
                <a:cubicBezTo>
                  <a:pt x="914403" y="349381"/>
                  <a:pt x="898027" y="365757"/>
                  <a:pt x="877827" y="365757"/>
                </a:cubicBezTo>
                <a:lnTo>
                  <a:pt x="36576" y="365757"/>
                </a:lnTo>
                <a:cubicBezTo>
                  <a:pt x="16376" y="365757"/>
                  <a:pt x="0" y="349381"/>
                  <a:pt x="0" y="329181"/>
                </a:cubicBezTo>
                <a:lnTo>
                  <a:pt x="0" y="36576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1033" tIns="25953" rIns="31033" bIns="25953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Observations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828469" y="6393835"/>
            <a:ext cx="869377" cy="296786"/>
          </a:xfrm>
          <a:custGeom>
            <a:avLst/>
            <a:gdLst>
              <a:gd name="connsiteX0" fmla="*/ 0 w 923285"/>
              <a:gd name="connsiteY0" fmla="*/ 27431 h 274314"/>
              <a:gd name="connsiteX1" fmla="*/ 27431 w 923285"/>
              <a:gd name="connsiteY1" fmla="*/ 0 h 274314"/>
              <a:gd name="connsiteX2" fmla="*/ 895854 w 923285"/>
              <a:gd name="connsiteY2" fmla="*/ 0 h 274314"/>
              <a:gd name="connsiteX3" fmla="*/ 923285 w 923285"/>
              <a:gd name="connsiteY3" fmla="*/ 27431 h 274314"/>
              <a:gd name="connsiteX4" fmla="*/ 923285 w 923285"/>
              <a:gd name="connsiteY4" fmla="*/ 246883 h 274314"/>
              <a:gd name="connsiteX5" fmla="*/ 895854 w 923285"/>
              <a:gd name="connsiteY5" fmla="*/ 274314 h 274314"/>
              <a:gd name="connsiteX6" fmla="*/ 27431 w 923285"/>
              <a:gd name="connsiteY6" fmla="*/ 274314 h 274314"/>
              <a:gd name="connsiteX7" fmla="*/ 0 w 923285"/>
              <a:gd name="connsiteY7" fmla="*/ 246883 h 274314"/>
              <a:gd name="connsiteX8" fmla="*/ 0 w 923285"/>
              <a:gd name="connsiteY8" fmla="*/ 27431 h 2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74314">
                <a:moveTo>
                  <a:pt x="0" y="27431"/>
                </a:moveTo>
                <a:cubicBezTo>
                  <a:pt x="0" y="12281"/>
                  <a:pt x="12281" y="0"/>
                  <a:pt x="27431" y="0"/>
                </a:cubicBezTo>
                <a:lnTo>
                  <a:pt x="895854" y="0"/>
                </a:lnTo>
                <a:cubicBezTo>
                  <a:pt x="911004" y="0"/>
                  <a:pt x="923285" y="12281"/>
                  <a:pt x="923285" y="27431"/>
                </a:cubicBezTo>
                <a:lnTo>
                  <a:pt x="923285" y="246883"/>
                </a:lnTo>
                <a:cubicBezTo>
                  <a:pt x="923285" y="262033"/>
                  <a:pt x="911004" y="274314"/>
                  <a:pt x="895854" y="274314"/>
                </a:cubicBezTo>
                <a:lnTo>
                  <a:pt x="27431" y="274314"/>
                </a:lnTo>
                <a:cubicBezTo>
                  <a:pt x="12281" y="274314"/>
                  <a:pt x="0" y="262033"/>
                  <a:pt x="0" y="246883"/>
                </a:cubicBezTo>
                <a:lnTo>
                  <a:pt x="0" y="27431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8354" tIns="23274" rIns="28354" bIns="232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Cart Log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8083344" y="6402573"/>
            <a:ext cx="869377" cy="296786"/>
          </a:xfrm>
          <a:custGeom>
            <a:avLst/>
            <a:gdLst>
              <a:gd name="connsiteX0" fmla="*/ 0 w 923285"/>
              <a:gd name="connsiteY0" fmla="*/ 27431 h 274314"/>
              <a:gd name="connsiteX1" fmla="*/ 27431 w 923285"/>
              <a:gd name="connsiteY1" fmla="*/ 0 h 274314"/>
              <a:gd name="connsiteX2" fmla="*/ 895854 w 923285"/>
              <a:gd name="connsiteY2" fmla="*/ 0 h 274314"/>
              <a:gd name="connsiteX3" fmla="*/ 923285 w 923285"/>
              <a:gd name="connsiteY3" fmla="*/ 27431 h 274314"/>
              <a:gd name="connsiteX4" fmla="*/ 923285 w 923285"/>
              <a:gd name="connsiteY4" fmla="*/ 246883 h 274314"/>
              <a:gd name="connsiteX5" fmla="*/ 895854 w 923285"/>
              <a:gd name="connsiteY5" fmla="*/ 274314 h 274314"/>
              <a:gd name="connsiteX6" fmla="*/ 27431 w 923285"/>
              <a:gd name="connsiteY6" fmla="*/ 274314 h 274314"/>
              <a:gd name="connsiteX7" fmla="*/ 0 w 923285"/>
              <a:gd name="connsiteY7" fmla="*/ 246883 h 274314"/>
              <a:gd name="connsiteX8" fmla="*/ 0 w 923285"/>
              <a:gd name="connsiteY8" fmla="*/ 27431 h 27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285" h="274314">
                <a:moveTo>
                  <a:pt x="0" y="27431"/>
                </a:moveTo>
                <a:cubicBezTo>
                  <a:pt x="0" y="12281"/>
                  <a:pt x="12281" y="0"/>
                  <a:pt x="27431" y="0"/>
                </a:cubicBezTo>
                <a:lnTo>
                  <a:pt x="895854" y="0"/>
                </a:lnTo>
                <a:cubicBezTo>
                  <a:pt x="911004" y="0"/>
                  <a:pt x="923285" y="12281"/>
                  <a:pt x="923285" y="27431"/>
                </a:cubicBezTo>
                <a:lnTo>
                  <a:pt x="923285" y="246883"/>
                </a:lnTo>
                <a:cubicBezTo>
                  <a:pt x="923285" y="262033"/>
                  <a:pt x="911004" y="274314"/>
                  <a:pt x="895854" y="274314"/>
                </a:cubicBezTo>
                <a:lnTo>
                  <a:pt x="27431" y="274314"/>
                </a:lnTo>
                <a:cubicBezTo>
                  <a:pt x="12281" y="274314"/>
                  <a:pt x="0" y="262033"/>
                  <a:pt x="0" y="246883"/>
                </a:cubicBezTo>
                <a:lnTo>
                  <a:pt x="0" y="2743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28354" tIns="23274" rIns="28354" bIns="23274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kern="1200" dirty="0" smtClean="0">
                <a:latin typeface="Calibri" pitchFamily="34" charset="0"/>
                <a:cs typeface="Calibri" pitchFamily="34" charset="0"/>
              </a:rPr>
              <a:t>Offer to Purchase</a:t>
            </a:r>
            <a:endParaRPr lang="en-US" sz="1100" kern="1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5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Logs</a:t>
            </a:r>
            <a:r>
              <a:rPr lang="en-US"/>
              <a:t>: Usage </a:t>
            </a:r>
            <a:r>
              <a:rPr lang="en-US" dirty="0"/>
              <a:t>varied considerably</a:t>
            </a:r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500116"/>
              </p:ext>
            </p:extLst>
          </p:nvPr>
        </p:nvGraphicFramePr>
        <p:xfrm>
          <a:off x="457200" y="1600200"/>
          <a:ext cx="83058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706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Survey results: Perceived improvement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337220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5-Point Star 4"/>
          <p:cNvSpPr/>
          <p:nvPr/>
        </p:nvSpPr>
        <p:spPr>
          <a:xfrm>
            <a:off x="381000" y="3644818"/>
            <a:ext cx="304800" cy="3048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09600" y="4495800"/>
            <a:ext cx="304800" cy="304800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Better participation in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624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Rapid turn-taking in conversations</a:t>
            </a:r>
          </a:p>
          <a:p>
            <a:r>
              <a:rPr lang="en-US" dirty="0" smtClean="0"/>
              <a:t>Follow whiteboard, engage in brainstorming</a:t>
            </a:r>
            <a:endParaRPr lang="en-US" dirty="0"/>
          </a:p>
          <a:p>
            <a:r>
              <a:rPr lang="en-US" dirty="0" smtClean="0"/>
              <a:t>Resolve issues now vs. defer to next visit</a:t>
            </a:r>
          </a:p>
          <a:p>
            <a:r>
              <a:rPr lang="en-US" dirty="0"/>
              <a:t>Reported saving two cross-country trips</a:t>
            </a:r>
          </a:p>
          <a:p>
            <a:r>
              <a:rPr lang="en-US" dirty="0" smtClean="0"/>
              <a:t>Assisted </a:t>
            </a:r>
            <a:r>
              <a:rPr lang="en-US" dirty="0"/>
              <a:t>non-native English speakers</a:t>
            </a:r>
          </a:p>
          <a:p>
            <a:endParaRPr lang="en-US" dirty="0" smtClean="0"/>
          </a:p>
        </p:txBody>
      </p:sp>
      <p:pic>
        <p:nvPicPr>
          <p:cNvPr id="152578" name="Picture 2" descr="C:\Users\t-ruyce\AppData\Local\Temp\msohtmlclip1\01\clip_image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0676" y="4495800"/>
            <a:ext cx="4983324" cy="210502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2579" name="Picture 3" descr="C:\Users\t-ruyce\AppData\Local\Temp\msohtmlclip1\01\clip_image002.png"/>
          <p:cNvPicPr>
            <a:picLocks noChangeAspect="1" noChangeArrowheads="1"/>
          </p:cNvPicPr>
          <p:nvPr/>
        </p:nvPicPr>
        <p:blipFill rotWithShape="1">
          <a:blip r:embed="rId4" cstate="print"/>
          <a:srcRect l="1594" t="2327" r="1322" b="1948"/>
          <a:stretch/>
        </p:blipFill>
        <p:spPr bwMode="auto">
          <a:xfrm>
            <a:off x="4861302" y="1735810"/>
            <a:ext cx="3698929" cy="2443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2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ESP in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“Through its combined properties, it actually succeeds in creating the workable illusion that Noah is in the room. It manifests his physical presence … it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overcomes the barrier of his physical distance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6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Noah?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-34638" b="-10646"/>
          <a:stretch/>
        </p:blipFill>
        <p:spPr bwMode="auto">
          <a:xfrm>
            <a:off x="0" y="0"/>
            <a:ext cx="9144000" cy="707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>
            <a:off x="4948995" y="3962400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ESP in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52596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 smtClean="0"/>
              <a:t>“</a:t>
            </a:r>
            <a:r>
              <a:rPr lang="en-US" dirty="0"/>
              <a:t>Even a picture of him on [a] laptop, or 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RoundTable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device</a:t>
            </a:r>
            <a:r>
              <a:rPr lang="en-US" dirty="0"/>
              <a:t>, really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does not give Songyi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as much presence</a:t>
            </a:r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dirty="0"/>
              <a:t>as an object whose sole purpose is to represent [him].”</a:t>
            </a:r>
          </a:p>
          <a:p>
            <a:pPr marL="36576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Catalyst for social interaction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Names</a:t>
            </a:r>
          </a:p>
          <a:p>
            <a:pPr lvl="1"/>
            <a:r>
              <a:rPr lang="en-US" dirty="0"/>
              <a:t>Noah’s Dalek</a:t>
            </a:r>
          </a:p>
          <a:p>
            <a:pPr lvl="1"/>
            <a:r>
              <a:rPr lang="en-US" dirty="0" err="1"/>
              <a:t>Robbatar</a:t>
            </a:r>
            <a:endParaRPr lang="en-US" dirty="0"/>
          </a:p>
          <a:p>
            <a:pPr lvl="1"/>
            <a:r>
              <a:rPr lang="en-US" dirty="0"/>
              <a:t>Virtual Songyi</a:t>
            </a:r>
          </a:p>
          <a:p>
            <a:pPr lvl="1"/>
            <a:r>
              <a:rPr lang="en-US" dirty="0"/>
              <a:t>Virtual Fernando</a:t>
            </a:r>
          </a:p>
          <a:p>
            <a:r>
              <a:rPr lang="en-US" dirty="0"/>
              <a:t>Hats</a:t>
            </a:r>
          </a:p>
          <a:p>
            <a:r>
              <a:rPr lang="en-US" dirty="0"/>
              <a:t>Humor</a:t>
            </a:r>
            <a:r>
              <a:rPr lang="en-US"/>
              <a:t> and play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294967295"/>
          </p:nvPr>
        </p:nvSpPr>
        <p:spPr>
          <a:xfrm>
            <a:off x="5486400" y="1600200"/>
            <a:ext cx="3657600" cy="4525963"/>
          </a:xfrm>
        </p:spPr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657600" cy="2742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 descr="C:\Users\t-ruyce\AppData\Local\Temp\msohtmlclip1\01\clip_image001.png"/>
          <p:cNvPicPr>
            <a:picLocks noChangeAspect="1" noChangeArrowheads="1"/>
          </p:cNvPicPr>
          <p:nvPr/>
        </p:nvPicPr>
        <p:blipFill rotWithShape="1">
          <a:blip r:embed="rId4" cstate="print"/>
          <a:srcRect l="11321" t="12196" r="29573" b="10012"/>
          <a:stretch/>
        </p:blipFill>
        <p:spPr bwMode="auto">
          <a:xfrm>
            <a:off x="4114800" y="1447800"/>
            <a:ext cx="2405270" cy="275565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88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social ties over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Cumulative effect of better meeting presence</a:t>
            </a:r>
          </a:p>
          <a:p>
            <a:r>
              <a:rPr lang="en-US" i="1" dirty="0"/>
              <a:t>Handling</a:t>
            </a:r>
            <a:r>
              <a:rPr lang="en-US" dirty="0"/>
              <a:t>:</a:t>
            </a:r>
            <a:r>
              <a:rPr lang="en-US" i="1" dirty="0"/>
              <a:t> </a:t>
            </a:r>
            <a:r>
              <a:rPr lang="en-US" dirty="0"/>
              <a:t>Hub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satellite commitment</a:t>
            </a:r>
          </a:p>
          <a:p>
            <a:r>
              <a:rPr lang="en-US" i="1" dirty="0" smtClean="0"/>
              <a:t>Inhabiting</a:t>
            </a:r>
            <a:r>
              <a:rPr lang="en-US" dirty="0" smtClean="0"/>
              <a:t>: Satellite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hub commitment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51473"/>
            <a:ext cx="7010400" cy="411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" indent="0">
              <a:buNone/>
            </a:pPr>
            <a:r>
              <a:rPr lang="en-US" dirty="0"/>
              <a:t>“[T]here is no end to the amount of jokes that people have told about the </a:t>
            </a:r>
            <a:r>
              <a:rPr lang="en-US" dirty="0" err="1" smtClean="0"/>
              <a:t>Dalek</a:t>
            </a:r>
            <a:r>
              <a:rPr lang="en-US" dirty="0" smtClean="0"/>
              <a:t>… It </a:t>
            </a:r>
            <a:r>
              <a:rPr lang="en-US" dirty="0"/>
              <a:t>helps people overcome the barriers that always come with a new technology. It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helps him be present on the team </a:t>
            </a:r>
            <a:r>
              <a:rPr lang="en-US" dirty="0"/>
              <a:t>…” </a:t>
            </a:r>
          </a:p>
          <a:p>
            <a:pPr marL="36576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425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presence and social 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562600"/>
          </a:xfrm>
        </p:spPr>
        <p:txBody>
          <a:bodyPr>
            <a:normAutofit/>
          </a:bodyPr>
          <a:lstStyle/>
          <a:p>
            <a:pPr indent="0">
              <a:spcBef>
                <a:spcPts val="1800"/>
              </a:spcBef>
              <a:buNone/>
            </a:pPr>
            <a:r>
              <a:rPr lang="en-US" dirty="0" smtClean="0"/>
              <a:t>“I </a:t>
            </a:r>
            <a:r>
              <a:rPr lang="en-US" dirty="0"/>
              <a:t>think that they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feel more familiar </a:t>
            </a:r>
            <a:r>
              <a:rPr lang="en-US" dirty="0"/>
              <a:t>[with me</a:t>
            </a:r>
            <a:r>
              <a:rPr lang="en-US" dirty="0" smtClean="0"/>
              <a:t>]… </a:t>
            </a:r>
            <a:r>
              <a:rPr lang="en-US" dirty="0"/>
              <a:t>I can see their face, and they can see my face. </a:t>
            </a:r>
            <a:r>
              <a:rPr lang="en-US" dirty="0" smtClean="0"/>
              <a:t>[</a:t>
            </a:r>
            <a:r>
              <a:rPr lang="en-US" dirty="0"/>
              <a:t>W</a:t>
            </a:r>
            <a:r>
              <a:rPr lang="en-US" dirty="0" smtClean="0"/>
              <a:t>ith </a:t>
            </a:r>
            <a:r>
              <a:rPr lang="en-US" dirty="0" err="1" smtClean="0"/>
              <a:t>RoundTable</a:t>
            </a:r>
            <a:r>
              <a:rPr lang="en-US" dirty="0" smtClean="0"/>
              <a:t>], </a:t>
            </a:r>
            <a:r>
              <a:rPr lang="en-US" dirty="0"/>
              <a:t>there was no space in the screen for displaying [the video </a:t>
            </a:r>
            <a:r>
              <a:rPr lang="en-US" dirty="0" smtClean="0"/>
              <a:t>OC window</a:t>
            </a:r>
            <a:r>
              <a:rPr lang="en-US" dirty="0"/>
              <a:t>], so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they were not able to see my face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8346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Physical presence and social presence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562600"/>
          </a:xfrm>
        </p:spPr>
        <p:txBody>
          <a:bodyPr>
            <a:normAutofit/>
          </a:bodyPr>
          <a:lstStyle/>
          <a:p>
            <a:pPr indent="0">
              <a:spcBef>
                <a:spcPts val="1800"/>
              </a:spcBef>
              <a:buNone/>
            </a:pPr>
            <a:r>
              <a:rPr lang="en-US" dirty="0" smtClean="0"/>
              <a:t>“So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his perceived relevance has skyrocketed </a:t>
            </a:r>
            <a:r>
              <a:rPr lang="en-US" dirty="0" smtClean="0"/>
              <a:t>in this period of time, from like ‘What is he actually doing in the team?’ […] to like  ‘Wow, Noah is really one of us, and he is really contributing, and </a:t>
            </a:r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he is really deeply here</a:t>
            </a:r>
            <a:r>
              <a:rPr lang="en-US" b="1" dirty="0" smtClean="0"/>
              <a:t>’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516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>ESP Prototype</a:t>
            </a:r>
            <a:br>
              <a:rPr lang="en-US" b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</a:br>
            <a:r>
              <a:rPr lang="en-US" b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>Deployment Study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Future Work and 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Gaze awareness miscue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4192"/>
            <a:ext cx="4466254" cy="27914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grpSp>
        <p:nvGrpSpPr>
          <p:cNvPr id="12" name="Group 11"/>
          <p:cNvGrpSpPr/>
          <p:nvPr/>
        </p:nvGrpSpPr>
        <p:grpSpPr>
          <a:xfrm>
            <a:off x="4421591" y="105436"/>
            <a:ext cx="4462272" cy="2788920"/>
            <a:chOff x="0" y="1143000"/>
            <a:chExt cx="9144000" cy="5715002"/>
          </a:xfrm>
          <a:scene3d>
            <a:camera prst="perspectiveHeroicExtremeLeftFacing"/>
            <a:lightRig rig="threePt" dir="t"/>
          </a:scene3d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43000"/>
              <a:ext cx="9144000" cy="571500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0" y="1143000"/>
              <a:ext cx="9144000" cy="3657601"/>
              <a:chOff x="0" y="0"/>
              <a:chExt cx="9144000" cy="3657600"/>
            </a:xfrm>
          </p:grpSpPr>
          <p:pic>
            <p:nvPicPr>
              <p:cNvPr id="15" name="Picture 2" descr="C:\depots\devui\ESP\CartPix\CompositeFisheye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817" b="25850"/>
              <a:stretch/>
            </p:blipFill>
            <p:spPr bwMode="auto">
              <a:xfrm>
                <a:off x="0" y="0"/>
                <a:ext cx="9144000" cy="3657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" descr="C:\depots\devui\ESP\CartPix\CompositeWebcam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4200" y="762000"/>
                <a:ext cx="2973916" cy="223043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depots\devui\ESP\CartPix\CompositePTZ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685800"/>
                <a:ext cx="2916238" cy="198881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576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ESP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Conference room proxy for </a:t>
            </a:r>
            <a:r>
              <a:rPr lang="en-US" i="1" dirty="0"/>
              <a:t>any</a:t>
            </a:r>
            <a:r>
              <a:rPr lang="en-US" dirty="0"/>
              <a:t> remote </a:t>
            </a:r>
            <a:r>
              <a:rPr lang="en-US" dirty="0" smtClean="0"/>
              <a:t>participant</a:t>
            </a:r>
            <a:endParaRPr lang="en-US" dirty="0"/>
          </a:p>
          <a:p>
            <a:r>
              <a:rPr lang="en-US" dirty="0"/>
              <a:t>Desktop </a:t>
            </a:r>
            <a:r>
              <a:rPr lang="en-US" dirty="0" smtClean="0"/>
              <a:t>PC </a:t>
            </a:r>
            <a:r>
              <a:rPr lang="en-US" dirty="0"/>
              <a:t>as out-of-office proxy</a:t>
            </a:r>
          </a:p>
          <a:p>
            <a:r>
              <a:rPr lang="en-US" dirty="0"/>
              <a:t>Applying the ‘</a:t>
            </a:r>
            <a:r>
              <a:rPr lang="en-US" dirty="0" err="1"/>
              <a:t>underdesign</a:t>
            </a:r>
            <a:r>
              <a:rPr lang="en-US" dirty="0"/>
              <a:t>’ methodology to other team distribution patterns</a:t>
            </a:r>
          </a:p>
          <a:p>
            <a:r>
              <a:rPr lang="en-US" dirty="0"/>
              <a:t>Robotic </a:t>
            </a:r>
            <a:r>
              <a:rPr lang="en-US" dirty="0" smtClean="0"/>
              <a:t>mobility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3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295400"/>
            <a:ext cx="9144000" cy="5562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robotics?</a:t>
            </a:r>
            <a:endParaRPr lang="en-US" dirty="0"/>
          </a:p>
        </p:txBody>
      </p:sp>
      <p:pic>
        <p:nvPicPr>
          <p:cNvPr id="4" name="Content Placeholder 3" descr="RP7i_Robo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37578" y="1548825"/>
            <a:ext cx="1447800" cy="4353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85800" y="6044625"/>
            <a:ext cx="3551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InTouch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Health RP-7</a:t>
            </a:r>
            <a:endParaRPr lang="en-US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10200" y="1548825"/>
            <a:ext cx="2985498" cy="5080575"/>
            <a:chOff x="5410200" y="1447800"/>
            <a:chExt cx="2985498" cy="5080575"/>
          </a:xfrm>
        </p:grpSpPr>
        <p:pic>
          <p:nvPicPr>
            <p:cNvPr id="6" name="Picture 5" descr="rplit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200" y="1447800"/>
              <a:ext cx="2985498" cy="439199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228534" y="5943600"/>
              <a:ext cx="13488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RP-</a:t>
              </a:r>
              <a:r>
                <a:rPr lang="en-US" sz="3200" dirty="0" err="1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Lite</a:t>
              </a:r>
              <a:endParaRPr lang="en-US" sz="3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Noah is in the room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-37385" b="-17224"/>
          <a:stretch/>
        </p:blipFill>
        <p:spPr bwMode="auto">
          <a:xfrm>
            <a:off x="0" y="-1"/>
            <a:ext cx="9144000" cy="693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0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about telepresence?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929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525963"/>
          </a:xfrm>
        </p:spPr>
        <p:txBody>
          <a:bodyPr>
            <a:normAutofit fontScale="92500"/>
          </a:bodyPr>
          <a:lstStyle/>
          <a:p>
            <a:pPr marL="36576" indent="0">
              <a:buNone/>
            </a:pP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Constant physical presence </a:t>
            </a:r>
            <a:r>
              <a:rPr lang="en-US" dirty="0"/>
              <a:t>allowed hubs and satellite teammates to build 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stronger social ties</a:t>
            </a:r>
          </a:p>
          <a:p>
            <a:pPr marL="36576" indent="0">
              <a:buNone/>
            </a:pPr>
            <a:endParaRPr lang="en-US" dirty="0"/>
          </a:p>
          <a:p>
            <a:r>
              <a:rPr lang="en-US"/>
              <a:t>Affording </a:t>
            </a:r>
            <a:r>
              <a:rPr lang="en-US" smtClean="0"/>
              <a:t>better </a:t>
            </a:r>
            <a:r>
              <a:rPr lang="en-US" dirty="0"/>
              <a:t>participation in meetings</a:t>
            </a:r>
          </a:p>
          <a:p>
            <a:r>
              <a:rPr lang="en-US"/>
              <a:t>Being </a:t>
            </a:r>
            <a:r>
              <a:rPr lang="en-US" smtClean="0"/>
              <a:t>a </a:t>
            </a:r>
            <a:r>
              <a:rPr lang="en-US" dirty="0"/>
              <a:t>physical reminder of the satellite teammate</a:t>
            </a:r>
          </a:p>
          <a:p>
            <a:r>
              <a:rPr lang="en-US"/>
              <a:t>Serving </a:t>
            </a:r>
            <a:r>
              <a:rPr lang="en-US" smtClean="0"/>
              <a:t>as </a:t>
            </a:r>
            <a:r>
              <a:rPr lang="en-US" dirty="0"/>
              <a:t>a catalyst for social interaction</a:t>
            </a:r>
          </a:p>
          <a:p>
            <a:r>
              <a:rPr lang="en-US"/>
              <a:t>Enabling </a:t>
            </a:r>
            <a:r>
              <a:rPr lang="en-US" smtClean="0"/>
              <a:t>building </a:t>
            </a:r>
            <a:r>
              <a:rPr lang="en-US" dirty="0"/>
              <a:t>relationships over time</a:t>
            </a:r>
          </a:p>
        </p:txBody>
      </p:sp>
    </p:spTree>
    <p:extLst>
      <p:ext uri="{BB962C8B-B14F-4D97-AF65-F5344CB8AC3E}">
        <p14:creationId xmlns:p14="http://schemas.microsoft.com/office/powerpoint/2010/main" val="4600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Find out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ESP Project website (5-minute video)</a:t>
            </a:r>
          </a:p>
          <a:p>
            <a:pPr marL="448056" lvl="1" indent="0">
              <a:buNone/>
            </a:pPr>
            <a:r>
              <a:rPr lang="en-US" sz="2400">
                <a:hlinkClick r:id="rId2"/>
              </a:rPr>
              <a:t>http://</a:t>
            </a:r>
            <a:r>
              <a:rPr lang="en-US" sz="2400" smtClean="0">
                <a:hlinkClick r:id="rId2"/>
              </a:rPr>
              <a:t>research.microsoft.com/projects/ESPProject/</a:t>
            </a:r>
            <a:endParaRPr lang="en-US" sz="2400" dirty="0"/>
          </a:p>
          <a:p>
            <a:pPr marL="36576" indent="0">
              <a:buNone/>
            </a:pPr>
            <a:endParaRPr lang="en-US" dirty="0"/>
          </a:p>
          <a:p>
            <a:pPr marL="36576" indent="0">
              <a:buNone/>
            </a:pPr>
            <a:endParaRPr lang="en-US" dirty="0"/>
          </a:p>
          <a:p>
            <a:pPr marL="146304" indent="0">
              <a:buNone/>
            </a:pPr>
            <a:r>
              <a:rPr lang="en-US" sz="2200" dirty="0"/>
              <a:t>We thank our research group colleagues and the participants in the four teams we studied. </a:t>
            </a:r>
          </a:p>
        </p:txBody>
      </p:sp>
    </p:spTree>
    <p:extLst>
      <p:ext uri="{BB962C8B-B14F-4D97-AF65-F5344CB8AC3E}">
        <p14:creationId xmlns:p14="http://schemas.microsoft.com/office/powerpoint/2010/main" val="22867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866"/>
            <a:ext cx="9144000" cy="5805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Survey results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77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Hub-and-satellite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Collocated team except for one remote member</a:t>
            </a:r>
          </a:p>
          <a:p>
            <a:r>
              <a:rPr lang="en-US" dirty="0"/>
              <a:t>Occur because of strategic hiring and retention, outsourcing, long-term consultants, etc.</a:t>
            </a:r>
          </a:p>
          <a:p>
            <a:r>
              <a:rPr lang="en-US" dirty="0"/>
              <a:t>Approximately 13% </a:t>
            </a:r>
            <a:r>
              <a:rPr lang="en-US"/>
              <a:t>of </a:t>
            </a:r>
            <a:r>
              <a:rPr lang="en-US" dirty="0"/>
              <a:t>development</a:t>
            </a:r>
            <a:r>
              <a:rPr lang="en-US"/>
              <a:t> teams </a:t>
            </a:r>
            <a:r>
              <a:rPr lang="en-US" smtClean="0"/>
              <a:t>in </a:t>
            </a:r>
            <a:r>
              <a:rPr lang="en-US" dirty="0"/>
              <a:t>MS are hub-and-satellite</a:t>
            </a:r>
          </a:p>
          <a:p>
            <a:pPr lvl="1"/>
            <a:r>
              <a:rPr lang="en-US" dirty="0"/>
              <a:t>By far the most common team distribution pattern</a:t>
            </a:r>
          </a:p>
          <a:p>
            <a:r>
              <a:rPr lang="en-US" dirty="0"/>
              <a:t>The asymmetry of hub-and-satellite teams leads to out-of-sight, out-of mind</a:t>
            </a:r>
          </a:p>
        </p:txBody>
      </p:sp>
    </p:spTree>
    <p:extLst>
      <p:ext uri="{BB962C8B-B14F-4D97-AF65-F5344CB8AC3E}">
        <p14:creationId xmlns:p14="http://schemas.microsoft.com/office/powerpoint/2010/main" val="34877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Embodied Social Proxy (ESP)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 device representing the satellite coworker in the hub location 24x7</a:t>
            </a:r>
          </a:p>
          <a:p>
            <a:r>
              <a:rPr lang="en-US" dirty="0" smtClean="0"/>
              <a:t>Videoconferencing terminal during meetings</a:t>
            </a:r>
          </a:p>
          <a:p>
            <a:r>
              <a:rPr lang="en-US" dirty="0" smtClean="0"/>
              <a:t>Awareness of the satellite worker between meetings</a:t>
            </a:r>
          </a:p>
        </p:txBody>
      </p:sp>
      <p:sp>
        <p:nvSpPr>
          <p:cNvPr id="24" name="Oval 23"/>
          <p:cNvSpPr/>
          <p:nvPr/>
        </p:nvSpPr>
        <p:spPr>
          <a:xfrm>
            <a:off x="5410200" y="1981200"/>
            <a:ext cx="3118756" cy="3042744"/>
          </a:xfrm>
          <a:prstGeom prst="ellipse">
            <a:avLst/>
          </a:prstGeom>
          <a:effectLst/>
          <a:scene3d>
            <a:camera prst="perspectiveRelaxed" fov="5400000">
              <a:rot lat="17073590" lon="21599986" rev="0"/>
            </a:camera>
            <a:lightRig rig="threePt" dir="t"/>
          </a:scene3d>
          <a:sp3d>
            <a:bevelT w="0" h="5715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95556" y="2438400"/>
            <a:ext cx="990600" cy="914400"/>
          </a:xfrm>
          <a:prstGeom prst="ellipse">
            <a:avLst/>
          </a:prstGeom>
          <a:effectLst/>
          <a:scene3d>
            <a:camera prst="perspectiveRelaxed" fov="5400000">
              <a:rot lat="17073590" lon="21599986" rev="0"/>
            </a:camera>
            <a:lightRig rig="threePt" dir="t"/>
          </a:scene3d>
          <a:sp3d>
            <a:bevelT w="0" h="5715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23956" y="2895600"/>
            <a:ext cx="502920" cy="685800"/>
            <a:chOff x="609600" y="3505200"/>
            <a:chExt cx="838200" cy="11430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7" name="Oval 26"/>
            <p:cNvSpPr/>
            <p:nvPr/>
          </p:nvSpPr>
          <p:spPr>
            <a:xfrm>
              <a:off x="762000" y="3505200"/>
              <a:ext cx="533400" cy="5334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Chord 27"/>
            <p:cNvSpPr/>
            <p:nvPr/>
          </p:nvSpPr>
          <p:spPr>
            <a:xfrm>
              <a:off x="609600" y="4038600"/>
              <a:ext cx="838200" cy="609600"/>
            </a:xfrm>
            <a:prstGeom prst="chord">
              <a:avLst>
                <a:gd name="adj1" fmla="val 10799278"/>
                <a:gd name="adj2" fmla="val 21438521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90556" y="3048000"/>
            <a:ext cx="614680" cy="838200"/>
            <a:chOff x="609600" y="3505200"/>
            <a:chExt cx="838200" cy="11430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0" name="Oval 29"/>
            <p:cNvSpPr/>
            <p:nvPr/>
          </p:nvSpPr>
          <p:spPr>
            <a:xfrm>
              <a:off x="762000" y="3505200"/>
              <a:ext cx="533400" cy="533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>
              <a:off x="609600" y="4038600"/>
              <a:ext cx="838200" cy="609600"/>
            </a:xfrm>
            <a:prstGeom prst="chord">
              <a:avLst>
                <a:gd name="adj1" fmla="val 10799278"/>
                <a:gd name="adj2" fmla="val 2143852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313056" y="2590800"/>
            <a:ext cx="355600" cy="484908"/>
            <a:chOff x="609600" y="3505200"/>
            <a:chExt cx="838200" cy="11430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3" name="Oval 32"/>
            <p:cNvSpPr/>
            <p:nvPr/>
          </p:nvSpPr>
          <p:spPr>
            <a:xfrm>
              <a:off x="762000" y="3505200"/>
              <a:ext cx="533400" cy="5334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Chord 33"/>
            <p:cNvSpPr/>
            <p:nvPr/>
          </p:nvSpPr>
          <p:spPr>
            <a:xfrm>
              <a:off x="609600" y="4038600"/>
              <a:ext cx="838200" cy="609600"/>
            </a:xfrm>
            <a:prstGeom prst="chord">
              <a:avLst>
                <a:gd name="adj1" fmla="val 10799278"/>
                <a:gd name="adj2" fmla="val 2143852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5" name="Cube 34"/>
          <p:cNvSpPr/>
          <p:nvPr/>
        </p:nvSpPr>
        <p:spPr>
          <a:xfrm>
            <a:off x="7385956" y="2895600"/>
            <a:ext cx="685800" cy="609600"/>
          </a:xfrm>
          <a:prstGeom prst="cube">
            <a:avLst>
              <a:gd name="adj" fmla="val 1182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852556" y="3027218"/>
            <a:ext cx="685800" cy="935182"/>
            <a:chOff x="609600" y="3505200"/>
            <a:chExt cx="838200" cy="114300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7" name="Oval 36"/>
            <p:cNvSpPr/>
            <p:nvPr/>
          </p:nvSpPr>
          <p:spPr>
            <a:xfrm>
              <a:off x="762000" y="3505200"/>
              <a:ext cx="533400" cy="53340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Chord 37"/>
            <p:cNvSpPr/>
            <p:nvPr/>
          </p:nvSpPr>
          <p:spPr>
            <a:xfrm>
              <a:off x="609600" y="4038600"/>
              <a:ext cx="838200" cy="609600"/>
            </a:xfrm>
            <a:prstGeom prst="chord">
              <a:avLst>
                <a:gd name="adj1" fmla="val 10799278"/>
                <a:gd name="adj2" fmla="val 21438521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62156" y="3009342"/>
            <a:ext cx="457200" cy="637308"/>
            <a:chOff x="609600" y="3505200"/>
            <a:chExt cx="838200" cy="1143000"/>
          </a:xfrm>
          <a:noFill/>
          <a:effectLst/>
        </p:grpSpPr>
        <p:sp>
          <p:nvSpPr>
            <p:cNvPr id="40" name="Oval 39"/>
            <p:cNvSpPr/>
            <p:nvPr/>
          </p:nvSpPr>
          <p:spPr>
            <a:xfrm>
              <a:off x="762000" y="3505200"/>
              <a:ext cx="533400" cy="533400"/>
            </a:xfrm>
            <a:prstGeom prst="ellipse">
              <a:avLst/>
            </a:prstGeom>
            <a:grpFill/>
            <a:ln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1" name="Chord 40"/>
            <p:cNvSpPr/>
            <p:nvPr/>
          </p:nvSpPr>
          <p:spPr>
            <a:xfrm>
              <a:off x="609600" y="4038600"/>
              <a:ext cx="838200" cy="609600"/>
            </a:xfrm>
            <a:prstGeom prst="chord">
              <a:avLst>
                <a:gd name="adj1" fmla="val 10799278"/>
                <a:gd name="adj2" fmla="val 21438521"/>
              </a:avLst>
            </a:prstGeom>
            <a:grpFill/>
            <a:ln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62156" y="3009342"/>
            <a:ext cx="457200" cy="637308"/>
            <a:chOff x="609600" y="3505200"/>
            <a:chExt cx="838200" cy="1143000"/>
          </a:xfrm>
          <a:effectLst/>
        </p:grpSpPr>
        <p:sp>
          <p:nvSpPr>
            <p:cNvPr id="43" name="Oval 42"/>
            <p:cNvSpPr/>
            <p:nvPr/>
          </p:nvSpPr>
          <p:spPr>
            <a:xfrm>
              <a:off x="762000" y="3505200"/>
              <a:ext cx="533400" cy="5334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4" name="Chord 43"/>
            <p:cNvSpPr/>
            <p:nvPr/>
          </p:nvSpPr>
          <p:spPr>
            <a:xfrm>
              <a:off x="609600" y="4038600"/>
              <a:ext cx="838200" cy="609600"/>
            </a:xfrm>
            <a:prstGeom prst="chord">
              <a:avLst>
                <a:gd name="adj1" fmla="val 10799278"/>
                <a:gd name="adj2" fmla="val 21438521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67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0160"/>
            <a:ext cx="7467600" cy="762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tx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en-US" dirty="0" smtClean="0"/>
              <a:t>Contrasting </a:t>
            </a:r>
            <a:r>
              <a:rPr lang="en-US" dirty="0"/>
              <a:t>video conference with ESP</a:t>
            </a:r>
          </a:p>
        </p:txBody>
      </p:sp>
      <p:pic>
        <p:nvPicPr>
          <p:cNvPr id="7" name="ESP Cli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ESP Prototype</a:t>
            </a:r>
            <a:br>
              <a:rPr lang="en-US" dirty="0" smtClean="0"/>
            </a:br>
            <a:r>
              <a:rPr lang="en-US" b="0" dirty="0" smtClean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>Deployment Study</a:t>
            </a:r>
            <a:r>
              <a:rPr lang="en-US" b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/>
            </a:r>
            <a:br>
              <a:rPr lang="en-US" b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</a:br>
            <a:r>
              <a:rPr lang="en-US" b="0" dirty="0">
                <a:ln>
                  <a:noFill/>
                </a:ln>
                <a:solidFill>
                  <a:schemeClr val="tx1">
                    <a:lumMod val="65000"/>
                  </a:schemeClr>
                </a:solidFill>
                <a:effectLst/>
              </a:rPr>
              <a:t>Future Work and Conclusions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0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Underdesign</a:t>
            </a:r>
            <a:r>
              <a:rPr lang="en-US" dirty="0" smtClean="0"/>
              <a:t>” to scratch our own itch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became a hub-and-satellite team</a:t>
            </a:r>
          </a:p>
          <a:p>
            <a:r>
              <a:rPr lang="en-US" dirty="0" smtClean="0"/>
              <a:t>Started with a laptop and webcam</a:t>
            </a:r>
          </a:p>
          <a:p>
            <a:r>
              <a:rPr lang="en-US" dirty="0" smtClean="0"/>
              <a:t>Used it continually</a:t>
            </a:r>
          </a:p>
          <a:p>
            <a:r>
              <a:rPr lang="en-US" dirty="0" smtClean="0"/>
              <a:t>Fixed only what was most broken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 dirty="0">
                <a:ln>
                  <a:solidFill>
                    <a:schemeClr val="tx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43600" y="164068"/>
            <a:ext cx="219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Pan-tilt-zoom camera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688068"/>
            <a:ext cx="929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20” LCD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059668"/>
            <a:ext cx="153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Speakerphone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3600" y="3745468"/>
            <a:ext cx="112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Computer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4507468"/>
            <a:ext cx="159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Battery backup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545068"/>
            <a:ext cx="207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140</a:t>
            </a:r>
            <a:r>
              <a:rPr lang="en-US">
                <a:latin typeface="Calibri" pitchFamily="34" charset="0"/>
                <a:cs typeface="Calibri" pitchFamily="34" charset="0"/>
              </a:rPr>
              <a:t>° fisheye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camera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914400"/>
            <a:ext cx="100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Webcam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>
            <a:stCxn id="6" idx="1"/>
          </p:cNvCxnSpPr>
          <p:nvPr/>
        </p:nvCxnSpPr>
        <p:spPr>
          <a:xfrm flipH="1">
            <a:off x="4648200" y="348734"/>
            <a:ext cx="1295400" cy="413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1"/>
          </p:cNvCxnSpPr>
          <p:nvPr/>
        </p:nvCxnSpPr>
        <p:spPr>
          <a:xfrm flipH="1">
            <a:off x="4419600" y="729734"/>
            <a:ext cx="1524000" cy="2608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" idx="1"/>
          </p:cNvCxnSpPr>
          <p:nvPr/>
        </p:nvCxnSpPr>
        <p:spPr>
          <a:xfrm flipH="1">
            <a:off x="4800600" y="1099066"/>
            <a:ext cx="1143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8" idx="1"/>
          </p:cNvCxnSpPr>
          <p:nvPr/>
        </p:nvCxnSpPr>
        <p:spPr>
          <a:xfrm flipH="1">
            <a:off x="5257800" y="1872734"/>
            <a:ext cx="685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1"/>
          </p:cNvCxnSpPr>
          <p:nvPr/>
        </p:nvCxnSpPr>
        <p:spPr>
          <a:xfrm flipH="1">
            <a:off x="4876800" y="3244334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0" idx="1"/>
          </p:cNvCxnSpPr>
          <p:nvPr/>
        </p:nvCxnSpPr>
        <p:spPr>
          <a:xfrm flipH="1">
            <a:off x="5105400" y="3930134"/>
            <a:ext cx="838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1" idx="1"/>
          </p:cNvCxnSpPr>
          <p:nvPr/>
        </p:nvCxnSpPr>
        <p:spPr>
          <a:xfrm flipH="1">
            <a:off x="5181600" y="4692134"/>
            <a:ext cx="76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44100" y="594360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Wheels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5410200" y="6128266"/>
            <a:ext cx="5715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2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HGｺﾞｼｯｸM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chnic">
    <a:dk1>
      <a:sysClr val="windowText" lastClr="000000"/>
    </a:dk1>
    <a:lt1>
      <a:sysClr val="window" lastClr="FFFFFF"/>
    </a:lt1>
    <a:dk2>
      <a:srgbClr val="3B3B3B"/>
    </a:dk2>
    <a:lt2>
      <a:srgbClr val="D4D2D0"/>
    </a:lt2>
    <a:accent1>
      <a:srgbClr val="6EA0B0"/>
    </a:accent1>
    <a:accent2>
      <a:srgbClr val="CCAF0A"/>
    </a:accent2>
    <a:accent3>
      <a:srgbClr val="8D89A4"/>
    </a:accent3>
    <a:accent4>
      <a:srgbClr val="748560"/>
    </a:accent4>
    <a:accent5>
      <a:srgbClr val="9E9273"/>
    </a:accent5>
    <a:accent6>
      <a:srgbClr val="7E848D"/>
    </a:accent6>
    <a:hlink>
      <a:srgbClr val="00C8C3"/>
    </a:hlink>
    <a:folHlink>
      <a:srgbClr val="A116E0"/>
    </a:folHlink>
  </a:clrScheme>
  <a:fontScheme name="Technic">
    <a:majorFont>
      <a:latin typeface="Franklin Gothic Book"/>
      <a:ea typeface=""/>
      <a:cs typeface=""/>
      <a:font script="Jpan" typeface="ＭＳ Ｐゴシック"/>
      <a:font script="Hang" typeface="HY견고딕"/>
      <a:font script="Hans" typeface="宋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HGｺﾞｼｯｸM"/>
      <a:font script="Hang" typeface="HY중고딕"/>
      <a:font script="Hans" typeface="黑体"/>
      <a:font script="Hant" typeface="微軟正黑體"/>
      <a:font script="Arab" typeface="Tahoma"/>
      <a:font script="Hebr" typeface="Levenim MT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chnic">
    <a:fillStyleLst>
      <a:solidFill>
        <a:schemeClr val="phClr"/>
      </a:solidFill>
      <a:gradFill rotWithShape="1">
        <a:gsLst>
          <a:gs pos="0">
            <a:schemeClr val="phClr">
              <a:tint val="1000"/>
            </a:schemeClr>
          </a:gs>
          <a:gs pos="68000">
            <a:schemeClr val="phClr">
              <a:tint val="77000"/>
            </a:schemeClr>
          </a:gs>
          <a:gs pos="81000">
            <a:schemeClr val="phClr">
              <a:tint val="79000"/>
            </a:schemeClr>
          </a:gs>
          <a:gs pos="86000">
            <a:schemeClr val="phClr">
              <a:tint val="73000"/>
            </a:schemeClr>
          </a:gs>
          <a:gs pos="100000">
            <a:schemeClr val="phClr">
              <a:tint val="35000"/>
            </a:schemeClr>
          </a:gs>
        </a:gsLst>
        <a:lin ang="5400000" scaled="1"/>
      </a:gradFill>
      <a:gradFill rotWithShape="1">
        <a:gsLst>
          <a:gs pos="0">
            <a:schemeClr val="phClr">
              <a:tint val="73000"/>
              <a:satMod val="150000"/>
            </a:schemeClr>
          </a:gs>
          <a:gs pos="25000">
            <a:schemeClr val="phClr">
              <a:tint val="96000"/>
              <a:shade val="80000"/>
              <a:satMod val="105000"/>
            </a:schemeClr>
          </a:gs>
          <a:gs pos="38000">
            <a:schemeClr val="phClr">
              <a:tint val="96000"/>
              <a:shade val="59000"/>
              <a:satMod val="120000"/>
            </a:schemeClr>
          </a:gs>
          <a:gs pos="55000">
            <a:schemeClr val="phClr">
              <a:shade val="57000"/>
              <a:satMod val="120000"/>
            </a:schemeClr>
          </a:gs>
          <a:gs pos="80000">
            <a:schemeClr val="phClr">
              <a:shade val="56000"/>
              <a:satMod val="145000"/>
            </a:schemeClr>
          </a:gs>
          <a:gs pos="88000">
            <a:schemeClr val="phClr">
              <a:shade val="63000"/>
              <a:satMod val="160000"/>
            </a:schemeClr>
          </a:gs>
          <a:gs pos="100000">
            <a:schemeClr val="phClr">
              <a:tint val="99555"/>
              <a:satMod val="155000"/>
            </a:schemeClr>
          </a:gs>
        </a:gsLst>
        <a:lin ang="5400000" scaled="1"/>
      </a:gradFill>
    </a:fillStyleLst>
    <a:lnStyleLst>
      <a:ln w="9525" cap="flat" cmpd="sng" algn="ctr">
        <a:solidFill>
          <a:schemeClr val="phClr">
            <a:shade val="60000"/>
            <a:satMod val="300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0000">
            <a:schemeClr val="phClr">
              <a:tint val="30000"/>
              <a:shade val="95000"/>
              <a:satMod val="300000"/>
              <a:alpha val="50000"/>
            </a:schemeClr>
          </a:glow>
        </a:effectLst>
      </a:effectStyle>
      <a:effectStyle>
        <a:effectLst>
          <a:glow rad="76200">
            <a:schemeClr val="phClr"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phClr">
              <a:shade val="30000"/>
              <a:satMod val="2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50000"/>
            </a:schemeClr>
          </a:gs>
          <a:gs pos="30000">
            <a:schemeClr val="phClr">
              <a:shade val="60000"/>
              <a:satMod val="150000"/>
            </a:schemeClr>
          </a:gs>
          <a:gs pos="100000">
            <a:schemeClr val="phClr">
              <a:tint val="83000"/>
              <a:satMod val="200000"/>
            </a:schemeClr>
          </a:gs>
        </a:gsLst>
        <a:lin ang="13000000" scaled="0"/>
      </a:gradFill>
      <a:gradFill rotWithShape="1">
        <a:gsLst>
          <a:gs pos="0">
            <a:schemeClr val="phClr">
              <a:tint val="78000"/>
              <a:satMod val="220000"/>
            </a:schemeClr>
          </a:gs>
          <a:gs pos="100000">
            <a:schemeClr val="phClr">
              <a:shade val="35000"/>
              <a:satMod val="155000"/>
            </a:schemeClr>
          </a:gs>
        </a:gsLst>
        <a:path path="circle">
          <a:fillToRect l="60000" t="50000" r="4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dified_x0020_Date xmlns="f2aaa3fd-0e8c-46b6-937f-26664cf8498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3AAF28C0EB646937F26664CF84982" ma:contentTypeVersion="1" ma:contentTypeDescription="Create a new document." ma:contentTypeScope="" ma:versionID="5883bd3db6d205bb9d2a4e751bdbe068">
  <xsd:schema xmlns:xsd="http://www.w3.org/2001/XMLSchema" xmlns:xs="http://www.w3.org/2001/XMLSchema" xmlns:p="http://schemas.microsoft.com/office/2006/metadata/properties" xmlns:ns2="f2aaa3fd-0e8c-46b6-937f-26664cf84982" targetNamespace="http://schemas.microsoft.com/office/2006/metadata/properties" ma:root="true" ma:fieldsID="61ca9a51ee3ba5f03ca71cf7c3b3cc5b" ns2:_="">
    <xsd:import namespace="f2aaa3fd-0e8c-46b6-937f-26664cf84982"/>
    <xsd:element name="properties">
      <xsd:complexType>
        <xsd:sequence>
          <xsd:element name="documentManagement">
            <xsd:complexType>
              <xsd:all>
                <xsd:element ref="ns2:Modified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aa3fd-0e8c-46b6-937f-26664cf84982" elementFormDefault="qualified">
    <xsd:import namespace="http://schemas.microsoft.com/office/2006/documentManagement/types"/>
    <xsd:import namespace="http://schemas.microsoft.com/office/infopath/2007/PartnerControls"/>
    <xsd:element name="Modified_x0020_Date" ma:index="8" nillable="true" ma:displayName="Modified Date" ma:format="DateTime" ma:internalName="Modified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DF1568-6767-45A9-ACB8-9D5FDE5DD6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C94740-845C-4FF7-8BEE-8CD638C9D2A7}">
  <ds:schemaRefs>
    <ds:schemaRef ds:uri="http://www.w3.org/XML/1998/namespace"/>
    <ds:schemaRef ds:uri="f2aaa3fd-0e8c-46b6-937f-26664cf84982"/>
    <ds:schemaRef ds:uri="http://purl.org/dc/dcmitype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C1B0C9E-F770-4371-BFF6-009E868594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aa3fd-0e8c-46b6-937f-26664cf84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8187</TotalTime>
  <Words>1244</Words>
  <Application>Microsoft Office PowerPoint</Application>
  <PresentationFormat>On-screen Show (4:3)</PresentationFormat>
  <Paragraphs>250</Paragraphs>
  <Slides>33</Slides>
  <Notes>12</Notes>
  <HiddenSlides>3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Technic</vt:lpstr>
      <vt:lpstr>Using Embodied Social Proxies to connect hub-and-satellite teams </vt:lpstr>
      <vt:lpstr>Where’s Noah?</vt:lpstr>
      <vt:lpstr>Noah is in the room</vt:lpstr>
      <vt:lpstr>Hub-and-satellite teams</vt:lpstr>
      <vt:lpstr>Embodied Social Proxy (ESP)</vt:lpstr>
      <vt:lpstr>PowerPoint Presentation</vt:lpstr>
      <vt:lpstr>ESP Prototype Deployment Study Future Work and Conclusions</vt:lpstr>
      <vt:lpstr>“Underdesign” to scratch our own itch</vt:lpstr>
      <vt:lpstr>Current design</vt:lpstr>
      <vt:lpstr>Hub’s view</vt:lpstr>
      <vt:lpstr>Satellite’s view</vt:lpstr>
      <vt:lpstr>PowerPoint Presentation</vt:lpstr>
      <vt:lpstr>Home location</vt:lpstr>
      <vt:lpstr>ESP Prototype Deployment Study Future Work and Conclusions</vt:lpstr>
      <vt:lpstr>Summer deployment study</vt:lpstr>
      <vt:lpstr>Logs: Usage varied considerably</vt:lpstr>
      <vt:lpstr>Survey results: Perceived improvement</vt:lpstr>
      <vt:lpstr>Better participation in meetings</vt:lpstr>
      <vt:lpstr>ESP in meetings</vt:lpstr>
      <vt:lpstr>ESP in meetings</vt:lpstr>
      <vt:lpstr>Catalyst for social interaction</vt:lpstr>
      <vt:lpstr>Building social ties over time</vt:lpstr>
      <vt:lpstr>Joking</vt:lpstr>
      <vt:lpstr>Physical presence and social presence</vt:lpstr>
      <vt:lpstr>Physical presence and social presence</vt:lpstr>
      <vt:lpstr>ESP Prototype Deployment Study Future Work and Conclusions</vt:lpstr>
      <vt:lpstr>Gaze awareness miscue</vt:lpstr>
      <vt:lpstr>Beyond ESP</vt:lpstr>
      <vt:lpstr>What about robotics?</vt:lpstr>
      <vt:lpstr>What about telepresence?</vt:lpstr>
      <vt:lpstr>Conclusion</vt:lpstr>
      <vt:lpstr>Find out more</vt:lpstr>
      <vt:lpstr>Survey results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Design Charrette</dc:title>
  <dc:creator>John Tang</dc:creator>
  <cp:lastModifiedBy>Gina Venolia</cp:lastModifiedBy>
  <cp:revision>176</cp:revision>
  <dcterms:created xsi:type="dcterms:W3CDTF">2009-10-21T21:14:35Z</dcterms:created>
  <dcterms:modified xsi:type="dcterms:W3CDTF">2010-04-10T00:11:31Z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0x010100FDA3AAF28C0EB646937F26664CF84982</vt:lpwstr>
  </property>
</Properties>
</file>