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42"/>
  </p:notesMasterIdLst>
  <p:handoutMasterIdLst>
    <p:handoutMasterId r:id="rId43"/>
  </p:handoutMasterIdLst>
  <p:sldIdLst>
    <p:sldId id="258" r:id="rId2"/>
    <p:sldId id="476" r:id="rId3"/>
    <p:sldId id="327" r:id="rId4"/>
    <p:sldId id="459" r:id="rId5"/>
    <p:sldId id="477" r:id="rId6"/>
    <p:sldId id="486" r:id="rId7"/>
    <p:sldId id="478" r:id="rId8"/>
    <p:sldId id="434" r:id="rId9"/>
    <p:sldId id="487" r:id="rId10"/>
    <p:sldId id="489" r:id="rId11"/>
    <p:sldId id="490" r:id="rId12"/>
    <p:sldId id="479" r:id="rId13"/>
    <p:sldId id="443" r:id="rId14"/>
    <p:sldId id="415" r:id="rId15"/>
    <p:sldId id="456" r:id="rId16"/>
    <p:sldId id="488" r:id="rId17"/>
    <p:sldId id="457" r:id="rId18"/>
    <p:sldId id="462" r:id="rId19"/>
    <p:sldId id="463" r:id="rId20"/>
    <p:sldId id="464" r:id="rId21"/>
    <p:sldId id="458" r:id="rId22"/>
    <p:sldId id="455" r:id="rId23"/>
    <p:sldId id="468" r:id="rId24"/>
    <p:sldId id="470" r:id="rId25"/>
    <p:sldId id="471" r:id="rId26"/>
    <p:sldId id="474" r:id="rId27"/>
    <p:sldId id="491" r:id="rId28"/>
    <p:sldId id="492" r:id="rId29"/>
    <p:sldId id="493" r:id="rId30"/>
    <p:sldId id="480" r:id="rId31"/>
    <p:sldId id="481" r:id="rId32"/>
    <p:sldId id="483" r:id="rId33"/>
    <p:sldId id="485" r:id="rId34"/>
    <p:sldId id="482" r:id="rId35"/>
    <p:sldId id="494" r:id="rId36"/>
    <p:sldId id="484" r:id="rId37"/>
    <p:sldId id="473" r:id="rId38"/>
    <p:sldId id="495" r:id="rId39"/>
    <p:sldId id="496" r:id="rId40"/>
    <p:sldId id="497" r:id="rId41"/>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4D4D4D"/>
    <a:srgbClr val="0033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191" autoAdjust="0"/>
    <p:restoredTop sz="69470" autoAdjust="0"/>
  </p:normalViewPr>
  <p:slideViewPr>
    <p:cSldViewPr>
      <p:cViewPr varScale="1">
        <p:scale>
          <a:sx n="53" d="100"/>
          <a:sy n="53" d="100"/>
        </p:scale>
        <p:origin x="-102" y="-59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1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am-01-srv\dfsroot\users\dnarayan\Documents\research\DiskEnergy\docs\Papers\Eurosys2009\devices\devic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dnarayan\Desktop\Eurosys2009\devices\device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dnarayan\Desktop\Eurosys2009\devices\device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dnarayan\Desktop\Eurosys2009\devices\device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dnarayan\Desktop\Eurosys2009\devices\device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am-01-srv\dfsroot\users\dnarayan\Documents\research\DiskEnergy\docs\Papers\Eurosys2009\workloads\workload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am-01-srv\dfsroot\users\dnarayan\Documents\research\DiskEnergy\docs\Papers\Eurosys2009\workloads\workload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plotArea>
      <c:layout/>
      <c:scatterChart>
        <c:scatterStyle val="lineMarker"/>
        <c:ser>
          <c:idx val="0"/>
          <c:order val="0"/>
          <c:tx>
            <c:v>Trace volumes</c:v>
          </c:tx>
          <c:spPr>
            <a:ln w="28575">
              <a:noFill/>
            </a:ln>
          </c:spPr>
          <c:marker>
            <c:spPr>
              <a:solidFill>
                <a:schemeClr val="tx1"/>
              </a:solidFill>
              <a:ln>
                <a:solidFill>
                  <a:schemeClr val="tx1"/>
                </a:solidFill>
              </a:ln>
            </c:spPr>
          </c:marker>
          <c:xVal>
            <c:numRef>
              <c:f>[workloads.xlsx]volstats!$J$2:$J$50</c:f>
              <c:numCache>
                <c:formatCode>General</c:formatCode>
                <c:ptCount val="49"/>
                <c:pt idx="0">
                  <c:v>125.00656332800018</c:v>
                </c:pt>
                <c:pt idx="1">
                  <c:v>72.589963264000247</c:v>
                </c:pt>
                <c:pt idx="2">
                  <c:v>101.725319168</c:v>
                </c:pt>
                <c:pt idx="3">
                  <c:v>130.16037785600037</c:v>
                </c:pt>
                <c:pt idx="4">
                  <c:v>17.077788672000001</c:v>
                </c:pt>
                <c:pt idx="5">
                  <c:v>880.78366668800004</c:v>
                </c:pt>
                <c:pt idx="6">
                  <c:v>569.50390476800055</c:v>
                </c:pt>
                <c:pt idx="7">
                  <c:v>17.437556736000001</c:v>
                </c:pt>
                <c:pt idx="8">
                  <c:v>880.86153983999782</c:v>
                </c:pt>
                <c:pt idx="9">
                  <c:v>876.39547033600184</c:v>
                </c:pt>
                <c:pt idx="10">
                  <c:v>236.64985241599999</c:v>
                </c:pt>
                <c:pt idx="11">
                  <c:v>236.70662246399999</c:v>
                </c:pt>
                <c:pt idx="12">
                  <c:v>71.214776319999814</c:v>
                </c:pt>
                <c:pt idx="13">
                  <c:v>413.58487552000008</c:v>
                </c:pt>
                <c:pt idx="14">
                  <c:v>14.96713216</c:v>
                </c:pt>
                <c:pt idx="15">
                  <c:v>27.310669824000001</c:v>
                </c:pt>
                <c:pt idx="16">
                  <c:v>18.136899583999988</c:v>
                </c:pt>
                <c:pt idx="17">
                  <c:v>191.52050175999997</c:v>
                </c:pt>
                <c:pt idx="18">
                  <c:v>87.669423616000003</c:v>
                </c:pt>
                <c:pt idx="19">
                  <c:v>22.241411071999941</c:v>
                </c:pt>
                <c:pt idx="20">
                  <c:v>72.829497343999705</c:v>
                </c:pt>
                <c:pt idx="21">
                  <c:v>293.62629427199903</c:v>
                </c:pt>
                <c:pt idx="22">
                  <c:v>293.62855116799915</c:v>
                </c:pt>
                <c:pt idx="23">
                  <c:v>8.5890457600000012</c:v>
                </c:pt>
                <c:pt idx="24">
                  <c:v>16.778964991999999</c:v>
                </c:pt>
                <c:pt idx="25">
                  <c:v>182.08210944000049</c:v>
                </c:pt>
                <c:pt idx="26">
                  <c:v>182.08628736000037</c:v>
                </c:pt>
                <c:pt idx="27">
                  <c:v>11.612708864</c:v>
                </c:pt>
                <c:pt idx="28">
                  <c:v>109.240070144</c:v>
                </c:pt>
                <c:pt idx="29">
                  <c:v>23.593156608000001</c:v>
                </c:pt>
                <c:pt idx="30">
                  <c:v>36.411624959999884</c:v>
                </c:pt>
                <c:pt idx="31">
                  <c:v>72.831766015999989</c:v>
                </c:pt>
                <c:pt idx="32">
                  <c:v>182.08665548800002</c:v>
                </c:pt>
                <c:pt idx="33">
                  <c:v>182.08418150400001</c:v>
                </c:pt>
                <c:pt idx="34">
                  <c:v>36.417163263999996</c:v>
                </c:pt>
                <c:pt idx="35">
                  <c:v>509.85294182400116</c:v>
                </c:pt>
                <c:pt idx="36">
                  <c:v>18.205728768</c:v>
                </c:pt>
                <c:pt idx="37">
                  <c:v>54.620086272000002</c:v>
                </c:pt>
                <c:pt idx="38">
                  <c:v>36.417695744</c:v>
                </c:pt>
                <c:pt idx="39">
                  <c:v>36.417486335999996</c:v>
                </c:pt>
                <c:pt idx="40">
                  <c:v>100.23351500800018</c:v>
                </c:pt>
                <c:pt idx="41">
                  <c:v>513.74506752000002</c:v>
                </c:pt>
                <c:pt idx="42">
                  <c:v>513.74883174400054</c:v>
                </c:pt>
                <c:pt idx="43">
                  <c:v>513.74911436800005</c:v>
                </c:pt>
                <c:pt idx="44">
                  <c:v>503.84513791999927</c:v>
                </c:pt>
                <c:pt idx="45">
                  <c:v>513.747058176</c:v>
                </c:pt>
                <c:pt idx="46">
                  <c:v>513.746841088</c:v>
                </c:pt>
                <c:pt idx="47">
                  <c:v>513.7472138239973</c:v>
                </c:pt>
                <c:pt idx="48">
                  <c:v>517.76958003200002</c:v>
                </c:pt>
              </c:numCache>
            </c:numRef>
          </c:xVal>
          <c:yVal>
            <c:numRef>
              <c:f>[workloads.xlsx]volstats!$F$2:$F$50</c:f>
              <c:numCache>
                <c:formatCode>General</c:formatCode>
                <c:ptCount val="49"/>
                <c:pt idx="0">
                  <c:v>13.366666666700031</c:v>
                </c:pt>
                <c:pt idx="1">
                  <c:v>5.4833333333300125</c:v>
                </c:pt>
                <c:pt idx="2">
                  <c:v>2635.6833333300065</c:v>
                </c:pt>
                <c:pt idx="3">
                  <c:v>2657.0333333300118</c:v>
                </c:pt>
                <c:pt idx="4">
                  <c:v>153.1</c:v>
                </c:pt>
                <c:pt idx="5">
                  <c:v>444.7</c:v>
                </c:pt>
                <c:pt idx="6">
                  <c:v>471.75</c:v>
                </c:pt>
                <c:pt idx="7">
                  <c:v>207.83333333300001</c:v>
                </c:pt>
                <c:pt idx="8">
                  <c:v>311.8333333329989</c:v>
                </c:pt>
                <c:pt idx="9">
                  <c:v>502.16666666700002</c:v>
                </c:pt>
                <c:pt idx="10">
                  <c:v>145.61666666699998</c:v>
                </c:pt>
                <c:pt idx="11">
                  <c:v>322.46666666700003</c:v>
                </c:pt>
                <c:pt idx="12">
                  <c:v>219.11666666699998</c:v>
                </c:pt>
                <c:pt idx="13">
                  <c:v>558.26666666699998</c:v>
                </c:pt>
                <c:pt idx="14">
                  <c:v>137.73333333300002</c:v>
                </c:pt>
                <c:pt idx="15">
                  <c:v>436.76666666699964</c:v>
                </c:pt>
                <c:pt idx="16">
                  <c:v>53.25</c:v>
                </c:pt>
                <c:pt idx="17">
                  <c:v>0.11666666666700024</c:v>
                </c:pt>
                <c:pt idx="18">
                  <c:v>9.1666666666700003</c:v>
                </c:pt>
                <c:pt idx="19">
                  <c:v>155.21666666699963</c:v>
                </c:pt>
                <c:pt idx="20">
                  <c:v>216.23333333300002</c:v>
                </c:pt>
                <c:pt idx="21">
                  <c:v>566.9</c:v>
                </c:pt>
                <c:pt idx="22">
                  <c:v>1512.8166666700001</c:v>
                </c:pt>
                <c:pt idx="23">
                  <c:v>139.783333333</c:v>
                </c:pt>
                <c:pt idx="24">
                  <c:v>62.533333333300092</c:v>
                </c:pt>
                <c:pt idx="25">
                  <c:v>69.416666666699996</c:v>
                </c:pt>
                <c:pt idx="26">
                  <c:v>397.56666666699999</c:v>
                </c:pt>
                <c:pt idx="27">
                  <c:v>188.06666666699999</c:v>
                </c:pt>
                <c:pt idx="28">
                  <c:v>82.466666666699993</c:v>
                </c:pt>
                <c:pt idx="29">
                  <c:v>90.133333333299689</c:v>
                </c:pt>
                <c:pt idx="30">
                  <c:v>270.56666666699999</c:v>
                </c:pt>
                <c:pt idx="31">
                  <c:v>19.683333333299945</c:v>
                </c:pt>
                <c:pt idx="32">
                  <c:v>335.55</c:v>
                </c:pt>
                <c:pt idx="33">
                  <c:v>10.5333333333</c:v>
                </c:pt>
                <c:pt idx="34">
                  <c:v>185.45000000000007</c:v>
                </c:pt>
                <c:pt idx="35">
                  <c:v>185.23333333300002</c:v>
                </c:pt>
                <c:pt idx="36">
                  <c:v>62.366666666699892</c:v>
                </c:pt>
                <c:pt idx="37">
                  <c:v>0</c:v>
                </c:pt>
                <c:pt idx="38">
                  <c:v>0.33333333333300114</c:v>
                </c:pt>
                <c:pt idx="39">
                  <c:v>6.66666666667E-2</c:v>
                </c:pt>
                <c:pt idx="40">
                  <c:v>92.4</c:v>
                </c:pt>
                <c:pt idx="41">
                  <c:v>1284.66666667</c:v>
                </c:pt>
                <c:pt idx="42">
                  <c:v>1308.4833333299998</c:v>
                </c:pt>
                <c:pt idx="43">
                  <c:v>1244.75</c:v>
                </c:pt>
                <c:pt idx="44">
                  <c:v>22.483333333299903</c:v>
                </c:pt>
                <c:pt idx="45">
                  <c:v>1257.2666666700011</c:v>
                </c:pt>
                <c:pt idx="46">
                  <c:v>1287.6166666700001</c:v>
                </c:pt>
                <c:pt idx="47">
                  <c:v>1345.7333333299998</c:v>
                </c:pt>
                <c:pt idx="48">
                  <c:v>18.399999999999999</c:v>
                </c:pt>
              </c:numCache>
            </c:numRef>
          </c:yVal>
        </c:ser>
        <c:ser>
          <c:idx val="2"/>
          <c:order val="1"/>
          <c:tx>
            <c:v>Break-even (SSD v disk)</c:v>
          </c:tx>
          <c:spPr>
            <a:ln w="28575">
              <a:solidFill>
                <a:schemeClr val="tx1"/>
              </a:solidFill>
            </a:ln>
          </c:spPr>
          <c:marker>
            <c:symbol val="none"/>
          </c:marker>
          <c:xVal>
            <c:numRef>
              <c:f>'Hardware $'!$B$20:$B$21</c:f>
              <c:numCache>
                <c:formatCode>General</c:formatCode>
                <c:ptCount val="2"/>
                <c:pt idx="0">
                  <c:v>1</c:v>
                </c:pt>
                <c:pt idx="1">
                  <c:v>880.86153983999816</c:v>
                </c:pt>
              </c:numCache>
            </c:numRef>
          </c:xVal>
          <c:yVal>
            <c:numRef>
              <c:f>'Hardware $'!$C$20:$C$21</c:f>
              <c:numCache>
                <c:formatCode>General</c:formatCode>
                <c:ptCount val="2"/>
                <c:pt idx="0">
                  <c:v>54.073170731707307</c:v>
                </c:pt>
                <c:pt idx="1">
                  <c:v>47630.976434762917</c:v>
                </c:pt>
              </c:numCache>
            </c:numRef>
          </c:yVal>
        </c:ser>
        <c:axId val="58779136"/>
        <c:axId val="58781056"/>
      </c:scatterChart>
      <c:valAx>
        <c:axId val="58779136"/>
        <c:scaling>
          <c:logBase val="10"/>
          <c:orientation val="minMax"/>
        </c:scaling>
        <c:axPos val="b"/>
        <c:title>
          <c:tx>
            <c:rich>
              <a:bodyPr/>
              <a:lstStyle/>
              <a:p>
                <a:pPr>
                  <a:defRPr sz="3200"/>
                </a:pPr>
                <a:r>
                  <a:rPr lang="en-GB" sz="3200" baseline="0"/>
                  <a:t>GB</a:t>
                </a:r>
                <a:endParaRPr lang="en-GB" sz="3200"/>
              </a:p>
            </c:rich>
          </c:tx>
          <c:layout/>
        </c:title>
        <c:numFmt formatCode="General" sourceLinked="1"/>
        <c:tickLblPos val="nextTo"/>
        <c:txPr>
          <a:bodyPr/>
          <a:lstStyle/>
          <a:p>
            <a:pPr>
              <a:defRPr sz="1800" b="1"/>
            </a:pPr>
            <a:endParaRPr lang="en-US"/>
          </a:p>
        </c:txPr>
        <c:crossAx val="58781056"/>
        <c:crossesAt val="1.0000000000000016E-2"/>
        <c:crossBetween val="midCat"/>
      </c:valAx>
      <c:valAx>
        <c:axId val="58781056"/>
        <c:scaling>
          <c:logBase val="10"/>
          <c:orientation val="minMax"/>
          <c:max val="10000"/>
          <c:min val="1"/>
        </c:scaling>
        <c:axPos val="l"/>
        <c:title>
          <c:tx>
            <c:rich>
              <a:bodyPr rot="-5400000" vert="horz"/>
              <a:lstStyle/>
              <a:p>
                <a:pPr>
                  <a:defRPr sz="3200"/>
                </a:pPr>
                <a:r>
                  <a:rPr lang="en-GB" sz="3200"/>
                  <a:t>IOPS</a:t>
                </a:r>
              </a:p>
            </c:rich>
          </c:tx>
          <c:layout/>
        </c:title>
        <c:numFmt formatCode="General" sourceLinked="1"/>
        <c:tickLblPos val="nextTo"/>
        <c:txPr>
          <a:bodyPr/>
          <a:lstStyle/>
          <a:p>
            <a:pPr>
              <a:defRPr sz="2800" b="1"/>
            </a:pPr>
            <a:endParaRPr lang="en-US"/>
          </a:p>
        </c:txPr>
        <c:crossAx val="58779136"/>
        <c:crosses val="autoZero"/>
        <c:crossBetween val="midCat"/>
      </c:valAx>
      <c:spPr>
        <a:noFill/>
        <a:ln>
          <a:noFill/>
        </a:ln>
      </c:spPr>
    </c:plotArea>
    <c:plotVisOnly val="1"/>
  </c:chart>
  <c:spPr>
    <a:noFill/>
    <a:ln>
      <a:noFill/>
    </a:ln>
  </c:sp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GB"/>
  <c:chart>
    <c:plotArea>
      <c:layout/>
      <c:scatterChart>
        <c:scatterStyle val="lineMarker"/>
        <c:ser>
          <c:idx val="0"/>
          <c:order val="0"/>
          <c:tx>
            <c:v>Break-even price</c:v>
          </c:tx>
          <c:marker>
            <c:symbol val="none"/>
          </c:marker>
          <c:xVal>
            <c:numRef>
              <c:f>'Break-even price SSD GB per $'!$K$2:$K$50</c:f>
              <c:numCache>
                <c:formatCode>General</c:formatCode>
                <c:ptCount val="49"/>
                <c:pt idx="0">
                  <c:v>13.146626007193628</c:v>
                </c:pt>
                <c:pt idx="1">
                  <c:v>10.359554403838434</c:v>
                </c:pt>
                <c:pt idx="2">
                  <c:v>8.7741438971562769</c:v>
                </c:pt>
                <c:pt idx="3">
                  <c:v>8.0169777108398215</c:v>
                </c:pt>
                <c:pt idx="4">
                  <c:v>7.690654070956696</c:v>
                </c:pt>
                <c:pt idx="5">
                  <c:v>6.7028121304435686</c:v>
                </c:pt>
                <c:pt idx="6">
                  <c:v>5.9892502261826124</c:v>
                </c:pt>
                <c:pt idx="7">
                  <c:v>4.6857395796038075</c:v>
                </c:pt>
                <c:pt idx="8">
                  <c:v>3.7854675835218448</c:v>
                </c:pt>
                <c:pt idx="9">
                  <c:v>3.6426113523690442</c:v>
                </c:pt>
                <c:pt idx="10">
                  <c:v>3.1326891304118845</c:v>
                </c:pt>
                <c:pt idx="11">
                  <c:v>2.6632993002117975</c:v>
                </c:pt>
                <c:pt idx="12">
                  <c:v>2.6070296665268575</c:v>
                </c:pt>
                <c:pt idx="13">
                  <c:v>2.4905802444707912</c:v>
                </c:pt>
                <c:pt idx="14">
                  <c:v>2.335497480386147</c:v>
                </c:pt>
                <c:pt idx="15">
                  <c:v>2.1949892113436382</c:v>
                </c:pt>
                <c:pt idx="16">
                  <c:v>1.6487948253846292</c:v>
                </c:pt>
                <c:pt idx="17">
                  <c:v>1.5130906641687241</c:v>
                </c:pt>
                <c:pt idx="18">
                  <c:v>1.3833784541325211</c:v>
                </c:pt>
                <c:pt idx="19">
                  <c:v>1.3415739367704305</c:v>
                </c:pt>
                <c:pt idx="20">
                  <c:v>1.3202246172841718</c:v>
                </c:pt>
                <c:pt idx="21">
                  <c:v>1.2550092373958888</c:v>
                </c:pt>
                <c:pt idx="22">
                  <c:v>1.2334787021080216</c:v>
                </c:pt>
                <c:pt idx="23">
                  <c:v>1.2310249728797198</c:v>
                </c:pt>
                <c:pt idx="24">
                  <c:v>1.2233981246138461</c:v>
                </c:pt>
                <c:pt idx="25">
                  <c:v>1.0490540619212088</c:v>
                </c:pt>
                <c:pt idx="26">
                  <c:v>0.9154906622110256</c:v>
                </c:pt>
                <c:pt idx="27">
                  <c:v>0.82863366589856613</c:v>
                </c:pt>
                <c:pt idx="28">
                  <c:v>0.75397603626504073</c:v>
                </c:pt>
                <c:pt idx="29">
                  <c:v>0.67822091424829511</c:v>
                </c:pt>
                <c:pt idx="30">
                  <c:v>0.65843554804235949</c:v>
                </c:pt>
                <c:pt idx="31">
                  <c:v>0.57713667424895654</c:v>
                </c:pt>
                <c:pt idx="32">
                  <c:v>0.44644561631331214</c:v>
                </c:pt>
                <c:pt idx="33">
                  <c:v>0.40379064943609017</c:v>
                </c:pt>
                <c:pt idx="34">
                  <c:v>0.39687174145745707</c:v>
                </c:pt>
                <c:pt idx="35">
                  <c:v>0.38731446606991893</c:v>
                </c:pt>
                <c:pt idx="36">
                  <c:v>0.29916380504665574</c:v>
                </c:pt>
                <c:pt idx="37">
                  <c:v>0.28975931368344582</c:v>
                </c:pt>
                <c:pt idx="38">
                  <c:v>0.25622202183154386</c:v>
                </c:pt>
                <c:pt idx="39">
                  <c:v>0.18613590618030831</c:v>
                </c:pt>
                <c:pt idx="40">
                  <c:v>0.18396469477718752</c:v>
                </c:pt>
                <c:pt idx="41">
                  <c:v>0.17568868055244283</c:v>
                </c:pt>
                <c:pt idx="42">
                  <c:v>0.15777745846491742</c:v>
                </c:pt>
                <c:pt idx="43">
                  <c:v>5.3617164840587893E-2</c:v>
                </c:pt>
                <c:pt idx="44">
                  <c:v>4.7495797432076062E-2</c:v>
                </c:pt>
                <c:pt idx="45">
                  <c:v>2.8630086888604789E-2</c:v>
                </c:pt>
                <c:pt idx="46">
                  <c:v>1.0160261797655817E-2</c:v>
                </c:pt>
                <c:pt idx="47">
                  <c:v>1.9059208728040031E-3</c:v>
                </c:pt>
                <c:pt idx="48">
                  <c:v>1.7591137237967969E-3</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1"/>
          <c:order val="1"/>
          <c:tx>
            <c:v>Memoright (2008)</c:v>
          </c:tx>
          <c:marker>
            <c:symbol val="none"/>
          </c:marker>
          <c:xVal>
            <c:numRef>
              <c:f>'Break-even price SSD GB per $'!$L$2:$L$50</c:f>
              <c:numCache>
                <c:formatCode>General</c:formatCode>
                <c:ptCount val="49"/>
                <c:pt idx="0">
                  <c:v>23.09375</c:v>
                </c:pt>
                <c:pt idx="1">
                  <c:v>23.09375</c:v>
                </c:pt>
                <c:pt idx="2">
                  <c:v>23.09375</c:v>
                </c:pt>
                <c:pt idx="3">
                  <c:v>23.09375</c:v>
                </c:pt>
                <c:pt idx="4">
                  <c:v>23.09375</c:v>
                </c:pt>
                <c:pt idx="5">
                  <c:v>23.09375</c:v>
                </c:pt>
                <c:pt idx="6">
                  <c:v>23.09375</c:v>
                </c:pt>
                <c:pt idx="7">
                  <c:v>23.09375</c:v>
                </c:pt>
                <c:pt idx="8">
                  <c:v>23.09375</c:v>
                </c:pt>
                <c:pt idx="9">
                  <c:v>23.09375</c:v>
                </c:pt>
                <c:pt idx="10">
                  <c:v>23.09375</c:v>
                </c:pt>
                <c:pt idx="11">
                  <c:v>23.09375</c:v>
                </c:pt>
                <c:pt idx="12">
                  <c:v>23.09375</c:v>
                </c:pt>
                <c:pt idx="13">
                  <c:v>23.09375</c:v>
                </c:pt>
                <c:pt idx="14">
                  <c:v>23.09375</c:v>
                </c:pt>
                <c:pt idx="15">
                  <c:v>23.09375</c:v>
                </c:pt>
                <c:pt idx="16">
                  <c:v>23.09375</c:v>
                </c:pt>
                <c:pt idx="17">
                  <c:v>23.09375</c:v>
                </c:pt>
                <c:pt idx="18">
                  <c:v>23.09375</c:v>
                </c:pt>
                <c:pt idx="19">
                  <c:v>23.09375</c:v>
                </c:pt>
                <c:pt idx="20">
                  <c:v>23.09375</c:v>
                </c:pt>
                <c:pt idx="21">
                  <c:v>23.09375</c:v>
                </c:pt>
                <c:pt idx="22">
                  <c:v>23.09375</c:v>
                </c:pt>
                <c:pt idx="23">
                  <c:v>23.09375</c:v>
                </c:pt>
                <c:pt idx="24">
                  <c:v>23.09375</c:v>
                </c:pt>
                <c:pt idx="25">
                  <c:v>23.09375</c:v>
                </c:pt>
                <c:pt idx="26">
                  <c:v>23.09375</c:v>
                </c:pt>
                <c:pt idx="27">
                  <c:v>23.09375</c:v>
                </c:pt>
                <c:pt idx="28">
                  <c:v>23.09375</c:v>
                </c:pt>
                <c:pt idx="29">
                  <c:v>23.09375</c:v>
                </c:pt>
                <c:pt idx="30">
                  <c:v>23.09375</c:v>
                </c:pt>
                <c:pt idx="31">
                  <c:v>23.09375</c:v>
                </c:pt>
                <c:pt idx="32">
                  <c:v>23.09375</c:v>
                </c:pt>
                <c:pt idx="33">
                  <c:v>23.09375</c:v>
                </c:pt>
                <c:pt idx="34">
                  <c:v>23.09375</c:v>
                </c:pt>
                <c:pt idx="35">
                  <c:v>23.09375</c:v>
                </c:pt>
                <c:pt idx="36">
                  <c:v>23.09375</c:v>
                </c:pt>
                <c:pt idx="37">
                  <c:v>23.09375</c:v>
                </c:pt>
                <c:pt idx="38">
                  <c:v>23.09375</c:v>
                </c:pt>
                <c:pt idx="39">
                  <c:v>23.09375</c:v>
                </c:pt>
                <c:pt idx="40">
                  <c:v>23.09375</c:v>
                </c:pt>
                <c:pt idx="41">
                  <c:v>23.09375</c:v>
                </c:pt>
                <c:pt idx="42">
                  <c:v>23.09375</c:v>
                </c:pt>
                <c:pt idx="43">
                  <c:v>23.09375</c:v>
                </c:pt>
                <c:pt idx="44">
                  <c:v>23.09375</c:v>
                </c:pt>
                <c:pt idx="45">
                  <c:v>23.09375</c:v>
                </c:pt>
                <c:pt idx="46">
                  <c:v>23.09375</c:v>
                </c:pt>
                <c:pt idx="47">
                  <c:v>23.09375</c:v>
                </c:pt>
                <c:pt idx="48">
                  <c:v>23.09375</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axId val="58994688"/>
        <c:axId val="58996608"/>
      </c:scatterChart>
      <c:valAx>
        <c:axId val="58994688"/>
        <c:scaling>
          <c:logBase val="10"/>
          <c:orientation val="minMax"/>
        </c:scaling>
        <c:axPos val="b"/>
        <c:title>
          <c:tx>
            <c:rich>
              <a:bodyPr/>
              <a:lstStyle/>
              <a:p>
                <a:pPr>
                  <a:defRPr sz="2400"/>
                </a:pPr>
                <a:r>
                  <a:rPr lang="en-GB" sz="2400"/>
                  <a:t>SSD</a:t>
                </a:r>
                <a:r>
                  <a:rPr lang="en-GB" sz="2400" baseline="0"/>
                  <a:t> $/GB to break even</a:t>
                </a:r>
                <a:endParaRPr lang="en-GB" sz="2400"/>
              </a:p>
            </c:rich>
          </c:tx>
          <c:layout/>
        </c:title>
        <c:numFmt formatCode="General" sourceLinked="1"/>
        <c:tickLblPos val="nextTo"/>
        <c:txPr>
          <a:bodyPr/>
          <a:lstStyle/>
          <a:p>
            <a:pPr>
              <a:defRPr sz="1800" b="1"/>
            </a:pPr>
            <a:endParaRPr lang="en-US"/>
          </a:p>
        </c:txPr>
        <c:crossAx val="58996608"/>
        <c:crosses val="autoZero"/>
        <c:crossBetween val="midCat"/>
      </c:valAx>
      <c:valAx>
        <c:axId val="58996608"/>
        <c:scaling>
          <c:orientation val="minMax"/>
          <c:max val="50"/>
        </c:scaling>
        <c:axPos val="l"/>
        <c:majorGridlines/>
        <c:title>
          <c:tx>
            <c:rich>
              <a:bodyPr rot="-5400000" vert="horz"/>
              <a:lstStyle/>
              <a:p>
                <a:pPr>
                  <a:defRPr sz="2400"/>
                </a:pPr>
                <a:r>
                  <a:rPr lang="en-GB" sz="2400"/>
                  <a:t>Number</a:t>
                </a:r>
                <a:r>
                  <a:rPr lang="en-GB" sz="2400" baseline="0"/>
                  <a:t> of workloads</a:t>
                </a:r>
                <a:endParaRPr lang="en-GB" sz="2400"/>
              </a:p>
            </c:rich>
          </c:tx>
          <c:layout/>
        </c:title>
        <c:numFmt formatCode="General" sourceLinked="1"/>
        <c:tickLblPos val="nextTo"/>
        <c:txPr>
          <a:bodyPr/>
          <a:lstStyle/>
          <a:p>
            <a:pPr>
              <a:defRPr sz="1800" b="1"/>
            </a:pPr>
            <a:endParaRPr lang="en-US"/>
          </a:p>
        </c:txPr>
        <c:crossAx val="58994688"/>
        <c:crossesAt val="1.0000000000000024E-3"/>
        <c:crossBetween val="midCat"/>
      </c:valAx>
      <c:spPr>
        <a:noFill/>
        <a:ln>
          <a:noFill/>
        </a:ln>
      </c:spPr>
    </c:plotArea>
    <c:legend>
      <c:legendPos val="r"/>
      <c:layout>
        <c:manualLayout>
          <c:xMode val="edge"/>
          <c:yMode val="edge"/>
          <c:x val="0.13211741641692362"/>
          <c:y val="0.34290776163451175"/>
          <c:w val="0.40881457249086722"/>
          <c:h val="0.41435230146574475"/>
        </c:manualLayout>
      </c:layout>
      <c:overlay val="1"/>
      <c:txPr>
        <a:bodyPr/>
        <a:lstStyle/>
        <a:p>
          <a:pPr>
            <a:defRPr sz="1800" b="1"/>
          </a:pPr>
          <a:endParaRPr lang="en-US"/>
        </a:p>
      </c:txPr>
    </c:legend>
    <c:plotVisOnly val="1"/>
  </c:chart>
  <c:spPr>
    <a:noFill/>
    <a:ln>
      <a:no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GB"/>
  <c:chart>
    <c:plotArea>
      <c:layout/>
      <c:scatterChart>
        <c:scatterStyle val="lineMarker"/>
        <c:ser>
          <c:idx val="0"/>
          <c:order val="0"/>
          <c:tx>
            <c:v>Break-even price</c:v>
          </c:tx>
          <c:marker>
            <c:symbol val="none"/>
          </c:marker>
          <c:xVal>
            <c:numRef>
              <c:f>'Break-even price SSD GB per $'!$K$2:$K$50</c:f>
              <c:numCache>
                <c:formatCode>General</c:formatCode>
                <c:ptCount val="49"/>
                <c:pt idx="0">
                  <c:v>13.146626007193628</c:v>
                </c:pt>
                <c:pt idx="1">
                  <c:v>10.359554403838434</c:v>
                </c:pt>
                <c:pt idx="2">
                  <c:v>8.7741438971562769</c:v>
                </c:pt>
                <c:pt idx="3">
                  <c:v>8.0169777108398215</c:v>
                </c:pt>
                <c:pt idx="4">
                  <c:v>7.690654070956696</c:v>
                </c:pt>
                <c:pt idx="5">
                  <c:v>6.7028121304435686</c:v>
                </c:pt>
                <c:pt idx="6">
                  <c:v>5.9892502261826124</c:v>
                </c:pt>
                <c:pt idx="7">
                  <c:v>4.6857395796038075</c:v>
                </c:pt>
                <c:pt idx="8">
                  <c:v>3.7854675835218448</c:v>
                </c:pt>
                <c:pt idx="9">
                  <c:v>3.6426113523690442</c:v>
                </c:pt>
                <c:pt idx="10">
                  <c:v>3.1326891304118845</c:v>
                </c:pt>
                <c:pt idx="11">
                  <c:v>2.6632993002117975</c:v>
                </c:pt>
                <c:pt idx="12">
                  <c:v>2.6070296665268575</c:v>
                </c:pt>
                <c:pt idx="13">
                  <c:v>2.4905802444707912</c:v>
                </c:pt>
                <c:pt idx="14">
                  <c:v>2.335497480386147</c:v>
                </c:pt>
                <c:pt idx="15">
                  <c:v>2.1949892113436382</c:v>
                </c:pt>
                <c:pt idx="16">
                  <c:v>1.6487948253846292</c:v>
                </c:pt>
                <c:pt idx="17">
                  <c:v>1.5130906641687241</c:v>
                </c:pt>
                <c:pt idx="18">
                  <c:v>1.3833784541325211</c:v>
                </c:pt>
                <c:pt idx="19">
                  <c:v>1.3415739367704305</c:v>
                </c:pt>
                <c:pt idx="20">
                  <c:v>1.3202246172841718</c:v>
                </c:pt>
                <c:pt idx="21">
                  <c:v>1.2550092373958888</c:v>
                </c:pt>
                <c:pt idx="22">
                  <c:v>1.2334787021080216</c:v>
                </c:pt>
                <c:pt idx="23">
                  <c:v>1.2310249728797198</c:v>
                </c:pt>
                <c:pt idx="24">
                  <c:v>1.2233981246138461</c:v>
                </c:pt>
                <c:pt idx="25">
                  <c:v>1.0490540619212088</c:v>
                </c:pt>
                <c:pt idx="26">
                  <c:v>0.9154906622110256</c:v>
                </c:pt>
                <c:pt idx="27">
                  <c:v>0.82863366589856613</c:v>
                </c:pt>
                <c:pt idx="28">
                  <c:v>0.75397603626504073</c:v>
                </c:pt>
                <c:pt idx="29">
                  <c:v>0.67822091424829511</c:v>
                </c:pt>
                <c:pt idx="30">
                  <c:v>0.65843554804235949</c:v>
                </c:pt>
                <c:pt idx="31">
                  <c:v>0.57713667424895654</c:v>
                </c:pt>
                <c:pt idx="32">
                  <c:v>0.44644561631331214</c:v>
                </c:pt>
                <c:pt idx="33">
                  <c:v>0.40379064943609017</c:v>
                </c:pt>
                <c:pt idx="34">
                  <c:v>0.39687174145745707</c:v>
                </c:pt>
                <c:pt idx="35">
                  <c:v>0.38731446606991893</c:v>
                </c:pt>
                <c:pt idx="36">
                  <c:v>0.29916380504665574</c:v>
                </c:pt>
                <c:pt idx="37">
                  <c:v>0.28975931368344582</c:v>
                </c:pt>
                <c:pt idx="38">
                  <c:v>0.25622202183154386</c:v>
                </c:pt>
                <c:pt idx="39">
                  <c:v>0.18613590618030831</c:v>
                </c:pt>
                <c:pt idx="40">
                  <c:v>0.18396469477718752</c:v>
                </c:pt>
                <c:pt idx="41">
                  <c:v>0.17568868055244283</c:v>
                </c:pt>
                <c:pt idx="42">
                  <c:v>0.15777745846491742</c:v>
                </c:pt>
                <c:pt idx="43">
                  <c:v>5.3617164840587893E-2</c:v>
                </c:pt>
                <c:pt idx="44">
                  <c:v>4.7495797432076062E-2</c:v>
                </c:pt>
                <c:pt idx="45">
                  <c:v>2.8630086888604789E-2</c:v>
                </c:pt>
                <c:pt idx="46">
                  <c:v>1.0160261797655817E-2</c:v>
                </c:pt>
                <c:pt idx="47">
                  <c:v>1.9059208728040031E-3</c:v>
                </c:pt>
                <c:pt idx="48">
                  <c:v>1.7591137237967969E-3</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2"/>
          <c:order val="1"/>
          <c:tx>
            <c:v>Intel X25-E (2009)</c:v>
          </c:tx>
          <c:marker>
            <c:symbol val="none"/>
          </c:marker>
          <c:xVal>
            <c:numRef>
              <c:f>'Break-even price SSD GB per $'!$M$2:$M$50</c:f>
              <c:numCache>
                <c:formatCode>General</c:formatCode>
                <c:ptCount val="49"/>
                <c:pt idx="0">
                  <c:v>12.34</c:v>
                </c:pt>
                <c:pt idx="1">
                  <c:v>12.34</c:v>
                </c:pt>
                <c:pt idx="2">
                  <c:v>12.34</c:v>
                </c:pt>
                <c:pt idx="3">
                  <c:v>12.34</c:v>
                </c:pt>
                <c:pt idx="4">
                  <c:v>12.34</c:v>
                </c:pt>
                <c:pt idx="5">
                  <c:v>12.34</c:v>
                </c:pt>
                <c:pt idx="6">
                  <c:v>12.34</c:v>
                </c:pt>
                <c:pt idx="7">
                  <c:v>12.34</c:v>
                </c:pt>
                <c:pt idx="8">
                  <c:v>12.34</c:v>
                </c:pt>
                <c:pt idx="9">
                  <c:v>12.34</c:v>
                </c:pt>
                <c:pt idx="10">
                  <c:v>12.34</c:v>
                </c:pt>
                <c:pt idx="11">
                  <c:v>12.34</c:v>
                </c:pt>
                <c:pt idx="12">
                  <c:v>12.34</c:v>
                </c:pt>
                <c:pt idx="13">
                  <c:v>12.34</c:v>
                </c:pt>
                <c:pt idx="14">
                  <c:v>12.34</c:v>
                </c:pt>
                <c:pt idx="15">
                  <c:v>12.34</c:v>
                </c:pt>
                <c:pt idx="16">
                  <c:v>12.34</c:v>
                </c:pt>
                <c:pt idx="17">
                  <c:v>12.34</c:v>
                </c:pt>
                <c:pt idx="18">
                  <c:v>12.34</c:v>
                </c:pt>
                <c:pt idx="19">
                  <c:v>12.34</c:v>
                </c:pt>
                <c:pt idx="20">
                  <c:v>12.34</c:v>
                </c:pt>
                <c:pt idx="21">
                  <c:v>12.34</c:v>
                </c:pt>
                <c:pt idx="22">
                  <c:v>12.34</c:v>
                </c:pt>
                <c:pt idx="23">
                  <c:v>12.34</c:v>
                </c:pt>
                <c:pt idx="24">
                  <c:v>12.34</c:v>
                </c:pt>
                <c:pt idx="25">
                  <c:v>12.34</c:v>
                </c:pt>
                <c:pt idx="26">
                  <c:v>12.34</c:v>
                </c:pt>
                <c:pt idx="27">
                  <c:v>12.34</c:v>
                </c:pt>
                <c:pt idx="28">
                  <c:v>12.34</c:v>
                </c:pt>
                <c:pt idx="29">
                  <c:v>12.34</c:v>
                </c:pt>
                <c:pt idx="30">
                  <c:v>12.34</c:v>
                </c:pt>
                <c:pt idx="31">
                  <c:v>12.34</c:v>
                </c:pt>
                <c:pt idx="32">
                  <c:v>12.34</c:v>
                </c:pt>
                <c:pt idx="33">
                  <c:v>12.34</c:v>
                </c:pt>
                <c:pt idx="34">
                  <c:v>12.34</c:v>
                </c:pt>
                <c:pt idx="35">
                  <c:v>12.34</c:v>
                </c:pt>
                <c:pt idx="36">
                  <c:v>12.34</c:v>
                </c:pt>
                <c:pt idx="37">
                  <c:v>12.34</c:v>
                </c:pt>
                <c:pt idx="38">
                  <c:v>12.34</c:v>
                </c:pt>
                <c:pt idx="39">
                  <c:v>12.34</c:v>
                </c:pt>
                <c:pt idx="40">
                  <c:v>12.34</c:v>
                </c:pt>
                <c:pt idx="41">
                  <c:v>12.34</c:v>
                </c:pt>
                <c:pt idx="42">
                  <c:v>12.34</c:v>
                </c:pt>
                <c:pt idx="43">
                  <c:v>12.34</c:v>
                </c:pt>
                <c:pt idx="44">
                  <c:v>12.34</c:v>
                </c:pt>
                <c:pt idx="45">
                  <c:v>12.34</c:v>
                </c:pt>
                <c:pt idx="46">
                  <c:v>12.34</c:v>
                </c:pt>
                <c:pt idx="47">
                  <c:v>12.34</c:v>
                </c:pt>
                <c:pt idx="48">
                  <c:v>12.34</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1"/>
          <c:order val="2"/>
          <c:tx>
            <c:v>Memoright (2008)</c:v>
          </c:tx>
          <c:marker>
            <c:symbol val="none"/>
          </c:marker>
          <c:xVal>
            <c:numRef>
              <c:f>'Break-even price SSD GB per $'!$L$2:$L$50</c:f>
              <c:numCache>
                <c:formatCode>General</c:formatCode>
                <c:ptCount val="49"/>
                <c:pt idx="0">
                  <c:v>23.09375</c:v>
                </c:pt>
                <c:pt idx="1">
                  <c:v>23.09375</c:v>
                </c:pt>
                <c:pt idx="2">
                  <c:v>23.09375</c:v>
                </c:pt>
                <c:pt idx="3">
                  <c:v>23.09375</c:v>
                </c:pt>
                <c:pt idx="4">
                  <c:v>23.09375</c:v>
                </c:pt>
                <c:pt idx="5">
                  <c:v>23.09375</c:v>
                </c:pt>
                <c:pt idx="6">
                  <c:v>23.09375</c:v>
                </c:pt>
                <c:pt idx="7">
                  <c:v>23.09375</c:v>
                </c:pt>
                <c:pt idx="8">
                  <c:v>23.09375</c:v>
                </c:pt>
                <c:pt idx="9">
                  <c:v>23.09375</c:v>
                </c:pt>
                <c:pt idx="10">
                  <c:v>23.09375</c:v>
                </c:pt>
                <c:pt idx="11">
                  <c:v>23.09375</c:v>
                </c:pt>
                <c:pt idx="12">
                  <c:v>23.09375</c:v>
                </c:pt>
                <c:pt idx="13">
                  <c:v>23.09375</c:v>
                </c:pt>
                <c:pt idx="14">
                  <c:v>23.09375</c:v>
                </c:pt>
                <c:pt idx="15">
                  <c:v>23.09375</c:v>
                </c:pt>
                <c:pt idx="16">
                  <c:v>23.09375</c:v>
                </c:pt>
                <c:pt idx="17">
                  <c:v>23.09375</c:v>
                </c:pt>
                <c:pt idx="18">
                  <c:v>23.09375</c:v>
                </c:pt>
                <c:pt idx="19">
                  <c:v>23.09375</c:v>
                </c:pt>
                <c:pt idx="20">
                  <c:v>23.09375</c:v>
                </c:pt>
                <c:pt idx="21">
                  <c:v>23.09375</c:v>
                </c:pt>
                <c:pt idx="22">
                  <c:v>23.09375</c:v>
                </c:pt>
                <c:pt idx="23">
                  <c:v>23.09375</c:v>
                </c:pt>
                <c:pt idx="24">
                  <c:v>23.09375</c:v>
                </c:pt>
                <c:pt idx="25">
                  <c:v>23.09375</c:v>
                </c:pt>
                <c:pt idx="26">
                  <c:v>23.09375</c:v>
                </c:pt>
                <c:pt idx="27">
                  <c:v>23.09375</c:v>
                </c:pt>
                <c:pt idx="28">
                  <c:v>23.09375</c:v>
                </c:pt>
                <c:pt idx="29">
                  <c:v>23.09375</c:v>
                </c:pt>
                <c:pt idx="30">
                  <c:v>23.09375</c:v>
                </c:pt>
                <c:pt idx="31">
                  <c:v>23.09375</c:v>
                </c:pt>
                <c:pt idx="32">
                  <c:v>23.09375</c:v>
                </c:pt>
                <c:pt idx="33">
                  <c:v>23.09375</c:v>
                </c:pt>
                <c:pt idx="34">
                  <c:v>23.09375</c:v>
                </c:pt>
                <c:pt idx="35">
                  <c:v>23.09375</c:v>
                </c:pt>
                <c:pt idx="36">
                  <c:v>23.09375</c:v>
                </c:pt>
                <c:pt idx="37">
                  <c:v>23.09375</c:v>
                </c:pt>
                <c:pt idx="38">
                  <c:v>23.09375</c:v>
                </c:pt>
                <c:pt idx="39">
                  <c:v>23.09375</c:v>
                </c:pt>
                <c:pt idx="40">
                  <c:v>23.09375</c:v>
                </c:pt>
                <c:pt idx="41">
                  <c:v>23.09375</c:v>
                </c:pt>
                <c:pt idx="42">
                  <c:v>23.09375</c:v>
                </c:pt>
                <c:pt idx="43">
                  <c:v>23.09375</c:v>
                </c:pt>
                <c:pt idx="44">
                  <c:v>23.09375</c:v>
                </c:pt>
                <c:pt idx="45">
                  <c:v>23.09375</c:v>
                </c:pt>
                <c:pt idx="46">
                  <c:v>23.09375</c:v>
                </c:pt>
                <c:pt idx="47">
                  <c:v>23.09375</c:v>
                </c:pt>
                <c:pt idx="48">
                  <c:v>23.09375</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axId val="59014528"/>
        <c:axId val="59041280"/>
      </c:scatterChart>
      <c:valAx>
        <c:axId val="59014528"/>
        <c:scaling>
          <c:logBase val="10"/>
          <c:orientation val="minMax"/>
        </c:scaling>
        <c:axPos val="b"/>
        <c:title>
          <c:tx>
            <c:rich>
              <a:bodyPr/>
              <a:lstStyle/>
              <a:p>
                <a:pPr>
                  <a:defRPr sz="2400"/>
                </a:pPr>
                <a:r>
                  <a:rPr lang="en-GB" sz="2400"/>
                  <a:t>SSD</a:t>
                </a:r>
                <a:r>
                  <a:rPr lang="en-GB" sz="2400" baseline="0"/>
                  <a:t> $/GB to break even</a:t>
                </a:r>
                <a:endParaRPr lang="en-GB" sz="2400"/>
              </a:p>
            </c:rich>
          </c:tx>
          <c:layout/>
        </c:title>
        <c:numFmt formatCode="General" sourceLinked="1"/>
        <c:tickLblPos val="nextTo"/>
        <c:txPr>
          <a:bodyPr/>
          <a:lstStyle/>
          <a:p>
            <a:pPr>
              <a:defRPr sz="1800" b="1"/>
            </a:pPr>
            <a:endParaRPr lang="en-US"/>
          </a:p>
        </c:txPr>
        <c:crossAx val="59041280"/>
        <c:crosses val="autoZero"/>
        <c:crossBetween val="midCat"/>
      </c:valAx>
      <c:valAx>
        <c:axId val="59041280"/>
        <c:scaling>
          <c:orientation val="minMax"/>
          <c:max val="50"/>
        </c:scaling>
        <c:axPos val="l"/>
        <c:majorGridlines/>
        <c:title>
          <c:tx>
            <c:rich>
              <a:bodyPr rot="-5400000" vert="horz"/>
              <a:lstStyle/>
              <a:p>
                <a:pPr>
                  <a:defRPr sz="2400"/>
                </a:pPr>
                <a:r>
                  <a:rPr lang="en-GB" sz="2400"/>
                  <a:t>Number</a:t>
                </a:r>
                <a:r>
                  <a:rPr lang="en-GB" sz="2400" baseline="0"/>
                  <a:t> of workloads</a:t>
                </a:r>
                <a:endParaRPr lang="en-GB" sz="2400"/>
              </a:p>
            </c:rich>
          </c:tx>
          <c:layout/>
        </c:title>
        <c:numFmt formatCode="General" sourceLinked="1"/>
        <c:tickLblPos val="nextTo"/>
        <c:txPr>
          <a:bodyPr/>
          <a:lstStyle/>
          <a:p>
            <a:pPr>
              <a:defRPr sz="1800" b="1"/>
            </a:pPr>
            <a:endParaRPr lang="en-US"/>
          </a:p>
        </c:txPr>
        <c:crossAx val="59014528"/>
        <c:crossesAt val="1.0000000000000024E-3"/>
        <c:crossBetween val="midCat"/>
      </c:valAx>
      <c:spPr>
        <a:noFill/>
        <a:ln>
          <a:noFill/>
        </a:ln>
      </c:spPr>
    </c:plotArea>
    <c:legend>
      <c:legendPos val="r"/>
      <c:layout>
        <c:manualLayout>
          <c:xMode val="edge"/>
          <c:yMode val="edge"/>
          <c:x val="0.13211741641692362"/>
          <c:y val="0.34290776163451175"/>
          <c:w val="0.40881457249086722"/>
          <c:h val="0.41435230146574475"/>
        </c:manualLayout>
      </c:layout>
      <c:overlay val="1"/>
      <c:txPr>
        <a:bodyPr/>
        <a:lstStyle/>
        <a:p>
          <a:pPr>
            <a:defRPr sz="1800" b="1"/>
          </a:pPr>
          <a:endParaRPr lang="en-US"/>
        </a:p>
      </c:txPr>
    </c:legend>
    <c:plotVisOnly val="1"/>
  </c:chart>
  <c:spPr>
    <a:noFill/>
    <a:ln>
      <a:noFill/>
    </a:ln>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GB"/>
  <c:chart>
    <c:plotArea>
      <c:layout/>
      <c:scatterChart>
        <c:scatterStyle val="lineMarker"/>
        <c:ser>
          <c:idx val="0"/>
          <c:order val="0"/>
          <c:tx>
            <c:v>Break-even price</c:v>
          </c:tx>
          <c:marker>
            <c:symbol val="none"/>
          </c:marker>
          <c:xVal>
            <c:numRef>
              <c:f>'Break-even price SSD GB per $'!$K$2:$K$50</c:f>
              <c:numCache>
                <c:formatCode>General</c:formatCode>
                <c:ptCount val="49"/>
                <c:pt idx="0">
                  <c:v>13.146626007193628</c:v>
                </c:pt>
                <c:pt idx="1">
                  <c:v>10.359554403838434</c:v>
                </c:pt>
                <c:pt idx="2">
                  <c:v>8.7741438971562769</c:v>
                </c:pt>
                <c:pt idx="3">
                  <c:v>8.0169777108398215</c:v>
                </c:pt>
                <c:pt idx="4">
                  <c:v>7.690654070956696</c:v>
                </c:pt>
                <c:pt idx="5">
                  <c:v>6.7028121304435686</c:v>
                </c:pt>
                <c:pt idx="6">
                  <c:v>5.9892502261826124</c:v>
                </c:pt>
                <c:pt idx="7">
                  <c:v>4.6857395796038075</c:v>
                </c:pt>
                <c:pt idx="8">
                  <c:v>3.7854675835218448</c:v>
                </c:pt>
                <c:pt idx="9">
                  <c:v>3.6426113523690442</c:v>
                </c:pt>
                <c:pt idx="10">
                  <c:v>3.1326891304118845</c:v>
                </c:pt>
                <c:pt idx="11">
                  <c:v>2.6632993002117975</c:v>
                </c:pt>
                <c:pt idx="12">
                  <c:v>2.6070296665268575</c:v>
                </c:pt>
                <c:pt idx="13">
                  <c:v>2.4905802444707912</c:v>
                </c:pt>
                <c:pt idx="14">
                  <c:v>2.335497480386147</c:v>
                </c:pt>
                <c:pt idx="15">
                  <c:v>2.1949892113436382</c:v>
                </c:pt>
                <c:pt idx="16">
                  <c:v>1.6487948253846292</c:v>
                </c:pt>
                <c:pt idx="17">
                  <c:v>1.5130906641687241</c:v>
                </c:pt>
                <c:pt idx="18">
                  <c:v>1.3833784541325211</c:v>
                </c:pt>
                <c:pt idx="19">
                  <c:v>1.3415739367704305</c:v>
                </c:pt>
                <c:pt idx="20">
                  <c:v>1.3202246172841718</c:v>
                </c:pt>
                <c:pt idx="21">
                  <c:v>1.2550092373958888</c:v>
                </c:pt>
                <c:pt idx="22">
                  <c:v>1.2334787021080216</c:v>
                </c:pt>
                <c:pt idx="23">
                  <c:v>1.2310249728797198</c:v>
                </c:pt>
                <c:pt idx="24">
                  <c:v>1.2233981246138461</c:v>
                </c:pt>
                <c:pt idx="25">
                  <c:v>1.0490540619212088</c:v>
                </c:pt>
                <c:pt idx="26">
                  <c:v>0.9154906622110256</c:v>
                </c:pt>
                <c:pt idx="27">
                  <c:v>0.82863366589856613</c:v>
                </c:pt>
                <c:pt idx="28">
                  <c:v>0.75397603626504073</c:v>
                </c:pt>
                <c:pt idx="29">
                  <c:v>0.67822091424829511</c:v>
                </c:pt>
                <c:pt idx="30">
                  <c:v>0.65843554804235949</c:v>
                </c:pt>
                <c:pt idx="31">
                  <c:v>0.57713667424895654</c:v>
                </c:pt>
                <c:pt idx="32">
                  <c:v>0.44644561631331214</c:v>
                </c:pt>
                <c:pt idx="33">
                  <c:v>0.40379064943609017</c:v>
                </c:pt>
                <c:pt idx="34">
                  <c:v>0.39687174145745707</c:v>
                </c:pt>
                <c:pt idx="35">
                  <c:v>0.38731446606991893</c:v>
                </c:pt>
                <c:pt idx="36">
                  <c:v>0.29916380504665574</c:v>
                </c:pt>
                <c:pt idx="37">
                  <c:v>0.28975931368344582</c:v>
                </c:pt>
                <c:pt idx="38">
                  <c:v>0.25622202183154386</c:v>
                </c:pt>
                <c:pt idx="39">
                  <c:v>0.18613590618030831</c:v>
                </c:pt>
                <c:pt idx="40">
                  <c:v>0.18396469477718752</c:v>
                </c:pt>
                <c:pt idx="41">
                  <c:v>0.17568868055244283</c:v>
                </c:pt>
                <c:pt idx="42">
                  <c:v>0.15777745846491742</c:v>
                </c:pt>
                <c:pt idx="43">
                  <c:v>5.3617164840587893E-2</c:v>
                </c:pt>
                <c:pt idx="44">
                  <c:v>4.7495797432076062E-2</c:v>
                </c:pt>
                <c:pt idx="45">
                  <c:v>2.8630086888604789E-2</c:v>
                </c:pt>
                <c:pt idx="46">
                  <c:v>1.0160261797655817E-2</c:v>
                </c:pt>
                <c:pt idx="47">
                  <c:v>1.9059208728040031E-3</c:v>
                </c:pt>
                <c:pt idx="48">
                  <c:v>1.7591137237967969E-3</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3"/>
          <c:order val="1"/>
          <c:tx>
            <c:v>Raw flash (2009)</c:v>
          </c:tx>
          <c:marker>
            <c:symbol val="none"/>
          </c:marker>
          <c:xVal>
            <c:numRef>
              <c:f>'Break-even price SSD GB per $'!$N$2:$N$50</c:f>
              <c:numCache>
                <c:formatCode>General</c:formatCode>
                <c:ptCount val="49"/>
                <c:pt idx="0">
                  <c:v>4.6599999999999975</c:v>
                </c:pt>
                <c:pt idx="1">
                  <c:v>4.6599999999999975</c:v>
                </c:pt>
                <c:pt idx="2">
                  <c:v>4.6599999999999975</c:v>
                </c:pt>
                <c:pt idx="3">
                  <c:v>4.6599999999999975</c:v>
                </c:pt>
                <c:pt idx="4">
                  <c:v>4.6599999999999975</c:v>
                </c:pt>
                <c:pt idx="5">
                  <c:v>4.6599999999999975</c:v>
                </c:pt>
                <c:pt idx="6">
                  <c:v>4.6599999999999975</c:v>
                </c:pt>
                <c:pt idx="7">
                  <c:v>4.6599999999999975</c:v>
                </c:pt>
                <c:pt idx="8">
                  <c:v>4.6599999999999975</c:v>
                </c:pt>
                <c:pt idx="9">
                  <c:v>4.6599999999999975</c:v>
                </c:pt>
                <c:pt idx="10">
                  <c:v>4.6599999999999975</c:v>
                </c:pt>
                <c:pt idx="11">
                  <c:v>4.6599999999999975</c:v>
                </c:pt>
                <c:pt idx="12">
                  <c:v>4.6599999999999975</c:v>
                </c:pt>
                <c:pt idx="13">
                  <c:v>4.6599999999999975</c:v>
                </c:pt>
                <c:pt idx="14">
                  <c:v>4.6599999999999975</c:v>
                </c:pt>
                <c:pt idx="15">
                  <c:v>4.6599999999999975</c:v>
                </c:pt>
                <c:pt idx="16">
                  <c:v>4.6599999999999975</c:v>
                </c:pt>
                <c:pt idx="17">
                  <c:v>4.6599999999999975</c:v>
                </c:pt>
                <c:pt idx="18">
                  <c:v>4.6599999999999975</c:v>
                </c:pt>
                <c:pt idx="19">
                  <c:v>4.6599999999999975</c:v>
                </c:pt>
                <c:pt idx="20">
                  <c:v>4.6599999999999975</c:v>
                </c:pt>
                <c:pt idx="21">
                  <c:v>4.6599999999999975</c:v>
                </c:pt>
                <c:pt idx="22">
                  <c:v>4.6599999999999975</c:v>
                </c:pt>
                <c:pt idx="23">
                  <c:v>4.6599999999999975</c:v>
                </c:pt>
                <c:pt idx="24">
                  <c:v>4.6599999999999975</c:v>
                </c:pt>
                <c:pt idx="25">
                  <c:v>4.6599999999999975</c:v>
                </c:pt>
                <c:pt idx="26">
                  <c:v>4.6599999999999975</c:v>
                </c:pt>
                <c:pt idx="27">
                  <c:v>4.6599999999999975</c:v>
                </c:pt>
                <c:pt idx="28">
                  <c:v>4.6599999999999975</c:v>
                </c:pt>
                <c:pt idx="29">
                  <c:v>4.6599999999999975</c:v>
                </c:pt>
                <c:pt idx="30">
                  <c:v>4.6599999999999975</c:v>
                </c:pt>
                <c:pt idx="31">
                  <c:v>4.6599999999999975</c:v>
                </c:pt>
                <c:pt idx="32">
                  <c:v>4.6599999999999975</c:v>
                </c:pt>
                <c:pt idx="33">
                  <c:v>4.6599999999999975</c:v>
                </c:pt>
                <c:pt idx="34">
                  <c:v>4.6599999999999975</c:v>
                </c:pt>
                <c:pt idx="35">
                  <c:v>4.6599999999999975</c:v>
                </c:pt>
                <c:pt idx="36">
                  <c:v>4.6599999999999975</c:v>
                </c:pt>
                <c:pt idx="37">
                  <c:v>4.6599999999999975</c:v>
                </c:pt>
                <c:pt idx="38">
                  <c:v>4.6599999999999975</c:v>
                </c:pt>
                <c:pt idx="39">
                  <c:v>4.6599999999999975</c:v>
                </c:pt>
                <c:pt idx="40">
                  <c:v>4.6599999999999975</c:v>
                </c:pt>
                <c:pt idx="41">
                  <c:v>4.6599999999999975</c:v>
                </c:pt>
                <c:pt idx="42">
                  <c:v>4.6599999999999975</c:v>
                </c:pt>
                <c:pt idx="43">
                  <c:v>4.6599999999999975</c:v>
                </c:pt>
                <c:pt idx="44">
                  <c:v>4.6599999999999975</c:v>
                </c:pt>
                <c:pt idx="45">
                  <c:v>4.6599999999999975</c:v>
                </c:pt>
                <c:pt idx="46">
                  <c:v>4.6599999999999975</c:v>
                </c:pt>
                <c:pt idx="47">
                  <c:v>4.6599999999999975</c:v>
                </c:pt>
                <c:pt idx="48">
                  <c:v>4.6599999999999975</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2"/>
          <c:order val="2"/>
          <c:tx>
            <c:v>Intel X25-E (2009)</c:v>
          </c:tx>
          <c:marker>
            <c:symbol val="none"/>
          </c:marker>
          <c:xVal>
            <c:numRef>
              <c:f>'Break-even price SSD GB per $'!$M$2:$M$50</c:f>
              <c:numCache>
                <c:formatCode>General</c:formatCode>
                <c:ptCount val="49"/>
                <c:pt idx="0">
                  <c:v>12.34</c:v>
                </c:pt>
                <c:pt idx="1">
                  <c:v>12.34</c:v>
                </c:pt>
                <c:pt idx="2">
                  <c:v>12.34</c:v>
                </c:pt>
                <c:pt idx="3">
                  <c:v>12.34</c:v>
                </c:pt>
                <c:pt idx="4">
                  <c:v>12.34</c:v>
                </c:pt>
                <c:pt idx="5">
                  <c:v>12.34</c:v>
                </c:pt>
                <c:pt idx="6">
                  <c:v>12.34</c:v>
                </c:pt>
                <c:pt idx="7">
                  <c:v>12.34</c:v>
                </c:pt>
                <c:pt idx="8">
                  <c:v>12.34</c:v>
                </c:pt>
                <c:pt idx="9">
                  <c:v>12.34</c:v>
                </c:pt>
                <c:pt idx="10">
                  <c:v>12.34</c:v>
                </c:pt>
                <c:pt idx="11">
                  <c:v>12.34</c:v>
                </c:pt>
                <c:pt idx="12">
                  <c:v>12.34</c:v>
                </c:pt>
                <c:pt idx="13">
                  <c:v>12.34</c:v>
                </c:pt>
                <c:pt idx="14">
                  <c:v>12.34</c:v>
                </c:pt>
                <c:pt idx="15">
                  <c:v>12.34</c:v>
                </c:pt>
                <c:pt idx="16">
                  <c:v>12.34</c:v>
                </c:pt>
                <c:pt idx="17">
                  <c:v>12.34</c:v>
                </c:pt>
                <c:pt idx="18">
                  <c:v>12.34</c:v>
                </c:pt>
                <c:pt idx="19">
                  <c:v>12.34</c:v>
                </c:pt>
                <c:pt idx="20">
                  <c:v>12.34</c:v>
                </c:pt>
                <c:pt idx="21">
                  <c:v>12.34</c:v>
                </c:pt>
                <c:pt idx="22">
                  <c:v>12.34</c:v>
                </c:pt>
                <c:pt idx="23">
                  <c:v>12.34</c:v>
                </c:pt>
                <c:pt idx="24">
                  <c:v>12.34</c:v>
                </c:pt>
                <c:pt idx="25">
                  <c:v>12.34</c:v>
                </c:pt>
                <c:pt idx="26">
                  <c:v>12.34</c:v>
                </c:pt>
                <c:pt idx="27">
                  <c:v>12.34</c:v>
                </c:pt>
                <c:pt idx="28">
                  <c:v>12.34</c:v>
                </c:pt>
                <c:pt idx="29">
                  <c:v>12.34</c:v>
                </c:pt>
                <c:pt idx="30">
                  <c:v>12.34</c:v>
                </c:pt>
                <c:pt idx="31">
                  <c:v>12.34</c:v>
                </c:pt>
                <c:pt idx="32">
                  <c:v>12.34</c:v>
                </c:pt>
                <c:pt idx="33">
                  <c:v>12.34</c:v>
                </c:pt>
                <c:pt idx="34">
                  <c:v>12.34</c:v>
                </c:pt>
                <c:pt idx="35">
                  <c:v>12.34</c:v>
                </c:pt>
                <c:pt idx="36">
                  <c:v>12.34</c:v>
                </c:pt>
                <c:pt idx="37">
                  <c:v>12.34</c:v>
                </c:pt>
                <c:pt idx="38">
                  <c:v>12.34</c:v>
                </c:pt>
                <c:pt idx="39">
                  <c:v>12.34</c:v>
                </c:pt>
                <c:pt idx="40">
                  <c:v>12.34</c:v>
                </c:pt>
                <c:pt idx="41">
                  <c:v>12.34</c:v>
                </c:pt>
                <c:pt idx="42">
                  <c:v>12.34</c:v>
                </c:pt>
                <c:pt idx="43">
                  <c:v>12.34</c:v>
                </c:pt>
                <c:pt idx="44">
                  <c:v>12.34</c:v>
                </c:pt>
                <c:pt idx="45">
                  <c:v>12.34</c:v>
                </c:pt>
                <c:pt idx="46">
                  <c:v>12.34</c:v>
                </c:pt>
                <c:pt idx="47">
                  <c:v>12.34</c:v>
                </c:pt>
                <c:pt idx="48">
                  <c:v>12.34</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1"/>
          <c:order val="3"/>
          <c:tx>
            <c:v>Memoright (2008)</c:v>
          </c:tx>
          <c:marker>
            <c:symbol val="none"/>
          </c:marker>
          <c:xVal>
            <c:numRef>
              <c:f>'Break-even price SSD GB per $'!$L$2:$L$50</c:f>
              <c:numCache>
                <c:formatCode>General</c:formatCode>
                <c:ptCount val="49"/>
                <c:pt idx="0">
                  <c:v>23.09375</c:v>
                </c:pt>
                <c:pt idx="1">
                  <c:v>23.09375</c:v>
                </c:pt>
                <c:pt idx="2">
                  <c:v>23.09375</c:v>
                </c:pt>
                <c:pt idx="3">
                  <c:v>23.09375</c:v>
                </c:pt>
                <c:pt idx="4">
                  <c:v>23.09375</c:v>
                </c:pt>
                <c:pt idx="5">
                  <c:v>23.09375</c:v>
                </c:pt>
                <c:pt idx="6">
                  <c:v>23.09375</c:v>
                </c:pt>
                <c:pt idx="7">
                  <c:v>23.09375</c:v>
                </c:pt>
                <c:pt idx="8">
                  <c:v>23.09375</c:v>
                </c:pt>
                <c:pt idx="9">
                  <c:v>23.09375</c:v>
                </c:pt>
                <c:pt idx="10">
                  <c:v>23.09375</c:v>
                </c:pt>
                <c:pt idx="11">
                  <c:v>23.09375</c:v>
                </c:pt>
                <c:pt idx="12">
                  <c:v>23.09375</c:v>
                </c:pt>
                <c:pt idx="13">
                  <c:v>23.09375</c:v>
                </c:pt>
                <c:pt idx="14">
                  <c:v>23.09375</c:v>
                </c:pt>
                <c:pt idx="15">
                  <c:v>23.09375</c:v>
                </c:pt>
                <c:pt idx="16">
                  <c:v>23.09375</c:v>
                </c:pt>
                <c:pt idx="17">
                  <c:v>23.09375</c:v>
                </c:pt>
                <c:pt idx="18">
                  <c:v>23.09375</c:v>
                </c:pt>
                <c:pt idx="19">
                  <c:v>23.09375</c:v>
                </c:pt>
                <c:pt idx="20">
                  <c:v>23.09375</c:v>
                </c:pt>
                <c:pt idx="21">
                  <c:v>23.09375</c:v>
                </c:pt>
                <c:pt idx="22">
                  <c:v>23.09375</c:v>
                </c:pt>
                <c:pt idx="23">
                  <c:v>23.09375</c:v>
                </c:pt>
                <c:pt idx="24">
                  <c:v>23.09375</c:v>
                </c:pt>
                <c:pt idx="25">
                  <c:v>23.09375</c:v>
                </c:pt>
                <c:pt idx="26">
                  <c:v>23.09375</c:v>
                </c:pt>
                <c:pt idx="27">
                  <c:v>23.09375</c:v>
                </c:pt>
                <c:pt idx="28">
                  <c:v>23.09375</c:v>
                </c:pt>
                <c:pt idx="29">
                  <c:v>23.09375</c:v>
                </c:pt>
                <c:pt idx="30">
                  <c:v>23.09375</c:v>
                </c:pt>
                <c:pt idx="31">
                  <c:v>23.09375</c:v>
                </c:pt>
                <c:pt idx="32">
                  <c:v>23.09375</c:v>
                </c:pt>
                <c:pt idx="33">
                  <c:v>23.09375</c:v>
                </c:pt>
                <c:pt idx="34">
                  <c:v>23.09375</c:v>
                </c:pt>
                <c:pt idx="35">
                  <c:v>23.09375</c:v>
                </c:pt>
                <c:pt idx="36">
                  <c:v>23.09375</c:v>
                </c:pt>
                <c:pt idx="37">
                  <c:v>23.09375</c:v>
                </c:pt>
                <c:pt idx="38">
                  <c:v>23.09375</c:v>
                </c:pt>
                <c:pt idx="39">
                  <c:v>23.09375</c:v>
                </c:pt>
                <c:pt idx="40">
                  <c:v>23.09375</c:v>
                </c:pt>
                <c:pt idx="41">
                  <c:v>23.09375</c:v>
                </c:pt>
                <c:pt idx="42">
                  <c:v>23.09375</c:v>
                </c:pt>
                <c:pt idx="43">
                  <c:v>23.09375</c:v>
                </c:pt>
                <c:pt idx="44">
                  <c:v>23.09375</c:v>
                </c:pt>
                <c:pt idx="45">
                  <c:v>23.09375</c:v>
                </c:pt>
                <c:pt idx="46">
                  <c:v>23.09375</c:v>
                </c:pt>
                <c:pt idx="47">
                  <c:v>23.09375</c:v>
                </c:pt>
                <c:pt idx="48">
                  <c:v>23.09375</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axId val="58417152"/>
        <c:axId val="58419072"/>
      </c:scatterChart>
      <c:valAx>
        <c:axId val="58417152"/>
        <c:scaling>
          <c:logBase val="10"/>
          <c:orientation val="minMax"/>
        </c:scaling>
        <c:axPos val="b"/>
        <c:title>
          <c:tx>
            <c:rich>
              <a:bodyPr/>
              <a:lstStyle/>
              <a:p>
                <a:pPr>
                  <a:defRPr sz="2400"/>
                </a:pPr>
                <a:r>
                  <a:rPr lang="en-GB" sz="2400"/>
                  <a:t>SSD</a:t>
                </a:r>
                <a:r>
                  <a:rPr lang="en-GB" sz="2400" baseline="0"/>
                  <a:t> $/GB to break even</a:t>
                </a:r>
                <a:endParaRPr lang="en-GB" sz="2400"/>
              </a:p>
            </c:rich>
          </c:tx>
          <c:layout/>
        </c:title>
        <c:numFmt formatCode="General" sourceLinked="1"/>
        <c:tickLblPos val="nextTo"/>
        <c:txPr>
          <a:bodyPr/>
          <a:lstStyle/>
          <a:p>
            <a:pPr>
              <a:defRPr sz="1800" b="1"/>
            </a:pPr>
            <a:endParaRPr lang="en-US"/>
          </a:p>
        </c:txPr>
        <c:crossAx val="58419072"/>
        <c:crosses val="autoZero"/>
        <c:crossBetween val="midCat"/>
      </c:valAx>
      <c:valAx>
        <c:axId val="58419072"/>
        <c:scaling>
          <c:orientation val="minMax"/>
          <c:max val="50"/>
        </c:scaling>
        <c:axPos val="l"/>
        <c:majorGridlines/>
        <c:title>
          <c:tx>
            <c:rich>
              <a:bodyPr rot="-5400000" vert="horz"/>
              <a:lstStyle/>
              <a:p>
                <a:pPr>
                  <a:defRPr sz="2400"/>
                </a:pPr>
                <a:r>
                  <a:rPr lang="en-GB" sz="2400"/>
                  <a:t>Number</a:t>
                </a:r>
                <a:r>
                  <a:rPr lang="en-GB" sz="2400" baseline="0"/>
                  <a:t> of workloads</a:t>
                </a:r>
                <a:endParaRPr lang="en-GB" sz="2400"/>
              </a:p>
            </c:rich>
          </c:tx>
          <c:layout/>
        </c:title>
        <c:numFmt formatCode="General" sourceLinked="1"/>
        <c:tickLblPos val="nextTo"/>
        <c:txPr>
          <a:bodyPr/>
          <a:lstStyle/>
          <a:p>
            <a:pPr>
              <a:defRPr sz="1800" b="1"/>
            </a:pPr>
            <a:endParaRPr lang="en-US"/>
          </a:p>
        </c:txPr>
        <c:crossAx val="58417152"/>
        <c:crossesAt val="1.0000000000000028E-3"/>
        <c:crossBetween val="midCat"/>
      </c:valAx>
      <c:spPr>
        <a:noFill/>
        <a:ln>
          <a:noFill/>
        </a:ln>
      </c:spPr>
    </c:plotArea>
    <c:legend>
      <c:legendPos val="r"/>
      <c:layout>
        <c:manualLayout>
          <c:xMode val="edge"/>
          <c:yMode val="edge"/>
          <c:x val="0.13211741641692373"/>
          <c:y val="0.34290776163451192"/>
          <c:w val="0.40881457249086744"/>
          <c:h val="0.41435230146574492"/>
        </c:manualLayout>
      </c:layout>
      <c:overlay val="1"/>
      <c:txPr>
        <a:bodyPr/>
        <a:lstStyle/>
        <a:p>
          <a:pPr>
            <a:defRPr sz="1800" b="1"/>
          </a:pPr>
          <a:endParaRPr lang="en-US"/>
        </a:p>
      </c:txPr>
    </c:legend>
    <c:plotVisOnly val="1"/>
  </c:chart>
  <c:spPr>
    <a:noFill/>
    <a:ln>
      <a:noFill/>
    </a:ln>
  </c:sp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GB"/>
  <c:chart>
    <c:autoTitleDeleted val="1"/>
    <c:plotArea>
      <c:layout/>
      <c:barChart>
        <c:barDir val="col"/>
        <c:grouping val="clustered"/>
        <c:ser>
          <c:idx val="0"/>
          <c:order val="0"/>
          <c:tx>
            <c:v>LTR</c:v>
          </c:tx>
          <c:spPr>
            <a:solidFill>
              <a:schemeClr val="tx1"/>
            </a:solidFill>
            <a:ln>
              <a:noFill/>
            </a:ln>
          </c:spPr>
          <c:cat>
            <c:strRef>
              <c:f>('Caching break-even'!$G$42:$G$50,'Caching break-even'!$G$2:$G$41)</c:f>
              <c:strCache>
                <c:ptCount val="10"/>
                <c:pt idx="0">
                  <c:v>exchange/1</c:v>
                </c:pt>
                <c:pt idx="1">
                  <c:v>exchange/2</c:v>
                </c:pt>
                <c:pt idx="2">
                  <c:v>exchange/3</c:v>
                </c:pt>
                <c:pt idx="3">
                  <c:v>exchange/5</c:v>
                </c:pt>
                <c:pt idx="4">
                  <c:v>exchange/6</c:v>
                </c:pt>
                <c:pt idx="5">
                  <c:v>msn-befs/1</c:v>
                </c:pt>
                <c:pt idx="6">
                  <c:v>msn-befs/4</c:v>
                </c:pt>
                <c:pt idx="7">
                  <c:v>msn-befs/5</c:v>
                </c:pt>
                <c:pt idx="8">
                  <c:v>hm/1</c:v>
                </c:pt>
                <c:pt idx="9">
                  <c:v>prxy/1</c:v>
                </c:pt>
              </c:strCache>
            </c:strRef>
          </c:cat>
          <c:val>
            <c:numRef>
              <c:f>('Caching break-even'!$A$42:$A$50,'Caching break-even'!$A$2:$A$41)</c:f>
              <c:numCache>
                <c:formatCode>General</c:formatCode>
                <c:ptCount val="10"/>
                <c:pt idx="0">
                  <c:v>15.374999999999998</c:v>
                </c:pt>
                <c:pt idx="1">
                  <c:v>15.374999999999998</c:v>
                </c:pt>
                <c:pt idx="2">
                  <c:v>15.374999999999998</c:v>
                </c:pt>
                <c:pt idx="3">
                  <c:v>15.374999999999998</c:v>
                </c:pt>
                <c:pt idx="4">
                  <c:v>15.374999999999998</c:v>
                </c:pt>
                <c:pt idx="5">
                  <c:v>5.7313922615418157E-2</c:v>
                </c:pt>
                <c:pt idx="6">
                  <c:v>153.75</c:v>
                </c:pt>
                <c:pt idx="7">
                  <c:v>123.25</c:v>
                </c:pt>
                <c:pt idx="8">
                  <c:v>30.749999999999996</c:v>
                </c:pt>
                <c:pt idx="9">
                  <c:v>24.500000000000004</c:v>
                </c:pt>
              </c:numCache>
            </c:numRef>
          </c:val>
        </c:ser>
        <c:ser>
          <c:idx val="1"/>
          <c:order val="1"/>
          <c:tx>
            <c:v>LRU</c:v>
          </c:tx>
          <c:spPr>
            <a:solidFill>
              <a:schemeClr val="bg1">
                <a:lumMod val="75000"/>
              </a:schemeClr>
            </a:solidFill>
            <a:ln>
              <a:solidFill>
                <a:sysClr val="windowText" lastClr="000000"/>
              </a:solidFill>
            </a:ln>
          </c:spPr>
          <c:cat>
            <c:strRef>
              <c:f>('Caching break-even'!$G$42:$G$50,'Caching break-even'!$G$2:$G$41)</c:f>
              <c:strCache>
                <c:ptCount val="10"/>
                <c:pt idx="0">
                  <c:v>exchange/1</c:v>
                </c:pt>
                <c:pt idx="1">
                  <c:v>exchange/2</c:v>
                </c:pt>
                <c:pt idx="2">
                  <c:v>exchange/3</c:v>
                </c:pt>
                <c:pt idx="3">
                  <c:v>exchange/5</c:v>
                </c:pt>
                <c:pt idx="4">
                  <c:v>exchange/6</c:v>
                </c:pt>
                <c:pt idx="5">
                  <c:v>msn-befs/1</c:v>
                </c:pt>
                <c:pt idx="6">
                  <c:v>msn-befs/4</c:v>
                </c:pt>
                <c:pt idx="7">
                  <c:v>msn-befs/5</c:v>
                </c:pt>
                <c:pt idx="8">
                  <c:v>hm/1</c:v>
                </c:pt>
                <c:pt idx="9">
                  <c:v>prxy/1</c:v>
                </c:pt>
              </c:strCache>
            </c:strRef>
          </c:cat>
          <c:val>
            <c:numRef>
              <c:f>('Caching break-even'!$B$42:$B$50,'Caching break-even'!$B$2:$B$42)</c:f>
              <c:numCache>
                <c:formatCode>General</c:formatCode>
                <c:ptCount val="10"/>
                <c:pt idx="0">
                  <c:v>#N/A</c:v>
                </c:pt>
                <c:pt idx="1">
                  <c:v>#N/A</c:v>
                </c:pt>
                <c:pt idx="2">
                  <c:v>#N/A</c:v>
                </c:pt>
                <c:pt idx="3">
                  <c:v>#N/A</c:v>
                </c:pt>
                <c:pt idx="4">
                  <c:v>#N/A</c:v>
                </c:pt>
                <c:pt idx="5">
                  <c:v>5.7313922615418157E-2</c:v>
                </c:pt>
                <c:pt idx="6">
                  <c:v>92.25</c:v>
                </c:pt>
                <c:pt idx="7">
                  <c:v>92.25</c:v>
                </c:pt>
                <c:pt idx="8">
                  <c:v>30.749999999999996</c:v>
                </c:pt>
                <c:pt idx="9">
                  <c:v>24.500000000000004</c:v>
                </c:pt>
              </c:numCache>
            </c:numRef>
          </c:val>
        </c:ser>
        <c:axId val="109873408"/>
        <c:axId val="109719936"/>
      </c:barChart>
      <c:lineChart>
        <c:grouping val="standard"/>
        <c:ser>
          <c:idx val="2"/>
          <c:order val="2"/>
          <c:tx>
            <c:v>SSD (2008)</c:v>
          </c:tx>
          <c:spPr>
            <a:ln w="38100">
              <a:solidFill>
                <a:schemeClr val="tx1"/>
              </a:solidFill>
              <a:prstDash val="dash"/>
            </a:ln>
          </c:spPr>
          <c:marker>
            <c:symbol val="none"/>
          </c:marker>
          <c:cat>
            <c:multiLvlStrRef>
              <c:f>'Caching break-even'!$D$2:$F$50</c:f>
              <c:multiLvlStrCache>
                <c:ptCount val="10"/>
                <c:lvl>
                  <c:pt idx="0">
                    <c:v>1</c:v>
                  </c:pt>
                  <c:pt idx="1">
                    <c:v>4</c:v>
                  </c:pt>
                  <c:pt idx="2">
                    <c:v>5</c:v>
                  </c:pt>
                  <c:pt idx="3">
                    <c:v>1</c:v>
                  </c:pt>
                  <c:pt idx="4">
                    <c:v>1</c:v>
                  </c:pt>
                  <c:pt idx="5">
                    <c:v>1</c:v>
                  </c:pt>
                  <c:pt idx="6">
                    <c:v>2</c:v>
                  </c:pt>
                  <c:pt idx="7">
                    <c:v>3</c:v>
                  </c:pt>
                  <c:pt idx="8">
                    <c:v>5</c:v>
                  </c:pt>
                  <c:pt idx="9">
                    <c:v>6</c:v>
                  </c:pt>
                </c:lvl>
                <c:lvl>
                  <c:pt idx="0">
                    <c:v>msn-befs</c:v>
                  </c:pt>
                  <c:pt idx="1">
                    <c:v>msn-befs</c:v>
                  </c:pt>
                  <c:pt idx="2">
                    <c:v>msn-befs</c:v>
                  </c:pt>
                  <c:pt idx="3">
                    <c:v>hm</c:v>
                  </c:pt>
                  <c:pt idx="4">
                    <c:v>prxy</c:v>
                  </c:pt>
                  <c:pt idx="5">
                    <c:v>exchange</c:v>
                  </c:pt>
                  <c:pt idx="6">
                    <c:v>exchange</c:v>
                  </c:pt>
                  <c:pt idx="7">
                    <c:v>exchange</c:v>
                  </c:pt>
                  <c:pt idx="8">
                    <c:v>exchange</c:v>
                  </c:pt>
                  <c:pt idx="9">
                    <c:v>exchange</c:v>
                  </c:pt>
                </c:lvl>
              </c:multiLvlStrCache>
            </c:multiLvlStrRef>
          </c:cat>
          <c:val>
            <c:numRef>
              <c:f>'Caching break-even'!$H$2:$H$48</c:f>
              <c:numCache>
                <c:formatCode>General</c:formatCode>
                <c:ptCount val="10"/>
                <c:pt idx="0">
                  <c:v>23.09375</c:v>
                </c:pt>
                <c:pt idx="1">
                  <c:v>23.09375</c:v>
                </c:pt>
                <c:pt idx="2">
                  <c:v>23.09375</c:v>
                </c:pt>
                <c:pt idx="3">
                  <c:v>23.09375</c:v>
                </c:pt>
                <c:pt idx="4">
                  <c:v>23.09375</c:v>
                </c:pt>
                <c:pt idx="5">
                  <c:v>23.09375</c:v>
                </c:pt>
                <c:pt idx="6">
                  <c:v>23.09375</c:v>
                </c:pt>
                <c:pt idx="7">
                  <c:v>23.09375</c:v>
                </c:pt>
                <c:pt idx="8">
                  <c:v>23.09375</c:v>
                </c:pt>
                <c:pt idx="9">
                  <c:v>23.09375</c:v>
                </c:pt>
              </c:numCache>
            </c:numRef>
          </c:val>
        </c:ser>
        <c:marker val="1"/>
        <c:axId val="109873408"/>
        <c:axId val="109719936"/>
      </c:lineChart>
      <c:catAx>
        <c:axId val="109873408"/>
        <c:scaling>
          <c:orientation val="minMax"/>
        </c:scaling>
        <c:axPos val="b"/>
        <c:title>
          <c:tx>
            <c:rich>
              <a:bodyPr/>
              <a:lstStyle/>
              <a:p>
                <a:pPr>
                  <a:defRPr sz="2400" b="1"/>
                </a:pPr>
                <a:r>
                  <a:rPr lang="en-GB" sz="2400" b="1"/>
                  <a:t>Server/volume</a:t>
                </a:r>
              </a:p>
            </c:rich>
          </c:tx>
          <c:layout/>
        </c:title>
        <c:numFmt formatCode="General" sourceLinked="1"/>
        <c:tickLblPos val="nextTo"/>
        <c:txPr>
          <a:bodyPr/>
          <a:lstStyle/>
          <a:p>
            <a:pPr>
              <a:defRPr sz="1800" b="1"/>
            </a:pPr>
            <a:endParaRPr lang="en-US"/>
          </a:p>
        </c:txPr>
        <c:crossAx val="109719936"/>
        <c:crossesAt val="1.0000000000000035E-3"/>
        <c:auto val="1"/>
        <c:lblAlgn val="ctr"/>
        <c:lblOffset val="100"/>
      </c:catAx>
      <c:valAx>
        <c:axId val="109719936"/>
        <c:scaling>
          <c:logBase val="10"/>
          <c:orientation val="minMax"/>
        </c:scaling>
        <c:axPos val="l"/>
        <c:title>
          <c:tx>
            <c:rich>
              <a:bodyPr rot="-5400000" vert="horz"/>
              <a:lstStyle/>
              <a:p>
                <a:pPr>
                  <a:defRPr sz="3200"/>
                </a:pPr>
                <a:r>
                  <a:rPr lang="en-GB" sz="3200" baseline="0"/>
                  <a:t>Break-even point ($/GB)</a:t>
                </a:r>
                <a:endParaRPr lang="en-GB" sz="3200"/>
              </a:p>
            </c:rich>
          </c:tx>
          <c:layout/>
        </c:title>
        <c:numFmt formatCode="General" sourceLinked="1"/>
        <c:tickLblPos val="nextTo"/>
        <c:txPr>
          <a:bodyPr/>
          <a:lstStyle/>
          <a:p>
            <a:pPr>
              <a:defRPr sz="2800" b="1"/>
            </a:pPr>
            <a:endParaRPr lang="en-US"/>
          </a:p>
        </c:txPr>
        <c:crossAx val="109873408"/>
        <c:crosses val="autoZero"/>
        <c:crossBetween val="between"/>
      </c:valAx>
      <c:spPr>
        <a:noFill/>
        <a:ln>
          <a:noFill/>
        </a:ln>
      </c:spPr>
    </c:plotArea>
    <c:legend>
      <c:legendPos val="r"/>
      <c:layout>
        <c:manualLayout>
          <c:xMode val="edge"/>
          <c:yMode val="edge"/>
          <c:x val="0.22172529412023806"/>
          <c:y val="7.6047865111537861E-4"/>
          <c:w val="0.62645083435900795"/>
          <c:h val="0.2286420327038699"/>
        </c:manualLayout>
      </c:layout>
      <c:overlay val="1"/>
      <c:txPr>
        <a:bodyPr/>
        <a:lstStyle/>
        <a:p>
          <a:pPr>
            <a:defRPr sz="2800" b="1"/>
          </a:pPr>
          <a:endParaRPr lang="en-US"/>
        </a:p>
      </c:txPr>
    </c:legend>
    <c:plotVisOnly val="1"/>
    <c:dispBlanksAs val="gap"/>
  </c:chart>
  <c:spPr>
    <a:noFill/>
    <a:ln>
      <a:noFill/>
    </a:ln>
  </c:sp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GB"/>
  <c:chart>
    <c:plotArea>
      <c:layout>
        <c:manualLayout>
          <c:layoutTarget val="inner"/>
          <c:xMode val="edge"/>
          <c:yMode val="edge"/>
          <c:x val="0.16951650140954602"/>
          <c:y val="6.8870662900330129E-2"/>
          <c:w val="0.78837318946242829"/>
          <c:h val="0.6555602065354933"/>
        </c:manualLayout>
      </c:layout>
      <c:scatterChart>
        <c:scatterStyle val="lineMarker"/>
        <c:ser>
          <c:idx val="1"/>
          <c:order val="0"/>
          <c:tx>
            <c:v>US energy price (2008)</c:v>
          </c:tx>
          <c:spPr>
            <a:ln>
              <a:solidFill>
                <a:schemeClr val="bg1">
                  <a:lumMod val="50000"/>
                </a:schemeClr>
              </a:solidFill>
              <a:prstDash val="dash"/>
            </a:ln>
          </c:spPr>
          <c:marker>
            <c:symbol val="none"/>
          </c:marker>
          <c:xVal>
            <c:numRef>
              <c:f>'Cheetah vs SSD $ vs W'!$L$2:$L$3</c:f>
              <c:numCache>
                <c:formatCode>General</c:formatCode>
                <c:ptCount val="2"/>
                <c:pt idx="0">
                  <c:v>9.6700000000000022E-2</c:v>
                </c:pt>
                <c:pt idx="1">
                  <c:v>9.6700000000000022E-2</c:v>
                </c:pt>
              </c:numCache>
            </c:numRef>
          </c:xVal>
          <c:yVal>
            <c:numRef>
              <c:f>'Cheetah vs SSD $ vs W'!$M$2:$M$3</c:f>
              <c:numCache>
                <c:formatCode>General</c:formatCode>
                <c:ptCount val="2"/>
                <c:pt idx="0">
                  <c:v>0</c:v>
                </c:pt>
                <c:pt idx="1">
                  <c:v>50</c:v>
                </c:pt>
              </c:numCache>
            </c:numRef>
          </c:yVal>
        </c:ser>
        <c:ser>
          <c:idx val="3"/>
          <c:order val="1"/>
          <c:tx>
            <c:v> Break-even vs. Cheetah</c:v>
          </c:tx>
          <c:spPr>
            <a:ln>
              <a:solidFill>
                <a:schemeClr val="tx1"/>
              </a:solidFill>
            </a:ln>
          </c:spPr>
          <c:marker>
            <c:symbol val="square"/>
            <c:size val="5"/>
            <c:spPr>
              <a:solidFill>
                <a:sysClr val="windowText" lastClr="000000"/>
              </a:solidFill>
              <a:ln>
                <a:noFill/>
              </a:ln>
            </c:spPr>
          </c:marker>
          <c:xVal>
            <c:numRef>
              <c:f>'Cheetah vs SSD $ vs W'!$I$2:$I$50</c:f>
              <c:numCache>
                <c:formatCode>General</c:formatCode>
                <c:ptCount val="49"/>
                <c:pt idx="0">
                  <c:v>1.1831605001493619</c:v>
                </c:pt>
                <c:pt idx="1">
                  <c:v>1.295997851195273</c:v>
                </c:pt>
                <c:pt idx="2">
                  <c:v>1.295997851195273</c:v>
                </c:pt>
                <c:pt idx="3">
                  <c:v>1.295997851195273</c:v>
                </c:pt>
                <c:pt idx="4">
                  <c:v>2.0682245500940111</c:v>
                </c:pt>
                <c:pt idx="5">
                  <c:v>2.0682245500940111</c:v>
                </c:pt>
                <c:pt idx="6">
                  <c:v>2.0682245500940111</c:v>
                </c:pt>
                <c:pt idx="7">
                  <c:v>2.0682245500940111</c:v>
                </c:pt>
                <c:pt idx="8">
                  <c:v>2.0682245500940111</c:v>
                </c:pt>
                <c:pt idx="9">
                  <c:v>2.0682245500940111</c:v>
                </c:pt>
                <c:pt idx="10">
                  <c:v>2.0682245500940111</c:v>
                </c:pt>
                <c:pt idx="11">
                  <c:v>3.0739537730075792</c:v>
                </c:pt>
                <c:pt idx="12">
                  <c:v>3.2434587229107787</c:v>
                </c:pt>
                <c:pt idx="13">
                  <c:v>3.2434587229107787</c:v>
                </c:pt>
                <c:pt idx="14">
                  <c:v>3.2434587229107787</c:v>
                </c:pt>
                <c:pt idx="15">
                  <c:v>3.2434587229107787</c:v>
                </c:pt>
                <c:pt idx="16">
                  <c:v>3.5714285714285721</c:v>
                </c:pt>
                <c:pt idx="17">
                  <c:v>3.8063968832474546</c:v>
                </c:pt>
                <c:pt idx="18">
                  <c:v>5.3338056998897816</c:v>
                </c:pt>
                <c:pt idx="19">
                  <c:v>5.3338056998897816</c:v>
                </c:pt>
                <c:pt idx="20">
                  <c:v>5.3338056998897816</c:v>
                </c:pt>
                <c:pt idx="21">
                  <c:v>6.6878271522441253</c:v>
                </c:pt>
                <c:pt idx="22">
                  <c:v>6.6878271522441253</c:v>
                </c:pt>
                <c:pt idx="23">
                  <c:v>7.4287068148531077</c:v>
                </c:pt>
                <c:pt idx="24">
                  <c:v>7.4287068148531077</c:v>
                </c:pt>
                <c:pt idx="25">
                  <c:v>8.3091185830911858</c:v>
                </c:pt>
                <c:pt idx="26">
                  <c:v>8.3091185830911858</c:v>
                </c:pt>
                <c:pt idx="27">
                  <c:v>8.3091185830911858</c:v>
                </c:pt>
                <c:pt idx="28">
                  <c:v>8.6317193363171949</c:v>
                </c:pt>
                <c:pt idx="29">
                  <c:v>9.9600456621004572</c:v>
                </c:pt>
                <c:pt idx="30">
                  <c:v>9.9600456621004572</c:v>
                </c:pt>
                <c:pt idx="31">
                  <c:v>9.9600456621004572</c:v>
                </c:pt>
                <c:pt idx="32">
                  <c:v>9.9600456621004572</c:v>
                </c:pt>
                <c:pt idx="33">
                  <c:v>9.9600456621004572</c:v>
                </c:pt>
                <c:pt idx="34">
                  <c:v>9.9600456621004572</c:v>
                </c:pt>
                <c:pt idx="35">
                  <c:v>9.9600456621004572</c:v>
                </c:pt>
                <c:pt idx="36">
                  <c:v>12.805772994129162</c:v>
                </c:pt>
                <c:pt idx="37">
                  <c:v>13.080067962196031</c:v>
                </c:pt>
                <c:pt idx="38">
                  <c:v>20.510179558485252</c:v>
                </c:pt>
                <c:pt idx="39">
                  <c:v>20.510179558485252</c:v>
                </c:pt>
                <c:pt idx="40">
                  <c:v>23.549393028176848</c:v>
                </c:pt>
                <c:pt idx="41">
                  <c:v>27.126520386309444</c:v>
                </c:pt>
                <c:pt idx="42">
                  <c:v>40.949691580549548</c:v>
                </c:pt>
                <c:pt idx="43">
                  <c:v>40.949691580549548</c:v>
                </c:pt>
                <c:pt idx="44">
                  <c:v>40.949691580549548</c:v>
                </c:pt>
                <c:pt idx="45">
                  <c:v>40.949691580549548</c:v>
                </c:pt>
                <c:pt idx="46">
                  <c:v>40.949691580549548</c:v>
                </c:pt>
                <c:pt idx="47">
                  <c:v>40.949691580549548</c:v>
                </c:pt>
                <c:pt idx="48">
                  <c:v>40.949691580549548</c:v>
                </c:pt>
              </c:numCache>
            </c:numRef>
          </c:xVal>
          <c:yVal>
            <c:numRef>
              <c:f>'Cheetah vs SSD $ vs W'!$J$2:$J$50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0"/>
          <c:order val="2"/>
          <c:tx>
            <c:v>Break-even vs. Momentus</c:v>
          </c:tx>
          <c:spPr>
            <a:ln>
              <a:solidFill>
                <a:schemeClr val="bg1">
                  <a:lumMod val="50000"/>
                </a:schemeClr>
              </a:solidFill>
            </a:ln>
          </c:spPr>
          <c:marker>
            <c:symbol val="square"/>
            <c:size val="5"/>
            <c:spPr>
              <a:solidFill>
                <a:schemeClr val="bg1">
                  <a:lumMod val="50000"/>
                </a:schemeClr>
              </a:solidFill>
              <a:ln>
                <a:solidFill>
                  <a:sysClr val="window" lastClr="FFFFFF">
                    <a:lumMod val="50000"/>
                  </a:sysClr>
                </a:solidFill>
              </a:ln>
            </c:spPr>
          </c:marker>
          <c:xVal>
            <c:numRef>
              <c:f>'Momentus vs SSD $ vs W'!$G$2:$G$14</c:f>
              <c:numCache>
                <c:formatCode>General</c:formatCode>
                <c:ptCount val="13"/>
                <c:pt idx="0">
                  <c:v>2.7071102413568187</c:v>
                </c:pt>
                <c:pt idx="1">
                  <c:v>3.8454390995009033</c:v>
                </c:pt>
                <c:pt idx="2">
                  <c:v>9.458577951728639</c:v>
                </c:pt>
                <c:pt idx="3">
                  <c:v>14.469178082191776</c:v>
                </c:pt>
                <c:pt idx="4">
                  <c:v>18.1697108066971</c:v>
                </c:pt>
                <c:pt idx="5">
                  <c:v>35.331050228310502</c:v>
                </c:pt>
                <c:pt idx="6">
                  <c:v>35.331050228310502</c:v>
                </c:pt>
                <c:pt idx="7">
                  <c:v>57.534246575342458</c:v>
                </c:pt>
                <c:pt idx="8">
                  <c:v>57.534246575342458</c:v>
                </c:pt>
                <c:pt idx="9">
                  <c:v>68.635844748858446</c:v>
                </c:pt>
                <c:pt idx="10">
                  <c:v>68.635844748858446</c:v>
                </c:pt>
                <c:pt idx="11">
                  <c:v>92.351598173515924</c:v>
                </c:pt>
                <c:pt idx="12">
                  <c:v>208.21917808219158</c:v>
                </c:pt>
              </c:numCache>
            </c:numRef>
          </c:xVal>
          <c:yVal>
            <c:numRef>
              <c:f>'Momentus vs SSD $ vs W'!$H$2:$H$12</c:f>
              <c:numCache>
                <c:formatCode>General</c:formatCode>
                <c:ptCount val="11"/>
                <c:pt idx="0">
                  <c:v>1</c:v>
                </c:pt>
                <c:pt idx="1">
                  <c:v>2</c:v>
                </c:pt>
                <c:pt idx="2">
                  <c:v>3</c:v>
                </c:pt>
                <c:pt idx="3">
                  <c:v>4</c:v>
                </c:pt>
                <c:pt idx="4">
                  <c:v>5</c:v>
                </c:pt>
                <c:pt idx="5">
                  <c:v>6</c:v>
                </c:pt>
                <c:pt idx="6">
                  <c:v>7</c:v>
                </c:pt>
                <c:pt idx="7">
                  <c:v>8</c:v>
                </c:pt>
                <c:pt idx="8">
                  <c:v>9</c:v>
                </c:pt>
                <c:pt idx="9">
                  <c:v>10</c:v>
                </c:pt>
                <c:pt idx="10">
                  <c:v>11</c:v>
                </c:pt>
              </c:numCache>
            </c:numRef>
          </c:yVal>
        </c:ser>
        <c:axId val="58334208"/>
        <c:axId val="58344960"/>
      </c:scatterChart>
      <c:valAx>
        <c:axId val="58334208"/>
        <c:scaling>
          <c:logBase val="10"/>
          <c:orientation val="minMax"/>
        </c:scaling>
        <c:axPos val="b"/>
        <c:title>
          <c:tx>
            <c:rich>
              <a:bodyPr/>
              <a:lstStyle/>
              <a:p>
                <a:pPr>
                  <a:defRPr sz="3200" b="1"/>
                </a:pPr>
                <a:r>
                  <a:rPr lang="en-GB" sz="3200" b="1" baseline="0"/>
                  <a:t>Energy price ($/kWh)</a:t>
                </a:r>
                <a:endParaRPr lang="en-GB" sz="3200" b="1"/>
              </a:p>
            </c:rich>
          </c:tx>
          <c:layout/>
        </c:title>
        <c:numFmt formatCode="General" sourceLinked="1"/>
        <c:tickLblPos val="nextTo"/>
        <c:txPr>
          <a:bodyPr/>
          <a:lstStyle/>
          <a:p>
            <a:pPr>
              <a:defRPr sz="2800" b="1"/>
            </a:pPr>
            <a:endParaRPr lang="en-US"/>
          </a:p>
        </c:txPr>
        <c:crossAx val="58344960"/>
        <c:crossesAt val="0"/>
        <c:crossBetween val="midCat"/>
      </c:valAx>
      <c:valAx>
        <c:axId val="58344960"/>
        <c:scaling>
          <c:orientation val="minMax"/>
          <c:max val="50"/>
        </c:scaling>
        <c:axPos val="l"/>
        <c:title>
          <c:tx>
            <c:rich>
              <a:bodyPr rot="-5400000" vert="horz"/>
              <a:lstStyle/>
              <a:p>
                <a:pPr>
                  <a:defRPr sz="3200"/>
                </a:pPr>
                <a:r>
                  <a:rPr lang="en-GB" sz="3200" dirty="0" smtClean="0"/>
                  <a:t> # workloads</a:t>
                </a:r>
                <a:endParaRPr lang="en-GB" sz="3200" dirty="0"/>
              </a:p>
            </c:rich>
          </c:tx>
          <c:layout/>
        </c:title>
        <c:numFmt formatCode="General" sourceLinked="1"/>
        <c:tickLblPos val="nextTo"/>
        <c:txPr>
          <a:bodyPr/>
          <a:lstStyle/>
          <a:p>
            <a:pPr>
              <a:defRPr sz="2800" b="1"/>
            </a:pPr>
            <a:endParaRPr lang="en-US"/>
          </a:p>
        </c:txPr>
        <c:crossAx val="58334208"/>
        <c:crossesAt val="1.0000000000000005E-2"/>
        <c:crossBetween val="midCat"/>
      </c:valAx>
      <c:spPr>
        <a:noFill/>
        <a:ln>
          <a:noFill/>
        </a:ln>
      </c:spPr>
    </c:plotArea>
    <c:legend>
      <c:legendPos val="r"/>
      <c:layout>
        <c:manualLayout>
          <c:xMode val="edge"/>
          <c:yMode val="edge"/>
          <c:x val="0.17737715077282012"/>
          <c:y val="0.16020149804199077"/>
          <c:w val="0.47779223406334176"/>
          <c:h val="0.37633405496818612"/>
        </c:manualLayout>
      </c:layout>
      <c:overlay val="1"/>
      <c:txPr>
        <a:bodyPr/>
        <a:lstStyle/>
        <a:p>
          <a:pPr>
            <a:defRPr sz="2400" b="1"/>
          </a:pPr>
          <a:endParaRPr lang="en-US"/>
        </a:p>
      </c:txPr>
    </c:legend>
    <c:plotVisOnly val="1"/>
  </c:chart>
  <c:spPr>
    <a:noFill/>
    <a:ln>
      <a:noFill/>
    </a:ln>
  </c:sp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GB"/>
  <c:chart>
    <c:autoTitleDeleted val="1"/>
    <c:plotArea>
      <c:layout/>
      <c:scatterChart>
        <c:scatterStyle val="lineMarker"/>
        <c:ser>
          <c:idx val="0"/>
          <c:order val="0"/>
          <c:tx>
            <c:v>1 GB write-ahead log</c:v>
          </c:tx>
          <c:spPr>
            <a:ln>
              <a:solidFill>
                <a:schemeClr val="bg1">
                  <a:lumMod val="50000"/>
                </a:schemeClr>
              </a:solidFill>
              <a:prstDash val="dash"/>
            </a:ln>
          </c:spPr>
          <c:marker>
            <c:spPr>
              <a:solidFill>
                <a:schemeClr val="bg1">
                  <a:lumMod val="50000"/>
                </a:schemeClr>
              </a:solidFill>
              <a:ln>
                <a:noFill/>
              </a:ln>
            </c:spPr>
          </c:marker>
          <c:xVal>
            <c:numRef>
              <c:f>'Wear lifetime'!$G$2:$G$50</c:f>
              <c:numCache>
                <c:formatCode>General</c:formatCode>
                <c:ptCount val="49"/>
                <c:pt idx="0">
                  <c:v>8.9921198598746394E-2</c:v>
                </c:pt>
                <c:pt idx="1">
                  <c:v>0.10038481967292716</c:v>
                </c:pt>
                <c:pt idx="2">
                  <c:v>0.36406886988075593</c:v>
                </c:pt>
                <c:pt idx="3">
                  <c:v>0.42905392278277688</c:v>
                </c:pt>
                <c:pt idx="4">
                  <c:v>0.42905396138817115</c:v>
                </c:pt>
                <c:pt idx="5">
                  <c:v>0.43133760175785396</c:v>
                </c:pt>
                <c:pt idx="6">
                  <c:v>0.50434674958158587</c:v>
                </c:pt>
                <c:pt idx="7">
                  <c:v>0.78557029723847072</c:v>
                </c:pt>
                <c:pt idx="8">
                  <c:v>1.1200244135999486</c:v>
                </c:pt>
                <c:pt idx="9">
                  <c:v>1.2963632493003017</c:v>
                </c:pt>
                <c:pt idx="10">
                  <c:v>1.3524937835037394</c:v>
                </c:pt>
                <c:pt idx="11">
                  <c:v>1.5063090171315099</c:v>
                </c:pt>
                <c:pt idx="12">
                  <c:v>1.5690643244339999</c:v>
                </c:pt>
                <c:pt idx="13">
                  <c:v>1.5829428345239163</c:v>
                </c:pt>
                <c:pt idx="14">
                  <c:v>1.5873000562340247</c:v>
                </c:pt>
                <c:pt idx="15">
                  <c:v>1.606691942891713</c:v>
                </c:pt>
                <c:pt idx="16">
                  <c:v>1.6481308322786989</c:v>
                </c:pt>
                <c:pt idx="17">
                  <c:v>1.6557327243480182</c:v>
                </c:pt>
                <c:pt idx="18">
                  <c:v>1.7049044046783439</c:v>
                </c:pt>
                <c:pt idx="19">
                  <c:v>1.7609870247202744</c:v>
                </c:pt>
                <c:pt idx="20">
                  <c:v>1.8523093965522253</c:v>
                </c:pt>
                <c:pt idx="21">
                  <c:v>2.1331817797029733</c:v>
                </c:pt>
                <c:pt idx="22">
                  <c:v>2.3635099172886203</c:v>
                </c:pt>
                <c:pt idx="23">
                  <c:v>2.3974726209710906</c:v>
                </c:pt>
                <c:pt idx="24">
                  <c:v>2.7489382380642291</c:v>
                </c:pt>
                <c:pt idx="25">
                  <c:v>2.8449018865273983</c:v>
                </c:pt>
                <c:pt idx="26">
                  <c:v>3.5532363431254996</c:v>
                </c:pt>
                <c:pt idx="27">
                  <c:v>4.8217626833007001</c:v>
                </c:pt>
                <c:pt idx="28">
                  <c:v>5.5639988379834175</c:v>
                </c:pt>
                <c:pt idx="29">
                  <c:v>6.2335687918337133</c:v>
                </c:pt>
                <c:pt idx="30">
                  <c:v>6.7261737624243665</c:v>
                </c:pt>
                <c:pt idx="31">
                  <c:v>7.1894257963628512</c:v>
                </c:pt>
                <c:pt idx="32">
                  <c:v>8.9355679623497224</c:v>
                </c:pt>
                <c:pt idx="33">
                  <c:v>9.8789935617375342</c:v>
                </c:pt>
                <c:pt idx="34">
                  <c:v>10.181517737783469</c:v>
                </c:pt>
                <c:pt idx="35">
                  <c:v>12.155508503546205</c:v>
                </c:pt>
                <c:pt idx="36">
                  <c:v>27.700872718819884</c:v>
                </c:pt>
                <c:pt idx="37">
                  <c:v>47.234961280948987</c:v>
                </c:pt>
                <c:pt idx="38">
                  <c:v>51.724003750500913</c:v>
                </c:pt>
                <c:pt idx="39">
                  <c:v>72.062739944562779</c:v>
                </c:pt>
                <c:pt idx="40">
                  <c:v>92.835156348936039</c:v>
                </c:pt>
                <c:pt idx="41">
                  <c:v>112.11873415025782</c:v>
                </c:pt>
                <c:pt idx="42">
                  <c:v>134.50715840568841</c:v>
                </c:pt>
                <c:pt idx="43">
                  <c:v>171.73142539798411</c:v>
                </c:pt>
                <c:pt idx="44">
                  <c:v>251.96815225477548</c:v>
                </c:pt>
                <c:pt idx="45">
                  <c:v>435.70722094124125</c:v>
                </c:pt>
                <c:pt idx="46">
                  <c:v>456.31359509886147</c:v>
                </c:pt>
                <c:pt idx="47">
                  <c:v>14107.793755572673</c:v>
                </c:pt>
                <c:pt idx="48">
                  <c:v>26128.407065115407</c:v>
                </c:pt>
              </c:numCache>
            </c:numRef>
          </c:xVal>
          <c:yVal>
            <c:numRef>
              <c:f>'Wear lifetime'!$F$2:$F$50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3"/>
          <c:order val="1"/>
          <c:tx>
            <c:v>Entire volume</c:v>
          </c:tx>
          <c:spPr>
            <a:ln>
              <a:solidFill>
                <a:schemeClr val="tx1"/>
              </a:solidFill>
            </a:ln>
          </c:spPr>
          <c:marker>
            <c:symbol val="square"/>
            <c:size val="5"/>
            <c:spPr>
              <a:solidFill>
                <a:sysClr val="windowText" lastClr="000000"/>
              </a:solidFill>
              <a:ln>
                <a:noFill/>
              </a:ln>
            </c:spPr>
          </c:marker>
          <c:xVal>
            <c:numRef>
              <c:f>'Wear lifetime'!$E$2:$E$50</c:f>
              <c:numCache>
                <c:formatCode>General</c:formatCode>
                <c:ptCount val="49"/>
                <c:pt idx="0">
                  <c:v>2.3737998027274321</c:v>
                </c:pt>
                <c:pt idx="1">
                  <c:v>4.8739839718315787</c:v>
                </c:pt>
                <c:pt idx="2">
                  <c:v>5.8630500402973906</c:v>
                </c:pt>
                <c:pt idx="3">
                  <c:v>9.4372474246057507</c:v>
                </c:pt>
                <c:pt idx="4">
                  <c:v>17.602152214030973</c:v>
                </c:pt>
                <c:pt idx="5">
                  <c:v>20.054246807487488</c:v>
                </c:pt>
                <c:pt idx="6">
                  <c:v>29.097100775004296</c:v>
                </c:pt>
                <c:pt idx="7">
                  <c:v>35.454505295516292</c:v>
                </c:pt>
                <c:pt idx="8">
                  <c:v>37.230547140003523</c:v>
                </c:pt>
                <c:pt idx="9">
                  <c:v>37.329150834980318</c:v>
                </c:pt>
                <c:pt idx="10">
                  <c:v>52.493648118727492</c:v>
                </c:pt>
                <c:pt idx="11">
                  <c:v>63.347197550889597</c:v>
                </c:pt>
                <c:pt idx="12">
                  <c:v>75.152613258644962</c:v>
                </c:pt>
                <c:pt idx="13">
                  <c:v>81.327958742417422</c:v>
                </c:pt>
                <c:pt idx="14">
                  <c:v>99.953054682601817</c:v>
                </c:pt>
                <c:pt idx="15">
                  <c:v>113.08083249012256</c:v>
                </c:pt>
                <c:pt idx="16">
                  <c:v>123.57463358711122</c:v>
                </c:pt>
                <c:pt idx="17">
                  <c:v>132.28195000010436</c:v>
                </c:pt>
                <c:pt idx="18">
                  <c:v>151.31624600707298</c:v>
                </c:pt>
                <c:pt idx="19">
                  <c:v>224.8534273734912</c:v>
                </c:pt>
                <c:pt idx="20">
                  <c:v>239.8432809478671</c:v>
                </c:pt>
                <c:pt idx="21">
                  <c:v>252.01488024411762</c:v>
                </c:pt>
                <c:pt idx="22">
                  <c:v>386.60971350348842</c:v>
                </c:pt>
                <c:pt idx="23">
                  <c:v>469.31094144045943</c:v>
                </c:pt>
                <c:pt idx="24">
                  <c:v>505.96431632451021</c:v>
                </c:pt>
                <c:pt idx="25">
                  <c:v>537.40161665906953</c:v>
                </c:pt>
                <c:pt idx="26">
                  <c:v>550.28883937046646</c:v>
                </c:pt>
                <c:pt idx="27">
                  <c:v>567.08748050927352</c:v>
                </c:pt>
                <c:pt idx="28">
                  <c:v>583.92616817367741</c:v>
                </c:pt>
                <c:pt idx="29">
                  <c:v>603.13226527784082</c:v>
                </c:pt>
                <c:pt idx="30">
                  <c:v>651.67463662139994</c:v>
                </c:pt>
                <c:pt idx="31">
                  <c:v>730.61309814665901</c:v>
                </c:pt>
                <c:pt idx="32">
                  <c:v>761.21038405219326</c:v>
                </c:pt>
                <c:pt idx="33">
                  <c:v>885.24573437558365</c:v>
                </c:pt>
                <c:pt idx="34">
                  <c:v>1043.6873736957627</c:v>
                </c:pt>
                <c:pt idx="35">
                  <c:v>1255.7793541648382</c:v>
                </c:pt>
                <c:pt idx="36">
                  <c:v>1670.6431043068289</c:v>
                </c:pt>
                <c:pt idx="37">
                  <c:v>2448.9870614548149</c:v>
                </c:pt>
                <c:pt idx="38">
                  <c:v>4370.2716271354175</c:v>
                </c:pt>
                <c:pt idx="39">
                  <c:v>5443.8702744277944</c:v>
                </c:pt>
                <c:pt idx="40">
                  <c:v>11269.362087522222</c:v>
                </c:pt>
                <c:pt idx="41">
                  <c:v>11371.818518519358</c:v>
                </c:pt>
                <c:pt idx="42">
                  <c:v>14726.601785176468</c:v>
                </c:pt>
                <c:pt idx="43">
                  <c:v>16055.255977356388</c:v>
                </c:pt>
                <c:pt idx="44">
                  <c:v>20846.384021404774</c:v>
                </c:pt>
                <c:pt idx="45">
                  <c:v>52889.65992481423</c:v>
                </c:pt>
                <c:pt idx="46">
                  <c:v>58262.272462162269</c:v>
                </c:pt>
                <c:pt idx="47">
                  <c:v>513712.60802464129</c:v>
                </c:pt>
                <c:pt idx="48">
                  <c:v>634353.93818352441</c:v>
                </c:pt>
              </c:numCache>
            </c:numRef>
          </c:xVal>
          <c:yVal>
            <c:numRef>
              <c:f>'Wear lifetime'!$F$2:$F$46</c:f>
              <c:numCache>
                <c:formatCode>General</c:formatCode>
                <c:ptCount val="4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numCache>
            </c:numRef>
          </c:yVal>
        </c:ser>
        <c:axId val="58361728"/>
        <c:axId val="58381056"/>
      </c:scatterChart>
      <c:valAx>
        <c:axId val="58361728"/>
        <c:scaling>
          <c:logBase val="10"/>
          <c:orientation val="minMax"/>
          <c:max val="100"/>
          <c:min val="0.1"/>
        </c:scaling>
        <c:axPos val="b"/>
        <c:title>
          <c:tx>
            <c:rich>
              <a:bodyPr/>
              <a:lstStyle/>
              <a:p>
                <a:pPr>
                  <a:defRPr sz="3200" b="1"/>
                </a:pPr>
                <a:r>
                  <a:rPr lang="en-GB" sz="3200" b="1" baseline="0"/>
                  <a:t>Wear-out time (years)</a:t>
                </a:r>
                <a:endParaRPr lang="en-GB" sz="3200" b="1"/>
              </a:p>
            </c:rich>
          </c:tx>
          <c:layout/>
        </c:title>
        <c:numFmt formatCode="General" sourceLinked="0"/>
        <c:tickLblPos val="nextTo"/>
        <c:txPr>
          <a:bodyPr/>
          <a:lstStyle/>
          <a:p>
            <a:pPr>
              <a:defRPr sz="2800" b="1"/>
            </a:pPr>
            <a:endParaRPr lang="en-US"/>
          </a:p>
        </c:txPr>
        <c:crossAx val="58381056"/>
        <c:crossesAt val="0"/>
        <c:crossBetween val="midCat"/>
      </c:valAx>
      <c:valAx>
        <c:axId val="58381056"/>
        <c:scaling>
          <c:orientation val="minMax"/>
          <c:max val="50"/>
        </c:scaling>
        <c:axPos val="l"/>
        <c:title>
          <c:tx>
            <c:rich>
              <a:bodyPr rot="-5400000" vert="horz"/>
              <a:lstStyle/>
              <a:p>
                <a:pPr>
                  <a:defRPr sz="3200"/>
                </a:pPr>
                <a:r>
                  <a:rPr lang="en-GB" sz="3200" baseline="0" dirty="0" smtClean="0"/>
                  <a:t># </a:t>
                </a:r>
                <a:r>
                  <a:rPr lang="en-GB" sz="3200" baseline="0" dirty="0"/>
                  <a:t>workloads</a:t>
                </a:r>
                <a:endParaRPr lang="en-GB" sz="3200" dirty="0"/>
              </a:p>
            </c:rich>
          </c:tx>
          <c:layout/>
        </c:title>
        <c:numFmt formatCode="General" sourceLinked="1"/>
        <c:tickLblPos val="nextTo"/>
        <c:txPr>
          <a:bodyPr/>
          <a:lstStyle/>
          <a:p>
            <a:pPr>
              <a:defRPr sz="2800" b="1"/>
            </a:pPr>
            <a:endParaRPr lang="en-US"/>
          </a:p>
        </c:txPr>
        <c:crossAx val="58361728"/>
        <c:crossesAt val="1.0000000000000005E-2"/>
        <c:crossBetween val="midCat"/>
      </c:valAx>
      <c:spPr>
        <a:noFill/>
        <a:ln>
          <a:noFill/>
        </a:ln>
      </c:spPr>
    </c:plotArea>
    <c:legend>
      <c:legendPos val="r"/>
      <c:layout>
        <c:manualLayout>
          <c:xMode val="edge"/>
          <c:yMode val="edge"/>
          <c:x val="0.1975491707975584"/>
          <c:y val="0.10314825996533629"/>
          <c:w val="0.40331973181996905"/>
          <c:h val="0.2619186691534085"/>
        </c:manualLayout>
      </c:layout>
      <c:overlay val="1"/>
      <c:txPr>
        <a:bodyPr/>
        <a:lstStyle/>
        <a:p>
          <a:pPr>
            <a:defRPr sz="2400" b="1"/>
          </a:pPr>
          <a:endParaRPr lang="en-US"/>
        </a:p>
      </c:txPr>
    </c:legend>
    <c:plotVisOnly val="1"/>
  </c:chart>
  <c:spPr>
    <a:noFill/>
    <a:ln>
      <a:noFill/>
    </a:ln>
  </c:spPr>
  <c:externalData r:id="rId1"/>
</c:chartSpace>
</file>

<file path=ppt/drawings/drawing1.xml><?xml version="1.0" encoding="utf-8"?>
<c:userShapes xmlns:c="http://schemas.openxmlformats.org/drawingml/2006/chart">
  <cdr:relSizeAnchor xmlns:cdr="http://schemas.openxmlformats.org/drawingml/2006/chartDrawing">
    <cdr:from>
      <cdr:x>0.27266</cdr:x>
      <cdr:y>0.12016</cdr:y>
    </cdr:from>
    <cdr:to>
      <cdr:x>0.46082</cdr:x>
      <cdr:y>0.16728</cdr:y>
    </cdr:to>
    <cdr:sp macro="" textlink="">
      <cdr:nvSpPr>
        <cdr:cNvPr id="10" name="TextBox 9"/>
        <cdr:cNvSpPr txBox="1"/>
      </cdr:nvSpPr>
      <cdr:spPr>
        <a:xfrm xmlns:a="http://schemas.openxmlformats.org/drawingml/2006/main">
          <a:off x="2533597" y="728651"/>
          <a:ext cx="1748420" cy="285748"/>
        </a:xfrm>
        <a:prstGeom xmlns:a="http://schemas.openxmlformats.org/drawingml/2006/main" prst="rect">
          <a:avLst/>
        </a:prstGeom>
        <a:noFill xmlns:a="http://schemas.openxmlformats.org/drawingml/2006/main"/>
      </cdr:spPr>
      <cdr:txBody>
        <a:bodyPr xmlns:a="http://schemas.openxmlformats.org/drawingml/2006/main" wrap="none" rtlCol="0"/>
        <a:lstStyle xmlns:a="http://schemas.openxmlformats.org/drawingml/2006/main"/>
        <a:p xmlns:a="http://schemas.openxmlformats.org/drawingml/2006/main">
          <a:r>
            <a:rPr lang="en-GB" sz="2400" b="1" i="1" baseline="0"/>
            <a:t>SSD	</a:t>
          </a:r>
          <a:endParaRPr lang="en-GB" sz="2400" b="1" i="1"/>
        </a:p>
      </cdr:txBody>
    </cdr:sp>
  </cdr:relSizeAnchor>
  <cdr:relSizeAnchor xmlns:cdr="http://schemas.openxmlformats.org/drawingml/2006/chartDrawing">
    <cdr:from>
      <cdr:x>0.25319</cdr:x>
      <cdr:y>0.52931</cdr:y>
    </cdr:from>
    <cdr:to>
      <cdr:x>0.42186</cdr:x>
      <cdr:y>0.57643</cdr:y>
    </cdr:to>
    <cdr:sp macro="" textlink="">
      <cdr:nvSpPr>
        <cdr:cNvPr id="11" name="TextBox 1"/>
        <cdr:cNvSpPr txBox="1"/>
      </cdr:nvSpPr>
      <cdr:spPr>
        <a:xfrm xmlns:a="http://schemas.openxmlformats.org/drawingml/2006/main">
          <a:off x="2352707" y="3209882"/>
          <a:ext cx="1567310" cy="28574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2400" b="1" i="1" baseline="0">
              <a:solidFill>
                <a:schemeClr val="tx1"/>
              </a:solidFill>
            </a:rPr>
            <a:t>Enterprise disk	</a:t>
          </a:r>
          <a:endParaRPr lang="en-GB" sz="2400" b="1" i="1">
            <a:solidFill>
              <a:schemeClr val="tx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GB"/>
          </a:p>
        </p:txBody>
      </p:sp>
      <p:sp>
        <p:nvSpPr>
          <p:cNvPr id="512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1DE51BAC-855A-45BA-A23D-3C82F21AB5E5}" type="datetimeFigureOut">
              <a:rPr lang="en-GB"/>
              <a:pPr>
                <a:defRPr/>
              </a:pPr>
              <a:t>30/03/2009</a:t>
            </a:fld>
            <a:endParaRPr lang="en-GB"/>
          </a:p>
        </p:txBody>
      </p:sp>
      <p:sp>
        <p:nvSpPr>
          <p:cNvPr id="512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GB"/>
          </a:p>
        </p:txBody>
      </p:sp>
      <p:sp>
        <p:nvSpPr>
          <p:cNvPr id="512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DC82DE33-5D4B-423E-B0FE-8704B043BB28}"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Arial" pitchFamily="34" charset="0"/>
              </a:defRPr>
            </a:lvl1pPr>
          </a:lstStyle>
          <a:p>
            <a:pPr>
              <a:defRPr/>
            </a:pPr>
            <a:fld id="{86CA1ECF-57FC-40D8-BEFF-832559CDE6BC}" type="datetimeFigureOut">
              <a:rPr lang="en-US"/>
              <a:pPr>
                <a:defRPr/>
              </a:pPr>
              <a:t>3/30/2009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Arial" pitchFamily="34" charset="0"/>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pPr>
              <a:defRPr/>
            </a:pPr>
            <a:fld id="{FC0758EF-CB78-4FBC-9B57-E59315ADB68B}"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D0473DD9-46F4-4AE5-88FA-FB6CB38C888D}" type="slidenum">
              <a:rPr lang="en-GB" smtClean="0">
                <a:latin typeface="Arial" charset="0"/>
                <a:cs typeface="Arial" charset="0"/>
              </a:rPr>
              <a:pPr/>
              <a:t>1</a:t>
            </a:fld>
            <a:endParaRPr lang="en-GB" smtClean="0">
              <a:latin typeface="Arial" charset="0"/>
              <a:cs typeface="Arial" charset="0"/>
            </a:endParaRPr>
          </a:p>
        </p:txBody>
      </p:sp>
      <p:sp>
        <p:nvSpPr>
          <p:cNvPr id="5325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325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16</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Workload</a:t>
            </a:r>
            <a:r>
              <a:rPr lang="en-GB" baseline="0" dirty="0" smtClean="0"/>
              <a:t> and volume are interchangeable</a:t>
            </a:r>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17</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22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25</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At the end of the talk I’ll talk a little bit about</a:t>
            </a:r>
            <a:r>
              <a:rPr lang="en-GB" baseline="0" dirty="0" smtClean="0"/>
              <a:t> the economics of this.</a:t>
            </a:r>
          </a:p>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29</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Steven </a:t>
            </a:r>
            <a:r>
              <a:rPr lang="en-GB" dirty="0" err="1" smtClean="0"/>
              <a:t>Hetzler</a:t>
            </a:r>
            <a:r>
              <a:rPr lang="en-GB" dirty="0" smtClean="0"/>
              <a:t> is an IBM Fellow at IBM </a:t>
            </a:r>
            <a:r>
              <a:rPr lang="en-GB" dirty="0" err="1" smtClean="0"/>
              <a:t>Almaden</a:t>
            </a:r>
            <a:r>
              <a:rPr lang="en-GB" dirty="0" smtClean="0"/>
              <a:t> lab.</a:t>
            </a:r>
            <a:endParaRPr lang="en-GB" smtClean="0"/>
          </a:p>
          <a:p>
            <a:endParaRPr lang="en-GB"/>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36</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8</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9</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First two are enterprise disks. Next two are enterprise SSDs.</a:t>
            </a:r>
            <a:r>
              <a:rPr lang="en-GB" baseline="0" dirty="0" smtClean="0"/>
              <a:t> </a:t>
            </a:r>
          </a:p>
          <a:p>
            <a:endParaRPr lang="en-GB" baseline="0" dirty="0" smtClean="0"/>
          </a:p>
          <a:p>
            <a:r>
              <a:rPr lang="en-GB" baseline="0" dirty="0" smtClean="0"/>
              <a:t>Last is a low power disk usually not used for enterprise. That’s for power, which is discussed in the paper but we won’t be going into it in detail in the talk. So we won’t be looking at the </a:t>
            </a:r>
            <a:r>
              <a:rPr lang="en-GB" baseline="0" dirty="0" err="1" smtClean="0"/>
              <a:t>Momentus</a:t>
            </a:r>
            <a:r>
              <a:rPr lang="en-GB" baseline="0" dirty="0" smtClean="0"/>
              <a:t> in this talk.</a:t>
            </a:r>
          </a:p>
          <a:p>
            <a:endParaRPr lang="en-GB" dirty="0" smtClean="0"/>
          </a:p>
          <a:p>
            <a:r>
              <a:rPr lang="en-GB" dirty="0" smtClean="0"/>
              <a:t>So: scaled by dollar cost. Disks win on</a:t>
            </a:r>
            <a:r>
              <a:rPr lang="en-GB" baseline="0" dirty="0" smtClean="0"/>
              <a:t> capacity. SSDs win big on IOPS/$. Sequential is about comparable. </a:t>
            </a:r>
          </a:p>
          <a:p>
            <a:endParaRPr lang="en-GB"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X25-E was not available at the time ... The </a:t>
            </a:r>
            <a:r>
              <a:rPr lang="en-GB" dirty="0" err="1" smtClean="0"/>
              <a:t>perf</a:t>
            </a:r>
            <a:r>
              <a:rPr lang="en-GB" dirty="0" smtClean="0"/>
              <a:t> numbers  are</a:t>
            </a:r>
            <a:r>
              <a:rPr lang="en-GB" baseline="0" dirty="0" smtClean="0"/>
              <a:t> marketing numbers from Intel. So we won’t be showing results from that, but we will come back to it later in the talk when we discuss cost/capacity of SSDs since it is significantly cheaper than the </a:t>
            </a:r>
            <a:r>
              <a:rPr lang="en-GB" baseline="0" dirty="0" err="1" smtClean="0"/>
              <a:t>Memoright</a:t>
            </a:r>
            <a:r>
              <a:rPr lang="en-GB" baseline="0" dirty="0" smtClean="0"/>
              <a:t> per gigabyte.</a:t>
            </a:r>
            <a:endParaRPr lang="en-GB" dirty="0" smtClean="0"/>
          </a:p>
          <a:p>
            <a:endParaRPr lang="en-GB"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10</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11</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More details in the paper.</a:t>
            </a:r>
          </a:p>
          <a:p>
            <a:endParaRPr lang="en-US"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13</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14</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2984"/>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2898759"/>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Slide Number Placeholder 3"/>
          <p:cNvSpPr>
            <a:spLocks noGrp="1"/>
          </p:cNvSpPr>
          <p:nvPr>
            <p:ph type="sldNum" sz="quarter" idx="10"/>
          </p:nvPr>
        </p:nvSpPr>
        <p:spPr/>
        <p:txBody>
          <a:bodyPr/>
          <a:lstStyle>
            <a:lvl1pPr>
              <a:defRPr/>
            </a:lvl1pPr>
          </a:lstStyle>
          <a:p>
            <a:pPr>
              <a:defRPr/>
            </a:pPr>
            <a:fld id="{E0BBE87A-93EE-4BBA-83CB-D331D5397581}"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3"/>
          <p:cNvSpPr>
            <a:spLocks noGrp="1"/>
          </p:cNvSpPr>
          <p:nvPr>
            <p:ph type="sldNum" sz="quarter" idx="10"/>
          </p:nvPr>
        </p:nvSpPr>
        <p:spPr>
          <a:xfrm>
            <a:off x="8072462" y="6356350"/>
            <a:ext cx="614338" cy="365125"/>
          </a:xfrm>
        </p:spPr>
        <p:txBody>
          <a:bodyPr/>
          <a:lstStyle>
            <a:lvl1pPr>
              <a:defRPr sz="1400" b="1">
                <a:solidFill>
                  <a:schemeClr val="tx1"/>
                </a:solidFill>
              </a:defRPr>
            </a:lvl1pPr>
          </a:lstStyle>
          <a:p>
            <a:pPr>
              <a:defRPr/>
            </a:pPr>
            <a:fld id="{243BA2DA-C7DF-465D-83EC-88F964287007}" type="slidenum">
              <a:rPr lang="en-GB" smtClean="0"/>
              <a:pPr>
                <a:defRPr/>
              </a:pPr>
              <a:t>‹#›</a:t>
            </a:fld>
            <a:endParaRPr lang="en-GB" dirty="0"/>
          </a:p>
        </p:txBody>
      </p:sp>
      <p:sp>
        <p:nvSpPr>
          <p:cNvPr id="5" name="Footer Placeholder 4"/>
          <p:cNvSpPr>
            <a:spLocks noGrp="1"/>
          </p:cNvSpPr>
          <p:nvPr>
            <p:ph type="ftr" sz="quarter" idx="11"/>
          </p:nvPr>
        </p:nvSpPr>
        <p:spPr>
          <a:xfrm>
            <a:off x="500034" y="6356350"/>
            <a:ext cx="5519766" cy="365125"/>
          </a:xfrm>
        </p:spPr>
        <p:txBody>
          <a:bodyPr/>
          <a:lstStyle>
            <a:lvl1pPr>
              <a:defRPr sz="1400" b="1">
                <a:solidFill>
                  <a:schemeClr val="tx1"/>
                </a:solidFill>
              </a:defRPr>
            </a:lvl1pPr>
          </a:lstStyle>
          <a:p>
            <a:pPr>
              <a:defRPr/>
            </a:pPr>
            <a:r>
              <a:rPr lang="en-GB" dirty="0" smtClean="0"/>
              <a:t>Dushyanth Narayanan, Microsoft Research Cambridge</a:t>
            </a:r>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42" name="Picture 8" descr="Lab_PP_Banner copy"/>
          <p:cNvPicPr>
            <a:picLocks noChangeAspect="1" noChangeArrowheads="1"/>
          </p:cNvPicPr>
          <p:nvPr/>
        </p:nvPicPr>
        <p:blipFill>
          <a:blip r:embed="rId4"/>
          <a:srcRect/>
          <a:stretch>
            <a:fillRect/>
          </a:stretch>
        </p:blipFill>
        <p:spPr bwMode="auto">
          <a:xfrm>
            <a:off x="0" y="0"/>
            <a:ext cx="9144000" cy="1530350"/>
          </a:xfrm>
          <a:prstGeom prst="rect">
            <a:avLst/>
          </a:prstGeom>
          <a:noFill/>
          <a:ln w="9525">
            <a:noFill/>
            <a:miter lim="800000"/>
            <a:headEnd/>
            <a:tailEnd/>
          </a:ln>
        </p:spPr>
      </p:pic>
      <p:sp>
        <p:nvSpPr>
          <p:cNvPr id="10243" name="Title Placeholder 1"/>
          <p:cNvSpPr>
            <a:spLocks noGrp="1"/>
          </p:cNvSpPr>
          <p:nvPr>
            <p:ph type="title"/>
          </p:nvPr>
        </p:nvSpPr>
        <p:spPr bwMode="auto">
          <a:xfrm>
            <a:off x="457200" y="792163"/>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44" name="Text Placeholder 2"/>
          <p:cNvSpPr>
            <a:spLocks noGrp="1"/>
          </p:cNvSpPr>
          <p:nvPr>
            <p:ph type="body" idx="1"/>
          </p:nvPr>
        </p:nvSpPr>
        <p:spPr bwMode="auto">
          <a:xfrm>
            <a:off x="457200" y="2117725"/>
            <a:ext cx="8229600" cy="41687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5" name="Slide Number Placeholder 4"/>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CEE78EE-BE55-4343-9491-D5CCC20B4FC1}" type="slidenum">
              <a:rPr lang="en-GB"/>
              <a:pPr>
                <a:defRPr/>
              </a:pPr>
              <a:t>‹#›</a:t>
            </a:fld>
            <a:endParaRPr lang="en-GB" dirty="0"/>
          </a:p>
        </p:txBody>
      </p:sp>
      <p:sp>
        <p:nvSpPr>
          <p:cNvPr id="6" name="Footer Placeholder 5"/>
          <p:cNvSpPr>
            <a:spLocks noGrp="1"/>
          </p:cNvSpPr>
          <p:nvPr>
            <p:ph type="ftr" sz="quarter" idx="3"/>
          </p:nvPr>
        </p:nvSpPr>
        <p:spPr>
          <a:xfrm>
            <a:off x="1857356" y="6356350"/>
            <a:ext cx="416244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GB" dirty="0" smtClean="0"/>
              <a:t>Dushyanth Narayanan, Microsoft Research Cambridge</a:t>
            </a:r>
            <a:endParaRPr lang="en-GB" dirty="0"/>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Lst>
  <p:hf hdr="0" ftr="0"/>
  <p:txStyles>
    <p:titleStyle>
      <a:lvl1pPr algn="ctr" rtl="0" eaLnBrk="0" fontAlgn="base" hangingPunct="0">
        <a:spcBef>
          <a:spcPct val="0"/>
        </a:spcBef>
        <a:spcAft>
          <a:spcPct val="0"/>
        </a:spcAft>
        <a:defRPr sz="4400" kern="1200">
          <a:solidFill>
            <a:schemeClr val="hlink"/>
          </a:solidFill>
          <a:latin typeface="Segoe" pitchFamily="34" charset="0"/>
          <a:ea typeface="+mj-ea"/>
          <a:cs typeface="+mj-cs"/>
        </a:defRPr>
      </a:lvl1pPr>
      <a:lvl2pPr algn="ctr" rtl="0" eaLnBrk="0" fontAlgn="base" hangingPunct="0">
        <a:spcBef>
          <a:spcPct val="0"/>
        </a:spcBef>
        <a:spcAft>
          <a:spcPct val="0"/>
        </a:spcAft>
        <a:defRPr sz="4400">
          <a:solidFill>
            <a:schemeClr val="hlink"/>
          </a:solidFill>
          <a:latin typeface="Segoe"/>
        </a:defRPr>
      </a:lvl2pPr>
      <a:lvl3pPr algn="ctr" rtl="0" eaLnBrk="0" fontAlgn="base" hangingPunct="0">
        <a:spcBef>
          <a:spcPct val="0"/>
        </a:spcBef>
        <a:spcAft>
          <a:spcPct val="0"/>
        </a:spcAft>
        <a:defRPr sz="4400">
          <a:solidFill>
            <a:schemeClr val="hlink"/>
          </a:solidFill>
          <a:latin typeface="Segoe"/>
        </a:defRPr>
      </a:lvl3pPr>
      <a:lvl4pPr algn="ctr" rtl="0" eaLnBrk="0" fontAlgn="base" hangingPunct="0">
        <a:spcBef>
          <a:spcPct val="0"/>
        </a:spcBef>
        <a:spcAft>
          <a:spcPct val="0"/>
        </a:spcAft>
        <a:defRPr sz="4400">
          <a:solidFill>
            <a:schemeClr val="hlink"/>
          </a:solidFill>
          <a:latin typeface="Segoe"/>
        </a:defRPr>
      </a:lvl4pPr>
      <a:lvl5pPr algn="ctr" rtl="0" eaLnBrk="0" fontAlgn="base" hangingPunct="0">
        <a:spcBef>
          <a:spcPct val="0"/>
        </a:spcBef>
        <a:spcAft>
          <a:spcPct val="0"/>
        </a:spcAft>
        <a:defRPr sz="4400">
          <a:solidFill>
            <a:schemeClr val="hlink"/>
          </a:solidFill>
          <a:latin typeface="Segoe"/>
        </a:defRPr>
      </a:lvl5pPr>
      <a:lvl6pPr marL="457200" algn="ctr" rtl="0" fontAlgn="base">
        <a:spcBef>
          <a:spcPct val="0"/>
        </a:spcBef>
        <a:spcAft>
          <a:spcPct val="0"/>
        </a:spcAft>
        <a:defRPr sz="4400">
          <a:solidFill>
            <a:srgbClr val="00B0F0"/>
          </a:solidFill>
          <a:latin typeface="Segoe"/>
        </a:defRPr>
      </a:lvl6pPr>
      <a:lvl7pPr marL="914400" algn="ctr" rtl="0" fontAlgn="base">
        <a:spcBef>
          <a:spcPct val="0"/>
        </a:spcBef>
        <a:spcAft>
          <a:spcPct val="0"/>
        </a:spcAft>
        <a:defRPr sz="4400">
          <a:solidFill>
            <a:srgbClr val="00B0F0"/>
          </a:solidFill>
          <a:latin typeface="Segoe"/>
        </a:defRPr>
      </a:lvl7pPr>
      <a:lvl8pPr marL="1371600" algn="ctr" rtl="0" fontAlgn="base">
        <a:spcBef>
          <a:spcPct val="0"/>
        </a:spcBef>
        <a:spcAft>
          <a:spcPct val="0"/>
        </a:spcAft>
        <a:defRPr sz="4400">
          <a:solidFill>
            <a:srgbClr val="00B0F0"/>
          </a:solidFill>
          <a:latin typeface="Segoe"/>
        </a:defRPr>
      </a:lvl8pPr>
      <a:lvl9pPr marL="1828800" algn="ctr" rtl="0" fontAlgn="base">
        <a:spcBef>
          <a:spcPct val="0"/>
        </a:spcBef>
        <a:spcAft>
          <a:spcPct val="0"/>
        </a:spcAft>
        <a:defRPr sz="4400">
          <a:solidFill>
            <a:srgbClr val="00B0F0"/>
          </a:solidFill>
          <a:latin typeface="Segoe"/>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Segoe"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Segoe"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Segoe"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Segoe"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Segoe"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4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357158" y="1142984"/>
            <a:ext cx="8786842" cy="1470025"/>
          </a:xfrm>
        </p:spPr>
        <p:txBody>
          <a:bodyPr/>
          <a:lstStyle/>
          <a:p>
            <a:pPr eaLnBrk="1" hangingPunct="1"/>
            <a:r>
              <a:rPr lang="en-GB" sz="3600" dirty="0" smtClean="0"/>
              <a:t/>
            </a:r>
            <a:br>
              <a:rPr lang="en-GB" sz="3600" dirty="0" smtClean="0"/>
            </a:br>
            <a:r>
              <a:rPr lang="en-GB" sz="3600" dirty="0" smtClean="0"/>
              <a:t>Migrating Server Storage to SSDs: Analysis of Tradeoffs</a:t>
            </a:r>
            <a:br>
              <a:rPr lang="en-GB" sz="3600" dirty="0" smtClean="0"/>
            </a:br>
            <a:endParaRPr lang="en-GB" sz="3600" b="1" i="1" dirty="0" smtClean="0"/>
          </a:p>
        </p:txBody>
      </p:sp>
      <p:sp>
        <p:nvSpPr>
          <p:cNvPr id="6149" name="Rectangle 3"/>
          <p:cNvSpPr>
            <a:spLocks noGrp="1" noChangeArrowheads="1"/>
          </p:cNvSpPr>
          <p:nvPr>
            <p:ph type="subTitle" idx="1"/>
          </p:nvPr>
        </p:nvSpPr>
        <p:spPr>
          <a:xfrm>
            <a:off x="142844" y="2898759"/>
            <a:ext cx="9001156" cy="3244885"/>
          </a:xfrm>
        </p:spPr>
        <p:txBody>
          <a:bodyPr/>
          <a:lstStyle/>
          <a:p>
            <a:pPr marL="457200" indent="-457200" eaLnBrk="1" hangingPunct="1">
              <a:defRPr/>
            </a:pPr>
            <a:r>
              <a:rPr lang="en-GB" sz="2400" dirty="0" smtClean="0"/>
              <a:t>Dushyanth Narayanan</a:t>
            </a:r>
          </a:p>
          <a:p>
            <a:pPr marL="457200" indent="-457200" eaLnBrk="1" hangingPunct="1">
              <a:defRPr/>
            </a:pPr>
            <a:r>
              <a:rPr lang="en-GB" sz="2400" dirty="0" smtClean="0"/>
              <a:t>Eno Thereska</a:t>
            </a:r>
          </a:p>
          <a:p>
            <a:pPr marL="457200" indent="-457200" eaLnBrk="1" hangingPunct="1">
              <a:defRPr/>
            </a:pPr>
            <a:r>
              <a:rPr lang="en-GB" sz="2400" dirty="0" smtClean="0"/>
              <a:t>Austin Donnelly</a:t>
            </a:r>
          </a:p>
          <a:p>
            <a:pPr marL="457200" indent="-457200" eaLnBrk="1" hangingPunct="1">
              <a:defRPr/>
            </a:pPr>
            <a:r>
              <a:rPr lang="en-GB" sz="2400" dirty="0" smtClean="0"/>
              <a:t>Sameh Elnikety</a:t>
            </a:r>
          </a:p>
          <a:p>
            <a:pPr marL="457200" indent="-457200" eaLnBrk="1" hangingPunct="1">
              <a:defRPr/>
            </a:pPr>
            <a:r>
              <a:rPr lang="en-GB" sz="2400" dirty="0" smtClean="0"/>
              <a:t>Antony Rowstron</a:t>
            </a:r>
          </a:p>
          <a:p>
            <a:pPr marL="457200" indent="-457200" eaLnBrk="1" hangingPunct="1">
              <a:defRPr/>
            </a:pPr>
            <a:endParaRPr lang="en-GB" sz="2400" dirty="0" smtClean="0"/>
          </a:p>
          <a:p>
            <a:pPr eaLnBrk="1" hangingPunct="1">
              <a:defRPr/>
            </a:pPr>
            <a:r>
              <a:rPr lang="en-GB" sz="2400" dirty="0" smtClean="0">
                <a:latin typeface="+mn-lt"/>
              </a:rPr>
              <a:t>Microsoft Research Cambridge, UK</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Devices (2008)</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10</a:t>
            </a:fld>
            <a:endParaRPr lang="en-GB" dirty="0"/>
          </a:p>
        </p:txBody>
      </p:sp>
      <p:graphicFrame>
        <p:nvGraphicFramePr>
          <p:cNvPr id="5" name="Content Placeholder 4"/>
          <p:cNvGraphicFramePr>
            <a:graphicFrameLocks noGrp="1"/>
          </p:cNvGraphicFramePr>
          <p:nvPr>
            <p:ph idx="1"/>
          </p:nvPr>
        </p:nvGraphicFramePr>
        <p:xfrm>
          <a:off x="142844" y="2343168"/>
          <a:ext cx="8786893" cy="3474720"/>
        </p:xfrm>
        <a:graphic>
          <a:graphicData uri="http://schemas.openxmlformats.org/drawingml/2006/table">
            <a:tbl>
              <a:tblPr firstRow="1" bandRow="1">
                <a:tableStyleId>{5C22544A-7EE6-4342-B048-85BDC9FD1C3A}</a:tableStyleId>
              </a:tblPr>
              <a:tblGrid>
                <a:gridCol w="3357586"/>
                <a:gridCol w="857258"/>
                <a:gridCol w="1143006"/>
                <a:gridCol w="1643074"/>
                <a:gridCol w="1785969"/>
              </a:tblGrid>
              <a:tr h="370840">
                <a:tc>
                  <a:txBody>
                    <a:bodyPr/>
                    <a:lstStyle/>
                    <a:p>
                      <a:pPr algn="ctr"/>
                      <a:r>
                        <a:rPr lang="en-GB" sz="2400" b="1" dirty="0" smtClean="0"/>
                        <a:t>Device</a:t>
                      </a:r>
                      <a:endParaRPr lang="en-GB" sz="2400" b="1" dirty="0"/>
                    </a:p>
                  </a:txBody>
                  <a:tcPr/>
                </a:tc>
                <a:tc>
                  <a:txBody>
                    <a:bodyPr/>
                    <a:lstStyle/>
                    <a:p>
                      <a:pPr algn="ctr"/>
                      <a:r>
                        <a:rPr lang="en-GB" sz="2400" b="1" dirty="0" smtClean="0"/>
                        <a:t>Price</a:t>
                      </a:r>
                      <a:endParaRPr lang="en-GB" sz="2400" b="1" dirty="0"/>
                    </a:p>
                  </a:txBody>
                  <a:tcPr/>
                </a:tc>
                <a:tc>
                  <a:txBody>
                    <a:bodyPr/>
                    <a:lstStyle/>
                    <a:p>
                      <a:pPr algn="ctr"/>
                      <a:r>
                        <a:rPr lang="en-GB" sz="2400" b="1" dirty="0" smtClean="0"/>
                        <a:t>Size</a:t>
                      </a:r>
                      <a:endParaRPr lang="en-GB" sz="2400" b="1" dirty="0"/>
                    </a:p>
                  </a:txBody>
                  <a:tcPr/>
                </a:tc>
                <a:tc>
                  <a:txBody>
                    <a:bodyPr/>
                    <a:lstStyle/>
                    <a:p>
                      <a:pPr algn="ctr"/>
                      <a:r>
                        <a:rPr lang="en-GB" sz="2400" b="1" dirty="0" smtClean="0"/>
                        <a:t>Seq</a:t>
                      </a:r>
                      <a:r>
                        <a:rPr lang="en-GB" sz="2400" b="1" baseline="0" dirty="0" smtClean="0"/>
                        <a:t>uential throughput</a:t>
                      </a:r>
                      <a:endParaRPr lang="en-GB" sz="2400" b="1" dirty="0"/>
                    </a:p>
                  </a:txBody>
                  <a:tcPr/>
                </a:tc>
                <a:tc>
                  <a:txBody>
                    <a:bodyPr/>
                    <a:lstStyle/>
                    <a:p>
                      <a:pPr algn="ctr"/>
                      <a:r>
                        <a:rPr lang="en-GB" sz="2400" b="1" dirty="0" smtClean="0"/>
                        <a:t>Random-access throughput</a:t>
                      </a:r>
                      <a:endParaRPr lang="en-GB" sz="2400" b="1" dirty="0"/>
                    </a:p>
                  </a:txBody>
                  <a:tcPr/>
                </a:tc>
              </a:tr>
              <a:tr h="370840">
                <a:tc>
                  <a:txBody>
                    <a:bodyPr/>
                    <a:lstStyle/>
                    <a:p>
                      <a:r>
                        <a:rPr lang="en-GB" sz="2400" b="1" dirty="0" smtClean="0"/>
                        <a:t>Seagate</a:t>
                      </a:r>
                      <a:r>
                        <a:rPr lang="en-GB" sz="2400" b="1" baseline="0" dirty="0" smtClean="0"/>
                        <a:t> Cheetah 10K</a:t>
                      </a:r>
                      <a:endParaRPr lang="en-GB" sz="2400" b="1" dirty="0"/>
                    </a:p>
                  </a:txBody>
                  <a:tcPr/>
                </a:tc>
                <a:tc>
                  <a:txBody>
                    <a:bodyPr/>
                    <a:lstStyle/>
                    <a:p>
                      <a:pPr algn="r"/>
                      <a:r>
                        <a:rPr lang="en-GB" sz="2400" b="1" dirty="0" smtClean="0"/>
                        <a:t>$123</a:t>
                      </a:r>
                      <a:endParaRPr lang="en-GB" sz="2400" b="1" dirty="0"/>
                    </a:p>
                  </a:txBody>
                  <a:tcPr/>
                </a:tc>
                <a:tc>
                  <a:txBody>
                    <a:bodyPr/>
                    <a:lstStyle/>
                    <a:p>
                      <a:pPr algn="r"/>
                      <a:r>
                        <a:rPr lang="en-GB" sz="2400" b="1" dirty="0" smtClean="0"/>
                        <a:t>146 GB</a:t>
                      </a:r>
                      <a:endParaRPr lang="en-GB" sz="2400" b="1" dirty="0"/>
                    </a:p>
                  </a:txBody>
                  <a:tcPr/>
                </a:tc>
                <a:tc>
                  <a:txBody>
                    <a:bodyPr/>
                    <a:lstStyle/>
                    <a:p>
                      <a:pPr algn="r"/>
                      <a:r>
                        <a:rPr lang="en-GB" sz="2400" b="1" dirty="0" smtClean="0"/>
                        <a:t>85 MB/s</a:t>
                      </a:r>
                      <a:endParaRPr lang="en-GB" sz="2400" b="1" dirty="0"/>
                    </a:p>
                  </a:txBody>
                  <a:tcPr/>
                </a:tc>
                <a:tc>
                  <a:txBody>
                    <a:bodyPr/>
                    <a:lstStyle/>
                    <a:p>
                      <a:pPr algn="r"/>
                      <a:r>
                        <a:rPr lang="en-GB" sz="2400" b="1" dirty="0" smtClean="0"/>
                        <a:t>288 IOPS</a:t>
                      </a:r>
                      <a:endParaRPr lang="en-GB" sz="2400" b="1" dirty="0"/>
                    </a:p>
                  </a:txBody>
                  <a:tcPr/>
                </a:tc>
              </a:tr>
              <a:tr h="370840">
                <a:tc>
                  <a:txBody>
                    <a:bodyPr/>
                    <a:lstStyle/>
                    <a:p>
                      <a:r>
                        <a:rPr lang="en-GB" sz="2400" b="1" dirty="0" smtClean="0"/>
                        <a:t>Seagate</a:t>
                      </a:r>
                      <a:r>
                        <a:rPr lang="en-GB" sz="2400" b="1" baseline="0" dirty="0" smtClean="0"/>
                        <a:t> Cheetah 15K</a:t>
                      </a:r>
                      <a:endParaRPr lang="en-GB" sz="2400" b="1" dirty="0"/>
                    </a:p>
                  </a:txBody>
                  <a:tcPr/>
                </a:tc>
                <a:tc>
                  <a:txBody>
                    <a:bodyPr/>
                    <a:lstStyle/>
                    <a:p>
                      <a:pPr algn="r"/>
                      <a:r>
                        <a:rPr lang="en-GB" sz="2400" b="1" dirty="0" smtClean="0"/>
                        <a:t>$172</a:t>
                      </a:r>
                      <a:endParaRPr lang="en-GB" sz="2400" b="1" dirty="0"/>
                    </a:p>
                  </a:txBody>
                  <a:tcPr/>
                </a:tc>
                <a:tc>
                  <a:txBody>
                    <a:bodyPr/>
                    <a:lstStyle/>
                    <a:p>
                      <a:pPr algn="r"/>
                      <a:r>
                        <a:rPr lang="en-GB" sz="2400" b="1" dirty="0" smtClean="0"/>
                        <a:t>146 GB</a:t>
                      </a:r>
                      <a:endParaRPr lang="en-GB" sz="2400" b="1" dirty="0"/>
                    </a:p>
                  </a:txBody>
                  <a:tcPr/>
                </a:tc>
                <a:tc>
                  <a:txBody>
                    <a:bodyPr/>
                    <a:lstStyle/>
                    <a:p>
                      <a:pPr algn="r"/>
                      <a:r>
                        <a:rPr lang="en-GB" sz="2400" b="1" dirty="0" smtClean="0"/>
                        <a:t>88 MB/s</a:t>
                      </a:r>
                      <a:endParaRPr lang="en-GB" sz="2400" b="1" dirty="0"/>
                    </a:p>
                  </a:txBody>
                  <a:tcPr/>
                </a:tc>
                <a:tc>
                  <a:txBody>
                    <a:bodyPr/>
                    <a:lstStyle/>
                    <a:p>
                      <a:pPr algn="r"/>
                      <a:r>
                        <a:rPr lang="en-GB" sz="2400" b="1" dirty="0" smtClean="0"/>
                        <a:t>384 IOPS</a:t>
                      </a:r>
                      <a:endParaRPr lang="en-GB" sz="2400" b="1" dirty="0"/>
                    </a:p>
                  </a:txBody>
                  <a:tcPr/>
                </a:tc>
              </a:tr>
              <a:tr h="370840">
                <a:tc>
                  <a:txBody>
                    <a:bodyPr/>
                    <a:lstStyle/>
                    <a:p>
                      <a:r>
                        <a:rPr lang="en-GB" sz="2400" b="1" dirty="0" err="1" smtClean="0"/>
                        <a:t>Memoright</a:t>
                      </a:r>
                      <a:r>
                        <a:rPr lang="en-GB" sz="2400" b="1" baseline="0" dirty="0" smtClean="0"/>
                        <a:t> MR25.2</a:t>
                      </a:r>
                      <a:endParaRPr lang="en-GB" sz="2400" b="1" dirty="0"/>
                    </a:p>
                  </a:txBody>
                  <a:tcPr/>
                </a:tc>
                <a:tc>
                  <a:txBody>
                    <a:bodyPr/>
                    <a:lstStyle/>
                    <a:p>
                      <a:pPr algn="r"/>
                      <a:r>
                        <a:rPr lang="en-GB" sz="2400" b="1" dirty="0" smtClean="0"/>
                        <a:t>$739</a:t>
                      </a:r>
                      <a:endParaRPr lang="en-GB" sz="2400" b="1" dirty="0"/>
                    </a:p>
                  </a:txBody>
                  <a:tcPr/>
                </a:tc>
                <a:tc>
                  <a:txBody>
                    <a:bodyPr/>
                    <a:lstStyle/>
                    <a:p>
                      <a:pPr algn="r"/>
                      <a:r>
                        <a:rPr lang="en-GB" sz="2400" b="1" dirty="0" smtClean="0"/>
                        <a:t>32 GB</a:t>
                      </a:r>
                      <a:endParaRPr lang="en-GB" sz="2400" b="1" dirty="0"/>
                    </a:p>
                  </a:txBody>
                  <a:tcPr/>
                </a:tc>
                <a:tc>
                  <a:txBody>
                    <a:bodyPr/>
                    <a:lstStyle/>
                    <a:p>
                      <a:pPr algn="r"/>
                      <a:r>
                        <a:rPr lang="en-GB" sz="2400" b="1" dirty="0" smtClean="0"/>
                        <a:t>121 MB/s</a:t>
                      </a:r>
                      <a:endParaRPr lang="en-GB" sz="2400" b="1" dirty="0"/>
                    </a:p>
                  </a:txBody>
                  <a:tcPr/>
                </a:tc>
                <a:tc>
                  <a:txBody>
                    <a:bodyPr/>
                    <a:lstStyle/>
                    <a:p>
                      <a:pPr algn="r"/>
                      <a:r>
                        <a:rPr lang="en-GB" sz="2400" b="1" dirty="0" smtClean="0"/>
                        <a:t>6450 IOPS</a:t>
                      </a:r>
                      <a:endParaRPr lang="en-GB" sz="2400" b="1" dirty="0"/>
                    </a:p>
                  </a:txBody>
                  <a:tcPr/>
                </a:tc>
              </a:tr>
              <a:tr h="370840">
                <a:tc>
                  <a:txBody>
                    <a:bodyPr/>
                    <a:lstStyle/>
                    <a:p>
                      <a:r>
                        <a:rPr lang="en-GB" sz="2400" b="0" dirty="0" smtClean="0">
                          <a:solidFill>
                            <a:schemeClr val="bg1">
                              <a:lumMod val="50000"/>
                            </a:schemeClr>
                          </a:solidFill>
                        </a:rPr>
                        <a:t>Intel X25-E (2009)</a:t>
                      </a:r>
                      <a:endParaRPr lang="en-GB" sz="2400" b="0" dirty="0">
                        <a:solidFill>
                          <a:schemeClr val="bg1">
                            <a:lumMod val="50000"/>
                          </a:schemeClr>
                        </a:solidFill>
                      </a:endParaRPr>
                    </a:p>
                  </a:txBody>
                  <a:tcPr/>
                </a:tc>
                <a:tc>
                  <a:txBody>
                    <a:bodyPr/>
                    <a:lstStyle/>
                    <a:p>
                      <a:pPr algn="r"/>
                      <a:r>
                        <a:rPr lang="en-GB" sz="2400" b="0" dirty="0" smtClean="0">
                          <a:solidFill>
                            <a:schemeClr val="bg1">
                              <a:lumMod val="50000"/>
                            </a:schemeClr>
                          </a:solidFill>
                        </a:rPr>
                        <a:t>$415</a:t>
                      </a:r>
                      <a:endParaRPr lang="en-GB" sz="2400" b="0" dirty="0">
                        <a:solidFill>
                          <a:schemeClr val="bg1">
                            <a:lumMod val="50000"/>
                          </a:schemeClr>
                        </a:solidFill>
                      </a:endParaRPr>
                    </a:p>
                  </a:txBody>
                  <a:tcPr/>
                </a:tc>
                <a:tc>
                  <a:txBody>
                    <a:bodyPr/>
                    <a:lstStyle/>
                    <a:p>
                      <a:pPr algn="r"/>
                      <a:r>
                        <a:rPr lang="en-GB" sz="2400" b="0" dirty="0" smtClean="0">
                          <a:solidFill>
                            <a:schemeClr val="bg1">
                              <a:lumMod val="50000"/>
                            </a:schemeClr>
                          </a:solidFill>
                        </a:rPr>
                        <a:t>32GB</a:t>
                      </a:r>
                      <a:endParaRPr lang="en-GB" sz="2400" b="0" dirty="0">
                        <a:solidFill>
                          <a:schemeClr val="bg1">
                            <a:lumMod val="50000"/>
                          </a:schemeClr>
                        </a:solidFill>
                      </a:endParaRPr>
                    </a:p>
                  </a:txBody>
                  <a:tcPr/>
                </a:tc>
                <a:tc>
                  <a:txBody>
                    <a:bodyPr/>
                    <a:lstStyle/>
                    <a:p>
                      <a:pPr algn="r"/>
                      <a:r>
                        <a:rPr lang="en-GB" sz="2400" b="0" dirty="0" smtClean="0">
                          <a:solidFill>
                            <a:schemeClr val="bg1">
                              <a:lumMod val="50000"/>
                            </a:schemeClr>
                          </a:solidFill>
                        </a:rPr>
                        <a:t>250 MB/s</a:t>
                      </a:r>
                      <a:endParaRPr lang="en-GB" sz="2400" b="0" dirty="0">
                        <a:solidFill>
                          <a:schemeClr val="bg1">
                            <a:lumMod val="50000"/>
                          </a:schemeClr>
                        </a:solidFill>
                      </a:endParaRPr>
                    </a:p>
                  </a:txBody>
                  <a:tcPr/>
                </a:tc>
                <a:tc>
                  <a:txBody>
                    <a:bodyPr/>
                    <a:lstStyle/>
                    <a:p>
                      <a:pPr algn="r"/>
                      <a:r>
                        <a:rPr lang="en-GB" sz="2400" b="0" dirty="0" smtClean="0">
                          <a:solidFill>
                            <a:schemeClr val="bg1">
                              <a:lumMod val="50000"/>
                            </a:schemeClr>
                          </a:solidFill>
                        </a:rPr>
                        <a:t>35000</a:t>
                      </a:r>
                      <a:r>
                        <a:rPr lang="en-GB" sz="2400" b="0" baseline="0" dirty="0" smtClean="0">
                          <a:solidFill>
                            <a:schemeClr val="bg1">
                              <a:lumMod val="50000"/>
                            </a:schemeClr>
                          </a:solidFill>
                        </a:rPr>
                        <a:t> IOPS</a:t>
                      </a:r>
                      <a:endParaRPr lang="en-GB" sz="2400" b="0" dirty="0">
                        <a:solidFill>
                          <a:schemeClr val="bg1">
                            <a:lumMod val="50000"/>
                          </a:schemeClr>
                        </a:solidFill>
                      </a:endParaRPr>
                    </a:p>
                  </a:txBody>
                  <a:tcPr/>
                </a:tc>
              </a:tr>
              <a:tr h="370840">
                <a:tc>
                  <a:txBody>
                    <a:bodyPr/>
                    <a:lstStyle/>
                    <a:p>
                      <a:r>
                        <a:rPr lang="en-GB" sz="2400" b="0" dirty="0" smtClean="0">
                          <a:solidFill>
                            <a:schemeClr val="bg1">
                              <a:lumMod val="50000"/>
                            </a:schemeClr>
                          </a:solidFill>
                        </a:rPr>
                        <a:t>Seagate</a:t>
                      </a:r>
                      <a:r>
                        <a:rPr lang="en-GB" sz="2400" b="0" baseline="0" dirty="0" smtClean="0">
                          <a:solidFill>
                            <a:schemeClr val="bg1">
                              <a:lumMod val="50000"/>
                            </a:schemeClr>
                          </a:solidFill>
                        </a:rPr>
                        <a:t> </a:t>
                      </a:r>
                      <a:r>
                        <a:rPr lang="en-GB" sz="2400" b="0" baseline="0" dirty="0" err="1" smtClean="0">
                          <a:solidFill>
                            <a:schemeClr val="bg1">
                              <a:lumMod val="50000"/>
                            </a:schemeClr>
                          </a:solidFill>
                        </a:rPr>
                        <a:t>Momentus</a:t>
                      </a:r>
                      <a:r>
                        <a:rPr lang="en-GB" sz="2400" b="0" baseline="0" dirty="0" smtClean="0">
                          <a:solidFill>
                            <a:schemeClr val="bg1">
                              <a:lumMod val="50000"/>
                            </a:schemeClr>
                          </a:solidFill>
                        </a:rPr>
                        <a:t> 7200</a:t>
                      </a:r>
                      <a:endParaRPr lang="en-GB" sz="2400" b="0" dirty="0">
                        <a:solidFill>
                          <a:schemeClr val="bg1">
                            <a:lumMod val="50000"/>
                          </a:schemeClr>
                        </a:solidFill>
                      </a:endParaRPr>
                    </a:p>
                  </a:txBody>
                  <a:tcPr/>
                </a:tc>
                <a:tc>
                  <a:txBody>
                    <a:bodyPr/>
                    <a:lstStyle/>
                    <a:p>
                      <a:pPr algn="r"/>
                      <a:r>
                        <a:rPr lang="en-GB" sz="2400" b="0" dirty="0" smtClean="0">
                          <a:solidFill>
                            <a:schemeClr val="bg1">
                              <a:lumMod val="50000"/>
                            </a:schemeClr>
                          </a:solidFill>
                        </a:rPr>
                        <a:t>$53</a:t>
                      </a:r>
                      <a:endParaRPr lang="en-GB" sz="2400" b="0" dirty="0">
                        <a:solidFill>
                          <a:schemeClr val="bg1">
                            <a:lumMod val="50000"/>
                          </a:schemeClr>
                        </a:solidFill>
                      </a:endParaRPr>
                    </a:p>
                  </a:txBody>
                  <a:tcPr/>
                </a:tc>
                <a:tc>
                  <a:txBody>
                    <a:bodyPr/>
                    <a:lstStyle/>
                    <a:p>
                      <a:pPr algn="r"/>
                      <a:r>
                        <a:rPr lang="en-GB" sz="2400" b="0" dirty="0" smtClean="0">
                          <a:solidFill>
                            <a:schemeClr val="bg1">
                              <a:lumMod val="50000"/>
                            </a:schemeClr>
                          </a:solidFill>
                        </a:rPr>
                        <a:t>160 GB</a:t>
                      </a:r>
                      <a:endParaRPr lang="en-GB" sz="2400" b="0" dirty="0">
                        <a:solidFill>
                          <a:schemeClr val="bg1">
                            <a:lumMod val="50000"/>
                          </a:schemeClr>
                        </a:solidFill>
                      </a:endParaRPr>
                    </a:p>
                  </a:txBody>
                  <a:tcPr/>
                </a:tc>
                <a:tc>
                  <a:txBody>
                    <a:bodyPr/>
                    <a:lstStyle/>
                    <a:p>
                      <a:pPr algn="r"/>
                      <a:r>
                        <a:rPr lang="en-GB" sz="2400" b="0" dirty="0" smtClean="0">
                          <a:solidFill>
                            <a:schemeClr val="bg1">
                              <a:lumMod val="50000"/>
                            </a:schemeClr>
                          </a:solidFill>
                        </a:rPr>
                        <a:t>64 MB/s</a:t>
                      </a:r>
                      <a:endParaRPr lang="en-GB" sz="2400" b="0" dirty="0">
                        <a:solidFill>
                          <a:schemeClr val="bg1">
                            <a:lumMod val="50000"/>
                          </a:schemeClr>
                        </a:solidFill>
                      </a:endParaRPr>
                    </a:p>
                  </a:txBody>
                  <a:tcPr/>
                </a:tc>
                <a:tc>
                  <a:txBody>
                    <a:bodyPr/>
                    <a:lstStyle/>
                    <a:p>
                      <a:pPr algn="r"/>
                      <a:r>
                        <a:rPr lang="en-GB" sz="2400" b="0" dirty="0" smtClean="0">
                          <a:solidFill>
                            <a:schemeClr val="bg1">
                              <a:lumMod val="50000"/>
                            </a:schemeClr>
                          </a:solidFill>
                        </a:rPr>
                        <a:t>102 IOPS</a:t>
                      </a:r>
                      <a:endParaRPr lang="en-GB" sz="2400" b="0" dirty="0">
                        <a:solidFill>
                          <a:schemeClr val="bg1">
                            <a:lumMod val="50000"/>
                          </a:schemeClr>
                        </a:solidFill>
                      </a:endParaRPr>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Characterizing devices</a:t>
            </a:r>
            <a:endParaRPr lang="en-GB" dirty="0"/>
          </a:p>
        </p:txBody>
      </p:sp>
      <p:sp>
        <p:nvSpPr>
          <p:cNvPr id="3" name="Content Placeholder 2"/>
          <p:cNvSpPr>
            <a:spLocks noGrp="1"/>
          </p:cNvSpPr>
          <p:nvPr>
            <p:ph idx="1"/>
          </p:nvPr>
        </p:nvSpPr>
        <p:spPr/>
        <p:txBody>
          <a:bodyPr/>
          <a:lstStyle/>
          <a:p>
            <a:r>
              <a:rPr lang="en-GB" dirty="0" smtClean="0"/>
              <a:t>Sequential </a:t>
            </a:r>
            <a:r>
              <a:rPr lang="en-GB" dirty="0" err="1" smtClean="0"/>
              <a:t>vs</a:t>
            </a:r>
            <a:r>
              <a:rPr lang="en-GB" dirty="0" smtClean="0"/>
              <a:t> random, read </a:t>
            </a:r>
            <a:r>
              <a:rPr lang="en-GB" dirty="0" err="1" smtClean="0"/>
              <a:t>vs</a:t>
            </a:r>
            <a:r>
              <a:rPr lang="en-GB" dirty="0" smtClean="0"/>
              <a:t> write</a:t>
            </a:r>
          </a:p>
          <a:p>
            <a:pPr lvl="1"/>
            <a:r>
              <a:rPr lang="en-GB" dirty="0" smtClean="0"/>
              <a:t>Some SSDs have slow random writes</a:t>
            </a:r>
          </a:p>
          <a:p>
            <a:pPr lvl="1"/>
            <a:r>
              <a:rPr lang="en-GB" dirty="0" smtClean="0"/>
              <a:t>Newer SSDs remap internally to</a:t>
            </a:r>
            <a:r>
              <a:rPr lang="en-GB" dirty="0" smtClean="0">
                <a:sym typeface="Wingdings" pitchFamily="2" charset="2"/>
              </a:rPr>
              <a:t> </a:t>
            </a:r>
            <a:r>
              <a:rPr lang="en-GB" dirty="0" smtClean="0"/>
              <a:t>sequential</a:t>
            </a:r>
          </a:p>
          <a:p>
            <a:pPr lvl="1"/>
            <a:r>
              <a:rPr lang="en-GB" dirty="0" smtClean="0"/>
              <a:t>We model both “vanilla” and “remapped”</a:t>
            </a:r>
          </a:p>
          <a:p>
            <a:r>
              <a:rPr lang="en-GB" dirty="0" smtClean="0"/>
              <a:t>Multiple capacity versions per device</a:t>
            </a:r>
          </a:p>
          <a:p>
            <a:pPr lvl="1"/>
            <a:r>
              <a:rPr lang="en-GB" dirty="0" smtClean="0"/>
              <a:t>Different cost/capacity/performance tradeoffs</a:t>
            </a:r>
          </a:p>
          <a:p>
            <a:pPr lvl="1"/>
            <a:r>
              <a:rPr lang="en-GB" dirty="0" smtClean="0"/>
              <a:t>We consider several versions when solving</a:t>
            </a:r>
          </a:p>
          <a:p>
            <a:pPr lvl="1">
              <a:buNone/>
            </a:pPr>
            <a:endParaRPr lang="en-GB" dirty="0" smtClean="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11</a:t>
            </a:fld>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Device metrics</a:t>
            </a:r>
            <a:endParaRPr lang="en-GB" dirty="0"/>
          </a:p>
        </p:txBody>
      </p:sp>
      <p:graphicFrame>
        <p:nvGraphicFramePr>
          <p:cNvPr id="5" name="Content Placeholder 4"/>
          <p:cNvGraphicFramePr>
            <a:graphicFrameLocks noGrp="1"/>
          </p:cNvGraphicFramePr>
          <p:nvPr>
            <p:ph idx="1"/>
          </p:nvPr>
        </p:nvGraphicFramePr>
        <p:xfrm>
          <a:off x="142844" y="1785926"/>
          <a:ext cx="8858281" cy="3657600"/>
        </p:xfrm>
        <a:graphic>
          <a:graphicData uri="http://schemas.openxmlformats.org/drawingml/2006/table">
            <a:tbl>
              <a:tblPr firstRow="1" bandRow="1">
                <a:tableStyleId>{5C22544A-7EE6-4342-B048-85BDC9FD1C3A}</a:tableStyleId>
              </a:tblPr>
              <a:tblGrid>
                <a:gridCol w="5929354"/>
                <a:gridCol w="1000132"/>
                <a:gridCol w="1928795"/>
              </a:tblGrid>
              <a:tr h="370840">
                <a:tc>
                  <a:txBody>
                    <a:bodyPr/>
                    <a:lstStyle/>
                    <a:p>
                      <a:r>
                        <a:rPr lang="en-GB" sz="2400" b="1" dirty="0" smtClean="0"/>
                        <a:t>Metric</a:t>
                      </a:r>
                      <a:endParaRPr lang="en-GB" sz="2400" b="1" dirty="0"/>
                    </a:p>
                  </a:txBody>
                  <a:tcPr/>
                </a:tc>
                <a:tc>
                  <a:txBody>
                    <a:bodyPr/>
                    <a:lstStyle/>
                    <a:p>
                      <a:r>
                        <a:rPr lang="en-GB" sz="2400" b="1" dirty="0" smtClean="0"/>
                        <a:t>Unit</a:t>
                      </a:r>
                      <a:endParaRPr lang="en-GB" sz="2400" b="1" dirty="0"/>
                    </a:p>
                  </a:txBody>
                  <a:tcPr/>
                </a:tc>
                <a:tc>
                  <a:txBody>
                    <a:bodyPr/>
                    <a:lstStyle/>
                    <a:p>
                      <a:r>
                        <a:rPr lang="en-GB" sz="2400" b="1" dirty="0" smtClean="0"/>
                        <a:t>Source</a:t>
                      </a:r>
                      <a:endParaRPr lang="en-GB" sz="2400" b="1" dirty="0"/>
                    </a:p>
                  </a:txBody>
                  <a:tcPr/>
                </a:tc>
              </a:tr>
              <a:tr h="370840">
                <a:tc>
                  <a:txBody>
                    <a:bodyPr/>
                    <a:lstStyle/>
                    <a:p>
                      <a:r>
                        <a:rPr lang="en-GB" sz="2400" b="1" dirty="0" smtClean="0"/>
                        <a:t>Price</a:t>
                      </a:r>
                      <a:endParaRPr lang="en-GB" sz="2400" b="1" dirty="0"/>
                    </a:p>
                  </a:txBody>
                  <a:tcPr/>
                </a:tc>
                <a:tc>
                  <a:txBody>
                    <a:bodyPr/>
                    <a:lstStyle/>
                    <a:p>
                      <a:r>
                        <a:rPr lang="en-GB" sz="2400" b="1" dirty="0" smtClean="0"/>
                        <a:t>$</a:t>
                      </a:r>
                      <a:endParaRPr lang="en-GB" sz="2400" b="1" dirty="0"/>
                    </a:p>
                  </a:txBody>
                  <a:tcPr/>
                </a:tc>
                <a:tc>
                  <a:txBody>
                    <a:bodyPr/>
                    <a:lstStyle/>
                    <a:p>
                      <a:r>
                        <a:rPr lang="en-GB" sz="2400" b="1" dirty="0" smtClean="0"/>
                        <a:t>Retail</a:t>
                      </a:r>
                      <a:endParaRPr lang="en-GB" sz="2400" b="1" dirty="0"/>
                    </a:p>
                  </a:txBody>
                  <a:tcPr/>
                </a:tc>
              </a:tr>
              <a:tr h="370840">
                <a:tc>
                  <a:txBody>
                    <a:bodyPr/>
                    <a:lstStyle/>
                    <a:p>
                      <a:r>
                        <a:rPr lang="en-GB" sz="2400" b="1" dirty="0" smtClean="0"/>
                        <a:t>Capacity</a:t>
                      </a:r>
                      <a:endParaRPr lang="en-GB" sz="2400" b="1" dirty="0"/>
                    </a:p>
                  </a:txBody>
                  <a:tcPr/>
                </a:tc>
                <a:tc>
                  <a:txBody>
                    <a:bodyPr/>
                    <a:lstStyle/>
                    <a:p>
                      <a:r>
                        <a:rPr lang="en-GB" sz="2400" b="1" dirty="0" smtClean="0"/>
                        <a:t>GB</a:t>
                      </a:r>
                      <a:endParaRPr lang="en-GB" sz="2400" b="1" dirty="0"/>
                    </a:p>
                  </a:txBody>
                  <a:tcPr/>
                </a:tc>
                <a:tc>
                  <a:txBody>
                    <a:bodyPr/>
                    <a:lstStyle/>
                    <a:p>
                      <a:r>
                        <a:rPr lang="en-GB" sz="2400" b="1" dirty="0" smtClean="0"/>
                        <a:t>Vendor</a:t>
                      </a:r>
                      <a:endParaRPr lang="en-GB" sz="2400" b="1" dirty="0"/>
                    </a:p>
                  </a:txBody>
                  <a:tcPr/>
                </a:tc>
              </a:tr>
              <a:tr h="370840">
                <a:tc>
                  <a:txBody>
                    <a:bodyPr/>
                    <a:lstStyle/>
                    <a:p>
                      <a:r>
                        <a:rPr lang="en-GB" sz="2400" b="1" dirty="0" smtClean="0"/>
                        <a:t>Random-access read rate</a:t>
                      </a:r>
                      <a:endParaRPr lang="en-GB" sz="2400" b="1" dirty="0"/>
                    </a:p>
                  </a:txBody>
                  <a:tcPr/>
                </a:tc>
                <a:tc>
                  <a:txBody>
                    <a:bodyPr/>
                    <a:lstStyle/>
                    <a:p>
                      <a:r>
                        <a:rPr lang="en-GB" sz="2400" b="1" dirty="0" smtClean="0"/>
                        <a:t>IOPS</a:t>
                      </a:r>
                      <a:endParaRPr lang="en-GB" sz="2400" b="1" dirty="0"/>
                    </a:p>
                  </a:txBody>
                  <a:tcPr/>
                </a:tc>
                <a:tc>
                  <a:txBody>
                    <a:bodyPr/>
                    <a:lstStyle/>
                    <a:p>
                      <a:r>
                        <a:rPr lang="en-GB" sz="2400" b="1" dirty="0" smtClean="0"/>
                        <a:t>Measured</a:t>
                      </a:r>
                      <a:endParaRPr lang="en-GB" sz="2400" b="1" dirty="0"/>
                    </a:p>
                  </a:txBody>
                  <a:tcPr/>
                </a:tc>
              </a:tr>
              <a:tr h="370840">
                <a:tc>
                  <a:txBody>
                    <a:bodyPr/>
                    <a:lstStyle/>
                    <a:p>
                      <a:r>
                        <a:rPr lang="en-GB" sz="2400" b="1" dirty="0" smtClean="0"/>
                        <a:t>Random-access write rate</a:t>
                      </a:r>
                      <a:endParaRPr lang="en-GB" sz="2400" b="1" dirty="0"/>
                    </a:p>
                  </a:txBody>
                  <a:tcPr/>
                </a:tc>
                <a:tc>
                  <a:txBody>
                    <a:bodyPr/>
                    <a:lstStyle/>
                    <a:p>
                      <a:r>
                        <a:rPr lang="en-GB" sz="2400" b="1" dirty="0" smtClean="0"/>
                        <a:t>IOPS</a:t>
                      </a:r>
                      <a:endParaRPr lang="en-GB" sz="2400" b="1" dirty="0"/>
                    </a:p>
                  </a:txBody>
                  <a:tcPr/>
                </a:tc>
                <a:tc>
                  <a:txBody>
                    <a:bodyPr/>
                    <a:lstStyle/>
                    <a:p>
                      <a:r>
                        <a:rPr lang="en-GB" sz="2400" b="1" dirty="0" smtClean="0"/>
                        <a:t>Measured</a:t>
                      </a:r>
                      <a:endParaRPr lang="en-GB" sz="2400" b="1" dirty="0"/>
                    </a:p>
                  </a:txBody>
                  <a:tcPr/>
                </a:tc>
              </a:tr>
              <a:tr h="370840">
                <a:tc>
                  <a:txBody>
                    <a:bodyPr/>
                    <a:lstStyle/>
                    <a:p>
                      <a:r>
                        <a:rPr lang="en-GB" sz="2400" b="1" dirty="0" smtClean="0"/>
                        <a:t>Sequential</a:t>
                      </a:r>
                      <a:r>
                        <a:rPr lang="en-GB" sz="2400" b="1" baseline="0" dirty="0" smtClean="0"/>
                        <a:t> read rate</a:t>
                      </a:r>
                      <a:endParaRPr lang="en-GB" sz="2400" b="1" dirty="0"/>
                    </a:p>
                  </a:txBody>
                  <a:tcPr/>
                </a:tc>
                <a:tc>
                  <a:txBody>
                    <a:bodyPr/>
                    <a:lstStyle/>
                    <a:p>
                      <a:r>
                        <a:rPr lang="en-GB" sz="2400" b="1" dirty="0" smtClean="0"/>
                        <a:t>MB/s</a:t>
                      </a:r>
                      <a:endParaRPr lang="en-GB" sz="2400" b="1" dirty="0"/>
                    </a:p>
                  </a:txBody>
                  <a:tcPr/>
                </a:tc>
                <a:tc>
                  <a:txBody>
                    <a:bodyPr/>
                    <a:lstStyle/>
                    <a:p>
                      <a:r>
                        <a:rPr lang="en-GB" sz="2400" b="1" dirty="0" smtClean="0"/>
                        <a:t>Measured</a:t>
                      </a:r>
                      <a:endParaRPr lang="en-GB" sz="2400" b="1" dirty="0"/>
                    </a:p>
                  </a:txBody>
                  <a:tcPr/>
                </a:tc>
              </a:tr>
              <a:tr h="370840">
                <a:tc>
                  <a:txBody>
                    <a:bodyPr/>
                    <a:lstStyle/>
                    <a:p>
                      <a:r>
                        <a:rPr lang="en-GB" sz="2400" b="1" dirty="0" smtClean="0"/>
                        <a:t>Sequential write rate</a:t>
                      </a:r>
                      <a:endParaRPr lang="en-GB" sz="2400" b="1" dirty="0"/>
                    </a:p>
                  </a:txBody>
                  <a:tcPr/>
                </a:tc>
                <a:tc>
                  <a:txBody>
                    <a:bodyPr/>
                    <a:lstStyle/>
                    <a:p>
                      <a:r>
                        <a:rPr lang="en-GB" sz="2400" b="1" dirty="0" smtClean="0"/>
                        <a:t>MB/s</a:t>
                      </a:r>
                      <a:endParaRPr lang="en-GB" sz="2400" b="1" dirty="0"/>
                    </a:p>
                  </a:txBody>
                  <a:tcPr/>
                </a:tc>
                <a:tc>
                  <a:txBody>
                    <a:bodyPr/>
                    <a:lstStyle/>
                    <a:p>
                      <a:r>
                        <a:rPr lang="en-GB" sz="2400" b="1" dirty="0" smtClean="0"/>
                        <a:t>Measured</a:t>
                      </a:r>
                      <a:endParaRPr lang="en-GB" sz="2400" b="1" dirty="0"/>
                    </a:p>
                  </a:txBody>
                  <a:tcPr/>
                </a:tc>
              </a:tr>
              <a:tr h="370840">
                <a:tc>
                  <a:txBody>
                    <a:bodyPr/>
                    <a:lstStyle/>
                    <a:p>
                      <a:r>
                        <a:rPr lang="en-GB" sz="2400" b="0" dirty="0" smtClean="0">
                          <a:solidFill>
                            <a:schemeClr val="bg1">
                              <a:lumMod val="50000"/>
                            </a:schemeClr>
                          </a:solidFill>
                        </a:rPr>
                        <a:t>Power</a:t>
                      </a:r>
                      <a:endParaRPr lang="en-GB" sz="2400" b="0" dirty="0">
                        <a:solidFill>
                          <a:schemeClr val="bg1">
                            <a:lumMod val="50000"/>
                          </a:schemeClr>
                        </a:solidFill>
                      </a:endParaRPr>
                    </a:p>
                  </a:txBody>
                  <a:tcPr/>
                </a:tc>
                <a:tc>
                  <a:txBody>
                    <a:bodyPr/>
                    <a:lstStyle/>
                    <a:p>
                      <a:r>
                        <a:rPr lang="en-GB" sz="2400" b="0" dirty="0" smtClean="0">
                          <a:solidFill>
                            <a:schemeClr val="bg1">
                              <a:lumMod val="50000"/>
                            </a:schemeClr>
                          </a:solidFill>
                        </a:rPr>
                        <a:t>W</a:t>
                      </a:r>
                      <a:endParaRPr lang="en-GB" sz="2400" b="0" dirty="0">
                        <a:solidFill>
                          <a:schemeClr val="bg1">
                            <a:lumMod val="50000"/>
                          </a:schemeClr>
                        </a:solidFill>
                      </a:endParaRPr>
                    </a:p>
                  </a:txBody>
                  <a:tcPr/>
                </a:tc>
                <a:tc>
                  <a:txBody>
                    <a:bodyPr/>
                    <a:lstStyle/>
                    <a:p>
                      <a:r>
                        <a:rPr lang="en-GB" sz="2400" b="0" dirty="0" smtClean="0">
                          <a:solidFill>
                            <a:schemeClr val="bg1">
                              <a:lumMod val="50000"/>
                            </a:schemeClr>
                          </a:solidFill>
                        </a:rPr>
                        <a:t>Vendor</a:t>
                      </a:r>
                      <a:endParaRPr lang="en-GB" sz="2400" b="0" dirty="0">
                        <a:solidFill>
                          <a:schemeClr val="bg1">
                            <a:lumMod val="50000"/>
                          </a:schemeClr>
                        </a:solidFill>
                      </a:endParaRPr>
                    </a:p>
                  </a:txBody>
                  <a:tcPr/>
                </a:tc>
              </a:tr>
            </a:tbl>
          </a:graphicData>
        </a:graphic>
      </p:graphicFrame>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12</a:t>
            </a:fld>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GB" dirty="0" smtClean="0"/>
              <a:t>Enterprise workload traces</a:t>
            </a:r>
          </a:p>
        </p:txBody>
      </p:sp>
      <p:sp>
        <p:nvSpPr>
          <p:cNvPr id="27651" name="Rectangle 3"/>
          <p:cNvSpPr>
            <a:spLocks noGrp="1" noChangeArrowheads="1"/>
          </p:cNvSpPr>
          <p:nvPr>
            <p:ph type="body" idx="1"/>
          </p:nvPr>
        </p:nvSpPr>
        <p:spPr/>
        <p:txBody>
          <a:bodyPr/>
          <a:lstStyle/>
          <a:p>
            <a:pPr eaLnBrk="1" hangingPunct="1"/>
            <a:r>
              <a:rPr lang="en-GB" dirty="0" smtClean="0"/>
              <a:t>I/O traces from live production servers</a:t>
            </a:r>
          </a:p>
          <a:p>
            <a:pPr lvl="1" eaLnBrk="1" hangingPunct="1"/>
            <a:r>
              <a:rPr lang="en-GB" dirty="0" smtClean="0"/>
              <a:t>Exchange server (5000 users): 24 hr trace</a:t>
            </a:r>
          </a:p>
          <a:p>
            <a:pPr lvl="1" eaLnBrk="1" hangingPunct="1"/>
            <a:r>
              <a:rPr lang="en-GB" dirty="0" smtClean="0"/>
              <a:t>MSN back-end file store: 6 hr trace</a:t>
            </a:r>
          </a:p>
          <a:p>
            <a:pPr lvl="1" eaLnBrk="1" hangingPunct="1"/>
            <a:r>
              <a:rPr lang="en-GB" dirty="0" smtClean="0"/>
              <a:t>13 servers from small DC (MSRC)</a:t>
            </a:r>
          </a:p>
          <a:p>
            <a:pPr lvl="2" eaLnBrk="1" hangingPunct="1"/>
            <a:r>
              <a:rPr lang="en-GB" dirty="0" smtClean="0"/>
              <a:t>File servers, web server, web cache, etc.</a:t>
            </a:r>
          </a:p>
          <a:p>
            <a:pPr lvl="2" eaLnBrk="1" hangingPunct="1"/>
            <a:r>
              <a:rPr lang="en-GB" dirty="0" smtClean="0"/>
              <a:t>1 week trace</a:t>
            </a:r>
          </a:p>
          <a:p>
            <a:pPr eaLnBrk="1" hangingPunct="1"/>
            <a:r>
              <a:rPr lang="en-GB" dirty="0" smtClean="0"/>
              <a:t>15 servers, 49 volumes, 313 disks, 14 TB</a:t>
            </a:r>
          </a:p>
          <a:p>
            <a:pPr lvl="1" eaLnBrk="1" hangingPunct="1"/>
            <a:r>
              <a:rPr lang="en-GB" dirty="0" smtClean="0"/>
              <a:t>Volumes are RAID-1, RAID-10, or RAID-5</a:t>
            </a:r>
          </a:p>
        </p:txBody>
      </p:sp>
      <p:sp>
        <p:nvSpPr>
          <p:cNvPr id="5" name="Slide Number Placeholder 4"/>
          <p:cNvSpPr>
            <a:spLocks noGrp="1"/>
          </p:cNvSpPr>
          <p:nvPr>
            <p:ph type="sldNum" sz="quarter" idx="10"/>
          </p:nvPr>
        </p:nvSpPr>
        <p:spPr/>
        <p:txBody>
          <a:bodyPr/>
          <a:lstStyle/>
          <a:p>
            <a:pPr>
              <a:defRPr/>
            </a:pPr>
            <a:fld id="{D82C7378-8178-44D6-AF7C-1097BBF037D9}" type="slidenum">
              <a:rPr lang="en-GB"/>
              <a:pPr>
                <a:defRPr/>
              </a:pPr>
              <a:t>13</a:t>
            </a:fld>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Enterprise workload traces</a:t>
            </a:r>
            <a:endParaRPr lang="en-GB" dirty="0"/>
          </a:p>
        </p:txBody>
      </p:sp>
      <p:sp>
        <p:nvSpPr>
          <p:cNvPr id="3" name="Content Placeholder 2"/>
          <p:cNvSpPr>
            <a:spLocks noGrp="1"/>
          </p:cNvSpPr>
          <p:nvPr>
            <p:ph idx="1"/>
          </p:nvPr>
        </p:nvSpPr>
        <p:spPr/>
        <p:txBody>
          <a:bodyPr/>
          <a:lstStyle/>
          <a:p>
            <a:pPr eaLnBrk="1" hangingPunct="1"/>
            <a:r>
              <a:rPr lang="en-GB" dirty="0" smtClean="0"/>
              <a:t>Traces are at volume (block device) level</a:t>
            </a:r>
          </a:p>
          <a:p>
            <a:pPr eaLnBrk="1" hangingPunct="1"/>
            <a:r>
              <a:rPr lang="en-GB" dirty="0" smtClean="0"/>
              <a:t>Below buffer cache, above RAID controller</a:t>
            </a:r>
          </a:p>
          <a:p>
            <a:pPr eaLnBrk="1" hangingPunct="1"/>
            <a:r>
              <a:rPr lang="en-GB" dirty="0" smtClean="0"/>
              <a:t>Timestamp, LBN, size, read/write</a:t>
            </a:r>
          </a:p>
          <a:p>
            <a:pPr eaLnBrk="1" hangingPunct="1"/>
            <a:r>
              <a:rPr lang="en-GB" dirty="0" smtClean="0"/>
              <a:t>Each volume’s trace is a workload</a:t>
            </a:r>
          </a:p>
          <a:p>
            <a:pPr lvl="1" eaLnBrk="1" hangingPunct="1"/>
            <a:r>
              <a:rPr lang="en-GB" dirty="0" smtClean="0"/>
              <a:t>We consider each volume separately</a:t>
            </a:r>
          </a:p>
          <a:p>
            <a:pPr>
              <a:buNone/>
            </a:pPr>
            <a:endParaRPr lang="en-GB" dirty="0" smtClean="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14</a:t>
            </a:fld>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Workload metrics</a:t>
            </a:r>
            <a:endParaRPr lang="en-GB" dirty="0"/>
          </a:p>
        </p:txBody>
      </p:sp>
      <p:graphicFrame>
        <p:nvGraphicFramePr>
          <p:cNvPr id="5" name="Content Placeholder 4"/>
          <p:cNvGraphicFramePr>
            <a:graphicFrameLocks noGrp="1"/>
          </p:cNvGraphicFramePr>
          <p:nvPr>
            <p:ph idx="1"/>
          </p:nvPr>
        </p:nvGraphicFramePr>
        <p:xfrm>
          <a:off x="142844" y="1785926"/>
          <a:ext cx="8715436" cy="3657600"/>
        </p:xfrm>
        <a:graphic>
          <a:graphicData uri="http://schemas.openxmlformats.org/drawingml/2006/table">
            <a:tbl>
              <a:tblPr firstRow="1" bandRow="1">
                <a:tableStyleId>{5C22544A-7EE6-4342-B048-85BDC9FD1C3A}</a:tableStyleId>
              </a:tblPr>
              <a:tblGrid>
                <a:gridCol w="5857916"/>
                <a:gridCol w="2857520"/>
              </a:tblGrid>
              <a:tr h="370840">
                <a:tc>
                  <a:txBody>
                    <a:bodyPr/>
                    <a:lstStyle/>
                    <a:p>
                      <a:r>
                        <a:rPr lang="en-GB" sz="2400" b="1" dirty="0" smtClean="0"/>
                        <a:t>Metric</a:t>
                      </a:r>
                      <a:endParaRPr lang="en-GB" sz="2400" b="1" dirty="0"/>
                    </a:p>
                  </a:txBody>
                  <a:tcPr/>
                </a:tc>
                <a:tc>
                  <a:txBody>
                    <a:bodyPr/>
                    <a:lstStyle/>
                    <a:p>
                      <a:r>
                        <a:rPr lang="en-GB" sz="2400" b="1" dirty="0" smtClean="0"/>
                        <a:t>Unit</a:t>
                      </a:r>
                      <a:endParaRPr lang="en-GB" sz="2400" b="1" dirty="0"/>
                    </a:p>
                  </a:txBody>
                  <a:tcPr/>
                </a:tc>
              </a:tr>
              <a:tr h="370840">
                <a:tc>
                  <a:txBody>
                    <a:bodyPr/>
                    <a:lstStyle/>
                    <a:p>
                      <a:r>
                        <a:rPr lang="en-GB" sz="2400" b="1" dirty="0" smtClean="0"/>
                        <a:t>Capacity</a:t>
                      </a:r>
                      <a:endParaRPr lang="en-GB" sz="2400" b="1" dirty="0"/>
                    </a:p>
                  </a:txBody>
                  <a:tcPr/>
                </a:tc>
                <a:tc>
                  <a:txBody>
                    <a:bodyPr/>
                    <a:lstStyle/>
                    <a:p>
                      <a:r>
                        <a:rPr lang="en-GB" sz="2400" b="1" dirty="0" smtClean="0"/>
                        <a:t>GB</a:t>
                      </a:r>
                      <a:endParaRPr lang="en-GB" sz="2400" b="1" dirty="0"/>
                    </a:p>
                  </a:txBody>
                  <a:tcPr/>
                </a:tc>
              </a:tr>
              <a:tr h="370840">
                <a:tc>
                  <a:txBody>
                    <a:bodyPr/>
                    <a:lstStyle/>
                    <a:p>
                      <a:r>
                        <a:rPr lang="en-GB" sz="2400" b="1" dirty="0" smtClean="0"/>
                        <a:t>Peak random-access read rate</a:t>
                      </a:r>
                      <a:endParaRPr lang="en-GB" sz="2400" b="1" dirty="0"/>
                    </a:p>
                  </a:txBody>
                  <a:tcPr/>
                </a:tc>
                <a:tc>
                  <a:txBody>
                    <a:bodyPr/>
                    <a:lstStyle/>
                    <a:p>
                      <a:r>
                        <a:rPr lang="en-GB" sz="2400" b="1" dirty="0" smtClean="0"/>
                        <a:t>IOPS</a:t>
                      </a:r>
                      <a:endParaRPr lang="en-GB" sz="2400" b="1" dirty="0"/>
                    </a:p>
                  </a:txBody>
                  <a:tcPr/>
                </a:tc>
              </a:tr>
              <a:tr h="370840">
                <a:tc>
                  <a:txBody>
                    <a:bodyPr/>
                    <a:lstStyle/>
                    <a:p>
                      <a:r>
                        <a:rPr lang="en-GB" sz="2400" b="1" dirty="0" smtClean="0"/>
                        <a:t>Peak random-access write rate</a:t>
                      </a:r>
                      <a:endParaRPr lang="en-GB" sz="2400" b="1" dirty="0"/>
                    </a:p>
                  </a:txBody>
                  <a:tcPr/>
                </a:tc>
                <a:tc>
                  <a:txBody>
                    <a:bodyPr/>
                    <a:lstStyle/>
                    <a:p>
                      <a:r>
                        <a:rPr lang="en-GB" sz="2400" b="1" dirty="0" smtClean="0"/>
                        <a:t>IOPS</a:t>
                      </a:r>
                      <a:endParaRPr lang="en-GB" sz="2400" b="1" dirty="0"/>
                    </a:p>
                  </a:txBody>
                  <a:tcPr/>
                </a:tc>
              </a:tr>
              <a:tr h="370840">
                <a:tc>
                  <a:txBody>
                    <a:bodyPr/>
                    <a:lstStyle/>
                    <a:p>
                      <a:r>
                        <a:rPr lang="en-GB" sz="2400" b="1" dirty="0" smtClean="0"/>
                        <a:t>Peak random-access</a:t>
                      </a:r>
                      <a:r>
                        <a:rPr lang="en-GB" sz="2400" b="1" baseline="0" dirty="0" smtClean="0"/>
                        <a:t> I/O rate (</a:t>
                      </a:r>
                      <a:r>
                        <a:rPr lang="en-GB" sz="2400" b="1" baseline="0" dirty="0" err="1" smtClean="0"/>
                        <a:t>reads+writes</a:t>
                      </a:r>
                      <a:r>
                        <a:rPr lang="en-GB" sz="2400" b="1" baseline="0" dirty="0" smtClean="0"/>
                        <a:t>)</a:t>
                      </a:r>
                      <a:endParaRPr lang="en-GB" sz="2400" b="1" dirty="0"/>
                    </a:p>
                  </a:txBody>
                  <a:tcPr/>
                </a:tc>
                <a:tc>
                  <a:txBody>
                    <a:bodyPr/>
                    <a:lstStyle/>
                    <a:p>
                      <a:r>
                        <a:rPr lang="en-GB" sz="2400" b="1" dirty="0" smtClean="0"/>
                        <a:t>IOPS</a:t>
                      </a:r>
                      <a:endParaRPr lang="en-GB" sz="2400" b="1" dirty="0"/>
                    </a:p>
                  </a:txBody>
                  <a:tcPr/>
                </a:tc>
              </a:tr>
              <a:tr h="370840">
                <a:tc>
                  <a:txBody>
                    <a:bodyPr/>
                    <a:lstStyle/>
                    <a:p>
                      <a:r>
                        <a:rPr lang="en-GB" sz="2400" b="1" dirty="0" smtClean="0"/>
                        <a:t>Peak sequential read rate</a:t>
                      </a:r>
                      <a:endParaRPr lang="en-GB" sz="2400" b="1" dirty="0"/>
                    </a:p>
                  </a:txBody>
                  <a:tcPr/>
                </a:tc>
                <a:tc>
                  <a:txBody>
                    <a:bodyPr/>
                    <a:lstStyle/>
                    <a:p>
                      <a:r>
                        <a:rPr lang="en-GB" sz="2400" b="1" dirty="0" smtClean="0"/>
                        <a:t>MB/s</a:t>
                      </a:r>
                      <a:endParaRPr lang="en-GB" sz="2400" b="1" dirty="0"/>
                    </a:p>
                  </a:txBody>
                  <a:tcPr/>
                </a:tc>
              </a:tr>
              <a:tr h="370840">
                <a:tc>
                  <a:txBody>
                    <a:bodyPr/>
                    <a:lstStyle/>
                    <a:p>
                      <a:r>
                        <a:rPr lang="en-GB" sz="2400" b="1" dirty="0" smtClean="0"/>
                        <a:t>Peak sequential write rate</a:t>
                      </a:r>
                      <a:endParaRPr lang="en-GB" sz="2400" b="1" dirty="0"/>
                    </a:p>
                  </a:txBody>
                  <a:tcPr/>
                </a:tc>
                <a:tc>
                  <a:txBody>
                    <a:bodyPr/>
                    <a:lstStyle/>
                    <a:p>
                      <a:r>
                        <a:rPr lang="en-GB" sz="2400" b="1" dirty="0" smtClean="0"/>
                        <a:t>MB/s</a:t>
                      </a:r>
                      <a:endParaRPr lang="en-GB" sz="2400" b="1" dirty="0"/>
                    </a:p>
                  </a:txBody>
                  <a:tcPr/>
                </a:tc>
              </a:tr>
              <a:tr h="370840">
                <a:tc>
                  <a:txBody>
                    <a:bodyPr/>
                    <a:lstStyle/>
                    <a:p>
                      <a:r>
                        <a:rPr lang="en-GB" sz="2400" b="1" dirty="0" smtClean="0">
                          <a:solidFill>
                            <a:schemeClr val="tx1"/>
                          </a:solidFill>
                        </a:rPr>
                        <a:t>Fault</a:t>
                      </a:r>
                      <a:r>
                        <a:rPr lang="en-GB" sz="2400" b="1" baseline="0" dirty="0" smtClean="0">
                          <a:solidFill>
                            <a:schemeClr val="tx1"/>
                          </a:solidFill>
                        </a:rPr>
                        <a:t> tolerance</a:t>
                      </a:r>
                      <a:endParaRPr lang="en-GB" sz="2400" b="1" dirty="0">
                        <a:solidFill>
                          <a:schemeClr val="tx1"/>
                        </a:solidFill>
                      </a:endParaRPr>
                    </a:p>
                  </a:txBody>
                  <a:tcPr/>
                </a:tc>
                <a:tc>
                  <a:txBody>
                    <a:bodyPr/>
                    <a:lstStyle/>
                    <a:p>
                      <a:r>
                        <a:rPr lang="en-GB" sz="2400" b="1" dirty="0" smtClean="0">
                          <a:solidFill>
                            <a:schemeClr val="tx1"/>
                          </a:solidFill>
                        </a:rPr>
                        <a:t>Redundancy</a:t>
                      </a:r>
                      <a:r>
                        <a:rPr lang="en-GB" sz="2400" b="1" baseline="0" dirty="0" smtClean="0">
                          <a:solidFill>
                            <a:schemeClr val="tx1"/>
                          </a:solidFill>
                        </a:rPr>
                        <a:t> level</a:t>
                      </a:r>
                      <a:endParaRPr lang="en-GB" sz="2400" b="1" dirty="0">
                        <a:solidFill>
                          <a:schemeClr val="tx1"/>
                        </a:solidFill>
                      </a:endParaRPr>
                    </a:p>
                  </a:txBody>
                  <a:tcPr/>
                </a:tc>
              </a:tr>
            </a:tbl>
          </a:graphicData>
        </a:graphic>
      </p:graphicFrame>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15</a:t>
            </a:fld>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Workload trace </a:t>
            </a:r>
            <a:r>
              <a:rPr lang="en-GB" dirty="0" smtClean="0">
                <a:sym typeface="Wingdings" pitchFamily="2" charset="2"/>
              </a:rPr>
              <a:t> </a:t>
            </a:r>
            <a:r>
              <a:rPr lang="en-GB" dirty="0" smtClean="0"/>
              <a:t>metrics</a:t>
            </a:r>
            <a:endParaRPr lang="en-GB" dirty="0"/>
          </a:p>
        </p:txBody>
      </p:sp>
      <p:sp>
        <p:nvSpPr>
          <p:cNvPr id="3" name="Content Placeholder 2"/>
          <p:cNvSpPr>
            <a:spLocks noGrp="1"/>
          </p:cNvSpPr>
          <p:nvPr>
            <p:ph idx="1"/>
          </p:nvPr>
        </p:nvSpPr>
        <p:spPr>
          <a:xfrm>
            <a:off x="428596" y="2000240"/>
            <a:ext cx="8229600" cy="4168775"/>
          </a:xfrm>
        </p:spPr>
        <p:txBody>
          <a:bodyPr/>
          <a:lstStyle/>
          <a:p>
            <a:r>
              <a:rPr lang="en-GB" dirty="0" smtClean="0">
                <a:sym typeface="Wingdings" pitchFamily="2" charset="2"/>
              </a:rPr>
              <a:t>Capacity</a:t>
            </a:r>
          </a:p>
          <a:p>
            <a:pPr lvl="1"/>
            <a:r>
              <a:rPr lang="en-GB" dirty="0" smtClean="0">
                <a:sym typeface="Wingdings" pitchFamily="2" charset="2"/>
              </a:rPr>
              <a:t>largest LBN accessed in trace</a:t>
            </a:r>
          </a:p>
          <a:p>
            <a:r>
              <a:rPr lang="en-GB" dirty="0" smtClean="0"/>
              <a:t>Performance = peak (or 99</a:t>
            </a:r>
            <a:r>
              <a:rPr lang="en-GB" baseline="30000" dirty="0" smtClean="0"/>
              <a:t>th</a:t>
            </a:r>
            <a:r>
              <a:rPr lang="en-GB" dirty="0" smtClean="0"/>
              <a:t> pc) load</a:t>
            </a:r>
          </a:p>
          <a:p>
            <a:pPr lvl="1"/>
            <a:r>
              <a:rPr lang="en-GB" dirty="0" smtClean="0"/>
              <a:t>Highest observed IOPS of random I/Os</a:t>
            </a:r>
          </a:p>
          <a:p>
            <a:pPr lvl="1"/>
            <a:r>
              <a:rPr lang="en-GB" dirty="0" smtClean="0"/>
              <a:t>Highest observed transfer rate (MB/s)</a:t>
            </a:r>
          </a:p>
          <a:p>
            <a:r>
              <a:rPr lang="en-GB" dirty="0" smtClean="0"/>
              <a:t>Fault tolerance</a:t>
            </a:r>
          </a:p>
          <a:p>
            <a:pPr lvl="1"/>
            <a:r>
              <a:rPr lang="en-GB" dirty="0" smtClean="0"/>
              <a:t>Set to same as current configuration</a:t>
            </a:r>
          </a:p>
          <a:p>
            <a:pPr lvl="2"/>
            <a:r>
              <a:rPr lang="en-GB" dirty="0" smtClean="0"/>
              <a:t>1 redundant device</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16</a:t>
            </a:fld>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What is the best </a:t>
            </a:r>
            <a:r>
              <a:rPr lang="en-GB" sz="4000" dirty="0" err="1" smtClean="0"/>
              <a:t>config</a:t>
            </a:r>
            <a:r>
              <a:rPr lang="en-GB" sz="4000" dirty="0" smtClean="0"/>
              <a:t>?</a:t>
            </a:r>
            <a:endParaRPr lang="en-GB" sz="4000" dirty="0"/>
          </a:p>
        </p:txBody>
      </p:sp>
      <p:sp>
        <p:nvSpPr>
          <p:cNvPr id="3" name="Content Placeholder 2"/>
          <p:cNvSpPr>
            <a:spLocks noGrp="1"/>
          </p:cNvSpPr>
          <p:nvPr>
            <p:ph idx="1"/>
          </p:nvPr>
        </p:nvSpPr>
        <p:spPr/>
        <p:txBody>
          <a:bodyPr/>
          <a:lstStyle/>
          <a:p>
            <a:r>
              <a:rPr lang="en-GB" dirty="0" smtClean="0"/>
              <a:t>Cheapest one that meets requirements</a:t>
            </a:r>
          </a:p>
          <a:p>
            <a:pPr lvl="1"/>
            <a:r>
              <a:rPr lang="en-GB" dirty="0" err="1" smtClean="0"/>
              <a:t>Config</a:t>
            </a:r>
            <a:r>
              <a:rPr lang="en-GB" dirty="0" smtClean="0"/>
              <a:t> </a:t>
            </a:r>
            <a:r>
              <a:rPr lang="en-GB" dirty="0" smtClean="0">
                <a:sym typeface="Wingdings" pitchFamily="2" charset="2"/>
              </a:rPr>
              <a:t> device type, #devices, #tiers</a:t>
            </a:r>
          </a:p>
          <a:p>
            <a:pPr lvl="1"/>
            <a:r>
              <a:rPr lang="en-GB" dirty="0" smtClean="0"/>
              <a:t>Requirements </a:t>
            </a:r>
            <a:r>
              <a:rPr lang="en-GB" dirty="0" smtClean="0">
                <a:sym typeface="Wingdings" pitchFamily="2" charset="2"/>
              </a:rPr>
              <a:t>capacity, </a:t>
            </a:r>
            <a:r>
              <a:rPr lang="en-GB" dirty="0" err="1" smtClean="0">
                <a:sym typeface="Wingdings" pitchFamily="2" charset="2"/>
              </a:rPr>
              <a:t>perf</a:t>
            </a:r>
            <a:r>
              <a:rPr lang="en-GB" dirty="0" smtClean="0">
                <a:sym typeface="Wingdings" pitchFamily="2" charset="2"/>
              </a:rPr>
              <a:t>, fault-tolerance</a:t>
            </a:r>
            <a:endParaRPr lang="en-GB" dirty="0" smtClean="0"/>
          </a:p>
          <a:p>
            <a:r>
              <a:rPr lang="en-GB" dirty="0" smtClean="0">
                <a:solidFill>
                  <a:schemeClr val="bg1">
                    <a:lumMod val="50000"/>
                  </a:schemeClr>
                </a:solidFill>
              </a:rPr>
              <a:t>Re-run/replay trace?</a:t>
            </a:r>
          </a:p>
          <a:p>
            <a:pPr lvl="1"/>
            <a:r>
              <a:rPr lang="en-GB" dirty="0" smtClean="0">
                <a:solidFill>
                  <a:schemeClr val="bg1">
                    <a:lumMod val="50000"/>
                  </a:schemeClr>
                </a:solidFill>
              </a:rPr>
              <a:t>Cannot provision h/w just to ask “what if”</a:t>
            </a:r>
          </a:p>
          <a:p>
            <a:pPr lvl="1"/>
            <a:r>
              <a:rPr lang="en-GB" dirty="0" smtClean="0">
                <a:solidFill>
                  <a:schemeClr val="bg1">
                    <a:lumMod val="50000"/>
                  </a:schemeClr>
                </a:solidFill>
              </a:rPr>
              <a:t>Simulators not always available/reliable</a:t>
            </a:r>
          </a:p>
          <a:p>
            <a:r>
              <a:rPr lang="en-GB" dirty="0" smtClean="0"/>
              <a:t>First-order models of device performance</a:t>
            </a:r>
          </a:p>
          <a:p>
            <a:pPr lvl="1"/>
            <a:r>
              <a:rPr lang="en-GB" dirty="0" smtClean="0"/>
              <a:t>Based on measured metrics</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17</a:t>
            </a:fld>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Solver</a:t>
            </a:r>
            <a:endParaRPr lang="en-GB" dirty="0"/>
          </a:p>
        </p:txBody>
      </p:sp>
      <p:sp>
        <p:nvSpPr>
          <p:cNvPr id="3" name="Content Placeholder 2"/>
          <p:cNvSpPr>
            <a:spLocks noGrp="1"/>
          </p:cNvSpPr>
          <p:nvPr>
            <p:ph idx="1"/>
          </p:nvPr>
        </p:nvSpPr>
        <p:spPr/>
        <p:txBody>
          <a:bodyPr/>
          <a:lstStyle/>
          <a:p>
            <a:r>
              <a:rPr lang="en-GB" dirty="0" smtClean="0"/>
              <a:t>For each workload, device type</a:t>
            </a:r>
          </a:p>
          <a:p>
            <a:pPr lvl="1"/>
            <a:r>
              <a:rPr lang="en-GB" dirty="0" smtClean="0"/>
              <a:t>Compute #devices needed in RAID array</a:t>
            </a:r>
          </a:p>
          <a:p>
            <a:pPr lvl="2"/>
            <a:r>
              <a:rPr lang="en-GB" dirty="0" smtClean="0"/>
              <a:t>Throughput, capacity scaled linearly with #devices</a:t>
            </a:r>
          </a:p>
          <a:p>
            <a:pPr lvl="1"/>
            <a:r>
              <a:rPr lang="en-GB" dirty="0" smtClean="0"/>
              <a:t>Must match every workload requirement</a:t>
            </a:r>
          </a:p>
          <a:p>
            <a:pPr lvl="2"/>
            <a:r>
              <a:rPr lang="en-GB" dirty="0" smtClean="0"/>
              <a:t>“Most costly” workload metric determines #devices</a:t>
            </a:r>
          </a:p>
          <a:p>
            <a:pPr lvl="1"/>
            <a:r>
              <a:rPr lang="en-GB" dirty="0" smtClean="0"/>
              <a:t>Add devices need for fault tolerance</a:t>
            </a:r>
          </a:p>
          <a:p>
            <a:pPr lvl="1"/>
            <a:r>
              <a:rPr lang="en-GB" dirty="0" smtClean="0"/>
              <a:t>Compute total cost</a:t>
            </a:r>
          </a:p>
          <a:p>
            <a:pPr lvl="2"/>
            <a:endParaRPr lang="en-GB" dirty="0" smtClean="0"/>
          </a:p>
          <a:p>
            <a:pPr>
              <a:buNone/>
            </a:pP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18</a:t>
            </a:fld>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Two-tier model</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19</a:t>
            </a:fld>
            <a:endParaRPr lang="en-GB" dirty="0"/>
          </a:p>
        </p:txBody>
      </p:sp>
      <p:pic>
        <p:nvPicPr>
          <p:cNvPr id="2050" name="Picture 2"/>
          <p:cNvPicPr>
            <a:picLocks noChangeAspect="1" noChangeArrowheads="1"/>
          </p:cNvPicPr>
          <p:nvPr/>
        </p:nvPicPr>
        <p:blipFill>
          <a:blip r:embed="rId2"/>
          <a:srcRect/>
          <a:stretch>
            <a:fillRect/>
          </a:stretch>
        </p:blipFill>
        <p:spPr bwMode="auto">
          <a:xfrm>
            <a:off x="1071538" y="2071678"/>
            <a:ext cx="7286676" cy="39514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Solid-state drive (SSD)</a:t>
            </a:r>
            <a:endParaRPr lang="en-GB" dirty="0"/>
          </a:p>
        </p:txBody>
      </p:sp>
      <p:sp>
        <p:nvSpPr>
          <p:cNvPr id="4" name="Slide Number Placeholder 3"/>
          <p:cNvSpPr>
            <a:spLocks noGrp="1"/>
          </p:cNvSpPr>
          <p:nvPr>
            <p:ph type="sldNum" sz="quarter" idx="10"/>
          </p:nvPr>
        </p:nvSpPr>
        <p:spPr>
          <a:xfrm>
            <a:off x="8029628" y="6034879"/>
            <a:ext cx="614338" cy="365125"/>
          </a:xfrm>
        </p:spPr>
        <p:txBody>
          <a:bodyPr/>
          <a:lstStyle/>
          <a:p>
            <a:pPr>
              <a:defRPr/>
            </a:pPr>
            <a:fld id="{243BA2DA-C7DF-465D-83EC-88F964287007}" type="slidenum">
              <a:rPr lang="en-GB" smtClean="0"/>
              <a:pPr>
                <a:defRPr/>
              </a:pPr>
              <a:t>2</a:t>
            </a:fld>
            <a:endParaRPr lang="en-GB" dirty="0"/>
          </a:p>
        </p:txBody>
      </p:sp>
      <p:sp>
        <p:nvSpPr>
          <p:cNvPr id="10" name="TextBox 9"/>
          <p:cNvSpPr txBox="1"/>
          <p:nvPr/>
        </p:nvSpPr>
        <p:spPr>
          <a:xfrm>
            <a:off x="1120683" y="4046812"/>
            <a:ext cx="3759362" cy="523220"/>
          </a:xfrm>
          <a:prstGeom prst="rect">
            <a:avLst/>
          </a:prstGeom>
          <a:noFill/>
        </p:spPr>
        <p:txBody>
          <a:bodyPr wrap="none" rtlCol="0">
            <a:spAutoFit/>
          </a:bodyPr>
          <a:lstStyle/>
          <a:p>
            <a:pPr algn="ctr"/>
            <a:r>
              <a:rPr lang="en-GB" sz="2800" b="1" dirty="0" smtClean="0"/>
              <a:t>NAND Flash memory</a:t>
            </a:r>
            <a:endParaRPr lang="en-GB" sz="2800" b="1" dirty="0"/>
          </a:p>
        </p:txBody>
      </p:sp>
      <p:grpSp>
        <p:nvGrpSpPr>
          <p:cNvPr id="17" name="Group 16"/>
          <p:cNvGrpSpPr/>
          <p:nvPr/>
        </p:nvGrpSpPr>
        <p:grpSpPr>
          <a:xfrm>
            <a:off x="1250133" y="3189556"/>
            <a:ext cx="3500462" cy="928694"/>
            <a:chOff x="2357422" y="2857496"/>
            <a:chExt cx="3500462" cy="928694"/>
          </a:xfrm>
        </p:grpSpPr>
        <p:pic>
          <p:nvPicPr>
            <p:cNvPr id="6" name="Picture 3" descr="C:\Users\dnarayan\AppData\Local\Microsoft\Windows\Temporary Internet Files\Content.IE5\DS5T4K3O\MCj04339050000[1].png"/>
            <p:cNvPicPr>
              <a:picLocks noChangeAspect="1" noChangeArrowheads="1"/>
            </p:cNvPicPr>
            <p:nvPr/>
          </p:nvPicPr>
          <p:blipFill>
            <a:blip r:embed="rId2" cstate="print"/>
            <a:srcRect/>
            <a:stretch>
              <a:fillRect/>
            </a:stretch>
          </p:blipFill>
          <p:spPr bwMode="auto">
            <a:xfrm>
              <a:off x="2357422" y="2857496"/>
              <a:ext cx="928694" cy="928694"/>
            </a:xfrm>
            <a:prstGeom prst="rect">
              <a:avLst/>
            </a:prstGeom>
            <a:noFill/>
          </p:spPr>
        </p:pic>
        <p:pic>
          <p:nvPicPr>
            <p:cNvPr id="12" name="Picture 3" descr="C:\Users\dnarayan\AppData\Local\Microsoft\Windows\Temporary Internet Files\Content.IE5\DS5T4K3O\MCj04339050000[1].png"/>
            <p:cNvPicPr>
              <a:picLocks noChangeAspect="1" noChangeArrowheads="1"/>
            </p:cNvPicPr>
            <p:nvPr/>
          </p:nvPicPr>
          <p:blipFill>
            <a:blip r:embed="rId2" cstate="print"/>
            <a:srcRect/>
            <a:stretch>
              <a:fillRect/>
            </a:stretch>
          </p:blipFill>
          <p:spPr bwMode="auto">
            <a:xfrm>
              <a:off x="3214678" y="2857496"/>
              <a:ext cx="928694" cy="928694"/>
            </a:xfrm>
            <a:prstGeom prst="rect">
              <a:avLst/>
            </a:prstGeom>
            <a:noFill/>
          </p:spPr>
        </p:pic>
        <p:pic>
          <p:nvPicPr>
            <p:cNvPr id="13" name="Picture 3" descr="C:\Users\dnarayan\AppData\Local\Microsoft\Windows\Temporary Internet Files\Content.IE5\DS5T4K3O\MCj04339050000[1].png"/>
            <p:cNvPicPr>
              <a:picLocks noChangeAspect="1" noChangeArrowheads="1"/>
            </p:cNvPicPr>
            <p:nvPr/>
          </p:nvPicPr>
          <p:blipFill>
            <a:blip r:embed="rId2" cstate="print"/>
            <a:srcRect/>
            <a:stretch>
              <a:fillRect/>
            </a:stretch>
          </p:blipFill>
          <p:spPr bwMode="auto">
            <a:xfrm>
              <a:off x="4071934" y="2857496"/>
              <a:ext cx="928694" cy="928694"/>
            </a:xfrm>
            <a:prstGeom prst="rect">
              <a:avLst/>
            </a:prstGeom>
            <a:noFill/>
          </p:spPr>
        </p:pic>
        <p:pic>
          <p:nvPicPr>
            <p:cNvPr id="14" name="Picture 3" descr="C:\Users\dnarayan\AppData\Local\Microsoft\Windows\Temporary Internet Files\Content.IE5\DS5T4K3O\MCj04339050000[1].png"/>
            <p:cNvPicPr>
              <a:picLocks noChangeAspect="1" noChangeArrowheads="1"/>
            </p:cNvPicPr>
            <p:nvPr/>
          </p:nvPicPr>
          <p:blipFill>
            <a:blip r:embed="rId2" cstate="print"/>
            <a:srcRect/>
            <a:stretch>
              <a:fillRect/>
            </a:stretch>
          </p:blipFill>
          <p:spPr bwMode="auto">
            <a:xfrm>
              <a:off x="4929190" y="2857496"/>
              <a:ext cx="928694" cy="928694"/>
            </a:xfrm>
            <a:prstGeom prst="rect">
              <a:avLst/>
            </a:prstGeom>
            <a:noFill/>
          </p:spPr>
        </p:pic>
      </p:grpSp>
      <p:sp>
        <p:nvSpPr>
          <p:cNvPr id="15" name="Rectangle 14"/>
          <p:cNvSpPr/>
          <p:nvPr/>
        </p:nvSpPr>
        <p:spPr>
          <a:xfrm>
            <a:off x="357158" y="3332432"/>
            <a:ext cx="5286412" cy="13573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a:off x="357159" y="2809212"/>
            <a:ext cx="5286411" cy="523220"/>
          </a:xfrm>
          <a:prstGeom prst="rect">
            <a:avLst/>
          </a:prstGeom>
          <a:noFill/>
          <a:ln w="25400">
            <a:solidFill>
              <a:schemeClr val="tx1"/>
            </a:solidFill>
          </a:ln>
        </p:spPr>
        <p:txBody>
          <a:bodyPr wrap="square" rtlCol="0">
            <a:spAutoFit/>
          </a:bodyPr>
          <a:lstStyle/>
          <a:p>
            <a:pPr algn="ctr"/>
            <a:r>
              <a:rPr lang="en-GB" sz="2800" b="1" dirty="0" smtClean="0"/>
              <a:t>Flash Translation Layer (FTL)</a:t>
            </a:r>
            <a:endParaRPr lang="en-GB" sz="2800" b="1" dirty="0"/>
          </a:p>
        </p:txBody>
      </p:sp>
      <p:sp>
        <p:nvSpPr>
          <p:cNvPr id="18" name="TextBox 17"/>
          <p:cNvSpPr txBox="1"/>
          <p:nvPr/>
        </p:nvSpPr>
        <p:spPr>
          <a:xfrm>
            <a:off x="918705" y="1714488"/>
            <a:ext cx="4163319" cy="523220"/>
          </a:xfrm>
          <a:prstGeom prst="rect">
            <a:avLst/>
          </a:prstGeom>
          <a:noFill/>
        </p:spPr>
        <p:txBody>
          <a:bodyPr wrap="none" rtlCol="0">
            <a:spAutoFit/>
          </a:bodyPr>
          <a:lstStyle/>
          <a:p>
            <a:pPr algn="ctr"/>
            <a:r>
              <a:rPr lang="en-GB" sz="2800" b="1" dirty="0" smtClean="0"/>
              <a:t>Block storage interface</a:t>
            </a:r>
            <a:endParaRPr lang="en-GB" sz="2800" b="1" dirty="0"/>
          </a:p>
        </p:txBody>
      </p:sp>
      <p:cxnSp>
        <p:nvCxnSpPr>
          <p:cNvPr id="20" name="Straight Arrow Connector 19"/>
          <p:cNvCxnSpPr>
            <a:stCxn id="16" idx="0"/>
            <a:endCxn id="18" idx="2"/>
          </p:cNvCxnSpPr>
          <p:nvPr/>
        </p:nvCxnSpPr>
        <p:spPr>
          <a:xfrm rot="5400000" flipH="1" flipV="1">
            <a:off x="2714613" y="2523460"/>
            <a:ext cx="571504" cy="1588"/>
          </a:xfrm>
          <a:prstGeom prst="straightConnector1">
            <a:avLst/>
          </a:prstGeom>
          <a:ln w="254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398431" y="2452022"/>
            <a:ext cx="1785950" cy="461665"/>
          </a:xfrm>
          <a:prstGeom prst="rect">
            <a:avLst/>
          </a:prstGeom>
          <a:noFill/>
        </p:spPr>
        <p:txBody>
          <a:bodyPr wrap="square" rtlCol="0">
            <a:spAutoFit/>
          </a:bodyPr>
          <a:lstStyle/>
          <a:p>
            <a:pPr algn="ctr"/>
            <a:r>
              <a:rPr lang="en-GB" sz="2400" b="1" dirty="0" smtClean="0"/>
              <a:t>Persistent</a:t>
            </a:r>
            <a:endParaRPr lang="en-GB" sz="2400" b="1" dirty="0"/>
          </a:p>
        </p:txBody>
      </p:sp>
      <p:sp>
        <p:nvSpPr>
          <p:cNvPr id="22" name="TextBox 21"/>
          <p:cNvSpPr txBox="1"/>
          <p:nvPr/>
        </p:nvSpPr>
        <p:spPr>
          <a:xfrm>
            <a:off x="5862646" y="3276241"/>
            <a:ext cx="2857520" cy="461665"/>
          </a:xfrm>
          <a:prstGeom prst="rect">
            <a:avLst/>
          </a:prstGeom>
          <a:noFill/>
        </p:spPr>
        <p:txBody>
          <a:bodyPr wrap="square" rtlCol="0">
            <a:spAutoFit/>
          </a:bodyPr>
          <a:lstStyle/>
          <a:p>
            <a:pPr algn="ctr"/>
            <a:r>
              <a:rPr lang="en-GB" sz="2400" b="1" dirty="0" smtClean="0"/>
              <a:t>Random-access</a:t>
            </a:r>
            <a:endParaRPr lang="en-GB" sz="2400" b="1" dirty="0"/>
          </a:p>
        </p:txBody>
      </p:sp>
      <p:sp>
        <p:nvSpPr>
          <p:cNvPr id="23" name="TextBox 22"/>
          <p:cNvSpPr txBox="1"/>
          <p:nvPr/>
        </p:nvSpPr>
        <p:spPr>
          <a:xfrm>
            <a:off x="5862646" y="4062059"/>
            <a:ext cx="2857520" cy="461665"/>
          </a:xfrm>
          <a:prstGeom prst="rect">
            <a:avLst/>
          </a:prstGeom>
          <a:noFill/>
        </p:spPr>
        <p:txBody>
          <a:bodyPr wrap="square" rtlCol="0">
            <a:spAutoFit/>
          </a:bodyPr>
          <a:lstStyle/>
          <a:p>
            <a:pPr algn="ctr"/>
            <a:r>
              <a:rPr lang="en-GB" sz="2400" b="1" dirty="0" smtClean="0"/>
              <a:t>Low power</a:t>
            </a:r>
            <a:endParaRPr lang="en-GB" sz="2400" b="1" dirty="0"/>
          </a:p>
        </p:txBody>
      </p:sp>
      <p:cxnSp>
        <p:nvCxnSpPr>
          <p:cNvPr id="25" name="Straight Arrow Connector 24"/>
          <p:cNvCxnSpPr/>
          <p:nvPr/>
        </p:nvCxnSpPr>
        <p:spPr>
          <a:xfrm>
            <a:off x="785786" y="5429264"/>
            <a:ext cx="7500990" cy="1588"/>
          </a:xfrm>
          <a:prstGeom prst="straightConnector1">
            <a:avLst/>
          </a:prstGeom>
          <a:ln w="635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1500166" y="4967599"/>
            <a:ext cx="5715040" cy="461665"/>
          </a:xfrm>
          <a:prstGeom prst="rect">
            <a:avLst/>
          </a:prstGeom>
          <a:noFill/>
        </p:spPr>
        <p:txBody>
          <a:bodyPr wrap="square" rtlCol="0">
            <a:spAutoFit/>
          </a:bodyPr>
          <a:lstStyle/>
          <a:p>
            <a:pPr algn="ctr"/>
            <a:r>
              <a:rPr lang="en-GB" sz="2400" b="1" dirty="0" smtClean="0">
                <a:solidFill>
                  <a:srgbClr val="0070C0"/>
                </a:solidFill>
              </a:rPr>
              <a:t>Cost, Parallelism, FTL complexity</a:t>
            </a:r>
            <a:endParaRPr lang="en-GB" sz="2400" b="1" dirty="0">
              <a:solidFill>
                <a:srgbClr val="0070C0"/>
              </a:solidFill>
            </a:endParaRPr>
          </a:p>
        </p:txBody>
      </p:sp>
      <p:sp>
        <p:nvSpPr>
          <p:cNvPr id="28" name="TextBox 27"/>
          <p:cNvSpPr txBox="1"/>
          <p:nvPr/>
        </p:nvSpPr>
        <p:spPr>
          <a:xfrm>
            <a:off x="314324" y="5715016"/>
            <a:ext cx="1785950" cy="461665"/>
          </a:xfrm>
          <a:prstGeom prst="rect">
            <a:avLst/>
          </a:prstGeom>
          <a:noFill/>
        </p:spPr>
        <p:txBody>
          <a:bodyPr wrap="square" rtlCol="0">
            <a:spAutoFit/>
          </a:bodyPr>
          <a:lstStyle/>
          <a:p>
            <a:pPr algn="ctr"/>
            <a:r>
              <a:rPr lang="en-GB" sz="2400" b="1" dirty="0" smtClean="0"/>
              <a:t>USB drive</a:t>
            </a:r>
            <a:endParaRPr lang="en-GB" sz="2400" b="1" dirty="0"/>
          </a:p>
        </p:txBody>
      </p:sp>
      <p:sp>
        <p:nvSpPr>
          <p:cNvPr id="29" name="TextBox 28"/>
          <p:cNvSpPr txBox="1"/>
          <p:nvPr/>
        </p:nvSpPr>
        <p:spPr>
          <a:xfrm>
            <a:off x="2357422" y="5715016"/>
            <a:ext cx="2214578" cy="461665"/>
          </a:xfrm>
          <a:prstGeom prst="rect">
            <a:avLst/>
          </a:prstGeom>
          <a:noFill/>
        </p:spPr>
        <p:txBody>
          <a:bodyPr wrap="square" rtlCol="0">
            <a:spAutoFit/>
          </a:bodyPr>
          <a:lstStyle/>
          <a:p>
            <a:pPr algn="ctr"/>
            <a:r>
              <a:rPr lang="en-GB" sz="2400" b="1" dirty="0" smtClean="0"/>
              <a:t>Laptop SSD</a:t>
            </a:r>
            <a:endParaRPr lang="en-GB" sz="2400" b="1" dirty="0"/>
          </a:p>
        </p:txBody>
      </p:sp>
      <p:sp>
        <p:nvSpPr>
          <p:cNvPr id="30" name="TextBox 29"/>
          <p:cNvSpPr txBox="1"/>
          <p:nvPr/>
        </p:nvSpPr>
        <p:spPr>
          <a:xfrm>
            <a:off x="4572000" y="5715016"/>
            <a:ext cx="4029132" cy="461665"/>
          </a:xfrm>
          <a:prstGeom prst="rect">
            <a:avLst/>
          </a:prstGeom>
          <a:noFill/>
        </p:spPr>
        <p:txBody>
          <a:bodyPr wrap="square" rtlCol="0">
            <a:spAutoFit/>
          </a:bodyPr>
          <a:lstStyle/>
          <a:p>
            <a:pPr algn="ctr"/>
            <a:r>
              <a:rPr lang="en-GB" sz="2400" b="1" dirty="0" smtClean="0"/>
              <a:t>“Enterprise” SSD</a:t>
            </a:r>
            <a:endParaRPr lang="en-GB"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22"/>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1"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4" presetClass="emph" presetSubtype="2" fill="hold" grpId="1" nodeType="clickEffect">
                                  <p:stCondLst>
                                    <p:cond delay="0"/>
                                  </p:stCondLst>
                                  <p:childTnLst>
                                    <p:anim to="1.5" calcmode="lin" valueType="num">
                                      <p:cBhvr override="childStyle">
                                        <p:cTn id="54" dur="2000" fill="hold"/>
                                        <p:tgtEl>
                                          <p:spTgt spid="30"/>
                                        </p:tgtEl>
                                        <p:attrNameLst>
                                          <p:attrName>style.fontSize</p:attrName>
                                        </p:attrNameLst>
                                      </p:cBhvr>
                                    </p:anim>
                                  </p:childTnLst>
                                </p:cTn>
                              </p:par>
                              <p:par>
                                <p:cTn id="55" presetID="3" presetClass="emph" presetSubtype="2" fill="hold" grpId="2" nodeType="withEffect">
                                  <p:stCondLst>
                                    <p:cond delay="0"/>
                                  </p:stCondLst>
                                  <p:childTnLst>
                                    <p:animClr clrSpc="rgb">
                                      <p:cBhvr override="childStyle">
                                        <p:cTn id="56" dur="2000" fill="hold"/>
                                        <p:tgtEl>
                                          <p:spTgt spid="30"/>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animBg="1"/>
      <p:bldP spid="16" grpId="0" animBg="1"/>
      <p:bldP spid="16" grpId="1" animBg="1"/>
      <p:bldP spid="18" grpId="0"/>
      <p:bldP spid="21" grpId="0"/>
      <p:bldP spid="22" grpId="0"/>
      <p:bldP spid="23" grpId="0"/>
      <p:bldP spid="26" grpId="0"/>
      <p:bldP spid="28" grpId="0"/>
      <p:bldP spid="29" grpId="0"/>
      <p:bldP spid="30" grpId="0"/>
      <p:bldP spid="30" grpId="1"/>
      <p:bldP spid="30" grpId="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for two-tier model</a:t>
            </a:r>
            <a:endParaRPr lang="en-GB" dirty="0"/>
          </a:p>
        </p:txBody>
      </p:sp>
      <p:sp>
        <p:nvSpPr>
          <p:cNvPr id="3" name="Content Placeholder 2"/>
          <p:cNvSpPr>
            <a:spLocks noGrp="1"/>
          </p:cNvSpPr>
          <p:nvPr>
            <p:ph idx="1"/>
          </p:nvPr>
        </p:nvSpPr>
        <p:spPr/>
        <p:txBody>
          <a:bodyPr/>
          <a:lstStyle/>
          <a:p>
            <a:r>
              <a:rPr lang="en-GB" dirty="0" smtClean="0"/>
              <a:t>Feed I/O trace to cache simulator</a:t>
            </a:r>
          </a:p>
          <a:p>
            <a:pPr lvl="1"/>
            <a:r>
              <a:rPr lang="en-GB" dirty="0" smtClean="0"/>
              <a:t>Emits top-tier, bottom-tier trace </a:t>
            </a:r>
            <a:r>
              <a:rPr lang="en-GB" dirty="0" smtClean="0">
                <a:sym typeface="Wingdings" pitchFamily="2" charset="2"/>
              </a:rPr>
              <a:t> solver</a:t>
            </a:r>
            <a:endParaRPr lang="en-GB" dirty="0" smtClean="0"/>
          </a:p>
          <a:p>
            <a:r>
              <a:rPr lang="en-GB" dirty="0" smtClean="0"/>
              <a:t>Iterate over cache sizes, policies</a:t>
            </a:r>
          </a:p>
          <a:p>
            <a:pPr lvl="1"/>
            <a:r>
              <a:rPr lang="en-GB" dirty="0" smtClean="0"/>
              <a:t>Write-back, write-through for logging</a:t>
            </a:r>
          </a:p>
          <a:p>
            <a:pPr lvl="1"/>
            <a:r>
              <a:rPr lang="en-GB" dirty="0" smtClean="0"/>
              <a:t>LRU,  LTR (long-term random) for caching</a:t>
            </a:r>
          </a:p>
          <a:p>
            <a:r>
              <a:rPr lang="en-GB" dirty="0" smtClean="0"/>
              <a:t>Inclusive cache model</a:t>
            </a:r>
          </a:p>
          <a:p>
            <a:pPr lvl="1"/>
            <a:r>
              <a:rPr lang="en-GB" dirty="0" smtClean="0"/>
              <a:t>Can also model exclusive (partitioning)</a:t>
            </a:r>
          </a:p>
          <a:p>
            <a:pPr lvl="1"/>
            <a:r>
              <a:rPr lang="en-GB" dirty="0" smtClean="0"/>
              <a:t>More complexity, negligible capacity savings</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20</a:t>
            </a:fld>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Model assumptions</a:t>
            </a:r>
            <a:endParaRPr lang="en-GB" dirty="0"/>
          </a:p>
        </p:txBody>
      </p:sp>
      <p:sp>
        <p:nvSpPr>
          <p:cNvPr id="3" name="Content Placeholder 2"/>
          <p:cNvSpPr>
            <a:spLocks noGrp="1"/>
          </p:cNvSpPr>
          <p:nvPr>
            <p:ph idx="1"/>
          </p:nvPr>
        </p:nvSpPr>
        <p:spPr/>
        <p:txBody>
          <a:bodyPr/>
          <a:lstStyle/>
          <a:p>
            <a:r>
              <a:rPr lang="en-GB" dirty="0" smtClean="0"/>
              <a:t>First-order models</a:t>
            </a:r>
          </a:p>
          <a:p>
            <a:pPr lvl="1"/>
            <a:r>
              <a:rPr lang="en-GB" dirty="0" smtClean="0"/>
              <a:t>Ok for provisioning </a:t>
            </a:r>
            <a:r>
              <a:rPr lang="en-GB" dirty="0" smtClean="0">
                <a:sym typeface="Wingdings" pitchFamily="2" charset="2"/>
              </a:rPr>
              <a:t> coarse-grained</a:t>
            </a:r>
            <a:endParaRPr lang="en-GB" dirty="0" smtClean="0"/>
          </a:p>
          <a:p>
            <a:pPr lvl="1"/>
            <a:r>
              <a:rPr lang="en-GB" dirty="0" smtClean="0"/>
              <a:t>Not for detailed performance modelling</a:t>
            </a:r>
          </a:p>
          <a:p>
            <a:r>
              <a:rPr lang="en-GB" dirty="0" smtClean="0"/>
              <a:t>Open-loop traces</a:t>
            </a:r>
          </a:p>
          <a:p>
            <a:pPr lvl="1"/>
            <a:r>
              <a:rPr lang="en-GB" dirty="0" smtClean="0"/>
              <a:t>I/O rate not limited by traced storage h/w</a:t>
            </a:r>
          </a:p>
          <a:p>
            <a:pPr lvl="1"/>
            <a:r>
              <a:rPr lang="en-GB" dirty="0" smtClean="0"/>
              <a:t>Traced servers are well-provisioned with disks</a:t>
            </a:r>
          </a:p>
          <a:p>
            <a:pPr lvl="1"/>
            <a:r>
              <a:rPr lang="en-GB" dirty="0" smtClean="0"/>
              <a:t>So bottleneck is elsewhere: assumption is ok</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21</a:t>
            </a:fld>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Roadmap</a:t>
            </a:r>
            <a:endParaRPr lang="en-GB" dirty="0"/>
          </a:p>
        </p:txBody>
      </p:sp>
      <p:sp>
        <p:nvSpPr>
          <p:cNvPr id="3" name="Content Placeholder 2"/>
          <p:cNvSpPr>
            <a:spLocks noGrp="1"/>
          </p:cNvSpPr>
          <p:nvPr>
            <p:ph idx="1"/>
          </p:nvPr>
        </p:nvSpPr>
        <p:spPr/>
        <p:txBody>
          <a:bodyPr/>
          <a:lstStyle/>
          <a:p>
            <a:r>
              <a:rPr lang="en-GB" dirty="0" smtClean="0">
                <a:solidFill>
                  <a:schemeClr val="bg1">
                    <a:lumMod val="65000"/>
                  </a:schemeClr>
                </a:solidFill>
              </a:rPr>
              <a:t>Introduction</a:t>
            </a:r>
          </a:p>
          <a:p>
            <a:endParaRPr lang="en-GB" dirty="0" smtClean="0"/>
          </a:p>
          <a:p>
            <a:r>
              <a:rPr lang="en-GB" dirty="0" smtClean="0">
                <a:solidFill>
                  <a:schemeClr val="bg1">
                    <a:lumMod val="65000"/>
                  </a:schemeClr>
                </a:solidFill>
              </a:rPr>
              <a:t>Devices and workloads</a:t>
            </a:r>
          </a:p>
          <a:p>
            <a:endParaRPr lang="en-GB" dirty="0" smtClean="0"/>
          </a:p>
          <a:p>
            <a:r>
              <a:rPr lang="en-GB" dirty="0" smtClean="0">
                <a:solidFill>
                  <a:schemeClr val="bg1">
                    <a:lumMod val="65000"/>
                  </a:schemeClr>
                </a:solidFill>
              </a:rPr>
              <a:t>Finding the best configuration</a:t>
            </a:r>
          </a:p>
          <a:p>
            <a:endParaRPr lang="en-GB" dirty="0" smtClean="0"/>
          </a:p>
          <a:p>
            <a:r>
              <a:rPr lang="en-GB" dirty="0" smtClean="0"/>
              <a:t>Analysis results</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22</a:t>
            </a:fld>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Single-tier results</a:t>
            </a:r>
            <a:endParaRPr lang="en-GB" dirty="0"/>
          </a:p>
        </p:txBody>
      </p:sp>
      <p:sp>
        <p:nvSpPr>
          <p:cNvPr id="3" name="Content Placeholder 2"/>
          <p:cNvSpPr>
            <a:spLocks noGrp="1"/>
          </p:cNvSpPr>
          <p:nvPr>
            <p:ph idx="1"/>
          </p:nvPr>
        </p:nvSpPr>
        <p:spPr/>
        <p:txBody>
          <a:bodyPr/>
          <a:lstStyle/>
          <a:p>
            <a:r>
              <a:rPr lang="en-GB" dirty="0" smtClean="0"/>
              <a:t>Cheetah 10K best device for </a:t>
            </a:r>
            <a:r>
              <a:rPr lang="en-GB" i="1" dirty="0" smtClean="0"/>
              <a:t>all </a:t>
            </a:r>
            <a:r>
              <a:rPr lang="en-GB" dirty="0" smtClean="0"/>
              <a:t>workloads!</a:t>
            </a:r>
          </a:p>
          <a:p>
            <a:r>
              <a:rPr lang="en-GB" dirty="0" smtClean="0"/>
              <a:t>SSDs cost too much per GB</a:t>
            </a:r>
          </a:p>
          <a:p>
            <a:r>
              <a:rPr lang="en-GB" dirty="0" smtClean="0"/>
              <a:t>Capacity or read IOPS determines cost</a:t>
            </a:r>
          </a:p>
          <a:p>
            <a:pPr lvl="1"/>
            <a:r>
              <a:rPr lang="en-GB" dirty="0" smtClean="0"/>
              <a:t>Not read MB/s, write MB/s, or write IOPS</a:t>
            </a:r>
          </a:p>
          <a:p>
            <a:pPr lvl="1"/>
            <a:r>
              <a:rPr lang="en-GB" dirty="0" smtClean="0"/>
              <a:t>For SSDs, always capacity</a:t>
            </a:r>
          </a:p>
          <a:p>
            <a:pPr lvl="1"/>
            <a:r>
              <a:rPr lang="en-GB" dirty="0" smtClean="0"/>
              <a:t>For disks, either capacity or read IOPS</a:t>
            </a:r>
          </a:p>
          <a:p>
            <a:r>
              <a:rPr lang="en-GB" dirty="0" smtClean="0"/>
              <a:t>Read IOPS vs. GB is the key </a:t>
            </a:r>
            <a:r>
              <a:rPr lang="en-GB" dirty="0" err="1" smtClean="0"/>
              <a:t>tradeoff</a:t>
            </a:r>
            <a:endParaRPr lang="en-GB" dirty="0" smtClean="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23</a:t>
            </a:fld>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Workload IOPS </a:t>
            </a:r>
            <a:r>
              <a:rPr lang="en-GB" dirty="0" err="1" smtClean="0"/>
              <a:t>vs</a:t>
            </a:r>
            <a:r>
              <a:rPr lang="en-GB" dirty="0" smtClean="0"/>
              <a:t> GB</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24</a:t>
            </a:fld>
            <a:endParaRPr lang="en-GB" dirty="0"/>
          </a:p>
        </p:txBody>
      </p:sp>
      <p:graphicFrame>
        <p:nvGraphicFramePr>
          <p:cNvPr id="6" name="Content Placeholder 5"/>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SSD break-even point</a:t>
            </a:r>
            <a:endParaRPr lang="en-GB" sz="4000" dirty="0"/>
          </a:p>
        </p:txBody>
      </p:sp>
      <p:sp>
        <p:nvSpPr>
          <p:cNvPr id="3" name="Content Placeholder 2"/>
          <p:cNvSpPr>
            <a:spLocks noGrp="1"/>
          </p:cNvSpPr>
          <p:nvPr>
            <p:ph idx="1"/>
          </p:nvPr>
        </p:nvSpPr>
        <p:spPr/>
        <p:txBody>
          <a:bodyPr/>
          <a:lstStyle/>
          <a:p>
            <a:r>
              <a:rPr lang="en-GB" dirty="0" smtClean="0"/>
              <a:t>When will SSDs beat disks?</a:t>
            </a:r>
          </a:p>
          <a:p>
            <a:pPr lvl="1"/>
            <a:r>
              <a:rPr lang="en-GB" dirty="0" smtClean="0"/>
              <a:t>When IOPS dominates cost</a:t>
            </a:r>
          </a:p>
          <a:p>
            <a:r>
              <a:rPr lang="en-GB" dirty="0" smtClean="0"/>
              <a:t>Break even price point (SSD</a:t>
            </a:r>
            <a:r>
              <a:rPr lang="en-GB" baseline="-25000" dirty="0" smtClean="0"/>
              <a:t>$/GB</a:t>
            </a:r>
            <a:r>
              <a:rPr lang="en-GB" dirty="0" smtClean="0"/>
              <a:t>) is when</a:t>
            </a:r>
          </a:p>
          <a:p>
            <a:pPr lvl="1"/>
            <a:r>
              <a:rPr lang="en-GB" dirty="0" smtClean="0"/>
              <a:t>Cost of GB (SSD) = Cost of IOPS (disk)</a:t>
            </a:r>
          </a:p>
          <a:p>
            <a:r>
              <a:rPr lang="en-GB" dirty="0" smtClean="0"/>
              <a:t>Our tool also computes this point</a:t>
            </a:r>
          </a:p>
          <a:p>
            <a:pPr lvl="1"/>
            <a:r>
              <a:rPr lang="en-GB" dirty="0" smtClean="0"/>
              <a:t>New SSD </a:t>
            </a:r>
            <a:r>
              <a:rPr lang="en-GB" dirty="0" smtClean="0">
                <a:sym typeface="Wingdings" pitchFamily="2" charset="2"/>
              </a:rPr>
              <a:t> </a:t>
            </a:r>
            <a:r>
              <a:rPr lang="en-GB" dirty="0" smtClean="0"/>
              <a:t>compare its $/GB to break-even</a:t>
            </a:r>
          </a:p>
          <a:p>
            <a:pPr lvl="1"/>
            <a:r>
              <a:rPr lang="en-GB" dirty="0" smtClean="0"/>
              <a:t>Then decide whether to buy it</a:t>
            </a:r>
          </a:p>
          <a:p>
            <a:pPr lvl="1"/>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25</a:t>
            </a:fld>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Break-even point CDF</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26</a:t>
            </a:fld>
            <a:endParaRPr lang="en-GB" dirty="0"/>
          </a:p>
        </p:txBody>
      </p:sp>
      <p:graphicFrame>
        <p:nvGraphicFramePr>
          <p:cNvPr id="11" name="Content Placeholder 10"/>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Break-even point CDF</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27</a:t>
            </a:fld>
            <a:endParaRPr lang="en-GB" dirty="0"/>
          </a:p>
        </p:txBody>
      </p:sp>
      <p:graphicFrame>
        <p:nvGraphicFramePr>
          <p:cNvPr id="6" name="Content Placeholder 5"/>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Break-even point CDF</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28</a:t>
            </a:fld>
            <a:endParaRPr lang="en-GB" dirty="0"/>
          </a:p>
        </p:txBody>
      </p:sp>
      <p:graphicFrame>
        <p:nvGraphicFramePr>
          <p:cNvPr id="8" name="Content Placeholder 7"/>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Capacity limits SSD </a:t>
            </a:r>
            <a:endParaRPr lang="en-GB" dirty="0"/>
          </a:p>
        </p:txBody>
      </p:sp>
      <p:sp>
        <p:nvSpPr>
          <p:cNvPr id="3" name="Content Placeholder 2"/>
          <p:cNvSpPr>
            <a:spLocks noGrp="1"/>
          </p:cNvSpPr>
          <p:nvPr>
            <p:ph idx="1"/>
          </p:nvPr>
        </p:nvSpPr>
        <p:spPr/>
        <p:txBody>
          <a:bodyPr/>
          <a:lstStyle/>
          <a:p>
            <a:r>
              <a:rPr lang="en-GB" dirty="0" smtClean="0"/>
              <a:t>On performance, SSD already beats disk</a:t>
            </a:r>
          </a:p>
          <a:p>
            <a:r>
              <a:rPr lang="en-GB" dirty="0" smtClean="0"/>
              <a:t>$/GB too high by 1-3 orders of magnitude</a:t>
            </a:r>
          </a:p>
          <a:p>
            <a:pPr lvl="1"/>
            <a:r>
              <a:rPr lang="en-GB" dirty="0" smtClean="0"/>
              <a:t>Except for small (system boot) volumes</a:t>
            </a:r>
          </a:p>
          <a:p>
            <a:r>
              <a:rPr lang="en-GB" dirty="0" smtClean="0"/>
              <a:t>SSD price has gone down but</a:t>
            </a:r>
          </a:p>
          <a:p>
            <a:pPr lvl="1"/>
            <a:r>
              <a:rPr lang="en-GB" dirty="0" smtClean="0"/>
              <a:t>This is per-device price, not per-byte price</a:t>
            </a:r>
          </a:p>
          <a:p>
            <a:pPr lvl="1"/>
            <a:r>
              <a:rPr lang="en-GB" dirty="0" smtClean="0"/>
              <a:t>Raw flash $/GB also needs to drop</a:t>
            </a:r>
          </a:p>
          <a:p>
            <a:pPr lvl="1"/>
            <a:r>
              <a:rPr lang="en-GB" dirty="0" smtClean="0"/>
              <a:t>By a lot</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29</a:t>
            </a:fld>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dnarayan\AppData\Local\Microsoft\Windows\Temporary Internet Files\Content.IE5\TMIYHAVR\MCj04344110000[1].wmf"/>
          <p:cNvPicPr>
            <a:picLocks noChangeAspect="1" noChangeArrowheads="1"/>
          </p:cNvPicPr>
          <p:nvPr/>
        </p:nvPicPr>
        <p:blipFill>
          <a:blip r:embed="rId3"/>
          <a:srcRect/>
          <a:stretch>
            <a:fillRect/>
          </a:stretch>
        </p:blipFill>
        <p:spPr bwMode="auto">
          <a:xfrm>
            <a:off x="5357818" y="2357430"/>
            <a:ext cx="1625600" cy="1828800"/>
          </a:xfrm>
          <a:prstGeom prst="rect">
            <a:avLst/>
          </a:prstGeom>
          <a:noFill/>
        </p:spPr>
      </p:pic>
      <p:pic>
        <p:nvPicPr>
          <p:cNvPr id="11" name="Picture 3" descr="C:\Users\dnarayan\AppData\Local\Microsoft\Windows\Temporary Internet Files\Content.IE5\DS5T4K3O\MCj04339050000[1].png"/>
          <p:cNvPicPr>
            <a:picLocks noChangeAspect="1" noChangeArrowheads="1"/>
          </p:cNvPicPr>
          <p:nvPr/>
        </p:nvPicPr>
        <p:blipFill>
          <a:blip r:embed="rId4" cstate="print"/>
          <a:srcRect/>
          <a:stretch>
            <a:fillRect/>
          </a:stretch>
        </p:blipFill>
        <p:spPr bwMode="auto">
          <a:xfrm>
            <a:off x="7072330" y="2214554"/>
            <a:ext cx="2071702" cy="2071702"/>
          </a:xfrm>
          <a:prstGeom prst="rect">
            <a:avLst/>
          </a:prstGeom>
          <a:noFill/>
        </p:spPr>
      </p:pic>
      <p:sp>
        <p:nvSpPr>
          <p:cNvPr id="2" name="Title 1"/>
          <p:cNvSpPr>
            <a:spLocks noGrp="1"/>
          </p:cNvSpPr>
          <p:nvPr>
            <p:ph type="title"/>
          </p:nvPr>
        </p:nvSpPr>
        <p:spPr/>
        <p:txBody>
          <a:bodyPr/>
          <a:lstStyle/>
          <a:p>
            <a:r>
              <a:rPr lang="en-GB" dirty="0" smtClean="0"/>
              <a:t>Enterprise storage is different</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a:t>
            </a:fld>
            <a:endParaRPr lang="en-GB" dirty="0"/>
          </a:p>
        </p:txBody>
      </p:sp>
      <p:pic>
        <p:nvPicPr>
          <p:cNvPr id="1030" name="Picture 6" descr="C:\Users\dnarayan\AppData\Local\Microsoft\Windows\Temporary Internet Files\Content.IE5\EH95WJWK\MCj04244660000[1].wmf"/>
          <p:cNvPicPr>
            <a:picLocks noChangeAspect="1" noChangeArrowheads="1"/>
          </p:cNvPicPr>
          <p:nvPr/>
        </p:nvPicPr>
        <p:blipFill>
          <a:blip r:embed="rId5"/>
          <a:srcRect/>
          <a:stretch>
            <a:fillRect/>
          </a:stretch>
        </p:blipFill>
        <p:spPr bwMode="auto">
          <a:xfrm>
            <a:off x="2740026" y="2571744"/>
            <a:ext cx="1974850" cy="1698625"/>
          </a:xfrm>
          <a:prstGeom prst="rect">
            <a:avLst/>
          </a:prstGeom>
          <a:noFill/>
        </p:spPr>
      </p:pic>
      <p:pic>
        <p:nvPicPr>
          <p:cNvPr id="10" name="Picture 3" descr="C:\Users\dnarayan\AppData\Local\Microsoft\Windows\Temporary Internet Files\Content.IE5\DS5T4K3O\MCj04339050000[1].png"/>
          <p:cNvPicPr>
            <a:picLocks noChangeAspect="1" noChangeArrowheads="1"/>
          </p:cNvPicPr>
          <p:nvPr/>
        </p:nvPicPr>
        <p:blipFill>
          <a:blip r:embed="rId4" cstate="print"/>
          <a:srcRect/>
          <a:stretch>
            <a:fillRect/>
          </a:stretch>
        </p:blipFill>
        <p:spPr bwMode="auto">
          <a:xfrm>
            <a:off x="571472" y="2357430"/>
            <a:ext cx="2071702" cy="2071702"/>
          </a:xfrm>
          <a:prstGeom prst="rect">
            <a:avLst/>
          </a:prstGeom>
          <a:noFill/>
        </p:spPr>
      </p:pic>
      <p:sp>
        <p:nvSpPr>
          <p:cNvPr id="5" name="Content Placeholder 2"/>
          <p:cNvSpPr txBox="1">
            <a:spLocks/>
          </p:cNvSpPr>
          <p:nvPr/>
        </p:nvSpPr>
        <p:spPr bwMode="auto">
          <a:xfrm>
            <a:off x="571472" y="1928802"/>
            <a:ext cx="4143404" cy="450059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0" fontAlgn="base" latinLnBrk="0" hangingPunct="0">
              <a:lnSpc>
                <a:spcPct val="100000"/>
              </a:lnSpc>
              <a:spcBef>
                <a:spcPct val="20000"/>
              </a:spcBef>
              <a:spcAft>
                <a:spcPct val="0"/>
              </a:spcAft>
              <a:buClrTx/>
              <a:buSzTx/>
              <a:buFont typeface="Arial" charset="0"/>
              <a:buNone/>
              <a:tabLst/>
              <a:defRPr/>
            </a:pPr>
            <a:r>
              <a:rPr lang="en-GB" sz="3200" b="1" dirty="0" smtClean="0">
                <a:latin typeface="Segoe" pitchFamily="34" charset="0"/>
                <a:cs typeface="+mn-cs"/>
                <a:sym typeface="Wingdings" pitchFamily="2" charset="2"/>
              </a:rPr>
              <a:t>Laptop storage</a:t>
            </a:r>
          </a:p>
          <a:p>
            <a:pPr marL="342900" marR="0" lvl="0" indent="-342900" algn="ctr" defTabSz="914400" rtl="0" eaLnBrk="0" fontAlgn="base" latinLnBrk="0" hangingPunct="0">
              <a:lnSpc>
                <a:spcPct val="100000"/>
              </a:lnSpc>
              <a:spcBef>
                <a:spcPct val="20000"/>
              </a:spcBef>
              <a:spcAft>
                <a:spcPct val="0"/>
              </a:spcAft>
              <a:buClrTx/>
              <a:buSzTx/>
              <a:buFont typeface="Arial" charset="0"/>
              <a:buNone/>
              <a:tabLst/>
              <a:defRPr/>
            </a:pPr>
            <a:r>
              <a:rPr lang="en-GB" sz="3200" dirty="0" smtClean="0">
                <a:latin typeface="Segoe" pitchFamily="34" charset="0"/>
                <a:cs typeface="+mn-cs"/>
                <a:sym typeface="Wingdings" pitchFamily="2" charset="2"/>
              </a:rPr>
              <a:t>Low speed disks</a:t>
            </a:r>
          </a:p>
          <a:p>
            <a:pPr marL="342900" marR="0" lvl="0" indent="-342900" algn="ctr" defTabSz="914400" rtl="0" eaLnBrk="0" fontAlgn="base" latinLnBrk="0" hangingPunct="0">
              <a:lnSpc>
                <a:spcPct val="100000"/>
              </a:lnSpc>
              <a:spcBef>
                <a:spcPct val="20000"/>
              </a:spcBef>
              <a:spcAft>
                <a:spcPct val="0"/>
              </a:spcAft>
              <a:buClrTx/>
              <a:buSzTx/>
              <a:buFont typeface="Arial" charset="0"/>
              <a:buNone/>
              <a:tabLst/>
              <a:defRPr/>
            </a:pPr>
            <a:endParaRPr lang="en-GB" sz="3200" dirty="0" smtClean="0">
              <a:latin typeface="Segoe" pitchFamily="34" charset="0"/>
              <a:cs typeface="+mn-cs"/>
              <a:sym typeface="Wingdings" pitchFamily="2" charset="2"/>
            </a:endParaRPr>
          </a:p>
          <a:p>
            <a:pPr marL="342900" marR="0" lvl="0" indent="-342900" algn="ctr" defTabSz="914400" rtl="0" eaLnBrk="0" fontAlgn="base" latinLnBrk="0" hangingPunct="0">
              <a:lnSpc>
                <a:spcPct val="100000"/>
              </a:lnSpc>
              <a:spcBef>
                <a:spcPct val="20000"/>
              </a:spcBef>
              <a:spcAft>
                <a:spcPct val="0"/>
              </a:spcAft>
              <a:buClrTx/>
              <a:buSzTx/>
              <a:buFont typeface="Arial" charset="0"/>
              <a:buNone/>
              <a:tabLst/>
              <a:defRPr/>
            </a:pPr>
            <a:r>
              <a:rPr kumimoji="0" lang="en-GB" sz="3200" b="0" i="0" u="none" strike="noStrike" kern="1200" cap="none" spc="0" normalizeH="0" baseline="0" noProof="0" dirty="0" smtClean="0">
                <a:ln>
                  <a:noFill/>
                </a:ln>
                <a:solidFill>
                  <a:srgbClr val="00B050"/>
                </a:solidFill>
                <a:effectLst/>
                <a:uLnTx/>
                <a:uFillTx/>
                <a:latin typeface="Segoe" pitchFamily="34" charset="0"/>
                <a:ea typeface="+mn-ea"/>
                <a:cs typeface="+mn-cs"/>
                <a:sym typeface="Wingdings" pitchFamily="2" charset="2"/>
              </a:rPr>
              <a:t>Form</a:t>
            </a:r>
            <a:r>
              <a:rPr kumimoji="0" lang="en-GB" sz="3200" b="0" i="0" u="none" strike="noStrike" kern="1200" cap="none" spc="0" normalizeH="0" noProof="0" dirty="0" smtClean="0">
                <a:ln>
                  <a:noFill/>
                </a:ln>
                <a:solidFill>
                  <a:srgbClr val="00B050"/>
                </a:solidFill>
                <a:effectLst/>
                <a:uLnTx/>
                <a:uFillTx/>
                <a:latin typeface="Segoe" pitchFamily="34" charset="0"/>
                <a:ea typeface="+mn-ea"/>
                <a:cs typeface="+mn-cs"/>
                <a:sym typeface="Wingdings" pitchFamily="2" charset="2"/>
              </a:rPr>
              <a:t> factor</a:t>
            </a:r>
          </a:p>
          <a:p>
            <a:pPr marL="342900" indent="-342900" algn="ctr" eaLnBrk="0" hangingPunct="0">
              <a:spcBef>
                <a:spcPct val="20000"/>
              </a:spcBef>
            </a:pPr>
            <a:r>
              <a:rPr lang="en-GB" sz="3200" dirty="0" smtClean="0">
                <a:solidFill>
                  <a:srgbClr val="00B050"/>
                </a:solidFill>
                <a:latin typeface="Segoe" pitchFamily="34" charset="0"/>
                <a:sym typeface="Wingdings" pitchFamily="2" charset="2"/>
              </a:rPr>
              <a:t>Single-request latency</a:t>
            </a:r>
          </a:p>
          <a:p>
            <a:pPr marL="342900" indent="-342900" algn="ctr" eaLnBrk="0" hangingPunct="0">
              <a:spcBef>
                <a:spcPct val="20000"/>
              </a:spcBef>
            </a:pPr>
            <a:r>
              <a:rPr lang="en-GB" sz="3200" dirty="0" smtClean="0">
                <a:solidFill>
                  <a:srgbClr val="00B050"/>
                </a:solidFill>
                <a:latin typeface="Segoe" pitchFamily="34" charset="0"/>
                <a:cs typeface="+mn-cs"/>
                <a:sym typeface="Wingdings" pitchFamily="2" charset="2"/>
              </a:rPr>
              <a:t>Ruggedness</a:t>
            </a:r>
          </a:p>
          <a:p>
            <a:pPr marL="342900" lvl="0" indent="-342900" algn="ctr" eaLnBrk="0" hangingPunct="0">
              <a:spcBef>
                <a:spcPct val="20000"/>
              </a:spcBef>
            </a:pPr>
            <a:r>
              <a:rPr lang="en-GB" sz="3200" dirty="0" smtClean="0">
                <a:solidFill>
                  <a:srgbClr val="00B050"/>
                </a:solidFill>
                <a:latin typeface="Segoe" pitchFamily="34" charset="0"/>
                <a:sym typeface="Wingdings" pitchFamily="2" charset="2"/>
              </a:rPr>
              <a:t>Battery life</a:t>
            </a:r>
          </a:p>
          <a:p>
            <a:pPr marL="342900" indent="-342900" algn="ctr" eaLnBrk="0" hangingPunct="0">
              <a:spcBef>
                <a:spcPct val="20000"/>
              </a:spcBef>
            </a:pPr>
            <a:endParaRPr lang="en-GB" sz="3200" noProof="0" dirty="0" smtClean="0">
              <a:latin typeface="Segoe" pitchFamily="34" charset="0"/>
              <a:cs typeface="+mn-cs"/>
              <a:sym typeface="Wingdings" pitchFamily="2" charset="2"/>
            </a:endParaRPr>
          </a:p>
          <a:p>
            <a:pPr marL="342900" marR="0" lvl="0" indent="-342900" algn="ctr" defTabSz="914400" rtl="0" eaLnBrk="0" fontAlgn="base" latinLnBrk="0" hangingPunct="0">
              <a:lnSpc>
                <a:spcPct val="100000"/>
              </a:lnSpc>
              <a:spcBef>
                <a:spcPct val="20000"/>
              </a:spcBef>
              <a:spcAft>
                <a:spcPct val="0"/>
              </a:spcAft>
              <a:buClrTx/>
              <a:buSzTx/>
              <a:buFont typeface="Arial" charset="0"/>
              <a:buNone/>
              <a:tabLst/>
              <a:defRPr/>
            </a:pPr>
            <a:endParaRPr kumimoji="0" lang="en-GB" sz="3200" b="0" i="0" u="none" strike="noStrike" kern="1200" cap="none" spc="0" normalizeH="0" baseline="0" noProof="0" dirty="0" smtClean="0">
              <a:ln>
                <a:noFill/>
              </a:ln>
              <a:solidFill>
                <a:schemeClr val="tx1"/>
              </a:solidFill>
              <a:effectLst/>
              <a:uLnTx/>
              <a:uFillTx/>
              <a:latin typeface="Segoe" pitchFamily="34" charset="0"/>
              <a:ea typeface="+mn-ea"/>
              <a:cs typeface="+mn-cs"/>
              <a:sym typeface="Wingdings" pitchFamily="2" charset="2"/>
            </a:endParaRPr>
          </a:p>
          <a:p>
            <a:pPr marL="342900" marR="0" lvl="0" indent="-342900" algn="ctr" defTabSz="914400" rtl="0" eaLnBrk="0" fontAlgn="base" latinLnBrk="0" hangingPunct="0">
              <a:lnSpc>
                <a:spcPct val="100000"/>
              </a:lnSpc>
              <a:spcBef>
                <a:spcPct val="20000"/>
              </a:spcBef>
              <a:spcAft>
                <a:spcPct val="0"/>
              </a:spcAft>
              <a:buClrTx/>
              <a:buSzTx/>
              <a:buFont typeface="Arial" charset="0"/>
              <a:buChar char="•"/>
              <a:tabLst/>
              <a:defRPr/>
            </a:pPr>
            <a:endParaRPr kumimoji="0" lang="en-GB" sz="3200" b="0" i="0" u="none" strike="noStrike" kern="1200" cap="none" spc="0" normalizeH="0" baseline="0" noProof="0" dirty="0" smtClean="0">
              <a:ln>
                <a:noFill/>
              </a:ln>
              <a:solidFill>
                <a:schemeClr val="tx1"/>
              </a:solidFill>
              <a:effectLst/>
              <a:uLnTx/>
              <a:uFillTx/>
              <a:latin typeface="Segoe" pitchFamily="34" charset="0"/>
              <a:ea typeface="+mn-ea"/>
              <a:cs typeface="+mn-cs"/>
              <a:sym typeface="Wingdings" pitchFamily="2" charset="2"/>
            </a:endParaRPr>
          </a:p>
          <a:p>
            <a:pPr marL="742950" marR="0" lvl="1" indent="-285750" algn="ctr" defTabSz="914400" rtl="0" eaLnBrk="0" fontAlgn="base" latinLnBrk="0" hangingPunct="0">
              <a:lnSpc>
                <a:spcPct val="100000"/>
              </a:lnSpc>
              <a:spcBef>
                <a:spcPct val="20000"/>
              </a:spcBef>
              <a:spcAft>
                <a:spcPct val="0"/>
              </a:spcAft>
              <a:buClrTx/>
              <a:buSzTx/>
              <a:buFont typeface="Arial" charset="0"/>
              <a:buChar char="–"/>
              <a:tabLst/>
              <a:defRPr/>
            </a:pPr>
            <a:endParaRPr kumimoji="0" lang="en-GB" sz="2800" b="0" i="0" u="none" strike="noStrike" kern="1200" cap="none" spc="0" normalizeH="0" baseline="0" noProof="0" dirty="0" smtClean="0">
              <a:ln>
                <a:noFill/>
              </a:ln>
              <a:solidFill>
                <a:schemeClr val="tx1"/>
              </a:solidFill>
              <a:effectLst/>
              <a:uLnTx/>
              <a:uFillTx/>
              <a:latin typeface="Segoe" pitchFamily="34" charset="0"/>
              <a:ea typeface="+mn-ea"/>
              <a:cs typeface="+mn-cs"/>
              <a:sym typeface="Wingdings" pitchFamily="2" charset="2"/>
            </a:endParaRPr>
          </a:p>
          <a:p>
            <a:pPr marL="742950" marR="0" lvl="1" indent="-285750" algn="ctr" defTabSz="914400" rtl="0" eaLnBrk="0" fontAlgn="base" latinLnBrk="0" hangingPunct="0">
              <a:lnSpc>
                <a:spcPct val="100000"/>
              </a:lnSpc>
              <a:spcBef>
                <a:spcPct val="20000"/>
              </a:spcBef>
              <a:spcAft>
                <a:spcPct val="0"/>
              </a:spcAft>
              <a:buClrTx/>
              <a:buSzTx/>
              <a:buFont typeface="Arial" charset="0"/>
              <a:buChar char="–"/>
              <a:tabLst/>
              <a:defRPr/>
            </a:pPr>
            <a:endParaRPr kumimoji="0" lang="en-GB" sz="2800" b="0" i="0" u="none" strike="noStrike" kern="1200" cap="none" spc="0" normalizeH="0" baseline="0" noProof="0" dirty="0" smtClean="0">
              <a:ln>
                <a:noFill/>
              </a:ln>
              <a:solidFill>
                <a:schemeClr val="tx1"/>
              </a:solidFill>
              <a:effectLst/>
              <a:uLnTx/>
              <a:uFillTx/>
              <a:latin typeface="Segoe" pitchFamily="34" charset="0"/>
              <a:ea typeface="+mn-ea"/>
              <a:cs typeface="+mn-cs"/>
            </a:endParaRPr>
          </a:p>
          <a:p>
            <a:pPr marL="342900" marR="0" lvl="0" indent="-342900" algn="ctr" defTabSz="914400" rtl="0" eaLnBrk="0" fontAlgn="base" latinLnBrk="0" hangingPunct="0">
              <a:lnSpc>
                <a:spcPct val="100000"/>
              </a:lnSpc>
              <a:spcBef>
                <a:spcPct val="20000"/>
              </a:spcBef>
              <a:spcAft>
                <a:spcPct val="0"/>
              </a:spcAft>
              <a:buClrTx/>
              <a:buSzTx/>
              <a:buFont typeface="Arial" charset="0"/>
              <a:buChar char="•"/>
              <a:tabLst/>
              <a:defRPr/>
            </a:pPr>
            <a:endParaRPr kumimoji="0" lang="en-GB" sz="3200" b="0" i="0" u="none" strike="noStrike" kern="1200" cap="none" spc="0" normalizeH="0" baseline="0" noProof="0" dirty="0">
              <a:ln>
                <a:noFill/>
              </a:ln>
              <a:solidFill>
                <a:schemeClr val="tx1"/>
              </a:solidFill>
              <a:effectLst/>
              <a:uLnTx/>
              <a:uFillTx/>
              <a:latin typeface="Segoe" pitchFamily="34" charset="0"/>
              <a:ea typeface="+mn-ea"/>
              <a:cs typeface="+mn-cs"/>
            </a:endParaRPr>
          </a:p>
        </p:txBody>
      </p:sp>
      <p:sp>
        <p:nvSpPr>
          <p:cNvPr id="3" name="Content Placeholder 2"/>
          <p:cNvSpPr>
            <a:spLocks noGrp="1"/>
          </p:cNvSpPr>
          <p:nvPr>
            <p:ph idx="1"/>
          </p:nvPr>
        </p:nvSpPr>
        <p:spPr>
          <a:xfrm>
            <a:off x="4786314" y="1928826"/>
            <a:ext cx="4143404" cy="4643446"/>
          </a:xfrm>
        </p:spPr>
        <p:txBody>
          <a:bodyPr/>
          <a:lstStyle/>
          <a:p>
            <a:pPr algn="ctr">
              <a:buNone/>
            </a:pPr>
            <a:r>
              <a:rPr lang="en-GB" b="1" dirty="0" smtClean="0">
                <a:sym typeface="Wingdings" pitchFamily="2" charset="2"/>
              </a:rPr>
              <a:t>Enterprise storage</a:t>
            </a:r>
          </a:p>
          <a:p>
            <a:pPr algn="ctr">
              <a:buNone/>
            </a:pPr>
            <a:r>
              <a:rPr lang="en-GB" dirty="0" smtClean="0">
                <a:sym typeface="Wingdings" pitchFamily="2" charset="2"/>
              </a:rPr>
              <a:t>High-end disks, RAID</a:t>
            </a:r>
          </a:p>
          <a:p>
            <a:pPr algn="ctr">
              <a:buNone/>
            </a:pPr>
            <a:endParaRPr lang="en-GB" dirty="0" smtClean="0">
              <a:sym typeface="Wingdings" pitchFamily="2" charset="2"/>
            </a:endParaRPr>
          </a:p>
          <a:p>
            <a:pPr algn="ctr">
              <a:buNone/>
            </a:pPr>
            <a:r>
              <a:rPr lang="en-GB" dirty="0" smtClean="0">
                <a:solidFill>
                  <a:srgbClr val="FF0000"/>
                </a:solidFill>
                <a:sym typeface="Wingdings" pitchFamily="2" charset="2"/>
              </a:rPr>
              <a:t>Fault tolerance</a:t>
            </a:r>
          </a:p>
          <a:p>
            <a:pPr algn="ctr">
              <a:buNone/>
            </a:pPr>
            <a:r>
              <a:rPr lang="en-GB" dirty="0" smtClean="0">
                <a:solidFill>
                  <a:srgbClr val="FF0000"/>
                </a:solidFill>
                <a:sym typeface="Wingdings" pitchFamily="2" charset="2"/>
              </a:rPr>
              <a:t>Throughput under load (deep queues)</a:t>
            </a:r>
          </a:p>
          <a:p>
            <a:pPr algn="ctr">
              <a:buNone/>
            </a:pPr>
            <a:r>
              <a:rPr lang="en-GB" dirty="0" smtClean="0">
                <a:solidFill>
                  <a:srgbClr val="FF0000"/>
                </a:solidFill>
                <a:sym typeface="Wingdings" pitchFamily="2" charset="2"/>
              </a:rPr>
              <a:t>Capacity</a:t>
            </a:r>
          </a:p>
          <a:p>
            <a:pPr algn="ctr">
              <a:buNone/>
            </a:pPr>
            <a:r>
              <a:rPr lang="en-GB" dirty="0" smtClean="0">
                <a:solidFill>
                  <a:srgbClr val="FF0000"/>
                </a:solidFill>
                <a:sym typeface="Wingdings" pitchFamily="2" charset="2"/>
              </a:rPr>
              <a:t>Energy ($)</a:t>
            </a:r>
            <a:endParaRPr lang="en-GB" dirty="0" smtClean="0">
              <a:solidFill>
                <a:srgbClr val="FF0000"/>
              </a:solidFill>
            </a:endParaRPr>
          </a:p>
          <a:p>
            <a:pPr algn="ctr">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2000"/>
                                        <p:tgtEl>
                                          <p:spTgt spid="5">
                                            <p:txEl>
                                              <p:pRg st="1" end="1"/>
                                            </p:txEl>
                                          </p:spTgt>
                                        </p:tgtEl>
                                      </p:cBhvr>
                                    </p:animEffect>
                                    <p:set>
                                      <p:cBhvr>
                                        <p:cTn id="31" dur="1" fill="hold">
                                          <p:stCondLst>
                                            <p:cond delay="1999"/>
                                          </p:stCondLst>
                                        </p:cTn>
                                        <p:tgtEl>
                                          <p:spTgt spid="5">
                                            <p:txEl>
                                              <p:pRg st="1" end="1"/>
                                            </p:txEl>
                                          </p:spTgt>
                                        </p:tgtEl>
                                        <p:attrNameLst>
                                          <p:attrName>style.visibility</p:attrName>
                                        </p:attrNameLst>
                                      </p:cBhvr>
                                      <p:to>
                                        <p:strVal val="hidden"/>
                                      </p:to>
                                    </p:set>
                                  </p:childTnLst>
                                </p:cTn>
                              </p:par>
                            </p:childTnLst>
                          </p:cTn>
                        </p:par>
                        <p:par>
                          <p:cTn id="32" fill="hold">
                            <p:stCondLst>
                              <p:cond delay="2000"/>
                            </p:stCondLst>
                            <p:childTnLst>
                              <p:par>
                                <p:cTn id="33" presetID="1" presetClass="entr" presetSubtype="0" fill="hold" nodeType="after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3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028"/>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SSD as intermediate tier</a:t>
            </a:r>
            <a:endParaRPr lang="en-GB" dirty="0"/>
          </a:p>
        </p:txBody>
      </p:sp>
      <p:sp>
        <p:nvSpPr>
          <p:cNvPr id="3" name="Content Placeholder 2"/>
          <p:cNvSpPr>
            <a:spLocks noGrp="1"/>
          </p:cNvSpPr>
          <p:nvPr>
            <p:ph idx="1"/>
          </p:nvPr>
        </p:nvSpPr>
        <p:spPr/>
        <p:txBody>
          <a:bodyPr/>
          <a:lstStyle/>
          <a:p>
            <a:r>
              <a:rPr lang="en-GB" dirty="0" smtClean="0"/>
              <a:t>Read caching benefits </a:t>
            </a:r>
            <a:r>
              <a:rPr lang="en-GB" smtClean="0"/>
              <a:t>few workloads</a:t>
            </a:r>
            <a:endParaRPr lang="en-GB" dirty="0" smtClean="0"/>
          </a:p>
          <a:p>
            <a:pPr lvl="1"/>
            <a:r>
              <a:rPr lang="en-GB" dirty="0" smtClean="0"/>
              <a:t>Servers already cache in DRAM</a:t>
            </a:r>
          </a:p>
          <a:p>
            <a:pPr lvl="1"/>
            <a:r>
              <a:rPr lang="en-GB" dirty="0" smtClean="0"/>
              <a:t>SSD tier doesn’t reduce disk tier provisioning</a:t>
            </a:r>
          </a:p>
          <a:p>
            <a:r>
              <a:rPr lang="en-GB" dirty="0" smtClean="0"/>
              <a:t>Persistent write-ahead log is useful</a:t>
            </a:r>
          </a:p>
          <a:p>
            <a:pPr lvl="1"/>
            <a:r>
              <a:rPr lang="en-GB" dirty="0" smtClean="0"/>
              <a:t>A small log can improve write latency</a:t>
            </a:r>
          </a:p>
          <a:p>
            <a:pPr lvl="1"/>
            <a:r>
              <a:rPr lang="en-GB" dirty="0" smtClean="0"/>
              <a:t>But does not reduce disk tier provisioning</a:t>
            </a:r>
          </a:p>
          <a:p>
            <a:pPr lvl="1"/>
            <a:r>
              <a:rPr lang="en-GB" dirty="0" smtClean="0"/>
              <a:t>Because writes are not the limiting factor</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30</a:t>
            </a:fld>
            <a:endParaRPr lang="en-GB"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Power and wear</a:t>
            </a:r>
            <a:endParaRPr lang="en-GB" dirty="0"/>
          </a:p>
        </p:txBody>
      </p:sp>
      <p:sp>
        <p:nvSpPr>
          <p:cNvPr id="3" name="Content Placeholder 2"/>
          <p:cNvSpPr>
            <a:spLocks noGrp="1"/>
          </p:cNvSpPr>
          <p:nvPr>
            <p:ph idx="1"/>
          </p:nvPr>
        </p:nvSpPr>
        <p:spPr/>
        <p:txBody>
          <a:bodyPr/>
          <a:lstStyle/>
          <a:p>
            <a:r>
              <a:rPr lang="en-GB" dirty="0" smtClean="0">
                <a:sym typeface="Wingdings" pitchFamily="2" charset="2"/>
              </a:rPr>
              <a:t>SSDs use less power than Cheetahs</a:t>
            </a:r>
          </a:p>
          <a:p>
            <a:pPr lvl="1"/>
            <a:r>
              <a:rPr lang="en-GB" dirty="0" smtClean="0">
                <a:sym typeface="Wingdings" pitchFamily="2" charset="2"/>
              </a:rPr>
              <a:t>But overall $ savings are small</a:t>
            </a:r>
          </a:p>
          <a:p>
            <a:pPr lvl="1"/>
            <a:r>
              <a:rPr lang="en-GB" dirty="0" smtClean="0">
                <a:sym typeface="Wingdings" pitchFamily="2" charset="2"/>
              </a:rPr>
              <a:t>Cannot justify higher cost of SSD</a:t>
            </a:r>
          </a:p>
          <a:p>
            <a:r>
              <a:rPr lang="en-GB" dirty="0" smtClean="0">
                <a:sym typeface="Wingdings" pitchFamily="2" charset="2"/>
              </a:rPr>
              <a:t>Flash wear is not an issue</a:t>
            </a:r>
          </a:p>
          <a:p>
            <a:pPr lvl="1"/>
            <a:r>
              <a:rPr lang="en-GB" dirty="0" smtClean="0">
                <a:sym typeface="Wingdings" pitchFamily="2" charset="2"/>
              </a:rPr>
              <a:t>SSDs have finite #write cycles</a:t>
            </a:r>
          </a:p>
          <a:p>
            <a:pPr lvl="1"/>
            <a:r>
              <a:rPr lang="en-GB" dirty="0" smtClean="0">
                <a:sym typeface="Wingdings" pitchFamily="2" charset="2"/>
              </a:rPr>
              <a:t>But will last well beyond 5 years</a:t>
            </a:r>
          </a:p>
          <a:p>
            <a:pPr lvl="2"/>
            <a:r>
              <a:rPr lang="en-GB" dirty="0" smtClean="0">
                <a:sym typeface="Wingdings" pitchFamily="2" charset="2"/>
              </a:rPr>
              <a:t>Workloads’ long-term write rate not that high</a:t>
            </a:r>
          </a:p>
          <a:p>
            <a:pPr lvl="2"/>
            <a:r>
              <a:rPr lang="en-GB" dirty="0" smtClean="0">
                <a:sym typeface="Wingdings" pitchFamily="2" charset="2"/>
              </a:rPr>
              <a:t>You will upgrade before you wear device out</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31</a:t>
            </a:fld>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lstStyle/>
          <a:p>
            <a:r>
              <a:rPr lang="en-GB" dirty="0" smtClean="0"/>
              <a:t>Capacity limits flash SSD in enterprise</a:t>
            </a:r>
          </a:p>
          <a:p>
            <a:pPr lvl="1"/>
            <a:r>
              <a:rPr lang="en-GB" dirty="0" smtClean="0"/>
              <a:t>Not performance, not wear</a:t>
            </a:r>
          </a:p>
          <a:p>
            <a:r>
              <a:rPr lang="en-GB" dirty="0" smtClean="0"/>
              <a:t>Flash might never get cheap enough</a:t>
            </a:r>
          </a:p>
          <a:p>
            <a:pPr lvl="1"/>
            <a:r>
              <a:rPr lang="en-GB" dirty="0" smtClean="0"/>
              <a:t>If all Si capacity moved to flash today, will only match 12% of HDD production [Hetzler2008]</a:t>
            </a:r>
          </a:p>
          <a:p>
            <a:pPr lvl="1"/>
            <a:r>
              <a:rPr lang="en-GB" dirty="0" smtClean="0"/>
              <a:t>There are more profitable uses of Si capacity</a:t>
            </a:r>
          </a:p>
          <a:p>
            <a:r>
              <a:rPr lang="en-GB" dirty="0" smtClean="0"/>
              <a:t>Need higher density/scale (PCM?)</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32</a:t>
            </a:fld>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endParaRPr lang="en-GB" dirty="0" smtClean="0"/>
          </a:p>
          <a:p>
            <a:pPr algn="ctr">
              <a:buNone/>
            </a:pPr>
            <a:endParaRPr lang="en-GB" dirty="0" smtClean="0"/>
          </a:p>
          <a:p>
            <a:pPr algn="ctr">
              <a:buNone/>
            </a:pPr>
            <a:endParaRPr lang="en-GB" dirty="0" smtClean="0"/>
          </a:p>
          <a:p>
            <a:pPr algn="ctr">
              <a:buNone/>
            </a:pPr>
            <a:r>
              <a:rPr lang="en-GB" dirty="0" smtClean="0"/>
              <a:t>This space intentionally left blank</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33</a:t>
            </a:fld>
            <a:endParaRPr lang="en-GB"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are SSDs good for?</a:t>
            </a:r>
            <a:endParaRPr lang="en-GB" dirty="0"/>
          </a:p>
        </p:txBody>
      </p:sp>
      <p:sp>
        <p:nvSpPr>
          <p:cNvPr id="3" name="Content Placeholder 2"/>
          <p:cNvSpPr>
            <a:spLocks noGrp="1"/>
          </p:cNvSpPr>
          <p:nvPr>
            <p:ph idx="1"/>
          </p:nvPr>
        </p:nvSpPr>
        <p:spPr/>
        <p:txBody>
          <a:bodyPr/>
          <a:lstStyle/>
          <a:p>
            <a:r>
              <a:rPr lang="en-GB" dirty="0" smtClean="0"/>
              <a:t>Mobile, laptop, desktop</a:t>
            </a:r>
          </a:p>
          <a:p>
            <a:r>
              <a:rPr lang="en-GB" dirty="0" smtClean="0"/>
              <a:t>Maybe niche apps for enterprise SSD</a:t>
            </a:r>
          </a:p>
          <a:p>
            <a:pPr lvl="1"/>
            <a:r>
              <a:rPr lang="en-GB" dirty="0" smtClean="0"/>
              <a:t>Too big for DRAM, small enough for flash</a:t>
            </a:r>
          </a:p>
          <a:p>
            <a:pPr lvl="2"/>
            <a:r>
              <a:rPr lang="en-GB" dirty="0" smtClean="0"/>
              <a:t>And huge appetite for IOPS</a:t>
            </a:r>
          </a:p>
          <a:p>
            <a:pPr lvl="1"/>
            <a:r>
              <a:rPr lang="en-GB" dirty="0" smtClean="0"/>
              <a:t>Single-request latency</a:t>
            </a:r>
          </a:p>
          <a:p>
            <a:pPr lvl="1"/>
            <a:r>
              <a:rPr lang="en-GB" dirty="0" smtClean="0"/>
              <a:t>Power</a:t>
            </a:r>
          </a:p>
          <a:p>
            <a:pPr lvl="1"/>
            <a:r>
              <a:rPr lang="en-GB" dirty="0" smtClean="0"/>
              <a:t>Fast persistence (write log)</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34</a:t>
            </a:fld>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Assumptions that favour flash</a:t>
            </a:r>
            <a:endParaRPr lang="en-GB" dirty="0"/>
          </a:p>
        </p:txBody>
      </p:sp>
      <p:sp>
        <p:nvSpPr>
          <p:cNvPr id="3" name="Content Placeholder 2"/>
          <p:cNvSpPr>
            <a:spLocks noGrp="1"/>
          </p:cNvSpPr>
          <p:nvPr>
            <p:ph idx="1"/>
          </p:nvPr>
        </p:nvSpPr>
        <p:spPr/>
        <p:txBody>
          <a:bodyPr/>
          <a:lstStyle/>
          <a:p>
            <a:r>
              <a:rPr lang="en-GB" dirty="0" smtClean="0"/>
              <a:t>IOPS = peak IOPS</a:t>
            </a:r>
          </a:p>
          <a:p>
            <a:pPr lvl="1"/>
            <a:r>
              <a:rPr lang="en-GB" dirty="0" smtClean="0"/>
              <a:t>Most of the time, load &lt;&lt; peak</a:t>
            </a:r>
          </a:p>
          <a:p>
            <a:pPr lvl="2"/>
            <a:r>
              <a:rPr lang="en-GB" dirty="0" smtClean="0"/>
              <a:t>Faster storage will not help: already underutilized</a:t>
            </a:r>
          </a:p>
          <a:p>
            <a:r>
              <a:rPr lang="en-GB" dirty="0" smtClean="0"/>
              <a:t>Disk = enterprise disk</a:t>
            </a:r>
          </a:p>
          <a:p>
            <a:pPr lvl="1"/>
            <a:r>
              <a:rPr lang="en-GB" dirty="0" smtClean="0"/>
              <a:t>Low power disks have lower $/GB, $/IOPS</a:t>
            </a:r>
          </a:p>
          <a:p>
            <a:r>
              <a:rPr lang="en-GB" dirty="0" smtClean="0"/>
              <a:t>LTR caching uses knowledge of future</a:t>
            </a:r>
          </a:p>
          <a:p>
            <a:pPr lvl="1"/>
            <a:r>
              <a:rPr lang="en-GB" dirty="0" smtClean="0"/>
              <a:t>Looks through entire trace for randomly-accessed blocks</a:t>
            </a:r>
          </a:p>
          <a:p>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35</a:t>
            </a:fld>
            <a:endParaRPr lang="en-GB"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Supply-side analysis </a:t>
            </a:r>
            <a:r>
              <a:rPr lang="en-GB" sz="3600" dirty="0" smtClean="0"/>
              <a:t>[Hetzler2008]</a:t>
            </a:r>
            <a:endParaRPr lang="en-GB" dirty="0"/>
          </a:p>
        </p:txBody>
      </p:sp>
      <p:sp>
        <p:nvSpPr>
          <p:cNvPr id="3" name="Content Placeholder 2"/>
          <p:cNvSpPr>
            <a:spLocks noGrp="1"/>
          </p:cNvSpPr>
          <p:nvPr>
            <p:ph idx="1"/>
          </p:nvPr>
        </p:nvSpPr>
        <p:spPr/>
        <p:txBody>
          <a:bodyPr/>
          <a:lstStyle/>
          <a:p>
            <a:r>
              <a:rPr lang="en-GB" dirty="0" smtClean="0">
                <a:solidFill>
                  <a:schemeClr val="tx2"/>
                </a:solidFill>
              </a:rPr>
              <a:t>Disks: 14,000 PB/year, </a:t>
            </a:r>
            <a:r>
              <a:rPr lang="en-GB" dirty="0" err="1" smtClean="0">
                <a:solidFill>
                  <a:schemeClr val="tx2"/>
                </a:solidFill>
              </a:rPr>
              <a:t>fab</a:t>
            </a:r>
            <a:r>
              <a:rPr lang="en-GB" dirty="0" smtClean="0">
                <a:solidFill>
                  <a:schemeClr val="tx2"/>
                </a:solidFill>
              </a:rPr>
              <a:t> cost $1B</a:t>
            </a:r>
          </a:p>
          <a:p>
            <a:r>
              <a:rPr lang="en-GB" dirty="0" smtClean="0">
                <a:solidFill>
                  <a:schemeClr val="tx2"/>
                </a:solidFill>
              </a:rPr>
              <a:t>MLC NAND flash: 390 PB/year, $3.4B</a:t>
            </a:r>
          </a:p>
          <a:p>
            <a:r>
              <a:rPr lang="en-GB" dirty="0" smtClean="0">
                <a:solidFill>
                  <a:schemeClr val="tx2"/>
                </a:solidFill>
              </a:rPr>
              <a:t>If all Si capacity moved to MLC flash today</a:t>
            </a:r>
          </a:p>
          <a:p>
            <a:pPr lvl="1"/>
            <a:r>
              <a:rPr lang="en-GB" dirty="0" smtClean="0">
                <a:solidFill>
                  <a:schemeClr val="tx2"/>
                </a:solidFill>
              </a:rPr>
              <a:t>Will only match 12% of HDD production</a:t>
            </a:r>
          </a:p>
          <a:p>
            <a:r>
              <a:rPr lang="en-GB" dirty="0" smtClean="0">
                <a:solidFill>
                  <a:schemeClr val="tx2"/>
                </a:solidFill>
              </a:rPr>
              <a:t>Revenue: $35B HDD, $280B Silicon</a:t>
            </a:r>
            <a:endParaRPr lang="en-GB" dirty="0"/>
          </a:p>
          <a:p>
            <a:pPr lvl="1"/>
            <a:r>
              <a:rPr lang="en-GB" dirty="0" smtClean="0">
                <a:solidFill>
                  <a:schemeClr val="tx2"/>
                </a:solidFill>
              </a:rPr>
              <a:t>No economic incentive to use </a:t>
            </a:r>
            <a:r>
              <a:rPr lang="en-GB" dirty="0" err="1" smtClean="0">
                <a:solidFill>
                  <a:schemeClr val="tx2"/>
                </a:solidFill>
              </a:rPr>
              <a:t>fabs</a:t>
            </a:r>
            <a:r>
              <a:rPr lang="en-GB" dirty="0" smtClean="0">
                <a:solidFill>
                  <a:schemeClr val="tx2"/>
                </a:solidFill>
              </a:rPr>
              <a:t> for flash</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36</a:t>
            </a:fld>
            <a:endParaRPr lang="en-GB"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Device characteristics</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37</a:t>
            </a:fld>
            <a:endParaRPr lang="en-GB" dirty="0"/>
          </a:p>
        </p:txBody>
      </p:sp>
      <p:graphicFrame>
        <p:nvGraphicFramePr>
          <p:cNvPr id="6" name="Table 5"/>
          <p:cNvGraphicFramePr>
            <a:graphicFrameLocks noGrp="1"/>
          </p:cNvGraphicFramePr>
          <p:nvPr/>
        </p:nvGraphicFramePr>
        <p:xfrm>
          <a:off x="285720" y="2428868"/>
          <a:ext cx="8643995" cy="2961640"/>
        </p:xfrm>
        <a:graphic>
          <a:graphicData uri="http://schemas.openxmlformats.org/drawingml/2006/table">
            <a:tbl>
              <a:tblPr firstCol="1" bandRow="1">
                <a:tableStyleId>{5C22544A-7EE6-4342-B048-85BDC9FD1C3A}</a:tableStyleId>
              </a:tblPr>
              <a:tblGrid>
                <a:gridCol w="1728799"/>
                <a:gridCol w="1728799"/>
                <a:gridCol w="1728799"/>
                <a:gridCol w="1728799"/>
                <a:gridCol w="1728799"/>
              </a:tblGrid>
              <a:tr h="370840">
                <a:tc>
                  <a:txBody>
                    <a:bodyPr/>
                    <a:lstStyle/>
                    <a:p>
                      <a:r>
                        <a:rPr lang="en-GB" dirty="0" smtClean="0"/>
                        <a:t>Device</a:t>
                      </a:r>
                      <a:endParaRPr lang="en-GB" dirty="0"/>
                    </a:p>
                  </a:txBody>
                  <a:tcPr/>
                </a:tc>
                <a:tc>
                  <a:txBody>
                    <a:bodyPr/>
                    <a:lstStyle/>
                    <a:p>
                      <a:r>
                        <a:rPr lang="en-GB" dirty="0" err="1" smtClean="0"/>
                        <a:t>Memoright</a:t>
                      </a:r>
                      <a:r>
                        <a:rPr lang="en-GB" baseline="0" dirty="0" smtClean="0"/>
                        <a:t> SSD</a:t>
                      </a:r>
                      <a:endParaRPr lang="en-GB" dirty="0"/>
                    </a:p>
                  </a:txBody>
                  <a:tcPr/>
                </a:tc>
                <a:tc>
                  <a:txBody>
                    <a:bodyPr/>
                    <a:lstStyle/>
                    <a:p>
                      <a:r>
                        <a:rPr lang="en-GB" dirty="0" smtClean="0"/>
                        <a:t>Cheetah 10K</a:t>
                      </a:r>
                      <a:endParaRPr lang="en-GB" dirty="0"/>
                    </a:p>
                  </a:txBody>
                  <a:tcPr/>
                </a:tc>
                <a:tc>
                  <a:txBody>
                    <a:bodyPr/>
                    <a:lstStyle/>
                    <a:p>
                      <a:r>
                        <a:rPr lang="en-GB" dirty="0" smtClean="0"/>
                        <a:t>Cheetah 15K</a:t>
                      </a:r>
                      <a:endParaRPr lang="en-GB" dirty="0"/>
                    </a:p>
                  </a:txBody>
                  <a:tcPr/>
                </a:tc>
                <a:tc>
                  <a:txBody>
                    <a:bodyPr/>
                    <a:lstStyle/>
                    <a:p>
                      <a:r>
                        <a:rPr lang="en-GB" dirty="0" err="1" smtClean="0"/>
                        <a:t>Momentus</a:t>
                      </a:r>
                      <a:r>
                        <a:rPr lang="en-GB" dirty="0" smtClean="0"/>
                        <a:t> 7200</a:t>
                      </a:r>
                      <a:endParaRPr lang="en-GB" dirty="0"/>
                    </a:p>
                  </a:txBody>
                  <a:tcPr/>
                </a:tc>
              </a:tr>
              <a:tr h="370840">
                <a:tc>
                  <a:txBody>
                    <a:bodyPr/>
                    <a:lstStyle/>
                    <a:p>
                      <a:r>
                        <a:rPr lang="en-GB" dirty="0" smtClean="0"/>
                        <a:t>Price</a:t>
                      </a:r>
                      <a:endParaRPr lang="en-GB" dirty="0"/>
                    </a:p>
                  </a:txBody>
                  <a:tcPr/>
                </a:tc>
                <a:tc>
                  <a:txBody>
                    <a:bodyPr/>
                    <a:lstStyle/>
                    <a:p>
                      <a:r>
                        <a:rPr lang="en-GB" dirty="0" smtClean="0"/>
                        <a:t>$739</a:t>
                      </a:r>
                      <a:endParaRPr lang="en-GB" dirty="0"/>
                    </a:p>
                  </a:txBody>
                  <a:tcPr/>
                </a:tc>
                <a:tc>
                  <a:txBody>
                    <a:bodyPr/>
                    <a:lstStyle/>
                    <a:p>
                      <a:r>
                        <a:rPr lang="en-GB" dirty="0" smtClean="0"/>
                        <a:t>$339</a:t>
                      </a:r>
                      <a:endParaRPr lang="en-GB" dirty="0"/>
                    </a:p>
                  </a:txBody>
                  <a:tcPr/>
                </a:tc>
                <a:tc>
                  <a:txBody>
                    <a:bodyPr/>
                    <a:lstStyle/>
                    <a:p>
                      <a:r>
                        <a:rPr lang="en-GB" dirty="0" smtClean="0"/>
                        <a:t>$172</a:t>
                      </a:r>
                      <a:endParaRPr lang="en-GB" dirty="0"/>
                    </a:p>
                  </a:txBody>
                  <a:tcPr/>
                </a:tc>
                <a:tc>
                  <a:txBody>
                    <a:bodyPr/>
                    <a:lstStyle/>
                    <a:p>
                      <a:r>
                        <a:rPr lang="en-GB" dirty="0" smtClean="0"/>
                        <a:t>$150</a:t>
                      </a:r>
                      <a:endParaRPr lang="en-GB" dirty="0"/>
                    </a:p>
                  </a:txBody>
                  <a:tcPr/>
                </a:tc>
              </a:tr>
              <a:tr h="370840">
                <a:tc>
                  <a:txBody>
                    <a:bodyPr/>
                    <a:lstStyle/>
                    <a:p>
                      <a:r>
                        <a:rPr lang="en-GB" dirty="0" smtClean="0"/>
                        <a:t>Capacity</a:t>
                      </a:r>
                      <a:endParaRPr lang="en-GB" dirty="0"/>
                    </a:p>
                  </a:txBody>
                  <a:tcPr/>
                </a:tc>
                <a:tc>
                  <a:txBody>
                    <a:bodyPr/>
                    <a:lstStyle/>
                    <a:p>
                      <a:r>
                        <a:rPr lang="en-GB" dirty="0" smtClean="0"/>
                        <a:t>32 GB</a:t>
                      </a:r>
                      <a:endParaRPr lang="en-GB" dirty="0"/>
                    </a:p>
                  </a:txBody>
                  <a:tcPr/>
                </a:tc>
                <a:tc>
                  <a:txBody>
                    <a:bodyPr/>
                    <a:lstStyle/>
                    <a:p>
                      <a:r>
                        <a:rPr lang="en-GB" dirty="0" smtClean="0"/>
                        <a:t>300 GB</a:t>
                      </a:r>
                      <a:endParaRPr lang="en-GB" dirty="0"/>
                    </a:p>
                  </a:txBody>
                  <a:tcPr/>
                </a:tc>
                <a:tc>
                  <a:txBody>
                    <a:bodyPr/>
                    <a:lstStyle/>
                    <a:p>
                      <a:r>
                        <a:rPr lang="en-GB" dirty="0" smtClean="0"/>
                        <a:t>146 GB</a:t>
                      </a:r>
                      <a:endParaRPr lang="en-GB" dirty="0"/>
                    </a:p>
                  </a:txBody>
                  <a:tcPr/>
                </a:tc>
                <a:tc>
                  <a:txBody>
                    <a:bodyPr/>
                    <a:lstStyle/>
                    <a:p>
                      <a:r>
                        <a:rPr lang="en-GB" dirty="0" smtClean="0"/>
                        <a:t>200 GB</a:t>
                      </a:r>
                      <a:endParaRPr lang="en-GB" dirty="0"/>
                    </a:p>
                  </a:txBody>
                  <a:tcPr/>
                </a:tc>
              </a:tr>
              <a:tr h="370840">
                <a:tc>
                  <a:txBody>
                    <a:bodyPr/>
                    <a:lstStyle/>
                    <a:p>
                      <a:r>
                        <a:rPr lang="en-GB" dirty="0" smtClean="0"/>
                        <a:t>Power</a:t>
                      </a:r>
                      <a:endParaRPr lang="en-GB" dirty="0"/>
                    </a:p>
                  </a:txBody>
                  <a:tcPr/>
                </a:tc>
                <a:tc>
                  <a:txBody>
                    <a:bodyPr/>
                    <a:lstStyle/>
                    <a:p>
                      <a:r>
                        <a:rPr lang="en-GB" dirty="0" smtClean="0"/>
                        <a:t>1.0 W</a:t>
                      </a:r>
                      <a:endParaRPr lang="en-GB" dirty="0"/>
                    </a:p>
                  </a:txBody>
                  <a:tcPr/>
                </a:tc>
                <a:tc>
                  <a:txBody>
                    <a:bodyPr/>
                    <a:lstStyle/>
                    <a:p>
                      <a:r>
                        <a:rPr lang="en-GB" dirty="0" smtClean="0"/>
                        <a:t>10.1 W</a:t>
                      </a:r>
                      <a:endParaRPr lang="en-GB" dirty="0"/>
                    </a:p>
                  </a:txBody>
                  <a:tcPr/>
                </a:tc>
                <a:tc>
                  <a:txBody>
                    <a:bodyPr/>
                    <a:lstStyle/>
                    <a:p>
                      <a:r>
                        <a:rPr lang="en-GB" dirty="0" smtClean="0"/>
                        <a:t>12.5 W</a:t>
                      </a:r>
                      <a:endParaRPr lang="en-GB" dirty="0"/>
                    </a:p>
                  </a:txBody>
                  <a:tcPr/>
                </a:tc>
                <a:tc>
                  <a:txBody>
                    <a:bodyPr/>
                    <a:lstStyle/>
                    <a:p>
                      <a:r>
                        <a:rPr lang="en-GB" dirty="0" smtClean="0"/>
                        <a:t>0.8</a:t>
                      </a:r>
                      <a:r>
                        <a:rPr lang="en-GB" baseline="0" dirty="0" smtClean="0"/>
                        <a:t> W</a:t>
                      </a:r>
                      <a:endParaRPr lang="en-GB" dirty="0"/>
                    </a:p>
                  </a:txBody>
                  <a:tcPr/>
                </a:tc>
              </a:tr>
              <a:tr h="370840">
                <a:tc>
                  <a:txBody>
                    <a:bodyPr/>
                    <a:lstStyle/>
                    <a:p>
                      <a:r>
                        <a:rPr lang="en-GB" dirty="0" smtClean="0"/>
                        <a:t>Read</a:t>
                      </a:r>
                      <a:r>
                        <a:rPr lang="en-GB" baseline="0" dirty="0" smtClean="0"/>
                        <a:t> (</a:t>
                      </a:r>
                      <a:r>
                        <a:rPr lang="en-GB" baseline="0" dirty="0" err="1" smtClean="0"/>
                        <a:t>seq</a:t>
                      </a:r>
                      <a:r>
                        <a:rPr lang="en-GB" baseline="0" dirty="0" smtClean="0"/>
                        <a:t>)</a:t>
                      </a:r>
                      <a:endParaRPr lang="en-GB" dirty="0"/>
                    </a:p>
                  </a:txBody>
                  <a:tcPr/>
                </a:tc>
                <a:tc>
                  <a:txBody>
                    <a:bodyPr/>
                    <a:lstStyle/>
                    <a:p>
                      <a:r>
                        <a:rPr lang="en-GB" dirty="0" smtClean="0"/>
                        <a:t>121 MB/s</a:t>
                      </a:r>
                      <a:endParaRPr lang="en-GB" dirty="0"/>
                    </a:p>
                  </a:txBody>
                  <a:tcPr/>
                </a:tc>
                <a:tc>
                  <a:txBody>
                    <a:bodyPr/>
                    <a:lstStyle/>
                    <a:p>
                      <a:r>
                        <a:rPr lang="en-GB" dirty="0" smtClean="0"/>
                        <a:t>85 MB/s</a:t>
                      </a:r>
                      <a:endParaRPr lang="en-GB" dirty="0"/>
                    </a:p>
                  </a:txBody>
                  <a:tcPr/>
                </a:tc>
                <a:tc>
                  <a:txBody>
                    <a:bodyPr/>
                    <a:lstStyle/>
                    <a:p>
                      <a:r>
                        <a:rPr lang="en-GB" dirty="0" smtClean="0"/>
                        <a:t>88 MB/s</a:t>
                      </a:r>
                      <a:endParaRPr lang="en-GB" dirty="0"/>
                    </a:p>
                  </a:txBody>
                  <a:tcPr/>
                </a:tc>
                <a:tc>
                  <a:txBody>
                    <a:bodyPr/>
                    <a:lstStyle/>
                    <a:p>
                      <a:r>
                        <a:rPr lang="en-GB" dirty="0" smtClean="0"/>
                        <a:t>64 MB/s</a:t>
                      </a:r>
                      <a:endParaRPr lang="en-GB" dirty="0"/>
                    </a:p>
                  </a:txBody>
                  <a:tcPr/>
                </a:tc>
              </a:tr>
              <a:tr h="370840">
                <a:tc>
                  <a:txBody>
                    <a:bodyPr/>
                    <a:lstStyle/>
                    <a:p>
                      <a:r>
                        <a:rPr lang="en-GB" dirty="0" smtClean="0"/>
                        <a:t>Write (</a:t>
                      </a:r>
                      <a:r>
                        <a:rPr lang="en-GB" dirty="0" err="1" smtClean="0"/>
                        <a:t>seq</a:t>
                      </a:r>
                      <a:r>
                        <a:rPr lang="en-GB" dirty="0" smtClean="0"/>
                        <a:t>)</a:t>
                      </a:r>
                      <a:endParaRPr lang="en-GB" dirty="0"/>
                    </a:p>
                  </a:txBody>
                  <a:tcPr/>
                </a:tc>
                <a:tc>
                  <a:txBody>
                    <a:bodyPr/>
                    <a:lstStyle/>
                    <a:p>
                      <a:r>
                        <a:rPr lang="en-GB" dirty="0" smtClean="0"/>
                        <a:t>126 MB/s</a:t>
                      </a:r>
                      <a:endParaRPr lang="en-GB" dirty="0"/>
                    </a:p>
                  </a:txBody>
                  <a:tcPr/>
                </a:tc>
                <a:tc>
                  <a:txBody>
                    <a:bodyPr/>
                    <a:lstStyle/>
                    <a:p>
                      <a:r>
                        <a:rPr lang="en-GB" dirty="0" smtClean="0"/>
                        <a:t>84 MB/s</a:t>
                      </a:r>
                      <a:endParaRPr lang="en-GB" dirty="0"/>
                    </a:p>
                  </a:txBody>
                  <a:tcPr/>
                </a:tc>
                <a:tc>
                  <a:txBody>
                    <a:bodyPr/>
                    <a:lstStyle/>
                    <a:p>
                      <a:r>
                        <a:rPr lang="en-GB" dirty="0" smtClean="0"/>
                        <a:t>85 MB/s</a:t>
                      </a:r>
                      <a:endParaRPr lang="en-GB" dirty="0"/>
                    </a:p>
                  </a:txBody>
                  <a:tcPr/>
                </a:tc>
                <a:tc>
                  <a:txBody>
                    <a:bodyPr/>
                    <a:lstStyle/>
                    <a:p>
                      <a:r>
                        <a:rPr lang="en-GB" dirty="0" smtClean="0"/>
                        <a:t>54</a:t>
                      </a:r>
                      <a:r>
                        <a:rPr lang="en-GB" baseline="0" dirty="0" smtClean="0"/>
                        <a:t> MB/s</a:t>
                      </a:r>
                      <a:endParaRPr lang="en-GB" dirty="0"/>
                    </a:p>
                  </a:txBody>
                  <a:tcPr/>
                </a:tc>
              </a:tr>
              <a:tr h="370840">
                <a:tc>
                  <a:txBody>
                    <a:bodyPr/>
                    <a:lstStyle/>
                    <a:p>
                      <a:r>
                        <a:rPr lang="en-GB" dirty="0" smtClean="0"/>
                        <a:t>Read (random)</a:t>
                      </a:r>
                      <a:endParaRPr lang="en-GB" dirty="0"/>
                    </a:p>
                  </a:txBody>
                  <a:tcPr/>
                </a:tc>
                <a:tc>
                  <a:txBody>
                    <a:bodyPr/>
                    <a:lstStyle/>
                    <a:p>
                      <a:r>
                        <a:rPr lang="en-GB" dirty="0" smtClean="0"/>
                        <a:t>6450 IOPS</a:t>
                      </a:r>
                      <a:endParaRPr lang="en-GB" dirty="0"/>
                    </a:p>
                  </a:txBody>
                  <a:tcPr/>
                </a:tc>
                <a:tc>
                  <a:txBody>
                    <a:bodyPr/>
                    <a:lstStyle/>
                    <a:p>
                      <a:r>
                        <a:rPr lang="en-GB" dirty="0" smtClean="0"/>
                        <a:t>277 IOPS</a:t>
                      </a:r>
                      <a:endParaRPr lang="en-GB" dirty="0"/>
                    </a:p>
                  </a:txBody>
                  <a:tcPr/>
                </a:tc>
                <a:tc>
                  <a:txBody>
                    <a:bodyPr/>
                    <a:lstStyle/>
                    <a:p>
                      <a:r>
                        <a:rPr lang="en-GB" dirty="0" smtClean="0"/>
                        <a:t>384 IOPS</a:t>
                      </a:r>
                      <a:endParaRPr lang="en-GB" dirty="0"/>
                    </a:p>
                  </a:txBody>
                  <a:tcPr/>
                </a:tc>
                <a:tc>
                  <a:txBody>
                    <a:bodyPr/>
                    <a:lstStyle/>
                    <a:p>
                      <a:r>
                        <a:rPr lang="en-GB" dirty="0" smtClean="0"/>
                        <a:t>102 IOPS</a:t>
                      </a:r>
                      <a:endParaRPr lang="en-GB" dirty="0"/>
                    </a:p>
                  </a:txBody>
                  <a:tcPr/>
                </a:tc>
              </a:tr>
              <a:tr h="261640">
                <a:tc>
                  <a:txBody>
                    <a:bodyPr/>
                    <a:lstStyle/>
                    <a:p>
                      <a:r>
                        <a:rPr lang="en-GB" dirty="0" smtClean="0"/>
                        <a:t>Write (random)</a:t>
                      </a:r>
                      <a:endParaRPr lang="en-GB" dirty="0"/>
                    </a:p>
                  </a:txBody>
                  <a:tcPr/>
                </a:tc>
                <a:tc>
                  <a:txBody>
                    <a:bodyPr/>
                    <a:lstStyle/>
                    <a:p>
                      <a:r>
                        <a:rPr lang="en-GB" dirty="0" smtClean="0"/>
                        <a:t>351 IOPS</a:t>
                      </a:r>
                      <a:endParaRPr lang="en-GB" dirty="0"/>
                    </a:p>
                  </a:txBody>
                  <a:tcPr/>
                </a:tc>
                <a:tc>
                  <a:txBody>
                    <a:bodyPr/>
                    <a:lstStyle/>
                    <a:p>
                      <a:r>
                        <a:rPr lang="en-GB" dirty="0" smtClean="0"/>
                        <a:t>256 IOPS</a:t>
                      </a:r>
                      <a:endParaRPr lang="en-GB" dirty="0"/>
                    </a:p>
                  </a:txBody>
                  <a:tcPr/>
                </a:tc>
                <a:tc>
                  <a:txBody>
                    <a:bodyPr/>
                    <a:lstStyle/>
                    <a:p>
                      <a:r>
                        <a:rPr lang="en-GB" dirty="0" smtClean="0"/>
                        <a:t>269 IOPS</a:t>
                      </a:r>
                      <a:endParaRPr lang="en-GB" dirty="0"/>
                    </a:p>
                  </a:txBody>
                  <a:tcPr/>
                </a:tc>
                <a:tc>
                  <a:txBody>
                    <a:bodyPr/>
                    <a:lstStyle/>
                    <a:p>
                      <a:r>
                        <a:rPr lang="en-GB" dirty="0" smtClean="0"/>
                        <a:t>118 IOPS</a:t>
                      </a:r>
                      <a:endParaRPr lang="en-GB" dirty="0"/>
                    </a:p>
                  </a:txBody>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9 of 49 benefit from caching</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38</a:t>
            </a:fld>
            <a:endParaRPr lang="en-GB" dirty="0"/>
          </a:p>
        </p:txBody>
      </p:sp>
      <p:graphicFrame>
        <p:nvGraphicFramePr>
          <p:cNvPr id="7" name="Content Placeholder 6"/>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Energy savings &lt;&lt;  SSD cost</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39</a:t>
            </a:fld>
            <a:endParaRPr lang="en-GB" dirty="0"/>
          </a:p>
        </p:txBody>
      </p:sp>
      <p:graphicFrame>
        <p:nvGraphicFramePr>
          <p:cNvPr id="5" name="Content Placeholder 4"/>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Replacing disks with SSDs</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4</a:t>
            </a:fld>
            <a:endParaRPr lang="en-GB" dirty="0"/>
          </a:p>
        </p:txBody>
      </p:sp>
      <p:sp>
        <p:nvSpPr>
          <p:cNvPr id="2050" name="server"/>
          <p:cNvSpPr>
            <a:spLocks noEditPoints="1" noChangeArrowheads="1"/>
          </p:cNvSpPr>
          <p:nvPr/>
        </p:nvSpPr>
        <p:spPr bwMode="auto">
          <a:xfrm>
            <a:off x="1369200" y="2071678"/>
            <a:ext cx="1333503" cy="1333503"/>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61 w 21600"/>
              <a:gd name="T17" fmla="*/ 22454 h 21600"/>
              <a:gd name="T18" fmla="*/ 21069 w 21600"/>
              <a:gd name="T19" fmla="*/ 28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grpSp>
        <p:nvGrpSpPr>
          <p:cNvPr id="13" name="Group 12"/>
          <p:cNvGrpSpPr/>
          <p:nvPr/>
        </p:nvGrpSpPr>
        <p:grpSpPr>
          <a:xfrm>
            <a:off x="642910" y="4786322"/>
            <a:ext cx="2786082" cy="714380"/>
            <a:chOff x="1500166" y="4786322"/>
            <a:chExt cx="2786082" cy="714380"/>
          </a:xfrm>
        </p:grpSpPr>
        <p:sp>
          <p:nvSpPr>
            <p:cNvPr id="7" name="Can 6"/>
            <p:cNvSpPr/>
            <p:nvPr/>
          </p:nvSpPr>
          <p:spPr>
            <a:xfrm>
              <a:off x="1714480"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an 7"/>
            <p:cNvSpPr/>
            <p:nvPr/>
          </p:nvSpPr>
          <p:spPr>
            <a:xfrm>
              <a:off x="2214546"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Can 8"/>
            <p:cNvSpPr/>
            <p:nvPr/>
          </p:nvSpPr>
          <p:spPr>
            <a:xfrm>
              <a:off x="3714744"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Can 9"/>
            <p:cNvSpPr/>
            <p:nvPr/>
          </p:nvSpPr>
          <p:spPr>
            <a:xfrm>
              <a:off x="2714612"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an 10"/>
            <p:cNvSpPr/>
            <p:nvPr/>
          </p:nvSpPr>
          <p:spPr>
            <a:xfrm>
              <a:off x="3214678"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1500166" y="4786322"/>
              <a:ext cx="2786082" cy="7143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6" name="Straight Arrow Connector 15"/>
          <p:cNvCxnSpPr/>
          <p:nvPr/>
        </p:nvCxnSpPr>
        <p:spPr>
          <a:xfrm flipH="1">
            <a:off x="2035951" y="3405181"/>
            <a:ext cx="1" cy="1381141"/>
          </a:xfrm>
          <a:prstGeom prst="straightConnector1">
            <a:avLst/>
          </a:prstGeom>
          <a:ln w="381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500166" y="5786454"/>
            <a:ext cx="1144865" cy="954107"/>
          </a:xfrm>
          <a:prstGeom prst="rect">
            <a:avLst/>
          </a:prstGeom>
          <a:noFill/>
        </p:spPr>
        <p:txBody>
          <a:bodyPr wrap="none" rtlCol="0">
            <a:spAutoFit/>
          </a:bodyPr>
          <a:lstStyle/>
          <a:p>
            <a:pPr algn="ctr"/>
            <a:r>
              <a:rPr lang="en-GB" sz="2800" b="1" dirty="0" smtClean="0"/>
              <a:t>Disks</a:t>
            </a:r>
          </a:p>
          <a:p>
            <a:pPr algn="ctr"/>
            <a:r>
              <a:rPr lang="en-GB" sz="2800" b="1" dirty="0" smtClean="0"/>
              <a:t>$$</a:t>
            </a:r>
            <a:endParaRPr lang="en-GB" sz="2800" b="1" dirty="0"/>
          </a:p>
        </p:txBody>
      </p:sp>
      <p:sp>
        <p:nvSpPr>
          <p:cNvPr id="18" name="TextBox 17"/>
          <p:cNvSpPr txBox="1"/>
          <p:nvPr/>
        </p:nvSpPr>
        <p:spPr>
          <a:xfrm>
            <a:off x="3714744" y="3214686"/>
            <a:ext cx="2050561" cy="830997"/>
          </a:xfrm>
          <a:prstGeom prst="rect">
            <a:avLst/>
          </a:prstGeom>
          <a:noFill/>
        </p:spPr>
        <p:txBody>
          <a:bodyPr wrap="none" rtlCol="0">
            <a:spAutoFit/>
          </a:bodyPr>
          <a:lstStyle/>
          <a:p>
            <a:pPr algn="ctr"/>
            <a:r>
              <a:rPr lang="en-GB" sz="2400" b="1" dirty="0" smtClean="0"/>
              <a:t>Match</a:t>
            </a:r>
          </a:p>
          <a:p>
            <a:pPr algn="ctr"/>
            <a:r>
              <a:rPr lang="en-GB" sz="2400" b="1" dirty="0" smtClean="0"/>
              <a:t>performance</a:t>
            </a:r>
            <a:endParaRPr lang="en-GB" sz="2400" b="1" dirty="0"/>
          </a:p>
        </p:txBody>
      </p:sp>
      <p:sp>
        <p:nvSpPr>
          <p:cNvPr id="31" name="TextBox 30"/>
          <p:cNvSpPr txBox="1"/>
          <p:nvPr/>
        </p:nvSpPr>
        <p:spPr>
          <a:xfrm>
            <a:off x="7029655" y="5786454"/>
            <a:ext cx="1124026" cy="954107"/>
          </a:xfrm>
          <a:prstGeom prst="rect">
            <a:avLst/>
          </a:prstGeom>
          <a:noFill/>
        </p:spPr>
        <p:txBody>
          <a:bodyPr wrap="none" rtlCol="0">
            <a:spAutoFit/>
          </a:bodyPr>
          <a:lstStyle/>
          <a:p>
            <a:pPr algn="ctr"/>
            <a:r>
              <a:rPr lang="en-GB" sz="2800" b="1" dirty="0" smtClean="0"/>
              <a:t>Flash</a:t>
            </a:r>
          </a:p>
          <a:p>
            <a:pPr algn="ctr"/>
            <a:r>
              <a:rPr lang="en-GB" sz="2800" b="1" dirty="0" smtClean="0"/>
              <a:t>$</a:t>
            </a:r>
            <a:endParaRPr lang="en-GB" sz="2800" b="1" dirty="0"/>
          </a:p>
        </p:txBody>
      </p:sp>
      <p:grpSp>
        <p:nvGrpSpPr>
          <p:cNvPr id="35" name="Group 34"/>
          <p:cNvGrpSpPr/>
          <p:nvPr/>
        </p:nvGrpSpPr>
        <p:grpSpPr>
          <a:xfrm>
            <a:off x="5929322" y="2071678"/>
            <a:ext cx="2786082" cy="3429024"/>
            <a:chOff x="5929322" y="2071678"/>
            <a:chExt cx="2786082" cy="3429024"/>
          </a:xfrm>
        </p:grpSpPr>
        <p:sp>
          <p:nvSpPr>
            <p:cNvPr id="21" name="server"/>
            <p:cNvSpPr>
              <a:spLocks noEditPoints="1" noChangeArrowheads="1"/>
            </p:cNvSpPr>
            <p:nvPr/>
          </p:nvSpPr>
          <p:spPr bwMode="auto">
            <a:xfrm>
              <a:off x="6655612" y="2071678"/>
              <a:ext cx="1333503" cy="1333503"/>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61 w 21600"/>
                <a:gd name="T17" fmla="*/ 22454 h 21600"/>
                <a:gd name="T18" fmla="*/ 21069 w 21600"/>
                <a:gd name="T19" fmla="*/ 28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8" name="Rectangle 27"/>
            <p:cNvSpPr/>
            <p:nvPr/>
          </p:nvSpPr>
          <p:spPr>
            <a:xfrm>
              <a:off x="5929322" y="4786322"/>
              <a:ext cx="2786082" cy="7143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9" name="Straight Arrow Connector 28"/>
            <p:cNvCxnSpPr/>
            <p:nvPr/>
          </p:nvCxnSpPr>
          <p:spPr>
            <a:xfrm flipH="1">
              <a:off x="7322363" y="3405181"/>
              <a:ext cx="1" cy="1381141"/>
            </a:xfrm>
            <a:prstGeom prst="straightConnector1">
              <a:avLst/>
            </a:prstGeom>
            <a:ln w="381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pic>
          <p:nvPicPr>
            <p:cNvPr id="2051"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6500826" y="4857763"/>
              <a:ext cx="571498" cy="571498"/>
            </a:xfrm>
            <a:prstGeom prst="rect">
              <a:avLst/>
            </a:prstGeom>
            <a:noFill/>
          </p:spPr>
        </p:pic>
        <p:pic>
          <p:nvPicPr>
            <p:cNvPr id="33"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7000892" y="4857763"/>
              <a:ext cx="571498" cy="571498"/>
            </a:xfrm>
            <a:prstGeom prst="rect">
              <a:avLst/>
            </a:prstGeom>
            <a:noFill/>
          </p:spPr>
        </p:pic>
        <p:pic>
          <p:nvPicPr>
            <p:cNvPr id="34"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7572396" y="4857763"/>
              <a:ext cx="571498" cy="571498"/>
            </a:xfrm>
            <a:prstGeom prst="rect">
              <a:avLst/>
            </a:prstGeom>
            <a:noFill/>
          </p:spPr>
        </p:pic>
      </p:grpSp>
      <p:pic>
        <p:nvPicPr>
          <p:cNvPr id="2052" name="Picture 4" descr="C:\Users\dnarayan\AppData\Local\Microsoft\Windows\Temporary Internet Files\Content.IE5\DXHSTYR7\MCj04244660000[1].wmf"/>
          <p:cNvPicPr>
            <a:picLocks noChangeAspect="1" noChangeArrowheads="1"/>
          </p:cNvPicPr>
          <p:nvPr/>
        </p:nvPicPr>
        <p:blipFill>
          <a:blip r:embed="rId4"/>
          <a:srcRect/>
          <a:stretch>
            <a:fillRect/>
          </a:stretch>
        </p:blipFill>
        <p:spPr bwMode="auto">
          <a:xfrm>
            <a:off x="3899415" y="4286256"/>
            <a:ext cx="1744155" cy="1500198"/>
          </a:xfrm>
          <a:prstGeom prst="rect">
            <a:avLst/>
          </a:prstGeom>
          <a:noFill/>
        </p:spPr>
      </p:pic>
      <p:sp>
        <p:nvSpPr>
          <p:cNvPr id="37" name="TextBox 36"/>
          <p:cNvSpPr txBox="1"/>
          <p:nvPr/>
        </p:nvSpPr>
        <p:spPr>
          <a:xfrm>
            <a:off x="4034740" y="3214686"/>
            <a:ext cx="1417376" cy="830997"/>
          </a:xfrm>
          <a:prstGeom prst="rect">
            <a:avLst/>
          </a:prstGeom>
          <a:noFill/>
        </p:spPr>
        <p:txBody>
          <a:bodyPr wrap="none" rtlCol="0">
            <a:spAutoFit/>
          </a:bodyPr>
          <a:lstStyle/>
          <a:p>
            <a:pPr algn="ctr"/>
            <a:r>
              <a:rPr lang="en-GB" sz="2400" b="1" dirty="0" smtClean="0"/>
              <a:t>Match</a:t>
            </a:r>
          </a:p>
          <a:p>
            <a:pPr algn="ctr"/>
            <a:r>
              <a:rPr lang="en-GB" sz="2400" b="1" dirty="0" smtClean="0"/>
              <a:t>capacity</a:t>
            </a:r>
            <a:endParaRPr lang="en-GB" sz="2400" b="1" dirty="0"/>
          </a:p>
        </p:txBody>
      </p:sp>
      <p:pic>
        <p:nvPicPr>
          <p:cNvPr id="2053" name="Picture 5" descr="C:\Users\dnarayan\AppData\Local\Microsoft\Windows\Temporary Internet Files\Content.IE5\J8P5U9QA\MCj04244680000[1].wmf"/>
          <p:cNvPicPr>
            <a:picLocks noChangeAspect="1" noChangeArrowheads="1"/>
          </p:cNvPicPr>
          <p:nvPr/>
        </p:nvPicPr>
        <p:blipFill>
          <a:blip r:embed="rId5"/>
          <a:srcRect/>
          <a:stretch>
            <a:fillRect/>
          </a:stretch>
        </p:blipFill>
        <p:spPr bwMode="auto">
          <a:xfrm>
            <a:off x="3714744" y="4354525"/>
            <a:ext cx="1674069" cy="1574805"/>
          </a:xfrm>
          <a:prstGeom prst="rect">
            <a:avLst/>
          </a:prstGeom>
          <a:noFill/>
        </p:spPr>
      </p:pic>
      <p:pic>
        <p:nvPicPr>
          <p:cNvPr id="39"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5929328" y="4857760"/>
            <a:ext cx="571498" cy="571498"/>
          </a:xfrm>
          <a:prstGeom prst="rect">
            <a:avLst/>
          </a:prstGeom>
          <a:noFill/>
        </p:spPr>
      </p:pic>
      <p:pic>
        <p:nvPicPr>
          <p:cNvPr id="40"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8072468" y="4857760"/>
            <a:ext cx="571498" cy="571498"/>
          </a:xfrm>
          <a:prstGeom prst="rect">
            <a:avLst/>
          </a:prstGeom>
          <a:noFill/>
        </p:spPr>
      </p:pic>
      <p:pic>
        <p:nvPicPr>
          <p:cNvPr id="41"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6215074" y="5000642"/>
            <a:ext cx="571498" cy="571498"/>
          </a:xfrm>
          <a:prstGeom prst="rect">
            <a:avLst/>
          </a:prstGeom>
          <a:noFill/>
        </p:spPr>
      </p:pic>
      <p:pic>
        <p:nvPicPr>
          <p:cNvPr id="42"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7786716" y="5000636"/>
            <a:ext cx="571498" cy="571498"/>
          </a:xfrm>
          <a:prstGeom prst="rect">
            <a:avLst/>
          </a:prstGeom>
          <a:noFill/>
        </p:spPr>
      </p:pic>
      <p:sp>
        <p:nvSpPr>
          <p:cNvPr id="43" name="TextBox 42"/>
          <p:cNvSpPr txBox="1"/>
          <p:nvPr/>
        </p:nvSpPr>
        <p:spPr>
          <a:xfrm>
            <a:off x="7000892" y="5816437"/>
            <a:ext cx="1186543" cy="954107"/>
          </a:xfrm>
          <a:prstGeom prst="rect">
            <a:avLst/>
          </a:prstGeom>
          <a:noFill/>
        </p:spPr>
        <p:txBody>
          <a:bodyPr wrap="none" rtlCol="0">
            <a:spAutoFit/>
          </a:bodyPr>
          <a:lstStyle/>
          <a:p>
            <a:pPr algn="ctr"/>
            <a:r>
              <a:rPr lang="en-GB" sz="2800" b="1" dirty="0" smtClean="0"/>
              <a:t>Flash</a:t>
            </a:r>
          </a:p>
          <a:p>
            <a:pPr algn="ctr"/>
            <a:r>
              <a:rPr lang="en-GB" sz="2800" b="1" dirty="0" smtClean="0"/>
              <a:t>$$$$$</a:t>
            </a:r>
            <a:endParaRPr lang="en-GB"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2000"/>
                                        <p:tgtEl>
                                          <p:spTgt spid="18"/>
                                        </p:tgtEl>
                                      </p:cBhvr>
                                    </p:animEffect>
                                  </p:childTnLst>
                                </p:cTn>
                              </p:par>
                              <p:par>
                                <p:cTn id="8" presetID="10" presetClass="entr" presetSubtype="0" fill="hold"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2000"/>
                                        <p:tgtEl>
                                          <p:spTgt spid="3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fade">
                                      <p:cBhvr>
                                        <p:cTn id="13" dur="2000"/>
                                        <p:tgtEl>
                                          <p:spTgt spid="31"/>
                                        </p:tgtEl>
                                      </p:cBhvr>
                                    </p:animEffect>
                                  </p:childTnLst>
                                </p:cTn>
                              </p:par>
                            </p:childTnLst>
                          </p:cTn>
                        </p:par>
                        <p:par>
                          <p:cTn id="14" fill="hold">
                            <p:stCondLst>
                              <p:cond delay="2000"/>
                            </p:stCondLst>
                            <p:childTnLst>
                              <p:par>
                                <p:cTn id="15" presetID="10" presetClass="entr" presetSubtype="0" fill="hold" nodeType="afterEffect">
                                  <p:stCondLst>
                                    <p:cond delay="0"/>
                                  </p:stCondLst>
                                  <p:childTnLst>
                                    <p:set>
                                      <p:cBhvr>
                                        <p:cTn id="16" dur="1" fill="hold">
                                          <p:stCondLst>
                                            <p:cond delay="0"/>
                                          </p:stCondLst>
                                        </p:cTn>
                                        <p:tgtEl>
                                          <p:spTgt spid="2052"/>
                                        </p:tgtEl>
                                        <p:attrNameLst>
                                          <p:attrName>style.visibility</p:attrName>
                                        </p:attrNameLst>
                                      </p:cBhvr>
                                      <p:to>
                                        <p:strVal val="visible"/>
                                      </p:to>
                                    </p:set>
                                    <p:animEffect transition="in" filter="fade">
                                      <p:cBhvr>
                                        <p:cTn id="17" dur="2000"/>
                                        <p:tgtEl>
                                          <p:spTgt spid="205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2000"/>
                                        <p:tgtEl>
                                          <p:spTgt spid="18"/>
                                        </p:tgtEl>
                                      </p:cBhvr>
                                    </p:animEffect>
                                    <p:set>
                                      <p:cBhvr>
                                        <p:cTn id="22" dur="1" fill="hold">
                                          <p:stCondLst>
                                            <p:cond delay="1999"/>
                                          </p:stCondLst>
                                        </p:cTn>
                                        <p:tgtEl>
                                          <p:spTgt spid="18"/>
                                        </p:tgtEl>
                                        <p:attrNameLst>
                                          <p:attrName>style.visibility</p:attrName>
                                        </p:attrNameLst>
                                      </p:cBhvr>
                                      <p:to>
                                        <p:strVal val="hidden"/>
                                      </p:to>
                                    </p:set>
                                  </p:childTnLst>
                                </p:cTn>
                              </p:par>
                              <p:par>
                                <p:cTn id="23" presetID="10" presetClass="exit" presetSubtype="0" fill="hold" nodeType="withEffect">
                                  <p:stCondLst>
                                    <p:cond delay="0"/>
                                  </p:stCondLst>
                                  <p:childTnLst>
                                    <p:animEffect transition="out" filter="fade">
                                      <p:cBhvr>
                                        <p:cTn id="24" dur="2000"/>
                                        <p:tgtEl>
                                          <p:spTgt spid="2052"/>
                                        </p:tgtEl>
                                      </p:cBhvr>
                                    </p:animEffect>
                                    <p:set>
                                      <p:cBhvr>
                                        <p:cTn id="25" dur="1" fill="hold">
                                          <p:stCondLst>
                                            <p:cond delay="1999"/>
                                          </p:stCondLst>
                                        </p:cTn>
                                        <p:tgtEl>
                                          <p:spTgt spid="2052"/>
                                        </p:tgtEl>
                                        <p:attrNameLst>
                                          <p:attrName>style.visibility</p:attrName>
                                        </p:attrNameLst>
                                      </p:cBhvr>
                                      <p:to>
                                        <p:strVal val="hidden"/>
                                      </p:to>
                                    </p:set>
                                  </p:childTnLst>
                                </p:cTn>
                              </p:par>
                              <p:par>
                                <p:cTn id="26" presetID="10" presetClass="entr" presetSubtype="0" fill="hold" grpId="0" nodeType="withEffect">
                                  <p:stCondLst>
                                    <p:cond delay="0"/>
                                  </p:stCondLst>
                                  <p:childTnLst>
                                    <p:set>
                                      <p:cBhvr>
                                        <p:cTn id="27" dur="1" fill="hold">
                                          <p:stCondLst>
                                            <p:cond delay="0"/>
                                          </p:stCondLst>
                                        </p:cTn>
                                        <p:tgtEl>
                                          <p:spTgt spid="37"/>
                                        </p:tgtEl>
                                        <p:attrNameLst>
                                          <p:attrName>style.visibility</p:attrName>
                                        </p:attrNameLst>
                                      </p:cBhvr>
                                      <p:to>
                                        <p:strVal val="visible"/>
                                      </p:to>
                                    </p:set>
                                    <p:animEffect transition="in" filter="fade">
                                      <p:cBhvr>
                                        <p:cTn id="28" dur="2000"/>
                                        <p:tgtEl>
                                          <p:spTgt spid="37"/>
                                        </p:tgtEl>
                                      </p:cBhvr>
                                    </p:animEffect>
                                  </p:childTnLst>
                                </p:cTn>
                              </p:par>
                            </p:childTnLst>
                          </p:cTn>
                        </p:par>
                        <p:par>
                          <p:cTn id="29" fill="hold">
                            <p:stCondLst>
                              <p:cond delay="2000"/>
                            </p:stCondLst>
                            <p:childTnLst>
                              <p:par>
                                <p:cTn id="30" presetID="2" presetClass="entr" presetSubtype="4" fill="hold" nodeType="afterEffect">
                                  <p:stCondLst>
                                    <p:cond delay="0"/>
                                  </p:stCondLst>
                                  <p:childTnLst>
                                    <p:set>
                                      <p:cBhvr>
                                        <p:cTn id="31" dur="1" fill="hold">
                                          <p:stCondLst>
                                            <p:cond delay="0"/>
                                          </p:stCondLst>
                                        </p:cTn>
                                        <p:tgtEl>
                                          <p:spTgt spid="39"/>
                                        </p:tgtEl>
                                        <p:attrNameLst>
                                          <p:attrName>style.visibility</p:attrName>
                                        </p:attrNameLst>
                                      </p:cBhvr>
                                      <p:to>
                                        <p:strVal val="visible"/>
                                      </p:to>
                                    </p:set>
                                    <p:anim calcmode="lin" valueType="num">
                                      <p:cBhvr additive="base">
                                        <p:cTn id="32" dur="500" fill="hold"/>
                                        <p:tgtEl>
                                          <p:spTgt spid="39"/>
                                        </p:tgtEl>
                                        <p:attrNameLst>
                                          <p:attrName>ppt_x</p:attrName>
                                        </p:attrNameLst>
                                      </p:cBhvr>
                                      <p:tavLst>
                                        <p:tav tm="0">
                                          <p:val>
                                            <p:strVal val="#ppt_x"/>
                                          </p:val>
                                        </p:tav>
                                        <p:tav tm="100000">
                                          <p:val>
                                            <p:strVal val="#ppt_x"/>
                                          </p:val>
                                        </p:tav>
                                      </p:tavLst>
                                    </p:anim>
                                    <p:anim calcmode="lin" valueType="num">
                                      <p:cBhvr additive="base">
                                        <p:cTn id="33" dur="500" fill="hold"/>
                                        <p:tgtEl>
                                          <p:spTgt spid="39"/>
                                        </p:tgtEl>
                                        <p:attrNameLst>
                                          <p:attrName>ppt_y</p:attrName>
                                        </p:attrNameLst>
                                      </p:cBhvr>
                                      <p:tavLst>
                                        <p:tav tm="0">
                                          <p:val>
                                            <p:strVal val="1+#ppt_h/2"/>
                                          </p:val>
                                        </p:tav>
                                        <p:tav tm="100000">
                                          <p:val>
                                            <p:strVal val="#ppt_y"/>
                                          </p:val>
                                        </p:tav>
                                      </p:tavLst>
                                    </p:anim>
                                  </p:childTnLst>
                                </p:cTn>
                              </p:par>
                            </p:childTnLst>
                          </p:cTn>
                        </p:par>
                        <p:par>
                          <p:cTn id="34" fill="hold">
                            <p:stCondLst>
                              <p:cond delay="2500"/>
                            </p:stCondLst>
                            <p:childTnLst>
                              <p:par>
                                <p:cTn id="35" presetID="2" presetClass="entr" presetSubtype="4" fill="hold" nodeType="afterEffect">
                                  <p:stCondLst>
                                    <p:cond delay="0"/>
                                  </p:stCondLst>
                                  <p:childTnLst>
                                    <p:set>
                                      <p:cBhvr>
                                        <p:cTn id="36" dur="1" fill="hold">
                                          <p:stCondLst>
                                            <p:cond delay="0"/>
                                          </p:stCondLst>
                                        </p:cTn>
                                        <p:tgtEl>
                                          <p:spTgt spid="40"/>
                                        </p:tgtEl>
                                        <p:attrNameLst>
                                          <p:attrName>style.visibility</p:attrName>
                                        </p:attrNameLst>
                                      </p:cBhvr>
                                      <p:to>
                                        <p:strVal val="visible"/>
                                      </p:to>
                                    </p:set>
                                    <p:anim calcmode="lin" valueType="num">
                                      <p:cBhvr additive="base">
                                        <p:cTn id="37" dur="500" fill="hold"/>
                                        <p:tgtEl>
                                          <p:spTgt spid="40"/>
                                        </p:tgtEl>
                                        <p:attrNameLst>
                                          <p:attrName>ppt_x</p:attrName>
                                        </p:attrNameLst>
                                      </p:cBhvr>
                                      <p:tavLst>
                                        <p:tav tm="0">
                                          <p:val>
                                            <p:strVal val="#ppt_x"/>
                                          </p:val>
                                        </p:tav>
                                        <p:tav tm="100000">
                                          <p:val>
                                            <p:strVal val="#ppt_x"/>
                                          </p:val>
                                        </p:tav>
                                      </p:tavLst>
                                    </p:anim>
                                    <p:anim calcmode="lin" valueType="num">
                                      <p:cBhvr additive="base">
                                        <p:cTn id="38" dur="500" fill="hold"/>
                                        <p:tgtEl>
                                          <p:spTgt spid="40"/>
                                        </p:tgtEl>
                                        <p:attrNameLst>
                                          <p:attrName>ppt_y</p:attrName>
                                        </p:attrNameLst>
                                      </p:cBhvr>
                                      <p:tavLst>
                                        <p:tav tm="0">
                                          <p:val>
                                            <p:strVal val="1+#ppt_h/2"/>
                                          </p:val>
                                        </p:tav>
                                        <p:tav tm="100000">
                                          <p:val>
                                            <p:strVal val="#ppt_y"/>
                                          </p:val>
                                        </p:tav>
                                      </p:tavLst>
                                    </p:anim>
                                  </p:childTnLst>
                                </p:cTn>
                              </p:par>
                            </p:childTnLst>
                          </p:cTn>
                        </p:par>
                        <p:par>
                          <p:cTn id="39" fill="hold">
                            <p:stCondLst>
                              <p:cond delay="3000"/>
                            </p:stCondLst>
                            <p:childTnLst>
                              <p:par>
                                <p:cTn id="40" presetID="2" presetClass="entr" presetSubtype="4" fill="hold" nodeType="afterEffect">
                                  <p:stCondLst>
                                    <p:cond delay="0"/>
                                  </p:stCondLst>
                                  <p:childTnLst>
                                    <p:set>
                                      <p:cBhvr>
                                        <p:cTn id="41" dur="1" fill="hold">
                                          <p:stCondLst>
                                            <p:cond delay="0"/>
                                          </p:stCondLst>
                                        </p:cTn>
                                        <p:tgtEl>
                                          <p:spTgt spid="41"/>
                                        </p:tgtEl>
                                        <p:attrNameLst>
                                          <p:attrName>style.visibility</p:attrName>
                                        </p:attrNameLst>
                                      </p:cBhvr>
                                      <p:to>
                                        <p:strVal val="visible"/>
                                      </p:to>
                                    </p:set>
                                    <p:anim calcmode="lin" valueType="num">
                                      <p:cBhvr additive="base">
                                        <p:cTn id="42" dur="500" fill="hold"/>
                                        <p:tgtEl>
                                          <p:spTgt spid="41"/>
                                        </p:tgtEl>
                                        <p:attrNameLst>
                                          <p:attrName>ppt_x</p:attrName>
                                        </p:attrNameLst>
                                      </p:cBhvr>
                                      <p:tavLst>
                                        <p:tav tm="0">
                                          <p:val>
                                            <p:strVal val="#ppt_x"/>
                                          </p:val>
                                        </p:tav>
                                        <p:tav tm="100000">
                                          <p:val>
                                            <p:strVal val="#ppt_x"/>
                                          </p:val>
                                        </p:tav>
                                      </p:tavLst>
                                    </p:anim>
                                    <p:anim calcmode="lin" valueType="num">
                                      <p:cBhvr additive="base">
                                        <p:cTn id="43" dur="500" fill="hold"/>
                                        <p:tgtEl>
                                          <p:spTgt spid="41"/>
                                        </p:tgtEl>
                                        <p:attrNameLst>
                                          <p:attrName>ppt_y</p:attrName>
                                        </p:attrNameLst>
                                      </p:cBhvr>
                                      <p:tavLst>
                                        <p:tav tm="0">
                                          <p:val>
                                            <p:strVal val="1+#ppt_h/2"/>
                                          </p:val>
                                        </p:tav>
                                        <p:tav tm="100000">
                                          <p:val>
                                            <p:strVal val="#ppt_y"/>
                                          </p:val>
                                        </p:tav>
                                      </p:tavLst>
                                    </p:anim>
                                  </p:childTnLst>
                                </p:cTn>
                              </p:par>
                            </p:childTnLst>
                          </p:cTn>
                        </p:par>
                        <p:par>
                          <p:cTn id="44" fill="hold">
                            <p:stCondLst>
                              <p:cond delay="3500"/>
                            </p:stCondLst>
                            <p:childTnLst>
                              <p:par>
                                <p:cTn id="45" presetID="2" presetClass="entr" presetSubtype="4" fill="hold" nodeType="afterEffect">
                                  <p:stCondLst>
                                    <p:cond delay="0"/>
                                  </p:stCondLst>
                                  <p:childTnLst>
                                    <p:set>
                                      <p:cBhvr>
                                        <p:cTn id="46" dur="1" fill="hold">
                                          <p:stCondLst>
                                            <p:cond delay="0"/>
                                          </p:stCondLst>
                                        </p:cTn>
                                        <p:tgtEl>
                                          <p:spTgt spid="42"/>
                                        </p:tgtEl>
                                        <p:attrNameLst>
                                          <p:attrName>style.visibility</p:attrName>
                                        </p:attrNameLst>
                                      </p:cBhvr>
                                      <p:to>
                                        <p:strVal val="visible"/>
                                      </p:to>
                                    </p:set>
                                    <p:anim calcmode="lin" valueType="num">
                                      <p:cBhvr additive="base">
                                        <p:cTn id="47" dur="500" fill="hold"/>
                                        <p:tgtEl>
                                          <p:spTgt spid="42"/>
                                        </p:tgtEl>
                                        <p:attrNameLst>
                                          <p:attrName>ppt_x</p:attrName>
                                        </p:attrNameLst>
                                      </p:cBhvr>
                                      <p:tavLst>
                                        <p:tav tm="0">
                                          <p:val>
                                            <p:strVal val="#ppt_x"/>
                                          </p:val>
                                        </p:tav>
                                        <p:tav tm="100000">
                                          <p:val>
                                            <p:strVal val="#ppt_x"/>
                                          </p:val>
                                        </p:tav>
                                      </p:tavLst>
                                    </p:anim>
                                    <p:anim calcmode="lin" valueType="num">
                                      <p:cBhvr additive="base">
                                        <p:cTn id="48" dur="500" fill="hold"/>
                                        <p:tgtEl>
                                          <p:spTgt spid="42"/>
                                        </p:tgtEl>
                                        <p:attrNameLst>
                                          <p:attrName>ppt_y</p:attrName>
                                        </p:attrNameLst>
                                      </p:cBhvr>
                                      <p:tavLst>
                                        <p:tav tm="0">
                                          <p:val>
                                            <p:strVal val="1+#ppt_h/2"/>
                                          </p:val>
                                        </p:tav>
                                        <p:tav tm="100000">
                                          <p:val>
                                            <p:strVal val="#ppt_y"/>
                                          </p:val>
                                        </p:tav>
                                      </p:tavLst>
                                    </p:anim>
                                  </p:childTnLst>
                                </p:cTn>
                              </p:par>
                              <p:par>
                                <p:cTn id="49" presetID="10" presetClass="exit" presetSubtype="0" fill="hold" grpId="1" nodeType="withEffect">
                                  <p:stCondLst>
                                    <p:cond delay="0"/>
                                  </p:stCondLst>
                                  <p:childTnLst>
                                    <p:animEffect transition="out" filter="fade">
                                      <p:cBhvr>
                                        <p:cTn id="50" dur="2000"/>
                                        <p:tgtEl>
                                          <p:spTgt spid="31"/>
                                        </p:tgtEl>
                                      </p:cBhvr>
                                    </p:animEffect>
                                    <p:set>
                                      <p:cBhvr>
                                        <p:cTn id="51" dur="1" fill="hold">
                                          <p:stCondLst>
                                            <p:cond delay="1999"/>
                                          </p:stCondLst>
                                        </p:cTn>
                                        <p:tgtEl>
                                          <p:spTgt spid="31"/>
                                        </p:tgtEl>
                                        <p:attrNameLst>
                                          <p:attrName>style.visibility</p:attrName>
                                        </p:attrNameLst>
                                      </p:cBhvr>
                                      <p:to>
                                        <p:strVal val="hidden"/>
                                      </p:to>
                                    </p:set>
                                  </p:childTnLst>
                                </p:cTn>
                              </p:par>
                              <p:par>
                                <p:cTn id="52" presetID="10" presetClass="entr" presetSubtype="0" fill="hold" grpId="0" nodeType="withEffect">
                                  <p:stCondLst>
                                    <p:cond delay="0"/>
                                  </p:stCondLst>
                                  <p:childTnLst>
                                    <p:set>
                                      <p:cBhvr>
                                        <p:cTn id="53" dur="1" fill="hold">
                                          <p:stCondLst>
                                            <p:cond delay="0"/>
                                          </p:stCondLst>
                                        </p:cTn>
                                        <p:tgtEl>
                                          <p:spTgt spid="43"/>
                                        </p:tgtEl>
                                        <p:attrNameLst>
                                          <p:attrName>style.visibility</p:attrName>
                                        </p:attrNameLst>
                                      </p:cBhvr>
                                      <p:to>
                                        <p:strVal val="visible"/>
                                      </p:to>
                                    </p:set>
                                    <p:animEffect transition="in" filter="fade">
                                      <p:cBhvr>
                                        <p:cTn id="54" dur="2000"/>
                                        <p:tgtEl>
                                          <p:spTgt spid="43"/>
                                        </p:tgtEl>
                                      </p:cBhvr>
                                    </p:animEffect>
                                  </p:childTnLst>
                                </p:cTn>
                              </p:par>
                            </p:childTnLst>
                          </p:cTn>
                        </p:par>
                        <p:par>
                          <p:cTn id="55" fill="hold">
                            <p:stCondLst>
                              <p:cond delay="5500"/>
                            </p:stCondLst>
                            <p:childTnLst>
                              <p:par>
                                <p:cTn id="56" presetID="10" presetClass="entr" presetSubtype="0" fill="hold" nodeType="afterEffect">
                                  <p:stCondLst>
                                    <p:cond delay="0"/>
                                  </p:stCondLst>
                                  <p:childTnLst>
                                    <p:set>
                                      <p:cBhvr>
                                        <p:cTn id="57" dur="1" fill="hold">
                                          <p:stCondLst>
                                            <p:cond delay="0"/>
                                          </p:stCondLst>
                                        </p:cTn>
                                        <p:tgtEl>
                                          <p:spTgt spid="2053"/>
                                        </p:tgtEl>
                                        <p:attrNameLst>
                                          <p:attrName>style.visibility</p:attrName>
                                        </p:attrNameLst>
                                      </p:cBhvr>
                                      <p:to>
                                        <p:strVal val="visible"/>
                                      </p:to>
                                    </p:set>
                                    <p:animEffect transition="in" filter="fade">
                                      <p:cBhvr>
                                        <p:cTn id="58" dur="2000"/>
                                        <p:tgtEl>
                                          <p:spTgt spid="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8" grpId="1"/>
      <p:bldP spid="31" grpId="0"/>
      <p:bldP spid="31" grpId="1"/>
      <p:bldP spid="37" grpId="0"/>
      <p:bldP spid="4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Wear-out times</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40</a:t>
            </a:fld>
            <a:endParaRPr lang="en-GB" dirty="0"/>
          </a:p>
        </p:txBody>
      </p:sp>
      <p:graphicFrame>
        <p:nvGraphicFramePr>
          <p:cNvPr id="5" name="Content Placeholder 4"/>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SSD as intermediate tier?</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5</a:t>
            </a:fld>
            <a:endParaRPr lang="en-GB" dirty="0"/>
          </a:p>
        </p:txBody>
      </p:sp>
      <p:sp>
        <p:nvSpPr>
          <p:cNvPr id="5" name="server"/>
          <p:cNvSpPr>
            <a:spLocks noEditPoints="1" noChangeArrowheads="1"/>
          </p:cNvSpPr>
          <p:nvPr/>
        </p:nvSpPr>
        <p:spPr bwMode="auto">
          <a:xfrm>
            <a:off x="3869530" y="1785926"/>
            <a:ext cx="1333503" cy="1333503"/>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61 w 21600"/>
              <a:gd name="T17" fmla="*/ 22454 h 21600"/>
              <a:gd name="T18" fmla="*/ 21069 w 21600"/>
              <a:gd name="T19" fmla="*/ 28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cxnSp>
        <p:nvCxnSpPr>
          <p:cNvPr id="13" name="Straight Arrow Connector 12"/>
          <p:cNvCxnSpPr/>
          <p:nvPr/>
        </p:nvCxnSpPr>
        <p:spPr>
          <a:xfrm flipH="1">
            <a:off x="4536281" y="3119429"/>
            <a:ext cx="1" cy="809637"/>
          </a:xfrm>
          <a:prstGeom prst="straightConnector1">
            <a:avLst/>
          </a:prstGeom>
          <a:ln w="381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25" idx="2"/>
            <a:endCxn id="22" idx="0"/>
          </p:cNvCxnSpPr>
          <p:nvPr/>
        </p:nvCxnSpPr>
        <p:spPr>
          <a:xfrm rot="5400000">
            <a:off x="4036215" y="5357826"/>
            <a:ext cx="1000132" cy="1588"/>
          </a:xfrm>
          <a:prstGeom prst="straightConnector1">
            <a:avLst/>
          </a:prstGeom>
          <a:ln w="381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3143240" y="2428868"/>
            <a:ext cx="2786082" cy="7143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chemeClr val="tx1"/>
                </a:solidFill>
              </a:rPr>
              <a:t>DRAM buffer cache</a:t>
            </a:r>
            <a:endParaRPr lang="en-GB" sz="2400" b="1" dirty="0">
              <a:solidFill>
                <a:schemeClr val="tx1"/>
              </a:solidFill>
            </a:endParaRPr>
          </a:p>
        </p:txBody>
      </p:sp>
      <p:sp>
        <p:nvSpPr>
          <p:cNvPr id="25" name="Rectangle 24"/>
          <p:cNvSpPr/>
          <p:nvPr/>
        </p:nvSpPr>
        <p:spPr>
          <a:xfrm>
            <a:off x="2500298" y="3929066"/>
            <a:ext cx="4071966" cy="928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chemeClr val="tx1"/>
                </a:solidFill>
              </a:rPr>
              <a:t>Read cache + write-ahead log</a:t>
            </a:r>
          </a:p>
          <a:p>
            <a:pPr algn="ctr"/>
            <a:endParaRPr lang="en-GB" sz="2400" b="1" dirty="0">
              <a:solidFill>
                <a:schemeClr val="tx1"/>
              </a:solidFill>
            </a:endParaRPr>
          </a:p>
        </p:txBody>
      </p:sp>
      <p:cxnSp>
        <p:nvCxnSpPr>
          <p:cNvPr id="27" name="Straight Arrow Connector 26"/>
          <p:cNvCxnSpPr/>
          <p:nvPr/>
        </p:nvCxnSpPr>
        <p:spPr>
          <a:xfrm rot="5400000">
            <a:off x="5000629" y="4286256"/>
            <a:ext cx="3714776" cy="1"/>
          </a:xfrm>
          <a:prstGeom prst="straightConnector1">
            <a:avLst/>
          </a:prstGeom>
          <a:ln w="63500">
            <a:solidFill>
              <a:schemeClr val="tx1"/>
            </a:solidFill>
            <a:headEnd type="triangle" w="lg" len="lg"/>
            <a:tailEnd type="none"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a:off x="428595" y="4286256"/>
            <a:ext cx="3714776" cy="1"/>
          </a:xfrm>
          <a:prstGeom prst="straightConnector1">
            <a:avLst/>
          </a:prstGeom>
          <a:ln w="63500">
            <a:solidFill>
              <a:schemeClr val="tx1"/>
            </a:solidFill>
            <a:headEnd type="none" w="lg" len="lg"/>
            <a:tailEnd type="triangle" w="lg" len="lg"/>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05245" y="3312383"/>
            <a:ext cx="1468672" cy="461665"/>
          </a:xfrm>
          <a:prstGeom prst="rect">
            <a:avLst/>
          </a:prstGeom>
          <a:noFill/>
        </p:spPr>
        <p:txBody>
          <a:bodyPr wrap="none" rtlCol="0">
            <a:spAutoFit/>
          </a:bodyPr>
          <a:lstStyle/>
          <a:p>
            <a:pPr algn="ctr"/>
            <a:r>
              <a:rPr lang="en-GB" sz="2400" b="1" dirty="0" smtClean="0"/>
              <a:t>Capacity</a:t>
            </a:r>
            <a:endParaRPr lang="en-GB" sz="2400" b="1" dirty="0"/>
          </a:p>
        </p:txBody>
      </p:sp>
      <p:sp>
        <p:nvSpPr>
          <p:cNvPr id="32" name="TextBox 31"/>
          <p:cNvSpPr txBox="1"/>
          <p:nvPr/>
        </p:nvSpPr>
        <p:spPr>
          <a:xfrm>
            <a:off x="7072330" y="3312383"/>
            <a:ext cx="2068195" cy="461665"/>
          </a:xfrm>
          <a:prstGeom prst="rect">
            <a:avLst/>
          </a:prstGeom>
          <a:noFill/>
        </p:spPr>
        <p:txBody>
          <a:bodyPr wrap="none" rtlCol="0">
            <a:spAutoFit/>
          </a:bodyPr>
          <a:lstStyle/>
          <a:p>
            <a:pPr algn="ctr"/>
            <a:r>
              <a:rPr lang="en-GB" sz="2400" b="1" dirty="0" smtClean="0"/>
              <a:t>Performance</a:t>
            </a:r>
            <a:endParaRPr lang="en-GB" sz="2400" b="1" dirty="0"/>
          </a:p>
        </p:txBody>
      </p:sp>
      <p:grpSp>
        <p:nvGrpSpPr>
          <p:cNvPr id="14" name="Group 13"/>
          <p:cNvGrpSpPr/>
          <p:nvPr/>
        </p:nvGrpSpPr>
        <p:grpSpPr>
          <a:xfrm>
            <a:off x="3143240" y="5857892"/>
            <a:ext cx="2786082" cy="714380"/>
            <a:chOff x="1500166" y="4786322"/>
            <a:chExt cx="2786082" cy="714380"/>
          </a:xfrm>
        </p:grpSpPr>
        <p:sp>
          <p:nvSpPr>
            <p:cNvPr id="15" name="Can 14"/>
            <p:cNvSpPr/>
            <p:nvPr/>
          </p:nvSpPr>
          <p:spPr>
            <a:xfrm>
              <a:off x="1714480"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Can 15"/>
            <p:cNvSpPr/>
            <p:nvPr/>
          </p:nvSpPr>
          <p:spPr>
            <a:xfrm>
              <a:off x="2214546"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Can 16"/>
            <p:cNvSpPr/>
            <p:nvPr/>
          </p:nvSpPr>
          <p:spPr>
            <a:xfrm>
              <a:off x="3714744"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Can 17"/>
            <p:cNvSpPr/>
            <p:nvPr/>
          </p:nvSpPr>
          <p:spPr>
            <a:xfrm>
              <a:off x="2714612"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Can 18"/>
            <p:cNvSpPr/>
            <p:nvPr/>
          </p:nvSpPr>
          <p:spPr>
            <a:xfrm>
              <a:off x="3214678"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p:nvSpPr>
          <p:spPr>
            <a:xfrm>
              <a:off x="1500166" y="4786322"/>
              <a:ext cx="2786082" cy="7143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3" name="TextBox 22"/>
          <p:cNvSpPr txBox="1"/>
          <p:nvPr/>
        </p:nvSpPr>
        <p:spPr>
          <a:xfrm>
            <a:off x="3930987" y="5925941"/>
            <a:ext cx="1210589" cy="646331"/>
          </a:xfrm>
          <a:prstGeom prst="rect">
            <a:avLst/>
          </a:prstGeom>
          <a:noFill/>
        </p:spPr>
        <p:txBody>
          <a:bodyPr wrap="none" rtlCol="0">
            <a:spAutoFit/>
          </a:bodyPr>
          <a:lstStyle/>
          <a:p>
            <a:pPr algn="ctr"/>
            <a:r>
              <a:rPr lang="en-GB" sz="3600" b="1" dirty="0" smtClean="0"/>
              <a:t>$$$$</a:t>
            </a:r>
            <a:endParaRPr lang="en-GB" sz="3600" b="1" dirty="0"/>
          </a:p>
        </p:txBody>
      </p:sp>
      <p:pic>
        <p:nvPicPr>
          <p:cNvPr id="35" name="Picture 3" descr="C:\Users\dnarayan\AppData\Local\Microsoft\Windows\Temporary Internet Files\Content.IE5\DS5T4K3O\MCj04339050000[1].png"/>
          <p:cNvPicPr>
            <a:picLocks noChangeAspect="1" noChangeArrowheads="1"/>
          </p:cNvPicPr>
          <p:nvPr/>
        </p:nvPicPr>
        <p:blipFill>
          <a:blip r:embed="rId2" cstate="print"/>
          <a:srcRect/>
          <a:stretch>
            <a:fillRect/>
          </a:stretch>
        </p:blipFill>
        <p:spPr bwMode="auto">
          <a:xfrm>
            <a:off x="3857626" y="4286256"/>
            <a:ext cx="571498" cy="571498"/>
          </a:xfrm>
          <a:prstGeom prst="rect">
            <a:avLst/>
          </a:prstGeom>
          <a:noFill/>
        </p:spPr>
      </p:pic>
      <p:sp>
        <p:nvSpPr>
          <p:cNvPr id="36" name="TextBox 35"/>
          <p:cNvSpPr txBox="1"/>
          <p:nvPr/>
        </p:nvSpPr>
        <p:spPr>
          <a:xfrm>
            <a:off x="4573002" y="4357694"/>
            <a:ext cx="356188" cy="461665"/>
          </a:xfrm>
          <a:prstGeom prst="rect">
            <a:avLst/>
          </a:prstGeom>
          <a:noFill/>
        </p:spPr>
        <p:txBody>
          <a:bodyPr wrap="none" rtlCol="0">
            <a:spAutoFit/>
          </a:bodyPr>
          <a:lstStyle/>
          <a:p>
            <a:pPr algn="ctr"/>
            <a:r>
              <a:rPr lang="en-GB" sz="2400" b="1" dirty="0" smtClean="0"/>
              <a:t>$</a:t>
            </a:r>
            <a:endParaRPr lang="en-GB"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20" grpId="0" animBg="1"/>
      <p:bldP spid="20" grpId="1" animBg="1"/>
      <p:bldP spid="25" grpId="0" animBg="1"/>
      <p:bldP spid="31" grpId="0"/>
      <p:bldP spid="32" grpId="0"/>
      <p:bldP spid="23" grpId="0"/>
      <p:bldP spid="3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options?</a:t>
            </a:r>
            <a:endParaRPr lang="en-GB" dirty="0"/>
          </a:p>
        </p:txBody>
      </p:sp>
      <p:sp>
        <p:nvSpPr>
          <p:cNvPr id="3" name="Content Placeholder 2"/>
          <p:cNvSpPr>
            <a:spLocks noGrp="1"/>
          </p:cNvSpPr>
          <p:nvPr>
            <p:ph idx="1"/>
          </p:nvPr>
        </p:nvSpPr>
        <p:spPr/>
        <p:txBody>
          <a:bodyPr/>
          <a:lstStyle/>
          <a:p>
            <a:r>
              <a:rPr lang="en-GB" dirty="0" smtClean="0">
                <a:solidFill>
                  <a:schemeClr val="bg1">
                    <a:lumMod val="50000"/>
                  </a:schemeClr>
                </a:solidFill>
              </a:rPr>
              <a:t>Hybrid drives?</a:t>
            </a:r>
          </a:p>
          <a:p>
            <a:pPr lvl="1"/>
            <a:r>
              <a:rPr lang="en-GB" dirty="0" smtClean="0">
                <a:solidFill>
                  <a:schemeClr val="bg1">
                    <a:lumMod val="50000"/>
                  </a:schemeClr>
                </a:solidFill>
              </a:rPr>
              <a:t>Flash inside the disk </a:t>
            </a:r>
            <a:r>
              <a:rPr lang="en-GB" dirty="0" smtClean="0">
                <a:solidFill>
                  <a:schemeClr val="bg1">
                    <a:lumMod val="50000"/>
                  </a:schemeClr>
                </a:solidFill>
                <a:sym typeface="Wingdings" pitchFamily="2" charset="2"/>
              </a:rPr>
              <a:t>can pin hot blocks</a:t>
            </a:r>
            <a:endParaRPr lang="en-GB" dirty="0" smtClean="0">
              <a:solidFill>
                <a:schemeClr val="bg1">
                  <a:lumMod val="50000"/>
                </a:schemeClr>
              </a:solidFill>
            </a:endParaRPr>
          </a:p>
          <a:p>
            <a:pPr lvl="1"/>
            <a:r>
              <a:rPr lang="en-GB" dirty="0" smtClean="0">
                <a:solidFill>
                  <a:schemeClr val="bg1">
                    <a:lumMod val="50000"/>
                  </a:schemeClr>
                </a:solidFill>
              </a:rPr>
              <a:t>Volume-level tier more sensible for enterprise</a:t>
            </a:r>
          </a:p>
          <a:p>
            <a:r>
              <a:rPr lang="en-GB" dirty="0" smtClean="0">
                <a:solidFill>
                  <a:schemeClr val="bg1">
                    <a:lumMod val="50000"/>
                  </a:schemeClr>
                </a:solidFill>
              </a:rPr>
              <a:t>Modify file system?</a:t>
            </a:r>
          </a:p>
          <a:p>
            <a:pPr lvl="1"/>
            <a:r>
              <a:rPr lang="en-GB" dirty="0" smtClean="0">
                <a:solidFill>
                  <a:schemeClr val="bg1">
                    <a:lumMod val="50000"/>
                  </a:schemeClr>
                </a:solidFill>
              </a:rPr>
              <a:t>Put metadata in the SSD?</a:t>
            </a:r>
          </a:p>
          <a:p>
            <a:r>
              <a:rPr lang="en-GB" dirty="0" smtClean="0"/>
              <a:t>We want to plug in SSDs transparently</a:t>
            </a:r>
          </a:p>
          <a:p>
            <a:pPr lvl="1"/>
            <a:r>
              <a:rPr lang="en-GB" dirty="0" smtClean="0"/>
              <a:t>Replace disks by SSDs</a:t>
            </a:r>
          </a:p>
          <a:p>
            <a:pPr lvl="1"/>
            <a:r>
              <a:rPr lang="en-GB" dirty="0" smtClean="0"/>
              <a:t>Add SSD tier for caching and/or write logging</a:t>
            </a:r>
          </a:p>
          <a:p>
            <a:pPr lvl="1"/>
            <a:endParaRPr lang="en-GB" dirty="0" smtClean="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6</a:t>
            </a:fld>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Challenge</a:t>
            </a:r>
            <a:endParaRPr lang="en-GB" dirty="0"/>
          </a:p>
        </p:txBody>
      </p:sp>
      <p:sp>
        <p:nvSpPr>
          <p:cNvPr id="3" name="Content Placeholder 2"/>
          <p:cNvSpPr>
            <a:spLocks noGrp="1"/>
          </p:cNvSpPr>
          <p:nvPr>
            <p:ph idx="1"/>
          </p:nvPr>
        </p:nvSpPr>
        <p:spPr/>
        <p:txBody>
          <a:bodyPr/>
          <a:lstStyle/>
          <a:p>
            <a:r>
              <a:rPr lang="en-GB" dirty="0" smtClean="0"/>
              <a:t>Given a workload</a:t>
            </a:r>
          </a:p>
          <a:p>
            <a:pPr lvl="1"/>
            <a:r>
              <a:rPr lang="en-GB" dirty="0" smtClean="0"/>
              <a:t>Which device type, how many, 1 or 2 tiers?</a:t>
            </a:r>
          </a:p>
          <a:p>
            <a:r>
              <a:rPr lang="en-GB" dirty="0" smtClean="0"/>
              <a:t>We traced many real enterprise workloads</a:t>
            </a:r>
          </a:p>
          <a:p>
            <a:r>
              <a:rPr lang="en-GB" dirty="0" smtClean="0"/>
              <a:t>Benchmarked enterprise SSDs, disks</a:t>
            </a:r>
          </a:p>
          <a:p>
            <a:r>
              <a:rPr lang="en-GB" dirty="0" smtClean="0"/>
              <a:t>And built an automated provisioning tool</a:t>
            </a:r>
          </a:p>
          <a:p>
            <a:pPr lvl="1"/>
            <a:r>
              <a:rPr lang="en-GB" dirty="0" smtClean="0"/>
              <a:t>Takes workload, device models</a:t>
            </a:r>
          </a:p>
          <a:p>
            <a:pPr lvl="1"/>
            <a:r>
              <a:rPr lang="en-GB" dirty="0" smtClean="0"/>
              <a:t>And computes best configuration for workload</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7</a:t>
            </a:fld>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Roadmap</a:t>
            </a:r>
            <a:endParaRPr lang="en-GB" dirty="0"/>
          </a:p>
        </p:txBody>
      </p:sp>
      <p:sp>
        <p:nvSpPr>
          <p:cNvPr id="3" name="Content Placeholder 2"/>
          <p:cNvSpPr>
            <a:spLocks noGrp="1"/>
          </p:cNvSpPr>
          <p:nvPr>
            <p:ph idx="1"/>
          </p:nvPr>
        </p:nvSpPr>
        <p:spPr/>
        <p:txBody>
          <a:bodyPr/>
          <a:lstStyle/>
          <a:p>
            <a:r>
              <a:rPr lang="en-GB" dirty="0" smtClean="0">
                <a:solidFill>
                  <a:schemeClr val="bg1">
                    <a:lumMod val="65000"/>
                  </a:schemeClr>
                </a:solidFill>
              </a:rPr>
              <a:t>Introduction</a:t>
            </a:r>
          </a:p>
          <a:p>
            <a:endParaRPr lang="en-GB" dirty="0" smtClean="0"/>
          </a:p>
          <a:p>
            <a:r>
              <a:rPr lang="en-GB" dirty="0" smtClean="0"/>
              <a:t>Devices and workloads</a:t>
            </a:r>
          </a:p>
          <a:p>
            <a:endParaRPr lang="en-GB" dirty="0" smtClean="0"/>
          </a:p>
          <a:p>
            <a:r>
              <a:rPr lang="en-GB" dirty="0" smtClean="0"/>
              <a:t>Solving for best configuration</a:t>
            </a:r>
          </a:p>
          <a:p>
            <a:endParaRPr lang="en-GB" dirty="0" smtClean="0"/>
          </a:p>
          <a:p>
            <a:r>
              <a:rPr lang="en-GB" dirty="0" smtClean="0"/>
              <a:t>Results</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8</a:t>
            </a:fld>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High-level design</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9</a:t>
            </a:fld>
            <a:endParaRPr lang="en-GB" dirty="0"/>
          </a:p>
        </p:txBody>
      </p:sp>
      <p:pic>
        <p:nvPicPr>
          <p:cNvPr id="3" name="Picture 2"/>
          <p:cNvPicPr>
            <a:picLocks noChangeAspect="1" noChangeArrowheads="1"/>
          </p:cNvPicPr>
          <p:nvPr/>
        </p:nvPicPr>
        <p:blipFill>
          <a:blip r:embed="rId3"/>
          <a:srcRect/>
          <a:stretch>
            <a:fillRect/>
          </a:stretch>
        </p:blipFill>
        <p:spPr bwMode="auto">
          <a:xfrm>
            <a:off x="357158" y="2357430"/>
            <a:ext cx="8404538" cy="307183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MSR_POTX - white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1620</Words>
  <Application>Microsoft Office PowerPoint</Application>
  <PresentationFormat>On-screen Show (4:3)</PresentationFormat>
  <Paragraphs>435</Paragraphs>
  <Slides>40</Slides>
  <Notes>15</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MSR_POTX - white background</vt:lpstr>
      <vt:lpstr> Migrating Server Storage to SSDs: Analysis of Tradeoffs </vt:lpstr>
      <vt:lpstr>Solid-state drive (SSD)</vt:lpstr>
      <vt:lpstr>Enterprise storage is different</vt:lpstr>
      <vt:lpstr>Replacing disks with SSDs</vt:lpstr>
      <vt:lpstr>SSD as intermediate tier?</vt:lpstr>
      <vt:lpstr>Other options?</vt:lpstr>
      <vt:lpstr>Challenge</vt:lpstr>
      <vt:lpstr>Roadmap</vt:lpstr>
      <vt:lpstr>High-level design</vt:lpstr>
      <vt:lpstr>Devices (2008)</vt:lpstr>
      <vt:lpstr>Characterizing devices</vt:lpstr>
      <vt:lpstr>Device metrics</vt:lpstr>
      <vt:lpstr>Enterprise workload traces</vt:lpstr>
      <vt:lpstr>Enterprise workload traces</vt:lpstr>
      <vt:lpstr>Workload metrics</vt:lpstr>
      <vt:lpstr>Workload trace  metrics</vt:lpstr>
      <vt:lpstr>What is the best config?</vt:lpstr>
      <vt:lpstr>Solver</vt:lpstr>
      <vt:lpstr>Two-tier model</vt:lpstr>
      <vt:lpstr>Solving for two-tier model</vt:lpstr>
      <vt:lpstr>Model assumptions</vt:lpstr>
      <vt:lpstr>Roadmap</vt:lpstr>
      <vt:lpstr>Single-tier results</vt:lpstr>
      <vt:lpstr>Workload IOPS vs GB</vt:lpstr>
      <vt:lpstr>SSD break-even point</vt:lpstr>
      <vt:lpstr>Break-even point CDF</vt:lpstr>
      <vt:lpstr>Break-even point CDF</vt:lpstr>
      <vt:lpstr>Break-even point CDF</vt:lpstr>
      <vt:lpstr>Capacity limits SSD </vt:lpstr>
      <vt:lpstr>SSD as intermediate tier</vt:lpstr>
      <vt:lpstr>Power and wear</vt:lpstr>
      <vt:lpstr>Conclusion</vt:lpstr>
      <vt:lpstr>Slide 33</vt:lpstr>
      <vt:lpstr>What are SSDs good for?</vt:lpstr>
      <vt:lpstr>Assumptions that favour flash</vt:lpstr>
      <vt:lpstr>Supply-side analysis [Hetzler2008]</vt:lpstr>
      <vt:lpstr>Device characteristics</vt:lpstr>
      <vt:lpstr>9 of 49 benefit from caching</vt:lpstr>
      <vt:lpstr>Energy savings &lt;&lt;  SSD cost</vt:lpstr>
      <vt:lpstr>Wear-out times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2008-12-16T11:31:10Z</dcterms:created>
  <dcterms:modified xsi:type="dcterms:W3CDTF">2009-03-30T22:20:16Z</dcterms:modified>
</cp:coreProperties>
</file>