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4" r:id="rId3"/>
    <p:sldId id="265" r:id="rId4"/>
    <p:sldId id="266" r:id="rId5"/>
    <p:sldId id="267" r:id="rId6"/>
    <p:sldId id="270" r:id="rId7"/>
    <p:sldId id="258" r:id="rId8"/>
    <p:sldId id="259" r:id="rId9"/>
    <p:sldId id="260" r:id="rId10"/>
    <p:sldId id="261" r:id="rId11"/>
    <p:sldId id="262" r:id="rId12"/>
    <p:sldId id="263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4660"/>
  </p:normalViewPr>
  <p:slideViewPr>
    <p:cSldViewPr snapToGrid="0">
      <p:cViewPr>
        <p:scale>
          <a:sx n="110" d="100"/>
          <a:sy n="110" d="100"/>
        </p:scale>
        <p:origin x="42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\qj2\SemanticDiff\doc\paper\pldi12\dat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b\qj2\SemanticDiff\doc\paper\pldi12\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\qj2\SemanticDiff\doc\paper\pldi12\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Sheet3!$AD$5</c:f>
              <c:strCache>
                <c:ptCount val="1"/>
                <c:pt idx="0">
                  <c:v>Identical</c:v>
                </c:pt>
              </c:strCache>
            </c:strRef>
          </c:tx>
          <c:spPr>
            <a:pattFill prst="lgConfetti">
              <a:fgClr>
                <a:schemeClr val="bg1"/>
              </a:fgClr>
              <a:bgClr>
                <a:srgbClr val="0070C0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Sheet3!$AC$6:$AC$12</c:f>
              <c:strCache>
                <c:ptCount val="7"/>
                <c:pt idx="0">
                  <c:v>month2</c:v>
                </c:pt>
                <c:pt idx="1">
                  <c:v>month3</c:v>
                </c:pt>
                <c:pt idx="2">
                  <c:v>month4,5</c:v>
                </c:pt>
                <c:pt idx="3">
                  <c:v>month6</c:v>
                </c:pt>
                <c:pt idx="4">
                  <c:v>month7</c:v>
                </c:pt>
                <c:pt idx="6">
                  <c:v>AVG</c:v>
                </c:pt>
              </c:strCache>
            </c:strRef>
          </c:cat>
          <c:val>
            <c:numRef>
              <c:f>Sheet3!$AD$6:$AD$12</c:f>
              <c:numCache>
                <c:formatCode>0.0</c:formatCode>
                <c:ptCount val="7"/>
                <c:pt idx="0">
                  <c:v>37.8125</c:v>
                </c:pt>
                <c:pt idx="1">
                  <c:v>69</c:v>
                </c:pt>
                <c:pt idx="2">
                  <c:v>71.0625</c:v>
                </c:pt>
                <c:pt idx="3">
                  <c:v>69.0625</c:v>
                </c:pt>
                <c:pt idx="4">
                  <c:v>94.533333333333331</c:v>
                </c:pt>
                <c:pt idx="6">
                  <c:v>68.294166666666655</c:v>
                </c:pt>
              </c:numCache>
            </c:numRef>
          </c:val>
        </c:ser>
        <c:ser>
          <c:idx val="1"/>
          <c:order val="1"/>
          <c:tx>
            <c:strRef>
              <c:f>Sheet3!$AE$5</c:f>
              <c:strCache>
                <c:ptCount val="1"/>
                <c:pt idx="0">
                  <c:v>Equivalent</c:v>
                </c:pt>
              </c:strCache>
            </c:strRef>
          </c:tx>
          <c:spPr>
            <a:pattFill prst="wdUpDiag">
              <a:fgClr>
                <a:srgbClr val="00B05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Sheet3!$AC$6:$AC$12</c:f>
              <c:strCache>
                <c:ptCount val="7"/>
                <c:pt idx="0">
                  <c:v>month2</c:v>
                </c:pt>
                <c:pt idx="1">
                  <c:v>month3</c:v>
                </c:pt>
                <c:pt idx="2">
                  <c:v>month4,5</c:v>
                </c:pt>
                <c:pt idx="3">
                  <c:v>month6</c:v>
                </c:pt>
                <c:pt idx="4">
                  <c:v>month7</c:v>
                </c:pt>
                <c:pt idx="6">
                  <c:v>AVG</c:v>
                </c:pt>
              </c:strCache>
            </c:strRef>
          </c:cat>
          <c:val>
            <c:numRef>
              <c:f>Sheet3!$AE$6:$AE$12</c:f>
              <c:numCache>
                <c:formatCode>0.0</c:formatCode>
                <c:ptCount val="7"/>
                <c:pt idx="0">
                  <c:v>57.9375</c:v>
                </c:pt>
                <c:pt idx="1">
                  <c:v>24.375</c:v>
                </c:pt>
                <c:pt idx="2">
                  <c:v>19.1875</c:v>
                </c:pt>
                <c:pt idx="3">
                  <c:v>19.375</c:v>
                </c:pt>
                <c:pt idx="4">
                  <c:v>1.8666666666666667</c:v>
                </c:pt>
                <c:pt idx="6">
                  <c:v>24.548333333333332</c:v>
                </c:pt>
              </c:numCache>
            </c:numRef>
          </c:val>
        </c:ser>
        <c:ser>
          <c:idx val="2"/>
          <c:order val="2"/>
          <c:tx>
            <c:strRef>
              <c:f>Sheet3!$AF$5</c:f>
              <c:strCache>
                <c:ptCount val="1"/>
                <c:pt idx="0">
                  <c:v>Different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Sheet3!$AC$6:$AC$12</c:f>
              <c:strCache>
                <c:ptCount val="7"/>
                <c:pt idx="0">
                  <c:v>month2</c:v>
                </c:pt>
                <c:pt idx="1">
                  <c:v>month3</c:v>
                </c:pt>
                <c:pt idx="2">
                  <c:v>month4,5</c:v>
                </c:pt>
                <c:pt idx="3">
                  <c:v>month6</c:v>
                </c:pt>
                <c:pt idx="4">
                  <c:v>month7</c:v>
                </c:pt>
                <c:pt idx="6">
                  <c:v>AVG</c:v>
                </c:pt>
              </c:strCache>
            </c:strRef>
          </c:cat>
          <c:val>
            <c:numRef>
              <c:f>Sheet3!$AF$6:$AF$12</c:f>
              <c:numCache>
                <c:formatCode>0.0</c:formatCode>
                <c:ptCount val="7"/>
                <c:pt idx="0">
                  <c:v>1.75</c:v>
                </c:pt>
                <c:pt idx="1">
                  <c:v>1.625</c:v>
                </c:pt>
                <c:pt idx="2">
                  <c:v>3.3125</c:v>
                </c:pt>
                <c:pt idx="3">
                  <c:v>7</c:v>
                </c:pt>
                <c:pt idx="4">
                  <c:v>1.5333333333333334</c:v>
                </c:pt>
                <c:pt idx="6">
                  <c:v>3.0441666666666665</c:v>
                </c:pt>
              </c:numCache>
            </c:numRef>
          </c:val>
        </c:ser>
        <c:ser>
          <c:idx val="3"/>
          <c:order val="3"/>
          <c:tx>
            <c:strRef>
              <c:f>Sheet3!$AG$5</c:f>
              <c:strCache>
                <c:ptCount val="1"/>
                <c:pt idx="0">
                  <c:v>TimeOut</c:v>
                </c:pt>
              </c:strCache>
            </c:strRef>
          </c:tx>
          <c:spPr>
            <a:pattFill prst="wdDnDiag">
              <a:fgClr>
                <a:srgbClr val="7030A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Sheet3!$AC$6:$AC$12</c:f>
              <c:strCache>
                <c:ptCount val="7"/>
                <c:pt idx="0">
                  <c:v>month2</c:v>
                </c:pt>
                <c:pt idx="1">
                  <c:v>month3</c:v>
                </c:pt>
                <c:pt idx="2">
                  <c:v>month4,5</c:v>
                </c:pt>
                <c:pt idx="3">
                  <c:v>month6</c:v>
                </c:pt>
                <c:pt idx="4">
                  <c:v>month7</c:v>
                </c:pt>
                <c:pt idx="6">
                  <c:v>AVG</c:v>
                </c:pt>
              </c:strCache>
            </c:strRef>
          </c:cat>
          <c:val>
            <c:numRef>
              <c:f>Sheet3!$AG$6:$AG$12</c:f>
              <c:numCache>
                <c:formatCode>0.0</c:formatCode>
                <c:ptCount val="7"/>
                <c:pt idx="0">
                  <c:v>1.375</c:v>
                </c:pt>
                <c:pt idx="1">
                  <c:v>3.8125</c:v>
                </c:pt>
                <c:pt idx="2">
                  <c:v>3.8125</c:v>
                </c:pt>
                <c:pt idx="3">
                  <c:v>2.6875</c:v>
                </c:pt>
                <c:pt idx="4">
                  <c:v>0.26666666666666666</c:v>
                </c:pt>
                <c:pt idx="6">
                  <c:v>2.3908333333333336</c:v>
                </c:pt>
              </c:numCache>
            </c:numRef>
          </c:val>
        </c:ser>
        <c:ser>
          <c:idx val="4"/>
          <c:order val="4"/>
          <c:tx>
            <c:strRef>
              <c:f>Sheet3!$AH$5</c:f>
              <c:strCache>
                <c:ptCount val="1"/>
                <c:pt idx="0">
                  <c:v>Missing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Sheet3!$AC$6:$AC$12</c:f>
              <c:strCache>
                <c:ptCount val="7"/>
                <c:pt idx="0">
                  <c:v>month2</c:v>
                </c:pt>
                <c:pt idx="1">
                  <c:v>month3</c:v>
                </c:pt>
                <c:pt idx="2">
                  <c:v>month4,5</c:v>
                </c:pt>
                <c:pt idx="3">
                  <c:v>month6</c:v>
                </c:pt>
                <c:pt idx="4">
                  <c:v>month7</c:v>
                </c:pt>
                <c:pt idx="6">
                  <c:v>AVG</c:v>
                </c:pt>
              </c:strCache>
            </c:strRef>
          </c:cat>
          <c:val>
            <c:numRef>
              <c:f>Sheet3!$AH$6:$AH$12</c:f>
              <c:numCache>
                <c:formatCode>0.0</c:formatCode>
                <c:ptCount val="7"/>
                <c:pt idx="0">
                  <c:v>1.125</c:v>
                </c:pt>
                <c:pt idx="1">
                  <c:v>1.1875</c:v>
                </c:pt>
                <c:pt idx="2">
                  <c:v>2.625</c:v>
                </c:pt>
                <c:pt idx="3">
                  <c:v>1.875</c:v>
                </c:pt>
                <c:pt idx="4">
                  <c:v>1.8</c:v>
                </c:pt>
                <c:pt idx="6">
                  <c:v>1.7225000000000001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446659024"/>
        <c:axId val="446661376"/>
      </c:barChart>
      <c:catAx>
        <c:axId val="446659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46661376"/>
        <c:crosses val="autoZero"/>
        <c:auto val="1"/>
        <c:lblAlgn val="ctr"/>
        <c:lblOffset val="100"/>
        <c:noMultiLvlLbl val="0"/>
      </c:catAx>
      <c:valAx>
        <c:axId val="44666137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method bodies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46659024"/>
        <c:crosses val="autoZero"/>
        <c:crossBetween val="between"/>
        <c:majorUnit val="0.2"/>
      </c:valAx>
      <c:dTable>
        <c:showHorzBorder val="0"/>
        <c:showVertBorder val="1"/>
        <c:showOutline val="1"/>
        <c:showKeys val="1"/>
        <c:txPr>
          <a:bodyPr/>
          <a:lstStyle/>
          <a:p>
            <a:pPr rtl="0">
              <a:defRPr sz="2000"/>
            </a:pPr>
            <a:endParaRPr lang="en-US"/>
          </a:p>
        </c:txPr>
      </c:dTable>
      <c:spPr>
        <a:scene3d>
          <a:camera prst="orthographicFront"/>
          <a:lightRig rig="threePt" dir="t"/>
        </a:scene3d>
        <a:sp3d>
          <a:bevelT h="6350"/>
        </a:sp3d>
      </c:spPr>
    </c:plotArea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Sheet4!$U$5</c:f>
              <c:strCache>
                <c:ptCount val="1"/>
                <c:pt idx="0">
                  <c:v>Identical</c:v>
                </c:pt>
              </c:strCache>
            </c:strRef>
          </c:tx>
          <c:spPr>
            <a:pattFill prst="lgConfetti">
              <a:fgClr>
                <a:schemeClr val="bg1"/>
              </a:fgClr>
              <a:bgClr>
                <a:srgbClr val="0070C0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Sheet4!$T$6:$T$9</c:f>
              <c:strCache>
                <c:ptCount val="4"/>
                <c:pt idx="0">
                  <c:v>x86 opt vs. unopt</c:v>
                </c:pt>
                <c:pt idx="1">
                  <c:v>ARM opt vs. unopt</c:v>
                </c:pt>
                <c:pt idx="2">
                  <c:v>x86 vs. ARM</c:v>
                </c:pt>
                <c:pt idx="3">
                  <c:v>MDIL vs. JIT</c:v>
                </c:pt>
              </c:strCache>
            </c:strRef>
          </c:cat>
          <c:val>
            <c:numRef>
              <c:f>Sheet4!$U$6:$U$9</c:f>
              <c:numCache>
                <c:formatCode>0.0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Sheet4!$V$5</c:f>
              <c:strCache>
                <c:ptCount val="1"/>
                <c:pt idx="0">
                  <c:v>Equivalent</c:v>
                </c:pt>
              </c:strCache>
            </c:strRef>
          </c:tx>
          <c:spPr>
            <a:pattFill prst="wdUpDiag">
              <a:fgClr>
                <a:srgbClr val="00B05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Sheet4!$T$6:$T$9</c:f>
              <c:strCache>
                <c:ptCount val="4"/>
                <c:pt idx="0">
                  <c:v>x86 opt vs. unopt</c:v>
                </c:pt>
                <c:pt idx="1">
                  <c:v>ARM opt vs. unopt</c:v>
                </c:pt>
                <c:pt idx="2">
                  <c:v>x86 vs. ARM</c:v>
                </c:pt>
                <c:pt idx="3">
                  <c:v>MDIL vs. JIT</c:v>
                </c:pt>
              </c:strCache>
            </c:strRef>
          </c:cat>
          <c:val>
            <c:numRef>
              <c:f>Sheet4!$V$6:$V$9</c:f>
              <c:numCache>
                <c:formatCode>0.0</c:formatCode>
                <c:ptCount val="4"/>
                <c:pt idx="0">
                  <c:v>77</c:v>
                </c:pt>
                <c:pt idx="1">
                  <c:v>73.84615384615384</c:v>
                </c:pt>
                <c:pt idx="2">
                  <c:v>62.75</c:v>
                </c:pt>
                <c:pt idx="3">
                  <c:v>65.229691168699503</c:v>
                </c:pt>
              </c:numCache>
            </c:numRef>
          </c:val>
        </c:ser>
        <c:ser>
          <c:idx val="2"/>
          <c:order val="2"/>
          <c:tx>
            <c:strRef>
              <c:f>Sheet4!$W$5</c:f>
              <c:strCache>
                <c:ptCount val="1"/>
                <c:pt idx="0">
                  <c:v>Different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Sheet4!$T$6:$T$9</c:f>
              <c:strCache>
                <c:ptCount val="4"/>
                <c:pt idx="0">
                  <c:v>x86 opt vs. unopt</c:v>
                </c:pt>
                <c:pt idx="1">
                  <c:v>ARM opt vs. unopt</c:v>
                </c:pt>
                <c:pt idx="2">
                  <c:v>x86 vs. ARM</c:v>
                </c:pt>
                <c:pt idx="3">
                  <c:v>MDIL vs. JIT</c:v>
                </c:pt>
              </c:strCache>
            </c:strRef>
          </c:cat>
          <c:val>
            <c:numRef>
              <c:f>Sheet4!$W$6:$W$9</c:f>
              <c:numCache>
                <c:formatCode>0.0</c:formatCode>
                <c:ptCount val="4"/>
                <c:pt idx="0">
                  <c:v>19</c:v>
                </c:pt>
                <c:pt idx="1">
                  <c:v>18.76923076923077</c:v>
                </c:pt>
                <c:pt idx="2">
                  <c:v>29</c:v>
                </c:pt>
                <c:pt idx="3">
                  <c:v>19.958320423179941</c:v>
                </c:pt>
              </c:numCache>
            </c:numRef>
          </c:val>
        </c:ser>
        <c:ser>
          <c:idx val="3"/>
          <c:order val="3"/>
          <c:tx>
            <c:strRef>
              <c:f>Sheet4!$X$5</c:f>
              <c:strCache>
                <c:ptCount val="1"/>
                <c:pt idx="0">
                  <c:v>TimeOut</c:v>
                </c:pt>
              </c:strCache>
            </c:strRef>
          </c:tx>
          <c:spPr>
            <a:pattFill prst="wdDnDiag">
              <a:fgClr>
                <a:srgbClr val="7030A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Sheet4!$T$6:$T$9</c:f>
              <c:strCache>
                <c:ptCount val="4"/>
                <c:pt idx="0">
                  <c:v>x86 opt vs. unopt</c:v>
                </c:pt>
                <c:pt idx="1">
                  <c:v>ARM opt vs. unopt</c:v>
                </c:pt>
                <c:pt idx="2">
                  <c:v>x86 vs. ARM</c:v>
                </c:pt>
                <c:pt idx="3">
                  <c:v>MDIL vs. JIT</c:v>
                </c:pt>
              </c:strCache>
            </c:strRef>
          </c:cat>
          <c:val>
            <c:numRef>
              <c:f>Sheet4!$X$6:$X$9</c:f>
              <c:numCache>
                <c:formatCode>0.0</c:formatCode>
                <c:ptCount val="4"/>
                <c:pt idx="0">
                  <c:v>2</c:v>
                </c:pt>
                <c:pt idx="1">
                  <c:v>1.6923076923076923</c:v>
                </c:pt>
                <c:pt idx="2">
                  <c:v>4.6875</c:v>
                </c:pt>
                <c:pt idx="3">
                  <c:v>1.3332233367449575</c:v>
                </c:pt>
              </c:numCache>
            </c:numRef>
          </c:val>
        </c:ser>
        <c:ser>
          <c:idx val="6"/>
          <c:order val="4"/>
          <c:tx>
            <c:strRef>
              <c:f>Sheet4!$Y$5</c:f>
              <c:strCache>
                <c:ptCount val="1"/>
                <c:pt idx="0">
                  <c:v>Missing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Sheet4!$T$6:$T$9</c:f>
              <c:strCache>
                <c:ptCount val="4"/>
                <c:pt idx="0">
                  <c:v>x86 opt vs. unopt</c:v>
                </c:pt>
                <c:pt idx="1">
                  <c:v>ARM opt vs. unopt</c:v>
                </c:pt>
                <c:pt idx="2">
                  <c:v>x86 vs. ARM</c:v>
                </c:pt>
                <c:pt idx="3">
                  <c:v>MDIL vs. JIT</c:v>
                </c:pt>
              </c:strCache>
            </c:strRef>
          </c:cat>
          <c:val>
            <c:numRef>
              <c:f>Sheet4!$Y$6:$Y$9</c:f>
              <c:numCache>
                <c:formatCode>0.0</c:formatCode>
                <c:ptCount val="4"/>
                <c:pt idx="0">
                  <c:v>1.8888888888888888</c:v>
                </c:pt>
                <c:pt idx="1">
                  <c:v>5.4615384615384617</c:v>
                </c:pt>
                <c:pt idx="2">
                  <c:v>3.5625</c:v>
                </c:pt>
                <c:pt idx="3">
                  <c:v>13.4787650713756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427613712"/>
        <c:axId val="427609792"/>
      </c:barChart>
      <c:catAx>
        <c:axId val="42761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27609792"/>
        <c:crosses val="autoZero"/>
        <c:auto val="1"/>
        <c:lblAlgn val="ctr"/>
        <c:lblOffset val="100"/>
        <c:noMultiLvlLbl val="0"/>
      </c:catAx>
      <c:valAx>
        <c:axId val="4276097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method bodies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27613712"/>
        <c:crosses val="autoZero"/>
        <c:crossBetween val="between"/>
        <c:majorUnit val="0.2"/>
      </c:valAx>
      <c:dTable>
        <c:showHorzBorder val="0"/>
        <c:showVertBorder val="1"/>
        <c:showOutline val="1"/>
        <c:showKeys val="1"/>
        <c:txPr>
          <a:bodyPr/>
          <a:lstStyle/>
          <a:p>
            <a:pPr rtl="0">
              <a:defRPr sz="20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Sheet4!$AD$5</c:f>
              <c:strCache>
                <c:ptCount val="1"/>
                <c:pt idx="0">
                  <c:v>Equiv-unsound</c:v>
                </c:pt>
              </c:strCache>
            </c:strRef>
          </c:tx>
          <c:spPr>
            <a:pattFill prst="wdDnDiag">
              <a:fgClr>
                <a:sysClr val="window" lastClr="FFFFFF"/>
              </a:fgClr>
              <a:bgClr>
                <a:srgbClr val="ED7D31">
                  <a:lumMod val="75000"/>
                </a:srgbClr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Sheet4!$AC$6:$AC$11</c:f>
              <c:strCache>
                <c:ptCount val="6"/>
                <c:pt idx="0">
                  <c:v>m 3,4</c:v>
                </c:pt>
                <c:pt idx="1">
                  <c:v>month 5</c:v>
                </c:pt>
                <c:pt idx="2">
                  <c:v>month 6</c:v>
                </c:pt>
                <c:pt idx="3">
                  <c:v>month 7</c:v>
                </c:pt>
                <c:pt idx="5">
                  <c:v>AVG</c:v>
                </c:pt>
              </c:strCache>
            </c:strRef>
          </c:cat>
          <c:val>
            <c:numRef>
              <c:f>Sheet4!$AD$6:$AD$11</c:f>
              <c:numCache>
                <c:formatCode>0.0</c:formatCode>
                <c:ptCount val="6"/>
                <c:pt idx="0">
                  <c:v>3.75</c:v>
                </c:pt>
                <c:pt idx="1">
                  <c:v>2.5</c:v>
                </c:pt>
                <c:pt idx="2">
                  <c:v>2.5</c:v>
                </c:pt>
                <c:pt idx="3">
                  <c:v>3.333333333333333</c:v>
                </c:pt>
                <c:pt idx="5">
                  <c:v>3.020833333333333</c:v>
                </c:pt>
              </c:numCache>
            </c:numRef>
          </c:val>
        </c:ser>
        <c:ser>
          <c:idx val="1"/>
          <c:order val="1"/>
          <c:tx>
            <c:strRef>
              <c:f>Sheet4!$AE$5</c:f>
              <c:strCache>
                <c:ptCount val="1"/>
                <c:pt idx="0">
                  <c:v>Equiv-correct</c:v>
                </c:pt>
              </c:strCache>
            </c:strRef>
          </c:tx>
          <c:spPr>
            <a:pattFill prst="wdUpDiag">
              <a:fgClr>
                <a:srgbClr val="00B05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Sheet4!$AC$6:$AC$11</c:f>
              <c:strCache>
                <c:ptCount val="6"/>
                <c:pt idx="0">
                  <c:v>m 3,4</c:v>
                </c:pt>
                <c:pt idx="1">
                  <c:v>month 5</c:v>
                </c:pt>
                <c:pt idx="2">
                  <c:v>month 6</c:v>
                </c:pt>
                <c:pt idx="3">
                  <c:v>month 7</c:v>
                </c:pt>
                <c:pt idx="5">
                  <c:v>AVG</c:v>
                </c:pt>
              </c:strCache>
            </c:strRef>
          </c:cat>
          <c:val>
            <c:numRef>
              <c:f>Sheet4!$AE$6:$AE$11</c:f>
              <c:numCache>
                <c:formatCode>0.0</c:formatCode>
                <c:ptCount val="6"/>
                <c:pt idx="0">
                  <c:v>5.625</c:v>
                </c:pt>
                <c:pt idx="1">
                  <c:v>7.5</c:v>
                </c:pt>
                <c:pt idx="2">
                  <c:v>8.75</c:v>
                </c:pt>
                <c:pt idx="3">
                  <c:v>10</c:v>
                </c:pt>
                <c:pt idx="5">
                  <c:v>7.96875</c:v>
                </c:pt>
              </c:numCache>
            </c:numRef>
          </c:val>
        </c:ser>
        <c:ser>
          <c:idx val="2"/>
          <c:order val="2"/>
          <c:tx>
            <c:strRef>
              <c:f>Sheet4!$AF$5</c:f>
              <c:strCache>
                <c:ptCount val="1"/>
                <c:pt idx="0">
                  <c:v>Different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Sheet4!$AC$6:$AC$11</c:f>
              <c:strCache>
                <c:ptCount val="6"/>
                <c:pt idx="0">
                  <c:v>m 3,4</c:v>
                </c:pt>
                <c:pt idx="1">
                  <c:v>month 5</c:v>
                </c:pt>
                <c:pt idx="2">
                  <c:v>month 6</c:v>
                </c:pt>
                <c:pt idx="3">
                  <c:v>month 7</c:v>
                </c:pt>
                <c:pt idx="5">
                  <c:v>AVG</c:v>
                </c:pt>
              </c:strCache>
            </c:strRef>
          </c:cat>
          <c:val>
            <c:numRef>
              <c:f>Sheet4!$AF$6:$AF$11</c:f>
              <c:numCache>
                <c:formatCode>0.0</c:formatCode>
                <c:ptCount val="6"/>
                <c:pt idx="0">
                  <c:v>86.875</c:v>
                </c:pt>
                <c:pt idx="1">
                  <c:v>86.25</c:v>
                </c:pt>
                <c:pt idx="2">
                  <c:v>83.125</c:v>
                </c:pt>
                <c:pt idx="3">
                  <c:v>81.333333333333329</c:v>
                </c:pt>
                <c:pt idx="5">
                  <c:v>84.395833333333329</c:v>
                </c:pt>
              </c:numCache>
            </c:numRef>
          </c:val>
        </c:ser>
        <c:ser>
          <c:idx val="3"/>
          <c:order val="3"/>
          <c:tx>
            <c:strRef>
              <c:f>Sheet4!$AG$5</c:f>
              <c:strCache>
                <c:ptCount val="1"/>
                <c:pt idx="0">
                  <c:v>TimeOut</c:v>
                </c:pt>
              </c:strCache>
            </c:strRef>
          </c:tx>
          <c:spPr>
            <a:pattFill prst="wdDnDiag">
              <a:fgClr>
                <a:srgbClr val="7030A0"/>
              </a:fgClr>
              <a:bgClr>
                <a:schemeClr val="bg1"/>
              </a:bgClr>
            </a:pattFill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Sheet4!$AC$6:$AC$11</c:f>
              <c:strCache>
                <c:ptCount val="6"/>
                <c:pt idx="0">
                  <c:v>m 3,4</c:v>
                </c:pt>
                <c:pt idx="1">
                  <c:v>month 5</c:v>
                </c:pt>
                <c:pt idx="2">
                  <c:v>month 6</c:v>
                </c:pt>
                <c:pt idx="3">
                  <c:v>month 7</c:v>
                </c:pt>
                <c:pt idx="5">
                  <c:v>AVG</c:v>
                </c:pt>
              </c:strCache>
            </c:strRef>
          </c:cat>
          <c:val>
            <c:numRef>
              <c:f>Sheet4!$AG$6:$AG$11</c:f>
              <c:numCache>
                <c:formatCode>0.0</c:formatCode>
                <c:ptCount val="6"/>
                <c:pt idx="0">
                  <c:v>0.625</c:v>
                </c:pt>
                <c:pt idx="1">
                  <c:v>0.66666666666666663</c:v>
                </c:pt>
                <c:pt idx="2">
                  <c:v>0.71428571428571419</c:v>
                </c:pt>
                <c:pt idx="3">
                  <c:v>0</c:v>
                </c:pt>
                <c:pt idx="5">
                  <c:v>0.50148809523809512</c:v>
                </c:pt>
              </c:numCache>
            </c:numRef>
          </c:val>
        </c:ser>
        <c:ser>
          <c:idx val="6"/>
          <c:order val="4"/>
          <c:tx>
            <c:strRef>
              <c:f>Sheet4!$AH$5</c:f>
              <c:strCache>
                <c:ptCount val="1"/>
                <c:pt idx="0">
                  <c:v>Missing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38100" h="38100"/>
            </a:sp3d>
          </c:spPr>
          <c:invertIfNegative val="0"/>
          <c:cat>
            <c:strRef>
              <c:f>Sheet4!$AC$6:$AC$11</c:f>
              <c:strCache>
                <c:ptCount val="6"/>
                <c:pt idx="0">
                  <c:v>m 3,4</c:v>
                </c:pt>
                <c:pt idx="1">
                  <c:v>month 5</c:v>
                </c:pt>
                <c:pt idx="2">
                  <c:v>month 6</c:v>
                </c:pt>
                <c:pt idx="3">
                  <c:v>month 7</c:v>
                </c:pt>
                <c:pt idx="5">
                  <c:v>AVG</c:v>
                </c:pt>
              </c:strCache>
            </c:strRef>
          </c:cat>
          <c:val>
            <c:numRef>
              <c:f>Sheet4!$AH$6:$AH$11</c:f>
              <c:numCache>
                <c:formatCode>0.0</c:formatCode>
                <c:ptCount val="6"/>
                <c:pt idx="0">
                  <c:v>3.125</c:v>
                </c:pt>
                <c:pt idx="1">
                  <c:v>1.875</c:v>
                </c:pt>
                <c:pt idx="2">
                  <c:v>3.125</c:v>
                </c:pt>
                <c:pt idx="3">
                  <c:v>3.333333333333333</c:v>
                </c:pt>
                <c:pt idx="5">
                  <c:v>2.864583333333333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730686840"/>
        <c:axId val="730683312"/>
      </c:barChart>
      <c:catAx>
        <c:axId val="7306868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30683312"/>
        <c:crosses val="autoZero"/>
        <c:auto val="1"/>
        <c:lblAlgn val="ctr"/>
        <c:lblOffset val="100"/>
        <c:noMultiLvlLbl val="0"/>
      </c:catAx>
      <c:valAx>
        <c:axId val="7306833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method bodies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30686840"/>
        <c:crosses val="autoZero"/>
        <c:crossBetween val="between"/>
        <c:majorUnit val="0.2"/>
      </c:valAx>
      <c:dTable>
        <c:showHorzBorder val="0"/>
        <c:showVertBorder val="1"/>
        <c:showOutline val="1"/>
        <c:showKeys val="1"/>
        <c:txPr>
          <a:bodyPr/>
          <a:lstStyle/>
          <a:p>
            <a:pPr rtl="0">
              <a:defRPr sz="20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0.20794</cdr:x>
      <cdr:y>0.75822</cdr:y>
    </cdr:from>
    <cdr:to>
      <cdr:x>0.95503</cdr:x>
      <cdr:y>0.83553</cdr:y>
    </cdr:to>
    <cdr:sp macro="" textlink="">
      <cdr:nvSpPr>
        <cdr:cNvPr id="3" name="Rounded Rectangle 2"/>
        <cdr:cNvSpPr/>
      </cdr:nvSpPr>
      <cdr:spPr>
        <a:xfrm xmlns:a="http://schemas.openxmlformats.org/drawingml/2006/main">
          <a:off x="1770672" y="3602891"/>
          <a:ext cx="6361723" cy="367324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C000">
            <a:alpha val="16000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276B1-83BB-440E-B033-35A360C5C1C2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FA35-61F3-462C-A6EB-2DEC58D7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a story of CLR/MSR collaboration...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5FA35-61F3-462C-A6EB-2DEC58D723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6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...CLR test team, not surprisingly, uses testing to find bugs the CLR JIT compiler.  The CLR test team approached us (MSR) with an idea: use verification</a:t>
            </a:r>
            <a:r>
              <a:rPr lang="en-US" baseline="0" dirty="0" smtClean="0"/>
              <a:t> technology (specifically, translation validation) on assembly language generated by CLR JIT.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5FA35-61F3-462C-A6EB-2DEC58D72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9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...but</a:t>
            </a:r>
            <a:r>
              <a:rPr lang="en-US" baseline="0" dirty="0" smtClean="0"/>
              <a:t> the biggest concern was the possibility of new bugs appearing in already-deployed code.  (picture of </a:t>
            </a:r>
            <a:r>
              <a:rPr lang="en-US" baseline="0" dirty="0" err="1" smtClean="0"/>
              <a:t>WinDiff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5FA35-61F3-462C-A6EB-2DEC58D723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5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8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7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3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3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2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3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3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6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03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8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C363E-E6F8-429C-B247-68C9E68877B8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3735D-3272-4714-9671-F118A31EB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1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5625"/>
            <a:ext cx="7772400" cy="1886560"/>
          </a:xfrm>
        </p:spPr>
        <p:txBody>
          <a:bodyPr>
            <a:noAutofit/>
          </a:bodyPr>
          <a:lstStyle/>
          <a:p>
            <a:r>
              <a:rPr lang="en-US" sz="4000" b="1" dirty="0"/>
              <a:t>Will You Still Compile Me Tomorrow</a:t>
            </a:r>
            <a:r>
              <a:rPr lang="en-US" sz="4000" b="1" dirty="0" smtClean="0"/>
              <a:t>?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3600" b="1" i="1" dirty="0" smtClean="0"/>
              <a:t>Static </a:t>
            </a:r>
            <a:r>
              <a:rPr lang="en-US" sz="3600" b="1" i="1" dirty="0"/>
              <a:t>Cross-Version Compiler </a:t>
            </a:r>
            <a:r>
              <a:rPr lang="en-US" sz="3600" b="1" i="1" dirty="0" smtClean="0"/>
              <a:t>Validation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4627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Chris Hawblitzel, Shuvendu K. </a:t>
            </a:r>
            <a:r>
              <a:rPr lang="en-US" dirty="0" smtClean="0"/>
              <a:t>Lahiri</a:t>
            </a:r>
          </a:p>
          <a:p>
            <a:r>
              <a:rPr lang="en-US" dirty="0" smtClean="0"/>
              <a:t>(Microsoft Research)</a:t>
            </a:r>
          </a:p>
          <a:p>
            <a:endParaRPr lang="en-US" dirty="0" smtClean="0"/>
          </a:p>
          <a:p>
            <a:r>
              <a:rPr lang="en-US" dirty="0" smtClean="0"/>
              <a:t>Kshama </a:t>
            </a:r>
            <a:r>
              <a:rPr lang="en-US" dirty="0"/>
              <a:t>Pawar, Hammad Hashmi, Sedar Gokbulut, Lakshan Fernando, Dave Detlefs, </a:t>
            </a:r>
            <a:r>
              <a:rPr lang="en-US" dirty="0" smtClean="0"/>
              <a:t>Scott </a:t>
            </a:r>
            <a:r>
              <a:rPr lang="en-US" dirty="0"/>
              <a:t>Wadsworth </a:t>
            </a:r>
            <a:endParaRPr lang="en-US" dirty="0" smtClean="0"/>
          </a:p>
          <a:p>
            <a:r>
              <a:rPr lang="en-US" dirty="0" smtClean="0"/>
              <a:t>(Microsoft CLR Test Team)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96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 traces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1434" y="5473638"/>
            <a:ext cx="67942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70C0"/>
                </a:solidFill>
              </a:rPr>
              <a:t>Helps user find where program execution diverged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70C0"/>
                </a:solidFill>
              </a:rPr>
              <a:t>Used by automated root cause analysis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" y="1346170"/>
            <a:ext cx="10101218" cy="420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cause analysis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" y="1269610"/>
            <a:ext cx="8808720" cy="538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6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Bucketing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70" y="1510272"/>
            <a:ext cx="6038850" cy="3819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5607" y="2835835"/>
            <a:ext cx="12277725" cy="38195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1434" y="5473638"/>
            <a:ext cx="43936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70C0"/>
                </a:solidFill>
              </a:rPr>
              <a:t>Based on root cause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70C0"/>
                </a:solidFill>
              </a:rPr>
              <a:t>Users write bucket descriptions</a:t>
            </a:r>
          </a:p>
        </p:txBody>
      </p:sp>
    </p:spTree>
    <p:extLst>
      <p:ext uri="{BB962C8B-B14F-4D97-AF65-F5344CB8AC3E}">
        <p14:creationId xmlns:p14="http://schemas.microsoft.com/office/powerpoint/2010/main" val="14010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022291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Some statistics: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ethods analyzed: </a:t>
            </a:r>
            <a:r>
              <a:rPr lang="en-US" b="1" dirty="0" smtClean="0"/>
              <a:t>&gt; 500,000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ew bugs found: </a:t>
            </a:r>
            <a:r>
              <a:rPr lang="en-US" b="1" dirty="0" smtClean="0"/>
              <a:t>12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alse alarm rate, month-to-month versions: </a:t>
            </a:r>
            <a:r>
              <a:rPr lang="en-US" b="1" dirty="0" smtClean="0"/>
              <a:t>2.2%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alse alarm rate, opt vs. </a:t>
            </a:r>
            <a:r>
              <a:rPr lang="en-US" dirty="0" err="1" smtClean="0"/>
              <a:t>unopt</a:t>
            </a:r>
            <a:r>
              <a:rPr lang="en-US" dirty="0" smtClean="0"/>
              <a:t>, ARM </a:t>
            </a:r>
            <a:r>
              <a:rPr lang="en-US" dirty="0" err="1" smtClean="0"/>
              <a:t>vs</a:t>
            </a:r>
            <a:r>
              <a:rPr lang="en-US" dirty="0" smtClean="0"/>
              <a:t> x86: &gt; </a:t>
            </a:r>
            <a:r>
              <a:rPr lang="en-US" b="1" dirty="0" smtClean="0"/>
              <a:t>20%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peed: </a:t>
            </a:r>
            <a:r>
              <a:rPr lang="en-US" b="1" dirty="0" smtClean="0"/>
              <a:t>13 seconds</a:t>
            </a:r>
            <a:r>
              <a:rPr lang="en-US" dirty="0" smtClean="0"/>
              <a:t> per method</a:t>
            </a:r>
          </a:p>
          <a:p>
            <a:r>
              <a:rPr lang="en-US" dirty="0" smtClean="0"/>
              <a:t>Sources of false alarms:</a:t>
            </a:r>
          </a:p>
          <a:p>
            <a:pPr lvl="1"/>
            <a:r>
              <a:rPr lang="en-US" dirty="0" smtClean="0"/>
              <a:t>aliasing, run-time system calls, embedded addresses, ...</a:t>
            </a:r>
          </a:p>
          <a:p>
            <a:r>
              <a:rPr lang="en-US" dirty="0" smtClean="0"/>
              <a:t>Counterexample traces, root cause analysis essential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6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compiler bugs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1396" y="5138356"/>
            <a:ext cx="2472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</a:rPr>
              <a:t>+ high automation</a:t>
            </a:r>
          </a:p>
          <a:p>
            <a:r>
              <a:rPr lang="en-US" sz="2400" i="1" dirty="0" smtClean="0">
                <a:solidFill>
                  <a:srgbClr val="C00000"/>
                </a:solidFill>
              </a:rPr>
              <a:t>- limited coverage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92469" y="5137263"/>
            <a:ext cx="2413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</a:rPr>
              <a:t>+ covers all inputs</a:t>
            </a:r>
          </a:p>
          <a:p>
            <a:r>
              <a:rPr lang="en-US" sz="2400" i="1" dirty="0" smtClean="0">
                <a:solidFill>
                  <a:srgbClr val="C00000"/>
                </a:solidFill>
              </a:rPr>
              <a:t>- false alarms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6109" y="5137265"/>
            <a:ext cx="28497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</a:rPr>
              <a:t>+ covers all programs</a:t>
            </a:r>
          </a:p>
          <a:p>
            <a:r>
              <a:rPr lang="en-US" sz="2400" i="1" dirty="0" smtClean="0">
                <a:solidFill>
                  <a:srgbClr val="C00000"/>
                </a:solidFill>
              </a:rPr>
              <a:t>- not automated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7113" y="2726576"/>
            <a:ext cx="1255222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1837113" y="1878678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1837113" y="380723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490451" y="380723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Test</a:t>
            </a:r>
          </a:p>
          <a:p>
            <a:pPr algn="ctr"/>
            <a:r>
              <a:rPr lang="en-US" sz="2000" dirty="0" smtClean="0"/>
              <a:t>input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308154" y="1391124"/>
            <a:ext cx="1079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Testing</a:t>
            </a:r>
            <a:endParaRPr lang="en-US" sz="2400" b="1" i="1" dirty="0"/>
          </a:p>
        </p:txBody>
      </p:sp>
      <p:sp>
        <p:nvSpPr>
          <p:cNvPr id="12" name="Rounded Rectangle 11"/>
          <p:cNvSpPr/>
          <p:nvPr/>
        </p:nvSpPr>
        <p:spPr>
          <a:xfrm>
            <a:off x="490451" y="4688380"/>
            <a:ext cx="2601884" cy="3075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Output</a:t>
            </a:r>
            <a:endParaRPr lang="en-US" sz="2000" dirty="0"/>
          </a:p>
        </p:txBody>
      </p:sp>
      <p:sp>
        <p:nvSpPr>
          <p:cNvPr id="13" name="Down Arrow 12"/>
          <p:cNvSpPr/>
          <p:nvPr/>
        </p:nvSpPr>
        <p:spPr>
          <a:xfrm>
            <a:off x="1413164" y="4405748"/>
            <a:ext cx="798021" cy="28263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2227810" y="3599413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2211185" y="2503084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901436" y="2701638"/>
            <a:ext cx="1255222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sp>
        <p:nvSpPr>
          <p:cNvPr id="17" name="Rounded Rectangle 16"/>
          <p:cNvSpPr/>
          <p:nvPr/>
        </p:nvSpPr>
        <p:spPr>
          <a:xfrm>
            <a:off x="3901436" y="1853740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18" name="Rounded Rectangle 17"/>
          <p:cNvSpPr/>
          <p:nvPr/>
        </p:nvSpPr>
        <p:spPr>
          <a:xfrm>
            <a:off x="3901436" y="3782293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19" name="Down Arrow 18"/>
          <p:cNvSpPr/>
          <p:nvPr/>
        </p:nvSpPr>
        <p:spPr>
          <a:xfrm>
            <a:off x="4292133" y="357447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75508" y="2478146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3424518" y="1515035"/>
            <a:ext cx="27873" cy="4561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167718" y="1391124"/>
            <a:ext cx="23349" cy="457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386647" y="1878678"/>
            <a:ext cx="619303" cy="26683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Automated theorem </a:t>
            </a:r>
            <a:r>
              <a:rPr lang="en-US" sz="2000" dirty="0" err="1" smtClean="0"/>
              <a:t>prover</a:t>
            </a:r>
            <a:endParaRPr lang="en-US" sz="2000" dirty="0"/>
          </a:p>
        </p:txBody>
      </p:sp>
      <p:sp>
        <p:nvSpPr>
          <p:cNvPr id="26" name="Right Arrow 25"/>
          <p:cNvSpPr/>
          <p:nvPr/>
        </p:nvSpPr>
        <p:spPr>
          <a:xfrm>
            <a:off x="5189909" y="2053246"/>
            <a:ext cx="196738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5189909" y="3915296"/>
            <a:ext cx="196738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262059" y="1391124"/>
            <a:ext cx="1480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Validation</a:t>
            </a:r>
            <a:endParaRPr lang="en-US" sz="2400" b="1" i="1" dirty="0"/>
          </a:p>
        </p:txBody>
      </p:sp>
      <p:sp>
        <p:nvSpPr>
          <p:cNvPr id="30" name="Rectangle 29"/>
          <p:cNvSpPr/>
          <p:nvPr/>
        </p:nvSpPr>
        <p:spPr>
          <a:xfrm>
            <a:off x="6610625" y="2701638"/>
            <a:ext cx="1255222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sp>
        <p:nvSpPr>
          <p:cNvPr id="35" name="Rectangle 34"/>
          <p:cNvSpPr/>
          <p:nvPr/>
        </p:nvSpPr>
        <p:spPr>
          <a:xfrm>
            <a:off x="8087523" y="1878678"/>
            <a:ext cx="619303" cy="26683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Interactive theorem </a:t>
            </a:r>
            <a:r>
              <a:rPr lang="en-US" sz="2000" dirty="0" err="1" smtClean="0"/>
              <a:t>prover</a:t>
            </a:r>
            <a:endParaRPr lang="en-US" sz="2000" dirty="0"/>
          </a:p>
        </p:txBody>
      </p:sp>
      <p:sp>
        <p:nvSpPr>
          <p:cNvPr id="36" name="Right Arrow 35"/>
          <p:cNvSpPr/>
          <p:nvPr/>
        </p:nvSpPr>
        <p:spPr>
          <a:xfrm>
            <a:off x="7877194" y="2944308"/>
            <a:ext cx="196738" cy="332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896431" y="1391124"/>
            <a:ext cx="1653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Verification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63682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 animBg="1"/>
      <p:bldP spid="17" grpId="0" animBg="1"/>
      <p:bldP spid="18" grpId="0" animBg="1"/>
      <p:bldP spid="19" grpId="0" animBg="1"/>
      <p:bldP spid="20" grpId="0" animBg="1"/>
      <p:bldP spid="25" grpId="0" animBg="1"/>
      <p:bldP spid="26" grpId="0" animBg="1"/>
      <p:bldP spid="27" grpId="0" animBg="1"/>
      <p:bldP spid="28" grpId="0"/>
      <p:bldP spid="30" grpId="0" animBg="1"/>
      <p:bldP spid="35" grpId="0" animBg="1"/>
      <p:bldP spid="36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Cross-version validation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53537" y="2701638"/>
            <a:ext cx="1352208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</a:p>
          <a:p>
            <a:pPr algn="ctr"/>
            <a:r>
              <a:rPr lang="en-US" sz="2000" dirty="0" smtClean="0"/>
              <a:t>version 4.0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3095102" y="1853740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3095102" y="3782293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7" name="Down Arrow 6"/>
          <p:cNvSpPr/>
          <p:nvPr/>
        </p:nvSpPr>
        <p:spPr>
          <a:xfrm>
            <a:off x="3485799" y="357447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469174" y="2478146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56307" y="4596941"/>
            <a:ext cx="3284921" cy="523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2000" dirty="0" smtClean="0"/>
              <a:t>Automated theorem </a:t>
            </a:r>
            <a:r>
              <a:rPr lang="en-US" sz="2000" dirty="0" err="1" smtClean="0"/>
              <a:t>prover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926672" y="2701638"/>
            <a:ext cx="1352208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</a:p>
          <a:p>
            <a:pPr algn="ctr"/>
            <a:r>
              <a:rPr lang="en-US" sz="2000" dirty="0" smtClean="0"/>
              <a:t>version 4.5</a:t>
            </a:r>
            <a:endParaRPr lang="en-US" sz="2000" dirty="0"/>
          </a:p>
        </p:txBody>
      </p:sp>
      <p:sp>
        <p:nvSpPr>
          <p:cNvPr id="14" name="Rounded Rectangle 13"/>
          <p:cNvSpPr/>
          <p:nvPr/>
        </p:nvSpPr>
        <p:spPr>
          <a:xfrm>
            <a:off x="4968237" y="1853740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15" name="Rounded Rectangle 14"/>
          <p:cNvSpPr/>
          <p:nvPr/>
        </p:nvSpPr>
        <p:spPr>
          <a:xfrm>
            <a:off x="4968237" y="3782293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16" name="Down Arrow 15"/>
          <p:cNvSpPr/>
          <p:nvPr/>
        </p:nvSpPr>
        <p:spPr>
          <a:xfrm>
            <a:off x="5358934" y="357447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5342309" y="2478146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2"/>
          <p:cNvSpPr txBox="1"/>
          <p:nvPr/>
        </p:nvSpPr>
        <p:spPr>
          <a:xfrm>
            <a:off x="346178" y="1663020"/>
            <a:ext cx="245798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err="1" smtClean="0"/>
              <a:t>mov</a:t>
            </a:r>
            <a:r>
              <a:rPr lang="en-US" dirty="0" smtClean="0"/>
              <a:t>     </a:t>
            </a:r>
            <a:r>
              <a:rPr lang="en-US" dirty="0"/>
              <a:t>EAX, EDX</a:t>
            </a:r>
          </a:p>
          <a:p>
            <a:endParaRPr lang="en-US" dirty="0"/>
          </a:p>
          <a:p>
            <a:r>
              <a:rPr lang="en-US" dirty="0" smtClean="0"/>
              <a:t>and      </a:t>
            </a:r>
            <a:r>
              <a:rPr lang="en-US" dirty="0"/>
              <a:t>EAX, 255</a:t>
            </a:r>
          </a:p>
          <a:p>
            <a:r>
              <a:rPr lang="en-US" dirty="0" smtClean="0"/>
              <a:t>push    </a:t>
            </a:r>
            <a:r>
              <a:rPr lang="en-US" dirty="0"/>
              <a:t>EAX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    </a:t>
            </a:r>
            <a:r>
              <a:rPr lang="en-US" dirty="0"/>
              <a:t>EDX, 0x100000</a:t>
            </a:r>
          </a:p>
          <a:p>
            <a:r>
              <a:rPr lang="en-US" dirty="0" smtClean="0"/>
              <a:t>call    WriteInternalFlag2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ret     </a:t>
            </a:r>
            <a:endParaRPr lang="en-US" dirty="0"/>
          </a:p>
        </p:txBody>
      </p:sp>
      <p:sp>
        <p:nvSpPr>
          <p:cNvPr id="19" name="TextBox 3"/>
          <p:cNvSpPr txBox="1"/>
          <p:nvPr/>
        </p:nvSpPr>
        <p:spPr>
          <a:xfrm>
            <a:off x="6524267" y="1663020"/>
            <a:ext cx="245798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push    </a:t>
            </a:r>
            <a:r>
              <a:rPr lang="en-US" dirty="0"/>
              <a:t>ESI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    </a:t>
            </a:r>
            <a:r>
              <a:rPr lang="en-US" dirty="0"/>
              <a:t>ESI, </a:t>
            </a:r>
            <a:r>
              <a:rPr lang="en-US" dirty="0" smtClean="0"/>
              <a:t>EDX</a:t>
            </a:r>
          </a:p>
          <a:p>
            <a:endParaRPr lang="en-US" dirty="0" smtClean="0"/>
          </a:p>
          <a:p>
            <a:r>
              <a:rPr lang="en-US" dirty="0" smtClean="0"/>
              <a:t>and      ESI</a:t>
            </a:r>
            <a:r>
              <a:rPr lang="en-US" dirty="0"/>
              <a:t>, 255</a:t>
            </a:r>
          </a:p>
          <a:p>
            <a:r>
              <a:rPr lang="en-US" dirty="0" smtClean="0"/>
              <a:t>push    </a:t>
            </a:r>
            <a:r>
              <a:rPr lang="en-US" dirty="0"/>
              <a:t>ESI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    </a:t>
            </a:r>
            <a:r>
              <a:rPr lang="en-US" dirty="0"/>
              <a:t>EDX, 0x100000</a:t>
            </a:r>
          </a:p>
          <a:p>
            <a:r>
              <a:rPr lang="en-US" dirty="0" smtClean="0"/>
              <a:t>call    WriteInternalFlag2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pop     </a:t>
            </a:r>
            <a:r>
              <a:rPr lang="en-US" dirty="0"/>
              <a:t>ESI</a:t>
            </a:r>
          </a:p>
          <a:p>
            <a:r>
              <a:rPr lang="en-US" dirty="0" smtClean="0"/>
              <a:t>ret    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256710" y="1654233"/>
            <a:ext cx="284183" cy="2868430"/>
          </a:xfrm>
          <a:custGeom>
            <a:avLst/>
            <a:gdLst>
              <a:gd name="connsiteX0" fmla="*/ 0 w 267557"/>
              <a:gd name="connsiteY0" fmla="*/ 0 h 283172"/>
              <a:gd name="connsiteX1" fmla="*/ 267557 w 267557"/>
              <a:gd name="connsiteY1" fmla="*/ 0 h 283172"/>
              <a:gd name="connsiteX2" fmla="*/ 267557 w 267557"/>
              <a:gd name="connsiteY2" fmla="*/ 283172 h 283172"/>
              <a:gd name="connsiteX3" fmla="*/ 0 w 267557"/>
              <a:gd name="connsiteY3" fmla="*/ 283172 h 283172"/>
              <a:gd name="connsiteX4" fmla="*/ 0 w 267557"/>
              <a:gd name="connsiteY4" fmla="*/ 0 h 283172"/>
              <a:gd name="connsiteX0" fmla="*/ 0 w 284183"/>
              <a:gd name="connsiteY0" fmla="*/ 2310938 h 2594110"/>
              <a:gd name="connsiteX1" fmla="*/ 284183 w 284183"/>
              <a:gd name="connsiteY1" fmla="*/ 0 h 2594110"/>
              <a:gd name="connsiteX2" fmla="*/ 267557 w 284183"/>
              <a:gd name="connsiteY2" fmla="*/ 2594110 h 2594110"/>
              <a:gd name="connsiteX3" fmla="*/ 0 w 284183"/>
              <a:gd name="connsiteY3" fmla="*/ 2594110 h 2594110"/>
              <a:gd name="connsiteX4" fmla="*/ 0 w 284183"/>
              <a:gd name="connsiteY4" fmla="*/ 2310938 h 2594110"/>
              <a:gd name="connsiteX0" fmla="*/ 0 w 284183"/>
              <a:gd name="connsiteY0" fmla="*/ 2310938 h 2868430"/>
              <a:gd name="connsiteX1" fmla="*/ 284183 w 284183"/>
              <a:gd name="connsiteY1" fmla="*/ 0 h 2868430"/>
              <a:gd name="connsiteX2" fmla="*/ 267557 w 284183"/>
              <a:gd name="connsiteY2" fmla="*/ 2868430 h 2868430"/>
              <a:gd name="connsiteX3" fmla="*/ 0 w 284183"/>
              <a:gd name="connsiteY3" fmla="*/ 2594110 h 2868430"/>
              <a:gd name="connsiteX4" fmla="*/ 0 w 284183"/>
              <a:gd name="connsiteY4" fmla="*/ 2310938 h 2868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183" h="2868430">
                <a:moveTo>
                  <a:pt x="0" y="2310938"/>
                </a:moveTo>
                <a:lnTo>
                  <a:pt x="284183" y="0"/>
                </a:lnTo>
                <a:lnTo>
                  <a:pt x="267557" y="2868430"/>
                </a:lnTo>
                <a:lnTo>
                  <a:pt x="0" y="2594110"/>
                </a:lnTo>
                <a:lnTo>
                  <a:pt x="0" y="23109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3"/>
          <p:cNvSpPr/>
          <p:nvPr/>
        </p:nvSpPr>
        <p:spPr>
          <a:xfrm flipH="1">
            <a:off x="2792294" y="1654233"/>
            <a:ext cx="284183" cy="2868430"/>
          </a:xfrm>
          <a:custGeom>
            <a:avLst/>
            <a:gdLst>
              <a:gd name="connsiteX0" fmla="*/ 0 w 267557"/>
              <a:gd name="connsiteY0" fmla="*/ 0 h 283172"/>
              <a:gd name="connsiteX1" fmla="*/ 267557 w 267557"/>
              <a:gd name="connsiteY1" fmla="*/ 0 h 283172"/>
              <a:gd name="connsiteX2" fmla="*/ 267557 w 267557"/>
              <a:gd name="connsiteY2" fmla="*/ 283172 h 283172"/>
              <a:gd name="connsiteX3" fmla="*/ 0 w 267557"/>
              <a:gd name="connsiteY3" fmla="*/ 283172 h 283172"/>
              <a:gd name="connsiteX4" fmla="*/ 0 w 267557"/>
              <a:gd name="connsiteY4" fmla="*/ 0 h 283172"/>
              <a:gd name="connsiteX0" fmla="*/ 0 w 284183"/>
              <a:gd name="connsiteY0" fmla="*/ 2310938 h 2594110"/>
              <a:gd name="connsiteX1" fmla="*/ 284183 w 284183"/>
              <a:gd name="connsiteY1" fmla="*/ 0 h 2594110"/>
              <a:gd name="connsiteX2" fmla="*/ 267557 w 284183"/>
              <a:gd name="connsiteY2" fmla="*/ 2594110 h 2594110"/>
              <a:gd name="connsiteX3" fmla="*/ 0 w 284183"/>
              <a:gd name="connsiteY3" fmla="*/ 2594110 h 2594110"/>
              <a:gd name="connsiteX4" fmla="*/ 0 w 284183"/>
              <a:gd name="connsiteY4" fmla="*/ 2310938 h 2594110"/>
              <a:gd name="connsiteX0" fmla="*/ 0 w 284183"/>
              <a:gd name="connsiteY0" fmla="*/ 2310938 h 2868430"/>
              <a:gd name="connsiteX1" fmla="*/ 284183 w 284183"/>
              <a:gd name="connsiteY1" fmla="*/ 0 h 2868430"/>
              <a:gd name="connsiteX2" fmla="*/ 267557 w 284183"/>
              <a:gd name="connsiteY2" fmla="*/ 2868430 h 2868430"/>
              <a:gd name="connsiteX3" fmla="*/ 0 w 284183"/>
              <a:gd name="connsiteY3" fmla="*/ 2594110 h 2868430"/>
              <a:gd name="connsiteX4" fmla="*/ 0 w 284183"/>
              <a:gd name="connsiteY4" fmla="*/ 2310938 h 2868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183" h="2868430">
                <a:moveTo>
                  <a:pt x="0" y="2310938"/>
                </a:moveTo>
                <a:lnTo>
                  <a:pt x="284183" y="0"/>
                </a:lnTo>
                <a:lnTo>
                  <a:pt x="267557" y="2868430"/>
                </a:lnTo>
                <a:lnTo>
                  <a:pt x="0" y="2594110"/>
                </a:lnTo>
                <a:lnTo>
                  <a:pt x="0" y="23109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383256" y="439743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3469174" y="439743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935177" y="5314296"/>
            <a:ext cx="5584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</a:rPr>
              <a:t>compare similar code </a:t>
            </a:r>
            <a:r>
              <a:rPr lang="en-US" sz="2400" i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</a:t>
            </a:r>
            <a:r>
              <a:rPr lang="en-US" sz="2400" i="1" dirty="0" smtClean="0">
                <a:solidFill>
                  <a:srgbClr val="0070C0"/>
                </a:solidFill>
              </a:rPr>
              <a:t> fewer false alarms</a:t>
            </a:r>
          </a:p>
        </p:txBody>
      </p:sp>
    </p:spTree>
    <p:extLst>
      <p:ext uri="{BB962C8B-B14F-4D97-AF65-F5344CB8AC3E}">
        <p14:creationId xmlns:p14="http://schemas.microsoft.com/office/powerpoint/2010/main" val="419448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9" grpId="0" animBg="1"/>
      <p:bldP spid="24" grpId="0" animBg="1"/>
      <p:bldP spid="25" grpId="0" animBg="1"/>
      <p:bldP spid="26" grpId="0" animBg="1"/>
      <p:bldP spid="27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5126"/>
            <a:ext cx="8512232" cy="1325563"/>
          </a:xfrm>
        </p:spPr>
        <p:txBody>
          <a:bodyPr/>
          <a:lstStyle/>
          <a:p>
            <a:r>
              <a:rPr lang="en-US" dirty="0" smtClean="0"/>
              <a:t>Validation across various dimensions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138857" y="1587731"/>
            <a:ext cx="0" cy="3674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2138857" y="5248408"/>
            <a:ext cx="6538978" cy="141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0"/>
          <p:cNvSpPr txBox="1"/>
          <p:nvPr/>
        </p:nvSpPr>
        <p:spPr>
          <a:xfrm>
            <a:off x="1594473" y="402723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x86</a:t>
            </a:r>
            <a:endParaRPr lang="en-US" dirty="0"/>
          </a:p>
        </p:txBody>
      </p:sp>
      <p:sp>
        <p:nvSpPr>
          <p:cNvPr id="7" name="TextBox 12"/>
          <p:cNvSpPr txBox="1"/>
          <p:nvPr/>
        </p:nvSpPr>
        <p:spPr>
          <a:xfrm>
            <a:off x="1467387" y="2387001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ARM</a:t>
            </a:r>
            <a:endParaRPr lang="en-US" dirty="0"/>
          </a:p>
        </p:txBody>
      </p:sp>
      <p:sp>
        <p:nvSpPr>
          <p:cNvPr id="8" name="TextBox 13"/>
          <p:cNvSpPr txBox="1"/>
          <p:nvPr/>
        </p:nvSpPr>
        <p:spPr>
          <a:xfrm>
            <a:off x="538222" y="3150844"/>
            <a:ext cx="1569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ARM</a:t>
            </a:r>
          </a:p>
          <a:p>
            <a:pPr algn="r"/>
            <a:r>
              <a:rPr lang="en-US" dirty="0" smtClean="0"/>
              <a:t>+optimizations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138857" y="4837578"/>
            <a:ext cx="6538978" cy="273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38857" y="4205408"/>
            <a:ext cx="6530014" cy="53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138857" y="3433712"/>
            <a:ext cx="6503119" cy="205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138857" y="2595512"/>
            <a:ext cx="6503119" cy="425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23"/>
          <p:cNvSpPr txBox="1"/>
          <p:nvPr/>
        </p:nvSpPr>
        <p:spPr>
          <a:xfrm>
            <a:off x="2824657" y="533871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v1</a:t>
            </a:r>
            <a:endParaRPr lang="en-US" dirty="0"/>
          </a:p>
        </p:txBody>
      </p:sp>
      <p:sp>
        <p:nvSpPr>
          <p:cNvPr id="15" name="TextBox 24"/>
          <p:cNvSpPr txBox="1"/>
          <p:nvPr/>
        </p:nvSpPr>
        <p:spPr>
          <a:xfrm>
            <a:off x="4399977" y="533871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v2</a:t>
            </a:r>
            <a:endParaRPr lang="en-US" dirty="0"/>
          </a:p>
        </p:txBody>
      </p:sp>
      <p:sp>
        <p:nvSpPr>
          <p:cNvPr id="16" name="TextBox 25"/>
          <p:cNvSpPr txBox="1"/>
          <p:nvPr/>
        </p:nvSpPr>
        <p:spPr>
          <a:xfrm>
            <a:off x="5771577" y="533871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v3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027597" y="1656173"/>
            <a:ext cx="0" cy="3657600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77257" y="1656173"/>
            <a:ext cx="0" cy="3657600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948857" y="1656173"/>
            <a:ext cx="0" cy="3657600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30"/>
          <p:cNvSpPr txBox="1"/>
          <p:nvPr/>
        </p:nvSpPr>
        <p:spPr>
          <a:xfrm>
            <a:off x="4546492" y="5708044"/>
            <a:ext cx="98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Versions</a:t>
            </a:r>
            <a:endParaRPr lang="en-US" b="1" dirty="0"/>
          </a:p>
        </p:txBody>
      </p:sp>
      <p:sp>
        <p:nvSpPr>
          <p:cNvPr id="21" name="TextBox 32"/>
          <p:cNvSpPr txBox="1"/>
          <p:nvPr/>
        </p:nvSpPr>
        <p:spPr>
          <a:xfrm>
            <a:off x="533206" y="4587928"/>
            <a:ext cx="1569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x</a:t>
            </a:r>
            <a:r>
              <a:rPr lang="en-US" dirty="0" smtClean="0"/>
              <a:t>86</a:t>
            </a:r>
          </a:p>
          <a:p>
            <a:pPr algn="r"/>
            <a:r>
              <a:rPr lang="en-US" dirty="0" smtClean="0"/>
              <a:t>+optimizations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3721725" y="4334263"/>
            <a:ext cx="3001804" cy="79821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259706" y="2317498"/>
            <a:ext cx="1542880" cy="15239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7558019" y="1656173"/>
            <a:ext cx="0" cy="3657600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37"/>
          <p:cNvSpPr txBox="1"/>
          <p:nvPr/>
        </p:nvSpPr>
        <p:spPr>
          <a:xfrm>
            <a:off x="7355079" y="533871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v4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6875929" y="3008779"/>
            <a:ext cx="1453799" cy="217753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2367395" y="2410262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48" name="Rounded Rectangle 47"/>
          <p:cNvSpPr/>
          <p:nvPr/>
        </p:nvSpPr>
        <p:spPr>
          <a:xfrm>
            <a:off x="2367395" y="314259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49" name="Rounded Rectangle 48"/>
          <p:cNvSpPr/>
          <p:nvPr/>
        </p:nvSpPr>
        <p:spPr>
          <a:xfrm>
            <a:off x="3856821" y="4454097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50" name="Rounded Rectangle 49"/>
          <p:cNvSpPr/>
          <p:nvPr/>
        </p:nvSpPr>
        <p:spPr>
          <a:xfrm>
            <a:off x="5297694" y="4454097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51" name="Rounded Rectangle 50"/>
          <p:cNvSpPr/>
          <p:nvPr/>
        </p:nvSpPr>
        <p:spPr>
          <a:xfrm>
            <a:off x="6955360" y="4454097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52" name="Rounded Rectangle 51"/>
          <p:cNvSpPr/>
          <p:nvPr/>
        </p:nvSpPr>
        <p:spPr>
          <a:xfrm>
            <a:off x="6943502" y="314259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336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6" grpId="0"/>
      <p:bldP spid="30" grpId="0" animBg="1"/>
      <p:bldP spid="45" grpId="0" animBg="1"/>
      <p:bldP spid="48" grpId="0" animBg="1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Tools: </a:t>
            </a:r>
            <a:r>
              <a:rPr lang="en-US" dirty="0" err="1" smtClean="0"/>
              <a:t>SymDiff</a:t>
            </a:r>
            <a:r>
              <a:rPr lang="en-US" dirty="0" smtClean="0"/>
              <a:t>, Boogie, Z3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88317" y="2369129"/>
            <a:ext cx="1352208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</a:p>
          <a:p>
            <a:pPr algn="ctr"/>
            <a:r>
              <a:rPr lang="en-US" sz="2000" dirty="0" smtClean="0"/>
              <a:t>version 4.0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929882" y="152123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929882" y="3449784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6" name="Down Arrow 5"/>
          <p:cNvSpPr/>
          <p:nvPr/>
        </p:nvSpPr>
        <p:spPr>
          <a:xfrm>
            <a:off x="1320579" y="3241966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303954" y="2145637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90850" y="4794541"/>
            <a:ext cx="1146572" cy="1113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2000" dirty="0" smtClean="0"/>
              <a:t>Boogie program verifier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2761452" y="2369129"/>
            <a:ext cx="1352208" cy="872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Compiler</a:t>
            </a:r>
          </a:p>
          <a:p>
            <a:pPr algn="ctr"/>
            <a:r>
              <a:rPr lang="en-US" sz="2000" dirty="0" smtClean="0"/>
              <a:t>version 4.5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2803017" y="1521231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Source program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2803017" y="3449784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Assembly code</a:t>
            </a:r>
            <a:endParaRPr lang="en-US" sz="2000" dirty="0"/>
          </a:p>
        </p:txBody>
      </p:sp>
      <p:sp>
        <p:nvSpPr>
          <p:cNvPr id="12" name="Down Arrow 11"/>
          <p:cNvSpPr/>
          <p:nvPr/>
        </p:nvSpPr>
        <p:spPr>
          <a:xfrm>
            <a:off x="3193714" y="3241966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3177089" y="2145637"/>
            <a:ext cx="507077" cy="23596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2"/>
          <p:cNvSpPr txBox="1"/>
          <p:nvPr/>
        </p:nvSpPr>
        <p:spPr>
          <a:xfrm>
            <a:off x="4354730" y="2713180"/>
            <a:ext cx="112498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...</a:t>
            </a:r>
            <a:endParaRPr lang="en-US" dirty="0"/>
          </a:p>
          <a:p>
            <a:r>
              <a:rPr lang="en-US" dirty="0" smtClean="0"/>
              <a:t>push    ESI</a:t>
            </a:r>
            <a:endParaRPr lang="en-US" dirty="0"/>
          </a:p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>
            <a:off x="3218036" y="4064926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1303954" y="4064926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29340" y="4372406"/>
            <a:ext cx="1371600" cy="1532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2000" dirty="0" smtClean="0"/>
              <a:t>Z3</a:t>
            </a:r>
          </a:p>
          <a:p>
            <a:pPr algn="ctr"/>
            <a:r>
              <a:rPr lang="en-US" sz="2000" dirty="0" smtClean="0"/>
              <a:t>automated theorem</a:t>
            </a:r>
          </a:p>
          <a:p>
            <a:pPr algn="ctr"/>
            <a:r>
              <a:rPr lang="en-US" sz="2000" dirty="0" err="1" smtClean="0"/>
              <a:t>prover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911257" y="5046347"/>
            <a:ext cx="3180234" cy="3486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2000" dirty="0" err="1" smtClean="0"/>
              <a:t>SymDiff</a:t>
            </a:r>
            <a:r>
              <a:rPr lang="en-US" sz="2000" dirty="0" smtClean="0"/>
              <a:t> equivalence verifier</a:t>
            </a:r>
            <a:endParaRPr lang="en-US" sz="2000" dirty="0"/>
          </a:p>
        </p:txBody>
      </p:sp>
      <p:sp>
        <p:nvSpPr>
          <p:cNvPr id="23" name="TextBox 2"/>
          <p:cNvSpPr txBox="1"/>
          <p:nvPr/>
        </p:nvSpPr>
        <p:spPr>
          <a:xfrm>
            <a:off x="5730628" y="2717158"/>
            <a:ext cx="249459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...</a:t>
            </a:r>
          </a:p>
          <a:p>
            <a:r>
              <a:rPr lang="en-US" dirty="0" err="1" smtClean="0"/>
              <a:t>Mem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 smtClean="0"/>
              <a:t>Store4(...</a:t>
            </a:r>
            <a:r>
              <a:rPr lang="en-US" dirty="0" err="1" smtClean="0"/>
              <a:t>esi</a:t>
            </a:r>
            <a:r>
              <a:rPr lang="en-US" dirty="0" smtClean="0"/>
              <a:t>...);</a:t>
            </a:r>
            <a:endParaRPr lang="en-US" dirty="0"/>
          </a:p>
          <a:p>
            <a:r>
              <a:rPr lang="en-US" dirty="0" err="1" smtClean="0"/>
              <a:t>esp</a:t>
            </a:r>
            <a:r>
              <a:rPr lang="en-US" dirty="0" smtClean="0"/>
              <a:t> </a:t>
            </a:r>
            <a:r>
              <a:rPr lang="en-US" dirty="0"/>
              <a:t>:= SUB(</a:t>
            </a:r>
            <a:r>
              <a:rPr lang="en-US" dirty="0" err="1"/>
              <a:t>esp</a:t>
            </a:r>
            <a:r>
              <a:rPr lang="en-US" dirty="0"/>
              <a:t>, </a:t>
            </a:r>
            <a:r>
              <a:rPr lang="en-US" dirty="0" err="1"/>
              <a:t>imm</a:t>
            </a:r>
            <a:r>
              <a:rPr lang="en-US" dirty="0"/>
              <a:t>(4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4098138" y="3911055"/>
            <a:ext cx="4117985" cy="662247"/>
          </a:xfrm>
          <a:custGeom>
            <a:avLst/>
            <a:gdLst>
              <a:gd name="connsiteX0" fmla="*/ 0 w 267557"/>
              <a:gd name="connsiteY0" fmla="*/ 0 h 283172"/>
              <a:gd name="connsiteX1" fmla="*/ 267557 w 267557"/>
              <a:gd name="connsiteY1" fmla="*/ 0 h 283172"/>
              <a:gd name="connsiteX2" fmla="*/ 267557 w 267557"/>
              <a:gd name="connsiteY2" fmla="*/ 283172 h 283172"/>
              <a:gd name="connsiteX3" fmla="*/ 0 w 267557"/>
              <a:gd name="connsiteY3" fmla="*/ 283172 h 283172"/>
              <a:gd name="connsiteX4" fmla="*/ 0 w 267557"/>
              <a:gd name="connsiteY4" fmla="*/ 0 h 283172"/>
              <a:gd name="connsiteX0" fmla="*/ 0 w 284183"/>
              <a:gd name="connsiteY0" fmla="*/ 2310938 h 2594110"/>
              <a:gd name="connsiteX1" fmla="*/ 284183 w 284183"/>
              <a:gd name="connsiteY1" fmla="*/ 0 h 2594110"/>
              <a:gd name="connsiteX2" fmla="*/ 267557 w 284183"/>
              <a:gd name="connsiteY2" fmla="*/ 2594110 h 2594110"/>
              <a:gd name="connsiteX3" fmla="*/ 0 w 284183"/>
              <a:gd name="connsiteY3" fmla="*/ 2594110 h 2594110"/>
              <a:gd name="connsiteX4" fmla="*/ 0 w 284183"/>
              <a:gd name="connsiteY4" fmla="*/ 2310938 h 2594110"/>
              <a:gd name="connsiteX0" fmla="*/ 0 w 284183"/>
              <a:gd name="connsiteY0" fmla="*/ 2310938 h 2868430"/>
              <a:gd name="connsiteX1" fmla="*/ 284183 w 284183"/>
              <a:gd name="connsiteY1" fmla="*/ 0 h 2868430"/>
              <a:gd name="connsiteX2" fmla="*/ 267557 w 284183"/>
              <a:gd name="connsiteY2" fmla="*/ 2868430 h 2868430"/>
              <a:gd name="connsiteX3" fmla="*/ 0 w 284183"/>
              <a:gd name="connsiteY3" fmla="*/ 2594110 h 2868430"/>
              <a:gd name="connsiteX4" fmla="*/ 0 w 284183"/>
              <a:gd name="connsiteY4" fmla="*/ 2310938 h 2868430"/>
              <a:gd name="connsiteX0" fmla="*/ 0 w 311733"/>
              <a:gd name="connsiteY0" fmla="*/ 2310938 h 2868430"/>
              <a:gd name="connsiteX1" fmla="*/ 284183 w 311733"/>
              <a:gd name="connsiteY1" fmla="*/ 0 h 2868430"/>
              <a:gd name="connsiteX2" fmla="*/ 311733 w 311733"/>
              <a:gd name="connsiteY2" fmla="*/ 2868430 h 2868430"/>
              <a:gd name="connsiteX3" fmla="*/ 0 w 311733"/>
              <a:gd name="connsiteY3" fmla="*/ 2594110 h 2868430"/>
              <a:gd name="connsiteX4" fmla="*/ 0 w 311733"/>
              <a:gd name="connsiteY4" fmla="*/ 2310938 h 2868430"/>
              <a:gd name="connsiteX0" fmla="*/ 0 w 299470"/>
              <a:gd name="connsiteY0" fmla="*/ 2310938 h 2861553"/>
              <a:gd name="connsiteX1" fmla="*/ 284183 w 299470"/>
              <a:gd name="connsiteY1" fmla="*/ 0 h 2861553"/>
              <a:gd name="connsiteX2" fmla="*/ 299470 w 299470"/>
              <a:gd name="connsiteY2" fmla="*/ 2861553 h 2861553"/>
              <a:gd name="connsiteX3" fmla="*/ 0 w 299470"/>
              <a:gd name="connsiteY3" fmla="*/ 2594110 h 2861553"/>
              <a:gd name="connsiteX4" fmla="*/ 0 w 299470"/>
              <a:gd name="connsiteY4" fmla="*/ 2310938 h 2861553"/>
              <a:gd name="connsiteX0" fmla="*/ 0 w 293338"/>
              <a:gd name="connsiteY0" fmla="*/ 2310938 h 2861553"/>
              <a:gd name="connsiteX1" fmla="*/ 284183 w 293338"/>
              <a:gd name="connsiteY1" fmla="*/ 0 h 2861553"/>
              <a:gd name="connsiteX2" fmla="*/ 293338 w 293338"/>
              <a:gd name="connsiteY2" fmla="*/ 2861553 h 2861553"/>
              <a:gd name="connsiteX3" fmla="*/ 0 w 293338"/>
              <a:gd name="connsiteY3" fmla="*/ 2594110 h 2861553"/>
              <a:gd name="connsiteX4" fmla="*/ 0 w 293338"/>
              <a:gd name="connsiteY4" fmla="*/ 2310938 h 2861553"/>
              <a:gd name="connsiteX0" fmla="*/ 0 w 285649"/>
              <a:gd name="connsiteY0" fmla="*/ 2310938 h 2861553"/>
              <a:gd name="connsiteX1" fmla="*/ 284183 w 285649"/>
              <a:gd name="connsiteY1" fmla="*/ 0 h 2861553"/>
              <a:gd name="connsiteX2" fmla="*/ 284140 w 285649"/>
              <a:gd name="connsiteY2" fmla="*/ 2861553 h 2861553"/>
              <a:gd name="connsiteX3" fmla="*/ 0 w 285649"/>
              <a:gd name="connsiteY3" fmla="*/ 2594110 h 2861553"/>
              <a:gd name="connsiteX4" fmla="*/ 0 w 285649"/>
              <a:gd name="connsiteY4" fmla="*/ 2310938 h 2861553"/>
              <a:gd name="connsiteX0" fmla="*/ 0 w 1751127"/>
              <a:gd name="connsiteY0" fmla="*/ 2310938 h 3889987"/>
              <a:gd name="connsiteX1" fmla="*/ 284183 w 1751127"/>
              <a:gd name="connsiteY1" fmla="*/ 0 h 3889987"/>
              <a:gd name="connsiteX2" fmla="*/ 1751127 w 1751127"/>
              <a:gd name="connsiteY2" fmla="*/ 3889987 h 3889987"/>
              <a:gd name="connsiteX3" fmla="*/ 0 w 1751127"/>
              <a:gd name="connsiteY3" fmla="*/ 2594110 h 3889987"/>
              <a:gd name="connsiteX4" fmla="*/ 0 w 1751127"/>
              <a:gd name="connsiteY4" fmla="*/ 2310938 h 3889987"/>
              <a:gd name="connsiteX0" fmla="*/ 0 w 4391756"/>
              <a:gd name="connsiteY0" fmla="*/ 0 h 1834007"/>
              <a:gd name="connsiteX1" fmla="*/ 4391749 w 4391756"/>
              <a:gd name="connsiteY1" fmla="*/ 1555971 h 1834007"/>
              <a:gd name="connsiteX2" fmla="*/ 1751127 w 4391756"/>
              <a:gd name="connsiteY2" fmla="*/ 1579049 h 1834007"/>
              <a:gd name="connsiteX3" fmla="*/ 0 w 4391756"/>
              <a:gd name="connsiteY3" fmla="*/ 283172 h 1834007"/>
              <a:gd name="connsiteX4" fmla="*/ 0 w 4391756"/>
              <a:gd name="connsiteY4" fmla="*/ 0 h 1834007"/>
              <a:gd name="connsiteX0" fmla="*/ 0 w 4391749"/>
              <a:gd name="connsiteY0" fmla="*/ 0 h 1579050"/>
              <a:gd name="connsiteX1" fmla="*/ 4391749 w 4391749"/>
              <a:gd name="connsiteY1" fmla="*/ 1555971 h 1579050"/>
              <a:gd name="connsiteX2" fmla="*/ 1751127 w 4391749"/>
              <a:gd name="connsiteY2" fmla="*/ 1579049 h 1579050"/>
              <a:gd name="connsiteX3" fmla="*/ 0 w 4391749"/>
              <a:gd name="connsiteY3" fmla="*/ 283172 h 1579050"/>
              <a:gd name="connsiteX4" fmla="*/ 0 w 4391749"/>
              <a:gd name="connsiteY4" fmla="*/ 0 h 1579050"/>
              <a:gd name="connsiteX0" fmla="*/ 0 w 4376842"/>
              <a:gd name="connsiteY0" fmla="*/ 0 h 1579050"/>
              <a:gd name="connsiteX1" fmla="*/ 4376842 w 4376842"/>
              <a:gd name="connsiteY1" fmla="*/ 1555972 h 1579050"/>
              <a:gd name="connsiteX2" fmla="*/ 1751127 w 4376842"/>
              <a:gd name="connsiteY2" fmla="*/ 1579049 h 1579050"/>
              <a:gd name="connsiteX3" fmla="*/ 0 w 4376842"/>
              <a:gd name="connsiteY3" fmla="*/ 283172 h 1579050"/>
              <a:gd name="connsiteX4" fmla="*/ 0 w 4376842"/>
              <a:gd name="connsiteY4" fmla="*/ 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6842" h="1579050">
                <a:moveTo>
                  <a:pt x="0" y="0"/>
                </a:moveTo>
                <a:lnTo>
                  <a:pt x="4376842" y="1555972"/>
                </a:lnTo>
                <a:lnTo>
                  <a:pt x="1751127" y="1579049"/>
                </a:lnTo>
                <a:lnTo>
                  <a:pt x="0" y="28317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933421" y="4263526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Boogie</a:t>
            </a:r>
          </a:p>
          <a:p>
            <a:pPr algn="ctr"/>
            <a:r>
              <a:rPr lang="en-US" sz="2000" dirty="0" smtClean="0"/>
              <a:t>program</a:t>
            </a:r>
            <a:endParaRPr lang="en-US" sz="2000" dirty="0"/>
          </a:p>
        </p:txBody>
      </p:sp>
      <p:sp>
        <p:nvSpPr>
          <p:cNvPr id="26" name="Rounded Rectangle 25"/>
          <p:cNvSpPr/>
          <p:nvPr/>
        </p:nvSpPr>
        <p:spPr>
          <a:xfrm>
            <a:off x="2806556" y="4263526"/>
            <a:ext cx="1288473" cy="5985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Boogie</a:t>
            </a:r>
          </a:p>
          <a:p>
            <a:pPr algn="ctr"/>
            <a:r>
              <a:rPr lang="en-US" sz="2000" dirty="0" smtClean="0"/>
              <a:t>program</a:t>
            </a:r>
            <a:endParaRPr lang="en-US" sz="2000" dirty="0"/>
          </a:p>
        </p:txBody>
      </p:sp>
      <p:sp>
        <p:nvSpPr>
          <p:cNvPr id="29" name="Rounded Rectangle 28"/>
          <p:cNvSpPr/>
          <p:nvPr/>
        </p:nvSpPr>
        <p:spPr>
          <a:xfrm>
            <a:off x="929882" y="5577663"/>
            <a:ext cx="3161608" cy="3267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Combined Boogie program</a:t>
            </a:r>
            <a:endParaRPr lang="en-US" sz="2000" dirty="0"/>
          </a:p>
        </p:txBody>
      </p:sp>
      <p:sp>
        <p:nvSpPr>
          <p:cNvPr id="30" name="Rectangle 23"/>
          <p:cNvSpPr/>
          <p:nvPr/>
        </p:nvSpPr>
        <p:spPr>
          <a:xfrm>
            <a:off x="4085975" y="2713180"/>
            <a:ext cx="268755" cy="1200124"/>
          </a:xfrm>
          <a:custGeom>
            <a:avLst/>
            <a:gdLst>
              <a:gd name="connsiteX0" fmla="*/ 0 w 267557"/>
              <a:gd name="connsiteY0" fmla="*/ 0 h 283172"/>
              <a:gd name="connsiteX1" fmla="*/ 267557 w 267557"/>
              <a:gd name="connsiteY1" fmla="*/ 0 h 283172"/>
              <a:gd name="connsiteX2" fmla="*/ 267557 w 267557"/>
              <a:gd name="connsiteY2" fmla="*/ 283172 h 283172"/>
              <a:gd name="connsiteX3" fmla="*/ 0 w 267557"/>
              <a:gd name="connsiteY3" fmla="*/ 283172 h 283172"/>
              <a:gd name="connsiteX4" fmla="*/ 0 w 267557"/>
              <a:gd name="connsiteY4" fmla="*/ 0 h 283172"/>
              <a:gd name="connsiteX0" fmla="*/ 0 w 284183"/>
              <a:gd name="connsiteY0" fmla="*/ 2310938 h 2594110"/>
              <a:gd name="connsiteX1" fmla="*/ 284183 w 284183"/>
              <a:gd name="connsiteY1" fmla="*/ 0 h 2594110"/>
              <a:gd name="connsiteX2" fmla="*/ 267557 w 284183"/>
              <a:gd name="connsiteY2" fmla="*/ 2594110 h 2594110"/>
              <a:gd name="connsiteX3" fmla="*/ 0 w 284183"/>
              <a:gd name="connsiteY3" fmla="*/ 2594110 h 2594110"/>
              <a:gd name="connsiteX4" fmla="*/ 0 w 284183"/>
              <a:gd name="connsiteY4" fmla="*/ 2310938 h 2594110"/>
              <a:gd name="connsiteX0" fmla="*/ 0 w 284183"/>
              <a:gd name="connsiteY0" fmla="*/ 2310938 h 2868430"/>
              <a:gd name="connsiteX1" fmla="*/ 284183 w 284183"/>
              <a:gd name="connsiteY1" fmla="*/ 0 h 2868430"/>
              <a:gd name="connsiteX2" fmla="*/ 267557 w 284183"/>
              <a:gd name="connsiteY2" fmla="*/ 2868430 h 2868430"/>
              <a:gd name="connsiteX3" fmla="*/ 0 w 284183"/>
              <a:gd name="connsiteY3" fmla="*/ 2594110 h 2868430"/>
              <a:gd name="connsiteX4" fmla="*/ 0 w 284183"/>
              <a:gd name="connsiteY4" fmla="*/ 2310938 h 2868430"/>
              <a:gd name="connsiteX0" fmla="*/ 0 w 311733"/>
              <a:gd name="connsiteY0" fmla="*/ 2310938 h 2868430"/>
              <a:gd name="connsiteX1" fmla="*/ 284183 w 311733"/>
              <a:gd name="connsiteY1" fmla="*/ 0 h 2868430"/>
              <a:gd name="connsiteX2" fmla="*/ 311733 w 311733"/>
              <a:gd name="connsiteY2" fmla="*/ 2868430 h 2868430"/>
              <a:gd name="connsiteX3" fmla="*/ 0 w 311733"/>
              <a:gd name="connsiteY3" fmla="*/ 2594110 h 2868430"/>
              <a:gd name="connsiteX4" fmla="*/ 0 w 311733"/>
              <a:gd name="connsiteY4" fmla="*/ 2310938 h 2868430"/>
              <a:gd name="connsiteX0" fmla="*/ 0 w 299470"/>
              <a:gd name="connsiteY0" fmla="*/ 2310938 h 2861553"/>
              <a:gd name="connsiteX1" fmla="*/ 284183 w 299470"/>
              <a:gd name="connsiteY1" fmla="*/ 0 h 2861553"/>
              <a:gd name="connsiteX2" fmla="*/ 299470 w 299470"/>
              <a:gd name="connsiteY2" fmla="*/ 2861553 h 2861553"/>
              <a:gd name="connsiteX3" fmla="*/ 0 w 299470"/>
              <a:gd name="connsiteY3" fmla="*/ 2594110 h 2861553"/>
              <a:gd name="connsiteX4" fmla="*/ 0 w 299470"/>
              <a:gd name="connsiteY4" fmla="*/ 2310938 h 2861553"/>
              <a:gd name="connsiteX0" fmla="*/ 0 w 293338"/>
              <a:gd name="connsiteY0" fmla="*/ 2310938 h 2861553"/>
              <a:gd name="connsiteX1" fmla="*/ 284183 w 293338"/>
              <a:gd name="connsiteY1" fmla="*/ 0 h 2861553"/>
              <a:gd name="connsiteX2" fmla="*/ 293338 w 293338"/>
              <a:gd name="connsiteY2" fmla="*/ 2861553 h 2861553"/>
              <a:gd name="connsiteX3" fmla="*/ 0 w 293338"/>
              <a:gd name="connsiteY3" fmla="*/ 2594110 h 2861553"/>
              <a:gd name="connsiteX4" fmla="*/ 0 w 293338"/>
              <a:gd name="connsiteY4" fmla="*/ 2310938 h 2861553"/>
              <a:gd name="connsiteX0" fmla="*/ 0 w 285649"/>
              <a:gd name="connsiteY0" fmla="*/ 2310938 h 2861553"/>
              <a:gd name="connsiteX1" fmla="*/ 284183 w 285649"/>
              <a:gd name="connsiteY1" fmla="*/ 0 h 2861553"/>
              <a:gd name="connsiteX2" fmla="*/ 284140 w 285649"/>
              <a:gd name="connsiteY2" fmla="*/ 2861553 h 2861553"/>
              <a:gd name="connsiteX3" fmla="*/ 0 w 285649"/>
              <a:gd name="connsiteY3" fmla="*/ 2594110 h 2861553"/>
              <a:gd name="connsiteX4" fmla="*/ 0 w 285649"/>
              <a:gd name="connsiteY4" fmla="*/ 2310938 h 286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649" h="2861553">
                <a:moveTo>
                  <a:pt x="0" y="2310938"/>
                </a:moveTo>
                <a:lnTo>
                  <a:pt x="284183" y="0"/>
                </a:lnTo>
                <a:cubicBezTo>
                  <a:pt x="289279" y="953851"/>
                  <a:pt x="279044" y="1907702"/>
                  <a:pt x="284140" y="2861553"/>
                </a:cubicBezTo>
                <a:lnTo>
                  <a:pt x="0" y="2594110"/>
                </a:lnTo>
                <a:lnTo>
                  <a:pt x="0" y="23109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>
            <a:off x="3218036" y="4862043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1303953" y="4852825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3218036" y="5394949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1303953" y="5385731"/>
            <a:ext cx="507077" cy="20781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46690" y="5056832"/>
            <a:ext cx="1475580" cy="7426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Verification</a:t>
            </a:r>
          </a:p>
          <a:p>
            <a:pPr algn="ctr"/>
            <a:r>
              <a:rPr lang="en-US" sz="2000" dirty="0" smtClean="0"/>
              <a:t>condition</a:t>
            </a:r>
            <a:endParaRPr lang="en-US" sz="2000" dirty="0"/>
          </a:p>
        </p:txBody>
      </p:sp>
      <p:sp>
        <p:nvSpPr>
          <p:cNvPr id="39" name="Right Arrow 38"/>
          <p:cNvSpPr/>
          <p:nvPr/>
        </p:nvSpPr>
        <p:spPr>
          <a:xfrm>
            <a:off x="4095029" y="5564040"/>
            <a:ext cx="295821" cy="3450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>
            <a:off x="5537423" y="5264601"/>
            <a:ext cx="209268" cy="3450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>
            <a:off x="7225703" y="5266720"/>
            <a:ext cx="209268" cy="3450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39" grpId="0" animBg="1"/>
      <p:bldP spid="40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assembly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Encode one method at a time</a:t>
            </a:r>
          </a:p>
          <a:p>
            <a:pPr lvl="1"/>
            <a:r>
              <a:rPr lang="en-US" dirty="0"/>
              <a:t>calls are </a:t>
            </a:r>
            <a:r>
              <a:rPr lang="en-US" dirty="0" err="1"/>
              <a:t>uninterpreted</a:t>
            </a:r>
            <a:endParaRPr lang="en-US" dirty="0"/>
          </a:p>
          <a:p>
            <a:pPr lvl="1"/>
            <a:r>
              <a:rPr lang="en-US" dirty="0" err="1"/>
              <a:t>inlining</a:t>
            </a:r>
            <a:r>
              <a:rPr lang="en-US" dirty="0"/>
              <a:t> not yet supported</a:t>
            </a:r>
          </a:p>
          <a:p>
            <a:r>
              <a:rPr lang="en-US" dirty="0" smtClean="0">
                <a:sym typeface="Symbol" panose="05050102010706020507" pitchFamily="18" charset="2"/>
              </a:rPr>
              <a:t>Our encoding is not </a:t>
            </a:r>
            <a:r>
              <a:rPr lang="en-US" dirty="0">
                <a:sym typeface="Symbol" panose="05050102010706020507" pitchFamily="18" charset="2"/>
              </a:rPr>
              <a:t>entirely </a:t>
            </a:r>
            <a:r>
              <a:rPr lang="en-US" dirty="0" smtClean="0">
                <a:sym typeface="Symbol" panose="05050102010706020507" pitchFamily="18" charset="2"/>
              </a:rPr>
              <a:t>sound</a:t>
            </a:r>
            <a:endParaRPr lang="en-US" dirty="0"/>
          </a:p>
          <a:p>
            <a:pPr lvl="1"/>
            <a:r>
              <a:rPr lang="en-US" dirty="0"/>
              <a:t>m</a:t>
            </a:r>
            <a:r>
              <a:rPr lang="en-US" dirty="0" smtClean="0"/>
              <a:t>athematical integers vs. 32-bit vectors</a:t>
            </a:r>
          </a:p>
          <a:p>
            <a:pPr lvl="2"/>
            <a:r>
              <a:rPr lang="en-US" dirty="0" smtClean="0"/>
              <a:t>Z3 supports both, but reasoning about integers is faster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on-aliasing assumptions</a:t>
            </a:r>
          </a:p>
          <a:p>
            <a:pPr lvl="2"/>
            <a:r>
              <a:rPr lang="en-US" dirty="0" smtClean="0"/>
              <a:t>disjoint regions for stack, heap, static data</a:t>
            </a:r>
          </a:p>
          <a:p>
            <a:r>
              <a:rPr lang="en-US" dirty="0" smtClean="0"/>
              <a:t>Floating point, switch tables, etc.</a:t>
            </a:r>
          </a:p>
          <a:p>
            <a:r>
              <a:rPr lang="en-US" dirty="0" smtClean="0"/>
              <a:t>Complex instructions</a:t>
            </a:r>
          </a:p>
          <a:p>
            <a:pPr lvl="1"/>
            <a:r>
              <a:rPr lang="en-US" dirty="0"/>
              <a:t>rep </a:t>
            </a:r>
            <a:r>
              <a:rPr lang="en-US" dirty="0" err="1"/>
              <a:t>stosb</a:t>
            </a:r>
            <a:r>
              <a:rPr lang="en-US" dirty="0" smtClean="0"/>
              <a:t>: 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dirty="0" err="1" smtClean="0">
                <a:sym typeface="Symbol" panose="05050102010706020507" pitchFamily="18" charset="2"/>
              </a:rPr>
              <a:t>i</a:t>
            </a:r>
            <a:r>
              <a:rPr lang="en-US" dirty="0" smtClean="0">
                <a:sym typeface="Symbol" panose="05050102010706020507" pitchFamily="18" charset="2"/>
              </a:rPr>
              <a:t>. </a:t>
            </a:r>
            <a:r>
              <a:rPr lang="en-US" dirty="0" err="1" smtClean="0">
                <a:sym typeface="Symbol" panose="05050102010706020507" pitchFamily="18" charset="2"/>
              </a:rPr>
              <a:t>edx</a:t>
            </a:r>
            <a:r>
              <a:rPr lang="en-US" dirty="0" smtClean="0">
                <a:sym typeface="Symbol" panose="05050102010706020507" pitchFamily="18" charset="2"/>
              </a:rPr>
              <a:t>  </a:t>
            </a:r>
            <a:r>
              <a:rPr lang="en-US" dirty="0" err="1" smtClean="0">
                <a:sym typeface="Symbol" panose="05050102010706020507" pitchFamily="18" charset="2"/>
              </a:rPr>
              <a:t>i</a:t>
            </a:r>
            <a:r>
              <a:rPr lang="en-US" dirty="0" smtClean="0">
                <a:sym typeface="Symbol" panose="05050102010706020507" pitchFamily="18" charset="2"/>
              </a:rPr>
              <a:t>  </a:t>
            </a:r>
            <a:r>
              <a:rPr lang="en-US" dirty="0" err="1" smtClean="0">
                <a:sym typeface="Symbol" panose="05050102010706020507" pitchFamily="18" charset="2"/>
              </a:rPr>
              <a:t>edx+ecx</a:t>
            </a:r>
            <a:r>
              <a:rPr lang="en-US" dirty="0">
                <a:sym typeface="Symbol" panose="05050102010706020507" pitchFamily="18" charset="2"/>
              </a:rPr>
              <a:t>  </a:t>
            </a:r>
            <a:r>
              <a:rPr lang="en-US" dirty="0" err="1" smtClean="0">
                <a:sym typeface="Symbol" panose="05050102010706020507" pitchFamily="18" charset="2"/>
              </a:rPr>
              <a:t>Mem</a:t>
            </a:r>
            <a:r>
              <a:rPr lang="en-US" dirty="0" smtClean="0">
                <a:sym typeface="Symbol" panose="05050102010706020507" pitchFamily="18" charset="2"/>
              </a:rPr>
              <a:t>[</a:t>
            </a:r>
            <a:r>
              <a:rPr lang="en-US" dirty="0" err="1" smtClean="0">
                <a:sym typeface="Symbol" panose="05050102010706020507" pitchFamily="18" charset="2"/>
              </a:rPr>
              <a:t>i</a:t>
            </a:r>
            <a:r>
              <a:rPr lang="en-US" dirty="0" smtClean="0">
                <a:sym typeface="Symbol" panose="05050102010706020507" pitchFamily="18" charset="2"/>
              </a:rPr>
              <a:t>] == al</a:t>
            </a:r>
          </a:p>
        </p:txBody>
      </p:sp>
    </p:spTree>
    <p:extLst>
      <p:ext uri="{BB962C8B-B14F-4D97-AF65-F5344CB8AC3E}">
        <p14:creationId xmlns:p14="http://schemas.microsoft.com/office/powerpoint/2010/main" val="96298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Month-to-month results (ARM)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841652"/>
              </p:ext>
            </p:extLst>
          </p:nvPr>
        </p:nvGraphicFramePr>
        <p:xfrm>
          <a:off x="101600" y="1406769"/>
          <a:ext cx="9042400" cy="4720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8112368" y="4988168"/>
            <a:ext cx="781539" cy="1060939"/>
          </a:xfrm>
          <a:prstGeom prst="roundRect">
            <a:avLst/>
          </a:prstGeom>
          <a:solidFill>
            <a:srgbClr val="FFC0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Cross-architecture, optimization 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5518943"/>
              </p:ext>
            </p:extLst>
          </p:nvPr>
        </p:nvGraphicFramePr>
        <p:xfrm>
          <a:off x="456712" y="1344247"/>
          <a:ext cx="8515350" cy="4751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088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injection (ARM)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743104"/>
              </p:ext>
            </p:extLst>
          </p:nvPr>
        </p:nvGraphicFramePr>
        <p:xfrm>
          <a:off x="398584" y="1422400"/>
          <a:ext cx="8339016" cy="4712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7729415" y="4962769"/>
            <a:ext cx="719017" cy="1088293"/>
          </a:xfrm>
          <a:prstGeom prst="roundRect">
            <a:avLst/>
          </a:prstGeom>
          <a:solidFill>
            <a:srgbClr val="FFC0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3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450</TotalTime>
  <Words>506</Words>
  <Application>Microsoft Office PowerPoint</Application>
  <PresentationFormat>On-screen Show (4:3)</PresentationFormat>
  <Paragraphs>147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Office Theme</vt:lpstr>
      <vt:lpstr>Will You Still Compile Me Tomorrow? Static Cross-Version Compiler Validation</vt:lpstr>
      <vt:lpstr>Finding compiler bugs</vt:lpstr>
      <vt:lpstr>Cross-version validation</vt:lpstr>
      <vt:lpstr>Validation across various dimensions</vt:lpstr>
      <vt:lpstr>Tools: SymDiff, Boogie, Z3</vt:lpstr>
      <vt:lpstr>Encoding assembly language</vt:lpstr>
      <vt:lpstr>Month-to-month results (ARM)</vt:lpstr>
      <vt:lpstr>Cross-architecture, optimization </vt:lpstr>
      <vt:lpstr>Fault injection (ARM)</vt:lpstr>
      <vt:lpstr>Counterexample traces</vt:lpstr>
      <vt:lpstr>Root cause analysis</vt:lpstr>
      <vt:lpstr>Bucketing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Hawblitzel</dc:creator>
  <cp:lastModifiedBy>Chris Hawblitzel</cp:lastModifiedBy>
  <cp:revision>109</cp:revision>
  <dcterms:created xsi:type="dcterms:W3CDTF">2013-08-18T01:58:11Z</dcterms:created>
  <dcterms:modified xsi:type="dcterms:W3CDTF">2013-08-18T09:28:24Z</dcterms:modified>
</cp:coreProperties>
</file>