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69"/>
  </p:notesMasterIdLst>
  <p:sldIdLst>
    <p:sldId id="258" r:id="rId2"/>
    <p:sldId id="261" r:id="rId3"/>
    <p:sldId id="322" r:id="rId4"/>
    <p:sldId id="283" r:id="rId5"/>
    <p:sldId id="262" r:id="rId6"/>
    <p:sldId id="263" r:id="rId7"/>
    <p:sldId id="264" r:id="rId8"/>
    <p:sldId id="265" r:id="rId9"/>
    <p:sldId id="266" r:id="rId10"/>
    <p:sldId id="268" r:id="rId11"/>
    <p:sldId id="270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23" r:id="rId22"/>
    <p:sldId id="285" r:id="rId23"/>
    <p:sldId id="286" r:id="rId24"/>
    <p:sldId id="324" r:id="rId25"/>
    <p:sldId id="280" r:id="rId26"/>
    <p:sldId id="325" r:id="rId27"/>
    <p:sldId id="287" r:id="rId28"/>
    <p:sldId id="288" r:id="rId29"/>
    <p:sldId id="326" r:id="rId30"/>
    <p:sldId id="289" r:id="rId31"/>
    <p:sldId id="290" r:id="rId32"/>
    <p:sldId id="291" r:id="rId33"/>
    <p:sldId id="292" r:id="rId34"/>
    <p:sldId id="293" r:id="rId35"/>
    <p:sldId id="294" r:id="rId36"/>
    <p:sldId id="327" r:id="rId37"/>
    <p:sldId id="281" r:id="rId38"/>
    <p:sldId id="296" r:id="rId39"/>
    <p:sldId id="297" r:id="rId40"/>
    <p:sldId id="299" r:id="rId41"/>
    <p:sldId id="298" r:id="rId42"/>
    <p:sldId id="300" r:id="rId43"/>
    <p:sldId id="301" r:id="rId44"/>
    <p:sldId id="302" r:id="rId45"/>
    <p:sldId id="303" r:id="rId46"/>
    <p:sldId id="304" r:id="rId47"/>
    <p:sldId id="305" r:id="rId48"/>
    <p:sldId id="328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29" r:id="rId58"/>
    <p:sldId id="295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282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 snapToObjects="1"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5449D-434D-4015-8789-24961556C8AA}" type="datetimeFigureOut">
              <a:rPr lang="en-AU" smtClean="0"/>
              <a:t>27/03/2012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1A19-047D-44EB-9175-645CBC7BA7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3868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i="1" dirty="0" smtClean="0"/>
              <a:t>when people travel, they often plan the route based on the experience of their own or others, rather than choosing randomly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1A19-047D-44EB-9175-645CBC7BA72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40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68313"/>
            <a:ext cx="6746875" cy="1155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68313"/>
            <a:ext cx="6746875" cy="1155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2012950"/>
            <a:ext cx="3292475" cy="4427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2275" y="2012950"/>
            <a:ext cx="3294063" cy="4427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2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68313"/>
            <a:ext cx="6746875" cy="1155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 userDrawn="1"/>
        </p:nvSpPr>
        <p:spPr bwMode="auto">
          <a:xfrm>
            <a:off x="2171700" y="361950"/>
            <a:ext cx="662463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2171700" y="1635125"/>
            <a:ext cx="662463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468313"/>
            <a:ext cx="6746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193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28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UQPPT_Background_Pur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2012950"/>
            <a:ext cx="67389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1"/>
          <p:cNvSpPr>
            <a:spLocks noChangeShapeType="1"/>
          </p:cNvSpPr>
          <p:nvPr/>
        </p:nvSpPr>
        <p:spPr bwMode="auto">
          <a:xfrm>
            <a:off x="2171700" y="6507163"/>
            <a:ext cx="662463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  <p:sldLayoutId id="2147483682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600">
          <a:solidFill>
            <a:schemeClr val="accent1"/>
          </a:solidFill>
          <a:latin typeface="+mn-lt"/>
          <a:ea typeface="+mn-ea"/>
          <a:cs typeface="+mn-cs"/>
        </a:defRPr>
      </a:lvl1pPr>
      <a:lvl2pPr marL="3175" indent="-1588" algn="l" rtl="0" eaLnBrk="0" fontAlgn="base" hangingPunct="0">
        <a:spcBef>
          <a:spcPct val="5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233363" indent="-228600" algn="l" rtl="0" eaLnBrk="0" fontAlgn="base" hangingPunct="0">
        <a:spcBef>
          <a:spcPct val="5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463550" indent="-228600" algn="l" rtl="0" eaLnBrk="0" fontAlgn="base" hangingPunct="0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693738" indent="-228600" algn="l" rtl="0" eaLnBrk="0" fontAlgn="base" hangingPunct="0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5pPr>
      <a:lvl6pPr marL="1150938" indent="-228600" algn="l" rtl="0" fontAlgn="base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608138" indent="-228600" algn="l" rtl="0" fontAlgn="base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065338" indent="-228600" algn="l" rtl="0" fontAlgn="base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522538" indent="-228600" algn="l" rtl="0" fontAlgn="base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9738" y="1133475"/>
            <a:ext cx="8137525" cy="822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300" dirty="0" smtClean="0"/>
              <a:t>Reducing Uncertainty of Low-sampling-rate Trajectories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074863" y="3141663"/>
            <a:ext cx="6738937" cy="2016125"/>
          </a:xfrm>
        </p:spPr>
        <p:txBody>
          <a:bodyPr/>
          <a:lstStyle/>
          <a:p>
            <a:pPr marL="0" indent="0" algn="ctr"/>
            <a:r>
              <a:rPr lang="en-US" i="1" dirty="0" smtClean="0"/>
              <a:t>Kai </a:t>
            </a:r>
            <a:r>
              <a:rPr lang="en-US" i="1" dirty="0" err="1" smtClean="0"/>
              <a:t>Zheng</a:t>
            </a:r>
            <a:r>
              <a:rPr lang="en-US" i="1" dirty="0" smtClean="0"/>
              <a:t>, Yu </a:t>
            </a:r>
            <a:r>
              <a:rPr lang="en-US" i="1" dirty="0" err="1" smtClean="0"/>
              <a:t>Zheng</a:t>
            </a:r>
            <a:r>
              <a:rPr lang="en-US" i="1" dirty="0" smtClean="0"/>
              <a:t>, Xing </a:t>
            </a:r>
            <a:r>
              <a:rPr lang="en-US" i="1" dirty="0" err="1" smtClean="0"/>
              <a:t>Xie</a:t>
            </a:r>
            <a:r>
              <a:rPr lang="en-US" i="1" dirty="0" smtClean="0"/>
              <a:t>, </a:t>
            </a:r>
            <a:r>
              <a:rPr lang="en-US" i="1" dirty="0" err="1" smtClean="0"/>
              <a:t>Xiaofang</a:t>
            </a:r>
            <a:r>
              <a:rPr lang="en-US" i="1" dirty="0" smtClean="0"/>
              <a:t> Zhou</a:t>
            </a:r>
          </a:p>
          <a:p>
            <a:pPr marL="0" indent="0" algn="ctr"/>
            <a:r>
              <a:rPr lang="en-US" i="1" dirty="0" smtClean="0"/>
              <a:t>University of Queensland &amp; Microsoft Research Asia</a:t>
            </a:r>
          </a:p>
          <a:p>
            <a:pPr marL="0" indent="0" algn="ctr"/>
            <a:endParaRPr lang="en-US" i="1" dirty="0" smtClean="0"/>
          </a:p>
          <a:p>
            <a:pPr marL="0" indent="0" algn="ctr"/>
            <a:r>
              <a:rPr lang="en-US" i="1" dirty="0" smtClean="0"/>
              <a:t>ICDE 2012, Washington D.C.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Key Observation – 1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Travel patterns between certain locations are often highly skewed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US" sz="1800" dirty="0" smtClean="0"/>
              <a:t>we can find some popular routes between certain locations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US" sz="1800" dirty="0" smtClean="0"/>
              <a:t>Limitation: we need a reasonably large set of quality trajectories with high-sampling-rate, so that we can know their routes</a:t>
            </a:r>
          </a:p>
          <a:p>
            <a:pPr marL="285750" lvl="1" indent="-285750" eaLnBrk="1" hangingPunct="1">
              <a:buFont typeface="Arial" charset="0"/>
              <a:buChar char="•"/>
            </a:pPr>
            <a:endParaRPr lang="en-US" sz="1800" dirty="0" smtClean="0"/>
          </a:p>
          <a:p>
            <a:pPr marL="285750" lvl="1" indent="-285750" eaLnBrk="1" hangingPunct="1">
              <a:buFont typeface="Arial" charset="0"/>
              <a:buChar char="•"/>
            </a:pPr>
            <a:endParaRPr lang="en-A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grpSp>
        <p:nvGrpSpPr>
          <p:cNvPr id="12292" name="Group 22"/>
          <p:cNvGrpSpPr>
            <a:grpSpLocks/>
          </p:cNvGrpSpPr>
          <p:nvPr/>
        </p:nvGrpSpPr>
        <p:grpSpPr bwMode="auto">
          <a:xfrm>
            <a:off x="2027238" y="1196752"/>
            <a:ext cx="6673850" cy="3600450"/>
            <a:chOff x="2022172" y="1268760"/>
            <a:chExt cx="6672596" cy="3600400"/>
          </a:xfrm>
        </p:grpSpPr>
        <p:pic>
          <p:nvPicPr>
            <p:cNvPr id="12293" name="Picture 4" descr="7 Sundridge St, Taringa QLD 4068 to St Leo's College - Google Maps - Google Chrom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9" t="31233" r="12201" b="18115"/>
            <a:stretch>
              <a:fillRect/>
            </a:stretch>
          </p:blipFill>
          <p:spPr bwMode="auto">
            <a:xfrm>
              <a:off x="2022172" y="1268760"/>
              <a:ext cx="6672596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>
            <a:xfrm>
              <a:off x="3295108" y="2808614"/>
              <a:ext cx="3263287" cy="782626"/>
            </a:xfrm>
            <a:custGeom>
              <a:avLst/>
              <a:gdLst>
                <a:gd name="connsiteX0" fmla="*/ 0 w 3262678"/>
                <a:gd name="connsiteY0" fmla="*/ 230466 h 782916"/>
                <a:gd name="connsiteX1" fmla="*/ 147638 w 3262678"/>
                <a:gd name="connsiteY1" fmla="*/ 201891 h 782916"/>
                <a:gd name="connsiteX2" fmla="*/ 352425 w 3262678"/>
                <a:gd name="connsiteY2" fmla="*/ 330479 h 782916"/>
                <a:gd name="connsiteX3" fmla="*/ 504825 w 3262678"/>
                <a:gd name="connsiteY3" fmla="*/ 301904 h 782916"/>
                <a:gd name="connsiteX4" fmla="*/ 585788 w 3262678"/>
                <a:gd name="connsiteY4" fmla="*/ 73304 h 782916"/>
                <a:gd name="connsiteX5" fmla="*/ 685800 w 3262678"/>
                <a:gd name="connsiteY5" fmla="*/ 6629 h 782916"/>
                <a:gd name="connsiteX6" fmla="*/ 1681163 w 3262678"/>
                <a:gd name="connsiteY6" fmla="*/ 211416 h 782916"/>
                <a:gd name="connsiteX7" fmla="*/ 1814513 w 3262678"/>
                <a:gd name="connsiteY7" fmla="*/ 301904 h 782916"/>
                <a:gd name="connsiteX8" fmla="*/ 2085975 w 3262678"/>
                <a:gd name="connsiteY8" fmla="*/ 273329 h 782916"/>
                <a:gd name="connsiteX9" fmla="*/ 2205038 w 3262678"/>
                <a:gd name="connsiteY9" fmla="*/ 263804 h 782916"/>
                <a:gd name="connsiteX10" fmla="*/ 2505075 w 3262678"/>
                <a:gd name="connsiteY10" fmla="*/ 311429 h 782916"/>
                <a:gd name="connsiteX11" fmla="*/ 2843213 w 3262678"/>
                <a:gd name="connsiteY11" fmla="*/ 373341 h 782916"/>
                <a:gd name="connsiteX12" fmla="*/ 3019425 w 3262678"/>
                <a:gd name="connsiteY12" fmla="*/ 354291 h 782916"/>
                <a:gd name="connsiteX13" fmla="*/ 3176588 w 3262678"/>
                <a:gd name="connsiteY13" fmla="*/ 435254 h 782916"/>
                <a:gd name="connsiteX14" fmla="*/ 3257550 w 3262678"/>
                <a:gd name="connsiteY14" fmla="*/ 516216 h 782916"/>
                <a:gd name="connsiteX15" fmla="*/ 3243263 w 3262678"/>
                <a:gd name="connsiteY15" fmla="*/ 611466 h 782916"/>
                <a:gd name="connsiteX16" fmla="*/ 3152775 w 3262678"/>
                <a:gd name="connsiteY16" fmla="*/ 701954 h 782916"/>
                <a:gd name="connsiteX17" fmla="*/ 3057525 w 3262678"/>
                <a:gd name="connsiteY17" fmla="*/ 782916 h 78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2678" h="782916">
                  <a:moveTo>
                    <a:pt x="0" y="230466"/>
                  </a:moveTo>
                  <a:cubicBezTo>
                    <a:pt x="44450" y="207844"/>
                    <a:pt x="88901" y="185222"/>
                    <a:pt x="147638" y="201891"/>
                  </a:cubicBezTo>
                  <a:cubicBezTo>
                    <a:pt x="206376" y="218560"/>
                    <a:pt x="292894" y="313810"/>
                    <a:pt x="352425" y="330479"/>
                  </a:cubicBezTo>
                  <a:cubicBezTo>
                    <a:pt x="411956" y="347148"/>
                    <a:pt x="465931" y="344766"/>
                    <a:pt x="504825" y="301904"/>
                  </a:cubicBezTo>
                  <a:cubicBezTo>
                    <a:pt x="543719" y="259042"/>
                    <a:pt x="555626" y="122516"/>
                    <a:pt x="585788" y="73304"/>
                  </a:cubicBezTo>
                  <a:cubicBezTo>
                    <a:pt x="615950" y="24092"/>
                    <a:pt x="503238" y="-16390"/>
                    <a:pt x="685800" y="6629"/>
                  </a:cubicBezTo>
                  <a:cubicBezTo>
                    <a:pt x="868363" y="29648"/>
                    <a:pt x="1493044" y="162203"/>
                    <a:pt x="1681163" y="211416"/>
                  </a:cubicBezTo>
                  <a:cubicBezTo>
                    <a:pt x="1869282" y="260629"/>
                    <a:pt x="1747044" y="291585"/>
                    <a:pt x="1814513" y="301904"/>
                  </a:cubicBezTo>
                  <a:cubicBezTo>
                    <a:pt x="1881982" y="312223"/>
                    <a:pt x="2020888" y="279679"/>
                    <a:pt x="2085975" y="273329"/>
                  </a:cubicBezTo>
                  <a:cubicBezTo>
                    <a:pt x="2151062" y="266979"/>
                    <a:pt x="2135188" y="257454"/>
                    <a:pt x="2205038" y="263804"/>
                  </a:cubicBezTo>
                  <a:cubicBezTo>
                    <a:pt x="2274888" y="270154"/>
                    <a:pt x="2398713" y="293173"/>
                    <a:pt x="2505075" y="311429"/>
                  </a:cubicBezTo>
                  <a:cubicBezTo>
                    <a:pt x="2611438" y="329685"/>
                    <a:pt x="2757488" y="366197"/>
                    <a:pt x="2843213" y="373341"/>
                  </a:cubicBezTo>
                  <a:cubicBezTo>
                    <a:pt x="2928938" y="380485"/>
                    <a:pt x="2963863" y="343972"/>
                    <a:pt x="3019425" y="354291"/>
                  </a:cubicBezTo>
                  <a:cubicBezTo>
                    <a:pt x="3074987" y="364610"/>
                    <a:pt x="3136901" y="408267"/>
                    <a:pt x="3176588" y="435254"/>
                  </a:cubicBezTo>
                  <a:cubicBezTo>
                    <a:pt x="3216276" y="462242"/>
                    <a:pt x="3246438" y="486847"/>
                    <a:pt x="3257550" y="516216"/>
                  </a:cubicBezTo>
                  <a:cubicBezTo>
                    <a:pt x="3268662" y="545585"/>
                    <a:pt x="3260725" y="580510"/>
                    <a:pt x="3243263" y="611466"/>
                  </a:cubicBezTo>
                  <a:cubicBezTo>
                    <a:pt x="3225801" y="642422"/>
                    <a:pt x="3183731" y="673379"/>
                    <a:pt x="3152775" y="701954"/>
                  </a:cubicBezTo>
                  <a:cubicBezTo>
                    <a:pt x="3121819" y="730529"/>
                    <a:pt x="3089672" y="756722"/>
                    <a:pt x="3057525" y="782916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799838" y="3129284"/>
              <a:ext cx="2553807" cy="1192195"/>
            </a:xfrm>
            <a:custGeom>
              <a:avLst/>
              <a:gdLst>
                <a:gd name="connsiteX0" fmla="*/ 0 w 2552700"/>
                <a:gd name="connsiteY0" fmla="*/ 0 h 1193120"/>
                <a:gd name="connsiteX1" fmla="*/ 109538 w 2552700"/>
                <a:gd name="connsiteY1" fmla="*/ 104775 h 1193120"/>
                <a:gd name="connsiteX2" fmla="*/ 195263 w 2552700"/>
                <a:gd name="connsiteY2" fmla="*/ 300037 h 1193120"/>
                <a:gd name="connsiteX3" fmla="*/ 266700 w 2552700"/>
                <a:gd name="connsiteY3" fmla="*/ 481012 h 1193120"/>
                <a:gd name="connsiteX4" fmla="*/ 409575 w 2552700"/>
                <a:gd name="connsiteY4" fmla="*/ 652462 h 1193120"/>
                <a:gd name="connsiteX5" fmla="*/ 461963 w 2552700"/>
                <a:gd name="connsiteY5" fmla="*/ 728662 h 1193120"/>
                <a:gd name="connsiteX6" fmla="*/ 614363 w 2552700"/>
                <a:gd name="connsiteY6" fmla="*/ 804862 h 1193120"/>
                <a:gd name="connsiteX7" fmla="*/ 733425 w 2552700"/>
                <a:gd name="connsiteY7" fmla="*/ 947737 h 1193120"/>
                <a:gd name="connsiteX8" fmla="*/ 866775 w 2552700"/>
                <a:gd name="connsiteY8" fmla="*/ 1095375 h 1193120"/>
                <a:gd name="connsiteX9" fmla="*/ 1009650 w 2552700"/>
                <a:gd name="connsiteY9" fmla="*/ 1176337 h 1193120"/>
                <a:gd name="connsiteX10" fmla="*/ 1181100 w 2552700"/>
                <a:gd name="connsiteY10" fmla="*/ 1185862 h 1193120"/>
                <a:gd name="connsiteX11" fmla="*/ 1366838 w 2552700"/>
                <a:gd name="connsiteY11" fmla="*/ 1090612 h 1193120"/>
                <a:gd name="connsiteX12" fmla="*/ 1481138 w 2552700"/>
                <a:gd name="connsiteY12" fmla="*/ 1052512 h 1193120"/>
                <a:gd name="connsiteX13" fmla="*/ 1666875 w 2552700"/>
                <a:gd name="connsiteY13" fmla="*/ 1000125 h 1193120"/>
                <a:gd name="connsiteX14" fmla="*/ 1752600 w 2552700"/>
                <a:gd name="connsiteY14" fmla="*/ 914400 h 1193120"/>
                <a:gd name="connsiteX15" fmla="*/ 1838325 w 2552700"/>
                <a:gd name="connsiteY15" fmla="*/ 800100 h 1193120"/>
                <a:gd name="connsiteX16" fmla="*/ 2014538 w 2552700"/>
                <a:gd name="connsiteY16" fmla="*/ 695325 h 1193120"/>
                <a:gd name="connsiteX17" fmla="*/ 2138363 w 2552700"/>
                <a:gd name="connsiteY17" fmla="*/ 619125 h 1193120"/>
                <a:gd name="connsiteX18" fmla="*/ 2271713 w 2552700"/>
                <a:gd name="connsiteY18" fmla="*/ 500062 h 1193120"/>
                <a:gd name="connsiteX19" fmla="*/ 2443163 w 2552700"/>
                <a:gd name="connsiteY19" fmla="*/ 366712 h 1193120"/>
                <a:gd name="connsiteX20" fmla="*/ 2500313 w 2552700"/>
                <a:gd name="connsiteY20" fmla="*/ 409575 h 1193120"/>
                <a:gd name="connsiteX21" fmla="*/ 2552700 w 2552700"/>
                <a:gd name="connsiteY21" fmla="*/ 466725 h 119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2700" h="1193120">
                  <a:moveTo>
                    <a:pt x="0" y="0"/>
                  </a:moveTo>
                  <a:cubicBezTo>
                    <a:pt x="38497" y="27384"/>
                    <a:pt x="76994" y="54769"/>
                    <a:pt x="109538" y="104775"/>
                  </a:cubicBezTo>
                  <a:cubicBezTo>
                    <a:pt x="142082" y="154781"/>
                    <a:pt x="169069" y="237331"/>
                    <a:pt x="195263" y="300037"/>
                  </a:cubicBezTo>
                  <a:cubicBezTo>
                    <a:pt x="221457" y="362743"/>
                    <a:pt x="230981" y="422275"/>
                    <a:pt x="266700" y="481012"/>
                  </a:cubicBezTo>
                  <a:cubicBezTo>
                    <a:pt x="302419" y="539750"/>
                    <a:pt x="377031" y="611187"/>
                    <a:pt x="409575" y="652462"/>
                  </a:cubicBezTo>
                  <a:cubicBezTo>
                    <a:pt x="442119" y="693737"/>
                    <a:pt x="427832" y="703262"/>
                    <a:pt x="461963" y="728662"/>
                  </a:cubicBezTo>
                  <a:cubicBezTo>
                    <a:pt x="496094" y="754062"/>
                    <a:pt x="569119" y="768350"/>
                    <a:pt x="614363" y="804862"/>
                  </a:cubicBezTo>
                  <a:cubicBezTo>
                    <a:pt x="659607" y="841375"/>
                    <a:pt x="691356" y="899318"/>
                    <a:pt x="733425" y="947737"/>
                  </a:cubicBezTo>
                  <a:cubicBezTo>
                    <a:pt x="775494" y="996156"/>
                    <a:pt x="820738" y="1057275"/>
                    <a:pt x="866775" y="1095375"/>
                  </a:cubicBezTo>
                  <a:cubicBezTo>
                    <a:pt x="912812" y="1133475"/>
                    <a:pt x="957262" y="1161256"/>
                    <a:pt x="1009650" y="1176337"/>
                  </a:cubicBezTo>
                  <a:cubicBezTo>
                    <a:pt x="1062038" y="1191418"/>
                    <a:pt x="1121569" y="1200149"/>
                    <a:pt x="1181100" y="1185862"/>
                  </a:cubicBezTo>
                  <a:cubicBezTo>
                    <a:pt x="1240631" y="1171575"/>
                    <a:pt x="1316832" y="1112837"/>
                    <a:pt x="1366838" y="1090612"/>
                  </a:cubicBezTo>
                  <a:cubicBezTo>
                    <a:pt x="1416844" y="1068387"/>
                    <a:pt x="1431132" y="1067593"/>
                    <a:pt x="1481138" y="1052512"/>
                  </a:cubicBezTo>
                  <a:cubicBezTo>
                    <a:pt x="1531144" y="1037431"/>
                    <a:pt x="1621631" y="1023144"/>
                    <a:pt x="1666875" y="1000125"/>
                  </a:cubicBezTo>
                  <a:cubicBezTo>
                    <a:pt x="1712119" y="977106"/>
                    <a:pt x="1724025" y="947738"/>
                    <a:pt x="1752600" y="914400"/>
                  </a:cubicBezTo>
                  <a:cubicBezTo>
                    <a:pt x="1781175" y="881063"/>
                    <a:pt x="1794669" y="836612"/>
                    <a:pt x="1838325" y="800100"/>
                  </a:cubicBezTo>
                  <a:cubicBezTo>
                    <a:pt x="1881981" y="763588"/>
                    <a:pt x="1964532" y="725487"/>
                    <a:pt x="2014538" y="695325"/>
                  </a:cubicBezTo>
                  <a:cubicBezTo>
                    <a:pt x="2064544" y="665163"/>
                    <a:pt x="2095500" y="651669"/>
                    <a:pt x="2138363" y="619125"/>
                  </a:cubicBezTo>
                  <a:cubicBezTo>
                    <a:pt x="2181226" y="586581"/>
                    <a:pt x="2220913" y="542131"/>
                    <a:pt x="2271713" y="500062"/>
                  </a:cubicBezTo>
                  <a:cubicBezTo>
                    <a:pt x="2322513" y="457993"/>
                    <a:pt x="2405063" y="381793"/>
                    <a:pt x="2443163" y="366712"/>
                  </a:cubicBezTo>
                  <a:cubicBezTo>
                    <a:pt x="2481263" y="351631"/>
                    <a:pt x="2482057" y="392906"/>
                    <a:pt x="2500313" y="409575"/>
                  </a:cubicBezTo>
                  <a:cubicBezTo>
                    <a:pt x="2518569" y="426244"/>
                    <a:pt x="2535634" y="446484"/>
                    <a:pt x="2552700" y="466725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31532" y="2924499"/>
              <a:ext cx="295220" cy="2778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82315" y="4024622"/>
              <a:ext cx="295220" cy="27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96651" y="4027797"/>
              <a:ext cx="295220" cy="27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Key Observation – 2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Trajectories sharing the same/similar routes can often complement each other to make themselves more complete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In other words, it’s possible to interpolate a low-sampling-rate trajectory by cross-referring other trajectories on the same/similar route, so that they all become high-sampling-rate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15363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16387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Oval 2"/>
          <p:cNvSpPr/>
          <p:nvPr/>
        </p:nvSpPr>
        <p:spPr>
          <a:xfrm>
            <a:off x="3276600" y="29257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362450" y="3052763"/>
            <a:ext cx="46038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43663" y="3789363"/>
            <a:ext cx="46037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623175" y="35734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17411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Oval 2"/>
          <p:cNvSpPr/>
          <p:nvPr/>
        </p:nvSpPr>
        <p:spPr>
          <a:xfrm>
            <a:off x="3276600" y="29257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362450" y="3052763"/>
            <a:ext cx="46038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43663" y="3789363"/>
            <a:ext cx="46037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623175" y="35734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140200" y="3030538"/>
            <a:ext cx="46038" cy="44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580063" y="4292600"/>
            <a:ext cx="46037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092950" y="3765550"/>
            <a:ext cx="44450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18435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Oval 2"/>
          <p:cNvSpPr/>
          <p:nvPr/>
        </p:nvSpPr>
        <p:spPr>
          <a:xfrm>
            <a:off x="3276600" y="29257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362450" y="3052763"/>
            <a:ext cx="46038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43663" y="3789363"/>
            <a:ext cx="46037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623175" y="35734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140200" y="3030538"/>
            <a:ext cx="46038" cy="44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580063" y="4292600"/>
            <a:ext cx="46037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092950" y="3765550"/>
            <a:ext cx="44450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3959225" y="2947988"/>
            <a:ext cx="46038" cy="444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4787900" y="3776663"/>
            <a:ext cx="46038" cy="460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227763" y="3956050"/>
            <a:ext cx="46037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19459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Oval 2"/>
          <p:cNvSpPr/>
          <p:nvPr/>
        </p:nvSpPr>
        <p:spPr>
          <a:xfrm>
            <a:off x="3276600" y="29257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362450" y="3052763"/>
            <a:ext cx="46038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43663" y="3789363"/>
            <a:ext cx="46037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623175" y="35734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140200" y="3030538"/>
            <a:ext cx="46038" cy="44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580063" y="4292600"/>
            <a:ext cx="46037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092950" y="3765550"/>
            <a:ext cx="44450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3959225" y="2947988"/>
            <a:ext cx="46038" cy="444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4787900" y="3776663"/>
            <a:ext cx="46038" cy="460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227763" y="3956050"/>
            <a:ext cx="46037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7451725" y="3803650"/>
            <a:ext cx="46038" cy="460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6084888" y="4149725"/>
            <a:ext cx="44450" cy="44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4597400" y="3487738"/>
            <a:ext cx="46038" cy="44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20483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Oval 2"/>
          <p:cNvSpPr/>
          <p:nvPr/>
        </p:nvSpPr>
        <p:spPr>
          <a:xfrm>
            <a:off x="3276600" y="29257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362450" y="3052763"/>
            <a:ext cx="46038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43663" y="3789363"/>
            <a:ext cx="46037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623175" y="35734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140200" y="3030538"/>
            <a:ext cx="46038" cy="44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580063" y="4292600"/>
            <a:ext cx="46037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092950" y="3765550"/>
            <a:ext cx="44450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3959225" y="2947988"/>
            <a:ext cx="46038" cy="444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4787900" y="3776663"/>
            <a:ext cx="46038" cy="460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227763" y="3956050"/>
            <a:ext cx="46037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7451725" y="3803650"/>
            <a:ext cx="46038" cy="460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6084888" y="4149725"/>
            <a:ext cx="44450" cy="44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4597400" y="3487738"/>
            <a:ext cx="46038" cy="44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4514850" y="3205163"/>
            <a:ext cx="46038" cy="460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4" name="Oval 23"/>
          <p:cNvSpPr/>
          <p:nvPr/>
        </p:nvSpPr>
        <p:spPr>
          <a:xfrm>
            <a:off x="3132138" y="2708275"/>
            <a:ext cx="46037" cy="460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6732588" y="3595688"/>
            <a:ext cx="46037" cy="460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pic>
        <p:nvPicPr>
          <p:cNvPr id="21507" name="Picture 6" descr="My Saved Places - Google Maps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8615" r="13689" b="16017"/>
          <a:stretch>
            <a:fillRect/>
          </a:stretch>
        </p:blipFill>
        <p:spPr bwMode="auto">
          <a:xfrm>
            <a:off x="1908175" y="885825"/>
            <a:ext cx="70469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708400" y="3022600"/>
            <a:ext cx="44450" cy="460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03800" y="3910013"/>
            <a:ext cx="46038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6875463" y="3573463"/>
            <a:ext cx="46037" cy="460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Oval 2"/>
          <p:cNvSpPr/>
          <p:nvPr/>
        </p:nvSpPr>
        <p:spPr>
          <a:xfrm>
            <a:off x="3276600" y="29257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362450" y="3052763"/>
            <a:ext cx="46038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43663" y="3789363"/>
            <a:ext cx="46037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623175" y="3573463"/>
            <a:ext cx="44450" cy="460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140200" y="3030538"/>
            <a:ext cx="46038" cy="44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580063" y="4292600"/>
            <a:ext cx="46037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092950" y="3765550"/>
            <a:ext cx="44450" cy="460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3959225" y="2947988"/>
            <a:ext cx="46038" cy="444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4787900" y="3776663"/>
            <a:ext cx="46038" cy="460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227763" y="3956050"/>
            <a:ext cx="46037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7451725" y="3803650"/>
            <a:ext cx="46038" cy="460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6084888" y="4149725"/>
            <a:ext cx="44450" cy="44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4597400" y="3487738"/>
            <a:ext cx="46038" cy="44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4514850" y="3205163"/>
            <a:ext cx="46038" cy="460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4" name="Oval 23"/>
          <p:cNvSpPr/>
          <p:nvPr/>
        </p:nvSpPr>
        <p:spPr>
          <a:xfrm>
            <a:off x="3132138" y="2708275"/>
            <a:ext cx="46037" cy="460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6732588" y="3595688"/>
            <a:ext cx="46037" cy="460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5380038" y="4251325"/>
            <a:ext cx="46037" cy="460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7" name="Oval 26"/>
          <p:cNvSpPr/>
          <p:nvPr/>
        </p:nvSpPr>
        <p:spPr>
          <a:xfrm>
            <a:off x="7091363" y="3640138"/>
            <a:ext cx="46037" cy="460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3851275" y="2982913"/>
            <a:ext cx="46038" cy="460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Methodologies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Challenges on real data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Data sparseness</a:t>
            </a:r>
          </a:p>
          <a:p>
            <a:pPr marL="339725" indent="0" eaLnBrk="1" hangingPunct="1"/>
            <a:r>
              <a:rPr lang="en-AU" i="1" dirty="0" smtClean="0"/>
              <a:t>Trajectories are sparse compared with the space</a:t>
            </a:r>
          </a:p>
          <a:p>
            <a:pPr marL="339725" indent="0" eaLnBrk="1" hangingPunct="1"/>
            <a:r>
              <a:rPr lang="en-AU" i="1" dirty="0" smtClean="0"/>
              <a:t>A query can be given with any origin and destination, which may not exist in historical dataset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Data quality</a:t>
            </a:r>
          </a:p>
          <a:p>
            <a:pPr marL="339725" indent="0" eaLnBrk="1" hangingPunct="1"/>
            <a:r>
              <a:rPr lang="en-AU" i="1" dirty="0" smtClean="0"/>
              <a:t>The trajectory dataset is mixed with high- and low-sampling-rate trajectories</a:t>
            </a:r>
          </a:p>
          <a:p>
            <a:pPr marL="339725" indent="0" eaLnBrk="1" hangingPunct="1"/>
            <a:r>
              <a:rPr lang="en-AU" i="1" dirty="0" smtClean="0"/>
              <a:t>GPS locations can be off-road (in most case they are!)</a:t>
            </a:r>
          </a:p>
          <a:p>
            <a:pPr marL="339725" indent="0" eaLnBrk="1" hangingPunct="1"/>
            <a:r>
              <a:rPr lang="en-AU" i="1" dirty="0" smtClean="0"/>
              <a:t>Outlier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Methodologies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894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Problem statement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Input</a:t>
            </a:r>
          </a:p>
          <a:p>
            <a:pPr marL="339725" indent="0" eaLnBrk="1" hangingPunct="1"/>
            <a:r>
              <a:rPr lang="en-AU" i="1" dirty="0" smtClean="0"/>
              <a:t>A set of historical trajectories (various qualities)</a:t>
            </a:r>
          </a:p>
          <a:p>
            <a:pPr marL="339725" indent="0" eaLnBrk="1" hangingPunct="1"/>
            <a:r>
              <a:rPr lang="en-AU" i="1" dirty="0" smtClean="0"/>
              <a:t>A road network</a:t>
            </a:r>
          </a:p>
          <a:p>
            <a:pPr marL="339725" indent="0" eaLnBrk="1" hangingPunct="1"/>
            <a:r>
              <a:rPr lang="en-AU" i="1" dirty="0" smtClean="0"/>
              <a:t>A user-given query trajectory with low-sampling-rate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Output</a:t>
            </a:r>
          </a:p>
          <a:p>
            <a:pPr marL="339725" indent="0" eaLnBrk="1" hangingPunct="1"/>
            <a:r>
              <a:rPr lang="en-AU" i="1" dirty="0" smtClean="0"/>
              <a:t>A few possible routes of this query trajectory</a:t>
            </a:r>
          </a:p>
        </p:txBody>
      </p:sp>
    </p:spTree>
    <p:extLst>
      <p:ext uri="{BB962C8B-B14F-4D97-AF65-F5344CB8AC3E}">
        <p14:creationId xmlns:p14="http://schemas.microsoft.com/office/powerpoint/2010/main" val="35499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Main contributions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2000" dirty="0" smtClean="0"/>
              <a:t>Propose a new idea and framework on how to deal with low-sampling-rate trajectories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2000" dirty="0" smtClean="0"/>
              <a:t>Develop a system based on real-world large trajectory dataset</a:t>
            </a:r>
          </a:p>
          <a:p>
            <a:pPr marL="339725" indent="0" eaLnBrk="1" hangingPunct="1"/>
            <a:r>
              <a:rPr lang="en-AU" sz="2000" dirty="0" smtClean="0"/>
              <a:t>Trajectories of taxicabs in Beijing</a:t>
            </a:r>
          </a:p>
        </p:txBody>
      </p:sp>
    </p:spTree>
    <p:extLst>
      <p:ext uri="{BB962C8B-B14F-4D97-AF65-F5344CB8AC3E}">
        <p14:creationId xmlns:p14="http://schemas.microsoft.com/office/powerpoint/2010/main" val="17902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Methodologies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894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System Overview</a:t>
            </a:r>
          </a:p>
        </p:txBody>
      </p:sp>
      <p:pic>
        <p:nvPicPr>
          <p:cNvPr id="23555" name="Picture 1" descr="itee.uq.edu.au/~zxf/_papers/ICDE12.pdf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20750" r="13107" b="10721"/>
          <a:stretch>
            <a:fillRect/>
          </a:stretch>
        </p:blipFill>
        <p:spPr bwMode="auto">
          <a:xfrm>
            <a:off x="1979613" y="1196975"/>
            <a:ext cx="67881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Methodologies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rgbClr val="7030A0"/>
                </a:solidFill>
              </a:rPr>
              <a:t>Pre-processing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Reference trajectory search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Local route inference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Global route inference</a:t>
            </a:r>
            <a:r>
              <a:rPr lang="en-AU" sz="2400" dirty="0" smtClean="0">
                <a:solidFill>
                  <a:srgbClr val="7030A0"/>
                </a:solidFill>
              </a:rPr>
              <a:t>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967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Preprocessing (on historical data)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065337" y="1915719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Trip partition</a:t>
            </a:r>
          </a:p>
          <a:p>
            <a:pPr marL="339725" indent="0" eaLnBrk="1" hangingPunct="1"/>
            <a:r>
              <a:rPr lang="en-AU" sz="1800" dirty="0" smtClean="0"/>
              <a:t>A GPS log contains the record of movement for a long period</a:t>
            </a:r>
          </a:p>
          <a:p>
            <a:pPr marL="339725" indent="0" eaLnBrk="1" hangingPunct="1"/>
            <a:r>
              <a:rPr lang="en-AU" sz="1800" dirty="0" smtClean="0"/>
              <a:t>Partition a long trajectory into meaningful trips</a:t>
            </a:r>
          </a:p>
          <a:p>
            <a:pPr marL="339725" indent="0" eaLnBrk="1" hangingPunct="1"/>
            <a:r>
              <a:rPr lang="en-AU" sz="1800" dirty="0" smtClean="0"/>
              <a:t>Concept: stay </a:t>
            </a:r>
            <a:r>
              <a:rPr lang="en-AU" sz="1800" dirty="0" smtClean="0"/>
              <a:t>point [zheng2009mining]</a:t>
            </a:r>
            <a:endParaRPr lang="en-AU" sz="1800" dirty="0" smtClean="0"/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Map matching for GPS points</a:t>
            </a:r>
          </a:p>
          <a:p>
            <a:pPr marL="339725" indent="0" eaLnBrk="1" hangingPunct="1"/>
            <a:r>
              <a:rPr lang="en-AU" sz="1800" dirty="0" smtClean="0"/>
              <a:t>Candidate edges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Indexing all the GPS points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4869160"/>
            <a:ext cx="5488721" cy="147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70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Route inference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065337" y="1915719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Search for reference trajectories</a:t>
            </a:r>
          </a:p>
          <a:p>
            <a:pPr marL="339725" indent="0" eaLnBrk="1" hangingPunct="1"/>
            <a:r>
              <a:rPr lang="en-AU" sz="1800" dirty="0" smtClean="0"/>
              <a:t>Select the relevant historical trajectories that may be helpful in inferring the route of the query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Local route inference</a:t>
            </a:r>
          </a:p>
          <a:p>
            <a:pPr marL="339725" indent="0" eaLnBrk="1" hangingPunct="1"/>
            <a:r>
              <a:rPr lang="en-AU" sz="1800" dirty="0" smtClean="0"/>
              <a:t>Inferring the routes between consecutive samples of query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Global route inference</a:t>
            </a:r>
          </a:p>
          <a:p>
            <a:pPr marL="339725" indent="0" eaLnBrk="1" hangingPunct="1"/>
            <a:r>
              <a:rPr lang="en-AU" sz="1800" dirty="0" smtClean="0"/>
              <a:t>Inferring the whole routes by connecting the local routes</a:t>
            </a:r>
          </a:p>
        </p:txBody>
      </p:sp>
    </p:spTree>
    <p:extLst>
      <p:ext uri="{BB962C8B-B14F-4D97-AF65-F5344CB8AC3E}">
        <p14:creationId xmlns:p14="http://schemas.microsoft.com/office/powerpoint/2010/main" val="268943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Methodologies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Pre-processing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rgbClr val="7030A0"/>
                </a:solidFill>
              </a:rPr>
              <a:t>Reference trajectory search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Local route inference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Global route inference</a:t>
            </a:r>
            <a:r>
              <a:rPr lang="en-AU" sz="2400" dirty="0" smtClean="0">
                <a:solidFill>
                  <a:srgbClr val="7030A0"/>
                </a:solidFill>
              </a:rPr>
              <a:t>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679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Trajectories in mathematical and real worlds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1800" dirty="0" smtClean="0"/>
              <a:t>A location trajectory is a record of the path of a variety of moving objects, such as people, vehicles, animals and nature phenomena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1800" dirty="0" smtClean="0"/>
              <a:t>From mathematics point, a trajectory is a continuous mapping from time to space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1800" dirty="0" smtClean="0"/>
              <a:t>In real world, GPS devices can only report their locations on discrete time instants.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1800" dirty="0" smtClean="0"/>
              <a:t>Essentially, a real world trajectory is a sample of its counterpart in mathematical world. </a:t>
            </a:r>
          </a:p>
          <a:p>
            <a:pPr marL="0" lvl="1" indent="-339725" eaLnBrk="1" hangingPunct="1"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72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Reference trajectory search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065337" y="1915719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Intuitively, we only need to utilize the ones in the surrounding area of the query since the relationship between two trajectories faraway from each other is usually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Simple and spliced reference trajectory</a:t>
            </a:r>
          </a:p>
        </p:txBody>
      </p:sp>
    </p:spTree>
    <p:extLst>
      <p:ext uri="{BB962C8B-B14F-4D97-AF65-F5344CB8AC3E}">
        <p14:creationId xmlns:p14="http://schemas.microsoft.com/office/powerpoint/2010/main" val="40750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Reference trajectory search (cont.)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065337" y="1915719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Simple reference trajectory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They natively exist in the trajectory archive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26246" y="2996952"/>
            <a:ext cx="5558121" cy="2952328"/>
            <a:chOff x="2065337" y="2780928"/>
            <a:chExt cx="4216749" cy="1981592"/>
          </a:xfrm>
        </p:grpSpPr>
        <p:pic>
          <p:nvPicPr>
            <p:cNvPr id="2" name="Picture 1" descr="itee.uq.edu.au/~zxf/_papers/ICDE12.pdf - Google Chrome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51977" r="50799" b="42266"/>
            <a:stretch/>
          </p:blipFill>
          <p:spPr>
            <a:xfrm>
              <a:off x="2065337" y="2780928"/>
              <a:ext cx="4141329" cy="402114"/>
            </a:xfrm>
            <a:prstGeom prst="rect">
              <a:avLst/>
            </a:prstGeom>
          </p:spPr>
        </p:pic>
        <p:pic>
          <p:nvPicPr>
            <p:cNvPr id="3" name="Picture 2" descr="itee.uq.edu.au/~zxf/_papers/ICDE12.pdf - Google Chrom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2089" r="14314" b="55602"/>
            <a:stretch/>
          </p:blipFill>
          <p:spPr>
            <a:xfrm>
              <a:off x="2105621" y="3183042"/>
              <a:ext cx="4176465" cy="157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0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65337" y="1915719"/>
            <a:ext cx="67389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175" indent="-1588" algn="l" rtl="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2pPr>
            <a:lvl3pPr marL="233363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4635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693738" indent="-228600" algn="l" rtl="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1509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6081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0653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5225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T1, T2 -- yes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T3, T4 – no 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Reference trajectory search (cont.)</a:t>
            </a:r>
          </a:p>
        </p:txBody>
      </p:sp>
      <p:pic>
        <p:nvPicPr>
          <p:cNvPr id="6" name="Content Placeholder 5" descr="itee.uq.edu.au/~zxf/_papers/ICDE12.pdf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7" t="50990" r="15914" b="28078"/>
          <a:stretch/>
        </p:blipFill>
        <p:spPr>
          <a:xfrm>
            <a:off x="2672179" y="3501008"/>
            <a:ext cx="4993940" cy="2232248"/>
          </a:xfrm>
        </p:spPr>
      </p:pic>
    </p:spTree>
    <p:extLst>
      <p:ext uri="{BB962C8B-B14F-4D97-AF65-F5344CB8AC3E}">
        <p14:creationId xmlns:p14="http://schemas.microsoft.com/office/powerpoint/2010/main" val="25191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Reference trajectory search (cont.)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065337" y="1915719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Spliced reference trajectory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They don’t exist in the trajectory archive by nature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Formed by splicing two parts of trajectories </a:t>
            </a:r>
          </a:p>
        </p:txBody>
      </p:sp>
      <p:pic>
        <p:nvPicPr>
          <p:cNvPr id="6" name="Picture 5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37442" r="50583" b="39929"/>
          <a:stretch/>
        </p:blipFill>
        <p:spPr>
          <a:xfrm>
            <a:off x="2195736" y="3501008"/>
            <a:ext cx="5822316" cy="22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65337" y="1915719"/>
            <a:ext cx="67389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175" indent="-1588" algn="l" rtl="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2pPr>
            <a:lvl3pPr marL="233363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4635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693738" indent="-228600" algn="l" rtl="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1509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6081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0653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5225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T1, T2, T4 – not simple reference trajectory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Parts of T1 and T2 can form a reference trajectory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Reference trajectory search (cont.)</a:t>
            </a:r>
          </a:p>
        </p:txBody>
      </p:sp>
      <p:pic>
        <p:nvPicPr>
          <p:cNvPr id="4" name="Content Placeholder 3" descr="itee.uq.edu.au/~zxf/_papers/ICDE12.pdf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8" t="54334" r="15236" b="27760"/>
          <a:stretch/>
        </p:blipFill>
        <p:spPr>
          <a:xfrm>
            <a:off x="2771800" y="3293613"/>
            <a:ext cx="5029348" cy="1935587"/>
          </a:xfrm>
        </p:spPr>
      </p:pic>
    </p:spTree>
    <p:extLst>
      <p:ext uri="{BB962C8B-B14F-4D97-AF65-F5344CB8AC3E}">
        <p14:creationId xmlns:p14="http://schemas.microsoft.com/office/powerpoint/2010/main" val="30507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65337" y="1915719"/>
            <a:ext cx="67389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175" indent="-1588" algn="l" rtl="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2pPr>
            <a:lvl3pPr marL="233363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4635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693738" indent="-228600" algn="l" rtl="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1509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6081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0653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522538" indent="-228600" algn="l" rtl="0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Why we only consider two consecutive points?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Why we propose spliced reference trajectory? 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Reference trajectory search (cont.)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3848" y="400506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7030A0"/>
                </a:solidFill>
              </a:rPr>
              <a:t>Data sparseness!</a:t>
            </a:r>
            <a:endParaRPr lang="en-A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Methodologies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Pre-processing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Reference trajectory search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rgbClr val="7030A0"/>
                </a:solidFill>
              </a:rPr>
              <a:t>Local route inference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Global route inference</a:t>
            </a:r>
            <a:r>
              <a:rPr lang="en-AU" sz="2400" dirty="0" smtClean="0">
                <a:solidFill>
                  <a:srgbClr val="7030A0"/>
                </a:solidFill>
              </a:rPr>
              <a:t>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679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Local route inference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Basic idea is to treat all the reference trajectories collectively 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Using the points from reference trajectories as the evidence of popularity of each road 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Traverse graph based approach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Nearest </a:t>
            </a:r>
            <a:r>
              <a:rPr lang="en-AU" sz="1800" dirty="0" err="1" smtClean="0"/>
              <a:t>neighbor</a:t>
            </a:r>
            <a:r>
              <a:rPr lang="en-AU" sz="1800" dirty="0" smtClean="0"/>
              <a:t> based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Traverse graph based approach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Intuition: if a road segment is not travelled by any reference, there is a high chance that the query object did not pass by it either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Focus on the road segments traversed by some reference trajectories rather than all the edges in the road network</a:t>
            </a:r>
          </a:p>
        </p:txBody>
      </p:sp>
    </p:spTree>
    <p:extLst>
      <p:ext uri="{BB962C8B-B14F-4D97-AF65-F5344CB8AC3E}">
        <p14:creationId xmlns:p14="http://schemas.microsoft.com/office/powerpoint/2010/main" val="18115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Traverse graph based approach (cont.)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5445224"/>
            <a:ext cx="5898976" cy="995264"/>
          </a:xfrm>
        </p:spPr>
        <p:txBody>
          <a:bodyPr/>
          <a:lstStyle/>
          <a:p>
            <a:pPr marL="339725" indent="0" eaLnBrk="1" hangingPunct="1"/>
            <a:r>
              <a:rPr lang="en-AU" dirty="0" smtClean="0"/>
              <a:t>Essentially, the traverse graph is a conceptual graph that incorporates the topological structure of the underlying road network as well as the distribution of reference trajectories</a:t>
            </a:r>
          </a:p>
        </p:txBody>
      </p:sp>
      <p:pic>
        <p:nvPicPr>
          <p:cNvPr id="2" name="Picture 1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689" r="9126" b="48114"/>
          <a:stretch/>
        </p:blipFill>
        <p:spPr>
          <a:xfrm>
            <a:off x="2339752" y="2060848"/>
            <a:ext cx="5185523" cy="936104"/>
          </a:xfrm>
          <a:prstGeom prst="rect">
            <a:avLst/>
          </a:prstGeom>
        </p:spPr>
      </p:pic>
      <p:pic>
        <p:nvPicPr>
          <p:cNvPr id="3" name="Picture 2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354" r="8544" b="13552"/>
          <a:stretch/>
        </p:blipFill>
        <p:spPr>
          <a:xfrm>
            <a:off x="2339760" y="3361309"/>
            <a:ext cx="5297563" cy="19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Trajectories in mathematical and real worlds</a:t>
            </a:r>
          </a:p>
        </p:txBody>
      </p:sp>
      <p:sp>
        <p:nvSpPr>
          <p:cNvPr id="4" name="Arc 3"/>
          <p:cNvSpPr/>
          <p:nvPr/>
        </p:nvSpPr>
        <p:spPr>
          <a:xfrm>
            <a:off x="3131840" y="3140968"/>
            <a:ext cx="4896544" cy="2232248"/>
          </a:xfrm>
          <a:prstGeom prst="arc">
            <a:avLst>
              <a:gd name="adj1" fmla="val 10961018"/>
              <a:gd name="adj2" fmla="val 21066666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3120256" y="4077072"/>
            <a:ext cx="72008" cy="72008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3635896" y="3501008"/>
            <a:ext cx="72008" cy="72008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076056" y="3140968"/>
            <a:ext cx="72008" cy="72008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7164288" y="3376594"/>
            <a:ext cx="72008" cy="72008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7812360" y="3825044"/>
            <a:ext cx="72008" cy="72008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Traverse graph based approach (cont.)</a:t>
            </a:r>
          </a:p>
        </p:txBody>
      </p:sp>
      <p:pic>
        <p:nvPicPr>
          <p:cNvPr id="5" name="Content Placeholder 4" descr="itee.uq.edu.au/~zxf/_papers/ICDE12.pdf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30596" r="50434" b="16923"/>
          <a:stretch/>
        </p:blipFill>
        <p:spPr>
          <a:xfrm>
            <a:off x="2411760" y="1556792"/>
            <a:ext cx="4683506" cy="4104456"/>
          </a:xfrm>
        </p:spPr>
      </p:pic>
    </p:spTree>
    <p:extLst>
      <p:ext uri="{BB962C8B-B14F-4D97-AF65-F5344CB8AC3E}">
        <p14:creationId xmlns:p14="http://schemas.microsoft.com/office/powerpoint/2010/main" val="6808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Traverse graph based approach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195736" y="1844824"/>
                <a:ext cx="1178537" cy="432048"/>
              </a:xfrm>
            </p:spPr>
            <p:txBody>
              <a:bodyPr/>
              <a:lstStyle/>
              <a:p>
                <a:pPr marL="339725" indent="0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/>
                        </a:rPr>
                        <m:t>𝜆</m:t>
                      </m:r>
                      <m:r>
                        <a:rPr lang="en-AU" b="0" i="1" smtClean="0"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en-AU" dirty="0" smtClean="0"/>
              </a:p>
            </p:txBody>
          </p:sp>
        </mc:Choice>
        <mc:Fallback xmlns="">
          <p:sp>
            <p:nvSpPr>
              <p:cNvPr id="24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5736" y="1844824"/>
                <a:ext cx="1178537" cy="432048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tee.uq.edu.au/~zxf/_papers/ICDE12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14" r="15146" b="43299"/>
          <a:stretch/>
        </p:blipFill>
        <p:spPr>
          <a:xfrm>
            <a:off x="2281779" y="2276872"/>
            <a:ext cx="5696303" cy="2173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11760" y="4725144"/>
                <a:ext cx="5400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n-AU" sz="1600" dirty="0" smtClean="0">
                    <a:solidFill>
                      <a:srgbClr val="7030A0"/>
                    </a:solidFill>
                  </a:rPr>
                  <a:t>Graph reduction: remove the redundant edges of the graph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AU" sz="1600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AU" sz="1600" dirty="0" smtClean="0">
                    <a:solidFill>
                      <a:srgbClr val="7030A0"/>
                    </a:solidFill>
                  </a:rPr>
                  <a:t> is redundant,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AU" sz="1600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6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1600" dirty="0" smtClean="0">
                    <a:solidFill>
                      <a:srgbClr val="7030A0"/>
                    </a:solidFill>
                  </a:rPr>
                  <a:t> is not)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n-AU" sz="1600" dirty="0" smtClean="0">
                    <a:solidFill>
                      <a:srgbClr val="7030A0"/>
                    </a:solidFill>
                  </a:rPr>
                  <a:t>Use the k shortest paths of this graph as the candidate local possible route of the query</a:t>
                </a:r>
                <a:endParaRPr lang="en-AU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725144"/>
                <a:ext cx="5400600" cy="1077218"/>
              </a:xfrm>
              <a:prstGeom prst="rect">
                <a:avLst/>
              </a:prstGeom>
              <a:blipFill rotWithShape="1">
                <a:blip r:embed="rId4"/>
                <a:stretch>
                  <a:fillRect l="-451" t="-1695" b="-62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Traverse graph based approach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057400" y="2012950"/>
                <a:ext cx="6738938" cy="4427538"/>
              </a:xfrm>
            </p:spPr>
            <p:txBody>
              <a:bodyPr/>
              <a:lstStyle/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Pros: inference is more reliable </a:t>
                </a:r>
              </a:p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Cons: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AU" sz="1800" dirty="0" smtClean="0"/>
                  <a:t> is hard to specify when only a small amount of reference trajectories are available</a:t>
                </a:r>
              </a:p>
              <a:p>
                <a:pPr marL="339725" indent="0" eaLnBrk="1" hangingPunct="1"/>
                <a:r>
                  <a:rPr lang="en-AU" sz="1800" dirty="0" smtClean="0"/>
                  <a:t>Too low: low connectivity in the traverse graph</a:t>
                </a:r>
              </a:p>
              <a:p>
                <a:pPr marL="339725" indent="0" eaLnBrk="1" hangingPunct="1"/>
                <a:r>
                  <a:rPr lang="en-AU" sz="1800" dirty="0" smtClean="0"/>
                  <a:t>Too high: graph construction is not efficient </a:t>
                </a:r>
              </a:p>
            </p:txBody>
          </p:sp>
        </mc:Choice>
        <mc:Fallback xmlns="">
          <p:sp>
            <p:nvSpPr>
              <p:cNvPr id="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7400" y="2012950"/>
                <a:ext cx="6738938" cy="4427538"/>
              </a:xfrm>
              <a:blipFill rotWithShape="1">
                <a:blip r:embed="rId2"/>
                <a:stretch>
                  <a:fillRect l="-633" t="-68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747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Nearest neighbor based approach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2950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Consider all the reference points in Euclidean space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Try to find a continuous hops with shortest Euclidean distance from origin to destination via the reference points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Recursively search for </a:t>
            </a:r>
            <a:r>
              <a:rPr lang="en-AU" sz="1800" dirty="0" err="1" smtClean="0"/>
              <a:t>kNN</a:t>
            </a:r>
            <a:r>
              <a:rPr lang="en-AU" sz="1800" dirty="0" smtClean="0"/>
              <a:t> of the current position and jump to one of the </a:t>
            </a:r>
            <a:r>
              <a:rPr lang="en-AU" sz="1800" dirty="0" err="1" smtClean="0"/>
              <a:t>kNNs</a:t>
            </a: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2014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Nearest neighbor based approach (cont.)</a:t>
            </a:r>
          </a:p>
        </p:txBody>
      </p:sp>
      <p:pic>
        <p:nvPicPr>
          <p:cNvPr id="3" name="Picture 2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20751" r="50679" b="12647"/>
          <a:stretch/>
        </p:blipFill>
        <p:spPr>
          <a:xfrm>
            <a:off x="2469961" y="1340768"/>
            <a:ext cx="4608512" cy="51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Nearest neighbor based approach (cont.)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5229200"/>
            <a:ext cx="6738938" cy="121128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We will keep track of each path that has been built. So if another recursion hits any node of this path, we can re-use them</a:t>
            </a:r>
          </a:p>
        </p:txBody>
      </p:sp>
      <p:pic>
        <p:nvPicPr>
          <p:cNvPr id="2" name="Picture 1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739" r="15049" b="29979"/>
          <a:stretch/>
        </p:blipFill>
        <p:spPr>
          <a:xfrm>
            <a:off x="2627784" y="1628800"/>
            <a:ext cx="5112568" cy="35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Nearest neighbor based approach (cont.)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16832"/>
            <a:ext cx="6738938" cy="4523656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Pros: more adaptive to the distribution of the reference trajectories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Cons: not as reliable as the traverse graph</a:t>
            </a:r>
            <a:endParaRPr lang="en-AU" sz="1800" dirty="0"/>
          </a:p>
          <a:p>
            <a:pPr marL="0" lvl="1" indent="0" eaLnBrk="1" hangingPunct="1"/>
            <a:r>
              <a:rPr lang="en-AU" sz="1800" dirty="0" smtClean="0"/>
              <a:t>         	not efficient when the number of reference points 	 	increase</a:t>
            </a:r>
          </a:p>
        </p:txBody>
      </p:sp>
    </p:spTree>
    <p:extLst>
      <p:ext uri="{BB962C8B-B14F-4D97-AF65-F5344CB8AC3E}">
        <p14:creationId xmlns:p14="http://schemas.microsoft.com/office/powerpoint/2010/main" val="17164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Hybrid approach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16832"/>
            <a:ext cx="6738938" cy="4523656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Combine the advantage of both approaches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Detect the density of reference points in surrounding area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High density: traverse graph based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Low density: nearest </a:t>
            </a:r>
            <a:r>
              <a:rPr lang="en-AU" sz="1800" dirty="0" err="1" smtClean="0"/>
              <a:t>neighbor</a:t>
            </a:r>
            <a:r>
              <a:rPr lang="en-AU" sz="1800" dirty="0" smtClean="0"/>
              <a:t> based </a:t>
            </a:r>
          </a:p>
        </p:txBody>
      </p:sp>
    </p:spTree>
    <p:extLst>
      <p:ext uri="{BB962C8B-B14F-4D97-AF65-F5344CB8AC3E}">
        <p14:creationId xmlns:p14="http://schemas.microsoft.com/office/powerpoint/2010/main" val="32882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Methodologies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Pre-processing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Reference trajectory search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chemeClr val="tx1"/>
                </a:solidFill>
              </a:rPr>
              <a:t>Local route inference</a:t>
            </a:r>
          </a:p>
          <a:p>
            <a:pPr marL="625475" indent="-285750" eaLnBrk="1" hangingPunct="1"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rgbClr val="7030A0"/>
                </a:solidFill>
              </a:rPr>
              <a:t>Global route inference</a:t>
            </a:r>
            <a:r>
              <a:rPr lang="en-AU" sz="2400" dirty="0" smtClean="0">
                <a:solidFill>
                  <a:srgbClr val="7030A0"/>
                </a:solidFill>
              </a:rPr>
              <a:t>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679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</p:spPr>
            <p:txBody>
              <a:bodyPr/>
              <a:lstStyle/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Connect the candidate local routes between consecutive samples to form the global route, which is the final answer to the query</a:t>
                </a:r>
              </a:p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Answer will be useless if we simply return all the combinations of the local route</a:t>
                </a:r>
              </a:p>
              <a:p>
                <a:pPr marL="339725" indent="0" eaLnBrk="1" hangingPunct="1"/>
                <a:r>
                  <a:rPr lang="en-AU" sz="1800" dirty="0" smtClean="0"/>
                  <a:t>k local routes for each segment, with 10 segments</a:t>
                </a:r>
              </a:p>
              <a:p>
                <a:pPr marL="625475" indent="-285750" eaLnBrk="1" hangingPunct="1">
                  <a:buFont typeface="Symbol"/>
                  <a:buChar char="Þ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AU" sz="1800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AU" sz="1800" b="0" i="1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AU" sz="1800" dirty="0" smtClean="0"/>
                  <a:t> combinations!</a:t>
                </a:r>
              </a:p>
              <a:p>
                <a:pPr marL="285750" lvl="1" indent="-285750" eaLnBrk="1" hangingPunct="1">
                  <a:buFont typeface="Arial" pitchFamily="34" charset="0"/>
                  <a:buChar char="•"/>
                </a:pPr>
                <a:r>
                  <a:rPr lang="en-AU" sz="1800" dirty="0" smtClean="0"/>
                  <a:t>Select a small subset of them to output</a:t>
                </a:r>
              </a:p>
              <a:p>
                <a:pPr marL="339725" indent="0" eaLnBrk="1" hangingPunct="1"/>
                <a:r>
                  <a:rPr lang="en-AU" sz="1800" dirty="0" smtClean="0"/>
                  <a:t>Which subset???</a:t>
                </a:r>
              </a:p>
            </p:txBody>
          </p:sp>
        </mc:Choice>
        <mc:Fallback xmlns="">
          <p:sp>
            <p:nvSpPr>
              <p:cNvPr id="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  <a:blipFill rotWithShape="1">
                <a:blip r:embed="rId2"/>
                <a:stretch>
                  <a:fillRect l="-633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9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Low-sampling-rate Issues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2950"/>
            <a:ext cx="6738938" cy="1847850"/>
          </a:xfrm>
        </p:spPr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1800" dirty="0" smtClean="0"/>
              <a:t>Since we always use a sample to approximate the original trajectory of the moving object, higher sampling rate results in better approximation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1800" dirty="0" smtClean="0"/>
              <a:t>However, huge amount of low-sampling-rate trajectories exist in many scenarios</a:t>
            </a:r>
          </a:p>
          <a:p>
            <a:pPr marL="0" lvl="1" indent="-339725" eaLnBrk="1" hangingPunct="1">
              <a:defRPr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</p:spPr>
            <p:txBody>
              <a:bodyPr/>
              <a:lstStyle/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Connect the candidate local routes between consecutive samples to form the global route, which is the final answer to the query</a:t>
                </a:r>
              </a:p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Answer will be useless if we simply return all the combinations of the local route</a:t>
                </a:r>
              </a:p>
              <a:p>
                <a:pPr marL="339725" indent="0" eaLnBrk="1" hangingPunct="1"/>
                <a:r>
                  <a:rPr lang="en-AU" sz="1800" dirty="0" smtClean="0"/>
                  <a:t>k local routes for each segment, with 10 segments</a:t>
                </a:r>
              </a:p>
              <a:p>
                <a:pPr marL="625475" indent="-285750" eaLnBrk="1" hangingPunct="1">
                  <a:buFont typeface="Symbol"/>
                  <a:buChar char="Þ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AU" sz="1800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AU" sz="1800" b="0" i="1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AU" sz="1800" dirty="0" smtClean="0"/>
                  <a:t> combinations!</a:t>
                </a:r>
              </a:p>
              <a:p>
                <a:pPr marL="285750" lvl="1" indent="-285750" eaLnBrk="1" hangingPunct="1">
                  <a:buFont typeface="Arial" pitchFamily="34" charset="0"/>
                  <a:buChar char="•"/>
                </a:pPr>
                <a:r>
                  <a:rPr lang="en-AU" sz="1800" dirty="0" smtClean="0"/>
                  <a:t>Select a small subset of them to output</a:t>
                </a:r>
              </a:p>
              <a:p>
                <a:pPr marL="339725" indent="0" eaLnBrk="1" hangingPunct="1"/>
                <a:r>
                  <a:rPr lang="en-AU" sz="1800" dirty="0" smtClean="0"/>
                  <a:t>Which subset???</a:t>
                </a:r>
              </a:p>
            </p:txBody>
          </p:sp>
        </mc:Choice>
        <mc:Fallback xmlns="">
          <p:sp>
            <p:nvSpPr>
              <p:cNvPr id="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  <a:blipFill rotWithShape="1">
                <a:blip r:embed="rId2"/>
                <a:stretch>
                  <a:fillRect l="-633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7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16832"/>
            <a:ext cx="6738938" cy="4523656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The quality of a global route depends on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The quality of each local route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The quality of the connections between local routes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Correspondingly, 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popularity function for each local route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transition conﬁdence function for the connection</a:t>
            </a:r>
            <a:r>
              <a:rPr lang="en-AU" sz="1800" dirty="0"/>
              <a:t>s</a:t>
            </a: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11658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16832"/>
            <a:ext cx="6738938" cy="4523656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Popularity of a local route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How many traffic on the route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The distribution of the traffic on each road of the route</a:t>
            </a:r>
          </a:p>
        </p:txBody>
      </p:sp>
      <p:pic>
        <p:nvPicPr>
          <p:cNvPr id="2" name="Picture 1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50000" r="55146" b="33028"/>
          <a:stretch/>
        </p:blipFill>
        <p:spPr>
          <a:xfrm>
            <a:off x="2411760" y="3356992"/>
            <a:ext cx="5116476" cy="187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55776" y="5517232"/>
                <a:ext cx="518066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AU" sz="1400" b="0" i="0" smtClean="0">
                        <a:solidFill>
                          <a:srgbClr val="7030A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AU" sz="1400" dirty="0" smtClean="0">
                    <a:solidFill>
                      <a:srgbClr val="7030A0"/>
                    </a:solidFill>
                    <a:latin typeface="+mj-lt"/>
                  </a:rPr>
                  <a:t>is preferred since there is smooth traffic flow, </a:t>
                </a:r>
              </a:p>
              <a:p>
                <a:r>
                  <a:rPr lang="en-AU" sz="1400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AU" sz="1400" dirty="0" smtClean="0">
                    <a:solidFill>
                      <a:srgbClr val="7030A0"/>
                    </a:solidFill>
                    <a:latin typeface="+mj-lt"/>
                  </a:rPr>
                  <a:t>urst traffic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1400" dirty="0" smtClean="0">
                    <a:solidFill>
                      <a:srgbClr val="7030A0"/>
                    </a:solidFill>
                    <a:latin typeface="+mj-lt"/>
                  </a:rPr>
                  <a:t> can be caused by a road intersection, in which many vehicles just cross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1400" dirty="0">
                    <a:solidFill>
                      <a:srgbClr val="7030A0"/>
                    </a:solidFill>
                  </a:rPr>
                  <a:t> </a:t>
                </a:r>
                <a:r>
                  <a:rPr lang="en-AU" sz="1400" dirty="0" smtClean="0">
                    <a:solidFill>
                      <a:srgbClr val="7030A0"/>
                    </a:solidFill>
                  </a:rPr>
                  <a:t>rathe than travelling on it </a:t>
                </a:r>
                <a:endParaRPr lang="en-AU" sz="14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517232"/>
                <a:ext cx="5180668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235" t="-826" r="-1176" b="-743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9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</p:spPr>
            <p:txBody>
              <a:bodyPr/>
              <a:lstStyle/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Popularity of a local route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/>
                      </a:rPr>
                      <m:t>𝑅</m:t>
                    </m:r>
                    <m:r>
                      <a:rPr lang="en-AU" sz="1800" b="0" i="1" smtClean="0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AU" sz="18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AU" sz="1800" b="0" i="1" smtClean="0">
                        <a:latin typeface="Cambria Math"/>
                      </a:rPr>
                      <m:t>,…, 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AU" sz="1800" dirty="0" smtClean="0"/>
              </a:p>
            </p:txBody>
          </p:sp>
        </mc:Choice>
        <mc:Fallback>
          <p:sp>
            <p:nvSpPr>
              <p:cNvPr id="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  <a:blipFill rotWithShape="1">
                <a:blip r:embed="rId2"/>
                <a:stretch>
                  <a:fillRect l="-633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tee.uq.edu.au/~zxf/_papers/ICDE12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62317" r="54757" b="29498"/>
          <a:stretch/>
        </p:blipFill>
        <p:spPr>
          <a:xfrm>
            <a:off x="2898555" y="3068960"/>
            <a:ext cx="4023978" cy="7200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411760" y="4365103"/>
                <a:ext cx="51845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AU" sz="16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AU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AU" sz="1600" b="0" i="1" smtClean="0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en-AU" sz="1600" b="0" i="1" dirty="0" smtClean="0">
                    <a:latin typeface="Cambria Math"/>
                  </a:rPr>
                  <a:t> </a:t>
                </a:r>
                <a:r>
                  <a:rPr lang="en-AU" sz="1600" dirty="0" smtClean="0">
                    <a:latin typeface="+mn-lt"/>
                  </a:rPr>
                  <a:t>is the set of reference trajectories </a:t>
                </a:r>
                <a:endParaRPr lang="en-AU" sz="16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AU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AU" sz="1600" b="0" i="1" smtClean="0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en-AU" sz="1600" dirty="0" smtClean="0"/>
                  <a:t> is the percentage of the reference trajectories on r</a:t>
                </a:r>
                <a:endParaRPr lang="en-AU" sz="16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365103"/>
                <a:ext cx="5184576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1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</p:spPr>
            <p:txBody>
              <a:bodyPr/>
              <a:lstStyle/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Route transition confidence of the connection between local routes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AU" sz="18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endParaRPr lang="en-AU" sz="1800" dirty="0"/>
              </a:p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The more common trajectories shared by two local routes, the higher score they will get</a:t>
                </a:r>
              </a:p>
              <a:p>
                <a:pPr marL="0" lvl="1" indent="0" eaLnBrk="1" hangingPunct="1"/>
                <a:endParaRPr lang="en-AU" sz="1800" dirty="0" smtClean="0"/>
              </a:p>
              <a:p>
                <a:pPr marL="0" lvl="1" indent="0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8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AU" sz="1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AU" sz="1800" b="0" i="1" smtClean="0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AU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AU" sz="1800" b="0" i="1" smtClean="0">
                          <a:latin typeface="Cambria Math"/>
                        </a:rPr>
                        <m:t>=</m:t>
                      </m:r>
                      <m:r>
                        <a:rPr lang="en-AU" sz="1800" b="0" i="1" smtClean="0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en-AU" sz="18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1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AU" sz="1800" i="1">
                                  <a:latin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AU" sz="1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8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AU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sz="1800" i="1">
                                  <a:latin typeface="Cambria Math"/>
                                </a:rPr>
                                <m:t>∩</m:t>
                              </m:r>
                              <m:r>
                                <a:rPr lang="en-AU" sz="1800" i="1">
                                  <a:latin typeface="Cambria Math"/>
                                </a:rPr>
                                <m:t>𝐶</m:t>
                              </m:r>
                              <m:r>
                                <a:rPr lang="en-AU" sz="18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sz="1800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AU" sz="180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AU" sz="1800" i="1">
                                  <a:latin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AU" sz="1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8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AU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sz="1800" i="1">
                                  <a:latin typeface="Cambria Math"/>
                                </a:rPr>
                                <m:t>∪</m:t>
                              </m:r>
                              <m:r>
                                <a:rPr lang="en-AU" sz="1800" i="1">
                                  <a:latin typeface="Cambria Math"/>
                                </a:rPr>
                                <m:t>𝐶</m:t>
                              </m:r>
                              <m:r>
                                <a:rPr lang="en-AU" sz="18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sz="1800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AU" sz="1800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en-AU" sz="1800" b="0" i="1" smtClean="0">
                              <a:latin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AU" sz="1800" dirty="0" smtClean="0"/>
              </a:p>
            </p:txBody>
          </p:sp>
        </mc:Choice>
        <mc:Fallback>
          <p:sp>
            <p:nvSpPr>
              <p:cNvPr id="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  <a:blipFill rotWithShape="1">
                <a:blip r:embed="rId2"/>
                <a:stretch>
                  <a:fillRect l="-633" t="-673" r="-16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86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</p:spPr>
            <p:txBody>
              <a:bodyPr/>
              <a:lstStyle/>
              <a:p>
                <a:pPr marL="285750" lvl="1" indent="-285750" eaLnBrk="1" hangingPunct="1">
                  <a:buFont typeface="Arial" charset="0"/>
                  <a:buChar char="•"/>
                </a:pPr>
                <a:r>
                  <a:rPr lang="en-AU" sz="1800" dirty="0" smtClean="0"/>
                  <a:t>Global route score for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/>
                      </a:rPr>
                      <m:t>𝑅</m:t>
                    </m:r>
                    <m:r>
                      <a:rPr lang="en-AU" sz="1800" b="0" i="1" smtClean="0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AU" sz="1800" b="0" i="1" smtClean="0">
                        <a:latin typeface="Cambria Math"/>
                      </a:rPr>
                      <m:t>⋄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AU" sz="1800" b="0" i="1" smtClean="0">
                        <a:latin typeface="Cambria Math"/>
                      </a:rPr>
                      <m:t>⋄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AU" sz="1800" b="0" i="1" smtClean="0">
                        <a:latin typeface="Cambria Math"/>
                      </a:rPr>
                      <m:t> …⋄</m:t>
                    </m:r>
                    <m:sSub>
                      <m:sSubPr>
                        <m:ctrlPr>
                          <a:rPr lang="en-AU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AU" sz="1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1800" dirty="0" smtClean="0"/>
                  <a:t> </a:t>
                </a:r>
                <a:endParaRPr lang="en-AU" sz="1800" dirty="0" smtClean="0"/>
              </a:p>
            </p:txBody>
          </p:sp>
        </mc:Choice>
        <mc:Fallback>
          <p:sp>
            <p:nvSpPr>
              <p:cNvPr id="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7400" y="1916832"/>
                <a:ext cx="6738938" cy="4523656"/>
              </a:xfrm>
              <a:blipFill rotWithShape="1">
                <a:blip r:embed="rId2"/>
                <a:stretch>
                  <a:fillRect l="-633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itee.uq.edu.au/~zxf/_papers/ICDE12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5" t="50000" r="17378" b="37201"/>
          <a:stretch/>
        </p:blipFill>
        <p:spPr>
          <a:xfrm>
            <a:off x="2411760" y="2852936"/>
            <a:ext cx="4689088" cy="12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Global route inference (cont.)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16832"/>
            <a:ext cx="6738938" cy="4523656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We try to find the subset of global routes that maximize the global route score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Downward closure property holds: an optimal route implies an optimal sub-route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Can be solved by Dynamic Programming method</a:t>
            </a:r>
            <a:endParaRPr lang="en-AU" sz="1800" dirty="0" smtClean="0"/>
          </a:p>
        </p:txBody>
      </p:sp>
      <p:pic>
        <p:nvPicPr>
          <p:cNvPr id="3" name="Picture 2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7" t="39806" r="19806" b="43985"/>
          <a:stretch/>
        </p:blipFill>
        <p:spPr>
          <a:xfrm>
            <a:off x="2987824" y="3933056"/>
            <a:ext cx="421923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Outline</a:t>
            </a:r>
            <a:endParaRPr lang="en-US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Introduction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Problem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/>
              <a:t>Methodologies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7030A0"/>
                </a:solidFill>
              </a:rPr>
              <a:t>Evaluation</a:t>
            </a:r>
          </a:p>
          <a:p>
            <a:pPr marL="0" lvl="1" indent="-339725" eaLnBrk="1" hangingPunct="1"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288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Experiment </a:t>
            </a:r>
            <a:r>
              <a:rPr lang="en-US" sz="2400" dirty="0" smtClean="0"/>
              <a:t>setup</a:t>
            </a:r>
            <a:endParaRPr lang="en-US" sz="24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Historical dataset: 100K raw trajectories </a:t>
            </a:r>
            <a:r>
              <a:rPr lang="en-AU" sz="1800" dirty="0" smtClean="0"/>
              <a:t>of </a:t>
            </a:r>
            <a:r>
              <a:rPr lang="en-AU" sz="1800" dirty="0" smtClean="0"/>
              <a:t>33,000+ Beijing </a:t>
            </a:r>
            <a:r>
              <a:rPr lang="en-AU" sz="1800" dirty="0" smtClean="0"/>
              <a:t>taxicabs </a:t>
            </a:r>
            <a:r>
              <a:rPr lang="en-AU" sz="1800" dirty="0" smtClean="0"/>
              <a:t>over 3 months as </a:t>
            </a:r>
            <a:r>
              <a:rPr lang="en-AU" sz="1800" dirty="0" smtClean="0"/>
              <a:t>the historical trajectory set (about 10% </a:t>
            </a:r>
            <a:r>
              <a:rPr lang="en-AU" sz="1800" dirty="0" smtClean="0"/>
              <a:t>have at least one sample point in every 2 minutes)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Beijing digital map with 106,579 road nodes and 141,380 road segments</a:t>
            </a:r>
            <a:endParaRPr lang="en-AU" sz="1800" dirty="0" smtClean="0"/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Query trajectories are from </a:t>
            </a:r>
            <a:r>
              <a:rPr lang="en-AU" sz="1800" dirty="0" err="1" smtClean="0"/>
              <a:t>Geolife</a:t>
            </a:r>
            <a:r>
              <a:rPr lang="en-AU" sz="1800" dirty="0" smtClean="0"/>
              <a:t> </a:t>
            </a:r>
            <a:r>
              <a:rPr lang="en-AU" sz="1800" dirty="0" smtClean="0"/>
              <a:t>project</a:t>
            </a: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1092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Evaluation approach </a:t>
            </a:r>
            <a:endParaRPr lang="en-US" sz="24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Ground truth: query trajectories from </a:t>
            </a:r>
            <a:r>
              <a:rPr lang="en-AU" sz="1800" dirty="0" err="1" smtClean="0"/>
              <a:t>Geolife</a:t>
            </a:r>
            <a:r>
              <a:rPr lang="en-AU" sz="1800" dirty="0" smtClean="0"/>
              <a:t> are of high-sampling-rate, so we know their original routes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We re-sample the queries using low-sampling-rate as the input of our system for test purpose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Compare the route recovered by our methods against the original one </a:t>
            </a:r>
            <a:endParaRPr lang="en-AU" sz="1800" dirty="0" smtClean="0"/>
          </a:p>
        </p:txBody>
      </p:sp>
      <p:pic>
        <p:nvPicPr>
          <p:cNvPr id="2" name="Picture 1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0" t="26529" r="20292" b="66570"/>
          <a:stretch/>
        </p:blipFill>
        <p:spPr>
          <a:xfrm>
            <a:off x="3059833" y="4509120"/>
            <a:ext cx="3672408" cy="6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Low-sampling-rate Issues (Cont.)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lvl="1" indent="-339725" eaLnBrk="1" hangingPunct="1">
              <a:buFont typeface="Arial" pitchFamily="34" charset="0"/>
              <a:buChar char="•"/>
              <a:defRPr/>
            </a:pPr>
            <a:r>
              <a:rPr lang="en-US" sz="2000" dirty="0" smtClean="0"/>
              <a:t>GPS devices report their location at low frequency to save battery and communication cost</a:t>
            </a:r>
          </a:p>
          <a:p>
            <a:pPr marL="339725" indent="-339725" eaLnBrk="1" hangingPunct="1">
              <a:defRPr/>
            </a:pPr>
            <a:r>
              <a:rPr lang="en-US" sz="1800" i="1" dirty="0" smtClean="0"/>
              <a:t>	Less than 17% of trajectories with sampling rate &gt; every 2 </a:t>
            </a:r>
            <a:r>
              <a:rPr lang="en-US" sz="1800" i="1" dirty="0" err="1" smtClean="0"/>
              <a:t>mins</a:t>
            </a:r>
            <a:r>
              <a:rPr lang="en-US" sz="1800" i="1" dirty="0" smtClean="0"/>
              <a:t>, based on 30000+ taxicabs of Beijing</a:t>
            </a:r>
          </a:p>
          <a:p>
            <a:pPr marL="0" lvl="1" indent="-339725" eaLnBrk="1" hangingPunct="1">
              <a:buFont typeface="Arial" pitchFamily="34" charset="0"/>
              <a:buChar char="•"/>
              <a:defRPr/>
            </a:pPr>
            <a:r>
              <a:rPr lang="en-US" sz="2000" dirty="0" smtClean="0"/>
              <a:t>Tourists can upload their photos with geo-tags to photo sharing services (Flickr </a:t>
            </a:r>
            <a:r>
              <a:rPr lang="en-US" sz="2000" dirty="0" err="1" smtClean="0"/>
              <a:t>etc</a:t>
            </a:r>
            <a:r>
              <a:rPr lang="en-US" sz="2000" dirty="0" smtClean="0"/>
              <a:t>), which also form trajectories of their travel routes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Evaluation approach </a:t>
            </a:r>
            <a:endParaRPr lang="en-US" sz="24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As comparison, we use three map-matching algorithm to align the samples onto the road and interpolate by shortest path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/>
              <a:t>Incremental method [</a:t>
            </a:r>
            <a:r>
              <a:rPr lang="en-AU" sz="1800" dirty="0" smtClean="0"/>
              <a:t>Greenfeld2002matching]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ST-matching [lou2009map]</a:t>
            </a:r>
          </a:p>
          <a:p>
            <a:pPr marL="625475" indent="-285750" eaLnBrk="1" hangingPunct="1">
              <a:buFont typeface="Arial" charset="0"/>
              <a:buChar char="•"/>
            </a:pPr>
            <a:r>
              <a:rPr lang="en-AU" sz="1800" dirty="0" smtClean="0"/>
              <a:t>IVMM algorithm [yuan2010interactive]</a:t>
            </a: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9100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Results summary </a:t>
            </a:r>
            <a:endParaRPr lang="en-US" sz="2400" dirty="0" smtClean="0"/>
          </a:p>
        </p:txBody>
      </p:sp>
      <p:pic>
        <p:nvPicPr>
          <p:cNvPr id="2" name="Content Placeholder 1" descr="itee.uq.edu.au/~zxf/_papers/ICDE12.pdf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39959" r="63871" b="28683"/>
          <a:stretch/>
        </p:blipFill>
        <p:spPr>
          <a:xfrm>
            <a:off x="2843807" y="2060848"/>
            <a:ext cx="4675519" cy="3600400"/>
          </a:xfrm>
        </p:spPr>
      </p:pic>
      <p:sp>
        <p:nvSpPr>
          <p:cNvPr id="3" name="TextBox 2"/>
          <p:cNvSpPr txBox="1"/>
          <p:nvPr/>
        </p:nvSpPr>
        <p:spPr>
          <a:xfrm>
            <a:off x="5974663" y="5273590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(sample/minute)</a:t>
            </a:r>
            <a:endParaRPr lang="en-A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1628800"/>
            <a:ext cx="312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Accuracy w.r.t. sampling rate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3972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Results summary (cont.) 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39752" y="1628800"/>
            <a:ext cx="300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Accuracy w.r.t. query length</a:t>
            </a:r>
            <a:endParaRPr lang="en-AU" sz="1800" dirty="0"/>
          </a:p>
        </p:txBody>
      </p:sp>
      <p:pic>
        <p:nvPicPr>
          <p:cNvPr id="6" name="Picture 5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31664" r="40275" b="38646"/>
          <a:stretch/>
        </p:blipFill>
        <p:spPr>
          <a:xfrm>
            <a:off x="2987824" y="2476376"/>
            <a:ext cx="4392488" cy="33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Results summary (cont.) 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39752" y="1628800"/>
            <a:ext cx="504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Effect of search radius for reference trajectories</a:t>
            </a:r>
            <a:endParaRPr lang="en-AU" sz="1800" dirty="0"/>
          </a:p>
        </p:txBody>
      </p:sp>
      <p:pic>
        <p:nvPicPr>
          <p:cNvPr id="2" name="Picture 1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4" t="22356" r="11456" b="42177"/>
          <a:stretch/>
        </p:blipFill>
        <p:spPr>
          <a:xfrm>
            <a:off x="2057400" y="2636912"/>
            <a:ext cx="681502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Results summary (cont.) 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39752" y="1628800"/>
            <a:ext cx="37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Effect of density of reference points</a:t>
            </a:r>
            <a:endParaRPr lang="en-AU" sz="1800" dirty="0"/>
          </a:p>
        </p:txBody>
      </p:sp>
      <p:pic>
        <p:nvPicPr>
          <p:cNvPr id="3" name="Picture 2" descr="itee.uq.edu.au/~zxf/_papers/ICDE12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3" t="37121" r="12136" b="30300"/>
          <a:stretch/>
        </p:blipFill>
        <p:spPr>
          <a:xfrm>
            <a:off x="2082066" y="2706951"/>
            <a:ext cx="6488349" cy="26662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238188" y="4682909"/>
                <a:ext cx="12428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0" dirty="0" smtClean="0"/>
                  <a:t>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/>
                      </a:rPr>
                      <m:t>#</m:t>
                    </m:r>
                    <m:r>
                      <a:rPr lang="en-AU" b="0" i="1" smtClean="0">
                        <a:latin typeface="Cambria Math"/>
                      </a:rPr>
                      <m:t>𝑝𝑜𝑖𝑛𝑡</m:t>
                    </m:r>
                    <m:r>
                      <a:rPr lang="en-AU" b="0" i="1" smtClean="0">
                        <a:latin typeface="Cambria Math"/>
                      </a:rPr>
                      <m:t>/</m:t>
                    </m:r>
                    <m:r>
                      <a:rPr lang="en-AU" b="0" i="1" smtClean="0">
                        <a:latin typeface="Cambria Math"/>
                      </a:rPr>
                      <m:t>𝑘</m:t>
                    </m:r>
                    <m:sSup>
                      <m:sSupPr>
                        <m:ctrlPr>
                          <a:rPr lang="en-AU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AU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 smtClean="0"/>
                  <a:t>)</a:t>
                </a:r>
                <a:endParaRPr lang="en-AU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188" y="4682909"/>
                <a:ext cx="1242876" cy="276999"/>
              </a:xfrm>
              <a:prstGeom prst="rect">
                <a:avLst/>
              </a:prstGeom>
              <a:blipFill rotWithShape="1">
                <a:blip r:embed="rId3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49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Results summary (cont.) </a:t>
            </a:r>
            <a:endParaRPr lang="en-US" sz="24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339752" y="1628800"/>
                <a:ext cx="4318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800" dirty="0" smtClean="0"/>
                  <a:t>Effect of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AU" sz="1800" dirty="0" smtClean="0"/>
                  <a:t> in traverse graph construction</a:t>
                </a:r>
                <a:endParaRPr lang="en-AU" sz="1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628800"/>
                <a:ext cx="43186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271" t="-8197" r="-565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itee.uq.edu.au/~zxf/_papers/ICDE12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34393" r="40000" b="29337"/>
          <a:stretch/>
        </p:blipFill>
        <p:spPr>
          <a:xfrm>
            <a:off x="2195736" y="2565646"/>
            <a:ext cx="6451700" cy="29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Conclusion and future work </a:t>
            </a:r>
            <a:endParaRPr lang="en-US" sz="2400" dirty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065337" y="1916832"/>
            <a:ext cx="6738938" cy="4427538"/>
          </a:xfrm>
        </p:spPr>
        <p:txBody>
          <a:bodyPr/>
          <a:lstStyle/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Adopt a new perspective to deal with the data quality issue in real trajectory base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Develop a systematic framework based on real historical taxi data to  demonstrate the feasibility of our proposals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We haven’t considered personalization so far, which </a:t>
            </a:r>
            <a:r>
              <a:rPr lang="en-AU" sz="1800" dirty="0" smtClean="0"/>
              <a:t>may be another interesting direction</a:t>
            </a:r>
          </a:p>
          <a:p>
            <a:pPr marL="285750" lvl="1" indent="-285750" eaLnBrk="1" hangingPunct="1">
              <a:buFont typeface="Arial" charset="0"/>
              <a:buChar char="•"/>
            </a:pPr>
            <a:r>
              <a:rPr lang="en-AU" sz="1800" dirty="0" smtClean="0"/>
              <a:t>It may be helpful to incorporate more environmental factors into the system, such as the weather, time, real-time traffic condition, etc. </a:t>
            </a: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34891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Thank </a:t>
            </a:r>
            <a:r>
              <a:rPr lang="en-US" sz="2400" dirty="0" smtClean="0"/>
              <a:t>you &amp; welcome to Brisbane for ICDE’13!</a:t>
            </a:r>
            <a:endParaRPr lang="en-US" sz="2400" dirty="0" smtClean="0"/>
          </a:p>
        </p:txBody>
      </p:sp>
      <p:pic>
        <p:nvPicPr>
          <p:cNvPr id="1042" name="Picture 18" descr="http://www.icde2013.org/images/device_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50" y="5157192"/>
            <a:ext cx="1090613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earthtimes.org/newsimage/kangaroo_sunset_2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19" y="1747241"/>
            <a:ext cx="4762500" cy="3409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Impact of low-sampling-rate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lvl="1" indent="-339725" eaLnBrk="1" hangingPunct="1">
              <a:buFont typeface="Arial" charset="0"/>
              <a:buChar char="•"/>
            </a:pPr>
            <a:r>
              <a:rPr lang="en-US" sz="1800" smtClean="0"/>
              <a:t>Detailed travel information is lost</a:t>
            </a:r>
          </a:p>
          <a:p>
            <a:pPr marL="0" lvl="1" indent="-339725" eaLnBrk="1" hangingPunct="1">
              <a:buFont typeface="Arial" charset="0"/>
              <a:buChar char="•"/>
            </a:pPr>
            <a:r>
              <a:rPr lang="en-US" sz="1800" smtClean="0"/>
              <a:t>Uncertainty arise when querying against such kind of data</a:t>
            </a:r>
          </a:p>
          <a:p>
            <a:pPr marL="0" lvl="1" indent="-339725" eaLnBrk="1" hangingPunct="1">
              <a:buFont typeface="Arial" charset="0"/>
              <a:buChar char="•"/>
            </a:pPr>
            <a:r>
              <a:rPr lang="en-US" sz="1800" smtClean="0"/>
              <a:t>Making decision solely based on these data can be unhelpful (e.g. traffic management, urban planning)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/>
              <a:t>Traditional methodologies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lvl="1" indent="-339725" eaLnBrk="1" hangingPunct="1">
              <a:buFont typeface="Arial" pitchFamily="34" charset="0"/>
              <a:buChar char="•"/>
              <a:defRPr/>
            </a:pPr>
            <a:r>
              <a:rPr lang="en-US" sz="1800" dirty="0" smtClean="0"/>
              <a:t>Just ignore this issue, and process as usual </a:t>
            </a:r>
          </a:p>
          <a:p>
            <a:pPr marL="339725" indent="-230188" eaLnBrk="1" hangingPunct="1">
              <a:defRPr/>
            </a:pPr>
            <a:r>
              <a:rPr lang="en-US" dirty="0" smtClean="0"/>
              <a:t>	</a:t>
            </a:r>
            <a:endParaRPr lang="en-US" i="1" dirty="0" smtClean="0"/>
          </a:p>
          <a:p>
            <a:pPr marL="55562" lvl="1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/>
              <a:t>Uncertainty-awareness trajectory models, indexes, and queries</a:t>
            </a:r>
          </a:p>
          <a:p>
            <a:pPr marL="339725" indent="0" eaLnBrk="1" hangingPunct="1">
              <a:defRPr/>
            </a:pPr>
            <a:r>
              <a:rPr lang="en-US" i="1" dirty="0" smtClean="0"/>
              <a:t>Space-time prism model, necklace model</a:t>
            </a:r>
          </a:p>
          <a:p>
            <a:pPr marL="339725" indent="0" eaLnBrk="1" hangingPunct="1">
              <a:defRPr/>
            </a:pPr>
            <a:r>
              <a:rPr lang="en-US" i="1" dirty="0" smtClean="0"/>
              <a:t>Probabilistic queries (range and NN) </a:t>
            </a:r>
          </a:p>
          <a:p>
            <a:pPr marL="339725" indent="0" eaLnBrk="1" hangingPunct="1">
              <a:defRPr/>
            </a:pPr>
            <a:endParaRPr lang="en-US" sz="1800" dirty="0" smtClean="0"/>
          </a:p>
          <a:p>
            <a:pPr marL="0" lvl="1" indent="0" eaLnBrk="1" hangingPunct="1">
              <a:defRPr/>
            </a:pPr>
            <a:endParaRPr lang="en-US" dirty="0" smtClean="0"/>
          </a:p>
        </p:txBody>
      </p:sp>
      <p:sp>
        <p:nvSpPr>
          <p:cNvPr id="2" name="Oval 1"/>
          <p:cNvSpPr/>
          <p:nvPr/>
        </p:nvSpPr>
        <p:spPr>
          <a:xfrm>
            <a:off x="2987824" y="558924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6516216" y="55532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4499992" y="515719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/>
          <p:cNvSpPr/>
          <p:nvPr/>
        </p:nvSpPr>
        <p:spPr>
          <a:xfrm rot="20708492">
            <a:off x="2605965" y="5036246"/>
            <a:ext cx="25202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Connector 6"/>
          <p:cNvCxnSpPr>
            <a:stCxn id="2" idx="0"/>
            <a:endCxn id="6" idx="3"/>
          </p:cNvCxnSpPr>
          <p:nvPr/>
        </p:nvCxnSpPr>
        <p:spPr>
          <a:xfrm flipV="1">
            <a:off x="3023828" y="5218655"/>
            <a:ext cx="1486709" cy="370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6"/>
            <a:endCxn id="5" idx="2"/>
          </p:cNvCxnSpPr>
          <p:nvPr/>
        </p:nvCxnSpPr>
        <p:spPr>
          <a:xfrm>
            <a:off x="4572000" y="5193196"/>
            <a:ext cx="1944216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742147">
            <a:off x="4283969" y="5043907"/>
            <a:ext cx="25202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92150"/>
            <a:ext cx="6746875" cy="801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Our idea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US" sz="2000" dirty="0" smtClean="0"/>
              <a:t>Can we reduce the uncertainty caused by the low-sampling-rate before the trajectories undergo further processing? 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US" sz="2000" dirty="0" smtClean="0"/>
              <a:t>To be more specific, can we estimate its original route from the samples?</a:t>
            </a:r>
          </a:p>
          <a:p>
            <a:pPr marL="285750" lvl="1" indent="-285750" eaLnBrk="1" hangingPunct="1">
              <a:buFont typeface="Arial" pitchFamily="34" charset="0"/>
              <a:buChar char="•"/>
              <a:defRPr/>
            </a:pPr>
            <a:r>
              <a:rPr lang="en-US" sz="2000" dirty="0" smtClean="0"/>
              <a:t>Our basic idea is to leverage the historical trajectory data as well as the following two observations. </a:t>
            </a:r>
          </a:p>
          <a:p>
            <a:pPr marL="0" lvl="1" indent="0"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_Purple">
  <a:themeElements>
    <a:clrScheme name="Content_Purpl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82F92"/>
      </a:accent1>
      <a:accent2>
        <a:srgbClr val="BDA04F"/>
      </a:accent2>
      <a:accent3>
        <a:srgbClr val="FFFFFF"/>
      </a:accent3>
      <a:accent4>
        <a:srgbClr val="000000"/>
      </a:accent4>
      <a:accent5>
        <a:srgbClr val="B1ADC7"/>
      </a:accent5>
      <a:accent6>
        <a:srgbClr val="AB9147"/>
      </a:accent6>
      <a:hlink>
        <a:srgbClr val="00529F"/>
      </a:hlink>
      <a:folHlink>
        <a:srgbClr val="8CC63F"/>
      </a:folHlink>
    </a:clrScheme>
    <a:fontScheme name="Content_Pur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_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82F92"/>
        </a:accent1>
        <a:accent2>
          <a:srgbClr val="BDA04F"/>
        </a:accent2>
        <a:accent3>
          <a:srgbClr val="FFFFFF"/>
        </a:accent3>
        <a:accent4>
          <a:srgbClr val="000000"/>
        </a:accent4>
        <a:accent5>
          <a:srgbClr val="B1ADC7"/>
        </a:accent5>
        <a:accent6>
          <a:srgbClr val="AB9147"/>
        </a:accent6>
        <a:hlink>
          <a:srgbClr val="00529F"/>
        </a:hlink>
        <a:folHlink>
          <a:srgbClr val="8CC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UQ PPT template V3</Template>
  <TotalTime>1391</TotalTime>
  <Words>1945</Words>
  <Application>Microsoft Office PowerPoint</Application>
  <PresentationFormat>On-screen Show (4:3)</PresentationFormat>
  <Paragraphs>264</Paragraphs>
  <Slides>67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Content_Purple</vt:lpstr>
      <vt:lpstr>Reducing Uncertainty of Low-sampling-rate Trajectories</vt:lpstr>
      <vt:lpstr>Outline</vt:lpstr>
      <vt:lpstr>Trajectories in mathematical and real worlds</vt:lpstr>
      <vt:lpstr>Trajectories in mathematical and real worlds</vt:lpstr>
      <vt:lpstr>Low-sampling-rate Issues</vt:lpstr>
      <vt:lpstr>Low-sampling-rate Issues (Cont.)</vt:lpstr>
      <vt:lpstr>Impact of low-sampling-rate</vt:lpstr>
      <vt:lpstr>Traditional methodologies </vt:lpstr>
      <vt:lpstr>Our idea</vt:lpstr>
      <vt:lpstr>Key Observation – 1 </vt:lpstr>
      <vt:lpstr>PowerPoint Presentation</vt:lpstr>
      <vt:lpstr>Key Observation –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on real data</vt:lpstr>
      <vt:lpstr>Outline</vt:lpstr>
      <vt:lpstr>Problem statement</vt:lpstr>
      <vt:lpstr>Main contributions</vt:lpstr>
      <vt:lpstr>Outline</vt:lpstr>
      <vt:lpstr>System Overview</vt:lpstr>
      <vt:lpstr>Outline</vt:lpstr>
      <vt:lpstr>Preprocessing (on historical data)</vt:lpstr>
      <vt:lpstr>Route inference</vt:lpstr>
      <vt:lpstr>Outline</vt:lpstr>
      <vt:lpstr>Reference trajectory search</vt:lpstr>
      <vt:lpstr>Reference trajectory search (cont.)</vt:lpstr>
      <vt:lpstr>Reference trajectory search (cont.)</vt:lpstr>
      <vt:lpstr>Reference trajectory search (cont.)</vt:lpstr>
      <vt:lpstr>Reference trajectory search (cont.)</vt:lpstr>
      <vt:lpstr>Reference trajectory search (cont.)</vt:lpstr>
      <vt:lpstr>Outline</vt:lpstr>
      <vt:lpstr>Local route inference</vt:lpstr>
      <vt:lpstr>Traverse graph based approach</vt:lpstr>
      <vt:lpstr>Traverse graph based approach (cont.)</vt:lpstr>
      <vt:lpstr>Traverse graph based approach (cont.)</vt:lpstr>
      <vt:lpstr>Traverse graph based approach (cont.)</vt:lpstr>
      <vt:lpstr>Traverse graph based approach (cont.)</vt:lpstr>
      <vt:lpstr>Nearest neighbor based approach</vt:lpstr>
      <vt:lpstr>Nearest neighbor based approach (cont.)</vt:lpstr>
      <vt:lpstr>Nearest neighbor based approach (cont.)</vt:lpstr>
      <vt:lpstr>Nearest neighbor based approach (cont.)</vt:lpstr>
      <vt:lpstr>Hybrid approach</vt:lpstr>
      <vt:lpstr>Outline</vt:lpstr>
      <vt:lpstr>Global route inference</vt:lpstr>
      <vt:lpstr>Global route inference (cont.)</vt:lpstr>
      <vt:lpstr>Global route inference (cont.)</vt:lpstr>
      <vt:lpstr>Global route inference (cont.)</vt:lpstr>
      <vt:lpstr>Global route inference (cont.)</vt:lpstr>
      <vt:lpstr>Global route inference (cont.)</vt:lpstr>
      <vt:lpstr>Global route inference (cont.)</vt:lpstr>
      <vt:lpstr>Global route inference (cont.)</vt:lpstr>
      <vt:lpstr>Outline</vt:lpstr>
      <vt:lpstr>Experiment setup</vt:lpstr>
      <vt:lpstr>Evaluation approach </vt:lpstr>
      <vt:lpstr>Evaluation approach </vt:lpstr>
      <vt:lpstr>Results summary </vt:lpstr>
      <vt:lpstr>Results summary (cont.) </vt:lpstr>
      <vt:lpstr>Results summary (cont.) </vt:lpstr>
      <vt:lpstr>Results summary (cont.) </vt:lpstr>
      <vt:lpstr>Results summary (cont.) </vt:lpstr>
      <vt:lpstr>Conclusion and future work </vt:lpstr>
      <vt:lpstr>Thank you &amp; welcome to Brisbane for ICDE’13!</vt:lpstr>
    </vt:vector>
  </TitlesOfParts>
  <Company>The University of Queensland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uqbhensl</dc:creator>
  <cp:lastModifiedBy>Kevin Zheng</cp:lastModifiedBy>
  <cp:revision>113</cp:revision>
  <dcterms:created xsi:type="dcterms:W3CDTF">2009-04-03T07:53:58Z</dcterms:created>
  <dcterms:modified xsi:type="dcterms:W3CDTF">2012-03-27T11:53:56Z</dcterms:modified>
</cp:coreProperties>
</file>