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2"/>
  </p:notesMasterIdLst>
  <p:handoutMasterIdLst>
    <p:handoutMasterId r:id="rId23"/>
  </p:handoutMasterIdLst>
  <p:sldIdLst>
    <p:sldId id="256" r:id="rId2"/>
    <p:sldId id="290" r:id="rId3"/>
    <p:sldId id="284" r:id="rId4"/>
    <p:sldId id="289" r:id="rId5"/>
    <p:sldId id="272" r:id="rId6"/>
    <p:sldId id="288" r:id="rId7"/>
    <p:sldId id="268" r:id="rId8"/>
    <p:sldId id="271" r:id="rId9"/>
    <p:sldId id="266" r:id="rId10"/>
    <p:sldId id="274" r:id="rId11"/>
    <p:sldId id="275" r:id="rId12"/>
    <p:sldId id="276" r:id="rId13"/>
    <p:sldId id="277" r:id="rId14"/>
    <p:sldId id="278" r:id="rId15"/>
    <p:sldId id="279" r:id="rId16"/>
    <p:sldId id="280" r:id="rId17"/>
    <p:sldId id="281" r:id="rId18"/>
    <p:sldId id="285" r:id="rId19"/>
    <p:sldId id="287" r:id="rId20"/>
    <p:sldId id="265"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84" autoAdjust="0"/>
  </p:normalViewPr>
  <p:slideViewPr>
    <p:cSldViewPr snapToGrid="0" snapToObjects="1">
      <p:cViewPr varScale="1">
        <p:scale>
          <a:sx n="114" d="100"/>
          <a:sy n="114" d="100"/>
        </p:scale>
        <p:origin x="-392" y="-10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irkin:Desktop:MSR%20Char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irkin:Desktop:Work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 </a:t>
            </a:r>
          </a:p>
        </c:rich>
      </c:tx>
      <c:layout/>
      <c:overlay val="0"/>
    </c:title>
    <c:autoTitleDeleted val="0"/>
    <c:plotArea>
      <c:layout/>
      <c:barChart>
        <c:barDir val="bar"/>
        <c:grouping val="percentStacked"/>
        <c:varyColors val="0"/>
        <c:ser>
          <c:idx val="0"/>
          <c:order val="0"/>
          <c:tx>
            <c:strRef>
              <c:f>Sheet1!$A$3</c:f>
              <c:strCache>
                <c:ptCount val="1"/>
                <c:pt idx="0">
                  <c:v>Correct Responded</c:v>
                </c:pt>
              </c:strCache>
            </c:strRef>
          </c:tx>
          <c:spPr>
            <a:gradFill flip="none" rotWithShape="1">
              <a:gsLst>
                <a:gs pos="0">
                  <a:schemeClr val="accent3">
                    <a:lumMod val="50000"/>
                  </a:schemeClr>
                </a:gs>
                <a:gs pos="100000">
                  <a:srgbClr val="9BBB59"/>
                </a:gs>
              </a:gsLst>
              <a:lin ang="16200000" scaled="0"/>
              <a:tileRect/>
            </a:gradFill>
            <a:effectLst/>
          </c:spPr>
          <c:invertIfNegative val="0"/>
          <c:dLbls>
            <c:dLbl>
              <c:idx val="0"/>
              <c:layout>
                <c:manualLayout>
                  <c:x val="0.00232912196914314"/>
                  <c:y val="0.0"/>
                </c:manualLayout>
              </c:layout>
              <c:dLblPos val="ctr"/>
              <c:showLegendKey val="0"/>
              <c:showVal val="1"/>
              <c:showCatName val="0"/>
              <c:showSerName val="0"/>
              <c:showPercent val="0"/>
              <c:showBubbleSize val="0"/>
            </c:dLbl>
            <c:dLbl>
              <c:idx val="1"/>
              <c:layout>
                <c:manualLayout>
                  <c:x val="0.0321456771959684"/>
                  <c:y val="0.0"/>
                </c:manualLayout>
              </c:layout>
              <c:dLblPos val="ctr"/>
              <c:showLegendKey val="0"/>
              <c:showVal val="1"/>
              <c:showCatName val="0"/>
              <c:showSerName val="0"/>
              <c:showPercent val="0"/>
              <c:showBubbleSize val="0"/>
            </c:dLbl>
            <c:dLbl>
              <c:idx val="2"/>
              <c:layout>
                <c:manualLayout>
                  <c:x val="0.0540650651820582"/>
                  <c:y val="-4.86490878109426E-7"/>
                </c:manualLayout>
              </c:layout>
              <c:dLblPos val="ctr"/>
              <c:showLegendKey val="0"/>
              <c:showVal val="1"/>
              <c:showCatName val="0"/>
              <c:showSerName val="0"/>
              <c:showPercent val="0"/>
              <c:showBubbleSize val="0"/>
            </c:dLbl>
            <c:txPr>
              <a:bodyPr/>
              <a:lstStyle/>
              <a:p>
                <a:pPr>
                  <a:defRPr sz="1000"/>
                </a:pPr>
                <a:endParaRPr lang="en-US"/>
              </a:p>
            </c:txPr>
            <c:dLblPos val="inEnd"/>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Sheet1!$B$3:$D$3</c:f>
              <c:numCache>
                <c:formatCode>General</c:formatCode>
                <c:ptCount val="3"/>
                <c:pt idx="0">
                  <c:v>6.0</c:v>
                </c:pt>
                <c:pt idx="1">
                  <c:v>11.0</c:v>
                </c:pt>
                <c:pt idx="2">
                  <c:v>10.0</c:v>
                </c:pt>
              </c:numCache>
            </c:numRef>
          </c:val>
        </c:ser>
        <c:ser>
          <c:idx val="1"/>
          <c:order val="1"/>
          <c:tx>
            <c:strRef>
              <c:f>Sheet1!$A$4</c:f>
              <c:strCache>
                <c:ptCount val="1"/>
                <c:pt idx="0">
                  <c:v>Correct Confirmed</c:v>
                </c:pt>
              </c:strCache>
            </c:strRef>
          </c:tx>
          <c:spPr>
            <a:gradFill flip="none" rotWithShape="1">
              <a:gsLst>
                <a:gs pos="0">
                  <a:schemeClr val="accent3">
                    <a:lumMod val="75000"/>
                  </a:schemeClr>
                </a:gs>
                <a:gs pos="100000">
                  <a:schemeClr val="accent3">
                    <a:lumMod val="60000"/>
                    <a:lumOff val="40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Sheet1!$B$4:$D$4</c:f>
              <c:numCache>
                <c:formatCode>General</c:formatCode>
                <c:ptCount val="3"/>
                <c:pt idx="0">
                  <c:v>1.0</c:v>
                </c:pt>
                <c:pt idx="2">
                  <c:v>1.0</c:v>
                </c:pt>
              </c:numCache>
            </c:numRef>
          </c:val>
        </c:ser>
        <c:ser>
          <c:idx val="2"/>
          <c:order val="2"/>
          <c:tx>
            <c:strRef>
              <c:f>Sheet1!$A$5</c:f>
              <c:strCache>
                <c:ptCount val="1"/>
                <c:pt idx="0">
                  <c:v>Multiple With Correct</c:v>
                </c:pt>
              </c:strCache>
            </c:strRef>
          </c:tx>
          <c:spPr>
            <a:gradFill flip="none" rotWithShape="1">
              <a:gsLst>
                <a:gs pos="0">
                  <a:srgbClr val="E5FF74"/>
                </a:gs>
                <a:gs pos="100000">
                  <a:srgbClr val="F2FFB3"/>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Sheet1!$B$5:$D$5</c:f>
              <c:numCache>
                <c:formatCode>General</c:formatCode>
                <c:ptCount val="3"/>
                <c:pt idx="0">
                  <c:v>1.0</c:v>
                </c:pt>
                <c:pt idx="1">
                  <c:v>1.0</c:v>
                </c:pt>
                <c:pt idx="2">
                  <c:v>1.0</c:v>
                </c:pt>
              </c:numCache>
            </c:numRef>
          </c:val>
        </c:ser>
        <c:ser>
          <c:idx val="3"/>
          <c:order val="3"/>
          <c:tx>
            <c:strRef>
              <c:f>Sheet1!$A$6</c:f>
              <c:strCache>
                <c:ptCount val="1"/>
                <c:pt idx="0">
                  <c:v>Incorrect Responded</c:v>
                </c:pt>
              </c:strCache>
            </c:strRef>
          </c:tx>
          <c:spPr>
            <a:gradFill flip="none" rotWithShape="1">
              <a:gsLst>
                <a:gs pos="0">
                  <a:srgbClr val="F79646"/>
                </a:gs>
                <a:gs pos="100000">
                  <a:srgbClr val="FAC090"/>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Sheet1!$B$6:$D$6</c:f>
              <c:numCache>
                <c:formatCode>General</c:formatCode>
                <c:ptCount val="3"/>
                <c:pt idx="0">
                  <c:v>2.0</c:v>
                </c:pt>
              </c:numCache>
            </c:numRef>
          </c:val>
        </c:ser>
        <c:ser>
          <c:idx val="4"/>
          <c:order val="4"/>
          <c:tx>
            <c:strRef>
              <c:f>Sheet1!$A$7</c:f>
              <c:strCache>
                <c:ptCount val="1"/>
                <c:pt idx="0">
                  <c:v>No Response</c:v>
                </c:pt>
              </c:strCache>
            </c:strRef>
          </c:tx>
          <c:spPr>
            <a:gradFill flip="none" rotWithShape="1">
              <a:gsLst>
                <a:gs pos="0">
                  <a:schemeClr val="accent6">
                    <a:lumMod val="50000"/>
                  </a:schemeClr>
                </a:gs>
                <a:gs pos="100000">
                  <a:schemeClr val="accent6"/>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Sheet1!$B$2:$D$2</c:f>
              <c:strCache>
                <c:ptCount val="3"/>
                <c:pt idx="0">
                  <c:v>Still</c:v>
                </c:pt>
                <c:pt idx="1">
                  <c:v>Explicit</c:v>
                </c:pt>
                <c:pt idx="2">
                  <c:v>Implicit</c:v>
                </c:pt>
              </c:strCache>
            </c:strRef>
          </c:cat>
          <c:val>
            <c:numRef>
              <c:f>Sheet1!$B$7:$D$7</c:f>
              <c:numCache>
                <c:formatCode>General</c:formatCode>
                <c:ptCount val="3"/>
                <c:pt idx="0">
                  <c:v>2.0</c:v>
                </c:pt>
              </c:numCache>
            </c:numRef>
          </c:val>
        </c:ser>
        <c:dLbls>
          <c:showLegendKey val="0"/>
          <c:showVal val="0"/>
          <c:showCatName val="0"/>
          <c:showSerName val="0"/>
          <c:showPercent val="0"/>
          <c:showBubbleSize val="0"/>
        </c:dLbls>
        <c:gapWidth val="25"/>
        <c:overlap val="100"/>
        <c:axId val="2082336680"/>
        <c:axId val="2098936248"/>
      </c:barChart>
      <c:catAx>
        <c:axId val="2082336680"/>
        <c:scaling>
          <c:orientation val="minMax"/>
        </c:scaling>
        <c:delete val="0"/>
        <c:axPos val="l"/>
        <c:majorTickMark val="out"/>
        <c:minorTickMark val="none"/>
        <c:tickLblPos val="nextTo"/>
        <c:crossAx val="2098936248"/>
        <c:crosses val="autoZero"/>
        <c:auto val="1"/>
        <c:lblAlgn val="ctr"/>
        <c:lblOffset val="100"/>
        <c:noMultiLvlLbl val="0"/>
      </c:catAx>
      <c:valAx>
        <c:axId val="2098936248"/>
        <c:scaling>
          <c:orientation val="minMax"/>
        </c:scaling>
        <c:delete val="0"/>
        <c:axPos val="b"/>
        <c:majorGridlines/>
        <c:numFmt formatCode="0%" sourceLinked="1"/>
        <c:majorTickMark val="out"/>
        <c:minorTickMark val="none"/>
        <c:tickLblPos val="low"/>
        <c:crossAx val="2082336680"/>
        <c:crosses val="autoZero"/>
        <c:crossBetween val="between"/>
        <c:majorUnit val="0.25"/>
      </c:valAx>
    </c:plotArea>
    <c:legend>
      <c:legendPos val="t"/>
      <c:layout>
        <c:manualLayout>
          <c:xMode val="edge"/>
          <c:yMode val="edge"/>
          <c:x val="0.0674034707915068"/>
          <c:y val="0.112001389417948"/>
          <c:w val="0.907079822908303"/>
          <c:h val="0.163814523184602"/>
        </c:manualLayout>
      </c:layout>
      <c:overlay val="0"/>
    </c:legend>
    <c:plotVisOnly val="1"/>
    <c:dispBlanksAs val="gap"/>
    <c:showDLblsOverMax val="0"/>
  </c:chart>
  <c:txPr>
    <a:bodyPr/>
    <a:lstStyle/>
    <a:p>
      <a:pPr>
        <a:defRPr sz="1200">
          <a:latin typeface="Neutraface 2 Text Book"/>
          <a:cs typeface="Neutraface 2 Text Book"/>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latin typeface="+mj-lt"/>
              </a:defRPr>
            </a:pPr>
            <a:endParaRPr lang="en-US" dirty="0"/>
          </a:p>
        </c:rich>
      </c:tx>
      <c:layout/>
      <c:overlay val="0"/>
    </c:title>
    <c:autoTitleDeleted val="0"/>
    <c:plotArea>
      <c:layout/>
      <c:barChart>
        <c:barDir val="bar"/>
        <c:grouping val="percentStacked"/>
        <c:varyColors val="0"/>
        <c:ser>
          <c:idx val="0"/>
          <c:order val="0"/>
          <c:tx>
            <c:strRef>
              <c:f>Sheet1!$B$1</c:f>
              <c:strCache>
                <c:ptCount val="1"/>
                <c:pt idx="0">
                  <c:v>7 (Most Positive)</c:v>
                </c:pt>
              </c:strCache>
            </c:strRef>
          </c:tx>
          <c:spPr>
            <a:gradFill flip="none" rotWithShape="1">
              <a:gsLst>
                <a:gs pos="0">
                  <a:schemeClr val="accent3">
                    <a:lumMod val="50000"/>
                  </a:schemeClr>
                </a:gs>
                <a:gs pos="100000">
                  <a:schemeClr val="accent3"/>
                </a:gs>
              </a:gsLst>
              <a:lin ang="16200000" scaled="0"/>
              <a:tileRect/>
            </a:gradFill>
            <a:effectLst/>
          </c:spPr>
          <c:invertIfNegative val="0"/>
          <c:dLbls>
            <c:txPr>
              <a:bodyPr/>
              <a:lstStyle/>
              <a:p>
                <a:pPr>
                  <a:defRPr sz="1000"/>
                </a:pPr>
                <a:endParaRPr lang="en-US"/>
              </a:p>
            </c:txPr>
            <c:dLblPos val="ct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Sheet1!$B$2:$B$4</c:f>
              <c:numCache>
                <c:formatCode>General</c:formatCode>
                <c:ptCount val="3"/>
                <c:pt idx="0">
                  <c:v>3.0</c:v>
                </c:pt>
                <c:pt idx="1">
                  <c:v>6.0</c:v>
                </c:pt>
                <c:pt idx="2">
                  <c:v>3.0</c:v>
                </c:pt>
              </c:numCache>
            </c:numRef>
          </c:val>
        </c:ser>
        <c:ser>
          <c:idx val="1"/>
          <c:order val="1"/>
          <c:tx>
            <c:strRef>
              <c:f>Sheet1!$C$1</c:f>
              <c:strCache>
                <c:ptCount val="1"/>
                <c:pt idx="0">
                  <c:v>6</c:v>
                </c:pt>
              </c:strCache>
            </c:strRef>
          </c:tx>
          <c:spPr>
            <a:gradFill flip="none" rotWithShape="1">
              <a:gsLst>
                <a:gs pos="0">
                  <a:schemeClr val="accent3">
                    <a:lumMod val="75000"/>
                  </a:schemeClr>
                </a:gs>
                <a:gs pos="100000">
                  <a:schemeClr val="accent3">
                    <a:lumMod val="60000"/>
                    <a:lumOff val="40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Sheet1!$C$2:$C$4</c:f>
              <c:numCache>
                <c:formatCode>General</c:formatCode>
                <c:ptCount val="3"/>
                <c:pt idx="0">
                  <c:v>1.0</c:v>
                </c:pt>
                <c:pt idx="1">
                  <c:v>5.0</c:v>
                </c:pt>
                <c:pt idx="2">
                  <c:v>5.0</c:v>
                </c:pt>
              </c:numCache>
            </c:numRef>
          </c:val>
        </c:ser>
        <c:ser>
          <c:idx val="2"/>
          <c:order val="2"/>
          <c:tx>
            <c:strRef>
              <c:f>Sheet1!$D$1</c:f>
              <c:strCache>
                <c:ptCount val="1"/>
                <c:pt idx="0">
                  <c:v>5</c:v>
                </c:pt>
              </c:strCache>
            </c:strRef>
          </c:tx>
          <c:spPr>
            <a:gradFill flip="none" rotWithShape="1">
              <a:gsLst>
                <a:gs pos="0">
                  <a:schemeClr val="accent3"/>
                </a:gs>
                <a:gs pos="100000">
                  <a:schemeClr val="accent3">
                    <a:lumMod val="40000"/>
                    <a:lumOff val="60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Sheet1!$D$2:$D$4</c:f>
              <c:numCache>
                <c:formatCode>General</c:formatCode>
                <c:ptCount val="3"/>
                <c:pt idx="0">
                  <c:v>6.0</c:v>
                </c:pt>
                <c:pt idx="1">
                  <c:v>5.0</c:v>
                </c:pt>
                <c:pt idx="2">
                  <c:v>5.0</c:v>
                </c:pt>
              </c:numCache>
            </c:numRef>
          </c:val>
        </c:ser>
        <c:ser>
          <c:idx val="3"/>
          <c:order val="3"/>
          <c:tx>
            <c:strRef>
              <c:f>Sheet1!$E$1</c:f>
              <c:strCache>
                <c:ptCount val="1"/>
                <c:pt idx="0">
                  <c:v>4 (Neutral)</c:v>
                </c:pt>
              </c:strCache>
            </c:strRef>
          </c:tx>
          <c:spPr>
            <a:gradFill flip="none" rotWithShape="1">
              <a:gsLst>
                <a:gs pos="0">
                  <a:schemeClr val="bg1">
                    <a:lumMod val="75000"/>
                  </a:schemeClr>
                </a:gs>
                <a:gs pos="100000">
                  <a:schemeClr val="bg1">
                    <a:lumMod val="95000"/>
                  </a:schemeClr>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Sheet1!$E$2:$E$4</c:f>
              <c:numCache>
                <c:formatCode>General</c:formatCode>
                <c:ptCount val="3"/>
                <c:pt idx="0">
                  <c:v>5.0</c:v>
                </c:pt>
                <c:pt idx="1">
                  <c:v>1.0</c:v>
                </c:pt>
                <c:pt idx="2">
                  <c:v>3.0</c:v>
                </c:pt>
              </c:numCache>
            </c:numRef>
          </c:val>
        </c:ser>
        <c:ser>
          <c:idx val="4"/>
          <c:order val="4"/>
          <c:tx>
            <c:strRef>
              <c:f>Sheet1!$F$1</c:f>
              <c:strCache>
                <c:ptCount val="1"/>
                <c:pt idx="0">
                  <c:v>3</c:v>
                </c:pt>
              </c:strCache>
            </c:strRef>
          </c:tx>
          <c:spPr>
            <a:gradFill flip="none" rotWithShape="1">
              <a:gsLst>
                <a:gs pos="0">
                  <a:srgbClr val="E5FF74"/>
                </a:gs>
                <a:gs pos="100000">
                  <a:srgbClr val="F2FFB3"/>
                </a:gs>
              </a:gsLst>
              <a:lin ang="16200000" scaled="0"/>
              <a:tileRect/>
            </a:gradFill>
            <a:effectLst/>
          </c:spPr>
          <c:invertIfNegative val="0"/>
          <c:dLbls>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Sheet1!$F$2:$F$4</c:f>
              <c:numCache>
                <c:formatCode>General</c:formatCode>
                <c:ptCount val="3"/>
                <c:pt idx="0">
                  <c:v>2.0</c:v>
                </c:pt>
                <c:pt idx="1">
                  <c:v>1.0</c:v>
                </c:pt>
                <c:pt idx="2">
                  <c:v>1.0</c:v>
                </c:pt>
              </c:numCache>
            </c:numRef>
          </c:val>
        </c:ser>
        <c:ser>
          <c:idx val="5"/>
          <c:order val="5"/>
          <c:tx>
            <c:strRef>
              <c:f>Sheet1!$G$1</c:f>
              <c:strCache>
                <c:ptCount val="1"/>
                <c:pt idx="0">
                  <c:v>2</c:v>
                </c:pt>
              </c:strCache>
            </c:strRef>
          </c:tx>
          <c:spPr>
            <a:gradFill flip="none" rotWithShape="1">
              <a:gsLst>
                <a:gs pos="0">
                  <a:srgbClr val="F79646"/>
                </a:gs>
                <a:gs pos="100000">
                  <a:srgbClr val="FAC090"/>
                </a:gs>
              </a:gsLst>
              <a:lin ang="16200000" scaled="0"/>
              <a:tileRect/>
            </a:gradFill>
            <a:effectLst/>
          </c:spPr>
          <c:invertIfNegative val="0"/>
          <c:dLbls>
            <c:dLbl>
              <c:idx val="1"/>
              <c:delete val="1"/>
            </c:dLbl>
            <c:txPr>
              <a:bodyPr/>
              <a:lstStyle/>
              <a:p>
                <a:pPr>
                  <a:defRPr sz="1000"/>
                </a:pPr>
                <a:endParaRPr lang="en-US"/>
              </a:p>
            </c:txPr>
            <c:showLegendKey val="0"/>
            <c:showVal val="1"/>
            <c:showCatName val="0"/>
            <c:showSerName val="0"/>
            <c:showPercent val="0"/>
            <c:showBubbleSize val="0"/>
            <c:showLeaderLines val="0"/>
          </c:dLbls>
          <c:cat>
            <c:strRef>
              <c:f>Sheet1!$A$2:$A$4</c:f>
              <c:strCache>
                <c:ptCount val="3"/>
                <c:pt idx="0">
                  <c:v>Still</c:v>
                </c:pt>
                <c:pt idx="1">
                  <c:v>Explicit</c:v>
                </c:pt>
                <c:pt idx="2">
                  <c:v>Implicit</c:v>
                </c:pt>
              </c:strCache>
            </c:strRef>
          </c:cat>
          <c:val>
            <c:numRef>
              <c:f>Sheet1!$G$2:$G$4</c:f>
              <c:numCache>
                <c:formatCode>General</c:formatCode>
                <c:ptCount val="3"/>
                <c:pt idx="0">
                  <c:v>1.0</c:v>
                </c:pt>
                <c:pt idx="1">
                  <c:v>0.0</c:v>
                </c:pt>
                <c:pt idx="2">
                  <c:v>1.0</c:v>
                </c:pt>
              </c:numCache>
            </c:numRef>
          </c:val>
        </c:ser>
        <c:ser>
          <c:idx val="6"/>
          <c:order val="6"/>
          <c:tx>
            <c:strRef>
              <c:f>Sheet1!$H$1</c:f>
              <c:strCache>
                <c:ptCount val="1"/>
                <c:pt idx="0">
                  <c:v>1 (Most Negative)</c:v>
                </c:pt>
              </c:strCache>
            </c:strRef>
          </c:tx>
          <c:spPr>
            <a:gradFill flip="none" rotWithShape="1">
              <a:gsLst>
                <a:gs pos="0">
                  <a:schemeClr val="accent6">
                    <a:lumMod val="75000"/>
                  </a:schemeClr>
                </a:gs>
                <a:gs pos="100000">
                  <a:srgbClr val="FAC090"/>
                </a:gs>
              </a:gsLst>
              <a:lin ang="16200000" scaled="0"/>
              <a:tileRect/>
            </a:gradFill>
            <a:effectLst/>
          </c:spPr>
          <c:invertIfNegative val="0"/>
          <c:cat>
            <c:strRef>
              <c:f>Sheet1!$A$2:$A$4</c:f>
              <c:strCache>
                <c:ptCount val="3"/>
                <c:pt idx="0">
                  <c:v>Still</c:v>
                </c:pt>
                <c:pt idx="1">
                  <c:v>Explicit</c:v>
                </c:pt>
                <c:pt idx="2">
                  <c:v>Implicit</c:v>
                </c:pt>
              </c:strCache>
            </c:strRef>
          </c:cat>
          <c:val>
            <c:numRef>
              <c:f>Sheet1!$H$2:$H$4</c:f>
              <c:numCache>
                <c:formatCode>General</c:formatCode>
                <c:ptCount val="3"/>
                <c:pt idx="0">
                  <c:v>0.0</c:v>
                </c:pt>
                <c:pt idx="1">
                  <c:v>0.0</c:v>
                </c:pt>
                <c:pt idx="2">
                  <c:v>0.0</c:v>
                </c:pt>
              </c:numCache>
            </c:numRef>
          </c:val>
        </c:ser>
        <c:dLbls>
          <c:showLegendKey val="0"/>
          <c:showVal val="0"/>
          <c:showCatName val="0"/>
          <c:showSerName val="0"/>
          <c:showPercent val="0"/>
          <c:showBubbleSize val="0"/>
        </c:dLbls>
        <c:gapWidth val="20"/>
        <c:overlap val="100"/>
        <c:axId val="2054161672"/>
        <c:axId val="2054175512"/>
      </c:barChart>
      <c:catAx>
        <c:axId val="2054161672"/>
        <c:scaling>
          <c:orientation val="minMax"/>
        </c:scaling>
        <c:delete val="0"/>
        <c:axPos val="l"/>
        <c:majorTickMark val="out"/>
        <c:minorTickMark val="none"/>
        <c:tickLblPos val="nextTo"/>
        <c:crossAx val="2054175512"/>
        <c:crosses val="autoZero"/>
        <c:auto val="1"/>
        <c:lblAlgn val="ctr"/>
        <c:lblOffset val="100"/>
        <c:noMultiLvlLbl val="0"/>
      </c:catAx>
      <c:valAx>
        <c:axId val="2054175512"/>
        <c:scaling>
          <c:orientation val="minMax"/>
        </c:scaling>
        <c:delete val="0"/>
        <c:axPos val="b"/>
        <c:majorGridlines/>
        <c:numFmt formatCode="0%" sourceLinked="0"/>
        <c:majorTickMark val="out"/>
        <c:minorTickMark val="none"/>
        <c:tickLblPos val="nextTo"/>
        <c:crossAx val="2054161672"/>
        <c:crosses val="autoZero"/>
        <c:crossBetween val="between"/>
        <c:majorUnit val="0.25"/>
      </c:valAx>
    </c:plotArea>
    <c:legend>
      <c:legendPos val="t"/>
      <c:layout>
        <c:manualLayout>
          <c:xMode val="edge"/>
          <c:yMode val="edge"/>
          <c:x val="0.0612642457071766"/>
          <c:y val="0.135452948664159"/>
          <c:w val="0.631700252888136"/>
          <c:h val="0.153450575531608"/>
        </c:manualLayout>
      </c:layout>
      <c:overlay val="0"/>
    </c:legend>
    <c:plotVisOnly val="1"/>
    <c:dispBlanksAs val="gap"/>
    <c:showDLblsOverMax val="0"/>
  </c:chart>
  <c:txPr>
    <a:bodyPr/>
    <a:lstStyle/>
    <a:p>
      <a:pPr>
        <a:defRPr sz="1200">
          <a:latin typeface="Neutraface 2 Text Book"/>
          <a:cs typeface="Neutraface 2 Text Book"/>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 </a:t>
            </a:r>
          </a:p>
        </c:rich>
      </c:tx>
      <c:layout/>
      <c:overlay val="0"/>
    </c:title>
    <c:autoTitleDeleted val="0"/>
    <c:plotArea>
      <c:layout/>
      <c:barChart>
        <c:barDir val="bar"/>
        <c:grouping val="clustered"/>
        <c:varyColors val="0"/>
        <c:ser>
          <c:idx val="0"/>
          <c:order val="0"/>
          <c:spPr>
            <a:gradFill flip="none" rotWithShape="1">
              <a:gsLst>
                <a:gs pos="0">
                  <a:schemeClr val="accent3">
                    <a:lumMod val="75000"/>
                  </a:schemeClr>
                </a:gs>
                <a:gs pos="100000">
                  <a:schemeClr val="accent3">
                    <a:lumMod val="60000"/>
                    <a:lumOff val="40000"/>
                  </a:schemeClr>
                </a:gs>
              </a:gsLst>
              <a:lin ang="16200000" scaled="0"/>
              <a:tileRect/>
            </a:gradFill>
            <a:effectLst/>
          </c:spPr>
          <c:invertIfNegative val="0"/>
          <c:cat>
            <c:strRef>
              <c:f>Sheet1!$A$7:$A$10</c:f>
              <c:strCache>
                <c:ptCount val="4"/>
                <c:pt idx="0">
                  <c:v>No Difference</c:v>
                </c:pt>
                <c:pt idx="1">
                  <c:v>Still</c:v>
                </c:pt>
                <c:pt idx="2">
                  <c:v>Explicit</c:v>
                </c:pt>
                <c:pt idx="3">
                  <c:v>Implicit</c:v>
                </c:pt>
              </c:strCache>
            </c:strRef>
          </c:cat>
          <c:val>
            <c:numRef>
              <c:f>Sheet1!$B$7:$B$10</c:f>
              <c:numCache>
                <c:formatCode>General</c:formatCode>
                <c:ptCount val="4"/>
                <c:pt idx="0">
                  <c:v>2.0</c:v>
                </c:pt>
                <c:pt idx="1">
                  <c:v>4.0</c:v>
                </c:pt>
                <c:pt idx="2">
                  <c:v>5.0</c:v>
                </c:pt>
                <c:pt idx="3">
                  <c:v>7.0</c:v>
                </c:pt>
              </c:numCache>
            </c:numRef>
          </c:val>
        </c:ser>
        <c:dLbls>
          <c:showLegendKey val="0"/>
          <c:showVal val="0"/>
          <c:showCatName val="0"/>
          <c:showSerName val="0"/>
          <c:showPercent val="0"/>
          <c:showBubbleSize val="0"/>
        </c:dLbls>
        <c:gapWidth val="25"/>
        <c:axId val="2084658312"/>
        <c:axId val="2098364520"/>
      </c:barChart>
      <c:catAx>
        <c:axId val="2084658312"/>
        <c:scaling>
          <c:orientation val="minMax"/>
        </c:scaling>
        <c:delete val="0"/>
        <c:axPos val="l"/>
        <c:majorTickMark val="out"/>
        <c:minorTickMark val="none"/>
        <c:tickLblPos val="nextTo"/>
        <c:crossAx val="2098364520"/>
        <c:crosses val="autoZero"/>
        <c:auto val="1"/>
        <c:lblAlgn val="ctr"/>
        <c:lblOffset val="100"/>
        <c:noMultiLvlLbl val="0"/>
      </c:catAx>
      <c:valAx>
        <c:axId val="2098364520"/>
        <c:scaling>
          <c:orientation val="minMax"/>
          <c:max val="7.0"/>
          <c:min val="1.0"/>
        </c:scaling>
        <c:delete val="0"/>
        <c:axPos val="b"/>
        <c:majorGridlines/>
        <c:numFmt formatCode="General" sourceLinked="1"/>
        <c:majorTickMark val="out"/>
        <c:minorTickMark val="none"/>
        <c:tickLblPos val="nextTo"/>
        <c:crossAx val="2084658312"/>
        <c:crosses val="autoZero"/>
        <c:crossBetween val="between"/>
      </c:valAx>
    </c:plotArea>
    <c:plotVisOnly val="1"/>
    <c:dispBlanksAs val="gap"/>
    <c:showDLblsOverMax val="0"/>
  </c:chart>
  <c:txPr>
    <a:bodyPr/>
    <a:lstStyle/>
    <a:p>
      <a:pPr>
        <a:defRPr sz="1200">
          <a:latin typeface="Neutraface 2 Text Book"/>
          <a:cs typeface="Neutraface 2 Text Book"/>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FB7A38-3C6A-5440-8627-C8CEF2AA82A4}" type="datetimeFigureOut">
              <a:rPr lang="en-US" smtClean="0"/>
              <a:t>9/16/11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8506BC-2C10-F24F-8223-C191B94474B2}" type="slidenum">
              <a:rPr lang="en-US" smtClean="0"/>
              <a:t>‹#›</a:t>
            </a:fld>
            <a:endParaRPr lang="en-US"/>
          </a:p>
        </p:txBody>
      </p:sp>
    </p:spTree>
    <p:extLst>
      <p:ext uri="{BB962C8B-B14F-4D97-AF65-F5344CB8AC3E}">
        <p14:creationId xmlns:p14="http://schemas.microsoft.com/office/powerpoint/2010/main" val="38465781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151D70-277C-384C-8787-2DA632F4E9F5}" type="datetimeFigureOut">
              <a:rPr lang="en-US" smtClean="0"/>
              <a:t>9/16/11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879D6D-BD77-4D42-B821-0BE6BE38BDC7}" type="slidenum">
              <a:rPr lang="en-US" smtClean="0"/>
              <a:t>‹#›</a:t>
            </a:fld>
            <a:endParaRPr lang="en-US"/>
          </a:p>
        </p:txBody>
      </p:sp>
    </p:spTree>
    <p:extLst>
      <p:ext uri="{BB962C8B-B14F-4D97-AF65-F5344CB8AC3E}">
        <p14:creationId xmlns:p14="http://schemas.microsoft.com/office/powerpoint/2010/main" val="19465035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be talking about</a:t>
            </a:r>
            <a:r>
              <a:rPr lang="en-US" baseline="0" dirty="0" smtClean="0"/>
              <a:t> </a:t>
            </a:r>
            <a:r>
              <a:rPr lang="en-US" baseline="0" dirty="0" err="1" smtClean="0"/>
              <a:t>telepresence</a:t>
            </a:r>
            <a:r>
              <a:rPr lang="en-US" baseline="0" dirty="0" smtClean="0"/>
              <a:t>, and an actuated—or as we’d call it, kinetic—proxy.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a variety of proxies in research and development now. They come from users being dissatisfied with PC-based video chat, which was designed and works well for 1-to-1 conversations, but scales poorly to larger meetings.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the PC sits on a tabletop, which is not where most polite people seat themselves. But more importantly, as people shift focus from the table to say, a whiteboard, someone has to turn the laptop. The view that worked well around a table doesn’t zoom in close enough to see the board. Because the screen is now facing the board, nobody can see the remote user anymore. Then later, someone has to turn the laptop back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other than a few usability issues, why should we care about kinetic proxies?...</a:t>
            </a:r>
          </a:p>
        </p:txBody>
      </p:sp>
      <p:sp>
        <p:nvSpPr>
          <p:cNvPr id="4" name="Slide Number Placeholder 3"/>
          <p:cNvSpPr>
            <a:spLocks noGrp="1"/>
          </p:cNvSpPr>
          <p:nvPr>
            <p:ph type="sldNum" sz="quarter" idx="10"/>
          </p:nvPr>
        </p:nvSpPr>
        <p:spPr/>
        <p:txBody>
          <a:bodyPr/>
          <a:lstStyle/>
          <a:p>
            <a:fld id="{ED879D6D-BD77-4D42-B821-0BE6BE38BDC7}" type="slidenum">
              <a:rPr lang="en-US" smtClean="0"/>
              <a:t>0</a:t>
            </a:fld>
            <a:endParaRPr lang="en-US"/>
          </a:p>
        </p:txBody>
      </p:sp>
    </p:spTree>
    <p:extLst>
      <p:ext uri="{BB962C8B-B14F-4D97-AF65-F5344CB8AC3E}">
        <p14:creationId xmlns:p14="http://schemas.microsoft.com/office/powerpoint/2010/main" val="285101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a view of the study in progress. These are 2 camera views</a:t>
            </a:r>
            <a:r>
              <a:rPr lang="en-US" baseline="0" dirty="0" smtClean="0"/>
              <a:t> of the same instant in time, 180 degrees across from each other.</a:t>
            </a:r>
          </a:p>
          <a:p>
            <a:endParaRPr lang="en-US" dirty="0" smtClean="0"/>
          </a:p>
          <a:p>
            <a:r>
              <a:rPr lang="en-US" dirty="0" smtClean="0"/>
              <a:t>We were careful to choose activities that required participants to look up and interact</a:t>
            </a:r>
            <a:r>
              <a:rPr lang="en-US" baseline="0" dirty="0" smtClean="0"/>
              <a:t> with each other. The activities were: to choose a place for the group to have dinner, select sites that an out-of-town friend should visit, and design a vanity license plate.</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9</a:t>
            </a:fld>
            <a:endParaRPr lang="en-US"/>
          </a:p>
        </p:txBody>
      </p:sp>
    </p:spTree>
    <p:extLst>
      <p:ext uri="{BB962C8B-B14F-4D97-AF65-F5344CB8AC3E}">
        <p14:creationId xmlns:p14="http://schemas.microsoft.com/office/powerpoint/2010/main" val="321915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polling, our confederate inserted directed questions in the conversation. So if the group was discussing where to have dinner, she’d ask ‘what’s your favorite restaurant?’ If she asked a follow-up to another person, we wouldn’t count it, because one person had already replied and the chance of being the correct person to answer was higher.</a:t>
            </a:r>
          </a:p>
          <a:p>
            <a:endParaRPr lang="en-US" baseline="0" dirty="0" smtClean="0"/>
          </a:p>
          <a:p>
            <a:r>
              <a:rPr lang="en-US" baseline="0" dirty="0" smtClean="0"/>
              <a:t>We used the </a:t>
            </a:r>
            <a:r>
              <a:rPr lang="en-US" baseline="0" dirty="0" err="1" smtClean="0"/>
              <a:t>sociometers</a:t>
            </a:r>
            <a:r>
              <a:rPr lang="en-US" baseline="0" dirty="0" smtClean="0"/>
              <a:t> to measure speech characteristics—including overall speaking time, speech energy, turn-taking and speech segment length. We found that the 2 motion conditions performed better than static condition for all of these, so there was significantly more conversational engagement, among locals but in particular, with the remote participant.</a:t>
            </a:r>
          </a:p>
          <a:p>
            <a:endParaRPr lang="en-US" baseline="0" dirty="0" smtClean="0"/>
          </a:p>
          <a:p>
            <a:r>
              <a:rPr lang="en-US" baseline="0" dirty="0" smtClean="0"/>
              <a:t>I like the way the 2 women are mirroring each other here.</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10</a:t>
            </a:fld>
            <a:endParaRPr lang="en-US"/>
          </a:p>
        </p:txBody>
      </p:sp>
    </p:spTree>
    <p:extLst>
      <p:ext uri="{BB962C8B-B14F-4D97-AF65-F5344CB8AC3E}">
        <p14:creationId xmlns:p14="http://schemas.microsoft.com/office/powerpoint/2010/main" val="170341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vertical axis is the motion condition, and horizontal axis shows the responses.</a:t>
            </a:r>
            <a:r>
              <a:rPr lang="en-US" dirty="0" smtClean="0"/>
              <a:t> In</a:t>
            </a:r>
            <a:r>
              <a:rPr lang="en-US" baseline="0" dirty="0" smtClean="0"/>
              <a:t> the next 3 slides of charts, c</a:t>
            </a:r>
            <a:r>
              <a:rPr lang="en-US" dirty="0" smtClean="0"/>
              <a:t>ool</a:t>
            </a:r>
            <a:r>
              <a:rPr lang="en-US" baseline="0" dirty="0" smtClean="0"/>
              <a:t> colors good, warm colors are bad.</a:t>
            </a:r>
          </a:p>
          <a:p>
            <a:endParaRPr lang="en-US" baseline="0" dirty="0" smtClean="0"/>
          </a:p>
          <a:p>
            <a:r>
              <a:rPr lang="en-US" dirty="0" smtClean="0"/>
              <a:t>Explicit probably performs better here because the remote</a:t>
            </a:r>
            <a:r>
              <a:rPr lang="en-US" baseline="0" dirty="0" smtClean="0"/>
              <a:t> </a:t>
            </a:r>
            <a:r>
              <a:rPr lang="en-US" dirty="0" smtClean="0"/>
              <a:t>user</a:t>
            </a:r>
            <a:r>
              <a:rPr lang="en-US" baseline="0" dirty="0" smtClean="0"/>
              <a:t> </a:t>
            </a:r>
            <a:r>
              <a:rPr lang="en-US" dirty="0" smtClean="0"/>
              <a:t>has</a:t>
            </a:r>
            <a:r>
              <a:rPr lang="en-US" baseline="0" dirty="0" smtClean="0"/>
              <a:t> a great deal of control over proxy motion. She can focus in on someone and stay there, with a bit more control than with implicit.</a:t>
            </a:r>
            <a:endParaRPr lang="en-US" dirty="0" smtClean="0"/>
          </a:p>
          <a:p>
            <a:endParaRPr lang="en-US" dirty="0" smtClean="0"/>
          </a:p>
          <a:p>
            <a:r>
              <a:rPr lang="en-US" dirty="0" smtClean="0"/>
              <a:t>In person, turning to the</a:t>
            </a:r>
            <a:r>
              <a:rPr lang="en-US" baseline="0" dirty="0" smtClean="0"/>
              <a:t> side still reveals your face, and a general idea of what you can see. </a:t>
            </a:r>
            <a:r>
              <a:rPr lang="en-US" dirty="0" smtClean="0"/>
              <a:t>If you’re on a flat screen, turning to the side is</a:t>
            </a:r>
            <a:r>
              <a:rPr lang="en-US" baseline="0" dirty="0" smtClean="0"/>
              <a:t> cl</a:t>
            </a:r>
            <a:r>
              <a:rPr lang="en-US" dirty="0" smtClean="0"/>
              <a:t>oser</a:t>
            </a:r>
            <a:r>
              <a:rPr lang="en-US" baseline="0" dirty="0" smtClean="0"/>
              <a:t> </a:t>
            </a:r>
            <a:r>
              <a:rPr lang="en-US" dirty="0" smtClean="0"/>
              <a:t>to</a:t>
            </a:r>
            <a:r>
              <a:rPr lang="en-US" baseline="0" dirty="0" smtClean="0"/>
              <a:t> </a:t>
            </a:r>
            <a:r>
              <a:rPr lang="en-US" dirty="0" smtClean="0"/>
              <a:t>turning your back on someone.</a:t>
            </a:r>
            <a:r>
              <a:rPr lang="en-US" baseline="0" dirty="0" smtClean="0"/>
              <a:t> Also, it looks to the person you turn away from that you can’t see her anymore, even if you can.</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11</a:t>
            </a:fld>
            <a:endParaRPr lang="en-US"/>
          </a:p>
        </p:txBody>
      </p:sp>
    </p:spTree>
    <p:extLst>
      <p:ext uri="{BB962C8B-B14F-4D97-AF65-F5344CB8AC3E}">
        <p14:creationId xmlns:p14="http://schemas.microsoft.com/office/powerpoint/2010/main" val="305946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Explicit probably performs better here because of this quote.</a:t>
            </a:r>
          </a:p>
          <a:p>
            <a:endParaRPr lang="en-US" dirty="0" smtClean="0"/>
          </a:p>
          <a:p>
            <a:r>
              <a:rPr lang="en-US" dirty="0" smtClean="0"/>
              <a:t>We’re tracking movement.</a:t>
            </a:r>
            <a:r>
              <a:rPr lang="en-US" baseline="0" dirty="0" smtClean="0"/>
              <a:t> And people move a lot. If we look down to scratch our ankle, then our proxy also looks down at an ankle that isn’t there.</a:t>
            </a:r>
          </a:p>
          <a:p>
            <a:endParaRPr lang="en-US" dirty="0" smtClean="0"/>
          </a:p>
          <a:p>
            <a:r>
              <a:rPr lang="en-US" dirty="0" smtClean="0"/>
              <a:t>The issue here is that,</a:t>
            </a:r>
            <a:r>
              <a:rPr lang="en-US" baseline="0" dirty="0" smtClean="0"/>
              <a:t> a</a:t>
            </a:r>
            <a:r>
              <a:rPr lang="en-US" dirty="0" smtClean="0"/>
              <a:t>ll motion, even if it was just incidental,</a:t>
            </a:r>
            <a:r>
              <a:rPr lang="en-US" baseline="0" dirty="0" smtClean="0"/>
              <a:t> was read </a:t>
            </a:r>
            <a:r>
              <a:rPr lang="en-US" dirty="0" smtClean="0"/>
              <a:t>as communicative. And that increased</a:t>
            </a:r>
            <a:r>
              <a:rPr lang="en-US" baseline="0" dirty="0" smtClean="0"/>
              <a:t> effort to try to decipher what the remote really intended.</a:t>
            </a:r>
          </a:p>
        </p:txBody>
      </p:sp>
      <p:sp>
        <p:nvSpPr>
          <p:cNvPr id="4" name="Slide Number Placeholder 3"/>
          <p:cNvSpPr>
            <a:spLocks noGrp="1"/>
          </p:cNvSpPr>
          <p:nvPr>
            <p:ph type="sldNum" sz="quarter" idx="10"/>
          </p:nvPr>
        </p:nvSpPr>
        <p:spPr/>
        <p:txBody>
          <a:bodyPr/>
          <a:lstStyle/>
          <a:p>
            <a:fld id="{ED879D6D-BD77-4D42-B821-0BE6BE38BDC7}" type="slidenum">
              <a:rPr lang="en-US" smtClean="0"/>
              <a:t>12</a:t>
            </a:fld>
            <a:endParaRPr lang="en-US"/>
          </a:p>
        </p:txBody>
      </p:sp>
    </p:spTree>
    <p:extLst>
      <p:ext uri="{BB962C8B-B14F-4D97-AF65-F5344CB8AC3E}">
        <p14:creationId xmlns:p14="http://schemas.microsoft.com/office/powerpoint/2010/main" val="92178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Implicit probably performs better here because it does convey</a:t>
            </a:r>
            <a:r>
              <a:rPr lang="en-US" baseline="0" dirty="0" smtClean="0"/>
              <a:t> </a:t>
            </a:r>
            <a:r>
              <a:rPr lang="en-US" dirty="0" smtClean="0"/>
              <a:t>more natural</a:t>
            </a:r>
            <a:r>
              <a:rPr lang="en-US" baseline="0" dirty="0" smtClean="0"/>
              <a:t> movements, more personality.</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13</a:t>
            </a:fld>
            <a:endParaRPr lang="en-US"/>
          </a:p>
        </p:txBody>
      </p:sp>
    </p:spTree>
    <p:extLst>
      <p:ext uri="{BB962C8B-B14F-4D97-AF65-F5344CB8AC3E}">
        <p14:creationId xmlns:p14="http://schemas.microsoft.com/office/powerpoint/2010/main" val="361870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Even though the side-view gaze was exaggerated</a:t>
            </a:r>
            <a:r>
              <a:rPr lang="en-US" baseline="0" dirty="0" smtClean="0"/>
              <a:t>, projecting attention was much better in the motion conditions. We expect that this is what gave hub participants enough awareness of the satellite’s attention to include her in the conversation more often, which is what we were hoping regarding the skip-over effect. We still need a longer-term study to be sure this holds up over time.</a:t>
            </a:r>
          </a:p>
          <a:p>
            <a:endParaRPr lang="en-US" baseline="0" dirty="0" smtClean="0"/>
          </a:p>
          <a:p>
            <a:r>
              <a:rPr lang="en-US" dirty="0" smtClean="0"/>
              <a:t>(2) We didn’t remove </a:t>
            </a:r>
            <a:r>
              <a:rPr lang="en-US" baseline="0" dirty="0" smtClean="0"/>
              <a:t>the newscaster effect, but the movement of the display was effective enough that it wasn’t an issue. </a:t>
            </a:r>
          </a:p>
        </p:txBody>
      </p:sp>
      <p:sp>
        <p:nvSpPr>
          <p:cNvPr id="4" name="Slide Number Placeholder 3"/>
          <p:cNvSpPr>
            <a:spLocks noGrp="1"/>
          </p:cNvSpPr>
          <p:nvPr>
            <p:ph type="sldNum" sz="quarter" idx="10"/>
          </p:nvPr>
        </p:nvSpPr>
        <p:spPr/>
        <p:txBody>
          <a:bodyPr/>
          <a:lstStyle/>
          <a:p>
            <a:fld id="{ED879D6D-BD77-4D42-B821-0BE6BE38BDC7}" type="slidenum">
              <a:rPr lang="en-US" smtClean="0"/>
              <a:t>14</a:t>
            </a:fld>
            <a:endParaRPr lang="en-US"/>
          </a:p>
        </p:txBody>
      </p:sp>
    </p:spTree>
    <p:extLst>
      <p:ext uri="{BB962C8B-B14F-4D97-AF65-F5344CB8AC3E}">
        <p14:creationId xmlns:p14="http://schemas.microsoft.com/office/powerpoint/2010/main" val="139791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 After the study, o</a:t>
            </a:r>
            <a:r>
              <a:rPr lang="en-US" dirty="0" smtClean="0"/>
              <a:t>ur remote user Mara reported </a:t>
            </a:r>
            <a:r>
              <a:rPr lang="en-US" baseline="0" dirty="0" smtClean="0"/>
              <a:t>that during implicit control, she felt like she was using her head as an input device. Perhaps that’s part of it being a short-term study, but maybe gesture tracking isn’t as implicit as we had thought.</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15</a:t>
            </a:fld>
            <a:endParaRPr lang="en-US"/>
          </a:p>
        </p:txBody>
      </p:sp>
    </p:spTree>
    <p:extLst>
      <p:ext uri="{BB962C8B-B14F-4D97-AF65-F5344CB8AC3E}">
        <p14:creationId xmlns:p14="http://schemas.microsoft.com/office/powerpoint/2010/main" val="2527638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Gotchas include a</a:t>
            </a:r>
            <a:r>
              <a:rPr lang="en-US" baseline="0" dirty="0" smtClean="0"/>
              <a:t> </a:t>
            </a:r>
            <a:r>
              <a:rPr lang="en-US" dirty="0" smtClean="0"/>
              <a:t>tradeoff between</a:t>
            </a:r>
            <a:r>
              <a:rPr lang="en-US" baseline="0" dirty="0" smtClean="0"/>
              <a:t> attention and clarity. For example, in-person, typing on your phone, or not making eye contact with someone can be off-putting. But it’s like, expected during a remote conversation. But then, turning your screen to the side can be quite exclusionary, whereas turning your face is pretty normal.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While it seems that being more stable and easy to acclimate, explicit control might be better for short-term users. But nothing comes for free. People don’t always have a hand on a mouse, and at those times, their behavior may seem rigid or inconsistent.</a:t>
            </a:r>
            <a:endParaRPr lang="en-US" dirty="0" smtClean="0"/>
          </a:p>
          <a:p>
            <a:endParaRPr lang="en-US" dirty="0" smtClean="0"/>
          </a:p>
          <a:p>
            <a:r>
              <a:rPr lang="en-US" dirty="0" smtClean="0"/>
              <a:t>(2) But implicit seems so alluring, for the proxy to just work</a:t>
            </a:r>
            <a:r>
              <a:rPr lang="en-US" baseline="0" dirty="0" smtClean="0"/>
              <a:t> </a:t>
            </a:r>
            <a:r>
              <a:rPr lang="en-US" dirty="0" smtClean="0"/>
              <a:t>on its own.</a:t>
            </a:r>
            <a:r>
              <a:rPr lang="en-US" baseline="0" dirty="0" smtClean="0"/>
              <a:t> So we n</a:t>
            </a:r>
            <a:r>
              <a:rPr lang="en-US" dirty="0" smtClean="0"/>
              <a:t>eed to</a:t>
            </a:r>
            <a:r>
              <a:rPr lang="en-US" baseline="0" dirty="0" smtClean="0"/>
              <a:t> focus on making it work better.</a:t>
            </a:r>
          </a:p>
        </p:txBody>
      </p:sp>
      <p:sp>
        <p:nvSpPr>
          <p:cNvPr id="4" name="Slide Number Placeholder 3"/>
          <p:cNvSpPr>
            <a:spLocks noGrp="1"/>
          </p:cNvSpPr>
          <p:nvPr>
            <p:ph type="sldNum" sz="quarter" idx="10"/>
          </p:nvPr>
        </p:nvSpPr>
        <p:spPr/>
        <p:txBody>
          <a:bodyPr/>
          <a:lstStyle/>
          <a:p>
            <a:fld id="{ED879D6D-BD77-4D42-B821-0BE6BE38BDC7}" type="slidenum">
              <a:rPr lang="en-US" smtClean="0"/>
              <a:t>16</a:t>
            </a:fld>
            <a:endParaRPr lang="en-US"/>
          </a:p>
        </p:txBody>
      </p:sp>
    </p:spTree>
    <p:extLst>
      <p:ext uri="{BB962C8B-B14F-4D97-AF65-F5344CB8AC3E}">
        <p14:creationId xmlns:p14="http://schemas.microsoft.com/office/powerpoint/2010/main" val="371019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We tried the weathervane</a:t>
            </a:r>
            <a:r>
              <a:rPr lang="en-US" baseline="0" dirty="0" smtClean="0"/>
              <a:t> with a small subset of participants, without telling them what it was, but they didn’t get it, and found the motion annoying.</a:t>
            </a:r>
            <a:endParaRPr lang="en-US" dirty="0"/>
          </a:p>
        </p:txBody>
      </p:sp>
      <p:sp>
        <p:nvSpPr>
          <p:cNvPr id="4" name="Slide Number Placeholder 3"/>
          <p:cNvSpPr>
            <a:spLocks noGrp="1"/>
          </p:cNvSpPr>
          <p:nvPr>
            <p:ph type="sldNum" sz="quarter" idx="10"/>
          </p:nvPr>
        </p:nvSpPr>
        <p:spPr/>
        <p:txBody>
          <a:bodyPr/>
          <a:lstStyle/>
          <a:p>
            <a:fld id="{ED879D6D-BD77-4D42-B821-0BE6BE38BDC7}" type="slidenum">
              <a:rPr lang="en-US" smtClean="0"/>
              <a:t>17</a:t>
            </a:fld>
            <a:endParaRPr lang="en-US"/>
          </a:p>
        </p:txBody>
      </p:sp>
    </p:spTree>
    <p:extLst>
      <p:ext uri="{BB962C8B-B14F-4D97-AF65-F5344CB8AC3E}">
        <p14:creationId xmlns:p14="http://schemas.microsoft.com/office/powerpoint/2010/main" val="273653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the on-screen view that the remote participant saw.</a:t>
            </a:r>
          </a:p>
        </p:txBody>
      </p:sp>
      <p:sp>
        <p:nvSpPr>
          <p:cNvPr id="4" name="Slide Number Placeholder 3"/>
          <p:cNvSpPr>
            <a:spLocks noGrp="1"/>
          </p:cNvSpPr>
          <p:nvPr>
            <p:ph type="sldNum" sz="quarter" idx="10"/>
          </p:nvPr>
        </p:nvSpPr>
        <p:spPr/>
        <p:txBody>
          <a:bodyPr/>
          <a:lstStyle/>
          <a:p>
            <a:fld id="{ED879D6D-BD77-4D42-B821-0BE6BE38BDC7}" type="slidenum">
              <a:rPr lang="en-US" smtClean="0"/>
              <a:t>19</a:t>
            </a:fld>
            <a:endParaRPr lang="en-US"/>
          </a:p>
        </p:txBody>
      </p:sp>
    </p:spTree>
    <p:extLst>
      <p:ext uri="{BB962C8B-B14F-4D97-AF65-F5344CB8AC3E}">
        <p14:creationId xmlns:p14="http://schemas.microsoft.com/office/powerpoint/2010/main" val="86993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Because companies in the real-world are making and selling these things. One in CA has sold 400 (not cheap) devices for use by doctors in hospitals around the 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t>
            </a:r>
            <a:r>
              <a:rPr lang="en-US" i="1" baseline="0" dirty="0" smtClean="0"/>
              <a:t>think</a:t>
            </a:r>
            <a:r>
              <a:rPr lang="en-US" baseline="0" dirty="0" smtClean="0"/>
              <a:t> that they’re better than the proxies that we use now, but for the most part, we don’t know what aspects of being face-to-face, or in video chat, work in this new context. And we wanted to find out…</a:t>
            </a:r>
          </a:p>
        </p:txBody>
      </p:sp>
      <p:sp>
        <p:nvSpPr>
          <p:cNvPr id="4" name="Slide Number Placeholder 3"/>
          <p:cNvSpPr>
            <a:spLocks noGrp="1"/>
          </p:cNvSpPr>
          <p:nvPr>
            <p:ph type="sldNum" sz="quarter" idx="10"/>
          </p:nvPr>
        </p:nvSpPr>
        <p:spPr/>
        <p:txBody>
          <a:bodyPr/>
          <a:lstStyle/>
          <a:p>
            <a:fld id="{ED879D6D-BD77-4D42-B821-0BE6BE38BDC7}" type="slidenum">
              <a:rPr lang="en-US" smtClean="0"/>
              <a:t>1</a:t>
            </a:fld>
            <a:endParaRPr lang="en-US"/>
          </a:p>
        </p:txBody>
      </p:sp>
    </p:spTree>
    <p:extLst>
      <p:ext uri="{BB962C8B-B14F-4D97-AF65-F5344CB8AC3E}">
        <p14:creationId xmlns:p14="http://schemas.microsoft.com/office/powerpoint/2010/main" val="342804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a:t>
            </a:r>
            <a:r>
              <a:rPr lang="en-US" dirty="0" smtClean="0"/>
              <a:t>and George</a:t>
            </a:r>
            <a:r>
              <a:rPr lang="en-US" baseline="0" dirty="0" smtClean="0"/>
              <a:t> </a:t>
            </a:r>
            <a:r>
              <a:rPr lang="en-US" dirty="0" smtClean="0"/>
              <a:t>are familiar remote members of our hub-and-satellite team</a:t>
            </a:r>
            <a:r>
              <a:rPr lang="en-US" baseline="0" dirty="0" smtClean="0"/>
              <a:t>. By hub-and-satellite, I mean teams where there’s a group at a central location (the hub) with one or a few individuals who connect in remotely, sometimes even with just each other.</a:t>
            </a:r>
            <a:endParaRPr lang="en-US" dirty="0" smtClean="0"/>
          </a:p>
          <a:p>
            <a:endParaRPr lang="en-US" dirty="0" smtClean="0"/>
          </a:p>
          <a:p>
            <a:r>
              <a:rPr lang="en-US" dirty="0" smtClean="0"/>
              <a:t>The 2 proxies, which</a:t>
            </a:r>
            <a:r>
              <a:rPr lang="en-US" baseline="0" dirty="0" smtClean="0"/>
              <a:t> have been in use daily for a few years now,</a:t>
            </a:r>
            <a:r>
              <a:rPr lang="en-US" dirty="0" smtClean="0"/>
              <a:t> do ease communication,</a:t>
            </a:r>
            <a:r>
              <a:rPr lang="en-US" baseline="0" dirty="0" smtClean="0"/>
              <a:t> by giving John and George a physical presence in the room with everyone that’s local, as well as letting them move around the building. They’re just mobile carts that are wheeled around by local colleagues. The researchers at MSR call them ESPs, and they’re described in a paper at last year’s CHI.</a:t>
            </a:r>
          </a:p>
          <a:p>
            <a:endParaRPr lang="en-US" baseline="0" dirty="0" smtClean="0"/>
          </a:p>
          <a:p>
            <a:r>
              <a:rPr lang="en-US" dirty="0" smtClean="0"/>
              <a:t>But,</a:t>
            </a:r>
            <a:r>
              <a:rPr lang="en-US" baseline="0" dirty="0" smtClean="0"/>
              <a:t> </a:t>
            </a:r>
            <a:r>
              <a:rPr lang="en-US" dirty="0" smtClean="0"/>
              <a:t>like all proxies,</a:t>
            </a:r>
            <a:r>
              <a:rPr lang="en-US" baseline="0" dirty="0" smtClean="0"/>
              <a:t> </a:t>
            </a:r>
            <a:r>
              <a:rPr lang="en-US" dirty="0" smtClean="0"/>
              <a:t>they create</a:t>
            </a:r>
            <a:r>
              <a:rPr lang="en-US" baseline="0" dirty="0" smtClean="0"/>
              <a:t> their their own issues while trying to addressing others. 2 that I’ll talk about today are what we call the newscaster effect and the skip-over effect.</a:t>
            </a:r>
          </a:p>
          <a:p>
            <a:endParaRPr lang="en-US" baseline="0" dirty="0" smtClean="0"/>
          </a:p>
          <a:p>
            <a:r>
              <a:rPr lang="en-US" baseline="0" dirty="0" smtClean="0"/>
              <a:t>The newscaster effect is more commonly known as the Mona Lisa effect, and it’s an artifact of the flat screen. Let me try to describe it with the image on-screen:</a:t>
            </a:r>
          </a:p>
          <a:p>
            <a:endParaRPr lang="en-US" baseline="0" dirty="0" smtClean="0"/>
          </a:p>
          <a:p>
            <a:r>
              <a:rPr lang="en-US" baseline="0" dirty="0" smtClean="0"/>
              <a:t>John seems to be looking slightly left of center, maybe at you or the person just to your left. Does everyone see that? The problem is just that: it looks like that to everyone, wherever in the room you are. Even if you’re on the very left-hand side and nobody is just to your left. So who is he looking at? It’s confusing.</a:t>
            </a:r>
          </a:p>
          <a:p>
            <a:endParaRPr lang="en-US" baseline="0" dirty="0" smtClean="0"/>
          </a:p>
          <a:p>
            <a:r>
              <a:rPr lang="en-US" baseline="0" dirty="0" smtClean="0"/>
              <a:t>Over time, John has learned to artificially “throw a gaze” at someone to get around that perception. But everyone shouldn’t be expected to do that.</a:t>
            </a:r>
          </a:p>
          <a:p>
            <a:endParaRPr lang="en-US" baseline="0" dirty="0" smtClean="0"/>
          </a:p>
          <a:p>
            <a:r>
              <a:rPr lang="en-US" baseline="0" dirty="0" smtClean="0"/>
              <a:t>It turns out that without some kind of screen that say, provides a different view to each person, there’s no way to make the gaze appear spatially correct to everyone at the same time.</a:t>
            </a:r>
          </a:p>
          <a:p>
            <a:endParaRPr lang="en-US" baseline="0" dirty="0" smtClean="0"/>
          </a:p>
          <a:p>
            <a:r>
              <a:rPr lang="en-US" baseline="0" dirty="0" smtClean="0"/>
              <a:t>Partial help is provided by George’s camera, which you can see moves around when he changes his focus somewhere. That provides a cue, so you know where he’s looking, but it’s not a particularly visible indicator.</a:t>
            </a:r>
          </a:p>
        </p:txBody>
      </p:sp>
      <p:sp>
        <p:nvSpPr>
          <p:cNvPr id="4" name="Slide Number Placeholder 3"/>
          <p:cNvSpPr>
            <a:spLocks noGrp="1"/>
          </p:cNvSpPr>
          <p:nvPr>
            <p:ph type="sldNum" sz="quarter" idx="10"/>
          </p:nvPr>
        </p:nvSpPr>
        <p:spPr/>
        <p:txBody>
          <a:bodyPr/>
          <a:lstStyle/>
          <a:p>
            <a:fld id="{ED879D6D-BD77-4D42-B821-0BE6BE38BDC7}" type="slidenum">
              <a:rPr lang="en-US" smtClean="0"/>
              <a:t>2</a:t>
            </a:fld>
            <a:endParaRPr lang="en-US"/>
          </a:p>
        </p:txBody>
      </p:sp>
    </p:spTree>
    <p:extLst>
      <p:ext uri="{BB962C8B-B14F-4D97-AF65-F5344CB8AC3E}">
        <p14:creationId xmlns:p14="http://schemas.microsoft.com/office/powerpoint/2010/main" val="2903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skip-over effect is where, even if a proxy is right in front of someone, there’s a tendency to skip-over giving that person a turn during something like introductions or discussion. I’m embarrassed to say that even I have done this, and I consider myself pretty sensitive to these devices.</a:t>
            </a:r>
          </a:p>
          <a:p>
            <a:endParaRPr lang="en-US" dirty="0" smtClean="0"/>
          </a:p>
          <a:p>
            <a:r>
              <a:rPr lang="en-US" dirty="0" smtClean="0"/>
              <a:t>We wanted to understand</a:t>
            </a:r>
            <a:r>
              <a:rPr lang="en-US" baseline="0" dirty="0" smtClean="0"/>
              <a:t> if </a:t>
            </a:r>
            <a:r>
              <a:rPr lang="en-US" dirty="0" smtClean="0"/>
              <a:t>adding physical motion to the proxy screens (kind of like we saw with George’s camera) would enhance favorable</a:t>
            </a:r>
            <a:r>
              <a:rPr lang="en-US" baseline="0" dirty="0" smtClean="0"/>
              <a:t> features—such as improving their sense of presence, and projecting their focus of attention—while lessening unfavorable features—such as the newscaster effect.</a:t>
            </a:r>
          </a:p>
          <a:p>
            <a:endParaRPr lang="en-US" dirty="0" smtClean="0"/>
          </a:p>
          <a:p>
            <a:r>
              <a:rPr lang="en-US" dirty="0" smtClean="0"/>
              <a:t>So</a:t>
            </a:r>
            <a:r>
              <a:rPr lang="en-US" baseline="0" dirty="0" smtClean="0"/>
              <a:t> w</a:t>
            </a:r>
            <a:r>
              <a:rPr lang="en-US" dirty="0" smtClean="0"/>
              <a:t>e performed a lab study to explore it…</a:t>
            </a:r>
          </a:p>
        </p:txBody>
      </p:sp>
      <p:sp>
        <p:nvSpPr>
          <p:cNvPr id="4" name="Slide Number Placeholder 3"/>
          <p:cNvSpPr>
            <a:spLocks noGrp="1"/>
          </p:cNvSpPr>
          <p:nvPr>
            <p:ph type="sldNum" sz="quarter" idx="10"/>
          </p:nvPr>
        </p:nvSpPr>
        <p:spPr/>
        <p:txBody>
          <a:bodyPr/>
          <a:lstStyle/>
          <a:p>
            <a:fld id="{ED879D6D-BD77-4D42-B821-0BE6BE38BDC7}" type="slidenum">
              <a:rPr lang="en-US" smtClean="0"/>
              <a:t>3</a:t>
            </a:fld>
            <a:endParaRPr lang="en-US"/>
          </a:p>
        </p:txBody>
      </p:sp>
    </p:spTree>
    <p:extLst>
      <p:ext uri="{BB962C8B-B14F-4D97-AF65-F5344CB8AC3E}">
        <p14:creationId xmlns:p14="http://schemas.microsoft.com/office/powerpoint/2010/main" val="98067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a:t>
            </a:r>
            <a:r>
              <a:rPr lang="en-US" baseline="0" dirty="0" smtClean="0"/>
              <a:t> started thinking about motion, we quickly became concerned about how to control that motion.</a:t>
            </a:r>
            <a:endParaRPr lang="en-US" dirty="0" smtClean="0"/>
          </a:p>
          <a:p>
            <a:endParaRPr lang="en-US" dirty="0" smtClean="0"/>
          </a:p>
          <a:p>
            <a:r>
              <a:rPr lang="en-US" dirty="0" smtClean="0"/>
              <a:t>Given these</a:t>
            </a:r>
            <a:r>
              <a:rPr lang="en-US" baseline="0" dirty="0" smtClean="0"/>
              <a:t>, our hypothesis was that implicit control—just mirroring your actions—would be more natural. More of your personality would come through.</a:t>
            </a:r>
          </a:p>
          <a:p>
            <a:endParaRPr lang="en-US" baseline="0" dirty="0" smtClean="0"/>
          </a:p>
          <a:p>
            <a:r>
              <a:rPr lang="en-US" baseline="0" dirty="0" smtClean="0"/>
              <a:t>It turns out that more personality does come through, but that doesn’t necessarily make for better interactions. In fact, explicit control worked better along several of our measures. And we found that proxy motion, of either type, creates a tradeoff between: projecting what’s going on with the satellite, excluding particular hub participants, and the effort required to understand the meaning of motions.</a:t>
            </a:r>
          </a:p>
          <a:p>
            <a:endParaRPr lang="en-US" baseline="0" dirty="0" smtClean="0"/>
          </a:p>
          <a:p>
            <a:r>
              <a:rPr lang="en-US" baseline="0" dirty="0" smtClean="0"/>
              <a:t>In the end, we probably need an alternative, or enhancement, to both of these approaches. So, how’d we get there?...</a:t>
            </a:r>
          </a:p>
        </p:txBody>
      </p:sp>
      <p:sp>
        <p:nvSpPr>
          <p:cNvPr id="4" name="Slide Number Placeholder 3"/>
          <p:cNvSpPr>
            <a:spLocks noGrp="1"/>
          </p:cNvSpPr>
          <p:nvPr>
            <p:ph type="sldNum" sz="quarter" idx="10"/>
          </p:nvPr>
        </p:nvSpPr>
        <p:spPr/>
        <p:txBody>
          <a:bodyPr/>
          <a:lstStyle/>
          <a:p>
            <a:fld id="{ED879D6D-BD77-4D42-B821-0BE6BE38BDC7}" type="slidenum">
              <a:rPr lang="en-US" smtClean="0"/>
              <a:t>4</a:t>
            </a:fld>
            <a:endParaRPr lang="en-US"/>
          </a:p>
        </p:txBody>
      </p:sp>
    </p:spTree>
    <p:extLst>
      <p:ext uri="{BB962C8B-B14F-4D97-AF65-F5344CB8AC3E}">
        <p14:creationId xmlns:p14="http://schemas.microsoft.com/office/powerpoint/2010/main" val="3953219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built</a:t>
            </a:r>
            <a:r>
              <a:rPr lang="en-US" baseline="0" dirty="0" smtClean="0"/>
              <a:t> a new proxy. At the top is a fixed-position wide-field camera. On the screen is a webcam. We wanted a simple design and experiment to isolate effects, so there’s only 1 </a:t>
            </a:r>
            <a:r>
              <a:rPr lang="en-US" baseline="0" dirty="0" err="1" smtClean="0"/>
              <a:t>DoF</a:t>
            </a:r>
            <a:r>
              <a:rPr lang="en-US" baseline="0" dirty="0" smtClean="0"/>
              <a:t>, a left-right swivel from this lazy-</a:t>
            </a:r>
            <a:r>
              <a:rPr lang="en-US" baseline="0" dirty="0" err="1" smtClean="0"/>
              <a:t>susan</a:t>
            </a:r>
            <a:r>
              <a:rPr lang="en-US" baseline="0" dirty="0" smtClean="0"/>
              <a:t>. At the bottom is a speakerphone. The proxy is positioned to match a seated eye height.</a:t>
            </a:r>
            <a:endParaRPr lang="en-US" dirty="0"/>
          </a:p>
        </p:txBody>
      </p:sp>
      <p:sp>
        <p:nvSpPr>
          <p:cNvPr id="4" name="Slide Number Placeholder 3"/>
          <p:cNvSpPr>
            <a:spLocks noGrp="1"/>
          </p:cNvSpPr>
          <p:nvPr>
            <p:ph type="sldNum" sz="quarter" idx="10"/>
          </p:nvPr>
        </p:nvSpPr>
        <p:spPr/>
        <p:txBody>
          <a:bodyPr/>
          <a:lstStyle/>
          <a:p>
            <a:fld id="{ED879D6D-BD77-4D42-B821-0BE6BE38BDC7}" type="slidenum">
              <a:rPr lang="en-US" smtClean="0"/>
              <a:t>5</a:t>
            </a:fld>
            <a:endParaRPr lang="en-US"/>
          </a:p>
        </p:txBody>
      </p:sp>
    </p:spTree>
    <p:extLst>
      <p:ext uri="{BB962C8B-B14F-4D97-AF65-F5344CB8AC3E}">
        <p14:creationId xmlns:p14="http://schemas.microsoft.com/office/powerpoint/2010/main" val="309532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you can see how left-right motion allows the remote participant to focus on different people during a meeting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study had a total N of 18, made up of 6 groups of 3 locals with 1 ‘remote’ confederate. During the study, we always used the same confederate, which was Mara, not George as shown here. Each group was exposed to 3 gesturing conditions: no motion at all, explicit control, and implicit control.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I’ll show an overhead plan of this study and control room</a:t>
            </a:r>
            <a:r>
              <a:rPr lang="en-US" baseline="0" dirty="0" smtClean="0"/>
              <a:t>, to give you a better idea of the setup…</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6</a:t>
            </a:fld>
            <a:endParaRPr lang="en-US"/>
          </a:p>
        </p:txBody>
      </p:sp>
    </p:spTree>
    <p:extLst>
      <p:ext uri="{BB962C8B-B14F-4D97-AF65-F5344CB8AC3E}">
        <p14:creationId xmlns:p14="http://schemas.microsoft.com/office/powerpoint/2010/main" val="10696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I’ll show a brief video of how the</a:t>
            </a:r>
            <a:r>
              <a:rPr lang="en-US" baseline="0" dirty="0" smtClean="0"/>
              <a:t> proxy looked while being operated…</a:t>
            </a:r>
            <a:endParaRPr lang="en-US" dirty="0" smtClean="0"/>
          </a:p>
        </p:txBody>
      </p:sp>
      <p:sp>
        <p:nvSpPr>
          <p:cNvPr id="4" name="Slide Number Placeholder 3"/>
          <p:cNvSpPr>
            <a:spLocks noGrp="1"/>
          </p:cNvSpPr>
          <p:nvPr>
            <p:ph type="sldNum" sz="quarter" idx="10"/>
          </p:nvPr>
        </p:nvSpPr>
        <p:spPr/>
        <p:txBody>
          <a:bodyPr/>
          <a:lstStyle/>
          <a:p>
            <a:fld id="{ED879D6D-BD77-4D42-B821-0BE6BE38BDC7}" type="slidenum">
              <a:rPr lang="en-US" smtClean="0"/>
              <a:t>7</a:t>
            </a:fld>
            <a:endParaRPr lang="en-US"/>
          </a:p>
        </p:txBody>
      </p:sp>
    </p:spTree>
    <p:extLst>
      <p:ext uri="{BB962C8B-B14F-4D97-AF65-F5344CB8AC3E}">
        <p14:creationId xmlns:p14="http://schemas.microsoft.com/office/powerpoint/2010/main" val="188692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because my</a:t>
            </a:r>
            <a:r>
              <a:rPr lang="en-US" baseline="0" dirty="0" smtClean="0"/>
              <a:t> head is turning, I’m not holding a direct gaze with the person screen is facing, but I’m looking slightly to the side. That’s an artifact of the widescreen we used, so that the user’s head would move enough to track.</a:t>
            </a:r>
          </a:p>
          <a:p>
            <a:endParaRPr lang="en-US" baseline="0" dirty="0" smtClean="0"/>
          </a:p>
          <a:p>
            <a:r>
              <a:rPr lang="en-US" baseline="0" dirty="0" smtClean="0"/>
              <a:t>But we also wanted to keep the type and amount of head motion consistent between conditions, especially the one where the screen didn’t move.</a:t>
            </a:r>
          </a:p>
        </p:txBody>
      </p:sp>
      <p:sp>
        <p:nvSpPr>
          <p:cNvPr id="4" name="Slide Number Placeholder 3"/>
          <p:cNvSpPr>
            <a:spLocks noGrp="1"/>
          </p:cNvSpPr>
          <p:nvPr>
            <p:ph type="sldNum" sz="quarter" idx="10"/>
          </p:nvPr>
        </p:nvSpPr>
        <p:spPr/>
        <p:txBody>
          <a:bodyPr/>
          <a:lstStyle/>
          <a:p>
            <a:fld id="{ED879D6D-BD77-4D42-B821-0BE6BE38BDC7}" type="slidenum">
              <a:rPr lang="en-US" smtClean="0"/>
              <a:t>8</a:t>
            </a:fld>
            <a:endParaRPr lang="en-US"/>
          </a:p>
        </p:txBody>
      </p:sp>
    </p:spTree>
    <p:extLst>
      <p:ext uri="{BB962C8B-B14F-4D97-AF65-F5344CB8AC3E}">
        <p14:creationId xmlns:p14="http://schemas.microsoft.com/office/powerpoint/2010/main" val="333334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0D4A6E-A484-9E4F-A046-468766E3C52F}"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373434910"/>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3A490-16D0-9D42-B15D-20FCEC400DE3}"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4240330104"/>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F0E69-72DA-F649-A497-69B153407F48}"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2689888060"/>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BC3DA-194B-414E-9E7B-D3D64CF8502D}"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263147519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2636C-8C4C-1447-A778-ACED7BB1D52E}" type="datetime1">
              <a:rPr lang="en-US" smtClean="0"/>
              <a:t>9/16/11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1417387134"/>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DA516-7979-8947-9745-DE3F3012375E}" type="datetime1">
              <a:rPr lang="en-US" smtClean="0"/>
              <a:t>9/16/11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3771465802"/>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1B356-3EEA-B243-8666-8B3176693160}" type="datetime1">
              <a:rPr lang="en-US" smtClean="0"/>
              <a:t>9/16/11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93676724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902848-BBBC-7144-ACCB-C9C7681BB7C1}" type="datetime1">
              <a:rPr lang="en-US" smtClean="0"/>
              <a:t>9/16/11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3966496892"/>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0DCDD-629A-DE40-9CF1-B9142B5EB9A6}" type="datetime1">
              <a:rPr lang="en-US" smtClean="0"/>
              <a:t>9/16/11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65845920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0E75F-356F-9C40-8EB7-1710E84378E2}" type="datetime1">
              <a:rPr lang="en-US" smtClean="0"/>
              <a:t>9/16/11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179336321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83508-8451-DF47-8453-1C4095BB81ED}" type="datetime1">
              <a:rPr lang="en-US" smtClean="0"/>
              <a:t>9/16/11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A32E22-CCC7-654B-901F-0FD3666D650A}" type="slidenum">
              <a:rPr lang="en-US" smtClean="0"/>
              <a:t>‹#›</a:t>
            </a:fld>
            <a:endParaRPr lang="en-US"/>
          </a:p>
        </p:txBody>
      </p:sp>
    </p:spTree>
    <p:extLst>
      <p:ext uri="{BB962C8B-B14F-4D97-AF65-F5344CB8AC3E}">
        <p14:creationId xmlns:p14="http://schemas.microsoft.com/office/powerpoint/2010/main" val="1710418846"/>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838" y="228865"/>
            <a:ext cx="8697912"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3838" y="1333500"/>
            <a:ext cx="8697912" cy="3771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latin typeface="Neutraface 2 Text Book"/>
                <a:cs typeface="Neutraface 2 Text Book"/>
              </a:defRPr>
            </a:lvl1pPr>
          </a:lstStyle>
          <a:p>
            <a:fld id="{6DE299B2-3AFF-1F40-910C-874CDCFCDFB4}" type="datetime1">
              <a:rPr lang="en-US" smtClean="0"/>
              <a:pPr/>
              <a:t>9/16/11</a:t>
            </a:fld>
            <a:endParaRPr lang="en-US"/>
          </a:p>
        </p:txBody>
      </p:sp>
      <p:sp>
        <p:nvSpPr>
          <p:cNvPr id="5" name="Footer Placeholder 4"/>
          <p:cNvSpPr>
            <a:spLocks noGrp="1"/>
          </p:cNvSpPr>
          <p:nvPr>
            <p:ph type="ftr" sz="quarter" idx="3"/>
          </p:nvPr>
        </p:nvSpPr>
        <p:spPr>
          <a:xfrm>
            <a:off x="3257245" y="5296959"/>
            <a:ext cx="2895600" cy="304271"/>
          </a:xfrm>
          <a:prstGeom prst="rect">
            <a:avLst/>
          </a:prstGeom>
        </p:spPr>
        <p:txBody>
          <a:bodyPr vert="horz" lIns="91440" tIns="45720" rIns="91440" bIns="45720" rtlCol="0" anchor="ctr"/>
          <a:lstStyle>
            <a:lvl1pPr algn="ctr">
              <a:defRPr sz="1200">
                <a:solidFill>
                  <a:schemeClr val="tx1">
                    <a:tint val="75000"/>
                  </a:schemeClr>
                </a:solidFill>
                <a:latin typeface="Neutraface 2 Text Book"/>
                <a:cs typeface="Neutraface 2 Text Book"/>
              </a:defRPr>
            </a:lvl1pPr>
          </a:lstStyle>
          <a:p>
            <a:endParaRPr lang="en-US" dirty="0"/>
          </a:p>
        </p:txBody>
      </p:sp>
      <p:sp>
        <p:nvSpPr>
          <p:cNvPr id="6" name="Slide Number Placeholder 5"/>
          <p:cNvSpPr>
            <a:spLocks noGrp="1"/>
          </p:cNvSpPr>
          <p:nvPr>
            <p:ph type="sldNum" sz="quarter" idx="4"/>
          </p:nvPr>
        </p:nvSpPr>
        <p:spPr>
          <a:xfrm>
            <a:off x="6819290" y="5296959"/>
            <a:ext cx="1780419" cy="304271"/>
          </a:xfrm>
          <a:prstGeom prst="rect">
            <a:avLst/>
          </a:prstGeom>
        </p:spPr>
        <p:txBody>
          <a:bodyPr vert="horz" lIns="91440" tIns="45720" rIns="91440" bIns="45720" rtlCol="0" anchor="ctr"/>
          <a:lstStyle>
            <a:lvl1pPr algn="r">
              <a:defRPr sz="1200" b="0" i="0">
                <a:solidFill>
                  <a:schemeClr val="tx1">
                    <a:tint val="75000"/>
                  </a:schemeClr>
                </a:solidFill>
                <a:latin typeface="Neutra Text-Book Frac"/>
                <a:cs typeface="Neutra Text-Book Frac"/>
              </a:defRPr>
            </a:lvl1pPr>
          </a:lstStyle>
          <a:p>
            <a:fld id="{ECA32E22-CCC7-654B-901F-0FD3666D650A}" type="slidenum">
              <a:rPr lang="en-US" smtClean="0"/>
              <a:pPr/>
              <a:t>‹#›</a:t>
            </a:fld>
            <a:endParaRPr lang="en-US" dirty="0"/>
          </a:p>
        </p:txBody>
      </p:sp>
      <p:sp>
        <p:nvSpPr>
          <p:cNvPr id="7" name="Block Arc 6"/>
          <p:cNvSpPr/>
          <p:nvPr userDrawn="1"/>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8" name="Block Arc 7"/>
          <p:cNvSpPr/>
          <p:nvPr userDrawn="1"/>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Block Arc 8"/>
          <p:cNvSpPr/>
          <p:nvPr userDrawn="1"/>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0" name="Block Arc 9"/>
          <p:cNvSpPr/>
          <p:nvPr userDrawn="1"/>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TextBox 11"/>
          <p:cNvSpPr txBox="1"/>
          <p:nvPr userDrawn="1"/>
        </p:nvSpPr>
        <p:spPr>
          <a:xfrm>
            <a:off x="8485560" y="5312136"/>
            <a:ext cx="492443" cy="276999"/>
          </a:xfrm>
          <a:prstGeom prst="rect">
            <a:avLst/>
          </a:prstGeom>
          <a:noFill/>
        </p:spPr>
        <p:txBody>
          <a:bodyPr wrap="none" rtlCol="0">
            <a:spAutoFit/>
          </a:bodyPr>
          <a:lstStyle/>
          <a:p>
            <a:r>
              <a:rPr lang="en-US" sz="1200" dirty="0" smtClean="0">
                <a:solidFill>
                  <a:schemeClr val="tx1">
                    <a:lumMod val="50000"/>
                    <a:lumOff val="50000"/>
                  </a:schemeClr>
                </a:solidFill>
                <a:latin typeface="Neutraface 2 Text Book"/>
                <a:cs typeface="Neutraface 2 Text Book"/>
              </a:rPr>
              <a:t>of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2382102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just" defTabSz="457200" rtl="0" eaLnBrk="1" latinLnBrk="0" hangingPunct="1">
        <a:spcBef>
          <a:spcPct val="0"/>
        </a:spcBef>
        <a:buNone/>
        <a:defRPr sz="4400" kern="1200" cap="all">
          <a:solidFill>
            <a:schemeClr val="tx1"/>
          </a:solidFill>
          <a:effectLst>
            <a:outerShdw blurRad="50800" dist="38100" dir="2700000" algn="tl" rotWithShape="0">
              <a:srgbClr val="000000">
                <a:alpha val="20000"/>
              </a:srgbClr>
            </a:outerShdw>
          </a:effectLst>
          <a:latin typeface="Neutraface 2 Text Book"/>
          <a:ea typeface="+mj-ea"/>
          <a:cs typeface="Neutraface 2 Text Book"/>
        </a:defRPr>
      </a:lvl1pPr>
    </p:titleStyle>
    <p:body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504728" y="5374821"/>
            <a:ext cx="417022" cy="2494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0" y="3262487"/>
            <a:ext cx="9144000" cy="2469914"/>
            <a:chOff x="0" y="3262487"/>
            <a:chExt cx="9144000" cy="2469914"/>
          </a:xfrm>
        </p:grpSpPr>
        <p:pic>
          <p:nvPicPr>
            <p:cNvPr id="5" name="Picture 4" descr="Screen shot 2010-09-04 at 6.55.34 PM.png"/>
            <p:cNvPicPr>
              <a:picLocks noChangeAspect="1"/>
            </p:cNvPicPr>
            <p:nvPr/>
          </p:nvPicPr>
          <p:blipFill rotWithShape="1">
            <a:blip r:embed="rId3">
              <a:alphaModFix amt="81000"/>
            </a:blip>
            <a:srcRect l="36754" t="6307" r="30090" b="36988"/>
            <a:stretch/>
          </p:blipFill>
          <p:spPr>
            <a:xfrm>
              <a:off x="6588329" y="3273826"/>
              <a:ext cx="2555671" cy="2458575"/>
            </a:xfrm>
            <a:prstGeom prst="rect">
              <a:avLst/>
            </a:prstGeom>
          </p:spPr>
        </p:pic>
        <p:pic>
          <p:nvPicPr>
            <p:cNvPr id="9" name="Picture 8" descr="Screen shot 2010-09-04 at 6.55.34 PM.png"/>
            <p:cNvPicPr>
              <a:picLocks noChangeAspect="1"/>
            </p:cNvPicPr>
            <p:nvPr/>
          </p:nvPicPr>
          <p:blipFill rotWithShape="1">
            <a:blip r:embed="rId3">
              <a:alphaModFix amt="81000"/>
            </a:blip>
            <a:srcRect l="71" t="4436" r="65271" b="38859"/>
            <a:stretch/>
          </p:blipFill>
          <p:spPr>
            <a:xfrm>
              <a:off x="0" y="3273825"/>
              <a:ext cx="2660117" cy="2458575"/>
            </a:xfrm>
            <a:prstGeom prst="rect">
              <a:avLst/>
            </a:prstGeom>
          </p:spPr>
        </p:pic>
        <p:pic>
          <p:nvPicPr>
            <p:cNvPr id="2" name="Picture 1" descr="Untitled copy.png"/>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2660117" y="3273826"/>
              <a:ext cx="3926803" cy="2458574"/>
            </a:xfrm>
            <a:prstGeom prst="rect">
              <a:avLst/>
            </a:prstGeom>
          </p:spPr>
        </p:pic>
        <p:cxnSp>
          <p:nvCxnSpPr>
            <p:cNvPr id="12" name="Straight Connector 11"/>
            <p:cNvCxnSpPr/>
            <p:nvPr/>
          </p:nvCxnSpPr>
          <p:spPr>
            <a:xfrm>
              <a:off x="6586920" y="3273826"/>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63692" y="3262487"/>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 name="Title 1"/>
          <p:cNvSpPr txBox="1">
            <a:spLocks/>
          </p:cNvSpPr>
          <p:nvPr/>
        </p:nvSpPr>
        <p:spPr>
          <a:xfrm>
            <a:off x="223838" y="1453694"/>
            <a:ext cx="8697912" cy="1694090"/>
          </a:xfrm>
          <a:prstGeom prst="rect">
            <a:avLst/>
          </a:prstGeom>
        </p:spPr>
        <p:txBody>
          <a:bodyPr vert="horz" lIns="91440" tIns="45720" rIns="91440" bIns="45720" rtlCol="0" anchor="ctr">
            <a:normAutofit fontScale="90000"/>
          </a:bodyPr>
          <a:lstStyle>
            <a:lvl1pPr algn="just" defTabSz="457200" rtl="0" eaLnBrk="1" latinLnBrk="0" hangingPunct="1">
              <a:spcBef>
                <a:spcPct val="0"/>
              </a:spcBef>
              <a:buNone/>
              <a:defRPr sz="4400" kern="1200" cap="all">
                <a:solidFill>
                  <a:schemeClr val="tx1"/>
                </a:solidFill>
                <a:effectLst>
                  <a:outerShdw blurRad="50800" dist="38100" dir="2700000" algn="tl" rotWithShape="0">
                    <a:srgbClr val="000000">
                      <a:alpha val="20000"/>
                    </a:srgbClr>
                  </a:outerShdw>
                </a:effectLst>
                <a:latin typeface="Neutraface 2 Text Book"/>
                <a:ea typeface="+mj-ea"/>
                <a:cs typeface="Neutraface 2 Text Book"/>
              </a:defRPr>
            </a:lvl1pPr>
          </a:lstStyle>
          <a:p>
            <a:pPr algn="ctr"/>
            <a:r>
              <a:rPr lang="en-US" sz="6100" dirty="0" smtClean="0"/>
              <a:t>Motion and Attention</a:t>
            </a:r>
            <a:r>
              <a:rPr lang="en-US" dirty="0" smtClean="0"/>
              <a:t/>
            </a:r>
            <a:br>
              <a:rPr lang="en-US" dirty="0" smtClean="0"/>
            </a:br>
            <a:r>
              <a:rPr lang="en-US" sz="3600" dirty="0" smtClean="0"/>
              <a:t>In a Kinetic Videoconferencing Proxy</a:t>
            </a:r>
            <a:endParaRPr lang="en-US" sz="3600" dirty="0"/>
          </a:p>
        </p:txBody>
      </p:sp>
      <p:sp>
        <p:nvSpPr>
          <p:cNvPr id="8" name="TextBox 7"/>
          <p:cNvSpPr txBox="1"/>
          <p:nvPr/>
        </p:nvSpPr>
        <p:spPr>
          <a:xfrm>
            <a:off x="1530853" y="311938"/>
            <a:ext cx="7291392" cy="677108"/>
          </a:xfrm>
          <a:prstGeom prst="rect">
            <a:avLst/>
          </a:prstGeom>
          <a:noFill/>
        </p:spPr>
        <p:txBody>
          <a:bodyPr wrap="square" rtlCol="0">
            <a:spAutoFit/>
          </a:bodyPr>
          <a:lstStyle/>
          <a:p>
            <a:pPr algn="ctr"/>
            <a:r>
              <a:rPr lang="en-US" sz="1900" spc="90" dirty="0" smtClean="0">
                <a:solidFill>
                  <a:schemeClr val="tx1">
                    <a:lumMod val="50000"/>
                    <a:lumOff val="50000"/>
                  </a:schemeClr>
                </a:solidFill>
                <a:latin typeface="Neutraface 2 Text Book"/>
                <a:cs typeface="Neutraface 2 Text Book"/>
              </a:rPr>
              <a:t>David M Sirkin, George G Robertson, Gina </a:t>
            </a:r>
            <a:r>
              <a:rPr lang="en-US" sz="1900" spc="90" dirty="0" err="1" smtClean="0">
                <a:solidFill>
                  <a:schemeClr val="tx1">
                    <a:lumMod val="50000"/>
                    <a:lumOff val="50000"/>
                  </a:schemeClr>
                </a:solidFill>
                <a:latin typeface="Neutraface 2 Text Book"/>
                <a:cs typeface="Neutraface 2 Text Book"/>
              </a:rPr>
              <a:t>Venolia</a:t>
            </a:r>
            <a:r>
              <a:rPr lang="en-US" sz="1900" spc="90" dirty="0" smtClean="0">
                <a:solidFill>
                  <a:schemeClr val="tx1">
                    <a:lumMod val="50000"/>
                    <a:lumOff val="50000"/>
                  </a:schemeClr>
                </a:solidFill>
                <a:latin typeface="Neutraface 2 Text Book"/>
                <a:cs typeface="Neutraface 2 Text Book"/>
              </a:rPr>
              <a:t>, John Tang,</a:t>
            </a:r>
          </a:p>
          <a:p>
            <a:pPr algn="ctr"/>
            <a:r>
              <a:rPr lang="en-US" sz="1900" spc="-40" dirty="0" err="1" smtClean="0">
                <a:solidFill>
                  <a:schemeClr val="tx1">
                    <a:lumMod val="50000"/>
                    <a:lumOff val="50000"/>
                  </a:schemeClr>
                </a:solidFill>
                <a:latin typeface="Neutraface 2 Text Book"/>
                <a:cs typeface="Neutraface 2 Text Book"/>
              </a:rPr>
              <a:t>Kori</a:t>
            </a:r>
            <a:r>
              <a:rPr lang="en-US" sz="1900" spc="-40" dirty="0" smtClean="0">
                <a:solidFill>
                  <a:schemeClr val="tx1">
                    <a:lumMod val="50000"/>
                    <a:lumOff val="50000"/>
                  </a:schemeClr>
                </a:solidFill>
                <a:latin typeface="Neutraface 2 Text Book"/>
                <a:cs typeface="Neutraface 2 Text Book"/>
              </a:rPr>
              <a:t> </a:t>
            </a:r>
            <a:r>
              <a:rPr lang="en-US" sz="1900" spc="-40" dirty="0" err="1" smtClean="0">
                <a:solidFill>
                  <a:schemeClr val="tx1">
                    <a:lumMod val="50000"/>
                    <a:lumOff val="50000"/>
                  </a:schemeClr>
                </a:solidFill>
                <a:latin typeface="Neutraface 2 Text Book"/>
                <a:cs typeface="Neutraface 2 Text Book"/>
              </a:rPr>
              <a:t>Inkpen</a:t>
            </a:r>
            <a:r>
              <a:rPr lang="en-US" sz="1900" spc="-40" dirty="0" smtClean="0">
                <a:solidFill>
                  <a:schemeClr val="tx1">
                    <a:lumMod val="50000"/>
                    <a:lumOff val="50000"/>
                  </a:schemeClr>
                </a:solidFill>
                <a:latin typeface="Neutraface 2 Text Book"/>
                <a:cs typeface="Neutraface 2 Text Book"/>
              </a:rPr>
              <a:t> Quinn, Mara </a:t>
            </a:r>
            <a:r>
              <a:rPr lang="en-US" sz="1900" spc="-40" dirty="0" err="1" smtClean="0">
                <a:solidFill>
                  <a:schemeClr val="tx1">
                    <a:lumMod val="50000"/>
                    <a:lumOff val="50000"/>
                  </a:schemeClr>
                </a:solidFill>
                <a:latin typeface="Neutraface 2 Text Book"/>
                <a:cs typeface="Neutraface 2 Text Book"/>
              </a:rPr>
              <a:t>Sedlins</a:t>
            </a:r>
            <a:r>
              <a:rPr lang="en-US" sz="1900" spc="-40" dirty="0" smtClean="0">
                <a:solidFill>
                  <a:schemeClr val="tx1">
                    <a:lumMod val="50000"/>
                    <a:lumOff val="50000"/>
                  </a:schemeClr>
                </a:solidFill>
                <a:latin typeface="Neutraface 2 Text Book"/>
                <a:cs typeface="Neutraface 2 Text Book"/>
              </a:rPr>
              <a:t>, </a:t>
            </a:r>
            <a:r>
              <a:rPr lang="en-US" sz="1900" spc="-40" dirty="0" err="1" smtClean="0">
                <a:solidFill>
                  <a:schemeClr val="tx1">
                    <a:lumMod val="50000"/>
                    <a:lumOff val="50000"/>
                  </a:schemeClr>
                </a:solidFill>
                <a:latin typeface="Neutraface 2 Text Book"/>
                <a:cs typeface="Neutraface 2 Text Book"/>
              </a:rPr>
              <a:t>Bongshin</a:t>
            </a:r>
            <a:r>
              <a:rPr lang="en-US" sz="1900" spc="-40" dirty="0" smtClean="0">
                <a:solidFill>
                  <a:schemeClr val="tx1">
                    <a:lumMod val="50000"/>
                    <a:lumOff val="50000"/>
                  </a:schemeClr>
                </a:solidFill>
                <a:latin typeface="Neutraface 2 Text Book"/>
                <a:cs typeface="Neutraface 2 Text Book"/>
              </a:rPr>
              <a:t> Lee, </a:t>
            </a:r>
            <a:r>
              <a:rPr lang="en-US" sz="1900" spc="-40" dirty="0" err="1" smtClean="0">
                <a:solidFill>
                  <a:schemeClr val="tx1">
                    <a:lumMod val="50000"/>
                    <a:lumOff val="50000"/>
                  </a:schemeClr>
                </a:solidFill>
                <a:latin typeface="Neutraface 2 Text Book"/>
                <a:cs typeface="Neutraface 2 Text Book"/>
              </a:rPr>
              <a:t>Taemie</a:t>
            </a:r>
            <a:r>
              <a:rPr lang="en-US" sz="1900" spc="-40" dirty="0" smtClean="0">
                <a:solidFill>
                  <a:schemeClr val="tx1">
                    <a:lumMod val="50000"/>
                    <a:lumOff val="50000"/>
                  </a:schemeClr>
                </a:solidFill>
                <a:latin typeface="Neutraface 2 Text Book"/>
                <a:cs typeface="Neutraface 2 Text Book"/>
              </a:rPr>
              <a:t> Kim, Mike Sinclair</a:t>
            </a:r>
          </a:p>
        </p:txBody>
      </p:sp>
      <p:sp>
        <p:nvSpPr>
          <p:cNvPr id="10" name="Block Arc 9"/>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4" name="Rectangle 3"/>
          <p:cNvSpPr/>
          <p:nvPr/>
        </p:nvSpPr>
        <p:spPr>
          <a:xfrm>
            <a:off x="0" y="3228106"/>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0829" y="477034"/>
            <a:ext cx="1310149" cy="523220"/>
          </a:xfrm>
          <a:prstGeom prst="rect">
            <a:avLst/>
          </a:prstGeom>
          <a:noFill/>
        </p:spPr>
        <p:txBody>
          <a:bodyPr wrap="none" rtlCol="0">
            <a:spAutoFit/>
          </a:bodyPr>
          <a:lstStyle/>
          <a:p>
            <a:pPr>
              <a:lnSpc>
                <a:spcPct val="80000"/>
              </a:lnSpc>
            </a:pPr>
            <a:r>
              <a:rPr lang="en-US" sz="1000" spc="-50" dirty="0" smtClean="0">
                <a:latin typeface="Helvetica"/>
                <a:cs typeface="Helvetica"/>
              </a:rPr>
              <a:t>Microsoft</a:t>
            </a:r>
          </a:p>
          <a:p>
            <a:pPr>
              <a:lnSpc>
                <a:spcPct val="80000"/>
              </a:lnSpc>
            </a:pPr>
            <a:r>
              <a:rPr lang="en-US" sz="2400" spc="-50" dirty="0" smtClean="0">
                <a:latin typeface="Helvetica"/>
                <a:cs typeface="Helvetica"/>
              </a:rPr>
              <a:t> </a:t>
            </a:r>
            <a:r>
              <a:rPr lang="en-US" sz="2000" spc="-50" dirty="0" smtClean="0">
                <a:latin typeface="Helvetica"/>
                <a:cs typeface="Helvetica"/>
              </a:rPr>
              <a:t>Research</a:t>
            </a:r>
            <a:endParaRPr lang="en-US" sz="2000" spc="-50" dirty="0">
              <a:latin typeface="Helvetica"/>
              <a:cs typeface="Helvetica"/>
            </a:endParaRPr>
          </a:p>
        </p:txBody>
      </p:sp>
      <p:cxnSp>
        <p:nvCxnSpPr>
          <p:cNvPr id="13" name="Straight Connector 12"/>
          <p:cNvCxnSpPr/>
          <p:nvPr/>
        </p:nvCxnSpPr>
        <p:spPr>
          <a:xfrm>
            <a:off x="1567886" y="438934"/>
            <a:ext cx="0" cy="456416"/>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5117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0-09-05 at 2.11.46 AM.png"/>
          <p:cNvPicPr>
            <a:picLocks noChangeAspect="1"/>
          </p:cNvPicPr>
          <p:nvPr/>
        </p:nvPicPr>
        <p:blipFill rotWithShape="1">
          <a:blip r:embed="rId3">
            <a:alphaModFix amt="96000"/>
          </a:blip>
          <a:srcRect t="2460" b="6415"/>
          <a:stretch/>
        </p:blipFill>
        <p:spPr>
          <a:xfrm>
            <a:off x="0" y="2870406"/>
            <a:ext cx="9144000" cy="2844594"/>
          </a:xfrm>
          <a:prstGeom prst="rect">
            <a:avLst/>
          </a:prstGeom>
        </p:spPr>
      </p:pic>
      <p:sp>
        <p:nvSpPr>
          <p:cNvPr id="2" name="Title 1"/>
          <p:cNvSpPr>
            <a:spLocks noGrp="1"/>
          </p:cNvSpPr>
          <p:nvPr>
            <p:ph type="title"/>
          </p:nvPr>
        </p:nvSpPr>
        <p:spPr/>
        <p:txBody>
          <a:bodyPr/>
          <a:lstStyle/>
          <a:p>
            <a:r>
              <a:rPr lang="en-US" dirty="0" smtClean="0"/>
              <a:t>Procedure</a:t>
            </a:r>
            <a:endParaRPr lang="en-US" dirty="0"/>
          </a:p>
        </p:txBody>
      </p:sp>
      <p:sp>
        <p:nvSpPr>
          <p:cNvPr id="3" name="Content Placeholder 2"/>
          <p:cNvSpPr>
            <a:spLocks noGrp="1"/>
          </p:cNvSpPr>
          <p:nvPr>
            <p:ph idx="1"/>
          </p:nvPr>
        </p:nvSpPr>
        <p:spPr/>
        <p:txBody>
          <a:bodyPr>
            <a:normAutofit/>
          </a:bodyPr>
          <a:lstStyle/>
          <a:p>
            <a:pPr marL="0" indent="0">
              <a:buNone/>
            </a:pPr>
            <a:r>
              <a:rPr lang="en-US" spc="-20" dirty="0" smtClean="0">
                <a:latin typeface="Neutra Text-Bold Italic Frac"/>
                <a:cs typeface="Neutra Text-Bold Italic Frac"/>
              </a:rPr>
              <a:t>3</a:t>
            </a:r>
            <a:r>
              <a:rPr lang="en-US" spc="-20" dirty="0" smtClean="0"/>
              <a:t> activities, surveys during breaks, interview at end</a:t>
            </a:r>
          </a:p>
          <a:p>
            <a:pPr marL="0" indent="0">
              <a:buNone/>
            </a:pPr>
            <a:r>
              <a:rPr lang="en-US" spc="-40" dirty="0" smtClean="0"/>
              <a:t>Each was decision-making task with no right answer</a:t>
            </a:r>
          </a:p>
        </p:txBody>
      </p:sp>
      <p:sp>
        <p:nvSpPr>
          <p:cNvPr id="4" name="Slide Number Placeholder 3"/>
          <p:cNvSpPr>
            <a:spLocks noGrp="1"/>
          </p:cNvSpPr>
          <p:nvPr>
            <p:ph type="sldNum" sz="quarter" idx="12"/>
          </p:nvPr>
        </p:nvSpPr>
        <p:spPr/>
        <p:txBody>
          <a:bodyPr/>
          <a:lstStyle/>
          <a:p>
            <a:fld id="{ECA32E22-CCC7-654B-901F-0FD3666D650A}" type="slidenum">
              <a:rPr lang="en-US" smtClean="0"/>
              <a:t>9</a:t>
            </a:fld>
            <a:endParaRPr lang="en-US" dirty="0"/>
          </a:p>
        </p:txBody>
      </p:sp>
      <p:sp>
        <p:nvSpPr>
          <p:cNvPr id="8" name="Rectangle 7"/>
          <p:cNvSpPr/>
          <p:nvPr/>
        </p:nvSpPr>
        <p:spPr>
          <a:xfrm>
            <a:off x="-1" y="2824687"/>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Block Arc 11"/>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3095839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6 at 6.31.41 PM.png"/>
          <p:cNvPicPr>
            <a:picLocks noChangeAspect="1"/>
          </p:cNvPicPr>
          <p:nvPr/>
        </p:nvPicPr>
        <p:blipFill rotWithShape="1">
          <a:blip r:embed="rId3">
            <a:alphaModFix amt="95000"/>
          </a:blip>
          <a:srcRect t="2533" b="6225"/>
          <a:stretch/>
        </p:blipFill>
        <p:spPr>
          <a:xfrm>
            <a:off x="-1" y="2870406"/>
            <a:ext cx="9144001" cy="2844593"/>
          </a:xfrm>
          <a:prstGeom prst="rect">
            <a:avLst/>
          </a:prstGeom>
        </p:spPr>
      </p:pic>
      <p:sp>
        <p:nvSpPr>
          <p:cNvPr id="6" name="Rectangle 5"/>
          <p:cNvSpPr/>
          <p:nvPr/>
        </p:nvSpPr>
        <p:spPr>
          <a:xfrm>
            <a:off x="-1" y="2824687"/>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Measures</a:t>
            </a:r>
            <a:endParaRPr lang="en-US" dirty="0"/>
          </a:p>
        </p:txBody>
      </p:sp>
      <p:sp>
        <p:nvSpPr>
          <p:cNvPr id="3" name="Content Placeholder 2"/>
          <p:cNvSpPr>
            <a:spLocks noGrp="1"/>
          </p:cNvSpPr>
          <p:nvPr>
            <p:ph idx="1"/>
          </p:nvPr>
        </p:nvSpPr>
        <p:spPr/>
        <p:txBody>
          <a:bodyPr/>
          <a:lstStyle/>
          <a:p>
            <a:pPr marL="0" indent="0">
              <a:buNone/>
            </a:pPr>
            <a:r>
              <a:rPr lang="en-US" spc="20" dirty="0" smtClean="0"/>
              <a:t>Subjective: </a:t>
            </a:r>
            <a:r>
              <a:rPr lang="en-US" spc="20" dirty="0" smtClean="0">
                <a:latin typeface="Neutra Text-Bold Italic Frac"/>
                <a:cs typeface="Neutra Text-Bold Italic Frac"/>
              </a:rPr>
              <a:t>3</a:t>
            </a:r>
            <a:r>
              <a:rPr lang="en-US" spc="20" dirty="0" smtClean="0"/>
              <a:t> questionnaires, post-study interview</a:t>
            </a:r>
          </a:p>
          <a:p>
            <a:pPr marL="0" indent="0">
              <a:buNone/>
            </a:pPr>
            <a:r>
              <a:rPr lang="en-US" dirty="0" smtClean="0"/>
              <a:t>Objective: directed polling questions, </a:t>
            </a:r>
            <a:r>
              <a:rPr lang="en-US" dirty="0" err="1" smtClean="0"/>
              <a:t>sociometers</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10</a:t>
            </a:fld>
            <a:endParaRPr lang="en-US" dirty="0"/>
          </a:p>
        </p:txBody>
      </p:sp>
      <p:sp>
        <p:nvSpPr>
          <p:cNvPr id="9" name="Block Arc 8"/>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0" name="Block Arc 9"/>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TextBox 11"/>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3556110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&amp; Attention</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11</a:t>
            </a:fld>
            <a:endParaRPr lang="en-US"/>
          </a:p>
        </p:txBody>
      </p:sp>
      <p:graphicFrame>
        <p:nvGraphicFramePr>
          <p:cNvPr id="12" name="Chart 11"/>
          <p:cNvGraphicFramePr>
            <a:graphicFrameLocks/>
          </p:cNvGraphicFramePr>
          <p:nvPr>
            <p:extLst>
              <p:ext uri="{D42A27DB-BD31-4B8C-83A1-F6EECF244321}">
                <p14:modId xmlns:p14="http://schemas.microsoft.com/office/powerpoint/2010/main" val="1082784386"/>
              </p:ext>
            </p:extLst>
          </p:nvPr>
        </p:nvGraphicFramePr>
        <p:xfrm>
          <a:off x="1289538" y="1924538"/>
          <a:ext cx="7854462" cy="205553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rot="16200000">
            <a:off x="-224211" y="3138362"/>
            <a:ext cx="1063880" cy="338554"/>
          </a:xfrm>
          <a:prstGeom prst="rect">
            <a:avLst/>
          </a:prstGeom>
          <a:noFill/>
        </p:spPr>
        <p:txBody>
          <a:bodyPr wrap="none" rtlCol="0">
            <a:spAutoFit/>
          </a:bodyPr>
          <a:lstStyle/>
          <a:p>
            <a:r>
              <a:rPr lang="en-US" sz="1600" dirty="0" smtClean="0">
                <a:solidFill>
                  <a:srgbClr val="262626"/>
                </a:solidFill>
                <a:latin typeface="Neutraface 2 Text Demi"/>
                <a:cs typeface="Neutraface 2 Text Demi"/>
              </a:rPr>
              <a:t>Condition</a:t>
            </a:r>
            <a:endParaRPr lang="en-US" sz="1600" dirty="0">
              <a:solidFill>
                <a:srgbClr val="262626"/>
              </a:solidFill>
              <a:latin typeface="Neutraface 2 Text Demi"/>
              <a:cs typeface="Neutraface 2 Text Demi"/>
            </a:endParaRPr>
          </a:p>
        </p:txBody>
      </p:sp>
      <p:sp>
        <p:nvSpPr>
          <p:cNvPr id="14" name="TextBox 13"/>
          <p:cNvSpPr txBox="1"/>
          <p:nvPr/>
        </p:nvSpPr>
        <p:spPr>
          <a:xfrm>
            <a:off x="4031523" y="4145310"/>
            <a:ext cx="2082621" cy="338554"/>
          </a:xfrm>
          <a:prstGeom prst="rect">
            <a:avLst/>
          </a:prstGeom>
          <a:noFill/>
        </p:spPr>
        <p:txBody>
          <a:bodyPr wrap="none" rtlCol="0">
            <a:spAutoFit/>
          </a:bodyPr>
          <a:lstStyle/>
          <a:p>
            <a:r>
              <a:rPr lang="en-US" sz="1600" dirty="0" smtClean="0">
                <a:solidFill>
                  <a:srgbClr val="262626"/>
                </a:solidFill>
                <a:latin typeface="Neutraface 2 Text Demi"/>
                <a:cs typeface="Neutraface 2 Text Demi"/>
              </a:rPr>
              <a:t>Percent of Responses</a:t>
            </a:r>
            <a:endParaRPr lang="en-US" sz="1600" dirty="0">
              <a:solidFill>
                <a:srgbClr val="262626"/>
              </a:solidFill>
              <a:latin typeface="Neutraface 2 Text Demi"/>
              <a:cs typeface="Neutraface 2 Text Demi"/>
            </a:endParaRPr>
          </a:p>
        </p:txBody>
      </p:sp>
      <p:sp>
        <p:nvSpPr>
          <p:cNvPr id="15" name="Content Placeholder 2"/>
          <p:cNvSpPr txBox="1">
            <a:spLocks/>
          </p:cNvSpPr>
          <p:nvPr/>
        </p:nvSpPr>
        <p:spPr>
          <a:xfrm>
            <a:off x="1833217" y="1538643"/>
            <a:ext cx="6925277" cy="533400"/>
          </a:xfrm>
          <a:prstGeom prst="rect">
            <a:avLst/>
          </a:prstGeom>
        </p:spPr>
        <p:txBody>
          <a:bodyPr vert="horz" lIns="91440" tIns="45720" rIns="91440" bIns="45720" rtlCol="0">
            <a:noAutofit/>
          </a:bodyPr>
          <a:lstStyle/>
          <a:p>
            <a:pPr marL="457200" lvl="0" indent="-457200" algn="just"/>
            <a:r>
              <a:rPr lang="en-US" sz="2000" spc="-50" dirty="0" smtClean="0">
                <a:solidFill>
                  <a:schemeClr val="tx1">
                    <a:lumMod val="95000"/>
                    <a:lumOff val="5000"/>
                  </a:schemeClr>
                </a:solidFill>
                <a:latin typeface="Neutraface 2 Text Book"/>
                <a:cs typeface="Neutraface 2 Text Book"/>
              </a:rPr>
              <a:t>Responses to directed polling prompts such as “what do </a:t>
            </a:r>
            <a:r>
              <a:rPr lang="en-US" sz="2000" i="1" spc="-50" dirty="0" smtClean="0">
                <a:solidFill>
                  <a:schemeClr val="tx1">
                    <a:lumMod val="85000"/>
                    <a:lumOff val="15000"/>
                  </a:schemeClr>
                </a:solidFill>
                <a:latin typeface="Neutraface 2 Text Book"/>
                <a:cs typeface="Neutraface 2 Text Book"/>
              </a:rPr>
              <a:t>you</a:t>
            </a:r>
            <a:r>
              <a:rPr lang="en-US" sz="2000" b="1" i="1" spc="-50" dirty="0" smtClean="0">
                <a:solidFill>
                  <a:schemeClr val="tx1">
                    <a:lumMod val="95000"/>
                    <a:lumOff val="5000"/>
                  </a:schemeClr>
                </a:solidFill>
                <a:latin typeface="Neutraface 2 Text Book"/>
                <a:cs typeface="Neutraface 2 Text Book"/>
              </a:rPr>
              <a:t> </a:t>
            </a:r>
            <a:r>
              <a:rPr lang="en-US" sz="2000" spc="-50" dirty="0" smtClean="0">
                <a:solidFill>
                  <a:schemeClr val="tx1">
                    <a:lumMod val="95000"/>
                    <a:lumOff val="5000"/>
                  </a:schemeClr>
                </a:solidFill>
                <a:latin typeface="Neutraface 2 Text Book"/>
                <a:cs typeface="Neutraface 2 Text Book"/>
              </a:rPr>
              <a:t>think?”</a:t>
            </a:r>
          </a:p>
        </p:txBody>
      </p:sp>
      <p:sp>
        <p:nvSpPr>
          <p:cNvPr id="16" name="Content Placeholder 2"/>
          <p:cNvSpPr txBox="1">
            <a:spLocks/>
          </p:cNvSpPr>
          <p:nvPr/>
        </p:nvSpPr>
        <p:spPr>
          <a:xfrm>
            <a:off x="1833216" y="4690100"/>
            <a:ext cx="7088534" cy="762000"/>
          </a:xfrm>
          <a:prstGeom prst="rect">
            <a:avLst/>
          </a:prstGeom>
        </p:spPr>
        <p:txBody>
          <a:bodyPr vert="horz" lIns="91440" tIns="45720" rIns="91440" bIns="45720" rtlCol="0">
            <a:noAutofit/>
          </a:bodyPr>
          <a:lstStyle/>
          <a:p>
            <a:pPr algn="just"/>
            <a:r>
              <a:rPr lang="en-US" sz="2000" spc="-40" dirty="0" smtClean="0">
                <a:solidFill>
                  <a:srgbClr val="77933C"/>
                </a:solidFill>
                <a:latin typeface="Neutraface 2 Text Book"/>
                <a:cs typeface="Neutraface 2 Text Book"/>
              </a:rPr>
              <a:t>“Rotating made it more clear who the remote person was talking to.”</a:t>
            </a:r>
          </a:p>
          <a:p>
            <a:pPr algn="just"/>
            <a:r>
              <a:rPr lang="en-US" sz="2000" spc="-30" dirty="0" smtClean="0">
                <a:solidFill>
                  <a:srgbClr val="77933C"/>
                </a:solidFill>
                <a:latin typeface="Neutraface 2 Text Book"/>
                <a:cs typeface="Neutraface 2 Text Book"/>
              </a:rPr>
              <a:t>“When talking to other people, I couldn’t see her and felt excluded.”</a:t>
            </a:r>
          </a:p>
        </p:txBody>
      </p:sp>
      <p:grpSp>
        <p:nvGrpSpPr>
          <p:cNvPr id="21" name="Group 20"/>
          <p:cNvGrpSpPr/>
          <p:nvPr/>
        </p:nvGrpSpPr>
        <p:grpSpPr>
          <a:xfrm>
            <a:off x="1963057" y="2798236"/>
            <a:ext cx="6848628" cy="833966"/>
            <a:chOff x="1963057" y="2798236"/>
            <a:chExt cx="6848628" cy="833966"/>
          </a:xfrm>
        </p:grpSpPr>
        <p:sp>
          <p:nvSpPr>
            <p:cNvPr id="22" name="Rectangle 21"/>
            <p:cNvSpPr/>
            <p:nvPr/>
          </p:nvSpPr>
          <p:spPr>
            <a:xfrm>
              <a:off x="1971523" y="2798237"/>
              <a:ext cx="6840162" cy="824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8807452"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097185"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676652"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86918" y="2798236"/>
              <a:ext cx="0"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963057" y="2798236"/>
              <a:ext cx="8466" cy="833966"/>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5378140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Explicit</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12</a:t>
            </a:fld>
            <a:endParaRPr lang="en-US"/>
          </a:p>
        </p:txBody>
      </p:sp>
      <p:sp>
        <p:nvSpPr>
          <p:cNvPr id="5" name="Content Placeholder 2"/>
          <p:cNvSpPr txBox="1">
            <a:spLocks/>
          </p:cNvSpPr>
          <p:nvPr/>
        </p:nvSpPr>
        <p:spPr>
          <a:xfrm>
            <a:off x="1833216" y="4690100"/>
            <a:ext cx="7088534" cy="762000"/>
          </a:xfrm>
          <a:prstGeom prst="rect">
            <a:avLst/>
          </a:prstGeom>
        </p:spPr>
        <p:txBody>
          <a:bodyPr vert="horz" lIns="91440" tIns="45720" rIns="91440" bIns="45720" rtlCol="0">
            <a:noAutofit/>
          </a:bodyPr>
          <a:lstStyle/>
          <a:p>
            <a:pPr algn="just"/>
            <a:r>
              <a:rPr lang="en-US" sz="2000" spc="-30" dirty="0" smtClean="0">
                <a:solidFill>
                  <a:schemeClr val="accent3">
                    <a:lumMod val="75000"/>
                  </a:schemeClr>
                </a:solidFill>
                <a:latin typeface="Neutraface 2 Text Book"/>
                <a:cs typeface="Neutraface 2 Text Book"/>
              </a:rPr>
              <a:t>“There were less of the smaller subtle movements that I’d have to look up for and see </a:t>
            </a:r>
            <a:r>
              <a:rPr lang="en-US" sz="2000" i="1" spc="-30" dirty="0" smtClean="0">
                <a:solidFill>
                  <a:schemeClr val="accent3">
                    <a:lumMod val="75000"/>
                  </a:schemeClr>
                </a:solidFill>
                <a:latin typeface="Neutraface 2 Text Book"/>
                <a:cs typeface="Neutraface 2 Text Book"/>
              </a:rPr>
              <a:t>where’s she looking now</a:t>
            </a:r>
            <a:r>
              <a:rPr lang="en-US" sz="2000" spc="-30" dirty="0" smtClean="0">
                <a:solidFill>
                  <a:schemeClr val="accent3">
                    <a:lumMod val="75000"/>
                  </a:schemeClr>
                </a:solidFill>
                <a:latin typeface="Neutraface 2 Text Book"/>
                <a:cs typeface="Neutraface 2 Text Book"/>
              </a:rPr>
              <a:t>?”</a:t>
            </a:r>
          </a:p>
        </p:txBody>
      </p:sp>
      <p:sp>
        <p:nvSpPr>
          <p:cNvPr id="6" name="Content Placeholder 2"/>
          <p:cNvSpPr txBox="1">
            <a:spLocks/>
          </p:cNvSpPr>
          <p:nvPr/>
        </p:nvSpPr>
        <p:spPr>
          <a:xfrm>
            <a:off x="1833217" y="1538643"/>
            <a:ext cx="6925277" cy="533400"/>
          </a:xfrm>
          <a:prstGeom prst="rect">
            <a:avLst/>
          </a:prstGeom>
        </p:spPr>
        <p:txBody>
          <a:bodyPr vert="horz" lIns="91440" tIns="45720" rIns="91440" bIns="45720" rtlCol="0">
            <a:noAutofit/>
          </a:bodyPr>
          <a:lstStyle/>
          <a:p>
            <a:pPr marL="457200" lvl="0" indent="-457200" algn="just"/>
            <a:r>
              <a:rPr lang="en-US" sz="2000" spc="-50" dirty="0" smtClean="0">
                <a:latin typeface="Neutraface 2 Text Book"/>
                <a:cs typeface="Neutraface 2 Text Book"/>
              </a:rPr>
              <a:t>I could easily tell when the remote person was talking directly to me</a:t>
            </a:r>
          </a:p>
        </p:txBody>
      </p:sp>
      <p:sp>
        <p:nvSpPr>
          <p:cNvPr id="7" name="TextBox 6"/>
          <p:cNvSpPr txBox="1"/>
          <p:nvPr/>
        </p:nvSpPr>
        <p:spPr>
          <a:xfrm>
            <a:off x="4031523" y="4145310"/>
            <a:ext cx="2082621" cy="338554"/>
          </a:xfrm>
          <a:prstGeom prst="rect">
            <a:avLst/>
          </a:prstGeom>
          <a:noFill/>
        </p:spPr>
        <p:txBody>
          <a:bodyPr wrap="none" rtlCol="0">
            <a:spAutoFit/>
          </a:bodyPr>
          <a:lstStyle/>
          <a:p>
            <a:r>
              <a:rPr lang="en-US" sz="1600" dirty="0" smtClean="0">
                <a:solidFill>
                  <a:srgbClr val="262626"/>
                </a:solidFill>
                <a:latin typeface="Neutraface 2 Text Demi"/>
                <a:cs typeface="Neutraface 2 Text Demi"/>
              </a:rPr>
              <a:t>Percent of Responses</a:t>
            </a:r>
            <a:endParaRPr lang="en-US" sz="1600" dirty="0">
              <a:solidFill>
                <a:srgbClr val="262626"/>
              </a:solidFill>
              <a:latin typeface="Neutraface 2 Text Demi"/>
              <a:cs typeface="Neutraface 2 Text Demi"/>
            </a:endParaRPr>
          </a:p>
        </p:txBody>
      </p:sp>
      <p:sp>
        <p:nvSpPr>
          <p:cNvPr id="8" name="TextBox 7"/>
          <p:cNvSpPr txBox="1"/>
          <p:nvPr/>
        </p:nvSpPr>
        <p:spPr>
          <a:xfrm rot="16200000">
            <a:off x="-224211" y="3138362"/>
            <a:ext cx="1063880" cy="338554"/>
          </a:xfrm>
          <a:prstGeom prst="rect">
            <a:avLst/>
          </a:prstGeom>
          <a:noFill/>
        </p:spPr>
        <p:txBody>
          <a:bodyPr wrap="none" rtlCol="0">
            <a:spAutoFit/>
          </a:bodyPr>
          <a:lstStyle/>
          <a:p>
            <a:r>
              <a:rPr lang="en-US" sz="1600" dirty="0" smtClean="0">
                <a:solidFill>
                  <a:srgbClr val="262626"/>
                </a:solidFill>
                <a:latin typeface="Neutraface 2 Text Demi"/>
                <a:cs typeface="Neutraface 2 Text Demi"/>
              </a:rPr>
              <a:t>Condition</a:t>
            </a:r>
            <a:endParaRPr lang="en-US" sz="1600" dirty="0">
              <a:solidFill>
                <a:srgbClr val="262626"/>
              </a:solidFill>
              <a:latin typeface="Neutraface 2 Text Demi"/>
              <a:cs typeface="Neutraface 2 Text Demi"/>
            </a:endParaRPr>
          </a:p>
        </p:txBody>
      </p:sp>
      <p:graphicFrame>
        <p:nvGraphicFramePr>
          <p:cNvPr id="9" name="Chart 8"/>
          <p:cNvGraphicFramePr>
            <a:graphicFrameLocks/>
          </p:cNvGraphicFramePr>
          <p:nvPr>
            <p:extLst>
              <p:ext uri="{D42A27DB-BD31-4B8C-83A1-F6EECF244321}">
                <p14:modId xmlns:p14="http://schemas.microsoft.com/office/powerpoint/2010/main" val="4258835059"/>
              </p:ext>
            </p:extLst>
          </p:nvPr>
        </p:nvGraphicFramePr>
        <p:xfrm>
          <a:off x="1289538" y="1870730"/>
          <a:ext cx="7868423" cy="21093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99806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Implicit</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13</a:t>
            </a:fld>
            <a:endParaRPr lang="en-US"/>
          </a:p>
        </p:txBody>
      </p:sp>
      <p:sp>
        <p:nvSpPr>
          <p:cNvPr id="5" name="Content Placeholder 2"/>
          <p:cNvSpPr txBox="1">
            <a:spLocks/>
          </p:cNvSpPr>
          <p:nvPr/>
        </p:nvSpPr>
        <p:spPr>
          <a:xfrm>
            <a:off x="1833216" y="4690100"/>
            <a:ext cx="7088534" cy="762000"/>
          </a:xfrm>
          <a:prstGeom prst="rect">
            <a:avLst/>
          </a:prstGeom>
        </p:spPr>
        <p:txBody>
          <a:bodyPr vert="horz" lIns="91440" tIns="45720" rIns="91440" bIns="45720" rtlCol="0">
            <a:noAutofit/>
          </a:bodyPr>
          <a:lstStyle/>
          <a:p>
            <a:pPr algn="just"/>
            <a:r>
              <a:rPr lang="en-US" sz="2000" dirty="0" smtClean="0">
                <a:solidFill>
                  <a:srgbClr val="77933C"/>
                </a:solidFill>
                <a:latin typeface="Neutraface 2 Text Book"/>
                <a:cs typeface="Neutraface 2 Text Book"/>
              </a:rPr>
              <a:t>“The robotic movement added a degree of personality that was lacking in the </a:t>
            </a:r>
            <a:r>
              <a:rPr lang="en-US" sz="2000" dirty="0">
                <a:solidFill>
                  <a:srgbClr val="77933C"/>
                </a:solidFill>
                <a:latin typeface="Neutraface 2 Text Book"/>
                <a:cs typeface="Neutraface 2 Text Book"/>
              </a:rPr>
              <a:t>(</a:t>
            </a:r>
            <a:r>
              <a:rPr lang="en-US" sz="2000" dirty="0" smtClean="0">
                <a:solidFill>
                  <a:srgbClr val="77933C"/>
                </a:solidFill>
                <a:latin typeface="Neutraface 2 Text Book"/>
                <a:cs typeface="Neutraface 2 Text Book"/>
              </a:rPr>
              <a:t>still) condition”</a:t>
            </a:r>
          </a:p>
        </p:txBody>
      </p:sp>
      <p:sp>
        <p:nvSpPr>
          <p:cNvPr id="6" name="TextBox 5"/>
          <p:cNvSpPr txBox="1"/>
          <p:nvPr/>
        </p:nvSpPr>
        <p:spPr>
          <a:xfrm>
            <a:off x="4031523" y="4145310"/>
            <a:ext cx="2108269" cy="338554"/>
          </a:xfrm>
          <a:prstGeom prst="rect">
            <a:avLst/>
          </a:prstGeom>
          <a:noFill/>
        </p:spPr>
        <p:txBody>
          <a:bodyPr wrap="none" rtlCol="0">
            <a:spAutoFit/>
          </a:bodyPr>
          <a:lstStyle/>
          <a:p>
            <a:r>
              <a:rPr lang="en-US" sz="1600" dirty="0" smtClean="0">
                <a:solidFill>
                  <a:srgbClr val="262626"/>
                </a:solidFill>
                <a:latin typeface="Neutraface 2 Text Demi"/>
                <a:cs typeface="Neutraface 2 Text Demi"/>
              </a:rPr>
              <a:t>Number of Responses</a:t>
            </a:r>
            <a:endParaRPr lang="en-US" sz="1600" dirty="0">
              <a:solidFill>
                <a:srgbClr val="262626"/>
              </a:solidFill>
              <a:latin typeface="Neutraface 2 Text Demi"/>
              <a:cs typeface="Neutraface 2 Text Demi"/>
            </a:endParaRPr>
          </a:p>
        </p:txBody>
      </p:sp>
      <p:sp>
        <p:nvSpPr>
          <p:cNvPr id="7" name="Content Placeholder 2"/>
          <p:cNvSpPr txBox="1">
            <a:spLocks/>
          </p:cNvSpPr>
          <p:nvPr/>
        </p:nvSpPr>
        <p:spPr>
          <a:xfrm>
            <a:off x="1833217" y="1538643"/>
            <a:ext cx="6925277" cy="533400"/>
          </a:xfrm>
          <a:prstGeom prst="rect">
            <a:avLst/>
          </a:prstGeom>
        </p:spPr>
        <p:txBody>
          <a:bodyPr vert="horz" lIns="91440" tIns="45720" rIns="91440" bIns="45720" rtlCol="0">
            <a:noAutofit/>
          </a:bodyPr>
          <a:lstStyle/>
          <a:p>
            <a:pPr marL="457200" lvl="0" indent="-457200" algn="just"/>
            <a:r>
              <a:rPr lang="en-US" sz="2000" spc="-50" dirty="0" smtClean="0">
                <a:latin typeface="Neutraface 2 Text Book"/>
                <a:cs typeface="Neutraface 2 Text Book"/>
              </a:rPr>
              <a:t>When did your group communicate best with the remote person?</a:t>
            </a:r>
          </a:p>
        </p:txBody>
      </p:sp>
      <p:sp>
        <p:nvSpPr>
          <p:cNvPr id="8" name="TextBox 7"/>
          <p:cNvSpPr txBox="1"/>
          <p:nvPr/>
        </p:nvSpPr>
        <p:spPr>
          <a:xfrm rot="16200000">
            <a:off x="-224211" y="3138362"/>
            <a:ext cx="1063880" cy="338554"/>
          </a:xfrm>
          <a:prstGeom prst="rect">
            <a:avLst/>
          </a:prstGeom>
          <a:noFill/>
        </p:spPr>
        <p:txBody>
          <a:bodyPr wrap="none" rtlCol="0">
            <a:spAutoFit/>
          </a:bodyPr>
          <a:lstStyle/>
          <a:p>
            <a:r>
              <a:rPr lang="en-US" sz="1600" dirty="0" smtClean="0">
                <a:solidFill>
                  <a:srgbClr val="262626"/>
                </a:solidFill>
                <a:latin typeface="Neutraface 2 Text Demi"/>
                <a:cs typeface="Neutraface 2 Text Demi"/>
              </a:rPr>
              <a:t>Condition</a:t>
            </a:r>
            <a:endParaRPr lang="en-US" sz="1600" dirty="0">
              <a:solidFill>
                <a:srgbClr val="262626"/>
              </a:solidFill>
              <a:latin typeface="Neutraface 2 Text Demi"/>
              <a:cs typeface="Neutraface 2 Text Demi"/>
            </a:endParaRPr>
          </a:p>
        </p:txBody>
      </p:sp>
      <p:graphicFrame>
        <p:nvGraphicFramePr>
          <p:cNvPr id="9" name="Chart 8"/>
          <p:cNvGraphicFramePr>
            <a:graphicFrameLocks/>
          </p:cNvGraphicFramePr>
          <p:nvPr>
            <p:extLst>
              <p:ext uri="{D42A27DB-BD31-4B8C-83A1-F6EECF244321}">
                <p14:modId xmlns:p14="http://schemas.microsoft.com/office/powerpoint/2010/main" val="3983277935"/>
              </p:ext>
            </p:extLst>
          </p:nvPr>
        </p:nvGraphicFramePr>
        <p:xfrm>
          <a:off x="857250" y="2286000"/>
          <a:ext cx="8157660" cy="195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6198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Motion versus idle</a:t>
            </a:r>
          </a:p>
          <a:p>
            <a:pPr marL="400050" lvl="1" indent="0">
              <a:buNone/>
            </a:pPr>
            <a:r>
              <a:rPr lang="en-US" spc="-20" dirty="0" smtClean="0">
                <a:solidFill>
                  <a:srgbClr val="77933C"/>
                </a:solidFill>
              </a:rPr>
              <a:t>Better for projecting focus of attention and personality</a:t>
            </a:r>
          </a:p>
          <a:p>
            <a:pPr marL="400050" lvl="1" indent="0">
              <a:buNone/>
            </a:pPr>
            <a:r>
              <a:rPr lang="en-US" spc="30" dirty="0" smtClean="0">
                <a:solidFill>
                  <a:srgbClr val="77933C"/>
                </a:solidFill>
              </a:rPr>
              <a:t>Has potential to be more exclusionary than in-person</a:t>
            </a:r>
            <a:endParaRPr lang="en-US" spc="30" dirty="0">
              <a:solidFill>
                <a:srgbClr val="77933C"/>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14</a:t>
            </a:fld>
            <a:endParaRPr lang="en-US"/>
          </a:p>
        </p:txBody>
      </p:sp>
      <p:sp>
        <p:nvSpPr>
          <p:cNvPr id="5" name="Content Placeholder 2"/>
          <p:cNvSpPr txBox="1">
            <a:spLocks/>
          </p:cNvSpPr>
          <p:nvPr/>
        </p:nvSpPr>
        <p:spPr>
          <a:xfrm>
            <a:off x="217478" y="3038929"/>
            <a:ext cx="8697912" cy="2071200"/>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Direct </a:t>
            </a:r>
            <a:r>
              <a:rPr lang="en-US" dirty="0" err="1" smtClean="0"/>
              <a:t>gazeline</a:t>
            </a:r>
            <a:endParaRPr lang="en-US" dirty="0" smtClean="0"/>
          </a:p>
          <a:p>
            <a:pPr marL="400050" lvl="1" indent="0">
              <a:buFont typeface="Arial"/>
              <a:buNone/>
            </a:pPr>
            <a:r>
              <a:rPr lang="en-US" dirty="0" smtClean="0">
                <a:solidFill>
                  <a:srgbClr val="77933C"/>
                </a:solidFill>
              </a:rPr>
              <a:t>Proxy was able to project focus of attention without it</a:t>
            </a:r>
          </a:p>
          <a:p>
            <a:pPr marL="400050" lvl="1" indent="0">
              <a:buFont typeface="Arial"/>
              <a:buNone/>
            </a:pPr>
            <a:r>
              <a:rPr lang="en-US" spc="-10" dirty="0" smtClean="0">
                <a:solidFill>
                  <a:srgbClr val="77933C"/>
                </a:solidFill>
              </a:rPr>
              <a:t>Maybe not as relevant as for fixed conference displays</a:t>
            </a:r>
            <a:endParaRPr lang="en-US" spc="-10" dirty="0">
              <a:solidFill>
                <a:srgbClr val="77933C"/>
              </a:solidFill>
            </a:endParaRPr>
          </a:p>
        </p:txBody>
      </p:sp>
    </p:spTree>
    <p:extLst>
      <p:ext uri="{BB962C8B-B14F-4D97-AF65-F5344CB8AC3E}">
        <p14:creationId xmlns:p14="http://schemas.microsoft.com/office/powerpoint/2010/main" val="395916588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idx="1"/>
          </p:nvPr>
        </p:nvSpPr>
        <p:spPr/>
        <p:txBody>
          <a:bodyPr/>
          <a:lstStyle/>
          <a:p>
            <a:pPr marL="0" indent="0">
              <a:buNone/>
            </a:pPr>
            <a:r>
              <a:rPr lang="en-US" dirty="0" smtClean="0"/>
              <a:t>Explicit control</a:t>
            </a:r>
          </a:p>
          <a:p>
            <a:pPr marL="400050" lvl="1" indent="0">
              <a:buNone/>
            </a:pPr>
            <a:r>
              <a:rPr lang="en-US" spc="-20" dirty="0" smtClean="0">
                <a:solidFill>
                  <a:srgbClr val="77933C"/>
                </a:solidFill>
              </a:rPr>
              <a:t>The remote operator found it easier to adjust to its use</a:t>
            </a:r>
            <a:endParaRPr lang="en-US" spc="-20" dirty="0">
              <a:solidFill>
                <a:srgbClr val="77933C"/>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15</a:t>
            </a:fld>
            <a:endParaRPr lang="en-US"/>
          </a:p>
        </p:txBody>
      </p:sp>
      <p:sp>
        <p:nvSpPr>
          <p:cNvPr id="5" name="Content Placeholder 2"/>
          <p:cNvSpPr txBox="1">
            <a:spLocks/>
          </p:cNvSpPr>
          <p:nvPr/>
        </p:nvSpPr>
        <p:spPr>
          <a:xfrm>
            <a:off x="217478" y="2642053"/>
            <a:ext cx="8697912" cy="2468075"/>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Implicit control</a:t>
            </a:r>
          </a:p>
          <a:p>
            <a:pPr marL="400050" lvl="1" indent="0">
              <a:buFont typeface="Arial"/>
              <a:buNone/>
            </a:pPr>
            <a:r>
              <a:rPr lang="en-US" dirty="0" smtClean="0">
                <a:solidFill>
                  <a:srgbClr val="77933C"/>
                </a:solidFill>
              </a:rPr>
              <a:t>Provides greater sense of remote person’s personality</a:t>
            </a:r>
          </a:p>
          <a:p>
            <a:pPr marL="400050" lvl="1" indent="0">
              <a:buFont typeface="Arial"/>
              <a:buNone/>
            </a:pPr>
            <a:r>
              <a:rPr lang="en-US" dirty="0" smtClean="0">
                <a:solidFill>
                  <a:srgbClr val="77933C"/>
                </a:solidFill>
              </a:rPr>
              <a:t>But incidental motion is interpreted as communicative</a:t>
            </a:r>
            <a:endParaRPr lang="en-US" dirty="0">
              <a:solidFill>
                <a:srgbClr val="77933C"/>
              </a:solidFill>
            </a:endParaRPr>
          </a:p>
        </p:txBody>
      </p:sp>
    </p:spTree>
    <p:extLst>
      <p:ext uri="{BB962C8B-B14F-4D97-AF65-F5344CB8AC3E}">
        <p14:creationId xmlns:p14="http://schemas.microsoft.com/office/powerpoint/2010/main" val="14842798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Implications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Actuated motion</a:t>
            </a:r>
          </a:p>
          <a:p>
            <a:pPr marL="400050" lvl="1" indent="0">
              <a:buNone/>
            </a:pPr>
            <a:r>
              <a:rPr lang="en-US" dirty="0" smtClean="0">
                <a:solidFill>
                  <a:srgbClr val="77933C"/>
                </a:solidFill>
              </a:rPr>
              <a:t>As nuanced as face-to-face, but with different ‘gotchas’</a:t>
            </a:r>
          </a:p>
          <a:p>
            <a:pPr marL="400050" lvl="1" indent="0">
              <a:buNone/>
            </a:pPr>
            <a:r>
              <a:rPr lang="en-US" dirty="0" smtClean="0">
                <a:solidFill>
                  <a:srgbClr val="77933C"/>
                </a:solidFill>
              </a:rPr>
              <a:t>Freedom from having to maintain direct gaze onscreen</a:t>
            </a:r>
            <a:endParaRPr lang="en-US"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16</a:t>
            </a:fld>
            <a:endParaRPr lang="en-US"/>
          </a:p>
        </p:txBody>
      </p:sp>
      <p:sp>
        <p:nvSpPr>
          <p:cNvPr id="5" name="Content Placeholder 2"/>
          <p:cNvSpPr txBox="1">
            <a:spLocks/>
          </p:cNvSpPr>
          <p:nvPr/>
        </p:nvSpPr>
        <p:spPr>
          <a:xfrm>
            <a:off x="217478" y="3095617"/>
            <a:ext cx="8697912" cy="2235359"/>
          </a:xfrm>
          <a:prstGeom prst="rect">
            <a:avLst/>
          </a:prstGeom>
        </p:spPr>
        <p:txBody>
          <a:bodyPr vert="horz" lIns="91440" tIns="45720" rIns="91440" bIns="45720" rtlCol="0">
            <a:normAutofit fontScale="85000" lnSpcReduction="100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500" dirty="0" smtClean="0"/>
              <a:t>Explicit interface</a:t>
            </a:r>
          </a:p>
          <a:p>
            <a:pPr marL="400050" lvl="1" indent="0">
              <a:buFont typeface="Arial"/>
              <a:buNone/>
            </a:pPr>
            <a:r>
              <a:rPr lang="en-US" sz="3300" spc="-20" dirty="0" smtClean="0">
                <a:solidFill>
                  <a:srgbClr val="77933C"/>
                </a:solidFill>
              </a:rPr>
              <a:t>More stable and easy to acclimate: but for novice user?</a:t>
            </a:r>
          </a:p>
          <a:p>
            <a:pPr marL="0" indent="0">
              <a:buFont typeface="Arial"/>
              <a:buNone/>
            </a:pPr>
            <a:endParaRPr lang="en-US" sz="1400" dirty="0" smtClean="0"/>
          </a:p>
          <a:p>
            <a:pPr marL="0" indent="0">
              <a:buFont typeface="Arial"/>
              <a:buNone/>
            </a:pPr>
            <a:r>
              <a:rPr lang="en-US" sz="3500" dirty="0" smtClean="0"/>
              <a:t>Implicit interface</a:t>
            </a:r>
          </a:p>
          <a:p>
            <a:pPr marL="400050" lvl="1" indent="0">
              <a:buFont typeface="Arial"/>
              <a:buNone/>
            </a:pPr>
            <a:r>
              <a:rPr lang="en-US" sz="3300" dirty="0" smtClean="0">
                <a:solidFill>
                  <a:schemeClr val="accent3">
                    <a:lumMod val="75000"/>
                  </a:schemeClr>
                </a:solidFill>
              </a:rPr>
              <a:t>Track, but with a clutch; dwell time; recognize gestures</a:t>
            </a:r>
            <a:endParaRPr lang="en-US" sz="3300" dirty="0">
              <a:solidFill>
                <a:schemeClr val="accent3">
                  <a:lumMod val="75000"/>
                </a:schemeClr>
              </a:solidFill>
            </a:endParaRPr>
          </a:p>
        </p:txBody>
      </p:sp>
    </p:spTree>
    <p:extLst>
      <p:ext uri="{BB962C8B-B14F-4D97-AF65-F5344CB8AC3E}">
        <p14:creationId xmlns:p14="http://schemas.microsoft.com/office/powerpoint/2010/main" val="5802752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pPr marL="0" indent="0">
              <a:buNone/>
            </a:pPr>
            <a:r>
              <a:rPr lang="en-US" dirty="0"/>
              <a:t>Alternative ways motion can indicate attention</a:t>
            </a:r>
          </a:p>
          <a:p>
            <a:pPr marL="400050" lvl="1" indent="0">
              <a:buNone/>
            </a:pPr>
            <a:r>
              <a:rPr lang="en-US" dirty="0">
                <a:solidFill>
                  <a:srgbClr val="77933C"/>
                </a:solidFill>
              </a:rPr>
              <a:t>Smaller gestures, maybe a ‘weathervane’ </a:t>
            </a:r>
            <a:r>
              <a:rPr lang="en-US" dirty="0" smtClean="0">
                <a:solidFill>
                  <a:srgbClr val="77933C"/>
                </a:solidFill>
              </a:rPr>
              <a:t>indicator</a:t>
            </a:r>
            <a:endParaRPr lang="en-US" dirty="0">
              <a:solidFill>
                <a:srgbClr val="77933C"/>
              </a:solidFill>
            </a:endParaRPr>
          </a:p>
        </p:txBody>
      </p:sp>
      <p:sp>
        <p:nvSpPr>
          <p:cNvPr id="4" name="Slide Number Placeholder 3"/>
          <p:cNvSpPr>
            <a:spLocks noGrp="1"/>
          </p:cNvSpPr>
          <p:nvPr>
            <p:ph type="sldNum" sz="quarter" idx="12"/>
          </p:nvPr>
        </p:nvSpPr>
        <p:spPr/>
        <p:txBody>
          <a:bodyPr/>
          <a:lstStyle/>
          <a:p>
            <a:fld id="{ECA32E22-CCC7-654B-901F-0FD3666D650A}" type="slidenum">
              <a:rPr lang="en-US" smtClean="0"/>
              <a:t>17</a:t>
            </a:fld>
            <a:endParaRPr lang="en-US" dirty="0"/>
          </a:p>
        </p:txBody>
      </p:sp>
      <p:sp>
        <p:nvSpPr>
          <p:cNvPr id="5" name="Content Placeholder 2"/>
          <p:cNvSpPr txBox="1">
            <a:spLocks/>
          </p:cNvSpPr>
          <p:nvPr/>
        </p:nvSpPr>
        <p:spPr>
          <a:xfrm>
            <a:off x="217478" y="2642053"/>
            <a:ext cx="8697912" cy="2468075"/>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Alternative </a:t>
            </a:r>
            <a:r>
              <a:rPr lang="en-US" dirty="0"/>
              <a:t>ways to represent a remote worker</a:t>
            </a:r>
          </a:p>
          <a:p>
            <a:pPr marL="400050" lvl="1" indent="0">
              <a:buNone/>
            </a:pPr>
            <a:r>
              <a:rPr lang="en-US" spc="-30" dirty="0">
                <a:solidFill>
                  <a:srgbClr val="77933C"/>
                </a:solidFill>
              </a:rPr>
              <a:t>Face-forward view</a:t>
            </a:r>
            <a:r>
              <a:rPr lang="en-US" spc="-30" dirty="0" smtClean="0">
                <a:solidFill>
                  <a:srgbClr val="77933C"/>
                </a:solidFill>
              </a:rPr>
              <a:t>, more expressive, ability to point</a:t>
            </a:r>
            <a:endParaRPr lang="en-US" spc="-30" dirty="0">
              <a:solidFill>
                <a:srgbClr val="77933C"/>
              </a:solidFill>
            </a:endParaRPr>
          </a:p>
        </p:txBody>
      </p:sp>
    </p:spTree>
    <p:extLst>
      <p:ext uri="{BB962C8B-B14F-4D97-AF65-F5344CB8AC3E}">
        <p14:creationId xmlns:p14="http://schemas.microsoft.com/office/powerpoint/2010/main" val="269577249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A32E22-CCC7-654B-901F-0FD3666D650A}" type="slidenum">
              <a:rPr lang="en-US" smtClean="0"/>
              <a:t>18</a:t>
            </a:fld>
            <a:endParaRPr lang="en-US"/>
          </a:p>
        </p:txBody>
      </p:sp>
      <p:sp>
        <p:nvSpPr>
          <p:cNvPr id="5" name="TextBox 4"/>
          <p:cNvSpPr txBox="1"/>
          <p:nvPr/>
        </p:nvSpPr>
        <p:spPr>
          <a:xfrm>
            <a:off x="0" y="2698097"/>
            <a:ext cx="9144000" cy="384721"/>
          </a:xfrm>
          <a:prstGeom prst="rect">
            <a:avLst/>
          </a:prstGeom>
          <a:noFill/>
        </p:spPr>
        <p:txBody>
          <a:bodyPr wrap="square" rtlCol="0">
            <a:spAutoFit/>
          </a:bodyPr>
          <a:lstStyle/>
          <a:p>
            <a:pPr algn="ctr"/>
            <a:r>
              <a:rPr lang="en-US" sz="1900" spc="140" dirty="0" smtClean="0">
                <a:solidFill>
                  <a:schemeClr val="tx1">
                    <a:lumMod val="50000"/>
                    <a:lumOff val="50000"/>
                  </a:schemeClr>
                </a:solidFill>
                <a:latin typeface="Neutraface 2 Text Book"/>
                <a:cs typeface="Neutraface 2 Text Book"/>
              </a:rPr>
              <a:t>Don’t anthropomorphize computers. They hate that.</a:t>
            </a:r>
            <a:endParaRPr lang="en-US" sz="1900" dirty="0" smtClean="0">
              <a:solidFill>
                <a:schemeClr val="tx1">
                  <a:lumMod val="50000"/>
                  <a:lumOff val="50000"/>
                </a:schemeClr>
              </a:solidFill>
              <a:latin typeface="Neutraface 2 Text Book"/>
              <a:cs typeface="Neutraface 2 Text Book"/>
            </a:endParaRPr>
          </a:p>
        </p:txBody>
      </p:sp>
      <p:sp>
        <p:nvSpPr>
          <p:cNvPr id="6" name="Title 1"/>
          <p:cNvSpPr txBox="1">
            <a:spLocks/>
          </p:cNvSpPr>
          <p:nvPr/>
        </p:nvSpPr>
        <p:spPr>
          <a:xfrm>
            <a:off x="223838" y="580572"/>
            <a:ext cx="8697912" cy="1694090"/>
          </a:xfrm>
          <a:prstGeom prst="rect">
            <a:avLst/>
          </a:prstGeom>
        </p:spPr>
        <p:txBody>
          <a:bodyPr vert="horz" lIns="91440" tIns="45720" rIns="91440" bIns="45720" rtlCol="0" anchor="ctr">
            <a:normAutofit fontScale="90000"/>
          </a:bodyPr>
          <a:lstStyle>
            <a:lvl1pPr algn="just" defTabSz="457200" rtl="0" eaLnBrk="1" latinLnBrk="0" hangingPunct="1">
              <a:spcBef>
                <a:spcPct val="0"/>
              </a:spcBef>
              <a:buNone/>
              <a:defRPr sz="4400" kern="1200" cap="all">
                <a:solidFill>
                  <a:schemeClr val="tx1"/>
                </a:solidFill>
                <a:effectLst>
                  <a:outerShdw blurRad="50800" dist="38100" dir="2700000" algn="tl" rotWithShape="0">
                    <a:srgbClr val="000000">
                      <a:alpha val="20000"/>
                    </a:srgbClr>
                  </a:outerShdw>
                </a:effectLst>
                <a:latin typeface="Neutraface 2 Text Book"/>
                <a:ea typeface="+mj-ea"/>
                <a:cs typeface="Neutraface 2 Text Book"/>
              </a:defRPr>
            </a:lvl1pPr>
          </a:lstStyle>
          <a:p>
            <a:pPr algn="ctr"/>
            <a:r>
              <a:rPr lang="en-US" sz="6100" dirty="0" smtClean="0">
                <a:solidFill>
                  <a:schemeClr val="bg1">
                    <a:lumMod val="50000"/>
                  </a:schemeClr>
                </a:solidFill>
              </a:rPr>
              <a:t>Motion and Attention</a:t>
            </a:r>
            <a:r>
              <a:rPr lang="en-US" dirty="0" smtClean="0">
                <a:solidFill>
                  <a:schemeClr val="bg1">
                    <a:lumMod val="50000"/>
                  </a:schemeClr>
                </a:solidFill>
              </a:rPr>
              <a:t/>
            </a:r>
            <a:br>
              <a:rPr lang="en-US" dirty="0" smtClean="0">
                <a:solidFill>
                  <a:schemeClr val="bg1">
                    <a:lumMod val="50000"/>
                  </a:schemeClr>
                </a:solidFill>
              </a:rPr>
            </a:br>
            <a:r>
              <a:rPr lang="en-US" sz="3600" dirty="0" smtClean="0">
                <a:solidFill>
                  <a:schemeClr val="bg1">
                    <a:lumMod val="50000"/>
                  </a:schemeClr>
                </a:solidFill>
              </a:rPr>
              <a:t>In a Kinetic Videoconferencing Proxy</a:t>
            </a:r>
            <a:endParaRPr lang="en-US" sz="3600" dirty="0">
              <a:solidFill>
                <a:schemeClr val="bg1">
                  <a:lumMod val="50000"/>
                </a:schemeClr>
              </a:solidFill>
            </a:endParaRPr>
          </a:p>
        </p:txBody>
      </p:sp>
      <p:sp>
        <p:nvSpPr>
          <p:cNvPr id="18" name="Rectangle 17"/>
          <p:cNvSpPr/>
          <p:nvPr/>
        </p:nvSpPr>
        <p:spPr>
          <a:xfrm>
            <a:off x="8379992" y="5374821"/>
            <a:ext cx="541758" cy="2494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3262487"/>
            <a:ext cx="9144000" cy="2469914"/>
            <a:chOff x="0" y="3262487"/>
            <a:chExt cx="9144000" cy="2469914"/>
          </a:xfrm>
        </p:grpSpPr>
        <p:pic>
          <p:nvPicPr>
            <p:cNvPr id="9" name="Picture 8" descr="Screen shot 2010-09-04 at 6.55.34 PM.png"/>
            <p:cNvPicPr>
              <a:picLocks noChangeAspect="1"/>
            </p:cNvPicPr>
            <p:nvPr/>
          </p:nvPicPr>
          <p:blipFill rotWithShape="1">
            <a:blip r:embed="rId2">
              <a:alphaModFix amt="81000"/>
            </a:blip>
            <a:srcRect l="36754" t="6307" r="30090" b="36988"/>
            <a:stretch/>
          </p:blipFill>
          <p:spPr>
            <a:xfrm>
              <a:off x="6588329" y="3273826"/>
              <a:ext cx="2555671" cy="2458575"/>
            </a:xfrm>
            <a:prstGeom prst="rect">
              <a:avLst/>
            </a:prstGeom>
          </p:spPr>
        </p:pic>
        <p:pic>
          <p:nvPicPr>
            <p:cNvPr id="10" name="Picture 9" descr="Screen shot 2010-09-04 at 6.55.34 PM.png"/>
            <p:cNvPicPr>
              <a:picLocks noChangeAspect="1"/>
            </p:cNvPicPr>
            <p:nvPr/>
          </p:nvPicPr>
          <p:blipFill rotWithShape="1">
            <a:blip r:embed="rId2">
              <a:alphaModFix amt="81000"/>
            </a:blip>
            <a:srcRect l="71" t="4436" r="65271" b="38859"/>
            <a:stretch/>
          </p:blipFill>
          <p:spPr>
            <a:xfrm>
              <a:off x="0" y="3273825"/>
              <a:ext cx="2660117" cy="2458575"/>
            </a:xfrm>
            <a:prstGeom prst="rect">
              <a:avLst/>
            </a:prstGeom>
          </p:spPr>
        </p:pic>
        <p:pic>
          <p:nvPicPr>
            <p:cNvPr id="11" name="Picture 10" descr="Untitled copy.png"/>
            <p:cNvPicPr>
              <a:picLocks noChangeAspect="1"/>
            </p:cNvPicPr>
            <p:nvPr/>
          </p:nvPicPr>
          <p:blipFill>
            <a:blip r:embed="rId3">
              <a:alphaModFix amt="81000"/>
              <a:extLst>
                <a:ext uri="{28A0092B-C50C-407E-A947-70E740481C1C}">
                  <a14:useLocalDpi xmlns:a14="http://schemas.microsoft.com/office/drawing/2010/main" val="0"/>
                </a:ext>
              </a:extLst>
            </a:blip>
            <a:stretch>
              <a:fillRect/>
            </a:stretch>
          </p:blipFill>
          <p:spPr>
            <a:xfrm>
              <a:off x="2660117" y="3273826"/>
              <a:ext cx="3926803" cy="2458574"/>
            </a:xfrm>
            <a:prstGeom prst="rect">
              <a:avLst/>
            </a:prstGeom>
          </p:spPr>
        </p:pic>
        <p:cxnSp>
          <p:nvCxnSpPr>
            <p:cNvPr id="12" name="Straight Connector 11"/>
            <p:cNvCxnSpPr/>
            <p:nvPr/>
          </p:nvCxnSpPr>
          <p:spPr>
            <a:xfrm>
              <a:off x="6586920" y="3273826"/>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63692" y="3262487"/>
              <a:ext cx="1408" cy="245251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0" y="3228106"/>
            <a:ext cx="9144000" cy="45719"/>
          </a:xfrm>
          <a:prstGeom prst="rect">
            <a:avLst/>
          </a:prstGeom>
          <a:solidFill>
            <a:schemeClr val="bg1">
              <a:lumMod val="8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Block Arc 14"/>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6" name="Block Arc 15"/>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15130998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02440.jpg"/>
          <p:cNvPicPr>
            <a:picLocks noChangeAspect="1"/>
          </p:cNvPicPr>
          <p:nvPr/>
        </p:nvPicPr>
        <p:blipFill rotWithShape="1">
          <a:blip r:embed="rId3">
            <a:extLst>
              <a:ext uri="{28A0092B-C50C-407E-A947-70E740481C1C}">
                <a14:useLocalDpi xmlns:a14="http://schemas.microsoft.com/office/drawing/2010/main" val="0"/>
              </a:ext>
            </a:extLst>
          </a:blip>
          <a:srcRect l="20975" r="26298"/>
          <a:stretch/>
        </p:blipFill>
        <p:spPr>
          <a:xfrm>
            <a:off x="5958904" y="1281343"/>
            <a:ext cx="2972317" cy="4252234"/>
          </a:xfrm>
          <a:prstGeom prst="rect">
            <a:avLst/>
          </a:prstGeom>
        </p:spPr>
      </p:pic>
      <p:sp>
        <p:nvSpPr>
          <p:cNvPr id="2" name="Title 1"/>
          <p:cNvSpPr>
            <a:spLocks noGrp="1"/>
          </p:cNvSpPr>
          <p:nvPr>
            <p:ph type="title"/>
          </p:nvPr>
        </p:nvSpPr>
        <p:spPr/>
        <p:txBody>
          <a:bodyPr/>
          <a:lstStyle/>
          <a:p>
            <a:r>
              <a:rPr lang="en-US" dirty="0" smtClean="0"/>
              <a:t>Commercial Proxies</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1</a:t>
            </a:fld>
            <a:endParaRPr lang="en-US" dirty="0"/>
          </a:p>
        </p:txBody>
      </p:sp>
      <p:pic>
        <p:nvPicPr>
          <p:cNvPr id="3" name="Picture 2" descr="anybots_qb-333x500.jpg"/>
          <p:cNvPicPr>
            <a:picLocks noChangeAspect="1"/>
          </p:cNvPicPr>
          <p:nvPr/>
        </p:nvPicPr>
        <p:blipFill rotWithShape="1">
          <a:blip r:embed="rId4">
            <a:extLst>
              <a:ext uri="{28A0092B-C50C-407E-A947-70E740481C1C}">
                <a14:useLocalDpi xmlns:a14="http://schemas.microsoft.com/office/drawing/2010/main" val="0"/>
              </a:ext>
            </a:extLst>
          </a:blip>
          <a:srcRect t="927" b="-1"/>
          <a:stretch/>
        </p:blipFill>
        <p:spPr>
          <a:xfrm flipH="1">
            <a:off x="201279" y="1281343"/>
            <a:ext cx="2858505" cy="4252233"/>
          </a:xfrm>
          <a:prstGeom prst="rect">
            <a:avLst/>
          </a:prstGeom>
        </p:spPr>
      </p:pic>
      <p:pic>
        <p:nvPicPr>
          <p:cNvPr id="8" name="Picture 7" descr="1601499.jpg"/>
          <p:cNvPicPr>
            <a:picLocks noChangeAspect="1"/>
          </p:cNvPicPr>
          <p:nvPr/>
        </p:nvPicPr>
        <p:blipFill rotWithShape="1">
          <a:blip r:embed="rId5">
            <a:extLst>
              <a:ext uri="{28A0092B-C50C-407E-A947-70E740481C1C}">
                <a14:useLocalDpi xmlns:a14="http://schemas.microsoft.com/office/drawing/2010/main" val="0"/>
              </a:ext>
            </a:extLst>
          </a:blip>
          <a:srcRect t="2630" b="6616"/>
          <a:stretch/>
        </p:blipFill>
        <p:spPr>
          <a:xfrm flipH="1">
            <a:off x="3071124" y="1281343"/>
            <a:ext cx="2876440" cy="4252233"/>
          </a:xfrm>
          <a:prstGeom prst="rect">
            <a:avLst/>
          </a:prstGeom>
        </p:spPr>
      </p:pic>
      <p:cxnSp>
        <p:nvCxnSpPr>
          <p:cNvPr id="11" name="Straight Connector 10"/>
          <p:cNvCxnSpPr/>
          <p:nvPr/>
        </p:nvCxnSpPr>
        <p:spPr>
          <a:xfrm>
            <a:off x="3061997" y="1292682"/>
            <a:ext cx="0" cy="425185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47253" y="1283416"/>
            <a:ext cx="0" cy="425185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1308103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tup.png"/>
          <p:cNvPicPr>
            <a:picLocks noChangeAspect="1"/>
          </p:cNvPicPr>
          <p:nvPr/>
        </p:nvPicPr>
        <p:blipFill>
          <a:blip r:embed="rId3"/>
          <a:stretch>
            <a:fillRect/>
          </a:stretch>
        </p:blipFill>
        <p:spPr>
          <a:xfrm>
            <a:off x="0" y="0"/>
            <a:ext cx="9144001" cy="5715000"/>
          </a:xfrm>
          <a:prstGeom prst="rect">
            <a:avLst/>
          </a:prstGeom>
        </p:spPr>
      </p:pic>
      <p:sp>
        <p:nvSpPr>
          <p:cNvPr id="2" name="Title 1"/>
          <p:cNvSpPr>
            <a:spLocks noGrp="1"/>
          </p:cNvSpPr>
          <p:nvPr>
            <p:ph type="title"/>
          </p:nvPr>
        </p:nvSpPr>
        <p:spPr/>
        <p:txBody>
          <a:bodyPr/>
          <a:lstStyle/>
          <a:p>
            <a:endParaRPr lang="en-US"/>
          </a:p>
        </p:txBody>
      </p:sp>
      <p:sp>
        <p:nvSpPr>
          <p:cNvPr id="5" name="Block Arc 4"/>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6" name="Block Arc 5"/>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7" name="Block Arc 6"/>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Slide Number Placeholder 8"/>
          <p:cNvSpPr>
            <a:spLocks noGrp="1"/>
          </p:cNvSpPr>
          <p:nvPr>
            <p:ph type="sldNum" sz="quarter" idx="12"/>
          </p:nvPr>
        </p:nvSpPr>
        <p:spPr/>
        <p:txBody>
          <a:bodyPr/>
          <a:lstStyle/>
          <a:p>
            <a:fld id="{ECA32E22-CCC7-654B-901F-0FD3666D650A}" type="slidenum">
              <a:rPr lang="en-US" smtClean="0"/>
              <a:t>19</a:t>
            </a:fld>
            <a:endParaRPr lang="en-US" dirty="0"/>
          </a:p>
        </p:txBody>
      </p:sp>
      <p:sp>
        <p:nvSpPr>
          <p:cNvPr id="11" name="TextBox 10"/>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35999451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orgeJohn1.png"/>
          <p:cNvPicPr>
            <a:picLocks noChangeAspect="1"/>
          </p:cNvPicPr>
          <p:nvPr/>
        </p:nvPicPr>
        <p:blipFill>
          <a:blip r:embed="rId3"/>
          <a:stretch>
            <a:fillRect/>
          </a:stretch>
        </p:blipFill>
        <p:spPr>
          <a:xfrm>
            <a:off x="0" y="0"/>
            <a:ext cx="9144000" cy="5715000"/>
          </a:xfrm>
          <a:prstGeom prst="rect">
            <a:avLst/>
          </a:prstGeom>
        </p:spPr>
      </p:pic>
      <p:pic>
        <p:nvPicPr>
          <p:cNvPr id="6" name="Picture 5" descr="GeorgeJohn2.png"/>
          <p:cNvPicPr>
            <a:picLocks noChangeAspect="1"/>
          </p:cNvPicPr>
          <p:nvPr/>
        </p:nvPicPr>
        <p:blipFill>
          <a:blip r:embed="rId4"/>
          <a:stretch>
            <a:fillRect/>
          </a:stretch>
        </p:blipFill>
        <p:spPr>
          <a:xfrm>
            <a:off x="0" y="0"/>
            <a:ext cx="9144000" cy="5715000"/>
          </a:xfrm>
          <a:prstGeom prst="rect">
            <a:avLst/>
          </a:prstGeom>
        </p:spPr>
      </p:pic>
      <p:sp>
        <p:nvSpPr>
          <p:cNvPr id="7" name="Block Arc 6"/>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pic>
        <p:nvPicPr>
          <p:cNvPr id="9" name="Picture 8" descr="GeorgeJohn3.png"/>
          <p:cNvPicPr>
            <a:picLocks noChangeAspect="1"/>
          </p:cNvPicPr>
          <p:nvPr/>
        </p:nvPicPr>
        <p:blipFill>
          <a:blip r:embed="rId5"/>
          <a:stretch>
            <a:fillRect/>
          </a:stretch>
        </p:blipFill>
        <p:spPr>
          <a:xfrm>
            <a:off x="0" y="0"/>
            <a:ext cx="9144000" cy="5715000"/>
          </a:xfrm>
          <a:prstGeom prst="rect">
            <a:avLst/>
          </a:prstGeom>
        </p:spPr>
      </p:pic>
      <p:sp>
        <p:nvSpPr>
          <p:cNvPr id="10" name="Block Arc 9"/>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2</a:t>
            </a:fld>
            <a:endParaRPr lang="en-US" dirty="0"/>
          </a:p>
        </p:txBody>
      </p:sp>
      <p:sp>
        <p:nvSpPr>
          <p:cNvPr id="85" name="Rectangle 84"/>
          <p:cNvSpPr/>
          <p:nvPr/>
        </p:nvSpPr>
        <p:spPr>
          <a:xfrm rot="10800000" flipH="1">
            <a:off x="253856" y="1188591"/>
            <a:ext cx="3749040" cy="2542032"/>
          </a:xfrm>
          <a:prstGeom prst="rect">
            <a:avLst/>
          </a:prstGeom>
          <a:solidFill>
            <a:schemeClr val="tx1">
              <a:alpha val="64000"/>
            </a:schemeClr>
          </a:solidFill>
          <a:ln>
            <a:noFill/>
          </a:ln>
          <a:scene3d>
            <a:camera prst="perspectiveFront" fov="3900000">
              <a:rot lat="240000" lon="1740000"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21350" y="1644650"/>
            <a:ext cx="3164261" cy="2152650"/>
          </a:xfrm>
          <a:prstGeom prst="rect">
            <a:avLst/>
          </a:prstGeom>
          <a:solidFill>
            <a:schemeClr val="tx1">
              <a:alpha val="64000"/>
            </a:schemeClr>
          </a:solidFill>
          <a:ln>
            <a:noFill/>
          </a:ln>
          <a:scene3d>
            <a:camera prst="perspectiveFront" fov="2400000">
              <a:rot lat="0" lon="1980000" rev="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p:cNvGrpSpPr/>
          <p:nvPr/>
        </p:nvGrpSpPr>
        <p:grpSpPr>
          <a:xfrm>
            <a:off x="87326" y="1029267"/>
            <a:ext cx="8986545" cy="3923771"/>
            <a:chOff x="445105" y="1644952"/>
            <a:chExt cx="7924800" cy="3460184"/>
          </a:xfrm>
        </p:grpSpPr>
        <p:sp>
          <p:nvSpPr>
            <p:cNvPr id="79" name="Rectangle 78"/>
            <p:cNvSpPr/>
            <p:nvPr/>
          </p:nvSpPr>
          <p:spPr>
            <a:xfrm>
              <a:off x="445105" y="1644952"/>
              <a:ext cx="7924800" cy="3460184"/>
            </a:xfrm>
            <a:prstGeom prst="rect">
              <a:avLst/>
            </a:prstGeom>
            <a:solidFill>
              <a:schemeClr val="bg1">
                <a:alpha val="79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1238989" y="4294322"/>
              <a:ext cx="692753" cy="400110"/>
            </a:xfrm>
            <a:prstGeom prst="rect">
              <a:avLst/>
            </a:prstGeom>
            <a:noFill/>
          </p:spPr>
          <p:txBody>
            <a:bodyPr wrap="none" rtlCol="0">
              <a:spAutoFit/>
            </a:bodyPr>
            <a:lstStyle/>
            <a:p>
              <a:pPr algn="ctr"/>
              <a:r>
                <a:rPr lang="en-US" sz="2000" dirty="0" smtClean="0">
                  <a:latin typeface="Neutra Text-Bold Italic Frac"/>
                  <a:cs typeface="Neutra Text-Bold Italic Frac"/>
                </a:rPr>
                <a:t>1</a:t>
              </a:r>
              <a:r>
                <a:rPr lang="en-US" sz="2000" dirty="0" smtClean="0">
                  <a:latin typeface="Neutraface 2 Text Book"/>
                  <a:cs typeface="Neutraface 2 Text Book"/>
                </a:rPr>
                <a:t> to </a:t>
              </a:r>
              <a:r>
                <a:rPr lang="en-US" sz="2000" dirty="0" smtClean="0">
                  <a:latin typeface="Neutra Text-Bold Italic Frac"/>
                  <a:cs typeface="Neutra Text-Bold Italic Frac"/>
                </a:rPr>
                <a:t>1</a:t>
              </a:r>
              <a:endParaRPr lang="en-US" sz="2000" dirty="0">
                <a:latin typeface="Neutraface 2 Text Book"/>
                <a:cs typeface="Neutraface 2 Text Book"/>
              </a:endParaRPr>
            </a:p>
          </p:txBody>
        </p:sp>
        <p:sp>
          <p:nvSpPr>
            <p:cNvPr id="81" name="TextBox 80"/>
            <p:cNvSpPr txBox="1"/>
            <p:nvPr/>
          </p:nvSpPr>
          <p:spPr>
            <a:xfrm>
              <a:off x="2723303" y="4294322"/>
              <a:ext cx="1197764" cy="400110"/>
            </a:xfrm>
            <a:prstGeom prst="rect">
              <a:avLst/>
            </a:prstGeom>
            <a:noFill/>
          </p:spPr>
          <p:txBody>
            <a:bodyPr wrap="none" rtlCol="0">
              <a:spAutoFit/>
            </a:bodyPr>
            <a:lstStyle/>
            <a:p>
              <a:pPr algn="ctr"/>
              <a:r>
                <a:rPr lang="en-US" sz="2000" dirty="0" smtClean="0">
                  <a:latin typeface="Neutra Text-Bold Italic Frac"/>
                  <a:cs typeface="Neutra Text-Bold Italic Frac"/>
                </a:rPr>
                <a:t>1</a:t>
              </a:r>
              <a:r>
                <a:rPr lang="en-US" sz="2000" dirty="0" smtClean="0">
                  <a:latin typeface="Neutraface 2 Text Book"/>
                  <a:cs typeface="Neutraface 2 Text Book"/>
                </a:rPr>
                <a:t> to Many</a:t>
              </a:r>
              <a:endParaRPr lang="en-US" sz="2000" dirty="0">
                <a:latin typeface="Neutraface 2 Text Book"/>
                <a:cs typeface="Neutraface 2 Text Book"/>
              </a:endParaRPr>
            </a:p>
          </p:txBody>
        </p:sp>
        <p:sp>
          <p:nvSpPr>
            <p:cNvPr id="82" name="TextBox 81"/>
            <p:cNvSpPr txBox="1"/>
            <p:nvPr/>
          </p:nvSpPr>
          <p:spPr>
            <a:xfrm>
              <a:off x="4206208" y="4290101"/>
              <a:ext cx="1701747" cy="400110"/>
            </a:xfrm>
            <a:prstGeom prst="rect">
              <a:avLst/>
            </a:prstGeom>
            <a:noFill/>
          </p:spPr>
          <p:txBody>
            <a:bodyPr wrap="none" rtlCol="0">
              <a:spAutoFit/>
            </a:bodyPr>
            <a:lstStyle/>
            <a:p>
              <a:pPr algn="ctr"/>
              <a:r>
                <a:rPr lang="en-US" sz="2000" dirty="0" smtClean="0">
                  <a:latin typeface="Neutraface 2 Text Book"/>
                  <a:cs typeface="Neutraface 2 Text Book"/>
                </a:rPr>
                <a:t>Many to Many</a:t>
              </a:r>
              <a:endParaRPr lang="en-US" sz="2000" dirty="0">
                <a:latin typeface="Neutraface 2 Text Book"/>
                <a:cs typeface="Neutraface 2 Text Book"/>
              </a:endParaRPr>
            </a:p>
          </p:txBody>
        </p:sp>
        <p:sp>
          <p:nvSpPr>
            <p:cNvPr id="83" name="TextBox 82"/>
            <p:cNvSpPr txBox="1"/>
            <p:nvPr/>
          </p:nvSpPr>
          <p:spPr>
            <a:xfrm>
              <a:off x="5967460" y="4294322"/>
              <a:ext cx="2056973" cy="400110"/>
            </a:xfrm>
            <a:prstGeom prst="rect">
              <a:avLst/>
            </a:prstGeom>
            <a:noFill/>
          </p:spPr>
          <p:txBody>
            <a:bodyPr wrap="none" rtlCol="0">
              <a:spAutoFit/>
            </a:bodyPr>
            <a:lstStyle/>
            <a:p>
              <a:pPr algn="ctr"/>
              <a:r>
                <a:rPr lang="en-US" sz="2000" dirty="0" smtClean="0">
                  <a:latin typeface="Neutraface 2 Text Book"/>
                  <a:cs typeface="Neutraface 2 Text Book"/>
                </a:rPr>
                <a:t>Hub-and-Satellite</a:t>
              </a:r>
              <a:endParaRPr lang="en-US" sz="2000" dirty="0">
                <a:latin typeface="Neutraface 2 Text Book"/>
                <a:cs typeface="Neutraface 2 Text Book"/>
              </a:endParaRPr>
            </a:p>
          </p:txBody>
        </p:sp>
        <p:grpSp>
          <p:nvGrpSpPr>
            <p:cNvPr id="84" name="Group 83"/>
            <p:cNvGrpSpPr/>
            <p:nvPr/>
          </p:nvGrpSpPr>
          <p:grpSpPr>
            <a:xfrm>
              <a:off x="803374" y="2144750"/>
              <a:ext cx="7215421" cy="2083738"/>
              <a:chOff x="803374" y="2144750"/>
              <a:chExt cx="7215421" cy="2083738"/>
            </a:xfrm>
          </p:grpSpPr>
          <p:sp>
            <p:nvSpPr>
              <p:cNvPr id="147" name="Rectangle 146"/>
              <p:cNvSpPr/>
              <p:nvPr/>
            </p:nvSpPr>
            <p:spPr>
              <a:xfrm>
                <a:off x="2514600" y="2144750"/>
                <a:ext cx="1587500" cy="2083738"/>
              </a:xfrm>
              <a:prstGeom prst="rect">
                <a:avLst/>
              </a:prstGeom>
              <a:solidFill>
                <a:schemeClr val="bg1"/>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803374" y="2144750"/>
                <a:ext cx="1587500" cy="2083738"/>
              </a:xfrm>
              <a:prstGeom prst="rect">
                <a:avLst/>
              </a:prstGeom>
              <a:solidFill>
                <a:schemeClr val="bg1"/>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4228199" y="2144750"/>
                <a:ext cx="1587500" cy="2083738"/>
              </a:xfrm>
              <a:prstGeom prst="rect">
                <a:avLst/>
              </a:prstGeom>
              <a:solidFill>
                <a:schemeClr val="bg1"/>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5964889" y="2144750"/>
                <a:ext cx="2053906" cy="2083738"/>
              </a:xfrm>
              <a:prstGeom prst="rect">
                <a:avLst/>
              </a:prstGeom>
              <a:solidFill>
                <a:srgbClr val="FFFFFF"/>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1" name="Group 150"/>
              <p:cNvGrpSpPr/>
              <p:nvPr/>
            </p:nvGrpSpPr>
            <p:grpSpPr>
              <a:xfrm>
                <a:off x="3011636" y="3389449"/>
                <a:ext cx="611038" cy="611038"/>
                <a:chOff x="5602436" y="3258868"/>
                <a:chExt cx="611038" cy="611038"/>
              </a:xfrm>
            </p:grpSpPr>
            <p:sp>
              <p:nvSpPr>
                <p:cNvPr id="194" name="Oval 193"/>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p:cNvGrpSpPr/>
                <p:nvPr/>
              </p:nvGrpSpPr>
              <p:grpSpPr>
                <a:xfrm rot="18900000">
                  <a:off x="5657300" y="3313732"/>
                  <a:ext cx="498134" cy="501310"/>
                  <a:chOff x="5657300" y="3313732"/>
                  <a:chExt cx="498134" cy="501310"/>
                </a:xfrm>
              </p:grpSpPr>
              <p:sp>
                <p:nvSpPr>
                  <p:cNvPr id="196" name="Oval 195"/>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2" name="Oval 151"/>
              <p:cNvSpPr/>
              <p:nvPr/>
            </p:nvSpPr>
            <p:spPr>
              <a:xfrm>
                <a:off x="3268641" y="2582460"/>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1557415" y="2582460"/>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1603474" y="2726520"/>
                <a:ext cx="0" cy="882877"/>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grpSp>
            <p:nvGrpSpPr>
              <p:cNvPr id="155" name="Group 154"/>
              <p:cNvGrpSpPr/>
              <p:nvPr/>
            </p:nvGrpSpPr>
            <p:grpSpPr>
              <a:xfrm>
                <a:off x="4725235" y="3389449"/>
                <a:ext cx="611038" cy="611038"/>
                <a:chOff x="5602436" y="3258868"/>
                <a:chExt cx="611038" cy="611038"/>
              </a:xfrm>
            </p:grpSpPr>
            <p:sp>
              <p:nvSpPr>
                <p:cNvPr id="187" name="Oval 186"/>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8" name="Group 187"/>
                <p:cNvGrpSpPr/>
                <p:nvPr/>
              </p:nvGrpSpPr>
              <p:grpSpPr>
                <a:xfrm rot="18900000">
                  <a:off x="5657300" y="3313732"/>
                  <a:ext cx="498134" cy="501310"/>
                  <a:chOff x="5657300" y="3313732"/>
                  <a:chExt cx="498134" cy="501310"/>
                </a:xfrm>
              </p:grpSpPr>
              <p:sp>
                <p:nvSpPr>
                  <p:cNvPr id="189" name="Oval 188"/>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56" name="Straight Connector 155"/>
              <p:cNvCxnSpPr/>
              <p:nvPr/>
            </p:nvCxnSpPr>
            <p:spPr>
              <a:xfrm>
                <a:off x="5028299" y="2997707"/>
                <a:ext cx="0" cy="371972"/>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6677663" y="2859438"/>
                <a:ext cx="611038" cy="611038"/>
                <a:chOff x="5602436" y="3258868"/>
                <a:chExt cx="611038" cy="611038"/>
              </a:xfrm>
            </p:grpSpPr>
            <p:sp>
              <p:nvSpPr>
                <p:cNvPr id="180" name="Oval 179"/>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1" name="Group 180"/>
                <p:cNvGrpSpPr/>
                <p:nvPr/>
              </p:nvGrpSpPr>
              <p:grpSpPr>
                <a:xfrm rot="18900000">
                  <a:off x="5657300" y="3313732"/>
                  <a:ext cx="498134" cy="501310"/>
                  <a:chOff x="5657300" y="3313732"/>
                  <a:chExt cx="498134" cy="501310"/>
                </a:xfrm>
              </p:grpSpPr>
              <p:sp>
                <p:nvSpPr>
                  <p:cNvPr id="182" name="Oval 181"/>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8" name="Oval 157"/>
              <p:cNvSpPr/>
              <p:nvPr/>
            </p:nvSpPr>
            <p:spPr>
              <a:xfrm>
                <a:off x="6928318" y="2375716"/>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Connector 158"/>
              <p:cNvCxnSpPr/>
              <p:nvPr/>
            </p:nvCxnSpPr>
            <p:spPr>
              <a:xfrm>
                <a:off x="6983182" y="2504494"/>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160" name="Oval 159"/>
              <p:cNvSpPr/>
              <p:nvPr/>
            </p:nvSpPr>
            <p:spPr>
              <a:xfrm>
                <a:off x="6927491" y="3843616"/>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6193361" y="3114453"/>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7667892" y="3112476"/>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3" name="Group 162"/>
              <p:cNvGrpSpPr/>
              <p:nvPr/>
            </p:nvGrpSpPr>
            <p:grpSpPr>
              <a:xfrm>
                <a:off x="4730055" y="2361269"/>
                <a:ext cx="611038" cy="611038"/>
                <a:chOff x="5602436" y="3258868"/>
                <a:chExt cx="611038" cy="611038"/>
              </a:xfrm>
            </p:grpSpPr>
            <p:sp>
              <p:nvSpPr>
                <p:cNvPr id="173" name="Oval 172"/>
                <p:cNvSpPr/>
                <p:nvPr/>
              </p:nvSpPr>
              <p:spPr>
                <a:xfrm>
                  <a:off x="5602436" y="3258868"/>
                  <a:ext cx="611038" cy="611038"/>
                </a:xfrm>
                <a:prstGeom prst="ellipse">
                  <a:avLst/>
                </a:prstGeom>
                <a:gradFill>
                  <a:gsLst>
                    <a:gs pos="0">
                      <a:schemeClr val="bg2">
                        <a:lumMod val="50000"/>
                      </a:schemeClr>
                    </a:gs>
                    <a:gs pos="100000">
                      <a:schemeClr val="bg2">
                        <a:lumMod val="75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4" name="Group 173"/>
                <p:cNvGrpSpPr/>
                <p:nvPr/>
              </p:nvGrpSpPr>
              <p:grpSpPr>
                <a:xfrm rot="18900000">
                  <a:off x="5657300" y="3313732"/>
                  <a:ext cx="498134" cy="501310"/>
                  <a:chOff x="5657300" y="3313732"/>
                  <a:chExt cx="498134" cy="501310"/>
                </a:xfrm>
              </p:grpSpPr>
              <p:sp>
                <p:nvSpPr>
                  <p:cNvPr id="175" name="Oval 174"/>
                  <p:cNvSpPr/>
                  <p:nvPr/>
                </p:nvSpPr>
                <p:spPr>
                  <a:xfrm>
                    <a:off x="5853091" y="3313732"/>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5853091" y="370531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5657300"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6045706"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5853091" y="350880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4" name="Oval 163"/>
              <p:cNvSpPr/>
              <p:nvPr/>
            </p:nvSpPr>
            <p:spPr>
              <a:xfrm>
                <a:off x="1548610" y="3644464"/>
                <a:ext cx="109728" cy="109728"/>
              </a:xfrm>
              <a:prstGeom prst="ellipse">
                <a:avLst/>
              </a:prstGeom>
              <a:gradFill>
                <a:gsLst>
                  <a:gs pos="0">
                    <a:schemeClr val="bg2">
                      <a:lumMod val="25000"/>
                    </a:schemeClr>
                  </a:gs>
                  <a:gs pos="100000">
                    <a:schemeClr val="bg2">
                      <a:lumMod val="50000"/>
                    </a:schemeClr>
                  </a:gs>
                </a:gsLst>
              </a:gra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Connector 164"/>
              <p:cNvCxnSpPr/>
              <p:nvPr/>
            </p:nvCxnSpPr>
            <p:spPr>
              <a:xfrm>
                <a:off x="3317974" y="2726520"/>
                <a:ext cx="0" cy="643159"/>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6980095" y="3492047"/>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16200000">
                <a:off x="7480973" y="2995766"/>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16200000">
                <a:off x="6489011" y="2995766"/>
                <a:ext cx="0" cy="333744"/>
              </a:xfrm>
              <a:prstGeom prst="line">
                <a:avLst/>
              </a:prstGeom>
              <a:ln>
                <a:solidFill>
                  <a:schemeClr val="bg2">
                    <a:lumMod val="2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169" name="Arc 168"/>
              <p:cNvSpPr/>
              <p:nvPr/>
            </p:nvSpPr>
            <p:spPr>
              <a:xfrm>
                <a:off x="6589883" y="2504494"/>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0" name="Arc 169"/>
              <p:cNvSpPr/>
              <p:nvPr/>
            </p:nvSpPr>
            <p:spPr>
              <a:xfrm flipH="1">
                <a:off x="6303089" y="2504494"/>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1" name="Arc 170"/>
              <p:cNvSpPr/>
              <p:nvPr/>
            </p:nvSpPr>
            <p:spPr>
              <a:xfrm flipV="1">
                <a:off x="6589883" y="2726520"/>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2" name="Arc 171"/>
              <p:cNvSpPr/>
              <p:nvPr/>
            </p:nvSpPr>
            <p:spPr>
              <a:xfrm flipH="1" flipV="1">
                <a:off x="6303089" y="2726520"/>
                <a:ext cx="1078009" cy="1078009"/>
              </a:xfrm>
              <a:prstGeom prst="arc">
                <a:avLst/>
              </a:prstGeom>
              <a:ln>
                <a:solidFill>
                  <a:schemeClr val="bg2">
                    <a:lumMod val="75000"/>
                  </a:schemeClr>
                </a:solidFill>
                <a:headEnd type="triangl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3" name="Picture 2" descr="Roll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1" y="1016038"/>
            <a:ext cx="8991600" cy="3937000"/>
          </a:xfrm>
          <a:prstGeom prst="rect">
            <a:avLst/>
          </a:prstGeom>
          <a:ln>
            <a:solidFill>
              <a:schemeClr val="bg1"/>
            </a:solidFill>
          </a:ln>
        </p:spPr>
      </p:pic>
      <p:sp>
        <p:nvSpPr>
          <p:cNvPr id="76" name="TextBox 75"/>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11554399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accel="50000" decel="50000" fill="hold" nodeType="clickEffect">
                                  <p:stCondLst>
                                    <p:cond delay="0"/>
                                  </p:stCondLst>
                                  <p:childTnLst>
                                    <p:anim calcmode="lin" valueType="num">
                                      <p:cBhvr additive="base">
                                        <p:cTn id="12" dur="500"/>
                                        <p:tgtEl>
                                          <p:spTgt spid="78"/>
                                        </p:tgtEl>
                                        <p:attrNameLst>
                                          <p:attrName>ppt_x</p:attrName>
                                        </p:attrNameLst>
                                      </p:cBhvr>
                                      <p:tavLst>
                                        <p:tav tm="0">
                                          <p:val>
                                            <p:strVal val="ppt_x"/>
                                          </p:val>
                                        </p:tav>
                                        <p:tav tm="100000">
                                          <p:val>
                                            <p:strVal val="0-ppt_w/2"/>
                                          </p:val>
                                        </p:tav>
                                      </p:tavLst>
                                    </p:anim>
                                    <p:anim calcmode="lin" valueType="num">
                                      <p:cBhvr additive="base">
                                        <p:cTn id="13" dur="500"/>
                                        <p:tgtEl>
                                          <p:spTgt spid="78"/>
                                        </p:tgtEl>
                                        <p:attrNameLst>
                                          <p:attrName>ppt_y</p:attrName>
                                        </p:attrNameLst>
                                      </p:cBhvr>
                                      <p:tavLst>
                                        <p:tav tm="0">
                                          <p:val>
                                            <p:strVal val="ppt_y"/>
                                          </p:val>
                                        </p:tav>
                                        <p:tav tm="100000">
                                          <p:val>
                                            <p:strVal val="ppt_y"/>
                                          </p:val>
                                        </p:tav>
                                      </p:tavLst>
                                    </p:anim>
                                    <p:set>
                                      <p:cBhvr>
                                        <p:cTn id="14" dur="1" fill="hold">
                                          <p:stCondLst>
                                            <p:cond delay="499"/>
                                          </p:stCondLst>
                                        </p:cTn>
                                        <p:tgtEl>
                                          <p:spTgt spid="78"/>
                                        </p:tgtEl>
                                        <p:attrNameLst>
                                          <p:attrName>style.visibility</p:attrName>
                                        </p:attrNameLst>
                                      </p:cBhvr>
                                      <p:to>
                                        <p:strVal val="hidden"/>
                                      </p:to>
                                    </p:set>
                                  </p:childTnLst>
                                </p:cTn>
                              </p:par>
                              <p:par>
                                <p:cTn id="15" presetID="2" presetClass="entr" presetSubtype="2" accel="50000" decel="5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accel="50000" decel="50000" fill="hold" nodeType="click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0-ppt_w/2"/>
                                          </p:val>
                                        </p:tav>
                                      </p:tavLst>
                                    </p:anim>
                                    <p:anim calcmode="lin" valueType="num">
                                      <p:cBhvr additive="base">
                                        <p:cTn id="23" dur="500"/>
                                        <p:tgtEl>
                                          <p:spTgt spid="3"/>
                                        </p:tgtEl>
                                        <p:attrNameLst>
                                          <p:attrName>ppt_y</p:attrName>
                                        </p:attrNameLst>
                                      </p:cBhvr>
                                      <p:tavLst>
                                        <p:tav tm="0">
                                          <p:val>
                                            <p:strVal val="ppt_y"/>
                                          </p:val>
                                        </p:tav>
                                        <p:tav tm="100000">
                                          <p:val>
                                            <p:strVal val="ppt_y"/>
                                          </p:val>
                                        </p:tav>
                                      </p:tavLst>
                                    </p:anim>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13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CA32E22-CCC7-654B-901F-0FD3666D650A}" type="slidenum">
              <a:rPr lang="en-US" smtClean="0"/>
              <a:t>3</a:t>
            </a:fld>
            <a:endParaRPr lang="en-US" dirty="0"/>
          </a:p>
        </p:txBody>
      </p:sp>
      <p:sp>
        <p:nvSpPr>
          <p:cNvPr id="6" name="Block Arc 5"/>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7" name="Block Arc 6"/>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Block Arc 8"/>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TextBox 11"/>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10530201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Questions</a:t>
            </a:r>
            <a:endParaRPr lang="en-US" dirty="0"/>
          </a:p>
        </p:txBody>
      </p:sp>
      <p:sp>
        <p:nvSpPr>
          <p:cNvPr id="4" name="Slide Number Placeholder 3"/>
          <p:cNvSpPr>
            <a:spLocks noGrp="1"/>
          </p:cNvSpPr>
          <p:nvPr>
            <p:ph type="sldNum" sz="quarter" idx="12"/>
          </p:nvPr>
        </p:nvSpPr>
        <p:spPr/>
        <p:txBody>
          <a:bodyPr/>
          <a:lstStyle/>
          <a:p>
            <a:fld id="{ECA32E22-CCC7-654B-901F-0FD3666D650A}" type="slidenum">
              <a:rPr lang="en-US" smtClean="0"/>
              <a:t>4</a:t>
            </a:fld>
            <a:endParaRPr lang="en-US"/>
          </a:p>
        </p:txBody>
      </p:sp>
      <p:sp>
        <p:nvSpPr>
          <p:cNvPr id="8" name="Content Placeholder 2"/>
          <p:cNvSpPr txBox="1">
            <a:spLocks/>
          </p:cNvSpPr>
          <p:nvPr/>
        </p:nvSpPr>
        <p:spPr>
          <a:xfrm>
            <a:off x="231098" y="1374780"/>
            <a:ext cx="8697912" cy="1709506"/>
          </a:xfrm>
          <a:prstGeom prst="rect">
            <a:avLst/>
          </a:prstGeom>
        </p:spPr>
        <p:txBody>
          <a:bodyPr vert="horz" lIns="91440" tIns="45720" rIns="91440" bIns="45720" rtlCol="0">
            <a:normAutofit fontScale="92500" lnSpcReduction="100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500" dirty="0" smtClean="0"/>
              <a:t>How should we control a </a:t>
            </a:r>
            <a:r>
              <a:rPr lang="en-US" sz="3500" i="1" dirty="0" smtClean="0"/>
              <a:t>kinetic</a:t>
            </a:r>
            <a:r>
              <a:rPr lang="en-US" sz="3500" dirty="0" smtClean="0"/>
              <a:t> proxy to work well for participants on both sides of the meeting?</a:t>
            </a:r>
          </a:p>
          <a:p>
            <a:pPr marL="400050" lvl="1" indent="0">
              <a:buFont typeface="Arial"/>
              <a:buNone/>
            </a:pPr>
            <a:endParaRPr lang="en-US" sz="1200" dirty="0" smtClean="0">
              <a:solidFill>
                <a:srgbClr val="000000"/>
              </a:solidFill>
            </a:endParaRPr>
          </a:p>
          <a:p>
            <a:pPr marL="400050" lvl="1" indent="0">
              <a:buFont typeface="Arial"/>
              <a:buNone/>
            </a:pPr>
            <a:r>
              <a:rPr lang="en-US" sz="3000" dirty="0" smtClean="0">
                <a:solidFill>
                  <a:srgbClr val="77933C"/>
                </a:solidFill>
              </a:rPr>
              <a:t>Intuitive, low cognitive effort, convey reactions</a:t>
            </a:r>
            <a:endParaRPr lang="en-US" sz="3000" dirty="0">
              <a:solidFill>
                <a:srgbClr val="77933C"/>
              </a:solidFill>
            </a:endParaRPr>
          </a:p>
        </p:txBody>
      </p:sp>
      <p:sp>
        <p:nvSpPr>
          <p:cNvPr id="9" name="Content Placeholder 2"/>
          <p:cNvSpPr txBox="1">
            <a:spLocks/>
          </p:cNvSpPr>
          <p:nvPr/>
        </p:nvSpPr>
        <p:spPr>
          <a:xfrm>
            <a:off x="236078" y="3220357"/>
            <a:ext cx="8697912" cy="1802946"/>
          </a:xfrm>
          <a:prstGeom prst="rect">
            <a:avLst/>
          </a:prstGeom>
        </p:spPr>
        <p:txBody>
          <a:bodyPr vert="horz" lIns="91440" tIns="45720" rIns="91440" bIns="45720" rtlCol="0">
            <a:normAutofit fontScale="92500" lnSpcReduction="10000"/>
          </a:bodyPr>
          <a:lstStyle>
            <a:lvl1pPr marL="342900" indent="-342900" algn="just" defTabSz="457200" rtl="0" eaLnBrk="1" latinLnBrk="0" hangingPunct="1">
              <a:spcBef>
                <a:spcPct val="20000"/>
              </a:spcBef>
              <a:buFont typeface="Arial"/>
              <a:buChar char="•"/>
              <a:defRPr sz="3200" kern="1200">
                <a:solidFill>
                  <a:schemeClr val="tx1"/>
                </a:solidFill>
                <a:latin typeface="Neutraface 2 Text Book"/>
                <a:ea typeface="+mn-ea"/>
                <a:cs typeface="Neutraface 2 Text Book"/>
              </a:defRPr>
            </a:lvl1pPr>
            <a:lvl2pPr marL="742950" indent="-285750" algn="just" defTabSz="457200" rtl="0" eaLnBrk="1" latinLnBrk="0" hangingPunct="1">
              <a:spcBef>
                <a:spcPct val="20000"/>
              </a:spcBef>
              <a:buFont typeface="Arial"/>
              <a:buChar char="–"/>
              <a:defRPr sz="2800" kern="1200">
                <a:solidFill>
                  <a:schemeClr val="tx1"/>
                </a:solidFill>
                <a:latin typeface="Neutraface 2 Text Book"/>
                <a:ea typeface="+mn-ea"/>
                <a:cs typeface="Neutraface 2 Text Book"/>
              </a:defRPr>
            </a:lvl2pPr>
            <a:lvl3pPr marL="1143000" indent="-228600" algn="just" defTabSz="457200" rtl="0" eaLnBrk="1" latinLnBrk="0" hangingPunct="1">
              <a:spcBef>
                <a:spcPct val="20000"/>
              </a:spcBef>
              <a:buFont typeface="Arial"/>
              <a:buChar char="•"/>
              <a:defRPr sz="2400" kern="1200">
                <a:solidFill>
                  <a:schemeClr val="tx1"/>
                </a:solidFill>
                <a:latin typeface="Neutraface 2 Text Book"/>
                <a:ea typeface="+mn-ea"/>
                <a:cs typeface="Neutraface 2 Text Book"/>
              </a:defRPr>
            </a:lvl3pPr>
            <a:lvl4pPr marL="16002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4pPr>
            <a:lvl5pPr marL="2057400" indent="-228600" algn="just" defTabSz="457200" rtl="0" eaLnBrk="1" latinLnBrk="0" hangingPunct="1">
              <a:spcBef>
                <a:spcPct val="20000"/>
              </a:spcBef>
              <a:buFont typeface="Arial"/>
              <a:buChar char="»"/>
              <a:defRPr sz="2000" kern="1200">
                <a:solidFill>
                  <a:schemeClr val="tx1"/>
                </a:solidFill>
                <a:latin typeface="Neutraface 2 Text Book"/>
                <a:ea typeface="+mn-ea"/>
                <a:cs typeface="Neutraface 2 Text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500" spc="-40" dirty="0" smtClean="0">
                <a:solidFill>
                  <a:srgbClr val="000000"/>
                </a:solidFill>
              </a:rPr>
              <a:t>Which one works better: </a:t>
            </a:r>
            <a:r>
              <a:rPr lang="en-US" sz="3500" i="1" spc="-40" dirty="0" smtClean="0">
                <a:solidFill>
                  <a:srgbClr val="000000"/>
                </a:solidFill>
              </a:rPr>
              <a:t>explicit </a:t>
            </a:r>
            <a:r>
              <a:rPr lang="en-US" sz="3500" spc="-40" dirty="0" smtClean="0">
                <a:solidFill>
                  <a:srgbClr val="000000"/>
                </a:solidFill>
              </a:rPr>
              <a:t>or </a:t>
            </a:r>
            <a:r>
              <a:rPr lang="en-US" sz="3500" i="1" spc="-40" dirty="0" smtClean="0">
                <a:solidFill>
                  <a:srgbClr val="000000"/>
                </a:solidFill>
              </a:rPr>
              <a:t>implicit </a:t>
            </a:r>
            <a:r>
              <a:rPr lang="en-US" sz="3500" spc="-40" dirty="0" smtClean="0">
                <a:solidFill>
                  <a:srgbClr val="000000"/>
                </a:solidFill>
              </a:rPr>
              <a:t>control?</a:t>
            </a:r>
          </a:p>
          <a:p>
            <a:pPr marL="400050" lvl="1" indent="0">
              <a:buFont typeface="Arial"/>
              <a:buNone/>
            </a:pPr>
            <a:endParaRPr lang="en-US" sz="1300" dirty="0" smtClean="0">
              <a:solidFill>
                <a:srgbClr val="000000"/>
              </a:solidFill>
            </a:endParaRPr>
          </a:p>
          <a:p>
            <a:pPr marL="400050" lvl="1" indent="0">
              <a:buFont typeface="Arial"/>
              <a:buNone/>
            </a:pPr>
            <a:r>
              <a:rPr lang="en-US" sz="3000" spc="80" dirty="0" smtClean="0">
                <a:solidFill>
                  <a:srgbClr val="77933C"/>
                </a:solidFill>
              </a:rPr>
              <a:t>Explicit: manual control (like a mouse)</a:t>
            </a:r>
          </a:p>
          <a:p>
            <a:pPr marL="400050" lvl="1" indent="0">
              <a:buFont typeface="Arial"/>
              <a:buNone/>
            </a:pPr>
            <a:r>
              <a:rPr lang="en-US" sz="3000" dirty="0" smtClean="0">
                <a:solidFill>
                  <a:srgbClr val="77933C"/>
                </a:solidFill>
              </a:rPr>
              <a:t>Implicit: does what you do (motion track)</a:t>
            </a:r>
            <a:endParaRPr lang="en-US" sz="3000" dirty="0">
              <a:solidFill>
                <a:srgbClr val="77933C"/>
              </a:solidFill>
            </a:endParaRPr>
          </a:p>
        </p:txBody>
      </p:sp>
    </p:spTree>
    <p:extLst>
      <p:ext uri="{BB962C8B-B14F-4D97-AF65-F5344CB8AC3E}">
        <p14:creationId xmlns:p14="http://schemas.microsoft.com/office/powerpoint/2010/main" val="41633618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zmo LoRes.png"/>
          <p:cNvPicPr>
            <a:picLocks noChangeAspect="1"/>
          </p:cNvPicPr>
          <p:nvPr/>
        </p:nvPicPr>
        <p:blipFill>
          <a:blip r:embed="rId3"/>
          <a:stretch>
            <a:fillRect/>
          </a:stretch>
        </p:blipFill>
        <p:spPr>
          <a:xfrm>
            <a:off x="0" y="0"/>
            <a:ext cx="9144000" cy="5715000"/>
          </a:xfrm>
          <a:prstGeom prst="rect">
            <a:avLst/>
          </a:prstGeom>
        </p:spPr>
      </p:pic>
      <p:sp>
        <p:nvSpPr>
          <p:cNvPr id="2" name="Title 1"/>
          <p:cNvSpPr>
            <a:spLocks noGrp="1"/>
          </p:cNvSpPr>
          <p:nvPr>
            <p:ph type="title"/>
          </p:nvPr>
        </p:nvSpPr>
        <p:spPr/>
        <p:txBody>
          <a:bodyPr/>
          <a:lstStyle/>
          <a:p>
            <a:endParaRPr lang="en-US"/>
          </a:p>
        </p:txBody>
      </p:sp>
      <p:sp>
        <p:nvSpPr>
          <p:cNvPr id="5" name="Block Arc 4"/>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6" name="Block Arc 5"/>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7" name="Block Arc 6"/>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8" name="Block Arc 7"/>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9" name="Slide Number Placeholder 8"/>
          <p:cNvSpPr>
            <a:spLocks noGrp="1"/>
          </p:cNvSpPr>
          <p:nvPr>
            <p:ph type="sldNum" sz="quarter" idx="12"/>
          </p:nvPr>
        </p:nvSpPr>
        <p:spPr/>
        <p:txBody>
          <a:bodyPr/>
          <a:lstStyle/>
          <a:p>
            <a:fld id="{ECA32E22-CCC7-654B-901F-0FD3666D650A}" type="slidenum">
              <a:rPr lang="en-US" smtClean="0"/>
              <a:t>5</a:t>
            </a:fld>
            <a:endParaRPr lang="en-US" dirty="0"/>
          </a:p>
        </p:txBody>
      </p:sp>
      <p:sp>
        <p:nvSpPr>
          <p:cNvPr id="23" name="Oval 22"/>
          <p:cNvSpPr/>
          <p:nvPr/>
        </p:nvSpPr>
        <p:spPr>
          <a:xfrm>
            <a:off x="1359768" y="1750569"/>
            <a:ext cx="458544" cy="458544"/>
          </a:xfrm>
          <a:prstGeom prst="ellipse">
            <a:avLst/>
          </a:prstGeom>
          <a:solidFill>
            <a:schemeClr val="bg1">
              <a:lumMod val="95000"/>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848362" y="56698"/>
            <a:ext cx="5289228" cy="918482"/>
            <a:chOff x="1848362" y="56698"/>
            <a:chExt cx="5289228" cy="918482"/>
          </a:xfrm>
        </p:grpSpPr>
        <p:sp>
          <p:nvSpPr>
            <p:cNvPr id="15" name="Oval 14"/>
            <p:cNvSpPr/>
            <p:nvPr/>
          </p:nvSpPr>
          <p:spPr>
            <a:xfrm>
              <a:off x="1848362" y="56698"/>
              <a:ext cx="918482" cy="918482"/>
            </a:xfrm>
            <a:prstGeom prst="ellipse">
              <a:avLst/>
            </a:prstGeom>
            <a:solidFill>
              <a:schemeClr val="bg1">
                <a:lumMod val="95000"/>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19108" y="56698"/>
              <a:ext cx="918482" cy="918482"/>
            </a:xfrm>
            <a:prstGeom prst="ellipse">
              <a:avLst/>
            </a:prstGeom>
            <a:solidFill>
              <a:schemeClr val="bg1">
                <a:lumMod val="95000"/>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314408" y="2880179"/>
            <a:ext cx="5585075" cy="669017"/>
            <a:chOff x="1314408" y="2880179"/>
            <a:chExt cx="5585075" cy="669017"/>
          </a:xfrm>
        </p:grpSpPr>
        <p:sp>
          <p:nvSpPr>
            <p:cNvPr id="10" name="Rounded Rectangle 9"/>
            <p:cNvSpPr/>
            <p:nvPr/>
          </p:nvSpPr>
          <p:spPr>
            <a:xfrm>
              <a:off x="1314408" y="2880179"/>
              <a:ext cx="2053463" cy="669017"/>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420346" y="2880179"/>
              <a:ext cx="1479137" cy="669017"/>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1314408" y="4025446"/>
            <a:ext cx="5585075" cy="934812"/>
            <a:chOff x="1314408" y="4025446"/>
            <a:chExt cx="5585075" cy="934812"/>
          </a:xfrm>
        </p:grpSpPr>
        <p:sp>
          <p:nvSpPr>
            <p:cNvPr id="16" name="Rounded Rectangle 15"/>
            <p:cNvSpPr/>
            <p:nvPr/>
          </p:nvSpPr>
          <p:spPr>
            <a:xfrm>
              <a:off x="1314408" y="4025446"/>
              <a:ext cx="2053463" cy="934812"/>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5329630" y="4025446"/>
              <a:ext cx="1569853" cy="934812"/>
            </a:xfrm>
            <a:prstGeom prst="roundRect">
              <a:avLst>
                <a:gd name="adj" fmla="val 6497"/>
              </a:avLst>
            </a:prstGeom>
            <a:solidFill>
              <a:schemeClr val="bg1">
                <a:alpha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descr="Setup.png"/>
          <p:cNvPicPr>
            <a:picLocks noChangeAspect="1"/>
          </p:cNvPicPr>
          <p:nvPr/>
        </p:nvPicPr>
        <p:blipFill rotWithShape="1">
          <a:blip r:embed="rId4"/>
          <a:srcRect l="582" t="4271" r="469" b="36988"/>
          <a:stretch/>
        </p:blipFill>
        <p:spPr>
          <a:xfrm>
            <a:off x="82271" y="1328657"/>
            <a:ext cx="8988552" cy="3334984"/>
          </a:xfrm>
          <a:prstGeom prst="rect">
            <a:avLst/>
          </a:prstGeom>
          <a:ln>
            <a:solidFill>
              <a:schemeClr val="bg1"/>
            </a:solidFill>
          </a:ln>
        </p:spPr>
      </p:pic>
      <p:sp>
        <p:nvSpPr>
          <p:cNvPr id="22" name="TextBox 21"/>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31331384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8" accel="50000" decel="50000" fill="hold" nodeType="clickEffect">
                                  <p:stCondLst>
                                    <p:cond delay="0"/>
                                  </p:stCondLst>
                                  <p:childTnLst>
                                    <p:anim calcmode="lin" valueType="num">
                                      <p:cBhvr additive="base">
                                        <p:cTn id="17" dur="500"/>
                                        <p:tgtEl>
                                          <p:spTgt spid="21"/>
                                        </p:tgtEl>
                                        <p:attrNameLst>
                                          <p:attrName>ppt_x</p:attrName>
                                        </p:attrNameLst>
                                      </p:cBhvr>
                                      <p:tavLst>
                                        <p:tav tm="0">
                                          <p:val>
                                            <p:strVal val="ppt_x"/>
                                          </p:val>
                                        </p:tav>
                                        <p:tav tm="100000">
                                          <p:val>
                                            <p:strVal val="0-ppt_w/2"/>
                                          </p:val>
                                        </p:tav>
                                      </p:tavLst>
                                    </p:anim>
                                    <p:anim calcmode="lin" valueType="num">
                                      <p:cBhvr additive="base">
                                        <p:cTn id="18" dur="500"/>
                                        <p:tgtEl>
                                          <p:spTgt spid="21"/>
                                        </p:tgtEl>
                                        <p:attrNameLst>
                                          <p:attrName>ppt_y</p:attrName>
                                        </p:attrNameLst>
                                      </p:cBhvr>
                                      <p:tavLst>
                                        <p:tav tm="0">
                                          <p:val>
                                            <p:strVal val="ppt_y"/>
                                          </p:val>
                                        </p:tav>
                                        <p:tav tm="100000">
                                          <p:val>
                                            <p:strVal val="ppt_y"/>
                                          </p:val>
                                        </p:tav>
                                      </p:tavLst>
                                    </p:anim>
                                    <p:set>
                                      <p:cBhvr>
                                        <p:cTn id="19" dur="1" fill="hold">
                                          <p:stCondLst>
                                            <p:cond delay="4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2.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ECA32E22-CCC7-654B-901F-0FD3666D650A}" type="slidenum">
              <a:rPr lang="en-US" smtClean="0"/>
              <a:t>6</a:t>
            </a:fld>
            <a:endParaRPr lang="en-US" dirty="0"/>
          </a:p>
        </p:txBody>
      </p:sp>
      <p:sp>
        <p:nvSpPr>
          <p:cNvPr id="9" name="Block Arc 8"/>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10" name="Block Arc 9"/>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Block Arc 11"/>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3" name="TextBox 12"/>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25341761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4000" cy="5715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rot="16200000">
            <a:off x="724211" y="2419178"/>
            <a:ext cx="2600215" cy="907142"/>
          </a:xfrm>
          <a:prstGeom prst="roundRect">
            <a:avLst>
              <a:gd name="adj" fmla="val 2224"/>
            </a:avLst>
          </a:prstGeom>
          <a:solidFill>
            <a:schemeClr val="bg1">
              <a:lumMod val="85000"/>
            </a:schemeClr>
          </a:solidFill>
          <a:ln w="3175" cmpd="sng">
            <a:solidFill>
              <a:schemeClr val="tx1">
                <a:lumMod val="65000"/>
                <a:lumOff val="3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823385" y="1695812"/>
            <a:ext cx="2286549" cy="2286000"/>
          </a:xfrm>
          <a:prstGeom prst="ellipse">
            <a:avLst/>
          </a:prstGeom>
          <a:solidFill>
            <a:srgbClr val="B4C29A"/>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872463" y="100790"/>
            <a:ext cx="1828800" cy="907143"/>
          </a:xfrm>
          <a:prstGeom prst="roundRect">
            <a:avLst>
              <a:gd name="adj" fmla="val 2224"/>
            </a:avLst>
          </a:prstGeom>
          <a:solidFill>
            <a:schemeClr val="bg1">
              <a:lumMod val="85000"/>
            </a:schemeClr>
          </a:solidFill>
          <a:ln w="3175" cmpd="sng">
            <a:solidFill>
              <a:srgbClr val="595959"/>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c 8"/>
          <p:cNvSpPr>
            <a:spLocks noChangeAspect="1"/>
          </p:cNvSpPr>
          <p:nvPr/>
        </p:nvSpPr>
        <p:spPr>
          <a:xfrm rot="16200000">
            <a:off x="7396507" y="3973013"/>
            <a:ext cx="3429000" cy="3429000"/>
          </a:xfrm>
          <a:prstGeom prst="arc">
            <a:avLst>
              <a:gd name="adj1" fmla="val 18462869"/>
              <a:gd name="adj2" fmla="val 0"/>
            </a:avLst>
          </a:prstGeom>
          <a:noFill/>
          <a:ln w="3175" cmpd="sng">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ounded Rectangle 9"/>
          <p:cNvSpPr/>
          <p:nvPr/>
        </p:nvSpPr>
        <p:spPr>
          <a:xfrm rot="18900000">
            <a:off x="8452555" y="4253058"/>
            <a:ext cx="91440" cy="1600200"/>
          </a:xfrm>
          <a:prstGeom prst="round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40649" y="1380639"/>
            <a:ext cx="90709" cy="2973412"/>
          </a:xfrm>
          <a:prstGeom prst="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2590254" y="4354051"/>
            <a:ext cx="181419" cy="1389888"/>
          </a:xfrm>
          <a:prstGeom prst="round2Same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 Same Side Corner Rectangle 12"/>
          <p:cNvSpPr/>
          <p:nvPr/>
        </p:nvSpPr>
        <p:spPr>
          <a:xfrm flipV="1">
            <a:off x="2590254" y="-9845"/>
            <a:ext cx="181419" cy="1389888"/>
          </a:xfrm>
          <a:prstGeom prst="round2SameRect">
            <a:avLst/>
          </a:prstGeom>
          <a:solidFill>
            <a:schemeClr val="bg1">
              <a:lumMod val="65000"/>
            </a:schemeClr>
          </a:solidFill>
          <a:ln w="3175" cmpd="sng">
            <a:solidFill>
              <a:schemeClr val="tx1">
                <a:lumMod val="95000"/>
                <a:lumOff val="5000"/>
              </a:schemeClr>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3739239" y="2522320"/>
            <a:ext cx="1002340" cy="733316"/>
          </a:xfrm>
          <a:prstGeom prst="roundRect">
            <a:avLst>
              <a:gd name="adj" fmla="val 2224"/>
            </a:avLst>
          </a:prstGeom>
          <a:solidFill>
            <a:schemeClr val="bg1">
              <a:lumMod val="85000"/>
            </a:schemeClr>
          </a:solidFill>
          <a:ln w="3175" cmpd="sng">
            <a:solidFill>
              <a:srgbClr val="595959"/>
            </a:solidFill>
          </a:ln>
          <a:effectLst>
            <a:outerShdw blurRad="127000" dist="50800" dir="27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058665" y="2574128"/>
            <a:ext cx="640080" cy="640080"/>
          </a:xfrm>
          <a:prstGeom prst="ellipse">
            <a:avLst/>
          </a:prstGeom>
          <a:solidFill>
            <a:schemeClr val="bg1">
              <a:lumMod val="75000"/>
            </a:schemeClr>
          </a:solidFill>
          <a:ln w="3175" cmpd="sng">
            <a:solidFill>
              <a:schemeClr val="tx1">
                <a:lumMod val="95000"/>
                <a:lumOff val="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6200000">
            <a:off x="4006548" y="2841388"/>
            <a:ext cx="731520" cy="100584"/>
          </a:xfrm>
          <a:prstGeom prst="roundRect">
            <a:avLst>
              <a:gd name="adj" fmla="val 2224"/>
            </a:avLst>
          </a:prstGeom>
          <a:solidFill>
            <a:srgbClr val="A6A6A6"/>
          </a:solidFill>
          <a:ln w="3175" cmpd="sng">
            <a:solidFill>
              <a:schemeClr val="tx1">
                <a:lumMod val="95000"/>
                <a:lumOff val="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4914094" y="1786526"/>
            <a:ext cx="2103625" cy="2103120"/>
          </a:xfrm>
          <a:prstGeom prst="ellipse">
            <a:avLst/>
          </a:prstGeom>
          <a:solidFill>
            <a:srgbClr val="D7E4BD"/>
          </a:solidFill>
          <a:ln w="3175" cmpd="sng">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60341">
            <a:off x="5363736" y="3100941"/>
            <a:ext cx="1207129" cy="1280288"/>
          </a:xfrm>
          <a:prstGeom prst="rect">
            <a:avLst/>
          </a:prstGeom>
          <a:effectLst>
            <a:outerShdw blurRad="50800" dist="38100" dir="2700000" algn="tl" rotWithShape="0">
              <a:prstClr val="black">
                <a:alpha val="40000"/>
              </a:prstClr>
            </a:outerShdw>
          </a:effectLst>
        </p:spPr>
      </p:pic>
      <p:pic>
        <p:nvPicPr>
          <p:cNvPr id="19" name="Picture 18"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22" y="2310569"/>
            <a:ext cx="1399172" cy="1161404"/>
          </a:xfrm>
          <a:prstGeom prst="rect">
            <a:avLst/>
          </a:prstGeom>
          <a:effectLst>
            <a:outerShdw blurRad="50800" dist="38100" dir="2700000" algn="tl" rotWithShape="0">
              <a:prstClr val="black">
                <a:alpha val="40000"/>
              </a:prstClr>
            </a:outerShdw>
          </a:effectLst>
        </p:spPr>
      </p:pic>
      <p:pic>
        <p:nvPicPr>
          <p:cNvPr id="20" name="Picture 19" descr="Untitled-3.pn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rot="19645914">
            <a:off x="5259608" y="1090439"/>
            <a:ext cx="1225419" cy="1490621"/>
          </a:xfrm>
          <a:prstGeom prst="rect">
            <a:avLst/>
          </a:prstGeom>
          <a:effectLst>
            <a:outerShdw blurRad="50800" dist="38100" dir="2700000" algn="tl" rotWithShape="0">
              <a:prstClr val="black">
                <a:alpha val="40000"/>
              </a:prstClr>
            </a:outerShdw>
          </a:effectLst>
        </p:spPr>
      </p:pic>
      <p:pic>
        <p:nvPicPr>
          <p:cNvPr id="21" name="Picture 20" descr="Untitled-1.png"/>
          <p:cNvPicPr>
            <a:picLocks noChangeAspect="1"/>
          </p:cNvPicPr>
          <p:nvPr/>
        </p:nvPicPr>
        <p:blipFill>
          <a:blip r:embed="rId6">
            <a:duotone>
              <a:prstClr val="black"/>
              <a:schemeClr val="accent3">
                <a:tint val="45000"/>
                <a:satMod val="400000"/>
              </a:schemeClr>
            </a:duotone>
            <a:alphaModFix amt="91000"/>
            <a:extLst>
              <a:ext uri="{28A0092B-C50C-407E-A947-70E740481C1C}">
                <a14:useLocalDpi xmlns:a14="http://schemas.microsoft.com/office/drawing/2010/main" val="0"/>
              </a:ext>
            </a:extLst>
          </a:blip>
          <a:stretch>
            <a:fillRect/>
          </a:stretch>
        </p:blipFill>
        <p:spPr>
          <a:xfrm flipV="1">
            <a:off x="2904897" y="100789"/>
            <a:ext cx="851654" cy="777025"/>
          </a:xfrm>
          <a:prstGeom prst="rect">
            <a:avLst/>
          </a:prstGeom>
          <a:effectLst>
            <a:outerShdw blurRad="50800" dist="38100" dir="2700000" algn="tl" rotWithShape="0">
              <a:prstClr val="black">
                <a:alpha val="40000"/>
              </a:prstClr>
            </a:outerShdw>
          </a:effectLst>
        </p:spPr>
      </p:pic>
      <p:sp>
        <p:nvSpPr>
          <p:cNvPr id="22" name="Rounded Rectangle 21"/>
          <p:cNvSpPr/>
          <p:nvPr/>
        </p:nvSpPr>
        <p:spPr>
          <a:xfrm rot="18900000">
            <a:off x="404471" y="626161"/>
            <a:ext cx="1371600" cy="907142"/>
          </a:xfrm>
          <a:prstGeom prst="roundRect">
            <a:avLst>
              <a:gd name="adj" fmla="val 2224"/>
            </a:avLst>
          </a:prstGeom>
          <a:solidFill>
            <a:schemeClr val="bg1">
              <a:lumMod val="85000"/>
            </a:schemeClr>
          </a:solidFill>
          <a:ln w="3175" cmpd="sng">
            <a:solidFill>
              <a:srgbClr val="595959"/>
            </a:solidFill>
          </a:ln>
          <a:effectLst>
            <a:outerShdw blurRad="127000" dist="50800" dir="2700000" algn="tl" rotWithShape="0">
              <a:prstClr val="black">
                <a:alpha val="4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Untitled-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53812">
            <a:off x="262864" y="163692"/>
            <a:ext cx="1079100" cy="1344302"/>
          </a:xfrm>
          <a:prstGeom prst="rect">
            <a:avLst/>
          </a:prstGeom>
          <a:effectLst>
            <a:outerShdw blurRad="50800" dist="38100" dir="2700000" algn="tl" rotWithShape="0">
              <a:prstClr val="black">
                <a:alpha val="40000"/>
              </a:prstClr>
            </a:outerShdw>
          </a:effectLst>
        </p:spPr>
      </p:pic>
      <p:sp>
        <p:nvSpPr>
          <p:cNvPr id="24" name="Rounded Rectangle 23"/>
          <p:cNvSpPr/>
          <p:nvPr/>
        </p:nvSpPr>
        <p:spPr>
          <a:xfrm rot="8100000">
            <a:off x="468986" y="1223229"/>
            <a:ext cx="1600200" cy="100584"/>
          </a:xfrm>
          <a:prstGeom prst="roundRect">
            <a:avLst>
              <a:gd name="adj" fmla="val 2224"/>
            </a:avLst>
          </a:prstGeom>
          <a:solidFill>
            <a:schemeClr val="bg1">
              <a:lumMod val="65000"/>
            </a:schemeClr>
          </a:solidFill>
          <a:ln w="3175" cmpd="sng">
            <a:solidFill>
              <a:srgbClr val="59595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Untitled-5.png"/>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rot="21149617">
            <a:off x="392851" y="383867"/>
            <a:ext cx="521260" cy="566985"/>
          </a:xfrm>
          <a:prstGeom prst="rect">
            <a:avLst/>
          </a:prstGeom>
          <a:effectLst>
            <a:outerShdw blurRad="50800" dist="38100" dir="2700000" algn="tl" rotWithShape="0">
              <a:prstClr val="black">
                <a:alpha val="40000"/>
              </a:prstClr>
            </a:outerShdw>
          </a:effectLst>
        </p:spPr>
      </p:pic>
      <p:pic>
        <p:nvPicPr>
          <p:cNvPr id="26" name="Picture 25" descr="Untitled-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694022">
            <a:off x="1056188" y="2643716"/>
            <a:ext cx="1170549" cy="1298578"/>
          </a:xfrm>
          <a:prstGeom prst="rect">
            <a:avLst/>
          </a:prstGeom>
        </p:spPr>
      </p:pic>
      <p:sp>
        <p:nvSpPr>
          <p:cNvPr id="27" name="Rounded Rectangle 26"/>
          <p:cNvSpPr/>
          <p:nvPr/>
        </p:nvSpPr>
        <p:spPr>
          <a:xfrm rot="5400000">
            <a:off x="1830590" y="2393624"/>
            <a:ext cx="914400" cy="100584"/>
          </a:xfrm>
          <a:prstGeom prst="roundRect">
            <a:avLst>
              <a:gd name="adj" fmla="val 2224"/>
            </a:avLst>
          </a:prstGeom>
          <a:solidFill>
            <a:schemeClr val="bg1">
              <a:lumMod val="65000"/>
            </a:schemeClr>
          </a:solidFill>
          <a:ln w="3175" cmpd="sng">
            <a:solidFill>
              <a:srgbClr val="59595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rot="5400000">
            <a:off x="1830590" y="3379006"/>
            <a:ext cx="914400" cy="100584"/>
          </a:xfrm>
          <a:prstGeom prst="roundRect">
            <a:avLst>
              <a:gd name="adj" fmla="val 2224"/>
            </a:avLst>
          </a:prstGeom>
          <a:solidFill>
            <a:schemeClr val="bg1">
              <a:lumMod val="65000"/>
            </a:schemeClr>
          </a:solidFill>
          <a:ln w="3175" cmpd="sng">
            <a:solidFill>
              <a:srgbClr val="59595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20946" y="3820079"/>
            <a:ext cx="184666" cy="369332"/>
          </a:xfrm>
          <a:prstGeom prst="rect">
            <a:avLst/>
          </a:prstGeom>
          <a:noFill/>
        </p:spPr>
        <p:txBody>
          <a:bodyPr wrap="none" rtlCol="0">
            <a:spAutoFit/>
          </a:bodyPr>
          <a:lstStyle/>
          <a:p>
            <a:endParaRPr lang="en-US" dirty="0"/>
          </a:p>
        </p:txBody>
      </p:sp>
      <p:grpSp>
        <p:nvGrpSpPr>
          <p:cNvPr id="30" name="Group 29"/>
          <p:cNvGrpSpPr/>
          <p:nvPr/>
        </p:nvGrpSpPr>
        <p:grpSpPr>
          <a:xfrm>
            <a:off x="60627" y="4635581"/>
            <a:ext cx="6940745" cy="923330"/>
            <a:chOff x="60627" y="4635581"/>
            <a:chExt cx="6940745" cy="923330"/>
          </a:xfrm>
        </p:grpSpPr>
        <p:sp>
          <p:nvSpPr>
            <p:cNvPr id="31" name="TextBox 30"/>
            <p:cNvSpPr txBox="1"/>
            <p:nvPr/>
          </p:nvSpPr>
          <p:spPr>
            <a:xfrm>
              <a:off x="60627" y="4635581"/>
              <a:ext cx="2492990" cy="923330"/>
            </a:xfrm>
            <a:prstGeom prst="rect">
              <a:avLst/>
            </a:prstGeom>
            <a:noFill/>
          </p:spPr>
          <p:txBody>
            <a:bodyPr wrap="none" rtlCol="0">
              <a:spAutoFit/>
            </a:bodyPr>
            <a:lstStyle/>
            <a:p>
              <a:r>
                <a:rPr lang="en-US" sz="5400" dirty="0" smtClean="0">
                  <a:solidFill>
                    <a:schemeClr val="bg1">
                      <a:lumMod val="65000"/>
                    </a:schemeClr>
                  </a:solidFill>
                  <a:latin typeface="Neutraface 2 Text Bold"/>
                  <a:cs typeface="Neutraface 2 Text Bold"/>
                </a:rPr>
                <a:t>Control</a:t>
              </a:r>
            </a:p>
          </p:txBody>
        </p:sp>
        <p:sp>
          <p:nvSpPr>
            <p:cNvPr id="32" name="TextBox 31"/>
            <p:cNvSpPr txBox="1"/>
            <p:nvPr/>
          </p:nvSpPr>
          <p:spPr>
            <a:xfrm>
              <a:off x="5093773" y="4635581"/>
              <a:ext cx="1907599" cy="923330"/>
            </a:xfrm>
            <a:prstGeom prst="rect">
              <a:avLst/>
            </a:prstGeom>
            <a:noFill/>
          </p:spPr>
          <p:txBody>
            <a:bodyPr wrap="none" rtlCol="0">
              <a:spAutoFit/>
            </a:bodyPr>
            <a:lstStyle/>
            <a:p>
              <a:r>
                <a:rPr lang="en-US" sz="5400" dirty="0" smtClean="0">
                  <a:solidFill>
                    <a:schemeClr val="bg1">
                      <a:lumMod val="65000"/>
                    </a:schemeClr>
                  </a:solidFill>
                  <a:latin typeface="Neutraface 2 Text Bold"/>
                  <a:cs typeface="Neutraface 2 Text Bold"/>
                </a:rPr>
                <a:t>Study</a:t>
              </a:r>
              <a:endParaRPr lang="en-US" sz="5400" dirty="0">
                <a:solidFill>
                  <a:schemeClr val="bg1">
                    <a:lumMod val="65000"/>
                  </a:schemeClr>
                </a:solidFill>
                <a:latin typeface="Neutraface 2 Text Bold"/>
                <a:cs typeface="Neutraface 2 Text Bold"/>
              </a:endParaRPr>
            </a:p>
          </p:txBody>
        </p:sp>
      </p:grpSp>
      <p:sp>
        <p:nvSpPr>
          <p:cNvPr id="33" name="Block Arc 32"/>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34" name="Block Arc 33"/>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35" name="Block Arc 34"/>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36" name="Block Arc 35"/>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CA32E22-CCC7-654B-901F-0FD3666D650A}" type="slidenum">
              <a:rPr lang="en-US" smtClean="0"/>
              <a:t>7</a:t>
            </a:fld>
            <a:endParaRPr lang="en-US" dirty="0"/>
          </a:p>
        </p:txBody>
      </p:sp>
      <p:sp>
        <p:nvSpPr>
          <p:cNvPr id="37" name="TextBox 36"/>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6262820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decel="50000" fill="hold" grpId="0" nodeType="clickEffect">
                                  <p:stCondLst>
                                    <p:cond delay="0"/>
                                  </p:stCondLst>
                                  <p:childTnLst>
                                    <p:animRot by="5400000">
                                      <p:cBhvr>
                                        <p:cTn id="6" dur="1000" fill="hold"/>
                                        <p:tgtEl>
                                          <p:spTgt spid="16"/>
                                        </p:tgtEl>
                                        <p:attrNameLst>
                                          <p:attrName>r</p:attrName>
                                        </p:attrNameLst>
                                      </p:cBhvr>
                                    </p:animRot>
                                  </p:childTnLst>
                                </p:cTn>
                              </p:par>
                              <p:par>
                                <p:cTn id="7" presetID="8" presetClass="emph" presetSubtype="0" accel="50000" decel="50000" fill="hold" nodeType="withEffect">
                                  <p:stCondLst>
                                    <p:cond delay="0"/>
                                  </p:stCondLst>
                                  <p:childTnLst>
                                    <p:animRot by="5400000">
                                      <p:cBhvr>
                                        <p:cTn id="8" dur="1000" fill="hold"/>
                                        <p:tgtEl>
                                          <p:spTgt spid="25"/>
                                        </p:tgtEl>
                                        <p:attrNameLst>
                                          <p:attrName>r</p:attrName>
                                        </p:attrNameLst>
                                      </p:cBhvr>
                                    </p:animRot>
                                  </p:childTnLst>
                                </p:cTn>
                              </p:par>
                            </p:childTnLst>
                          </p:cTn>
                        </p:par>
                        <p:par>
                          <p:cTn id="9" fill="hold">
                            <p:stCondLst>
                              <p:cond delay="1000"/>
                            </p:stCondLst>
                            <p:childTnLst>
                              <p:par>
                                <p:cTn id="10" presetID="8" presetClass="emph" presetSubtype="0" accel="50000" decel="50000" fill="hold" grpId="1" nodeType="afterEffect">
                                  <p:stCondLst>
                                    <p:cond delay="0"/>
                                  </p:stCondLst>
                                  <p:childTnLst>
                                    <p:animRot by="-10800000">
                                      <p:cBhvr>
                                        <p:cTn id="11" dur="2000" fill="hold"/>
                                        <p:tgtEl>
                                          <p:spTgt spid="16"/>
                                        </p:tgtEl>
                                        <p:attrNameLst>
                                          <p:attrName>r</p:attrName>
                                        </p:attrNameLst>
                                      </p:cBhvr>
                                    </p:animRot>
                                  </p:childTnLst>
                                </p:cTn>
                              </p:par>
                              <p:par>
                                <p:cTn id="12" presetID="8" presetClass="emph" presetSubtype="0" accel="50000" decel="50000" fill="hold" nodeType="withEffect">
                                  <p:stCondLst>
                                    <p:cond delay="0"/>
                                  </p:stCondLst>
                                  <p:childTnLst>
                                    <p:animRot by="-10800000">
                                      <p:cBhvr>
                                        <p:cTn id="13" dur="2000" fill="hold"/>
                                        <p:tgtEl>
                                          <p:spTgt spid="25"/>
                                        </p:tgtEl>
                                        <p:attrNameLst>
                                          <p:attrName>r</p:attrName>
                                        </p:attrNameLst>
                                      </p:cBhvr>
                                    </p:animRot>
                                  </p:childTnLst>
                                </p:cTn>
                              </p:par>
                            </p:childTnLst>
                          </p:cTn>
                        </p:par>
                        <p:par>
                          <p:cTn id="14" fill="hold">
                            <p:stCondLst>
                              <p:cond delay="3000"/>
                            </p:stCondLst>
                            <p:childTnLst>
                              <p:par>
                                <p:cTn id="15" presetID="8" presetClass="emph" presetSubtype="0" accel="50000" decel="50000" fill="hold" grpId="2" nodeType="afterEffect">
                                  <p:stCondLst>
                                    <p:cond delay="0"/>
                                  </p:stCondLst>
                                  <p:childTnLst>
                                    <p:animRot by="5400000">
                                      <p:cBhvr>
                                        <p:cTn id="16" dur="1000" fill="hold"/>
                                        <p:tgtEl>
                                          <p:spTgt spid="16"/>
                                        </p:tgtEl>
                                        <p:attrNameLst>
                                          <p:attrName>r</p:attrName>
                                        </p:attrNameLst>
                                      </p:cBhvr>
                                    </p:animRot>
                                  </p:childTnLst>
                                </p:cTn>
                              </p:par>
                              <p:par>
                                <p:cTn id="17" presetID="8" presetClass="emph" presetSubtype="0" accel="50000" decel="50000" fill="hold" nodeType="withEffect">
                                  <p:stCondLst>
                                    <p:cond delay="0"/>
                                  </p:stCondLst>
                                  <p:childTnLst>
                                    <p:animRot by="5400000">
                                      <p:cBhvr>
                                        <p:cTn id="18" dur="1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New Projec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5529" y="0"/>
            <a:ext cx="10160000" cy="5715000"/>
          </a:xfrm>
          <a:prstGeom prst="rect">
            <a:avLst/>
          </a:prstGeom>
        </p:spPr>
      </p:pic>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ECA32E22-CCC7-654B-901F-0FD3666D650A}" type="slidenum">
              <a:rPr lang="en-US" smtClean="0"/>
              <a:t>8</a:t>
            </a:fld>
            <a:endParaRPr lang="en-US"/>
          </a:p>
        </p:txBody>
      </p:sp>
      <p:sp>
        <p:nvSpPr>
          <p:cNvPr id="7" name="TextBox 6"/>
          <p:cNvSpPr txBox="1"/>
          <p:nvPr/>
        </p:nvSpPr>
        <p:spPr>
          <a:xfrm>
            <a:off x="8485560" y="5312136"/>
            <a:ext cx="315779" cy="276999"/>
          </a:xfrm>
          <a:prstGeom prst="rect">
            <a:avLst/>
          </a:prstGeom>
          <a:noFill/>
        </p:spPr>
        <p:txBody>
          <a:bodyPr wrap="none" rtlCol="0">
            <a:spAutoFit/>
          </a:bodyPr>
          <a:lstStyle/>
          <a:p>
            <a:r>
              <a:rPr lang="en-US" sz="1200" dirty="0" smtClean="0">
                <a:solidFill>
                  <a:schemeClr val="tx1">
                    <a:lumMod val="50000"/>
                    <a:lumOff val="50000"/>
                  </a:schemeClr>
                </a:solidFill>
                <a:latin typeface="Neutraface 2 Text Book"/>
                <a:cs typeface="Neutraface 2 Text Book"/>
              </a:rPr>
              <a:t>of </a:t>
            </a:r>
            <a:endParaRPr lang="en-US" sz="1200" dirty="0">
              <a:solidFill>
                <a:schemeClr val="tx1">
                  <a:lumMod val="50000"/>
                  <a:lumOff val="50000"/>
                </a:schemeClr>
              </a:solidFill>
              <a:latin typeface="Neutra Text-Book Frac"/>
              <a:cs typeface="Neutra Text-Book Frac"/>
            </a:endParaRPr>
          </a:p>
        </p:txBody>
      </p:sp>
      <p:sp>
        <p:nvSpPr>
          <p:cNvPr id="9" name="Block Arc 8"/>
          <p:cNvSpPr/>
          <p:nvPr/>
        </p:nvSpPr>
        <p:spPr>
          <a:xfrm>
            <a:off x="8921750" y="-79375"/>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dirty="0">
              <a:solidFill>
                <a:schemeClr val="tx1"/>
              </a:solidFill>
              <a:ea typeface="ＭＳ Ｐゴシック" charset="-128"/>
              <a:cs typeface="ＭＳ Ｐゴシック" charset="-128"/>
            </a:endParaRPr>
          </a:p>
        </p:txBody>
      </p:sp>
      <p:sp>
        <p:nvSpPr>
          <p:cNvPr id="10" name="Block Arc 9"/>
          <p:cNvSpPr/>
          <p:nvPr/>
        </p:nvSpPr>
        <p:spPr>
          <a:xfrm rot="16200000">
            <a:off x="-77788" y="-77788"/>
            <a:ext cx="301626" cy="301626"/>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1" name="Block Arc 10"/>
          <p:cNvSpPr/>
          <p:nvPr/>
        </p:nvSpPr>
        <p:spPr>
          <a:xfrm rot="10800000">
            <a:off x="-7779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2" name="Block Arc 11"/>
          <p:cNvSpPr/>
          <p:nvPr/>
        </p:nvSpPr>
        <p:spPr>
          <a:xfrm rot="5400000">
            <a:off x="8921750" y="5497452"/>
            <a:ext cx="301625" cy="301625"/>
          </a:xfrm>
          <a:prstGeom prst="blockArc">
            <a:avLst>
              <a:gd name="adj1" fmla="val 15664270"/>
              <a:gd name="adj2" fmla="val 218752"/>
              <a:gd name="adj3" fmla="val 24466"/>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a typeface="ＭＳ Ｐゴシック" charset="-128"/>
              <a:cs typeface="ＭＳ Ｐゴシック" charset="-128"/>
            </a:endParaRPr>
          </a:p>
        </p:txBody>
      </p:sp>
      <p:sp>
        <p:nvSpPr>
          <p:cNvPr id="17" name="TextBox 16"/>
          <p:cNvSpPr txBox="1"/>
          <p:nvPr/>
        </p:nvSpPr>
        <p:spPr>
          <a:xfrm>
            <a:off x="8485560" y="5312136"/>
            <a:ext cx="492443" cy="276999"/>
          </a:xfrm>
          <a:prstGeom prst="rect">
            <a:avLst/>
          </a:prstGeom>
          <a:noFill/>
        </p:spPr>
        <p:txBody>
          <a:bodyPr wrap="none" rtlCol="0">
            <a:spAutoFit/>
          </a:bodyPr>
          <a:lstStyle/>
          <a:p>
            <a:r>
              <a:rPr lang="en-US" sz="1200" dirty="0">
                <a:solidFill>
                  <a:schemeClr val="tx1">
                    <a:lumMod val="50000"/>
                    <a:lumOff val="50000"/>
                  </a:schemeClr>
                </a:solidFill>
                <a:latin typeface="Neutraface 2 Text Book"/>
                <a:cs typeface="Neutraface 2 Text Book"/>
              </a:rPr>
              <a:t>o</a:t>
            </a:r>
            <a:r>
              <a:rPr lang="en-US" sz="1200" dirty="0" smtClean="0">
                <a:solidFill>
                  <a:schemeClr val="tx1">
                    <a:lumMod val="50000"/>
                    <a:lumOff val="50000"/>
                  </a:schemeClr>
                </a:solidFill>
                <a:latin typeface="Neutraface 2 Text Book"/>
                <a:cs typeface="Neutraface 2 Text Book"/>
              </a:rPr>
              <a:t>f </a:t>
            </a:r>
            <a:r>
              <a:rPr lang="en-US" sz="1200" dirty="0" smtClean="0">
                <a:solidFill>
                  <a:schemeClr val="tx1">
                    <a:lumMod val="50000"/>
                    <a:lumOff val="50000"/>
                  </a:schemeClr>
                </a:solidFill>
                <a:latin typeface="Neutra Text-Book Frac"/>
                <a:cs typeface="Neutra Text-Book Frac"/>
              </a:rPr>
              <a:t>17</a:t>
            </a:r>
            <a:endParaRPr lang="en-US" sz="1200" dirty="0">
              <a:solidFill>
                <a:schemeClr val="tx1">
                  <a:lumMod val="50000"/>
                  <a:lumOff val="50000"/>
                </a:schemeClr>
              </a:solidFill>
              <a:latin typeface="Neutra Text-Book Frac"/>
              <a:cs typeface="Neutra Text-Book Frac"/>
            </a:endParaRPr>
          </a:p>
        </p:txBody>
      </p:sp>
    </p:spTree>
    <p:extLst>
      <p:ext uri="{BB962C8B-B14F-4D97-AF65-F5344CB8AC3E}">
        <p14:creationId xmlns:p14="http://schemas.microsoft.com/office/powerpoint/2010/main" val="255440679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1033</TotalTime>
  <Words>2518</Words>
  <Application>Microsoft Macintosh PowerPoint</Application>
  <PresentationFormat>On-screen Show (16:10)</PresentationFormat>
  <Paragraphs>202</Paragraphs>
  <Slides>20</Slides>
  <Notes>19</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Commercial Proxies</vt:lpstr>
      <vt:lpstr>PowerPoint Presentation</vt:lpstr>
      <vt:lpstr>PowerPoint Presentation</vt:lpstr>
      <vt:lpstr>Study Questions</vt:lpstr>
      <vt:lpstr>PowerPoint Presentation</vt:lpstr>
      <vt:lpstr>PowerPoint Presentation</vt:lpstr>
      <vt:lpstr>PowerPoint Presentation</vt:lpstr>
      <vt:lpstr>PowerPoint Presentation</vt:lpstr>
      <vt:lpstr>Procedure</vt:lpstr>
      <vt:lpstr>Measures</vt:lpstr>
      <vt:lpstr>Motion &amp; Attention</vt:lpstr>
      <vt:lpstr>Advantage: Explicit</vt:lpstr>
      <vt:lpstr>Advantage: Implicit</vt:lpstr>
      <vt:lpstr>Takeaways</vt:lpstr>
      <vt:lpstr>Takeaways</vt:lpstr>
      <vt:lpstr>Design Implications</vt:lpstr>
      <vt:lpstr>Future Directions</vt:lpstr>
      <vt:lpstr>PowerPoint Presentation</vt:lpstr>
      <vt:lpstr>PowerPoint Presentation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 Sirkin</dc:creator>
  <cp:lastModifiedBy>David M Sirkin</cp:lastModifiedBy>
  <cp:revision>209</cp:revision>
  <dcterms:created xsi:type="dcterms:W3CDTF">2011-09-03T04:09:33Z</dcterms:created>
  <dcterms:modified xsi:type="dcterms:W3CDTF">2011-09-16T19:22:08Z</dcterms:modified>
</cp:coreProperties>
</file>