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4"/>
  </p:notesMasterIdLst>
  <p:sldIdLst>
    <p:sldId id="256" r:id="rId2"/>
    <p:sldId id="257" r:id="rId3"/>
    <p:sldId id="296" r:id="rId4"/>
    <p:sldId id="294" r:id="rId5"/>
    <p:sldId id="258" r:id="rId6"/>
    <p:sldId id="259" r:id="rId7"/>
    <p:sldId id="260" r:id="rId8"/>
    <p:sldId id="298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93" r:id="rId18"/>
    <p:sldId id="303" r:id="rId19"/>
    <p:sldId id="281" r:id="rId20"/>
    <p:sldId id="282" r:id="rId21"/>
    <p:sldId id="283" r:id="rId22"/>
    <p:sldId id="284" r:id="rId23"/>
    <p:sldId id="286" r:id="rId24"/>
    <p:sldId id="292" r:id="rId25"/>
    <p:sldId id="304" r:id="rId26"/>
    <p:sldId id="277" r:id="rId27"/>
    <p:sldId id="305" r:id="rId28"/>
    <p:sldId id="299" r:id="rId29"/>
    <p:sldId id="306" r:id="rId30"/>
    <p:sldId id="300" r:id="rId31"/>
    <p:sldId id="301" r:id="rId32"/>
    <p:sldId id="30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1" autoAdjust="0"/>
    <p:restoredTop sz="94660"/>
  </p:normalViewPr>
  <p:slideViewPr>
    <p:cSldViewPr>
      <p:cViewPr varScale="1">
        <p:scale>
          <a:sx n="70" d="100"/>
          <a:sy n="70" d="100"/>
        </p:scale>
        <p:origin x="-1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5CF6C-8EEB-4704-847E-A4E2E6F58021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282E4-A7A8-4AB1-8F75-CBB11C53E6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282E4-A7A8-4AB1-8F75-CBB11C53E67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282E4-A7A8-4AB1-8F75-CBB11C53E67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AB859-341E-4FEF-BDAA-8325BA7593B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2DFCFC-222D-4DD4-9B64-DE45891EE21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282E4-A7A8-4AB1-8F75-CBB11C53E672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282E4-A7A8-4AB1-8F75-CBB11C53E67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AB859-341E-4FEF-BDAA-8325BA7593B1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8305800" cy="2228851"/>
          </a:xfrm>
        </p:spPr>
        <p:txBody>
          <a:bodyPr>
            <a:normAutofit/>
          </a:bodyPr>
          <a:lstStyle/>
          <a:p>
            <a:r>
              <a:rPr lang="en-US" b="1" dirty="0" smtClean="0"/>
              <a:t>Differentially Private Aggregation </a:t>
            </a:r>
            <a:br>
              <a:rPr lang="en-US" b="1" dirty="0" smtClean="0"/>
            </a:br>
            <a:r>
              <a:rPr lang="en-US" b="1" dirty="0" smtClean="0"/>
              <a:t>of Distributed Time-Series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7010400" cy="175260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Vibhor</a:t>
            </a:r>
            <a:r>
              <a:rPr lang="en-US" dirty="0" smtClean="0">
                <a:solidFill>
                  <a:schemeClr val="tx1"/>
                </a:solidFill>
              </a:rPr>
              <a:t> Rastogi  </a:t>
            </a:r>
            <a:r>
              <a:rPr lang="en-US" sz="2800" i="1" dirty="0" smtClean="0">
                <a:solidFill>
                  <a:schemeClr val="tx1"/>
                </a:solidFill>
              </a:rPr>
              <a:t>(University of Washington)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Suman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Nath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800" i="1" dirty="0" smtClean="0">
                <a:solidFill>
                  <a:schemeClr val="tx1"/>
                </a:solidFill>
              </a:rPr>
              <a:t>(Microsoft Research)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Background: Differential privacy</a:t>
            </a:r>
            <a:r>
              <a:rPr lang="en-US" sz="3600" baseline="-25000" dirty="0" smtClean="0"/>
              <a:t>[</a:t>
            </a:r>
            <a:r>
              <a:rPr lang="en-US" sz="3600" baseline="-25000" dirty="0" err="1" smtClean="0"/>
              <a:t>Dwork</a:t>
            </a:r>
            <a:r>
              <a:rPr lang="en-US" sz="3600" dirty="0" smtClean="0"/>
              <a:t> </a:t>
            </a:r>
            <a:r>
              <a:rPr lang="en-US" sz="3600" baseline="-25000" dirty="0" smtClean="0"/>
              <a:t>06]</a:t>
            </a:r>
            <a:endParaRPr lang="en-US" sz="3600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1143000" y="5410200"/>
            <a:ext cx="7239000" cy="1302921"/>
          </a:xfrm>
          <a:prstGeom prst="rect">
            <a:avLst/>
          </a:prstGeom>
          <a:solidFill>
            <a:schemeClr val="accent1">
              <a:lumMod val="60000"/>
              <a:lumOff val="40000"/>
              <a:alpha val="34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pPr marL="548640" lvl="1" indent="-228600">
              <a:spcBef>
                <a:spcPts val="370"/>
              </a:spcBef>
              <a:buClr>
                <a:schemeClr val="accent2"/>
              </a:buClr>
              <a:buSzPct val="85000"/>
              <a:defRPr/>
            </a:pPr>
            <a:r>
              <a:rPr lang="en-US" sz="2400" dirty="0" smtClean="0"/>
              <a:t>For a sequence of queries q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,q</a:t>
            </a:r>
            <a:r>
              <a:rPr lang="en-US" sz="2400" baseline="-25000" dirty="0" smtClean="0"/>
              <a:t>2,</a:t>
            </a:r>
            <a:r>
              <a:rPr lang="en-US" sz="2400" dirty="0" smtClean="0"/>
              <a:t>…,</a:t>
            </a:r>
            <a:r>
              <a:rPr lang="en-US" sz="2400" dirty="0" err="1" smtClean="0"/>
              <a:t>q</a:t>
            </a:r>
            <a:r>
              <a:rPr lang="en-US" sz="2400" baseline="-25000" dirty="0" err="1" smtClean="0"/>
              <a:t>N</a:t>
            </a:r>
            <a:endParaRPr lang="en-US" sz="2400" baseline="-25000" dirty="0" smtClean="0"/>
          </a:p>
          <a:p>
            <a:pPr marL="548640" lvl="1" indent="-228600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US" sz="2400" dirty="0" smtClean="0"/>
              <a:t>Laplace random noise added to each query</a:t>
            </a:r>
          </a:p>
          <a:p>
            <a:pPr marL="548640" lvl="1" indent="-228600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/>
            </a:pPr>
            <a:r>
              <a:rPr lang="en-US" sz="2400" dirty="0" smtClean="0"/>
              <a:t>Worst case</a:t>
            </a:r>
            <a:r>
              <a:rPr lang="en-US" sz="2400" dirty="0" smtClean="0"/>
              <a:t>: </a:t>
            </a:r>
            <a:r>
              <a:rPr lang="en-US" sz="2400" dirty="0" smtClean="0"/>
              <a:t>noise </a:t>
            </a:r>
            <a:r>
              <a:rPr lang="en-US" sz="2400" dirty="0" smtClean="0"/>
              <a:t>has to increase linearly with N</a:t>
            </a:r>
          </a:p>
        </p:txBody>
      </p:sp>
      <p:sp>
        <p:nvSpPr>
          <p:cNvPr id="5" name="Pentagon 4"/>
          <p:cNvSpPr/>
          <p:nvPr/>
        </p:nvSpPr>
        <p:spPr>
          <a:xfrm>
            <a:off x="3886200" y="2344615"/>
            <a:ext cx="3352800" cy="381000"/>
          </a:xfrm>
          <a:prstGeom prst="homePlat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56 + Laplace Noise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78728" y="1425750"/>
            <a:ext cx="3429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/>
              <a:t>How many in Bldng99 at 5</a:t>
            </a:r>
            <a:r>
              <a:rPr lang="en-US" sz="2200" i="1" dirty="0" smtClean="0"/>
              <a:t>?</a:t>
            </a:r>
            <a:endParaRPr lang="en-US" sz="2200" i="1" dirty="0"/>
          </a:p>
        </p:txBody>
      </p:sp>
      <p:sp>
        <p:nvSpPr>
          <p:cNvPr id="8" name="Pentagon 7"/>
          <p:cNvSpPr/>
          <p:nvPr/>
        </p:nvSpPr>
        <p:spPr>
          <a:xfrm>
            <a:off x="2683328" y="1354015"/>
            <a:ext cx="1431472" cy="1447799"/>
          </a:xfrm>
          <a:prstGeom prst="homePlate">
            <a:avLst/>
          </a:prstGeom>
          <a:solidFill>
            <a:schemeClr val="accent2">
              <a:lumMod val="75000"/>
              <a:alpha val="34000"/>
            </a:schemeClr>
          </a:solidFill>
          <a:ln w="38100" cmpd="tri">
            <a:solidFill>
              <a:schemeClr val="accent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61186" y="1658815"/>
            <a:ext cx="1225014" cy="913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i="1" dirty="0" smtClean="0"/>
              <a:t>Privacy </a:t>
            </a:r>
          </a:p>
          <a:p>
            <a:pPr algn="ctr"/>
            <a:r>
              <a:rPr lang="en-US" sz="2000" i="1" dirty="0" smtClean="0"/>
              <a:t>Algorithm</a:t>
            </a:r>
          </a:p>
          <a:p>
            <a:pPr algn="ctr"/>
            <a:r>
              <a:rPr lang="en-US" sz="2000" baseline="-25000" dirty="0" smtClean="0"/>
              <a:t>[</a:t>
            </a:r>
            <a:r>
              <a:rPr lang="en-US" sz="2000" baseline="-25000" dirty="0" err="1" smtClean="0"/>
              <a:t>Dwork</a:t>
            </a:r>
            <a:r>
              <a:rPr lang="en-US" sz="2000" baseline="-25000" dirty="0" smtClean="0"/>
              <a:t> 06]</a:t>
            </a:r>
            <a:endParaRPr lang="en-US" sz="2000" i="1" baseline="-25000" dirty="0" smtClean="0"/>
          </a:p>
        </p:txBody>
      </p:sp>
      <p:pic>
        <p:nvPicPr>
          <p:cNvPr id="11" name="Picture 2" descr="C:\Documents and Settings\vibhor\Local Settings\Temporary Internet Files\Content.IE5\0K50H094\MPj04394070000[1].jpg"/>
          <p:cNvPicPr>
            <a:picLocks noChangeAspect="1" noChangeArrowheads="1"/>
          </p:cNvPicPr>
          <p:nvPr/>
        </p:nvPicPr>
        <p:blipFill>
          <a:blip r:embed="rId2" cstate="print">
            <a:lum bright="17000" contrast="-2000"/>
          </a:blip>
          <a:srcRect/>
          <a:stretch>
            <a:fillRect/>
          </a:stretch>
        </p:blipFill>
        <p:spPr bwMode="auto">
          <a:xfrm>
            <a:off x="7255328" y="1277815"/>
            <a:ext cx="1431472" cy="1541585"/>
          </a:xfrm>
          <a:prstGeom prst="rect">
            <a:avLst/>
          </a:prstGeom>
          <a:noFill/>
        </p:spPr>
      </p:pic>
      <p:sp>
        <p:nvSpPr>
          <p:cNvPr id="13" name="Pentagon 12"/>
          <p:cNvSpPr/>
          <p:nvPr/>
        </p:nvSpPr>
        <p:spPr>
          <a:xfrm rot="10800000">
            <a:off x="3750128" y="1430215"/>
            <a:ext cx="3505200" cy="457200"/>
          </a:xfrm>
          <a:prstGeom prst="homePlat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" y="3048000"/>
            <a:ext cx="8305800" cy="2209800"/>
          </a:xfrm>
          <a:prstGeom prst="rect">
            <a:avLst/>
          </a:prstGeom>
          <a:solidFill>
            <a:schemeClr val="accent1">
              <a:alpha val="28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 smtClean="0">
                <a:solidFill>
                  <a:srgbClr val="AF0101"/>
                </a:solidFill>
              </a:rPr>
              <a:t>Differential Privacy</a:t>
            </a:r>
            <a:r>
              <a:rPr lang="en-US" sz="2400" b="1" baseline="-25000" dirty="0" smtClean="0">
                <a:solidFill>
                  <a:srgbClr val="AF0101"/>
                </a:solidFill>
              </a:rPr>
              <a:t>[</a:t>
            </a:r>
            <a:r>
              <a:rPr lang="en-US" sz="2400" b="1" baseline="-25000" dirty="0" err="1" smtClean="0">
                <a:solidFill>
                  <a:srgbClr val="AF0101"/>
                </a:solidFill>
              </a:rPr>
              <a:t>Dwork</a:t>
            </a:r>
            <a:r>
              <a:rPr lang="en-US" sz="2400" b="1" baseline="-25000" dirty="0" smtClean="0">
                <a:solidFill>
                  <a:srgbClr val="AF0101"/>
                </a:solidFill>
              </a:rPr>
              <a:t> 06]</a:t>
            </a:r>
            <a:r>
              <a:rPr lang="en-US" sz="2400" b="1" dirty="0" smtClean="0">
                <a:solidFill>
                  <a:srgbClr val="AF0101"/>
                </a:solidFill>
              </a:rPr>
              <a:t> :  </a:t>
            </a:r>
            <a:r>
              <a:rPr lang="en-US" sz="2400" dirty="0" smtClean="0">
                <a:solidFill>
                  <a:schemeClr val="tx1"/>
                </a:solidFill>
              </a:rPr>
              <a:t>Output should </a:t>
            </a:r>
            <a:r>
              <a:rPr lang="en-US" sz="2400" dirty="0" smtClean="0">
                <a:solidFill>
                  <a:schemeClr val="tx1"/>
                </a:solidFill>
              </a:rPr>
              <a:t>be indistinguishable: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VS.</a:t>
            </a:r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36672" y="2356283"/>
            <a:ext cx="1752600" cy="381000"/>
          </a:xfrm>
          <a:prstGeom prst="rect">
            <a:avLst/>
          </a:prstGeom>
          <a:noFill/>
          <a:effectLst>
            <a:glow rad="101600">
              <a:schemeClr val="tx1">
                <a:alpha val="75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33400" y="1380030"/>
          <a:ext cx="2057400" cy="1371600"/>
        </p:xfrm>
        <a:graphic>
          <a:graphicData uri="http://schemas.openxmlformats.org/drawingml/2006/table">
            <a:tbl>
              <a:tblPr/>
              <a:tblGrid>
                <a:gridCol w="609600"/>
                <a:gridCol w="914400"/>
                <a:gridCol w="5334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Smith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Building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5:00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148 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&amp; 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36</a:t>
                      </a:r>
                      <a:endParaRPr kumimoji="0" lang="en-US" sz="1200" b="0" i="0" u="none" strike="noStrike" kern="1200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5:00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2057400" y="3505200"/>
          <a:ext cx="2057400" cy="824643"/>
        </p:xfrm>
        <a:graphic>
          <a:graphicData uri="http://schemas.openxmlformats.org/drawingml/2006/table">
            <a:tbl>
              <a:tblPr/>
              <a:tblGrid>
                <a:gridCol w="609600"/>
                <a:gridCol w="914400"/>
                <a:gridCol w="5334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0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Smith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Building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5:00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5181600" y="3505200"/>
          <a:ext cx="2057400" cy="1645920"/>
        </p:xfrm>
        <a:graphic>
          <a:graphicData uri="http://schemas.openxmlformats.org/drawingml/2006/table">
            <a:tbl>
              <a:tblPr/>
              <a:tblGrid>
                <a:gridCol w="609600"/>
                <a:gridCol w="914400"/>
                <a:gridCol w="5334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Smith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Building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5:00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148 </a:t>
                      </a:r>
                      <a:r>
                        <a:rPr kumimoji="0" lang="en-US" sz="1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&amp; </a:t>
                      </a:r>
                      <a:r>
                        <a:rPr kumimoji="0" lang="en-US" sz="1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36</a:t>
                      </a:r>
                      <a:endParaRPr kumimoji="0" lang="en-US" sz="1200" b="1" i="1" u="none" strike="noStrike" kern="1200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5:00</a:t>
                      </a:r>
                      <a:endParaRPr kumimoji="0" lang="en-US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  <a:alpha val="75000"/>
                      </a:schemeClr>
                    </a:solidFill>
                  </a:tcPr>
                </a:tc>
              </a:tr>
              <a:tr h="231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148 &amp; 38</a:t>
                      </a:r>
                      <a:endParaRPr kumimoji="0" lang="en-US" sz="1200" b="1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5:15</a:t>
                      </a:r>
                      <a:endParaRPr kumimoji="0" lang="en-US" sz="1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  <a:alpha val="75000"/>
                      </a:schemeClr>
                    </a:solidFill>
                  </a:tcPr>
                </a:tc>
              </a:tr>
              <a:tr h="231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  <a:alpha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allAtOnce" animBg="1"/>
      <p:bldP spid="5" grpId="0" animBg="1"/>
      <p:bldP spid="6" grpId="0"/>
      <p:bldP spid="13" grpId="0" animBg="1"/>
      <p:bldP spid="17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Background: Differential Privacy</a:t>
            </a:r>
          </a:p>
          <a:p>
            <a:r>
              <a:rPr lang="en-US" b="1" i="1" dirty="0" smtClean="0">
                <a:solidFill>
                  <a:srgbClr val="C00000"/>
                </a:solidFill>
              </a:rPr>
              <a:t>Challenge #1: Sequence of Queries</a:t>
            </a:r>
          </a:p>
          <a:p>
            <a:r>
              <a:rPr lang="en-US" dirty="0" smtClean="0"/>
              <a:t>Challenge #2: No Trusted Server</a:t>
            </a:r>
          </a:p>
          <a:p>
            <a:r>
              <a:rPr lang="en-US" dirty="0" smtClean="0"/>
              <a:t>Experimental Evaluation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001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Answering Sequence of Queries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1794808"/>
            <a:ext cx="5791200" cy="193899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q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# of people in </a:t>
            </a:r>
            <a:r>
              <a:rPr lang="en-US" sz="2400" b="1" dirty="0" smtClean="0"/>
              <a:t>148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&amp; </a:t>
            </a:r>
            <a:r>
              <a:rPr lang="en-US" sz="2400" b="1" dirty="0" err="1" smtClean="0"/>
              <a:t>Sr</a:t>
            </a:r>
            <a:r>
              <a:rPr lang="en-US" sz="2400" b="1" dirty="0" smtClean="0"/>
              <a:t> 520 </a:t>
            </a:r>
            <a:r>
              <a:rPr lang="en-US" sz="2400" b="1" i="1" dirty="0" smtClean="0"/>
              <a:t>at 5:00PM</a:t>
            </a:r>
          </a:p>
          <a:p>
            <a:r>
              <a:rPr lang="en-US" sz="2400" dirty="0" smtClean="0"/>
              <a:t>q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# of people in </a:t>
            </a:r>
            <a:r>
              <a:rPr lang="en-US" sz="2400" b="1" dirty="0" smtClean="0"/>
              <a:t>148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&amp; </a:t>
            </a:r>
            <a:r>
              <a:rPr lang="en-US" sz="2400" b="1" dirty="0" err="1" smtClean="0"/>
              <a:t>Sr</a:t>
            </a:r>
            <a:r>
              <a:rPr lang="en-US" sz="2400" b="1" dirty="0" smtClean="0"/>
              <a:t> 520 </a:t>
            </a:r>
            <a:r>
              <a:rPr lang="en-US" sz="2400" b="1" i="1" dirty="0" smtClean="0"/>
              <a:t>at 5:15PM</a:t>
            </a:r>
          </a:p>
          <a:p>
            <a:r>
              <a:rPr lang="en-US" sz="2400" dirty="0" smtClean="0"/>
              <a:t>…</a:t>
            </a:r>
          </a:p>
          <a:p>
            <a:r>
              <a:rPr lang="en-US" sz="2400" dirty="0" smtClean="0"/>
              <a:t>…</a:t>
            </a:r>
          </a:p>
          <a:p>
            <a:r>
              <a:rPr lang="en-US" sz="2400" dirty="0" err="1" smtClean="0"/>
              <a:t>q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= # of people in </a:t>
            </a:r>
            <a:r>
              <a:rPr lang="en-US" sz="2400" b="1" dirty="0" smtClean="0"/>
              <a:t>148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&amp; </a:t>
            </a:r>
            <a:r>
              <a:rPr lang="en-US" sz="2400" b="1" dirty="0" err="1" smtClean="0"/>
              <a:t>Sr</a:t>
            </a:r>
            <a:r>
              <a:rPr lang="en-US" sz="2400" b="1" dirty="0" smtClean="0"/>
              <a:t> 520</a:t>
            </a:r>
            <a:r>
              <a:rPr lang="en-US" sz="2400" b="1" i="1" dirty="0" smtClean="0"/>
              <a:t> at 1:25AM</a:t>
            </a:r>
            <a:endParaRPr lang="en-US" sz="24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14400" y="4572000"/>
            <a:ext cx="7543800" cy="838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en-US" sz="2800" dirty="0" smtClean="0"/>
              <a:t>Standard algorithm</a:t>
            </a:r>
            <a:r>
              <a:rPr lang="en-US" sz="2800" baseline="-25000" dirty="0" smtClean="0"/>
              <a:t>[</a:t>
            </a:r>
            <a:r>
              <a:rPr lang="en-US" sz="2800" baseline="-25000" dirty="0" err="1" smtClean="0"/>
              <a:t>Dwork</a:t>
            </a:r>
            <a:r>
              <a:rPr lang="en-US" sz="2800" baseline="-25000" dirty="0" smtClean="0"/>
              <a:t> et. al. 06]</a:t>
            </a:r>
            <a:r>
              <a:rPr lang="en-US" sz="2800" dirty="0" smtClean="0"/>
              <a:t> result in </a:t>
            </a:r>
            <a:r>
              <a:rPr lang="el-GR" sz="2800" dirty="0" smtClean="0"/>
              <a:t>Θ</a:t>
            </a:r>
            <a:r>
              <a:rPr lang="en-US" sz="2800" dirty="0" smtClean="0"/>
              <a:t>(N) noise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905000" y="5410200"/>
            <a:ext cx="55626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en-US" sz="2600" dirty="0" smtClean="0">
                <a:solidFill>
                  <a:srgbClr val="AF0101"/>
                </a:solidFill>
              </a:rPr>
              <a:t> </a:t>
            </a:r>
            <a:r>
              <a:rPr lang="en-US" sz="2800" dirty="0" smtClean="0">
                <a:solidFill>
                  <a:srgbClr val="AF0101"/>
                </a:solidFill>
              </a:rPr>
              <a:t>Noise too large for long sequences!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48400" y="1676400"/>
          <a:ext cx="2819400" cy="914400"/>
        </p:xfrm>
        <a:graphic>
          <a:graphicData uri="http://schemas.openxmlformats.org/drawingml/2006/table">
            <a:tbl>
              <a:tblPr/>
              <a:tblGrid>
                <a:gridCol w="685800"/>
                <a:gridCol w="1295400"/>
                <a:gridCol w="838200"/>
              </a:tblGrid>
              <a:tr h="2760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9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0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Smith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Building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248400" y="1676400"/>
          <a:ext cx="2819400" cy="2133600"/>
        </p:xfrm>
        <a:graphic>
          <a:graphicData uri="http://schemas.openxmlformats.org/drawingml/2006/table">
            <a:tbl>
              <a:tblPr/>
              <a:tblGrid>
                <a:gridCol w="685800"/>
                <a:gridCol w="1295400"/>
                <a:gridCol w="838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Smith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Building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148th &amp;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Sr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520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148th &amp;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Sr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520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5:15PM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6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148th &amp; </a:t>
                      </a:r>
                      <a:r>
                        <a:rPr kumimoji="0" lang="en-US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Sr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520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1:25AM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Solution: Compress the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29200"/>
            <a:ext cx="8686800" cy="144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q’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has some error compared to </a:t>
            </a:r>
            <a:r>
              <a:rPr lang="en-US" sz="2400" dirty="0" err="1" smtClean="0"/>
              <a:t>q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Error is small if </a:t>
            </a:r>
            <a:r>
              <a:rPr lang="en-US" sz="2400" dirty="0" err="1" smtClean="0"/>
              <a:t>q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has periodic nature</a:t>
            </a:r>
          </a:p>
          <a:p>
            <a:pPr lvl="1"/>
            <a:r>
              <a:rPr lang="en-US" sz="2400" dirty="0" smtClean="0"/>
              <a:t>k/N is the compression ratio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708737"/>
            <a:ext cx="8153400" cy="1015663"/>
          </a:xfrm>
          <a:prstGeom prst="rect">
            <a:avLst/>
          </a:prstGeom>
          <a:solidFill>
            <a:srgbClr val="C00000">
              <a:alpha val="34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DFT-based Compression </a:t>
            </a:r>
            <a:r>
              <a:rPr lang="en-US" sz="2800" b="1" i="1" dirty="0" smtClean="0"/>
              <a:t>(NOT private):</a:t>
            </a:r>
            <a:endParaRPr lang="en-US" sz="2800" b="1" i="1" dirty="0" smtClean="0"/>
          </a:p>
          <a:p>
            <a:endParaRPr lang="en-US" sz="3200" b="1" i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133600"/>
            <a:ext cx="8153400" cy="1077218"/>
          </a:xfrm>
          <a:prstGeom prst="rect">
            <a:avLst/>
          </a:prstGeom>
          <a:solidFill>
            <a:srgbClr val="C00000">
              <a:alpha val="34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Discrete Fourier Transform (DFT):</a:t>
            </a:r>
          </a:p>
          <a:p>
            <a:endParaRPr lang="en-US" sz="3600" b="1" i="1" dirty="0" smtClean="0">
              <a:solidFill>
                <a:srgbClr val="AF010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5334000" y="2590800"/>
            <a:ext cx="1371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Inverse DFT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2286000" y="2590800"/>
            <a:ext cx="1371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DFT 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2057400" y="4114800"/>
            <a:ext cx="11430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DFT 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5334000" y="4114800"/>
            <a:ext cx="1371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Inverse DFT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2000" y="2514600"/>
            <a:ext cx="13420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000"/>
              </a:spcBef>
            </a:pPr>
            <a:r>
              <a:rPr lang="en-US" sz="2800" dirty="0" smtClean="0"/>
              <a:t>q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en-US" sz="2800" dirty="0" err="1" smtClean="0"/>
              <a:t>q</a:t>
            </a:r>
            <a:r>
              <a:rPr lang="en-US" sz="2800" baseline="-25000" dirty="0" err="1" smtClean="0"/>
              <a:t>N</a:t>
            </a:r>
            <a:endParaRPr lang="en-US" sz="28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3821818" y="2590800"/>
            <a:ext cx="12073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000"/>
              </a:spcBef>
            </a:pPr>
            <a:r>
              <a:rPr lang="en-US" sz="2800" dirty="0" smtClean="0"/>
              <a:t>f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en-US" sz="2800" dirty="0" err="1" smtClean="0"/>
              <a:t>f</a:t>
            </a:r>
            <a:r>
              <a:rPr lang="en-US" sz="2800" baseline="-25000" dirty="0" err="1" smtClean="0"/>
              <a:t>N</a:t>
            </a:r>
            <a:endParaRPr lang="en-US" sz="2800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1600200" y="1447800"/>
            <a:ext cx="58151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/>
              <a:t>Reduce effective N by compressing the sequence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81800" y="2514600"/>
            <a:ext cx="13420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000"/>
              </a:spcBef>
            </a:pPr>
            <a:r>
              <a:rPr lang="en-US" sz="2800" dirty="0" smtClean="0"/>
              <a:t>q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en-US" sz="2800" dirty="0" err="1" smtClean="0"/>
              <a:t>q</a:t>
            </a:r>
            <a:r>
              <a:rPr lang="en-US" sz="2800" baseline="-25000" dirty="0" err="1" smtClean="0"/>
              <a:t>N</a:t>
            </a:r>
            <a:endParaRPr lang="en-US" sz="2800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609600" y="4114800"/>
            <a:ext cx="13420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000"/>
              </a:spcBef>
            </a:pPr>
            <a:r>
              <a:rPr lang="en-US" sz="2800" dirty="0" smtClean="0"/>
              <a:t>q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en-US" sz="2800" dirty="0" err="1" smtClean="0"/>
              <a:t>q</a:t>
            </a:r>
            <a:r>
              <a:rPr lang="en-US" sz="2800" baseline="-25000" dirty="0" err="1" smtClean="0"/>
              <a:t>N</a:t>
            </a:r>
            <a:endParaRPr lang="en-US" sz="2800" dirty="0" smtClean="0"/>
          </a:p>
        </p:txBody>
      </p:sp>
      <p:sp>
        <p:nvSpPr>
          <p:cNvPr id="20" name="Rectangle 19"/>
          <p:cNvSpPr/>
          <p:nvPr/>
        </p:nvSpPr>
        <p:spPr>
          <a:xfrm>
            <a:off x="3276600" y="4191000"/>
            <a:ext cx="22413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dirty="0" smtClean="0"/>
              <a:t>f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,..,f</a:t>
            </a:r>
            <a:r>
              <a:rPr lang="en-US" sz="2800" baseline="-25000" dirty="0" smtClean="0"/>
              <a:t>k</a:t>
            </a:r>
            <a:r>
              <a:rPr lang="en-US" sz="2800" dirty="0" smtClean="0"/>
              <a:t>,f</a:t>
            </a:r>
            <a:r>
              <a:rPr lang="en-US" sz="2800" baseline="-25000" dirty="0" smtClean="0"/>
              <a:t>k+1</a:t>
            </a:r>
            <a:r>
              <a:rPr lang="en-US" sz="2800" dirty="0" smtClean="0"/>
              <a:t>,..,f</a:t>
            </a:r>
            <a:r>
              <a:rPr lang="en-US" sz="2800" baseline="-25000" dirty="0" smtClean="0"/>
              <a:t>N</a:t>
            </a:r>
            <a:endParaRPr lang="en-US" sz="28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6781800" y="4124980"/>
            <a:ext cx="16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000"/>
              </a:spcBef>
            </a:pPr>
            <a:r>
              <a:rPr lang="en-US" sz="2800" dirty="0" smtClean="0"/>
              <a:t>q’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en-US" sz="2800" dirty="0" err="1" smtClean="0"/>
              <a:t>q’</a:t>
            </a:r>
            <a:r>
              <a:rPr lang="en-US" sz="2800" baseline="-25000" dirty="0" err="1" smtClean="0"/>
              <a:t>N</a:t>
            </a:r>
            <a:endParaRPr lang="en-US" sz="2800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3276600" y="4191000"/>
            <a:ext cx="1851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dirty="0" smtClean="0"/>
              <a:t>f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,..,f</a:t>
            </a:r>
            <a:r>
              <a:rPr lang="en-US" sz="2800" baseline="-25000" dirty="0" smtClean="0"/>
              <a:t>k</a:t>
            </a:r>
            <a:r>
              <a:rPr lang="en-US" sz="2800" dirty="0" smtClean="0"/>
              <a:t>,0,..,0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9" grpId="0" animBg="1"/>
      <p:bldP spid="10" grpId="0" animBg="1"/>
      <p:bldP spid="11" grpId="0" animBg="1"/>
      <p:bldP spid="13" grpId="0" animBg="1"/>
      <p:bldP spid="12" grpId="0"/>
      <p:bldP spid="15" grpId="0"/>
      <p:bldP spid="18" grpId="0"/>
      <p:bldP spid="19" grpId="0"/>
      <p:bldP spid="20" grpId="0"/>
      <p:bldP spid="20" grpId="1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DFT-based Compression - Examples</a:t>
            </a:r>
            <a:endParaRPr lang="en-US" dirty="0"/>
          </a:p>
        </p:txBody>
      </p:sp>
      <p:pic>
        <p:nvPicPr>
          <p:cNvPr id="5" name="Content Placeholder 4" descr="w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4857" y="2134610"/>
            <a:ext cx="5914286" cy="3457143"/>
          </a:xfrm>
        </p:spPr>
      </p:pic>
      <p:pic>
        <p:nvPicPr>
          <p:cNvPr id="7" name="Picture 6" descr="traffic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1676400"/>
            <a:ext cx="7525312" cy="44958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rot="5400000">
            <a:off x="3162300" y="2628900"/>
            <a:ext cx="381000" cy="30480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352800" y="22098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endParaRPr lang="en-US" sz="2800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2514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</a:t>
            </a:r>
            <a:r>
              <a:rPr lang="en-US" sz="2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’</a:t>
            </a:r>
            <a:endParaRPr lang="en-US" sz="2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743200" y="2971800"/>
            <a:ext cx="304800" cy="152400"/>
          </a:xfrm>
          <a:prstGeom prst="straightConnector1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72200" y="2057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 = 20</a:t>
            </a:r>
            <a:endParaRPr lang="en-US" sz="2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72200" y="24384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N = 2000</a:t>
            </a:r>
            <a:endParaRPr lang="en-US" sz="2800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DFT-based Compression - Examples</a:t>
            </a:r>
            <a:endParaRPr lang="en-US" dirty="0"/>
          </a:p>
        </p:txBody>
      </p:sp>
      <p:pic>
        <p:nvPicPr>
          <p:cNvPr id="5" name="Content Placeholder 4" descr="w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676401"/>
            <a:ext cx="7543800" cy="4495800"/>
          </a:xfrm>
        </p:spPr>
      </p:pic>
      <p:cxnSp>
        <p:nvCxnSpPr>
          <p:cNvPr id="9" name="Straight Arrow Connector 8"/>
          <p:cNvCxnSpPr/>
          <p:nvPr/>
        </p:nvCxnSpPr>
        <p:spPr>
          <a:xfrm rot="5400000">
            <a:off x="2705100" y="2400300"/>
            <a:ext cx="381000" cy="30480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95600" y="1981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endParaRPr lang="en-US" sz="2800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1905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</a:t>
            </a:r>
            <a:r>
              <a:rPr lang="en-US" sz="2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’</a:t>
            </a:r>
            <a:endParaRPr lang="en-US" sz="2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2133600" y="2362200"/>
            <a:ext cx="304800" cy="152400"/>
          </a:xfrm>
          <a:prstGeom prst="straightConnector1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72200" y="2057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 = 10</a:t>
            </a:r>
            <a:endParaRPr lang="en-US" sz="2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72200" y="24384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N = 2000</a:t>
            </a:r>
            <a:endParaRPr lang="en-US" sz="2800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52800" y="5955268"/>
            <a:ext cx="2819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Day #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Our DFT-based Perturbation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292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Perturbation error:  O(N) to  O(k)</a:t>
            </a:r>
            <a:endParaRPr lang="en-US" sz="2400" baseline="-25000" dirty="0" smtClean="0"/>
          </a:p>
          <a:p>
            <a:pPr lvl="1"/>
            <a:r>
              <a:rPr lang="en-US" sz="2000" dirty="0" smtClean="0"/>
              <a:t>An improvement of k/N</a:t>
            </a:r>
          </a:p>
          <a:p>
            <a:r>
              <a:rPr lang="en-US" sz="2400" dirty="0" smtClean="0"/>
              <a:t>Additional compression error often quite small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600200"/>
            <a:ext cx="8229600" cy="1723549"/>
          </a:xfrm>
          <a:prstGeom prst="rect">
            <a:avLst/>
          </a:prstGeom>
          <a:solidFill>
            <a:schemeClr val="accent1">
              <a:alpha val="37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AF0101"/>
                </a:solidFill>
              </a:rPr>
              <a:t>Our </a:t>
            </a:r>
            <a:r>
              <a:rPr lang="en-US" sz="2400" b="1" i="1" dirty="0" smtClean="0">
                <a:solidFill>
                  <a:srgbClr val="AF0101"/>
                </a:solidFill>
              </a:rPr>
              <a:t>Algorithm</a:t>
            </a:r>
            <a:endParaRPr lang="en-US" sz="2400" dirty="0" smtClean="0"/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400" dirty="0" smtClean="0"/>
              <a:t>q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,..,q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 </a:t>
            </a:r>
            <a:r>
              <a:rPr lang="en-US" sz="2400" baseline="-25000" dirty="0" smtClean="0"/>
              <a:t>  </a:t>
            </a:r>
            <a:r>
              <a:rPr lang="en-US" sz="2400" dirty="0" smtClean="0"/>
              <a:t>                  f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,..,f</a:t>
            </a:r>
            <a:r>
              <a:rPr lang="en-US" sz="2400" baseline="-25000" dirty="0" smtClean="0"/>
              <a:t>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Perturb </a:t>
            </a:r>
            <a:r>
              <a:rPr lang="en-US" sz="2400" i="1" dirty="0" smtClean="0">
                <a:latin typeface="Blackadder ITC" pitchFamily="82" charset="0"/>
              </a:rPr>
              <a:t>’</a:t>
            </a:r>
            <a:r>
              <a:rPr lang="en-US" sz="2400" dirty="0" err="1" smtClean="0"/>
              <a:t>f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’ = </a:t>
            </a:r>
            <a:r>
              <a:rPr lang="en-US" sz="2400" dirty="0" err="1" smtClean="0"/>
              <a:t>f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+ noise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400" dirty="0" smtClean="0"/>
              <a:t>f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',..,f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',0,0,…,0                          q’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en-US" sz="2400" dirty="0" err="1" smtClean="0"/>
              <a:t>q’</a:t>
            </a:r>
            <a:r>
              <a:rPr lang="en-US" sz="2400" baseline="-25000" dirty="0" err="1" smtClean="0"/>
              <a:t>N</a:t>
            </a:r>
            <a:endParaRPr lang="en-US" sz="2400" i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1371600" y="3817203"/>
            <a:ext cx="5562600" cy="1200329"/>
          </a:xfrm>
          <a:prstGeom prst="rect">
            <a:avLst/>
          </a:prstGeom>
          <a:solidFill>
            <a:schemeClr val="accent1">
              <a:alpha val="28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AF0101"/>
                </a:solidFill>
              </a:rPr>
              <a:t>Main </a:t>
            </a:r>
            <a:r>
              <a:rPr lang="en-US" sz="2400" b="1" i="1" dirty="0" smtClean="0">
                <a:solidFill>
                  <a:srgbClr val="AF0101"/>
                </a:solidFill>
              </a:rPr>
              <a:t>Result</a:t>
            </a:r>
            <a:endParaRPr lang="en-US" sz="2400" b="1" i="1" dirty="0" smtClean="0">
              <a:solidFill>
                <a:srgbClr val="AF0101"/>
              </a:solidFill>
            </a:endParaRPr>
          </a:p>
          <a:p>
            <a:pPr algn="ctr"/>
            <a:r>
              <a:rPr lang="en-US" sz="2400" dirty="0" smtClean="0"/>
              <a:t>Strong differential privacy achieved; </a:t>
            </a:r>
          </a:p>
          <a:p>
            <a:pPr algn="ctr"/>
            <a:r>
              <a:rPr lang="en-US" sz="2400" dirty="0" smtClean="0"/>
              <a:t>Error in </a:t>
            </a:r>
            <a:r>
              <a:rPr lang="en-US" sz="2400" dirty="0" err="1" smtClean="0"/>
              <a:t>q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’ = O(k) + Compression error</a:t>
            </a:r>
            <a:endParaRPr lang="en-US" dirty="0" smtClean="0"/>
          </a:p>
        </p:txBody>
      </p:sp>
      <p:sp>
        <p:nvSpPr>
          <p:cNvPr id="8" name="Right Arrow 7"/>
          <p:cNvSpPr/>
          <p:nvPr/>
        </p:nvSpPr>
        <p:spPr>
          <a:xfrm>
            <a:off x="2133600" y="1981200"/>
            <a:ext cx="1143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DFT 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3200400" y="2819400"/>
            <a:ext cx="1524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Inverse DFT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" y="2438400"/>
            <a:ext cx="3505200" cy="381000"/>
          </a:xfrm>
          <a:prstGeom prst="rect">
            <a:avLst/>
          </a:prstGeom>
          <a:noFill/>
          <a:effectLst>
            <a:glow rad="101600">
              <a:schemeClr val="tx1">
                <a:alpha val="75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Background: Differential Privacy</a:t>
            </a:r>
          </a:p>
          <a:p>
            <a:r>
              <a:rPr lang="en-US" dirty="0" smtClean="0"/>
              <a:t>Challenge #1: Sequence of Queries</a:t>
            </a:r>
          </a:p>
          <a:p>
            <a:r>
              <a:rPr lang="en-US" b="1" i="1" dirty="0" smtClean="0">
                <a:solidFill>
                  <a:srgbClr val="C00000"/>
                </a:solidFill>
              </a:rPr>
              <a:t>Challenge #2: No Trusted Server</a:t>
            </a:r>
          </a:p>
          <a:p>
            <a:r>
              <a:rPr lang="en-US" dirty="0" smtClean="0"/>
              <a:t>Experimental Evaluation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Trusted Server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524000"/>
            <a:ext cx="7467600" cy="533400"/>
          </a:xfrm>
          <a:prstGeom prst="rect">
            <a:avLst/>
          </a:prstGeom>
          <a:solidFill>
            <a:srgbClr val="C00000">
              <a:alpha val="26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No </a:t>
            </a:r>
            <a:r>
              <a:rPr lang="en-US" sz="2400" dirty="0" smtClean="0"/>
              <a:t>known </a:t>
            </a:r>
            <a:r>
              <a:rPr lang="en-US" sz="2400" dirty="0" smtClean="0"/>
              <a:t>efficient technique for distributed Laplace noise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9200" y="2057400"/>
            <a:ext cx="7467600" cy="838200"/>
          </a:xfrm>
          <a:prstGeom prst="rect">
            <a:avLst/>
          </a:prstGeom>
          <a:solidFill>
            <a:schemeClr val="accent1">
              <a:alpha val="28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</a:rPr>
              <a:t>Laplace </a:t>
            </a:r>
            <a:r>
              <a:rPr lang="en-US" sz="2400" b="1" i="1" dirty="0" smtClean="0">
                <a:solidFill>
                  <a:schemeClr val="tx1"/>
                </a:solidFill>
              </a:rPr>
              <a:t>noise = </a:t>
            </a:r>
            <a:r>
              <a:rPr lang="en-US" sz="2400" b="1" i="1" dirty="0" smtClean="0">
                <a:solidFill>
                  <a:schemeClr val="tx1"/>
                </a:solidFill>
              </a:rPr>
              <a:t>combination </a:t>
            </a:r>
            <a:r>
              <a:rPr lang="en-US" sz="2400" b="1" i="1" dirty="0" smtClean="0">
                <a:solidFill>
                  <a:schemeClr val="tx1"/>
                </a:solidFill>
              </a:rPr>
              <a:t>of Gaussian noise</a:t>
            </a:r>
          </a:p>
          <a:p>
            <a:pPr algn="ctr"/>
            <a:r>
              <a:rPr lang="en-US" sz="2400" b="1" i="1" dirty="0" smtClean="0">
                <a:solidFill>
                  <a:schemeClr val="tx1"/>
                </a:solidFill>
              </a:rPr>
              <a:t>Gaussian noise can be generated distributedly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9200" y="3276600"/>
            <a:ext cx="7467600" cy="533400"/>
          </a:xfrm>
          <a:prstGeom prst="rect">
            <a:avLst/>
          </a:prstGeom>
          <a:solidFill>
            <a:srgbClr val="C00000">
              <a:alpha val="26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Individual noise too small, = </a:t>
            </a:r>
            <a:r>
              <a:rPr lang="en-US" sz="2400" dirty="0" smtClean="0">
                <a:sym typeface="Symbol"/>
              </a:rPr>
              <a:t>(total noise/m)</a:t>
            </a:r>
            <a:endParaRPr lang="en-US" sz="24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1219200" y="3810000"/>
            <a:ext cx="7467600" cy="838200"/>
          </a:xfrm>
          <a:prstGeom prst="rect">
            <a:avLst/>
          </a:prstGeom>
          <a:solidFill>
            <a:schemeClr val="accent1">
              <a:alpha val="28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sz="2400" b="1" i="1" dirty="0" smtClean="0">
                <a:solidFill>
                  <a:schemeClr val="tx1"/>
                </a:solidFill>
                <a:sym typeface="Symbol"/>
              </a:rPr>
              <a:t>Use </a:t>
            </a:r>
            <a:r>
              <a:rPr lang="en-US" sz="2400" b="1" i="1" dirty="0" smtClean="0">
                <a:solidFill>
                  <a:schemeClr val="tx1"/>
                </a:solidFill>
                <a:sym typeface="Symbol"/>
              </a:rPr>
              <a:t>cryptographic techniques to hide individual data despite small individual noise</a:t>
            </a:r>
            <a:endParaRPr lang="en-US" sz="2400" b="1" i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" y="5105400"/>
            <a:ext cx="8839200" cy="1447800"/>
          </a:xfrm>
          <a:prstGeom prst="rect">
            <a:avLst/>
          </a:prstGeom>
          <a:solidFill>
            <a:schemeClr val="accent1">
              <a:alpha val="2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Distributed </a:t>
            </a:r>
            <a:r>
              <a:rPr lang="en-US" sz="2400" b="1" dirty="0" err="1" smtClean="0">
                <a:solidFill>
                  <a:schemeClr val="tx1"/>
                </a:solidFill>
              </a:rPr>
              <a:t>Paillier</a:t>
            </a:r>
            <a:r>
              <a:rPr lang="en-US" sz="2400" b="1" dirty="0" smtClean="0">
                <a:solidFill>
                  <a:schemeClr val="tx1"/>
                </a:solidFill>
              </a:rPr>
              <a:t> Cryptosystem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u="sng" dirty="0" err="1" smtClean="0">
                <a:solidFill>
                  <a:schemeClr val="tx1"/>
                </a:solidFill>
              </a:rPr>
              <a:t>Homomorphic</a:t>
            </a:r>
            <a:r>
              <a:rPr lang="en-US" sz="2400" u="sng" dirty="0" smtClean="0">
                <a:solidFill>
                  <a:schemeClr val="tx1"/>
                </a:solidFill>
              </a:rPr>
              <a:t> </a:t>
            </a:r>
            <a:r>
              <a:rPr lang="en-US" sz="2400" u="sng" dirty="0" smtClean="0">
                <a:solidFill>
                  <a:schemeClr val="tx1"/>
                </a:solidFill>
              </a:rPr>
              <a:t>encryption</a:t>
            </a:r>
            <a:r>
              <a:rPr lang="en-US" sz="2400" dirty="0" smtClean="0">
                <a:solidFill>
                  <a:schemeClr val="tx1"/>
                </a:solidFill>
              </a:rPr>
              <a:t>: add encrypted </a:t>
            </a:r>
            <a:r>
              <a:rPr lang="en-US" sz="2400" dirty="0" smtClean="0">
                <a:solidFill>
                  <a:schemeClr val="tx1"/>
                </a:solidFill>
              </a:rPr>
              <a:t>data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u="sng" dirty="0" smtClean="0">
                <a:solidFill>
                  <a:schemeClr val="tx1"/>
                </a:solidFill>
              </a:rPr>
              <a:t>Threshold </a:t>
            </a:r>
            <a:r>
              <a:rPr lang="en-US" sz="2400" u="sng" dirty="0" smtClean="0">
                <a:solidFill>
                  <a:schemeClr val="tx1"/>
                </a:solidFill>
              </a:rPr>
              <a:t>decryption</a:t>
            </a:r>
            <a:r>
              <a:rPr lang="en-US" sz="2400" dirty="0" smtClean="0">
                <a:solidFill>
                  <a:schemeClr val="tx1"/>
                </a:solidFill>
              </a:rPr>
              <a:t>: </a:t>
            </a:r>
            <a:r>
              <a:rPr lang="en-US" sz="2400" dirty="0" smtClean="0">
                <a:solidFill>
                  <a:schemeClr val="tx1"/>
                </a:solidFill>
              </a:rPr>
              <a:t>  many private keys distributed among users 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                                         decryption requires </a:t>
            </a:r>
            <a:r>
              <a:rPr lang="en-US" sz="2400" dirty="0" smtClean="0">
                <a:solidFill>
                  <a:schemeClr val="tx1"/>
                </a:solidFill>
              </a:rPr>
              <a:t>a </a:t>
            </a:r>
            <a:r>
              <a:rPr lang="en-US" sz="2400" dirty="0" smtClean="0">
                <a:solidFill>
                  <a:schemeClr val="tx1"/>
                </a:solidFill>
              </a:rPr>
              <a:t>threshold # of </a:t>
            </a:r>
            <a:r>
              <a:rPr lang="en-US" sz="2400" dirty="0" smtClean="0">
                <a:solidFill>
                  <a:schemeClr val="tx1"/>
                </a:solidFill>
              </a:rPr>
              <a:t>users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/>
          <p:cNvSpPr txBox="1">
            <a:spLocks/>
          </p:cNvSpPr>
          <p:nvPr/>
        </p:nvSpPr>
        <p:spPr>
          <a:xfrm>
            <a:off x="457200" y="16002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Protocol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3429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8768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66294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3546878" y="5257800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884931" y="5257800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6706462" y="5257800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3505200" y="25146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645756" y="2667000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cxnSp>
        <p:nvCxnSpPr>
          <p:cNvPr id="34" name="Straight Arrow Connector 33"/>
          <p:cNvCxnSpPr>
            <a:stCxn id="26" idx="2"/>
            <a:endCxn id="4" idx="0"/>
          </p:cNvCxnSpPr>
          <p:nvPr/>
        </p:nvCxnSpPr>
        <p:spPr>
          <a:xfrm rot="5400000">
            <a:off x="2667000" y="2857500"/>
            <a:ext cx="14478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6" idx="2"/>
            <a:endCxn id="5" idx="0"/>
          </p:cNvCxnSpPr>
          <p:nvPr/>
        </p:nvCxnSpPr>
        <p:spPr>
          <a:xfrm rot="5400000">
            <a:off x="3429000" y="36195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6" idx="2"/>
            <a:endCxn id="6" idx="0"/>
          </p:cNvCxnSpPr>
          <p:nvPr/>
        </p:nvCxnSpPr>
        <p:spPr>
          <a:xfrm rot="16200000" flipH="1">
            <a:off x="4152900" y="3505200"/>
            <a:ext cx="1447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7" idx="0"/>
          </p:cNvCxnSpPr>
          <p:nvPr/>
        </p:nvCxnSpPr>
        <p:spPr>
          <a:xfrm>
            <a:off x="4495800" y="3200400"/>
            <a:ext cx="25527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2133600" y="3276601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How many </a:t>
            </a:r>
            <a:r>
              <a:rPr lang="en-US" dirty="0" smtClean="0"/>
              <a:t>were at </a:t>
            </a:r>
            <a:r>
              <a:rPr lang="en-US" dirty="0" smtClean="0"/>
              <a:t>148</a:t>
            </a:r>
            <a:r>
              <a:rPr lang="en-US" baseline="30000" dirty="0" smtClean="0"/>
              <a:t>th</a:t>
            </a:r>
            <a:r>
              <a:rPr lang="en-US" dirty="0" smtClean="0"/>
              <a:t> Street &amp; 36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Ave at 5PM?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1" grpId="0"/>
      <p:bldP spid="12" grpId="0"/>
      <p:bldP spid="13" grpId="0"/>
      <p:bldP spid="14" grpId="0"/>
      <p:bldP spid="26" grpId="0" animBg="1"/>
      <p:bldP spid="27" grpId="0"/>
      <p:bldP spid="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Participatory Data Mining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3810000" y="2069068"/>
            <a:ext cx="1905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018410" y="2069068"/>
            <a:ext cx="15633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 smtClean="0"/>
              <a:t>Untrusted</a:t>
            </a:r>
            <a:r>
              <a:rPr lang="en-US" sz="2400" dirty="0" smtClean="0"/>
              <a:t> </a:t>
            </a:r>
          </a:p>
          <a:p>
            <a:pPr algn="ctr"/>
            <a:r>
              <a:rPr lang="en-US" sz="2400" dirty="0" smtClean="0"/>
              <a:t>Aggregator</a:t>
            </a:r>
            <a:endParaRPr lang="en-US" sz="2400" baseline="-25000" dirty="0"/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0" y="1371600"/>
            <a:ext cx="5943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657600" y="473458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44" name="Rectangle 43"/>
          <p:cNvSpPr/>
          <p:nvPr/>
        </p:nvSpPr>
        <p:spPr>
          <a:xfrm>
            <a:off x="3657600" y="4124980"/>
            <a:ext cx="1600200" cy="1154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828800" y="473458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46" name="Rectangle 45"/>
          <p:cNvSpPr/>
          <p:nvPr/>
        </p:nvSpPr>
        <p:spPr>
          <a:xfrm>
            <a:off x="5486400" y="473458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47" name="Rectangle 46"/>
          <p:cNvSpPr/>
          <p:nvPr/>
        </p:nvSpPr>
        <p:spPr>
          <a:xfrm>
            <a:off x="7391400" y="4746248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48" name="Rectangle 47"/>
          <p:cNvSpPr/>
          <p:nvPr/>
        </p:nvSpPr>
        <p:spPr>
          <a:xfrm>
            <a:off x="2220360" y="5191780"/>
            <a:ext cx="7873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Alice</a:t>
            </a:r>
            <a:endParaRPr lang="en-US" sz="2400" i="1" baseline="-25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114800" y="5191780"/>
            <a:ext cx="668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Bob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725100" y="5191780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Charlie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764346" y="5191780"/>
            <a:ext cx="8488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Delta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828800" y="4124980"/>
            <a:ext cx="1600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486400" y="4124980"/>
            <a:ext cx="1600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391400" y="4124980"/>
            <a:ext cx="1600200" cy="1154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828800" y="3886200"/>
            <a:ext cx="16764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i="1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google.com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private.com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hateBoss.com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581400" y="4038600"/>
            <a:ext cx="17526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yahoo.com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likeBoss.com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espn.com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86400" y="4038600"/>
            <a:ext cx="16764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facebook.comfindDate.com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private.com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91400" y="4038600"/>
            <a:ext cx="15240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google.com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private.com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findGift.com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048000" y="2895600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How many people visit google.com</a:t>
            </a:r>
          </a:p>
          <a:p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and </a:t>
            </a:r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then visit </a:t>
            </a:r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yahoo.com on day </a:t>
            </a:r>
            <a:r>
              <a:rPr lang="en-US" b="1" i="1" dirty="0" err="1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 ?</a:t>
            </a:r>
            <a:endParaRPr lang="en-US" dirty="0" smtClean="0"/>
          </a:p>
        </p:txBody>
      </p:sp>
      <p:sp>
        <p:nvSpPr>
          <p:cNvPr id="68" name="Rectangle 67"/>
          <p:cNvSpPr/>
          <p:nvPr/>
        </p:nvSpPr>
        <p:spPr>
          <a:xfrm>
            <a:off x="-12473" y="4038600"/>
            <a:ext cx="1841273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2200" b="1" i="1" dirty="0" smtClean="0"/>
              <a:t> Web History </a:t>
            </a:r>
            <a:endParaRPr lang="en-US" sz="2200" b="1" i="1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>
              <a:spcBef>
                <a:spcPts val="600"/>
              </a:spcBef>
              <a:buFont typeface="Arial" pitchFamily="34" charset="0"/>
              <a:buChar char="•"/>
            </a:pPr>
            <a:r>
              <a:rPr lang="en-US" sz="2200" b="1" i="1" dirty="0" smtClean="0">
                <a:solidFill>
                  <a:schemeClr val="bg1">
                    <a:lumMod val="75000"/>
                  </a:schemeClr>
                </a:solidFill>
              </a:rPr>
              <a:t> Medical Info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en-US" sz="2200" b="1" i="1" dirty="0" smtClean="0">
                <a:solidFill>
                  <a:schemeClr val="bg1">
                    <a:lumMod val="75000"/>
                  </a:schemeClr>
                </a:solidFill>
              </a:rPr>
              <a:t> GPS Traces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752600" y="3810000"/>
            <a:ext cx="7391400" cy="2133600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1524000" y="1981200"/>
            <a:ext cx="6781800" cy="1524000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Protocol (Contd.)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3429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8768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66294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3546878" y="5257800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884931" y="5257800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6706462" y="5257800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3505200" y="25146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645756" y="2667000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sp>
        <p:nvSpPr>
          <p:cNvPr id="22" name="Rectangle 21"/>
          <p:cNvSpPr/>
          <p:nvPr/>
        </p:nvSpPr>
        <p:spPr>
          <a:xfrm>
            <a:off x="1981200" y="4355068"/>
            <a:ext cx="60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90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768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6294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85800" y="32004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24855" y="3352800"/>
            <a:ext cx="15373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Trusted Server</a:t>
            </a:r>
            <a:endParaRPr lang="en-US" baseline="-25000" dirty="0"/>
          </a:p>
        </p:txBody>
      </p:sp>
      <p:cxnSp>
        <p:nvCxnSpPr>
          <p:cNvPr id="32" name="Straight Arrow Connector 31"/>
          <p:cNvCxnSpPr>
            <a:stCxn id="4" idx="0"/>
            <a:endCxn id="29" idx="2"/>
          </p:cNvCxnSpPr>
          <p:nvPr/>
        </p:nvCxnSpPr>
        <p:spPr>
          <a:xfrm rot="16200000" flipV="1">
            <a:off x="1581150" y="3905250"/>
            <a:ext cx="762000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" idx="0"/>
            <a:endCxn id="29" idx="2"/>
          </p:cNvCxnSpPr>
          <p:nvPr/>
        </p:nvCxnSpPr>
        <p:spPr>
          <a:xfrm rot="16200000" flipV="1">
            <a:off x="2343150" y="3143250"/>
            <a:ext cx="762000" cy="2247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6" idx="0"/>
            <a:endCxn id="29" idx="2"/>
          </p:cNvCxnSpPr>
          <p:nvPr/>
        </p:nvCxnSpPr>
        <p:spPr>
          <a:xfrm rot="16200000" flipV="1">
            <a:off x="3067050" y="2419350"/>
            <a:ext cx="762000" cy="3695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7" idx="0"/>
          </p:cNvCxnSpPr>
          <p:nvPr/>
        </p:nvCxnSpPr>
        <p:spPr>
          <a:xfrm rot="16200000" flipV="1">
            <a:off x="4019550" y="1619250"/>
            <a:ext cx="762000" cy="529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057400" y="4343400"/>
            <a:ext cx="91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+noise</a:t>
            </a:r>
            <a:endParaRPr lang="en-US" baseline="-25000" dirty="0" smtClean="0"/>
          </a:p>
        </p:txBody>
      </p:sp>
      <p:sp>
        <p:nvSpPr>
          <p:cNvPr id="33" name="Rectangle 32"/>
          <p:cNvSpPr/>
          <p:nvPr/>
        </p:nvSpPr>
        <p:spPr>
          <a:xfrm>
            <a:off x="3581400" y="4343400"/>
            <a:ext cx="83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+noise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29200" y="4343400"/>
            <a:ext cx="83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+noise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781800" y="4343400"/>
            <a:ext cx="83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+noise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828800" y="4114800"/>
            <a:ext cx="121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E(1+noise)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276600" y="4114800"/>
            <a:ext cx="121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E(0+noise)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724400" y="4126468"/>
            <a:ext cx="121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E(0+noise)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553200" y="4114800"/>
            <a:ext cx="121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E(1+noise)</a:t>
            </a:r>
          </a:p>
        </p:txBody>
      </p:sp>
      <p:cxnSp>
        <p:nvCxnSpPr>
          <p:cNvPr id="45" name="Straight Arrow Connector 44"/>
          <p:cNvCxnSpPr>
            <a:stCxn id="37" idx="0"/>
            <a:endCxn id="26" idx="2"/>
          </p:cNvCxnSpPr>
          <p:nvPr/>
        </p:nvCxnSpPr>
        <p:spPr>
          <a:xfrm rot="5400000" flipH="1" flipV="1">
            <a:off x="2990850" y="2647950"/>
            <a:ext cx="914400" cy="2019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8" idx="0"/>
            <a:endCxn id="26" idx="2"/>
          </p:cNvCxnSpPr>
          <p:nvPr/>
        </p:nvCxnSpPr>
        <p:spPr>
          <a:xfrm rot="5400000" flipH="1" flipV="1">
            <a:off x="3714750" y="3371850"/>
            <a:ext cx="9144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26" idx="2"/>
          </p:cNvCxnSpPr>
          <p:nvPr/>
        </p:nvCxnSpPr>
        <p:spPr>
          <a:xfrm rot="16200000" flipV="1">
            <a:off x="4362450" y="3295650"/>
            <a:ext cx="914400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26" idx="2"/>
          </p:cNvCxnSpPr>
          <p:nvPr/>
        </p:nvCxnSpPr>
        <p:spPr>
          <a:xfrm rot="10800000">
            <a:off x="4457700" y="3200400"/>
            <a:ext cx="25527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5562600" y="2438400"/>
            <a:ext cx="3429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Addition over encrypted data</a:t>
            </a:r>
          </a:p>
          <a:p>
            <a:r>
              <a:rPr lang="en-US" dirty="0" smtClean="0"/>
              <a:t> </a:t>
            </a:r>
            <a:r>
              <a:rPr lang="en-US" i="1" dirty="0" smtClean="0"/>
              <a:t>Exploiting </a:t>
            </a:r>
            <a:r>
              <a:rPr lang="en-US" i="1" dirty="0" err="1" smtClean="0"/>
              <a:t>homomorphic</a:t>
            </a:r>
            <a:r>
              <a:rPr lang="en-US" i="1" dirty="0" smtClean="0"/>
              <a:t> </a:t>
            </a:r>
            <a:r>
              <a:rPr lang="en-US" i="1" dirty="0" smtClean="0"/>
              <a:t>property</a:t>
            </a:r>
          </a:p>
          <a:p>
            <a:r>
              <a:rPr lang="en-US" dirty="0" smtClean="0"/>
              <a:t>E(sum) = E(user</a:t>
            </a:r>
            <a:r>
              <a:rPr lang="en-US" baseline="-25000" dirty="0" smtClean="0"/>
              <a:t>1</a:t>
            </a:r>
            <a:r>
              <a:rPr lang="en-US" dirty="0" smtClean="0"/>
              <a:t>) * E(user</a:t>
            </a:r>
            <a:r>
              <a:rPr lang="en-US" baseline="-25000" dirty="0" smtClean="0"/>
              <a:t>2</a:t>
            </a:r>
            <a:r>
              <a:rPr lang="en-US" dirty="0" smtClean="0"/>
              <a:t>) * …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8" grpId="0"/>
      <p:bldP spid="29" grpId="0" animBg="1"/>
      <p:bldP spid="30" grpId="0"/>
      <p:bldP spid="31" grpId="0"/>
      <p:bldP spid="31" grpId="1"/>
      <p:bldP spid="33" grpId="0"/>
      <p:bldP spid="33" grpId="1"/>
      <p:bldP spid="34" grpId="0"/>
      <p:bldP spid="34" grpId="1"/>
      <p:bldP spid="36" grpId="0"/>
      <p:bldP spid="36" grpId="1"/>
      <p:bldP spid="37" grpId="0"/>
      <p:bldP spid="38" grpId="0"/>
      <p:bldP spid="40" grpId="0"/>
      <p:bldP spid="43" grpId="0"/>
      <p:bldP spid="5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Protocol (Contd.)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3429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8768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66294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3546878" y="5257800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884931" y="5257800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6706462" y="5257800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3505200" y="25146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645756" y="2667000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cxnSp>
        <p:nvCxnSpPr>
          <p:cNvPr id="41" name="Straight Arrow Connector 40"/>
          <p:cNvCxnSpPr/>
          <p:nvPr/>
        </p:nvCxnSpPr>
        <p:spPr>
          <a:xfrm rot="5400000">
            <a:off x="2667000" y="2857500"/>
            <a:ext cx="14478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3429000" y="36195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H="1">
            <a:off x="4152900" y="3505200"/>
            <a:ext cx="1447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495800" y="3200400"/>
            <a:ext cx="25527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429000" y="3276600"/>
            <a:ext cx="213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E(sum)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Protocol (Contd.)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3429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8768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66294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3546878" y="5257800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884931" y="5257800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6706462" y="5257800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3505200" y="25146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645756" y="2667000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sp>
        <p:nvSpPr>
          <p:cNvPr id="19" name="Rectangle 18"/>
          <p:cNvSpPr/>
          <p:nvPr/>
        </p:nvSpPr>
        <p:spPr>
          <a:xfrm>
            <a:off x="1676400" y="4278868"/>
            <a:ext cx="121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1</a:t>
            </a:r>
            <a:r>
              <a:rPr lang="en-US" dirty="0" smtClean="0"/>
              <a:t>[E(sum)] </a:t>
            </a:r>
            <a:endParaRPr lang="en-US" dirty="0" smtClean="0"/>
          </a:p>
        </p:txBody>
      </p:sp>
      <p:sp>
        <p:nvSpPr>
          <p:cNvPr id="20" name="Rectangle 19"/>
          <p:cNvSpPr/>
          <p:nvPr/>
        </p:nvSpPr>
        <p:spPr>
          <a:xfrm>
            <a:off x="3276600" y="4278868"/>
            <a:ext cx="121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r>
              <a:rPr lang="en-US" dirty="0" smtClean="0"/>
              <a:t>[E(sum</a:t>
            </a:r>
            <a:r>
              <a:rPr lang="en-US" dirty="0" smtClean="0"/>
              <a:t>)]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24400" y="4278868"/>
            <a:ext cx="121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3</a:t>
            </a:r>
            <a:r>
              <a:rPr lang="en-US" dirty="0" smtClean="0"/>
              <a:t>[E(sum</a:t>
            </a:r>
            <a:r>
              <a:rPr lang="en-US" dirty="0" smtClean="0"/>
              <a:t>)]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00800" y="4278868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4</a:t>
            </a:r>
            <a:r>
              <a:rPr lang="en-US" dirty="0" smtClean="0"/>
              <a:t>[</a:t>
            </a:r>
            <a:r>
              <a:rPr lang="en-US" dirty="0" smtClean="0"/>
              <a:t>E(sum)]</a:t>
            </a:r>
            <a:endParaRPr lang="en-US" baseline="-25000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228600" y="4267200"/>
            <a:ext cx="1447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Each user </a:t>
            </a:r>
            <a:r>
              <a:rPr lang="en-US" dirty="0" smtClean="0"/>
              <a:t>partially decrypts </a:t>
            </a:r>
          </a:p>
          <a:p>
            <a:r>
              <a:rPr lang="en-US" dirty="0" smtClean="0"/>
              <a:t>using her key</a:t>
            </a:r>
            <a:endParaRPr lang="en-US" dirty="0" smtClean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438400" y="3200400"/>
            <a:ext cx="20193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0" idx="0"/>
            <a:endCxn id="26" idx="2"/>
          </p:cNvCxnSpPr>
          <p:nvPr/>
        </p:nvCxnSpPr>
        <p:spPr>
          <a:xfrm rot="5400000" flipH="1" flipV="1">
            <a:off x="3632716" y="3453884"/>
            <a:ext cx="1078468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1" idx="0"/>
            <a:endCxn id="26" idx="2"/>
          </p:cNvCxnSpPr>
          <p:nvPr/>
        </p:nvCxnSpPr>
        <p:spPr>
          <a:xfrm rot="16200000" flipV="1">
            <a:off x="4356616" y="3301484"/>
            <a:ext cx="1078468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2" idx="0"/>
          </p:cNvCxnSpPr>
          <p:nvPr/>
        </p:nvCxnSpPr>
        <p:spPr>
          <a:xfrm rot="16200000" flipV="1">
            <a:off x="5251966" y="2482334"/>
            <a:ext cx="1078468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5638800" y="2362200"/>
            <a:ext cx="3352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Finally combines all decryption</a:t>
            </a:r>
          </a:p>
          <a:p>
            <a:r>
              <a:rPr lang="en-US" dirty="0" smtClean="0"/>
              <a:t>  </a:t>
            </a:r>
            <a:r>
              <a:rPr lang="en-US" i="1" dirty="0" smtClean="0"/>
              <a:t>Exploiting threshold </a:t>
            </a:r>
            <a:r>
              <a:rPr lang="en-US" i="1" dirty="0" smtClean="0"/>
              <a:t>property</a:t>
            </a:r>
          </a:p>
          <a:p>
            <a:r>
              <a:rPr lang="en-US" dirty="0" smtClean="0"/>
              <a:t>Sum=D</a:t>
            </a:r>
            <a:r>
              <a:rPr lang="en-US" baseline="-25000" dirty="0" smtClean="0"/>
              <a:t>1</a:t>
            </a:r>
            <a:r>
              <a:rPr lang="en-US" dirty="0" smtClean="0"/>
              <a:t>[E(sum</a:t>
            </a:r>
            <a:r>
              <a:rPr lang="en-US" dirty="0" smtClean="0"/>
              <a:t>)] </a:t>
            </a:r>
            <a:r>
              <a:rPr lang="en-US" dirty="0" smtClean="0"/>
              <a:t>* D</a:t>
            </a:r>
            <a:r>
              <a:rPr lang="en-US" baseline="-25000" dirty="0" smtClean="0"/>
              <a:t>2</a:t>
            </a:r>
            <a:r>
              <a:rPr lang="en-US" dirty="0" smtClean="0"/>
              <a:t>[E(sum)] * …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Tricky Challenge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3429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8768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66294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3546878" y="5257800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884931" y="5257800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6706462" y="5257800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3505200" y="25146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645756" y="2667000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cxnSp>
        <p:nvCxnSpPr>
          <p:cNvPr id="41" name="Straight Arrow Connector 40"/>
          <p:cNvCxnSpPr/>
          <p:nvPr/>
        </p:nvCxnSpPr>
        <p:spPr>
          <a:xfrm rot="5400000">
            <a:off x="2667000" y="2857500"/>
            <a:ext cx="14478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3429000" y="36195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H="1">
            <a:off x="4152900" y="3505200"/>
            <a:ext cx="1447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495800" y="3200400"/>
            <a:ext cx="25527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4114800" y="3276600"/>
            <a:ext cx="106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E(sum)</a:t>
            </a:r>
            <a:endParaRPr lang="en-US" dirty="0" smtClean="0"/>
          </a:p>
        </p:txBody>
      </p:sp>
      <p:sp>
        <p:nvSpPr>
          <p:cNvPr id="20" name="Rectangle 19"/>
          <p:cNvSpPr/>
          <p:nvPr/>
        </p:nvSpPr>
        <p:spPr>
          <a:xfrm>
            <a:off x="457200" y="1657290"/>
            <a:ext cx="685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During protocol, Encrypted aggregate sent back to the users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91200" y="2514600"/>
            <a:ext cx="2362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Third-party agent can be malicious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14800" y="3276600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E(Alice’s Data)</a:t>
            </a:r>
            <a:endParaRPr lang="en-US" dirty="0" smtClean="0"/>
          </a:p>
        </p:txBody>
      </p:sp>
      <p:cxnSp>
        <p:nvCxnSpPr>
          <p:cNvPr id="29" name="Straight Arrow Connector 28"/>
          <p:cNvCxnSpPr>
            <a:stCxn id="34" idx="0"/>
          </p:cNvCxnSpPr>
          <p:nvPr/>
        </p:nvCxnSpPr>
        <p:spPr>
          <a:xfrm rot="5400000" flipH="1" flipV="1">
            <a:off x="2813566" y="2634734"/>
            <a:ext cx="1078468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5" idx="0"/>
          </p:cNvCxnSpPr>
          <p:nvPr/>
        </p:nvCxnSpPr>
        <p:spPr>
          <a:xfrm rot="5400000" flipH="1" flipV="1">
            <a:off x="3613666" y="3434834"/>
            <a:ext cx="1078468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6" idx="0"/>
          </p:cNvCxnSpPr>
          <p:nvPr/>
        </p:nvCxnSpPr>
        <p:spPr>
          <a:xfrm rot="16200000" flipV="1">
            <a:off x="4375666" y="3282434"/>
            <a:ext cx="1078468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37" idx="0"/>
          </p:cNvCxnSpPr>
          <p:nvPr/>
        </p:nvCxnSpPr>
        <p:spPr>
          <a:xfrm rot="16200000" flipV="1">
            <a:off x="5366266" y="2291834"/>
            <a:ext cx="1078468" cy="2895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1600200" y="2514600"/>
            <a:ext cx="1600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Alice’s data is breached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219200" y="4278868"/>
            <a:ext cx="205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D</a:t>
            </a:r>
            <a:r>
              <a:rPr lang="en-US" baseline="-25000" dirty="0" smtClean="0"/>
              <a:t>1</a:t>
            </a:r>
            <a:r>
              <a:rPr lang="en-US" dirty="0" smtClean="0"/>
              <a:t>[E(Alice’s data)] </a:t>
            </a:r>
            <a:endParaRPr lang="en-US" dirty="0" smtClean="0"/>
          </a:p>
        </p:txBody>
      </p:sp>
      <p:sp>
        <p:nvSpPr>
          <p:cNvPr id="35" name="Rectangle 34"/>
          <p:cNvSpPr/>
          <p:nvPr/>
        </p:nvSpPr>
        <p:spPr>
          <a:xfrm>
            <a:off x="3124200" y="4278868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…</a:t>
            </a:r>
            <a:endParaRPr lang="en-US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4648200" y="4278868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… </a:t>
            </a:r>
            <a:endParaRPr lang="en-US" dirty="0" smtClean="0"/>
          </a:p>
        </p:txBody>
      </p:sp>
      <p:sp>
        <p:nvSpPr>
          <p:cNvPr id="37" name="Rectangle 36"/>
          <p:cNvSpPr/>
          <p:nvPr/>
        </p:nvSpPr>
        <p:spPr>
          <a:xfrm>
            <a:off x="6324600" y="4278868"/>
            <a:ext cx="205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4</a:t>
            </a:r>
            <a:r>
              <a:rPr lang="en-US" dirty="0" smtClean="0"/>
              <a:t>[E(Alice’s </a:t>
            </a:r>
            <a:r>
              <a:rPr lang="en-US" dirty="0" smtClean="0"/>
              <a:t>data)]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21" grpId="0"/>
      <p:bldP spid="22" grpId="0"/>
      <p:bldP spid="33" grpId="0"/>
      <p:bldP spid="34" grpId="0"/>
      <p:bldP spid="35" grpId="0"/>
      <p:bldP spid="36" grpId="0"/>
      <p:bldP spid="3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 #1: Handling correlations</a:t>
            </a:r>
          </a:p>
          <a:p>
            <a:r>
              <a:rPr lang="en-US" dirty="0" smtClean="0"/>
              <a:t>Challenge #2: No trusted Server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Experimental Evaluation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Implemented both solutions on</a:t>
            </a:r>
          </a:p>
          <a:p>
            <a:pPr lvl="1"/>
            <a:r>
              <a:rPr lang="en-US" dirty="0" smtClean="0"/>
              <a:t>2.8 GHz Intel Pentium PC with 1GB RAM</a:t>
            </a:r>
          </a:p>
          <a:p>
            <a:endParaRPr lang="en-US" dirty="0" smtClean="0"/>
          </a:p>
          <a:p>
            <a:r>
              <a:rPr lang="en-US" dirty="0" smtClean="0"/>
              <a:t>Evaluated:</a:t>
            </a:r>
          </a:p>
          <a:p>
            <a:pPr lvl="1"/>
            <a:r>
              <a:rPr lang="en-US" dirty="0" smtClean="0"/>
              <a:t>Accuracy improvement by Fourier perturbation</a:t>
            </a:r>
          </a:p>
          <a:p>
            <a:pPr lvl="1"/>
            <a:r>
              <a:rPr lang="en-US" dirty="0" smtClean="0"/>
              <a:t>Performance overhead in distributed noise-addition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800600"/>
            <a:ext cx="2667000" cy="190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4648200"/>
            <a:ext cx="2707901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1981200"/>
            <a:ext cx="2667000" cy="1924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Fourier Perturbation: Real Datasets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105400" y="12192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Source: </a:t>
            </a:r>
            <a:r>
              <a:rPr lang="en-US" b="1" i="1" dirty="0" smtClean="0"/>
              <a:t>Predestination </a:t>
            </a:r>
            <a:r>
              <a:rPr lang="en-US" baseline="-25000" dirty="0" smtClean="0"/>
              <a:t>[Krum et. al.</a:t>
            </a:r>
            <a:r>
              <a:rPr lang="en-US" dirty="0" smtClean="0"/>
              <a:t> </a:t>
            </a:r>
            <a:r>
              <a:rPr lang="en-US" baseline="-25000" dirty="0" smtClean="0"/>
              <a:t>08]</a:t>
            </a:r>
            <a:endParaRPr lang="en-US" baseline="-25000" dirty="0"/>
          </a:p>
        </p:txBody>
      </p:sp>
      <p:sp>
        <p:nvSpPr>
          <p:cNvPr id="33" name="Rectangle 32"/>
          <p:cNvSpPr/>
          <p:nvPr/>
        </p:nvSpPr>
        <p:spPr>
          <a:xfrm>
            <a:off x="3637396" y="1143000"/>
            <a:ext cx="15442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i="1" dirty="0" smtClean="0"/>
              <a:t>GPS Traces </a:t>
            </a:r>
            <a:endParaRPr lang="en-US" sz="2400" b="1" i="1" dirty="0"/>
          </a:p>
        </p:txBody>
      </p:sp>
      <p:sp>
        <p:nvSpPr>
          <p:cNvPr id="61" name="Rectangle 60"/>
          <p:cNvSpPr/>
          <p:nvPr/>
        </p:nvSpPr>
        <p:spPr>
          <a:xfrm>
            <a:off x="914400" y="4038600"/>
            <a:ext cx="75438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676400" y="4419600"/>
            <a:ext cx="1957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Fourier-based</a:t>
            </a:r>
            <a:endParaRPr lang="en-US" sz="2400" b="1" baseline="-25000" dirty="0"/>
          </a:p>
        </p:txBody>
      </p:sp>
      <p:sp>
        <p:nvSpPr>
          <p:cNvPr id="71" name="TextBox 70"/>
          <p:cNvSpPr txBox="1"/>
          <p:nvPr/>
        </p:nvSpPr>
        <p:spPr>
          <a:xfrm>
            <a:off x="4988586" y="4419600"/>
            <a:ext cx="2860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Standard</a:t>
            </a:r>
            <a:r>
              <a:rPr lang="en-US" sz="2400" b="1" baseline="-25000" dirty="0" smtClean="0"/>
              <a:t>[</a:t>
            </a:r>
            <a:r>
              <a:rPr lang="en-US" sz="2400" b="1" baseline="-25000" dirty="0" err="1" smtClean="0"/>
              <a:t>Dwork</a:t>
            </a:r>
            <a:r>
              <a:rPr lang="en-US" sz="2400" b="1" baseline="-25000" dirty="0" smtClean="0"/>
              <a:t> et. al. 06]</a:t>
            </a:r>
            <a:endParaRPr lang="en-US" sz="2400" b="1" baseline="-25000" dirty="0"/>
          </a:p>
        </p:txBody>
      </p:sp>
      <p:sp>
        <p:nvSpPr>
          <p:cNvPr id="72" name="TextBox 71"/>
          <p:cNvSpPr txBox="1"/>
          <p:nvPr/>
        </p:nvSpPr>
        <p:spPr>
          <a:xfrm>
            <a:off x="4800600" y="4050268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Source: </a:t>
            </a:r>
            <a:r>
              <a:rPr lang="en-US" b="1" i="1" dirty="0" smtClean="0"/>
              <a:t>hackers.com</a:t>
            </a:r>
            <a:endParaRPr lang="en-US" baseline="-25000" dirty="0"/>
          </a:p>
        </p:txBody>
      </p:sp>
      <p:sp>
        <p:nvSpPr>
          <p:cNvPr id="73" name="Rectangle 72"/>
          <p:cNvSpPr/>
          <p:nvPr/>
        </p:nvSpPr>
        <p:spPr>
          <a:xfrm>
            <a:off x="3581400" y="3962400"/>
            <a:ext cx="1808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i="1" dirty="0" smtClean="0"/>
              <a:t>Weight Data </a:t>
            </a:r>
            <a:endParaRPr lang="en-US" sz="2400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6800" y="1909465"/>
            <a:ext cx="2667000" cy="1987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1676400" y="1600200"/>
            <a:ext cx="1957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Fourier-based</a:t>
            </a:r>
            <a:endParaRPr lang="en-US" sz="2400" b="1" baseline="-25000" dirty="0"/>
          </a:p>
        </p:txBody>
      </p:sp>
      <p:sp>
        <p:nvSpPr>
          <p:cNvPr id="31" name="Rectangle 30"/>
          <p:cNvSpPr/>
          <p:nvPr/>
        </p:nvSpPr>
        <p:spPr>
          <a:xfrm>
            <a:off x="914400" y="1219200"/>
            <a:ext cx="7543800" cy="2667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53000" y="1600200"/>
            <a:ext cx="2860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Standard</a:t>
            </a:r>
            <a:r>
              <a:rPr lang="en-US" sz="2400" b="1" baseline="-25000" dirty="0" smtClean="0"/>
              <a:t>[</a:t>
            </a:r>
            <a:r>
              <a:rPr lang="en-US" sz="2400" b="1" baseline="-25000" dirty="0" err="1" smtClean="0"/>
              <a:t>Dwork</a:t>
            </a:r>
            <a:r>
              <a:rPr lang="en-US" sz="2400" b="1" baseline="-25000" dirty="0" smtClean="0"/>
              <a:t> et. al. 06]</a:t>
            </a:r>
            <a:endParaRPr lang="en-US" sz="2400" b="1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61" grpId="0" animBg="1"/>
      <p:bldP spid="70" grpId="0"/>
      <p:bldP spid="71" grpId="0"/>
      <p:bldP spid="72" grpId="0"/>
      <p:bldP spid="73" grpId="0"/>
      <p:bldP spid="18" grpId="0"/>
      <p:bldP spid="31" grpId="0" animBg="1"/>
      <p:bldP spid="3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Distributed </a:t>
            </a:r>
            <a:r>
              <a:rPr lang="en-US" dirty="0"/>
              <a:t>N</a:t>
            </a:r>
            <a:r>
              <a:rPr lang="en-US" dirty="0" smtClean="0"/>
              <a:t>oise Addition: </a:t>
            </a:r>
            <a:br>
              <a:rPr lang="en-US" dirty="0" smtClean="0"/>
            </a:br>
            <a:r>
              <a:rPr lang="en-US" dirty="0" smtClean="0"/>
              <a:t>Performance Overhead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752600"/>
            <a:ext cx="5562600" cy="3430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Computation Overhead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Space Overhead</a:t>
            </a:r>
          </a:p>
          <a:p>
            <a:pPr lvl="1"/>
            <a:r>
              <a:rPr lang="en-US" dirty="0" smtClean="0"/>
              <a:t>0.5 Kb for each user</a:t>
            </a:r>
          </a:p>
          <a:p>
            <a:pPr lvl="1"/>
            <a:r>
              <a:rPr lang="en-US" dirty="0" smtClean="0"/>
              <a:t>0.5 Kb/user for the aggregator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Participator Data Mining applications require</a:t>
            </a:r>
          </a:p>
          <a:p>
            <a:pPr lvl="1"/>
            <a:r>
              <a:rPr lang="en-US" dirty="0" smtClean="0"/>
              <a:t>Accurately answer sequence of queries</a:t>
            </a:r>
          </a:p>
          <a:p>
            <a:pPr lvl="1"/>
            <a:r>
              <a:rPr lang="en-US" dirty="0" smtClean="0"/>
              <a:t>Distributed noise-addition</a:t>
            </a:r>
          </a:p>
          <a:p>
            <a:r>
              <a:rPr lang="en-US" dirty="0" smtClean="0"/>
              <a:t>We saw a solution based on</a:t>
            </a:r>
          </a:p>
          <a:p>
            <a:pPr lvl="1"/>
            <a:r>
              <a:rPr lang="en-US" dirty="0" smtClean="0"/>
              <a:t>Fourier compression &amp; perturbation</a:t>
            </a:r>
          </a:p>
          <a:p>
            <a:pPr lvl="1"/>
            <a:r>
              <a:rPr lang="en-US" dirty="0" smtClean="0"/>
              <a:t>Cryptographic protocols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Participatory Data Mining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3810000" y="2069068"/>
            <a:ext cx="1905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018410" y="2069068"/>
            <a:ext cx="15633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 smtClean="0"/>
              <a:t>Untrusted</a:t>
            </a:r>
            <a:r>
              <a:rPr lang="en-US" sz="2400" dirty="0" smtClean="0"/>
              <a:t> </a:t>
            </a:r>
          </a:p>
          <a:p>
            <a:pPr algn="ctr"/>
            <a:r>
              <a:rPr lang="en-US" sz="2400" dirty="0" smtClean="0"/>
              <a:t>Aggregator</a:t>
            </a:r>
            <a:endParaRPr lang="en-US" sz="2400" baseline="-25000" dirty="0"/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0" y="1371600"/>
            <a:ext cx="5943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657600" y="473458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44" name="Rectangle 43"/>
          <p:cNvSpPr/>
          <p:nvPr/>
        </p:nvSpPr>
        <p:spPr>
          <a:xfrm>
            <a:off x="3657600" y="4124980"/>
            <a:ext cx="1600200" cy="1154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828800" y="473458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46" name="Rectangle 45"/>
          <p:cNvSpPr/>
          <p:nvPr/>
        </p:nvSpPr>
        <p:spPr>
          <a:xfrm>
            <a:off x="5486400" y="473458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47" name="Rectangle 46"/>
          <p:cNvSpPr/>
          <p:nvPr/>
        </p:nvSpPr>
        <p:spPr>
          <a:xfrm>
            <a:off x="7391400" y="4746248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48" name="Rectangle 47"/>
          <p:cNvSpPr/>
          <p:nvPr/>
        </p:nvSpPr>
        <p:spPr>
          <a:xfrm>
            <a:off x="2220360" y="5191780"/>
            <a:ext cx="7873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Alice</a:t>
            </a:r>
            <a:endParaRPr lang="en-US" sz="2400" i="1" baseline="-25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114800" y="5191780"/>
            <a:ext cx="668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Bob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725100" y="5191780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Charlie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764346" y="5191780"/>
            <a:ext cx="8488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Delta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828800" y="4124980"/>
            <a:ext cx="1600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486400" y="4124980"/>
            <a:ext cx="1600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391400" y="4124980"/>
            <a:ext cx="1600200" cy="1154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752600" y="3886200"/>
            <a:ext cx="17526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i="1" dirty="0" smtClean="0">
              <a:solidFill>
                <a:schemeClr val="tx1"/>
              </a:solidFill>
            </a:endParaRP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Week 10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Weight: 120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Cholesterol: 60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581400" y="4038600"/>
            <a:ext cx="17526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Week 10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Weight: 120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Cholesterol: 60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0200" y="4038600"/>
            <a:ext cx="17526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Week 10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Weight: 120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Cholesterol: 60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15200" y="4038600"/>
            <a:ext cx="17526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Week 10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Weight: 120</a:t>
            </a:r>
          </a:p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Cholesterol: 60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895600" y="2895600"/>
            <a:ext cx="403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How many people weigh &gt; 200 pounds and have cholesterol &gt; 80 in week </a:t>
            </a:r>
            <a:r>
              <a:rPr lang="en-US" b="1" i="1" dirty="0" err="1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en-US" dirty="0" smtClean="0"/>
          </a:p>
        </p:txBody>
      </p:sp>
      <p:sp>
        <p:nvSpPr>
          <p:cNvPr id="30" name="Rectangle 29"/>
          <p:cNvSpPr/>
          <p:nvPr/>
        </p:nvSpPr>
        <p:spPr>
          <a:xfrm>
            <a:off x="-12473" y="4038600"/>
            <a:ext cx="1841273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2200" b="1" i="1" dirty="0" smtClean="0">
                <a:solidFill>
                  <a:schemeClr val="bg1">
                    <a:lumMod val="75000"/>
                  </a:schemeClr>
                </a:solidFill>
              </a:rPr>
              <a:t> Web History </a:t>
            </a:r>
          </a:p>
          <a:p>
            <a:pPr algn="ctr">
              <a:spcBef>
                <a:spcPts val="600"/>
              </a:spcBef>
              <a:buFont typeface="Arial" pitchFamily="34" charset="0"/>
              <a:buChar char="•"/>
            </a:pPr>
            <a:r>
              <a:rPr lang="en-US" sz="2200" b="1" i="1" dirty="0" smtClean="0"/>
              <a:t> Medical Info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en-US" sz="2200" b="1" i="1" dirty="0" smtClean="0">
                <a:solidFill>
                  <a:schemeClr val="bg1">
                    <a:lumMod val="75000"/>
                  </a:schemeClr>
                </a:solidFill>
              </a:rPr>
              <a:t> GPS Traces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/>
          <p:cNvSpPr txBox="1">
            <a:spLocks/>
          </p:cNvSpPr>
          <p:nvPr/>
        </p:nvSpPr>
        <p:spPr>
          <a:xfrm>
            <a:off x="457200" y="16002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State-of-the-art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1447800" y="5791200"/>
            <a:ext cx="716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Formal Privacy achieved for right noise</a:t>
            </a:r>
          </a:p>
          <a:p>
            <a:pPr algn="ctr"/>
            <a:r>
              <a:rPr lang="en-US" sz="2400" dirty="0" smtClean="0"/>
              <a:t>Noise still small for a single query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86000" y="3276600"/>
            <a:ext cx="434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At 5PM, were you at 148</a:t>
            </a:r>
            <a:r>
              <a:rPr lang="en-US" baseline="30000" dirty="0" smtClean="0"/>
              <a:t>th</a:t>
            </a:r>
            <a:r>
              <a:rPr lang="en-US" dirty="0" smtClean="0"/>
              <a:t> Street &amp; 36</a:t>
            </a:r>
            <a:r>
              <a:rPr lang="en-US" baseline="30000" dirty="0" smtClean="0"/>
              <a:t>th</a:t>
            </a:r>
            <a:r>
              <a:rPr lang="en-US" dirty="0" smtClean="0"/>
              <a:t> Ave?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62000" y="1600200"/>
            <a:ext cx="76962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en-US" sz="2800" i="1" dirty="0" smtClean="0">
                <a:solidFill>
                  <a:srgbClr val="C00000"/>
                </a:solidFill>
              </a:rPr>
              <a:t>Noise in each answer = O(# of queries)</a:t>
            </a:r>
          </a:p>
          <a:p>
            <a:pPr marL="514350" indent="-514350">
              <a:buAutoNum type="arabicPeriod"/>
            </a:pPr>
            <a:r>
              <a:rPr lang="en-US" sz="2800" i="1" dirty="0" smtClean="0">
                <a:solidFill>
                  <a:srgbClr val="C00000"/>
                </a:solidFill>
              </a:rPr>
              <a:t>Trusted Server required</a:t>
            </a:r>
            <a:endParaRPr lang="en-US" sz="2800" i="1" dirty="0">
              <a:solidFill>
                <a:srgbClr val="C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0" y="3593068"/>
            <a:ext cx="48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At </a:t>
            </a:r>
            <a:r>
              <a:rPr lang="en-US" b="1" i="1" dirty="0" smtClean="0"/>
              <a:t>5:15PM, </a:t>
            </a:r>
            <a:r>
              <a:rPr lang="en-US" dirty="0" smtClean="0"/>
              <a:t>were you at 148</a:t>
            </a:r>
            <a:r>
              <a:rPr lang="en-US" baseline="30000" dirty="0" smtClean="0"/>
              <a:t>th</a:t>
            </a:r>
            <a:r>
              <a:rPr lang="en-US" dirty="0" smtClean="0"/>
              <a:t> Street &amp; 36</a:t>
            </a:r>
            <a:r>
              <a:rPr lang="en-US" baseline="30000" dirty="0" smtClean="0"/>
              <a:t>th</a:t>
            </a:r>
            <a:r>
              <a:rPr lang="en-US" dirty="0" smtClean="0"/>
              <a:t>  Ave?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286000" y="4038600"/>
            <a:ext cx="48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At </a:t>
            </a:r>
            <a:r>
              <a:rPr lang="en-US" b="1" i="1" dirty="0" smtClean="0"/>
              <a:t>7AM</a:t>
            </a:r>
            <a:r>
              <a:rPr lang="en-US" dirty="0" smtClean="0"/>
              <a:t>, were you at 148</a:t>
            </a:r>
            <a:r>
              <a:rPr lang="en-US" baseline="30000" dirty="0" smtClean="0"/>
              <a:t>th</a:t>
            </a:r>
            <a:r>
              <a:rPr lang="en-US" dirty="0" smtClean="0"/>
              <a:t> Street &amp; 36</a:t>
            </a:r>
            <a:r>
              <a:rPr lang="en-US" baseline="30000" dirty="0" smtClean="0"/>
              <a:t>th</a:t>
            </a:r>
            <a:r>
              <a:rPr lang="en-US" dirty="0" smtClean="0"/>
              <a:t>  Ave?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2400" y="3733800"/>
            <a:ext cx="45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…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743200" y="1153180"/>
            <a:ext cx="3581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</a:rPr>
              <a:t>Two Main Challenges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35" name="Rectangle 34"/>
          <p:cNvSpPr/>
          <p:nvPr/>
        </p:nvSpPr>
        <p:spPr>
          <a:xfrm>
            <a:off x="3429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38" name="Rectangle 37"/>
          <p:cNvSpPr/>
          <p:nvPr/>
        </p:nvSpPr>
        <p:spPr>
          <a:xfrm>
            <a:off x="48768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39" name="Rectangle 38"/>
          <p:cNvSpPr/>
          <p:nvPr/>
        </p:nvSpPr>
        <p:spPr>
          <a:xfrm>
            <a:off x="66294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40" name="Rectangle 39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41" name="Rectangle 40"/>
          <p:cNvSpPr/>
          <p:nvPr/>
        </p:nvSpPr>
        <p:spPr>
          <a:xfrm>
            <a:off x="3546878" y="5257800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42" name="Rectangle 41"/>
          <p:cNvSpPr/>
          <p:nvPr/>
        </p:nvSpPr>
        <p:spPr>
          <a:xfrm>
            <a:off x="4884931" y="5257800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43" name="Rectangle 42"/>
          <p:cNvSpPr/>
          <p:nvPr/>
        </p:nvSpPr>
        <p:spPr>
          <a:xfrm>
            <a:off x="6706462" y="5257800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44" name="Rounded Rectangle 43"/>
          <p:cNvSpPr/>
          <p:nvPr/>
        </p:nvSpPr>
        <p:spPr>
          <a:xfrm>
            <a:off x="3505200" y="25146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645756" y="2667000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sp>
        <p:nvSpPr>
          <p:cNvPr id="46" name="Rectangle 45"/>
          <p:cNvSpPr/>
          <p:nvPr/>
        </p:nvSpPr>
        <p:spPr>
          <a:xfrm>
            <a:off x="1981200" y="4355068"/>
            <a:ext cx="60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Yes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5814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0292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7056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Yes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04800" y="31242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824855" y="3352800"/>
            <a:ext cx="15373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Trusted Server</a:t>
            </a:r>
            <a:endParaRPr lang="en-US" baseline="-25000" dirty="0"/>
          </a:p>
        </p:txBody>
      </p:sp>
      <p:cxnSp>
        <p:nvCxnSpPr>
          <p:cNvPr id="52" name="Straight Arrow Connector 51"/>
          <p:cNvCxnSpPr>
            <a:stCxn id="34" idx="0"/>
            <a:endCxn id="50" idx="2"/>
          </p:cNvCxnSpPr>
          <p:nvPr/>
        </p:nvCxnSpPr>
        <p:spPr>
          <a:xfrm rot="16200000" flipV="1">
            <a:off x="1352550" y="3676650"/>
            <a:ext cx="838200" cy="1104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5" idx="0"/>
            <a:endCxn id="50" idx="2"/>
          </p:cNvCxnSpPr>
          <p:nvPr/>
        </p:nvCxnSpPr>
        <p:spPr>
          <a:xfrm rot="16200000" flipV="1">
            <a:off x="2114550" y="2914650"/>
            <a:ext cx="838200" cy="2628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8" idx="0"/>
            <a:endCxn id="50" idx="2"/>
          </p:cNvCxnSpPr>
          <p:nvPr/>
        </p:nvCxnSpPr>
        <p:spPr>
          <a:xfrm rot="16200000" flipV="1">
            <a:off x="2838450" y="2190750"/>
            <a:ext cx="838200" cy="407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39" idx="0"/>
          </p:cNvCxnSpPr>
          <p:nvPr/>
        </p:nvCxnSpPr>
        <p:spPr>
          <a:xfrm rot="16200000" flipV="1">
            <a:off x="4019550" y="1619250"/>
            <a:ext cx="762000" cy="529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6705600" y="4114800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029200" y="41264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581400" y="4114800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981200" y="4114800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Yes</a:t>
            </a:r>
          </a:p>
        </p:txBody>
      </p:sp>
      <p:cxnSp>
        <p:nvCxnSpPr>
          <p:cNvPr id="61" name="Straight Arrow Connector 60"/>
          <p:cNvCxnSpPr>
            <a:stCxn id="60" idx="0"/>
          </p:cNvCxnSpPr>
          <p:nvPr/>
        </p:nvCxnSpPr>
        <p:spPr>
          <a:xfrm rot="5400000" flipH="1" flipV="1">
            <a:off x="2800350" y="2647950"/>
            <a:ext cx="914400" cy="2019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9" idx="0"/>
          </p:cNvCxnSpPr>
          <p:nvPr/>
        </p:nvCxnSpPr>
        <p:spPr>
          <a:xfrm rot="5400000" flipH="1" flipV="1">
            <a:off x="3600450" y="3448050"/>
            <a:ext cx="91440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8" idx="0"/>
          </p:cNvCxnSpPr>
          <p:nvPr/>
        </p:nvCxnSpPr>
        <p:spPr>
          <a:xfrm rot="16200000" flipV="1">
            <a:off x="4356616" y="3187184"/>
            <a:ext cx="926068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57" idx="0"/>
          </p:cNvCxnSpPr>
          <p:nvPr/>
        </p:nvCxnSpPr>
        <p:spPr>
          <a:xfrm rot="16200000" flipV="1">
            <a:off x="5238750" y="2381250"/>
            <a:ext cx="914400" cy="255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5400000" flipH="1" flipV="1">
            <a:off x="2381250" y="2076450"/>
            <a:ext cx="34290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8" grpId="0"/>
      <p:bldP spid="46" grpId="0"/>
      <p:bldP spid="50" grpId="0" animBg="1"/>
      <p:bldP spid="5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main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76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Challenge #1: Correlations in Time-Series Data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2274849"/>
            <a:ext cx="4800600" cy="2601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2590800"/>
          <a:ext cx="3657600" cy="1676400"/>
        </p:xfrm>
        <a:graphic>
          <a:graphicData uri="http://schemas.openxmlformats.org/drawingml/2006/table">
            <a:tbl>
              <a:tblPr/>
              <a:tblGrid>
                <a:gridCol w="762000"/>
                <a:gridCol w="609600"/>
                <a:gridCol w="12954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kern="1200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Name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kern="1200" baseline="0">
                          <a:solidFill>
                            <a:schemeClr val="tx1"/>
                          </a:solidFill>
                          <a:latin typeface="Times New Roman"/>
                        </a:rPr>
                        <a:t>Age</a:t>
                      </a:r>
                      <a:endParaRPr lang="en-US" sz="2000" b="0" i="0" u="none" strike="noStrike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Location</a:t>
                      </a:r>
                      <a:endParaRPr lang="en-US" sz="2000" b="0" i="0" u="none" strike="noStrike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Alice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5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Building 99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5 PM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Alice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25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36</a:t>
                      </a:r>
                      <a:r>
                        <a:rPr kumimoji="0" lang="en-US" sz="1600" b="0" i="0" u="none" strike="noStrike" kern="1200" baseline="300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 Street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5:02 PM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Alice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25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Building 112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5:03 PM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Bob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32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Building 99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spcBef>
                          <a:spcPts val="288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5:35 PM</a:t>
                      </a:r>
                      <a:endParaRPr kumimoji="0" lang="en-US" sz="1600" b="0" i="0" u="none" strike="noStrike" kern="1200" baseline="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1" y="4343400"/>
            <a:ext cx="358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/>
              <a:t>Lots of tuple correlations!</a:t>
            </a:r>
            <a:endParaRPr lang="en-US" sz="2400" b="1" i="1" dirty="0"/>
          </a:p>
        </p:txBody>
      </p:sp>
      <p:sp>
        <p:nvSpPr>
          <p:cNvPr id="19" name="Freeform 18"/>
          <p:cNvSpPr/>
          <p:nvPr/>
        </p:nvSpPr>
        <p:spPr>
          <a:xfrm>
            <a:off x="84338" y="3030244"/>
            <a:ext cx="372862" cy="322555"/>
          </a:xfrm>
          <a:custGeom>
            <a:avLst/>
            <a:gdLst>
              <a:gd name="connsiteX0" fmla="*/ 309239 w 309239"/>
              <a:gd name="connsiteY0" fmla="*/ 0 h 301840"/>
              <a:gd name="connsiteX1" fmla="*/ 1480 w 309239"/>
              <a:gd name="connsiteY1" fmla="*/ 133165 h 301840"/>
              <a:gd name="connsiteX2" fmla="*/ 300361 w 309239"/>
              <a:gd name="connsiteY2" fmla="*/ 301840 h 301840"/>
              <a:gd name="connsiteX3" fmla="*/ 300361 w 309239"/>
              <a:gd name="connsiteY3" fmla="*/ 301840 h 301840"/>
              <a:gd name="connsiteX4" fmla="*/ 300361 w 309239"/>
              <a:gd name="connsiteY4" fmla="*/ 301840 h 301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239" h="301840">
                <a:moveTo>
                  <a:pt x="309239" y="0"/>
                </a:moveTo>
                <a:cubicBezTo>
                  <a:pt x="156099" y="41429"/>
                  <a:pt x="2960" y="82858"/>
                  <a:pt x="1480" y="133165"/>
                </a:cubicBezTo>
                <a:cubicBezTo>
                  <a:pt x="0" y="183472"/>
                  <a:pt x="300361" y="301840"/>
                  <a:pt x="300361" y="301840"/>
                </a:cubicBezTo>
                <a:lnTo>
                  <a:pt x="300361" y="301840"/>
                </a:lnTo>
                <a:lnTo>
                  <a:pt x="300361" y="301840"/>
                </a:lnTo>
              </a:path>
            </a:pathLst>
          </a:custGeom>
          <a:ln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76200" y="3411245"/>
            <a:ext cx="372862" cy="322555"/>
          </a:xfrm>
          <a:custGeom>
            <a:avLst/>
            <a:gdLst>
              <a:gd name="connsiteX0" fmla="*/ 309239 w 309239"/>
              <a:gd name="connsiteY0" fmla="*/ 0 h 301840"/>
              <a:gd name="connsiteX1" fmla="*/ 1480 w 309239"/>
              <a:gd name="connsiteY1" fmla="*/ 133165 h 301840"/>
              <a:gd name="connsiteX2" fmla="*/ 300361 w 309239"/>
              <a:gd name="connsiteY2" fmla="*/ 301840 h 301840"/>
              <a:gd name="connsiteX3" fmla="*/ 300361 w 309239"/>
              <a:gd name="connsiteY3" fmla="*/ 301840 h 301840"/>
              <a:gd name="connsiteX4" fmla="*/ 300361 w 309239"/>
              <a:gd name="connsiteY4" fmla="*/ 301840 h 301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239" h="301840">
                <a:moveTo>
                  <a:pt x="309239" y="0"/>
                </a:moveTo>
                <a:cubicBezTo>
                  <a:pt x="156099" y="41429"/>
                  <a:pt x="2960" y="82858"/>
                  <a:pt x="1480" y="133165"/>
                </a:cubicBezTo>
                <a:cubicBezTo>
                  <a:pt x="0" y="183472"/>
                  <a:pt x="300361" y="301840"/>
                  <a:pt x="300361" y="301840"/>
                </a:cubicBezTo>
                <a:lnTo>
                  <a:pt x="300361" y="301840"/>
                </a:lnTo>
                <a:lnTo>
                  <a:pt x="300361" y="301840"/>
                </a:lnTo>
              </a:path>
            </a:pathLst>
          </a:custGeom>
          <a:ln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4724399" y="2684966"/>
            <a:ext cx="1295400" cy="533400"/>
          </a:xfrm>
          <a:prstGeom prst="roundRect">
            <a:avLst/>
          </a:prstGeom>
          <a:solidFill>
            <a:schemeClr val="accent2">
              <a:lumMod val="5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Building 99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333999" y="3446966"/>
            <a:ext cx="1219200" cy="533400"/>
          </a:xfrm>
          <a:prstGeom prst="roundRect">
            <a:avLst/>
          </a:prstGeom>
          <a:solidFill>
            <a:schemeClr val="accent2">
              <a:lumMod val="5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36</a:t>
            </a:r>
            <a:r>
              <a:rPr lang="en-US" sz="2000" b="1" i="1" baseline="30000" dirty="0" smtClean="0">
                <a:solidFill>
                  <a:schemeClr val="tx1"/>
                </a:solidFill>
              </a:rPr>
              <a:t>th</a:t>
            </a:r>
            <a:r>
              <a:rPr lang="en-US" sz="2000" b="1" i="1" dirty="0" smtClean="0">
                <a:solidFill>
                  <a:schemeClr val="tx1"/>
                </a:solidFill>
              </a:rPr>
              <a:t> Street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6248399" y="4056566"/>
            <a:ext cx="1295400" cy="533400"/>
          </a:xfrm>
          <a:prstGeom prst="roundRect">
            <a:avLst/>
          </a:prstGeom>
          <a:solidFill>
            <a:schemeClr val="accent2">
              <a:lumMod val="5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</a:rPr>
              <a:t>Building 112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57199" y="2895600"/>
            <a:ext cx="3657601" cy="381000"/>
          </a:xfrm>
          <a:prstGeom prst="rect">
            <a:avLst/>
          </a:prstGeom>
          <a:noFill/>
          <a:effectLst>
            <a:glow rad="101600">
              <a:schemeClr val="tx1">
                <a:alpha val="75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57200" y="3200400"/>
            <a:ext cx="3657601" cy="381000"/>
          </a:xfrm>
          <a:prstGeom prst="rect">
            <a:avLst/>
          </a:prstGeom>
          <a:noFill/>
          <a:effectLst>
            <a:glow rad="101600">
              <a:schemeClr val="tx1">
                <a:alpha val="75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57199" y="3581400"/>
            <a:ext cx="3657601" cy="381000"/>
          </a:xfrm>
          <a:prstGeom prst="rect">
            <a:avLst/>
          </a:prstGeom>
          <a:noFill/>
          <a:effectLst>
            <a:glow rad="101600">
              <a:schemeClr val="tx1">
                <a:alpha val="75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381000" y="5410200"/>
            <a:ext cx="8686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Current privacy techniques can’t handle</a:t>
            </a:r>
            <a:r>
              <a:rPr kumimoji="0" lang="en-US" sz="3200" b="0" i="1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tuple correlations</a:t>
            </a:r>
            <a:r>
              <a:rPr lang="en-US" sz="2700" i="1" dirty="0" smtClean="0">
                <a:solidFill>
                  <a:srgbClr val="C00000"/>
                </a:solidFill>
              </a:rPr>
              <a:t>!</a:t>
            </a: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6" grpId="0" animBg="1"/>
      <p:bldP spid="27" grpId="0" animBg="1"/>
      <p:bldP spid="28" grpId="0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1" grpId="2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main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Challenge #2: No trusted server</a:t>
            </a:r>
          </a:p>
          <a:p>
            <a:pPr lvl="2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3429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8768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66294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9" name="Rectangle 8"/>
          <p:cNvSpPr/>
          <p:nvPr/>
        </p:nvSpPr>
        <p:spPr>
          <a:xfrm>
            <a:off x="3546878" y="5257800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10" name="Rectangle 9"/>
          <p:cNvSpPr/>
          <p:nvPr/>
        </p:nvSpPr>
        <p:spPr>
          <a:xfrm>
            <a:off x="4884931" y="5257800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6706462" y="5257800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12" name="Rounded Rectangle 11"/>
          <p:cNvSpPr/>
          <p:nvPr/>
        </p:nvSpPr>
        <p:spPr>
          <a:xfrm>
            <a:off x="3505200" y="25146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45756" y="2667000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2971800" y="3200400"/>
            <a:ext cx="335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Were you at 520 bridge at 5 PM?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81200" y="4355068"/>
            <a:ext cx="60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Yes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814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056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Yes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85800" y="32004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24855" y="3352800"/>
            <a:ext cx="15373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Trusted Server</a:t>
            </a:r>
            <a:endParaRPr lang="en-US" baseline="-25000" dirty="0"/>
          </a:p>
        </p:txBody>
      </p:sp>
      <p:cxnSp>
        <p:nvCxnSpPr>
          <p:cNvPr id="22" name="Straight Arrow Connector 21"/>
          <p:cNvCxnSpPr>
            <a:stCxn id="4" idx="0"/>
            <a:endCxn id="20" idx="2"/>
          </p:cNvCxnSpPr>
          <p:nvPr/>
        </p:nvCxnSpPr>
        <p:spPr>
          <a:xfrm rot="16200000" flipV="1">
            <a:off x="1581150" y="3905250"/>
            <a:ext cx="762000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0"/>
            <a:endCxn id="20" idx="2"/>
          </p:cNvCxnSpPr>
          <p:nvPr/>
        </p:nvCxnSpPr>
        <p:spPr>
          <a:xfrm rot="16200000" flipV="1">
            <a:off x="2343150" y="3143250"/>
            <a:ext cx="762000" cy="2247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6" idx="0"/>
            <a:endCxn id="20" idx="2"/>
          </p:cNvCxnSpPr>
          <p:nvPr/>
        </p:nvCxnSpPr>
        <p:spPr>
          <a:xfrm rot="16200000" flipV="1">
            <a:off x="3067050" y="2419350"/>
            <a:ext cx="762000" cy="3695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7" idx="0"/>
          </p:cNvCxnSpPr>
          <p:nvPr/>
        </p:nvCxnSpPr>
        <p:spPr>
          <a:xfrm rot="16200000" flipV="1">
            <a:off x="4019550" y="1619250"/>
            <a:ext cx="762000" cy="529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85800" y="3392269"/>
            <a:ext cx="167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Users add noise individually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705600" y="4114800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029200" y="41264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581400" y="4114800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981200" y="4114800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Yes</a:t>
            </a:r>
          </a:p>
        </p:txBody>
      </p:sp>
      <p:cxnSp>
        <p:nvCxnSpPr>
          <p:cNvPr id="39" name="Straight Arrow Connector 38"/>
          <p:cNvCxnSpPr>
            <a:stCxn id="37" idx="0"/>
          </p:cNvCxnSpPr>
          <p:nvPr/>
        </p:nvCxnSpPr>
        <p:spPr>
          <a:xfrm rot="5400000" flipH="1" flipV="1">
            <a:off x="2800350" y="2647950"/>
            <a:ext cx="914400" cy="2019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6" idx="0"/>
          </p:cNvCxnSpPr>
          <p:nvPr/>
        </p:nvCxnSpPr>
        <p:spPr>
          <a:xfrm rot="5400000" flipH="1" flipV="1">
            <a:off x="3600450" y="3448050"/>
            <a:ext cx="91440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5" idx="0"/>
          </p:cNvCxnSpPr>
          <p:nvPr/>
        </p:nvCxnSpPr>
        <p:spPr>
          <a:xfrm rot="16200000" flipV="1">
            <a:off x="4356616" y="3187184"/>
            <a:ext cx="926068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4" idx="0"/>
          </p:cNvCxnSpPr>
          <p:nvPr/>
        </p:nvCxnSpPr>
        <p:spPr>
          <a:xfrm rot="16200000" flipV="1">
            <a:off x="5238750" y="2381250"/>
            <a:ext cx="914400" cy="255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959401" y="5858319"/>
            <a:ext cx="5050999" cy="4662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 sz="2700" i="1" dirty="0" smtClean="0">
                <a:solidFill>
                  <a:srgbClr val="C00000"/>
                </a:solidFill>
              </a:rPr>
              <a:t>Total error grows with # of users!   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rot="5400000" flipH="1" flipV="1">
            <a:off x="2381250" y="2076450"/>
            <a:ext cx="34290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 animBg="1"/>
      <p:bldP spid="13" grpId="0"/>
      <p:bldP spid="15" grpId="0"/>
      <p:bldP spid="16" grpId="0"/>
      <p:bldP spid="16" grpId="1"/>
      <p:bldP spid="17" grpId="0"/>
      <p:bldP spid="18" grpId="0"/>
      <p:bldP spid="19" grpId="0"/>
      <p:bldP spid="20" grpId="0" animBg="1"/>
      <p:bldP spid="20" grpId="1" animBg="1"/>
      <p:bldP spid="21" grpId="0"/>
      <p:bldP spid="21" grpId="1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57600" y="47244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9" name="Rectangle 8"/>
          <p:cNvSpPr/>
          <p:nvPr/>
        </p:nvSpPr>
        <p:spPr>
          <a:xfrm>
            <a:off x="3657600" y="4114800"/>
            <a:ext cx="1600200" cy="1154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Participatory Data Mining</a:t>
            </a:r>
            <a:endParaRPr lang="en-US" dirty="0"/>
          </a:p>
        </p:txBody>
      </p:sp>
      <p:pic>
        <p:nvPicPr>
          <p:cNvPr id="8" name="Content Placeholder 7" descr="trace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971365" y="4191000"/>
            <a:ext cx="1057835" cy="1030356"/>
          </a:xfrm>
        </p:spPr>
      </p:pic>
      <p:sp>
        <p:nvSpPr>
          <p:cNvPr id="4" name="Rectangle 3"/>
          <p:cNvSpPr/>
          <p:nvPr/>
        </p:nvSpPr>
        <p:spPr>
          <a:xfrm>
            <a:off x="1828800" y="47244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5486400" y="47244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7391400" y="4736068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2225328" y="5181600"/>
            <a:ext cx="7774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Alice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31827" y="5181600"/>
            <a:ext cx="668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Bob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25100" y="5181600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Charlie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64346" y="5181600"/>
            <a:ext cx="8488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Delta</a:t>
            </a:r>
            <a:endParaRPr lang="en-US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28800" y="4114800"/>
            <a:ext cx="1600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486400" y="4114800"/>
            <a:ext cx="1600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391400" y="4114800"/>
            <a:ext cx="1600200" cy="1154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 descr="trace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33600" y="4191000"/>
            <a:ext cx="990600" cy="1023257"/>
          </a:xfrm>
          <a:prstGeom prst="rect">
            <a:avLst/>
          </a:prstGeom>
        </p:spPr>
      </p:pic>
      <p:pic>
        <p:nvPicPr>
          <p:cNvPr id="22" name="Picture 21" descr="trace3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91200" y="4191000"/>
            <a:ext cx="1066800" cy="1018308"/>
          </a:xfrm>
          <a:prstGeom prst="rect">
            <a:avLst/>
          </a:prstGeom>
        </p:spPr>
      </p:pic>
      <p:pic>
        <p:nvPicPr>
          <p:cNvPr id="23" name="Picture 22" descr="trace4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696200" y="4191000"/>
            <a:ext cx="1066800" cy="1018309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2286000" y="2935069"/>
            <a:ext cx="6477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How many people take a particular route at 5 PM?</a:t>
            </a:r>
          </a:p>
          <a:p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      How many people take a particular route at 5:15PM?</a:t>
            </a:r>
          </a:p>
          <a:p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       …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14800" y="3957935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C00000"/>
                </a:solidFill>
              </a:rPr>
              <a:t>Privacy  Concerns!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810000" y="2069068"/>
            <a:ext cx="1905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018410" y="2069068"/>
            <a:ext cx="15633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 smtClean="0"/>
              <a:t>Untrusted</a:t>
            </a:r>
            <a:r>
              <a:rPr lang="en-US" sz="2400" dirty="0" smtClean="0"/>
              <a:t> </a:t>
            </a:r>
          </a:p>
          <a:p>
            <a:pPr algn="ctr"/>
            <a:r>
              <a:rPr lang="en-US" sz="2400" dirty="0" smtClean="0"/>
              <a:t>Aggregator</a:t>
            </a:r>
            <a:endParaRPr lang="en-US" sz="2400" baseline="-25000" dirty="0"/>
          </a:p>
        </p:txBody>
      </p:sp>
      <p:sp>
        <p:nvSpPr>
          <p:cNvPr id="44" name="Rectangle 43"/>
          <p:cNvSpPr/>
          <p:nvPr/>
        </p:nvSpPr>
        <p:spPr>
          <a:xfrm>
            <a:off x="-12473" y="4038600"/>
            <a:ext cx="1841273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2200" b="1" i="1" dirty="0" smtClean="0">
                <a:solidFill>
                  <a:schemeClr val="bg1">
                    <a:lumMod val="75000"/>
                  </a:schemeClr>
                </a:solidFill>
              </a:rPr>
              <a:t> Web History </a:t>
            </a:r>
          </a:p>
          <a:p>
            <a:pPr algn="ctr">
              <a:spcBef>
                <a:spcPts val="600"/>
              </a:spcBef>
              <a:buFont typeface="Arial" pitchFamily="34" charset="0"/>
              <a:buChar char="•"/>
            </a:pPr>
            <a:r>
              <a:rPr lang="en-US" sz="2200" b="1" i="1" dirty="0" smtClean="0">
                <a:solidFill>
                  <a:schemeClr val="bg1">
                    <a:lumMod val="75000"/>
                  </a:schemeClr>
                </a:solidFill>
              </a:rPr>
              <a:t> Medical Info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en-US" sz="2200" b="1" i="1" dirty="0" smtClean="0"/>
              <a:t> GPS Traces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828800" y="3741003"/>
            <a:ext cx="7315200" cy="830997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C00000"/>
                </a:solidFill>
              </a:rPr>
              <a:t>Goal: Enable </a:t>
            </a:r>
            <a:r>
              <a:rPr lang="en-US" sz="2400" b="1" i="1" u="sng" dirty="0" err="1" smtClean="0">
                <a:solidFill>
                  <a:srgbClr val="C00000"/>
                </a:solidFill>
              </a:rPr>
              <a:t>untrusted</a:t>
            </a:r>
            <a:r>
              <a:rPr lang="en-US" sz="2400" b="1" i="1" dirty="0" smtClean="0">
                <a:solidFill>
                  <a:srgbClr val="C00000"/>
                </a:solidFill>
              </a:rPr>
              <a:t> aggregator to </a:t>
            </a:r>
            <a:r>
              <a:rPr lang="en-US" sz="2400" b="1" i="1" dirty="0" smtClean="0">
                <a:solidFill>
                  <a:srgbClr val="C00000"/>
                </a:solidFill>
              </a:rPr>
              <a:t>query </a:t>
            </a:r>
          </a:p>
          <a:p>
            <a:pPr algn="ctr"/>
            <a:r>
              <a:rPr lang="en-US" sz="2400" b="1" i="1" dirty="0" smtClean="0">
                <a:solidFill>
                  <a:srgbClr val="C00000"/>
                </a:solidFill>
              </a:rPr>
              <a:t>users’ </a:t>
            </a:r>
            <a:r>
              <a:rPr lang="en-US" sz="2400" b="1" i="1" u="sng" dirty="0" smtClean="0">
                <a:solidFill>
                  <a:srgbClr val="C00000"/>
                </a:solidFill>
              </a:rPr>
              <a:t>time-series data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</a:rPr>
              <a:t>with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i="1" u="sng" dirty="0" smtClean="0">
                <a:solidFill>
                  <a:srgbClr val="C00000"/>
                </a:solidFill>
              </a:rPr>
              <a:t>formal </a:t>
            </a:r>
            <a:r>
              <a:rPr lang="en-US" sz="2400" b="1" i="1" u="sng" dirty="0" smtClean="0">
                <a:solidFill>
                  <a:srgbClr val="C00000"/>
                </a:solidFill>
              </a:rPr>
              <a:t>privacy  </a:t>
            </a:r>
            <a:endParaRPr lang="en-US" sz="2400" b="1" i="1" u="sng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7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7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7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7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7" grpId="0" animBg="1"/>
      <p:bldP spid="19" grpId="0" animBg="1"/>
      <p:bldP spid="32" grpId="0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/>
          <p:cNvSpPr txBox="1">
            <a:spLocks/>
          </p:cNvSpPr>
          <p:nvPr/>
        </p:nvSpPr>
        <p:spPr>
          <a:xfrm>
            <a:off x="457200" y="16002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State-of-the-art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3429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8768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66294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3546878" y="5257800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884931" y="5257800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6706462" y="5257800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3505200" y="25146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645756" y="2667000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cxnSp>
        <p:nvCxnSpPr>
          <p:cNvPr id="34" name="Straight Arrow Connector 33"/>
          <p:cNvCxnSpPr>
            <a:stCxn id="26" idx="2"/>
            <a:endCxn id="4" idx="0"/>
          </p:cNvCxnSpPr>
          <p:nvPr/>
        </p:nvCxnSpPr>
        <p:spPr>
          <a:xfrm rot="5400000">
            <a:off x="2667000" y="2857500"/>
            <a:ext cx="14478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6" idx="2"/>
            <a:endCxn id="5" idx="0"/>
          </p:cNvCxnSpPr>
          <p:nvPr/>
        </p:nvCxnSpPr>
        <p:spPr>
          <a:xfrm rot="5400000">
            <a:off x="3429000" y="36195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6" idx="2"/>
            <a:endCxn id="6" idx="0"/>
          </p:cNvCxnSpPr>
          <p:nvPr/>
        </p:nvCxnSpPr>
        <p:spPr>
          <a:xfrm rot="16200000" flipH="1">
            <a:off x="4152900" y="3505200"/>
            <a:ext cx="1447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7" idx="0"/>
          </p:cNvCxnSpPr>
          <p:nvPr/>
        </p:nvCxnSpPr>
        <p:spPr>
          <a:xfrm>
            <a:off x="4495800" y="3200400"/>
            <a:ext cx="25527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286000" y="32766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How many people were at 148</a:t>
            </a:r>
            <a:r>
              <a:rPr lang="en-US" baseline="30000" dirty="0" smtClean="0"/>
              <a:t>th</a:t>
            </a:r>
            <a:r>
              <a:rPr lang="en-US" dirty="0" smtClean="0"/>
              <a:t> Street &amp; 36</a:t>
            </a:r>
            <a:r>
              <a:rPr lang="en-US" baseline="30000" dirty="0" smtClean="0"/>
              <a:t>th</a:t>
            </a:r>
            <a:r>
              <a:rPr lang="en-US" dirty="0" smtClean="0"/>
              <a:t> Ave at 5PM?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/>
          <p:cNvSpPr txBox="1">
            <a:spLocks/>
          </p:cNvSpPr>
          <p:nvPr/>
        </p:nvSpPr>
        <p:spPr>
          <a:xfrm>
            <a:off x="457200" y="16002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State-of-the-art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3429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8768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66294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3546878" y="5257800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884931" y="5257800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6706462" y="5257800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3505200" y="25146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645756" y="2667000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sp>
        <p:nvSpPr>
          <p:cNvPr id="22" name="Rectangle 21"/>
          <p:cNvSpPr/>
          <p:nvPr/>
        </p:nvSpPr>
        <p:spPr>
          <a:xfrm>
            <a:off x="1981200" y="4355068"/>
            <a:ext cx="60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Yes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5814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292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705600" y="4355068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Yes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04800" y="32004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43855" y="3352800"/>
            <a:ext cx="15373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Trusted Server</a:t>
            </a:r>
            <a:endParaRPr lang="en-US" baseline="-25000" dirty="0"/>
          </a:p>
        </p:txBody>
      </p:sp>
      <p:cxnSp>
        <p:nvCxnSpPr>
          <p:cNvPr id="32" name="Straight Arrow Connector 31"/>
          <p:cNvCxnSpPr>
            <a:stCxn id="4" idx="0"/>
            <a:endCxn id="29" idx="2"/>
          </p:cNvCxnSpPr>
          <p:nvPr/>
        </p:nvCxnSpPr>
        <p:spPr>
          <a:xfrm rot="16200000" flipV="1">
            <a:off x="1390650" y="3714750"/>
            <a:ext cx="762000" cy="1104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" idx="0"/>
            <a:endCxn id="29" idx="2"/>
          </p:cNvCxnSpPr>
          <p:nvPr/>
        </p:nvCxnSpPr>
        <p:spPr>
          <a:xfrm rot="16200000" flipV="1">
            <a:off x="2152650" y="2952750"/>
            <a:ext cx="762000" cy="2628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6" idx="0"/>
            <a:endCxn id="29" idx="2"/>
          </p:cNvCxnSpPr>
          <p:nvPr/>
        </p:nvCxnSpPr>
        <p:spPr>
          <a:xfrm rot="16200000" flipV="1">
            <a:off x="2876550" y="2228850"/>
            <a:ext cx="762000" cy="407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7" idx="0"/>
          </p:cNvCxnSpPr>
          <p:nvPr/>
        </p:nvCxnSpPr>
        <p:spPr>
          <a:xfrm rot="16200000" flipV="1">
            <a:off x="4019550" y="1619250"/>
            <a:ext cx="762000" cy="529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286000" y="3276600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How many people were at 148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Street &amp; 36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Ave at 5PM?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/>
          <p:cNvSpPr txBox="1">
            <a:spLocks/>
          </p:cNvSpPr>
          <p:nvPr/>
        </p:nvSpPr>
        <p:spPr>
          <a:xfrm>
            <a:off x="457200" y="16002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State-of-the-art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3429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48768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66294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3546878" y="5257800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4884931" y="5257800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6706462" y="5257800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3505200" y="2514600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645756" y="2667000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sp>
        <p:nvSpPr>
          <p:cNvPr id="29" name="Rounded Rectangle 28"/>
          <p:cNvSpPr/>
          <p:nvPr/>
        </p:nvSpPr>
        <p:spPr>
          <a:xfrm>
            <a:off x="304800" y="32004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43855" y="3352800"/>
            <a:ext cx="15373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Trusted Server</a:t>
            </a:r>
            <a:endParaRPr lang="en-US" baseline="-25000" dirty="0"/>
          </a:p>
        </p:txBody>
      </p:sp>
      <p:sp>
        <p:nvSpPr>
          <p:cNvPr id="31" name="Rectangle 30"/>
          <p:cNvSpPr/>
          <p:nvPr/>
        </p:nvSpPr>
        <p:spPr>
          <a:xfrm>
            <a:off x="381000" y="3962400"/>
            <a:ext cx="182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Actual answer =2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28600" y="27432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Noisy answer = 3.6</a:t>
            </a:r>
          </a:p>
        </p:txBody>
      </p:sp>
      <p:cxnSp>
        <p:nvCxnSpPr>
          <p:cNvPr id="36" name="Straight Arrow Connector 35"/>
          <p:cNvCxnSpPr>
            <a:stCxn id="29" idx="0"/>
            <a:endCxn id="26" idx="1"/>
          </p:cNvCxnSpPr>
          <p:nvPr/>
        </p:nvCxnSpPr>
        <p:spPr>
          <a:xfrm rot="5400000" flipH="1" flipV="1">
            <a:off x="2190750" y="1885950"/>
            <a:ext cx="342900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447800" y="5791200"/>
            <a:ext cx="7162800" cy="830997"/>
          </a:xfrm>
          <a:prstGeom prst="rect">
            <a:avLst/>
          </a:prstGeom>
          <a:solidFill>
            <a:schemeClr val="tx2">
              <a:alpha val="28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Formal Privacy achieved for right noise</a:t>
            </a:r>
          </a:p>
          <a:p>
            <a:pPr algn="ctr"/>
            <a:r>
              <a:rPr lang="en-US" sz="2400" dirty="0" smtClean="0"/>
              <a:t>Noise still small for a single query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86000" y="3276600"/>
            <a:ext cx="6324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How many people were at 148</a:t>
            </a:r>
            <a:r>
              <a:rPr lang="en-US" baseline="30000" dirty="0" smtClean="0"/>
              <a:t>th</a:t>
            </a:r>
            <a:r>
              <a:rPr lang="en-US" dirty="0" smtClean="0"/>
              <a:t> Street &amp; 36</a:t>
            </a:r>
            <a:r>
              <a:rPr lang="en-US" baseline="30000" dirty="0" smtClean="0"/>
              <a:t>th</a:t>
            </a:r>
            <a:r>
              <a:rPr lang="en-US" dirty="0" smtClean="0"/>
              <a:t> Ave at 5PM?</a:t>
            </a:r>
            <a:endParaRPr lang="en-US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152400" y="2667000"/>
            <a:ext cx="2209800" cy="1752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0" y="46482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3810000" y="49530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5257800" y="49530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7010400" y="4953000"/>
            <a:ext cx="838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990900" y="5269468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Alice</a:t>
            </a:r>
            <a:endParaRPr lang="en-US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3851678" y="5345668"/>
            <a:ext cx="55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Bob</a:t>
            </a:r>
            <a:endParaRPr lang="en-US" baseline="-25000" dirty="0"/>
          </a:p>
        </p:txBody>
      </p:sp>
      <p:sp>
        <p:nvSpPr>
          <p:cNvPr id="13" name="Rectangle 12"/>
          <p:cNvSpPr/>
          <p:nvPr/>
        </p:nvSpPr>
        <p:spPr>
          <a:xfrm>
            <a:off x="5189731" y="5345668"/>
            <a:ext cx="841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Charlie</a:t>
            </a:r>
            <a:endParaRPr lang="en-US" baseline="-25000" dirty="0"/>
          </a:p>
        </p:txBody>
      </p:sp>
      <p:sp>
        <p:nvSpPr>
          <p:cNvPr id="14" name="Rectangle 13"/>
          <p:cNvSpPr/>
          <p:nvPr/>
        </p:nvSpPr>
        <p:spPr>
          <a:xfrm>
            <a:off x="7011262" y="5345668"/>
            <a:ext cx="680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Delta</a:t>
            </a:r>
            <a:endParaRPr lang="en-US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3467100" y="2461736"/>
            <a:ext cx="1905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607656" y="2537936"/>
            <a:ext cx="161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Traffic Analyzer</a:t>
            </a:r>
            <a:endParaRPr lang="en-US" baseline="-25000" dirty="0"/>
          </a:p>
        </p:txBody>
      </p:sp>
      <p:sp>
        <p:nvSpPr>
          <p:cNvPr id="24" name="Rectangle 23"/>
          <p:cNvSpPr/>
          <p:nvPr/>
        </p:nvSpPr>
        <p:spPr>
          <a:xfrm>
            <a:off x="2286000" y="3276600"/>
            <a:ext cx="434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At 5PM, were you at 148</a:t>
            </a:r>
            <a:r>
              <a:rPr lang="en-US" baseline="30000" dirty="0" smtClean="0"/>
              <a:t>th</a:t>
            </a:r>
            <a:r>
              <a:rPr lang="en-US" dirty="0" smtClean="0"/>
              <a:t> Street &amp; 36</a:t>
            </a:r>
            <a:r>
              <a:rPr lang="en-US" baseline="30000" dirty="0" smtClean="0"/>
              <a:t>th</a:t>
            </a:r>
            <a:r>
              <a:rPr lang="en-US" dirty="0" smtClean="0"/>
              <a:t> Ave?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457200" y="16002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State-of-the-art</a:t>
            </a:r>
            <a:endParaRPr lang="en-US" dirty="0"/>
          </a:p>
        </p:txBody>
      </p:sp>
      <p:cxnSp>
        <p:nvCxnSpPr>
          <p:cNvPr id="36" name="Straight Arrow Connector 35"/>
          <p:cNvCxnSpPr>
            <a:stCxn id="29" idx="0"/>
            <a:endCxn id="26" idx="1"/>
          </p:cNvCxnSpPr>
          <p:nvPr/>
        </p:nvCxnSpPr>
        <p:spPr>
          <a:xfrm rot="5400000" flipH="1" flipV="1">
            <a:off x="2145268" y="1878568"/>
            <a:ext cx="395764" cy="2247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447800" y="5791200"/>
            <a:ext cx="716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Formal Privacy achieved for right noise</a:t>
            </a:r>
          </a:p>
          <a:p>
            <a:pPr algn="ctr"/>
            <a:r>
              <a:rPr lang="en-US" sz="2400" dirty="0" smtClean="0"/>
              <a:t>Noise still small for a single query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90600" y="1066800"/>
            <a:ext cx="8001000" cy="5562600"/>
          </a:xfrm>
          <a:prstGeom prst="rect">
            <a:avLst/>
          </a:prstGeom>
          <a:solidFill>
            <a:schemeClr val="bg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Two </a:t>
            </a:r>
            <a:r>
              <a:rPr lang="en-US" sz="2800" b="1" dirty="0" smtClean="0">
                <a:solidFill>
                  <a:srgbClr val="C00000"/>
                </a:solidFill>
              </a:rPr>
              <a:t>Main </a:t>
            </a:r>
            <a:r>
              <a:rPr lang="en-US" sz="2800" b="1" dirty="0" smtClean="0">
                <a:solidFill>
                  <a:srgbClr val="C00000"/>
                </a:solidFill>
              </a:rPr>
              <a:t>Challenges</a:t>
            </a:r>
          </a:p>
          <a:p>
            <a:pPr algn="ctr"/>
            <a:endParaRPr lang="en-US" sz="2800" b="1" i="1" dirty="0" smtClean="0">
              <a:solidFill>
                <a:srgbClr val="C00000"/>
              </a:solidFill>
            </a:endParaRPr>
          </a:p>
          <a:p>
            <a:pPr marL="1885950" lvl="3" indent="-514350"/>
            <a:r>
              <a:rPr lang="en-US" sz="2400" b="1" dirty="0" smtClean="0">
                <a:solidFill>
                  <a:srgbClr val="C00000"/>
                </a:solidFill>
              </a:rPr>
              <a:t>   1.  Noise </a:t>
            </a:r>
            <a:r>
              <a:rPr lang="en-US" sz="2400" b="1" dirty="0" smtClean="0">
                <a:solidFill>
                  <a:srgbClr val="C00000"/>
                </a:solidFill>
              </a:rPr>
              <a:t>in each answer = O(# of queries</a:t>
            </a:r>
            <a:r>
              <a:rPr lang="en-US" sz="2400" b="1" dirty="0" smtClean="0">
                <a:solidFill>
                  <a:srgbClr val="C00000"/>
                </a:solidFill>
              </a:rPr>
              <a:t>)</a:t>
            </a:r>
          </a:p>
          <a:p>
            <a:pPr marL="1885950" lvl="3" indent="-514350">
              <a:buAutoNum type="arabicPeriod"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1885950" lvl="3" indent="-514350">
              <a:buAutoNum type="arabicPeriod"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1885950" lvl="3" indent="-514350">
              <a:buAutoNum type="arabicPeriod"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1885950" lvl="3" indent="-514350">
              <a:buAutoNum type="arabicPeriod"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1885950" lvl="3" indent="-514350">
              <a:buAutoNum type="arabicPeriod"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1885950" lvl="3" indent="-514350"/>
            <a:r>
              <a:rPr lang="en-US" sz="2400" b="1" dirty="0" smtClean="0">
                <a:solidFill>
                  <a:srgbClr val="C00000"/>
                </a:solidFill>
              </a:rPr>
              <a:t>   2.  Trusted </a:t>
            </a:r>
            <a:r>
              <a:rPr lang="en-US" sz="2400" b="1" dirty="0" smtClean="0">
                <a:solidFill>
                  <a:srgbClr val="C00000"/>
                </a:solidFill>
              </a:rPr>
              <a:t>Server </a:t>
            </a:r>
            <a:r>
              <a:rPr lang="en-US" sz="2400" b="1" dirty="0" smtClean="0">
                <a:solidFill>
                  <a:srgbClr val="C00000"/>
                </a:solidFill>
              </a:rPr>
              <a:t>required</a:t>
            </a:r>
          </a:p>
          <a:p>
            <a:pPr marL="1885950" lvl="3" indent="-514350">
              <a:buAutoNum type="arabicPeriod" startAt="2"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1885950" lvl="3" indent="-514350">
              <a:buAutoNum type="arabicPeriod" startAt="2"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1885950" lvl="3" indent="-514350">
              <a:buAutoNum type="arabicPeriod" startAt="2"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marL="1885950" lvl="3" indent="-514350">
              <a:buAutoNum type="arabicPeriod" startAt="2"/>
            </a:pPr>
            <a:endParaRPr lang="en-US" sz="2400" i="1" dirty="0" smtClean="0">
              <a:solidFill>
                <a:srgbClr val="C00000"/>
              </a:solidFill>
            </a:endParaRPr>
          </a:p>
          <a:p>
            <a:pPr algn="ctr"/>
            <a:endParaRPr lang="en-US" sz="2800" b="1" i="1" dirty="0">
              <a:solidFill>
                <a:srgbClr val="C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2667000"/>
            <a:ext cx="2209800" cy="1752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304800" y="32004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43855" y="3352800"/>
            <a:ext cx="15373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Trusted Server</a:t>
            </a:r>
            <a:endParaRPr lang="en-US" baseline="-25000" dirty="0"/>
          </a:p>
        </p:txBody>
      </p:sp>
      <p:sp>
        <p:nvSpPr>
          <p:cNvPr id="31" name="Rectangle 30"/>
          <p:cNvSpPr/>
          <p:nvPr/>
        </p:nvSpPr>
        <p:spPr>
          <a:xfrm>
            <a:off x="381000" y="3962400"/>
            <a:ext cx="182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Actual answer =2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28600" y="27432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Noisy answer = 3.6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81300" y="2461736"/>
            <a:ext cx="5295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How many people at </a:t>
            </a:r>
            <a:r>
              <a:rPr lang="en-US" b="1" dirty="0" smtClean="0"/>
              <a:t>148</a:t>
            </a:r>
            <a:r>
              <a:rPr lang="en-US" b="1" baseline="30000" dirty="0" smtClean="0"/>
              <a:t>th</a:t>
            </a:r>
            <a:r>
              <a:rPr lang="en-US" b="1" dirty="0" smtClean="0"/>
              <a:t> Street &amp; 36</a:t>
            </a:r>
            <a:r>
              <a:rPr lang="en-US" b="1" baseline="30000" dirty="0" smtClean="0"/>
              <a:t>th</a:t>
            </a:r>
            <a:r>
              <a:rPr lang="en-US" b="1" dirty="0" smtClean="0"/>
              <a:t> </a:t>
            </a:r>
            <a:r>
              <a:rPr lang="en-US" b="1" dirty="0" smtClean="0"/>
              <a:t>Ave at </a:t>
            </a:r>
            <a:r>
              <a:rPr lang="en-US" b="1" i="1" dirty="0" smtClean="0"/>
              <a:t>5PM</a:t>
            </a:r>
            <a:r>
              <a:rPr lang="en-US" b="1" dirty="0" smtClean="0"/>
              <a:t>? </a:t>
            </a:r>
            <a:endParaRPr lang="en-US" b="1" dirty="0" smtClean="0"/>
          </a:p>
        </p:txBody>
      </p:sp>
      <p:sp>
        <p:nvSpPr>
          <p:cNvPr id="32" name="Rectangle 31"/>
          <p:cNvSpPr/>
          <p:nvPr/>
        </p:nvSpPr>
        <p:spPr>
          <a:xfrm>
            <a:off x="2781300" y="2778204"/>
            <a:ext cx="5676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How many people at 148</a:t>
            </a:r>
            <a:r>
              <a:rPr lang="en-US" b="1" baseline="30000" dirty="0" smtClean="0"/>
              <a:t>th</a:t>
            </a:r>
            <a:r>
              <a:rPr lang="en-US" b="1" dirty="0" smtClean="0"/>
              <a:t> Street &amp; 36</a:t>
            </a:r>
            <a:r>
              <a:rPr lang="en-US" b="1" baseline="30000" dirty="0" smtClean="0"/>
              <a:t>th</a:t>
            </a:r>
            <a:r>
              <a:rPr lang="en-US" b="1" dirty="0" smtClean="0"/>
              <a:t> Ave at </a:t>
            </a:r>
            <a:r>
              <a:rPr lang="en-US" b="1" i="1" dirty="0" smtClean="0"/>
              <a:t>5:15PM</a:t>
            </a:r>
            <a:r>
              <a:rPr lang="en-US" b="1" dirty="0" smtClean="0"/>
              <a:t>? </a:t>
            </a:r>
          </a:p>
          <a:p>
            <a:endParaRPr lang="en-US" dirty="0" smtClean="0"/>
          </a:p>
        </p:txBody>
      </p:sp>
      <p:sp>
        <p:nvSpPr>
          <p:cNvPr id="34" name="Rectangle 33"/>
          <p:cNvSpPr/>
          <p:nvPr/>
        </p:nvSpPr>
        <p:spPr>
          <a:xfrm>
            <a:off x="2819400" y="3516868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How many people at 148</a:t>
            </a:r>
            <a:r>
              <a:rPr lang="en-US" b="1" baseline="30000" dirty="0" smtClean="0"/>
              <a:t>th</a:t>
            </a:r>
            <a:r>
              <a:rPr lang="en-US" b="1" dirty="0" smtClean="0"/>
              <a:t> Street &amp; 36</a:t>
            </a:r>
            <a:r>
              <a:rPr lang="en-US" b="1" baseline="30000" dirty="0" smtClean="0"/>
              <a:t>th</a:t>
            </a:r>
            <a:r>
              <a:rPr lang="en-US" b="1" dirty="0" smtClean="0"/>
              <a:t> Ave at </a:t>
            </a:r>
            <a:r>
              <a:rPr lang="en-US" b="1" i="1" dirty="0" smtClean="0"/>
              <a:t>7AM</a:t>
            </a:r>
            <a:r>
              <a:rPr lang="en-US" b="1" dirty="0" smtClean="0"/>
              <a:t>?</a:t>
            </a:r>
            <a:endParaRPr lang="en-US" b="1" dirty="0" smtClean="0"/>
          </a:p>
        </p:txBody>
      </p:sp>
      <p:sp>
        <p:nvSpPr>
          <p:cNvPr id="38" name="Rectangle 37"/>
          <p:cNvSpPr/>
          <p:nvPr/>
        </p:nvSpPr>
        <p:spPr>
          <a:xfrm>
            <a:off x="2819400" y="3147536"/>
            <a:ext cx="48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…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28600" y="27432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Noisy answer = 203.6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09600" y="3276600"/>
            <a:ext cx="9492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     </a:t>
            </a:r>
            <a:r>
              <a:rPr lang="en-US" sz="2800" dirty="0" smtClean="0">
                <a:solidFill>
                  <a:srgbClr val="C00000"/>
                </a:solidFill>
              </a:rPr>
              <a:t>???</a:t>
            </a:r>
            <a:endParaRPr lang="en-US" sz="2800" baseline="-25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33" grpId="0"/>
      <p:bldP spid="33" grpId="1"/>
      <p:bldP spid="28" grpId="0"/>
      <p:bldP spid="32" grpId="0"/>
      <p:bldP spid="34" grpId="0"/>
      <p:bldP spid="38" grpId="0"/>
      <p:bldP spid="39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Background: Differential Privacy</a:t>
            </a:r>
          </a:p>
          <a:p>
            <a:r>
              <a:rPr lang="en-US" dirty="0" smtClean="0"/>
              <a:t>Challenge #1: Sequence of Queries</a:t>
            </a:r>
          </a:p>
          <a:p>
            <a:r>
              <a:rPr lang="en-US" dirty="0" smtClean="0"/>
              <a:t>Challenge #2: No Trusted Server</a:t>
            </a:r>
          </a:p>
          <a:p>
            <a:r>
              <a:rPr lang="en-US" dirty="0" smtClean="0"/>
              <a:t>Experimental Evaluation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5403</TotalTime>
  <Words>1395</Words>
  <Application>Microsoft Office PowerPoint</Application>
  <PresentationFormat>On-screen Show (4:3)</PresentationFormat>
  <Paragraphs>522</Paragraphs>
  <Slides>32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Differentially Private Aggregation  of Distributed Time-Series</vt:lpstr>
      <vt:lpstr>Participatory Data Mining</vt:lpstr>
      <vt:lpstr>Participatory Data Mining</vt:lpstr>
      <vt:lpstr>Participatory Data Mining</vt:lpstr>
      <vt:lpstr>Current State-of-the-art</vt:lpstr>
      <vt:lpstr>Current State-of-the-art</vt:lpstr>
      <vt:lpstr>Current State-of-the-art</vt:lpstr>
      <vt:lpstr>Current State-of-the-art</vt:lpstr>
      <vt:lpstr>Outline</vt:lpstr>
      <vt:lpstr>Background: Differential privacy[Dwork 06]</vt:lpstr>
      <vt:lpstr>Outline</vt:lpstr>
      <vt:lpstr>Answering Sequence of Queries</vt:lpstr>
      <vt:lpstr>Solution: Compress the sequence</vt:lpstr>
      <vt:lpstr>DFT-based Compression - Examples</vt:lpstr>
      <vt:lpstr>DFT-based Compression - Examples</vt:lpstr>
      <vt:lpstr>Our DFT-based Perturbation Algorithm</vt:lpstr>
      <vt:lpstr>Outline</vt:lpstr>
      <vt:lpstr>No Trusted Server</vt:lpstr>
      <vt:lpstr>Basic Protocol</vt:lpstr>
      <vt:lpstr>Basic Protocol (Contd.)</vt:lpstr>
      <vt:lpstr>Basic Protocol (Contd.)</vt:lpstr>
      <vt:lpstr>Basic Protocol (Contd.)</vt:lpstr>
      <vt:lpstr>One Tricky Challenge</vt:lpstr>
      <vt:lpstr>Outline</vt:lpstr>
      <vt:lpstr>Experimental Evaluation</vt:lpstr>
      <vt:lpstr> Fourier Perturbation: Real Datasets</vt:lpstr>
      <vt:lpstr>Distributed Noise Addition:  Performance Overhead</vt:lpstr>
      <vt:lpstr>Conclusion</vt:lpstr>
      <vt:lpstr>Backup slides</vt:lpstr>
      <vt:lpstr>Current State-of-the-art</vt:lpstr>
      <vt:lpstr>Two main challenges</vt:lpstr>
      <vt:lpstr>Two main challenges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Differentially Private Aggregation  of Distributed Time-Series</dc:title>
  <dc:creator/>
  <cp:lastModifiedBy>cse</cp:lastModifiedBy>
  <cp:revision>368</cp:revision>
  <dcterms:created xsi:type="dcterms:W3CDTF">2006-08-16T00:00:00Z</dcterms:created>
  <dcterms:modified xsi:type="dcterms:W3CDTF">2010-06-02T18:59:10Z</dcterms:modified>
</cp:coreProperties>
</file>