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69" r:id="rId2"/>
    <p:sldId id="628" r:id="rId3"/>
    <p:sldId id="593" r:id="rId4"/>
    <p:sldId id="625" r:id="rId5"/>
    <p:sldId id="626" r:id="rId6"/>
    <p:sldId id="634" r:id="rId7"/>
    <p:sldId id="629" r:id="rId8"/>
    <p:sldId id="633" r:id="rId9"/>
    <p:sldId id="636" r:id="rId10"/>
    <p:sldId id="638" r:id="rId11"/>
    <p:sldId id="481" r:id="rId12"/>
    <p:sldId id="482" r:id="rId13"/>
    <p:sldId id="505" r:id="rId14"/>
    <p:sldId id="484" r:id="rId15"/>
    <p:sldId id="508" r:id="rId16"/>
    <p:sldId id="640" r:id="rId17"/>
    <p:sldId id="489" r:id="rId18"/>
    <p:sldId id="490" r:id="rId19"/>
    <p:sldId id="600" r:id="rId20"/>
    <p:sldId id="536" r:id="rId21"/>
    <p:sldId id="513" r:id="rId22"/>
    <p:sldId id="617" r:id="rId23"/>
    <p:sldId id="599" r:id="rId24"/>
    <p:sldId id="584" r:id="rId25"/>
    <p:sldId id="407" r:id="rId26"/>
    <p:sldId id="583" r:id="rId27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FF"/>
    <a:srgbClr val="FFFFFF"/>
    <a:srgbClr val="006600"/>
    <a:srgbClr val="D99694"/>
    <a:srgbClr val="E46C0A"/>
    <a:srgbClr val="0070C0"/>
    <a:srgbClr val="660033"/>
    <a:srgbClr val="00FF99"/>
    <a:srgbClr val="92D0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6" autoAdjust="0"/>
    <p:restoredTop sz="91203" autoAdjust="0"/>
  </p:normalViewPr>
  <p:slideViewPr>
    <p:cSldViewPr>
      <p:cViewPr varScale="1">
        <p:scale>
          <a:sx n="66" d="100"/>
          <a:sy n="66" d="100"/>
        </p:scale>
        <p:origin x="-7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575" cy="511175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79A29E08-B1D8-488D-90A6-8DF85D5B20E2}" type="datetimeFigureOut">
              <a:rPr lang="zh-TW" altLang="en-US"/>
              <a:pPr>
                <a:defRPr/>
              </a:pPr>
              <a:t>2012/8/9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32" tIns="49516" rIns="99032" bIns="49516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851"/>
            <a:ext cx="3076575" cy="511175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139" y="9721851"/>
            <a:ext cx="3076575" cy="511175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4E1BC4B1-E6EA-4638-A854-57A6C87AA2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59475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3B6705-CE92-481C-A295-5114B666776E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BC4B1-E6EA-4638-A854-57A6C87AA212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BC4B1-E6EA-4638-A854-57A6C87AA212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BC4B1-E6EA-4638-A854-57A6C87AA212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04791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BC4B1-E6EA-4638-A854-57A6C87AA212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BC4B1-E6EA-4638-A854-57A6C87AA212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BC4B1-E6EA-4638-A854-57A6C87AA212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BC4B1-E6EA-4638-A854-57A6C87AA212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BC4B1-E6EA-4638-A854-57A6C87AA212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5C6EC-9DDA-40F7-AEBE-110890912654}" type="datetime1">
              <a:rPr lang="zh-TW" altLang="en-US" smtClean="0"/>
              <a:pPr>
                <a:defRPr/>
              </a:pPr>
              <a:t>2012/8/9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7B0FD-328E-4BE2-BFA1-FF6059925B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 userDrawn="1"/>
        </p:nvGraphicFramePr>
        <p:xfrm>
          <a:off x="0" y="0"/>
          <a:ext cx="3024188" cy="550863"/>
        </p:xfrm>
        <a:graphic>
          <a:graphicData uri="http://schemas.openxmlformats.org/presentationml/2006/ole">
            <p:oleObj spid="_x0000_s220212" name="圖片" r:id="rId3" imgW="4114008" imgH="581603" progId="StaticMetafile">
              <p:embed/>
            </p:oleObj>
          </a:graphicData>
        </a:graphic>
      </p:graphicFrame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77" b="26544"/>
          <a:stretch/>
        </p:blipFill>
        <p:spPr>
          <a:xfrm>
            <a:off x="7906218" y="6897"/>
            <a:ext cx="1202286" cy="5486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782B8-AF69-4516-9F9C-3CBAF7F6040A}" type="datetime1">
              <a:rPr lang="zh-TW" altLang="en-US" smtClean="0"/>
              <a:pPr>
                <a:defRPr/>
              </a:pPr>
              <a:t>2012/8/9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F29A-6427-41FE-9924-A8C35A67CE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6F7F8-BE44-4D31-9132-99DD33C6759A}" type="datetime1">
              <a:rPr lang="zh-TW" altLang="en-US" smtClean="0"/>
              <a:pPr>
                <a:defRPr/>
              </a:pPr>
              <a:t>2012/8/9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6B305-B57C-4468-979D-9C5C78A29D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effectLst/>
                <a:latin typeface="Georgia" pitchFamily="18" charset="0"/>
              </a:defRPr>
            </a:lvl1pPr>
            <a:lvl2pPr>
              <a:buFont typeface="Batang" pitchFamily="18" charset="-127"/>
              <a:buChar char="▪"/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buFont typeface="Arial" pitchFamily="34" charset="0"/>
              <a:buChar char="▪"/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AECC-73D9-4191-8008-A1CB34DB474A}" type="datetime1">
              <a:rPr lang="zh-TW" altLang="en-US" smtClean="0"/>
              <a:pPr>
                <a:defRPr/>
              </a:pPr>
              <a:t>2012/8/9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B6CD8-7C86-4DCD-A9C7-1F817FFB2E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 userDrawn="1"/>
        </p:nvGraphicFramePr>
        <p:xfrm>
          <a:off x="0" y="0"/>
          <a:ext cx="3024188" cy="550863"/>
        </p:xfrm>
        <a:graphic>
          <a:graphicData uri="http://schemas.openxmlformats.org/presentationml/2006/ole">
            <p:oleObj spid="_x0000_s221236" name="圖片" r:id="rId3" imgW="4114008" imgH="581603" progId="StaticMetafile">
              <p:embed/>
            </p:oleObj>
          </a:graphicData>
        </a:graphic>
      </p:graphicFrame>
      <p:pic>
        <p:nvPicPr>
          <p:cNvPr id="13" name="圖片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77" b="26544"/>
          <a:stretch/>
        </p:blipFill>
        <p:spPr>
          <a:xfrm>
            <a:off x="7906218" y="6897"/>
            <a:ext cx="1202286" cy="5486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6BCD3-B1D6-45FD-984E-744A4A209975}" type="datetime1">
              <a:rPr lang="zh-TW" altLang="en-US" smtClean="0"/>
              <a:pPr>
                <a:defRPr/>
              </a:pPr>
              <a:t>2012/8/9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221E3-A747-48AD-BDA0-0EC7BEDB27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1">
                <a:latin typeface="Georgia" pitchFamily="18" charset="0"/>
              </a:defRPr>
            </a:lvl1pPr>
            <a:lvl2pPr>
              <a:buFont typeface="Arial" pitchFamily="34" charset="0"/>
              <a:buChar char="▪"/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1">
                <a:latin typeface="Georgia" pitchFamily="18" charset="0"/>
              </a:defRPr>
            </a:lvl1pPr>
            <a:lvl2pPr>
              <a:buFont typeface="Arial" pitchFamily="34" charset="0"/>
              <a:buChar char="▪"/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33A56-6F79-4DE7-BF8F-E90505E852F5}" type="datetime1">
              <a:rPr lang="zh-TW" altLang="en-US" smtClean="0"/>
              <a:pPr>
                <a:defRPr/>
              </a:pPr>
              <a:t>2012/8/9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6229E-8249-4D0E-9FD4-40AD745218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 userDrawn="1"/>
        </p:nvGraphicFramePr>
        <p:xfrm>
          <a:off x="0" y="0"/>
          <a:ext cx="3024188" cy="550863"/>
        </p:xfrm>
        <a:graphic>
          <a:graphicData uri="http://schemas.openxmlformats.org/presentationml/2006/ole">
            <p:oleObj spid="_x0000_s222260" name="圖片" r:id="rId3" imgW="4114008" imgH="581603" progId="StaticMetafile">
              <p:embed/>
            </p:oleObj>
          </a:graphicData>
        </a:graphic>
      </p:graphicFrame>
      <p:pic>
        <p:nvPicPr>
          <p:cNvPr id="14" name="圖片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277" b="26544"/>
          <a:stretch/>
        </p:blipFill>
        <p:spPr>
          <a:xfrm>
            <a:off x="7906218" y="6897"/>
            <a:ext cx="1202286" cy="5486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Georgia" pitchFamily="18" charset="0"/>
              </a:defRPr>
            </a:lvl1pPr>
            <a:lvl2pPr>
              <a:buFont typeface="Arial" pitchFamily="34" charset="0"/>
              <a:buChar char="▪"/>
              <a:defRPr sz="2000">
                <a:latin typeface="Georgia" pitchFamily="18" charset="0"/>
              </a:defRPr>
            </a:lvl2pPr>
            <a:lvl3pPr>
              <a:defRPr sz="1800">
                <a:latin typeface="Georgia" pitchFamily="18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B4C71-9777-44D8-83C9-5139AC91F45B}" type="datetime1">
              <a:rPr lang="zh-TW" altLang="en-US" smtClean="0"/>
              <a:pPr>
                <a:defRPr/>
              </a:pPr>
              <a:t>2012/8/9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BF02-93EF-4353-9BC7-A44316EFF7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8E74-FC16-4B74-BA56-301FA0EC18D3}" type="datetime1">
              <a:rPr lang="zh-TW" altLang="en-US" smtClean="0"/>
              <a:pPr>
                <a:defRPr/>
              </a:pPr>
              <a:t>2012/8/9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8492F-488B-4DDD-9C4A-3717FA76A9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AA30-E060-4B7B-94EA-94BC342B1408}" type="datetime1">
              <a:rPr lang="zh-TW" altLang="en-US" smtClean="0"/>
              <a:pPr>
                <a:defRPr/>
              </a:pPr>
              <a:t>2012/8/9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64DC-DB0F-4C65-A1FB-5462B08782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B67B8-9339-47C0-847D-402578CC70A4}" type="datetime1">
              <a:rPr lang="zh-TW" altLang="en-US" smtClean="0"/>
              <a:pPr>
                <a:defRPr/>
              </a:pPr>
              <a:t>2012/8/9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E0BD2-5033-45F3-B550-1F5322A95E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46D2-2338-46D9-B19B-6CCDDFA92B8A}" type="datetime1">
              <a:rPr lang="zh-TW" altLang="en-US" smtClean="0"/>
              <a:pPr>
                <a:defRPr/>
              </a:pPr>
              <a:t>2012/8/9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E637-8E03-4A5E-AE90-2AC83C4553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E8E89F5-5F88-4E2F-BC65-3D3972CA2307}" type="datetime1">
              <a:rPr lang="zh-TW" altLang="en-US" smtClean="0"/>
              <a:pPr>
                <a:defRPr/>
              </a:pPr>
              <a:t>2012/8/9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2BCCC1D-F4F8-4BE8-9902-DB721CF2DF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image" Target="../media/image55.png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5" Type="http://schemas.openxmlformats.org/officeDocument/2006/relationships/image" Target="../media/image36.wmf"/><Relationship Id="rId10" Type="http://schemas.openxmlformats.org/officeDocument/2006/relationships/image" Target="../media/image31.wmf"/><Relationship Id="rId4" Type="http://schemas.openxmlformats.org/officeDocument/2006/relationships/image" Target="../media/image56.png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1338" y="1989138"/>
            <a:ext cx="8134350" cy="1470025"/>
          </a:xfrm>
        </p:spPr>
        <p:txBody>
          <a:bodyPr/>
          <a:lstStyle/>
          <a:p>
            <a:pPr>
              <a:defRPr/>
            </a:pPr>
            <a:r>
              <a:rPr lang="en-US" altLang="zh-TW" sz="3600" dirty="0"/>
              <a:t>Constructing Popular Routes from Uncertain Trajectories</a:t>
            </a:r>
            <a:endParaRPr lang="zh-TW" altLang="en-US" sz="3600" dirty="0" smtClean="0"/>
          </a:p>
        </p:txBody>
      </p:sp>
      <p:sp>
        <p:nvSpPr>
          <p:cNvPr id="2051" name="Rectangle 5"/>
          <p:cNvSpPr txBox="1">
            <a:spLocks noChangeArrowheads="1"/>
          </p:cNvSpPr>
          <p:nvPr/>
        </p:nvSpPr>
        <p:spPr bwMode="auto">
          <a:xfrm>
            <a:off x="571500" y="3890963"/>
            <a:ext cx="80724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TW" sz="2000" dirty="0" smtClean="0"/>
              <a:t>Ling-Yin Wei</a:t>
            </a:r>
            <a:r>
              <a:rPr lang="en-US" altLang="zh-TW" sz="2000" baseline="30000" dirty="0" smtClean="0"/>
              <a:t>1</a:t>
            </a:r>
            <a:r>
              <a:rPr lang="en-US" altLang="zh-TW" sz="2000" dirty="0"/>
              <a:t>, Yu </a:t>
            </a:r>
            <a:r>
              <a:rPr lang="en-US" altLang="zh-TW" sz="2000" dirty="0" smtClean="0"/>
              <a:t>Zheng</a:t>
            </a:r>
            <a:r>
              <a:rPr lang="en-US" altLang="zh-TW" sz="2000" baseline="30000" dirty="0" smtClean="0"/>
              <a:t>2</a:t>
            </a:r>
            <a:r>
              <a:rPr lang="en-US" altLang="zh-TW" sz="2000" dirty="0"/>
              <a:t>, </a:t>
            </a:r>
            <a:r>
              <a:rPr lang="en-US" altLang="zh-TW" sz="2000" dirty="0" smtClean="0"/>
              <a:t>Wen-</a:t>
            </a:r>
            <a:r>
              <a:rPr lang="en-US" altLang="zh-TW" sz="2000" dirty="0" err="1" smtClean="0"/>
              <a:t>Chih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Peng</a:t>
            </a:r>
            <a:r>
              <a:rPr lang="en-US" altLang="zh-TW" sz="2000" baseline="30000" dirty="0"/>
              <a:t>1</a:t>
            </a:r>
            <a:endParaRPr lang="en-US" altLang="zh-TW" sz="20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zh-TW" sz="2000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TW" sz="2000" baseline="30000" dirty="0" smtClean="0"/>
              <a:t>1</a:t>
            </a:r>
            <a:r>
              <a:rPr lang="en-US" altLang="zh-TW" sz="2000" dirty="0" smtClean="0"/>
              <a:t>National </a:t>
            </a:r>
            <a:r>
              <a:rPr lang="en-US" altLang="zh-TW" sz="2000" dirty="0" err="1"/>
              <a:t>Chiao</a:t>
            </a:r>
            <a:r>
              <a:rPr lang="en-US" altLang="zh-TW" sz="2000" dirty="0"/>
              <a:t> Tung </a:t>
            </a:r>
            <a:r>
              <a:rPr lang="en-US" altLang="zh-TW" sz="2000" dirty="0" smtClean="0"/>
              <a:t>University, Taiwan</a:t>
            </a:r>
            <a:endParaRPr lang="en-US" altLang="zh-TW" sz="2000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TW" sz="2000" baseline="30000" dirty="0" smtClean="0"/>
              <a:t>2</a:t>
            </a:r>
            <a:r>
              <a:rPr lang="en-US" altLang="zh-TW" sz="2000" dirty="0" smtClean="0"/>
              <a:t>Microsoft Research Asia, 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Framework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Routable graph construction (off-line)</a:t>
            </a:r>
          </a:p>
          <a:p>
            <a:r>
              <a:rPr lang="en-US" altLang="zh-TW" sz="2800" dirty="0" smtClean="0"/>
              <a:t>Route inference (on-line)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713447" y="5981218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Routable Graph</a:t>
            </a:r>
            <a:endParaRPr lang="zh-TW" altLang="en-US" sz="2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347864" y="5517232"/>
            <a:ext cx="20162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accent6">
                    <a:lumMod val="75000"/>
                  </a:schemeClr>
                </a:solidFill>
              </a:rPr>
              <a:t>Popular Route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9695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284984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437112"/>
            <a:ext cx="151216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509120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平行四邊形 49"/>
          <p:cNvSpPr/>
          <p:nvPr/>
        </p:nvSpPr>
        <p:spPr>
          <a:xfrm>
            <a:off x="755576" y="2852936"/>
            <a:ext cx="5112568" cy="3096344"/>
          </a:xfrm>
          <a:prstGeom prst="parallelogram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4581128"/>
            <a:ext cx="1224136" cy="99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306896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581128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3429000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4077072"/>
            <a:ext cx="1008112" cy="8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90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1680" y="328498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" name="文字方塊 108"/>
          <p:cNvSpPr txBox="1"/>
          <p:nvPr/>
        </p:nvSpPr>
        <p:spPr>
          <a:xfrm>
            <a:off x="1907704" y="285293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 smtClean="0">
                <a:solidFill>
                  <a:srgbClr val="C00000"/>
                </a:solidFill>
              </a:rPr>
              <a:t>1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110" name="橢圓 109"/>
          <p:cNvSpPr/>
          <p:nvPr/>
        </p:nvSpPr>
        <p:spPr>
          <a:xfrm>
            <a:off x="2339752" y="3212976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文字方塊 110"/>
          <p:cNvSpPr txBox="1"/>
          <p:nvPr/>
        </p:nvSpPr>
        <p:spPr>
          <a:xfrm>
            <a:off x="3419872" y="375942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 smtClean="0">
                <a:solidFill>
                  <a:srgbClr val="C00000"/>
                </a:solidFill>
              </a:rPr>
              <a:t>2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112" name="橢圓 111"/>
          <p:cNvSpPr/>
          <p:nvPr/>
        </p:nvSpPr>
        <p:spPr>
          <a:xfrm>
            <a:off x="3995936" y="5373216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橢圓 112"/>
          <p:cNvSpPr/>
          <p:nvPr/>
        </p:nvSpPr>
        <p:spPr>
          <a:xfrm>
            <a:off x="3563888" y="4365104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文字方塊 113"/>
          <p:cNvSpPr txBox="1"/>
          <p:nvPr/>
        </p:nvSpPr>
        <p:spPr>
          <a:xfrm>
            <a:off x="4139952" y="515719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 smtClean="0">
                <a:solidFill>
                  <a:srgbClr val="C00000"/>
                </a:solidFill>
              </a:rPr>
              <a:t>3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26" name="手繪多邊形 25"/>
          <p:cNvSpPr/>
          <p:nvPr/>
        </p:nvSpPr>
        <p:spPr>
          <a:xfrm>
            <a:off x="2461366" y="3183467"/>
            <a:ext cx="1354667" cy="1214362"/>
          </a:xfrm>
          <a:custGeom>
            <a:avLst/>
            <a:gdLst>
              <a:gd name="connsiteX0" fmla="*/ 0 w 1354667"/>
              <a:gd name="connsiteY0" fmla="*/ 67733 h 1214362"/>
              <a:gd name="connsiteX1" fmla="*/ 508000 w 1354667"/>
              <a:gd name="connsiteY1" fmla="*/ 111276 h 1214362"/>
              <a:gd name="connsiteX2" fmla="*/ 101600 w 1354667"/>
              <a:gd name="connsiteY2" fmla="*/ 735390 h 1214362"/>
              <a:gd name="connsiteX3" fmla="*/ 638628 w 1354667"/>
              <a:gd name="connsiteY3" fmla="*/ 1141790 h 1214362"/>
              <a:gd name="connsiteX4" fmla="*/ 1262743 w 1354667"/>
              <a:gd name="connsiteY4" fmla="*/ 1083733 h 1214362"/>
              <a:gd name="connsiteX5" fmla="*/ 1190171 w 1354667"/>
              <a:gd name="connsiteY5" fmla="*/ 1214362 h 12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667" h="1214362">
                <a:moveTo>
                  <a:pt x="0" y="67733"/>
                </a:moveTo>
                <a:cubicBezTo>
                  <a:pt x="245533" y="33866"/>
                  <a:pt x="491067" y="0"/>
                  <a:pt x="508000" y="111276"/>
                </a:cubicBezTo>
                <a:cubicBezTo>
                  <a:pt x="524933" y="222552"/>
                  <a:pt x="79829" y="563638"/>
                  <a:pt x="101600" y="735390"/>
                </a:cubicBezTo>
                <a:cubicBezTo>
                  <a:pt x="123371" y="907142"/>
                  <a:pt x="445104" y="1083733"/>
                  <a:pt x="638628" y="1141790"/>
                </a:cubicBezTo>
                <a:cubicBezTo>
                  <a:pt x="832152" y="1199847"/>
                  <a:pt x="1170819" y="1071638"/>
                  <a:pt x="1262743" y="1083733"/>
                </a:cubicBezTo>
                <a:cubicBezTo>
                  <a:pt x="1354667" y="1095828"/>
                  <a:pt x="1272419" y="1155095"/>
                  <a:pt x="1190171" y="1214362"/>
                </a:cubicBezTo>
              </a:path>
            </a:pathLst>
          </a:custGeom>
          <a:ln w="381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1372795" y="3367314"/>
            <a:ext cx="2220685" cy="2015067"/>
          </a:xfrm>
          <a:custGeom>
            <a:avLst/>
            <a:gdLst>
              <a:gd name="connsiteX0" fmla="*/ 986971 w 2220685"/>
              <a:gd name="connsiteY0" fmla="*/ 0 h 2015067"/>
              <a:gd name="connsiteX1" fmla="*/ 740228 w 2220685"/>
              <a:gd name="connsiteY1" fmla="*/ 377372 h 2015067"/>
              <a:gd name="connsiteX2" fmla="*/ 914399 w 2220685"/>
              <a:gd name="connsiteY2" fmla="*/ 377372 h 2015067"/>
              <a:gd name="connsiteX3" fmla="*/ 667656 w 2220685"/>
              <a:gd name="connsiteY3" fmla="*/ 1465943 h 2015067"/>
              <a:gd name="connsiteX4" fmla="*/ 188685 w 2220685"/>
              <a:gd name="connsiteY4" fmla="*/ 1509486 h 2015067"/>
              <a:gd name="connsiteX5" fmla="*/ 72571 w 2220685"/>
              <a:gd name="connsiteY5" fmla="*/ 1930400 h 2015067"/>
              <a:gd name="connsiteX6" fmla="*/ 624114 w 2220685"/>
              <a:gd name="connsiteY6" fmla="*/ 1915886 h 2015067"/>
              <a:gd name="connsiteX7" fmla="*/ 1538514 w 2220685"/>
              <a:gd name="connsiteY7" fmla="*/ 1335315 h 2015067"/>
              <a:gd name="connsiteX8" fmla="*/ 2046514 w 2220685"/>
              <a:gd name="connsiteY8" fmla="*/ 1335315 h 2015067"/>
              <a:gd name="connsiteX9" fmla="*/ 2220685 w 2220685"/>
              <a:gd name="connsiteY9" fmla="*/ 1117600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0685" h="2015067">
                <a:moveTo>
                  <a:pt x="986971" y="0"/>
                </a:moveTo>
                <a:cubicBezTo>
                  <a:pt x="869647" y="157238"/>
                  <a:pt x="752323" y="314477"/>
                  <a:pt x="740228" y="377372"/>
                </a:cubicBezTo>
                <a:cubicBezTo>
                  <a:pt x="728133" y="440267"/>
                  <a:pt x="926494" y="195944"/>
                  <a:pt x="914399" y="377372"/>
                </a:cubicBezTo>
                <a:cubicBezTo>
                  <a:pt x="902304" y="558800"/>
                  <a:pt x="788608" y="1277257"/>
                  <a:pt x="667656" y="1465943"/>
                </a:cubicBezTo>
                <a:cubicBezTo>
                  <a:pt x="546704" y="1654629"/>
                  <a:pt x="287866" y="1432077"/>
                  <a:pt x="188685" y="1509486"/>
                </a:cubicBezTo>
                <a:cubicBezTo>
                  <a:pt x="89504" y="1586895"/>
                  <a:pt x="0" y="1862667"/>
                  <a:pt x="72571" y="1930400"/>
                </a:cubicBezTo>
                <a:cubicBezTo>
                  <a:pt x="145142" y="1998133"/>
                  <a:pt x="379790" y="2015067"/>
                  <a:pt x="624114" y="1915886"/>
                </a:cubicBezTo>
                <a:cubicBezTo>
                  <a:pt x="868438" y="1816705"/>
                  <a:pt x="1301447" y="1432077"/>
                  <a:pt x="1538514" y="1335315"/>
                </a:cubicBezTo>
                <a:cubicBezTo>
                  <a:pt x="1775581" y="1238553"/>
                  <a:pt x="1932819" y="1371601"/>
                  <a:pt x="2046514" y="1335315"/>
                </a:cubicBezTo>
                <a:cubicBezTo>
                  <a:pt x="2160209" y="1299029"/>
                  <a:pt x="2190447" y="1208314"/>
                  <a:pt x="2220685" y="111760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>
            <a:off x="3717347" y="4259943"/>
            <a:ext cx="638629" cy="1095828"/>
          </a:xfrm>
          <a:custGeom>
            <a:avLst/>
            <a:gdLst>
              <a:gd name="connsiteX0" fmla="*/ 0 w 638629"/>
              <a:gd name="connsiteY0" fmla="*/ 210457 h 1095828"/>
              <a:gd name="connsiteX1" fmla="*/ 537029 w 638629"/>
              <a:gd name="connsiteY1" fmla="*/ 65314 h 1095828"/>
              <a:gd name="connsiteX2" fmla="*/ 609600 w 638629"/>
              <a:gd name="connsiteY2" fmla="*/ 602343 h 1095828"/>
              <a:gd name="connsiteX3" fmla="*/ 406400 w 638629"/>
              <a:gd name="connsiteY3" fmla="*/ 1095828 h 109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629" h="1095828">
                <a:moveTo>
                  <a:pt x="0" y="210457"/>
                </a:moveTo>
                <a:cubicBezTo>
                  <a:pt x="217714" y="105228"/>
                  <a:pt x="435429" y="0"/>
                  <a:pt x="537029" y="65314"/>
                </a:cubicBezTo>
                <a:cubicBezTo>
                  <a:pt x="638629" y="130628"/>
                  <a:pt x="631371" y="430591"/>
                  <a:pt x="609600" y="602343"/>
                </a:cubicBezTo>
                <a:cubicBezTo>
                  <a:pt x="587829" y="774095"/>
                  <a:pt x="497114" y="934961"/>
                  <a:pt x="406400" y="1095828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>
            <a:off x="3637023" y="4557486"/>
            <a:ext cx="574937" cy="798285"/>
          </a:xfrm>
          <a:custGeom>
            <a:avLst/>
            <a:gdLst>
              <a:gd name="connsiteX0" fmla="*/ 0 w 633790"/>
              <a:gd name="connsiteY0" fmla="*/ 0 h 798285"/>
              <a:gd name="connsiteX1" fmla="*/ 333828 w 633790"/>
              <a:gd name="connsiteY1" fmla="*/ 348343 h 798285"/>
              <a:gd name="connsiteX2" fmla="*/ 609600 w 633790"/>
              <a:gd name="connsiteY2" fmla="*/ 377371 h 798285"/>
              <a:gd name="connsiteX3" fmla="*/ 478971 w 633790"/>
              <a:gd name="connsiteY3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790" h="798285">
                <a:moveTo>
                  <a:pt x="0" y="0"/>
                </a:moveTo>
                <a:cubicBezTo>
                  <a:pt x="116114" y="142724"/>
                  <a:pt x="232228" y="285448"/>
                  <a:pt x="333828" y="348343"/>
                </a:cubicBezTo>
                <a:cubicBezTo>
                  <a:pt x="435428" y="411238"/>
                  <a:pt x="585410" y="302381"/>
                  <a:pt x="609600" y="377371"/>
                </a:cubicBezTo>
                <a:cubicBezTo>
                  <a:pt x="633790" y="452361"/>
                  <a:pt x="556380" y="625323"/>
                  <a:pt x="478971" y="798285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2497253" y="3168000"/>
            <a:ext cx="1354667" cy="1214362"/>
          </a:xfrm>
          <a:custGeom>
            <a:avLst/>
            <a:gdLst>
              <a:gd name="connsiteX0" fmla="*/ 0 w 1354667"/>
              <a:gd name="connsiteY0" fmla="*/ 67733 h 1214362"/>
              <a:gd name="connsiteX1" fmla="*/ 508000 w 1354667"/>
              <a:gd name="connsiteY1" fmla="*/ 111276 h 1214362"/>
              <a:gd name="connsiteX2" fmla="*/ 101600 w 1354667"/>
              <a:gd name="connsiteY2" fmla="*/ 735390 h 1214362"/>
              <a:gd name="connsiteX3" fmla="*/ 638628 w 1354667"/>
              <a:gd name="connsiteY3" fmla="*/ 1141790 h 1214362"/>
              <a:gd name="connsiteX4" fmla="*/ 1262743 w 1354667"/>
              <a:gd name="connsiteY4" fmla="*/ 1083733 h 1214362"/>
              <a:gd name="connsiteX5" fmla="*/ 1190171 w 1354667"/>
              <a:gd name="connsiteY5" fmla="*/ 1214362 h 12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667" h="1214362">
                <a:moveTo>
                  <a:pt x="0" y="67733"/>
                </a:moveTo>
                <a:cubicBezTo>
                  <a:pt x="245533" y="33866"/>
                  <a:pt x="491067" y="0"/>
                  <a:pt x="508000" y="111276"/>
                </a:cubicBezTo>
                <a:cubicBezTo>
                  <a:pt x="524933" y="222552"/>
                  <a:pt x="79829" y="563638"/>
                  <a:pt x="101600" y="735390"/>
                </a:cubicBezTo>
                <a:cubicBezTo>
                  <a:pt x="123371" y="907142"/>
                  <a:pt x="445104" y="1083733"/>
                  <a:pt x="638628" y="1141790"/>
                </a:cubicBezTo>
                <a:cubicBezTo>
                  <a:pt x="832152" y="1199847"/>
                  <a:pt x="1170819" y="1071638"/>
                  <a:pt x="1262743" y="1083733"/>
                </a:cubicBezTo>
                <a:cubicBezTo>
                  <a:pt x="1354667" y="1095828"/>
                  <a:pt x="1272419" y="1155095"/>
                  <a:pt x="1190171" y="1214362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>
            <a:off x="3635896" y="4536000"/>
            <a:ext cx="574937" cy="798285"/>
          </a:xfrm>
          <a:custGeom>
            <a:avLst/>
            <a:gdLst>
              <a:gd name="connsiteX0" fmla="*/ 0 w 633790"/>
              <a:gd name="connsiteY0" fmla="*/ 0 h 798285"/>
              <a:gd name="connsiteX1" fmla="*/ 333828 w 633790"/>
              <a:gd name="connsiteY1" fmla="*/ 348343 h 798285"/>
              <a:gd name="connsiteX2" fmla="*/ 609600 w 633790"/>
              <a:gd name="connsiteY2" fmla="*/ 377371 h 798285"/>
              <a:gd name="connsiteX3" fmla="*/ 478971 w 633790"/>
              <a:gd name="connsiteY3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790" h="798285">
                <a:moveTo>
                  <a:pt x="0" y="0"/>
                </a:moveTo>
                <a:cubicBezTo>
                  <a:pt x="116114" y="142724"/>
                  <a:pt x="232228" y="285448"/>
                  <a:pt x="333828" y="348343"/>
                </a:cubicBezTo>
                <a:cubicBezTo>
                  <a:pt x="435428" y="411238"/>
                  <a:pt x="585410" y="302381"/>
                  <a:pt x="609600" y="377371"/>
                </a:cubicBezTo>
                <a:cubicBezTo>
                  <a:pt x="633790" y="452361"/>
                  <a:pt x="556380" y="625323"/>
                  <a:pt x="478971" y="798285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3275856" y="285293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7030A0"/>
                </a:solidFill>
              </a:rPr>
              <a:t>Local Route Search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275856" y="285293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7030A0"/>
                </a:solidFill>
              </a:rPr>
              <a:t>Global Route Search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1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9" grpId="0"/>
      <p:bldP spid="111" grpId="0"/>
      <p:bldP spid="112" grpId="0" animBg="1"/>
      <p:bldP spid="114" grpId="0"/>
      <p:bldP spid="26" grpId="0" animBg="1"/>
      <p:bldP spid="26" grpId="1" animBg="1"/>
      <p:bldP spid="27" grpId="0" animBg="1"/>
      <p:bldP spid="27" grpId="2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1" animBg="1"/>
      <p:bldP spid="32" grpId="0"/>
      <p:bldP spid="32" grpId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Region Construction </a:t>
            </a:r>
            <a:r>
              <a:rPr lang="en-US" altLang="zh-TW" sz="3200" dirty="0" smtClean="0"/>
              <a:t>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Space partition</a:t>
            </a:r>
          </a:p>
          <a:p>
            <a:pPr lvl="1"/>
            <a:r>
              <a:rPr lang="en-US" sz="2400" dirty="0" smtClean="0"/>
              <a:t>Divide a space into non-overlapping cells with a given cell length</a:t>
            </a:r>
          </a:p>
          <a:p>
            <a:r>
              <a:rPr lang="en-US" sz="2800" dirty="0" smtClean="0"/>
              <a:t>Trajectory indexing</a:t>
            </a:r>
          </a:p>
          <a:p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4703440" cy="34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64" y="3501008"/>
            <a:ext cx="28194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479304" y="4636368"/>
            <a:ext cx="22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C4FF5-7461-460D-AD53-29A7716BBE3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17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Region Construction </a:t>
            </a:r>
            <a:r>
              <a:rPr lang="en-US" altLang="zh-TW" sz="3200" dirty="0" smtClean="0"/>
              <a:t>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Region</a:t>
            </a:r>
          </a:p>
          <a:p>
            <a:pPr lvl="1"/>
            <a:r>
              <a:rPr lang="en-US" sz="2000" dirty="0" smtClean="0"/>
              <a:t>A connected geographical area</a:t>
            </a:r>
          </a:p>
          <a:p>
            <a:r>
              <a:rPr lang="en-US" sz="2400" dirty="0" smtClean="0"/>
              <a:t>Idea</a:t>
            </a:r>
          </a:p>
          <a:p>
            <a:pPr lvl="1"/>
            <a:r>
              <a:rPr lang="en-US" sz="2000" dirty="0" smtClean="0"/>
              <a:t>Merge connected cells to form a region</a:t>
            </a:r>
            <a:endParaRPr lang="en-US" sz="2000" dirty="0"/>
          </a:p>
          <a:p>
            <a:r>
              <a:rPr lang="en-US" sz="2400" dirty="0"/>
              <a:t>Observation</a:t>
            </a:r>
          </a:p>
          <a:p>
            <a:pPr lvl="1"/>
            <a:r>
              <a:rPr lang="en-US" sz="2000" dirty="0" smtClean="0"/>
              <a:t>Tra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and Tra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follow the same route </a:t>
            </a:r>
            <a:r>
              <a:rPr lang="en-US" sz="2000" dirty="0"/>
              <a:t>but </a:t>
            </a:r>
            <a:r>
              <a:rPr lang="en-US" sz="2000" dirty="0" smtClean="0"/>
              <a:t>have different sampled geo-locations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C4FF5-7461-460D-AD53-29A7716BBE3E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5" name="Oval 4"/>
          <p:cNvSpPr/>
          <p:nvPr/>
        </p:nvSpPr>
        <p:spPr>
          <a:xfrm rot="1616782">
            <a:off x="3237220" y="5808213"/>
            <a:ext cx="724414" cy="545823"/>
          </a:xfrm>
          <a:prstGeom prst="ellipse">
            <a:avLst/>
          </a:prstGeom>
          <a:solidFill>
            <a:schemeClr val="accent1">
              <a:lumMod val="40000"/>
              <a:lumOff val="6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616782">
            <a:off x="3432210" y="5246524"/>
            <a:ext cx="724414" cy="545823"/>
          </a:xfrm>
          <a:prstGeom prst="ellipse">
            <a:avLst/>
          </a:prstGeom>
          <a:solidFill>
            <a:schemeClr val="accent1">
              <a:lumMod val="40000"/>
              <a:lumOff val="6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3"/>
            <a:ext cx="3536820" cy="241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1169"/>
            <a:ext cx="650114" cy="79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85650" y="4541059"/>
            <a:ext cx="264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Spatially close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737303"/>
            <a:ext cx="689192" cy="42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4"/>
            <a:ext cx="3536819" cy="24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11960" y="616494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Temporal constraint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25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Region Construction </a:t>
            </a:r>
            <a:r>
              <a:rPr lang="en-US" altLang="zh-TW" sz="3200" dirty="0" smtClean="0"/>
              <a:t>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err="1" smtClean="0"/>
              <a:t>Spatio</a:t>
            </a:r>
            <a:r>
              <a:rPr lang="en-US" altLang="zh-TW" sz="2400" dirty="0" smtClean="0"/>
              <a:t>-temporally correlated relation between trajectories</a:t>
            </a:r>
          </a:p>
          <a:p>
            <a:pPr lvl="1"/>
            <a:r>
              <a:rPr lang="en-US" altLang="zh-TW" sz="2000" dirty="0" smtClean="0"/>
              <a:t>Spatially close</a:t>
            </a:r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lvl="1"/>
            <a:r>
              <a:rPr lang="en-US" altLang="zh-TW" sz="2000" dirty="0" smtClean="0"/>
              <a:t>Temporal constraint </a:t>
            </a:r>
          </a:p>
          <a:p>
            <a:pPr lvl="2">
              <a:spcBef>
                <a:spcPts val="1800"/>
              </a:spcBef>
            </a:pPr>
            <a:r>
              <a:rPr lang="en-US" altLang="zh-TW" sz="1600" dirty="0" smtClean="0"/>
              <a:t> </a:t>
            </a:r>
            <a:endParaRPr lang="en-US" altLang="zh-TW" sz="2400" dirty="0" smtClean="0"/>
          </a:p>
          <a:p>
            <a:pPr>
              <a:spcBef>
                <a:spcPts val="1800"/>
              </a:spcBef>
            </a:pPr>
            <a:r>
              <a:rPr lang="en-US" altLang="zh-TW" sz="2400" dirty="0" smtClean="0"/>
              <a:t>Connection support of a cell pair</a:t>
            </a:r>
          </a:p>
          <a:p>
            <a:pPr lvl="1">
              <a:spcBef>
                <a:spcPts val="1200"/>
              </a:spcBef>
            </a:pPr>
            <a:r>
              <a:rPr lang="en-US" altLang="zh-TW" sz="2000" dirty="0" smtClean="0"/>
              <a:t>Minimum connection support </a:t>
            </a:r>
            <a:r>
              <a:rPr lang="en-US" altLang="zh-TW" sz="2000" i="1" dirty="0" smtClean="0"/>
              <a:t>C</a:t>
            </a:r>
            <a:endParaRPr lang="zh-TW" altLang="en-US" sz="2000" i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68030"/>
            <a:ext cx="2664296" cy="155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8382" y="2780928"/>
            <a:ext cx="2568034" cy="14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5"/>
          <p:cNvSpPr txBox="1"/>
          <p:nvPr/>
        </p:nvSpPr>
        <p:spPr>
          <a:xfrm>
            <a:off x="1115616" y="328498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Rule1</a:t>
            </a:r>
            <a:endParaRPr lang="en-US" sz="2000" dirty="0"/>
          </a:p>
        </p:txBody>
      </p:sp>
      <p:sp>
        <p:nvSpPr>
          <p:cNvPr id="8" name="TextBox 6"/>
          <p:cNvSpPr txBox="1"/>
          <p:nvPr/>
        </p:nvSpPr>
        <p:spPr>
          <a:xfrm>
            <a:off x="4860032" y="321297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Rule2</a:t>
            </a:r>
            <a:endParaRPr lang="en-US" sz="2000" dirty="0"/>
          </a:p>
        </p:txBody>
      </p:sp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629855"/>
            <a:ext cx="2232248" cy="67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53086"/>
            <a:ext cx="218695" cy="32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[Edges in a region]</a:t>
            </a:r>
          </a:p>
          <a:p>
            <a:pPr>
              <a:buNone/>
            </a:pPr>
            <a:r>
              <a:rPr lang="en-US" altLang="zh-CN" sz="2000" b="0" dirty="0" smtClean="0"/>
              <a:t>Step 1: Let </a:t>
            </a:r>
            <a:r>
              <a:rPr lang="en-US" altLang="zh-CN" sz="2000" b="0" dirty="0"/>
              <a:t>a region </a:t>
            </a:r>
            <a:r>
              <a:rPr lang="en-US" altLang="zh-CN" sz="2000" b="0" dirty="0" smtClean="0"/>
              <a:t>be </a:t>
            </a:r>
            <a:r>
              <a:rPr lang="en-US" altLang="zh-CN" sz="2000" b="0" dirty="0"/>
              <a:t>a bidirectional graph first</a:t>
            </a:r>
          </a:p>
          <a:p>
            <a:pPr>
              <a:buNone/>
            </a:pPr>
            <a:r>
              <a:rPr lang="en-US" altLang="zh-CN" sz="2000" b="0" dirty="0" smtClean="0"/>
              <a:t>Step 2: Trajectories + Shortest path based inference</a:t>
            </a:r>
          </a:p>
          <a:p>
            <a:pPr lvl="1"/>
            <a:r>
              <a:rPr lang="en-US" altLang="zh-CN" sz="2000" b="0" dirty="0" smtClean="0"/>
              <a:t>Infer </a:t>
            </a:r>
            <a:r>
              <a:rPr lang="en-US" altLang="zh-CN" sz="2000" b="0" dirty="0"/>
              <a:t>the </a:t>
            </a:r>
            <a:r>
              <a:rPr lang="en-US" altLang="zh-CN" sz="2000" b="0" dirty="0" smtClean="0"/>
              <a:t>direction, </a:t>
            </a:r>
            <a:r>
              <a:rPr lang="en-US" altLang="zh-CN" sz="2000" b="0" dirty="0"/>
              <a:t>travel time and </a:t>
            </a:r>
            <a:r>
              <a:rPr lang="en-US" altLang="zh-CN" sz="2000" b="0" dirty="0" smtClean="0"/>
              <a:t>support </a:t>
            </a:r>
            <a:r>
              <a:rPr lang="en-US" altLang="zh-CN" sz="2000" b="0" dirty="0"/>
              <a:t>between </a:t>
            </a:r>
            <a:r>
              <a:rPr lang="en-US" altLang="zh-CN" sz="2000" b="0" dirty="0" smtClean="0"/>
              <a:t>each </a:t>
            </a:r>
            <a:r>
              <a:rPr lang="en-US" altLang="zh-CN" sz="2000" b="0" dirty="0"/>
              <a:t>two consecutive </a:t>
            </a:r>
            <a:r>
              <a:rPr lang="en-US" altLang="zh-CN" sz="2000" b="0" dirty="0" smtClean="0"/>
              <a:t>cells</a:t>
            </a:r>
          </a:p>
          <a:p>
            <a:pPr>
              <a:buNone/>
            </a:pPr>
            <a:r>
              <a:rPr lang="en-US" altLang="zh-TW" sz="2400" dirty="0" smtClean="0"/>
              <a:t>[Edges between regions]</a:t>
            </a:r>
          </a:p>
          <a:p>
            <a:r>
              <a:rPr lang="en-US" altLang="zh-CN" sz="2000" b="0" dirty="0" smtClean="0"/>
              <a:t>Build edges between two cells in different regions by trajectories</a:t>
            </a:r>
            <a:endParaRPr lang="en-US" altLang="zh-TW" sz="2000" dirty="0" smtClean="0"/>
          </a:p>
          <a:p>
            <a:pPr>
              <a:buNone/>
            </a:pPr>
            <a:endParaRPr lang="en-US" altLang="zh-CN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C4FF5-7461-460D-AD53-29A7716BBE3E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  <p:pic>
        <p:nvPicPr>
          <p:cNvPr id="199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85320"/>
            <a:ext cx="6543633" cy="159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51520" y="4725144"/>
            <a:ext cx="2232248" cy="158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25144"/>
            <a:ext cx="20882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000" y="4797152"/>
            <a:ext cx="2160240" cy="134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動作按鈕: 下一項 11">
            <a:hlinkClick r:id="" action="ppaction://noaction" highlightClick="1"/>
          </p:cNvPr>
          <p:cNvSpPr/>
          <p:nvPr/>
        </p:nvSpPr>
        <p:spPr>
          <a:xfrm>
            <a:off x="8675688" y="6453188"/>
            <a:ext cx="360362" cy="287337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1187624" y="5229201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1547696" y="5229201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1907736" y="5229201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1187624" y="5949281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1547696" y="5949281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1907736" y="5949281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899624" y="5949281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539584" y="5949281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rot="16200000">
            <a:off x="1043624" y="5733273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rot="16200000">
            <a:off x="1043624" y="5445209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rot="16200000">
            <a:off x="2051736" y="5733273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rot="16200000">
            <a:off x="2051736" y="5445241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rot="16200000">
            <a:off x="2051736" y="5085201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2483768" y="4653136"/>
            <a:ext cx="208823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72240" y="4653136"/>
            <a:ext cx="216000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804248" y="4653136"/>
            <a:ext cx="2232248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7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Route Inference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altLang="zh-TW" sz="2800" dirty="0" smtClean="0"/>
              <a:t>Route score </a:t>
            </a:r>
            <a:r>
              <a:rPr lang="en-US" altLang="zh-TW" sz="2800" dirty="0" smtClean="0">
                <a:solidFill>
                  <a:schemeClr val="tx2"/>
                </a:solidFill>
              </a:rPr>
              <a:t>(popularity)</a:t>
            </a:r>
          </a:p>
          <a:p>
            <a:pPr lvl="1"/>
            <a:r>
              <a:rPr lang="en-US" altLang="zh-TW" sz="2400" dirty="0" smtClean="0"/>
              <a:t>Given a graph                     , a route                                          ,</a:t>
            </a:r>
          </a:p>
          <a:p>
            <a:pPr lvl="1">
              <a:buNone/>
            </a:pPr>
            <a:r>
              <a:rPr lang="en-US" altLang="zh-TW" sz="2400" dirty="0" smtClean="0"/>
              <a:t>    the score of the route is                                   </a:t>
            </a:r>
          </a:p>
          <a:p>
            <a:pPr lvl="2"/>
            <a:endParaRPr lang="en-US" altLang="zh-TW" sz="2000" dirty="0" smtClean="0"/>
          </a:p>
          <a:p>
            <a:pPr lvl="2"/>
            <a:endParaRPr lang="en-US" altLang="zh-TW" sz="2000" dirty="0" smtClean="0"/>
          </a:p>
          <a:p>
            <a:pPr lvl="1">
              <a:buNone/>
            </a:pPr>
            <a:r>
              <a:rPr lang="en-US" altLang="zh-TW" sz="2400" dirty="0" smtClean="0"/>
              <a:t>    where</a:t>
            </a:r>
          </a:p>
          <a:p>
            <a:pPr lvl="1">
              <a:buNone/>
            </a:pPr>
            <a:r>
              <a:rPr lang="en-US" altLang="zh-TW" sz="2400" dirty="0" smtClean="0"/>
              <a:t>        and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118297"/>
            <a:ext cx="2598394" cy="45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149080"/>
            <a:ext cx="5039714" cy="45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196000"/>
            <a:ext cx="29283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1" name="Picture 5"/>
          <p:cNvPicPr>
            <a:picLocks noChangeAspect="1" noChangeArrowheads="1"/>
          </p:cNvPicPr>
          <p:nvPr/>
        </p:nvPicPr>
        <p:blipFill>
          <a:blip r:embed="rId5" cstate="print"/>
          <a:srcRect b="16667"/>
          <a:stretch>
            <a:fillRect/>
          </a:stretch>
        </p:blipFill>
        <p:spPr bwMode="auto">
          <a:xfrm>
            <a:off x="2267744" y="3789040"/>
            <a:ext cx="319949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160000"/>
            <a:ext cx="1428159" cy="37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Local Route 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Goal</a:t>
            </a:r>
          </a:p>
          <a:p>
            <a:pPr marL="742950" lvl="2" indent="-342900">
              <a:buFont typeface="Arial" pitchFamily="34" charset="0"/>
              <a:buChar char="▪"/>
            </a:pPr>
            <a:r>
              <a:rPr lang="en-US" altLang="zh-TW" sz="2000" dirty="0" smtClean="0"/>
              <a:t>Top </a:t>
            </a:r>
            <a:r>
              <a:rPr lang="en-US" altLang="zh-TW" sz="2000" i="1" dirty="0" smtClean="0"/>
              <a:t>K</a:t>
            </a:r>
            <a:r>
              <a:rPr lang="en-US" altLang="zh-TW" sz="2000" dirty="0" smtClean="0"/>
              <a:t> local routes between two consecutive geo-locations </a:t>
            </a:r>
            <a:r>
              <a:rPr lang="en-US" altLang="zh-TW" sz="2000" dirty="0" err="1" smtClean="0"/>
              <a:t>q</a:t>
            </a:r>
            <a:r>
              <a:rPr lang="en-US" altLang="zh-TW" sz="2000" baseline="-25000" dirty="0" err="1" smtClean="0"/>
              <a:t>i</a:t>
            </a:r>
            <a:r>
              <a:rPr lang="en-US" altLang="zh-TW" sz="2000" dirty="0" smtClean="0"/>
              <a:t>, q</a:t>
            </a:r>
            <a:r>
              <a:rPr lang="en-US" altLang="zh-TW" sz="2000" baseline="-25000" dirty="0" smtClean="0"/>
              <a:t>i+1</a:t>
            </a:r>
          </a:p>
          <a:p>
            <a:r>
              <a:rPr lang="en-US" altLang="zh-TW" sz="2400" dirty="0" smtClean="0"/>
              <a:t>Approach</a:t>
            </a:r>
          </a:p>
          <a:p>
            <a:pPr lvl="1"/>
            <a:r>
              <a:rPr lang="en-US" altLang="zh-TW" sz="2000" dirty="0" smtClean="0"/>
              <a:t>Determine qualified visiting sequences of regions by travel times</a:t>
            </a:r>
          </a:p>
          <a:p>
            <a:pPr lvl="1"/>
            <a:r>
              <a:rPr lang="en-US" altLang="zh-TW" sz="2000" dirty="0" smtClean="0"/>
              <a:t>A*-like routing algorithm</a:t>
            </a:r>
          </a:p>
          <a:p>
            <a:pPr lvl="2"/>
            <a:r>
              <a:rPr lang="en-US" altLang="zh-TW" sz="1800" dirty="0" smtClean="0"/>
              <a:t>                                          where a route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3016"/>
            <a:ext cx="1219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7453" y="3590156"/>
            <a:ext cx="2276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5868144" y="400506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Sequences of Regions from q</a:t>
            </a:r>
            <a:r>
              <a:rPr lang="en-US" altLang="zh-TW" sz="2000" baseline="-25000" dirty="0" smtClean="0"/>
              <a:t>1</a:t>
            </a:r>
            <a:r>
              <a:rPr lang="en-US" altLang="zh-TW" sz="2000" dirty="0" smtClean="0"/>
              <a:t> to q</a:t>
            </a:r>
            <a:r>
              <a:rPr lang="en-US" altLang="zh-TW" sz="2000" baseline="-25000" dirty="0" smtClean="0"/>
              <a:t>2</a:t>
            </a:r>
            <a:r>
              <a:rPr lang="en-US" altLang="zh-TW" sz="2000" dirty="0" smtClean="0"/>
              <a:t>:</a:t>
            </a:r>
            <a:endParaRPr lang="en-US" altLang="zh-TW" sz="2000" dirty="0" smtClean="0"/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005064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5013176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293096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5445224"/>
            <a:ext cx="151216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5517232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平行四邊形 40"/>
          <p:cNvSpPr/>
          <p:nvPr/>
        </p:nvSpPr>
        <p:spPr>
          <a:xfrm>
            <a:off x="971600" y="4077072"/>
            <a:ext cx="4464496" cy="2592288"/>
          </a:xfrm>
          <a:prstGeom prst="parallelogram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5589240"/>
            <a:ext cx="1224136" cy="99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407707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55892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443711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800" y="5085184"/>
            <a:ext cx="1008112" cy="8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91680" y="4293096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文字方塊 47"/>
          <p:cNvSpPr txBox="1"/>
          <p:nvPr/>
        </p:nvSpPr>
        <p:spPr>
          <a:xfrm>
            <a:off x="1907704" y="40050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 smtClean="0">
                <a:solidFill>
                  <a:srgbClr val="C00000"/>
                </a:solidFill>
              </a:rPr>
              <a:t>1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49" name="橢圓 48"/>
          <p:cNvSpPr/>
          <p:nvPr/>
        </p:nvSpPr>
        <p:spPr>
          <a:xfrm>
            <a:off x="2339752" y="422108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3347864" y="472514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 smtClean="0">
                <a:solidFill>
                  <a:srgbClr val="C00000"/>
                </a:solidFill>
              </a:rPr>
              <a:t>2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51" name="橢圓 50"/>
          <p:cNvSpPr/>
          <p:nvPr/>
        </p:nvSpPr>
        <p:spPr>
          <a:xfrm>
            <a:off x="3563888" y="5373216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1619672" y="4397042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</a:t>
            </a:r>
            <a:r>
              <a:rPr lang="en-US" altLang="zh-TW" sz="2000" baseline="-25000" dirty="0" smtClean="0"/>
              <a:t>1</a:t>
            </a:r>
            <a:endParaRPr lang="zh-TW" altLang="en-US" sz="2000" baseline="-250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648072" y="6021288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</a:t>
            </a:r>
            <a:r>
              <a:rPr lang="en-US" altLang="zh-TW" sz="2000" baseline="-25000" dirty="0" smtClean="0"/>
              <a:t>2</a:t>
            </a:r>
            <a:endParaRPr lang="zh-TW" altLang="en-US" sz="2000" baseline="-250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2483768" y="5261138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</a:t>
            </a:r>
            <a:r>
              <a:rPr lang="en-US" altLang="zh-TW" sz="2000" baseline="-25000" dirty="0" smtClean="0"/>
              <a:t>3</a:t>
            </a:r>
            <a:endParaRPr lang="zh-TW" altLang="en-US" sz="2000" baseline="-250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4283968" y="6165304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</a:t>
            </a:r>
            <a:r>
              <a:rPr lang="en-US" altLang="zh-TW" sz="2000" baseline="-25000" dirty="0" smtClean="0"/>
              <a:t>4</a:t>
            </a:r>
            <a:endParaRPr lang="zh-TW" altLang="en-US" sz="2000" baseline="-250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4824536" y="4037002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</a:t>
            </a:r>
            <a:r>
              <a:rPr lang="en-US" altLang="zh-TW" sz="2000" baseline="-25000" dirty="0" smtClean="0"/>
              <a:t>5</a:t>
            </a:r>
            <a:endParaRPr lang="zh-TW" altLang="en-US" sz="2000" baseline="-25000" dirty="0"/>
          </a:p>
        </p:txBody>
      </p:sp>
      <p:cxnSp>
        <p:nvCxnSpPr>
          <p:cNvPr id="60" name="直線單箭頭接點 59"/>
          <p:cNvCxnSpPr/>
          <p:nvPr/>
        </p:nvCxnSpPr>
        <p:spPr>
          <a:xfrm flipH="1">
            <a:off x="2051720" y="4797152"/>
            <a:ext cx="216024" cy="100811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2051720" y="5877272"/>
            <a:ext cx="720080" cy="3684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/>
        </p:nvSpPr>
        <p:spPr>
          <a:xfrm>
            <a:off x="5940152" y="465313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</a:t>
            </a:r>
            <a:r>
              <a:rPr lang="en-US" altLang="zh-TW" sz="2000" baseline="-25000" dirty="0" smtClean="0"/>
              <a:t>1</a:t>
            </a:r>
            <a:r>
              <a:rPr lang="en-US" altLang="zh-TW" sz="2000" dirty="0" smtClean="0">
                <a:latin typeface="Batang"/>
                <a:ea typeface="Batang"/>
              </a:rPr>
              <a:t>→ </a:t>
            </a:r>
            <a:r>
              <a:rPr lang="en-US" altLang="zh-TW" sz="2000" dirty="0" smtClean="0"/>
              <a:t>R</a:t>
            </a:r>
            <a:r>
              <a:rPr lang="en-US" altLang="zh-TW" sz="2000" baseline="-25000" dirty="0" smtClean="0"/>
              <a:t>2</a:t>
            </a:r>
            <a:r>
              <a:rPr lang="en-US" altLang="zh-TW" sz="2000" dirty="0" smtClean="0">
                <a:latin typeface="Batang"/>
                <a:ea typeface="Batang"/>
              </a:rPr>
              <a:t> → </a:t>
            </a:r>
            <a:r>
              <a:rPr lang="en-US" altLang="zh-TW" sz="2000" dirty="0" smtClean="0"/>
              <a:t>R</a:t>
            </a:r>
            <a:r>
              <a:rPr lang="en-US" altLang="zh-TW" sz="2000" baseline="-25000" dirty="0" smtClean="0"/>
              <a:t>3</a:t>
            </a:r>
            <a:endParaRPr lang="zh-TW" altLang="en-US" sz="2000" baseline="-25000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5940152" y="501317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</a:t>
            </a:r>
            <a:r>
              <a:rPr lang="en-US" altLang="zh-TW" sz="2000" baseline="-25000" dirty="0" smtClean="0"/>
              <a:t>1</a:t>
            </a:r>
            <a:r>
              <a:rPr lang="en-US" altLang="zh-TW" sz="2000" dirty="0" smtClean="0">
                <a:latin typeface="Batang"/>
                <a:ea typeface="Batang"/>
              </a:rPr>
              <a:t>→ </a:t>
            </a:r>
            <a:r>
              <a:rPr lang="en-US" altLang="zh-TW" sz="2000" dirty="0" smtClean="0"/>
              <a:t>R</a:t>
            </a:r>
            <a:r>
              <a:rPr lang="en-US" altLang="zh-TW" sz="2000" baseline="-25000" dirty="0" smtClean="0"/>
              <a:t>3</a:t>
            </a:r>
            <a:r>
              <a:rPr lang="en-US" altLang="zh-TW" sz="2000" dirty="0" smtClean="0">
                <a:latin typeface="Batang"/>
                <a:ea typeface="Batang"/>
              </a:rPr>
              <a:t> </a:t>
            </a:r>
            <a:endParaRPr lang="zh-TW" altLang="en-US" sz="2000" baseline="-25000" dirty="0"/>
          </a:p>
        </p:txBody>
      </p:sp>
      <p:cxnSp>
        <p:nvCxnSpPr>
          <p:cNvPr id="67" name="直線單箭頭接點 66"/>
          <p:cNvCxnSpPr/>
          <p:nvPr/>
        </p:nvCxnSpPr>
        <p:spPr>
          <a:xfrm>
            <a:off x="2627784" y="4941168"/>
            <a:ext cx="288032" cy="432048"/>
          </a:xfrm>
          <a:prstGeom prst="straightConnector1">
            <a:avLst/>
          </a:prstGeom>
          <a:ln w="38100">
            <a:solidFill>
              <a:srgbClr val="CC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手繪多邊形 76"/>
          <p:cNvSpPr/>
          <p:nvPr/>
        </p:nvSpPr>
        <p:spPr>
          <a:xfrm>
            <a:off x="1331640" y="4365104"/>
            <a:ext cx="2220685" cy="2015067"/>
          </a:xfrm>
          <a:custGeom>
            <a:avLst/>
            <a:gdLst>
              <a:gd name="connsiteX0" fmla="*/ 986971 w 2220685"/>
              <a:gd name="connsiteY0" fmla="*/ 0 h 2015067"/>
              <a:gd name="connsiteX1" fmla="*/ 740228 w 2220685"/>
              <a:gd name="connsiteY1" fmla="*/ 377372 h 2015067"/>
              <a:gd name="connsiteX2" fmla="*/ 914399 w 2220685"/>
              <a:gd name="connsiteY2" fmla="*/ 377372 h 2015067"/>
              <a:gd name="connsiteX3" fmla="*/ 667656 w 2220685"/>
              <a:gd name="connsiteY3" fmla="*/ 1465943 h 2015067"/>
              <a:gd name="connsiteX4" fmla="*/ 188685 w 2220685"/>
              <a:gd name="connsiteY4" fmla="*/ 1509486 h 2015067"/>
              <a:gd name="connsiteX5" fmla="*/ 72571 w 2220685"/>
              <a:gd name="connsiteY5" fmla="*/ 1930400 h 2015067"/>
              <a:gd name="connsiteX6" fmla="*/ 624114 w 2220685"/>
              <a:gd name="connsiteY6" fmla="*/ 1915886 h 2015067"/>
              <a:gd name="connsiteX7" fmla="*/ 1538514 w 2220685"/>
              <a:gd name="connsiteY7" fmla="*/ 1335315 h 2015067"/>
              <a:gd name="connsiteX8" fmla="*/ 2046514 w 2220685"/>
              <a:gd name="connsiteY8" fmla="*/ 1335315 h 2015067"/>
              <a:gd name="connsiteX9" fmla="*/ 2220685 w 2220685"/>
              <a:gd name="connsiteY9" fmla="*/ 1117600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0685" h="2015067">
                <a:moveTo>
                  <a:pt x="986971" y="0"/>
                </a:moveTo>
                <a:cubicBezTo>
                  <a:pt x="869647" y="157238"/>
                  <a:pt x="752323" y="314477"/>
                  <a:pt x="740228" y="377372"/>
                </a:cubicBezTo>
                <a:cubicBezTo>
                  <a:pt x="728133" y="440267"/>
                  <a:pt x="926494" y="195944"/>
                  <a:pt x="914399" y="377372"/>
                </a:cubicBezTo>
                <a:cubicBezTo>
                  <a:pt x="902304" y="558800"/>
                  <a:pt x="788608" y="1277257"/>
                  <a:pt x="667656" y="1465943"/>
                </a:cubicBezTo>
                <a:cubicBezTo>
                  <a:pt x="546704" y="1654629"/>
                  <a:pt x="287866" y="1432077"/>
                  <a:pt x="188685" y="1509486"/>
                </a:cubicBezTo>
                <a:cubicBezTo>
                  <a:pt x="89504" y="1586895"/>
                  <a:pt x="0" y="1862667"/>
                  <a:pt x="72571" y="1930400"/>
                </a:cubicBezTo>
                <a:cubicBezTo>
                  <a:pt x="145142" y="1998133"/>
                  <a:pt x="379790" y="2015067"/>
                  <a:pt x="624114" y="1915886"/>
                </a:cubicBezTo>
                <a:cubicBezTo>
                  <a:pt x="868438" y="1816705"/>
                  <a:pt x="1301447" y="1432077"/>
                  <a:pt x="1538514" y="1335315"/>
                </a:cubicBezTo>
                <a:cubicBezTo>
                  <a:pt x="1775581" y="1238553"/>
                  <a:pt x="1932819" y="1371601"/>
                  <a:pt x="2046514" y="1335315"/>
                </a:cubicBezTo>
                <a:cubicBezTo>
                  <a:pt x="2160209" y="1299029"/>
                  <a:pt x="2190447" y="1208314"/>
                  <a:pt x="2220685" y="111760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手繪多邊形 77"/>
          <p:cNvSpPr/>
          <p:nvPr/>
        </p:nvSpPr>
        <p:spPr>
          <a:xfrm>
            <a:off x="2483768" y="4221088"/>
            <a:ext cx="1354667" cy="1214362"/>
          </a:xfrm>
          <a:custGeom>
            <a:avLst/>
            <a:gdLst>
              <a:gd name="connsiteX0" fmla="*/ 0 w 1354667"/>
              <a:gd name="connsiteY0" fmla="*/ 67733 h 1214362"/>
              <a:gd name="connsiteX1" fmla="*/ 508000 w 1354667"/>
              <a:gd name="connsiteY1" fmla="*/ 111276 h 1214362"/>
              <a:gd name="connsiteX2" fmla="*/ 101600 w 1354667"/>
              <a:gd name="connsiteY2" fmla="*/ 735390 h 1214362"/>
              <a:gd name="connsiteX3" fmla="*/ 638628 w 1354667"/>
              <a:gd name="connsiteY3" fmla="*/ 1141790 h 1214362"/>
              <a:gd name="connsiteX4" fmla="*/ 1262743 w 1354667"/>
              <a:gd name="connsiteY4" fmla="*/ 1083733 h 1214362"/>
              <a:gd name="connsiteX5" fmla="*/ 1190171 w 1354667"/>
              <a:gd name="connsiteY5" fmla="*/ 1214362 h 12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667" h="1214362">
                <a:moveTo>
                  <a:pt x="0" y="67733"/>
                </a:moveTo>
                <a:cubicBezTo>
                  <a:pt x="245533" y="33866"/>
                  <a:pt x="491067" y="0"/>
                  <a:pt x="508000" y="111276"/>
                </a:cubicBezTo>
                <a:cubicBezTo>
                  <a:pt x="524933" y="222552"/>
                  <a:pt x="79829" y="563638"/>
                  <a:pt x="101600" y="735390"/>
                </a:cubicBezTo>
                <a:cubicBezTo>
                  <a:pt x="123371" y="907142"/>
                  <a:pt x="445104" y="1083733"/>
                  <a:pt x="638628" y="1141790"/>
                </a:cubicBezTo>
                <a:cubicBezTo>
                  <a:pt x="832152" y="1199847"/>
                  <a:pt x="1170819" y="1071638"/>
                  <a:pt x="1262743" y="1083733"/>
                </a:cubicBezTo>
                <a:cubicBezTo>
                  <a:pt x="1354667" y="1095828"/>
                  <a:pt x="1272419" y="1155095"/>
                  <a:pt x="1190171" y="1214362"/>
                </a:cubicBezTo>
              </a:path>
            </a:pathLst>
          </a:custGeom>
          <a:ln w="381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/>
      <p:bldP spid="51" grpId="0" animBg="1"/>
      <p:bldP spid="65" grpId="0"/>
      <p:bldP spid="66" grpId="0"/>
      <p:bldP spid="77" grpId="0" animBg="1"/>
      <p:bldP spid="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Global Route 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en-US" altLang="zh-TW" sz="2400" dirty="0" smtClean="0"/>
              <a:t>Input</a:t>
            </a:r>
          </a:p>
          <a:p>
            <a:pPr lvl="1"/>
            <a:r>
              <a:rPr lang="en-US" altLang="zh-TW" sz="2000" dirty="0" smtClean="0"/>
              <a:t>Local routes between any two consecutive geo-locations</a:t>
            </a:r>
          </a:p>
          <a:p>
            <a:r>
              <a:rPr lang="en-US" altLang="zh-TW" sz="2400" dirty="0" smtClean="0"/>
              <a:t>Output</a:t>
            </a:r>
          </a:p>
          <a:p>
            <a:pPr lvl="1"/>
            <a:r>
              <a:rPr lang="en-US" altLang="zh-TW" sz="2000" dirty="0" smtClean="0"/>
              <a:t>Top </a:t>
            </a:r>
            <a:r>
              <a:rPr lang="en-US" altLang="zh-TW" sz="2000" i="1" dirty="0" smtClean="0"/>
              <a:t>K</a:t>
            </a:r>
            <a:r>
              <a:rPr lang="en-US" altLang="zh-TW" sz="2000" dirty="0" smtClean="0"/>
              <a:t> global routes</a:t>
            </a:r>
          </a:p>
          <a:p>
            <a:r>
              <a:rPr lang="en-US" altLang="zh-TW" sz="2400" dirty="0" smtClean="0"/>
              <a:t>Branch-and-bound search approach</a:t>
            </a:r>
          </a:p>
          <a:p>
            <a:pPr lvl="1"/>
            <a:r>
              <a:rPr lang="en-US" altLang="zh-TW" sz="2000" dirty="0" smtClean="0"/>
              <a:t>E.g., Top 1 global route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C4FF5-7461-460D-AD53-29A7716BBE3E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464" y="4005064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5013176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672" y="4293096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3360" y="5445224"/>
            <a:ext cx="151216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5608" y="5517232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平行四邊形 32"/>
          <p:cNvSpPr/>
          <p:nvPr/>
        </p:nvSpPr>
        <p:spPr>
          <a:xfrm>
            <a:off x="3311352" y="4077072"/>
            <a:ext cx="4464496" cy="2592288"/>
          </a:xfrm>
          <a:prstGeom prst="parallelogram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7376" y="5589240"/>
            <a:ext cx="1224136" cy="99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3480" y="407707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59624" y="55892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35688" y="443711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11552" y="5085184"/>
            <a:ext cx="1008112" cy="8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1432" y="4293096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文字方塊 39"/>
          <p:cNvSpPr txBox="1"/>
          <p:nvPr/>
        </p:nvSpPr>
        <p:spPr>
          <a:xfrm>
            <a:off x="4247456" y="40050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 smtClean="0">
                <a:solidFill>
                  <a:srgbClr val="C00000"/>
                </a:solidFill>
              </a:rPr>
              <a:t>1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4679504" y="422108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5687616" y="472514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 smtClean="0">
                <a:solidFill>
                  <a:srgbClr val="C00000"/>
                </a:solidFill>
              </a:rPr>
              <a:t>2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959424" y="4397042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</a:t>
            </a:r>
            <a:r>
              <a:rPr lang="en-US" altLang="zh-TW" sz="2000" baseline="-25000" dirty="0" smtClean="0"/>
              <a:t>1</a:t>
            </a:r>
            <a:endParaRPr lang="zh-TW" altLang="en-US" sz="2000" baseline="-25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2987824" y="6021288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</a:t>
            </a:r>
            <a:r>
              <a:rPr lang="en-US" altLang="zh-TW" sz="2000" baseline="-25000" dirty="0" smtClean="0"/>
              <a:t>2</a:t>
            </a:r>
            <a:endParaRPr lang="zh-TW" altLang="en-US" sz="2000" baseline="-250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823520" y="5261138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</a:t>
            </a:r>
            <a:r>
              <a:rPr lang="en-US" altLang="zh-TW" sz="2000" baseline="-25000" dirty="0" smtClean="0"/>
              <a:t>3</a:t>
            </a:r>
            <a:endParaRPr lang="zh-TW" altLang="en-US" sz="2000" baseline="-250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6804248" y="5805264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</a:t>
            </a:r>
            <a:r>
              <a:rPr lang="en-US" altLang="zh-TW" sz="2000" baseline="-25000" dirty="0" smtClean="0"/>
              <a:t>4</a:t>
            </a:r>
            <a:endParaRPr lang="zh-TW" altLang="en-US" sz="2000" baseline="-250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7164288" y="4037002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</a:t>
            </a:r>
            <a:r>
              <a:rPr lang="en-US" altLang="zh-TW" sz="2000" baseline="-25000" dirty="0" smtClean="0"/>
              <a:t>5</a:t>
            </a:r>
            <a:endParaRPr lang="zh-TW" altLang="en-US" sz="2000" baseline="-25000" dirty="0"/>
          </a:p>
        </p:txBody>
      </p:sp>
      <p:sp>
        <p:nvSpPr>
          <p:cNvPr id="52" name="手繪多邊形 51"/>
          <p:cNvSpPr/>
          <p:nvPr/>
        </p:nvSpPr>
        <p:spPr>
          <a:xfrm>
            <a:off x="3719467" y="4365104"/>
            <a:ext cx="2220685" cy="2015067"/>
          </a:xfrm>
          <a:custGeom>
            <a:avLst/>
            <a:gdLst>
              <a:gd name="connsiteX0" fmla="*/ 986971 w 2220685"/>
              <a:gd name="connsiteY0" fmla="*/ 0 h 2015067"/>
              <a:gd name="connsiteX1" fmla="*/ 740228 w 2220685"/>
              <a:gd name="connsiteY1" fmla="*/ 377372 h 2015067"/>
              <a:gd name="connsiteX2" fmla="*/ 914399 w 2220685"/>
              <a:gd name="connsiteY2" fmla="*/ 377372 h 2015067"/>
              <a:gd name="connsiteX3" fmla="*/ 667656 w 2220685"/>
              <a:gd name="connsiteY3" fmla="*/ 1465943 h 2015067"/>
              <a:gd name="connsiteX4" fmla="*/ 188685 w 2220685"/>
              <a:gd name="connsiteY4" fmla="*/ 1509486 h 2015067"/>
              <a:gd name="connsiteX5" fmla="*/ 72571 w 2220685"/>
              <a:gd name="connsiteY5" fmla="*/ 1930400 h 2015067"/>
              <a:gd name="connsiteX6" fmla="*/ 624114 w 2220685"/>
              <a:gd name="connsiteY6" fmla="*/ 1915886 h 2015067"/>
              <a:gd name="connsiteX7" fmla="*/ 1538514 w 2220685"/>
              <a:gd name="connsiteY7" fmla="*/ 1335315 h 2015067"/>
              <a:gd name="connsiteX8" fmla="*/ 2046514 w 2220685"/>
              <a:gd name="connsiteY8" fmla="*/ 1335315 h 2015067"/>
              <a:gd name="connsiteX9" fmla="*/ 2220685 w 2220685"/>
              <a:gd name="connsiteY9" fmla="*/ 1117600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0685" h="2015067">
                <a:moveTo>
                  <a:pt x="986971" y="0"/>
                </a:moveTo>
                <a:cubicBezTo>
                  <a:pt x="869647" y="157238"/>
                  <a:pt x="752323" y="314477"/>
                  <a:pt x="740228" y="377372"/>
                </a:cubicBezTo>
                <a:cubicBezTo>
                  <a:pt x="728133" y="440267"/>
                  <a:pt x="926494" y="195944"/>
                  <a:pt x="914399" y="377372"/>
                </a:cubicBezTo>
                <a:cubicBezTo>
                  <a:pt x="902304" y="558800"/>
                  <a:pt x="788608" y="1277257"/>
                  <a:pt x="667656" y="1465943"/>
                </a:cubicBezTo>
                <a:cubicBezTo>
                  <a:pt x="546704" y="1654629"/>
                  <a:pt x="287866" y="1432077"/>
                  <a:pt x="188685" y="1509486"/>
                </a:cubicBezTo>
                <a:cubicBezTo>
                  <a:pt x="89504" y="1586895"/>
                  <a:pt x="0" y="1862667"/>
                  <a:pt x="72571" y="1930400"/>
                </a:cubicBezTo>
                <a:cubicBezTo>
                  <a:pt x="145142" y="1998133"/>
                  <a:pt x="379790" y="2015067"/>
                  <a:pt x="624114" y="1915886"/>
                </a:cubicBezTo>
                <a:cubicBezTo>
                  <a:pt x="868438" y="1816705"/>
                  <a:pt x="1301447" y="1432077"/>
                  <a:pt x="1538514" y="1335315"/>
                </a:cubicBezTo>
                <a:cubicBezTo>
                  <a:pt x="1775581" y="1238553"/>
                  <a:pt x="1932819" y="1371601"/>
                  <a:pt x="2046514" y="1335315"/>
                </a:cubicBezTo>
                <a:cubicBezTo>
                  <a:pt x="2160209" y="1299029"/>
                  <a:pt x="2190447" y="1208314"/>
                  <a:pt x="2220685" y="111760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手繪多邊形 57"/>
          <p:cNvSpPr/>
          <p:nvPr/>
        </p:nvSpPr>
        <p:spPr>
          <a:xfrm>
            <a:off x="4801509" y="4230862"/>
            <a:ext cx="1354667" cy="1214362"/>
          </a:xfrm>
          <a:custGeom>
            <a:avLst/>
            <a:gdLst>
              <a:gd name="connsiteX0" fmla="*/ 0 w 1354667"/>
              <a:gd name="connsiteY0" fmla="*/ 67733 h 1214362"/>
              <a:gd name="connsiteX1" fmla="*/ 508000 w 1354667"/>
              <a:gd name="connsiteY1" fmla="*/ 111276 h 1214362"/>
              <a:gd name="connsiteX2" fmla="*/ 101600 w 1354667"/>
              <a:gd name="connsiteY2" fmla="*/ 735390 h 1214362"/>
              <a:gd name="connsiteX3" fmla="*/ 638628 w 1354667"/>
              <a:gd name="connsiteY3" fmla="*/ 1141790 h 1214362"/>
              <a:gd name="connsiteX4" fmla="*/ 1262743 w 1354667"/>
              <a:gd name="connsiteY4" fmla="*/ 1083733 h 1214362"/>
              <a:gd name="connsiteX5" fmla="*/ 1190171 w 1354667"/>
              <a:gd name="connsiteY5" fmla="*/ 1214362 h 12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667" h="1214362">
                <a:moveTo>
                  <a:pt x="0" y="67733"/>
                </a:moveTo>
                <a:cubicBezTo>
                  <a:pt x="245533" y="33866"/>
                  <a:pt x="491067" y="0"/>
                  <a:pt x="508000" y="111276"/>
                </a:cubicBezTo>
                <a:cubicBezTo>
                  <a:pt x="524933" y="222552"/>
                  <a:pt x="79829" y="563638"/>
                  <a:pt x="101600" y="735390"/>
                </a:cubicBezTo>
                <a:cubicBezTo>
                  <a:pt x="123371" y="907142"/>
                  <a:pt x="445104" y="1083733"/>
                  <a:pt x="638628" y="1141790"/>
                </a:cubicBezTo>
                <a:cubicBezTo>
                  <a:pt x="832152" y="1199847"/>
                  <a:pt x="1170819" y="1071638"/>
                  <a:pt x="1262743" y="1083733"/>
                </a:cubicBezTo>
                <a:cubicBezTo>
                  <a:pt x="1354667" y="1095828"/>
                  <a:pt x="1272419" y="1155095"/>
                  <a:pt x="1190171" y="1214362"/>
                </a:cubicBezTo>
              </a:path>
            </a:pathLst>
          </a:custGeom>
          <a:ln w="381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54"/>
          <p:cNvSpPr txBox="1"/>
          <p:nvPr/>
        </p:nvSpPr>
        <p:spPr>
          <a:xfrm>
            <a:off x="6516216" y="613568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 smtClean="0">
                <a:solidFill>
                  <a:srgbClr val="C00000"/>
                </a:solidFill>
              </a:rPr>
              <a:t>3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56" name="手繪多邊形 55"/>
          <p:cNvSpPr/>
          <p:nvPr/>
        </p:nvSpPr>
        <p:spPr>
          <a:xfrm>
            <a:off x="6093611" y="5285500"/>
            <a:ext cx="638629" cy="1095828"/>
          </a:xfrm>
          <a:custGeom>
            <a:avLst/>
            <a:gdLst>
              <a:gd name="connsiteX0" fmla="*/ 0 w 638629"/>
              <a:gd name="connsiteY0" fmla="*/ 210457 h 1095828"/>
              <a:gd name="connsiteX1" fmla="*/ 537029 w 638629"/>
              <a:gd name="connsiteY1" fmla="*/ 65314 h 1095828"/>
              <a:gd name="connsiteX2" fmla="*/ 609600 w 638629"/>
              <a:gd name="connsiteY2" fmla="*/ 602343 h 1095828"/>
              <a:gd name="connsiteX3" fmla="*/ 406400 w 638629"/>
              <a:gd name="connsiteY3" fmla="*/ 1095828 h 109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629" h="1095828">
                <a:moveTo>
                  <a:pt x="0" y="210457"/>
                </a:moveTo>
                <a:cubicBezTo>
                  <a:pt x="217714" y="105228"/>
                  <a:pt x="435429" y="0"/>
                  <a:pt x="537029" y="65314"/>
                </a:cubicBezTo>
                <a:cubicBezTo>
                  <a:pt x="638629" y="130628"/>
                  <a:pt x="631371" y="430591"/>
                  <a:pt x="609600" y="602343"/>
                </a:cubicBezTo>
                <a:cubicBezTo>
                  <a:pt x="587829" y="774095"/>
                  <a:pt x="497114" y="934961"/>
                  <a:pt x="406400" y="1095828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手繪多邊形 58"/>
          <p:cNvSpPr/>
          <p:nvPr/>
        </p:nvSpPr>
        <p:spPr>
          <a:xfrm>
            <a:off x="6012160" y="5589240"/>
            <a:ext cx="574937" cy="798285"/>
          </a:xfrm>
          <a:custGeom>
            <a:avLst/>
            <a:gdLst>
              <a:gd name="connsiteX0" fmla="*/ 0 w 633790"/>
              <a:gd name="connsiteY0" fmla="*/ 0 h 798285"/>
              <a:gd name="connsiteX1" fmla="*/ 333828 w 633790"/>
              <a:gd name="connsiteY1" fmla="*/ 348343 h 798285"/>
              <a:gd name="connsiteX2" fmla="*/ 609600 w 633790"/>
              <a:gd name="connsiteY2" fmla="*/ 377371 h 798285"/>
              <a:gd name="connsiteX3" fmla="*/ 478971 w 633790"/>
              <a:gd name="connsiteY3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790" h="798285">
                <a:moveTo>
                  <a:pt x="0" y="0"/>
                </a:moveTo>
                <a:cubicBezTo>
                  <a:pt x="116114" y="142724"/>
                  <a:pt x="232228" y="285448"/>
                  <a:pt x="333828" y="348343"/>
                </a:cubicBezTo>
                <a:cubicBezTo>
                  <a:pt x="435428" y="411238"/>
                  <a:pt x="585410" y="302381"/>
                  <a:pt x="609600" y="377371"/>
                </a:cubicBezTo>
                <a:cubicBezTo>
                  <a:pt x="633790" y="452361"/>
                  <a:pt x="556380" y="625323"/>
                  <a:pt x="478971" y="798285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6372200" y="6351711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手繪多邊形 52"/>
          <p:cNvSpPr/>
          <p:nvPr/>
        </p:nvSpPr>
        <p:spPr>
          <a:xfrm>
            <a:off x="4801509" y="4230862"/>
            <a:ext cx="1354667" cy="1214362"/>
          </a:xfrm>
          <a:custGeom>
            <a:avLst/>
            <a:gdLst>
              <a:gd name="connsiteX0" fmla="*/ 0 w 1354667"/>
              <a:gd name="connsiteY0" fmla="*/ 67733 h 1214362"/>
              <a:gd name="connsiteX1" fmla="*/ 508000 w 1354667"/>
              <a:gd name="connsiteY1" fmla="*/ 111276 h 1214362"/>
              <a:gd name="connsiteX2" fmla="*/ 101600 w 1354667"/>
              <a:gd name="connsiteY2" fmla="*/ 735390 h 1214362"/>
              <a:gd name="connsiteX3" fmla="*/ 638628 w 1354667"/>
              <a:gd name="connsiteY3" fmla="*/ 1141790 h 1214362"/>
              <a:gd name="connsiteX4" fmla="*/ 1262743 w 1354667"/>
              <a:gd name="connsiteY4" fmla="*/ 1083733 h 1214362"/>
              <a:gd name="connsiteX5" fmla="*/ 1190171 w 1354667"/>
              <a:gd name="connsiteY5" fmla="*/ 1214362 h 12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667" h="1214362">
                <a:moveTo>
                  <a:pt x="0" y="67733"/>
                </a:moveTo>
                <a:cubicBezTo>
                  <a:pt x="245533" y="33866"/>
                  <a:pt x="491067" y="0"/>
                  <a:pt x="508000" y="111276"/>
                </a:cubicBezTo>
                <a:cubicBezTo>
                  <a:pt x="524933" y="222552"/>
                  <a:pt x="79829" y="563638"/>
                  <a:pt x="101600" y="735390"/>
                </a:cubicBezTo>
                <a:cubicBezTo>
                  <a:pt x="123371" y="907142"/>
                  <a:pt x="445104" y="1083733"/>
                  <a:pt x="638628" y="1141790"/>
                </a:cubicBezTo>
                <a:cubicBezTo>
                  <a:pt x="832152" y="1199847"/>
                  <a:pt x="1170819" y="1071638"/>
                  <a:pt x="1262743" y="1083733"/>
                </a:cubicBezTo>
                <a:cubicBezTo>
                  <a:pt x="1354667" y="1095828"/>
                  <a:pt x="1272419" y="1155095"/>
                  <a:pt x="1190171" y="121436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5903640" y="5373216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手繪多邊形 56"/>
          <p:cNvSpPr/>
          <p:nvPr/>
        </p:nvSpPr>
        <p:spPr>
          <a:xfrm>
            <a:off x="6012160" y="5589240"/>
            <a:ext cx="574937" cy="798285"/>
          </a:xfrm>
          <a:custGeom>
            <a:avLst/>
            <a:gdLst>
              <a:gd name="connsiteX0" fmla="*/ 0 w 633790"/>
              <a:gd name="connsiteY0" fmla="*/ 0 h 798285"/>
              <a:gd name="connsiteX1" fmla="*/ 333828 w 633790"/>
              <a:gd name="connsiteY1" fmla="*/ 348343 h 798285"/>
              <a:gd name="connsiteX2" fmla="*/ 609600 w 633790"/>
              <a:gd name="connsiteY2" fmla="*/ 377371 h 798285"/>
              <a:gd name="connsiteX3" fmla="*/ 478971 w 633790"/>
              <a:gd name="connsiteY3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790" h="798285">
                <a:moveTo>
                  <a:pt x="0" y="0"/>
                </a:moveTo>
                <a:cubicBezTo>
                  <a:pt x="116114" y="142724"/>
                  <a:pt x="232228" y="285448"/>
                  <a:pt x="333828" y="348343"/>
                </a:cubicBezTo>
                <a:cubicBezTo>
                  <a:pt x="435428" y="411238"/>
                  <a:pt x="585410" y="302381"/>
                  <a:pt x="609600" y="377371"/>
                </a:cubicBezTo>
                <a:cubicBezTo>
                  <a:pt x="633790" y="452361"/>
                  <a:pt x="556380" y="625323"/>
                  <a:pt x="478971" y="798285"/>
                </a:cubicBezTo>
              </a:path>
            </a:pathLst>
          </a:cu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  <p:bldP spid="53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</a:t>
            </a:r>
            <a:r>
              <a:rPr lang="en-US" dirty="0"/>
              <a:t>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Input</a:t>
            </a:r>
          </a:p>
          <a:p>
            <a:pPr lvl="1"/>
            <a:r>
              <a:rPr lang="en-US" sz="2000" dirty="0" smtClean="0"/>
              <a:t>Top </a:t>
            </a:r>
            <a:r>
              <a:rPr lang="en-US" sz="2000" i="1" dirty="0" smtClean="0"/>
              <a:t>K</a:t>
            </a:r>
            <a:r>
              <a:rPr lang="en-US" sz="2000" dirty="0" smtClean="0"/>
              <a:t> </a:t>
            </a:r>
            <a:r>
              <a:rPr lang="en-US" sz="2000" dirty="0"/>
              <a:t>global </a:t>
            </a:r>
            <a:r>
              <a:rPr lang="en-US" sz="2000" dirty="0" smtClean="0"/>
              <a:t>routes: </a:t>
            </a:r>
            <a:r>
              <a:rPr lang="en-US" sz="2000" dirty="0"/>
              <a:t>sequences of </a:t>
            </a:r>
            <a:r>
              <a:rPr lang="en-US" sz="2000" dirty="0" smtClean="0"/>
              <a:t>cells</a:t>
            </a:r>
            <a:endParaRPr lang="en-US" sz="2000" dirty="0"/>
          </a:p>
          <a:p>
            <a:r>
              <a:rPr lang="en-US" sz="2400" dirty="0"/>
              <a:t>Output</a:t>
            </a:r>
          </a:p>
          <a:p>
            <a:pPr lvl="1"/>
            <a:r>
              <a:rPr lang="en-US" sz="2000" dirty="0" smtClean="0"/>
              <a:t>Top </a:t>
            </a:r>
            <a:r>
              <a:rPr lang="en-US" sz="2000" i="1" dirty="0" smtClean="0"/>
              <a:t>K</a:t>
            </a:r>
            <a:r>
              <a:rPr lang="en-US" sz="2000" dirty="0" smtClean="0"/>
              <a:t> routes</a:t>
            </a:r>
            <a:r>
              <a:rPr lang="en-US" sz="2000" dirty="0"/>
              <a:t>: sequences of segments</a:t>
            </a:r>
          </a:p>
          <a:p>
            <a:r>
              <a:rPr lang="en-US" sz="2400" dirty="0" smtClean="0"/>
              <a:t>Approach</a:t>
            </a:r>
            <a:endParaRPr lang="en-US" sz="2400" dirty="0"/>
          </a:p>
          <a:p>
            <a:pPr lvl="1"/>
            <a:r>
              <a:rPr lang="en-US" sz="2000" dirty="0"/>
              <a:t>Select GPS </a:t>
            </a:r>
            <a:r>
              <a:rPr lang="en-US" sz="2000" dirty="0" smtClean="0"/>
              <a:t>track logs for </a:t>
            </a:r>
            <a:r>
              <a:rPr lang="en-US" sz="2000" dirty="0"/>
              <a:t>each </a:t>
            </a:r>
            <a:r>
              <a:rPr lang="en-US" sz="2000" dirty="0" smtClean="0"/>
              <a:t>grid </a:t>
            </a:r>
            <a:endParaRPr lang="en-US" sz="2000" dirty="0"/>
          </a:p>
          <a:p>
            <a:pPr lvl="1"/>
            <a:r>
              <a:rPr lang="en-US" sz="2000" dirty="0"/>
              <a:t>Adopt linear regression to derive regression </a:t>
            </a:r>
            <a:r>
              <a:rPr lang="en-US" sz="2000" dirty="0" smtClean="0"/>
              <a:t>lines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C4FF5-7461-460D-AD53-29A7716BBE3E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pic>
        <p:nvPicPr>
          <p:cNvPr id="192513" name="Picture 1"/>
          <p:cNvPicPr>
            <a:picLocks noChangeAspect="1" noChangeArrowheads="1"/>
          </p:cNvPicPr>
          <p:nvPr/>
        </p:nvPicPr>
        <p:blipFill>
          <a:blip r:embed="rId2" cstate="print"/>
          <a:srcRect l="32955" b="15479"/>
          <a:stretch>
            <a:fillRect/>
          </a:stretch>
        </p:blipFill>
        <p:spPr bwMode="auto">
          <a:xfrm>
            <a:off x="1115616" y="4509120"/>
            <a:ext cx="62646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790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Real dataset</a:t>
            </a:r>
          </a:p>
          <a:p>
            <a:pPr lvl="1"/>
            <a:r>
              <a:rPr lang="en-US" altLang="zh-TW" sz="2000" dirty="0" smtClean="0"/>
              <a:t>Check-in records in Manhattan: 6,600 trajectories</a:t>
            </a:r>
          </a:p>
          <a:p>
            <a:pPr lvl="1"/>
            <a:r>
              <a:rPr lang="en-US" altLang="zh-TW" sz="2000" dirty="0" smtClean="0"/>
              <a:t>GPS track logs in Beijing: 15,000 trajectories</a:t>
            </a:r>
          </a:p>
          <a:p>
            <a:r>
              <a:rPr lang="en-US" altLang="zh-TW" sz="2400" dirty="0" smtClean="0"/>
              <a:t>Effectiveness evaluation</a:t>
            </a:r>
          </a:p>
          <a:p>
            <a:pPr lvl="1"/>
            <a:r>
              <a:rPr lang="en-US" altLang="zh-TW" sz="2000" dirty="0" smtClean="0"/>
              <a:t>Routable graph: correctness of explored connectivity</a:t>
            </a:r>
          </a:p>
          <a:p>
            <a:pPr lvl="1"/>
            <a:r>
              <a:rPr lang="en-US" altLang="zh-TW" sz="2000" dirty="0" smtClean="0"/>
              <a:t>Inferred routes</a:t>
            </a:r>
          </a:p>
          <a:p>
            <a:pPr lvl="2"/>
            <a:r>
              <a:rPr lang="en-US" altLang="zh-TW" sz="1800" dirty="0" smtClean="0"/>
              <a:t>Error:</a:t>
            </a:r>
          </a:p>
          <a:p>
            <a:pPr lvl="3"/>
            <a:r>
              <a:rPr lang="en-US" altLang="zh-TW" sz="1800" i="1" dirty="0" smtClean="0"/>
              <a:t>T</a:t>
            </a:r>
            <a:r>
              <a:rPr lang="en-US" altLang="zh-TW" sz="1800" dirty="0" smtClean="0"/>
              <a:t>: top </a:t>
            </a:r>
            <a:r>
              <a:rPr lang="en-US" altLang="zh-TW" sz="1800" i="1" dirty="0" smtClean="0"/>
              <a:t>K</a:t>
            </a:r>
            <a:r>
              <a:rPr lang="en-US" altLang="zh-TW" sz="1800" dirty="0" smtClean="0"/>
              <a:t> routes (ours)</a:t>
            </a:r>
          </a:p>
          <a:p>
            <a:pPr lvl="3"/>
            <a:r>
              <a:rPr lang="en-US" altLang="zh-TW" sz="1800" i="1" dirty="0" smtClean="0"/>
              <a:t>T’</a:t>
            </a:r>
            <a:r>
              <a:rPr lang="en-US" altLang="zh-TW" sz="1800" dirty="0" smtClean="0"/>
              <a:t>: top </a:t>
            </a:r>
            <a:r>
              <a:rPr lang="en-US" altLang="zh-TW" sz="1800" i="1" dirty="0" smtClean="0"/>
              <a:t>K</a:t>
            </a:r>
            <a:r>
              <a:rPr lang="en-US" altLang="zh-TW" sz="1800" dirty="0" smtClean="0"/>
              <a:t> trajectories (ground truth)</a:t>
            </a:r>
          </a:p>
          <a:p>
            <a:r>
              <a:rPr lang="en-US" altLang="zh-TW" sz="2400" dirty="0" smtClean="0"/>
              <a:t>Efficiency evaluation</a:t>
            </a:r>
          </a:p>
          <a:p>
            <a:pPr lvl="1"/>
            <a:r>
              <a:rPr lang="en-US" altLang="zh-TW" sz="2000" dirty="0" smtClean="0"/>
              <a:t>Query time</a:t>
            </a:r>
          </a:p>
          <a:p>
            <a:r>
              <a:rPr lang="en-US" altLang="zh-TW" sz="2400" dirty="0" smtClean="0"/>
              <a:t>Competitor</a:t>
            </a:r>
          </a:p>
          <a:p>
            <a:pPr lvl="1"/>
            <a:r>
              <a:rPr lang="en-US" altLang="zh-TW" sz="2000" dirty="0" smtClean="0"/>
              <a:t>MPR </a:t>
            </a:r>
            <a:r>
              <a:rPr lang="en-US" altLang="zh-TW" sz="1600" dirty="0" smtClean="0"/>
              <a:t>[Chen et al., </a:t>
            </a:r>
            <a:r>
              <a:rPr lang="en-US" altLang="zh-TW" sz="1600" dirty="0"/>
              <a:t>Discovering popular routes from </a:t>
            </a:r>
            <a:r>
              <a:rPr lang="en-US" altLang="zh-TW" sz="1600" dirty="0" smtClean="0"/>
              <a:t>trajectories, ICDE’11]</a:t>
            </a:r>
            <a:endParaRPr lang="en-US" altLang="zh-TW" sz="2000" dirty="0" smtClean="0"/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19</a:t>
            </a:fld>
            <a:endParaRPr lang="zh-TW" altLang="en-US" dirty="0"/>
          </a:p>
        </p:txBody>
      </p:sp>
      <p:sp>
        <p:nvSpPr>
          <p:cNvPr id="11" name="動作按鈕: 下一項 10">
            <a:hlinkClick r:id="" action="ppaction://noaction" highlightClick="1"/>
          </p:cNvPr>
          <p:cNvSpPr/>
          <p:nvPr/>
        </p:nvSpPr>
        <p:spPr>
          <a:xfrm>
            <a:off x="8675688" y="6453188"/>
            <a:ext cx="360362" cy="287337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252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9021" y="3933056"/>
            <a:ext cx="4867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899592" y="4798626"/>
            <a:ext cx="7272808" cy="192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34070"/>
            <a:ext cx="8568952" cy="4525963"/>
          </a:xfrm>
        </p:spPr>
        <p:txBody>
          <a:bodyPr/>
          <a:lstStyle/>
          <a:p>
            <a:r>
              <a:rPr lang="en-US" altLang="zh-TW" sz="2800" dirty="0"/>
              <a:t>GPS-enabled devices are popular</a:t>
            </a:r>
          </a:p>
          <a:p>
            <a:pPr lvl="1"/>
            <a:r>
              <a:rPr lang="en-US" altLang="zh-TW" sz="2400" dirty="0" err="1"/>
              <a:t>E.g</a:t>
            </a:r>
            <a:r>
              <a:rPr lang="en-US" altLang="zh-TW" sz="2400" dirty="0"/>
              <a:t>, GPS loggers, smart phones, GPS digital cameras etc.</a:t>
            </a:r>
            <a:endParaRPr lang="en-US" altLang="zh-TW" sz="2800" dirty="0" smtClean="0"/>
          </a:p>
          <a:p>
            <a:r>
              <a:rPr lang="en-US" altLang="zh-TW" sz="2800" dirty="0" smtClean="0"/>
              <a:t>Location-based services are popular</a:t>
            </a:r>
          </a:p>
          <a:p>
            <a:pPr lvl="1"/>
            <a:r>
              <a:rPr lang="en-US" altLang="zh-TW" sz="2400" dirty="0" smtClean="0"/>
              <a:t>Data: check-in </a:t>
            </a:r>
            <a:r>
              <a:rPr lang="en-US" altLang="zh-TW" sz="2400" dirty="0"/>
              <a:t>records, geo-tagged </a:t>
            </a:r>
            <a:r>
              <a:rPr lang="en-US" altLang="zh-TW" sz="2400" dirty="0" smtClean="0"/>
              <a:t>photos etc.</a:t>
            </a:r>
            <a:endParaRPr lang="zh-TW" altLang="en-US" sz="2400" dirty="0" smtClean="0"/>
          </a:p>
          <a:p>
            <a:pPr lvl="2"/>
            <a:r>
              <a:rPr lang="en-US" altLang="zh-TW" sz="2000" dirty="0" smtClean="0"/>
              <a:t>Spatial &amp; temporal information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6057" y="4005064"/>
            <a:ext cx="656263" cy="64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facebook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077072"/>
            <a:ext cx="648072" cy="648072"/>
          </a:xfrm>
          <a:prstGeom prst="rect">
            <a:avLst/>
          </a:prstGeom>
        </p:spPr>
      </p:pic>
      <p:pic>
        <p:nvPicPr>
          <p:cNvPr id="14" name="圖片 13" descr="2904644992_22da8c9af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62689" y="4205534"/>
            <a:ext cx="1325535" cy="519610"/>
          </a:xfrm>
          <a:prstGeom prst="rect">
            <a:avLst/>
          </a:prstGeom>
        </p:spPr>
      </p:pic>
      <p:pic>
        <p:nvPicPr>
          <p:cNvPr id="15" name="圖片 14" descr="panorami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1513" y="4363554"/>
            <a:ext cx="2004221" cy="360040"/>
          </a:xfrm>
          <a:prstGeom prst="rect">
            <a:avLst/>
          </a:prstGeom>
        </p:spPr>
      </p:pic>
      <p:cxnSp>
        <p:nvCxnSpPr>
          <p:cNvPr id="18" name="直線接點 17"/>
          <p:cNvCxnSpPr/>
          <p:nvPr/>
        </p:nvCxnSpPr>
        <p:spPr>
          <a:xfrm>
            <a:off x="2123728" y="4725144"/>
            <a:ext cx="0" cy="93745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7164288" y="4653136"/>
            <a:ext cx="0" cy="97341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000329" y="4726618"/>
            <a:ext cx="0" cy="75600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3923928" y="4723594"/>
            <a:ext cx="0" cy="1011016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圓角矩形圖說文字 30"/>
          <p:cNvSpPr/>
          <p:nvPr/>
        </p:nvSpPr>
        <p:spPr>
          <a:xfrm>
            <a:off x="1835592" y="5662722"/>
            <a:ext cx="576064" cy="432048"/>
          </a:xfrm>
          <a:prstGeom prst="wedgeRoundRectCallout">
            <a:avLst/>
          </a:prstGeom>
          <a:solidFill>
            <a:schemeClr val="accent6">
              <a:lumMod val="75000"/>
              <a:alpha val="69804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圓角矩形圖說文字 33"/>
          <p:cNvSpPr/>
          <p:nvPr/>
        </p:nvSpPr>
        <p:spPr>
          <a:xfrm>
            <a:off x="3635896" y="5734730"/>
            <a:ext cx="576064" cy="432048"/>
          </a:xfrm>
          <a:prstGeom prst="wedgeRoundRectCallout">
            <a:avLst/>
          </a:prstGeom>
          <a:solidFill>
            <a:schemeClr val="accent6">
              <a:lumMod val="75000"/>
              <a:alpha val="69804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5793022"/>
            <a:ext cx="432048" cy="31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圓角矩形圖說文字 31"/>
          <p:cNvSpPr/>
          <p:nvPr/>
        </p:nvSpPr>
        <p:spPr>
          <a:xfrm>
            <a:off x="6876256" y="5662722"/>
            <a:ext cx="576064" cy="432048"/>
          </a:xfrm>
          <a:prstGeom prst="wedgeRoundRectCallout">
            <a:avLst/>
          </a:prstGeom>
          <a:solidFill>
            <a:schemeClr val="accent6">
              <a:lumMod val="75000"/>
              <a:alpha val="69804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5734730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圓角矩形圖說文字 42"/>
          <p:cNvSpPr/>
          <p:nvPr/>
        </p:nvSpPr>
        <p:spPr>
          <a:xfrm>
            <a:off x="5712297" y="5518706"/>
            <a:ext cx="576064" cy="432048"/>
          </a:xfrm>
          <a:prstGeom prst="wedgeRoundRectCallout">
            <a:avLst/>
          </a:prstGeom>
          <a:solidFill>
            <a:schemeClr val="accent6">
              <a:lumMod val="75000"/>
              <a:alpha val="69804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11878" y="5724797"/>
            <a:ext cx="423491" cy="29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84305" y="5590713"/>
            <a:ext cx="432048" cy="33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圓角矩形 29"/>
          <p:cNvSpPr/>
          <p:nvPr/>
        </p:nvSpPr>
        <p:spPr>
          <a:xfrm>
            <a:off x="3923928" y="6309320"/>
            <a:ext cx="4248472" cy="432048"/>
          </a:xfrm>
          <a:prstGeom prst="roundRect">
            <a:avLst/>
          </a:prstGeom>
          <a:solidFill>
            <a:srgbClr val="C6D9F1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>
                <a:solidFill>
                  <a:srgbClr val="002060"/>
                </a:solidFill>
              </a:rPr>
              <a:t>(40.7488,-73.9898), 11:23 AM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9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2" grpId="0" animBg="1"/>
      <p:bldP spid="43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 in Manhattan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b="0" dirty="0" smtClean="0"/>
              <a:t>Cell length: 500 m</a:t>
            </a:r>
          </a:p>
          <a:p>
            <a:r>
              <a:rPr lang="en-US" altLang="zh-TW" sz="1800" b="0" dirty="0" smtClean="0"/>
              <a:t>Minimum connection support: 3</a:t>
            </a:r>
          </a:p>
          <a:p>
            <a:r>
              <a:rPr lang="en-US" altLang="zh-TW" sz="1800" b="0" dirty="0" smtClean="0"/>
              <a:t>Temporal constraint: 0.2</a:t>
            </a:r>
          </a:p>
          <a:p>
            <a:r>
              <a:rPr lang="en-US" altLang="zh-TW" sz="1800" b="0" dirty="0" smtClean="0"/>
              <a:t>Time span </a:t>
            </a:r>
            <a:r>
              <a:rPr lang="en-US" altLang="zh-TW" sz="1800" b="0" i="1" dirty="0" smtClean="0">
                <a:latin typeface="Batang"/>
                <a:ea typeface="Batang"/>
              </a:rPr>
              <a:t>∆</a:t>
            </a:r>
            <a:r>
              <a:rPr lang="en-US" altLang="zh-TW" sz="1800" b="0" i="1" dirty="0" smtClean="0"/>
              <a:t>t</a:t>
            </a:r>
            <a:r>
              <a:rPr lang="en-US" altLang="zh-TW" sz="1800" b="0" dirty="0" smtClean="0"/>
              <a:t>: 40 minutes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123728" y="299695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Routable Graph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932040" y="299695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Top 1 Popular Route</a:t>
            </a:r>
            <a:endParaRPr lang="zh-TW" altLang="en-US" sz="2000" dirty="0"/>
          </a:p>
        </p:txBody>
      </p:sp>
      <p:pic>
        <p:nvPicPr>
          <p:cNvPr id="297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2599" y="3356992"/>
            <a:ext cx="2803737" cy="327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9191" y="3356992"/>
            <a:ext cx="2828793" cy="327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6948264" y="3717032"/>
            <a:ext cx="2195736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Union Square Park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6228020"/>
            <a:ext cx="3744416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New Museum of Contemporary Art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851920" y="4283804"/>
            <a:ext cx="2736304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Washington Square Park</a:t>
            </a:r>
            <a:endParaRPr lang="zh-TW" altLang="en-US" dirty="0"/>
          </a:p>
        </p:txBody>
      </p:sp>
      <p:sp>
        <p:nvSpPr>
          <p:cNvPr id="13" name="動作按鈕: 下一項 12">
            <a:hlinkClick r:id="" action="ppaction://noaction" highlightClick="1"/>
          </p:cNvPr>
          <p:cNvSpPr/>
          <p:nvPr/>
        </p:nvSpPr>
        <p:spPr>
          <a:xfrm>
            <a:off x="8675688" y="6453188"/>
            <a:ext cx="360362" cy="287337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 Comparison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dirty="0" smtClean="0"/>
              <a:t>Competitor: MPR 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[Chen et al., Discovering popular routes from trajectories, ICDE’11]</a:t>
            </a:r>
            <a:endParaRPr lang="en-US" altLang="zh-TW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zh-TW" sz="2000" dirty="0" smtClean="0"/>
              <a:t>Parameters </a:t>
            </a:r>
          </a:p>
          <a:p>
            <a:pPr lvl="1"/>
            <a:r>
              <a:rPr lang="en-US" altLang="zh-TW" sz="1800" dirty="0" smtClean="0"/>
              <a:t>|</a:t>
            </a:r>
            <a:r>
              <a:rPr lang="en-US" altLang="zh-TW" sz="1800" i="1" dirty="0" smtClean="0"/>
              <a:t>q</a:t>
            </a:r>
            <a:r>
              <a:rPr lang="en-US" altLang="zh-TW" sz="1800" dirty="0" smtClean="0"/>
              <a:t>|:2, </a:t>
            </a:r>
            <a:r>
              <a:rPr lang="en-US" altLang="zh-TW" sz="1800" i="1" dirty="0" smtClean="0"/>
              <a:t>K</a:t>
            </a:r>
            <a:r>
              <a:rPr lang="en-US" altLang="zh-TW" sz="1800" dirty="0" smtClean="0"/>
              <a:t>:1, cell length: 300 m</a:t>
            </a:r>
          </a:p>
          <a:p>
            <a:r>
              <a:rPr lang="en-US" altLang="zh-TW" sz="2000" dirty="0" smtClean="0"/>
              <a:t>Factors</a:t>
            </a:r>
          </a:p>
          <a:p>
            <a:pPr lvl="1"/>
            <a:r>
              <a:rPr lang="en-US" altLang="zh-TW" sz="1800" dirty="0" smtClean="0"/>
              <a:t>sampling rate </a:t>
            </a:r>
            <a:r>
              <a:rPr lang="en-US" altLang="zh-TW" sz="1800" i="1" dirty="0" smtClean="0"/>
              <a:t>S </a:t>
            </a:r>
            <a:r>
              <a:rPr lang="en-US" altLang="zh-TW" sz="1800" dirty="0" smtClean="0"/>
              <a:t>(in minutes), query distance </a:t>
            </a:r>
            <a:r>
              <a:rPr lang="el-GR" altLang="zh-TW" sz="1800" i="1" dirty="0" smtClean="0">
                <a:latin typeface="Batang"/>
                <a:ea typeface="Batang"/>
              </a:rPr>
              <a:t>Δ</a:t>
            </a:r>
            <a:r>
              <a:rPr lang="en-US" altLang="zh-TW" sz="1800" i="1" dirty="0" smtClean="0"/>
              <a:t>d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792360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Impact of Data Sparseness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Parameters</a:t>
            </a:r>
          </a:p>
          <a:p>
            <a:pPr lvl="1"/>
            <a:r>
              <a:rPr lang="en-US" altLang="zh-TW" sz="2400" dirty="0"/>
              <a:t>Cell length: 300 m</a:t>
            </a:r>
          </a:p>
          <a:p>
            <a:pPr lvl="1"/>
            <a:r>
              <a:rPr lang="en-US" altLang="zh-TW" sz="2400" i="1" dirty="0"/>
              <a:t>K</a:t>
            </a:r>
            <a:r>
              <a:rPr lang="en-US" altLang="zh-TW" sz="2400" dirty="0"/>
              <a:t>:3</a:t>
            </a:r>
            <a:endParaRPr lang="zh-TW" altLang="en-US" sz="24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24336"/>
            <a:ext cx="888295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動作按鈕: 下一項 5">
            <a:hlinkClick r:id="rId3" action="ppaction://hlinksldjump" highlightClick="1"/>
          </p:cNvPr>
          <p:cNvSpPr/>
          <p:nvPr/>
        </p:nvSpPr>
        <p:spPr>
          <a:xfrm flipH="1">
            <a:off x="8675688" y="6524625"/>
            <a:ext cx="360362" cy="288925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9673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Evaluation of Graph Construction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Steps of graph construction</a:t>
            </a:r>
          </a:p>
          <a:p>
            <a:pPr lvl="1"/>
            <a:r>
              <a:rPr lang="en-US" sz="1800" dirty="0" smtClean="0"/>
              <a:t>RG: Region construction</a:t>
            </a:r>
          </a:p>
          <a:p>
            <a:pPr lvl="1"/>
            <a:r>
              <a:rPr lang="en-US" sz="1800" dirty="0" smtClean="0"/>
              <a:t>RG+: Region construction + Edge inference (Shortest path based inference)</a:t>
            </a:r>
          </a:p>
          <a:p>
            <a:r>
              <a:rPr lang="en-US" sz="2000" dirty="0" smtClean="0"/>
              <a:t>Factors</a:t>
            </a:r>
          </a:p>
          <a:p>
            <a:pPr lvl="1"/>
            <a:r>
              <a:rPr lang="en-US" sz="1800" dirty="0" smtClean="0"/>
              <a:t>minimum connection support </a:t>
            </a:r>
            <a:r>
              <a:rPr lang="en-US" sz="1800" i="1" dirty="0" smtClean="0"/>
              <a:t>C</a:t>
            </a:r>
            <a:r>
              <a:rPr lang="en-US" sz="1800" dirty="0" smtClean="0"/>
              <a:t>, temporal constraint </a:t>
            </a:r>
            <a:r>
              <a:rPr lang="el-GR" sz="1800" i="1" dirty="0" smtClean="0">
                <a:latin typeface="Batang"/>
                <a:ea typeface="Batang"/>
              </a:rPr>
              <a:t>θ</a:t>
            </a:r>
            <a:endParaRPr lang="en-US" sz="1800" i="1" dirty="0" smtClean="0"/>
          </a:p>
          <a:p>
            <a:pPr lvl="2"/>
            <a:endParaRPr lang="en-US" sz="1600" dirty="0" smtClean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65" y="3649946"/>
            <a:ext cx="8120583" cy="294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 rot="16200000">
            <a:off x="-826278" y="4574158"/>
            <a:ext cx="28129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Connectivity Accuracy 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 rot="16200000">
            <a:off x="3532530" y="4756502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Connectivity Accuracy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882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Effectiveness of Route Refinement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Parameters</a:t>
            </a:r>
          </a:p>
          <a:p>
            <a:pPr lvl="1"/>
            <a:r>
              <a:rPr lang="en-US" altLang="zh-TW" sz="2000" dirty="0" smtClean="0"/>
              <a:t>Sampling rate </a:t>
            </a:r>
            <a:r>
              <a:rPr lang="en-US" altLang="zh-TW" sz="2000" i="1" dirty="0" smtClean="0"/>
              <a:t>S</a:t>
            </a:r>
            <a:r>
              <a:rPr lang="en-US" altLang="zh-TW" sz="2000" dirty="0" smtClean="0"/>
              <a:t>: 5 minutes</a:t>
            </a:r>
            <a:endParaRPr lang="zh-TW" altLang="en-US" sz="2000" dirty="0" smtClean="0"/>
          </a:p>
          <a:p>
            <a:pPr lvl="1"/>
            <a:r>
              <a:rPr lang="en-US" altLang="zh-TW" sz="2000" i="1" dirty="0" smtClean="0"/>
              <a:t>K</a:t>
            </a:r>
            <a:r>
              <a:rPr lang="en-US" altLang="zh-TW" sz="2000" dirty="0" smtClean="0"/>
              <a:t>:1</a:t>
            </a:r>
          </a:p>
          <a:p>
            <a:pPr lvl="1"/>
            <a:r>
              <a:rPr lang="en-US" altLang="zh-TW" sz="2000" dirty="0" smtClean="0"/>
              <a:t>|</a:t>
            </a:r>
            <a:r>
              <a:rPr lang="en-US" altLang="zh-TW" sz="2000" i="1" dirty="0" smtClean="0"/>
              <a:t>q</a:t>
            </a:r>
            <a:r>
              <a:rPr lang="en-US" altLang="zh-TW" sz="2000" dirty="0" smtClean="0"/>
              <a:t>|: 2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337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77852"/>
            <a:ext cx="50482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Conclusions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Developed a route inference framework without the aid of road networks</a:t>
            </a:r>
          </a:p>
          <a:p>
            <a:pPr lvl="1"/>
            <a:r>
              <a:rPr lang="en-US" altLang="zh-TW" sz="2000" dirty="0" smtClean="0"/>
              <a:t>Proposed a routable graph by exploring </a:t>
            </a:r>
            <a:r>
              <a:rPr lang="en-US" altLang="zh-TW" sz="2000" dirty="0" err="1" smtClean="0"/>
              <a:t>spatio</a:t>
            </a:r>
            <a:r>
              <a:rPr lang="en-US" altLang="zh-TW" sz="2000" dirty="0" smtClean="0"/>
              <a:t>-temporal correlations among uncertain trajectories</a:t>
            </a:r>
            <a:endParaRPr lang="en-US" altLang="zh-TW" sz="2400" dirty="0" smtClean="0"/>
          </a:p>
          <a:p>
            <a:pPr lvl="1"/>
            <a:r>
              <a:rPr lang="en-US" altLang="zh-TW" sz="2000" dirty="0" smtClean="0"/>
              <a:t>Developed a routing algorithm to construct the top </a:t>
            </a:r>
            <a:r>
              <a:rPr lang="en-US" altLang="zh-TW" sz="2000" i="1" dirty="0" smtClean="0"/>
              <a:t>K</a:t>
            </a:r>
            <a:r>
              <a:rPr lang="en-US" altLang="zh-TW" sz="2000" dirty="0" smtClean="0"/>
              <a:t> popular routes </a:t>
            </a:r>
          </a:p>
          <a:p>
            <a:pPr lvl="1"/>
            <a:endParaRPr lang="en-US" altLang="zh-TW" sz="2000" dirty="0"/>
          </a:p>
          <a:p>
            <a:r>
              <a:rPr lang="en-US" altLang="zh-TW" sz="2400" dirty="0" smtClean="0"/>
              <a:t>Future work</a:t>
            </a:r>
          </a:p>
          <a:p>
            <a:pPr lvl="1"/>
            <a:r>
              <a:rPr lang="en-US" altLang="zh-TW" sz="2000" dirty="0" smtClean="0"/>
              <a:t>Plan routes by considering time-sensitive factors</a:t>
            </a:r>
          </a:p>
          <a:p>
            <a:pPr lvl="2"/>
            <a:r>
              <a:rPr lang="en-US" altLang="zh-TW" sz="2000" dirty="0" smtClean="0"/>
              <a:t>Different departure times</a:t>
            </a:r>
          </a:p>
          <a:p>
            <a:pPr lvl="2"/>
            <a:endParaRPr lang="en-US" altLang="zh-TW" sz="2000" dirty="0" smtClean="0"/>
          </a:p>
          <a:p>
            <a:pPr lvl="2"/>
            <a:endParaRPr lang="en-US" altLang="zh-TW" sz="1600" dirty="0" smtClean="0"/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Q &amp; A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Thank You </a:t>
            </a:r>
            <a:r>
              <a:rPr lang="en-US" altLang="zh-TW" dirty="0" smtClean="0">
                <a:sym typeface="Wingdings" pitchFamily="2" charset="2"/>
              </a:rPr>
              <a:t></a:t>
            </a:r>
            <a:br>
              <a:rPr lang="en-US" altLang="zh-TW" dirty="0" smtClean="0">
                <a:sym typeface="Wingdings" pitchFamily="2" charset="2"/>
              </a:rPr>
            </a:br>
            <a:r>
              <a:rPr lang="en-US" altLang="zh-TW" dirty="0" smtClean="0">
                <a:sym typeface="Wingdings" pitchFamily="2" charset="2"/>
              </a:rPr>
              <a:t/>
            </a:r>
            <a:br>
              <a:rPr lang="en-US" altLang="zh-TW" dirty="0" smtClean="0">
                <a:sym typeface="Wingdings" pitchFamily="2" charset="2"/>
              </a:rPr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431482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Uncertain Trajectory </a:t>
            </a:r>
            <a:r>
              <a:rPr lang="en-US" altLang="zh-TW" sz="3200" dirty="0" smtClean="0"/>
              <a:t>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Check-in records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4572000" y="3047118"/>
            <a:ext cx="1512168" cy="360040"/>
          </a:xfrm>
          <a:prstGeom prst="wedgeRectCallout">
            <a:avLst>
              <a:gd name="adj1" fmla="val -43490"/>
              <a:gd name="adj2" fmla="val 103635"/>
            </a:avLst>
          </a:prstGeom>
          <a:solidFill>
            <a:schemeClr val="accent5">
              <a:lumMod val="40000"/>
              <a:lumOff val="6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 smtClean="0">
                <a:solidFill>
                  <a:srgbClr val="0070C0"/>
                </a:solidFill>
              </a:rPr>
              <a:t>Geo-location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611560" y="3212976"/>
            <a:ext cx="936104" cy="360040"/>
          </a:xfrm>
          <a:prstGeom prst="wedgeRectCallout">
            <a:avLst>
              <a:gd name="adj1" fmla="val 98369"/>
              <a:gd name="adj2" fmla="val -7123"/>
            </a:avLst>
          </a:prstGeom>
          <a:solidFill>
            <a:schemeClr val="accent5">
              <a:lumMod val="40000"/>
              <a:lumOff val="6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 smtClean="0">
                <a:solidFill>
                  <a:srgbClr val="0070C0"/>
                </a:solidFill>
              </a:rPr>
              <a:t>Time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52120" y="429309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993366"/>
                </a:solidFill>
              </a:rPr>
              <a:t>Uncertain Trajectory</a:t>
            </a:r>
            <a:endParaRPr lang="zh-TW" altLang="en-US" sz="2400" b="1" dirty="0">
              <a:solidFill>
                <a:srgbClr val="993366"/>
              </a:solidFill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2609834" y="5229200"/>
            <a:ext cx="2466222" cy="1139065"/>
          </a:xfrm>
          <a:custGeom>
            <a:avLst/>
            <a:gdLst>
              <a:gd name="connsiteX0" fmla="*/ 330011 w 2185234"/>
              <a:gd name="connsiteY0" fmla="*/ 1209368 h 1211073"/>
              <a:gd name="connsiteX1" fmla="*/ 94037 w 2185234"/>
              <a:gd name="connsiteY1" fmla="*/ 1199536 h 1211073"/>
              <a:gd name="connsiteX2" fmla="*/ 54708 w 2185234"/>
              <a:gd name="connsiteY2" fmla="*/ 1140542 h 1211073"/>
              <a:gd name="connsiteX3" fmla="*/ 25211 w 2185234"/>
              <a:gd name="connsiteY3" fmla="*/ 1120878 h 1211073"/>
              <a:gd name="connsiteX4" fmla="*/ 25211 w 2185234"/>
              <a:gd name="connsiteY4" fmla="*/ 943897 h 1211073"/>
              <a:gd name="connsiteX5" fmla="*/ 35043 w 2185234"/>
              <a:gd name="connsiteY5" fmla="*/ 825910 h 1211073"/>
              <a:gd name="connsiteX6" fmla="*/ 44876 w 2185234"/>
              <a:gd name="connsiteY6" fmla="*/ 796413 h 1211073"/>
              <a:gd name="connsiteX7" fmla="*/ 54708 w 2185234"/>
              <a:gd name="connsiteY7" fmla="*/ 757084 h 1211073"/>
              <a:gd name="connsiteX8" fmla="*/ 84205 w 2185234"/>
              <a:gd name="connsiteY8" fmla="*/ 648929 h 1211073"/>
              <a:gd name="connsiteX9" fmla="*/ 94037 w 2185234"/>
              <a:gd name="connsiteY9" fmla="*/ 619432 h 1211073"/>
              <a:gd name="connsiteX10" fmla="*/ 103869 w 2185234"/>
              <a:gd name="connsiteY10" fmla="*/ 88491 h 1211073"/>
              <a:gd name="connsiteX11" fmla="*/ 123534 w 2185234"/>
              <a:gd name="connsiteY11" fmla="*/ 0 h 1211073"/>
              <a:gd name="connsiteX12" fmla="*/ 153031 w 2185234"/>
              <a:gd name="connsiteY12" fmla="*/ 9832 h 1211073"/>
              <a:gd name="connsiteX13" fmla="*/ 182527 w 2185234"/>
              <a:gd name="connsiteY13" fmla="*/ 29497 h 1211073"/>
              <a:gd name="connsiteX14" fmla="*/ 418501 w 2185234"/>
              <a:gd name="connsiteY14" fmla="*/ 39329 h 1211073"/>
              <a:gd name="connsiteX15" fmla="*/ 595482 w 2185234"/>
              <a:gd name="connsiteY15" fmla="*/ 49162 h 1211073"/>
              <a:gd name="connsiteX16" fmla="*/ 762631 w 2185234"/>
              <a:gd name="connsiteY16" fmla="*/ 78658 h 1211073"/>
              <a:gd name="connsiteX17" fmla="*/ 841289 w 2185234"/>
              <a:gd name="connsiteY17" fmla="*/ 108155 h 1211073"/>
              <a:gd name="connsiteX18" fmla="*/ 929779 w 2185234"/>
              <a:gd name="connsiteY18" fmla="*/ 127820 h 1211073"/>
              <a:gd name="connsiteX19" fmla="*/ 1008437 w 2185234"/>
              <a:gd name="connsiteY19" fmla="*/ 147484 h 1211073"/>
              <a:gd name="connsiteX20" fmla="*/ 1116592 w 2185234"/>
              <a:gd name="connsiteY20" fmla="*/ 157316 h 1211073"/>
              <a:gd name="connsiteX21" fmla="*/ 1323069 w 2185234"/>
              <a:gd name="connsiteY21" fmla="*/ 176981 h 1211073"/>
              <a:gd name="connsiteX22" fmla="*/ 1362398 w 2185234"/>
              <a:gd name="connsiteY22" fmla="*/ 186813 h 1211073"/>
              <a:gd name="connsiteX23" fmla="*/ 1460721 w 2185234"/>
              <a:gd name="connsiteY23" fmla="*/ 226142 h 1211073"/>
              <a:gd name="connsiteX24" fmla="*/ 1529547 w 2185234"/>
              <a:gd name="connsiteY24" fmla="*/ 245807 h 1211073"/>
              <a:gd name="connsiteX25" fmla="*/ 1627869 w 2185234"/>
              <a:gd name="connsiteY25" fmla="*/ 285136 h 1211073"/>
              <a:gd name="connsiteX26" fmla="*/ 1696695 w 2185234"/>
              <a:gd name="connsiteY26" fmla="*/ 314632 h 1211073"/>
              <a:gd name="connsiteX27" fmla="*/ 1755689 w 2185234"/>
              <a:gd name="connsiteY27" fmla="*/ 334297 h 1211073"/>
              <a:gd name="connsiteX28" fmla="*/ 1785185 w 2185234"/>
              <a:gd name="connsiteY28" fmla="*/ 353962 h 1211073"/>
              <a:gd name="connsiteX29" fmla="*/ 1844179 w 2185234"/>
              <a:gd name="connsiteY29" fmla="*/ 373626 h 1211073"/>
              <a:gd name="connsiteX30" fmla="*/ 1873676 w 2185234"/>
              <a:gd name="connsiteY30" fmla="*/ 383458 h 1211073"/>
              <a:gd name="connsiteX31" fmla="*/ 1922837 w 2185234"/>
              <a:gd name="connsiteY31" fmla="*/ 412955 h 1211073"/>
              <a:gd name="connsiteX32" fmla="*/ 1991663 w 2185234"/>
              <a:gd name="connsiteY32" fmla="*/ 432620 h 1211073"/>
              <a:gd name="connsiteX33" fmla="*/ 2050656 w 2185234"/>
              <a:gd name="connsiteY33" fmla="*/ 462116 h 1211073"/>
              <a:gd name="connsiteX34" fmla="*/ 2080153 w 2185234"/>
              <a:gd name="connsiteY34" fmla="*/ 471949 h 1211073"/>
              <a:gd name="connsiteX35" fmla="*/ 2129314 w 2185234"/>
              <a:gd name="connsiteY35" fmla="*/ 462116 h 121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85234" h="1211073">
                <a:moveTo>
                  <a:pt x="330011" y="1209368"/>
                </a:moveTo>
                <a:cubicBezTo>
                  <a:pt x="251353" y="1206091"/>
                  <a:pt x="171913" y="1211073"/>
                  <a:pt x="94037" y="1199536"/>
                </a:cubicBezTo>
                <a:cubicBezTo>
                  <a:pt x="55360" y="1193806"/>
                  <a:pt x="70317" y="1160053"/>
                  <a:pt x="54708" y="1140542"/>
                </a:cubicBezTo>
                <a:cubicBezTo>
                  <a:pt x="47326" y="1131315"/>
                  <a:pt x="35043" y="1127433"/>
                  <a:pt x="25211" y="1120878"/>
                </a:cubicBezTo>
                <a:cubicBezTo>
                  <a:pt x="0" y="1045242"/>
                  <a:pt x="13733" y="1098853"/>
                  <a:pt x="25211" y="943897"/>
                </a:cubicBezTo>
                <a:cubicBezTo>
                  <a:pt x="28126" y="904540"/>
                  <a:pt x="29827" y="865029"/>
                  <a:pt x="35043" y="825910"/>
                </a:cubicBezTo>
                <a:cubicBezTo>
                  <a:pt x="36413" y="815637"/>
                  <a:pt x="42029" y="806378"/>
                  <a:pt x="44876" y="796413"/>
                </a:cubicBezTo>
                <a:cubicBezTo>
                  <a:pt x="48588" y="783420"/>
                  <a:pt x="51777" y="770275"/>
                  <a:pt x="54708" y="757084"/>
                </a:cubicBezTo>
                <a:cubicBezTo>
                  <a:pt x="73238" y="673698"/>
                  <a:pt x="53509" y="741017"/>
                  <a:pt x="84205" y="648929"/>
                </a:cubicBezTo>
                <a:lnTo>
                  <a:pt x="94037" y="619432"/>
                </a:lnTo>
                <a:cubicBezTo>
                  <a:pt x="97314" y="442452"/>
                  <a:pt x="97872" y="265400"/>
                  <a:pt x="103869" y="88491"/>
                </a:cubicBezTo>
                <a:cubicBezTo>
                  <a:pt x="104359" y="74044"/>
                  <a:pt x="119344" y="16757"/>
                  <a:pt x="123534" y="0"/>
                </a:cubicBezTo>
                <a:cubicBezTo>
                  <a:pt x="133366" y="3277"/>
                  <a:pt x="143761" y="5197"/>
                  <a:pt x="153031" y="9832"/>
                </a:cubicBezTo>
                <a:cubicBezTo>
                  <a:pt x="163600" y="15117"/>
                  <a:pt x="170782" y="28192"/>
                  <a:pt x="182527" y="29497"/>
                </a:cubicBezTo>
                <a:cubicBezTo>
                  <a:pt x="260772" y="38191"/>
                  <a:pt x="339864" y="35584"/>
                  <a:pt x="418501" y="39329"/>
                </a:cubicBezTo>
                <a:lnTo>
                  <a:pt x="595482" y="49162"/>
                </a:lnTo>
                <a:cubicBezTo>
                  <a:pt x="688819" y="80273"/>
                  <a:pt x="633833" y="66949"/>
                  <a:pt x="762631" y="78658"/>
                </a:cubicBezTo>
                <a:cubicBezTo>
                  <a:pt x="887322" y="103598"/>
                  <a:pt x="752673" y="70178"/>
                  <a:pt x="841289" y="108155"/>
                </a:cubicBezTo>
                <a:cubicBezTo>
                  <a:pt x="854534" y="113831"/>
                  <a:pt x="919675" y="125488"/>
                  <a:pt x="929779" y="127820"/>
                </a:cubicBezTo>
                <a:cubicBezTo>
                  <a:pt x="956113" y="133897"/>
                  <a:pt x="981522" y="145037"/>
                  <a:pt x="1008437" y="147484"/>
                </a:cubicBezTo>
                <a:lnTo>
                  <a:pt x="1116592" y="157316"/>
                </a:lnTo>
                <a:cubicBezTo>
                  <a:pt x="1184714" y="162993"/>
                  <a:pt x="1255213" y="165672"/>
                  <a:pt x="1323069" y="176981"/>
                </a:cubicBezTo>
                <a:cubicBezTo>
                  <a:pt x="1336398" y="179202"/>
                  <a:pt x="1349288" y="183536"/>
                  <a:pt x="1362398" y="186813"/>
                </a:cubicBezTo>
                <a:cubicBezTo>
                  <a:pt x="1403087" y="207158"/>
                  <a:pt x="1412118" y="213992"/>
                  <a:pt x="1460721" y="226142"/>
                </a:cubicBezTo>
                <a:cubicBezTo>
                  <a:pt x="1480687" y="231133"/>
                  <a:pt x="1509793" y="237341"/>
                  <a:pt x="1529547" y="245807"/>
                </a:cubicBezTo>
                <a:cubicBezTo>
                  <a:pt x="1630805" y="289204"/>
                  <a:pt x="1493609" y="240382"/>
                  <a:pt x="1627869" y="285136"/>
                </a:cubicBezTo>
                <a:cubicBezTo>
                  <a:pt x="1722827" y="316789"/>
                  <a:pt x="1575185" y="266028"/>
                  <a:pt x="1696695" y="314632"/>
                </a:cubicBezTo>
                <a:cubicBezTo>
                  <a:pt x="1715941" y="322330"/>
                  <a:pt x="1755689" y="334297"/>
                  <a:pt x="1755689" y="334297"/>
                </a:cubicBezTo>
                <a:cubicBezTo>
                  <a:pt x="1765521" y="340852"/>
                  <a:pt x="1774387" y="349163"/>
                  <a:pt x="1785185" y="353962"/>
                </a:cubicBezTo>
                <a:cubicBezTo>
                  <a:pt x="1804127" y="362381"/>
                  <a:pt x="1824514" y="367071"/>
                  <a:pt x="1844179" y="373626"/>
                </a:cubicBezTo>
                <a:cubicBezTo>
                  <a:pt x="1854011" y="376903"/>
                  <a:pt x="1864789" y="378126"/>
                  <a:pt x="1873676" y="383458"/>
                </a:cubicBezTo>
                <a:cubicBezTo>
                  <a:pt x="1890063" y="393290"/>
                  <a:pt x="1905744" y="404409"/>
                  <a:pt x="1922837" y="412955"/>
                </a:cubicBezTo>
                <a:cubicBezTo>
                  <a:pt x="1951428" y="427250"/>
                  <a:pt x="1960176" y="420025"/>
                  <a:pt x="1991663" y="432620"/>
                </a:cubicBezTo>
                <a:cubicBezTo>
                  <a:pt x="2012076" y="440785"/>
                  <a:pt x="2030566" y="453187"/>
                  <a:pt x="2050656" y="462116"/>
                </a:cubicBezTo>
                <a:cubicBezTo>
                  <a:pt x="2060127" y="466325"/>
                  <a:pt x="2070321" y="468671"/>
                  <a:pt x="2080153" y="471949"/>
                </a:cubicBezTo>
                <a:cubicBezTo>
                  <a:pt x="2168567" y="460896"/>
                  <a:pt x="2185234" y="462116"/>
                  <a:pt x="2129314" y="462116"/>
                </a:cubicBezTo>
              </a:path>
            </a:pathLst>
          </a:cu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手繪多邊形 20"/>
          <p:cNvSpPr/>
          <p:nvPr/>
        </p:nvSpPr>
        <p:spPr>
          <a:xfrm>
            <a:off x="5053781" y="5309419"/>
            <a:ext cx="9832" cy="353962"/>
          </a:xfrm>
          <a:custGeom>
            <a:avLst/>
            <a:gdLst>
              <a:gd name="connsiteX0" fmla="*/ 9832 w 9832"/>
              <a:gd name="connsiteY0" fmla="*/ 353962 h 353962"/>
              <a:gd name="connsiteX1" fmla="*/ 0 w 9832"/>
              <a:gd name="connsiteY1" fmla="*/ 0 h 35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32" h="353962">
                <a:moveTo>
                  <a:pt x="9832" y="353962"/>
                </a:moveTo>
                <a:cubicBezTo>
                  <a:pt x="6461" y="235977"/>
                  <a:pt x="0" y="118033"/>
                  <a:pt x="0" y="0"/>
                </a:cubicBezTo>
              </a:path>
            </a:pathLst>
          </a:cu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499993" y="3909828"/>
            <a:ext cx="1656183" cy="23925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24.2331,120.89355)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4640826" y="3542890"/>
            <a:ext cx="943897" cy="478504"/>
          </a:xfrm>
          <a:custGeom>
            <a:avLst/>
            <a:gdLst>
              <a:gd name="connsiteX0" fmla="*/ 943897 w 943897"/>
              <a:gd name="connsiteY0" fmla="*/ 55716 h 478504"/>
              <a:gd name="connsiteX1" fmla="*/ 865239 w 943897"/>
              <a:gd name="connsiteY1" fmla="*/ 45884 h 478504"/>
              <a:gd name="connsiteX2" fmla="*/ 835742 w 943897"/>
              <a:gd name="connsiteY2" fmla="*/ 36052 h 478504"/>
              <a:gd name="connsiteX3" fmla="*/ 786580 w 943897"/>
              <a:gd name="connsiteY3" fmla="*/ 26220 h 478504"/>
              <a:gd name="connsiteX4" fmla="*/ 747251 w 943897"/>
              <a:gd name="connsiteY4" fmla="*/ 6555 h 478504"/>
              <a:gd name="connsiteX5" fmla="*/ 707922 w 943897"/>
              <a:gd name="connsiteY5" fmla="*/ 65549 h 478504"/>
              <a:gd name="connsiteX6" fmla="*/ 688258 w 943897"/>
              <a:gd name="connsiteY6" fmla="*/ 419510 h 478504"/>
              <a:gd name="connsiteX7" fmla="*/ 668593 w 943897"/>
              <a:gd name="connsiteY7" fmla="*/ 478504 h 478504"/>
              <a:gd name="connsiteX8" fmla="*/ 609600 w 943897"/>
              <a:gd name="connsiteY8" fmla="*/ 449007 h 478504"/>
              <a:gd name="connsiteX9" fmla="*/ 560439 w 943897"/>
              <a:gd name="connsiteY9" fmla="*/ 409678 h 478504"/>
              <a:gd name="connsiteX10" fmla="*/ 501445 w 943897"/>
              <a:gd name="connsiteY10" fmla="*/ 380181 h 478504"/>
              <a:gd name="connsiteX11" fmla="*/ 462116 w 943897"/>
              <a:gd name="connsiteY11" fmla="*/ 390013 h 478504"/>
              <a:gd name="connsiteX12" fmla="*/ 432619 w 943897"/>
              <a:gd name="connsiteY12" fmla="*/ 409678 h 478504"/>
              <a:gd name="connsiteX13" fmla="*/ 422787 w 943897"/>
              <a:gd name="connsiteY13" fmla="*/ 439175 h 478504"/>
              <a:gd name="connsiteX14" fmla="*/ 334297 w 943897"/>
              <a:gd name="connsiteY14" fmla="*/ 429342 h 478504"/>
              <a:gd name="connsiteX15" fmla="*/ 275303 w 943897"/>
              <a:gd name="connsiteY15" fmla="*/ 390013 h 478504"/>
              <a:gd name="connsiteX16" fmla="*/ 186813 w 943897"/>
              <a:gd name="connsiteY16" fmla="*/ 340852 h 478504"/>
              <a:gd name="connsiteX17" fmla="*/ 127819 w 943897"/>
              <a:gd name="connsiteY17" fmla="*/ 301523 h 478504"/>
              <a:gd name="connsiteX18" fmla="*/ 68826 w 943897"/>
              <a:gd name="connsiteY18" fmla="*/ 281858 h 478504"/>
              <a:gd name="connsiteX19" fmla="*/ 0 w 943897"/>
              <a:gd name="connsiteY19" fmla="*/ 291691 h 47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3897" h="478504">
                <a:moveTo>
                  <a:pt x="943897" y="55716"/>
                </a:moveTo>
                <a:cubicBezTo>
                  <a:pt x="917678" y="52439"/>
                  <a:pt x="891236" y="50611"/>
                  <a:pt x="865239" y="45884"/>
                </a:cubicBezTo>
                <a:cubicBezTo>
                  <a:pt x="855042" y="44030"/>
                  <a:pt x="845797" y="38566"/>
                  <a:pt x="835742" y="36052"/>
                </a:cubicBezTo>
                <a:cubicBezTo>
                  <a:pt x="819529" y="31999"/>
                  <a:pt x="802967" y="29497"/>
                  <a:pt x="786580" y="26220"/>
                </a:cubicBezTo>
                <a:cubicBezTo>
                  <a:pt x="773470" y="19665"/>
                  <a:pt x="760361" y="0"/>
                  <a:pt x="747251" y="6555"/>
                </a:cubicBezTo>
                <a:cubicBezTo>
                  <a:pt x="726112" y="17124"/>
                  <a:pt x="707922" y="65549"/>
                  <a:pt x="707922" y="65549"/>
                </a:cubicBezTo>
                <a:cubicBezTo>
                  <a:pt x="661929" y="203528"/>
                  <a:pt x="718697" y="23807"/>
                  <a:pt x="688258" y="419510"/>
                </a:cubicBezTo>
                <a:cubicBezTo>
                  <a:pt x="686668" y="440177"/>
                  <a:pt x="668593" y="478504"/>
                  <a:pt x="668593" y="478504"/>
                </a:cubicBezTo>
                <a:cubicBezTo>
                  <a:pt x="644605" y="470507"/>
                  <a:pt x="628659" y="468065"/>
                  <a:pt x="609600" y="449007"/>
                </a:cubicBezTo>
                <a:cubicBezTo>
                  <a:pt x="565125" y="404533"/>
                  <a:pt x="617862" y="428819"/>
                  <a:pt x="560439" y="409678"/>
                </a:cubicBezTo>
                <a:cubicBezTo>
                  <a:pt x="545525" y="399735"/>
                  <a:pt x="521800" y="380181"/>
                  <a:pt x="501445" y="380181"/>
                </a:cubicBezTo>
                <a:cubicBezTo>
                  <a:pt x="487932" y="380181"/>
                  <a:pt x="475226" y="386736"/>
                  <a:pt x="462116" y="390013"/>
                </a:cubicBezTo>
                <a:cubicBezTo>
                  <a:pt x="452284" y="396568"/>
                  <a:pt x="440001" y="400450"/>
                  <a:pt x="432619" y="409678"/>
                </a:cubicBezTo>
                <a:cubicBezTo>
                  <a:pt x="426145" y="417771"/>
                  <a:pt x="432950" y="437142"/>
                  <a:pt x="422787" y="439175"/>
                </a:cubicBezTo>
                <a:cubicBezTo>
                  <a:pt x="393685" y="444995"/>
                  <a:pt x="363794" y="432620"/>
                  <a:pt x="334297" y="429342"/>
                </a:cubicBezTo>
                <a:cubicBezTo>
                  <a:pt x="268835" y="363880"/>
                  <a:pt x="339336" y="425586"/>
                  <a:pt x="275303" y="390013"/>
                </a:cubicBezTo>
                <a:cubicBezTo>
                  <a:pt x="173875" y="333665"/>
                  <a:pt x="253556" y="363100"/>
                  <a:pt x="186813" y="340852"/>
                </a:cubicBezTo>
                <a:cubicBezTo>
                  <a:pt x="167148" y="327742"/>
                  <a:pt x="150240" y="308997"/>
                  <a:pt x="127819" y="301523"/>
                </a:cubicBezTo>
                <a:lnTo>
                  <a:pt x="68826" y="281858"/>
                </a:lnTo>
                <a:lnTo>
                  <a:pt x="0" y="291691"/>
                </a:lnTo>
              </a:path>
            </a:pathLst>
          </a:cu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660033"/>
              </a:solidFill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2393360" y="3599848"/>
            <a:ext cx="3295171" cy="2791327"/>
          </a:xfrm>
          <a:custGeom>
            <a:avLst/>
            <a:gdLst>
              <a:gd name="connsiteX0" fmla="*/ 3189293 w 3295171"/>
              <a:gd name="connsiteY0" fmla="*/ 0 h 2791327"/>
              <a:gd name="connsiteX1" fmla="*/ 3237419 w 3295171"/>
              <a:gd name="connsiteY1" fmla="*/ 19251 h 2791327"/>
              <a:gd name="connsiteX2" fmla="*/ 3295171 w 3295171"/>
              <a:gd name="connsiteY2" fmla="*/ 48127 h 2791327"/>
              <a:gd name="connsiteX3" fmla="*/ 3266295 w 3295171"/>
              <a:gd name="connsiteY3" fmla="*/ 163630 h 2791327"/>
              <a:gd name="connsiteX4" fmla="*/ 3247044 w 3295171"/>
              <a:gd name="connsiteY4" fmla="*/ 192506 h 2791327"/>
              <a:gd name="connsiteX5" fmla="*/ 3208543 w 3295171"/>
              <a:gd name="connsiteY5" fmla="*/ 279133 h 2791327"/>
              <a:gd name="connsiteX6" fmla="*/ 3179667 w 3295171"/>
              <a:gd name="connsiteY6" fmla="*/ 298384 h 2791327"/>
              <a:gd name="connsiteX7" fmla="*/ 3150792 w 3295171"/>
              <a:gd name="connsiteY7" fmla="*/ 279133 h 2791327"/>
              <a:gd name="connsiteX8" fmla="*/ 3054539 w 3295171"/>
              <a:gd name="connsiteY8" fmla="*/ 250257 h 2791327"/>
              <a:gd name="connsiteX9" fmla="*/ 3016038 w 3295171"/>
              <a:gd name="connsiteY9" fmla="*/ 231007 h 2791327"/>
              <a:gd name="connsiteX10" fmla="*/ 2958286 w 3295171"/>
              <a:gd name="connsiteY10" fmla="*/ 211756 h 2791327"/>
              <a:gd name="connsiteX11" fmla="*/ 2900535 w 3295171"/>
              <a:gd name="connsiteY11" fmla="*/ 182880 h 2791327"/>
              <a:gd name="connsiteX12" fmla="*/ 2871659 w 3295171"/>
              <a:gd name="connsiteY12" fmla="*/ 163630 h 2791327"/>
              <a:gd name="connsiteX13" fmla="*/ 2813907 w 3295171"/>
              <a:gd name="connsiteY13" fmla="*/ 144379 h 2791327"/>
              <a:gd name="connsiteX14" fmla="*/ 2727280 w 3295171"/>
              <a:gd name="connsiteY14" fmla="*/ 115504 h 2791327"/>
              <a:gd name="connsiteX15" fmla="*/ 2554025 w 3295171"/>
              <a:gd name="connsiteY15" fmla="*/ 57752 h 2791327"/>
              <a:gd name="connsiteX16" fmla="*/ 2496274 w 3295171"/>
              <a:gd name="connsiteY16" fmla="*/ 38501 h 2791327"/>
              <a:gd name="connsiteX17" fmla="*/ 2467398 w 3295171"/>
              <a:gd name="connsiteY17" fmla="*/ 28876 h 2791327"/>
              <a:gd name="connsiteX18" fmla="*/ 2351895 w 3295171"/>
              <a:gd name="connsiteY18" fmla="*/ 19251 h 2791327"/>
              <a:gd name="connsiteX19" fmla="*/ 2313394 w 3295171"/>
              <a:gd name="connsiteY19" fmla="*/ 9626 h 2791327"/>
              <a:gd name="connsiteX20" fmla="*/ 2294143 w 3295171"/>
              <a:gd name="connsiteY20" fmla="*/ 38501 h 2791327"/>
              <a:gd name="connsiteX21" fmla="*/ 2274893 w 3295171"/>
              <a:gd name="connsiteY21" fmla="*/ 96253 h 2791327"/>
              <a:gd name="connsiteX22" fmla="*/ 2255642 w 3295171"/>
              <a:gd name="connsiteY22" fmla="*/ 231007 h 2791327"/>
              <a:gd name="connsiteX23" fmla="*/ 2236392 w 3295171"/>
              <a:gd name="connsiteY23" fmla="*/ 288758 h 2791327"/>
              <a:gd name="connsiteX24" fmla="*/ 2217141 w 3295171"/>
              <a:gd name="connsiteY24" fmla="*/ 317634 h 2791327"/>
              <a:gd name="connsiteX25" fmla="*/ 2197891 w 3295171"/>
              <a:gd name="connsiteY25" fmla="*/ 375386 h 2791327"/>
              <a:gd name="connsiteX26" fmla="*/ 2188265 w 3295171"/>
              <a:gd name="connsiteY26" fmla="*/ 423512 h 2791327"/>
              <a:gd name="connsiteX27" fmla="*/ 2159389 w 3295171"/>
              <a:gd name="connsiteY27" fmla="*/ 510139 h 2791327"/>
              <a:gd name="connsiteX28" fmla="*/ 2149764 w 3295171"/>
              <a:gd name="connsiteY28" fmla="*/ 539015 h 2791327"/>
              <a:gd name="connsiteX29" fmla="*/ 2140139 w 3295171"/>
              <a:gd name="connsiteY29" fmla="*/ 577516 h 2791327"/>
              <a:gd name="connsiteX30" fmla="*/ 2120888 w 3295171"/>
              <a:gd name="connsiteY30" fmla="*/ 779647 h 2791327"/>
              <a:gd name="connsiteX31" fmla="*/ 2130514 w 3295171"/>
              <a:gd name="connsiteY31" fmla="*/ 808523 h 2791327"/>
              <a:gd name="connsiteX32" fmla="*/ 2159389 w 3295171"/>
              <a:gd name="connsiteY32" fmla="*/ 827773 h 2791327"/>
              <a:gd name="connsiteX33" fmla="*/ 2246017 w 3295171"/>
              <a:gd name="connsiteY33" fmla="*/ 856649 h 2791327"/>
              <a:gd name="connsiteX34" fmla="*/ 2274893 w 3295171"/>
              <a:gd name="connsiteY34" fmla="*/ 866274 h 2791327"/>
              <a:gd name="connsiteX35" fmla="*/ 2303768 w 3295171"/>
              <a:gd name="connsiteY35" fmla="*/ 875899 h 2791327"/>
              <a:gd name="connsiteX36" fmla="*/ 2342269 w 3295171"/>
              <a:gd name="connsiteY36" fmla="*/ 933651 h 2791327"/>
              <a:gd name="connsiteX37" fmla="*/ 2361520 w 3295171"/>
              <a:gd name="connsiteY37" fmla="*/ 962527 h 2791327"/>
              <a:gd name="connsiteX38" fmla="*/ 2371145 w 3295171"/>
              <a:gd name="connsiteY38" fmla="*/ 991403 h 2791327"/>
              <a:gd name="connsiteX39" fmla="*/ 2351895 w 3295171"/>
              <a:gd name="connsiteY39" fmla="*/ 1097280 h 2791327"/>
              <a:gd name="connsiteX40" fmla="*/ 2332644 w 3295171"/>
              <a:gd name="connsiteY40" fmla="*/ 1174283 h 2791327"/>
              <a:gd name="connsiteX41" fmla="*/ 2323019 w 3295171"/>
              <a:gd name="connsiteY41" fmla="*/ 1212784 h 2791327"/>
              <a:gd name="connsiteX42" fmla="*/ 2303768 w 3295171"/>
              <a:gd name="connsiteY42" fmla="*/ 1270535 h 2791327"/>
              <a:gd name="connsiteX43" fmla="*/ 2274893 w 3295171"/>
              <a:gd name="connsiteY43" fmla="*/ 1395664 h 2791327"/>
              <a:gd name="connsiteX44" fmla="*/ 2294143 w 3295171"/>
              <a:gd name="connsiteY44" fmla="*/ 1491916 h 2791327"/>
              <a:gd name="connsiteX45" fmla="*/ 2323019 w 3295171"/>
              <a:gd name="connsiteY45" fmla="*/ 1501541 h 2791327"/>
              <a:gd name="connsiteX46" fmla="*/ 2717655 w 3295171"/>
              <a:gd name="connsiteY46" fmla="*/ 1511167 h 2791327"/>
              <a:gd name="connsiteX47" fmla="*/ 2727280 w 3295171"/>
              <a:gd name="connsiteY47" fmla="*/ 1722923 h 2791327"/>
              <a:gd name="connsiteX48" fmla="*/ 2708029 w 3295171"/>
              <a:gd name="connsiteY48" fmla="*/ 1780674 h 2791327"/>
              <a:gd name="connsiteX49" fmla="*/ 2698404 w 3295171"/>
              <a:gd name="connsiteY49" fmla="*/ 1809550 h 2791327"/>
              <a:gd name="connsiteX50" fmla="*/ 2688779 w 3295171"/>
              <a:gd name="connsiteY50" fmla="*/ 1838426 h 2791327"/>
              <a:gd name="connsiteX51" fmla="*/ 2679154 w 3295171"/>
              <a:gd name="connsiteY51" fmla="*/ 1973179 h 2791327"/>
              <a:gd name="connsiteX52" fmla="*/ 2669528 w 3295171"/>
              <a:gd name="connsiteY52" fmla="*/ 2030931 h 2791327"/>
              <a:gd name="connsiteX53" fmla="*/ 2659903 w 3295171"/>
              <a:gd name="connsiteY53" fmla="*/ 2127184 h 2791327"/>
              <a:gd name="connsiteX54" fmla="*/ 2602152 w 3295171"/>
              <a:gd name="connsiteY54" fmla="*/ 2107933 h 2791327"/>
              <a:gd name="connsiteX55" fmla="*/ 2582901 w 3295171"/>
              <a:gd name="connsiteY55" fmla="*/ 2079057 h 2791327"/>
              <a:gd name="connsiteX56" fmla="*/ 2361520 w 3295171"/>
              <a:gd name="connsiteY56" fmla="*/ 2050181 h 2791327"/>
              <a:gd name="connsiteX57" fmla="*/ 2255642 w 3295171"/>
              <a:gd name="connsiteY57" fmla="*/ 2030931 h 2791327"/>
              <a:gd name="connsiteX58" fmla="*/ 2197891 w 3295171"/>
              <a:gd name="connsiteY58" fmla="*/ 2011680 h 2791327"/>
              <a:gd name="connsiteX59" fmla="*/ 2111263 w 3295171"/>
              <a:gd name="connsiteY59" fmla="*/ 1982805 h 2791327"/>
              <a:gd name="connsiteX60" fmla="*/ 2082387 w 3295171"/>
              <a:gd name="connsiteY60" fmla="*/ 1973179 h 2791327"/>
              <a:gd name="connsiteX61" fmla="*/ 2043886 w 3295171"/>
              <a:gd name="connsiteY61" fmla="*/ 1963554 h 2791327"/>
              <a:gd name="connsiteX62" fmla="*/ 1986135 w 3295171"/>
              <a:gd name="connsiteY62" fmla="*/ 1944304 h 2791327"/>
              <a:gd name="connsiteX63" fmla="*/ 1928383 w 3295171"/>
              <a:gd name="connsiteY63" fmla="*/ 1925053 h 2791327"/>
              <a:gd name="connsiteX64" fmla="*/ 1899507 w 3295171"/>
              <a:gd name="connsiteY64" fmla="*/ 1915428 h 2791327"/>
              <a:gd name="connsiteX65" fmla="*/ 1870632 w 3295171"/>
              <a:gd name="connsiteY65" fmla="*/ 1905803 h 2791327"/>
              <a:gd name="connsiteX66" fmla="*/ 1841756 w 3295171"/>
              <a:gd name="connsiteY66" fmla="*/ 1963554 h 2791327"/>
              <a:gd name="connsiteX67" fmla="*/ 1822505 w 3295171"/>
              <a:gd name="connsiteY67" fmla="*/ 2098308 h 2791327"/>
              <a:gd name="connsiteX68" fmla="*/ 1812880 w 3295171"/>
              <a:gd name="connsiteY68" fmla="*/ 2156059 h 2791327"/>
              <a:gd name="connsiteX69" fmla="*/ 1803255 w 3295171"/>
              <a:gd name="connsiteY69" fmla="*/ 2223436 h 2791327"/>
              <a:gd name="connsiteX70" fmla="*/ 1784004 w 3295171"/>
              <a:gd name="connsiteY70" fmla="*/ 2281188 h 2791327"/>
              <a:gd name="connsiteX71" fmla="*/ 1755128 w 3295171"/>
              <a:gd name="connsiteY71" fmla="*/ 2387066 h 2791327"/>
              <a:gd name="connsiteX72" fmla="*/ 1745503 w 3295171"/>
              <a:gd name="connsiteY72" fmla="*/ 2415941 h 2791327"/>
              <a:gd name="connsiteX73" fmla="*/ 1716627 w 3295171"/>
              <a:gd name="connsiteY73" fmla="*/ 2435192 h 2791327"/>
              <a:gd name="connsiteX74" fmla="*/ 1658876 w 3295171"/>
              <a:gd name="connsiteY74" fmla="*/ 2415941 h 2791327"/>
              <a:gd name="connsiteX75" fmla="*/ 1572248 w 3295171"/>
              <a:gd name="connsiteY75" fmla="*/ 2406316 h 2791327"/>
              <a:gd name="connsiteX76" fmla="*/ 1466371 w 3295171"/>
              <a:gd name="connsiteY76" fmla="*/ 2396691 h 2791327"/>
              <a:gd name="connsiteX77" fmla="*/ 1398994 w 3295171"/>
              <a:gd name="connsiteY77" fmla="*/ 2387066 h 2791327"/>
              <a:gd name="connsiteX78" fmla="*/ 1225739 w 3295171"/>
              <a:gd name="connsiteY78" fmla="*/ 2367815 h 2791327"/>
              <a:gd name="connsiteX79" fmla="*/ 1167987 w 3295171"/>
              <a:gd name="connsiteY79" fmla="*/ 2348565 h 2791327"/>
              <a:gd name="connsiteX80" fmla="*/ 1139112 w 3295171"/>
              <a:gd name="connsiteY80" fmla="*/ 2338939 h 2791327"/>
              <a:gd name="connsiteX81" fmla="*/ 1033234 w 3295171"/>
              <a:gd name="connsiteY81" fmla="*/ 2329314 h 2791327"/>
              <a:gd name="connsiteX82" fmla="*/ 946606 w 3295171"/>
              <a:gd name="connsiteY82" fmla="*/ 2319689 h 2791327"/>
              <a:gd name="connsiteX83" fmla="*/ 628973 w 3295171"/>
              <a:gd name="connsiteY83" fmla="*/ 2300438 h 2791327"/>
              <a:gd name="connsiteX84" fmla="*/ 532720 w 3295171"/>
              <a:gd name="connsiteY84" fmla="*/ 2281188 h 2791327"/>
              <a:gd name="connsiteX85" fmla="*/ 494219 w 3295171"/>
              <a:gd name="connsiteY85" fmla="*/ 2271563 h 2791327"/>
              <a:gd name="connsiteX86" fmla="*/ 436467 w 3295171"/>
              <a:gd name="connsiteY86" fmla="*/ 2261937 h 2791327"/>
              <a:gd name="connsiteX87" fmla="*/ 292088 w 3295171"/>
              <a:gd name="connsiteY87" fmla="*/ 2271563 h 2791327"/>
              <a:gd name="connsiteX88" fmla="*/ 234337 w 3295171"/>
              <a:gd name="connsiteY88" fmla="*/ 2252312 h 2791327"/>
              <a:gd name="connsiteX89" fmla="*/ 70707 w 3295171"/>
              <a:gd name="connsiteY89" fmla="*/ 2261937 h 2791327"/>
              <a:gd name="connsiteX90" fmla="*/ 12956 w 3295171"/>
              <a:gd name="connsiteY90" fmla="*/ 2242687 h 2791327"/>
              <a:gd name="connsiteX91" fmla="*/ 12956 w 3295171"/>
              <a:gd name="connsiteY91" fmla="*/ 2367815 h 2791327"/>
              <a:gd name="connsiteX92" fmla="*/ 32206 w 3295171"/>
              <a:gd name="connsiteY92" fmla="*/ 2425567 h 2791327"/>
              <a:gd name="connsiteX93" fmla="*/ 41832 w 3295171"/>
              <a:gd name="connsiteY93" fmla="*/ 2502569 h 2791327"/>
              <a:gd name="connsiteX94" fmla="*/ 51457 w 3295171"/>
              <a:gd name="connsiteY94" fmla="*/ 2541070 h 2791327"/>
              <a:gd name="connsiteX95" fmla="*/ 61082 w 3295171"/>
              <a:gd name="connsiteY95" fmla="*/ 2714325 h 2791327"/>
              <a:gd name="connsiteX96" fmla="*/ 157335 w 3295171"/>
              <a:gd name="connsiteY96" fmla="*/ 2704699 h 2791327"/>
              <a:gd name="connsiteX97" fmla="*/ 186211 w 3295171"/>
              <a:gd name="connsiteY97" fmla="*/ 2695074 h 2791327"/>
              <a:gd name="connsiteX98" fmla="*/ 253587 w 3295171"/>
              <a:gd name="connsiteY98" fmla="*/ 2704699 h 2791327"/>
              <a:gd name="connsiteX99" fmla="*/ 320964 w 3295171"/>
              <a:gd name="connsiteY99" fmla="*/ 2781701 h 2791327"/>
              <a:gd name="connsiteX100" fmla="*/ 494219 w 3295171"/>
              <a:gd name="connsiteY100" fmla="*/ 2791327 h 2791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295171" h="2791327">
                <a:moveTo>
                  <a:pt x="3189293" y="0"/>
                </a:moveTo>
                <a:cubicBezTo>
                  <a:pt x="3205335" y="6417"/>
                  <a:pt x="3221965" y="11524"/>
                  <a:pt x="3237419" y="19251"/>
                </a:cubicBezTo>
                <a:cubicBezTo>
                  <a:pt x="3312055" y="56569"/>
                  <a:pt x="3222590" y="23932"/>
                  <a:pt x="3295171" y="48127"/>
                </a:cubicBezTo>
                <a:cubicBezTo>
                  <a:pt x="3290360" y="76990"/>
                  <a:pt x="3283241" y="138212"/>
                  <a:pt x="3266295" y="163630"/>
                </a:cubicBezTo>
                <a:lnTo>
                  <a:pt x="3247044" y="192506"/>
                </a:lnTo>
                <a:cubicBezTo>
                  <a:pt x="3237513" y="221101"/>
                  <a:pt x="3231424" y="256252"/>
                  <a:pt x="3208543" y="279133"/>
                </a:cubicBezTo>
                <a:cubicBezTo>
                  <a:pt x="3200363" y="287313"/>
                  <a:pt x="3189292" y="291967"/>
                  <a:pt x="3179667" y="298384"/>
                </a:cubicBezTo>
                <a:cubicBezTo>
                  <a:pt x="3170042" y="291967"/>
                  <a:pt x="3161363" y="283831"/>
                  <a:pt x="3150792" y="279133"/>
                </a:cubicBezTo>
                <a:cubicBezTo>
                  <a:pt x="3032347" y="226491"/>
                  <a:pt x="3144111" y="283847"/>
                  <a:pt x="3054539" y="250257"/>
                </a:cubicBezTo>
                <a:cubicBezTo>
                  <a:pt x="3041104" y="245219"/>
                  <a:pt x="3029360" y="236336"/>
                  <a:pt x="3016038" y="231007"/>
                </a:cubicBezTo>
                <a:cubicBezTo>
                  <a:pt x="2997197" y="223471"/>
                  <a:pt x="2958286" y="211756"/>
                  <a:pt x="2958286" y="211756"/>
                </a:cubicBezTo>
                <a:cubicBezTo>
                  <a:pt x="2875541" y="156593"/>
                  <a:pt x="2980230" y="222727"/>
                  <a:pt x="2900535" y="182880"/>
                </a:cubicBezTo>
                <a:cubicBezTo>
                  <a:pt x="2890188" y="177707"/>
                  <a:pt x="2882230" y="168328"/>
                  <a:pt x="2871659" y="163630"/>
                </a:cubicBezTo>
                <a:cubicBezTo>
                  <a:pt x="2853116" y="155389"/>
                  <a:pt x="2833158" y="150796"/>
                  <a:pt x="2813907" y="144379"/>
                </a:cubicBezTo>
                <a:lnTo>
                  <a:pt x="2727280" y="115504"/>
                </a:lnTo>
                <a:lnTo>
                  <a:pt x="2554025" y="57752"/>
                </a:lnTo>
                <a:lnTo>
                  <a:pt x="2496274" y="38501"/>
                </a:lnTo>
                <a:cubicBezTo>
                  <a:pt x="2486649" y="35292"/>
                  <a:pt x="2477509" y="29719"/>
                  <a:pt x="2467398" y="28876"/>
                </a:cubicBezTo>
                <a:lnTo>
                  <a:pt x="2351895" y="19251"/>
                </a:lnTo>
                <a:cubicBezTo>
                  <a:pt x="2339061" y="16043"/>
                  <a:pt x="2325944" y="5443"/>
                  <a:pt x="2313394" y="9626"/>
                </a:cubicBezTo>
                <a:cubicBezTo>
                  <a:pt x="2302420" y="13284"/>
                  <a:pt x="2298841" y="27930"/>
                  <a:pt x="2294143" y="38501"/>
                </a:cubicBezTo>
                <a:cubicBezTo>
                  <a:pt x="2285902" y="57044"/>
                  <a:pt x="2274893" y="96253"/>
                  <a:pt x="2274893" y="96253"/>
                </a:cubicBezTo>
                <a:cubicBezTo>
                  <a:pt x="2272045" y="119036"/>
                  <a:pt x="2262579" y="203258"/>
                  <a:pt x="2255642" y="231007"/>
                </a:cubicBezTo>
                <a:cubicBezTo>
                  <a:pt x="2250721" y="250693"/>
                  <a:pt x="2247648" y="271874"/>
                  <a:pt x="2236392" y="288758"/>
                </a:cubicBezTo>
                <a:lnTo>
                  <a:pt x="2217141" y="317634"/>
                </a:lnTo>
                <a:cubicBezTo>
                  <a:pt x="2210724" y="336885"/>
                  <a:pt x="2201871" y="355488"/>
                  <a:pt x="2197891" y="375386"/>
                </a:cubicBezTo>
                <a:cubicBezTo>
                  <a:pt x="2194682" y="391428"/>
                  <a:pt x="2192570" y="407729"/>
                  <a:pt x="2188265" y="423512"/>
                </a:cubicBezTo>
                <a:cubicBezTo>
                  <a:pt x="2188248" y="423574"/>
                  <a:pt x="2164212" y="495670"/>
                  <a:pt x="2159389" y="510139"/>
                </a:cubicBezTo>
                <a:cubicBezTo>
                  <a:pt x="2156180" y="519764"/>
                  <a:pt x="2152225" y="529172"/>
                  <a:pt x="2149764" y="539015"/>
                </a:cubicBezTo>
                <a:lnTo>
                  <a:pt x="2140139" y="577516"/>
                </a:lnTo>
                <a:cubicBezTo>
                  <a:pt x="2133722" y="644893"/>
                  <a:pt x="2099484" y="715439"/>
                  <a:pt x="2120888" y="779647"/>
                </a:cubicBezTo>
                <a:cubicBezTo>
                  <a:pt x="2124097" y="789272"/>
                  <a:pt x="2124176" y="800600"/>
                  <a:pt x="2130514" y="808523"/>
                </a:cubicBezTo>
                <a:cubicBezTo>
                  <a:pt x="2137740" y="817556"/>
                  <a:pt x="2148818" y="823075"/>
                  <a:pt x="2159389" y="827773"/>
                </a:cubicBezTo>
                <a:cubicBezTo>
                  <a:pt x="2159399" y="827778"/>
                  <a:pt x="2231573" y="851835"/>
                  <a:pt x="2246017" y="856649"/>
                </a:cubicBezTo>
                <a:lnTo>
                  <a:pt x="2274893" y="866274"/>
                </a:lnTo>
                <a:lnTo>
                  <a:pt x="2303768" y="875899"/>
                </a:lnTo>
                <a:lnTo>
                  <a:pt x="2342269" y="933651"/>
                </a:lnTo>
                <a:lnTo>
                  <a:pt x="2361520" y="962527"/>
                </a:lnTo>
                <a:cubicBezTo>
                  <a:pt x="2364728" y="972152"/>
                  <a:pt x="2371145" y="981257"/>
                  <a:pt x="2371145" y="991403"/>
                </a:cubicBezTo>
                <a:cubicBezTo>
                  <a:pt x="2371145" y="1068829"/>
                  <a:pt x="2365431" y="1047648"/>
                  <a:pt x="2351895" y="1097280"/>
                </a:cubicBezTo>
                <a:cubicBezTo>
                  <a:pt x="2344933" y="1122805"/>
                  <a:pt x="2339061" y="1148615"/>
                  <a:pt x="2332644" y="1174283"/>
                </a:cubicBezTo>
                <a:cubicBezTo>
                  <a:pt x="2329436" y="1187117"/>
                  <a:pt x="2327202" y="1200234"/>
                  <a:pt x="2323019" y="1212784"/>
                </a:cubicBezTo>
                <a:cubicBezTo>
                  <a:pt x="2316602" y="1232034"/>
                  <a:pt x="2308689" y="1250849"/>
                  <a:pt x="2303768" y="1270535"/>
                </a:cubicBezTo>
                <a:cubicBezTo>
                  <a:pt x="2280550" y="1363409"/>
                  <a:pt x="2289706" y="1321593"/>
                  <a:pt x="2274893" y="1395664"/>
                </a:cubicBezTo>
                <a:cubicBezTo>
                  <a:pt x="2281310" y="1427748"/>
                  <a:pt x="2280604" y="1462129"/>
                  <a:pt x="2294143" y="1491916"/>
                </a:cubicBezTo>
                <a:cubicBezTo>
                  <a:pt x="2298341" y="1501153"/>
                  <a:pt x="2312884" y="1501080"/>
                  <a:pt x="2323019" y="1501541"/>
                </a:cubicBezTo>
                <a:cubicBezTo>
                  <a:pt x="2454468" y="1507516"/>
                  <a:pt x="2586110" y="1507958"/>
                  <a:pt x="2717655" y="1511167"/>
                </a:cubicBezTo>
                <a:cubicBezTo>
                  <a:pt x="2768662" y="1587680"/>
                  <a:pt x="2748614" y="1545143"/>
                  <a:pt x="2727280" y="1722923"/>
                </a:cubicBezTo>
                <a:cubicBezTo>
                  <a:pt x="2724862" y="1743070"/>
                  <a:pt x="2714446" y="1761424"/>
                  <a:pt x="2708029" y="1780674"/>
                </a:cubicBezTo>
                <a:lnTo>
                  <a:pt x="2698404" y="1809550"/>
                </a:lnTo>
                <a:lnTo>
                  <a:pt x="2688779" y="1838426"/>
                </a:lnTo>
                <a:cubicBezTo>
                  <a:pt x="2685571" y="1883344"/>
                  <a:pt x="2683635" y="1928370"/>
                  <a:pt x="2679154" y="1973179"/>
                </a:cubicBezTo>
                <a:cubicBezTo>
                  <a:pt x="2677212" y="1992598"/>
                  <a:pt x="2671949" y="2011565"/>
                  <a:pt x="2669528" y="2030931"/>
                </a:cubicBezTo>
                <a:cubicBezTo>
                  <a:pt x="2665529" y="2062926"/>
                  <a:pt x="2663111" y="2095100"/>
                  <a:pt x="2659903" y="2127184"/>
                </a:cubicBezTo>
                <a:cubicBezTo>
                  <a:pt x="2640653" y="2120767"/>
                  <a:pt x="2613408" y="2124817"/>
                  <a:pt x="2602152" y="2107933"/>
                </a:cubicBezTo>
                <a:cubicBezTo>
                  <a:pt x="2595735" y="2098308"/>
                  <a:pt x="2592711" y="2085188"/>
                  <a:pt x="2582901" y="2079057"/>
                </a:cubicBezTo>
                <a:cubicBezTo>
                  <a:pt x="2529770" y="2045851"/>
                  <a:pt x="2393398" y="2052056"/>
                  <a:pt x="2361520" y="2050181"/>
                </a:cubicBezTo>
                <a:cubicBezTo>
                  <a:pt x="2342655" y="2047037"/>
                  <a:pt x="2276781" y="2036696"/>
                  <a:pt x="2255642" y="2030931"/>
                </a:cubicBezTo>
                <a:cubicBezTo>
                  <a:pt x="2236065" y="2025592"/>
                  <a:pt x="2217141" y="2018097"/>
                  <a:pt x="2197891" y="2011680"/>
                </a:cubicBezTo>
                <a:lnTo>
                  <a:pt x="2111263" y="1982805"/>
                </a:lnTo>
                <a:cubicBezTo>
                  <a:pt x="2101638" y="1979596"/>
                  <a:pt x="2092230" y="1975640"/>
                  <a:pt x="2082387" y="1973179"/>
                </a:cubicBezTo>
                <a:cubicBezTo>
                  <a:pt x="2069553" y="1969971"/>
                  <a:pt x="2056557" y="1967355"/>
                  <a:pt x="2043886" y="1963554"/>
                </a:cubicBezTo>
                <a:cubicBezTo>
                  <a:pt x="2024450" y="1957723"/>
                  <a:pt x="2005385" y="1950721"/>
                  <a:pt x="1986135" y="1944304"/>
                </a:cubicBezTo>
                <a:lnTo>
                  <a:pt x="1928383" y="1925053"/>
                </a:lnTo>
                <a:lnTo>
                  <a:pt x="1899507" y="1915428"/>
                </a:lnTo>
                <a:lnTo>
                  <a:pt x="1870632" y="1905803"/>
                </a:lnTo>
                <a:cubicBezTo>
                  <a:pt x="1856767" y="1926600"/>
                  <a:pt x="1845379" y="1938193"/>
                  <a:pt x="1841756" y="1963554"/>
                </a:cubicBezTo>
                <a:cubicBezTo>
                  <a:pt x="1820670" y="2111162"/>
                  <a:pt x="1846357" y="2026758"/>
                  <a:pt x="1822505" y="2098308"/>
                </a:cubicBezTo>
                <a:cubicBezTo>
                  <a:pt x="1819297" y="2117558"/>
                  <a:pt x="1815847" y="2136770"/>
                  <a:pt x="1812880" y="2156059"/>
                </a:cubicBezTo>
                <a:cubicBezTo>
                  <a:pt x="1809430" y="2178482"/>
                  <a:pt x="1808356" y="2201330"/>
                  <a:pt x="1803255" y="2223436"/>
                </a:cubicBezTo>
                <a:cubicBezTo>
                  <a:pt x="1798692" y="2243208"/>
                  <a:pt x="1787984" y="2261290"/>
                  <a:pt x="1784004" y="2281188"/>
                </a:cubicBezTo>
                <a:cubicBezTo>
                  <a:pt x="1770399" y="2349213"/>
                  <a:pt x="1779553" y="2313793"/>
                  <a:pt x="1755128" y="2387066"/>
                </a:cubicBezTo>
                <a:cubicBezTo>
                  <a:pt x="1751920" y="2396691"/>
                  <a:pt x="1753945" y="2410313"/>
                  <a:pt x="1745503" y="2415941"/>
                </a:cubicBezTo>
                <a:lnTo>
                  <a:pt x="1716627" y="2435192"/>
                </a:lnTo>
                <a:cubicBezTo>
                  <a:pt x="1697377" y="2428775"/>
                  <a:pt x="1679044" y="2418182"/>
                  <a:pt x="1658876" y="2415941"/>
                </a:cubicBezTo>
                <a:lnTo>
                  <a:pt x="1572248" y="2406316"/>
                </a:lnTo>
                <a:cubicBezTo>
                  <a:pt x="1536986" y="2402790"/>
                  <a:pt x="1501592" y="2400604"/>
                  <a:pt x="1466371" y="2396691"/>
                </a:cubicBezTo>
                <a:cubicBezTo>
                  <a:pt x="1443823" y="2394186"/>
                  <a:pt x="1421542" y="2389571"/>
                  <a:pt x="1398994" y="2387066"/>
                </a:cubicBezTo>
                <a:cubicBezTo>
                  <a:pt x="1188767" y="2363707"/>
                  <a:pt x="1380536" y="2389928"/>
                  <a:pt x="1225739" y="2367815"/>
                </a:cubicBezTo>
                <a:lnTo>
                  <a:pt x="1167987" y="2348565"/>
                </a:lnTo>
                <a:cubicBezTo>
                  <a:pt x="1158362" y="2345357"/>
                  <a:pt x="1149216" y="2339858"/>
                  <a:pt x="1139112" y="2338939"/>
                </a:cubicBezTo>
                <a:lnTo>
                  <a:pt x="1033234" y="2329314"/>
                </a:lnTo>
                <a:cubicBezTo>
                  <a:pt x="1004324" y="2326423"/>
                  <a:pt x="975550" y="2322206"/>
                  <a:pt x="946606" y="2319689"/>
                </a:cubicBezTo>
                <a:cubicBezTo>
                  <a:pt x="839481" y="2310374"/>
                  <a:pt x="736832" y="2306115"/>
                  <a:pt x="628973" y="2300438"/>
                </a:cubicBezTo>
                <a:cubicBezTo>
                  <a:pt x="569671" y="2280671"/>
                  <a:pt x="630050" y="2298884"/>
                  <a:pt x="532720" y="2281188"/>
                </a:cubicBezTo>
                <a:cubicBezTo>
                  <a:pt x="519705" y="2278822"/>
                  <a:pt x="507191" y="2274157"/>
                  <a:pt x="494219" y="2271563"/>
                </a:cubicBezTo>
                <a:cubicBezTo>
                  <a:pt x="475082" y="2267735"/>
                  <a:pt x="455718" y="2265146"/>
                  <a:pt x="436467" y="2261937"/>
                </a:cubicBezTo>
                <a:cubicBezTo>
                  <a:pt x="388341" y="2265146"/>
                  <a:pt x="340321" y="2271563"/>
                  <a:pt x="292088" y="2271563"/>
                </a:cubicBezTo>
                <a:cubicBezTo>
                  <a:pt x="163136" y="2271563"/>
                  <a:pt x="189157" y="2267371"/>
                  <a:pt x="234337" y="2252312"/>
                </a:cubicBezTo>
                <a:cubicBezTo>
                  <a:pt x="171607" y="2294133"/>
                  <a:pt x="202926" y="2281770"/>
                  <a:pt x="70707" y="2261937"/>
                </a:cubicBezTo>
                <a:cubicBezTo>
                  <a:pt x="50640" y="2258927"/>
                  <a:pt x="12956" y="2242687"/>
                  <a:pt x="12956" y="2242687"/>
                </a:cubicBezTo>
                <a:cubicBezTo>
                  <a:pt x="-4991" y="2296531"/>
                  <a:pt x="-3634" y="2279334"/>
                  <a:pt x="12956" y="2367815"/>
                </a:cubicBezTo>
                <a:cubicBezTo>
                  <a:pt x="16695" y="2387759"/>
                  <a:pt x="32206" y="2425567"/>
                  <a:pt x="32206" y="2425567"/>
                </a:cubicBezTo>
                <a:cubicBezTo>
                  <a:pt x="35415" y="2451234"/>
                  <a:pt x="37579" y="2477054"/>
                  <a:pt x="41832" y="2502569"/>
                </a:cubicBezTo>
                <a:cubicBezTo>
                  <a:pt x="44007" y="2515618"/>
                  <a:pt x="50259" y="2527896"/>
                  <a:pt x="51457" y="2541070"/>
                </a:cubicBezTo>
                <a:cubicBezTo>
                  <a:pt x="56694" y="2598673"/>
                  <a:pt x="57874" y="2656573"/>
                  <a:pt x="61082" y="2714325"/>
                </a:cubicBezTo>
                <a:cubicBezTo>
                  <a:pt x="93166" y="2711116"/>
                  <a:pt x="125466" y="2709602"/>
                  <a:pt x="157335" y="2704699"/>
                </a:cubicBezTo>
                <a:cubicBezTo>
                  <a:pt x="167363" y="2703156"/>
                  <a:pt x="176065" y="2695074"/>
                  <a:pt x="186211" y="2695074"/>
                </a:cubicBezTo>
                <a:cubicBezTo>
                  <a:pt x="208898" y="2695074"/>
                  <a:pt x="231128" y="2701491"/>
                  <a:pt x="253587" y="2704699"/>
                </a:cubicBezTo>
                <a:cubicBezTo>
                  <a:pt x="261356" y="2716353"/>
                  <a:pt x="291411" y="2777479"/>
                  <a:pt x="320964" y="2781701"/>
                </a:cubicBezTo>
                <a:cubicBezTo>
                  <a:pt x="378223" y="2789881"/>
                  <a:pt x="494219" y="2791327"/>
                  <a:pt x="494219" y="2791327"/>
                </a:cubicBezTo>
              </a:path>
            </a:pathLst>
          </a:cu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18"/>
          <p:cNvSpPr/>
          <p:nvPr/>
        </p:nvSpPr>
        <p:spPr>
          <a:xfrm>
            <a:off x="4513204" y="3844413"/>
            <a:ext cx="737520" cy="1456795"/>
          </a:xfrm>
          <a:custGeom>
            <a:avLst/>
            <a:gdLst>
              <a:gd name="connsiteX0" fmla="*/ 107957 w 737520"/>
              <a:gd name="connsiteY0" fmla="*/ 0 h 1484671"/>
              <a:gd name="connsiteX1" fmla="*/ 98125 w 737520"/>
              <a:gd name="connsiteY1" fmla="*/ 127819 h 1484671"/>
              <a:gd name="connsiteX2" fmla="*/ 88293 w 737520"/>
              <a:gd name="connsiteY2" fmla="*/ 157316 h 1484671"/>
              <a:gd name="connsiteX3" fmla="*/ 58796 w 737520"/>
              <a:gd name="connsiteY3" fmla="*/ 176981 h 1484671"/>
              <a:gd name="connsiteX4" fmla="*/ 48964 w 737520"/>
              <a:gd name="connsiteY4" fmla="*/ 206477 h 1484671"/>
              <a:gd name="connsiteX5" fmla="*/ 19467 w 737520"/>
              <a:gd name="connsiteY5" fmla="*/ 226142 h 1484671"/>
              <a:gd name="connsiteX6" fmla="*/ 98125 w 737520"/>
              <a:gd name="connsiteY6" fmla="*/ 285135 h 1484671"/>
              <a:gd name="connsiteX7" fmla="*/ 137454 w 737520"/>
              <a:gd name="connsiteY7" fmla="*/ 294968 h 1484671"/>
              <a:gd name="connsiteX8" fmla="*/ 166951 w 737520"/>
              <a:gd name="connsiteY8" fmla="*/ 314632 h 1484671"/>
              <a:gd name="connsiteX9" fmla="*/ 235777 w 737520"/>
              <a:gd name="connsiteY9" fmla="*/ 334297 h 1484671"/>
              <a:gd name="connsiteX10" fmla="*/ 265273 w 737520"/>
              <a:gd name="connsiteY10" fmla="*/ 344129 h 1484671"/>
              <a:gd name="connsiteX11" fmla="*/ 294770 w 737520"/>
              <a:gd name="connsiteY11" fmla="*/ 373626 h 1484671"/>
              <a:gd name="connsiteX12" fmla="*/ 363596 w 737520"/>
              <a:gd name="connsiteY12" fmla="*/ 403122 h 1484671"/>
              <a:gd name="connsiteX13" fmla="*/ 412757 w 737520"/>
              <a:gd name="connsiteY13" fmla="*/ 412955 h 1484671"/>
              <a:gd name="connsiteX14" fmla="*/ 471751 w 737520"/>
              <a:gd name="connsiteY14" fmla="*/ 432619 h 1484671"/>
              <a:gd name="connsiteX15" fmla="*/ 501248 w 737520"/>
              <a:gd name="connsiteY15" fmla="*/ 442452 h 1484671"/>
              <a:gd name="connsiteX16" fmla="*/ 540577 w 737520"/>
              <a:gd name="connsiteY16" fmla="*/ 501445 h 1484671"/>
              <a:gd name="connsiteX17" fmla="*/ 550409 w 737520"/>
              <a:gd name="connsiteY17" fmla="*/ 570271 h 1484671"/>
              <a:gd name="connsiteX18" fmla="*/ 560241 w 737520"/>
              <a:gd name="connsiteY18" fmla="*/ 599768 h 1484671"/>
              <a:gd name="connsiteX19" fmla="*/ 619235 w 737520"/>
              <a:gd name="connsiteY19" fmla="*/ 639097 h 1484671"/>
              <a:gd name="connsiteX20" fmla="*/ 678228 w 737520"/>
              <a:gd name="connsiteY20" fmla="*/ 678426 h 1484671"/>
              <a:gd name="connsiteX21" fmla="*/ 707725 w 737520"/>
              <a:gd name="connsiteY21" fmla="*/ 707922 h 1484671"/>
              <a:gd name="connsiteX22" fmla="*/ 707725 w 737520"/>
              <a:gd name="connsiteY22" fmla="*/ 934064 h 1484671"/>
              <a:gd name="connsiteX23" fmla="*/ 678228 w 737520"/>
              <a:gd name="connsiteY23" fmla="*/ 1012722 h 1484671"/>
              <a:gd name="connsiteX24" fmla="*/ 658564 w 737520"/>
              <a:gd name="connsiteY24" fmla="*/ 1071716 h 1484671"/>
              <a:gd name="connsiteX25" fmla="*/ 638899 w 737520"/>
              <a:gd name="connsiteY25" fmla="*/ 1209368 h 1484671"/>
              <a:gd name="connsiteX26" fmla="*/ 629067 w 737520"/>
              <a:gd name="connsiteY26" fmla="*/ 1406013 h 1484671"/>
              <a:gd name="connsiteX27" fmla="*/ 530744 w 737520"/>
              <a:gd name="connsiteY27" fmla="*/ 1484671 h 1484671"/>
              <a:gd name="connsiteX28" fmla="*/ 520912 w 737520"/>
              <a:gd name="connsiteY28" fmla="*/ 1484671 h 148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37520" h="1484671">
                <a:moveTo>
                  <a:pt x="107957" y="0"/>
                </a:moveTo>
                <a:cubicBezTo>
                  <a:pt x="104680" y="42606"/>
                  <a:pt x="103425" y="85417"/>
                  <a:pt x="98125" y="127819"/>
                </a:cubicBezTo>
                <a:cubicBezTo>
                  <a:pt x="96840" y="138103"/>
                  <a:pt x="94767" y="149223"/>
                  <a:pt x="88293" y="157316"/>
                </a:cubicBezTo>
                <a:cubicBezTo>
                  <a:pt x="80911" y="166544"/>
                  <a:pt x="68628" y="170426"/>
                  <a:pt x="58796" y="176981"/>
                </a:cubicBezTo>
                <a:cubicBezTo>
                  <a:pt x="55519" y="186813"/>
                  <a:pt x="55438" y="198384"/>
                  <a:pt x="48964" y="206477"/>
                </a:cubicBezTo>
                <a:cubicBezTo>
                  <a:pt x="41582" y="215705"/>
                  <a:pt x="22713" y="214780"/>
                  <a:pt x="19467" y="226142"/>
                </a:cubicBezTo>
                <a:cubicBezTo>
                  <a:pt x="0" y="294273"/>
                  <a:pt x="59688" y="278146"/>
                  <a:pt x="98125" y="285135"/>
                </a:cubicBezTo>
                <a:cubicBezTo>
                  <a:pt x="111420" y="287552"/>
                  <a:pt x="124344" y="291690"/>
                  <a:pt x="137454" y="294968"/>
                </a:cubicBezTo>
                <a:cubicBezTo>
                  <a:pt x="147286" y="301523"/>
                  <a:pt x="156382" y="309347"/>
                  <a:pt x="166951" y="314632"/>
                </a:cubicBezTo>
                <a:cubicBezTo>
                  <a:pt x="182664" y="322488"/>
                  <a:pt x="221081" y="330098"/>
                  <a:pt x="235777" y="334297"/>
                </a:cubicBezTo>
                <a:cubicBezTo>
                  <a:pt x="245742" y="337144"/>
                  <a:pt x="255441" y="340852"/>
                  <a:pt x="265273" y="344129"/>
                </a:cubicBezTo>
                <a:cubicBezTo>
                  <a:pt x="275105" y="353961"/>
                  <a:pt x="283455" y="365544"/>
                  <a:pt x="294770" y="373626"/>
                </a:cubicBezTo>
                <a:cubicBezTo>
                  <a:pt x="309923" y="384449"/>
                  <a:pt x="343844" y="398184"/>
                  <a:pt x="363596" y="403122"/>
                </a:cubicBezTo>
                <a:cubicBezTo>
                  <a:pt x="379809" y="407175"/>
                  <a:pt x="396634" y="408558"/>
                  <a:pt x="412757" y="412955"/>
                </a:cubicBezTo>
                <a:cubicBezTo>
                  <a:pt x="432755" y="418409"/>
                  <a:pt x="452086" y="426064"/>
                  <a:pt x="471751" y="432619"/>
                </a:cubicBezTo>
                <a:lnTo>
                  <a:pt x="501248" y="442452"/>
                </a:lnTo>
                <a:cubicBezTo>
                  <a:pt x="514358" y="462116"/>
                  <a:pt x="537235" y="478049"/>
                  <a:pt x="540577" y="501445"/>
                </a:cubicBezTo>
                <a:cubicBezTo>
                  <a:pt x="543854" y="524387"/>
                  <a:pt x="545864" y="547546"/>
                  <a:pt x="550409" y="570271"/>
                </a:cubicBezTo>
                <a:cubicBezTo>
                  <a:pt x="552442" y="580434"/>
                  <a:pt x="552912" y="592439"/>
                  <a:pt x="560241" y="599768"/>
                </a:cubicBezTo>
                <a:cubicBezTo>
                  <a:pt x="576953" y="616480"/>
                  <a:pt x="599570" y="625987"/>
                  <a:pt x="619235" y="639097"/>
                </a:cubicBezTo>
                <a:cubicBezTo>
                  <a:pt x="619237" y="639099"/>
                  <a:pt x="678227" y="678425"/>
                  <a:pt x="678228" y="678426"/>
                </a:cubicBezTo>
                <a:lnTo>
                  <a:pt x="707725" y="707922"/>
                </a:lnTo>
                <a:cubicBezTo>
                  <a:pt x="737520" y="797309"/>
                  <a:pt x="723082" y="742092"/>
                  <a:pt x="707725" y="934064"/>
                </a:cubicBezTo>
                <a:cubicBezTo>
                  <a:pt x="703859" y="982389"/>
                  <a:pt x="701306" y="978106"/>
                  <a:pt x="678228" y="1012722"/>
                </a:cubicBezTo>
                <a:cubicBezTo>
                  <a:pt x="671673" y="1032387"/>
                  <a:pt x="661495" y="1051196"/>
                  <a:pt x="658564" y="1071716"/>
                </a:cubicBezTo>
                <a:lnTo>
                  <a:pt x="638899" y="1209368"/>
                </a:lnTo>
                <a:cubicBezTo>
                  <a:pt x="635622" y="1274916"/>
                  <a:pt x="641461" y="1341564"/>
                  <a:pt x="629067" y="1406013"/>
                </a:cubicBezTo>
                <a:cubicBezTo>
                  <a:pt x="620356" y="1451311"/>
                  <a:pt x="575220" y="1484671"/>
                  <a:pt x="530744" y="1484671"/>
                </a:cubicBezTo>
                <a:lnTo>
                  <a:pt x="520912" y="1484671"/>
                </a:lnTo>
              </a:path>
            </a:pathLst>
          </a:cu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手繪多邊形 12"/>
          <p:cNvSpPr/>
          <p:nvPr/>
        </p:nvSpPr>
        <p:spPr>
          <a:xfrm>
            <a:off x="2319266" y="3571721"/>
            <a:ext cx="3404862" cy="2737599"/>
          </a:xfrm>
          <a:custGeom>
            <a:avLst/>
            <a:gdLst>
              <a:gd name="connsiteX0" fmla="*/ 666975 w 3404862"/>
              <a:gd name="connsiteY0" fmla="*/ 2737599 h 2737599"/>
              <a:gd name="connsiteX1" fmla="*/ 613186 w 3404862"/>
              <a:gd name="connsiteY1" fmla="*/ 2726841 h 2737599"/>
              <a:gd name="connsiteX2" fmla="*/ 527125 w 3404862"/>
              <a:gd name="connsiteY2" fmla="*/ 2716084 h 2737599"/>
              <a:gd name="connsiteX3" fmla="*/ 484095 w 3404862"/>
              <a:gd name="connsiteY3" fmla="*/ 2705326 h 2737599"/>
              <a:gd name="connsiteX4" fmla="*/ 225911 w 3404862"/>
              <a:gd name="connsiteY4" fmla="*/ 2705326 h 2737599"/>
              <a:gd name="connsiteX5" fmla="*/ 10758 w 3404862"/>
              <a:gd name="connsiteY5" fmla="*/ 2683811 h 2737599"/>
              <a:gd name="connsiteX6" fmla="*/ 0 w 3404862"/>
              <a:gd name="connsiteY6" fmla="*/ 2651538 h 2737599"/>
              <a:gd name="connsiteX7" fmla="*/ 21516 w 3404862"/>
              <a:gd name="connsiteY7" fmla="*/ 2533204 h 2737599"/>
              <a:gd name="connsiteX8" fmla="*/ 21516 w 3404862"/>
              <a:gd name="connsiteY8" fmla="*/ 2167444 h 2737599"/>
              <a:gd name="connsiteX9" fmla="*/ 0 w 3404862"/>
              <a:gd name="connsiteY9" fmla="*/ 2059867 h 2737599"/>
              <a:gd name="connsiteX10" fmla="*/ 21516 w 3404862"/>
              <a:gd name="connsiteY10" fmla="*/ 1995321 h 2737599"/>
              <a:gd name="connsiteX11" fmla="*/ 53789 w 3404862"/>
              <a:gd name="connsiteY11" fmla="*/ 1973806 h 2737599"/>
              <a:gd name="connsiteX12" fmla="*/ 172123 w 3404862"/>
              <a:gd name="connsiteY12" fmla="*/ 1952291 h 2737599"/>
              <a:gd name="connsiteX13" fmla="*/ 225911 w 3404862"/>
              <a:gd name="connsiteY13" fmla="*/ 1941533 h 2737599"/>
              <a:gd name="connsiteX14" fmla="*/ 634702 w 3404862"/>
              <a:gd name="connsiteY14" fmla="*/ 1952291 h 2737599"/>
              <a:gd name="connsiteX15" fmla="*/ 666975 w 3404862"/>
              <a:gd name="connsiteY15" fmla="*/ 1963048 h 2737599"/>
              <a:gd name="connsiteX16" fmla="*/ 763793 w 3404862"/>
              <a:gd name="connsiteY16" fmla="*/ 1952291 h 2737599"/>
              <a:gd name="connsiteX17" fmla="*/ 796066 w 3404862"/>
              <a:gd name="connsiteY17" fmla="*/ 1963048 h 2737599"/>
              <a:gd name="connsiteX18" fmla="*/ 817582 w 3404862"/>
              <a:gd name="connsiteY18" fmla="*/ 2027594 h 2737599"/>
              <a:gd name="connsiteX19" fmla="*/ 828339 w 3404862"/>
              <a:gd name="connsiteY19" fmla="*/ 2199716 h 2737599"/>
              <a:gd name="connsiteX20" fmla="*/ 1097280 w 3404862"/>
              <a:gd name="connsiteY20" fmla="*/ 2210474 h 2737599"/>
              <a:gd name="connsiteX21" fmla="*/ 1226372 w 3404862"/>
              <a:gd name="connsiteY21" fmla="*/ 2221232 h 2737599"/>
              <a:gd name="connsiteX22" fmla="*/ 1301676 w 3404862"/>
              <a:gd name="connsiteY22" fmla="*/ 2221232 h 2737599"/>
              <a:gd name="connsiteX23" fmla="*/ 1323191 w 3404862"/>
              <a:gd name="connsiteY23" fmla="*/ 2188959 h 2737599"/>
              <a:gd name="connsiteX24" fmla="*/ 1333949 w 3404862"/>
              <a:gd name="connsiteY24" fmla="*/ 2135171 h 2737599"/>
              <a:gd name="connsiteX25" fmla="*/ 1312433 w 3404862"/>
              <a:gd name="connsiteY25" fmla="*/ 1952291 h 2737599"/>
              <a:gd name="connsiteX26" fmla="*/ 1323191 w 3404862"/>
              <a:gd name="connsiteY26" fmla="*/ 1790926 h 2737599"/>
              <a:gd name="connsiteX27" fmla="*/ 1355464 w 3404862"/>
              <a:gd name="connsiteY27" fmla="*/ 1769411 h 2737599"/>
              <a:gd name="connsiteX28" fmla="*/ 1549102 w 3404862"/>
              <a:gd name="connsiteY28" fmla="*/ 1801684 h 2737599"/>
              <a:gd name="connsiteX29" fmla="*/ 1613648 w 3404862"/>
              <a:gd name="connsiteY29" fmla="*/ 1823199 h 2737599"/>
              <a:gd name="connsiteX30" fmla="*/ 1678193 w 3404862"/>
              <a:gd name="connsiteY30" fmla="*/ 1833956 h 2737599"/>
              <a:gd name="connsiteX31" fmla="*/ 1850316 w 3404862"/>
              <a:gd name="connsiteY31" fmla="*/ 1866229 h 2737599"/>
              <a:gd name="connsiteX32" fmla="*/ 1904104 w 3404862"/>
              <a:gd name="connsiteY32" fmla="*/ 1876987 h 2737599"/>
              <a:gd name="connsiteX33" fmla="*/ 1936377 w 3404862"/>
              <a:gd name="connsiteY33" fmla="*/ 1887745 h 2737599"/>
              <a:gd name="connsiteX34" fmla="*/ 2000923 w 3404862"/>
              <a:gd name="connsiteY34" fmla="*/ 1876987 h 2737599"/>
              <a:gd name="connsiteX35" fmla="*/ 2011680 w 3404862"/>
              <a:gd name="connsiteY35" fmla="*/ 1844714 h 2737599"/>
              <a:gd name="connsiteX36" fmla="*/ 2022438 w 3404862"/>
              <a:gd name="connsiteY36" fmla="*/ 1726380 h 2737599"/>
              <a:gd name="connsiteX37" fmla="*/ 2033196 w 3404862"/>
              <a:gd name="connsiteY37" fmla="*/ 1565015 h 2737599"/>
              <a:gd name="connsiteX38" fmla="*/ 2086984 w 3404862"/>
              <a:gd name="connsiteY38" fmla="*/ 1521985 h 2737599"/>
              <a:gd name="connsiteX39" fmla="*/ 2130015 w 3404862"/>
              <a:gd name="connsiteY39" fmla="*/ 1511227 h 2737599"/>
              <a:gd name="connsiteX40" fmla="*/ 2162288 w 3404862"/>
              <a:gd name="connsiteY40" fmla="*/ 1500469 h 2737599"/>
              <a:gd name="connsiteX41" fmla="*/ 2269864 w 3404862"/>
              <a:gd name="connsiteY41" fmla="*/ 1478954 h 2737599"/>
              <a:gd name="connsiteX42" fmla="*/ 2441986 w 3404862"/>
              <a:gd name="connsiteY42" fmla="*/ 1457439 h 2737599"/>
              <a:gd name="connsiteX43" fmla="*/ 2700170 w 3404862"/>
              <a:gd name="connsiteY43" fmla="*/ 1435924 h 2737599"/>
              <a:gd name="connsiteX44" fmla="*/ 2861535 w 3404862"/>
              <a:gd name="connsiteY44" fmla="*/ 1446681 h 2737599"/>
              <a:gd name="connsiteX45" fmla="*/ 2883050 w 3404862"/>
              <a:gd name="connsiteY45" fmla="*/ 1511227 h 2737599"/>
              <a:gd name="connsiteX46" fmla="*/ 2872292 w 3404862"/>
              <a:gd name="connsiteY46" fmla="*/ 1704865 h 2737599"/>
              <a:gd name="connsiteX47" fmla="*/ 2861535 w 3404862"/>
              <a:gd name="connsiteY47" fmla="*/ 1737138 h 2737599"/>
              <a:gd name="connsiteX48" fmla="*/ 2904565 w 3404862"/>
              <a:gd name="connsiteY48" fmla="*/ 1726380 h 2737599"/>
              <a:gd name="connsiteX49" fmla="*/ 3001384 w 3404862"/>
              <a:gd name="connsiteY49" fmla="*/ 1715622 h 2737599"/>
              <a:gd name="connsiteX50" fmla="*/ 3259568 w 3404862"/>
              <a:gd name="connsiteY50" fmla="*/ 1694107 h 2737599"/>
              <a:gd name="connsiteX51" fmla="*/ 3302598 w 3404862"/>
              <a:gd name="connsiteY51" fmla="*/ 1683349 h 2737599"/>
              <a:gd name="connsiteX52" fmla="*/ 3399417 w 3404862"/>
              <a:gd name="connsiteY52" fmla="*/ 1672592 h 2737599"/>
              <a:gd name="connsiteX53" fmla="*/ 3367144 w 3404862"/>
              <a:gd name="connsiteY53" fmla="*/ 1565015 h 2737599"/>
              <a:gd name="connsiteX54" fmla="*/ 3302598 w 3404862"/>
              <a:gd name="connsiteY54" fmla="*/ 1521985 h 2737599"/>
              <a:gd name="connsiteX55" fmla="*/ 3291840 w 3404862"/>
              <a:gd name="connsiteY55" fmla="*/ 1489712 h 2737599"/>
              <a:gd name="connsiteX56" fmla="*/ 3270325 w 3404862"/>
              <a:gd name="connsiteY56" fmla="*/ 1468196 h 2737599"/>
              <a:gd name="connsiteX57" fmla="*/ 3227295 w 3404862"/>
              <a:gd name="connsiteY57" fmla="*/ 1414408 h 2737599"/>
              <a:gd name="connsiteX58" fmla="*/ 3195022 w 3404862"/>
              <a:gd name="connsiteY58" fmla="*/ 1349862 h 2737599"/>
              <a:gd name="connsiteX59" fmla="*/ 3184264 w 3404862"/>
              <a:gd name="connsiteY59" fmla="*/ 1317589 h 2737599"/>
              <a:gd name="connsiteX60" fmla="*/ 3162749 w 3404862"/>
              <a:gd name="connsiteY60" fmla="*/ 1285316 h 2737599"/>
              <a:gd name="connsiteX61" fmla="*/ 3130476 w 3404862"/>
              <a:gd name="connsiteY61" fmla="*/ 1231528 h 2737599"/>
              <a:gd name="connsiteX62" fmla="*/ 3098203 w 3404862"/>
              <a:gd name="connsiteY62" fmla="*/ 1166982 h 2737599"/>
              <a:gd name="connsiteX63" fmla="*/ 3076688 w 3404862"/>
              <a:gd name="connsiteY63" fmla="*/ 1102436 h 2737599"/>
              <a:gd name="connsiteX64" fmla="*/ 3055172 w 3404862"/>
              <a:gd name="connsiteY64" fmla="*/ 1037891 h 2737599"/>
              <a:gd name="connsiteX65" fmla="*/ 3033657 w 3404862"/>
              <a:gd name="connsiteY65" fmla="*/ 973345 h 2737599"/>
              <a:gd name="connsiteX66" fmla="*/ 3022899 w 3404862"/>
              <a:gd name="connsiteY66" fmla="*/ 941072 h 2737599"/>
              <a:gd name="connsiteX67" fmla="*/ 3055172 w 3404862"/>
              <a:gd name="connsiteY67" fmla="*/ 876526 h 2737599"/>
              <a:gd name="connsiteX68" fmla="*/ 3087445 w 3404862"/>
              <a:gd name="connsiteY68" fmla="*/ 811980 h 2737599"/>
              <a:gd name="connsiteX69" fmla="*/ 3076688 w 3404862"/>
              <a:gd name="connsiteY69" fmla="*/ 682888 h 2737599"/>
              <a:gd name="connsiteX70" fmla="*/ 2807746 w 3404862"/>
              <a:gd name="connsiteY70" fmla="*/ 693646 h 2737599"/>
              <a:gd name="connsiteX71" fmla="*/ 2796989 w 3404862"/>
              <a:gd name="connsiteY71" fmla="*/ 725919 h 2737599"/>
              <a:gd name="connsiteX72" fmla="*/ 2732443 w 3404862"/>
              <a:gd name="connsiteY72" fmla="*/ 747434 h 2737599"/>
              <a:gd name="connsiteX73" fmla="*/ 2700170 w 3404862"/>
              <a:gd name="connsiteY73" fmla="*/ 758192 h 2737599"/>
              <a:gd name="connsiteX74" fmla="*/ 2592593 w 3404862"/>
              <a:gd name="connsiteY74" fmla="*/ 747434 h 2737599"/>
              <a:gd name="connsiteX75" fmla="*/ 2506532 w 3404862"/>
              <a:gd name="connsiteY75" fmla="*/ 682888 h 2737599"/>
              <a:gd name="connsiteX76" fmla="*/ 2474259 w 3404862"/>
              <a:gd name="connsiteY76" fmla="*/ 672131 h 2737599"/>
              <a:gd name="connsiteX77" fmla="*/ 2452744 w 3404862"/>
              <a:gd name="connsiteY77" fmla="*/ 650615 h 2737599"/>
              <a:gd name="connsiteX78" fmla="*/ 2431229 w 3404862"/>
              <a:gd name="connsiteY78" fmla="*/ 618342 h 2737599"/>
              <a:gd name="connsiteX79" fmla="*/ 2334410 w 3404862"/>
              <a:gd name="connsiteY79" fmla="*/ 575312 h 2737599"/>
              <a:gd name="connsiteX80" fmla="*/ 2291379 w 3404862"/>
              <a:gd name="connsiteY80" fmla="*/ 521524 h 2737599"/>
              <a:gd name="connsiteX81" fmla="*/ 2269864 w 3404862"/>
              <a:gd name="connsiteY81" fmla="*/ 500008 h 2737599"/>
              <a:gd name="connsiteX82" fmla="*/ 2259106 w 3404862"/>
              <a:gd name="connsiteY82" fmla="*/ 467735 h 2737599"/>
              <a:gd name="connsiteX83" fmla="*/ 2269864 w 3404862"/>
              <a:gd name="connsiteY83" fmla="*/ 327886 h 2737599"/>
              <a:gd name="connsiteX84" fmla="*/ 2302137 w 3404862"/>
              <a:gd name="connsiteY84" fmla="*/ 306371 h 2737599"/>
              <a:gd name="connsiteX85" fmla="*/ 2495775 w 3404862"/>
              <a:gd name="connsiteY85" fmla="*/ 274098 h 2737599"/>
              <a:gd name="connsiteX86" fmla="*/ 2614109 w 3404862"/>
              <a:gd name="connsiteY86" fmla="*/ 306371 h 2737599"/>
              <a:gd name="connsiteX87" fmla="*/ 2646382 w 3404862"/>
              <a:gd name="connsiteY87" fmla="*/ 327886 h 2737599"/>
              <a:gd name="connsiteX88" fmla="*/ 2710928 w 3404862"/>
              <a:gd name="connsiteY88" fmla="*/ 349401 h 2737599"/>
              <a:gd name="connsiteX89" fmla="*/ 2775473 w 3404862"/>
              <a:gd name="connsiteY89" fmla="*/ 360159 h 2737599"/>
              <a:gd name="connsiteX90" fmla="*/ 3345629 w 3404862"/>
              <a:gd name="connsiteY90" fmla="*/ 370916 h 2737599"/>
              <a:gd name="connsiteX91" fmla="*/ 3334871 w 3404862"/>
              <a:gd name="connsiteY91" fmla="*/ 295613 h 2737599"/>
              <a:gd name="connsiteX92" fmla="*/ 3173506 w 3404862"/>
              <a:gd name="connsiteY92" fmla="*/ 263340 h 2737599"/>
              <a:gd name="connsiteX93" fmla="*/ 3108960 w 3404862"/>
              <a:gd name="connsiteY93" fmla="*/ 241825 h 2737599"/>
              <a:gd name="connsiteX94" fmla="*/ 3076688 w 3404862"/>
              <a:gd name="connsiteY94" fmla="*/ 231067 h 2737599"/>
              <a:gd name="connsiteX95" fmla="*/ 3033657 w 3404862"/>
              <a:gd name="connsiteY95" fmla="*/ 145006 h 2737599"/>
              <a:gd name="connsiteX96" fmla="*/ 3022899 w 3404862"/>
              <a:gd name="connsiteY96" fmla="*/ 112733 h 2737599"/>
              <a:gd name="connsiteX97" fmla="*/ 3044415 w 3404862"/>
              <a:gd name="connsiteY97" fmla="*/ 37429 h 2737599"/>
              <a:gd name="connsiteX98" fmla="*/ 3076688 w 3404862"/>
              <a:gd name="connsiteY98" fmla="*/ 15914 h 2737599"/>
              <a:gd name="connsiteX99" fmla="*/ 3270325 w 3404862"/>
              <a:gd name="connsiteY99" fmla="*/ 5156 h 273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04862" h="2737599">
                <a:moveTo>
                  <a:pt x="666975" y="2737599"/>
                </a:moveTo>
                <a:cubicBezTo>
                  <a:pt x="649045" y="2734013"/>
                  <a:pt x="631258" y="2729621"/>
                  <a:pt x="613186" y="2726841"/>
                </a:cubicBezTo>
                <a:cubicBezTo>
                  <a:pt x="584612" y="2722445"/>
                  <a:pt x="555642" y="2720837"/>
                  <a:pt x="527125" y="2716084"/>
                </a:cubicBezTo>
                <a:cubicBezTo>
                  <a:pt x="512541" y="2713653"/>
                  <a:pt x="498438" y="2708912"/>
                  <a:pt x="484095" y="2705326"/>
                </a:cubicBezTo>
                <a:cubicBezTo>
                  <a:pt x="356931" y="2723493"/>
                  <a:pt x="413413" y="2720529"/>
                  <a:pt x="225911" y="2705326"/>
                </a:cubicBezTo>
                <a:cubicBezTo>
                  <a:pt x="154071" y="2699501"/>
                  <a:pt x="10758" y="2683811"/>
                  <a:pt x="10758" y="2683811"/>
                </a:cubicBezTo>
                <a:cubicBezTo>
                  <a:pt x="7172" y="2673053"/>
                  <a:pt x="0" y="2662878"/>
                  <a:pt x="0" y="2651538"/>
                </a:cubicBezTo>
                <a:cubicBezTo>
                  <a:pt x="0" y="2590716"/>
                  <a:pt x="6386" y="2578590"/>
                  <a:pt x="21516" y="2533204"/>
                </a:cubicBezTo>
                <a:cubicBezTo>
                  <a:pt x="33513" y="2365237"/>
                  <a:pt x="40316" y="2355443"/>
                  <a:pt x="21516" y="2167444"/>
                </a:cubicBezTo>
                <a:cubicBezTo>
                  <a:pt x="17877" y="2131056"/>
                  <a:pt x="0" y="2059867"/>
                  <a:pt x="0" y="2059867"/>
                </a:cubicBezTo>
                <a:cubicBezTo>
                  <a:pt x="7172" y="2038352"/>
                  <a:pt x="2646" y="2007901"/>
                  <a:pt x="21516" y="1995321"/>
                </a:cubicBezTo>
                <a:cubicBezTo>
                  <a:pt x="32274" y="1988149"/>
                  <a:pt x="42225" y="1979588"/>
                  <a:pt x="53789" y="1973806"/>
                </a:cubicBezTo>
                <a:cubicBezTo>
                  <a:pt x="87928" y="1956737"/>
                  <a:pt x="139977" y="1957236"/>
                  <a:pt x="172123" y="1952291"/>
                </a:cubicBezTo>
                <a:cubicBezTo>
                  <a:pt x="190195" y="1949511"/>
                  <a:pt x="207982" y="1945119"/>
                  <a:pt x="225911" y="1941533"/>
                </a:cubicBezTo>
                <a:cubicBezTo>
                  <a:pt x="362175" y="1945119"/>
                  <a:pt x="498553" y="1945650"/>
                  <a:pt x="634702" y="1952291"/>
                </a:cubicBezTo>
                <a:cubicBezTo>
                  <a:pt x="646028" y="1952843"/>
                  <a:pt x="655635" y="1963048"/>
                  <a:pt x="666975" y="1963048"/>
                </a:cubicBezTo>
                <a:cubicBezTo>
                  <a:pt x="699446" y="1963048"/>
                  <a:pt x="731520" y="1955877"/>
                  <a:pt x="763793" y="1952291"/>
                </a:cubicBezTo>
                <a:cubicBezTo>
                  <a:pt x="774551" y="1955877"/>
                  <a:pt x="789475" y="1953821"/>
                  <a:pt x="796066" y="1963048"/>
                </a:cubicBezTo>
                <a:cubicBezTo>
                  <a:pt x="809248" y="1981503"/>
                  <a:pt x="817582" y="2027594"/>
                  <a:pt x="817582" y="2027594"/>
                </a:cubicBezTo>
                <a:cubicBezTo>
                  <a:pt x="821168" y="2084968"/>
                  <a:pt x="780225" y="2168257"/>
                  <a:pt x="828339" y="2199716"/>
                </a:cubicBezTo>
                <a:cubicBezTo>
                  <a:pt x="903431" y="2248815"/>
                  <a:pt x="1007692" y="2205631"/>
                  <a:pt x="1097280" y="2210474"/>
                </a:cubicBezTo>
                <a:cubicBezTo>
                  <a:pt x="1140397" y="2212805"/>
                  <a:pt x="1183341" y="2217646"/>
                  <a:pt x="1226372" y="2221232"/>
                </a:cubicBezTo>
                <a:cubicBezTo>
                  <a:pt x="1255404" y="2230909"/>
                  <a:pt x="1270158" y="2242243"/>
                  <a:pt x="1301676" y="2221232"/>
                </a:cubicBezTo>
                <a:cubicBezTo>
                  <a:pt x="1312434" y="2214060"/>
                  <a:pt x="1316019" y="2199717"/>
                  <a:pt x="1323191" y="2188959"/>
                </a:cubicBezTo>
                <a:cubicBezTo>
                  <a:pt x="1326777" y="2171030"/>
                  <a:pt x="1333949" y="2153455"/>
                  <a:pt x="1333949" y="2135171"/>
                </a:cubicBezTo>
                <a:cubicBezTo>
                  <a:pt x="1333949" y="2007950"/>
                  <a:pt x="1336501" y="2024494"/>
                  <a:pt x="1312433" y="1952291"/>
                </a:cubicBezTo>
                <a:cubicBezTo>
                  <a:pt x="1316019" y="1898503"/>
                  <a:pt x="1310844" y="1843401"/>
                  <a:pt x="1323191" y="1790926"/>
                </a:cubicBezTo>
                <a:cubicBezTo>
                  <a:pt x="1326152" y="1778341"/>
                  <a:pt x="1342535" y="1769411"/>
                  <a:pt x="1355464" y="1769411"/>
                </a:cubicBezTo>
                <a:cubicBezTo>
                  <a:pt x="1389305" y="1769411"/>
                  <a:pt x="1495184" y="1785509"/>
                  <a:pt x="1549102" y="1801684"/>
                </a:cubicBezTo>
                <a:cubicBezTo>
                  <a:pt x="1570825" y="1808201"/>
                  <a:pt x="1591277" y="1819471"/>
                  <a:pt x="1613648" y="1823199"/>
                </a:cubicBezTo>
                <a:lnTo>
                  <a:pt x="1678193" y="1833956"/>
                </a:lnTo>
                <a:cubicBezTo>
                  <a:pt x="1776927" y="1866868"/>
                  <a:pt x="1720172" y="1853215"/>
                  <a:pt x="1850316" y="1866229"/>
                </a:cubicBezTo>
                <a:cubicBezTo>
                  <a:pt x="1868245" y="1869815"/>
                  <a:pt x="1886366" y="1872552"/>
                  <a:pt x="1904104" y="1876987"/>
                </a:cubicBezTo>
                <a:cubicBezTo>
                  <a:pt x="1915105" y="1879737"/>
                  <a:pt x="1925037" y="1887745"/>
                  <a:pt x="1936377" y="1887745"/>
                </a:cubicBezTo>
                <a:cubicBezTo>
                  <a:pt x="1958189" y="1887745"/>
                  <a:pt x="1979408" y="1880573"/>
                  <a:pt x="2000923" y="1876987"/>
                </a:cubicBezTo>
                <a:cubicBezTo>
                  <a:pt x="2004509" y="1866229"/>
                  <a:pt x="2010076" y="1855940"/>
                  <a:pt x="2011680" y="1844714"/>
                </a:cubicBezTo>
                <a:cubicBezTo>
                  <a:pt x="2017281" y="1805505"/>
                  <a:pt x="2019400" y="1765871"/>
                  <a:pt x="2022438" y="1726380"/>
                </a:cubicBezTo>
                <a:cubicBezTo>
                  <a:pt x="2026573" y="1672631"/>
                  <a:pt x="2024334" y="1618189"/>
                  <a:pt x="2033196" y="1565015"/>
                </a:cubicBezTo>
                <a:cubicBezTo>
                  <a:pt x="2038682" y="1532101"/>
                  <a:pt x="2062021" y="1529117"/>
                  <a:pt x="2086984" y="1521985"/>
                </a:cubicBezTo>
                <a:cubicBezTo>
                  <a:pt x="2101200" y="1517923"/>
                  <a:pt x="2115799" y="1515289"/>
                  <a:pt x="2130015" y="1511227"/>
                </a:cubicBezTo>
                <a:cubicBezTo>
                  <a:pt x="2140918" y="1508112"/>
                  <a:pt x="2151385" y="1503584"/>
                  <a:pt x="2162288" y="1500469"/>
                </a:cubicBezTo>
                <a:cubicBezTo>
                  <a:pt x="2200240" y="1489626"/>
                  <a:pt x="2229445" y="1484466"/>
                  <a:pt x="2269864" y="1478954"/>
                </a:cubicBezTo>
                <a:cubicBezTo>
                  <a:pt x="2327154" y="1471142"/>
                  <a:pt x="2384452" y="1463193"/>
                  <a:pt x="2441986" y="1457439"/>
                </a:cubicBezTo>
                <a:cubicBezTo>
                  <a:pt x="2599643" y="1441673"/>
                  <a:pt x="2513617" y="1449248"/>
                  <a:pt x="2700170" y="1435924"/>
                </a:cubicBezTo>
                <a:cubicBezTo>
                  <a:pt x="2753958" y="1439510"/>
                  <a:pt x="2811688" y="1426156"/>
                  <a:pt x="2861535" y="1446681"/>
                </a:cubicBezTo>
                <a:cubicBezTo>
                  <a:pt x="2882506" y="1455316"/>
                  <a:pt x="2883050" y="1511227"/>
                  <a:pt x="2883050" y="1511227"/>
                </a:cubicBezTo>
                <a:cubicBezTo>
                  <a:pt x="2879464" y="1575773"/>
                  <a:pt x="2878421" y="1640511"/>
                  <a:pt x="2872292" y="1704865"/>
                </a:cubicBezTo>
                <a:cubicBezTo>
                  <a:pt x="2871217" y="1716153"/>
                  <a:pt x="2852100" y="1730848"/>
                  <a:pt x="2861535" y="1737138"/>
                </a:cubicBezTo>
                <a:cubicBezTo>
                  <a:pt x="2873837" y="1745339"/>
                  <a:pt x="2889952" y="1728628"/>
                  <a:pt x="2904565" y="1726380"/>
                </a:cubicBezTo>
                <a:cubicBezTo>
                  <a:pt x="2936659" y="1721442"/>
                  <a:pt x="2969025" y="1718319"/>
                  <a:pt x="3001384" y="1715622"/>
                </a:cubicBezTo>
                <a:lnTo>
                  <a:pt x="3259568" y="1694107"/>
                </a:lnTo>
                <a:cubicBezTo>
                  <a:pt x="3273911" y="1690521"/>
                  <a:pt x="3287985" y="1685597"/>
                  <a:pt x="3302598" y="1683349"/>
                </a:cubicBezTo>
                <a:cubicBezTo>
                  <a:pt x="3334692" y="1678412"/>
                  <a:pt x="3376456" y="1695553"/>
                  <a:pt x="3399417" y="1672592"/>
                </a:cubicBezTo>
                <a:cubicBezTo>
                  <a:pt x="3417271" y="1654738"/>
                  <a:pt x="3387202" y="1582566"/>
                  <a:pt x="3367144" y="1565015"/>
                </a:cubicBezTo>
                <a:cubicBezTo>
                  <a:pt x="3347684" y="1547987"/>
                  <a:pt x="3302598" y="1521985"/>
                  <a:pt x="3302598" y="1521985"/>
                </a:cubicBezTo>
                <a:cubicBezTo>
                  <a:pt x="3299012" y="1511227"/>
                  <a:pt x="3297674" y="1499436"/>
                  <a:pt x="3291840" y="1489712"/>
                </a:cubicBezTo>
                <a:cubicBezTo>
                  <a:pt x="3286622" y="1481015"/>
                  <a:pt x="3276661" y="1476116"/>
                  <a:pt x="3270325" y="1468196"/>
                </a:cubicBezTo>
                <a:cubicBezTo>
                  <a:pt x="3216043" y="1400343"/>
                  <a:pt x="3279244" y="1466359"/>
                  <a:pt x="3227295" y="1414408"/>
                </a:cubicBezTo>
                <a:cubicBezTo>
                  <a:pt x="3200254" y="1333289"/>
                  <a:pt x="3236730" y="1433278"/>
                  <a:pt x="3195022" y="1349862"/>
                </a:cubicBezTo>
                <a:cubicBezTo>
                  <a:pt x="3189951" y="1339720"/>
                  <a:pt x="3189335" y="1327731"/>
                  <a:pt x="3184264" y="1317589"/>
                </a:cubicBezTo>
                <a:cubicBezTo>
                  <a:pt x="3178482" y="1306025"/>
                  <a:pt x="3168531" y="1296880"/>
                  <a:pt x="3162749" y="1285316"/>
                </a:cubicBezTo>
                <a:cubicBezTo>
                  <a:pt x="3134819" y="1229457"/>
                  <a:pt x="3172499" y="1273553"/>
                  <a:pt x="3130476" y="1231528"/>
                </a:cubicBezTo>
                <a:cubicBezTo>
                  <a:pt x="3091238" y="1113818"/>
                  <a:pt x="3153818" y="1292118"/>
                  <a:pt x="3098203" y="1166982"/>
                </a:cubicBezTo>
                <a:cubicBezTo>
                  <a:pt x="3088992" y="1146258"/>
                  <a:pt x="3083860" y="1123951"/>
                  <a:pt x="3076688" y="1102436"/>
                </a:cubicBezTo>
                <a:lnTo>
                  <a:pt x="3055172" y="1037891"/>
                </a:lnTo>
                <a:lnTo>
                  <a:pt x="3033657" y="973345"/>
                </a:lnTo>
                <a:lnTo>
                  <a:pt x="3022899" y="941072"/>
                </a:lnTo>
                <a:cubicBezTo>
                  <a:pt x="3049940" y="859953"/>
                  <a:pt x="3013464" y="959942"/>
                  <a:pt x="3055172" y="876526"/>
                </a:cubicBezTo>
                <a:cubicBezTo>
                  <a:pt x="3099711" y="787449"/>
                  <a:pt x="3025786" y="904470"/>
                  <a:pt x="3087445" y="811980"/>
                </a:cubicBezTo>
                <a:cubicBezTo>
                  <a:pt x="3083859" y="768949"/>
                  <a:pt x="3116455" y="699713"/>
                  <a:pt x="3076688" y="682888"/>
                </a:cubicBezTo>
                <a:cubicBezTo>
                  <a:pt x="2994060" y="647930"/>
                  <a:pt x="2896422" y="680003"/>
                  <a:pt x="2807746" y="693646"/>
                </a:cubicBezTo>
                <a:cubicBezTo>
                  <a:pt x="2796538" y="695370"/>
                  <a:pt x="2806216" y="719328"/>
                  <a:pt x="2796989" y="725919"/>
                </a:cubicBezTo>
                <a:cubicBezTo>
                  <a:pt x="2778534" y="739101"/>
                  <a:pt x="2753958" y="740262"/>
                  <a:pt x="2732443" y="747434"/>
                </a:cubicBezTo>
                <a:lnTo>
                  <a:pt x="2700170" y="758192"/>
                </a:lnTo>
                <a:cubicBezTo>
                  <a:pt x="2664311" y="754606"/>
                  <a:pt x="2626990" y="758183"/>
                  <a:pt x="2592593" y="747434"/>
                </a:cubicBezTo>
                <a:cubicBezTo>
                  <a:pt x="2468343" y="708606"/>
                  <a:pt x="2566441" y="718833"/>
                  <a:pt x="2506532" y="682888"/>
                </a:cubicBezTo>
                <a:cubicBezTo>
                  <a:pt x="2496808" y="677054"/>
                  <a:pt x="2485017" y="675717"/>
                  <a:pt x="2474259" y="672131"/>
                </a:cubicBezTo>
                <a:cubicBezTo>
                  <a:pt x="2467087" y="664959"/>
                  <a:pt x="2459080" y="658535"/>
                  <a:pt x="2452744" y="650615"/>
                </a:cubicBezTo>
                <a:cubicBezTo>
                  <a:pt x="2444667" y="640519"/>
                  <a:pt x="2442193" y="625194"/>
                  <a:pt x="2431229" y="618342"/>
                </a:cubicBezTo>
                <a:cubicBezTo>
                  <a:pt x="2294763" y="533051"/>
                  <a:pt x="2419561" y="643434"/>
                  <a:pt x="2334410" y="575312"/>
                </a:cubicBezTo>
                <a:cubicBezTo>
                  <a:pt x="2305555" y="552228"/>
                  <a:pt x="2316224" y="552580"/>
                  <a:pt x="2291379" y="521524"/>
                </a:cubicBezTo>
                <a:cubicBezTo>
                  <a:pt x="2285043" y="513604"/>
                  <a:pt x="2277036" y="507180"/>
                  <a:pt x="2269864" y="500008"/>
                </a:cubicBezTo>
                <a:cubicBezTo>
                  <a:pt x="2266278" y="489250"/>
                  <a:pt x="2259106" y="479075"/>
                  <a:pt x="2259106" y="467735"/>
                </a:cubicBezTo>
                <a:cubicBezTo>
                  <a:pt x="2259106" y="420981"/>
                  <a:pt x="2257817" y="373061"/>
                  <a:pt x="2269864" y="327886"/>
                </a:cubicBezTo>
                <a:cubicBezTo>
                  <a:pt x="2273195" y="315394"/>
                  <a:pt x="2290322" y="311622"/>
                  <a:pt x="2302137" y="306371"/>
                </a:cubicBezTo>
                <a:cubicBezTo>
                  <a:pt x="2375185" y="273905"/>
                  <a:pt x="2405887" y="281588"/>
                  <a:pt x="2495775" y="274098"/>
                </a:cubicBezTo>
                <a:cubicBezTo>
                  <a:pt x="2524646" y="279872"/>
                  <a:pt x="2590708" y="290770"/>
                  <a:pt x="2614109" y="306371"/>
                </a:cubicBezTo>
                <a:cubicBezTo>
                  <a:pt x="2624867" y="313543"/>
                  <a:pt x="2634567" y="322635"/>
                  <a:pt x="2646382" y="327886"/>
                </a:cubicBezTo>
                <a:cubicBezTo>
                  <a:pt x="2667106" y="337097"/>
                  <a:pt x="2710928" y="349401"/>
                  <a:pt x="2710928" y="349401"/>
                </a:cubicBezTo>
                <a:cubicBezTo>
                  <a:pt x="2778023" y="394132"/>
                  <a:pt x="2708667" y="360159"/>
                  <a:pt x="2775473" y="360159"/>
                </a:cubicBezTo>
                <a:cubicBezTo>
                  <a:pt x="2965559" y="360159"/>
                  <a:pt x="3155577" y="367330"/>
                  <a:pt x="3345629" y="370916"/>
                </a:cubicBezTo>
                <a:cubicBezTo>
                  <a:pt x="3342043" y="345815"/>
                  <a:pt x="3350438" y="315628"/>
                  <a:pt x="3334871" y="295613"/>
                </a:cubicBezTo>
                <a:cubicBezTo>
                  <a:pt x="3316832" y="272420"/>
                  <a:pt x="3182171" y="264303"/>
                  <a:pt x="3173506" y="263340"/>
                </a:cubicBezTo>
                <a:lnTo>
                  <a:pt x="3108960" y="241825"/>
                </a:lnTo>
                <a:lnTo>
                  <a:pt x="3076688" y="231067"/>
                </a:lnTo>
                <a:cubicBezTo>
                  <a:pt x="3039135" y="193516"/>
                  <a:pt x="3058380" y="219175"/>
                  <a:pt x="3033657" y="145006"/>
                </a:cubicBezTo>
                <a:lnTo>
                  <a:pt x="3022899" y="112733"/>
                </a:lnTo>
                <a:cubicBezTo>
                  <a:pt x="3023602" y="109921"/>
                  <a:pt x="3038803" y="44444"/>
                  <a:pt x="3044415" y="37429"/>
                </a:cubicBezTo>
                <a:cubicBezTo>
                  <a:pt x="3052492" y="27333"/>
                  <a:pt x="3065124" y="21696"/>
                  <a:pt x="3076688" y="15914"/>
                </a:cubicBezTo>
                <a:cubicBezTo>
                  <a:pt x="3132224" y="-11854"/>
                  <a:pt x="3229320" y="5156"/>
                  <a:pt x="3270325" y="5156"/>
                </a:cubicBez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20" grpId="0" animBg="1"/>
      <p:bldP spid="20" grpId="1" animBg="1"/>
      <p:bldP spid="21" grpId="0" animBg="1"/>
      <p:bldP spid="21" grpId="1" animBg="1"/>
      <p:bldP spid="17" grpId="0" animBg="1"/>
      <p:bldP spid="17" grpId="1" animBg="1"/>
      <p:bldP spid="6" grpId="0" animBg="1"/>
      <p:bldP spid="6" grpId="1" animBg="1"/>
      <p:bldP spid="19" grpId="0" animBg="1"/>
      <p:bldP spid="19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Uncertain Trajectory </a:t>
            </a:r>
            <a:r>
              <a:rPr lang="en-US" altLang="zh-TW" sz="3200" dirty="0" smtClean="0"/>
              <a:t>(2/3</a:t>
            </a:r>
            <a:r>
              <a:rPr lang="en-US" altLang="zh-TW" sz="3200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Geo-tagged photos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93013"/>
            <a:ext cx="4686300" cy="420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41435"/>
            <a:ext cx="1512168" cy="9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05" y="4644304"/>
            <a:ext cx="1660151" cy="108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7" name="Picture 5" descr="C:\Users\adsl01\AppData\Local\Microsoft\Windows\Temporary Internet Files\Content.IE5\KGAHI94D\MC90044144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94" y="5949280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sl01\AppData\Local\Microsoft\Windows\Temporary Internet Files\Content.IE5\KGAHI94D\MC90044144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39083"/>
            <a:ext cx="288032" cy="26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94118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C:\Users\adsl01\AppData\Local\Microsoft\Windows\Temporary Internet Files\Content.IE5\KGAHI94D\MC90044144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81413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41" y="2537029"/>
            <a:ext cx="2040155" cy="132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 descr="C:\Users\adsl01\AppData\Local\Microsoft\Windows\Temporary Internet Files\Content.IE5\KGAHI94D\MC90044144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00796"/>
            <a:ext cx="1440160" cy="9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 descr="C:\Users\adsl01\AppData\Local\Microsoft\Windows\Temporary Internet Files\Content.IE5\KGAHI94D\MC90044144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94" y="6237312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42" y="5861406"/>
            <a:ext cx="1219366" cy="80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4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1257183" cy="83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 descr="C:\Users\adsl01\AppData\Local\Microsoft\Windows\Temporary Internet Files\Content.IE5\KGAHI94D\MC90044144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81413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adsl01\AppData\Local\Microsoft\Windows\Temporary Internet Files\Content.IE5\KGAHI94D\MC90044144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55" y="4869160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接點 8"/>
          <p:cNvCxnSpPr/>
          <p:nvPr/>
        </p:nvCxnSpPr>
        <p:spPr>
          <a:xfrm flipH="1">
            <a:off x="2051720" y="5229200"/>
            <a:ext cx="1188000" cy="7560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15" idx="1"/>
          </p:cNvCxnSpPr>
          <p:nvPr/>
        </p:nvCxnSpPr>
        <p:spPr>
          <a:xfrm flipH="1" flipV="1">
            <a:off x="2084768" y="4553949"/>
            <a:ext cx="2343216" cy="37148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15" idx="1"/>
          </p:cNvCxnSpPr>
          <p:nvPr/>
        </p:nvCxnSpPr>
        <p:spPr>
          <a:xfrm flipH="1" flipV="1">
            <a:off x="2084768" y="3853017"/>
            <a:ext cx="2343216" cy="107241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stCxn id="15" idx="1"/>
          </p:cNvCxnSpPr>
          <p:nvPr/>
        </p:nvCxnSpPr>
        <p:spPr>
          <a:xfrm flipH="1" flipV="1">
            <a:off x="2056804" y="2949063"/>
            <a:ext cx="2371180" cy="1976366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6180107" y="3068960"/>
            <a:ext cx="816234" cy="806026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>
            <a:endCxn id="223236" idx="1"/>
          </p:cNvCxnSpPr>
          <p:nvPr/>
        </p:nvCxnSpPr>
        <p:spPr>
          <a:xfrm flipV="1">
            <a:off x="5257859" y="5188780"/>
            <a:ext cx="1758446" cy="875481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20" idx="3"/>
          </p:cNvCxnSpPr>
          <p:nvPr/>
        </p:nvCxnSpPr>
        <p:spPr>
          <a:xfrm flipV="1">
            <a:off x="5325226" y="6265383"/>
            <a:ext cx="1691079" cy="115945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6300192" y="3789040"/>
            <a:ext cx="1512168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70C0"/>
                </a:solidFill>
              </a:rPr>
              <a:t>Apple Store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4572000" y="4365104"/>
            <a:ext cx="2088232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70C0"/>
                </a:solidFill>
              </a:rPr>
              <a:t>Rockefeller Center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203848" y="5301208"/>
            <a:ext cx="1512168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70C0"/>
                </a:solidFill>
              </a:rPr>
              <a:t>Time Square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483768" y="6093296"/>
            <a:ext cx="2448272" cy="36933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0070C0"/>
                </a:solidFill>
              </a:rPr>
              <a:t>Grand Central Station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72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Uncertain Trajectory </a:t>
            </a:r>
            <a:r>
              <a:rPr lang="en-US" altLang="zh-TW" sz="3200" dirty="0" smtClean="0"/>
              <a:t>(3/3</a:t>
            </a:r>
            <a:r>
              <a:rPr lang="en-US" altLang="zh-TW" sz="3200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Trails </a:t>
            </a:r>
            <a:r>
              <a:rPr lang="en-US" altLang="zh-TW" dirty="0"/>
              <a:t>of migratory birds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253"/>
          <a:stretch/>
        </p:blipFill>
        <p:spPr bwMode="auto">
          <a:xfrm>
            <a:off x="971600" y="2492896"/>
            <a:ext cx="7000046" cy="362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yuzheng\AppData\Local\Microsoft\Windows\Temporary Internet Files\Content.IE5\73GAXKHC\MC900441405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65"/>
          <a:stretch/>
        </p:blipFill>
        <p:spPr bwMode="auto">
          <a:xfrm>
            <a:off x="4012125" y="2631810"/>
            <a:ext cx="457200" cy="44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yuzheng\AppData\Local\Microsoft\Windows\Temporary Internet Files\Content.IE5\73GAXKHC\MC900441405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65"/>
          <a:stretch/>
        </p:blipFill>
        <p:spPr bwMode="auto">
          <a:xfrm>
            <a:off x="5868144" y="3994861"/>
            <a:ext cx="457200" cy="44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yuzheng\AppData\Local\Microsoft\Windows\Temporary Internet Files\Content.IE5\73GAXKHC\MC900441405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65"/>
          <a:stretch/>
        </p:blipFill>
        <p:spPr bwMode="auto">
          <a:xfrm>
            <a:off x="6372200" y="5152089"/>
            <a:ext cx="457200" cy="44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yuzheng\AppData\Local\Microsoft\Windows\Temporary Internet Files\Content.IE5\73GAXKHC\MC900441405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65"/>
          <a:stretch/>
        </p:blipFill>
        <p:spPr bwMode="auto">
          <a:xfrm>
            <a:off x="6325344" y="5157192"/>
            <a:ext cx="457200" cy="44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567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8087E-7 L -0.03993 -0.15383 L 0.03229 -0.37127 L -0.1842 -0.40921 L -0.2724 -0.24312 L -0.40851 -0.28152 L -0.40052 -0.08998 L -0.4724 -0.02591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-20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Definition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1"/>
          </p:nvPr>
        </p:nvSpPr>
        <p:spPr>
          <a:xfrm>
            <a:off x="317376" y="1600200"/>
            <a:ext cx="4038600" cy="4525963"/>
          </a:xfrm>
        </p:spPr>
        <p:txBody>
          <a:bodyPr/>
          <a:lstStyle/>
          <a:p>
            <a:r>
              <a:rPr lang="en-US" altLang="zh-TW" sz="2400" dirty="0" smtClean="0"/>
              <a:t>Data</a:t>
            </a:r>
          </a:p>
          <a:p>
            <a:pPr lvl="1"/>
            <a:r>
              <a:rPr lang="en-US" altLang="zh-TW" sz="2000" dirty="0" smtClean="0"/>
              <a:t>Uncertain trajectories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748336" cy="4525963"/>
          </a:xfrm>
        </p:spPr>
        <p:txBody>
          <a:bodyPr/>
          <a:lstStyle/>
          <a:p>
            <a:r>
              <a:rPr lang="en-US" altLang="zh-TW" sz="2400" dirty="0" smtClean="0"/>
              <a:t>User query</a:t>
            </a:r>
          </a:p>
          <a:p>
            <a:pPr lvl="1"/>
            <a:r>
              <a:rPr lang="en-US" altLang="zh-TW" sz="2000" dirty="0" smtClean="0"/>
              <a:t>Some locations &amp; time constraint</a:t>
            </a:r>
            <a:endParaRPr lang="zh-TW" altLang="en-US" sz="2000" baseline="-25000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6229E-8249-4D0E-9FD4-40AD745218F7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24" y="2627086"/>
            <a:ext cx="3640536" cy="40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手繪多邊形 34"/>
          <p:cNvSpPr/>
          <p:nvPr/>
        </p:nvSpPr>
        <p:spPr>
          <a:xfrm>
            <a:off x="2699792" y="4437112"/>
            <a:ext cx="1335314" cy="2206171"/>
          </a:xfrm>
          <a:custGeom>
            <a:avLst/>
            <a:gdLst>
              <a:gd name="connsiteX0" fmla="*/ 1335314 w 1335314"/>
              <a:gd name="connsiteY0" fmla="*/ 0 h 2206171"/>
              <a:gd name="connsiteX1" fmla="*/ 609600 w 1335314"/>
              <a:gd name="connsiteY1" fmla="*/ 783771 h 2206171"/>
              <a:gd name="connsiteX2" fmla="*/ 551543 w 1335314"/>
              <a:gd name="connsiteY2" fmla="*/ 2046514 h 2206171"/>
              <a:gd name="connsiteX3" fmla="*/ 0 w 1335314"/>
              <a:gd name="connsiteY3" fmla="*/ 2206171 h 220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314" h="2206171">
                <a:moveTo>
                  <a:pt x="1335314" y="0"/>
                </a:moveTo>
                <a:lnTo>
                  <a:pt x="609600" y="783771"/>
                </a:lnTo>
                <a:lnTo>
                  <a:pt x="551543" y="2046514"/>
                </a:lnTo>
                <a:lnTo>
                  <a:pt x="0" y="2206171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手繪多邊形 35"/>
          <p:cNvSpPr/>
          <p:nvPr/>
        </p:nvSpPr>
        <p:spPr>
          <a:xfrm>
            <a:off x="899886" y="2771102"/>
            <a:ext cx="1480457" cy="2133600"/>
          </a:xfrm>
          <a:custGeom>
            <a:avLst/>
            <a:gdLst>
              <a:gd name="connsiteX0" fmla="*/ 1480457 w 1480457"/>
              <a:gd name="connsiteY0" fmla="*/ 1291771 h 2133600"/>
              <a:gd name="connsiteX1" fmla="*/ 899885 w 1480457"/>
              <a:gd name="connsiteY1" fmla="*/ 2133600 h 2133600"/>
              <a:gd name="connsiteX2" fmla="*/ 145143 w 1480457"/>
              <a:gd name="connsiteY2" fmla="*/ 1088571 h 2133600"/>
              <a:gd name="connsiteX3" fmla="*/ 0 w 1480457"/>
              <a:gd name="connsiteY3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457" h="2133600">
                <a:moveTo>
                  <a:pt x="1480457" y="1291771"/>
                </a:moveTo>
                <a:lnTo>
                  <a:pt x="899885" y="2133600"/>
                </a:lnTo>
                <a:lnTo>
                  <a:pt x="145143" y="1088571"/>
                </a:ln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手繪多邊形 36"/>
          <p:cNvSpPr/>
          <p:nvPr/>
        </p:nvSpPr>
        <p:spPr>
          <a:xfrm>
            <a:off x="1393371" y="5013176"/>
            <a:ext cx="943429" cy="1567543"/>
          </a:xfrm>
          <a:custGeom>
            <a:avLst/>
            <a:gdLst>
              <a:gd name="connsiteX0" fmla="*/ 0 w 943429"/>
              <a:gd name="connsiteY0" fmla="*/ 1436914 h 1567543"/>
              <a:gd name="connsiteX1" fmla="*/ 638629 w 943429"/>
              <a:gd name="connsiteY1" fmla="*/ 1567543 h 1567543"/>
              <a:gd name="connsiteX2" fmla="*/ 943429 w 943429"/>
              <a:gd name="connsiteY2" fmla="*/ 624114 h 1567543"/>
              <a:gd name="connsiteX3" fmla="*/ 798286 w 943429"/>
              <a:gd name="connsiteY3" fmla="*/ 0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29" h="1567543">
                <a:moveTo>
                  <a:pt x="0" y="1436914"/>
                </a:moveTo>
                <a:lnTo>
                  <a:pt x="638629" y="1567543"/>
                </a:lnTo>
                <a:lnTo>
                  <a:pt x="943429" y="624114"/>
                </a:lnTo>
                <a:lnTo>
                  <a:pt x="798286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手繪多邊形 37"/>
          <p:cNvSpPr/>
          <p:nvPr/>
        </p:nvSpPr>
        <p:spPr>
          <a:xfrm>
            <a:off x="2065536" y="3068960"/>
            <a:ext cx="1930400" cy="3004457"/>
          </a:xfrm>
          <a:custGeom>
            <a:avLst/>
            <a:gdLst>
              <a:gd name="connsiteX0" fmla="*/ 0 w 1930400"/>
              <a:gd name="connsiteY0" fmla="*/ 3004457 h 3004457"/>
              <a:gd name="connsiteX1" fmla="*/ 522514 w 1930400"/>
              <a:gd name="connsiteY1" fmla="*/ 2293257 h 3004457"/>
              <a:gd name="connsiteX2" fmla="*/ 1204685 w 1930400"/>
              <a:gd name="connsiteY2" fmla="*/ 1959428 h 3004457"/>
              <a:gd name="connsiteX3" fmla="*/ 1930400 w 1930400"/>
              <a:gd name="connsiteY3" fmla="*/ 0 h 300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00" h="3004457">
                <a:moveTo>
                  <a:pt x="0" y="3004457"/>
                </a:moveTo>
                <a:lnTo>
                  <a:pt x="522514" y="2293257"/>
                </a:lnTo>
                <a:lnTo>
                  <a:pt x="1204685" y="1959428"/>
                </a:lnTo>
                <a:lnTo>
                  <a:pt x="1930400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手繪多邊形 38"/>
          <p:cNvSpPr/>
          <p:nvPr/>
        </p:nvSpPr>
        <p:spPr>
          <a:xfrm>
            <a:off x="2257039" y="4941168"/>
            <a:ext cx="1378857" cy="1683657"/>
          </a:xfrm>
          <a:custGeom>
            <a:avLst/>
            <a:gdLst>
              <a:gd name="connsiteX0" fmla="*/ 870857 w 1378857"/>
              <a:gd name="connsiteY0" fmla="*/ 0 h 1683657"/>
              <a:gd name="connsiteX1" fmla="*/ 1378857 w 1378857"/>
              <a:gd name="connsiteY1" fmla="*/ 914400 h 1683657"/>
              <a:gd name="connsiteX2" fmla="*/ 0 w 1378857"/>
              <a:gd name="connsiteY2" fmla="*/ 1683657 h 168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857" h="1683657">
                <a:moveTo>
                  <a:pt x="870857" y="0"/>
                </a:moveTo>
                <a:lnTo>
                  <a:pt x="1378857" y="914400"/>
                </a:lnTo>
                <a:lnTo>
                  <a:pt x="0" y="1683657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手繪多邊形 39"/>
          <p:cNvSpPr/>
          <p:nvPr/>
        </p:nvSpPr>
        <p:spPr>
          <a:xfrm>
            <a:off x="792921" y="4730530"/>
            <a:ext cx="754743" cy="1799772"/>
          </a:xfrm>
          <a:custGeom>
            <a:avLst/>
            <a:gdLst>
              <a:gd name="connsiteX0" fmla="*/ 0 w 754743"/>
              <a:gd name="connsiteY0" fmla="*/ 1799772 h 1799772"/>
              <a:gd name="connsiteX1" fmla="*/ 333829 w 754743"/>
              <a:gd name="connsiteY1" fmla="*/ 1074057 h 1799772"/>
              <a:gd name="connsiteX2" fmla="*/ 754743 w 754743"/>
              <a:gd name="connsiteY2" fmla="*/ 522515 h 1799772"/>
              <a:gd name="connsiteX3" fmla="*/ 711200 w 754743"/>
              <a:gd name="connsiteY3" fmla="*/ 0 h 17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743" h="1799772">
                <a:moveTo>
                  <a:pt x="0" y="1799772"/>
                </a:moveTo>
                <a:lnTo>
                  <a:pt x="333829" y="1074057"/>
                </a:lnTo>
                <a:lnTo>
                  <a:pt x="754743" y="522515"/>
                </a:lnTo>
                <a:lnTo>
                  <a:pt x="711200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手繪多邊形 40"/>
          <p:cNvSpPr/>
          <p:nvPr/>
        </p:nvSpPr>
        <p:spPr>
          <a:xfrm>
            <a:off x="1045029" y="2800130"/>
            <a:ext cx="1930400" cy="1451429"/>
          </a:xfrm>
          <a:custGeom>
            <a:avLst/>
            <a:gdLst>
              <a:gd name="connsiteX0" fmla="*/ 0 w 1930400"/>
              <a:gd name="connsiteY0" fmla="*/ 0 h 1451429"/>
              <a:gd name="connsiteX1" fmla="*/ 1132114 w 1930400"/>
              <a:gd name="connsiteY1" fmla="*/ 1451429 h 1451429"/>
              <a:gd name="connsiteX2" fmla="*/ 1930400 w 1930400"/>
              <a:gd name="connsiteY2" fmla="*/ 754743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400" h="1451429">
                <a:moveTo>
                  <a:pt x="0" y="0"/>
                </a:moveTo>
                <a:lnTo>
                  <a:pt x="1132114" y="1451429"/>
                </a:lnTo>
                <a:lnTo>
                  <a:pt x="1930400" y="754743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1582057" y="2756587"/>
            <a:ext cx="1756229" cy="2960915"/>
          </a:xfrm>
          <a:custGeom>
            <a:avLst/>
            <a:gdLst>
              <a:gd name="connsiteX0" fmla="*/ 1756229 w 1756229"/>
              <a:gd name="connsiteY0" fmla="*/ 0 h 2960915"/>
              <a:gd name="connsiteX1" fmla="*/ 957943 w 1756229"/>
              <a:gd name="connsiteY1" fmla="*/ 943429 h 2960915"/>
              <a:gd name="connsiteX2" fmla="*/ 1219200 w 1756229"/>
              <a:gd name="connsiteY2" fmla="*/ 1349829 h 2960915"/>
              <a:gd name="connsiteX3" fmla="*/ 928914 w 1756229"/>
              <a:gd name="connsiteY3" fmla="*/ 2104572 h 2960915"/>
              <a:gd name="connsiteX4" fmla="*/ 0 w 1756229"/>
              <a:gd name="connsiteY4" fmla="*/ 2554515 h 2960915"/>
              <a:gd name="connsiteX5" fmla="*/ 174172 w 1756229"/>
              <a:gd name="connsiteY5" fmla="*/ 2960915 h 296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229" h="2960915">
                <a:moveTo>
                  <a:pt x="1756229" y="0"/>
                </a:moveTo>
                <a:lnTo>
                  <a:pt x="957943" y="943429"/>
                </a:lnTo>
                <a:lnTo>
                  <a:pt x="1219200" y="1349829"/>
                </a:lnTo>
                <a:lnTo>
                  <a:pt x="928914" y="2104572"/>
                </a:lnTo>
                <a:lnTo>
                  <a:pt x="0" y="2554515"/>
                </a:lnTo>
                <a:lnTo>
                  <a:pt x="174172" y="296091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>
            <a:off x="1259632" y="3212976"/>
            <a:ext cx="595086" cy="2090057"/>
          </a:xfrm>
          <a:custGeom>
            <a:avLst/>
            <a:gdLst>
              <a:gd name="connsiteX0" fmla="*/ 595086 w 595086"/>
              <a:gd name="connsiteY0" fmla="*/ 0 h 2090057"/>
              <a:gd name="connsiteX1" fmla="*/ 232229 w 595086"/>
              <a:gd name="connsiteY1" fmla="*/ 899886 h 2090057"/>
              <a:gd name="connsiteX2" fmla="*/ 420915 w 595086"/>
              <a:gd name="connsiteY2" fmla="*/ 1262743 h 2090057"/>
              <a:gd name="connsiteX3" fmla="*/ 0 w 595086"/>
              <a:gd name="connsiteY3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086" h="2090057">
                <a:moveTo>
                  <a:pt x="595086" y="0"/>
                </a:moveTo>
                <a:lnTo>
                  <a:pt x="232229" y="899886"/>
                </a:lnTo>
                <a:lnTo>
                  <a:pt x="420915" y="1262743"/>
                </a:lnTo>
                <a:lnTo>
                  <a:pt x="0" y="2090057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 rot="6028866">
            <a:off x="1197429" y="2808514"/>
            <a:ext cx="1930400" cy="1451429"/>
          </a:xfrm>
          <a:custGeom>
            <a:avLst/>
            <a:gdLst>
              <a:gd name="connsiteX0" fmla="*/ 0 w 1930400"/>
              <a:gd name="connsiteY0" fmla="*/ 0 h 1451429"/>
              <a:gd name="connsiteX1" fmla="*/ 1132114 w 1930400"/>
              <a:gd name="connsiteY1" fmla="*/ 1451429 h 1451429"/>
              <a:gd name="connsiteX2" fmla="*/ 1930400 w 1930400"/>
              <a:gd name="connsiteY2" fmla="*/ 754743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400" h="1451429">
                <a:moveTo>
                  <a:pt x="0" y="0"/>
                </a:moveTo>
                <a:lnTo>
                  <a:pt x="1132114" y="1451429"/>
                </a:lnTo>
                <a:lnTo>
                  <a:pt x="1930400" y="754743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手繪多邊形 44"/>
          <p:cNvSpPr/>
          <p:nvPr/>
        </p:nvSpPr>
        <p:spPr>
          <a:xfrm rot="10800000">
            <a:off x="2195736" y="3789040"/>
            <a:ext cx="1756229" cy="2816899"/>
          </a:xfrm>
          <a:custGeom>
            <a:avLst/>
            <a:gdLst>
              <a:gd name="connsiteX0" fmla="*/ 1756229 w 1756229"/>
              <a:gd name="connsiteY0" fmla="*/ 0 h 2960915"/>
              <a:gd name="connsiteX1" fmla="*/ 957943 w 1756229"/>
              <a:gd name="connsiteY1" fmla="*/ 943429 h 2960915"/>
              <a:gd name="connsiteX2" fmla="*/ 1219200 w 1756229"/>
              <a:gd name="connsiteY2" fmla="*/ 1349829 h 2960915"/>
              <a:gd name="connsiteX3" fmla="*/ 928914 w 1756229"/>
              <a:gd name="connsiteY3" fmla="*/ 2104572 h 2960915"/>
              <a:gd name="connsiteX4" fmla="*/ 0 w 1756229"/>
              <a:gd name="connsiteY4" fmla="*/ 2554515 h 2960915"/>
              <a:gd name="connsiteX5" fmla="*/ 174172 w 1756229"/>
              <a:gd name="connsiteY5" fmla="*/ 2960915 h 296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229" h="2960915">
                <a:moveTo>
                  <a:pt x="1756229" y="0"/>
                </a:moveTo>
                <a:lnTo>
                  <a:pt x="957943" y="943429"/>
                </a:lnTo>
                <a:lnTo>
                  <a:pt x="1219200" y="1349829"/>
                </a:lnTo>
                <a:lnTo>
                  <a:pt x="928914" y="2104572"/>
                </a:lnTo>
                <a:lnTo>
                  <a:pt x="0" y="2554515"/>
                </a:lnTo>
                <a:lnTo>
                  <a:pt x="174172" y="296091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手繪多邊形 45"/>
          <p:cNvSpPr/>
          <p:nvPr/>
        </p:nvSpPr>
        <p:spPr>
          <a:xfrm>
            <a:off x="2339752" y="2996952"/>
            <a:ext cx="943429" cy="1567543"/>
          </a:xfrm>
          <a:custGeom>
            <a:avLst/>
            <a:gdLst>
              <a:gd name="connsiteX0" fmla="*/ 0 w 943429"/>
              <a:gd name="connsiteY0" fmla="*/ 1436914 h 1567543"/>
              <a:gd name="connsiteX1" fmla="*/ 638629 w 943429"/>
              <a:gd name="connsiteY1" fmla="*/ 1567543 h 1567543"/>
              <a:gd name="connsiteX2" fmla="*/ 943429 w 943429"/>
              <a:gd name="connsiteY2" fmla="*/ 624114 h 1567543"/>
              <a:gd name="connsiteX3" fmla="*/ 798286 w 943429"/>
              <a:gd name="connsiteY3" fmla="*/ 0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29" h="1567543">
                <a:moveTo>
                  <a:pt x="0" y="1436914"/>
                </a:moveTo>
                <a:lnTo>
                  <a:pt x="638629" y="1567543"/>
                </a:lnTo>
                <a:lnTo>
                  <a:pt x="943429" y="624114"/>
                </a:lnTo>
                <a:lnTo>
                  <a:pt x="798286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手繪多邊形 46"/>
          <p:cNvSpPr/>
          <p:nvPr/>
        </p:nvSpPr>
        <p:spPr>
          <a:xfrm rot="13706296">
            <a:off x="2119364" y="4958320"/>
            <a:ext cx="943429" cy="1567543"/>
          </a:xfrm>
          <a:custGeom>
            <a:avLst/>
            <a:gdLst>
              <a:gd name="connsiteX0" fmla="*/ 0 w 943429"/>
              <a:gd name="connsiteY0" fmla="*/ 1436914 h 1567543"/>
              <a:gd name="connsiteX1" fmla="*/ 638629 w 943429"/>
              <a:gd name="connsiteY1" fmla="*/ 1567543 h 1567543"/>
              <a:gd name="connsiteX2" fmla="*/ 943429 w 943429"/>
              <a:gd name="connsiteY2" fmla="*/ 624114 h 1567543"/>
              <a:gd name="connsiteX3" fmla="*/ 798286 w 943429"/>
              <a:gd name="connsiteY3" fmla="*/ 0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3429" h="1567543">
                <a:moveTo>
                  <a:pt x="0" y="1436914"/>
                </a:moveTo>
                <a:lnTo>
                  <a:pt x="638629" y="1567543"/>
                </a:lnTo>
                <a:lnTo>
                  <a:pt x="943429" y="624114"/>
                </a:lnTo>
                <a:lnTo>
                  <a:pt x="798286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手繪多邊形 47"/>
          <p:cNvSpPr/>
          <p:nvPr/>
        </p:nvSpPr>
        <p:spPr>
          <a:xfrm rot="10800000">
            <a:off x="1303603" y="3213787"/>
            <a:ext cx="1756229" cy="2960915"/>
          </a:xfrm>
          <a:custGeom>
            <a:avLst/>
            <a:gdLst>
              <a:gd name="connsiteX0" fmla="*/ 1756229 w 1756229"/>
              <a:gd name="connsiteY0" fmla="*/ 0 h 2960915"/>
              <a:gd name="connsiteX1" fmla="*/ 957943 w 1756229"/>
              <a:gd name="connsiteY1" fmla="*/ 943429 h 2960915"/>
              <a:gd name="connsiteX2" fmla="*/ 1219200 w 1756229"/>
              <a:gd name="connsiteY2" fmla="*/ 1349829 h 2960915"/>
              <a:gd name="connsiteX3" fmla="*/ 928914 w 1756229"/>
              <a:gd name="connsiteY3" fmla="*/ 2104572 h 2960915"/>
              <a:gd name="connsiteX4" fmla="*/ 0 w 1756229"/>
              <a:gd name="connsiteY4" fmla="*/ 2554515 h 2960915"/>
              <a:gd name="connsiteX5" fmla="*/ 174172 w 1756229"/>
              <a:gd name="connsiteY5" fmla="*/ 2960915 h 296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6229" h="2960915">
                <a:moveTo>
                  <a:pt x="1756229" y="0"/>
                </a:moveTo>
                <a:lnTo>
                  <a:pt x="957943" y="943429"/>
                </a:lnTo>
                <a:lnTo>
                  <a:pt x="1219200" y="1349829"/>
                </a:lnTo>
                <a:lnTo>
                  <a:pt x="928914" y="2104572"/>
                </a:lnTo>
                <a:lnTo>
                  <a:pt x="0" y="2554515"/>
                </a:lnTo>
                <a:lnTo>
                  <a:pt x="174172" y="2960915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手繪多邊形 48"/>
          <p:cNvSpPr/>
          <p:nvPr/>
        </p:nvSpPr>
        <p:spPr>
          <a:xfrm rot="11071451">
            <a:off x="2411760" y="2996952"/>
            <a:ext cx="754743" cy="1799772"/>
          </a:xfrm>
          <a:custGeom>
            <a:avLst/>
            <a:gdLst>
              <a:gd name="connsiteX0" fmla="*/ 0 w 754743"/>
              <a:gd name="connsiteY0" fmla="*/ 1799772 h 1799772"/>
              <a:gd name="connsiteX1" fmla="*/ 333829 w 754743"/>
              <a:gd name="connsiteY1" fmla="*/ 1074057 h 1799772"/>
              <a:gd name="connsiteX2" fmla="*/ 754743 w 754743"/>
              <a:gd name="connsiteY2" fmla="*/ 522515 h 1799772"/>
              <a:gd name="connsiteX3" fmla="*/ 711200 w 754743"/>
              <a:gd name="connsiteY3" fmla="*/ 0 h 179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743" h="1799772">
                <a:moveTo>
                  <a:pt x="0" y="1799772"/>
                </a:moveTo>
                <a:lnTo>
                  <a:pt x="333829" y="1074057"/>
                </a:lnTo>
                <a:lnTo>
                  <a:pt x="754743" y="522515"/>
                </a:lnTo>
                <a:lnTo>
                  <a:pt x="711200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手繪多邊形 49"/>
          <p:cNvSpPr/>
          <p:nvPr/>
        </p:nvSpPr>
        <p:spPr>
          <a:xfrm rot="10566612">
            <a:off x="1317669" y="2687802"/>
            <a:ext cx="1480457" cy="2133600"/>
          </a:xfrm>
          <a:custGeom>
            <a:avLst/>
            <a:gdLst>
              <a:gd name="connsiteX0" fmla="*/ 1480457 w 1480457"/>
              <a:gd name="connsiteY0" fmla="*/ 1291771 h 2133600"/>
              <a:gd name="connsiteX1" fmla="*/ 899885 w 1480457"/>
              <a:gd name="connsiteY1" fmla="*/ 2133600 h 2133600"/>
              <a:gd name="connsiteX2" fmla="*/ 145143 w 1480457"/>
              <a:gd name="connsiteY2" fmla="*/ 1088571 h 2133600"/>
              <a:gd name="connsiteX3" fmla="*/ 0 w 1480457"/>
              <a:gd name="connsiteY3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457" h="2133600">
                <a:moveTo>
                  <a:pt x="1480457" y="1291771"/>
                </a:moveTo>
                <a:lnTo>
                  <a:pt x="899885" y="2133600"/>
                </a:lnTo>
                <a:lnTo>
                  <a:pt x="145143" y="1088571"/>
                </a:ln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手繪多邊形 50"/>
          <p:cNvSpPr/>
          <p:nvPr/>
        </p:nvSpPr>
        <p:spPr>
          <a:xfrm rot="10566612">
            <a:off x="2266401" y="3839930"/>
            <a:ext cx="1480457" cy="2133600"/>
          </a:xfrm>
          <a:custGeom>
            <a:avLst/>
            <a:gdLst>
              <a:gd name="connsiteX0" fmla="*/ 1480457 w 1480457"/>
              <a:gd name="connsiteY0" fmla="*/ 1291771 h 2133600"/>
              <a:gd name="connsiteX1" fmla="*/ 899885 w 1480457"/>
              <a:gd name="connsiteY1" fmla="*/ 2133600 h 2133600"/>
              <a:gd name="connsiteX2" fmla="*/ 145143 w 1480457"/>
              <a:gd name="connsiteY2" fmla="*/ 1088571 h 2133600"/>
              <a:gd name="connsiteX3" fmla="*/ 0 w 1480457"/>
              <a:gd name="connsiteY3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457" h="2133600">
                <a:moveTo>
                  <a:pt x="1480457" y="1291771"/>
                </a:moveTo>
                <a:lnTo>
                  <a:pt x="899885" y="2133600"/>
                </a:lnTo>
                <a:lnTo>
                  <a:pt x="145143" y="1088571"/>
                </a:lnTo>
                <a:lnTo>
                  <a:pt x="0" y="0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手繪多邊形 51"/>
          <p:cNvSpPr/>
          <p:nvPr/>
        </p:nvSpPr>
        <p:spPr>
          <a:xfrm rot="6519841">
            <a:off x="2069540" y="4535604"/>
            <a:ext cx="1335314" cy="2206171"/>
          </a:xfrm>
          <a:custGeom>
            <a:avLst/>
            <a:gdLst>
              <a:gd name="connsiteX0" fmla="*/ 1335314 w 1335314"/>
              <a:gd name="connsiteY0" fmla="*/ 0 h 2206171"/>
              <a:gd name="connsiteX1" fmla="*/ 609600 w 1335314"/>
              <a:gd name="connsiteY1" fmla="*/ 783771 h 2206171"/>
              <a:gd name="connsiteX2" fmla="*/ 551543 w 1335314"/>
              <a:gd name="connsiteY2" fmla="*/ 2046514 h 2206171"/>
              <a:gd name="connsiteX3" fmla="*/ 0 w 1335314"/>
              <a:gd name="connsiteY3" fmla="*/ 2206171 h 220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314" h="2206171">
                <a:moveTo>
                  <a:pt x="1335314" y="0"/>
                </a:moveTo>
                <a:lnTo>
                  <a:pt x="609600" y="783771"/>
                </a:lnTo>
                <a:lnTo>
                  <a:pt x="551543" y="2046514"/>
                </a:lnTo>
                <a:lnTo>
                  <a:pt x="0" y="2206171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手繪多邊形 52"/>
          <p:cNvSpPr/>
          <p:nvPr/>
        </p:nvSpPr>
        <p:spPr>
          <a:xfrm rot="21338456">
            <a:off x="2205639" y="3623545"/>
            <a:ext cx="1335314" cy="2206171"/>
          </a:xfrm>
          <a:custGeom>
            <a:avLst/>
            <a:gdLst>
              <a:gd name="connsiteX0" fmla="*/ 1335314 w 1335314"/>
              <a:gd name="connsiteY0" fmla="*/ 0 h 2206171"/>
              <a:gd name="connsiteX1" fmla="*/ 609600 w 1335314"/>
              <a:gd name="connsiteY1" fmla="*/ 783771 h 2206171"/>
              <a:gd name="connsiteX2" fmla="*/ 551543 w 1335314"/>
              <a:gd name="connsiteY2" fmla="*/ 2046514 h 2206171"/>
              <a:gd name="connsiteX3" fmla="*/ 0 w 1335314"/>
              <a:gd name="connsiteY3" fmla="*/ 2206171 h 220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314" h="2206171">
                <a:moveTo>
                  <a:pt x="1335314" y="0"/>
                </a:moveTo>
                <a:lnTo>
                  <a:pt x="609600" y="783771"/>
                </a:lnTo>
                <a:lnTo>
                  <a:pt x="551543" y="2046514"/>
                </a:lnTo>
                <a:lnTo>
                  <a:pt x="0" y="2206171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手繪多邊形 53"/>
          <p:cNvSpPr/>
          <p:nvPr/>
        </p:nvSpPr>
        <p:spPr>
          <a:xfrm rot="6028866">
            <a:off x="773397" y="3638398"/>
            <a:ext cx="1930400" cy="1451429"/>
          </a:xfrm>
          <a:custGeom>
            <a:avLst/>
            <a:gdLst>
              <a:gd name="connsiteX0" fmla="*/ 0 w 1930400"/>
              <a:gd name="connsiteY0" fmla="*/ 0 h 1451429"/>
              <a:gd name="connsiteX1" fmla="*/ 1132114 w 1930400"/>
              <a:gd name="connsiteY1" fmla="*/ 1451429 h 1451429"/>
              <a:gd name="connsiteX2" fmla="*/ 1930400 w 1930400"/>
              <a:gd name="connsiteY2" fmla="*/ 754743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400" h="1451429">
                <a:moveTo>
                  <a:pt x="0" y="0"/>
                </a:moveTo>
                <a:lnTo>
                  <a:pt x="1132114" y="1451429"/>
                </a:lnTo>
                <a:lnTo>
                  <a:pt x="1930400" y="754743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手繪多邊形 54"/>
          <p:cNvSpPr/>
          <p:nvPr/>
        </p:nvSpPr>
        <p:spPr>
          <a:xfrm rot="1020910">
            <a:off x="1895423" y="4975820"/>
            <a:ext cx="1930400" cy="1451429"/>
          </a:xfrm>
          <a:custGeom>
            <a:avLst/>
            <a:gdLst>
              <a:gd name="connsiteX0" fmla="*/ 0 w 1930400"/>
              <a:gd name="connsiteY0" fmla="*/ 0 h 1451429"/>
              <a:gd name="connsiteX1" fmla="*/ 1132114 w 1930400"/>
              <a:gd name="connsiteY1" fmla="*/ 1451429 h 1451429"/>
              <a:gd name="connsiteX2" fmla="*/ 1930400 w 1930400"/>
              <a:gd name="connsiteY2" fmla="*/ 754743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400" h="1451429">
                <a:moveTo>
                  <a:pt x="0" y="0"/>
                </a:moveTo>
                <a:lnTo>
                  <a:pt x="1132114" y="1451429"/>
                </a:lnTo>
                <a:lnTo>
                  <a:pt x="1930400" y="754743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手繪多邊形 55"/>
          <p:cNvSpPr/>
          <p:nvPr/>
        </p:nvSpPr>
        <p:spPr>
          <a:xfrm rot="11406523">
            <a:off x="2708758" y="2724723"/>
            <a:ext cx="1112640" cy="1266719"/>
          </a:xfrm>
          <a:custGeom>
            <a:avLst/>
            <a:gdLst>
              <a:gd name="connsiteX0" fmla="*/ 0 w 1930400"/>
              <a:gd name="connsiteY0" fmla="*/ 0 h 1451429"/>
              <a:gd name="connsiteX1" fmla="*/ 1132114 w 1930400"/>
              <a:gd name="connsiteY1" fmla="*/ 1451429 h 1451429"/>
              <a:gd name="connsiteX2" fmla="*/ 1930400 w 1930400"/>
              <a:gd name="connsiteY2" fmla="*/ 754743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400" h="1451429">
                <a:moveTo>
                  <a:pt x="0" y="0"/>
                </a:moveTo>
                <a:lnTo>
                  <a:pt x="1132114" y="1451429"/>
                </a:lnTo>
                <a:lnTo>
                  <a:pt x="1930400" y="754743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手繪多邊形 56"/>
          <p:cNvSpPr/>
          <p:nvPr/>
        </p:nvSpPr>
        <p:spPr>
          <a:xfrm rot="852695">
            <a:off x="2528805" y="4421350"/>
            <a:ext cx="1112640" cy="1266719"/>
          </a:xfrm>
          <a:custGeom>
            <a:avLst/>
            <a:gdLst>
              <a:gd name="connsiteX0" fmla="*/ 0 w 1930400"/>
              <a:gd name="connsiteY0" fmla="*/ 0 h 1451429"/>
              <a:gd name="connsiteX1" fmla="*/ 1132114 w 1930400"/>
              <a:gd name="connsiteY1" fmla="*/ 1451429 h 1451429"/>
              <a:gd name="connsiteX2" fmla="*/ 1930400 w 1930400"/>
              <a:gd name="connsiteY2" fmla="*/ 754743 h 145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30400" h="1451429">
                <a:moveTo>
                  <a:pt x="0" y="0"/>
                </a:moveTo>
                <a:lnTo>
                  <a:pt x="1132114" y="1451429"/>
                </a:lnTo>
                <a:lnTo>
                  <a:pt x="1930400" y="754743"/>
                </a:lnTo>
              </a:path>
            </a:pathLst>
          </a:cu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7888" y="2627086"/>
            <a:ext cx="3640536" cy="404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橢圓 58"/>
          <p:cNvSpPr/>
          <p:nvPr/>
        </p:nvSpPr>
        <p:spPr>
          <a:xfrm>
            <a:off x="7295109" y="2924944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i="1" dirty="0" smtClean="0"/>
              <a:t>q</a:t>
            </a:r>
            <a:r>
              <a:rPr lang="en-US" altLang="zh-TW" sz="2000" i="1" baseline="-25000" dirty="0" smtClean="0"/>
              <a:t>1</a:t>
            </a:r>
            <a:endParaRPr lang="zh-TW" altLang="en-US" sz="2000" i="1" baseline="-25000" dirty="0"/>
          </a:p>
        </p:txBody>
      </p:sp>
      <p:sp>
        <p:nvSpPr>
          <p:cNvPr id="60" name="橢圓 59"/>
          <p:cNvSpPr/>
          <p:nvPr/>
        </p:nvSpPr>
        <p:spPr>
          <a:xfrm>
            <a:off x="5796136" y="3429000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i="1" dirty="0" smtClean="0"/>
              <a:t>q</a:t>
            </a:r>
            <a:r>
              <a:rPr lang="en-US" altLang="zh-TW" sz="2000" i="1" baseline="-25000" dirty="0" smtClean="0"/>
              <a:t>2</a:t>
            </a:r>
            <a:endParaRPr lang="zh-TW" altLang="en-US" sz="2000" i="1" baseline="-25000" dirty="0"/>
          </a:p>
        </p:txBody>
      </p:sp>
      <p:sp>
        <p:nvSpPr>
          <p:cNvPr id="61" name="橢圓 60"/>
          <p:cNvSpPr/>
          <p:nvPr/>
        </p:nvSpPr>
        <p:spPr>
          <a:xfrm>
            <a:off x="5364088" y="5877272"/>
            <a:ext cx="324000" cy="3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i="1" dirty="0" smtClean="0"/>
              <a:t>q</a:t>
            </a:r>
            <a:r>
              <a:rPr lang="en-US" altLang="zh-TW" sz="2000" i="1" baseline="-25000" dirty="0" smtClean="0"/>
              <a:t>3</a:t>
            </a:r>
            <a:endParaRPr lang="zh-TW" altLang="en-US" sz="2000" i="1" baseline="-25000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6012160" y="5445224"/>
            <a:ext cx="2536720" cy="4001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solidFill>
                  <a:srgbClr val="0070C0"/>
                </a:solidFill>
              </a:rPr>
              <a:t>Top 1 Popular Route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64" name="手繪多邊形 63"/>
          <p:cNvSpPr/>
          <p:nvPr/>
        </p:nvSpPr>
        <p:spPr>
          <a:xfrm>
            <a:off x="5602514" y="3106057"/>
            <a:ext cx="1654629" cy="2859314"/>
          </a:xfrm>
          <a:custGeom>
            <a:avLst/>
            <a:gdLst>
              <a:gd name="connsiteX0" fmla="*/ 1654629 w 1654629"/>
              <a:gd name="connsiteY0" fmla="*/ 0 h 2859314"/>
              <a:gd name="connsiteX1" fmla="*/ 1480457 w 1654629"/>
              <a:gd name="connsiteY1" fmla="*/ 537029 h 2859314"/>
              <a:gd name="connsiteX2" fmla="*/ 1277257 w 1654629"/>
              <a:gd name="connsiteY2" fmla="*/ 827314 h 2859314"/>
              <a:gd name="connsiteX3" fmla="*/ 972457 w 1654629"/>
              <a:gd name="connsiteY3" fmla="*/ 1001486 h 2859314"/>
              <a:gd name="connsiteX4" fmla="*/ 522515 w 1654629"/>
              <a:gd name="connsiteY4" fmla="*/ 986972 h 2859314"/>
              <a:gd name="connsiteX5" fmla="*/ 420915 w 1654629"/>
              <a:gd name="connsiteY5" fmla="*/ 667657 h 2859314"/>
              <a:gd name="connsiteX6" fmla="*/ 290286 w 1654629"/>
              <a:gd name="connsiteY6" fmla="*/ 740229 h 2859314"/>
              <a:gd name="connsiteX7" fmla="*/ 377372 w 1654629"/>
              <a:gd name="connsiteY7" fmla="*/ 1349829 h 2859314"/>
              <a:gd name="connsiteX8" fmla="*/ 101600 w 1654629"/>
              <a:gd name="connsiteY8" fmla="*/ 1538514 h 2859314"/>
              <a:gd name="connsiteX9" fmla="*/ 0 w 1654629"/>
              <a:gd name="connsiteY9" fmla="*/ 2162629 h 2859314"/>
              <a:gd name="connsiteX10" fmla="*/ 304800 w 1654629"/>
              <a:gd name="connsiteY10" fmla="*/ 2220686 h 2859314"/>
              <a:gd name="connsiteX11" fmla="*/ 72572 w 1654629"/>
              <a:gd name="connsiteY11" fmla="*/ 2859314 h 28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629" h="2859314">
                <a:moveTo>
                  <a:pt x="1654629" y="0"/>
                </a:moveTo>
                <a:lnTo>
                  <a:pt x="1480457" y="537029"/>
                </a:lnTo>
                <a:lnTo>
                  <a:pt x="1277257" y="827314"/>
                </a:lnTo>
                <a:lnTo>
                  <a:pt x="972457" y="1001486"/>
                </a:lnTo>
                <a:lnTo>
                  <a:pt x="522515" y="986972"/>
                </a:lnTo>
                <a:lnTo>
                  <a:pt x="420915" y="667657"/>
                </a:lnTo>
                <a:lnTo>
                  <a:pt x="290286" y="740229"/>
                </a:lnTo>
                <a:lnTo>
                  <a:pt x="377372" y="1349829"/>
                </a:lnTo>
                <a:lnTo>
                  <a:pt x="101600" y="1538514"/>
                </a:lnTo>
                <a:lnTo>
                  <a:pt x="0" y="2162629"/>
                </a:lnTo>
                <a:lnTo>
                  <a:pt x="304800" y="2220686"/>
                </a:lnTo>
                <a:lnTo>
                  <a:pt x="72572" y="2859314"/>
                </a:lnTo>
              </a:path>
            </a:pathLst>
          </a:custGeom>
          <a:ln w="38100">
            <a:solidFill>
              <a:srgbClr val="0070C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3" grpId="0" animBg="1"/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 Scenarios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altLang="zh-TW" sz="2800" dirty="0"/>
              <a:t>Trip planning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800" dirty="0"/>
              <a:t>Advertisement placement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2800" dirty="0"/>
              <a:t>Route recovery</a:t>
            </a:r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253"/>
          <a:stretch/>
        </p:blipFill>
        <p:spPr bwMode="auto">
          <a:xfrm>
            <a:off x="1532394" y="3310299"/>
            <a:ext cx="6063942" cy="314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手繪多邊形 11"/>
          <p:cNvSpPr/>
          <p:nvPr/>
        </p:nvSpPr>
        <p:spPr>
          <a:xfrm>
            <a:off x="2873829" y="3468914"/>
            <a:ext cx="3882571" cy="2394857"/>
          </a:xfrm>
          <a:custGeom>
            <a:avLst/>
            <a:gdLst>
              <a:gd name="connsiteX0" fmla="*/ 3497942 w 3882571"/>
              <a:gd name="connsiteY0" fmla="*/ 2394857 h 2394857"/>
              <a:gd name="connsiteX1" fmla="*/ 3164114 w 3882571"/>
              <a:gd name="connsiteY1" fmla="*/ 1509486 h 2394857"/>
              <a:gd name="connsiteX2" fmla="*/ 3672114 w 3882571"/>
              <a:gd name="connsiteY2" fmla="*/ 246743 h 2394857"/>
              <a:gd name="connsiteX3" fmla="*/ 1901371 w 3882571"/>
              <a:gd name="connsiteY3" fmla="*/ 29029 h 2394857"/>
              <a:gd name="connsiteX4" fmla="*/ 1277257 w 3882571"/>
              <a:gd name="connsiteY4" fmla="*/ 420915 h 2394857"/>
              <a:gd name="connsiteX5" fmla="*/ 899885 w 3882571"/>
              <a:gd name="connsiteY5" fmla="*/ 1233715 h 2394857"/>
              <a:gd name="connsiteX6" fmla="*/ 290285 w 3882571"/>
              <a:gd name="connsiteY6" fmla="*/ 1248229 h 2394857"/>
              <a:gd name="connsiteX7" fmla="*/ 0 w 3882571"/>
              <a:gd name="connsiteY7" fmla="*/ 2046515 h 2394857"/>
              <a:gd name="connsiteX8" fmla="*/ 0 w 3882571"/>
              <a:gd name="connsiteY8" fmla="*/ 2046515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2571" h="2394857">
                <a:moveTo>
                  <a:pt x="3497942" y="2394857"/>
                </a:moveTo>
                <a:cubicBezTo>
                  <a:pt x="3316513" y="2131181"/>
                  <a:pt x="3135085" y="1867505"/>
                  <a:pt x="3164114" y="1509486"/>
                </a:cubicBezTo>
                <a:cubicBezTo>
                  <a:pt x="3193143" y="1151467"/>
                  <a:pt x="3882571" y="493486"/>
                  <a:pt x="3672114" y="246743"/>
                </a:cubicBezTo>
                <a:cubicBezTo>
                  <a:pt x="3461657" y="0"/>
                  <a:pt x="2300514" y="0"/>
                  <a:pt x="1901371" y="29029"/>
                </a:cubicBezTo>
                <a:cubicBezTo>
                  <a:pt x="1502228" y="58058"/>
                  <a:pt x="1444171" y="220134"/>
                  <a:pt x="1277257" y="420915"/>
                </a:cubicBezTo>
                <a:cubicBezTo>
                  <a:pt x="1110343" y="621696"/>
                  <a:pt x="1064380" y="1095829"/>
                  <a:pt x="899885" y="1233715"/>
                </a:cubicBezTo>
                <a:cubicBezTo>
                  <a:pt x="735390" y="1371601"/>
                  <a:pt x="440266" y="1112762"/>
                  <a:pt x="290285" y="1248229"/>
                </a:cubicBezTo>
                <a:cubicBezTo>
                  <a:pt x="140304" y="1383696"/>
                  <a:pt x="0" y="2046515"/>
                  <a:pt x="0" y="2046515"/>
                </a:cubicBezTo>
                <a:lnTo>
                  <a:pt x="0" y="2046515"/>
                </a:lnTo>
              </a:path>
            </a:pathLst>
          </a:cu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5" descr="C:\Users\yuzheng\AppData\Local\Microsoft\Windows\Temporary Internet Files\Content.IE5\73GAXKHC\MC900441405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65"/>
          <a:stretch/>
        </p:blipFill>
        <p:spPr bwMode="auto">
          <a:xfrm>
            <a:off x="3851920" y="3501008"/>
            <a:ext cx="457200" cy="44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yuzheng\AppData\Local\Microsoft\Windows\Temporary Internet Files\Content.IE5\73GAXKHC\MC900441405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65"/>
          <a:stretch/>
        </p:blipFill>
        <p:spPr bwMode="auto">
          <a:xfrm>
            <a:off x="5796136" y="4581128"/>
            <a:ext cx="457200" cy="44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yuzheng\AppData\Local\Microsoft\Windows\Temporary Internet Files\Content.IE5\73GAXKHC\MC900441405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65"/>
          <a:stretch/>
        </p:blipFill>
        <p:spPr bwMode="auto">
          <a:xfrm>
            <a:off x="6156176" y="5589240"/>
            <a:ext cx="457200" cy="44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yuzheng\AppData\Local\Microsoft\Windows\Temporary Internet Files\Content.IE5\73GAXKHC\MC900441405[1].wm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65"/>
          <a:stretch/>
        </p:blipFill>
        <p:spPr bwMode="auto">
          <a:xfrm>
            <a:off x="2555776" y="5301208"/>
            <a:ext cx="457200" cy="44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416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4788024" y="2564904"/>
            <a:ext cx="3640536" cy="3960440"/>
            <a:chOff x="4572000" y="2564904"/>
            <a:chExt cx="3640536" cy="396044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2564904"/>
              <a:ext cx="3640536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橢圓 21"/>
            <p:cNvSpPr/>
            <p:nvPr/>
          </p:nvSpPr>
          <p:spPr>
            <a:xfrm>
              <a:off x="7524287" y="2924944"/>
              <a:ext cx="324000" cy="324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2000" i="1" dirty="0" smtClean="0">
                  <a:solidFill>
                    <a:schemeClr val="tx1"/>
                  </a:solidFill>
                </a:rPr>
                <a:t>q</a:t>
              </a:r>
              <a:r>
                <a:rPr lang="en-US" altLang="zh-TW" sz="2000" i="1" baseline="-25000" dirty="0" smtClean="0">
                  <a:solidFill>
                    <a:schemeClr val="tx1"/>
                  </a:solidFill>
                </a:rPr>
                <a:t>1</a:t>
              </a:r>
              <a:endParaRPr lang="zh-TW" altLang="en-US" sz="20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7452320" y="3104976"/>
              <a:ext cx="107935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橢圓 23"/>
            <p:cNvSpPr/>
            <p:nvPr/>
          </p:nvSpPr>
          <p:spPr>
            <a:xfrm>
              <a:off x="5472136" y="5985320"/>
              <a:ext cx="324000" cy="324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2000" i="1" dirty="0" smtClean="0">
                  <a:solidFill>
                    <a:schemeClr val="tx1"/>
                  </a:solidFill>
                </a:rPr>
                <a:t>q</a:t>
              </a:r>
              <a:r>
                <a:rPr lang="en-US" altLang="zh-TW" sz="2000" i="1" baseline="-25000" dirty="0" smtClean="0">
                  <a:solidFill>
                    <a:schemeClr val="tx1"/>
                  </a:solidFill>
                </a:rPr>
                <a:t>2</a:t>
              </a:r>
              <a:endParaRPr lang="zh-TW" altLang="en-US" sz="2000" i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5364088" y="6129312"/>
              <a:ext cx="107935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4" name="手繪多邊形 43"/>
          <p:cNvSpPr/>
          <p:nvPr/>
        </p:nvSpPr>
        <p:spPr>
          <a:xfrm>
            <a:off x="5314278" y="3141233"/>
            <a:ext cx="2345167" cy="2614108"/>
          </a:xfrm>
          <a:custGeom>
            <a:avLst/>
            <a:gdLst>
              <a:gd name="connsiteX0" fmla="*/ 2345167 w 2345167"/>
              <a:gd name="connsiteY0" fmla="*/ 0 h 2614108"/>
              <a:gd name="connsiteX1" fmla="*/ 1764254 w 2345167"/>
              <a:gd name="connsiteY1" fmla="*/ 86061 h 2614108"/>
              <a:gd name="connsiteX2" fmla="*/ 1355463 w 2345167"/>
              <a:gd name="connsiteY2" fmla="*/ 247426 h 2614108"/>
              <a:gd name="connsiteX3" fmla="*/ 1398494 w 2345167"/>
              <a:gd name="connsiteY3" fmla="*/ 839096 h 2614108"/>
              <a:gd name="connsiteX4" fmla="*/ 1183341 w 2345167"/>
              <a:gd name="connsiteY4" fmla="*/ 946673 h 2614108"/>
              <a:gd name="connsiteX5" fmla="*/ 720762 w 2345167"/>
              <a:gd name="connsiteY5" fmla="*/ 946673 h 2614108"/>
              <a:gd name="connsiteX6" fmla="*/ 365760 w 2345167"/>
              <a:gd name="connsiteY6" fmla="*/ 1463040 h 2614108"/>
              <a:gd name="connsiteX7" fmla="*/ 0 w 2345167"/>
              <a:gd name="connsiteY7" fmla="*/ 2076226 h 2614108"/>
              <a:gd name="connsiteX8" fmla="*/ 527124 w 2345167"/>
              <a:gd name="connsiteY8" fmla="*/ 2398955 h 2614108"/>
              <a:gd name="connsiteX9" fmla="*/ 430306 w 2345167"/>
              <a:gd name="connsiteY9" fmla="*/ 2614108 h 261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5167" h="2614108">
                <a:moveTo>
                  <a:pt x="2345167" y="0"/>
                </a:moveTo>
                <a:lnTo>
                  <a:pt x="1764254" y="86061"/>
                </a:lnTo>
                <a:lnTo>
                  <a:pt x="1355463" y="247426"/>
                </a:lnTo>
                <a:lnTo>
                  <a:pt x="1398494" y="839096"/>
                </a:lnTo>
                <a:lnTo>
                  <a:pt x="1183341" y="946673"/>
                </a:lnTo>
                <a:lnTo>
                  <a:pt x="720762" y="946673"/>
                </a:lnTo>
                <a:lnTo>
                  <a:pt x="365760" y="1463040"/>
                </a:lnTo>
                <a:lnTo>
                  <a:pt x="0" y="2076226"/>
                </a:lnTo>
                <a:lnTo>
                  <a:pt x="527124" y="2398955"/>
                </a:lnTo>
                <a:lnTo>
                  <a:pt x="430306" y="2614108"/>
                </a:lnTo>
              </a:path>
            </a:pathLst>
          </a:custGeom>
          <a:noFill/>
          <a:ln w="28575">
            <a:solidFill>
              <a:srgbClr val="0070C0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Using </a:t>
            </a:r>
            <a:r>
              <a:rPr lang="en-US" altLang="zh-TW" dirty="0" smtClean="0"/>
              <a:t>Collective Knowledge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sz="2400" dirty="0" smtClean="0"/>
              <a:t>Possible approach</a:t>
            </a:r>
          </a:p>
          <a:p>
            <a:pPr lvl="1"/>
            <a:r>
              <a:rPr lang="en-US" altLang="zh-TW" sz="2000" dirty="0" smtClean="0"/>
              <a:t>Concatenation</a:t>
            </a:r>
            <a:endParaRPr lang="zh-TW" altLang="en-US" sz="2000" dirty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680520" cy="4525963"/>
          </a:xfrm>
        </p:spPr>
        <p:txBody>
          <a:bodyPr/>
          <a:lstStyle/>
          <a:p>
            <a:r>
              <a:rPr lang="en-US" altLang="zh-TW" sz="2400" dirty="0" smtClean="0"/>
              <a:t>Ours</a:t>
            </a:r>
          </a:p>
          <a:p>
            <a:pPr lvl="1"/>
            <a:r>
              <a:rPr lang="en-US" altLang="zh-TW" sz="2000" dirty="0" smtClean="0"/>
              <a:t>Mutual reinforcement learning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432" y="2564904"/>
            <a:ext cx="3640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圓角矩形圖說文字 1"/>
          <p:cNvSpPr/>
          <p:nvPr/>
        </p:nvSpPr>
        <p:spPr>
          <a:xfrm>
            <a:off x="3419872" y="2708920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2627784" y="3501008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  <p:sp>
        <p:nvSpPr>
          <p:cNvPr id="13" name="圓角矩形圖說文字 12"/>
          <p:cNvSpPr/>
          <p:nvPr/>
        </p:nvSpPr>
        <p:spPr>
          <a:xfrm>
            <a:off x="1691680" y="3717032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  <p:sp>
        <p:nvSpPr>
          <p:cNvPr id="14" name="圓角矩形圖說文字 13"/>
          <p:cNvSpPr/>
          <p:nvPr/>
        </p:nvSpPr>
        <p:spPr>
          <a:xfrm>
            <a:off x="1403648" y="5733256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  <p:sp>
        <p:nvSpPr>
          <p:cNvPr id="15" name="圓角矩形圖說文字 14"/>
          <p:cNvSpPr/>
          <p:nvPr/>
        </p:nvSpPr>
        <p:spPr>
          <a:xfrm>
            <a:off x="1475656" y="3861048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  <p:sp>
        <p:nvSpPr>
          <p:cNvPr id="17" name="橢圓 16"/>
          <p:cNvSpPr/>
          <p:nvPr/>
        </p:nvSpPr>
        <p:spPr>
          <a:xfrm>
            <a:off x="3599928" y="2960984"/>
            <a:ext cx="324000" cy="32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i="1" dirty="0" smtClean="0">
                <a:solidFill>
                  <a:schemeClr val="tx1"/>
                </a:solidFill>
              </a:rPr>
              <a:t>q</a:t>
            </a:r>
            <a:r>
              <a:rPr lang="en-US" altLang="zh-TW" sz="2000" i="1" baseline="-25000" dirty="0" smtClean="0">
                <a:solidFill>
                  <a:schemeClr val="tx1"/>
                </a:solidFill>
              </a:rPr>
              <a:t>1</a:t>
            </a:r>
            <a:endParaRPr lang="zh-TW" altLang="en-US" sz="2000" i="1" baseline="-25000" dirty="0">
              <a:solidFill>
                <a:schemeClr val="tx1"/>
              </a:solidFill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1583704" y="5985320"/>
            <a:ext cx="324000" cy="324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i="1" dirty="0" smtClean="0">
                <a:solidFill>
                  <a:schemeClr val="tx1"/>
                </a:solidFill>
              </a:rPr>
              <a:t>q</a:t>
            </a:r>
            <a:r>
              <a:rPr lang="en-US" altLang="zh-TW" sz="2000" i="1" baseline="-25000" dirty="0" smtClean="0">
                <a:solidFill>
                  <a:schemeClr val="tx1"/>
                </a:solidFill>
              </a:rPr>
              <a:t>2</a:t>
            </a:r>
            <a:endParaRPr lang="zh-TW" altLang="en-US" sz="2000" i="1" baseline="-25000" dirty="0">
              <a:solidFill>
                <a:schemeClr val="tx1"/>
              </a:solidFill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1619672" y="3186688"/>
            <a:ext cx="1954008" cy="2546568"/>
          </a:xfrm>
          <a:custGeom>
            <a:avLst/>
            <a:gdLst>
              <a:gd name="connsiteX0" fmla="*/ 1636295 w 1636295"/>
              <a:gd name="connsiteY0" fmla="*/ 0 h 2040556"/>
              <a:gd name="connsiteX1" fmla="*/ 972152 w 1636295"/>
              <a:gd name="connsiteY1" fmla="*/ 673768 h 2040556"/>
              <a:gd name="connsiteX2" fmla="*/ 67377 w 1636295"/>
              <a:gd name="connsiteY2" fmla="*/ 808522 h 2040556"/>
              <a:gd name="connsiteX3" fmla="*/ 0 w 1636295"/>
              <a:gd name="connsiteY3" fmla="*/ 2040556 h 204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295" h="2040556">
                <a:moveTo>
                  <a:pt x="1636295" y="0"/>
                </a:moveTo>
                <a:lnTo>
                  <a:pt x="972152" y="673768"/>
                </a:lnTo>
                <a:lnTo>
                  <a:pt x="67377" y="808522"/>
                </a:lnTo>
                <a:lnTo>
                  <a:pt x="0" y="2040556"/>
                </a:lnTo>
              </a:path>
            </a:pathLst>
          </a:custGeom>
          <a:noFill/>
          <a:ln w="28575"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3527961" y="3114680"/>
            <a:ext cx="107935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1475656" y="6129312"/>
            <a:ext cx="107935" cy="1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圖說文字 11"/>
          <p:cNvSpPr/>
          <p:nvPr/>
        </p:nvSpPr>
        <p:spPr>
          <a:xfrm>
            <a:off x="2483768" y="3645024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  <p:sp>
        <p:nvSpPr>
          <p:cNvPr id="30" name="圓角矩形圖說文字 29"/>
          <p:cNvSpPr/>
          <p:nvPr/>
        </p:nvSpPr>
        <p:spPr>
          <a:xfrm>
            <a:off x="7524328" y="2708920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  <p:sp>
        <p:nvSpPr>
          <p:cNvPr id="34" name="圓角矩形圖說文字 33"/>
          <p:cNvSpPr/>
          <p:nvPr/>
        </p:nvSpPr>
        <p:spPr>
          <a:xfrm>
            <a:off x="5868144" y="3717032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  <p:sp>
        <p:nvSpPr>
          <p:cNvPr id="35" name="圓角矩形圖說文字 34"/>
          <p:cNvSpPr/>
          <p:nvPr/>
        </p:nvSpPr>
        <p:spPr>
          <a:xfrm>
            <a:off x="5508104" y="5733256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  <p:sp>
        <p:nvSpPr>
          <p:cNvPr id="36" name="圓角矩形圖說文字 35"/>
          <p:cNvSpPr/>
          <p:nvPr/>
        </p:nvSpPr>
        <p:spPr>
          <a:xfrm>
            <a:off x="6948264" y="2780928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  <p:sp>
        <p:nvSpPr>
          <p:cNvPr id="37" name="圓角矩形圖說文字 36"/>
          <p:cNvSpPr/>
          <p:nvPr/>
        </p:nvSpPr>
        <p:spPr>
          <a:xfrm>
            <a:off x="6329547" y="3717032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  <p:sp>
        <p:nvSpPr>
          <p:cNvPr id="38" name="圓角矩形圖說文字 37"/>
          <p:cNvSpPr/>
          <p:nvPr/>
        </p:nvSpPr>
        <p:spPr>
          <a:xfrm>
            <a:off x="5148064" y="4862493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  <p:sp>
        <p:nvSpPr>
          <p:cNvPr id="39" name="圓角矩形圖說文字 38"/>
          <p:cNvSpPr/>
          <p:nvPr/>
        </p:nvSpPr>
        <p:spPr>
          <a:xfrm>
            <a:off x="6516216" y="2996952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  <p:sp>
        <p:nvSpPr>
          <p:cNvPr id="41" name="圓角矩形圖說文字 40"/>
          <p:cNvSpPr/>
          <p:nvPr/>
        </p:nvSpPr>
        <p:spPr>
          <a:xfrm>
            <a:off x="5796136" y="5229200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  <p:sp>
        <p:nvSpPr>
          <p:cNvPr id="31" name="圓角矩形圖說文字 30"/>
          <p:cNvSpPr/>
          <p:nvPr/>
        </p:nvSpPr>
        <p:spPr>
          <a:xfrm>
            <a:off x="6660232" y="3573016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  <p:sp>
        <p:nvSpPr>
          <p:cNvPr id="40" name="圓角矩形圖說文字 39"/>
          <p:cNvSpPr/>
          <p:nvPr/>
        </p:nvSpPr>
        <p:spPr>
          <a:xfrm>
            <a:off x="5508104" y="4221088"/>
            <a:ext cx="432048" cy="288032"/>
          </a:xfrm>
          <a:prstGeom prst="wedgeRoundRectCallout">
            <a:avLst>
              <a:gd name="adj1" fmla="val -17332"/>
              <a:gd name="adj2" fmla="val 8255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•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•</a:t>
            </a:r>
            <a:r>
              <a:rPr lang="en-US" altLang="zh-TW" sz="1400" dirty="0"/>
              <a:t> •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" grpId="0" animBg="1"/>
      <p:bldP spid="11" grpId="0" animBg="1"/>
      <p:bldP spid="13" grpId="0" animBg="1"/>
      <p:bldP spid="14" grpId="0" animBg="1"/>
      <p:bldP spid="15" grpId="0" animBg="1"/>
      <p:bldP spid="3" grpId="0" animBg="1"/>
      <p:bldP spid="12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31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群組 87"/>
          <p:cNvGrpSpPr/>
          <p:nvPr/>
        </p:nvGrpSpPr>
        <p:grpSpPr>
          <a:xfrm>
            <a:off x="1475656" y="2996952"/>
            <a:ext cx="3816424" cy="2859262"/>
            <a:chOff x="2915815" y="2996952"/>
            <a:chExt cx="3816424" cy="2859262"/>
          </a:xfrm>
        </p:grpSpPr>
        <p:sp>
          <p:nvSpPr>
            <p:cNvPr id="89" name="手繪多邊形 88"/>
            <p:cNvSpPr/>
            <p:nvPr/>
          </p:nvSpPr>
          <p:spPr>
            <a:xfrm rot="5400000">
              <a:off x="3410155" y="4184270"/>
              <a:ext cx="1177604" cy="2166283"/>
            </a:xfrm>
            <a:custGeom>
              <a:avLst/>
              <a:gdLst>
                <a:gd name="connsiteX0" fmla="*/ 1335314 w 1335314"/>
                <a:gd name="connsiteY0" fmla="*/ 0 h 2206171"/>
                <a:gd name="connsiteX1" fmla="*/ 609600 w 1335314"/>
                <a:gd name="connsiteY1" fmla="*/ 783771 h 2206171"/>
                <a:gd name="connsiteX2" fmla="*/ 551543 w 1335314"/>
                <a:gd name="connsiteY2" fmla="*/ 2046514 h 2206171"/>
                <a:gd name="connsiteX3" fmla="*/ 0 w 1335314"/>
                <a:gd name="connsiteY3" fmla="*/ 2206171 h 220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314" h="2206171">
                  <a:moveTo>
                    <a:pt x="1335314" y="0"/>
                  </a:moveTo>
                  <a:lnTo>
                    <a:pt x="609600" y="783771"/>
                  </a:lnTo>
                  <a:lnTo>
                    <a:pt x="551543" y="2046514"/>
                  </a:lnTo>
                  <a:lnTo>
                    <a:pt x="0" y="2206171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手繪多邊形 89"/>
            <p:cNvSpPr/>
            <p:nvPr/>
          </p:nvSpPr>
          <p:spPr>
            <a:xfrm rot="5400000">
              <a:off x="5017672" y="2696574"/>
              <a:ext cx="1305605" cy="2095024"/>
            </a:xfrm>
            <a:custGeom>
              <a:avLst/>
              <a:gdLst>
                <a:gd name="connsiteX0" fmla="*/ 1480457 w 1480457"/>
                <a:gd name="connsiteY0" fmla="*/ 1291771 h 2133600"/>
                <a:gd name="connsiteX1" fmla="*/ 899885 w 1480457"/>
                <a:gd name="connsiteY1" fmla="*/ 2133600 h 2133600"/>
                <a:gd name="connsiteX2" fmla="*/ 145143 w 1480457"/>
                <a:gd name="connsiteY2" fmla="*/ 1088571 h 2133600"/>
                <a:gd name="connsiteX3" fmla="*/ 0 w 1480457"/>
                <a:gd name="connsiteY3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457" h="2133600">
                  <a:moveTo>
                    <a:pt x="1480457" y="1291771"/>
                  </a:moveTo>
                  <a:lnTo>
                    <a:pt x="899885" y="2133600"/>
                  </a:lnTo>
                  <a:lnTo>
                    <a:pt x="145143" y="10885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手繪多邊形 90"/>
            <p:cNvSpPr/>
            <p:nvPr/>
          </p:nvSpPr>
          <p:spPr>
            <a:xfrm rot="5400000">
              <a:off x="3330848" y="3172886"/>
              <a:ext cx="832004" cy="1539201"/>
            </a:xfrm>
            <a:custGeom>
              <a:avLst/>
              <a:gdLst>
                <a:gd name="connsiteX0" fmla="*/ 0 w 943429"/>
                <a:gd name="connsiteY0" fmla="*/ 1436914 h 1567543"/>
                <a:gd name="connsiteX1" fmla="*/ 638629 w 943429"/>
                <a:gd name="connsiteY1" fmla="*/ 1567543 h 1567543"/>
                <a:gd name="connsiteX2" fmla="*/ 943429 w 943429"/>
                <a:gd name="connsiteY2" fmla="*/ 624114 h 1567543"/>
                <a:gd name="connsiteX3" fmla="*/ 798286 w 943429"/>
                <a:gd name="connsiteY3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29" h="1567543">
                  <a:moveTo>
                    <a:pt x="0" y="1436914"/>
                  </a:moveTo>
                  <a:lnTo>
                    <a:pt x="638629" y="1567543"/>
                  </a:lnTo>
                  <a:lnTo>
                    <a:pt x="943429" y="624114"/>
                  </a:lnTo>
                  <a:lnTo>
                    <a:pt x="798286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手繪多邊形 91"/>
            <p:cNvSpPr/>
            <p:nvPr/>
          </p:nvSpPr>
          <p:spPr>
            <a:xfrm rot="5400000">
              <a:off x="4099243" y="3495398"/>
              <a:ext cx="1702407" cy="2950135"/>
            </a:xfrm>
            <a:custGeom>
              <a:avLst/>
              <a:gdLst>
                <a:gd name="connsiteX0" fmla="*/ 0 w 1930400"/>
                <a:gd name="connsiteY0" fmla="*/ 3004457 h 3004457"/>
                <a:gd name="connsiteX1" fmla="*/ 522514 w 1930400"/>
                <a:gd name="connsiteY1" fmla="*/ 2293257 h 3004457"/>
                <a:gd name="connsiteX2" fmla="*/ 1204685 w 1930400"/>
                <a:gd name="connsiteY2" fmla="*/ 1959428 h 3004457"/>
                <a:gd name="connsiteX3" fmla="*/ 1930400 w 1930400"/>
                <a:gd name="connsiteY3" fmla="*/ 0 h 300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400" h="3004457">
                  <a:moveTo>
                    <a:pt x="0" y="3004457"/>
                  </a:moveTo>
                  <a:lnTo>
                    <a:pt x="522514" y="2293257"/>
                  </a:lnTo>
                  <a:lnTo>
                    <a:pt x="1204685" y="1959428"/>
                  </a:lnTo>
                  <a:lnTo>
                    <a:pt x="1930400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手繪多邊形 92"/>
            <p:cNvSpPr/>
            <p:nvPr/>
          </p:nvSpPr>
          <p:spPr>
            <a:xfrm rot="5400000">
              <a:off x="3152546" y="4069542"/>
              <a:ext cx="1216005" cy="1653216"/>
            </a:xfrm>
            <a:custGeom>
              <a:avLst/>
              <a:gdLst>
                <a:gd name="connsiteX0" fmla="*/ 870857 w 1378857"/>
                <a:gd name="connsiteY0" fmla="*/ 0 h 1683657"/>
                <a:gd name="connsiteX1" fmla="*/ 1378857 w 1378857"/>
                <a:gd name="connsiteY1" fmla="*/ 914400 h 1683657"/>
                <a:gd name="connsiteX2" fmla="*/ 0 w 1378857"/>
                <a:gd name="connsiteY2" fmla="*/ 1683657 h 16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8857" h="1683657">
                  <a:moveTo>
                    <a:pt x="870857" y="0"/>
                  </a:moveTo>
                  <a:lnTo>
                    <a:pt x="1378857" y="914400"/>
                  </a:lnTo>
                  <a:lnTo>
                    <a:pt x="0" y="1683657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手繪多邊形 93"/>
            <p:cNvSpPr/>
            <p:nvPr/>
          </p:nvSpPr>
          <p:spPr>
            <a:xfrm rot="5400000">
              <a:off x="3577569" y="2446138"/>
              <a:ext cx="665603" cy="1767231"/>
            </a:xfrm>
            <a:custGeom>
              <a:avLst/>
              <a:gdLst>
                <a:gd name="connsiteX0" fmla="*/ 0 w 754743"/>
                <a:gd name="connsiteY0" fmla="*/ 1799772 h 1799772"/>
                <a:gd name="connsiteX1" fmla="*/ 333829 w 754743"/>
                <a:gd name="connsiteY1" fmla="*/ 1074057 h 1799772"/>
                <a:gd name="connsiteX2" fmla="*/ 754743 w 754743"/>
                <a:gd name="connsiteY2" fmla="*/ 522515 h 1799772"/>
                <a:gd name="connsiteX3" fmla="*/ 711200 w 754743"/>
                <a:gd name="connsiteY3" fmla="*/ 0 h 179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43" h="1799772">
                  <a:moveTo>
                    <a:pt x="0" y="1799772"/>
                  </a:moveTo>
                  <a:lnTo>
                    <a:pt x="333829" y="1074057"/>
                  </a:lnTo>
                  <a:lnTo>
                    <a:pt x="754743" y="522515"/>
                  </a:lnTo>
                  <a:lnTo>
                    <a:pt x="711200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手繪多邊形 94"/>
            <p:cNvSpPr/>
            <p:nvPr/>
          </p:nvSpPr>
          <p:spPr>
            <a:xfrm rot="5400000">
              <a:off x="5125687" y="3357894"/>
              <a:ext cx="1702407" cy="1425187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手繪多邊形 95"/>
            <p:cNvSpPr/>
            <p:nvPr/>
          </p:nvSpPr>
          <p:spPr>
            <a:xfrm rot="5400000">
              <a:off x="4504146" y="3013599"/>
              <a:ext cx="1548806" cy="2907380"/>
            </a:xfrm>
            <a:custGeom>
              <a:avLst/>
              <a:gdLst>
                <a:gd name="connsiteX0" fmla="*/ 1756229 w 1756229"/>
                <a:gd name="connsiteY0" fmla="*/ 0 h 2960915"/>
                <a:gd name="connsiteX1" fmla="*/ 957943 w 1756229"/>
                <a:gd name="connsiteY1" fmla="*/ 943429 h 2960915"/>
                <a:gd name="connsiteX2" fmla="*/ 1219200 w 1756229"/>
                <a:gd name="connsiteY2" fmla="*/ 1349829 h 2960915"/>
                <a:gd name="connsiteX3" fmla="*/ 928914 w 1756229"/>
                <a:gd name="connsiteY3" fmla="*/ 2104572 h 2960915"/>
                <a:gd name="connsiteX4" fmla="*/ 0 w 1756229"/>
                <a:gd name="connsiteY4" fmla="*/ 2554515 h 2960915"/>
                <a:gd name="connsiteX5" fmla="*/ 174172 w 1756229"/>
                <a:gd name="connsiteY5" fmla="*/ 2960915 h 296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6229" h="2960915">
                  <a:moveTo>
                    <a:pt x="1756229" y="0"/>
                  </a:moveTo>
                  <a:lnTo>
                    <a:pt x="957943" y="943429"/>
                  </a:lnTo>
                  <a:lnTo>
                    <a:pt x="1219200" y="1349829"/>
                  </a:lnTo>
                  <a:lnTo>
                    <a:pt x="928914" y="2104572"/>
                  </a:lnTo>
                  <a:lnTo>
                    <a:pt x="0" y="2554515"/>
                  </a:lnTo>
                  <a:lnTo>
                    <a:pt x="174172" y="2960915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手繪多邊形 96"/>
            <p:cNvSpPr/>
            <p:nvPr/>
          </p:nvSpPr>
          <p:spPr>
            <a:xfrm rot="5400000">
              <a:off x="4995567" y="2644808"/>
              <a:ext cx="524802" cy="2052268"/>
            </a:xfrm>
            <a:custGeom>
              <a:avLst/>
              <a:gdLst>
                <a:gd name="connsiteX0" fmla="*/ 595086 w 595086"/>
                <a:gd name="connsiteY0" fmla="*/ 0 h 2090057"/>
                <a:gd name="connsiteX1" fmla="*/ 232229 w 595086"/>
                <a:gd name="connsiteY1" fmla="*/ 899886 h 2090057"/>
                <a:gd name="connsiteX2" fmla="*/ 420915 w 595086"/>
                <a:gd name="connsiteY2" fmla="*/ 1262743 h 2090057"/>
                <a:gd name="connsiteX3" fmla="*/ 0 w 595086"/>
                <a:gd name="connsiteY3" fmla="*/ 2090057 h 209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086" h="2090057">
                  <a:moveTo>
                    <a:pt x="595086" y="0"/>
                  </a:moveTo>
                  <a:lnTo>
                    <a:pt x="232229" y="899886"/>
                  </a:lnTo>
                  <a:lnTo>
                    <a:pt x="420915" y="1262743"/>
                  </a:lnTo>
                  <a:lnTo>
                    <a:pt x="0" y="2090057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手繪多邊形 97"/>
            <p:cNvSpPr/>
            <p:nvPr/>
          </p:nvSpPr>
          <p:spPr>
            <a:xfrm rot="16200000">
              <a:off x="3561066" y="3625504"/>
              <a:ext cx="1548806" cy="2765968"/>
            </a:xfrm>
            <a:custGeom>
              <a:avLst/>
              <a:gdLst>
                <a:gd name="connsiteX0" fmla="*/ 1756229 w 1756229"/>
                <a:gd name="connsiteY0" fmla="*/ 0 h 2960915"/>
                <a:gd name="connsiteX1" fmla="*/ 957943 w 1756229"/>
                <a:gd name="connsiteY1" fmla="*/ 943429 h 2960915"/>
                <a:gd name="connsiteX2" fmla="*/ 1219200 w 1756229"/>
                <a:gd name="connsiteY2" fmla="*/ 1349829 h 2960915"/>
                <a:gd name="connsiteX3" fmla="*/ 928914 w 1756229"/>
                <a:gd name="connsiteY3" fmla="*/ 2104572 h 2960915"/>
                <a:gd name="connsiteX4" fmla="*/ 0 w 1756229"/>
                <a:gd name="connsiteY4" fmla="*/ 2554515 h 2960915"/>
                <a:gd name="connsiteX5" fmla="*/ 174172 w 1756229"/>
                <a:gd name="connsiteY5" fmla="*/ 2960915 h 296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6229" h="2960915">
                  <a:moveTo>
                    <a:pt x="1756229" y="0"/>
                  </a:moveTo>
                  <a:lnTo>
                    <a:pt x="957943" y="943429"/>
                  </a:lnTo>
                  <a:lnTo>
                    <a:pt x="1219200" y="1349829"/>
                  </a:lnTo>
                  <a:lnTo>
                    <a:pt x="928914" y="2104572"/>
                  </a:lnTo>
                  <a:lnTo>
                    <a:pt x="0" y="2554515"/>
                  </a:lnTo>
                  <a:lnTo>
                    <a:pt x="174172" y="2960915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手繪多邊形 98"/>
            <p:cNvSpPr/>
            <p:nvPr/>
          </p:nvSpPr>
          <p:spPr>
            <a:xfrm rot="5400000">
              <a:off x="5310617" y="4007493"/>
              <a:ext cx="832004" cy="1539201"/>
            </a:xfrm>
            <a:custGeom>
              <a:avLst/>
              <a:gdLst>
                <a:gd name="connsiteX0" fmla="*/ 0 w 943429"/>
                <a:gd name="connsiteY0" fmla="*/ 1436914 h 1567543"/>
                <a:gd name="connsiteX1" fmla="*/ 638629 w 943429"/>
                <a:gd name="connsiteY1" fmla="*/ 1567543 h 1567543"/>
                <a:gd name="connsiteX2" fmla="*/ 943429 w 943429"/>
                <a:gd name="connsiteY2" fmla="*/ 624114 h 1567543"/>
                <a:gd name="connsiteX3" fmla="*/ 798286 w 943429"/>
                <a:gd name="connsiteY3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29" h="1567543">
                  <a:moveTo>
                    <a:pt x="0" y="1436914"/>
                  </a:moveTo>
                  <a:lnTo>
                    <a:pt x="638629" y="1567543"/>
                  </a:lnTo>
                  <a:lnTo>
                    <a:pt x="943429" y="624114"/>
                  </a:lnTo>
                  <a:lnTo>
                    <a:pt x="798286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手繪多邊形 99"/>
            <p:cNvSpPr/>
            <p:nvPr/>
          </p:nvSpPr>
          <p:spPr>
            <a:xfrm rot="19106296">
              <a:off x="3337528" y="3891532"/>
              <a:ext cx="926371" cy="1382406"/>
            </a:xfrm>
            <a:custGeom>
              <a:avLst/>
              <a:gdLst>
                <a:gd name="connsiteX0" fmla="*/ 0 w 943429"/>
                <a:gd name="connsiteY0" fmla="*/ 1436914 h 1567543"/>
                <a:gd name="connsiteX1" fmla="*/ 638629 w 943429"/>
                <a:gd name="connsiteY1" fmla="*/ 1567543 h 1567543"/>
                <a:gd name="connsiteX2" fmla="*/ 943429 w 943429"/>
                <a:gd name="connsiteY2" fmla="*/ 624114 h 1567543"/>
                <a:gd name="connsiteX3" fmla="*/ 798286 w 943429"/>
                <a:gd name="connsiteY3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29" h="1567543">
                  <a:moveTo>
                    <a:pt x="0" y="1436914"/>
                  </a:moveTo>
                  <a:lnTo>
                    <a:pt x="638629" y="1567543"/>
                  </a:lnTo>
                  <a:lnTo>
                    <a:pt x="943429" y="624114"/>
                  </a:lnTo>
                  <a:lnTo>
                    <a:pt x="798286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手繪多邊形 100"/>
            <p:cNvSpPr/>
            <p:nvPr/>
          </p:nvSpPr>
          <p:spPr>
            <a:xfrm rot="16200000">
              <a:off x="4055212" y="2768032"/>
              <a:ext cx="1548806" cy="2907380"/>
            </a:xfrm>
            <a:custGeom>
              <a:avLst/>
              <a:gdLst>
                <a:gd name="connsiteX0" fmla="*/ 1756229 w 1756229"/>
                <a:gd name="connsiteY0" fmla="*/ 0 h 2960915"/>
                <a:gd name="connsiteX1" fmla="*/ 957943 w 1756229"/>
                <a:gd name="connsiteY1" fmla="*/ 943429 h 2960915"/>
                <a:gd name="connsiteX2" fmla="*/ 1219200 w 1756229"/>
                <a:gd name="connsiteY2" fmla="*/ 1349829 h 2960915"/>
                <a:gd name="connsiteX3" fmla="*/ 928914 w 1756229"/>
                <a:gd name="connsiteY3" fmla="*/ 2104572 h 2960915"/>
                <a:gd name="connsiteX4" fmla="*/ 0 w 1756229"/>
                <a:gd name="connsiteY4" fmla="*/ 2554515 h 2960915"/>
                <a:gd name="connsiteX5" fmla="*/ 174172 w 1756229"/>
                <a:gd name="connsiteY5" fmla="*/ 2960915 h 296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6229" h="2960915">
                  <a:moveTo>
                    <a:pt x="1756229" y="0"/>
                  </a:moveTo>
                  <a:lnTo>
                    <a:pt x="957943" y="943429"/>
                  </a:lnTo>
                  <a:lnTo>
                    <a:pt x="1219200" y="1349829"/>
                  </a:lnTo>
                  <a:lnTo>
                    <a:pt x="928914" y="2104572"/>
                  </a:lnTo>
                  <a:lnTo>
                    <a:pt x="0" y="2554515"/>
                  </a:lnTo>
                  <a:lnTo>
                    <a:pt x="174172" y="2960915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手繪多邊形 101"/>
            <p:cNvSpPr/>
            <p:nvPr/>
          </p:nvSpPr>
          <p:spPr>
            <a:xfrm rot="16471451">
              <a:off x="5279803" y="3873781"/>
              <a:ext cx="665603" cy="1767231"/>
            </a:xfrm>
            <a:custGeom>
              <a:avLst/>
              <a:gdLst>
                <a:gd name="connsiteX0" fmla="*/ 0 w 754743"/>
                <a:gd name="connsiteY0" fmla="*/ 1799772 h 1799772"/>
                <a:gd name="connsiteX1" fmla="*/ 333829 w 754743"/>
                <a:gd name="connsiteY1" fmla="*/ 1074057 h 1799772"/>
                <a:gd name="connsiteX2" fmla="*/ 754743 w 754743"/>
                <a:gd name="connsiteY2" fmla="*/ 522515 h 1799772"/>
                <a:gd name="connsiteX3" fmla="*/ 711200 w 754743"/>
                <a:gd name="connsiteY3" fmla="*/ 0 h 179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43" h="1799772">
                  <a:moveTo>
                    <a:pt x="0" y="1799772"/>
                  </a:moveTo>
                  <a:lnTo>
                    <a:pt x="333829" y="1074057"/>
                  </a:lnTo>
                  <a:lnTo>
                    <a:pt x="754743" y="522515"/>
                  </a:lnTo>
                  <a:lnTo>
                    <a:pt x="711200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手繪多邊形 102"/>
            <p:cNvSpPr/>
            <p:nvPr/>
          </p:nvSpPr>
          <p:spPr>
            <a:xfrm rot="15966612">
              <a:off x="3968169" y="3901695"/>
              <a:ext cx="1305605" cy="2095024"/>
            </a:xfrm>
            <a:custGeom>
              <a:avLst/>
              <a:gdLst>
                <a:gd name="connsiteX0" fmla="*/ 1480457 w 1480457"/>
                <a:gd name="connsiteY0" fmla="*/ 1291771 h 2133600"/>
                <a:gd name="connsiteX1" fmla="*/ 899885 w 1480457"/>
                <a:gd name="connsiteY1" fmla="*/ 2133600 h 2133600"/>
                <a:gd name="connsiteX2" fmla="*/ 145143 w 1480457"/>
                <a:gd name="connsiteY2" fmla="*/ 1088571 h 2133600"/>
                <a:gd name="connsiteX3" fmla="*/ 0 w 1480457"/>
                <a:gd name="connsiteY3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457" h="2133600">
                  <a:moveTo>
                    <a:pt x="1480457" y="1291771"/>
                  </a:moveTo>
                  <a:lnTo>
                    <a:pt x="899885" y="2133600"/>
                  </a:lnTo>
                  <a:lnTo>
                    <a:pt x="145143" y="10885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" name="手繪多邊形 103"/>
            <p:cNvSpPr/>
            <p:nvPr/>
          </p:nvSpPr>
          <p:spPr>
            <a:xfrm rot="11919841">
              <a:off x="3246661" y="3738792"/>
              <a:ext cx="1311171" cy="1945607"/>
            </a:xfrm>
            <a:custGeom>
              <a:avLst/>
              <a:gdLst>
                <a:gd name="connsiteX0" fmla="*/ 1335314 w 1335314"/>
                <a:gd name="connsiteY0" fmla="*/ 0 h 2206171"/>
                <a:gd name="connsiteX1" fmla="*/ 609600 w 1335314"/>
                <a:gd name="connsiteY1" fmla="*/ 783771 h 2206171"/>
                <a:gd name="connsiteX2" fmla="*/ 551543 w 1335314"/>
                <a:gd name="connsiteY2" fmla="*/ 2046514 h 2206171"/>
                <a:gd name="connsiteX3" fmla="*/ 0 w 1335314"/>
                <a:gd name="connsiteY3" fmla="*/ 2206171 h 220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314" h="2206171">
                  <a:moveTo>
                    <a:pt x="1335314" y="0"/>
                  </a:moveTo>
                  <a:lnTo>
                    <a:pt x="609600" y="783771"/>
                  </a:lnTo>
                  <a:lnTo>
                    <a:pt x="551543" y="2046514"/>
                  </a:lnTo>
                  <a:lnTo>
                    <a:pt x="0" y="2206171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手繪多邊形 104"/>
            <p:cNvSpPr/>
            <p:nvPr/>
          </p:nvSpPr>
          <p:spPr>
            <a:xfrm rot="5138456">
              <a:off x="4209012" y="3748479"/>
              <a:ext cx="1177604" cy="2166283"/>
            </a:xfrm>
            <a:custGeom>
              <a:avLst/>
              <a:gdLst>
                <a:gd name="connsiteX0" fmla="*/ 1335314 w 1335314"/>
                <a:gd name="connsiteY0" fmla="*/ 0 h 2206171"/>
                <a:gd name="connsiteX1" fmla="*/ 609600 w 1335314"/>
                <a:gd name="connsiteY1" fmla="*/ 783771 h 2206171"/>
                <a:gd name="connsiteX2" fmla="*/ 551543 w 1335314"/>
                <a:gd name="connsiteY2" fmla="*/ 2046514 h 2206171"/>
                <a:gd name="connsiteX3" fmla="*/ 0 w 1335314"/>
                <a:gd name="connsiteY3" fmla="*/ 2206171 h 220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314" h="2206171">
                  <a:moveTo>
                    <a:pt x="1335314" y="0"/>
                  </a:moveTo>
                  <a:lnTo>
                    <a:pt x="609600" y="783771"/>
                  </a:lnTo>
                  <a:lnTo>
                    <a:pt x="551543" y="2046514"/>
                  </a:lnTo>
                  <a:lnTo>
                    <a:pt x="0" y="2206171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手繪多邊形 105"/>
            <p:cNvSpPr/>
            <p:nvPr/>
          </p:nvSpPr>
          <p:spPr>
            <a:xfrm rot="11428866">
              <a:off x="4206029" y="3190935"/>
              <a:ext cx="1895498" cy="1280005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手繪多邊形 106"/>
            <p:cNvSpPr/>
            <p:nvPr/>
          </p:nvSpPr>
          <p:spPr>
            <a:xfrm rot="6420910">
              <a:off x="2989334" y="4107851"/>
              <a:ext cx="1702407" cy="1425187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8" name="手繪多邊形 107"/>
            <p:cNvSpPr/>
            <p:nvPr/>
          </p:nvSpPr>
          <p:spPr>
            <a:xfrm rot="6252695">
              <a:off x="3985053" y="4396523"/>
              <a:ext cx="981230" cy="1243816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1475655" y="2996952"/>
            <a:ext cx="3816424" cy="2859262"/>
            <a:chOff x="2915815" y="2996952"/>
            <a:chExt cx="3816424" cy="2859262"/>
          </a:xfrm>
        </p:grpSpPr>
        <p:sp>
          <p:nvSpPr>
            <p:cNvPr id="68" name="手繪多邊形 67"/>
            <p:cNvSpPr/>
            <p:nvPr/>
          </p:nvSpPr>
          <p:spPr>
            <a:xfrm rot="5400000">
              <a:off x="3410155" y="4184270"/>
              <a:ext cx="1177604" cy="2166283"/>
            </a:xfrm>
            <a:custGeom>
              <a:avLst/>
              <a:gdLst>
                <a:gd name="connsiteX0" fmla="*/ 1335314 w 1335314"/>
                <a:gd name="connsiteY0" fmla="*/ 0 h 2206171"/>
                <a:gd name="connsiteX1" fmla="*/ 609600 w 1335314"/>
                <a:gd name="connsiteY1" fmla="*/ 783771 h 2206171"/>
                <a:gd name="connsiteX2" fmla="*/ 551543 w 1335314"/>
                <a:gd name="connsiteY2" fmla="*/ 2046514 h 2206171"/>
                <a:gd name="connsiteX3" fmla="*/ 0 w 1335314"/>
                <a:gd name="connsiteY3" fmla="*/ 2206171 h 220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314" h="2206171">
                  <a:moveTo>
                    <a:pt x="1335314" y="0"/>
                  </a:moveTo>
                  <a:lnTo>
                    <a:pt x="609600" y="783771"/>
                  </a:lnTo>
                  <a:lnTo>
                    <a:pt x="551543" y="2046514"/>
                  </a:lnTo>
                  <a:lnTo>
                    <a:pt x="0" y="2206171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手繪多邊形 68"/>
            <p:cNvSpPr/>
            <p:nvPr/>
          </p:nvSpPr>
          <p:spPr>
            <a:xfrm rot="5400000">
              <a:off x="5017672" y="2696574"/>
              <a:ext cx="1305605" cy="2095024"/>
            </a:xfrm>
            <a:custGeom>
              <a:avLst/>
              <a:gdLst>
                <a:gd name="connsiteX0" fmla="*/ 1480457 w 1480457"/>
                <a:gd name="connsiteY0" fmla="*/ 1291771 h 2133600"/>
                <a:gd name="connsiteX1" fmla="*/ 899885 w 1480457"/>
                <a:gd name="connsiteY1" fmla="*/ 2133600 h 2133600"/>
                <a:gd name="connsiteX2" fmla="*/ 145143 w 1480457"/>
                <a:gd name="connsiteY2" fmla="*/ 1088571 h 2133600"/>
                <a:gd name="connsiteX3" fmla="*/ 0 w 1480457"/>
                <a:gd name="connsiteY3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457" h="2133600">
                  <a:moveTo>
                    <a:pt x="1480457" y="1291771"/>
                  </a:moveTo>
                  <a:lnTo>
                    <a:pt x="899885" y="2133600"/>
                  </a:lnTo>
                  <a:lnTo>
                    <a:pt x="145143" y="10885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手繪多邊形 69"/>
            <p:cNvSpPr/>
            <p:nvPr/>
          </p:nvSpPr>
          <p:spPr>
            <a:xfrm rot="5400000">
              <a:off x="3330848" y="3172886"/>
              <a:ext cx="832004" cy="1539201"/>
            </a:xfrm>
            <a:custGeom>
              <a:avLst/>
              <a:gdLst>
                <a:gd name="connsiteX0" fmla="*/ 0 w 943429"/>
                <a:gd name="connsiteY0" fmla="*/ 1436914 h 1567543"/>
                <a:gd name="connsiteX1" fmla="*/ 638629 w 943429"/>
                <a:gd name="connsiteY1" fmla="*/ 1567543 h 1567543"/>
                <a:gd name="connsiteX2" fmla="*/ 943429 w 943429"/>
                <a:gd name="connsiteY2" fmla="*/ 624114 h 1567543"/>
                <a:gd name="connsiteX3" fmla="*/ 798286 w 943429"/>
                <a:gd name="connsiteY3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29" h="1567543">
                  <a:moveTo>
                    <a:pt x="0" y="1436914"/>
                  </a:moveTo>
                  <a:lnTo>
                    <a:pt x="638629" y="1567543"/>
                  </a:lnTo>
                  <a:lnTo>
                    <a:pt x="943429" y="624114"/>
                  </a:lnTo>
                  <a:lnTo>
                    <a:pt x="798286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手繪多邊形 70"/>
            <p:cNvSpPr/>
            <p:nvPr/>
          </p:nvSpPr>
          <p:spPr>
            <a:xfrm rot="5400000">
              <a:off x="4099243" y="3495398"/>
              <a:ext cx="1702407" cy="2950135"/>
            </a:xfrm>
            <a:custGeom>
              <a:avLst/>
              <a:gdLst>
                <a:gd name="connsiteX0" fmla="*/ 0 w 1930400"/>
                <a:gd name="connsiteY0" fmla="*/ 3004457 h 3004457"/>
                <a:gd name="connsiteX1" fmla="*/ 522514 w 1930400"/>
                <a:gd name="connsiteY1" fmla="*/ 2293257 h 3004457"/>
                <a:gd name="connsiteX2" fmla="*/ 1204685 w 1930400"/>
                <a:gd name="connsiteY2" fmla="*/ 1959428 h 3004457"/>
                <a:gd name="connsiteX3" fmla="*/ 1930400 w 1930400"/>
                <a:gd name="connsiteY3" fmla="*/ 0 h 300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400" h="3004457">
                  <a:moveTo>
                    <a:pt x="0" y="3004457"/>
                  </a:moveTo>
                  <a:lnTo>
                    <a:pt x="522514" y="2293257"/>
                  </a:lnTo>
                  <a:lnTo>
                    <a:pt x="1204685" y="1959428"/>
                  </a:lnTo>
                  <a:lnTo>
                    <a:pt x="1930400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手繪多邊形 71"/>
            <p:cNvSpPr/>
            <p:nvPr/>
          </p:nvSpPr>
          <p:spPr>
            <a:xfrm rot="5400000">
              <a:off x="3152546" y="4069542"/>
              <a:ext cx="1216005" cy="1653216"/>
            </a:xfrm>
            <a:custGeom>
              <a:avLst/>
              <a:gdLst>
                <a:gd name="connsiteX0" fmla="*/ 870857 w 1378857"/>
                <a:gd name="connsiteY0" fmla="*/ 0 h 1683657"/>
                <a:gd name="connsiteX1" fmla="*/ 1378857 w 1378857"/>
                <a:gd name="connsiteY1" fmla="*/ 914400 h 1683657"/>
                <a:gd name="connsiteX2" fmla="*/ 0 w 1378857"/>
                <a:gd name="connsiteY2" fmla="*/ 1683657 h 16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8857" h="1683657">
                  <a:moveTo>
                    <a:pt x="870857" y="0"/>
                  </a:moveTo>
                  <a:lnTo>
                    <a:pt x="1378857" y="914400"/>
                  </a:lnTo>
                  <a:lnTo>
                    <a:pt x="0" y="1683657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手繪多邊形 72"/>
            <p:cNvSpPr/>
            <p:nvPr/>
          </p:nvSpPr>
          <p:spPr>
            <a:xfrm rot="5400000">
              <a:off x="3577569" y="2446138"/>
              <a:ext cx="665603" cy="1767231"/>
            </a:xfrm>
            <a:custGeom>
              <a:avLst/>
              <a:gdLst>
                <a:gd name="connsiteX0" fmla="*/ 0 w 754743"/>
                <a:gd name="connsiteY0" fmla="*/ 1799772 h 1799772"/>
                <a:gd name="connsiteX1" fmla="*/ 333829 w 754743"/>
                <a:gd name="connsiteY1" fmla="*/ 1074057 h 1799772"/>
                <a:gd name="connsiteX2" fmla="*/ 754743 w 754743"/>
                <a:gd name="connsiteY2" fmla="*/ 522515 h 1799772"/>
                <a:gd name="connsiteX3" fmla="*/ 711200 w 754743"/>
                <a:gd name="connsiteY3" fmla="*/ 0 h 179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43" h="1799772">
                  <a:moveTo>
                    <a:pt x="0" y="1799772"/>
                  </a:moveTo>
                  <a:lnTo>
                    <a:pt x="333829" y="1074057"/>
                  </a:lnTo>
                  <a:lnTo>
                    <a:pt x="754743" y="522515"/>
                  </a:lnTo>
                  <a:lnTo>
                    <a:pt x="711200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手繪多邊形 73"/>
            <p:cNvSpPr/>
            <p:nvPr/>
          </p:nvSpPr>
          <p:spPr>
            <a:xfrm rot="5400000">
              <a:off x="5125687" y="3357894"/>
              <a:ext cx="1702407" cy="1425187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手繪多邊形 74"/>
            <p:cNvSpPr/>
            <p:nvPr/>
          </p:nvSpPr>
          <p:spPr>
            <a:xfrm rot="5400000">
              <a:off x="4504146" y="3013599"/>
              <a:ext cx="1548806" cy="2907380"/>
            </a:xfrm>
            <a:custGeom>
              <a:avLst/>
              <a:gdLst>
                <a:gd name="connsiteX0" fmla="*/ 1756229 w 1756229"/>
                <a:gd name="connsiteY0" fmla="*/ 0 h 2960915"/>
                <a:gd name="connsiteX1" fmla="*/ 957943 w 1756229"/>
                <a:gd name="connsiteY1" fmla="*/ 943429 h 2960915"/>
                <a:gd name="connsiteX2" fmla="*/ 1219200 w 1756229"/>
                <a:gd name="connsiteY2" fmla="*/ 1349829 h 2960915"/>
                <a:gd name="connsiteX3" fmla="*/ 928914 w 1756229"/>
                <a:gd name="connsiteY3" fmla="*/ 2104572 h 2960915"/>
                <a:gd name="connsiteX4" fmla="*/ 0 w 1756229"/>
                <a:gd name="connsiteY4" fmla="*/ 2554515 h 2960915"/>
                <a:gd name="connsiteX5" fmla="*/ 174172 w 1756229"/>
                <a:gd name="connsiteY5" fmla="*/ 2960915 h 296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6229" h="2960915">
                  <a:moveTo>
                    <a:pt x="1756229" y="0"/>
                  </a:moveTo>
                  <a:lnTo>
                    <a:pt x="957943" y="943429"/>
                  </a:lnTo>
                  <a:lnTo>
                    <a:pt x="1219200" y="1349829"/>
                  </a:lnTo>
                  <a:lnTo>
                    <a:pt x="928914" y="2104572"/>
                  </a:lnTo>
                  <a:lnTo>
                    <a:pt x="0" y="2554515"/>
                  </a:lnTo>
                  <a:lnTo>
                    <a:pt x="174172" y="2960915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手繪多邊形 75"/>
            <p:cNvSpPr/>
            <p:nvPr/>
          </p:nvSpPr>
          <p:spPr>
            <a:xfrm rot="5400000">
              <a:off x="4995567" y="2644808"/>
              <a:ext cx="524802" cy="2052268"/>
            </a:xfrm>
            <a:custGeom>
              <a:avLst/>
              <a:gdLst>
                <a:gd name="connsiteX0" fmla="*/ 595086 w 595086"/>
                <a:gd name="connsiteY0" fmla="*/ 0 h 2090057"/>
                <a:gd name="connsiteX1" fmla="*/ 232229 w 595086"/>
                <a:gd name="connsiteY1" fmla="*/ 899886 h 2090057"/>
                <a:gd name="connsiteX2" fmla="*/ 420915 w 595086"/>
                <a:gd name="connsiteY2" fmla="*/ 1262743 h 2090057"/>
                <a:gd name="connsiteX3" fmla="*/ 0 w 595086"/>
                <a:gd name="connsiteY3" fmla="*/ 2090057 h 209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086" h="2090057">
                  <a:moveTo>
                    <a:pt x="595086" y="0"/>
                  </a:moveTo>
                  <a:lnTo>
                    <a:pt x="232229" y="899886"/>
                  </a:lnTo>
                  <a:lnTo>
                    <a:pt x="420915" y="1262743"/>
                  </a:lnTo>
                  <a:lnTo>
                    <a:pt x="0" y="2090057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手繪多邊形 76"/>
            <p:cNvSpPr/>
            <p:nvPr/>
          </p:nvSpPr>
          <p:spPr>
            <a:xfrm rot="16200000">
              <a:off x="3561066" y="3625504"/>
              <a:ext cx="1548806" cy="2765968"/>
            </a:xfrm>
            <a:custGeom>
              <a:avLst/>
              <a:gdLst>
                <a:gd name="connsiteX0" fmla="*/ 1756229 w 1756229"/>
                <a:gd name="connsiteY0" fmla="*/ 0 h 2960915"/>
                <a:gd name="connsiteX1" fmla="*/ 957943 w 1756229"/>
                <a:gd name="connsiteY1" fmla="*/ 943429 h 2960915"/>
                <a:gd name="connsiteX2" fmla="*/ 1219200 w 1756229"/>
                <a:gd name="connsiteY2" fmla="*/ 1349829 h 2960915"/>
                <a:gd name="connsiteX3" fmla="*/ 928914 w 1756229"/>
                <a:gd name="connsiteY3" fmla="*/ 2104572 h 2960915"/>
                <a:gd name="connsiteX4" fmla="*/ 0 w 1756229"/>
                <a:gd name="connsiteY4" fmla="*/ 2554515 h 2960915"/>
                <a:gd name="connsiteX5" fmla="*/ 174172 w 1756229"/>
                <a:gd name="connsiteY5" fmla="*/ 2960915 h 296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6229" h="2960915">
                  <a:moveTo>
                    <a:pt x="1756229" y="0"/>
                  </a:moveTo>
                  <a:lnTo>
                    <a:pt x="957943" y="943429"/>
                  </a:lnTo>
                  <a:lnTo>
                    <a:pt x="1219200" y="1349829"/>
                  </a:lnTo>
                  <a:lnTo>
                    <a:pt x="928914" y="2104572"/>
                  </a:lnTo>
                  <a:lnTo>
                    <a:pt x="0" y="2554515"/>
                  </a:lnTo>
                  <a:lnTo>
                    <a:pt x="174172" y="2960915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手繪多邊形 77"/>
            <p:cNvSpPr/>
            <p:nvPr/>
          </p:nvSpPr>
          <p:spPr>
            <a:xfrm rot="5400000">
              <a:off x="5310617" y="4007493"/>
              <a:ext cx="832004" cy="1539201"/>
            </a:xfrm>
            <a:custGeom>
              <a:avLst/>
              <a:gdLst>
                <a:gd name="connsiteX0" fmla="*/ 0 w 943429"/>
                <a:gd name="connsiteY0" fmla="*/ 1436914 h 1567543"/>
                <a:gd name="connsiteX1" fmla="*/ 638629 w 943429"/>
                <a:gd name="connsiteY1" fmla="*/ 1567543 h 1567543"/>
                <a:gd name="connsiteX2" fmla="*/ 943429 w 943429"/>
                <a:gd name="connsiteY2" fmla="*/ 624114 h 1567543"/>
                <a:gd name="connsiteX3" fmla="*/ 798286 w 943429"/>
                <a:gd name="connsiteY3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29" h="1567543">
                  <a:moveTo>
                    <a:pt x="0" y="1436914"/>
                  </a:moveTo>
                  <a:lnTo>
                    <a:pt x="638629" y="1567543"/>
                  </a:lnTo>
                  <a:lnTo>
                    <a:pt x="943429" y="624114"/>
                  </a:lnTo>
                  <a:lnTo>
                    <a:pt x="798286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手繪多邊形 78"/>
            <p:cNvSpPr/>
            <p:nvPr/>
          </p:nvSpPr>
          <p:spPr>
            <a:xfrm rot="19106296">
              <a:off x="3337528" y="3891532"/>
              <a:ext cx="926371" cy="1382406"/>
            </a:xfrm>
            <a:custGeom>
              <a:avLst/>
              <a:gdLst>
                <a:gd name="connsiteX0" fmla="*/ 0 w 943429"/>
                <a:gd name="connsiteY0" fmla="*/ 1436914 h 1567543"/>
                <a:gd name="connsiteX1" fmla="*/ 638629 w 943429"/>
                <a:gd name="connsiteY1" fmla="*/ 1567543 h 1567543"/>
                <a:gd name="connsiteX2" fmla="*/ 943429 w 943429"/>
                <a:gd name="connsiteY2" fmla="*/ 624114 h 1567543"/>
                <a:gd name="connsiteX3" fmla="*/ 798286 w 943429"/>
                <a:gd name="connsiteY3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29" h="1567543">
                  <a:moveTo>
                    <a:pt x="0" y="1436914"/>
                  </a:moveTo>
                  <a:lnTo>
                    <a:pt x="638629" y="1567543"/>
                  </a:lnTo>
                  <a:lnTo>
                    <a:pt x="943429" y="624114"/>
                  </a:lnTo>
                  <a:lnTo>
                    <a:pt x="798286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手繪多邊形 79"/>
            <p:cNvSpPr/>
            <p:nvPr/>
          </p:nvSpPr>
          <p:spPr>
            <a:xfrm rot="16200000">
              <a:off x="4055212" y="2768032"/>
              <a:ext cx="1548806" cy="2907380"/>
            </a:xfrm>
            <a:custGeom>
              <a:avLst/>
              <a:gdLst>
                <a:gd name="connsiteX0" fmla="*/ 1756229 w 1756229"/>
                <a:gd name="connsiteY0" fmla="*/ 0 h 2960915"/>
                <a:gd name="connsiteX1" fmla="*/ 957943 w 1756229"/>
                <a:gd name="connsiteY1" fmla="*/ 943429 h 2960915"/>
                <a:gd name="connsiteX2" fmla="*/ 1219200 w 1756229"/>
                <a:gd name="connsiteY2" fmla="*/ 1349829 h 2960915"/>
                <a:gd name="connsiteX3" fmla="*/ 928914 w 1756229"/>
                <a:gd name="connsiteY3" fmla="*/ 2104572 h 2960915"/>
                <a:gd name="connsiteX4" fmla="*/ 0 w 1756229"/>
                <a:gd name="connsiteY4" fmla="*/ 2554515 h 2960915"/>
                <a:gd name="connsiteX5" fmla="*/ 174172 w 1756229"/>
                <a:gd name="connsiteY5" fmla="*/ 2960915 h 296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6229" h="2960915">
                  <a:moveTo>
                    <a:pt x="1756229" y="0"/>
                  </a:moveTo>
                  <a:lnTo>
                    <a:pt x="957943" y="943429"/>
                  </a:lnTo>
                  <a:lnTo>
                    <a:pt x="1219200" y="1349829"/>
                  </a:lnTo>
                  <a:lnTo>
                    <a:pt x="928914" y="2104572"/>
                  </a:lnTo>
                  <a:lnTo>
                    <a:pt x="0" y="2554515"/>
                  </a:lnTo>
                  <a:lnTo>
                    <a:pt x="174172" y="2960915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1" name="手繪多邊形 80"/>
            <p:cNvSpPr/>
            <p:nvPr/>
          </p:nvSpPr>
          <p:spPr>
            <a:xfrm rot="16471451">
              <a:off x="5279803" y="3873781"/>
              <a:ext cx="665603" cy="1767231"/>
            </a:xfrm>
            <a:custGeom>
              <a:avLst/>
              <a:gdLst>
                <a:gd name="connsiteX0" fmla="*/ 0 w 754743"/>
                <a:gd name="connsiteY0" fmla="*/ 1799772 h 1799772"/>
                <a:gd name="connsiteX1" fmla="*/ 333829 w 754743"/>
                <a:gd name="connsiteY1" fmla="*/ 1074057 h 1799772"/>
                <a:gd name="connsiteX2" fmla="*/ 754743 w 754743"/>
                <a:gd name="connsiteY2" fmla="*/ 522515 h 1799772"/>
                <a:gd name="connsiteX3" fmla="*/ 711200 w 754743"/>
                <a:gd name="connsiteY3" fmla="*/ 0 h 179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43" h="1799772">
                  <a:moveTo>
                    <a:pt x="0" y="1799772"/>
                  </a:moveTo>
                  <a:lnTo>
                    <a:pt x="333829" y="1074057"/>
                  </a:lnTo>
                  <a:lnTo>
                    <a:pt x="754743" y="522515"/>
                  </a:lnTo>
                  <a:lnTo>
                    <a:pt x="711200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手繪多邊形 81"/>
            <p:cNvSpPr/>
            <p:nvPr/>
          </p:nvSpPr>
          <p:spPr>
            <a:xfrm rot="15966612">
              <a:off x="3968169" y="3901695"/>
              <a:ext cx="1305605" cy="2095024"/>
            </a:xfrm>
            <a:custGeom>
              <a:avLst/>
              <a:gdLst>
                <a:gd name="connsiteX0" fmla="*/ 1480457 w 1480457"/>
                <a:gd name="connsiteY0" fmla="*/ 1291771 h 2133600"/>
                <a:gd name="connsiteX1" fmla="*/ 899885 w 1480457"/>
                <a:gd name="connsiteY1" fmla="*/ 2133600 h 2133600"/>
                <a:gd name="connsiteX2" fmla="*/ 145143 w 1480457"/>
                <a:gd name="connsiteY2" fmla="*/ 1088571 h 2133600"/>
                <a:gd name="connsiteX3" fmla="*/ 0 w 1480457"/>
                <a:gd name="connsiteY3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457" h="2133600">
                  <a:moveTo>
                    <a:pt x="1480457" y="1291771"/>
                  </a:moveTo>
                  <a:lnTo>
                    <a:pt x="899885" y="2133600"/>
                  </a:lnTo>
                  <a:lnTo>
                    <a:pt x="145143" y="10885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手繪多邊形 82"/>
            <p:cNvSpPr/>
            <p:nvPr/>
          </p:nvSpPr>
          <p:spPr>
            <a:xfrm rot="11919841">
              <a:off x="3246661" y="3738792"/>
              <a:ext cx="1311171" cy="1945607"/>
            </a:xfrm>
            <a:custGeom>
              <a:avLst/>
              <a:gdLst>
                <a:gd name="connsiteX0" fmla="*/ 1335314 w 1335314"/>
                <a:gd name="connsiteY0" fmla="*/ 0 h 2206171"/>
                <a:gd name="connsiteX1" fmla="*/ 609600 w 1335314"/>
                <a:gd name="connsiteY1" fmla="*/ 783771 h 2206171"/>
                <a:gd name="connsiteX2" fmla="*/ 551543 w 1335314"/>
                <a:gd name="connsiteY2" fmla="*/ 2046514 h 2206171"/>
                <a:gd name="connsiteX3" fmla="*/ 0 w 1335314"/>
                <a:gd name="connsiteY3" fmla="*/ 2206171 h 220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314" h="2206171">
                  <a:moveTo>
                    <a:pt x="1335314" y="0"/>
                  </a:moveTo>
                  <a:lnTo>
                    <a:pt x="609600" y="783771"/>
                  </a:lnTo>
                  <a:lnTo>
                    <a:pt x="551543" y="2046514"/>
                  </a:lnTo>
                  <a:lnTo>
                    <a:pt x="0" y="2206171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手繪多邊形 83"/>
            <p:cNvSpPr/>
            <p:nvPr/>
          </p:nvSpPr>
          <p:spPr>
            <a:xfrm rot="5138456">
              <a:off x="4209012" y="3748479"/>
              <a:ext cx="1177604" cy="2166283"/>
            </a:xfrm>
            <a:custGeom>
              <a:avLst/>
              <a:gdLst>
                <a:gd name="connsiteX0" fmla="*/ 1335314 w 1335314"/>
                <a:gd name="connsiteY0" fmla="*/ 0 h 2206171"/>
                <a:gd name="connsiteX1" fmla="*/ 609600 w 1335314"/>
                <a:gd name="connsiteY1" fmla="*/ 783771 h 2206171"/>
                <a:gd name="connsiteX2" fmla="*/ 551543 w 1335314"/>
                <a:gd name="connsiteY2" fmla="*/ 2046514 h 2206171"/>
                <a:gd name="connsiteX3" fmla="*/ 0 w 1335314"/>
                <a:gd name="connsiteY3" fmla="*/ 2206171 h 220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314" h="2206171">
                  <a:moveTo>
                    <a:pt x="1335314" y="0"/>
                  </a:moveTo>
                  <a:lnTo>
                    <a:pt x="609600" y="783771"/>
                  </a:lnTo>
                  <a:lnTo>
                    <a:pt x="551543" y="2046514"/>
                  </a:lnTo>
                  <a:lnTo>
                    <a:pt x="0" y="2206171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手繪多邊形 84"/>
            <p:cNvSpPr/>
            <p:nvPr/>
          </p:nvSpPr>
          <p:spPr>
            <a:xfrm rot="11428866">
              <a:off x="4206029" y="3190935"/>
              <a:ext cx="1895498" cy="1280005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手繪多邊形 85"/>
            <p:cNvSpPr/>
            <p:nvPr/>
          </p:nvSpPr>
          <p:spPr>
            <a:xfrm rot="6420910">
              <a:off x="2989334" y="4107851"/>
              <a:ext cx="1702407" cy="1425187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手繪多邊形 86"/>
            <p:cNvSpPr/>
            <p:nvPr/>
          </p:nvSpPr>
          <p:spPr>
            <a:xfrm rot="6252695">
              <a:off x="3985053" y="4396523"/>
              <a:ext cx="981230" cy="1243816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Framework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Routable graph construction (off-line)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713447" y="5981218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Routable Graph</a:t>
            </a:r>
            <a:endParaRPr lang="zh-TW" altLang="en-US" sz="200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9695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284984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437112"/>
            <a:ext cx="151216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509120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平行四邊形 49"/>
          <p:cNvSpPr/>
          <p:nvPr/>
        </p:nvSpPr>
        <p:spPr>
          <a:xfrm>
            <a:off x="755576" y="2852936"/>
            <a:ext cx="5112568" cy="3096344"/>
          </a:xfrm>
          <a:prstGeom prst="parallelogram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4581128"/>
            <a:ext cx="1224136" cy="99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306896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581128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3429000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4077072"/>
            <a:ext cx="1008112" cy="8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90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1680" y="328498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文字方塊 59"/>
          <p:cNvSpPr txBox="1"/>
          <p:nvPr/>
        </p:nvSpPr>
        <p:spPr>
          <a:xfrm>
            <a:off x="2051720" y="2380818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0070C0"/>
                </a:solidFill>
              </a:rPr>
              <a:t>Region: Connected geographical area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5508104" y="364502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0070C0"/>
                </a:solidFill>
              </a:rPr>
              <a:t>Edges in each region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1907704" y="554917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0070C0"/>
                </a:solidFill>
              </a:rPr>
              <a:t>Edges between regions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81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10290</TotalTime>
  <Words>831</Words>
  <Application>Microsoft Office PowerPoint</Application>
  <PresentationFormat>如螢幕大小 (4:3)</PresentationFormat>
  <Paragraphs>252</Paragraphs>
  <Slides>26</Slides>
  <Notes>9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8" baseType="lpstr">
      <vt:lpstr>Office 佈景主題</vt:lpstr>
      <vt:lpstr>圖片</vt:lpstr>
      <vt:lpstr>Constructing Popular Routes from Uncertain Trajectories</vt:lpstr>
      <vt:lpstr>Introduction</vt:lpstr>
      <vt:lpstr>Uncertain Trajectory (1/3)</vt:lpstr>
      <vt:lpstr>Uncertain Trajectory (2/3)</vt:lpstr>
      <vt:lpstr>Uncertain Trajectory (3/3)</vt:lpstr>
      <vt:lpstr>Problem Definition</vt:lpstr>
      <vt:lpstr>Application Scenarios</vt:lpstr>
      <vt:lpstr>Using Collective Knowledge</vt:lpstr>
      <vt:lpstr>Framework Overview</vt:lpstr>
      <vt:lpstr>Framework Overview</vt:lpstr>
      <vt:lpstr>Region Construction (1/3)</vt:lpstr>
      <vt:lpstr>Region Construction (2/3)</vt:lpstr>
      <vt:lpstr>Region Construction (3/3)</vt:lpstr>
      <vt:lpstr>Edge Inference</vt:lpstr>
      <vt:lpstr>Route Inference</vt:lpstr>
      <vt:lpstr>Local Route Search</vt:lpstr>
      <vt:lpstr>Global Route Search</vt:lpstr>
      <vt:lpstr>Route Refinement</vt:lpstr>
      <vt:lpstr>Experiments</vt:lpstr>
      <vt:lpstr>Results in Manhattan</vt:lpstr>
      <vt:lpstr>Performance Comparison</vt:lpstr>
      <vt:lpstr>Impact of Data Sparseness</vt:lpstr>
      <vt:lpstr>Evaluation of Graph Construction</vt:lpstr>
      <vt:lpstr>Effectiveness of Route Refinement</vt:lpstr>
      <vt:lpstr>Conclusions</vt:lpstr>
      <vt:lpstr>Q &amp; A</vt:lpstr>
    </vt:vector>
  </TitlesOfParts>
  <Company>adsl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Interface</dc:title>
  <dc:creator>01</dc:creator>
  <cp:lastModifiedBy>01</cp:lastModifiedBy>
  <cp:revision>1203</cp:revision>
  <dcterms:created xsi:type="dcterms:W3CDTF">2009-11-20T04:08:55Z</dcterms:created>
  <dcterms:modified xsi:type="dcterms:W3CDTF">2012-08-08T17:13:17Z</dcterms:modified>
</cp:coreProperties>
</file>