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37"/>
  </p:notesMasterIdLst>
  <p:sldIdLst>
    <p:sldId id="256" r:id="rId2"/>
    <p:sldId id="330" r:id="rId3"/>
    <p:sldId id="293" r:id="rId4"/>
    <p:sldId id="275" r:id="rId5"/>
    <p:sldId id="321" r:id="rId6"/>
    <p:sldId id="288" r:id="rId7"/>
    <p:sldId id="294" r:id="rId8"/>
    <p:sldId id="299" r:id="rId9"/>
    <p:sldId id="295" r:id="rId10"/>
    <p:sldId id="298" r:id="rId11"/>
    <p:sldId id="326" r:id="rId12"/>
    <p:sldId id="274" r:id="rId13"/>
    <p:sldId id="302" r:id="rId14"/>
    <p:sldId id="305" r:id="rId15"/>
    <p:sldId id="329" r:id="rId16"/>
    <p:sldId id="303" r:id="rId17"/>
    <p:sldId id="309" r:id="rId18"/>
    <p:sldId id="269" r:id="rId19"/>
    <p:sldId id="282" r:id="rId20"/>
    <p:sldId id="283" r:id="rId21"/>
    <p:sldId id="270" r:id="rId22"/>
    <p:sldId id="281" r:id="rId23"/>
    <p:sldId id="314" r:id="rId24"/>
    <p:sldId id="325" r:id="rId25"/>
    <p:sldId id="331" r:id="rId26"/>
    <p:sldId id="313" r:id="rId27"/>
    <p:sldId id="323" r:id="rId28"/>
    <p:sldId id="310" r:id="rId29"/>
    <p:sldId id="311" r:id="rId30"/>
    <p:sldId id="312" r:id="rId31"/>
    <p:sldId id="319" r:id="rId32"/>
    <p:sldId id="320" r:id="rId33"/>
    <p:sldId id="324" r:id="rId34"/>
    <p:sldId id="327" r:id="rId35"/>
    <p:sldId id="32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28" autoAdjust="0"/>
  </p:normalViewPr>
  <p:slideViewPr>
    <p:cSldViewPr snapToGrid="0">
      <p:cViewPr varScale="1">
        <p:scale>
          <a:sx n="117" d="100"/>
          <a:sy n="117" d="100"/>
        </p:scale>
        <p:origin x="6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jects\tfs\ppaxos\documents\eurosys2014\scalabilit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jects\tfs\ppaxos\documents\eurosys2014\leveldb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jects\tfs\ppaxos\documents\eurosys2014\scalabilit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jects\tfs\ppaxos\documents\eurosys2014\scalabilit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jects\tfs\ppaxos\documents\eurosys2014\scalabilit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Sheet1!$G$1</c:f>
              <c:strCache>
                <c:ptCount val="1"/>
                <c:pt idx="0">
                  <c:v>serial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Sheet1!$F$2:$F$7</c:f>
              <c:strCache>
                <c:ptCount val="6"/>
                <c:pt idx="0">
                  <c:v>thumbnail</c:v>
                </c:pt>
                <c:pt idx="1">
                  <c:v>xlock</c:v>
                </c:pt>
                <c:pt idx="2">
                  <c:v>fileserver</c:v>
                </c:pt>
                <c:pt idx="3">
                  <c:v>memcached</c:v>
                </c:pt>
                <c:pt idx="4">
                  <c:v>kyotocabinet</c:v>
                </c:pt>
                <c:pt idx="5">
                  <c:v>leveldb</c:v>
                </c:pt>
              </c:strCache>
            </c:strRef>
          </c:cat>
          <c:val>
            <c:numRef>
              <c:f>Sheet1!$G$2:$G$7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Sheet1!$H$1</c:f>
              <c:strCache>
                <c:ptCount val="1"/>
                <c:pt idx="0">
                  <c:v>nonreplicated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Sheet1!$F$2:$F$7</c:f>
              <c:strCache>
                <c:ptCount val="6"/>
                <c:pt idx="0">
                  <c:v>thumbnail</c:v>
                </c:pt>
                <c:pt idx="1">
                  <c:v>xlock</c:v>
                </c:pt>
                <c:pt idx="2">
                  <c:v>fileserver</c:v>
                </c:pt>
                <c:pt idx="3">
                  <c:v>memcached</c:v>
                </c:pt>
                <c:pt idx="4">
                  <c:v>kyotocabinet</c:v>
                </c:pt>
                <c:pt idx="5">
                  <c:v>leveldb</c:v>
                </c:pt>
              </c:strCache>
            </c:strRef>
          </c:cat>
          <c:val>
            <c:numRef>
              <c:f>Sheet1!$H$2:$H$7</c:f>
              <c:numCache>
                <c:formatCode>General</c:formatCode>
                <c:ptCount val="6"/>
                <c:pt idx="0">
                  <c:v>15.814035087719299</c:v>
                </c:pt>
                <c:pt idx="1">
                  <c:v>21.584878841207523</c:v>
                </c:pt>
                <c:pt idx="2">
                  <c:v>3.1216617210682491</c:v>
                </c:pt>
                <c:pt idx="3">
                  <c:v>1.0432810237314181</c:v>
                </c:pt>
                <c:pt idx="4">
                  <c:v>2.9336738663723807</c:v>
                </c:pt>
                <c:pt idx="5">
                  <c:v>5.6065472440944886</c:v>
                </c:pt>
              </c:numCache>
            </c:numRef>
          </c:val>
        </c:ser>
        <c:ser>
          <c:idx val="2"/>
          <c:order val="2"/>
          <c:tx>
            <c:strRef>
              <c:f>Sheet1!$I$1</c:f>
              <c:strCache>
                <c:ptCount val="1"/>
                <c:pt idx="0">
                  <c:v>Rex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Sheet1!$F$2:$F$7</c:f>
              <c:strCache>
                <c:ptCount val="6"/>
                <c:pt idx="0">
                  <c:v>thumbnail</c:v>
                </c:pt>
                <c:pt idx="1">
                  <c:v>xlock</c:v>
                </c:pt>
                <c:pt idx="2">
                  <c:v>fileserver</c:v>
                </c:pt>
                <c:pt idx="3">
                  <c:v>memcached</c:v>
                </c:pt>
                <c:pt idx="4">
                  <c:v>kyotocabinet</c:v>
                </c:pt>
                <c:pt idx="5">
                  <c:v>leveldb</c:v>
                </c:pt>
              </c:strCache>
            </c:strRef>
          </c:cat>
          <c:val>
            <c:numRef>
              <c:f>Sheet1!$I$2:$I$7</c:f>
              <c:numCache>
                <c:formatCode>General</c:formatCode>
                <c:ptCount val="6"/>
                <c:pt idx="0">
                  <c:v>13.291228070175439</c:v>
                </c:pt>
                <c:pt idx="1">
                  <c:v>16.523160055954154</c:v>
                </c:pt>
                <c:pt idx="2">
                  <c:v>2.513353115727003</c:v>
                </c:pt>
                <c:pt idx="3">
                  <c:v>0.7854271950823063</c:v>
                </c:pt>
                <c:pt idx="4">
                  <c:v>2.7039105043227822</c:v>
                </c:pt>
                <c:pt idx="5">
                  <c:v>5.0413385826771657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7846720"/>
        <c:axId val="437849072"/>
      </c:barChart>
      <c:catAx>
        <c:axId val="437846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849072"/>
        <c:crosses val="autoZero"/>
        <c:auto val="1"/>
        <c:lblAlgn val="ctr"/>
        <c:lblOffset val="100"/>
        <c:noMultiLvlLbl val="0"/>
      </c:catAx>
      <c:valAx>
        <c:axId val="437849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Max Speedup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846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leveldb!$C$325</c:f>
              <c:strCache>
                <c:ptCount val="1"/>
                <c:pt idx="0">
                  <c:v>nonreplicated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leveldb!$B$326:$B$332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24</c:v>
                </c:pt>
                <c:pt idx="6">
                  <c:v>32</c:v>
                </c:pt>
              </c:numCache>
            </c:numRef>
          </c:cat>
          <c:val>
            <c:numRef>
              <c:f>leveldb!$C$326:$C$332</c:f>
              <c:numCache>
                <c:formatCode>General</c:formatCode>
                <c:ptCount val="7"/>
                <c:pt idx="0">
                  <c:v>1.0003248031496064</c:v>
                </c:pt>
                <c:pt idx="1">
                  <c:v>1.9995649606299213</c:v>
                </c:pt>
                <c:pt idx="2">
                  <c:v>3.7273444881889763</c:v>
                </c:pt>
                <c:pt idx="3">
                  <c:v>5.0879015748031495</c:v>
                </c:pt>
                <c:pt idx="4">
                  <c:v>5.6065472440944886</c:v>
                </c:pt>
                <c:pt idx="5">
                  <c:v>5.1037440944881896</c:v>
                </c:pt>
                <c:pt idx="6">
                  <c:v>4.7543051181102358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leveldb!$D$325</c:f>
              <c:strCache>
                <c:ptCount val="1"/>
                <c:pt idx="0">
                  <c:v>Rex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leveldb!$B$326:$B$332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24</c:v>
                </c:pt>
                <c:pt idx="6">
                  <c:v>32</c:v>
                </c:pt>
              </c:numCache>
            </c:numRef>
          </c:cat>
          <c:val>
            <c:numRef>
              <c:f>leveldb!$D$326:$D$332</c:f>
              <c:numCache>
                <c:formatCode>General</c:formatCode>
                <c:ptCount val="7"/>
                <c:pt idx="0">
                  <c:v>1</c:v>
                </c:pt>
                <c:pt idx="1">
                  <c:v>1.8248031496062993</c:v>
                </c:pt>
                <c:pt idx="2">
                  <c:v>3.3720807086614175</c:v>
                </c:pt>
                <c:pt idx="3">
                  <c:v>4.7970137795275587</c:v>
                </c:pt>
                <c:pt idx="4">
                  <c:v>5.0517913385826771</c:v>
                </c:pt>
                <c:pt idx="5">
                  <c:v>5.0413385826771657</c:v>
                </c:pt>
                <c:pt idx="6">
                  <c:v>4.5019330708661416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7845152"/>
        <c:axId val="437847112"/>
      </c:lineChart>
      <c:lineChart>
        <c:grouping val="standard"/>
        <c:varyColors val="0"/>
        <c:ser>
          <c:idx val="2"/>
          <c:order val="2"/>
          <c:tx>
            <c:strRef>
              <c:f>leveldb!$E$325</c:f>
              <c:strCache>
                <c:ptCount val="1"/>
                <c:pt idx="0">
                  <c:v>waited events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val>
            <c:numRef>
              <c:f>leveldb!$E$326:$E$332</c:f>
              <c:numCache>
                <c:formatCode>General</c:formatCode>
                <c:ptCount val="7"/>
                <c:pt idx="0">
                  <c:v>0</c:v>
                </c:pt>
                <c:pt idx="1">
                  <c:v>3.8159999999999998</c:v>
                </c:pt>
                <c:pt idx="2">
                  <c:v>17.202999999999999</c:v>
                </c:pt>
                <c:pt idx="3">
                  <c:v>44.383000000000003</c:v>
                </c:pt>
                <c:pt idx="4">
                  <c:v>58.863999999999997</c:v>
                </c:pt>
                <c:pt idx="5">
                  <c:v>51.637999999999998</c:v>
                </c:pt>
                <c:pt idx="6">
                  <c:v>66.287999999999997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7845544"/>
        <c:axId val="437842800"/>
      </c:lineChart>
      <c:catAx>
        <c:axId val="437845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847112"/>
        <c:crosses val="autoZero"/>
        <c:auto val="1"/>
        <c:lblAlgn val="ctr"/>
        <c:lblOffset val="100"/>
        <c:noMultiLvlLbl val="0"/>
      </c:catAx>
      <c:valAx>
        <c:axId val="437847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Speedup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845152"/>
        <c:crosses val="autoZero"/>
        <c:crossBetween val="midCat"/>
      </c:valAx>
      <c:valAx>
        <c:axId val="43784280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thousand events /sec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845544"/>
        <c:crosses val="max"/>
        <c:crossBetween val="between"/>
      </c:valAx>
      <c:catAx>
        <c:axId val="437845544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threads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out"/>
        <c:minorTickMark val="none"/>
        <c:tickLblPos val="nextTo"/>
        <c:crossAx val="4378428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Sheet1!$B$42</c:f>
              <c:strCache>
                <c:ptCount val="1"/>
                <c:pt idx="0">
                  <c:v>native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Sheet1!$A$43:$A$49</c:f>
              <c:numCache>
                <c:formatCode>General</c:formatCode>
                <c:ptCount val="7"/>
                <c:pt idx="0">
                  <c:v>1E-3</c:v>
                </c:pt>
                <c:pt idx="1">
                  <c:v>0.01</c:v>
                </c:pt>
                <c:pt idx="2">
                  <c:v>0.05</c:v>
                </c:pt>
                <c:pt idx="3">
                  <c:v>0.1</c:v>
                </c:pt>
                <c:pt idx="4">
                  <c:v>0.2</c:v>
                </c:pt>
                <c:pt idx="5">
                  <c:v>0.5</c:v>
                </c:pt>
                <c:pt idx="6">
                  <c:v>1</c:v>
                </c:pt>
              </c:numCache>
            </c:numRef>
          </c:cat>
          <c:val>
            <c:numRef>
              <c:f>Sheet1!$B$43:$B$49</c:f>
              <c:numCache>
                <c:formatCode>General</c:formatCode>
                <c:ptCount val="7"/>
                <c:pt idx="0">
                  <c:v>11.06925</c:v>
                </c:pt>
                <c:pt idx="1">
                  <c:v>10.5885</c:v>
                </c:pt>
                <c:pt idx="2">
                  <c:v>10.542</c:v>
                </c:pt>
                <c:pt idx="3">
                  <c:v>10.5405</c:v>
                </c:pt>
                <c:pt idx="4">
                  <c:v>10.532249999999999</c:v>
                </c:pt>
                <c:pt idx="5">
                  <c:v>10.22325</c:v>
                </c:pt>
                <c:pt idx="6">
                  <c:v>5.1277499999999998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Sheet1!$C$42</c:f>
              <c:strCache>
                <c:ptCount val="1"/>
                <c:pt idx="0">
                  <c:v>Rex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Sheet1!$A$43:$A$49</c:f>
              <c:numCache>
                <c:formatCode>General</c:formatCode>
                <c:ptCount val="7"/>
                <c:pt idx="0">
                  <c:v>1E-3</c:v>
                </c:pt>
                <c:pt idx="1">
                  <c:v>0.01</c:v>
                </c:pt>
                <c:pt idx="2">
                  <c:v>0.05</c:v>
                </c:pt>
                <c:pt idx="3">
                  <c:v>0.1</c:v>
                </c:pt>
                <c:pt idx="4">
                  <c:v>0.2</c:v>
                </c:pt>
                <c:pt idx="5">
                  <c:v>0.5</c:v>
                </c:pt>
                <c:pt idx="6">
                  <c:v>1</c:v>
                </c:pt>
              </c:numCache>
            </c:numRef>
          </c:cat>
          <c:val>
            <c:numRef>
              <c:f>Sheet1!$C$43:$C$49</c:f>
              <c:numCache>
                <c:formatCode>General</c:formatCode>
                <c:ptCount val="7"/>
                <c:pt idx="0">
                  <c:v>9.2692499999999995</c:v>
                </c:pt>
                <c:pt idx="1">
                  <c:v>9.2737499999999997</c:v>
                </c:pt>
                <c:pt idx="2">
                  <c:v>9.2017500000000005</c:v>
                </c:pt>
                <c:pt idx="3">
                  <c:v>9.2062500000000007</c:v>
                </c:pt>
                <c:pt idx="4">
                  <c:v>9.0015000000000001</c:v>
                </c:pt>
                <c:pt idx="5">
                  <c:v>9.0794999999999995</c:v>
                </c:pt>
                <c:pt idx="6">
                  <c:v>4.9499999999999993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7845936"/>
        <c:axId val="437847896"/>
      </c:lineChart>
      <c:catAx>
        <c:axId val="4378459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 dirty="0" smtClean="0"/>
                  <a:t>Lock Conflict Probability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847896"/>
        <c:crosses val="autoZero"/>
        <c:auto val="1"/>
        <c:lblAlgn val="ctr"/>
        <c:lblOffset val="100"/>
        <c:noMultiLvlLbl val="0"/>
      </c:catAx>
      <c:valAx>
        <c:axId val="437847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Throughput (thousands)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84593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Sheet1!$B$58</c:f>
              <c:strCache>
                <c:ptCount val="1"/>
                <c:pt idx="0">
                  <c:v>100%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Sheet1!$A$59:$A$62</c:f>
              <c:numCache>
                <c:formatCode>General</c:formatCode>
                <c:ptCount val="4"/>
                <c:pt idx="0">
                  <c:v>1E-3</c:v>
                </c:pt>
                <c:pt idx="1">
                  <c:v>0.01</c:v>
                </c:pt>
                <c:pt idx="2">
                  <c:v>0.05</c:v>
                </c:pt>
                <c:pt idx="3">
                  <c:v>0.1</c:v>
                </c:pt>
              </c:numCache>
            </c:numRef>
          </c:cat>
          <c:val>
            <c:numRef>
              <c:f>Sheet1!$B$59:$B$62</c:f>
              <c:numCache>
                <c:formatCode>General</c:formatCode>
                <c:ptCount val="4"/>
                <c:pt idx="0">
                  <c:v>12.148</c:v>
                </c:pt>
                <c:pt idx="1">
                  <c:v>11.882999999999999</c:v>
                </c:pt>
                <c:pt idx="2">
                  <c:v>11.093999999999999</c:v>
                </c:pt>
                <c:pt idx="3">
                  <c:v>6.0640000000000001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Sheet1!$C$58</c:f>
              <c:strCache>
                <c:ptCount val="1"/>
                <c:pt idx="0">
                  <c:v>80%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Sheet1!$A$59:$A$62</c:f>
              <c:numCache>
                <c:formatCode>General</c:formatCode>
                <c:ptCount val="4"/>
                <c:pt idx="0">
                  <c:v>1E-3</c:v>
                </c:pt>
                <c:pt idx="1">
                  <c:v>0.01</c:v>
                </c:pt>
                <c:pt idx="2">
                  <c:v>0.05</c:v>
                </c:pt>
                <c:pt idx="3">
                  <c:v>0.1</c:v>
                </c:pt>
              </c:numCache>
            </c:numRef>
          </c:cat>
          <c:val>
            <c:numRef>
              <c:f>Sheet1!$C$59:$C$62</c:f>
              <c:numCache>
                <c:formatCode>General</c:formatCode>
                <c:ptCount val="4"/>
                <c:pt idx="0">
                  <c:v>12.364000000000001</c:v>
                </c:pt>
                <c:pt idx="1">
                  <c:v>12.311</c:v>
                </c:pt>
                <c:pt idx="2">
                  <c:v>11.228999999999999</c:v>
                </c:pt>
                <c:pt idx="3">
                  <c:v>7.585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Sheet1!$D$58</c:f>
              <c:strCache>
                <c:ptCount val="1"/>
                <c:pt idx="0">
                  <c:v>60%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Sheet1!$A$59:$A$62</c:f>
              <c:numCache>
                <c:formatCode>General</c:formatCode>
                <c:ptCount val="4"/>
                <c:pt idx="0">
                  <c:v>1E-3</c:v>
                </c:pt>
                <c:pt idx="1">
                  <c:v>0.01</c:v>
                </c:pt>
                <c:pt idx="2">
                  <c:v>0.05</c:v>
                </c:pt>
                <c:pt idx="3">
                  <c:v>0.1</c:v>
                </c:pt>
              </c:numCache>
            </c:numRef>
          </c:cat>
          <c:val>
            <c:numRef>
              <c:f>Sheet1!$D$59:$D$62</c:f>
              <c:numCache>
                <c:formatCode>General</c:formatCode>
                <c:ptCount val="4"/>
                <c:pt idx="0">
                  <c:v>12.404999999999999</c:v>
                </c:pt>
                <c:pt idx="1">
                  <c:v>12.388999999999999</c:v>
                </c:pt>
                <c:pt idx="2">
                  <c:v>11.332000000000001</c:v>
                </c:pt>
                <c:pt idx="3">
                  <c:v>10.19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Sheet1!$E$58</c:f>
              <c:strCache>
                <c:ptCount val="1"/>
                <c:pt idx="0">
                  <c:v>10%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Sheet1!$A$59:$A$62</c:f>
              <c:numCache>
                <c:formatCode>General</c:formatCode>
                <c:ptCount val="4"/>
                <c:pt idx="0">
                  <c:v>1E-3</c:v>
                </c:pt>
                <c:pt idx="1">
                  <c:v>0.01</c:v>
                </c:pt>
                <c:pt idx="2">
                  <c:v>0.05</c:v>
                </c:pt>
                <c:pt idx="3">
                  <c:v>0.1</c:v>
                </c:pt>
              </c:numCache>
            </c:numRef>
          </c:cat>
          <c:val>
            <c:numRef>
              <c:f>Sheet1!$E$59:$E$62</c:f>
              <c:numCache>
                <c:formatCode>General</c:formatCode>
                <c:ptCount val="4"/>
                <c:pt idx="0">
                  <c:v>12.359</c:v>
                </c:pt>
                <c:pt idx="1">
                  <c:v>12.365</c:v>
                </c:pt>
                <c:pt idx="2">
                  <c:v>12.269</c:v>
                </c:pt>
                <c:pt idx="3">
                  <c:v>12.275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7848680"/>
        <c:axId val="437849464"/>
      </c:lineChart>
      <c:catAx>
        <c:axId val="4378486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Conflict Ratio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849464"/>
        <c:crosses val="autoZero"/>
        <c:auto val="1"/>
        <c:lblAlgn val="ctr"/>
        <c:lblOffset val="100"/>
        <c:noMultiLvlLbl val="0"/>
      </c:catAx>
      <c:valAx>
        <c:axId val="437849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Speedup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848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Sheet1!$B$79</c:f>
              <c:strCache>
                <c:ptCount val="1"/>
                <c:pt idx="0">
                  <c:v>0.1ms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Sheet1!$A$80:$A$84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</c:numCache>
            </c:numRef>
          </c:cat>
          <c:val>
            <c:numRef>
              <c:f>Sheet1!$B$80:$B$84</c:f>
              <c:numCache>
                <c:formatCode>General</c:formatCode>
                <c:ptCount val="5"/>
                <c:pt idx="0">
                  <c:v>1</c:v>
                </c:pt>
                <c:pt idx="1">
                  <c:v>1.7699599749999999</c:v>
                </c:pt>
                <c:pt idx="2">
                  <c:v>3.0895302299999998</c:v>
                </c:pt>
                <c:pt idx="3">
                  <c:v>5.6473562250000002</c:v>
                </c:pt>
                <c:pt idx="4">
                  <c:v>6.6683168320000004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Sheet1!$C$79</c:f>
              <c:strCache>
                <c:ptCount val="1"/>
                <c:pt idx="0">
                  <c:v>1ms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Sheet1!$A$80:$A$84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</c:numCache>
            </c:numRef>
          </c:cat>
          <c:val>
            <c:numRef>
              <c:f>Sheet1!$C$80:$C$84</c:f>
              <c:numCache>
                <c:formatCode>General</c:formatCode>
                <c:ptCount val="5"/>
                <c:pt idx="0">
                  <c:v>1</c:v>
                </c:pt>
                <c:pt idx="1">
                  <c:v>2.1599099100000001</c:v>
                </c:pt>
                <c:pt idx="2">
                  <c:v>4.1092342339999997</c:v>
                </c:pt>
                <c:pt idx="3">
                  <c:v>7.5022522519999999</c:v>
                </c:pt>
                <c:pt idx="4">
                  <c:v>11.55405406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Sheet1!$D$79</c:f>
              <c:strCache>
                <c:ptCount val="1"/>
                <c:pt idx="0">
                  <c:v>10ms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Sheet1!$A$80:$A$84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</c:numCache>
            </c:numRef>
          </c:cat>
          <c:val>
            <c:numRef>
              <c:f>Sheet1!$D$80:$D$84</c:f>
              <c:numCache>
                <c:formatCode>General</c:formatCode>
                <c:ptCount val="5"/>
                <c:pt idx="0">
                  <c:v>1</c:v>
                </c:pt>
                <c:pt idx="1">
                  <c:v>2.0204081629999999</c:v>
                </c:pt>
                <c:pt idx="2">
                  <c:v>3.9387755100000001</c:v>
                </c:pt>
                <c:pt idx="3">
                  <c:v>7.0204081629999999</c:v>
                </c:pt>
                <c:pt idx="4">
                  <c:v>11.05867347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8921376"/>
        <c:axId val="388922552"/>
      </c:lineChart>
      <c:catAx>
        <c:axId val="3889213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threads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8922552"/>
        <c:crosses val="autoZero"/>
        <c:auto val="1"/>
        <c:lblAlgn val="ctr"/>
        <c:lblOffset val="100"/>
        <c:noMultiLvlLbl val="0"/>
      </c:catAx>
      <c:valAx>
        <c:axId val="388922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Throughput(thousands)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892137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B7E8A-AA01-4B5D-A9C9-24A9A212CF35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4A8F3-7014-470B-8531-D8F3B3172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49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379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70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2035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611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699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681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8123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05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068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960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Determinism: same state + same</a:t>
            </a:r>
            <a:r>
              <a:rPr lang="en-US" baseline="0" dirty="0" smtClean="0"/>
              <a:t> trace = same output state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Prefix: ensures correctness when switch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3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7941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04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61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65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Let’s take a closer look at why…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65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primary executes requests just like it does in a </a:t>
            </a:r>
            <a:r>
              <a:rPr lang="en-US" baseline="0" dirty="0" err="1" smtClean="0"/>
              <a:t>nonreplicated</a:t>
            </a:r>
            <a:r>
              <a:rPr lang="en-US" baseline="0" dirty="0" smtClean="0"/>
              <a:t> environment, except it collects traces. This minimizes the interference with the application, so that our system can achieve comparable performance with </a:t>
            </a:r>
            <a:r>
              <a:rPr lang="en-US" baseline="0" dirty="0" err="1" smtClean="0"/>
              <a:t>nonreplicated</a:t>
            </a:r>
            <a:r>
              <a:rPr lang="en-US" baseline="0" dirty="0" smtClean="0"/>
              <a:t> case.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8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Rex APIs have the same semantics with their normal</a:t>
            </a:r>
            <a:r>
              <a:rPr lang="en-US" baseline="0" dirty="0" smtClean="0"/>
              <a:t> counterparts. So the programmer does not have to make too much change.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0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Use a logical clock to trace thread progress. Increases</a:t>
            </a:r>
            <a:r>
              <a:rPr lang="en-US" baseline="0" dirty="0" smtClean="0"/>
              <a:t> by one per event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Logs events, including causal edges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Then, transfer to secondary</a:t>
            </a:r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274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4A8F3-7014-470B-8531-D8F3B31729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32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0D75-0386-4254-A8BA-1A15DBD15A97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32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651-F1C7-4266-8DE3-2D76371E4B9B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99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12FA-B4AC-4862-9585-DCBF610CACFD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686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3943-9C67-4C08-B841-12F17F54E5F0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5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96BB-A0F2-4175-BC33-4D0861311A6C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5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F4270-7795-47D8-9210-46F09940CD93}" type="datetime1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03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CA67A-513C-40FC-B544-7A30A4AA8298}" type="datetime1">
              <a:rPr lang="en-US" smtClean="0"/>
              <a:t>4/10/2014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62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CA4F-64B6-478A-A7FD-0CDBBC279600}" type="datetime1">
              <a:rPr lang="en-US" smtClean="0"/>
              <a:t>4/10/2014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35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822C-6388-4B60-A063-E15648907784}" type="datetime1">
              <a:rPr lang="en-US" smtClean="0"/>
              <a:t>4/10/2014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0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6A0A-65AB-4314-895C-E05630F3FFF9}" type="datetime1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2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311C-6349-4BD0-84AA-777E6D3B4488}" type="datetime1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63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3094D-60FA-481D-AFC3-1C771A0D4995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A176D-4931-44D2-BBBF-00AF3F4DF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0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Rex: Replication at the Speed of Multi-core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Zhenyu Guo, </a:t>
            </a:r>
            <a:r>
              <a:rPr lang="en-US" b="1" dirty="0" smtClean="0"/>
              <a:t>Chuntao Hong</a:t>
            </a:r>
            <a:r>
              <a:rPr lang="en-US" dirty="0" smtClean="0"/>
              <a:t>, Dong Zhou*, Mao Yang, </a:t>
            </a:r>
          </a:p>
          <a:p>
            <a:r>
              <a:rPr lang="en-US" dirty="0" smtClean="0"/>
              <a:t>Lidong Zhou, Li Zhuang</a:t>
            </a:r>
          </a:p>
          <a:p>
            <a:r>
              <a:rPr lang="en-US" dirty="0" smtClean="0"/>
              <a:t>Microsoft Research	CMU*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60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969674" y="2057400"/>
            <a:ext cx="3248788" cy="405311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Execution: Primary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53755" y="2753242"/>
            <a:ext cx="219075" cy="4058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953756" y="3164007"/>
            <a:ext cx="219075" cy="219074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2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06305" y="3065899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err="1" smtClean="0"/>
              <a:t>lockA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953755" y="3383081"/>
            <a:ext cx="219075" cy="4058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953754" y="3798489"/>
            <a:ext cx="219075" cy="219074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3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4251" y="3694665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err="1" smtClean="0"/>
              <a:t>unlockA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953754" y="4030664"/>
            <a:ext cx="219075" cy="4058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953753" y="4451905"/>
            <a:ext cx="219075" cy="219074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4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953753" y="2529287"/>
            <a:ext cx="219075" cy="219074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69674" y="2456598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request 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972419" y="3450527"/>
            <a:ext cx="217763" cy="4739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974747" y="3221229"/>
            <a:ext cx="219075" cy="21907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47335" y="3147539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 2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2965323" y="3939788"/>
            <a:ext cx="219075" cy="21907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2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88967" y="3830758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lockA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972419" y="4166392"/>
            <a:ext cx="211982" cy="2942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213331" y="436153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reply 1</a:t>
            </a:r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2965325" y="4475656"/>
            <a:ext cx="219075" cy="21907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3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72419" y="4694730"/>
            <a:ext cx="211982" cy="38701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2965324" y="5096802"/>
            <a:ext cx="219075" cy="21907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4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47335" y="4400183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unlockA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147335" y="5021673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reply 2</a:t>
            </a:r>
            <a:endParaRPr lang="en-US" dirty="0"/>
          </a:p>
        </p:txBody>
      </p:sp>
      <p:cxnSp>
        <p:nvCxnSpPr>
          <p:cNvPr id="39" name="Straight Arrow Connector 38"/>
          <p:cNvCxnSpPr>
            <a:stCxn id="12" idx="6"/>
            <a:endCxn id="28" idx="2"/>
          </p:cNvCxnSpPr>
          <p:nvPr/>
        </p:nvCxnSpPr>
        <p:spPr>
          <a:xfrm>
            <a:off x="2172829" y="3908026"/>
            <a:ext cx="792494" cy="141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654676" y="5608411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Primary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4802412" y="2825930"/>
            <a:ext cx="3693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Trace: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(t1, 1, request 1)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…</a:t>
            </a:r>
          </a:p>
          <a:p>
            <a:r>
              <a:rPr lang="en-US" sz="2400" dirty="0">
                <a:solidFill>
                  <a:schemeClr val="bg2"/>
                </a:solidFill>
              </a:rPr>
              <a:t>Causal edge((t1, 3)-&gt;(t2, 2</a:t>
            </a:r>
            <a:r>
              <a:rPr lang="en-US" sz="2400" dirty="0" smtClean="0">
                <a:solidFill>
                  <a:schemeClr val="bg2"/>
                </a:solidFill>
              </a:rPr>
              <a:t>))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…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(t1, 4, reply 1)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...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…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45589" y="2491218"/>
            <a:ext cx="2070100" cy="29664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745589" y="4410517"/>
            <a:ext cx="2070100" cy="29664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1077234" y="3656596"/>
            <a:ext cx="2831801" cy="63685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9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3" grpId="1" animBg="1"/>
      <p:bldP spid="74" grpId="0" animBg="1"/>
      <p:bldP spid="74" grpId="1" animBg="1"/>
      <p:bldP spid="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5128644" y="1948464"/>
            <a:ext cx="3248788" cy="405311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Execution: Secondary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11</a:t>
            </a:fld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112723" y="2462612"/>
            <a:ext cx="219075" cy="219074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28644" y="2389923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request 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131389" y="2397255"/>
            <a:ext cx="217763" cy="4739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133717" y="2167957"/>
            <a:ext cx="219075" cy="21907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06305" y="2094267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 2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347973" y="2789378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lockA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12725" y="2686567"/>
            <a:ext cx="219075" cy="4058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5223221" y="2999224"/>
            <a:ext cx="1901073" cy="1664969"/>
            <a:chOff x="5223221" y="2999224"/>
            <a:chExt cx="1901073" cy="1664969"/>
          </a:xfrm>
        </p:grpSpPr>
        <p:sp>
          <p:nvSpPr>
            <p:cNvPr id="8" name="Oval 7"/>
            <p:cNvSpPr/>
            <p:nvPr/>
          </p:nvSpPr>
          <p:spPr>
            <a:xfrm>
              <a:off x="6112726" y="3097332"/>
              <a:ext cx="219075" cy="219074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/>
                  </a:solidFill>
                </a:rPr>
                <a:t>2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65275" y="2999224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err="1" smtClean="0"/>
                <a:t>lockA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12725" y="3316406"/>
              <a:ext cx="219075" cy="40588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112724" y="3731814"/>
              <a:ext cx="219075" cy="219074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/>
                  </a:solidFill>
                </a:rPr>
                <a:t>3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223221" y="3627990"/>
              <a:ext cx="9621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err="1" smtClean="0"/>
                <a:t>unlockA</a:t>
              </a:r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112724" y="3963989"/>
              <a:ext cx="219075" cy="40588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112723" y="4385230"/>
              <a:ext cx="219075" cy="219074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1"/>
                  </a:solidFill>
                </a:rPr>
                <a:t>4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372301" y="4294861"/>
              <a:ext cx="8130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/>
                <a:t>reply 1</a:t>
              </a:r>
              <a:endParaRPr lang="en-US" dirty="0"/>
            </a:p>
          </p:txBody>
        </p:sp>
        <p:cxnSp>
          <p:nvCxnSpPr>
            <p:cNvPr id="39" name="Straight Arrow Connector 38"/>
            <p:cNvCxnSpPr>
              <a:stCxn id="12" idx="6"/>
            </p:cNvCxnSpPr>
            <p:nvPr/>
          </p:nvCxnSpPr>
          <p:spPr>
            <a:xfrm>
              <a:off x="6331799" y="3841351"/>
              <a:ext cx="792495" cy="8645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5813646" y="5541736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Secondary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857250" y="2462612"/>
            <a:ext cx="3693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/>
                </a:solidFill>
              </a:rPr>
              <a:t>(t1, 1, request 1)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…</a:t>
            </a:r>
          </a:p>
          <a:p>
            <a:r>
              <a:rPr lang="en-US" sz="2400" dirty="0">
                <a:solidFill>
                  <a:schemeClr val="bg2"/>
                </a:solidFill>
              </a:rPr>
              <a:t>Causal edge((t1, 3)-&gt;(t2, 2</a:t>
            </a:r>
            <a:r>
              <a:rPr lang="en-US" sz="2400" dirty="0" smtClean="0">
                <a:solidFill>
                  <a:schemeClr val="bg2"/>
                </a:solidFill>
              </a:rPr>
              <a:t>))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…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(t1, 4, reply 1)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...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…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4904559" y="2424543"/>
            <a:ext cx="2070100" cy="29664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7124294" y="3132864"/>
            <a:ext cx="1144134" cy="1986921"/>
            <a:chOff x="7124294" y="3132864"/>
            <a:chExt cx="1144134" cy="1986921"/>
          </a:xfrm>
        </p:grpSpPr>
        <p:sp>
          <p:nvSpPr>
            <p:cNvPr id="30" name="Rectangle 29"/>
            <p:cNvSpPr/>
            <p:nvPr/>
          </p:nvSpPr>
          <p:spPr>
            <a:xfrm>
              <a:off x="7131389" y="3895172"/>
              <a:ext cx="211982" cy="29420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7124295" y="4204436"/>
              <a:ext cx="219075" cy="2190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2"/>
                  </a:solidFill>
                </a:rPr>
                <a:t>3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131389" y="4423510"/>
              <a:ext cx="211982" cy="387011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7124294" y="4825582"/>
              <a:ext cx="219075" cy="2190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accent2"/>
                  </a:solidFill>
                </a:rPr>
                <a:t>4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06305" y="4128963"/>
              <a:ext cx="9621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unlockA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306305" y="4750453"/>
              <a:ext cx="8274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reply 2</a:t>
              </a:r>
              <a:endParaRPr lang="en-US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147062" y="3132864"/>
              <a:ext cx="200911" cy="75457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Rectangle 74"/>
          <p:cNvSpPr/>
          <p:nvPr/>
        </p:nvSpPr>
        <p:spPr>
          <a:xfrm>
            <a:off x="6843937" y="2722070"/>
            <a:ext cx="809652" cy="60310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7131389" y="2892514"/>
            <a:ext cx="219075" cy="21907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2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902822" y="2798639"/>
            <a:ext cx="678930" cy="126141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Rounded Rectangular Callout 41"/>
          <p:cNvSpPr/>
          <p:nvPr/>
        </p:nvSpPr>
        <p:spPr>
          <a:xfrm>
            <a:off x="4942596" y="4191794"/>
            <a:ext cx="1901341" cy="637167"/>
          </a:xfrm>
          <a:prstGeom prst="wedgeRoundRectCallout">
            <a:avLst>
              <a:gd name="adj1" fmla="val 51512"/>
              <a:gd name="adj2" fmla="val -842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w</a:t>
            </a:r>
            <a:r>
              <a:rPr lang="en-US" altLang="zh-CN" sz="2400" dirty="0" smtClean="0"/>
              <a:t>aited event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8031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3" grpId="1" animBg="1"/>
      <p:bldP spid="75" grpId="0" animBg="1"/>
      <p:bldP spid="75" grpId="1" animBg="1"/>
      <p:bldP spid="41" grpId="0" animBg="1"/>
      <p:bldP spid="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lowchart: Document 16"/>
          <p:cNvSpPr/>
          <p:nvPr/>
        </p:nvSpPr>
        <p:spPr>
          <a:xfrm>
            <a:off x="628650" y="2057400"/>
            <a:ext cx="2076450" cy="2301973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Primary Failover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6813" y="2057400"/>
            <a:ext cx="3285091" cy="4038600"/>
          </a:xfrm>
        </p:spPr>
        <p:txBody>
          <a:bodyPr/>
          <a:lstStyle/>
          <a:p>
            <a:r>
              <a:rPr lang="en-US" altLang="zh-CN" dirty="0" smtClean="0"/>
              <a:t>Primary</a:t>
            </a:r>
          </a:p>
          <a:p>
            <a:pPr lvl="1"/>
            <a:r>
              <a:rPr lang="en-US" altLang="zh-CN" dirty="0" smtClean="0"/>
              <a:t>restart from checkpoint </a:t>
            </a:r>
          </a:p>
          <a:p>
            <a:pPr lvl="1"/>
            <a:r>
              <a:rPr lang="en-US" altLang="zh-CN" dirty="0" smtClean="0"/>
              <a:t>rejoin</a:t>
            </a:r>
          </a:p>
          <a:p>
            <a:r>
              <a:rPr lang="en-US" altLang="zh-CN" dirty="0" smtClean="0"/>
              <a:t>Secondary</a:t>
            </a:r>
          </a:p>
          <a:p>
            <a:pPr lvl="1"/>
            <a:r>
              <a:rPr lang="en-US" altLang="zh-CN" dirty="0" smtClean="0"/>
              <a:t>upgrade to primary </a:t>
            </a:r>
          </a:p>
          <a:p>
            <a:pPr lvl="1"/>
            <a:r>
              <a:rPr lang="en-US" altLang="zh-CN" dirty="0" smtClean="0"/>
              <a:t>switch replay -&gt; record</a:t>
            </a:r>
            <a:endParaRPr lang="zh-CN" alt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12</a:t>
            </a:fld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793624" y="2577104"/>
            <a:ext cx="219075" cy="21907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0718" y="2796178"/>
            <a:ext cx="211982" cy="38701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00718" y="3413915"/>
            <a:ext cx="211981" cy="101213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00719" y="3193223"/>
            <a:ext cx="219075" cy="21907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00719" y="4437700"/>
            <a:ext cx="219075" cy="21907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0718" y="4651457"/>
            <a:ext cx="211982" cy="38701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136649" y="2186579"/>
            <a:ext cx="219075" cy="219074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3742" y="2409167"/>
            <a:ext cx="211982" cy="10031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143742" y="3412297"/>
            <a:ext cx="219075" cy="219074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43742" y="3631371"/>
            <a:ext cx="211982" cy="12042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146792" y="4844962"/>
            <a:ext cx="219075" cy="219074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cxnSp>
        <p:nvCxnSpPr>
          <p:cNvPr id="16" name="Straight Arrow Connector 15"/>
          <p:cNvCxnSpPr>
            <a:stCxn id="7" idx="6"/>
          </p:cNvCxnSpPr>
          <p:nvPr/>
        </p:nvCxnSpPr>
        <p:spPr>
          <a:xfrm>
            <a:off x="1019794" y="3302760"/>
            <a:ext cx="1116855" cy="2190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705100" y="3910456"/>
            <a:ext cx="195262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14637" y="3355048"/>
            <a:ext cx="1733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Committed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814637" y="4096533"/>
            <a:ext cx="1733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Uncommitted</a:t>
            </a:r>
            <a:endParaRPr lang="en-US" dirty="0"/>
          </a:p>
        </p:txBody>
      </p:sp>
      <p:sp>
        <p:nvSpPr>
          <p:cNvPr id="24" name="Explosion 2 23"/>
          <p:cNvSpPr/>
          <p:nvPr/>
        </p:nvSpPr>
        <p:spPr>
          <a:xfrm>
            <a:off x="520946" y="4767194"/>
            <a:ext cx="2114550" cy="693579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Crash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70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Unique Challenges: Integrating  Replication and Record/Replay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Inconsistency cut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“Holes” in logs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Causal edge pruning</a:t>
            </a:r>
            <a:endParaRPr lang="en-US" dirty="0">
              <a:solidFill>
                <a:schemeClr val="accent3"/>
              </a:solidFill>
            </a:endParaRPr>
          </a:p>
          <a:p>
            <a:r>
              <a:rPr lang="en-US" dirty="0">
                <a:solidFill>
                  <a:schemeClr val="accent3"/>
                </a:solidFill>
              </a:rPr>
              <a:t>Hybrid </a:t>
            </a:r>
            <a:r>
              <a:rPr lang="en-US" dirty="0" smtClean="0">
                <a:solidFill>
                  <a:schemeClr val="accent3"/>
                </a:solidFill>
              </a:rPr>
              <a:t>execution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…</a:t>
            </a:r>
            <a:endParaRPr lang="en-US" dirty="0">
              <a:solidFill>
                <a:schemeClr val="accent3"/>
              </a:solidFill>
            </a:endParaRPr>
          </a:p>
          <a:p>
            <a:pPr lvl="1"/>
            <a:endParaRPr lang="en-US" dirty="0" smtClean="0">
              <a:solidFill>
                <a:schemeClr val="accent6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3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Inconsistent Cut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Collects logs at each thread asynchronously</a:t>
            </a:r>
          </a:p>
          <a:p>
            <a:r>
              <a:rPr lang="en-US" dirty="0" smtClean="0"/>
              <a:t>Inconsistent cut contains destination nodes without source node</a:t>
            </a:r>
          </a:p>
          <a:p>
            <a:r>
              <a:rPr lang="en-US" dirty="0" smtClean="0"/>
              <a:t>Problem: not be able to follow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9799" y="3279406"/>
            <a:ext cx="2443327" cy="283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03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Solving Inconsistent Cut Problem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Define consensus on last consistent cut</a:t>
            </a:r>
          </a:p>
          <a:p>
            <a:r>
              <a:rPr lang="en-US" altLang="zh-CN" dirty="0" smtClean="0"/>
              <a:t>Drop C1-C2 when primary fail</a:t>
            </a:r>
          </a:p>
          <a:p>
            <a:r>
              <a:rPr lang="en-US" altLang="zh-CN" dirty="0" smtClean="0"/>
              <a:t>Reply only when reply contained in a committed consistent cut</a:t>
            </a:r>
          </a:p>
          <a:p>
            <a:pPr marL="342900" lvl="1" indent="0">
              <a:buNone/>
            </a:pPr>
            <a:r>
              <a:rPr lang="en-US" altLang="zh-CN" dirty="0" smtClean="0"/>
              <a:t>Use vector clock to track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110" y="3408900"/>
            <a:ext cx="3858840" cy="2768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68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Motivation</a:t>
            </a:r>
          </a:p>
          <a:p>
            <a:r>
              <a:rPr lang="en-US" altLang="zh-CN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System Overview</a:t>
            </a:r>
          </a:p>
          <a:p>
            <a:r>
              <a:rPr lang="en-US" altLang="zh-CN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Implementation</a:t>
            </a:r>
          </a:p>
          <a:p>
            <a:r>
              <a:rPr lang="en-US" altLang="zh-CN" dirty="0" smtClean="0"/>
              <a:t>Evaluation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4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Real-world Applications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Micro-benchmark: for lock contention ratio</a:t>
            </a:r>
          </a:p>
          <a:p>
            <a:r>
              <a:rPr lang="en-US" dirty="0" smtClean="0"/>
              <a:t>Servers: 12-core, 24-thread, 10GE network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781892"/>
              </p:ext>
            </p:extLst>
          </p:nvPr>
        </p:nvGraphicFramePr>
        <p:xfrm>
          <a:off x="888705" y="2267530"/>
          <a:ext cx="528959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0995"/>
                <a:gridCol w="360859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Thumbnail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Generating and storing thumbnails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XLock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Lock server similar to Chubby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File Server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File server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Kyoto Cabinet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Key-value</a:t>
                      </a:r>
                      <a:r>
                        <a:rPr lang="en-US" baseline="0" dirty="0" smtClean="0"/>
                        <a:t> store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LevelDB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Local storage </a:t>
                      </a:r>
                      <a:r>
                        <a:rPr lang="en-US" baseline="0" dirty="0" smtClean="0"/>
                        <a:t>behind </a:t>
                      </a:r>
                      <a:r>
                        <a:rPr lang="en-US" baseline="0" dirty="0" err="1" smtClean="0"/>
                        <a:t>BigTable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MemCached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r>
                        <a:rPr lang="en-US" baseline="0" dirty="0" smtClean="0"/>
                        <a:t>ache server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12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Overview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764462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3428" y="2191433"/>
            <a:ext cx="685800" cy="113347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79242" y="2435006"/>
            <a:ext cx="3062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</a:rPr>
              <a:t>Rex scales as </a:t>
            </a:r>
            <a:r>
              <a:rPr lang="en-US" dirty="0" err="1" smtClean="0">
                <a:solidFill>
                  <a:schemeClr val="accent2"/>
                </a:solidFill>
              </a:rPr>
              <a:t>nonreplicated</a:t>
            </a:r>
            <a:endParaRPr lang="en-US" dirty="0" smtClean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</a:rPr>
              <a:t>&lt;24% overhead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24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LevelDB in Detail</a:t>
            </a:r>
            <a:endParaRPr lang="zh-CN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19</a:t>
            </a:fld>
            <a:endParaRPr lang="en-US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225103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4790344" y="2463125"/>
            <a:ext cx="0" cy="281143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803396" y="2463125"/>
            <a:ext cx="2610234" cy="2811439"/>
          </a:xfrm>
          <a:prstGeom prst="rect">
            <a:avLst/>
          </a:prstGeom>
          <a:solidFill>
            <a:srgbClr val="0070C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390295" y="4593313"/>
            <a:ext cx="1047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# cores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33322" y="2463125"/>
            <a:ext cx="3357022" cy="2811439"/>
          </a:xfrm>
          <a:prstGeom prst="rect">
            <a:avLst/>
          </a:prstGeom>
          <a:solidFill>
            <a:srgbClr val="0070C0">
              <a:alpha val="9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758845" y="3990541"/>
            <a:ext cx="3247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Waited events grows with # threads, so does overhead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801219" y="3830262"/>
            <a:ext cx="2610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overhead drops with more threads to schedule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95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4" grpId="1" animBg="1"/>
      <p:bldP spid="14" grpId="0"/>
      <p:bldP spid="14" grpId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Tension between Replication and Multi-core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Most </a:t>
            </a:r>
            <a:r>
              <a:rPr lang="en-US" altLang="zh-CN" dirty="0" smtClean="0"/>
              <a:t>applications are multi-threaded</a:t>
            </a:r>
          </a:p>
          <a:p>
            <a:r>
              <a:rPr lang="en-US" altLang="zh-CN" dirty="0" smtClean="0"/>
              <a:t>But, to replicate, you can only use single-thread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Sacrifices performance for replication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2</a:t>
            </a:fld>
            <a:endParaRPr lang="en-US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897" y="4108883"/>
            <a:ext cx="640080" cy="6400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25026" y="4704160"/>
            <a:ext cx="1100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Database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952" y="5196469"/>
            <a:ext cx="640080" cy="6400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40914" y="5836549"/>
            <a:ext cx="1448618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Lock Server</a:t>
            </a:r>
            <a:endParaRPr lang="en-US" dirty="0"/>
          </a:p>
        </p:txBody>
      </p:sp>
      <p:pic>
        <p:nvPicPr>
          <p:cNvPr id="9" name="Picture 4" descr="http://icons.iconarchive.com/icons/fasticon/servers/128/data-server-ico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897" y="5196469"/>
            <a:ext cx="640079" cy="64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300473" y="5856394"/>
            <a:ext cx="1389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File Server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6339408" y="4108883"/>
            <a:ext cx="1251627" cy="640080"/>
            <a:chOff x="6061981" y="2835989"/>
            <a:chExt cx="1828800" cy="948427"/>
          </a:xfrm>
        </p:grpSpPr>
        <p:pic>
          <p:nvPicPr>
            <p:cNvPr id="11" name="Picture 6" descr="http://webriders.com.ua/media/technologies/memcached_logo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61981" y="2835989"/>
              <a:ext cx="1828800" cy="571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8" descr="http://robertianhawdon.me.uk/blog/wp-content/uploads/2014/02/redis-300dpi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5306" y="3399117"/>
              <a:ext cx="1155246" cy="3852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3" name="Picture 2" descr="http://images.anandtech.com/reviews/cpu/intel/SNBE/Core_I7_LGA_2011_Diesm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0" y="4354249"/>
            <a:ext cx="2009924" cy="1782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050937" y="4732850"/>
            <a:ext cx="182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Key-value Stores</a:t>
            </a:r>
            <a:endParaRPr lang="en-US" dirty="0"/>
          </a:p>
        </p:txBody>
      </p:sp>
      <p:pic>
        <p:nvPicPr>
          <p:cNvPr id="17" name="Content Placeholder 8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616" y="4436545"/>
            <a:ext cx="1665189" cy="136242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 rot="3379988">
            <a:off x="2590572" y="4933093"/>
            <a:ext cx="1258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Multi-core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 rot="17534625">
            <a:off x="3273563" y="4751196"/>
            <a:ext cx="1422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Replication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91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Lock Conflict Ratio</a:t>
            </a:r>
            <a:endParaRPr lang="zh-CN" alt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99134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20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11977" y="2655373"/>
            <a:ext cx="295275" cy="619125"/>
          </a:xfrm>
          <a:prstGeom prst="ellipse">
            <a:avLst/>
          </a:prstGeom>
          <a:noFill/>
          <a:ln w="22225"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38750" y="3438525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Overhead &lt; 15%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42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Rex: </a:t>
            </a:r>
            <a:r>
              <a:rPr lang="en-US" b="1" dirty="0" smtClean="0">
                <a:solidFill>
                  <a:schemeClr val="accent2"/>
                </a:solidFill>
              </a:rPr>
              <a:t>execute-agree-follow</a:t>
            </a:r>
            <a:endParaRPr lang="en-US" b="1" dirty="0" smtClean="0">
              <a:solidFill>
                <a:schemeClr val="accent2"/>
              </a:solidFill>
            </a:endParaRPr>
          </a:p>
          <a:p>
            <a:r>
              <a:rPr lang="en-US" dirty="0" smtClean="0"/>
              <a:t>Applied to six </a:t>
            </a:r>
            <a:r>
              <a:rPr lang="en-US" b="1" dirty="0" smtClean="0">
                <a:solidFill>
                  <a:schemeClr val="accent2"/>
                </a:solidFill>
              </a:rPr>
              <a:t>real-world applications</a:t>
            </a:r>
          </a:p>
          <a:p>
            <a:r>
              <a:rPr lang="en-US" dirty="0" smtClean="0"/>
              <a:t>Preserves </a:t>
            </a:r>
            <a:r>
              <a:rPr lang="en-US" b="1" dirty="0" smtClean="0">
                <a:solidFill>
                  <a:schemeClr val="accent2"/>
                </a:solidFill>
              </a:rPr>
              <a:t>scalability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chemeClr val="accent2"/>
                </a:solidFill>
              </a:rPr>
              <a:t>low overhead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7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0818" y="2528298"/>
            <a:ext cx="5124910" cy="1356360"/>
          </a:xfrm>
        </p:spPr>
        <p:txBody>
          <a:bodyPr/>
          <a:lstStyle/>
          <a:p>
            <a:pPr algn="ctr"/>
            <a:r>
              <a:rPr lang="en-US" altLang="zh-CN" dirty="0" smtClean="0"/>
              <a:t>Thanks!</a:t>
            </a:r>
            <a:br>
              <a:rPr lang="en-US" altLang="zh-CN" dirty="0" smtClean="0"/>
            </a:br>
            <a:r>
              <a:rPr lang="en-US" altLang="zh-CN" dirty="0" smtClean="0"/>
              <a:t>Q&amp;A</a:t>
            </a:r>
            <a:endParaRPr lang="zh-CN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0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7122" y="2967210"/>
            <a:ext cx="5124910" cy="1356360"/>
          </a:xfrm>
        </p:spPr>
        <p:txBody>
          <a:bodyPr/>
          <a:lstStyle/>
          <a:p>
            <a:pPr algn="ctr"/>
            <a:r>
              <a:rPr lang="en-US" altLang="zh-CN" dirty="0" smtClean="0"/>
              <a:t>Backups</a:t>
            </a:r>
            <a:endParaRPr lang="zh-CN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4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Data Races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Reply logging &amp; compare</a:t>
            </a:r>
          </a:p>
          <a:p>
            <a:r>
              <a:rPr lang="en-US" dirty="0" smtClean="0"/>
              <a:t>Resource version checking</a:t>
            </a:r>
          </a:p>
          <a:p>
            <a:r>
              <a:rPr lang="en-US" dirty="0" smtClean="0"/>
              <a:t>Lock-free data structures: NATIVE_EXEC</a:t>
            </a:r>
          </a:p>
          <a:p>
            <a:endParaRPr lang="en-US" dirty="0"/>
          </a:p>
          <a:p>
            <a:r>
              <a:rPr lang="en-US" dirty="0" smtClean="0"/>
              <a:t>Experience shows that getting rid of data races is doable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73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Thumbnail:</a:t>
            </a:r>
          </a:p>
          <a:p>
            <a:pPr lvl="1"/>
            <a:r>
              <a:rPr lang="en-US" dirty="0" smtClean="0"/>
              <a:t>1 pic per request</a:t>
            </a:r>
            <a:endParaRPr lang="en-US" dirty="0"/>
          </a:p>
          <a:p>
            <a:r>
              <a:rPr lang="en-US" dirty="0" smtClean="0"/>
              <a:t>K-V stores: </a:t>
            </a:r>
          </a:p>
          <a:p>
            <a:pPr lvl="1"/>
            <a:r>
              <a:rPr lang="en-US" dirty="0" smtClean="0"/>
              <a:t>1M pairs</a:t>
            </a:r>
          </a:p>
          <a:p>
            <a:pPr lvl="1"/>
            <a:r>
              <a:rPr lang="en-US" dirty="0" smtClean="0"/>
              <a:t>16 byte key, 100 byte value</a:t>
            </a:r>
          </a:p>
          <a:p>
            <a:pPr lvl="1"/>
            <a:r>
              <a:rPr lang="en-US" dirty="0" smtClean="0"/>
              <a:t>10% write</a:t>
            </a:r>
          </a:p>
          <a:p>
            <a:r>
              <a:rPr lang="en-US" dirty="0" smtClean="0"/>
              <a:t>File system:</a:t>
            </a:r>
          </a:p>
          <a:p>
            <a:pPr lvl="1"/>
            <a:r>
              <a:rPr lang="en-US" dirty="0" smtClean="0"/>
              <a:t>16KB random requests</a:t>
            </a:r>
          </a:p>
          <a:p>
            <a:pPr lvl="1"/>
            <a:r>
              <a:rPr lang="en-US" dirty="0" smtClean="0"/>
              <a:t>20% write</a:t>
            </a:r>
          </a:p>
          <a:p>
            <a:r>
              <a:rPr lang="en-US" dirty="0" err="1" smtClean="0"/>
              <a:t>Xlock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90% lease renew</a:t>
            </a:r>
          </a:p>
          <a:p>
            <a:pPr lvl="1"/>
            <a:r>
              <a:rPr lang="en-US" dirty="0" smtClean="0"/>
              <a:t>100B – 5KB file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4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Granularity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28299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0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Granularity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30156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37019" y="4514849"/>
            <a:ext cx="272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10% computation in locks</a:t>
            </a:r>
          </a:p>
          <a:p>
            <a:r>
              <a:rPr lang="en-US" dirty="0" smtClean="0"/>
              <a:t>1% conflict ratio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86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Results: Scalability 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453" y="2412589"/>
            <a:ext cx="2743200" cy="18288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28</a:t>
            </a:fld>
            <a:endParaRPr lang="en-US"/>
          </a:p>
        </p:txBody>
      </p:sp>
      <p:pic>
        <p:nvPicPr>
          <p:cNvPr id="5" name="Picture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53" y="4249868"/>
            <a:ext cx="2743200" cy="1828800"/>
          </a:xfrm>
          <a:prstGeom prst="rect">
            <a:avLst/>
          </a:prstGeom>
        </p:spPr>
      </p:pic>
      <p:pic>
        <p:nvPicPr>
          <p:cNvPr id="6" name="Picture 5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453" y="4249868"/>
            <a:ext cx="2743200" cy="1828800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53" y="2412589"/>
            <a:ext cx="2743200" cy="18288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653" y="2404110"/>
            <a:ext cx="2743200" cy="1828800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653" y="4232910"/>
            <a:ext cx="2743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74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Events &amp; Performance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025" y="2390773"/>
            <a:ext cx="2743200" cy="18288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29</a:t>
            </a:fld>
            <a:endParaRPr lang="en-US"/>
          </a:p>
        </p:txBody>
      </p:sp>
      <p:pic>
        <p:nvPicPr>
          <p:cNvPr id="5" name="Picture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" y="4219573"/>
            <a:ext cx="2743200" cy="1828800"/>
          </a:xfrm>
          <a:prstGeom prst="rect">
            <a:avLst/>
          </a:prstGeom>
        </p:spPr>
      </p:pic>
      <p:pic>
        <p:nvPicPr>
          <p:cNvPr id="6" name="Picture 5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025" y="4219573"/>
            <a:ext cx="2743200" cy="1828800"/>
          </a:xfrm>
          <a:prstGeom prst="rect">
            <a:avLst/>
          </a:prstGeom>
        </p:spPr>
      </p:pic>
      <p:pic>
        <p:nvPicPr>
          <p:cNvPr id="7" name="Picture 6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1225" y="4219573"/>
            <a:ext cx="2743200" cy="1828800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" y="2390773"/>
            <a:ext cx="2743200" cy="1828800"/>
          </a:xfrm>
          <a:prstGeom prst="rect">
            <a:avLst/>
          </a:prstGeom>
        </p:spPr>
      </p:pic>
      <p:pic>
        <p:nvPicPr>
          <p:cNvPr id="9" name="Picture 8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1225" y="2390773"/>
            <a:ext cx="2743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4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309" y="2701574"/>
            <a:ext cx="7406640" cy="1356360"/>
          </a:xfrm>
        </p:spPr>
        <p:txBody>
          <a:bodyPr/>
          <a:lstStyle/>
          <a:p>
            <a:pPr algn="ctr"/>
            <a:r>
              <a:rPr lang="en-US" dirty="0" smtClean="0"/>
              <a:t>Rex: Replication </a:t>
            </a:r>
            <a:br>
              <a:rPr lang="en-US" dirty="0" smtClean="0"/>
            </a:br>
            <a:r>
              <a:rPr lang="en-US" dirty="0" smtClean="0"/>
              <a:t>at the Speed of Multi-core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39748" y="4362877"/>
            <a:ext cx="125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Replication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2770" y="4740018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Multi-core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11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Improving Performance: Causal Edge Pruning with Vector Clock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causal edges, more overhead</a:t>
            </a:r>
          </a:p>
          <a:p>
            <a:r>
              <a:rPr lang="en-US" dirty="0" smtClean="0"/>
              <a:t>Causal edge pruning: trades primary performance for secondary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30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2580" y="2970311"/>
            <a:ext cx="1953720" cy="29040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93390" y="6146593"/>
            <a:ext cx="4686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Reduces 58% ~ 99% causal edges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070" y="2994594"/>
            <a:ext cx="3518640" cy="285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09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Replicated State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31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139" y="2057400"/>
            <a:ext cx="7273916" cy="3754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34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Rex: Causal Order Replication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32</a:t>
            </a:fld>
            <a:endParaRPr lang="en-US"/>
          </a:p>
        </p:txBody>
      </p:sp>
      <p:pic>
        <p:nvPicPr>
          <p:cNvPr id="141" name="Picture 14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9"/>
          <a:stretch/>
        </p:blipFill>
        <p:spPr>
          <a:xfrm>
            <a:off x="3135713" y="1965960"/>
            <a:ext cx="5128177" cy="3166478"/>
          </a:xfrm>
          <a:prstGeom prst="rect">
            <a:avLst/>
          </a:prstGeom>
        </p:spPr>
      </p:pic>
      <p:pic>
        <p:nvPicPr>
          <p:cNvPr id="142" name="Picture 1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3004862"/>
            <a:ext cx="2108999" cy="1088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59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Correctness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Correctness guaranteed by:</a:t>
            </a:r>
          </a:p>
          <a:p>
            <a:pPr marL="662940" lvl="1" indent="-457200">
              <a:buFont typeface="+mj-lt"/>
              <a:buAutoNum type="arabicPeriod"/>
            </a:pPr>
            <a:r>
              <a:rPr lang="en-US" altLang="zh-CN" dirty="0" smtClean="0"/>
              <a:t>Captures all non-determinism with Rex</a:t>
            </a:r>
          </a:p>
          <a:p>
            <a:pPr marL="662940" lvl="1" indent="-457200">
              <a:buFont typeface="+mj-lt"/>
              <a:buAutoNum type="arabicPeriod"/>
            </a:pPr>
            <a:r>
              <a:rPr lang="en-US" altLang="zh-CN" dirty="0" smtClean="0"/>
              <a:t>Consensus on traces</a:t>
            </a:r>
          </a:p>
          <a:p>
            <a:pPr marL="662940" lvl="1" indent="-457200">
              <a:buFont typeface="+mj-lt"/>
              <a:buAutoNum type="arabicPeriod"/>
            </a:pPr>
            <a:r>
              <a:rPr lang="en-US" altLang="zh-CN" dirty="0" smtClean="0"/>
              <a:t>Agreed trace is a continuous sequence (no holes)</a:t>
            </a:r>
          </a:p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2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Inconsistent Cut: Why </a:t>
            </a:r>
            <a:r>
              <a:rPr lang="en-US" dirty="0"/>
              <a:t>I</a:t>
            </a:r>
            <a:r>
              <a:rPr lang="en-US" dirty="0" smtClean="0"/>
              <a:t>s It Bad?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34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00443" y="5019517"/>
            <a:ext cx="68634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Trace: t1 unlock -&gt; t2 lock -&gt; t2 unlock -&gt; t3 lock	 	reply: 0</a:t>
            </a:r>
          </a:p>
          <a:p>
            <a:r>
              <a:rPr lang="en-US" dirty="0">
                <a:solidFill>
                  <a:srgbClr val="00B050"/>
                </a:solidFill>
              </a:rPr>
              <a:t>Replay: t1 unlock -&gt; t3 lock -&gt; t3 unlock -&gt; t2 lock		reply: 1</a:t>
            </a:r>
          </a:p>
          <a:p>
            <a:endParaRPr lang="en-US" dirty="0"/>
          </a:p>
          <a:p>
            <a:r>
              <a:rPr lang="en-US" dirty="0"/>
              <a:t>Should we reply 0 or 1?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524" y="1965960"/>
            <a:ext cx="6726241" cy="277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01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Inconsistent Cut: </a:t>
            </a:r>
            <a:br>
              <a:rPr lang="en-US" dirty="0" smtClean="0"/>
            </a:br>
            <a:r>
              <a:rPr lang="en-US" dirty="0" smtClean="0"/>
              <a:t>Solving the Reply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Reply only when reply and all its dependencies are committed</a:t>
            </a:r>
          </a:p>
          <a:p>
            <a:r>
              <a:rPr lang="en-US" dirty="0" smtClean="0"/>
              <a:t>Use a vector clock to detect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35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076" y="2784037"/>
            <a:ext cx="7047001" cy="331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71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Motivation</a:t>
            </a:r>
          </a:p>
          <a:p>
            <a:r>
              <a:rPr lang="en-US" altLang="zh-CN" dirty="0" smtClean="0"/>
              <a:t>System Overview</a:t>
            </a:r>
          </a:p>
          <a:p>
            <a:r>
              <a:rPr lang="en-US" altLang="zh-CN" dirty="0" smtClean="0"/>
              <a:t>Implementation</a:t>
            </a:r>
          </a:p>
          <a:p>
            <a:r>
              <a:rPr lang="en-US" altLang="zh-CN" dirty="0" smtClean="0"/>
              <a:t>Evaluation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replicate a service:</a:t>
            </a:r>
          </a:p>
          <a:p>
            <a:pPr marL="662940" lvl="1" indent="-457200">
              <a:buFont typeface="+mj-lt"/>
              <a:buAutoNum type="arabicPeriod"/>
            </a:pPr>
            <a:r>
              <a:rPr lang="en-US" dirty="0" smtClean="0"/>
              <a:t>Model as deterministic state machine</a:t>
            </a:r>
          </a:p>
          <a:p>
            <a:pPr marL="662940" lvl="1" indent="-457200">
              <a:buFont typeface="+mj-lt"/>
              <a:buAutoNum type="arabicPeriod"/>
            </a:pPr>
            <a:r>
              <a:rPr lang="en-US" dirty="0" smtClean="0"/>
              <a:t>Order requests with consensus protocol</a:t>
            </a:r>
          </a:p>
          <a:p>
            <a:pPr marL="662940" lvl="1" indent="-457200">
              <a:buFont typeface="+mj-lt"/>
              <a:buAutoNum type="arabicPeriod"/>
            </a:pPr>
            <a:r>
              <a:rPr lang="en-US" dirty="0" smtClean="0"/>
              <a:t>Execute with single-thread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5</a:t>
            </a:fld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3032136" y="3853005"/>
            <a:ext cx="1383635" cy="2223079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82605" y="4677125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Consensus</a:t>
            </a:r>
          </a:p>
        </p:txBody>
      </p:sp>
      <p:sp>
        <p:nvSpPr>
          <p:cNvPr id="4" name="Rectangle 3"/>
          <p:cNvSpPr/>
          <p:nvPr/>
        </p:nvSpPr>
        <p:spPr>
          <a:xfrm>
            <a:off x="1131271" y="4239551"/>
            <a:ext cx="526473" cy="1385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5" name="Rectangle 4"/>
          <p:cNvSpPr/>
          <p:nvPr/>
        </p:nvSpPr>
        <p:spPr>
          <a:xfrm>
            <a:off x="1394507" y="4761405"/>
            <a:ext cx="526473" cy="13854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6" name="Rectangle 5"/>
          <p:cNvSpPr/>
          <p:nvPr/>
        </p:nvSpPr>
        <p:spPr>
          <a:xfrm>
            <a:off x="1302145" y="5371006"/>
            <a:ext cx="526473" cy="1385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437184" y="5069669"/>
            <a:ext cx="493414" cy="165100"/>
            <a:chOff x="3484583" y="4987119"/>
            <a:chExt cx="493414" cy="165100"/>
          </a:xfrm>
        </p:grpSpPr>
        <p:sp>
          <p:nvSpPr>
            <p:cNvPr id="32" name="Rectangle 31"/>
            <p:cNvSpPr/>
            <p:nvPr/>
          </p:nvSpPr>
          <p:spPr>
            <a:xfrm>
              <a:off x="3820319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52322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484583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484583" y="4987119"/>
            <a:ext cx="493414" cy="165100"/>
            <a:chOff x="3484583" y="4987119"/>
            <a:chExt cx="493414" cy="165100"/>
          </a:xfrm>
        </p:grpSpPr>
        <p:sp>
          <p:nvSpPr>
            <p:cNvPr id="14" name="Rectangle 13"/>
            <p:cNvSpPr/>
            <p:nvPr/>
          </p:nvSpPr>
          <p:spPr>
            <a:xfrm>
              <a:off x="3820319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652322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484583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550088" y="4932045"/>
            <a:ext cx="493414" cy="165100"/>
            <a:chOff x="3484583" y="4987119"/>
            <a:chExt cx="493414" cy="165100"/>
          </a:xfrm>
        </p:grpSpPr>
        <p:sp>
          <p:nvSpPr>
            <p:cNvPr id="28" name="Rectangle 27"/>
            <p:cNvSpPr/>
            <p:nvPr/>
          </p:nvSpPr>
          <p:spPr>
            <a:xfrm>
              <a:off x="3820319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652322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484583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795410" y="3813175"/>
            <a:ext cx="988290" cy="2262909"/>
            <a:chOff x="5822309" y="3801978"/>
            <a:chExt cx="988290" cy="2262909"/>
          </a:xfrm>
        </p:grpSpPr>
        <p:sp>
          <p:nvSpPr>
            <p:cNvPr id="10" name="Rounded Rectangle 9"/>
            <p:cNvSpPr/>
            <p:nvPr/>
          </p:nvSpPr>
          <p:spPr>
            <a:xfrm>
              <a:off x="5822309" y="4714646"/>
              <a:ext cx="988290" cy="437573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822309" y="5627314"/>
              <a:ext cx="988290" cy="437573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822309" y="3801978"/>
              <a:ext cx="988290" cy="437573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795410" y="3813175"/>
            <a:ext cx="988290" cy="2262909"/>
            <a:chOff x="5822309" y="3801978"/>
            <a:chExt cx="988290" cy="2262909"/>
          </a:xfrm>
        </p:grpSpPr>
        <p:sp>
          <p:nvSpPr>
            <p:cNvPr id="42" name="Rounded Rectangle 41"/>
            <p:cNvSpPr/>
            <p:nvPr/>
          </p:nvSpPr>
          <p:spPr>
            <a:xfrm>
              <a:off x="5822309" y="4714646"/>
              <a:ext cx="988290" cy="437573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5822309" y="5627314"/>
              <a:ext cx="988290" cy="437573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822309" y="3801978"/>
              <a:ext cx="988290" cy="437573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795410" y="3813175"/>
            <a:ext cx="988290" cy="2262909"/>
            <a:chOff x="5822309" y="3801978"/>
            <a:chExt cx="988290" cy="2262909"/>
          </a:xfrm>
        </p:grpSpPr>
        <p:sp>
          <p:nvSpPr>
            <p:cNvPr id="46" name="Rounded Rectangle 45"/>
            <p:cNvSpPr/>
            <p:nvPr/>
          </p:nvSpPr>
          <p:spPr>
            <a:xfrm>
              <a:off x="5822309" y="4714646"/>
              <a:ext cx="988290" cy="4375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5822309" y="5627314"/>
              <a:ext cx="988290" cy="4375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5822309" y="3801978"/>
              <a:ext cx="988290" cy="4375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795410" y="3813175"/>
            <a:ext cx="988290" cy="2254671"/>
            <a:chOff x="5822309" y="3810216"/>
            <a:chExt cx="988290" cy="2254671"/>
          </a:xfrm>
        </p:grpSpPr>
        <p:sp>
          <p:nvSpPr>
            <p:cNvPr id="50" name="Rounded Rectangle 49"/>
            <p:cNvSpPr/>
            <p:nvPr/>
          </p:nvSpPr>
          <p:spPr>
            <a:xfrm>
              <a:off x="5822309" y="4714646"/>
              <a:ext cx="988290" cy="43757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5822309" y="5627314"/>
              <a:ext cx="988290" cy="43757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5822309" y="3810216"/>
              <a:ext cx="988290" cy="43757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260819" y="4485270"/>
            <a:ext cx="4352730" cy="369332"/>
            <a:chOff x="1377510" y="4355320"/>
            <a:chExt cx="4352730" cy="369332"/>
          </a:xfrm>
        </p:grpSpPr>
        <p:sp>
          <p:nvSpPr>
            <p:cNvPr id="53" name="TextBox 52"/>
            <p:cNvSpPr txBox="1"/>
            <p:nvPr/>
          </p:nvSpPr>
          <p:spPr>
            <a:xfrm>
              <a:off x="1377510" y="4355320"/>
              <a:ext cx="43527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2"/>
                  </a:solidFill>
                </a:rPr>
                <a:t>Sequential Execution         Consistent States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54" name="Right Arrow 53"/>
            <p:cNvSpPr/>
            <p:nvPr/>
          </p:nvSpPr>
          <p:spPr>
            <a:xfrm>
              <a:off x="3526672" y="4474240"/>
              <a:ext cx="242726" cy="152148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1237966" y="4808058"/>
            <a:ext cx="1917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Parallel Execution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7" name="Right Arrow 56"/>
          <p:cNvSpPr/>
          <p:nvPr/>
        </p:nvSpPr>
        <p:spPr>
          <a:xfrm>
            <a:off x="3155686" y="4915138"/>
            <a:ext cx="237941" cy="15048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 rot="17534625">
            <a:off x="3106286" y="5887437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Multi-core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6069747" y="3958963"/>
            <a:ext cx="493414" cy="165100"/>
            <a:chOff x="3484583" y="4987119"/>
            <a:chExt cx="493414" cy="165100"/>
          </a:xfrm>
        </p:grpSpPr>
        <p:sp>
          <p:nvSpPr>
            <p:cNvPr id="69" name="Rectangle 68"/>
            <p:cNvSpPr/>
            <p:nvPr/>
          </p:nvSpPr>
          <p:spPr>
            <a:xfrm>
              <a:off x="3820319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652322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484583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078075" y="4871631"/>
            <a:ext cx="493414" cy="165100"/>
            <a:chOff x="3484583" y="4987119"/>
            <a:chExt cx="493414" cy="165100"/>
          </a:xfrm>
        </p:grpSpPr>
        <p:sp>
          <p:nvSpPr>
            <p:cNvPr id="73" name="Rectangle 72"/>
            <p:cNvSpPr/>
            <p:nvPr/>
          </p:nvSpPr>
          <p:spPr>
            <a:xfrm>
              <a:off x="3820319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652322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3484583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6069747" y="5762162"/>
            <a:ext cx="493414" cy="165100"/>
            <a:chOff x="3484583" y="4987119"/>
            <a:chExt cx="493414" cy="165100"/>
          </a:xfrm>
        </p:grpSpPr>
        <p:sp>
          <p:nvSpPr>
            <p:cNvPr id="77" name="Rectangle 76"/>
            <p:cNvSpPr/>
            <p:nvPr/>
          </p:nvSpPr>
          <p:spPr>
            <a:xfrm>
              <a:off x="3820319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652322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484583" y="4987119"/>
              <a:ext cx="157678" cy="1651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795410" y="3813175"/>
            <a:ext cx="988290" cy="2262909"/>
            <a:chOff x="7364208" y="2154409"/>
            <a:chExt cx="988290" cy="2262909"/>
          </a:xfrm>
        </p:grpSpPr>
        <p:sp>
          <p:nvSpPr>
            <p:cNvPr id="61" name="Rounded Rectangle 60"/>
            <p:cNvSpPr/>
            <p:nvPr/>
          </p:nvSpPr>
          <p:spPr>
            <a:xfrm>
              <a:off x="7364208" y="2154409"/>
              <a:ext cx="988290" cy="437573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7364208" y="3067078"/>
              <a:ext cx="988290" cy="43757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7364208" y="3979745"/>
              <a:ext cx="988290" cy="437573"/>
            </a:xfrm>
            <a:prstGeom prst="roundRect">
              <a:avLst/>
            </a:prstGeom>
            <a:pattFill prst="dkHorz">
              <a:fgClr>
                <a:schemeClr val="accent2">
                  <a:lumMod val="60000"/>
                  <a:lumOff val="40000"/>
                </a:schemeClr>
              </a:fgClr>
              <a:bgClr>
                <a:schemeClr val="accent4">
                  <a:lumMod val="40000"/>
                  <a:lumOff val="60000"/>
                </a:schemeClr>
              </a:bgClr>
            </a:patt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Server</a:t>
              </a:r>
              <a:endParaRPr lang="en-US" dirty="0"/>
            </a:p>
          </p:txBody>
        </p:sp>
      </p:grpSp>
      <p:sp>
        <p:nvSpPr>
          <p:cNvPr id="9" name="Rectangle 8"/>
          <p:cNvSpPr/>
          <p:nvPr/>
        </p:nvSpPr>
        <p:spPr>
          <a:xfrm>
            <a:off x="3415813" y="4805716"/>
            <a:ext cx="1995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chemeClr val="accent2"/>
                </a:solidFill>
              </a:rPr>
              <a:t>Inconsistent States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4754" y="3730750"/>
            <a:ext cx="990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equests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15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7.40741E-7 L 0.25729 0.1076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65" y="537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85185E-6 L 0.26667 0.0101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33" y="509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96296E-6 L 0.2066 -0.0421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30" y="-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0.19375 -0.1444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87" y="-7222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0.20086 -0.0182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5" y="-92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59259E-6 L 0.20607 0.1048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95" y="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19271 -0.14491 L 0.21198 -0.14491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" y="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20017 -0.01829 L 0.21857 -0.01829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2066 0.10486 L 0.225 0.1048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22" presetClass="exit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21198 -0.14491 L 0.23108 -0.14468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" y="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2184 -0.01852 L 0.2368 -0.01852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22535 0.10486 L 0.24375 0.10486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22" presetClass="exit" presetSubtype="8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Motion origin="layout" path="M 0.23108 -0.14468 L 0.24983 -0.14468 " pathEditMode="relative" rAng="0" ptsTypes="AA">
                                      <p:cBhvr>
                                        <p:cTn id="8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Motion origin="layout" path="M 0.23784 -0.01806 L 0.2559 -0.01806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3" y="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Motion origin="layout" path="M 0.24444 0.10532 L 0.26285 0.10532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22" presetClass="exit" presetSubtype="8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/>
      <p:bldP spid="13" grpId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57" grpId="0" animBg="1"/>
      <p:bldP spid="59" grpId="0"/>
      <p:bldP spid="9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Multi-thread Breaks State Machine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Non-deterministic decisions: locking order, etc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Replicas </a:t>
            </a:r>
            <a:r>
              <a:rPr lang="en-US" dirty="0" smtClean="0"/>
              <a:t>make decisions independently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04900" y="3302872"/>
            <a:ext cx="1038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 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04900" y="4306729"/>
            <a:ext cx="1038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Server 2</a:t>
            </a:r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863292" y="2393043"/>
            <a:ext cx="44932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2425700" y="3128325"/>
            <a:ext cx="4432300" cy="785494"/>
            <a:chOff x="2425700" y="3128325"/>
            <a:chExt cx="4432300" cy="785494"/>
          </a:xfrm>
        </p:grpSpPr>
        <p:grpSp>
          <p:nvGrpSpPr>
            <p:cNvPr id="28" name="Group 27"/>
            <p:cNvGrpSpPr/>
            <p:nvPr/>
          </p:nvGrpSpPr>
          <p:grpSpPr>
            <a:xfrm>
              <a:off x="2425700" y="3128325"/>
              <a:ext cx="2997200" cy="785494"/>
              <a:chOff x="2425700" y="3128325"/>
              <a:chExt cx="2997200" cy="785494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2425700" y="3128325"/>
                <a:ext cx="2997200" cy="785494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2641600" y="3152774"/>
                <a:ext cx="685800" cy="17462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4013200" y="3684904"/>
                <a:ext cx="685800" cy="174625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27400" y="3418839"/>
                <a:ext cx="685800" cy="174625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2514600" y="3368039"/>
                <a:ext cx="260350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2514600" y="3649343"/>
                <a:ext cx="260350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Right Arrow 35"/>
            <p:cNvSpPr/>
            <p:nvPr/>
          </p:nvSpPr>
          <p:spPr>
            <a:xfrm>
              <a:off x="5641977" y="3368039"/>
              <a:ext cx="241300" cy="281304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6067427" y="3128325"/>
              <a:ext cx="790573" cy="78549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425700" y="4132182"/>
            <a:ext cx="4432300" cy="785494"/>
            <a:chOff x="2425700" y="4132182"/>
            <a:chExt cx="4432300" cy="785494"/>
          </a:xfrm>
        </p:grpSpPr>
        <p:grpSp>
          <p:nvGrpSpPr>
            <p:cNvPr id="30" name="Group 29"/>
            <p:cNvGrpSpPr/>
            <p:nvPr/>
          </p:nvGrpSpPr>
          <p:grpSpPr>
            <a:xfrm>
              <a:off x="2425700" y="4132182"/>
              <a:ext cx="2997200" cy="785494"/>
              <a:chOff x="2425700" y="4132182"/>
              <a:chExt cx="2997200" cy="785494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2425700" y="4132182"/>
                <a:ext cx="2997200" cy="785494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2641600" y="4156631"/>
                <a:ext cx="685800" cy="17462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013200" y="4688761"/>
                <a:ext cx="685800" cy="174625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3327400" y="4422696"/>
                <a:ext cx="685800" cy="174625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514600" y="4371896"/>
                <a:ext cx="260350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514600" y="4653200"/>
                <a:ext cx="260350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Right Arrow 38"/>
            <p:cNvSpPr/>
            <p:nvPr/>
          </p:nvSpPr>
          <p:spPr>
            <a:xfrm>
              <a:off x="5641977" y="4371896"/>
              <a:ext cx="241300" cy="281304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067427" y="4132182"/>
              <a:ext cx="790573" cy="78549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425700" y="3121265"/>
            <a:ext cx="4432300" cy="785494"/>
            <a:chOff x="2425700" y="3128325"/>
            <a:chExt cx="4432300" cy="785494"/>
          </a:xfrm>
        </p:grpSpPr>
        <p:grpSp>
          <p:nvGrpSpPr>
            <p:cNvPr id="32" name="Group 31"/>
            <p:cNvGrpSpPr/>
            <p:nvPr/>
          </p:nvGrpSpPr>
          <p:grpSpPr>
            <a:xfrm>
              <a:off x="2425700" y="3128325"/>
              <a:ext cx="2997200" cy="785494"/>
              <a:chOff x="5705476" y="3128325"/>
              <a:chExt cx="2997200" cy="785494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5705476" y="3128325"/>
                <a:ext cx="2997200" cy="785494"/>
                <a:chOff x="5705476" y="3128325"/>
                <a:chExt cx="2997200" cy="785494"/>
              </a:xfrm>
            </p:grpSpPr>
            <p:sp>
              <p:nvSpPr>
                <p:cNvPr id="22" name="Rounded Rectangle 21"/>
                <p:cNvSpPr/>
                <p:nvPr/>
              </p:nvSpPr>
              <p:spPr>
                <a:xfrm>
                  <a:off x="5705476" y="3128325"/>
                  <a:ext cx="2997200" cy="785494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6648449" y="3165474"/>
                  <a:ext cx="685800" cy="174625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7060168" y="3681569"/>
                  <a:ext cx="1343024" cy="174625"/>
                </a:xfrm>
                <a:prstGeom prst="rect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5962649" y="3406137"/>
                  <a:ext cx="685800" cy="174625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5794376" y="3368039"/>
                  <a:ext cx="26035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5794376" y="3649343"/>
                  <a:ext cx="26035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Rectangle 30"/>
              <p:cNvSpPr/>
              <p:nvPr/>
            </p:nvSpPr>
            <p:spPr>
              <a:xfrm>
                <a:off x="7374492" y="3418839"/>
                <a:ext cx="258208" cy="161924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8" name="Rounded Rectangle 37"/>
            <p:cNvSpPr/>
            <p:nvPr/>
          </p:nvSpPr>
          <p:spPr>
            <a:xfrm>
              <a:off x="6067427" y="3128325"/>
              <a:ext cx="790573" cy="785494"/>
            </a:xfrm>
            <a:prstGeom prst="roundRect">
              <a:avLst/>
            </a:prstGeom>
            <a:pattFill prst="dkHorz">
              <a:fgClr>
                <a:schemeClr val="accent4">
                  <a:tint val="55000"/>
                  <a:satMod val="130000"/>
                </a:schemeClr>
              </a:fgClr>
              <a:bgClr>
                <a:schemeClr val="accent5">
                  <a:lumMod val="60000"/>
                  <a:lumOff val="40000"/>
                </a:schemeClr>
              </a:bgClr>
            </a:pattFill>
            <a:ln w="25400" cap="sq">
              <a:solidFill>
                <a:schemeClr val="tx2">
                  <a:lumMod val="60000"/>
                  <a:lumOff val="40000"/>
                </a:schemeClr>
              </a:solidFill>
              <a:beve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ight Arrow 42"/>
            <p:cNvSpPr/>
            <p:nvPr/>
          </p:nvSpPr>
          <p:spPr>
            <a:xfrm>
              <a:off x="5626104" y="3359149"/>
              <a:ext cx="241300" cy="281304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425700" y="4126230"/>
            <a:ext cx="4432300" cy="785494"/>
            <a:chOff x="2425700" y="3128325"/>
            <a:chExt cx="4432300" cy="785494"/>
          </a:xfrm>
        </p:grpSpPr>
        <p:grpSp>
          <p:nvGrpSpPr>
            <p:cNvPr id="56" name="Group 55"/>
            <p:cNvGrpSpPr/>
            <p:nvPr/>
          </p:nvGrpSpPr>
          <p:grpSpPr>
            <a:xfrm>
              <a:off x="2425700" y="3128325"/>
              <a:ext cx="2997200" cy="785494"/>
              <a:chOff x="5705476" y="3128325"/>
              <a:chExt cx="2997200" cy="785494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5705476" y="3128325"/>
                <a:ext cx="2997200" cy="785494"/>
                <a:chOff x="5705476" y="3128325"/>
                <a:chExt cx="2997200" cy="785494"/>
              </a:xfrm>
            </p:grpSpPr>
            <p:sp>
              <p:nvSpPr>
                <p:cNvPr id="61" name="Rounded Rectangle 60"/>
                <p:cNvSpPr/>
                <p:nvPr/>
              </p:nvSpPr>
              <p:spPr>
                <a:xfrm>
                  <a:off x="5705476" y="3128325"/>
                  <a:ext cx="2997200" cy="785494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6648449" y="3165474"/>
                  <a:ext cx="685800" cy="174625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7060168" y="3681569"/>
                  <a:ext cx="1343024" cy="174625"/>
                </a:xfrm>
                <a:prstGeom prst="rect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5962649" y="3406137"/>
                  <a:ext cx="685800" cy="174625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5794376" y="3368039"/>
                  <a:ext cx="26035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5794376" y="3649343"/>
                  <a:ext cx="26035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" name="Rectangle 59"/>
              <p:cNvSpPr/>
              <p:nvPr/>
            </p:nvSpPr>
            <p:spPr>
              <a:xfrm>
                <a:off x="7374492" y="3418839"/>
                <a:ext cx="258208" cy="161924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7" name="Rounded Rectangle 56"/>
            <p:cNvSpPr/>
            <p:nvPr/>
          </p:nvSpPr>
          <p:spPr>
            <a:xfrm>
              <a:off x="6067427" y="3128325"/>
              <a:ext cx="790573" cy="785494"/>
            </a:xfrm>
            <a:prstGeom prst="roundRect">
              <a:avLst/>
            </a:prstGeom>
            <a:pattFill prst="dkHorz">
              <a:fgClr>
                <a:schemeClr val="accent4">
                  <a:tint val="55000"/>
                  <a:satMod val="130000"/>
                </a:schemeClr>
              </a:fgClr>
              <a:bgClr>
                <a:schemeClr val="accent5">
                  <a:lumMod val="60000"/>
                  <a:lumOff val="40000"/>
                </a:schemeClr>
              </a:bgClr>
            </a:pattFill>
            <a:ln w="25400" cap="sq">
              <a:solidFill>
                <a:schemeClr val="tx2">
                  <a:lumMod val="60000"/>
                  <a:lumOff val="40000"/>
                </a:schemeClr>
              </a:solidFill>
              <a:beve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ight Arrow 57"/>
            <p:cNvSpPr/>
            <p:nvPr/>
          </p:nvSpPr>
          <p:spPr>
            <a:xfrm>
              <a:off x="5626104" y="3359149"/>
              <a:ext cx="241300" cy="281304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457950" y="1825625"/>
            <a:ext cx="2106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Performance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87575" y="2205437"/>
            <a:ext cx="2106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Consistency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74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9" grpId="0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/>
          <p:cNvSpPr/>
          <p:nvPr/>
        </p:nvSpPr>
        <p:spPr>
          <a:xfrm>
            <a:off x="5644229" y="2226287"/>
            <a:ext cx="2087879" cy="35363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3301328" y="2226287"/>
            <a:ext cx="2087879" cy="35363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1026796" y="2226288"/>
            <a:ext cx="2087879" cy="35363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Rex: Execute-Agree-Follow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7</a:t>
            </a:fld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1256542" y="3003183"/>
            <a:ext cx="1607819" cy="1418322"/>
            <a:chOff x="1694692" y="3260358"/>
            <a:chExt cx="1607819" cy="1418322"/>
          </a:xfrm>
        </p:grpSpPr>
        <p:sp>
          <p:nvSpPr>
            <p:cNvPr id="5" name="TextBox 4"/>
            <p:cNvSpPr txBox="1"/>
            <p:nvPr/>
          </p:nvSpPr>
          <p:spPr>
            <a:xfrm>
              <a:off x="1995681" y="3260358"/>
              <a:ext cx="10058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</a:t>
              </a:r>
              <a:r>
                <a:rPr lang="en-US" dirty="0" smtClean="0"/>
                <a:t>rimary</a:t>
              </a:r>
              <a:endParaRPr lang="en-US" dirty="0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1694692" y="3623072"/>
              <a:ext cx="1607819" cy="1055608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820299" y="3415821"/>
            <a:ext cx="367891" cy="2346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041162" y="4109389"/>
            <a:ext cx="720452" cy="2346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452409" y="3739242"/>
            <a:ext cx="367891" cy="2346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1362140" y="3688043"/>
            <a:ext cx="139662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362140" y="4066082"/>
            <a:ext cx="139662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209778" y="3756312"/>
            <a:ext cx="138513" cy="21760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>
            <a:stCxn id="23" idx="3"/>
          </p:cNvCxnSpPr>
          <p:nvPr/>
        </p:nvCxnSpPr>
        <p:spPr>
          <a:xfrm flipV="1">
            <a:off x="1820300" y="3650496"/>
            <a:ext cx="149470" cy="20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9" idx="0"/>
          </p:cNvCxnSpPr>
          <p:nvPr/>
        </p:nvCxnSpPr>
        <p:spPr>
          <a:xfrm>
            <a:off x="2114550" y="3644737"/>
            <a:ext cx="164486" cy="111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2941445" y="3460071"/>
            <a:ext cx="885506" cy="482732"/>
            <a:chOff x="3375205" y="3717246"/>
            <a:chExt cx="1282519" cy="482732"/>
          </a:xfrm>
        </p:grpSpPr>
        <p:sp>
          <p:nvSpPr>
            <p:cNvPr id="35" name="Right Arrow 34"/>
            <p:cNvSpPr/>
            <p:nvPr/>
          </p:nvSpPr>
          <p:spPr>
            <a:xfrm>
              <a:off x="3389381" y="3953421"/>
              <a:ext cx="1268343" cy="246557"/>
            </a:xfrm>
            <a:prstGeom prst="right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375205" y="3717246"/>
              <a:ext cx="7983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Traces</a:t>
              </a:r>
              <a:endParaRPr lang="en-US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801306" y="2962026"/>
            <a:ext cx="1419226" cy="1806178"/>
            <a:chOff x="4657724" y="3219201"/>
            <a:chExt cx="1419226" cy="1806178"/>
          </a:xfrm>
        </p:grpSpPr>
        <p:sp>
          <p:nvSpPr>
            <p:cNvPr id="38" name="Cloud 37"/>
            <p:cNvSpPr/>
            <p:nvPr/>
          </p:nvSpPr>
          <p:spPr>
            <a:xfrm>
              <a:off x="4706521" y="3219201"/>
              <a:ext cx="1114425" cy="1806178"/>
            </a:xfrm>
            <a:prstGeom prst="clou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657724" y="3861760"/>
              <a:ext cx="1419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Consensus</a:t>
              </a:r>
            </a:p>
          </p:txBody>
        </p:sp>
      </p:grpSp>
      <p:sp>
        <p:nvSpPr>
          <p:cNvPr id="47" name="Rounded Rectangle 46"/>
          <p:cNvSpPr/>
          <p:nvPr/>
        </p:nvSpPr>
        <p:spPr>
          <a:xfrm>
            <a:off x="5863076" y="2578001"/>
            <a:ext cx="1607819" cy="10556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426833" y="2627925"/>
            <a:ext cx="367891" cy="2346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647696" y="3321493"/>
            <a:ext cx="720452" cy="2346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058943" y="2951346"/>
            <a:ext cx="367891" cy="2346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>
            <a:off x="5968674" y="2900147"/>
            <a:ext cx="139662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968674" y="3278186"/>
            <a:ext cx="139662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816312" y="2968416"/>
            <a:ext cx="138513" cy="21760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>
            <a:stCxn id="50" idx="3"/>
          </p:cNvCxnSpPr>
          <p:nvPr/>
        </p:nvCxnSpPr>
        <p:spPr>
          <a:xfrm flipV="1">
            <a:off x="6426834" y="2862600"/>
            <a:ext cx="149470" cy="20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46" idx="0"/>
          </p:cNvCxnSpPr>
          <p:nvPr/>
        </p:nvCxnSpPr>
        <p:spPr>
          <a:xfrm>
            <a:off x="6721084" y="2856841"/>
            <a:ext cx="164486" cy="111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5859536" y="4199932"/>
            <a:ext cx="1607819" cy="10556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6423293" y="4249856"/>
            <a:ext cx="367891" cy="2346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644156" y="4943424"/>
            <a:ext cx="720452" cy="2346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6055403" y="4573277"/>
            <a:ext cx="367891" cy="2346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Connector 64"/>
          <p:cNvCxnSpPr/>
          <p:nvPr/>
        </p:nvCxnSpPr>
        <p:spPr>
          <a:xfrm>
            <a:off x="5965134" y="4522078"/>
            <a:ext cx="139662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965134" y="4900117"/>
            <a:ext cx="139662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6812772" y="4590347"/>
            <a:ext cx="138513" cy="21760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Arrow Connector 67"/>
          <p:cNvCxnSpPr>
            <a:stCxn id="64" idx="3"/>
          </p:cNvCxnSpPr>
          <p:nvPr/>
        </p:nvCxnSpPr>
        <p:spPr>
          <a:xfrm flipV="1">
            <a:off x="6423294" y="4484531"/>
            <a:ext cx="149470" cy="20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endCxn id="67" idx="0"/>
          </p:cNvCxnSpPr>
          <p:nvPr/>
        </p:nvCxnSpPr>
        <p:spPr>
          <a:xfrm>
            <a:off x="6717544" y="4478772"/>
            <a:ext cx="164486" cy="111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 rot="19119750">
            <a:off x="4913844" y="3106427"/>
            <a:ext cx="946606" cy="493340"/>
            <a:chOff x="3365321" y="3706638"/>
            <a:chExt cx="945053" cy="493340"/>
          </a:xfrm>
        </p:grpSpPr>
        <p:sp>
          <p:nvSpPr>
            <p:cNvPr id="71" name="Right Arrow 70"/>
            <p:cNvSpPr/>
            <p:nvPr/>
          </p:nvSpPr>
          <p:spPr>
            <a:xfrm>
              <a:off x="3389381" y="3953421"/>
              <a:ext cx="920993" cy="246557"/>
            </a:xfrm>
            <a:prstGeom prst="right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365321" y="3706638"/>
              <a:ext cx="7983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Traces</a:t>
              </a:r>
              <a:endParaRPr lang="en-US" dirty="0"/>
            </a:p>
          </p:txBody>
        </p:sp>
      </p:grpSp>
      <p:grpSp>
        <p:nvGrpSpPr>
          <p:cNvPr id="73" name="Group 72"/>
          <p:cNvGrpSpPr/>
          <p:nvPr/>
        </p:nvGrpSpPr>
        <p:grpSpPr>
          <a:xfrm rot="1587716">
            <a:off x="4941723" y="4119386"/>
            <a:ext cx="959651" cy="493340"/>
            <a:chOff x="3365321" y="3706638"/>
            <a:chExt cx="945053" cy="493340"/>
          </a:xfrm>
        </p:grpSpPr>
        <p:sp>
          <p:nvSpPr>
            <p:cNvPr id="74" name="Right Arrow 73"/>
            <p:cNvSpPr/>
            <p:nvPr/>
          </p:nvSpPr>
          <p:spPr>
            <a:xfrm>
              <a:off x="3389381" y="3953421"/>
              <a:ext cx="920993" cy="246557"/>
            </a:xfrm>
            <a:prstGeom prst="right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365321" y="3706638"/>
              <a:ext cx="7983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Traces</a:t>
              </a:r>
              <a:endParaRPr lang="en-US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008681" y="2222579"/>
            <a:ext cx="1204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Secondary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6008681" y="3818537"/>
            <a:ext cx="1204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Secondary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1404326" y="5255540"/>
            <a:ext cx="117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Execute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806967" y="5301386"/>
            <a:ext cx="117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Agree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073875" y="5301386"/>
            <a:ext cx="117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Follow</a:t>
            </a:r>
            <a:endParaRPr lang="en-US" b="1" dirty="0">
              <a:solidFill>
                <a:srgbClr val="00B0F0"/>
              </a:solidFill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577216" y="3366135"/>
            <a:ext cx="579120" cy="914400"/>
            <a:chOff x="1015366" y="3623310"/>
            <a:chExt cx="579120" cy="914400"/>
          </a:xfrm>
        </p:grpSpPr>
        <p:sp>
          <p:nvSpPr>
            <p:cNvPr id="6" name="Rectangle 5"/>
            <p:cNvSpPr/>
            <p:nvPr/>
          </p:nvSpPr>
          <p:spPr>
            <a:xfrm>
              <a:off x="1015366" y="3623310"/>
              <a:ext cx="419100" cy="13716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75386" y="4011930"/>
              <a:ext cx="419100" cy="13716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045846" y="4400550"/>
              <a:ext cx="419100" cy="13716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8739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59259E-6 L 0.08177 0.010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0" y="50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4" grpId="0" animBg="1"/>
      <p:bldP spid="84" grpId="1" animBg="1"/>
      <p:bldP spid="82" grpId="0" animBg="1"/>
      <p:bldP spid="82" grpId="1" animBg="1"/>
      <p:bldP spid="21" grpId="0" animBg="1"/>
      <p:bldP spid="22" grpId="0" animBg="1"/>
      <p:bldP spid="23" grpId="0" animBg="1"/>
      <p:bldP spid="19" grpId="0" animBg="1"/>
      <p:bldP spid="47" grpId="0" animBg="1"/>
      <p:bldP spid="48" grpId="0" animBg="1"/>
      <p:bldP spid="49" grpId="0" animBg="1"/>
      <p:bldP spid="50" grpId="0" animBg="1"/>
      <p:bldP spid="46" grpId="0" animBg="1"/>
      <p:bldP spid="61" grpId="0" animBg="1"/>
      <p:bldP spid="62" grpId="0" animBg="1"/>
      <p:bldP spid="63" grpId="0" animBg="1"/>
      <p:bldP spid="64" grpId="0" animBg="1"/>
      <p:bldP spid="67" grpId="0" animBg="1"/>
      <p:bldP spid="76" grpId="0"/>
      <p:bldP spid="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With Rex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1490" indent="-457200">
              <a:buFont typeface="+mj-lt"/>
              <a:buAutoNum type="arabicPeriod"/>
            </a:pPr>
            <a:r>
              <a:rPr lang="en-US" dirty="0" smtClean="0"/>
              <a:t>Model app as </a:t>
            </a:r>
            <a:r>
              <a:rPr lang="en-US" dirty="0" err="1" smtClean="0"/>
              <a:t>RexRSM</a:t>
            </a:r>
            <a:endParaRPr lang="en-US" dirty="0" smtClean="0"/>
          </a:p>
          <a:p>
            <a:pPr marL="491490" indent="-457200">
              <a:buFont typeface="+mj-lt"/>
              <a:buAutoNum type="arabicPeriod"/>
            </a:pPr>
            <a:r>
              <a:rPr lang="en-US" dirty="0" smtClean="0"/>
              <a:t>Use Rex to make non-deterministic decisions</a:t>
            </a:r>
          </a:p>
          <a:p>
            <a:pPr lvl="2"/>
            <a:r>
              <a:rPr lang="en-US" dirty="0" err="1" smtClean="0"/>
              <a:t>RexLocks</a:t>
            </a:r>
            <a:r>
              <a:rPr lang="en-US" dirty="0" smtClean="0"/>
              <a:t>, </a:t>
            </a:r>
            <a:r>
              <a:rPr lang="en-US" dirty="0" err="1" smtClean="0"/>
              <a:t>RexCond</a:t>
            </a:r>
            <a:r>
              <a:rPr lang="en-US" dirty="0" smtClean="0"/>
              <a:t>, …</a:t>
            </a:r>
            <a:endParaRPr lang="en-US" dirty="0" smtClean="0"/>
          </a:p>
          <a:p>
            <a:pPr lvl="2"/>
            <a:r>
              <a:rPr lang="en-US" dirty="0" err="1" smtClean="0"/>
              <a:t>RexTimeStamp</a:t>
            </a:r>
            <a:r>
              <a:rPr lang="en-US" dirty="0" smtClean="0"/>
              <a:t>, </a:t>
            </a:r>
            <a:r>
              <a:rPr lang="en-US" dirty="0" err="1" smtClean="0"/>
              <a:t>RexRand</a:t>
            </a:r>
            <a:r>
              <a:rPr lang="en-US" dirty="0" smtClean="0"/>
              <a:t>, etc.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8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Motivation</a:t>
            </a:r>
          </a:p>
          <a:p>
            <a:r>
              <a:rPr lang="en-US" altLang="zh-CN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System Overview</a:t>
            </a:r>
          </a:p>
          <a:p>
            <a:r>
              <a:rPr lang="en-US" altLang="zh-CN" dirty="0" smtClean="0"/>
              <a:t>Implementation</a:t>
            </a:r>
          </a:p>
          <a:p>
            <a:r>
              <a:rPr lang="en-US" altLang="zh-CN" dirty="0" smtClean="0"/>
              <a:t>Evaluation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176D-4931-44D2-BBBF-00AF3F4DF42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4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2164</TotalTime>
  <Words>880</Words>
  <Application>Microsoft Office PowerPoint</Application>
  <PresentationFormat>On-screen Show (4:3)</PresentationFormat>
  <Paragraphs>321</Paragraphs>
  <Slides>35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宋体</vt:lpstr>
      <vt:lpstr>Arial</vt:lpstr>
      <vt:lpstr>Calibri</vt:lpstr>
      <vt:lpstr>Calibri Light</vt:lpstr>
      <vt:lpstr>Office Theme</vt:lpstr>
      <vt:lpstr>Rex: Replication at the Speed of Multi-core</vt:lpstr>
      <vt:lpstr>Tension between Replication and Multi-core</vt:lpstr>
      <vt:lpstr>Rex: Replication  at the Speed of Multi-core</vt:lpstr>
      <vt:lpstr>Outline</vt:lpstr>
      <vt:lpstr>State Machine Replication</vt:lpstr>
      <vt:lpstr>Why Multi-thread Breaks State Machine Replication</vt:lpstr>
      <vt:lpstr>Rex: Execute-Agree-Follow</vt:lpstr>
      <vt:lpstr>Programming With Rex</vt:lpstr>
      <vt:lpstr>Outline</vt:lpstr>
      <vt:lpstr>Normal Execution: Primary</vt:lpstr>
      <vt:lpstr>Normal Execution: Secondary</vt:lpstr>
      <vt:lpstr>Primary Failover</vt:lpstr>
      <vt:lpstr>Unique Challenges: Integrating  Replication and Record/Replay</vt:lpstr>
      <vt:lpstr>The Inconsistent Cut Problem</vt:lpstr>
      <vt:lpstr>Solving Inconsistent Cut Problem</vt:lpstr>
      <vt:lpstr>Outline</vt:lpstr>
      <vt:lpstr>Experiment Setup</vt:lpstr>
      <vt:lpstr>Performance Overview</vt:lpstr>
      <vt:lpstr>LevelDB in Detail</vt:lpstr>
      <vt:lpstr>Lock Conflict Ratio</vt:lpstr>
      <vt:lpstr>Summary</vt:lpstr>
      <vt:lpstr>Thanks! Q&amp;A</vt:lpstr>
      <vt:lpstr>Backups</vt:lpstr>
      <vt:lpstr>Dealing with Data Races</vt:lpstr>
      <vt:lpstr>Workloads</vt:lpstr>
      <vt:lpstr>Lock Granularity</vt:lpstr>
      <vt:lpstr>Request Granularity</vt:lpstr>
      <vt:lpstr>Experimental Results: Scalability </vt:lpstr>
      <vt:lpstr>Causal Events &amp; Performance</vt:lpstr>
      <vt:lpstr>Improving Performance: Causal Edge Pruning with Vector Clock</vt:lpstr>
      <vt:lpstr>Replicated State Machine</vt:lpstr>
      <vt:lpstr>Rex: Causal Order Replication</vt:lpstr>
      <vt:lpstr>Correctness</vt:lpstr>
      <vt:lpstr>Inconsistent Cut: Why Is It Bad?</vt:lpstr>
      <vt:lpstr>Inconsistent Cut:  Solving the Reply Problem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Rex: Replication at the Speed of Multi-core</dc:title>
  <dc:creator>Chuntao Hong</dc:creator>
  <cp:lastModifiedBy>chuntao hong</cp:lastModifiedBy>
  <cp:revision>206</cp:revision>
  <dcterms:created xsi:type="dcterms:W3CDTF">2014-04-03T04:54:40Z</dcterms:created>
  <dcterms:modified xsi:type="dcterms:W3CDTF">2014-04-10T10:08:58Z</dcterms:modified>
</cp:coreProperties>
</file>