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339" r:id="rId3"/>
    <p:sldId id="337" r:id="rId4"/>
    <p:sldId id="338" r:id="rId5"/>
    <p:sldId id="341" r:id="rId6"/>
    <p:sldId id="345" r:id="rId7"/>
    <p:sldId id="342" r:id="rId8"/>
    <p:sldId id="346" r:id="rId9"/>
    <p:sldId id="349" r:id="rId10"/>
    <p:sldId id="330" r:id="rId11"/>
    <p:sldId id="350" r:id="rId12"/>
    <p:sldId id="335" r:id="rId13"/>
    <p:sldId id="356" r:id="rId14"/>
    <p:sldId id="357" r:id="rId15"/>
    <p:sldId id="360" r:id="rId16"/>
    <p:sldId id="358" r:id="rId17"/>
    <p:sldId id="361" r:id="rId18"/>
    <p:sldId id="362" r:id="rId19"/>
    <p:sldId id="359" r:id="rId20"/>
    <p:sldId id="355" r:id="rId21"/>
    <p:sldId id="363" r:id="rId22"/>
    <p:sldId id="327" r:id="rId23"/>
    <p:sldId id="333" r:id="rId24"/>
    <p:sldId id="334" r:id="rId25"/>
    <p:sldId id="344" r:id="rId26"/>
    <p:sldId id="36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B4E9C57-D94A-49BB-9BE7-03966A1B043F}">
          <p14:sldIdLst>
            <p14:sldId id="256"/>
            <p14:sldId id="339"/>
            <p14:sldId id="337"/>
            <p14:sldId id="338"/>
            <p14:sldId id="341"/>
            <p14:sldId id="345"/>
            <p14:sldId id="342"/>
            <p14:sldId id="346"/>
            <p14:sldId id="349"/>
            <p14:sldId id="330"/>
            <p14:sldId id="350"/>
            <p14:sldId id="335"/>
            <p14:sldId id="356"/>
            <p14:sldId id="357"/>
            <p14:sldId id="360"/>
            <p14:sldId id="358"/>
            <p14:sldId id="361"/>
            <p14:sldId id="362"/>
            <p14:sldId id="359"/>
            <p14:sldId id="355"/>
            <p14:sldId id="363"/>
            <p14:sldId id="327"/>
            <p14:sldId id="333"/>
            <p14:sldId id="334"/>
            <p14:sldId id="344"/>
            <p14:sldId id="36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C42F00"/>
    <a:srgbClr val="FF6600"/>
    <a:srgbClr val="00CC00"/>
    <a:srgbClr val="0066FF"/>
    <a:srgbClr val="006600"/>
    <a:srgbClr val="CC3300"/>
    <a:srgbClr val="FF7C80"/>
    <a:srgbClr val="FF505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20" autoAdjust="0"/>
    <p:restoredTop sz="79179" autoAdjust="0"/>
  </p:normalViewPr>
  <p:slideViewPr>
    <p:cSldViewPr>
      <p:cViewPr varScale="1">
        <p:scale>
          <a:sx n="71" d="100"/>
          <a:sy n="71" d="100"/>
        </p:scale>
        <p:origin x="-1050" y="324"/>
      </p:cViewPr>
      <p:guideLst>
        <p:guide orient="horz" pos="999"/>
        <p:guide pos="2904"/>
      </p:guideLst>
    </p:cSldViewPr>
  </p:slideViewPr>
  <p:outlineViewPr>
    <p:cViewPr>
      <p:scale>
        <a:sx n="33" d="100"/>
        <a:sy n="33" d="100"/>
      </p:scale>
      <p:origin x="0" y="31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3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5F0E66-7028-48F0-9D17-9C58A4B924FF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EB5FD8-0C1F-4DC1-8C53-3BEF66CA64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01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B5FD8-0C1F-4DC1-8C53-3BEF66CA64A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B5FD8-0C1F-4DC1-8C53-3BEF66CA64A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086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B5FD8-0C1F-4DC1-8C53-3BEF66CA64A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08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Start with the motivation: compute-mutate loop</a:t>
            </a:r>
            <a:r>
              <a:rPr lang="en-US" baseline="0" dirty="0" smtClean="0"/>
              <a:t>, a common pattern in applications</a:t>
            </a:r>
          </a:p>
          <a:p>
            <a:endParaRPr lang="en-US" baseline="0" dirty="0" smtClean="0"/>
          </a:p>
          <a:p>
            <a:r>
              <a:rPr lang="en-US" baseline="0" dirty="0" smtClean="0"/>
              <a:t>Browser : layout for CSS ,  mutate changes DOM (script, user)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B5FD8-0C1F-4DC1-8C53-3BEF66CA64A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605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Two</a:t>
            </a:r>
            <a:r>
              <a:rPr lang="en-US" baseline="0" dirty="0" smtClean="0"/>
              <a:t> ideas</a:t>
            </a:r>
          </a:p>
          <a:p>
            <a:endParaRPr lang="en-US" baseline="0" dirty="0" smtClean="0"/>
          </a:p>
          <a:p>
            <a:pPr marL="171450" indent="-171450">
              <a:buFontTx/>
              <a:buChar char="-"/>
            </a:pPr>
            <a:r>
              <a:rPr lang="en-US" baseline="0" dirty="0" smtClean="0"/>
              <a:t>Incremental computation</a:t>
            </a:r>
          </a:p>
          <a:p>
            <a:pPr marL="0" indent="0">
              <a:buFontTx/>
              <a:buNone/>
            </a:pPr>
            <a:endParaRPr lang="en-US" baseline="0" dirty="0" smtClean="0"/>
          </a:p>
          <a:p>
            <a:pPr marL="0" indent="0">
              <a:buFontTx/>
              <a:buNone/>
            </a:pPr>
            <a:endParaRPr lang="en-US" baseline="0" dirty="0" smtClean="0"/>
          </a:p>
          <a:p>
            <a:pPr marL="0" indent="0">
              <a:buFontTx/>
              <a:buNone/>
            </a:pPr>
            <a:r>
              <a:rPr lang="en-US" baseline="0" dirty="0" smtClean="0"/>
              <a:t>Which one would you pick?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- Neither one is easy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No Amdahl’s law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Power much better</a:t>
            </a:r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B5FD8-0C1F-4DC1-8C53-3BEF66CA64A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15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Self-</a:t>
            </a:r>
            <a:r>
              <a:rPr lang="en-US" dirty="0" err="1" smtClean="0"/>
              <a:t>adj</a:t>
            </a:r>
            <a:r>
              <a:rPr lang="en-US" dirty="0" smtClean="0"/>
              <a:t> comp</a:t>
            </a:r>
          </a:p>
          <a:p>
            <a:r>
              <a:rPr lang="en-US" dirty="0" smtClean="0"/>
              <a:t>    Dynamic Dependence Graph</a:t>
            </a:r>
          </a:p>
          <a:p>
            <a:endParaRPr lang="en-US" dirty="0" smtClean="0"/>
          </a:p>
          <a:p>
            <a:r>
              <a:rPr lang="en-US" dirty="0" smtClean="0"/>
              <a:t>Work-Stealing</a:t>
            </a:r>
          </a:p>
          <a:p>
            <a:r>
              <a:rPr lang="en-US" dirty="0" smtClean="0"/>
              <a:t>    Dynamic</a:t>
            </a:r>
            <a:r>
              <a:rPr lang="en-US" baseline="0" dirty="0" smtClean="0"/>
              <a:t> Task Graph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B5FD8-0C1F-4DC1-8C53-3BEF66CA64A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5082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B5FD8-0C1F-4DC1-8C53-3BEF66CA64A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440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B5FD8-0C1F-4DC1-8C53-3BEF66CA64A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086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B5FD8-0C1F-4DC1-8C53-3BEF66CA64A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086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B5FD8-0C1F-4DC1-8C53-3BEF66CA64A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086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EB5FD8-0C1F-4DC1-8C53-3BEF66CA64A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08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623796-5787-45F2-A6BE-FCEBFF728C5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3F874A-7793-43BB-BB51-9AEC81ACB69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-990600" y="-4419600"/>
            <a:ext cx="3581400" cy="12649200"/>
            <a:chOff x="-990600" y="-4419600"/>
            <a:chExt cx="3581400" cy="12649200"/>
          </a:xfrm>
        </p:grpSpPr>
        <p:sp>
          <p:nvSpPr>
            <p:cNvPr id="9" name="Arc 8"/>
            <p:cNvSpPr/>
            <p:nvPr userDrawn="1"/>
          </p:nvSpPr>
          <p:spPr>
            <a:xfrm flipH="1">
              <a:off x="-228600" y="-4419600"/>
              <a:ext cx="2819400" cy="11963400"/>
            </a:xfrm>
            <a:prstGeom prst="arc">
              <a:avLst>
                <a:gd name="adj1" fmla="val 17766526"/>
                <a:gd name="adj2" fmla="val 5533989"/>
              </a:avLst>
            </a:prstGeom>
            <a:ln w="1016000">
              <a:solidFill>
                <a:srgbClr val="B4282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-990600" y="0"/>
              <a:ext cx="990600" cy="7162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-990600" y="6858000"/>
              <a:ext cx="2667000" cy="13716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-990600" y="-1371600"/>
              <a:ext cx="2667000" cy="13716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623796-5787-45F2-A6BE-FCEBFF728C5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3F874A-7793-43BB-BB51-9AEC81ACB6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623796-5787-45F2-A6BE-FCEBFF728C5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3F874A-7793-43BB-BB51-9AEC81ACB6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8229600" cy="5334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623796-5787-45F2-A6BE-FCEBFF728C5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3F874A-7793-43BB-BB51-9AEC81ACB6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623796-5787-45F2-A6BE-FCEBFF728C5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3F874A-7793-43BB-BB51-9AEC81ACB6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623796-5787-45F2-A6BE-FCEBFF728C5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3F874A-7793-43BB-BB51-9AEC81ACB6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623796-5787-45F2-A6BE-FCEBFF728C5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3F874A-7793-43BB-BB51-9AEC81ACB6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623796-5787-45F2-A6BE-FCEBFF728C5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3F874A-7793-43BB-BB51-9AEC81ACB6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623796-5787-45F2-A6BE-FCEBFF728C5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3F874A-7793-43BB-BB51-9AEC81ACB6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623796-5787-45F2-A6BE-FCEBFF728C5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3F874A-7793-43BB-BB51-9AEC81ACB6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623796-5787-45F2-A6BE-FCEBFF728C59}" type="datetimeFigureOut">
              <a:rPr lang="en-US" smtClean="0"/>
              <a:pPr/>
              <a:t>10/25/2011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3F874A-7793-43BB-BB51-9AEC81ACB6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82296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Arc 7"/>
          <p:cNvSpPr/>
          <p:nvPr userDrawn="1"/>
        </p:nvSpPr>
        <p:spPr>
          <a:xfrm flipH="1">
            <a:off x="-228600" y="-4419600"/>
            <a:ext cx="2819400" cy="11963400"/>
          </a:xfrm>
          <a:prstGeom prst="arc">
            <a:avLst>
              <a:gd name="adj1" fmla="val 17766526"/>
              <a:gd name="adj2" fmla="val 5533989"/>
            </a:avLst>
          </a:prstGeom>
          <a:ln w="10160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-990600" y="0"/>
            <a:ext cx="990600" cy="716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-990600" y="6858000"/>
            <a:ext cx="2667000" cy="1371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-990600" y="-1371600"/>
            <a:ext cx="2667000" cy="1371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B42828"/>
        </a:buClr>
        <a:buFont typeface="Wingdings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6000">
              <a:schemeClr val="bg1"/>
            </a:gs>
            <a:gs pos="28000">
              <a:srgbClr val="F4DAB4"/>
            </a:gs>
            <a:gs pos="11656">
              <a:srgbClr val="FBF0C5"/>
            </a:gs>
            <a:gs pos="4000">
              <a:schemeClr val="bg1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1070" y="1931205"/>
            <a:ext cx="8141860" cy="203546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Two for the Price of One:</a:t>
            </a:r>
            <a:br>
              <a:rPr lang="en-US" sz="3600" dirty="0" smtClean="0"/>
            </a:br>
            <a:r>
              <a:rPr lang="en-US" sz="11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Model for Parallel and </a:t>
            </a:r>
            <a:br>
              <a:rPr lang="en-US" dirty="0" smtClean="0"/>
            </a:br>
            <a:r>
              <a:rPr lang="en-US" dirty="0" smtClean="0"/>
              <a:t>Incremental Computation</a:t>
            </a:r>
            <a:r>
              <a:rPr lang="en-US" sz="3200" dirty="0">
                <a:solidFill>
                  <a:schemeClr val="tx1"/>
                </a:solidFill>
              </a:rPr>
              <a:t/>
            </a:r>
            <a:br>
              <a:rPr lang="en-US" sz="3200" dirty="0">
                <a:solidFill>
                  <a:schemeClr val="tx1"/>
                </a:solidFill>
              </a:rPr>
            </a:b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2665" y="4465934"/>
            <a:ext cx="8794745" cy="1881845"/>
          </a:xfrm>
        </p:spPr>
        <p:txBody>
          <a:bodyPr>
            <a:normAutofit/>
          </a:bodyPr>
          <a:lstStyle/>
          <a:p>
            <a:r>
              <a:rPr lang="en-US" u="sng" dirty="0"/>
              <a:t>Sebastian </a:t>
            </a:r>
            <a:r>
              <a:rPr lang="en-US" u="sng" dirty="0" smtClean="0"/>
              <a:t>Burckhardt</a:t>
            </a:r>
            <a:r>
              <a:rPr lang="en-US" dirty="0" smtClean="0"/>
              <a:t>,  Daan </a:t>
            </a:r>
            <a:r>
              <a:rPr lang="en-US" dirty="0" smtClean="0">
                <a:solidFill>
                  <a:schemeClr val="tx1"/>
                </a:solidFill>
              </a:rPr>
              <a:t>Leijen, Tom Ball  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sz="2000" dirty="0" smtClean="0"/>
              <a:t>(Microsoft Research, Redmond)</a:t>
            </a:r>
          </a:p>
          <a:p>
            <a:r>
              <a:rPr lang="en-US" dirty="0" smtClean="0"/>
              <a:t>Caitlin Sadowski, Jaeheon Yi </a:t>
            </a:r>
            <a:br>
              <a:rPr lang="en-US" dirty="0" smtClean="0"/>
            </a:br>
            <a:r>
              <a:rPr lang="en-US" sz="2000" dirty="0" smtClean="0"/>
              <a:t>(University of California, Santa Cruz 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5476" y="9179"/>
            <a:ext cx="4576104" cy="6234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20556" y="6040540"/>
            <a:ext cx="8894739" cy="740106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80" y="623721"/>
            <a:ext cx="3731055" cy="5340009"/>
          </a:xfrm>
        </p:spPr>
        <p:txBody>
          <a:bodyPr>
            <a:normAutofit/>
          </a:bodyPr>
          <a:lstStyle/>
          <a:p>
            <a:r>
              <a:rPr lang="en-US" dirty="0" smtClean="0"/>
              <a:t>Example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Step 1: Record 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549"/>
          <a:stretch/>
        </p:blipFill>
        <p:spPr bwMode="auto">
          <a:xfrm>
            <a:off x="356574" y="6117191"/>
            <a:ext cx="8555192" cy="586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924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5855" y="3380184"/>
            <a:ext cx="4158340" cy="740106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4261" y="5415649"/>
            <a:ext cx="4083124" cy="740106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80" y="623721"/>
            <a:ext cx="3731055" cy="4879149"/>
          </a:xfrm>
        </p:spPr>
        <p:txBody>
          <a:bodyPr>
            <a:normAutofit/>
          </a:bodyPr>
          <a:lstStyle/>
          <a:p>
            <a:r>
              <a:rPr lang="en-US" dirty="0" smtClean="0"/>
              <a:t>Example (Cont’d)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Step 2: Mutate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Step 3: Repeat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6438" y="1"/>
            <a:ext cx="4422137" cy="6703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473" y="3516874"/>
            <a:ext cx="374332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475" y="5543917"/>
            <a:ext cx="132397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4687215" y="2852925"/>
            <a:ext cx="4456785" cy="40050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66438" y="1623966"/>
            <a:ext cx="4456785" cy="2144014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68398" y="0"/>
            <a:ext cx="4456785" cy="193120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753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463" y="838200"/>
            <a:ext cx="5303525" cy="6019800"/>
          </a:xfrm>
        </p:spPr>
        <p:txBody>
          <a:bodyPr>
            <a:normAutofit/>
          </a:bodyPr>
          <a:lstStyle/>
          <a:p>
            <a:r>
              <a:rPr lang="en-US" dirty="0" smtClean="0"/>
              <a:t>On Record</a:t>
            </a:r>
          </a:p>
          <a:p>
            <a:pPr lvl="1"/>
            <a:r>
              <a:rPr lang="en-US" dirty="0" smtClean="0"/>
              <a:t>Create ordered tree of summaries (summary=revision)</a:t>
            </a:r>
          </a:p>
          <a:p>
            <a:pPr lvl="1"/>
            <a:r>
              <a:rPr lang="en-US" dirty="0" smtClean="0"/>
              <a:t>Revisions-Library already stores effects of revisions</a:t>
            </a:r>
          </a:p>
          <a:p>
            <a:pPr lvl="2"/>
            <a:r>
              <a:rPr lang="en-US" dirty="0" smtClean="0"/>
              <a:t>Can keep them around to “</a:t>
            </a:r>
            <a:r>
              <a:rPr lang="en-US" dirty="0" err="1" smtClean="0"/>
              <a:t>reexecute</a:t>
            </a:r>
            <a:r>
              <a:rPr lang="en-US" dirty="0" smtClean="0"/>
              <a:t>” = join again</a:t>
            </a:r>
          </a:p>
          <a:p>
            <a:pPr lvl="1"/>
            <a:r>
              <a:rPr lang="en-US" dirty="0" smtClean="0"/>
              <a:t>Can track dependencies</a:t>
            </a:r>
          </a:p>
          <a:p>
            <a:pPr lvl="2"/>
            <a:r>
              <a:rPr lang="en-US" dirty="0" smtClean="0"/>
              <a:t>Record dependencies</a:t>
            </a:r>
          </a:p>
          <a:p>
            <a:pPr lvl="2"/>
            <a:r>
              <a:rPr lang="en-US" dirty="0" smtClean="0"/>
              <a:t>Invalidate summaries</a:t>
            </a:r>
          </a:p>
          <a:p>
            <a:pPr lvl="2"/>
            <a:r>
              <a:rPr lang="en-US" dirty="0" smtClean="0"/>
              <a:t>At time of fork, know if valid</a:t>
            </a:r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45245" y="1087078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</a:t>
            </a:r>
          </a:p>
        </p:txBody>
      </p:sp>
      <p:sp>
        <p:nvSpPr>
          <p:cNvPr id="9" name="Rectangle 8"/>
          <p:cNvSpPr/>
          <p:nvPr/>
        </p:nvSpPr>
        <p:spPr>
          <a:xfrm>
            <a:off x="1327072" y="1765971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66880" y="1763755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4335" y="2300205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1.1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11268" y="2307730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r1.2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40143" y="2307730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977076" y="2315255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r2.2</a:t>
            </a:r>
          </a:p>
        </p:txBody>
      </p:sp>
      <p:cxnSp>
        <p:nvCxnSpPr>
          <p:cNvPr id="16" name="Straight Connector 15"/>
          <p:cNvCxnSpPr>
            <a:stCxn id="4" idx="2"/>
            <a:endCxn id="9" idx="0"/>
          </p:cNvCxnSpPr>
          <p:nvPr/>
        </p:nvCxnSpPr>
        <p:spPr>
          <a:xfrm flipH="1">
            <a:off x="1557502" y="1471128"/>
            <a:ext cx="518173" cy="294843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2"/>
            <a:endCxn id="10" idx="0"/>
          </p:cNvCxnSpPr>
          <p:nvPr/>
        </p:nvCxnSpPr>
        <p:spPr>
          <a:xfrm>
            <a:off x="2075675" y="1471128"/>
            <a:ext cx="621635" cy="292627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11" idx="0"/>
          </p:cNvCxnSpPr>
          <p:nvPr/>
        </p:nvCxnSpPr>
        <p:spPr>
          <a:xfrm flipH="1">
            <a:off x="768134" y="2160308"/>
            <a:ext cx="789369" cy="139897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9" idx="2"/>
            <a:endCxn id="12" idx="0"/>
          </p:cNvCxnSpPr>
          <p:nvPr/>
        </p:nvCxnSpPr>
        <p:spPr>
          <a:xfrm>
            <a:off x="1557502" y="2150021"/>
            <a:ext cx="47565" cy="157709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0" idx="2"/>
            <a:endCxn id="13" idx="0"/>
          </p:cNvCxnSpPr>
          <p:nvPr/>
        </p:nvCxnSpPr>
        <p:spPr>
          <a:xfrm flipH="1">
            <a:off x="2533942" y="2147805"/>
            <a:ext cx="163368" cy="15992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0" idx="2"/>
            <a:endCxn id="14" idx="0"/>
          </p:cNvCxnSpPr>
          <p:nvPr/>
        </p:nvCxnSpPr>
        <p:spPr>
          <a:xfrm>
            <a:off x="2697310" y="2147805"/>
            <a:ext cx="673565" cy="16745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-75005" y="3236975"/>
            <a:ext cx="4576104" cy="3388902"/>
            <a:chOff x="-7377" y="3231986"/>
            <a:chExt cx="4576104" cy="3388902"/>
          </a:xfrm>
        </p:grpSpPr>
        <p:pic>
          <p:nvPicPr>
            <p:cNvPr id="20" name="Picture 4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373" t="-1067" r="5373" b="46708"/>
            <a:stretch/>
          </p:blipFill>
          <p:spPr bwMode="auto">
            <a:xfrm>
              <a:off x="-7377" y="3231986"/>
              <a:ext cx="4576104" cy="33889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Rectangle 4"/>
            <p:cNvSpPr/>
            <p:nvPr/>
          </p:nvSpPr>
          <p:spPr>
            <a:xfrm>
              <a:off x="654690" y="3889860"/>
              <a:ext cx="1420985" cy="5760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230765" y="4811580"/>
              <a:ext cx="1125842" cy="5760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062108" y="4811580"/>
              <a:ext cx="1125842" cy="57607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262929" y="5733300"/>
              <a:ext cx="305797" cy="88758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650280" y="6343649"/>
              <a:ext cx="460860" cy="2105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466880" y="5601018"/>
              <a:ext cx="510196" cy="101986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 flipV="1">
              <a:off x="1845719" y="6343649"/>
              <a:ext cx="510887" cy="27723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  <a:latin typeface="Consolas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187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Rectangle 146"/>
          <p:cNvSpPr/>
          <p:nvPr/>
        </p:nvSpPr>
        <p:spPr>
          <a:xfrm>
            <a:off x="885120" y="3278093"/>
            <a:ext cx="1881845" cy="2727644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Consolas" pitchFamily="49" charset="0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= </a:t>
            </a:r>
            <a:r>
              <a:rPr lang="en-US" dirty="0" smtClean="0">
                <a:solidFill>
                  <a:schemeClr val="accent6"/>
                </a:solidFill>
                <a:latin typeface="Consolas" pitchFamily="49" charset="0"/>
              </a:rPr>
              <a:t>record</a:t>
            </a:r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{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 pass1();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 pass2();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 pass3();</a:t>
            </a:r>
            <a:endParaRPr lang="en-US" dirty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}</a:t>
            </a:r>
          </a:p>
          <a:p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  <a:p>
            <a:endParaRPr lang="en-US" dirty="0">
              <a:solidFill>
                <a:schemeClr val="tx1"/>
              </a:solidFill>
              <a:latin typeface="Consolas" pitchFamily="49" charset="0"/>
            </a:endParaRPr>
          </a:p>
          <a:p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  <a:p>
            <a:endParaRPr lang="en-US" dirty="0" err="1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880" y="1033300"/>
            <a:ext cx="8229600" cy="5124310"/>
          </a:xfrm>
        </p:spPr>
        <p:txBody>
          <a:bodyPr/>
          <a:lstStyle/>
          <a:p>
            <a:r>
              <a:rPr lang="en-US" dirty="0" smtClean="0"/>
              <a:t>Consider computation shaped like this</a:t>
            </a:r>
            <a:br>
              <a:rPr lang="en-US" dirty="0" smtClean="0"/>
            </a:br>
            <a:r>
              <a:rPr lang="en-US" dirty="0" smtClean="0"/>
              <a:t>(e.g. our CSS layout alg. with 3 passes)</a:t>
            </a:r>
          </a:p>
        </p:txBody>
      </p:sp>
      <p:grpSp>
        <p:nvGrpSpPr>
          <p:cNvPr id="110" name="Group 109"/>
          <p:cNvGrpSpPr/>
          <p:nvPr/>
        </p:nvGrpSpPr>
        <p:grpSpPr>
          <a:xfrm>
            <a:off x="2027155" y="2430470"/>
            <a:ext cx="2199200" cy="4339765"/>
            <a:chOff x="3256115" y="2276850"/>
            <a:chExt cx="2199200" cy="4339765"/>
          </a:xfrm>
        </p:grpSpPr>
        <p:sp>
          <p:nvSpPr>
            <p:cNvPr id="4" name="Arc 3"/>
            <p:cNvSpPr/>
            <p:nvPr/>
          </p:nvSpPr>
          <p:spPr>
            <a:xfrm>
              <a:off x="3265207" y="2486300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/>
            <p:cNvCxnSpPr>
              <a:endCxn id="28" idx="2"/>
            </p:cNvCxnSpPr>
            <p:nvPr/>
          </p:nvCxnSpPr>
          <p:spPr>
            <a:xfrm flipH="1">
              <a:off x="5147056" y="276562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186927" y="2276850"/>
              <a:ext cx="20228" cy="4339765"/>
            </a:xfrm>
            <a:prstGeom prst="line">
              <a:avLst/>
            </a:prstGeom>
            <a:ln>
              <a:tailEnd type="triangl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Arc 11"/>
            <p:cNvSpPr/>
            <p:nvPr/>
          </p:nvSpPr>
          <p:spPr>
            <a:xfrm>
              <a:off x="3832193" y="2652534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>
              <a:off x="4561885" y="2866882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Arc 13"/>
            <p:cNvSpPr/>
            <p:nvPr/>
          </p:nvSpPr>
          <p:spPr>
            <a:xfrm>
              <a:off x="4782207" y="280493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Arc 19"/>
            <p:cNvSpPr/>
            <p:nvPr/>
          </p:nvSpPr>
          <p:spPr>
            <a:xfrm flipV="1">
              <a:off x="4782207" y="2746884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Arc 23"/>
            <p:cNvSpPr/>
            <p:nvPr/>
          </p:nvSpPr>
          <p:spPr>
            <a:xfrm>
              <a:off x="4186927" y="2889082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Arc 24"/>
            <p:cNvSpPr/>
            <p:nvPr/>
          </p:nvSpPr>
          <p:spPr>
            <a:xfrm flipV="1">
              <a:off x="4186927" y="2831033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Arc 26"/>
            <p:cNvSpPr/>
            <p:nvPr/>
          </p:nvSpPr>
          <p:spPr>
            <a:xfrm flipV="1">
              <a:off x="3832193" y="2985777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Arc 27"/>
            <p:cNvSpPr/>
            <p:nvPr/>
          </p:nvSpPr>
          <p:spPr>
            <a:xfrm flipV="1">
              <a:off x="3265207" y="2852925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Arc 32"/>
            <p:cNvSpPr/>
            <p:nvPr/>
          </p:nvSpPr>
          <p:spPr>
            <a:xfrm>
              <a:off x="3266230" y="3795492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/>
            <p:nvPr/>
          </p:nvCxnSpPr>
          <p:spPr>
            <a:xfrm flipH="1">
              <a:off x="5148079" y="4074817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Arc 34"/>
            <p:cNvSpPr/>
            <p:nvPr/>
          </p:nvSpPr>
          <p:spPr>
            <a:xfrm>
              <a:off x="3833216" y="3961726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/>
            <p:nvPr/>
          </p:nvCxnSpPr>
          <p:spPr>
            <a:xfrm flipH="1">
              <a:off x="4562908" y="4176074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Arc 36"/>
            <p:cNvSpPr/>
            <p:nvPr/>
          </p:nvSpPr>
          <p:spPr>
            <a:xfrm>
              <a:off x="4783230" y="4114126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Arc 37"/>
            <p:cNvSpPr/>
            <p:nvPr/>
          </p:nvSpPr>
          <p:spPr>
            <a:xfrm flipV="1">
              <a:off x="4783230" y="4056076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Arc 38"/>
            <p:cNvSpPr/>
            <p:nvPr/>
          </p:nvSpPr>
          <p:spPr>
            <a:xfrm>
              <a:off x="4187950" y="419827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Arc 39"/>
            <p:cNvSpPr/>
            <p:nvPr/>
          </p:nvSpPr>
          <p:spPr>
            <a:xfrm flipV="1">
              <a:off x="4187950" y="414022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Arc 40"/>
            <p:cNvSpPr/>
            <p:nvPr/>
          </p:nvSpPr>
          <p:spPr>
            <a:xfrm flipV="1">
              <a:off x="3833216" y="4294969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Arc 41"/>
            <p:cNvSpPr/>
            <p:nvPr/>
          </p:nvSpPr>
          <p:spPr>
            <a:xfrm flipV="1">
              <a:off x="3266230" y="4162117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Arc 42"/>
            <p:cNvSpPr/>
            <p:nvPr/>
          </p:nvSpPr>
          <p:spPr>
            <a:xfrm>
              <a:off x="3256115" y="5097840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Connector 43"/>
            <p:cNvCxnSpPr/>
            <p:nvPr/>
          </p:nvCxnSpPr>
          <p:spPr>
            <a:xfrm flipH="1">
              <a:off x="5137964" y="537716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Arc 44"/>
            <p:cNvSpPr/>
            <p:nvPr/>
          </p:nvSpPr>
          <p:spPr>
            <a:xfrm>
              <a:off x="3823101" y="5264074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H="1">
              <a:off x="4552793" y="5478422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Arc 46"/>
            <p:cNvSpPr/>
            <p:nvPr/>
          </p:nvSpPr>
          <p:spPr>
            <a:xfrm>
              <a:off x="4773115" y="541647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Arc 47"/>
            <p:cNvSpPr/>
            <p:nvPr/>
          </p:nvSpPr>
          <p:spPr>
            <a:xfrm flipV="1">
              <a:off x="4773115" y="5358424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Arc 48"/>
            <p:cNvSpPr/>
            <p:nvPr/>
          </p:nvSpPr>
          <p:spPr>
            <a:xfrm>
              <a:off x="4177835" y="5500622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Arc 49"/>
            <p:cNvSpPr/>
            <p:nvPr/>
          </p:nvSpPr>
          <p:spPr>
            <a:xfrm flipV="1">
              <a:off x="4177835" y="5442573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Arc 50"/>
            <p:cNvSpPr/>
            <p:nvPr/>
          </p:nvSpPr>
          <p:spPr>
            <a:xfrm flipV="1">
              <a:off x="3823101" y="5597317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Arc 51"/>
            <p:cNvSpPr/>
            <p:nvPr/>
          </p:nvSpPr>
          <p:spPr>
            <a:xfrm flipV="1">
              <a:off x="3256115" y="5464465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5" name="Rectangle 54"/>
          <p:cNvSpPr/>
          <p:nvPr/>
        </p:nvSpPr>
        <p:spPr>
          <a:xfrm>
            <a:off x="6019465" y="4200328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275767" y="2245840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7275767" y="2700203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258880" y="1431940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1.1</a:t>
            </a:r>
          </a:p>
        </p:txBody>
      </p:sp>
      <p:sp>
        <p:nvSpPr>
          <p:cNvPr id="59" name="Rectangle 58"/>
          <p:cNvSpPr/>
          <p:nvPr/>
        </p:nvSpPr>
        <p:spPr>
          <a:xfrm>
            <a:off x="8258880" y="1879046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r1.2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263947" y="2329698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8265333" y="2792143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r2.2</a:t>
            </a:r>
            <a:endParaRPr lang="en-US" dirty="0" smtClean="0">
              <a:solidFill>
                <a:schemeClr val="bg2"/>
              </a:solidFill>
              <a:latin typeface="Consolas" pitchFamily="49" charset="0"/>
            </a:endParaRPr>
          </a:p>
        </p:txBody>
      </p:sp>
      <p:cxnSp>
        <p:nvCxnSpPr>
          <p:cNvPr id="62" name="Straight Connector 61"/>
          <p:cNvCxnSpPr>
            <a:stCxn id="55" idx="3"/>
            <a:endCxn id="56" idx="1"/>
          </p:cNvCxnSpPr>
          <p:nvPr/>
        </p:nvCxnSpPr>
        <p:spPr>
          <a:xfrm flipV="1">
            <a:off x="6480325" y="2437865"/>
            <a:ext cx="795442" cy="1954488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5" idx="3"/>
            <a:endCxn id="57" idx="1"/>
          </p:cNvCxnSpPr>
          <p:nvPr/>
        </p:nvCxnSpPr>
        <p:spPr>
          <a:xfrm flipV="1">
            <a:off x="6480325" y="2892228"/>
            <a:ext cx="795442" cy="150012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56" idx="3"/>
            <a:endCxn id="58" idx="1"/>
          </p:cNvCxnSpPr>
          <p:nvPr/>
        </p:nvCxnSpPr>
        <p:spPr>
          <a:xfrm flipV="1">
            <a:off x="7736627" y="1623965"/>
            <a:ext cx="522253" cy="81390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6" idx="3"/>
            <a:endCxn id="59" idx="1"/>
          </p:cNvCxnSpPr>
          <p:nvPr/>
        </p:nvCxnSpPr>
        <p:spPr>
          <a:xfrm flipV="1">
            <a:off x="7736627" y="2071071"/>
            <a:ext cx="522253" cy="366794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57" idx="3"/>
            <a:endCxn id="60" idx="1"/>
          </p:cNvCxnSpPr>
          <p:nvPr/>
        </p:nvCxnSpPr>
        <p:spPr>
          <a:xfrm flipV="1">
            <a:off x="7736627" y="2521723"/>
            <a:ext cx="527320" cy="37050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57" idx="3"/>
            <a:endCxn id="61" idx="1"/>
          </p:cNvCxnSpPr>
          <p:nvPr/>
        </p:nvCxnSpPr>
        <p:spPr>
          <a:xfrm>
            <a:off x="7736627" y="2892228"/>
            <a:ext cx="528706" cy="9194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/>
          <p:cNvSpPr/>
          <p:nvPr/>
        </p:nvSpPr>
        <p:spPr>
          <a:xfrm>
            <a:off x="7298755" y="4073252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7298755" y="4527615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8281868" y="3259352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1.1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8281868" y="3706458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r1.2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8286935" y="4157110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r2.1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8288321" y="4619555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r2.2</a:t>
            </a:r>
          </a:p>
        </p:txBody>
      </p:sp>
      <p:cxnSp>
        <p:nvCxnSpPr>
          <p:cNvPr id="117" name="Straight Connector 116"/>
          <p:cNvCxnSpPr>
            <a:stCxn id="111" idx="3"/>
            <a:endCxn id="113" idx="1"/>
          </p:cNvCxnSpPr>
          <p:nvPr/>
        </p:nvCxnSpPr>
        <p:spPr>
          <a:xfrm flipV="1">
            <a:off x="7759615" y="3451377"/>
            <a:ext cx="522253" cy="81390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111" idx="3"/>
            <a:endCxn id="114" idx="1"/>
          </p:cNvCxnSpPr>
          <p:nvPr/>
        </p:nvCxnSpPr>
        <p:spPr>
          <a:xfrm flipV="1">
            <a:off x="7759615" y="3898483"/>
            <a:ext cx="522253" cy="366794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112" idx="3"/>
            <a:endCxn id="115" idx="1"/>
          </p:cNvCxnSpPr>
          <p:nvPr/>
        </p:nvCxnSpPr>
        <p:spPr>
          <a:xfrm flipV="1">
            <a:off x="7759615" y="4349135"/>
            <a:ext cx="527320" cy="37050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112" idx="3"/>
            <a:endCxn id="116" idx="1"/>
          </p:cNvCxnSpPr>
          <p:nvPr/>
        </p:nvCxnSpPr>
        <p:spPr>
          <a:xfrm>
            <a:off x="7759615" y="4719640"/>
            <a:ext cx="528706" cy="9194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7310330" y="5868701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7310330" y="6323064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8293443" y="5054801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1.1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8293443" y="5501907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r1.2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8298510" y="5952559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r2.1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8299896" y="6415004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r2.2</a:t>
            </a:r>
          </a:p>
        </p:txBody>
      </p:sp>
      <p:cxnSp>
        <p:nvCxnSpPr>
          <p:cNvPr id="127" name="Straight Connector 126"/>
          <p:cNvCxnSpPr>
            <a:stCxn id="121" idx="3"/>
            <a:endCxn id="123" idx="1"/>
          </p:cNvCxnSpPr>
          <p:nvPr/>
        </p:nvCxnSpPr>
        <p:spPr>
          <a:xfrm flipV="1">
            <a:off x="7771190" y="5246826"/>
            <a:ext cx="522253" cy="81390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21" idx="3"/>
            <a:endCxn id="124" idx="1"/>
          </p:cNvCxnSpPr>
          <p:nvPr/>
        </p:nvCxnSpPr>
        <p:spPr>
          <a:xfrm flipV="1">
            <a:off x="7771190" y="5693932"/>
            <a:ext cx="522253" cy="366794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22" idx="3"/>
            <a:endCxn id="125" idx="1"/>
          </p:cNvCxnSpPr>
          <p:nvPr/>
        </p:nvCxnSpPr>
        <p:spPr>
          <a:xfrm flipV="1">
            <a:off x="7771190" y="6144584"/>
            <a:ext cx="527320" cy="37050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22" idx="3"/>
            <a:endCxn id="126" idx="1"/>
          </p:cNvCxnSpPr>
          <p:nvPr/>
        </p:nvCxnSpPr>
        <p:spPr>
          <a:xfrm>
            <a:off x="7771190" y="6515089"/>
            <a:ext cx="528706" cy="9194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55" idx="3"/>
            <a:endCxn id="111" idx="1"/>
          </p:cNvCxnSpPr>
          <p:nvPr/>
        </p:nvCxnSpPr>
        <p:spPr>
          <a:xfrm flipV="1">
            <a:off x="6480325" y="4265277"/>
            <a:ext cx="818430" cy="127076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55" idx="3"/>
            <a:endCxn id="112" idx="1"/>
          </p:cNvCxnSpPr>
          <p:nvPr/>
        </p:nvCxnSpPr>
        <p:spPr>
          <a:xfrm>
            <a:off x="6480325" y="4392353"/>
            <a:ext cx="818430" cy="327287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>
            <a:stCxn id="55" idx="3"/>
            <a:endCxn id="121" idx="1"/>
          </p:cNvCxnSpPr>
          <p:nvPr/>
        </p:nvCxnSpPr>
        <p:spPr>
          <a:xfrm>
            <a:off x="6480325" y="4392353"/>
            <a:ext cx="830005" cy="1668373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>
            <a:endCxn id="122" idx="1"/>
          </p:cNvCxnSpPr>
          <p:nvPr/>
        </p:nvCxnSpPr>
        <p:spPr>
          <a:xfrm>
            <a:off x="6480325" y="4434822"/>
            <a:ext cx="830005" cy="2080267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Line Callout 1 147"/>
          <p:cNvSpPr/>
          <p:nvPr/>
        </p:nvSpPr>
        <p:spPr>
          <a:xfrm>
            <a:off x="4687215" y="3386628"/>
            <a:ext cx="1152150" cy="395796"/>
          </a:xfrm>
          <a:prstGeom prst="borderCallout1">
            <a:avLst>
              <a:gd name="adj1" fmla="val 18750"/>
              <a:gd name="adj2" fmla="val -8333"/>
              <a:gd name="adj3" fmla="val -10326"/>
              <a:gd name="adj4" fmla="val -47374"/>
            </a:avLst>
          </a:prstGeom>
          <a:solidFill>
            <a:schemeClr val="bg2"/>
          </a:solidFill>
          <a:ln>
            <a:solidFill>
              <a:schemeClr val="tx1"/>
            </a:solidFill>
            <a:headEnd type="none" w="med" len="med"/>
            <a:tailEnd type="arrow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eads x</a:t>
            </a:r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grpSp>
        <p:nvGrpSpPr>
          <p:cNvPr id="164" name="Group 163"/>
          <p:cNvGrpSpPr/>
          <p:nvPr/>
        </p:nvGrpSpPr>
        <p:grpSpPr>
          <a:xfrm>
            <a:off x="2958990" y="2993398"/>
            <a:ext cx="1267365" cy="602369"/>
            <a:chOff x="2958990" y="2993398"/>
            <a:chExt cx="1267365" cy="602369"/>
          </a:xfrm>
        </p:grpSpPr>
        <p:sp>
          <p:nvSpPr>
            <p:cNvPr id="160" name="Arc 159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Arc 160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Arc 161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Arc 162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2969103" y="4293845"/>
            <a:ext cx="1267365" cy="602369"/>
            <a:chOff x="2958990" y="2993398"/>
            <a:chExt cx="1267365" cy="602369"/>
          </a:xfrm>
        </p:grpSpPr>
        <p:sp>
          <p:nvSpPr>
            <p:cNvPr id="166" name="Arc 165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Arc 166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Arc 167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Arc 168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2969103" y="5596193"/>
            <a:ext cx="1267365" cy="602369"/>
            <a:chOff x="2958990" y="2993398"/>
            <a:chExt cx="1267365" cy="602369"/>
          </a:xfrm>
        </p:grpSpPr>
        <p:sp>
          <p:nvSpPr>
            <p:cNvPr id="171" name="Arc 170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Arc 171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Arc 172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Arc 173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6083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880" y="1033300"/>
            <a:ext cx="8229600" cy="5124310"/>
          </a:xfrm>
        </p:spPr>
        <p:txBody>
          <a:bodyPr/>
          <a:lstStyle/>
          <a:p>
            <a:r>
              <a:rPr lang="en-US" dirty="0" smtClean="0"/>
              <a:t>Consider computation shaped like this</a:t>
            </a:r>
            <a:br>
              <a:rPr lang="en-US" dirty="0" smtClean="0"/>
            </a:br>
            <a:r>
              <a:rPr lang="en-US" dirty="0" smtClean="0"/>
              <a:t>(e.g. our CSS layout alg. with 3 passes)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85120" y="3278093"/>
            <a:ext cx="1881845" cy="2727644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Consolas" pitchFamily="49" charset="0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= </a:t>
            </a:r>
            <a:r>
              <a:rPr lang="en-US" dirty="0" smtClean="0">
                <a:solidFill>
                  <a:schemeClr val="accent6"/>
                </a:solidFill>
                <a:latin typeface="Consolas" pitchFamily="49" charset="0"/>
              </a:rPr>
              <a:t>record</a:t>
            </a:r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{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 pass1();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 pass2();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 pass3();</a:t>
            </a:r>
            <a:endParaRPr lang="en-US" dirty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}</a:t>
            </a:r>
          </a:p>
          <a:p>
            <a:endParaRPr lang="en-US" dirty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x = 100;</a:t>
            </a:r>
          </a:p>
          <a:p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  <a:p>
            <a:endParaRPr lang="en-US" dirty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019465" y="4200328"/>
            <a:ext cx="460860" cy="38405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275767" y="2245840"/>
            <a:ext cx="460860" cy="38405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7275767" y="2700203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258880" y="1431940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1.1</a:t>
            </a:r>
          </a:p>
        </p:txBody>
      </p:sp>
      <p:sp>
        <p:nvSpPr>
          <p:cNvPr id="59" name="Rectangle 58"/>
          <p:cNvSpPr/>
          <p:nvPr/>
        </p:nvSpPr>
        <p:spPr>
          <a:xfrm>
            <a:off x="8258880" y="1879046"/>
            <a:ext cx="787597" cy="38405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r1.2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263947" y="2329698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8265333" y="2792143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r2.2</a:t>
            </a:r>
          </a:p>
        </p:txBody>
      </p:sp>
      <p:cxnSp>
        <p:nvCxnSpPr>
          <p:cNvPr id="62" name="Straight Connector 61"/>
          <p:cNvCxnSpPr>
            <a:stCxn id="55" idx="3"/>
            <a:endCxn id="56" idx="1"/>
          </p:cNvCxnSpPr>
          <p:nvPr/>
        </p:nvCxnSpPr>
        <p:spPr>
          <a:xfrm flipV="1">
            <a:off x="6480325" y="2437865"/>
            <a:ext cx="795442" cy="1954488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5" idx="3"/>
            <a:endCxn id="57" idx="1"/>
          </p:cNvCxnSpPr>
          <p:nvPr/>
        </p:nvCxnSpPr>
        <p:spPr>
          <a:xfrm flipV="1">
            <a:off x="6480325" y="2892228"/>
            <a:ext cx="795442" cy="150012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56" idx="3"/>
            <a:endCxn id="58" idx="1"/>
          </p:cNvCxnSpPr>
          <p:nvPr/>
        </p:nvCxnSpPr>
        <p:spPr>
          <a:xfrm flipV="1">
            <a:off x="7736627" y="1623965"/>
            <a:ext cx="522253" cy="81390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6" idx="3"/>
            <a:endCxn id="59" idx="1"/>
          </p:cNvCxnSpPr>
          <p:nvPr/>
        </p:nvCxnSpPr>
        <p:spPr>
          <a:xfrm flipV="1">
            <a:off x="7736627" y="2071071"/>
            <a:ext cx="522253" cy="366794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57" idx="3"/>
            <a:endCxn id="60" idx="1"/>
          </p:cNvCxnSpPr>
          <p:nvPr/>
        </p:nvCxnSpPr>
        <p:spPr>
          <a:xfrm flipV="1">
            <a:off x="7736627" y="2521723"/>
            <a:ext cx="527320" cy="37050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57" idx="3"/>
            <a:endCxn id="61" idx="1"/>
          </p:cNvCxnSpPr>
          <p:nvPr/>
        </p:nvCxnSpPr>
        <p:spPr>
          <a:xfrm>
            <a:off x="7736627" y="2892228"/>
            <a:ext cx="528706" cy="9194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/>
          <p:cNvSpPr/>
          <p:nvPr/>
        </p:nvSpPr>
        <p:spPr>
          <a:xfrm>
            <a:off x="7298755" y="4073252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7298755" y="4527615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8281868" y="3259352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1.1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8281868" y="3706458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r1.2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8286935" y="4157110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r2.1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8288321" y="4619555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r2.2</a:t>
            </a:r>
          </a:p>
        </p:txBody>
      </p:sp>
      <p:cxnSp>
        <p:nvCxnSpPr>
          <p:cNvPr id="117" name="Straight Connector 116"/>
          <p:cNvCxnSpPr>
            <a:stCxn id="111" idx="3"/>
            <a:endCxn id="113" idx="1"/>
          </p:cNvCxnSpPr>
          <p:nvPr/>
        </p:nvCxnSpPr>
        <p:spPr>
          <a:xfrm flipV="1">
            <a:off x="7759615" y="3451377"/>
            <a:ext cx="522253" cy="81390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111" idx="3"/>
            <a:endCxn id="114" idx="1"/>
          </p:cNvCxnSpPr>
          <p:nvPr/>
        </p:nvCxnSpPr>
        <p:spPr>
          <a:xfrm flipV="1">
            <a:off x="7759615" y="3898483"/>
            <a:ext cx="522253" cy="366794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112" idx="3"/>
            <a:endCxn id="115" idx="1"/>
          </p:cNvCxnSpPr>
          <p:nvPr/>
        </p:nvCxnSpPr>
        <p:spPr>
          <a:xfrm flipV="1">
            <a:off x="7759615" y="4349135"/>
            <a:ext cx="527320" cy="37050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112" idx="3"/>
            <a:endCxn id="116" idx="1"/>
          </p:cNvCxnSpPr>
          <p:nvPr/>
        </p:nvCxnSpPr>
        <p:spPr>
          <a:xfrm>
            <a:off x="7759615" y="4719640"/>
            <a:ext cx="528706" cy="9194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7310330" y="5868701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7310330" y="6323064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8293443" y="5054801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1.1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8293443" y="5501907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r1.2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8298510" y="5952559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r2.1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8299896" y="6415004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r2.2</a:t>
            </a:r>
          </a:p>
        </p:txBody>
      </p:sp>
      <p:cxnSp>
        <p:nvCxnSpPr>
          <p:cNvPr id="127" name="Straight Connector 126"/>
          <p:cNvCxnSpPr>
            <a:stCxn id="121" idx="3"/>
            <a:endCxn id="123" idx="1"/>
          </p:cNvCxnSpPr>
          <p:nvPr/>
        </p:nvCxnSpPr>
        <p:spPr>
          <a:xfrm flipV="1">
            <a:off x="7771190" y="5246826"/>
            <a:ext cx="522253" cy="81390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21" idx="3"/>
            <a:endCxn id="124" idx="1"/>
          </p:cNvCxnSpPr>
          <p:nvPr/>
        </p:nvCxnSpPr>
        <p:spPr>
          <a:xfrm flipV="1">
            <a:off x="7771190" y="5693932"/>
            <a:ext cx="522253" cy="366794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22" idx="3"/>
            <a:endCxn id="125" idx="1"/>
          </p:cNvCxnSpPr>
          <p:nvPr/>
        </p:nvCxnSpPr>
        <p:spPr>
          <a:xfrm flipV="1">
            <a:off x="7771190" y="6144584"/>
            <a:ext cx="527320" cy="37050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22" idx="3"/>
            <a:endCxn id="126" idx="1"/>
          </p:cNvCxnSpPr>
          <p:nvPr/>
        </p:nvCxnSpPr>
        <p:spPr>
          <a:xfrm>
            <a:off x="7771190" y="6515089"/>
            <a:ext cx="528706" cy="9194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55" idx="3"/>
            <a:endCxn id="111" idx="1"/>
          </p:cNvCxnSpPr>
          <p:nvPr/>
        </p:nvCxnSpPr>
        <p:spPr>
          <a:xfrm flipV="1">
            <a:off x="6480325" y="4265277"/>
            <a:ext cx="818430" cy="127076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55" idx="3"/>
            <a:endCxn id="112" idx="1"/>
          </p:cNvCxnSpPr>
          <p:nvPr/>
        </p:nvCxnSpPr>
        <p:spPr>
          <a:xfrm>
            <a:off x="6480325" y="4392353"/>
            <a:ext cx="818430" cy="327287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>
            <a:stCxn id="55" idx="3"/>
            <a:endCxn id="121" idx="1"/>
          </p:cNvCxnSpPr>
          <p:nvPr/>
        </p:nvCxnSpPr>
        <p:spPr>
          <a:xfrm>
            <a:off x="6480325" y="4392353"/>
            <a:ext cx="830005" cy="1668373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>
            <a:endCxn id="122" idx="1"/>
          </p:cNvCxnSpPr>
          <p:nvPr/>
        </p:nvCxnSpPr>
        <p:spPr>
          <a:xfrm>
            <a:off x="6480325" y="4434822"/>
            <a:ext cx="830005" cy="2080267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6" name="Group 105"/>
          <p:cNvGrpSpPr/>
          <p:nvPr/>
        </p:nvGrpSpPr>
        <p:grpSpPr>
          <a:xfrm>
            <a:off x="2027155" y="2430470"/>
            <a:ext cx="2199200" cy="4339765"/>
            <a:chOff x="3256115" y="2276850"/>
            <a:chExt cx="2199200" cy="4339765"/>
          </a:xfrm>
        </p:grpSpPr>
        <p:sp>
          <p:nvSpPr>
            <p:cNvPr id="107" name="Arc 106"/>
            <p:cNvSpPr/>
            <p:nvPr/>
          </p:nvSpPr>
          <p:spPr>
            <a:xfrm>
              <a:off x="3265207" y="2486300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8" name="Straight Connector 107"/>
            <p:cNvCxnSpPr>
              <a:endCxn id="140" idx="2"/>
            </p:cNvCxnSpPr>
            <p:nvPr/>
          </p:nvCxnSpPr>
          <p:spPr>
            <a:xfrm flipH="1">
              <a:off x="5147056" y="276562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4186927" y="2276850"/>
              <a:ext cx="20228" cy="4339765"/>
            </a:xfrm>
            <a:prstGeom prst="line">
              <a:avLst/>
            </a:prstGeom>
            <a:ln>
              <a:tailEnd type="triangl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Arc 130"/>
            <p:cNvSpPr/>
            <p:nvPr/>
          </p:nvSpPr>
          <p:spPr>
            <a:xfrm>
              <a:off x="3832193" y="2652534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2" name="Straight Connector 131"/>
            <p:cNvCxnSpPr/>
            <p:nvPr/>
          </p:nvCxnSpPr>
          <p:spPr>
            <a:xfrm flipH="1">
              <a:off x="4561885" y="2866882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Arc 132"/>
            <p:cNvSpPr/>
            <p:nvPr/>
          </p:nvSpPr>
          <p:spPr>
            <a:xfrm>
              <a:off x="4782207" y="280493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Arc 133"/>
            <p:cNvSpPr/>
            <p:nvPr/>
          </p:nvSpPr>
          <p:spPr>
            <a:xfrm flipV="1">
              <a:off x="4782207" y="2746884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Arc 135"/>
            <p:cNvSpPr/>
            <p:nvPr/>
          </p:nvSpPr>
          <p:spPr>
            <a:xfrm>
              <a:off x="4186927" y="2889082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Arc 136"/>
            <p:cNvSpPr/>
            <p:nvPr/>
          </p:nvSpPr>
          <p:spPr>
            <a:xfrm flipV="1">
              <a:off x="4186927" y="2831033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Arc 138"/>
            <p:cNvSpPr/>
            <p:nvPr/>
          </p:nvSpPr>
          <p:spPr>
            <a:xfrm flipV="1">
              <a:off x="3832193" y="2985777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Arc 139"/>
            <p:cNvSpPr/>
            <p:nvPr/>
          </p:nvSpPr>
          <p:spPr>
            <a:xfrm flipV="1">
              <a:off x="3265207" y="2852925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Arc 141"/>
            <p:cNvSpPr/>
            <p:nvPr/>
          </p:nvSpPr>
          <p:spPr>
            <a:xfrm>
              <a:off x="3266230" y="3795492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3" name="Straight Connector 142"/>
            <p:cNvCxnSpPr/>
            <p:nvPr/>
          </p:nvCxnSpPr>
          <p:spPr>
            <a:xfrm flipH="1">
              <a:off x="5148079" y="4074817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Arc 144"/>
            <p:cNvSpPr/>
            <p:nvPr/>
          </p:nvSpPr>
          <p:spPr>
            <a:xfrm>
              <a:off x="3833216" y="3961726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6" name="Straight Connector 145"/>
            <p:cNvCxnSpPr/>
            <p:nvPr/>
          </p:nvCxnSpPr>
          <p:spPr>
            <a:xfrm flipH="1">
              <a:off x="4562908" y="4176074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47" name="Arc 146"/>
            <p:cNvSpPr/>
            <p:nvPr/>
          </p:nvSpPr>
          <p:spPr>
            <a:xfrm>
              <a:off x="4783230" y="4114126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Arc 147"/>
            <p:cNvSpPr/>
            <p:nvPr/>
          </p:nvSpPr>
          <p:spPr>
            <a:xfrm flipV="1">
              <a:off x="4783230" y="4056076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Arc 148"/>
            <p:cNvSpPr/>
            <p:nvPr/>
          </p:nvSpPr>
          <p:spPr>
            <a:xfrm>
              <a:off x="4187950" y="419827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Arc 149"/>
            <p:cNvSpPr/>
            <p:nvPr/>
          </p:nvSpPr>
          <p:spPr>
            <a:xfrm flipV="1">
              <a:off x="4187950" y="414022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Arc 150"/>
            <p:cNvSpPr/>
            <p:nvPr/>
          </p:nvSpPr>
          <p:spPr>
            <a:xfrm flipV="1">
              <a:off x="3833216" y="4294969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Arc 151"/>
            <p:cNvSpPr/>
            <p:nvPr/>
          </p:nvSpPr>
          <p:spPr>
            <a:xfrm flipV="1">
              <a:off x="3266230" y="4162117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Arc 152"/>
            <p:cNvSpPr/>
            <p:nvPr/>
          </p:nvSpPr>
          <p:spPr>
            <a:xfrm>
              <a:off x="3256115" y="5097840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4" name="Straight Connector 153"/>
            <p:cNvCxnSpPr/>
            <p:nvPr/>
          </p:nvCxnSpPr>
          <p:spPr>
            <a:xfrm flipH="1">
              <a:off x="5137964" y="537716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55" name="Arc 154"/>
            <p:cNvSpPr/>
            <p:nvPr/>
          </p:nvSpPr>
          <p:spPr>
            <a:xfrm>
              <a:off x="3823101" y="5264074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6" name="Straight Connector 155"/>
            <p:cNvCxnSpPr/>
            <p:nvPr/>
          </p:nvCxnSpPr>
          <p:spPr>
            <a:xfrm flipH="1">
              <a:off x="4552793" y="5478422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Arc 156"/>
            <p:cNvSpPr/>
            <p:nvPr/>
          </p:nvSpPr>
          <p:spPr>
            <a:xfrm>
              <a:off x="4773115" y="541647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Arc 157"/>
            <p:cNvSpPr/>
            <p:nvPr/>
          </p:nvSpPr>
          <p:spPr>
            <a:xfrm flipV="1">
              <a:off x="4773115" y="5358424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Arc 158"/>
            <p:cNvSpPr/>
            <p:nvPr/>
          </p:nvSpPr>
          <p:spPr>
            <a:xfrm>
              <a:off x="4177835" y="5500622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Arc 159"/>
            <p:cNvSpPr/>
            <p:nvPr/>
          </p:nvSpPr>
          <p:spPr>
            <a:xfrm flipV="1">
              <a:off x="4177835" y="5442573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Arc 160"/>
            <p:cNvSpPr/>
            <p:nvPr/>
          </p:nvSpPr>
          <p:spPr>
            <a:xfrm flipV="1">
              <a:off x="3823101" y="5597317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Arc 161"/>
            <p:cNvSpPr/>
            <p:nvPr/>
          </p:nvSpPr>
          <p:spPr>
            <a:xfrm flipV="1">
              <a:off x="3256115" y="5464465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3" name="Line Callout 1 162"/>
          <p:cNvSpPr/>
          <p:nvPr/>
        </p:nvSpPr>
        <p:spPr>
          <a:xfrm>
            <a:off x="4805187" y="3462531"/>
            <a:ext cx="1459390" cy="395796"/>
          </a:xfrm>
          <a:prstGeom prst="borderCallout1">
            <a:avLst>
              <a:gd name="adj1" fmla="val 18750"/>
              <a:gd name="adj2" fmla="val -8333"/>
              <a:gd name="adj3" fmla="val -24947"/>
              <a:gd name="adj4" fmla="val -46000"/>
            </a:avLst>
          </a:prstGeom>
          <a:solidFill>
            <a:schemeClr val="bg2"/>
          </a:solidFill>
          <a:ln>
            <a:solidFill>
              <a:schemeClr val="tx1"/>
            </a:solidFill>
            <a:headEnd type="none" w="med" len="med"/>
            <a:tailEnd type="arrow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Dep. on</a:t>
            </a:r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x</a:t>
            </a:r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grpSp>
        <p:nvGrpSpPr>
          <p:cNvPr id="164" name="Group 163"/>
          <p:cNvGrpSpPr/>
          <p:nvPr/>
        </p:nvGrpSpPr>
        <p:grpSpPr>
          <a:xfrm>
            <a:off x="2958990" y="2993398"/>
            <a:ext cx="1267365" cy="602369"/>
            <a:chOff x="2958990" y="2993398"/>
            <a:chExt cx="1267365" cy="602369"/>
          </a:xfrm>
        </p:grpSpPr>
        <p:sp>
          <p:nvSpPr>
            <p:cNvPr id="165" name="Arc 164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Arc 165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Arc 166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Arc 167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2987277" y="4293845"/>
            <a:ext cx="1267365" cy="602369"/>
            <a:chOff x="2958990" y="2993398"/>
            <a:chExt cx="1267365" cy="602369"/>
          </a:xfrm>
        </p:grpSpPr>
        <p:sp>
          <p:nvSpPr>
            <p:cNvPr id="170" name="Arc 169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Arc 170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Arc 171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Arc 172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4" name="Group 173"/>
          <p:cNvGrpSpPr/>
          <p:nvPr/>
        </p:nvGrpSpPr>
        <p:grpSpPr>
          <a:xfrm>
            <a:off x="2984264" y="5597201"/>
            <a:ext cx="1267365" cy="602369"/>
            <a:chOff x="2958990" y="2993398"/>
            <a:chExt cx="1267365" cy="602369"/>
          </a:xfrm>
        </p:grpSpPr>
        <p:sp>
          <p:nvSpPr>
            <p:cNvPr id="175" name="Arc 174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Arc 175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Arc 176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Arc 177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6319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880" y="1033300"/>
            <a:ext cx="8229600" cy="5124310"/>
          </a:xfrm>
        </p:spPr>
        <p:txBody>
          <a:bodyPr/>
          <a:lstStyle/>
          <a:p>
            <a:r>
              <a:rPr lang="en-US" dirty="0" smtClean="0"/>
              <a:t>Consider computation shaped like this</a:t>
            </a:r>
            <a:br>
              <a:rPr lang="en-US" dirty="0" smtClean="0"/>
            </a:br>
            <a:r>
              <a:rPr lang="en-US" dirty="0" smtClean="0"/>
              <a:t>(e.g. our CSS layout alg. with 3 passes)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85120" y="3278093"/>
            <a:ext cx="1881845" cy="2727644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Consolas" pitchFamily="49" charset="0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= </a:t>
            </a:r>
            <a:r>
              <a:rPr lang="en-US" dirty="0" smtClean="0">
                <a:solidFill>
                  <a:schemeClr val="accent6"/>
                </a:solidFill>
                <a:latin typeface="Consolas" pitchFamily="49" charset="0"/>
              </a:rPr>
              <a:t>record</a:t>
            </a:r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{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 pass1();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 pass2();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 pass3();</a:t>
            </a:r>
            <a:endParaRPr lang="en-US" dirty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}</a:t>
            </a:r>
          </a:p>
          <a:p>
            <a:endParaRPr lang="en-US" dirty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x = 100;</a:t>
            </a:r>
          </a:p>
          <a:p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dirty="0" smtClean="0">
                <a:solidFill>
                  <a:schemeClr val="accent6"/>
                </a:solidFill>
                <a:latin typeface="Consolas" pitchFamily="49" charset="0"/>
              </a:rPr>
              <a:t>repeat </a:t>
            </a:r>
            <a:r>
              <a:rPr lang="en-US" dirty="0" smtClean="0">
                <a:solidFill>
                  <a:schemeClr val="accent2"/>
                </a:solidFill>
                <a:latin typeface="Consolas" pitchFamily="49" charset="0"/>
              </a:rPr>
              <a:t>c;</a:t>
            </a:r>
            <a:endParaRPr lang="en-US" dirty="0">
              <a:solidFill>
                <a:schemeClr val="accent2"/>
              </a:solidFill>
              <a:latin typeface="Consolas" pitchFamily="49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019465" y="4200328"/>
            <a:ext cx="460860" cy="38405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275767" y="2245840"/>
            <a:ext cx="460860" cy="38405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7275767" y="2700203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258880" y="1431940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1.1</a:t>
            </a:r>
          </a:p>
        </p:txBody>
      </p:sp>
      <p:sp>
        <p:nvSpPr>
          <p:cNvPr id="59" name="Rectangle 58"/>
          <p:cNvSpPr/>
          <p:nvPr/>
        </p:nvSpPr>
        <p:spPr>
          <a:xfrm>
            <a:off x="8258880" y="1879046"/>
            <a:ext cx="787597" cy="38405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r1.2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263947" y="2329698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8265333" y="2792143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r2.2</a:t>
            </a:r>
          </a:p>
        </p:txBody>
      </p:sp>
      <p:cxnSp>
        <p:nvCxnSpPr>
          <p:cNvPr id="62" name="Straight Connector 61"/>
          <p:cNvCxnSpPr>
            <a:stCxn id="55" idx="3"/>
            <a:endCxn id="56" idx="1"/>
          </p:cNvCxnSpPr>
          <p:nvPr/>
        </p:nvCxnSpPr>
        <p:spPr>
          <a:xfrm flipV="1">
            <a:off x="6480325" y="2437865"/>
            <a:ext cx="795442" cy="1954488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5" idx="3"/>
            <a:endCxn id="57" idx="1"/>
          </p:cNvCxnSpPr>
          <p:nvPr/>
        </p:nvCxnSpPr>
        <p:spPr>
          <a:xfrm flipV="1">
            <a:off x="6480325" y="2892228"/>
            <a:ext cx="795442" cy="150012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56" idx="3"/>
            <a:endCxn id="58" idx="1"/>
          </p:cNvCxnSpPr>
          <p:nvPr/>
        </p:nvCxnSpPr>
        <p:spPr>
          <a:xfrm flipV="1">
            <a:off x="7736627" y="1623965"/>
            <a:ext cx="522253" cy="81390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6" idx="3"/>
            <a:endCxn id="59" idx="1"/>
          </p:cNvCxnSpPr>
          <p:nvPr/>
        </p:nvCxnSpPr>
        <p:spPr>
          <a:xfrm flipV="1">
            <a:off x="7736627" y="2071071"/>
            <a:ext cx="522253" cy="366794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57" idx="3"/>
            <a:endCxn id="60" idx="1"/>
          </p:cNvCxnSpPr>
          <p:nvPr/>
        </p:nvCxnSpPr>
        <p:spPr>
          <a:xfrm flipV="1">
            <a:off x="7736627" y="2521723"/>
            <a:ext cx="527320" cy="37050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57" idx="3"/>
            <a:endCxn id="61" idx="1"/>
          </p:cNvCxnSpPr>
          <p:nvPr/>
        </p:nvCxnSpPr>
        <p:spPr>
          <a:xfrm>
            <a:off x="7736627" y="2892228"/>
            <a:ext cx="528706" cy="9194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/>
          <p:cNvSpPr/>
          <p:nvPr/>
        </p:nvSpPr>
        <p:spPr>
          <a:xfrm>
            <a:off x="7298755" y="4073252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7298755" y="4527615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8281868" y="3259352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1.1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8281868" y="3706458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r1.2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8286935" y="4157110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r2.1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8288321" y="4619555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r2.2</a:t>
            </a:r>
          </a:p>
        </p:txBody>
      </p:sp>
      <p:cxnSp>
        <p:nvCxnSpPr>
          <p:cNvPr id="117" name="Straight Connector 116"/>
          <p:cNvCxnSpPr>
            <a:stCxn id="111" idx="3"/>
            <a:endCxn id="113" idx="1"/>
          </p:cNvCxnSpPr>
          <p:nvPr/>
        </p:nvCxnSpPr>
        <p:spPr>
          <a:xfrm flipV="1">
            <a:off x="7759615" y="3451377"/>
            <a:ext cx="522253" cy="81390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111" idx="3"/>
            <a:endCxn id="114" idx="1"/>
          </p:cNvCxnSpPr>
          <p:nvPr/>
        </p:nvCxnSpPr>
        <p:spPr>
          <a:xfrm flipV="1">
            <a:off x="7759615" y="3898483"/>
            <a:ext cx="522253" cy="366794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112" idx="3"/>
            <a:endCxn id="115" idx="1"/>
          </p:cNvCxnSpPr>
          <p:nvPr/>
        </p:nvCxnSpPr>
        <p:spPr>
          <a:xfrm flipV="1">
            <a:off x="7759615" y="4349135"/>
            <a:ext cx="527320" cy="37050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112" idx="3"/>
            <a:endCxn id="116" idx="1"/>
          </p:cNvCxnSpPr>
          <p:nvPr/>
        </p:nvCxnSpPr>
        <p:spPr>
          <a:xfrm>
            <a:off x="7759615" y="4719640"/>
            <a:ext cx="528706" cy="9194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7310330" y="5868701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7310330" y="6323064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8293443" y="5054801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1.1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8293443" y="5501907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r1.2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8298510" y="5952559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r2.1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8299896" y="6415004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r2.2</a:t>
            </a:r>
          </a:p>
        </p:txBody>
      </p:sp>
      <p:cxnSp>
        <p:nvCxnSpPr>
          <p:cNvPr id="127" name="Straight Connector 126"/>
          <p:cNvCxnSpPr>
            <a:stCxn id="121" idx="3"/>
            <a:endCxn id="123" idx="1"/>
          </p:cNvCxnSpPr>
          <p:nvPr/>
        </p:nvCxnSpPr>
        <p:spPr>
          <a:xfrm flipV="1">
            <a:off x="7771190" y="5246826"/>
            <a:ext cx="522253" cy="81390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21" idx="3"/>
            <a:endCxn id="124" idx="1"/>
          </p:cNvCxnSpPr>
          <p:nvPr/>
        </p:nvCxnSpPr>
        <p:spPr>
          <a:xfrm flipV="1">
            <a:off x="7771190" y="5693932"/>
            <a:ext cx="522253" cy="366794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22" idx="3"/>
            <a:endCxn id="125" idx="1"/>
          </p:cNvCxnSpPr>
          <p:nvPr/>
        </p:nvCxnSpPr>
        <p:spPr>
          <a:xfrm flipV="1">
            <a:off x="7771190" y="6144584"/>
            <a:ext cx="527320" cy="37050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22" idx="3"/>
            <a:endCxn id="126" idx="1"/>
          </p:cNvCxnSpPr>
          <p:nvPr/>
        </p:nvCxnSpPr>
        <p:spPr>
          <a:xfrm>
            <a:off x="7771190" y="6515089"/>
            <a:ext cx="528706" cy="9194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55" idx="3"/>
            <a:endCxn id="111" idx="1"/>
          </p:cNvCxnSpPr>
          <p:nvPr/>
        </p:nvCxnSpPr>
        <p:spPr>
          <a:xfrm flipV="1">
            <a:off x="6480325" y="4265277"/>
            <a:ext cx="818430" cy="127076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55" idx="3"/>
            <a:endCxn id="112" idx="1"/>
          </p:cNvCxnSpPr>
          <p:nvPr/>
        </p:nvCxnSpPr>
        <p:spPr>
          <a:xfrm>
            <a:off x="6480325" y="4392353"/>
            <a:ext cx="818430" cy="327287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>
            <a:stCxn id="55" idx="3"/>
            <a:endCxn id="121" idx="1"/>
          </p:cNvCxnSpPr>
          <p:nvPr/>
        </p:nvCxnSpPr>
        <p:spPr>
          <a:xfrm>
            <a:off x="6480325" y="4392353"/>
            <a:ext cx="830005" cy="1668373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>
            <a:endCxn id="122" idx="1"/>
          </p:cNvCxnSpPr>
          <p:nvPr/>
        </p:nvCxnSpPr>
        <p:spPr>
          <a:xfrm>
            <a:off x="6480325" y="4434822"/>
            <a:ext cx="830005" cy="2080267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/>
          <p:cNvGrpSpPr/>
          <p:nvPr/>
        </p:nvGrpSpPr>
        <p:grpSpPr>
          <a:xfrm>
            <a:off x="3678570" y="2430470"/>
            <a:ext cx="2199200" cy="4339765"/>
            <a:chOff x="3256115" y="2276850"/>
            <a:chExt cx="2199200" cy="4339765"/>
          </a:xfrm>
        </p:grpSpPr>
        <p:sp>
          <p:nvSpPr>
            <p:cNvPr id="75" name="Arc 74"/>
            <p:cNvSpPr/>
            <p:nvPr/>
          </p:nvSpPr>
          <p:spPr>
            <a:xfrm>
              <a:off x="3265207" y="2486300"/>
              <a:ext cx="1881845" cy="558650"/>
            </a:xfrm>
            <a:prstGeom prst="arc">
              <a:avLst/>
            </a:prstGeom>
            <a:ln>
              <a:solidFill>
                <a:schemeClr val="tx1"/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6" name="Straight Connector 75"/>
            <p:cNvCxnSpPr>
              <a:endCxn id="85" idx="2"/>
            </p:cNvCxnSpPr>
            <p:nvPr/>
          </p:nvCxnSpPr>
          <p:spPr>
            <a:xfrm flipH="1">
              <a:off x="5147056" y="276562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4186927" y="2276850"/>
              <a:ext cx="20228" cy="4339765"/>
            </a:xfrm>
            <a:prstGeom prst="line">
              <a:avLst/>
            </a:prstGeom>
            <a:ln>
              <a:solidFill>
                <a:schemeClr val="tx1"/>
              </a:solidFill>
              <a:tailEnd type="triangl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Arc 77"/>
            <p:cNvSpPr/>
            <p:nvPr/>
          </p:nvSpPr>
          <p:spPr>
            <a:xfrm>
              <a:off x="3832193" y="2652534"/>
              <a:ext cx="729695" cy="473096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9" name="Straight Connector 78"/>
            <p:cNvCxnSpPr/>
            <p:nvPr/>
          </p:nvCxnSpPr>
          <p:spPr>
            <a:xfrm flipH="1">
              <a:off x="4561885" y="2866882"/>
              <a:ext cx="3" cy="356135"/>
            </a:xfrm>
            <a:prstGeom prst="line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Arc 79"/>
            <p:cNvSpPr/>
            <p:nvPr/>
          </p:nvSpPr>
          <p:spPr>
            <a:xfrm>
              <a:off x="4782207" y="2804934"/>
              <a:ext cx="672085" cy="4543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81" name="Arc 80"/>
            <p:cNvSpPr/>
            <p:nvPr/>
          </p:nvSpPr>
          <p:spPr>
            <a:xfrm flipV="1">
              <a:off x="4782207" y="2746884"/>
              <a:ext cx="672085" cy="418081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82" name="Arc 81"/>
            <p:cNvSpPr/>
            <p:nvPr/>
          </p:nvSpPr>
          <p:spPr>
            <a:xfrm>
              <a:off x="4186927" y="2889082"/>
              <a:ext cx="672085" cy="4543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Arc 82"/>
            <p:cNvSpPr/>
            <p:nvPr/>
          </p:nvSpPr>
          <p:spPr>
            <a:xfrm flipV="1">
              <a:off x="4186927" y="2831033"/>
              <a:ext cx="672085" cy="428264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Arc 83"/>
            <p:cNvSpPr/>
            <p:nvPr/>
          </p:nvSpPr>
          <p:spPr>
            <a:xfrm flipV="1">
              <a:off x="3832193" y="2985777"/>
              <a:ext cx="729695" cy="4944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Arc 84"/>
            <p:cNvSpPr/>
            <p:nvPr/>
          </p:nvSpPr>
          <p:spPr>
            <a:xfrm flipV="1">
              <a:off x="3265207" y="2852925"/>
              <a:ext cx="1881849" cy="780935"/>
            </a:xfrm>
            <a:prstGeom prst="arc">
              <a:avLst/>
            </a:prstGeom>
            <a:ln>
              <a:solidFill>
                <a:schemeClr val="tx1"/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Arc 85"/>
            <p:cNvSpPr/>
            <p:nvPr/>
          </p:nvSpPr>
          <p:spPr>
            <a:xfrm>
              <a:off x="3266230" y="3795492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7" name="Straight Connector 86"/>
            <p:cNvCxnSpPr/>
            <p:nvPr/>
          </p:nvCxnSpPr>
          <p:spPr>
            <a:xfrm flipH="1">
              <a:off x="5148079" y="4074817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Arc 87"/>
            <p:cNvSpPr/>
            <p:nvPr/>
          </p:nvSpPr>
          <p:spPr>
            <a:xfrm>
              <a:off x="3833216" y="3961726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Connector 88"/>
            <p:cNvCxnSpPr/>
            <p:nvPr/>
          </p:nvCxnSpPr>
          <p:spPr>
            <a:xfrm flipH="1">
              <a:off x="4562908" y="4176074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Arc 89"/>
            <p:cNvSpPr/>
            <p:nvPr/>
          </p:nvSpPr>
          <p:spPr>
            <a:xfrm>
              <a:off x="4783230" y="4114126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Arc 90"/>
            <p:cNvSpPr/>
            <p:nvPr/>
          </p:nvSpPr>
          <p:spPr>
            <a:xfrm flipV="1">
              <a:off x="4783230" y="4056076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Arc 91"/>
            <p:cNvSpPr/>
            <p:nvPr/>
          </p:nvSpPr>
          <p:spPr>
            <a:xfrm>
              <a:off x="4187950" y="419827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Arc 92"/>
            <p:cNvSpPr/>
            <p:nvPr/>
          </p:nvSpPr>
          <p:spPr>
            <a:xfrm flipV="1">
              <a:off x="4187950" y="414022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Arc 93"/>
            <p:cNvSpPr/>
            <p:nvPr/>
          </p:nvSpPr>
          <p:spPr>
            <a:xfrm flipV="1">
              <a:off x="3833216" y="4294969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Arc 94"/>
            <p:cNvSpPr/>
            <p:nvPr/>
          </p:nvSpPr>
          <p:spPr>
            <a:xfrm flipV="1">
              <a:off x="3266230" y="4162117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Arc 95"/>
            <p:cNvSpPr/>
            <p:nvPr/>
          </p:nvSpPr>
          <p:spPr>
            <a:xfrm>
              <a:off x="3256115" y="5097840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7" name="Straight Connector 96"/>
            <p:cNvCxnSpPr/>
            <p:nvPr/>
          </p:nvCxnSpPr>
          <p:spPr>
            <a:xfrm flipH="1">
              <a:off x="5137964" y="537716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Arc 97"/>
            <p:cNvSpPr/>
            <p:nvPr/>
          </p:nvSpPr>
          <p:spPr>
            <a:xfrm>
              <a:off x="3823101" y="5264074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9" name="Straight Connector 98"/>
            <p:cNvCxnSpPr/>
            <p:nvPr/>
          </p:nvCxnSpPr>
          <p:spPr>
            <a:xfrm flipH="1">
              <a:off x="4552793" y="5478422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Arc 99"/>
            <p:cNvSpPr/>
            <p:nvPr/>
          </p:nvSpPr>
          <p:spPr>
            <a:xfrm>
              <a:off x="4773115" y="541647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Arc 100"/>
            <p:cNvSpPr/>
            <p:nvPr/>
          </p:nvSpPr>
          <p:spPr>
            <a:xfrm flipV="1">
              <a:off x="4773115" y="5358424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Arc 101"/>
            <p:cNvSpPr/>
            <p:nvPr/>
          </p:nvSpPr>
          <p:spPr>
            <a:xfrm>
              <a:off x="4177835" y="5500622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Arc 102"/>
            <p:cNvSpPr/>
            <p:nvPr/>
          </p:nvSpPr>
          <p:spPr>
            <a:xfrm flipV="1">
              <a:off x="4177835" y="5442573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Arc 103"/>
            <p:cNvSpPr/>
            <p:nvPr/>
          </p:nvSpPr>
          <p:spPr>
            <a:xfrm flipV="1">
              <a:off x="3823101" y="5597317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Arc 104"/>
            <p:cNvSpPr/>
            <p:nvPr/>
          </p:nvSpPr>
          <p:spPr>
            <a:xfrm flipV="1">
              <a:off x="3256115" y="5464465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Flowchart: Process 3"/>
          <p:cNvSpPr/>
          <p:nvPr/>
        </p:nvSpPr>
        <p:spPr>
          <a:xfrm>
            <a:off x="4418380" y="3898482"/>
            <a:ext cx="1601085" cy="2900571"/>
          </a:xfrm>
          <a:prstGeom prst="flowChartProcess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1588" y="2105295"/>
            <a:ext cx="9444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Consolas" pitchFamily="49" charset="0"/>
              </a:rPr>
              <a:t>record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03003" y="2078430"/>
            <a:ext cx="9444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Consolas" pitchFamily="49" charset="0"/>
              </a:rPr>
              <a:t>repeat</a:t>
            </a:r>
            <a:endParaRPr lang="en-US" dirty="0"/>
          </a:p>
        </p:txBody>
      </p:sp>
      <p:grpSp>
        <p:nvGrpSpPr>
          <p:cNvPr id="209" name="Group 208"/>
          <p:cNvGrpSpPr/>
          <p:nvPr/>
        </p:nvGrpSpPr>
        <p:grpSpPr>
          <a:xfrm>
            <a:off x="2027155" y="2430470"/>
            <a:ext cx="2199200" cy="4339765"/>
            <a:chOff x="3256115" y="2276850"/>
            <a:chExt cx="2199200" cy="4339765"/>
          </a:xfrm>
        </p:grpSpPr>
        <p:sp>
          <p:nvSpPr>
            <p:cNvPr id="210" name="Arc 209"/>
            <p:cNvSpPr/>
            <p:nvPr/>
          </p:nvSpPr>
          <p:spPr>
            <a:xfrm>
              <a:off x="3265207" y="2486300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1" name="Straight Connector 210"/>
            <p:cNvCxnSpPr>
              <a:endCxn id="220" idx="2"/>
            </p:cNvCxnSpPr>
            <p:nvPr/>
          </p:nvCxnSpPr>
          <p:spPr>
            <a:xfrm flipH="1">
              <a:off x="5147056" y="276562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>
              <a:off x="4186927" y="2276850"/>
              <a:ext cx="20228" cy="4339765"/>
            </a:xfrm>
            <a:prstGeom prst="line">
              <a:avLst/>
            </a:prstGeom>
            <a:ln>
              <a:tailEnd type="triangl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13" name="Arc 212"/>
            <p:cNvSpPr/>
            <p:nvPr/>
          </p:nvSpPr>
          <p:spPr>
            <a:xfrm>
              <a:off x="3832193" y="2652534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4" name="Straight Connector 213"/>
            <p:cNvCxnSpPr/>
            <p:nvPr/>
          </p:nvCxnSpPr>
          <p:spPr>
            <a:xfrm flipH="1">
              <a:off x="4561885" y="2866882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15" name="Arc 214"/>
            <p:cNvSpPr/>
            <p:nvPr/>
          </p:nvSpPr>
          <p:spPr>
            <a:xfrm>
              <a:off x="4782207" y="280493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Arc 215"/>
            <p:cNvSpPr/>
            <p:nvPr/>
          </p:nvSpPr>
          <p:spPr>
            <a:xfrm flipV="1">
              <a:off x="4782207" y="2746884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Arc 216"/>
            <p:cNvSpPr/>
            <p:nvPr/>
          </p:nvSpPr>
          <p:spPr>
            <a:xfrm>
              <a:off x="4186927" y="2889082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Arc 217"/>
            <p:cNvSpPr/>
            <p:nvPr/>
          </p:nvSpPr>
          <p:spPr>
            <a:xfrm flipV="1">
              <a:off x="4186927" y="2831033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Arc 218"/>
            <p:cNvSpPr/>
            <p:nvPr/>
          </p:nvSpPr>
          <p:spPr>
            <a:xfrm flipV="1">
              <a:off x="3832193" y="2985777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Arc 219"/>
            <p:cNvSpPr/>
            <p:nvPr/>
          </p:nvSpPr>
          <p:spPr>
            <a:xfrm flipV="1">
              <a:off x="3265207" y="2852925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Arc 220"/>
            <p:cNvSpPr/>
            <p:nvPr/>
          </p:nvSpPr>
          <p:spPr>
            <a:xfrm>
              <a:off x="3266230" y="3795492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2" name="Straight Connector 221"/>
            <p:cNvCxnSpPr/>
            <p:nvPr/>
          </p:nvCxnSpPr>
          <p:spPr>
            <a:xfrm flipH="1">
              <a:off x="5148079" y="4074817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23" name="Arc 222"/>
            <p:cNvSpPr/>
            <p:nvPr/>
          </p:nvSpPr>
          <p:spPr>
            <a:xfrm>
              <a:off x="3833216" y="3961726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4" name="Straight Connector 223"/>
            <p:cNvCxnSpPr/>
            <p:nvPr/>
          </p:nvCxnSpPr>
          <p:spPr>
            <a:xfrm flipH="1">
              <a:off x="4562908" y="4176074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25" name="Arc 224"/>
            <p:cNvSpPr/>
            <p:nvPr/>
          </p:nvSpPr>
          <p:spPr>
            <a:xfrm>
              <a:off x="4783230" y="4114126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Arc 225"/>
            <p:cNvSpPr/>
            <p:nvPr/>
          </p:nvSpPr>
          <p:spPr>
            <a:xfrm flipV="1">
              <a:off x="4783230" y="4056076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Arc 226"/>
            <p:cNvSpPr/>
            <p:nvPr/>
          </p:nvSpPr>
          <p:spPr>
            <a:xfrm>
              <a:off x="4187950" y="419827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Arc 227"/>
            <p:cNvSpPr/>
            <p:nvPr/>
          </p:nvSpPr>
          <p:spPr>
            <a:xfrm flipV="1">
              <a:off x="4187950" y="414022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Arc 228"/>
            <p:cNvSpPr/>
            <p:nvPr/>
          </p:nvSpPr>
          <p:spPr>
            <a:xfrm flipV="1">
              <a:off x="3833216" y="4294969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Arc 229"/>
            <p:cNvSpPr/>
            <p:nvPr/>
          </p:nvSpPr>
          <p:spPr>
            <a:xfrm flipV="1">
              <a:off x="3266230" y="4162117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Arc 230"/>
            <p:cNvSpPr/>
            <p:nvPr/>
          </p:nvSpPr>
          <p:spPr>
            <a:xfrm>
              <a:off x="3256115" y="5097840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2" name="Straight Connector 231"/>
            <p:cNvCxnSpPr/>
            <p:nvPr/>
          </p:nvCxnSpPr>
          <p:spPr>
            <a:xfrm flipH="1">
              <a:off x="5137964" y="537716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33" name="Arc 232"/>
            <p:cNvSpPr/>
            <p:nvPr/>
          </p:nvSpPr>
          <p:spPr>
            <a:xfrm>
              <a:off x="3823101" y="5264074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4" name="Straight Connector 233"/>
            <p:cNvCxnSpPr/>
            <p:nvPr/>
          </p:nvCxnSpPr>
          <p:spPr>
            <a:xfrm flipH="1">
              <a:off x="4552793" y="5478422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35" name="Arc 234"/>
            <p:cNvSpPr/>
            <p:nvPr/>
          </p:nvSpPr>
          <p:spPr>
            <a:xfrm>
              <a:off x="4773115" y="541647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Arc 235"/>
            <p:cNvSpPr/>
            <p:nvPr/>
          </p:nvSpPr>
          <p:spPr>
            <a:xfrm flipV="1">
              <a:off x="4773115" y="5358424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Arc 236"/>
            <p:cNvSpPr/>
            <p:nvPr/>
          </p:nvSpPr>
          <p:spPr>
            <a:xfrm>
              <a:off x="4177835" y="5500622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Arc 237"/>
            <p:cNvSpPr/>
            <p:nvPr/>
          </p:nvSpPr>
          <p:spPr>
            <a:xfrm flipV="1">
              <a:off x="4177835" y="5442573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Arc 238"/>
            <p:cNvSpPr/>
            <p:nvPr/>
          </p:nvSpPr>
          <p:spPr>
            <a:xfrm flipV="1">
              <a:off x="3823101" y="5597317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Arc 239"/>
            <p:cNvSpPr/>
            <p:nvPr/>
          </p:nvSpPr>
          <p:spPr>
            <a:xfrm flipV="1">
              <a:off x="3256115" y="5464465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1" name="Group 240"/>
          <p:cNvGrpSpPr/>
          <p:nvPr/>
        </p:nvGrpSpPr>
        <p:grpSpPr>
          <a:xfrm>
            <a:off x="2958990" y="2993398"/>
            <a:ext cx="1267365" cy="602369"/>
            <a:chOff x="2958990" y="2993398"/>
            <a:chExt cx="1267365" cy="602369"/>
          </a:xfrm>
        </p:grpSpPr>
        <p:sp>
          <p:nvSpPr>
            <p:cNvPr id="242" name="Arc 241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Arc 242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Arc 243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Arc 244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6" name="Group 245"/>
          <p:cNvGrpSpPr/>
          <p:nvPr/>
        </p:nvGrpSpPr>
        <p:grpSpPr>
          <a:xfrm>
            <a:off x="2987277" y="4293845"/>
            <a:ext cx="1267365" cy="602369"/>
            <a:chOff x="2958990" y="2993398"/>
            <a:chExt cx="1267365" cy="602369"/>
          </a:xfrm>
        </p:grpSpPr>
        <p:sp>
          <p:nvSpPr>
            <p:cNvPr id="247" name="Arc 246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Arc 247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Arc 248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Arc 249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1" name="Group 250"/>
          <p:cNvGrpSpPr/>
          <p:nvPr/>
        </p:nvGrpSpPr>
        <p:grpSpPr>
          <a:xfrm>
            <a:off x="2984264" y="5597201"/>
            <a:ext cx="1267365" cy="602369"/>
            <a:chOff x="2958990" y="2993398"/>
            <a:chExt cx="1267365" cy="602369"/>
          </a:xfrm>
        </p:grpSpPr>
        <p:sp>
          <p:nvSpPr>
            <p:cNvPr id="252" name="Arc 251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Arc 252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Arc 253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Arc 254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6" name="Group 255"/>
          <p:cNvGrpSpPr/>
          <p:nvPr/>
        </p:nvGrpSpPr>
        <p:grpSpPr>
          <a:xfrm>
            <a:off x="4619492" y="3006545"/>
            <a:ext cx="1267365" cy="602369"/>
            <a:chOff x="2958990" y="2993398"/>
            <a:chExt cx="1267365" cy="602369"/>
          </a:xfrm>
        </p:grpSpPr>
        <p:sp>
          <p:nvSpPr>
            <p:cNvPr id="257" name="Arc 256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Arc 257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Arc 258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Arc 259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7653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880" y="1033300"/>
            <a:ext cx="8229600" cy="5124310"/>
          </a:xfrm>
        </p:spPr>
        <p:txBody>
          <a:bodyPr/>
          <a:lstStyle/>
          <a:p>
            <a:r>
              <a:rPr lang="en-US" dirty="0" smtClean="0"/>
              <a:t>Consider computation shaped like this</a:t>
            </a:r>
            <a:br>
              <a:rPr lang="en-US" dirty="0" smtClean="0"/>
            </a:br>
            <a:r>
              <a:rPr lang="en-US" dirty="0" smtClean="0"/>
              <a:t>(e.g. our CSS layout alg. with 3 passes)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85120" y="3278093"/>
            <a:ext cx="1881845" cy="2727644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Consolas" pitchFamily="49" charset="0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= </a:t>
            </a:r>
            <a:r>
              <a:rPr lang="en-US" dirty="0" smtClean="0">
                <a:solidFill>
                  <a:schemeClr val="accent6"/>
                </a:solidFill>
                <a:latin typeface="Consolas" pitchFamily="49" charset="0"/>
              </a:rPr>
              <a:t>record</a:t>
            </a:r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{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 pass1();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 pass2();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 pass3();</a:t>
            </a:r>
            <a:endParaRPr lang="en-US" dirty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}</a:t>
            </a:r>
          </a:p>
          <a:p>
            <a:endParaRPr lang="en-US" dirty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x = 100;</a:t>
            </a:r>
          </a:p>
          <a:p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dirty="0" smtClean="0">
                <a:solidFill>
                  <a:schemeClr val="accent6"/>
                </a:solidFill>
                <a:latin typeface="Consolas" pitchFamily="49" charset="0"/>
              </a:rPr>
              <a:t>repeat </a:t>
            </a:r>
            <a:r>
              <a:rPr lang="en-US" dirty="0" smtClean="0">
                <a:solidFill>
                  <a:schemeClr val="accent2"/>
                </a:solidFill>
                <a:latin typeface="Consolas" pitchFamily="49" charset="0"/>
              </a:rPr>
              <a:t>c;</a:t>
            </a:r>
            <a:endParaRPr lang="en-US" dirty="0">
              <a:solidFill>
                <a:schemeClr val="accent2"/>
              </a:solidFill>
              <a:latin typeface="Consolas" pitchFamily="49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019465" y="4200328"/>
            <a:ext cx="460860" cy="38405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275767" y="2245840"/>
            <a:ext cx="460860" cy="384050"/>
          </a:xfrm>
          <a:prstGeom prst="rect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7275767" y="2700203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258880" y="1431940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1.1</a:t>
            </a:r>
          </a:p>
        </p:txBody>
      </p:sp>
      <p:sp>
        <p:nvSpPr>
          <p:cNvPr id="59" name="Rectangle 58"/>
          <p:cNvSpPr/>
          <p:nvPr/>
        </p:nvSpPr>
        <p:spPr>
          <a:xfrm>
            <a:off x="8258880" y="1879046"/>
            <a:ext cx="787597" cy="384050"/>
          </a:xfrm>
          <a:prstGeom prst="rect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r1.2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263947" y="2329698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8265333" y="2792143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r2.2</a:t>
            </a:r>
          </a:p>
        </p:txBody>
      </p:sp>
      <p:cxnSp>
        <p:nvCxnSpPr>
          <p:cNvPr id="62" name="Straight Connector 61"/>
          <p:cNvCxnSpPr>
            <a:stCxn id="55" idx="3"/>
            <a:endCxn id="56" idx="1"/>
          </p:cNvCxnSpPr>
          <p:nvPr/>
        </p:nvCxnSpPr>
        <p:spPr>
          <a:xfrm flipV="1">
            <a:off x="6480325" y="2437865"/>
            <a:ext cx="795442" cy="1954488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5" idx="3"/>
            <a:endCxn id="57" idx="1"/>
          </p:cNvCxnSpPr>
          <p:nvPr/>
        </p:nvCxnSpPr>
        <p:spPr>
          <a:xfrm flipV="1">
            <a:off x="6480325" y="2892228"/>
            <a:ext cx="795442" cy="150012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56" idx="3"/>
            <a:endCxn id="58" idx="1"/>
          </p:cNvCxnSpPr>
          <p:nvPr/>
        </p:nvCxnSpPr>
        <p:spPr>
          <a:xfrm flipV="1">
            <a:off x="7736627" y="1623965"/>
            <a:ext cx="522253" cy="81390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6" idx="3"/>
            <a:endCxn id="59" idx="1"/>
          </p:cNvCxnSpPr>
          <p:nvPr/>
        </p:nvCxnSpPr>
        <p:spPr>
          <a:xfrm flipV="1">
            <a:off x="7736627" y="2071071"/>
            <a:ext cx="522253" cy="366794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57" idx="3"/>
            <a:endCxn id="60" idx="1"/>
          </p:cNvCxnSpPr>
          <p:nvPr/>
        </p:nvCxnSpPr>
        <p:spPr>
          <a:xfrm flipV="1">
            <a:off x="7736627" y="2521723"/>
            <a:ext cx="527320" cy="37050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57" idx="3"/>
            <a:endCxn id="61" idx="1"/>
          </p:cNvCxnSpPr>
          <p:nvPr/>
        </p:nvCxnSpPr>
        <p:spPr>
          <a:xfrm>
            <a:off x="7736627" y="2892228"/>
            <a:ext cx="528706" cy="9194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/>
          <p:cNvSpPr/>
          <p:nvPr/>
        </p:nvSpPr>
        <p:spPr>
          <a:xfrm>
            <a:off x="7298755" y="4073252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7298755" y="4527615"/>
            <a:ext cx="460860" cy="38405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8281868" y="3259352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1.1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8281868" y="3706458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r1.2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8286935" y="4157110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r2.1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8288321" y="4619555"/>
            <a:ext cx="787597" cy="38405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r2.2</a:t>
            </a:r>
          </a:p>
        </p:txBody>
      </p:sp>
      <p:cxnSp>
        <p:nvCxnSpPr>
          <p:cNvPr id="117" name="Straight Connector 116"/>
          <p:cNvCxnSpPr>
            <a:stCxn id="111" idx="3"/>
            <a:endCxn id="113" idx="1"/>
          </p:cNvCxnSpPr>
          <p:nvPr/>
        </p:nvCxnSpPr>
        <p:spPr>
          <a:xfrm flipV="1">
            <a:off x="7759615" y="3451377"/>
            <a:ext cx="522253" cy="81390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111" idx="3"/>
            <a:endCxn id="114" idx="1"/>
          </p:cNvCxnSpPr>
          <p:nvPr/>
        </p:nvCxnSpPr>
        <p:spPr>
          <a:xfrm flipV="1">
            <a:off x="7759615" y="3898483"/>
            <a:ext cx="522253" cy="366794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112" idx="3"/>
            <a:endCxn id="115" idx="1"/>
          </p:cNvCxnSpPr>
          <p:nvPr/>
        </p:nvCxnSpPr>
        <p:spPr>
          <a:xfrm flipV="1">
            <a:off x="7759615" y="4349135"/>
            <a:ext cx="527320" cy="37050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112" idx="3"/>
            <a:endCxn id="116" idx="1"/>
          </p:cNvCxnSpPr>
          <p:nvPr/>
        </p:nvCxnSpPr>
        <p:spPr>
          <a:xfrm>
            <a:off x="7759615" y="4719640"/>
            <a:ext cx="528706" cy="9194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7310330" y="5868701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7310330" y="6323064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8293443" y="5054801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1.1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8293443" y="5501907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r1.2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8298510" y="5952559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r2.1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8299896" y="6415004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r2.2</a:t>
            </a:r>
          </a:p>
        </p:txBody>
      </p:sp>
      <p:cxnSp>
        <p:nvCxnSpPr>
          <p:cNvPr id="127" name="Straight Connector 126"/>
          <p:cNvCxnSpPr>
            <a:stCxn id="121" idx="3"/>
            <a:endCxn id="123" idx="1"/>
          </p:cNvCxnSpPr>
          <p:nvPr/>
        </p:nvCxnSpPr>
        <p:spPr>
          <a:xfrm flipV="1">
            <a:off x="7771190" y="5246826"/>
            <a:ext cx="522253" cy="81390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21" idx="3"/>
            <a:endCxn id="124" idx="1"/>
          </p:cNvCxnSpPr>
          <p:nvPr/>
        </p:nvCxnSpPr>
        <p:spPr>
          <a:xfrm flipV="1">
            <a:off x="7771190" y="5693932"/>
            <a:ext cx="522253" cy="366794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22" idx="3"/>
            <a:endCxn id="125" idx="1"/>
          </p:cNvCxnSpPr>
          <p:nvPr/>
        </p:nvCxnSpPr>
        <p:spPr>
          <a:xfrm flipV="1">
            <a:off x="7771190" y="6144584"/>
            <a:ext cx="527320" cy="37050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22" idx="3"/>
            <a:endCxn id="126" idx="1"/>
          </p:cNvCxnSpPr>
          <p:nvPr/>
        </p:nvCxnSpPr>
        <p:spPr>
          <a:xfrm>
            <a:off x="7771190" y="6515089"/>
            <a:ext cx="528706" cy="9194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55" idx="3"/>
            <a:endCxn id="111" idx="1"/>
          </p:cNvCxnSpPr>
          <p:nvPr/>
        </p:nvCxnSpPr>
        <p:spPr>
          <a:xfrm flipV="1">
            <a:off x="6480325" y="4265277"/>
            <a:ext cx="818430" cy="127076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55" idx="3"/>
            <a:endCxn id="112" idx="1"/>
          </p:cNvCxnSpPr>
          <p:nvPr/>
        </p:nvCxnSpPr>
        <p:spPr>
          <a:xfrm>
            <a:off x="6480325" y="4392353"/>
            <a:ext cx="818430" cy="327287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>
            <a:stCxn id="55" idx="3"/>
            <a:endCxn id="121" idx="1"/>
          </p:cNvCxnSpPr>
          <p:nvPr/>
        </p:nvCxnSpPr>
        <p:spPr>
          <a:xfrm>
            <a:off x="6480325" y="4392353"/>
            <a:ext cx="830005" cy="1668373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>
            <a:endCxn id="122" idx="1"/>
          </p:cNvCxnSpPr>
          <p:nvPr/>
        </p:nvCxnSpPr>
        <p:spPr>
          <a:xfrm>
            <a:off x="6480325" y="4434822"/>
            <a:ext cx="830005" cy="2080267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851588" y="2105295"/>
            <a:ext cx="9444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Consolas" pitchFamily="49" charset="0"/>
              </a:rPr>
              <a:t>record</a:t>
            </a:r>
            <a:endParaRPr lang="en-US" dirty="0"/>
          </a:p>
        </p:txBody>
      </p:sp>
      <p:grpSp>
        <p:nvGrpSpPr>
          <p:cNvPr id="209" name="Group 208"/>
          <p:cNvGrpSpPr/>
          <p:nvPr/>
        </p:nvGrpSpPr>
        <p:grpSpPr>
          <a:xfrm>
            <a:off x="2027155" y="2430470"/>
            <a:ext cx="2199200" cy="4339765"/>
            <a:chOff x="3256115" y="2276850"/>
            <a:chExt cx="2199200" cy="4339765"/>
          </a:xfrm>
        </p:grpSpPr>
        <p:sp>
          <p:nvSpPr>
            <p:cNvPr id="210" name="Arc 209"/>
            <p:cNvSpPr/>
            <p:nvPr/>
          </p:nvSpPr>
          <p:spPr>
            <a:xfrm>
              <a:off x="3265207" y="2486300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1" name="Straight Connector 210"/>
            <p:cNvCxnSpPr>
              <a:endCxn id="220" idx="2"/>
            </p:cNvCxnSpPr>
            <p:nvPr/>
          </p:nvCxnSpPr>
          <p:spPr>
            <a:xfrm flipH="1">
              <a:off x="5147056" y="276562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>
              <a:off x="4186927" y="2276850"/>
              <a:ext cx="20228" cy="4339765"/>
            </a:xfrm>
            <a:prstGeom prst="line">
              <a:avLst/>
            </a:prstGeom>
            <a:ln>
              <a:tailEnd type="triangl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13" name="Arc 212"/>
            <p:cNvSpPr/>
            <p:nvPr/>
          </p:nvSpPr>
          <p:spPr>
            <a:xfrm>
              <a:off x="3832193" y="2652534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4" name="Straight Connector 213"/>
            <p:cNvCxnSpPr/>
            <p:nvPr/>
          </p:nvCxnSpPr>
          <p:spPr>
            <a:xfrm flipH="1">
              <a:off x="4561885" y="2866882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15" name="Arc 214"/>
            <p:cNvSpPr/>
            <p:nvPr/>
          </p:nvSpPr>
          <p:spPr>
            <a:xfrm>
              <a:off x="4782207" y="280493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Arc 215"/>
            <p:cNvSpPr/>
            <p:nvPr/>
          </p:nvSpPr>
          <p:spPr>
            <a:xfrm flipV="1">
              <a:off x="4782207" y="2746884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Arc 216"/>
            <p:cNvSpPr/>
            <p:nvPr/>
          </p:nvSpPr>
          <p:spPr>
            <a:xfrm>
              <a:off x="4186927" y="2889082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Arc 217"/>
            <p:cNvSpPr/>
            <p:nvPr/>
          </p:nvSpPr>
          <p:spPr>
            <a:xfrm flipV="1">
              <a:off x="4186927" y="2831033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Arc 218"/>
            <p:cNvSpPr/>
            <p:nvPr/>
          </p:nvSpPr>
          <p:spPr>
            <a:xfrm flipV="1">
              <a:off x="3832193" y="2985777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Arc 219"/>
            <p:cNvSpPr/>
            <p:nvPr/>
          </p:nvSpPr>
          <p:spPr>
            <a:xfrm flipV="1">
              <a:off x="3265207" y="2852925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Arc 220"/>
            <p:cNvSpPr/>
            <p:nvPr/>
          </p:nvSpPr>
          <p:spPr>
            <a:xfrm>
              <a:off x="3266230" y="3795492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2" name="Straight Connector 221"/>
            <p:cNvCxnSpPr/>
            <p:nvPr/>
          </p:nvCxnSpPr>
          <p:spPr>
            <a:xfrm flipH="1">
              <a:off x="5148079" y="4074817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23" name="Arc 222"/>
            <p:cNvSpPr/>
            <p:nvPr/>
          </p:nvSpPr>
          <p:spPr>
            <a:xfrm>
              <a:off x="3833216" y="3961726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4" name="Straight Connector 223"/>
            <p:cNvCxnSpPr/>
            <p:nvPr/>
          </p:nvCxnSpPr>
          <p:spPr>
            <a:xfrm flipH="1">
              <a:off x="4562908" y="4176074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25" name="Arc 224"/>
            <p:cNvSpPr/>
            <p:nvPr/>
          </p:nvSpPr>
          <p:spPr>
            <a:xfrm>
              <a:off x="4783230" y="4114126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Arc 225"/>
            <p:cNvSpPr/>
            <p:nvPr/>
          </p:nvSpPr>
          <p:spPr>
            <a:xfrm flipV="1">
              <a:off x="4783230" y="4056076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Arc 226"/>
            <p:cNvSpPr/>
            <p:nvPr/>
          </p:nvSpPr>
          <p:spPr>
            <a:xfrm>
              <a:off x="4187950" y="419827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Arc 227"/>
            <p:cNvSpPr/>
            <p:nvPr/>
          </p:nvSpPr>
          <p:spPr>
            <a:xfrm flipV="1">
              <a:off x="4187950" y="414022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Arc 228"/>
            <p:cNvSpPr/>
            <p:nvPr/>
          </p:nvSpPr>
          <p:spPr>
            <a:xfrm flipV="1">
              <a:off x="3833216" y="4294969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Arc 229"/>
            <p:cNvSpPr/>
            <p:nvPr/>
          </p:nvSpPr>
          <p:spPr>
            <a:xfrm flipV="1">
              <a:off x="3266230" y="4162117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Arc 230"/>
            <p:cNvSpPr/>
            <p:nvPr/>
          </p:nvSpPr>
          <p:spPr>
            <a:xfrm>
              <a:off x="3256115" y="5097840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2" name="Straight Connector 231"/>
            <p:cNvCxnSpPr/>
            <p:nvPr/>
          </p:nvCxnSpPr>
          <p:spPr>
            <a:xfrm flipH="1">
              <a:off x="5137964" y="537716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33" name="Arc 232"/>
            <p:cNvSpPr/>
            <p:nvPr/>
          </p:nvSpPr>
          <p:spPr>
            <a:xfrm>
              <a:off x="3823101" y="5264074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4" name="Straight Connector 233"/>
            <p:cNvCxnSpPr/>
            <p:nvPr/>
          </p:nvCxnSpPr>
          <p:spPr>
            <a:xfrm flipH="1">
              <a:off x="4552793" y="5478422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35" name="Arc 234"/>
            <p:cNvSpPr/>
            <p:nvPr/>
          </p:nvSpPr>
          <p:spPr>
            <a:xfrm>
              <a:off x="4773115" y="541647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Arc 235"/>
            <p:cNvSpPr/>
            <p:nvPr/>
          </p:nvSpPr>
          <p:spPr>
            <a:xfrm flipV="1">
              <a:off x="4773115" y="5358424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Arc 236"/>
            <p:cNvSpPr/>
            <p:nvPr/>
          </p:nvSpPr>
          <p:spPr>
            <a:xfrm>
              <a:off x="4177835" y="5500622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Arc 237"/>
            <p:cNvSpPr/>
            <p:nvPr/>
          </p:nvSpPr>
          <p:spPr>
            <a:xfrm flipV="1">
              <a:off x="4177835" y="5442573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Arc 238"/>
            <p:cNvSpPr/>
            <p:nvPr/>
          </p:nvSpPr>
          <p:spPr>
            <a:xfrm flipV="1">
              <a:off x="3823101" y="5597317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Arc 239"/>
            <p:cNvSpPr/>
            <p:nvPr/>
          </p:nvSpPr>
          <p:spPr>
            <a:xfrm flipV="1">
              <a:off x="3256115" y="5464465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1" name="Group 240"/>
          <p:cNvGrpSpPr/>
          <p:nvPr/>
        </p:nvGrpSpPr>
        <p:grpSpPr>
          <a:xfrm>
            <a:off x="2958990" y="2993398"/>
            <a:ext cx="1267365" cy="602369"/>
            <a:chOff x="2958990" y="2993398"/>
            <a:chExt cx="1267365" cy="602369"/>
          </a:xfrm>
        </p:grpSpPr>
        <p:sp>
          <p:nvSpPr>
            <p:cNvPr id="242" name="Arc 241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Arc 242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Arc 243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Arc 244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6" name="Group 245"/>
          <p:cNvGrpSpPr/>
          <p:nvPr/>
        </p:nvGrpSpPr>
        <p:grpSpPr>
          <a:xfrm>
            <a:off x="2987277" y="4293845"/>
            <a:ext cx="1267365" cy="602369"/>
            <a:chOff x="2958990" y="2993398"/>
            <a:chExt cx="1267365" cy="602369"/>
          </a:xfrm>
        </p:grpSpPr>
        <p:sp>
          <p:nvSpPr>
            <p:cNvPr id="247" name="Arc 246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Arc 247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Arc 248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Arc 249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1" name="Group 250"/>
          <p:cNvGrpSpPr/>
          <p:nvPr/>
        </p:nvGrpSpPr>
        <p:grpSpPr>
          <a:xfrm>
            <a:off x="2984264" y="5597201"/>
            <a:ext cx="1267365" cy="602369"/>
            <a:chOff x="2958990" y="2993398"/>
            <a:chExt cx="1267365" cy="602369"/>
          </a:xfrm>
        </p:grpSpPr>
        <p:sp>
          <p:nvSpPr>
            <p:cNvPr id="252" name="Arc 251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Arc 252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Arc 253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Arc 254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7" name="Rectangle 256"/>
          <p:cNvSpPr/>
          <p:nvPr/>
        </p:nvSpPr>
        <p:spPr>
          <a:xfrm>
            <a:off x="4503003" y="2078430"/>
            <a:ext cx="9444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Consolas" pitchFamily="49" charset="0"/>
              </a:rPr>
              <a:t>repeat</a:t>
            </a:r>
            <a:endParaRPr lang="en-US" dirty="0"/>
          </a:p>
        </p:txBody>
      </p:sp>
      <p:grpSp>
        <p:nvGrpSpPr>
          <p:cNvPr id="258" name="Group 257"/>
          <p:cNvGrpSpPr/>
          <p:nvPr/>
        </p:nvGrpSpPr>
        <p:grpSpPr>
          <a:xfrm>
            <a:off x="4619492" y="3006545"/>
            <a:ext cx="1267365" cy="602369"/>
            <a:chOff x="2958990" y="2993398"/>
            <a:chExt cx="1267365" cy="602369"/>
          </a:xfrm>
        </p:grpSpPr>
        <p:sp>
          <p:nvSpPr>
            <p:cNvPr id="259" name="Arc 258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Arc 259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Arc 260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Arc 261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3" name="Group 262"/>
          <p:cNvGrpSpPr/>
          <p:nvPr/>
        </p:nvGrpSpPr>
        <p:grpSpPr>
          <a:xfrm>
            <a:off x="3678570" y="2430470"/>
            <a:ext cx="2199200" cy="4339765"/>
            <a:chOff x="3256115" y="2276850"/>
            <a:chExt cx="2199200" cy="4339765"/>
          </a:xfrm>
        </p:grpSpPr>
        <p:sp>
          <p:nvSpPr>
            <p:cNvPr id="269" name="Arc 268"/>
            <p:cNvSpPr/>
            <p:nvPr/>
          </p:nvSpPr>
          <p:spPr>
            <a:xfrm>
              <a:off x="4782207" y="2804934"/>
              <a:ext cx="672085" cy="4543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264" name="Arc 263"/>
            <p:cNvSpPr/>
            <p:nvPr/>
          </p:nvSpPr>
          <p:spPr>
            <a:xfrm>
              <a:off x="3265207" y="2486300"/>
              <a:ext cx="1881845" cy="558650"/>
            </a:xfrm>
            <a:prstGeom prst="arc">
              <a:avLst/>
            </a:prstGeom>
            <a:ln>
              <a:solidFill>
                <a:schemeClr val="tx1"/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5" name="Straight Connector 264"/>
            <p:cNvCxnSpPr>
              <a:endCxn id="274" idx="2"/>
            </p:cNvCxnSpPr>
            <p:nvPr/>
          </p:nvCxnSpPr>
          <p:spPr>
            <a:xfrm flipH="1">
              <a:off x="5147056" y="276562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>
              <a:off x="4186927" y="2276850"/>
              <a:ext cx="20228" cy="4339765"/>
            </a:xfrm>
            <a:prstGeom prst="line">
              <a:avLst/>
            </a:prstGeom>
            <a:ln>
              <a:solidFill>
                <a:schemeClr val="tx1"/>
              </a:solidFill>
              <a:tailEnd type="triangl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67" name="Arc 266"/>
            <p:cNvSpPr/>
            <p:nvPr/>
          </p:nvSpPr>
          <p:spPr>
            <a:xfrm>
              <a:off x="3832193" y="2652534"/>
              <a:ext cx="729695" cy="473096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8" name="Straight Connector 267"/>
            <p:cNvCxnSpPr/>
            <p:nvPr/>
          </p:nvCxnSpPr>
          <p:spPr>
            <a:xfrm flipH="1">
              <a:off x="4561885" y="2866882"/>
              <a:ext cx="3" cy="356135"/>
            </a:xfrm>
            <a:prstGeom prst="line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70" name="Arc 269"/>
            <p:cNvSpPr/>
            <p:nvPr/>
          </p:nvSpPr>
          <p:spPr>
            <a:xfrm flipV="1">
              <a:off x="4782207" y="2746884"/>
              <a:ext cx="672085" cy="418081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271" name="Arc 270"/>
            <p:cNvSpPr/>
            <p:nvPr/>
          </p:nvSpPr>
          <p:spPr>
            <a:xfrm>
              <a:off x="4186927" y="2889082"/>
              <a:ext cx="672085" cy="4543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Arc 271"/>
            <p:cNvSpPr/>
            <p:nvPr/>
          </p:nvSpPr>
          <p:spPr>
            <a:xfrm flipV="1">
              <a:off x="4186927" y="2831033"/>
              <a:ext cx="672085" cy="428264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Arc 272"/>
            <p:cNvSpPr/>
            <p:nvPr/>
          </p:nvSpPr>
          <p:spPr>
            <a:xfrm flipV="1">
              <a:off x="3832193" y="2985777"/>
              <a:ext cx="729695" cy="4944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Arc 273"/>
            <p:cNvSpPr/>
            <p:nvPr/>
          </p:nvSpPr>
          <p:spPr>
            <a:xfrm flipV="1">
              <a:off x="3265207" y="2852925"/>
              <a:ext cx="1881849" cy="780935"/>
            </a:xfrm>
            <a:prstGeom prst="arc">
              <a:avLst/>
            </a:prstGeom>
            <a:ln>
              <a:solidFill>
                <a:schemeClr val="tx1"/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Arc 274"/>
            <p:cNvSpPr/>
            <p:nvPr/>
          </p:nvSpPr>
          <p:spPr>
            <a:xfrm>
              <a:off x="3266230" y="3795492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6" name="Straight Connector 275"/>
            <p:cNvCxnSpPr/>
            <p:nvPr/>
          </p:nvCxnSpPr>
          <p:spPr>
            <a:xfrm flipH="1">
              <a:off x="5148079" y="4074817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77" name="Arc 276"/>
            <p:cNvSpPr/>
            <p:nvPr/>
          </p:nvSpPr>
          <p:spPr>
            <a:xfrm>
              <a:off x="3833216" y="3961726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8" name="Straight Connector 277"/>
            <p:cNvCxnSpPr/>
            <p:nvPr/>
          </p:nvCxnSpPr>
          <p:spPr>
            <a:xfrm flipH="1">
              <a:off x="4562908" y="4176074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79" name="Arc 278"/>
            <p:cNvSpPr/>
            <p:nvPr/>
          </p:nvSpPr>
          <p:spPr>
            <a:xfrm>
              <a:off x="4783230" y="4114126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Arc 279"/>
            <p:cNvSpPr/>
            <p:nvPr/>
          </p:nvSpPr>
          <p:spPr>
            <a:xfrm flipV="1">
              <a:off x="4783230" y="4056076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Arc 280"/>
            <p:cNvSpPr/>
            <p:nvPr/>
          </p:nvSpPr>
          <p:spPr>
            <a:xfrm>
              <a:off x="4187950" y="419827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Arc 281"/>
            <p:cNvSpPr/>
            <p:nvPr/>
          </p:nvSpPr>
          <p:spPr>
            <a:xfrm flipV="1">
              <a:off x="4187950" y="414022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Arc 282"/>
            <p:cNvSpPr/>
            <p:nvPr/>
          </p:nvSpPr>
          <p:spPr>
            <a:xfrm flipV="1">
              <a:off x="3833216" y="4294969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Arc 283"/>
            <p:cNvSpPr/>
            <p:nvPr/>
          </p:nvSpPr>
          <p:spPr>
            <a:xfrm flipV="1">
              <a:off x="3266230" y="4162117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Arc 284"/>
            <p:cNvSpPr/>
            <p:nvPr/>
          </p:nvSpPr>
          <p:spPr>
            <a:xfrm>
              <a:off x="3256115" y="5097840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6" name="Straight Connector 285"/>
            <p:cNvCxnSpPr/>
            <p:nvPr/>
          </p:nvCxnSpPr>
          <p:spPr>
            <a:xfrm flipH="1">
              <a:off x="5137964" y="537716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87" name="Arc 286"/>
            <p:cNvSpPr/>
            <p:nvPr/>
          </p:nvSpPr>
          <p:spPr>
            <a:xfrm>
              <a:off x="3823101" y="5264074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8" name="Straight Connector 287"/>
            <p:cNvCxnSpPr/>
            <p:nvPr/>
          </p:nvCxnSpPr>
          <p:spPr>
            <a:xfrm flipH="1">
              <a:off x="4552793" y="5478422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89" name="Arc 288"/>
            <p:cNvSpPr/>
            <p:nvPr/>
          </p:nvSpPr>
          <p:spPr>
            <a:xfrm>
              <a:off x="4773115" y="541647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Arc 289"/>
            <p:cNvSpPr/>
            <p:nvPr/>
          </p:nvSpPr>
          <p:spPr>
            <a:xfrm flipV="1">
              <a:off x="4773115" y="5358424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Arc 290"/>
            <p:cNvSpPr/>
            <p:nvPr/>
          </p:nvSpPr>
          <p:spPr>
            <a:xfrm>
              <a:off x="4177835" y="5500622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Arc 291"/>
            <p:cNvSpPr/>
            <p:nvPr/>
          </p:nvSpPr>
          <p:spPr>
            <a:xfrm flipV="1">
              <a:off x="4177835" y="5442573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Arc 292"/>
            <p:cNvSpPr/>
            <p:nvPr/>
          </p:nvSpPr>
          <p:spPr>
            <a:xfrm flipV="1">
              <a:off x="3823101" y="5597317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Arc 293"/>
            <p:cNvSpPr/>
            <p:nvPr/>
          </p:nvSpPr>
          <p:spPr>
            <a:xfrm flipV="1">
              <a:off x="3256115" y="5464465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6" name="Flowchart: Process 255"/>
          <p:cNvSpPr/>
          <p:nvPr/>
        </p:nvSpPr>
        <p:spPr>
          <a:xfrm>
            <a:off x="4418380" y="3898482"/>
            <a:ext cx="1601085" cy="2900571"/>
          </a:xfrm>
          <a:prstGeom prst="flowChartProcess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95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880" y="1033300"/>
            <a:ext cx="8229600" cy="5124310"/>
          </a:xfrm>
        </p:spPr>
        <p:txBody>
          <a:bodyPr/>
          <a:lstStyle/>
          <a:p>
            <a:r>
              <a:rPr lang="en-US" dirty="0" smtClean="0"/>
              <a:t>Consider computation shaped like this</a:t>
            </a:r>
            <a:br>
              <a:rPr lang="en-US" dirty="0" smtClean="0"/>
            </a:br>
            <a:r>
              <a:rPr lang="en-US" dirty="0" smtClean="0"/>
              <a:t>(e.g. our CSS layout alg. with 3 passes)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85120" y="3278093"/>
            <a:ext cx="1881845" cy="2727644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Consolas" pitchFamily="49" charset="0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= </a:t>
            </a:r>
            <a:r>
              <a:rPr lang="en-US" dirty="0" smtClean="0">
                <a:solidFill>
                  <a:schemeClr val="accent6"/>
                </a:solidFill>
                <a:latin typeface="Consolas" pitchFamily="49" charset="0"/>
              </a:rPr>
              <a:t>record</a:t>
            </a:r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{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 pass1();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 pass2();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 pass3();</a:t>
            </a:r>
            <a:endParaRPr lang="en-US" dirty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}</a:t>
            </a:r>
          </a:p>
          <a:p>
            <a:endParaRPr lang="en-US" dirty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x = 100;</a:t>
            </a:r>
          </a:p>
          <a:p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dirty="0" smtClean="0">
                <a:solidFill>
                  <a:schemeClr val="accent6"/>
                </a:solidFill>
                <a:latin typeface="Consolas" pitchFamily="49" charset="0"/>
              </a:rPr>
              <a:t>repeat </a:t>
            </a:r>
            <a:r>
              <a:rPr lang="en-US" dirty="0" smtClean="0">
                <a:solidFill>
                  <a:schemeClr val="accent2"/>
                </a:solidFill>
                <a:latin typeface="Consolas" pitchFamily="49" charset="0"/>
              </a:rPr>
              <a:t>c;</a:t>
            </a:r>
            <a:endParaRPr lang="en-US" dirty="0">
              <a:solidFill>
                <a:schemeClr val="accent2"/>
              </a:solidFill>
              <a:latin typeface="Consolas" pitchFamily="49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019465" y="4200328"/>
            <a:ext cx="460860" cy="38405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275767" y="2245840"/>
            <a:ext cx="460860" cy="384050"/>
          </a:xfrm>
          <a:prstGeom prst="rect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7275767" y="2700203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258880" y="1431940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1.1</a:t>
            </a:r>
          </a:p>
        </p:txBody>
      </p:sp>
      <p:sp>
        <p:nvSpPr>
          <p:cNvPr id="59" name="Rectangle 58"/>
          <p:cNvSpPr/>
          <p:nvPr/>
        </p:nvSpPr>
        <p:spPr>
          <a:xfrm>
            <a:off x="8258880" y="1879046"/>
            <a:ext cx="787597" cy="384050"/>
          </a:xfrm>
          <a:prstGeom prst="rect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r1.2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263947" y="2329698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8265333" y="2792143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r2.2</a:t>
            </a:r>
          </a:p>
        </p:txBody>
      </p:sp>
      <p:cxnSp>
        <p:nvCxnSpPr>
          <p:cNvPr id="62" name="Straight Connector 61"/>
          <p:cNvCxnSpPr>
            <a:stCxn id="55" idx="3"/>
            <a:endCxn id="56" idx="1"/>
          </p:cNvCxnSpPr>
          <p:nvPr/>
        </p:nvCxnSpPr>
        <p:spPr>
          <a:xfrm flipV="1">
            <a:off x="6480325" y="2437865"/>
            <a:ext cx="795442" cy="1954488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5" idx="3"/>
            <a:endCxn id="57" idx="1"/>
          </p:cNvCxnSpPr>
          <p:nvPr/>
        </p:nvCxnSpPr>
        <p:spPr>
          <a:xfrm flipV="1">
            <a:off x="6480325" y="2892228"/>
            <a:ext cx="795442" cy="150012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56" idx="3"/>
            <a:endCxn id="58" idx="1"/>
          </p:cNvCxnSpPr>
          <p:nvPr/>
        </p:nvCxnSpPr>
        <p:spPr>
          <a:xfrm flipV="1">
            <a:off x="7736627" y="1623965"/>
            <a:ext cx="522253" cy="81390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6" idx="3"/>
            <a:endCxn id="59" idx="1"/>
          </p:cNvCxnSpPr>
          <p:nvPr/>
        </p:nvCxnSpPr>
        <p:spPr>
          <a:xfrm flipV="1">
            <a:off x="7736627" y="2071071"/>
            <a:ext cx="522253" cy="366794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57" idx="3"/>
            <a:endCxn id="60" idx="1"/>
          </p:cNvCxnSpPr>
          <p:nvPr/>
        </p:nvCxnSpPr>
        <p:spPr>
          <a:xfrm flipV="1">
            <a:off x="7736627" y="2521723"/>
            <a:ext cx="527320" cy="37050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57" idx="3"/>
            <a:endCxn id="61" idx="1"/>
          </p:cNvCxnSpPr>
          <p:nvPr/>
        </p:nvCxnSpPr>
        <p:spPr>
          <a:xfrm>
            <a:off x="7736627" y="2892228"/>
            <a:ext cx="528706" cy="9194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/>
          <p:cNvSpPr/>
          <p:nvPr/>
        </p:nvSpPr>
        <p:spPr>
          <a:xfrm>
            <a:off x="7298755" y="4073252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7298755" y="4527615"/>
            <a:ext cx="460860" cy="384050"/>
          </a:xfrm>
          <a:prstGeom prst="rect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8281868" y="3259352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1.1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8281868" y="3706458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r1.2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8286935" y="4157110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r2.1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8288321" y="4619555"/>
            <a:ext cx="787597" cy="384050"/>
          </a:xfrm>
          <a:prstGeom prst="rect">
            <a:avLst/>
          </a:prstGeom>
          <a:solidFill>
            <a:srgbClr val="FF0000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r2.2</a:t>
            </a:r>
          </a:p>
        </p:txBody>
      </p:sp>
      <p:cxnSp>
        <p:nvCxnSpPr>
          <p:cNvPr id="117" name="Straight Connector 116"/>
          <p:cNvCxnSpPr>
            <a:stCxn id="111" idx="3"/>
            <a:endCxn id="113" idx="1"/>
          </p:cNvCxnSpPr>
          <p:nvPr/>
        </p:nvCxnSpPr>
        <p:spPr>
          <a:xfrm flipV="1">
            <a:off x="7759615" y="3451377"/>
            <a:ext cx="522253" cy="81390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111" idx="3"/>
            <a:endCxn id="114" idx="1"/>
          </p:cNvCxnSpPr>
          <p:nvPr/>
        </p:nvCxnSpPr>
        <p:spPr>
          <a:xfrm flipV="1">
            <a:off x="7759615" y="3898483"/>
            <a:ext cx="522253" cy="366794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112" idx="3"/>
            <a:endCxn id="115" idx="1"/>
          </p:cNvCxnSpPr>
          <p:nvPr/>
        </p:nvCxnSpPr>
        <p:spPr>
          <a:xfrm flipV="1">
            <a:off x="7759615" y="4349135"/>
            <a:ext cx="527320" cy="37050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112" idx="3"/>
            <a:endCxn id="116" idx="1"/>
          </p:cNvCxnSpPr>
          <p:nvPr/>
        </p:nvCxnSpPr>
        <p:spPr>
          <a:xfrm>
            <a:off x="7759615" y="4719640"/>
            <a:ext cx="528706" cy="9194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7310330" y="5868701"/>
            <a:ext cx="460860" cy="38405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7310330" y="6323064"/>
            <a:ext cx="460860" cy="38405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8293443" y="5054801"/>
            <a:ext cx="787597" cy="38405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1.1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8293443" y="5501907"/>
            <a:ext cx="787597" cy="38405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r1.2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8298510" y="5952559"/>
            <a:ext cx="787597" cy="38405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r2.1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8299896" y="6415004"/>
            <a:ext cx="787597" cy="38405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r2.2</a:t>
            </a:r>
          </a:p>
        </p:txBody>
      </p:sp>
      <p:cxnSp>
        <p:nvCxnSpPr>
          <p:cNvPr id="127" name="Straight Connector 126"/>
          <p:cNvCxnSpPr>
            <a:stCxn id="121" idx="3"/>
            <a:endCxn id="123" idx="1"/>
          </p:cNvCxnSpPr>
          <p:nvPr/>
        </p:nvCxnSpPr>
        <p:spPr>
          <a:xfrm flipV="1">
            <a:off x="7771190" y="5246826"/>
            <a:ext cx="522253" cy="81390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21" idx="3"/>
            <a:endCxn id="124" idx="1"/>
          </p:cNvCxnSpPr>
          <p:nvPr/>
        </p:nvCxnSpPr>
        <p:spPr>
          <a:xfrm flipV="1">
            <a:off x="7771190" y="5693932"/>
            <a:ext cx="522253" cy="366794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22" idx="3"/>
            <a:endCxn id="125" idx="1"/>
          </p:cNvCxnSpPr>
          <p:nvPr/>
        </p:nvCxnSpPr>
        <p:spPr>
          <a:xfrm flipV="1">
            <a:off x="7771190" y="6144584"/>
            <a:ext cx="527320" cy="37050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22" idx="3"/>
            <a:endCxn id="126" idx="1"/>
          </p:cNvCxnSpPr>
          <p:nvPr/>
        </p:nvCxnSpPr>
        <p:spPr>
          <a:xfrm>
            <a:off x="7771190" y="6515089"/>
            <a:ext cx="528706" cy="9194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55" idx="3"/>
            <a:endCxn id="111" idx="1"/>
          </p:cNvCxnSpPr>
          <p:nvPr/>
        </p:nvCxnSpPr>
        <p:spPr>
          <a:xfrm flipV="1">
            <a:off x="6480325" y="4265277"/>
            <a:ext cx="818430" cy="127076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55" idx="3"/>
            <a:endCxn id="112" idx="1"/>
          </p:cNvCxnSpPr>
          <p:nvPr/>
        </p:nvCxnSpPr>
        <p:spPr>
          <a:xfrm>
            <a:off x="6480325" y="4392353"/>
            <a:ext cx="818430" cy="327287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>
            <a:stCxn id="55" idx="3"/>
            <a:endCxn id="121" idx="1"/>
          </p:cNvCxnSpPr>
          <p:nvPr/>
        </p:nvCxnSpPr>
        <p:spPr>
          <a:xfrm>
            <a:off x="6480325" y="4392353"/>
            <a:ext cx="830005" cy="1668373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>
            <a:endCxn id="122" idx="1"/>
          </p:cNvCxnSpPr>
          <p:nvPr/>
        </p:nvCxnSpPr>
        <p:spPr>
          <a:xfrm>
            <a:off x="6480325" y="4434822"/>
            <a:ext cx="830005" cy="2080267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851588" y="2105295"/>
            <a:ext cx="9444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Consolas" pitchFamily="49" charset="0"/>
              </a:rPr>
              <a:t>record</a:t>
            </a:r>
            <a:endParaRPr lang="en-US" dirty="0"/>
          </a:p>
        </p:txBody>
      </p:sp>
      <p:grpSp>
        <p:nvGrpSpPr>
          <p:cNvPr id="256" name="Group 255"/>
          <p:cNvGrpSpPr/>
          <p:nvPr/>
        </p:nvGrpSpPr>
        <p:grpSpPr>
          <a:xfrm>
            <a:off x="2027155" y="2430470"/>
            <a:ext cx="2199200" cy="4339765"/>
            <a:chOff x="3256115" y="2276850"/>
            <a:chExt cx="2199200" cy="4339765"/>
          </a:xfrm>
        </p:grpSpPr>
        <p:sp>
          <p:nvSpPr>
            <p:cNvPr id="257" name="Arc 256"/>
            <p:cNvSpPr/>
            <p:nvPr/>
          </p:nvSpPr>
          <p:spPr>
            <a:xfrm>
              <a:off x="3265207" y="2486300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8" name="Straight Connector 257"/>
            <p:cNvCxnSpPr>
              <a:endCxn id="267" idx="2"/>
            </p:cNvCxnSpPr>
            <p:nvPr/>
          </p:nvCxnSpPr>
          <p:spPr>
            <a:xfrm flipH="1">
              <a:off x="5147056" y="276562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>
              <a:off x="4186927" y="2276850"/>
              <a:ext cx="20228" cy="4339765"/>
            </a:xfrm>
            <a:prstGeom prst="line">
              <a:avLst/>
            </a:prstGeom>
            <a:ln>
              <a:tailEnd type="triangl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60" name="Arc 259"/>
            <p:cNvSpPr/>
            <p:nvPr/>
          </p:nvSpPr>
          <p:spPr>
            <a:xfrm>
              <a:off x="3832193" y="2652534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1" name="Straight Connector 260"/>
            <p:cNvCxnSpPr/>
            <p:nvPr/>
          </p:nvCxnSpPr>
          <p:spPr>
            <a:xfrm flipH="1">
              <a:off x="4561885" y="2866882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62" name="Arc 261"/>
            <p:cNvSpPr/>
            <p:nvPr/>
          </p:nvSpPr>
          <p:spPr>
            <a:xfrm>
              <a:off x="4782207" y="280493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Arc 262"/>
            <p:cNvSpPr/>
            <p:nvPr/>
          </p:nvSpPr>
          <p:spPr>
            <a:xfrm flipV="1">
              <a:off x="4782207" y="2746884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Arc 263"/>
            <p:cNvSpPr/>
            <p:nvPr/>
          </p:nvSpPr>
          <p:spPr>
            <a:xfrm>
              <a:off x="4186927" y="2889082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Arc 264"/>
            <p:cNvSpPr/>
            <p:nvPr/>
          </p:nvSpPr>
          <p:spPr>
            <a:xfrm flipV="1">
              <a:off x="4186927" y="2831033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Arc 265"/>
            <p:cNvSpPr/>
            <p:nvPr/>
          </p:nvSpPr>
          <p:spPr>
            <a:xfrm flipV="1">
              <a:off x="3832193" y="2985777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Arc 266"/>
            <p:cNvSpPr/>
            <p:nvPr/>
          </p:nvSpPr>
          <p:spPr>
            <a:xfrm flipV="1">
              <a:off x="3265207" y="2852925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Arc 267"/>
            <p:cNvSpPr/>
            <p:nvPr/>
          </p:nvSpPr>
          <p:spPr>
            <a:xfrm>
              <a:off x="3266230" y="3795492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9" name="Straight Connector 268"/>
            <p:cNvCxnSpPr/>
            <p:nvPr/>
          </p:nvCxnSpPr>
          <p:spPr>
            <a:xfrm flipH="1">
              <a:off x="5148079" y="4074817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70" name="Arc 269"/>
            <p:cNvSpPr/>
            <p:nvPr/>
          </p:nvSpPr>
          <p:spPr>
            <a:xfrm>
              <a:off x="3833216" y="3961726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1" name="Straight Connector 270"/>
            <p:cNvCxnSpPr/>
            <p:nvPr/>
          </p:nvCxnSpPr>
          <p:spPr>
            <a:xfrm flipH="1">
              <a:off x="4562908" y="4176074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72" name="Arc 271"/>
            <p:cNvSpPr/>
            <p:nvPr/>
          </p:nvSpPr>
          <p:spPr>
            <a:xfrm>
              <a:off x="4783230" y="4114126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Arc 272"/>
            <p:cNvSpPr/>
            <p:nvPr/>
          </p:nvSpPr>
          <p:spPr>
            <a:xfrm flipV="1">
              <a:off x="4783230" y="4056076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Arc 273"/>
            <p:cNvSpPr/>
            <p:nvPr/>
          </p:nvSpPr>
          <p:spPr>
            <a:xfrm>
              <a:off x="4187950" y="419827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Arc 274"/>
            <p:cNvSpPr/>
            <p:nvPr/>
          </p:nvSpPr>
          <p:spPr>
            <a:xfrm flipV="1">
              <a:off x="4187950" y="414022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Arc 275"/>
            <p:cNvSpPr/>
            <p:nvPr/>
          </p:nvSpPr>
          <p:spPr>
            <a:xfrm flipV="1">
              <a:off x="3833216" y="4294969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Arc 276"/>
            <p:cNvSpPr/>
            <p:nvPr/>
          </p:nvSpPr>
          <p:spPr>
            <a:xfrm flipV="1">
              <a:off x="3266230" y="4162117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Arc 277"/>
            <p:cNvSpPr/>
            <p:nvPr/>
          </p:nvSpPr>
          <p:spPr>
            <a:xfrm>
              <a:off x="3256115" y="5097840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9" name="Straight Connector 278"/>
            <p:cNvCxnSpPr/>
            <p:nvPr/>
          </p:nvCxnSpPr>
          <p:spPr>
            <a:xfrm flipH="1">
              <a:off x="5137964" y="537716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80" name="Arc 279"/>
            <p:cNvSpPr/>
            <p:nvPr/>
          </p:nvSpPr>
          <p:spPr>
            <a:xfrm>
              <a:off x="3823101" y="5264074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1" name="Straight Connector 280"/>
            <p:cNvCxnSpPr/>
            <p:nvPr/>
          </p:nvCxnSpPr>
          <p:spPr>
            <a:xfrm flipH="1">
              <a:off x="4552793" y="5478422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82" name="Arc 281"/>
            <p:cNvSpPr/>
            <p:nvPr/>
          </p:nvSpPr>
          <p:spPr>
            <a:xfrm>
              <a:off x="4773115" y="541647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Arc 282"/>
            <p:cNvSpPr/>
            <p:nvPr/>
          </p:nvSpPr>
          <p:spPr>
            <a:xfrm flipV="1">
              <a:off x="4773115" y="5358424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Arc 283"/>
            <p:cNvSpPr/>
            <p:nvPr/>
          </p:nvSpPr>
          <p:spPr>
            <a:xfrm>
              <a:off x="4177835" y="5500622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Arc 284"/>
            <p:cNvSpPr/>
            <p:nvPr/>
          </p:nvSpPr>
          <p:spPr>
            <a:xfrm flipV="1">
              <a:off x="4177835" y="5442573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Arc 285"/>
            <p:cNvSpPr/>
            <p:nvPr/>
          </p:nvSpPr>
          <p:spPr>
            <a:xfrm flipV="1">
              <a:off x="3823101" y="5597317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Arc 286"/>
            <p:cNvSpPr/>
            <p:nvPr/>
          </p:nvSpPr>
          <p:spPr>
            <a:xfrm flipV="1">
              <a:off x="3256115" y="5464465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8" name="Group 287"/>
          <p:cNvGrpSpPr/>
          <p:nvPr/>
        </p:nvGrpSpPr>
        <p:grpSpPr>
          <a:xfrm>
            <a:off x="2958990" y="2993398"/>
            <a:ext cx="1267365" cy="602369"/>
            <a:chOff x="2958990" y="2993398"/>
            <a:chExt cx="1267365" cy="602369"/>
          </a:xfrm>
        </p:grpSpPr>
        <p:sp>
          <p:nvSpPr>
            <p:cNvPr id="289" name="Arc 288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Arc 289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Arc 290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Arc 291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3" name="Group 292"/>
          <p:cNvGrpSpPr/>
          <p:nvPr/>
        </p:nvGrpSpPr>
        <p:grpSpPr>
          <a:xfrm>
            <a:off x="2987277" y="4293845"/>
            <a:ext cx="1267365" cy="602369"/>
            <a:chOff x="2958990" y="2993398"/>
            <a:chExt cx="1267365" cy="602369"/>
          </a:xfrm>
        </p:grpSpPr>
        <p:sp>
          <p:nvSpPr>
            <p:cNvPr id="294" name="Arc 293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Arc 294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Arc 295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Arc 296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8" name="Group 297"/>
          <p:cNvGrpSpPr/>
          <p:nvPr/>
        </p:nvGrpSpPr>
        <p:grpSpPr>
          <a:xfrm>
            <a:off x="2984264" y="5597201"/>
            <a:ext cx="1267365" cy="602369"/>
            <a:chOff x="2958990" y="2993398"/>
            <a:chExt cx="1267365" cy="602369"/>
          </a:xfrm>
        </p:grpSpPr>
        <p:sp>
          <p:nvSpPr>
            <p:cNvPr id="299" name="Arc 298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Arc 299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Arc 300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Arc 301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3" name="Rectangle 302"/>
          <p:cNvSpPr/>
          <p:nvPr/>
        </p:nvSpPr>
        <p:spPr>
          <a:xfrm>
            <a:off x="4503003" y="2078430"/>
            <a:ext cx="9444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Consolas" pitchFamily="49" charset="0"/>
              </a:rPr>
              <a:t>repeat</a:t>
            </a:r>
            <a:endParaRPr lang="en-US" dirty="0"/>
          </a:p>
        </p:txBody>
      </p:sp>
      <p:grpSp>
        <p:nvGrpSpPr>
          <p:cNvPr id="304" name="Group 303"/>
          <p:cNvGrpSpPr/>
          <p:nvPr/>
        </p:nvGrpSpPr>
        <p:grpSpPr>
          <a:xfrm>
            <a:off x="4619492" y="3006545"/>
            <a:ext cx="1267365" cy="602369"/>
            <a:chOff x="2958990" y="2993398"/>
            <a:chExt cx="1267365" cy="602369"/>
          </a:xfrm>
        </p:grpSpPr>
        <p:sp>
          <p:nvSpPr>
            <p:cNvPr id="305" name="Arc 304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" name="Arc 305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" name="Arc 306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Arc 307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9" name="Group 308"/>
          <p:cNvGrpSpPr/>
          <p:nvPr/>
        </p:nvGrpSpPr>
        <p:grpSpPr>
          <a:xfrm>
            <a:off x="3678570" y="2430470"/>
            <a:ext cx="2199200" cy="4339765"/>
            <a:chOff x="3256115" y="2276850"/>
            <a:chExt cx="2199200" cy="4339765"/>
          </a:xfrm>
        </p:grpSpPr>
        <p:sp>
          <p:nvSpPr>
            <p:cNvPr id="310" name="Arc 309"/>
            <p:cNvSpPr/>
            <p:nvPr/>
          </p:nvSpPr>
          <p:spPr>
            <a:xfrm>
              <a:off x="4782207" y="2804934"/>
              <a:ext cx="672085" cy="4543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311" name="Arc 310"/>
            <p:cNvSpPr/>
            <p:nvPr/>
          </p:nvSpPr>
          <p:spPr>
            <a:xfrm>
              <a:off x="3265207" y="2486300"/>
              <a:ext cx="1881845" cy="558650"/>
            </a:xfrm>
            <a:prstGeom prst="arc">
              <a:avLst/>
            </a:prstGeom>
            <a:ln>
              <a:solidFill>
                <a:schemeClr val="tx1"/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2" name="Straight Connector 311"/>
            <p:cNvCxnSpPr>
              <a:endCxn id="320" idx="2"/>
            </p:cNvCxnSpPr>
            <p:nvPr/>
          </p:nvCxnSpPr>
          <p:spPr>
            <a:xfrm flipH="1">
              <a:off x="5147056" y="276562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3" name="Straight Connector 312"/>
            <p:cNvCxnSpPr/>
            <p:nvPr/>
          </p:nvCxnSpPr>
          <p:spPr>
            <a:xfrm>
              <a:off x="4186927" y="2276850"/>
              <a:ext cx="20228" cy="4339765"/>
            </a:xfrm>
            <a:prstGeom prst="line">
              <a:avLst/>
            </a:prstGeom>
            <a:ln>
              <a:solidFill>
                <a:schemeClr val="tx1"/>
              </a:solidFill>
              <a:tailEnd type="triangl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314" name="Arc 313"/>
            <p:cNvSpPr/>
            <p:nvPr/>
          </p:nvSpPr>
          <p:spPr>
            <a:xfrm>
              <a:off x="3832193" y="2652534"/>
              <a:ext cx="729695" cy="473096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5" name="Straight Connector 314"/>
            <p:cNvCxnSpPr/>
            <p:nvPr/>
          </p:nvCxnSpPr>
          <p:spPr>
            <a:xfrm flipH="1">
              <a:off x="4561885" y="2866882"/>
              <a:ext cx="3" cy="356135"/>
            </a:xfrm>
            <a:prstGeom prst="line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316" name="Arc 315"/>
            <p:cNvSpPr/>
            <p:nvPr/>
          </p:nvSpPr>
          <p:spPr>
            <a:xfrm flipV="1">
              <a:off x="4782207" y="2746884"/>
              <a:ext cx="672085" cy="418081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317" name="Arc 316"/>
            <p:cNvSpPr/>
            <p:nvPr/>
          </p:nvSpPr>
          <p:spPr>
            <a:xfrm>
              <a:off x="4186927" y="2889082"/>
              <a:ext cx="672085" cy="4543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8" name="Arc 317"/>
            <p:cNvSpPr/>
            <p:nvPr/>
          </p:nvSpPr>
          <p:spPr>
            <a:xfrm flipV="1">
              <a:off x="4186927" y="2831033"/>
              <a:ext cx="672085" cy="428264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9" name="Arc 318"/>
            <p:cNvSpPr/>
            <p:nvPr/>
          </p:nvSpPr>
          <p:spPr>
            <a:xfrm flipV="1">
              <a:off x="3832193" y="2985777"/>
              <a:ext cx="729695" cy="4944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0" name="Arc 319"/>
            <p:cNvSpPr/>
            <p:nvPr/>
          </p:nvSpPr>
          <p:spPr>
            <a:xfrm flipV="1">
              <a:off x="3265207" y="2852925"/>
              <a:ext cx="1881849" cy="780935"/>
            </a:xfrm>
            <a:prstGeom prst="arc">
              <a:avLst/>
            </a:prstGeom>
            <a:ln>
              <a:solidFill>
                <a:schemeClr val="tx1"/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1" name="Arc 320"/>
            <p:cNvSpPr/>
            <p:nvPr/>
          </p:nvSpPr>
          <p:spPr>
            <a:xfrm>
              <a:off x="3266230" y="3795492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2" name="Straight Connector 321"/>
            <p:cNvCxnSpPr/>
            <p:nvPr/>
          </p:nvCxnSpPr>
          <p:spPr>
            <a:xfrm flipH="1">
              <a:off x="5148079" y="4074817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23" name="Arc 322"/>
            <p:cNvSpPr/>
            <p:nvPr/>
          </p:nvSpPr>
          <p:spPr>
            <a:xfrm>
              <a:off x="3833216" y="3961726"/>
              <a:ext cx="729695" cy="473096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4" name="Straight Connector 323"/>
            <p:cNvCxnSpPr/>
            <p:nvPr/>
          </p:nvCxnSpPr>
          <p:spPr>
            <a:xfrm flipH="1">
              <a:off x="4562908" y="4176074"/>
              <a:ext cx="3" cy="356135"/>
            </a:xfrm>
            <a:prstGeom prst="line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325" name="Arc 324"/>
            <p:cNvSpPr/>
            <p:nvPr/>
          </p:nvSpPr>
          <p:spPr>
            <a:xfrm>
              <a:off x="4783230" y="4114126"/>
              <a:ext cx="672085" cy="4543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6" name="Arc 325"/>
            <p:cNvSpPr/>
            <p:nvPr/>
          </p:nvSpPr>
          <p:spPr>
            <a:xfrm flipV="1">
              <a:off x="4783230" y="4056076"/>
              <a:ext cx="672085" cy="418081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7" name="Arc 326"/>
            <p:cNvSpPr/>
            <p:nvPr/>
          </p:nvSpPr>
          <p:spPr>
            <a:xfrm>
              <a:off x="4187950" y="4198274"/>
              <a:ext cx="672085" cy="4543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8" name="Arc 327"/>
            <p:cNvSpPr/>
            <p:nvPr/>
          </p:nvSpPr>
          <p:spPr>
            <a:xfrm flipV="1">
              <a:off x="4187950" y="4140225"/>
              <a:ext cx="672085" cy="428264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9" name="Arc 328"/>
            <p:cNvSpPr/>
            <p:nvPr/>
          </p:nvSpPr>
          <p:spPr>
            <a:xfrm flipV="1">
              <a:off x="3833216" y="4294969"/>
              <a:ext cx="729695" cy="4944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0" name="Arc 329"/>
            <p:cNvSpPr/>
            <p:nvPr/>
          </p:nvSpPr>
          <p:spPr>
            <a:xfrm flipV="1">
              <a:off x="3266230" y="4162117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1" name="Arc 330"/>
            <p:cNvSpPr/>
            <p:nvPr/>
          </p:nvSpPr>
          <p:spPr>
            <a:xfrm>
              <a:off x="3256115" y="5097840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2" name="Straight Connector 331"/>
            <p:cNvCxnSpPr/>
            <p:nvPr/>
          </p:nvCxnSpPr>
          <p:spPr>
            <a:xfrm flipH="1">
              <a:off x="5137964" y="537716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333" name="Arc 332"/>
            <p:cNvSpPr/>
            <p:nvPr/>
          </p:nvSpPr>
          <p:spPr>
            <a:xfrm>
              <a:off x="3823101" y="5264074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4" name="Straight Connector 333"/>
            <p:cNvCxnSpPr/>
            <p:nvPr/>
          </p:nvCxnSpPr>
          <p:spPr>
            <a:xfrm flipH="1">
              <a:off x="4552793" y="5478422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335" name="Arc 334"/>
            <p:cNvSpPr/>
            <p:nvPr/>
          </p:nvSpPr>
          <p:spPr>
            <a:xfrm>
              <a:off x="4773115" y="541647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Arc 335"/>
            <p:cNvSpPr/>
            <p:nvPr/>
          </p:nvSpPr>
          <p:spPr>
            <a:xfrm flipV="1">
              <a:off x="4773115" y="5358424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Arc 336"/>
            <p:cNvSpPr/>
            <p:nvPr/>
          </p:nvSpPr>
          <p:spPr>
            <a:xfrm>
              <a:off x="4177835" y="5500622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Arc 337"/>
            <p:cNvSpPr/>
            <p:nvPr/>
          </p:nvSpPr>
          <p:spPr>
            <a:xfrm flipV="1">
              <a:off x="4177835" y="5442573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Arc 338"/>
            <p:cNvSpPr/>
            <p:nvPr/>
          </p:nvSpPr>
          <p:spPr>
            <a:xfrm flipV="1">
              <a:off x="3823101" y="5597317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Arc 339"/>
            <p:cNvSpPr/>
            <p:nvPr/>
          </p:nvSpPr>
          <p:spPr>
            <a:xfrm flipV="1">
              <a:off x="3256115" y="5464465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1" name="Flowchart: Process 340"/>
          <p:cNvSpPr/>
          <p:nvPr/>
        </p:nvSpPr>
        <p:spPr>
          <a:xfrm>
            <a:off x="4418380" y="5226540"/>
            <a:ext cx="1601085" cy="1572514"/>
          </a:xfrm>
          <a:prstGeom prst="flowChartProcess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grpSp>
        <p:nvGrpSpPr>
          <p:cNvPr id="342" name="Group 341"/>
          <p:cNvGrpSpPr/>
          <p:nvPr/>
        </p:nvGrpSpPr>
        <p:grpSpPr>
          <a:xfrm>
            <a:off x="4620518" y="4316969"/>
            <a:ext cx="1267365" cy="602369"/>
            <a:chOff x="2958990" y="2993398"/>
            <a:chExt cx="1267365" cy="602369"/>
          </a:xfrm>
        </p:grpSpPr>
        <p:sp>
          <p:nvSpPr>
            <p:cNvPr id="343" name="Arc 342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Arc 343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Arc 344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Arc 345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3828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880" y="1033300"/>
            <a:ext cx="8229600" cy="5124310"/>
          </a:xfrm>
        </p:spPr>
        <p:txBody>
          <a:bodyPr/>
          <a:lstStyle/>
          <a:p>
            <a:r>
              <a:rPr lang="en-US" dirty="0" smtClean="0"/>
              <a:t>Consider computation shaped like this</a:t>
            </a:r>
            <a:br>
              <a:rPr lang="en-US" dirty="0" smtClean="0"/>
            </a:br>
            <a:r>
              <a:rPr lang="en-US" dirty="0" smtClean="0"/>
              <a:t>(e.g. our CSS layout alg. with 3 passes)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85120" y="3278093"/>
            <a:ext cx="1881845" cy="2727644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Consolas" pitchFamily="49" charset="0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= </a:t>
            </a:r>
            <a:r>
              <a:rPr lang="en-US" dirty="0" smtClean="0">
                <a:solidFill>
                  <a:schemeClr val="accent6"/>
                </a:solidFill>
                <a:latin typeface="Consolas" pitchFamily="49" charset="0"/>
              </a:rPr>
              <a:t>record</a:t>
            </a:r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{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 pass1();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 pass2();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  pass3();</a:t>
            </a:r>
            <a:endParaRPr lang="en-US" dirty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}</a:t>
            </a:r>
          </a:p>
          <a:p>
            <a:endParaRPr lang="en-US" dirty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x = 100;</a:t>
            </a:r>
          </a:p>
          <a:p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dirty="0" smtClean="0">
                <a:solidFill>
                  <a:schemeClr val="accent6"/>
                </a:solidFill>
                <a:latin typeface="Consolas" pitchFamily="49" charset="0"/>
              </a:rPr>
              <a:t>repeat </a:t>
            </a:r>
            <a:r>
              <a:rPr lang="en-US" dirty="0" smtClean="0">
                <a:solidFill>
                  <a:schemeClr val="accent2"/>
                </a:solidFill>
                <a:latin typeface="Consolas" pitchFamily="49" charset="0"/>
              </a:rPr>
              <a:t>c;</a:t>
            </a:r>
            <a:endParaRPr lang="en-US" dirty="0">
              <a:solidFill>
                <a:schemeClr val="accent2"/>
              </a:solidFill>
              <a:latin typeface="Consolas" pitchFamily="49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019465" y="4200328"/>
            <a:ext cx="460860" cy="384050"/>
          </a:xfrm>
          <a:prstGeom prst="rect">
            <a:avLst/>
          </a:prstGeom>
          <a:solidFill>
            <a:srgbClr val="FF0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275767" y="2245840"/>
            <a:ext cx="460860" cy="384050"/>
          </a:xfrm>
          <a:prstGeom prst="rect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7275767" y="2700203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258880" y="1431940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1.1</a:t>
            </a:r>
          </a:p>
        </p:txBody>
      </p:sp>
      <p:sp>
        <p:nvSpPr>
          <p:cNvPr id="59" name="Rectangle 58"/>
          <p:cNvSpPr/>
          <p:nvPr/>
        </p:nvSpPr>
        <p:spPr>
          <a:xfrm>
            <a:off x="8258880" y="1879046"/>
            <a:ext cx="787597" cy="384050"/>
          </a:xfrm>
          <a:prstGeom prst="rect">
            <a:avLst/>
          </a:prstGeom>
          <a:solidFill>
            <a:srgbClr val="FF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r1.2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263947" y="2329698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8265333" y="2792143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r2.2</a:t>
            </a:r>
          </a:p>
        </p:txBody>
      </p:sp>
      <p:cxnSp>
        <p:nvCxnSpPr>
          <p:cNvPr id="62" name="Straight Connector 61"/>
          <p:cNvCxnSpPr>
            <a:stCxn id="55" idx="3"/>
            <a:endCxn id="56" idx="1"/>
          </p:cNvCxnSpPr>
          <p:nvPr/>
        </p:nvCxnSpPr>
        <p:spPr>
          <a:xfrm flipV="1">
            <a:off x="6480325" y="2437865"/>
            <a:ext cx="795442" cy="1954488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55" idx="3"/>
            <a:endCxn id="57" idx="1"/>
          </p:cNvCxnSpPr>
          <p:nvPr/>
        </p:nvCxnSpPr>
        <p:spPr>
          <a:xfrm flipV="1">
            <a:off x="6480325" y="2892228"/>
            <a:ext cx="795442" cy="150012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56" idx="3"/>
            <a:endCxn id="58" idx="1"/>
          </p:cNvCxnSpPr>
          <p:nvPr/>
        </p:nvCxnSpPr>
        <p:spPr>
          <a:xfrm flipV="1">
            <a:off x="7736627" y="1623965"/>
            <a:ext cx="522253" cy="81390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6" idx="3"/>
            <a:endCxn id="59" idx="1"/>
          </p:cNvCxnSpPr>
          <p:nvPr/>
        </p:nvCxnSpPr>
        <p:spPr>
          <a:xfrm flipV="1">
            <a:off x="7736627" y="2071071"/>
            <a:ext cx="522253" cy="366794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57" idx="3"/>
            <a:endCxn id="60" idx="1"/>
          </p:cNvCxnSpPr>
          <p:nvPr/>
        </p:nvCxnSpPr>
        <p:spPr>
          <a:xfrm flipV="1">
            <a:off x="7736627" y="2521723"/>
            <a:ext cx="527320" cy="37050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57" idx="3"/>
            <a:endCxn id="61" idx="1"/>
          </p:cNvCxnSpPr>
          <p:nvPr/>
        </p:nvCxnSpPr>
        <p:spPr>
          <a:xfrm>
            <a:off x="7736627" y="2892228"/>
            <a:ext cx="528706" cy="9194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/>
          <p:cNvSpPr/>
          <p:nvPr/>
        </p:nvSpPr>
        <p:spPr>
          <a:xfrm>
            <a:off x="7298755" y="4073252"/>
            <a:ext cx="460860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7298755" y="4527615"/>
            <a:ext cx="460860" cy="384050"/>
          </a:xfrm>
          <a:prstGeom prst="rect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8281868" y="3259352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1.1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8281868" y="3706458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r1.2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8286935" y="4157110"/>
            <a:ext cx="787597" cy="38405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r2.1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8288321" y="4619555"/>
            <a:ext cx="787597" cy="384050"/>
          </a:xfrm>
          <a:prstGeom prst="rect">
            <a:avLst/>
          </a:prstGeom>
          <a:solidFill>
            <a:srgbClr val="FF0000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r2.2</a:t>
            </a:r>
          </a:p>
        </p:txBody>
      </p:sp>
      <p:cxnSp>
        <p:nvCxnSpPr>
          <p:cNvPr id="117" name="Straight Connector 116"/>
          <p:cNvCxnSpPr>
            <a:stCxn id="111" idx="3"/>
            <a:endCxn id="113" idx="1"/>
          </p:cNvCxnSpPr>
          <p:nvPr/>
        </p:nvCxnSpPr>
        <p:spPr>
          <a:xfrm flipV="1">
            <a:off x="7759615" y="3451377"/>
            <a:ext cx="522253" cy="81390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111" idx="3"/>
            <a:endCxn id="114" idx="1"/>
          </p:cNvCxnSpPr>
          <p:nvPr/>
        </p:nvCxnSpPr>
        <p:spPr>
          <a:xfrm flipV="1">
            <a:off x="7759615" y="3898483"/>
            <a:ext cx="522253" cy="366794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112" idx="3"/>
            <a:endCxn id="115" idx="1"/>
          </p:cNvCxnSpPr>
          <p:nvPr/>
        </p:nvCxnSpPr>
        <p:spPr>
          <a:xfrm flipV="1">
            <a:off x="7759615" y="4349135"/>
            <a:ext cx="527320" cy="37050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112" idx="3"/>
            <a:endCxn id="116" idx="1"/>
          </p:cNvCxnSpPr>
          <p:nvPr/>
        </p:nvCxnSpPr>
        <p:spPr>
          <a:xfrm>
            <a:off x="7759615" y="4719640"/>
            <a:ext cx="528706" cy="9194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7310330" y="5868701"/>
            <a:ext cx="460860" cy="384050"/>
          </a:xfrm>
          <a:prstGeom prst="rect">
            <a:avLst/>
          </a:prstGeom>
          <a:solidFill>
            <a:srgbClr val="FF0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7310330" y="6323064"/>
            <a:ext cx="460860" cy="384050"/>
          </a:xfrm>
          <a:prstGeom prst="rect">
            <a:avLst/>
          </a:prstGeom>
          <a:solidFill>
            <a:srgbClr val="FF0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8293443" y="5054801"/>
            <a:ext cx="787597" cy="384050"/>
          </a:xfrm>
          <a:prstGeom prst="rect">
            <a:avLst/>
          </a:prstGeom>
          <a:solidFill>
            <a:srgbClr val="FF0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Consolas" pitchFamily="49" charset="0"/>
              </a:rPr>
              <a:t>r</a:t>
            </a:r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1.1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8293443" y="5501907"/>
            <a:ext cx="787597" cy="384050"/>
          </a:xfrm>
          <a:prstGeom prst="rect">
            <a:avLst/>
          </a:prstGeom>
          <a:solidFill>
            <a:srgbClr val="FF0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r1.2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8298510" y="5952559"/>
            <a:ext cx="787597" cy="384050"/>
          </a:xfrm>
          <a:prstGeom prst="rect">
            <a:avLst/>
          </a:prstGeom>
          <a:solidFill>
            <a:srgbClr val="FF0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r2.1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8299896" y="6415004"/>
            <a:ext cx="787597" cy="384050"/>
          </a:xfrm>
          <a:prstGeom prst="rect">
            <a:avLst/>
          </a:prstGeom>
          <a:solidFill>
            <a:srgbClr val="FF0000"/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  <a:latin typeface="Consolas" pitchFamily="49" charset="0"/>
              </a:rPr>
              <a:t>r2.2</a:t>
            </a:r>
          </a:p>
        </p:txBody>
      </p:sp>
      <p:cxnSp>
        <p:nvCxnSpPr>
          <p:cNvPr id="127" name="Straight Connector 126"/>
          <p:cNvCxnSpPr>
            <a:stCxn id="121" idx="3"/>
            <a:endCxn id="123" idx="1"/>
          </p:cNvCxnSpPr>
          <p:nvPr/>
        </p:nvCxnSpPr>
        <p:spPr>
          <a:xfrm flipV="1">
            <a:off x="7771190" y="5246826"/>
            <a:ext cx="522253" cy="81390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21" idx="3"/>
            <a:endCxn id="124" idx="1"/>
          </p:cNvCxnSpPr>
          <p:nvPr/>
        </p:nvCxnSpPr>
        <p:spPr>
          <a:xfrm flipV="1">
            <a:off x="7771190" y="5693932"/>
            <a:ext cx="522253" cy="366794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22" idx="3"/>
            <a:endCxn id="125" idx="1"/>
          </p:cNvCxnSpPr>
          <p:nvPr/>
        </p:nvCxnSpPr>
        <p:spPr>
          <a:xfrm flipV="1">
            <a:off x="7771190" y="6144584"/>
            <a:ext cx="527320" cy="370505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22" idx="3"/>
            <a:endCxn id="126" idx="1"/>
          </p:cNvCxnSpPr>
          <p:nvPr/>
        </p:nvCxnSpPr>
        <p:spPr>
          <a:xfrm>
            <a:off x="7771190" y="6515089"/>
            <a:ext cx="528706" cy="91940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55" idx="3"/>
            <a:endCxn id="111" idx="1"/>
          </p:cNvCxnSpPr>
          <p:nvPr/>
        </p:nvCxnSpPr>
        <p:spPr>
          <a:xfrm flipV="1">
            <a:off x="6480325" y="4265277"/>
            <a:ext cx="818430" cy="127076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55" idx="3"/>
            <a:endCxn id="112" idx="1"/>
          </p:cNvCxnSpPr>
          <p:nvPr/>
        </p:nvCxnSpPr>
        <p:spPr>
          <a:xfrm>
            <a:off x="6480325" y="4392353"/>
            <a:ext cx="818430" cy="327287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>
            <a:stCxn id="55" idx="3"/>
            <a:endCxn id="121" idx="1"/>
          </p:cNvCxnSpPr>
          <p:nvPr/>
        </p:nvCxnSpPr>
        <p:spPr>
          <a:xfrm>
            <a:off x="6480325" y="4392353"/>
            <a:ext cx="830005" cy="1668373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>
            <a:endCxn id="122" idx="1"/>
          </p:cNvCxnSpPr>
          <p:nvPr/>
        </p:nvCxnSpPr>
        <p:spPr>
          <a:xfrm>
            <a:off x="6480325" y="4434822"/>
            <a:ext cx="830005" cy="2080267"/>
          </a:xfrm>
          <a:prstGeom prst="line">
            <a:avLst/>
          </a:prstGeom>
          <a:ln w="9525"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851588" y="2105295"/>
            <a:ext cx="9444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Consolas" pitchFamily="49" charset="0"/>
              </a:rPr>
              <a:t>record</a:t>
            </a:r>
            <a:endParaRPr lang="en-US" dirty="0"/>
          </a:p>
        </p:txBody>
      </p:sp>
      <p:grpSp>
        <p:nvGrpSpPr>
          <p:cNvPr id="256" name="Group 255"/>
          <p:cNvGrpSpPr/>
          <p:nvPr/>
        </p:nvGrpSpPr>
        <p:grpSpPr>
          <a:xfrm>
            <a:off x="2027155" y="2430470"/>
            <a:ext cx="2199200" cy="4339765"/>
            <a:chOff x="3256115" y="2276850"/>
            <a:chExt cx="2199200" cy="4339765"/>
          </a:xfrm>
        </p:grpSpPr>
        <p:sp>
          <p:nvSpPr>
            <p:cNvPr id="257" name="Arc 256"/>
            <p:cNvSpPr/>
            <p:nvPr/>
          </p:nvSpPr>
          <p:spPr>
            <a:xfrm>
              <a:off x="3265207" y="2486300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8" name="Straight Connector 257"/>
            <p:cNvCxnSpPr>
              <a:endCxn id="267" idx="2"/>
            </p:cNvCxnSpPr>
            <p:nvPr/>
          </p:nvCxnSpPr>
          <p:spPr>
            <a:xfrm flipH="1">
              <a:off x="5147056" y="276562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>
              <a:off x="4186927" y="2276850"/>
              <a:ext cx="20228" cy="4339765"/>
            </a:xfrm>
            <a:prstGeom prst="line">
              <a:avLst/>
            </a:prstGeom>
            <a:ln>
              <a:tailEnd type="triangl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60" name="Arc 259"/>
            <p:cNvSpPr/>
            <p:nvPr/>
          </p:nvSpPr>
          <p:spPr>
            <a:xfrm>
              <a:off x="3832193" y="2652534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1" name="Straight Connector 260"/>
            <p:cNvCxnSpPr/>
            <p:nvPr/>
          </p:nvCxnSpPr>
          <p:spPr>
            <a:xfrm flipH="1">
              <a:off x="4561885" y="2866882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62" name="Arc 261"/>
            <p:cNvSpPr/>
            <p:nvPr/>
          </p:nvSpPr>
          <p:spPr>
            <a:xfrm>
              <a:off x="4782207" y="280493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Arc 262"/>
            <p:cNvSpPr/>
            <p:nvPr/>
          </p:nvSpPr>
          <p:spPr>
            <a:xfrm flipV="1">
              <a:off x="4782207" y="2746884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Arc 263"/>
            <p:cNvSpPr/>
            <p:nvPr/>
          </p:nvSpPr>
          <p:spPr>
            <a:xfrm>
              <a:off x="4186927" y="2889082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Arc 264"/>
            <p:cNvSpPr/>
            <p:nvPr/>
          </p:nvSpPr>
          <p:spPr>
            <a:xfrm flipV="1">
              <a:off x="4186927" y="2831033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Arc 265"/>
            <p:cNvSpPr/>
            <p:nvPr/>
          </p:nvSpPr>
          <p:spPr>
            <a:xfrm flipV="1">
              <a:off x="3832193" y="2985777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Arc 266"/>
            <p:cNvSpPr/>
            <p:nvPr/>
          </p:nvSpPr>
          <p:spPr>
            <a:xfrm flipV="1">
              <a:off x="3265207" y="2852925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Arc 267"/>
            <p:cNvSpPr/>
            <p:nvPr/>
          </p:nvSpPr>
          <p:spPr>
            <a:xfrm>
              <a:off x="3266230" y="3795492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9" name="Straight Connector 268"/>
            <p:cNvCxnSpPr/>
            <p:nvPr/>
          </p:nvCxnSpPr>
          <p:spPr>
            <a:xfrm flipH="1">
              <a:off x="5148079" y="4074817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70" name="Arc 269"/>
            <p:cNvSpPr/>
            <p:nvPr/>
          </p:nvSpPr>
          <p:spPr>
            <a:xfrm>
              <a:off x="3833216" y="3961726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1" name="Straight Connector 270"/>
            <p:cNvCxnSpPr/>
            <p:nvPr/>
          </p:nvCxnSpPr>
          <p:spPr>
            <a:xfrm flipH="1">
              <a:off x="4562908" y="4176074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72" name="Arc 271"/>
            <p:cNvSpPr/>
            <p:nvPr/>
          </p:nvSpPr>
          <p:spPr>
            <a:xfrm>
              <a:off x="4783230" y="4114126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Arc 272"/>
            <p:cNvSpPr/>
            <p:nvPr/>
          </p:nvSpPr>
          <p:spPr>
            <a:xfrm flipV="1">
              <a:off x="4783230" y="4056076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Arc 273"/>
            <p:cNvSpPr/>
            <p:nvPr/>
          </p:nvSpPr>
          <p:spPr>
            <a:xfrm>
              <a:off x="4187950" y="419827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Arc 274"/>
            <p:cNvSpPr/>
            <p:nvPr/>
          </p:nvSpPr>
          <p:spPr>
            <a:xfrm flipV="1">
              <a:off x="4187950" y="414022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Arc 275"/>
            <p:cNvSpPr/>
            <p:nvPr/>
          </p:nvSpPr>
          <p:spPr>
            <a:xfrm flipV="1">
              <a:off x="3833216" y="4294969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Arc 276"/>
            <p:cNvSpPr/>
            <p:nvPr/>
          </p:nvSpPr>
          <p:spPr>
            <a:xfrm flipV="1">
              <a:off x="3266230" y="4162117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Arc 277"/>
            <p:cNvSpPr/>
            <p:nvPr/>
          </p:nvSpPr>
          <p:spPr>
            <a:xfrm>
              <a:off x="3256115" y="5097840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9" name="Straight Connector 278"/>
            <p:cNvCxnSpPr/>
            <p:nvPr/>
          </p:nvCxnSpPr>
          <p:spPr>
            <a:xfrm flipH="1">
              <a:off x="5137964" y="537716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80" name="Arc 279"/>
            <p:cNvSpPr/>
            <p:nvPr/>
          </p:nvSpPr>
          <p:spPr>
            <a:xfrm>
              <a:off x="3823101" y="5264074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1" name="Straight Connector 280"/>
            <p:cNvCxnSpPr/>
            <p:nvPr/>
          </p:nvCxnSpPr>
          <p:spPr>
            <a:xfrm flipH="1">
              <a:off x="4552793" y="5478422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82" name="Arc 281"/>
            <p:cNvSpPr/>
            <p:nvPr/>
          </p:nvSpPr>
          <p:spPr>
            <a:xfrm>
              <a:off x="4773115" y="541647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Arc 282"/>
            <p:cNvSpPr/>
            <p:nvPr/>
          </p:nvSpPr>
          <p:spPr>
            <a:xfrm flipV="1">
              <a:off x="4773115" y="5358424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Arc 283"/>
            <p:cNvSpPr/>
            <p:nvPr/>
          </p:nvSpPr>
          <p:spPr>
            <a:xfrm>
              <a:off x="4177835" y="5500622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Arc 284"/>
            <p:cNvSpPr/>
            <p:nvPr/>
          </p:nvSpPr>
          <p:spPr>
            <a:xfrm flipV="1">
              <a:off x="4177835" y="5442573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Arc 285"/>
            <p:cNvSpPr/>
            <p:nvPr/>
          </p:nvSpPr>
          <p:spPr>
            <a:xfrm flipV="1">
              <a:off x="3823101" y="5597317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Arc 286"/>
            <p:cNvSpPr/>
            <p:nvPr/>
          </p:nvSpPr>
          <p:spPr>
            <a:xfrm flipV="1">
              <a:off x="3256115" y="5464465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8" name="Group 287"/>
          <p:cNvGrpSpPr/>
          <p:nvPr/>
        </p:nvGrpSpPr>
        <p:grpSpPr>
          <a:xfrm>
            <a:off x="2958990" y="2993398"/>
            <a:ext cx="1267365" cy="602369"/>
            <a:chOff x="2958990" y="2993398"/>
            <a:chExt cx="1267365" cy="602369"/>
          </a:xfrm>
        </p:grpSpPr>
        <p:sp>
          <p:nvSpPr>
            <p:cNvPr id="289" name="Arc 288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Arc 289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Arc 290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Arc 291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3" name="Group 292"/>
          <p:cNvGrpSpPr/>
          <p:nvPr/>
        </p:nvGrpSpPr>
        <p:grpSpPr>
          <a:xfrm>
            <a:off x="2987277" y="4293845"/>
            <a:ext cx="1267365" cy="602369"/>
            <a:chOff x="2958990" y="2993398"/>
            <a:chExt cx="1267365" cy="602369"/>
          </a:xfrm>
        </p:grpSpPr>
        <p:sp>
          <p:nvSpPr>
            <p:cNvPr id="294" name="Arc 293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Arc 294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Arc 295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Arc 296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8" name="Group 297"/>
          <p:cNvGrpSpPr/>
          <p:nvPr/>
        </p:nvGrpSpPr>
        <p:grpSpPr>
          <a:xfrm>
            <a:off x="2984264" y="5597201"/>
            <a:ext cx="1267365" cy="602369"/>
            <a:chOff x="2958990" y="2993398"/>
            <a:chExt cx="1267365" cy="602369"/>
          </a:xfrm>
        </p:grpSpPr>
        <p:sp>
          <p:nvSpPr>
            <p:cNvPr id="299" name="Arc 298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Arc 299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Arc 300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Arc 301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3" name="Rectangle 302"/>
          <p:cNvSpPr/>
          <p:nvPr/>
        </p:nvSpPr>
        <p:spPr>
          <a:xfrm>
            <a:off x="4503003" y="2078430"/>
            <a:ext cx="9444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Consolas" pitchFamily="49" charset="0"/>
              </a:rPr>
              <a:t>repeat</a:t>
            </a:r>
            <a:endParaRPr lang="en-US" dirty="0"/>
          </a:p>
        </p:txBody>
      </p:sp>
      <p:grpSp>
        <p:nvGrpSpPr>
          <p:cNvPr id="304" name="Group 303"/>
          <p:cNvGrpSpPr/>
          <p:nvPr/>
        </p:nvGrpSpPr>
        <p:grpSpPr>
          <a:xfrm>
            <a:off x="4619492" y="3006545"/>
            <a:ext cx="1267365" cy="602369"/>
            <a:chOff x="2958990" y="2993398"/>
            <a:chExt cx="1267365" cy="602369"/>
          </a:xfrm>
        </p:grpSpPr>
        <p:sp>
          <p:nvSpPr>
            <p:cNvPr id="305" name="Arc 304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" name="Arc 305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" name="Arc 306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Arc 307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9" name="Group 308"/>
          <p:cNvGrpSpPr/>
          <p:nvPr/>
        </p:nvGrpSpPr>
        <p:grpSpPr>
          <a:xfrm>
            <a:off x="3678570" y="2430470"/>
            <a:ext cx="2199200" cy="4339765"/>
            <a:chOff x="3256115" y="2276850"/>
            <a:chExt cx="2199200" cy="4339765"/>
          </a:xfrm>
        </p:grpSpPr>
        <p:sp>
          <p:nvSpPr>
            <p:cNvPr id="310" name="Arc 309"/>
            <p:cNvSpPr/>
            <p:nvPr/>
          </p:nvSpPr>
          <p:spPr>
            <a:xfrm>
              <a:off x="4782207" y="2804934"/>
              <a:ext cx="672085" cy="4543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311" name="Arc 310"/>
            <p:cNvSpPr/>
            <p:nvPr/>
          </p:nvSpPr>
          <p:spPr>
            <a:xfrm>
              <a:off x="3265207" y="2486300"/>
              <a:ext cx="1881845" cy="558650"/>
            </a:xfrm>
            <a:prstGeom prst="arc">
              <a:avLst/>
            </a:prstGeom>
            <a:ln>
              <a:solidFill>
                <a:schemeClr val="tx1"/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2" name="Straight Connector 311"/>
            <p:cNvCxnSpPr>
              <a:endCxn id="320" idx="2"/>
            </p:cNvCxnSpPr>
            <p:nvPr/>
          </p:nvCxnSpPr>
          <p:spPr>
            <a:xfrm flipH="1">
              <a:off x="5147056" y="276562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3" name="Straight Connector 312"/>
            <p:cNvCxnSpPr/>
            <p:nvPr/>
          </p:nvCxnSpPr>
          <p:spPr>
            <a:xfrm>
              <a:off x="4186927" y="2276850"/>
              <a:ext cx="20228" cy="4339765"/>
            </a:xfrm>
            <a:prstGeom prst="line">
              <a:avLst/>
            </a:prstGeom>
            <a:ln>
              <a:solidFill>
                <a:schemeClr val="tx1"/>
              </a:solidFill>
              <a:tailEnd type="triangl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314" name="Arc 313"/>
            <p:cNvSpPr/>
            <p:nvPr/>
          </p:nvSpPr>
          <p:spPr>
            <a:xfrm>
              <a:off x="3832193" y="2652534"/>
              <a:ext cx="729695" cy="473096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5" name="Straight Connector 314"/>
            <p:cNvCxnSpPr/>
            <p:nvPr/>
          </p:nvCxnSpPr>
          <p:spPr>
            <a:xfrm flipH="1">
              <a:off x="4561885" y="2866882"/>
              <a:ext cx="3" cy="356135"/>
            </a:xfrm>
            <a:prstGeom prst="line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316" name="Arc 315"/>
            <p:cNvSpPr/>
            <p:nvPr/>
          </p:nvSpPr>
          <p:spPr>
            <a:xfrm flipV="1">
              <a:off x="4782207" y="2746884"/>
              <a:ext cx="672085" cy="418081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317" name="Arc 316"/>
            <p:cNvSpPr/>
            <p:nvPr/>
          </p:nvSpPr>
          <p:spPr>
            <a:xfrm>
              <a:off x="4186927" y="2889082"/>
              <a:ext cx="672085" cy="4543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8" name="Arc 317"/>
            <p:cNvSpPr/>
            <p:nvPr/>
          </p:nvSpPr>
          <p:spPr>
            <a:xfrm flipV="1">
              <a:off x="4186927" y="2831033"/>
              <a:ext cx="672085" cy="428264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9" name="Arc 318"/>
            <p:cNvSpPr/>
            <p:nvPr/>
          </p:nvSpPr>
          <p:spPr>
            <a:xfrm flipV="1">
              <a:off x="3832193" y="2985777"/>
              <a:ext cx="729695" cy="4944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0" name="Arc 319"/>
            <p:cNvSpPr/>
            <p:nvPr/>
          </p:nvSpPr>
          <p:spPr>
            <a:xfrm flipV="1">
              <a:off x="3265207" y="2852925"/>
              <a:ext cx="1881849" cy="780935"/>
            </a:xfrm>
            <a:prstGeom prst="arc">
              <a:avLst/>
            </a:prstGeom>
            <a:ln>
              <a:solidFill>
                <a:schemeClr val="tx1"/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1" name="Arc 320"/>
            <p:cNvSpPr/>
            <p:nvPr/>
          </p:nvSpPr>
          <p:spPr>
            <a:xfrm>
              <a:off x="3266230" y="3795492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2" name="Straight Connector 321"/>
            <p:cNvCxnSpPr/>
            <p:nvPr/>
          </p:nvCxnSpPr>
          <p:spPr>
            <a:xfrm flipH="1">
              <a:off x="5148079" y="4074817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23" name="Arc 322"/>
            <p:cNvSpPr/>
            <p:nvPr/>
          </p:nvSpPr>
          <p:spPr>
            <a:xfrm>
              <a:off x="3833216" y="3961726"/>
              <a:ext cx="729695" cy="473096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4" name="Straight Connector 323"/>
            <p:cNvCxnSpPr/>
            <p:nvPr/>
          </p:nvCxnSpPr>
          <p:spPr>
            <a:xfrm flipH="1">
              <a:off x="4562908" y="4176074"/>
              <a:ext cx="3" cy="356135"/>
            </a:xfrm>
            <a:prstGeom prst="line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325" name="Arc 324"/>
            <p:cNvSpPr/>
            <p:nvPr/>
          </p:nvSpPr>
          <p:spPr>
            <a:xfrm>
              <a:off x="4783230" y="4114126"/>
              <a:ext cx="672085" cy="4543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6" name="Arc 325"/>
            <p:cNvSpPr/>
            <p:nvPr/>
          </p:nvSpPr>
          <p:spPr>
            <a:xfrm flipV="1">
              <a:off x="4783230" y="4056076"/>
              <a:ext cx="672085" cy="418081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7" name="Arc 326"/>
            <p:cNvSpPr/>
            <p:nvPr/>
          </p:nvSpPr>
          <p:spPr>
            <a:xfrm>
              <a:off x="4187950" y="4198274"/>
              <a:ext cx="672085" cy="4543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8" name="Arc 327"/>
            <p:cNvSpPr/>
            <p:nvPr/>
          </p:nvSpPr>
          <p:spPr>
            <a:xfrm flipV="1">
              <a:off x="4187950" y="4140225"/>
              <a:ext cx="672085" cy="428264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9" name="Arc 328"/>
            <p:cNvSpPr/>
            <p:nvPr/>
          </p:nvSpPr>
          <p:spPr>
            <a:xfrm flipV="1">
              <a:off x="3833216" y="4294969"/>
              <a:ext cx="729695" cy="4944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0" name="Arc 329"/>
            <p:cNvSpPr/>
            <p:nvPr/>
          </p:nvSpPr>
          <p:spPr>
            <a:xfrm flipV="1">
              <a:off x="3266230" y="4162117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1" name="Arc 330"/>
            <p:cNvSpPr/>
            <p:nvPr/>
          </p:nvSpPr>
          <p:spPr>
            <a:xfrm>
              <a:off x="3256115" y="5097840"/>
              <a:ext cx="1881845" cy="558650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2" name="Straight Connector 331"/>
            <p:cNvCxnSpPr/>
            <p:nvPr/>
          </p:nvCxnSpPr>
          <p:spPr>
            <a:xfrm flipH="1">
              <a:off x="5137964" y="5377165"/>
              <a:ext cx="1" cy="477767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33" name="Arc 332"/>
            <p:cNvSpPr/>
            <p:nvPr/>
          </p:nvSpPr>
          <p:spPr>
            <a:xfrm>
              <a:off x="3823101" y="5264074"/>
              <a:ext cx="729695" cy="473096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4" name="Straight Connector 333"/>
            <p:cNvCxnSpPr/>
            <p:nvPr/>
          </p:nvCxnSpPr>
          <p:spPr>
            <a:xfrm flipH="1">
              <a:off x="4552793" y="5478422"/>
              <a:ext cx="3" cy="356135"/>
            </a:xfrm>
            <a:prstGeom prst="line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35" name="Arc 334"/>
            <p:cNvSpPr/>
            <p:nvPr/>
          </p:nvSpPr>
          <p:spPr>
            <a:xfrm>
              <a:off x="4773115" y="5416474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Arc 335"/>
            <p:cNvSpPr/>
            <p:nvPr/>
          </p:nvSpPr>
          <p:spPr>
            <a:xfrm flipV="1">
              <a:off x="4773115" y="5358424"/>
              <a:ext cx="672085" cy="418081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Arc 336"/>
            <p:cNvSpPr/>
            <p:nvPr/>
          </p:nvSpPr>
          <p:spPr>
            <a:xfrm>
              <a:off x="4177835" y="5500622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Arc 337"/>
            <p:cNvSpPr/>
            <p:nvPr/>
          </p:nvSpPr>
          <p:spPr>
            <a:xfrm flipV="1">
              <a:off x="4177835" y="5442573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Arc 338"/>
            <p:cNvSpPr/>
            <p:nvPr/>
          </p:nvSpPr>
          <p:spPr>
            <a:xfrm flipV="1">
              <a:off x="3823101" y="5597317"/>
              <a:ext cx="729695" cy="494463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Arc 339"/>
            <p:cNvSpPr/>
            <p:nvPr/>
          </p:nvSpPr>
          <p:spPr>
            <a:xfrm flipV="1">
              <a:off x="3256115" y="5464465"/>
              <a:ext cx="1881849" cy="780935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2" name="Group 341"/>
          <p:cNvGrpSpPr/>
          <p:nvPr/>
        </p:nvGrpSpPr>
        <p:grpSpPr>
          <a:xfrm>
            <a:off x="4620518" y="4316969"/>
            <a:ext cx="1267365" cy="602369"/>
            <a:chOff x="2958990" y="2993398"/>
            <a:chExt cx="1267365" cy="602369"/>
          </a:xfrm>
        </p:grpSpPr>
        <p:sp>
          <p:nvSpPr>
            <p:cNvPr id="343" name="Arc 342"/>
            <p:cNvSpPr/>
            <p:nvPr/>
          </p:nvSpPr>
          <p:spPr>
            <a:xfrm>
              <a:off x="2958990" y="3141404"/>
              <a:ext cx="672085" cy="454363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Arc 343"/>
            <p:cNvSpPr/>
            <p:nvPr/>
          </p:nvSpPr>
          <p:spPr>
            <a:xfrm flipV="1">
              <a:off x="2958990" y="3083355"/>
              <a:ext cx="672085" cy="428264"/>
            </a:xfrm>
            <a:prstGeom prst="arc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  <a:headEnd type="arrow" w="med" len="med"/>
              <a:tailEnd type="none" w="sm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Arc 344"/>
            <p:cNvSpPr/>
            <p:nvPr/>
          </p:nvSpPr>
          <p:spPr>
            <a:xfrm>
              <a:off x="3554270" y="3051447"/>
              <a:ext cx="672085" cy="454363"/>
            </a:xfrm>
            <a:prstGeom prst="arc">
              <a:avLst/>
            </a:prstGeom>
            <a:ln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Arc 345"/>
            <p:cNvSpPr/>
            <p:nvPr/>
          </p:nvSpPr>
          <p:spPr>
            <a:xfrm flipV="1">
              <a:off x="3554270" y="2993398"/>
              <a:ext cx="672085" cy="428264"/>
            </a:xfrm>
            <a:prstGeom prst="arc">
              <a:avLst/>
            </a:prstGeom>
            <a:ln>
              <a:headEnd type="arrow" w="med" len="med"/>
              <a:tailEnd type="none" w="sm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3728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Invalidating Summaries is Tricky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16724"/>
            <a:ext cx="8229600" cy="5541276"/>
          </a:xfrm>
        </p:spPr>
        <p:txBody>
          <a:bodyPr>
            <a:normAutofit/>
          </a:bodyPr>
          <a:lstStyle/>
          <a:p>
            <a:r>
              <a:rPr lang="en-US" dirty="0" smtClean="0"/>
              <a:t>May depend on external input</a:t>
            </a:r>
          </a:p>
          <a:p>
            <a:pPr lvl="1"/>
            <a:r>
              <a:rPr lang="en-US" dirty="0" smtClean="0"/>
              <a:t>Invalidate between compute and repeat</a:t>
            </a:r>
          </a:p>
          <a:p>
            <a:r>
              <a:rPr lang="en-US" dirty="0" smtClean="0"/>
              <a:t>May depend on write by some other summary</a:t>
            </a:r>
          </a:p>
          <a:p>
            <a:pPr lvl="1"/>
            <a:r>
              <a:rPr lang="en-US" dirty="0" smtClean="0"/>
              <a:t>Invalidate if write changes</a:t>
            </a:r>
          </a:p>
          <a:p>
            <a:pPr lvl="1"/>
            <a:r>
              <a:rPr lang="en-US" dirty="0" smtClean="0"/>
              <a:t>Invalidate if write disappears</a:t>
            </a:r>
          </a:p>
          <a:p>
            <a:r>
              <a:rPr lang="en-US" dirty="0" smtClean="0"/>
              <a:t>Dependencies can change</a:t>
            </a:r>
          </a:p>
          <a:p>
            <a:pPr lvl="1"/>
            <a:r>
              <a:rPr lang="en-US" dirty="0" smtClean="0"/>
              <a:t>Invalidate if new write appears between old write and read</a:t>
            </a:r>
          </a:p>
          <a:p>
            <a:r>
              <a:rPr lang="en-US" dirty="0" smtClean="0"/>
              <a:t>And all of this is concurrent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9663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152400"/>
            <a:ext cx="864781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Motivation: Compute-Mutate </a:t>
            </a:r>
            <a:r>
              <a:rPr lang="en-US" dirty="0" smtClean="0"/>
              <a:t>Loops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7574" y="4504340"/>
            <a:ext cx="7642595" cy="2243582"/>
          </a:xfrm>
        </p:spPr>
        <p:txBody>
          <a:bodyPr/>
          <a:lstStyle/>
          <a:p>
            <a:r>
              <a:rPr lang="en-US" dirty="0" smtClean="0"/>
              <a:t>Common pattern in </a:t>
            </a:r>
            <a:r>
              <a:rPr lang="en-US" dirty="0" smtClean="0"/>
              <a:t>applications</a:t>
            </a:r>
            <a:br>
              <a:rPr lang="en-US" dirty="0" smtClean="0"/>
            </a:br>
            <a:r>
              <a:rPr lang="en-US" dirty="0" smtClean="0"/>
              <a:t>(e.g. browser, </a:t>
            </a:r>
            <a:r>
              <a:rPr lang="en-US" dirty="0" smtClean="0"/>
              <a:t>games</a:t>
            </a:r>
            <a:r>
              <a:rPr lang="en-US" dirty="0"/>
              <a:t>, compilers, spreadsheets, </a:t>
            </a:r>
            <a:r>
              <a:rPr lang="en-US" dirty="0" smtClean="0"/>
              <a:t>editors, forms</a:t>
            </a:r>
            <a:r>
              <a:rPr lang="en-US" dirty="0"/>
              <a:t>, </a:t>
            </a:r>
            <a:r>
              <a:rPr lang="en-US" dirty="0" smtClean="0"/>
              <a:t>simulations)</a:t>
            </a:r>
            <a:endParaRPr lang="en-US" dirty="0" smtClean="0"/>
          </a:p>
          <a:p>
            <a:r>
              <a:rPr lang="en-US" dirty="0" smtClean="0"/>
              <a:t>Goal: </a:t>
            </a:r>
            <a:r>
              <a:rPr lang="en-US" b="1" dirty="0" smtClean="0">
                <a:solidFill>
                  <a:srgbClr val="FF0000"/>
                </a:solidFill>
              </a:rPr>
              <a:t>perform better (faster, less power)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7" t="21513" r="72129" b="40930"/>
          <a:stretch/>
        </p:blipFill>
        <p:spPr bwMode="auto">
          <a:xfrm>
            <a:off x="773056" y="1086295"/>
            <a:ext cx="3435980" cy="3160755"/>
          </a:xfrm>
          <a:prstGeom prst="rect">
            <a:avLst/>
          </a:prstGeom>
          <a:noFill/>
          <a:ln>
            <a:noFill/>
          </a:ln>
          <a:effectLst>
            <a:glow rad="876300">
              <a:schemeClr val="tx2">
                <a:alpha val="17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ight Arrow 7"/>
          <p:cNvSpPr/>
          <p:nvPr/>
        </p:nvSpPr>
        <p:spPr>
          <a:xfrm rot="10050996">
            <a:off x="4012549" y="1801617"/>
            <a:ext cx="1624118" cy="499265"/>
          </a:xfrm>
          <a:prstGeom prst="right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9" name="Right Arrow 8"/>
          <p:cNvSpPr/>
          <p:nvPr/>
        </p:nvSpPr>
        <p:spPr>
          <a:xfrm rot="11686973">
            <a:off x="3960725" y="2970141"/>
            <a:ext cx="1698573" cy="499265"/>
          </a:xfrm>
          <a:prstGeom prst="right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93034" y="2767704"/>
            <a:ext cx="3357136" cy="10598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800" dirty="0" smtClean="0"/>
              <a:t>Nondeterministic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800" dirty="0" smtClean="0"/>
              <a:t>I/O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93034" y="1178663"/>
            <a:ext cx="3357136" cy="13441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normAutofit lnSpcReduction="100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800" dirty="0" smtClean="0"/>
              <a:t>Deterministic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800" dirty="0" smtClean="0"/>
              <a:t>No </a:t>
            </a:r>
            <a:r>
              <a:rPr lang="en-US" sz="2800" dirty="0" smtClean="0"/>
              <a:t>I/O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800" dirty="0" smtClean="0"/>
              <a:t>Potentially Parallel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6996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has to think about what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77880" y="1508750"/>
            <a:ext cx="4040188" cy="639762"/>
          </a:xfrm>
        </p:spPr>
        <p:txBody>
          <a:bodyPr/>
          <a:lstStyle/>
          <a:p>
            <a:r>
              <a:rPr lang="en-US" dirty="0" smtClean="0"/>
              <a:t>Our runtime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39475" y="2276850"/>
            <a:ext cx="4040188" cy="4378171"/>
          </a:xfrm>
        </p:spPr>
        <p:txBody>
          <a:bodyPr/>
          <a:lstStyle/>
          <a:p>
            <a:r>
              <a:rPr lang="en-US" dirty="0" smtClean="0"/>
              <a:t>Detects nature of dependencies</a:t>
            </a:r>
          </a:p>
          <a:p>
            <a:pPr lvl="1"/>
            <a:r>
              <a:rPr lang="en-US" dirty="0" smtClean="0"/>
              <a:t>Dynamic tracking of reads and </a:t>
            </a:r>
            <a:r>
              <a:rPr lang="en-US" dirty="0" smtClean="0"/>
              <a:t>writes</a:t>
            </a:r>
          </a:p>
          <a:p>
            <a:r>
              <a:rPr lang="en-US" dirty="0" smtClean="0"/>
              <a:t>Records </a:t>
            </a:r>
            <a:r>
              <a:rPr lang="en-US" dirty="0" smtClean="0"/>
              <a:t>and replays effects of revisions</a:t>
            </a:r>
          </a:p>
          <a:p>
            <a:r>
              <a:rPr lang="en-US" dirty="0" smtClean="0"/>
              <a:t>Schedules revisions in parallel on </a:t>
            </a:r>
            <a:r>
              <a:rPr lang="en-US" dirty="0" smtClean="0"/>
              <a:t>multiprocessor</a:t>
            </a:r>
            <a:br>
              <a:rPr lang="en-US" dirty="0" smtClean="0"/>
            </a:br>
            <a:r>
              <a:rPr lang="en-US" dirty="0" smtClean="0"/>
              <a:t>(based on TPL, a work-stealing scheduler)</a:t>
            </a:r>
            <a:endParaRPr lang="en-US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The programmer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276848"/>
            <a:ext cx="4266740" cy="4877437"/>
          </a:xfrm>
        </p:spPr>
        <p:txBody>
          <a:bodyPr>
            <a:normAutofit/>
          </a:bodyPr>
          <a:lstStyle/>
          <a:p>
            <a:pPr marL="342900" lvl="1" indent="-342900">
              <a:buClr>
                <a:schemeClr val="tx2"/>
              </a:buClr>
              <a:buFont typeface="Arial" pitchFamily="34" charset="0"/>
              <a:buChar char="•"/>
            </a:pPr>
            <a:r>
              <a:rPr lang="en-US" sz="2400" dirty="0"/>
              <a:t>Explicitly structures the </a:t>
            </a:r>
            <a:r>
              <a:rPr lang="en-US" sz="2400" dirty="0" smtClean="0"/>
              <a:t>computation (fork, join)</a:t>
            </a:r>
            <a:endParaRPr lang="en-US" sz="2400" dirty="0" smtClean="0"/>
          </a:p>
          <a:p>
            <a:r>
              <a:rPr lang="en-US" dirty="0" smtClean="0"/>
              <a:t>Declares data that participates in </a:t>
            </a:r>
          </a:p>
          <a:p>
            <a:pPr lvl="1"/>
            <a:r>
              <a:rPr lang="en-US" dirty="0" smtClean="0"/>
              <a:t>Concurrent accesses</a:t>
            </a:r>
          </a:p>
          <a:p>
            <a:pPr lvl="1"/>
            <a:r>
              <a:rPr lang="en-US" dirty="0" smtClean="0"/>
              <a:t>Dependencies</a:t>
            </a:r>
          </a:p>
          <a:p>
            <a:r>
              <a:rPr lang="en-US" dirty="0" smtClean="0"/>
              <a:t>Thinks about performance</a:t>
            </a:r>
          </a:p>
          <a:p>
            <a:pPr lvl="1"/>
            <a:r>
              <a:rPr lang="en-US" dirty="0" smtClean="0"/>
              <a:t>Revision granularity</a:t>
            </a:r>
          </a:p>
          <a:p>
            <a:pPr lvl="1"/>
            <a:r>
              <a:rPr lang="en-US" dirty="0" smtClean="0"/>
              <a:t>Applies Marker </a:t>
            </a:r>
            <a:r>
              <a:rPr lang="en-US" dirty="0"/>
              <a:t>O</a:t>
            </a:r>
            <a:r>
              <a:rPr lang="en-US" dirty="0" smtClean="0"/>
              <a:t>ptimization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30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Optimizations by Programmer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85800" y="1124699"/>
            <a:ext cx="8229600" cy="5645535"/>
          </a:xfrm>
        </p:spPr>
        <p:txBody>
          <a:bodyPr>
            <a:normAutofit/>
          </a:bodyPr>
          <a:lstStyle/>
          <a:p>
            <a:r>
              <a:rPr lang="en-US" dirty="0" smtClean="0"/>
              <a:t>Granularity Control</a:t>
            </a:r>
          </a:p>
          <a:p>
            <a:pPr lvl="1"/>
            <a:r>
              <a:rPr lang="en-US" dirty="0" smtClean="0">
                <a:solidFill>
                  <a:schemeClr val="accent5"/>
                </a:solidFill>
              </a:rPr>
              <a:t>Problem</a:t>
            </a:r>
            <a:r>
              <a:rPr lang="en-US" dirty="0" smtClean="0"/>
              <a:t>: too much overhead if revisions contain not enough work</a:t>
            </a:r>
          </a:p>
          <a:p>
            <a:pPr lvl="1"/>
            <a:r>
              <a:rPr lang="en-US" dirty="0" smtClean="0">
                <a:solidFill>
                  <a:schemeClr val="accent5"/>
                </a:solidFill>
              </a:rPr>
              <a:t>Solution:</a:t>
            </a:r>
            <a:r>
              <a:rPr lang="en-US" dirty="0" smtClean="0"/>
              <a:t> Use typical techniques (e.g. recursion threshold) to keep revisions large enough</a:t>
            </a:r>
          </a:p>
          <a:p>
            <a:r>
              <a:rPr lang="en-US" dirty="0" smtClean="0"/>
              <a:t>Markers</a:t>
            </a:r>
          </a:p>
          <a:p>
            <a:pPr lvl="1"/>
            <a:r>
              <a:rPr lang="en-US" dirty="0" smtClean="0">
                <a:solidFill>
                  <a:schemeClr val="accent5"/>
                </a:solidFill>
              </a:rPr>
              <a:t>Problem:</a:t>
            </a:r>
            <a:r>
              <a:rPr lang="en-US" dirty="0" smtClean="0"/>
              <a:t> too much overhead if tracking individual memory locations (e.g. bytes of a picture)</a:t>
            </a:r>
          </a:p>
          <a:p>
            <a:pPr lvl="1"/>
            <a:r>
              <a:rPr lang="en-US" dirty="0" smtClean="0">
                <a:solidFill>
                  <a:schemeClr val="accent5"/>
                </a:solidFill>
              </a:rPr>
              <a:t>Solution:</a:t>
            </a:r>
            <a:r>
              <a:rPr lang="en-US" dirty="0" smtClean="0"/>
              <a:t> Use </a:t>
            </a:r>
            <a:r>
              <a:rPr lang="en-US" i="1" dirty="0" smtClean="0"/>
              <a:t>marker</a:t>
            </a:r>
            <a:r>
              <a:rPr lang="en-US" dirty="0" smtClean="0"/>
              <a:t> object to represent a group of locations (e.g. a tile in picture)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60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on 5 Benchmarks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95300" y="3429000"/>
            <a:ext cx="8229600" cy="3110806"/>
          </a:xfrm>
        </p:spPr>
        <p:txBody>
          <a:bodyPr>
            <a:normAutofit/>
          </a:bodyPr>
          <a:lstStyle/>
          <a:p>
            <a:r>
              <a:rPr lang="en-US" dirty="0" smtClean="0"/>
              <a:t>On 8 cores, </a:t>
            </a:r>
          </a:p>
          <a:p>
            <a:pPr lvl="1"/>
            <a:r>
              <a:rPr lang="en-US" dirty="0" smtClean="0"/>
              <a:t>recording is still faster than baseline  (1.8x – 6.4x)</a:t>
            </a:r>
          </a:p>
          <a:p>
            <a:pPr lvl="1"/>
            <a:r>
              <a:rPr lang="en-US" dirty="0" smtClean="0"/>
              <a:t>Repeat after small change is significantly faster than baseline (12x – 37x)</a:t>
            </a:r>
          </a:p>
          <a:p>
            <a:pPr lvl="1"/>
            <a:r>
              <a:rPr lang="en-US" dirty="0" smtClean="0"/>
              <a:t>Repeat after large change is same as record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260" y="988770"/>
            <a:ext cx="8601075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671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part does parallelism play?</a:t>
            </a:r>
            <a:endParaRPr lang="en-US" dirty="0"/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731500" y="5042010"/>
            <a:ext cx="8229600" cy="18159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B42828"/>
              </a:buClr>
              <a:buFont typeface="Wingdings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Without parallelism, </a:t>
            </a:r>
            <a:r>
              <a:rPr lang="en-US" b="1" dirty="0" smtClean="0"/>
              <a:t>record</a:t>
            </a:r>
            <a:r>
              <a:rPr lang="en-US" dirty="0" smtClean="0"/>
              <a:t> is up to 31% slower than baseline</a:t>
            </a:r>
          </a:p>
          <a:p>
            <a:r>
              <a:rPr lang="en-US" dirty="0" smtClean="0"/>
              <a:t>Without parallelism, </a:t>
            </a:r>
            <a:r>
              <a:rPr lang="en-US" b="1" dirty="0" smtClean="0"/>
              <a:t>repeat</a:t>
            </a:r>
            <a:r>
              <a:rPr lang="en-US" dirty="0" smtClean="0"/>
              <a:t> after small change is still 4.9x – 24x faster than baseline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" y="1047890"/>
            <a:ext cx="9177979" cy="3802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274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Controlling Task Granularity is Important</a:t>
            </a:r>
            <a:endParaRPr lang="en-US" sz="3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385" y="1201510"/>
            <a:ext cx="6830741" cy="499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2480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63104"/>
            <a:ext cx="8229600" cy="5568725"/>
          </a:xfrm>
        </p:spPr>
        <p:txBody>
          <a:bodyPr>
            <a:normAutofit/>
          </a:bodyPr>
          <a:lstStyle/>
          <a:p>
            <a:r>
              <a:rPr lang="en-US" dirty="0" smtClean="0"/>
              <a:t>Philosophical</a:t>
            </a:r>
          </a:p>
          <a:p>
            <a:pPr lvl="1"/>
            <a:r>
              <a:rPr lang="en-US" dirty="0" smtClean="0"/>
              <a:t>Connect incremental and parallel computation</a:t>
            </a:r>
          </a:p>
          <a:p>
            <a:r>
              <a:rPr lang="en-US" dirty="0" smtClean="0"/>
              <a:t>Programming Model</a:t>
            </a:r>
          </a:p>
          <a:p>
            <a:pPr lvl="1"/>
            <a:r>
              <a:rPr lang="en-US" dirty="0" smtClean="0"/>
              <a:t>Concurrent Revisions + record/repeat</a:t>
            </a:r>
          </a:p>
          <a:p>
            <a:r>
              <a:rPr lang="en-US" dirty="0" smtClean="0"/>
              <a:t>Algorithm</a:t>
            </a:r>
          </a:p>
          <a:p>
            <a:pPr lvl="1"/>
            <a:r>
              <a:rPr lang="en-US" dirty="0" smtClean="0"/>
              <a:t>Concurrent summary creation, invalidation, replay</a:t>
            </a:r>
          </a:p>
          <a:p>
            <a:r>
              <a:rPr lang="en-US" dirty="0" smtClean="0"/>
              <a:t>Empirical</a:t>
            </a:r>
          </a:p>
          <a:p>
            <a:pPr lvl="1"/>
            <a:r>
              <a:rPr lang="en-US" dirty="0" smtClean="0"/>
              <a:t>Implement C# Prototype</a:t>
            </a:r>
          </a:p>
          <a:p>
            <a:pPr lvl="1"/>
            <a:r>
              <a:rPr lang="en-US" dirty="0" smtClean="0"/>
              <a:t>Measure on Examples</a:t>
            </a:r>
          </a:p>
          <a:p>
            <a:pPr lvl="1"/>
            <a:r>
              <a:rPr lang="en-US" dirty="0" smtClean="0"/>
              <a:t>Identify Important Optimizations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74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71600" y="3697835"/>
            <a:ext cx="7772400" cy="1362075"/>
          </a:xfrm>
        </p:spPr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28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50" y="-64474"/>
            <a:ext cx="3976690" cy="1726844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Incremental</a:t>
            </a:r>
            <a:br>
              <a:rPr lang="en-US" sz="4000" dirty="0" smtClean="0"/>
            </a:br>
            <a:r>
              <a:rPr lang="en-US" sz="4000" dirty="0" smtClean="0"/>
              <a:t>Computation</a:t>
            </a:r>
            <a:endParaRPr lang="en-US" sz="4000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1269170" y="5464465"/>
            <a:ext cx="8229600" cy="105338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Which one would you choose?</a:t>
            </a:r>
          </a:p>
          <a:p>
            <a:r>
              <a:rPr lang="en-US" dirty="0" smtClean="0"/>
              <a:t>Do we have to choose?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86290" y="38244"/>
            <a:ext cx="4555905" cy="1536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 smtClean="0"/>
              <a:t>Parallel</a:t>
            </a:r>
            <a:br>
              <a:rPr lang="en-US" sz="4000" dirty="0" smtClean="0"/>
            </a:br>
            <a:r>
              <a:rPr lang="en-US" sz="4000" dirty="0" smtClean="0"/>
              <a:t>Computation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481867" y="1931205"/>
            <a:ext cx="1574605" cy="38405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input</a:t>
            </a:r>
          </a:p>
        </p:txBody>
      </p:sp>
      <p:sp>
        <p:nvSpPr>
          <p:cNvPr id="6" name="Rectangle 5"/>
          <p:cNvSpPr/>
          <p:nvPr/>
        </p:nvSpPr>
        <p:spPr>
          <a:xfrm>
            <a:off x="481865" y="3849286"/>
            <a:ext cx="1574605" cy="38405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output</a:t>
            </a:r>
          </a:p>
        </p:txBody>
      </p:sp>
      <p:sp>
        <p:nvSpPr>
          <p:cNvPr id="7" name="Rectangle 6"/>
          <p:cNvSpPr/>
          <p:nvPr/>
        </p:nvSpPr>
        <p:spPr>
          <a:xfrm>
            <a:off x="2382915" y="1931205"/>
            <a:ext cx="1819021" cy="38405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nsolas" pitchFamily="49" charset="0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nput’</a:t>
            </a:r>
          </a:p>
        </p:txBody>
      </p:sp>
      <p:sp>
        <p:nvSpPr>
          <p:cNvPr id="8" name="Rectangle 7"/>
          <p:cNvSpPr/>
          <p:nvPr/>
        </p:nvSpPr>
        <p:spPr>
          <a:xfrm>
            <a:off x="2386210" y="3850235"/>
            <a:ext cx="1791917" cy="38405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nsolas" pitchFamily="49" charset="0"/>
              </a:rPr>
              <a:t>o</a:t>
            </a:r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utput’</a:t>
            </a:r>
          </a:p>
        </p:txBody>
      </p:sp>
      <p:sp>
        <p:nvSpPr>
          <p:cNvPr id="9" name="Rectangle 8"/>
          <p:cNvSpPr/>
          <p:nvPr/>
        </p:nvSpPr>
        <p:spPr>
          <a:xfrm>
            <a:off x="5916175" y="1741349"/>
            <a:ext cx="2597944" cy="38405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input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1866" y="2622495"/>
            <a:ext cx="1574605" cy="88331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Computation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82915" y="2622494"/>
            <a:ext cx="1795212" cy="883315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Computation’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33661" y="1931205"/>
            <a:ext cx="445389" cy="3828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056355" y="2622495"/>
            <a:ext cx="222696" cy="8833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41381" y="3849286"/>
            <a:ext cx="537669" cy="38621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930299" y="2457418"/>
            <a:ext cx="753976" cy="1434611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Computation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38423" y="2456469"/>
            <a:ext cx="753976" cy="1434611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Computation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60143" y="2456468"/>
            <a:ext cx="753976" cy="1434611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Computation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930299" y="4235505"/>
            <a:ext cx="2597944" cy="38405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output</a:t>
            </a:r>
          </a:p>
        </p:txBody>
      </p:sp>
      <p:cxnSp>
        <p:nvCxnSpPr>
          <p:cNvPr id="20" name="Straight Arrow Connector 19"/>
          <p:cNvCxnSpPr>
            <a:stCxn id="5" idx="2"/>
            <a:endCxn id="10" idx="0"/>
          </p:cNvCxnSpPr>
          <p:nvPr/>
        </p:nvCxnSpPr>
        <p:spPr>
          <a:xfrm flipH="1">
            <a:off x="1269169" y="2315255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2"/>
            <a:endCxn id="6" idx="0"/>
          </p:cNvCxnSpPr>
          <p:nvPr/>
        </p:nvCxnSpPr>
        <p:spPr>
          <a:xfrm flipH="1">
            <a:off x="1269168" y="3505810"/>
            <a:ext cx="1" cy="3434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3292425" y="2314035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3292426" y="3523928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6307287" y="2125399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7234655" y="2125399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8130639" y="2125399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6336422" y="3899174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7263790" y="3892029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8130638" y="3929214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6747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3203015" y="4709572"/>
            <a:ext cx="2597944" cy="38405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490" y="-2195"/>
            <a:ext cx="6213201" cy="1574444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Incremental + Parallel</a:t>
            </a:r>
            <a:br>
              <a:rPr lang="en-US" sz="4000" dirty="0" smtClean="0"/>
            </a:br>
            <a:r>
              <a:rPr lang="en-US" sz="4000" dirty="0" smtClean="0"/>
              <a:t>Computation</a:t>
            </a:r>
            <a:endParaRPr lang="en-US" sz="4000" dirty="0"/>
          </a:p>
        </p:txBody>
      </p:sp>
      <p:sp>
        <p:nvSpPr>
          <p:cNvPr id="9" name="Rectangle 8"/>
          <p:cNvSpPr/>
          <p:nvPr/>
        </p:nvSpPr>
        <p:spPr>
          <a:xfrm>
            <a:off x="3188891" y="1741349"/>
            <a:ext cx="2597944" cy="38405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input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03015" y="2457418"/>
            <a:ext cx="753976" cy="81796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Computation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111139" y="2456469"/>
            <a:ext cx="753976" cy="818911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Computation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32859" y="2456469"/>
            <a:ext cx="753976" cy="8189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Computation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3580003" y="2125399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4507371" y="2125399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5403355" y="2125399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3609138" y="4373241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4536506" y="4366096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5403354" y="4363927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109142" y="1741349"/>
            <a:ext cx="691818" cy="38188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100093" y="4711741"/>
            <a:ext cx="1700866" cy="38188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191969" y="3545164"/>
            <a:ext cx="753976" cy="81796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Computation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100093" y="3544215"/>
            <a:ext cx="753976" cy="8189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Computation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021813" y="3544215"/>
            <a:ext cx="753976" cy="8189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Computation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203015" y="4709572"/>
            <a:ext cx="2597944" cy="384050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output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flipH="1">
            <a:off x="3609139" y="3275380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4477080" y="3285533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5398800" y="3236975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4854069" y="3236975"/>
            <a:ext cx="178790" cy="3557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3945945" y="3249133"/>
            <a:ext cx="165194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2" name="Content Placeholder 18"/>
          <p:cNvSpPr>
            <a:spLocks noGrp="1"/>
          </p:cNvSpPr>
          <p:nvPr>
            <p:ph idx="1"/>
          </p:nvPr>
        </p:nvSpPr>
        <p:spPr>
          <a:xfrm>
            <a:off x="6185010" y="2353660"/>
            <a:ext cx="2841970" cy="24853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Work Stealing: </a:t>
            </a:r>
            <a:r>
              <a:rPr lang="en-US" dirty="0" smtClean="0"/>
              <a:t>Dynamic Task Graph</a:t>
            </a:r>
          </a:p>
        </p:txBody>
      </p:sp>
      <p:sp>
        <p:nvSpPr>
          <p:cNvPr id="44" name="Content Placeholder 18"/>
          <p:cNvSpPr txBox="1">
            <a:spLocks/>
          </p:cNvSpPr>
          <p:nvPr/>
        </p:nvSpPr>
        <p:spPr>
          <a:xfrm>
            <a:off x="426220" y="2084825"/>
            <a:ext cx="2494365" cy="312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B42828"/>
              </a:buClr>
              <a:buFont typeface="Wingdings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Self-Adjusting Computation: </a:t>
            </a:r>
            <a:r>
              <a:rPr lang="en-US" dirty="0" smtClean="0"/>
              <a:t>Dynamic Dependence Graph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55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3126734" y="4709572"/>
            <a:ext cx="2597944" cy="38405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490" y="-2195"/>
            <a:ext cx="6213201" cy="1574444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Two for the Price of One</a:t>
            </a:r>
            <a:endParaRPr lang="en-US" sz="4000" dirty="0"/>
          </a:p>
        </p:txBody>
      </p:sp>
      <p:sp>
        <p:nvSpPr>
          <p:cNvPr id="31" name="Content Placeholder 30"/>
          <p:cNvSpPr>
            <a:spLocks noGrp="1"/>
          </p:cNvSpPr>
          <p:nvPr>
            <p:ph idx="1"/>
          </p:nvPr>
        </p:nvSpPr>
        <p:spPr>
          <a:xfrm>
            <a:off x="1135280" y="5541275"/>
            <a:ext cx="7642595" cy="1328396"/>
          </a:xfrm>
        </p:spPr>
        <p:txBody>
          <a:bodyPr>
            <a:normAutofit/>
          </a:bodyPr>
          <a:lstStyle/>
          <a:p>
            <a:r>
              <a:rPr lang="en-US" dirty="0" smtClean="0"/>
              <a:t>Wanted: Programming Model for </a:t>
            </a:r>
            <a:br>
              <a:rPr lang="en-US" dirty="0" smtClean="0"/>
            </a:br>
            <a:r>
              <a:rPr lang="en-US" i="1" dirty="0" smtClean="0"/>
              <a:t>Parallel &amp; Incremental</a:t>
            </a:r>
            <a:r>
              <a:rPr lang="en-US" dirty="0" smtClean="0"/>
              <a:t> Computation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3112610" y="1741349"/>
            <a:ext cx="2597944" cy="384050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input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3503722" y="2125399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4431090" y="2125399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5327074" y="2125399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3532857" y="4373241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4460225" y="4366096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5327073" y="4363927"/>
            <a:ext cx="1" cy="3072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032861" y="1741349"/>
            <a:ext cx="691818" cy="38188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023812" y="4711741"/>
            <a:ext cx="1700866" cy="38188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Consolas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126734" y="4709572"/>
            <a:ext cx="2597944" cy="384050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nsolas" pitchFamily="49" charset="0"/>
              </a:rPr>
              <a:t>output</a:t>
            </a:r>
          </a:p>
        </p:txBody>
      </p:sp>
      <p:sp>
        <p:nvSpPr>
          <p:cNvPr id="3" name="Oval 2"/>
          <p:cNvSpPr/>
          <p:nvPr/>
        </p:nvSpPr>
        <p:spPr>
          <a:xfrm>
            <a:off x="309045" y="2584090"/>
            <a:ext cx="8679530" cy="1536200"/>
          </a:xfrm>
          <a:prstGeom prst="ellipse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Consolas" pitchFamily="49" charset="0"/>
              </a:rPr>
              <a:t>? </a:t>
            </a:r>
            <a:r>
              <a:rPr lang="en-US" sz="2800" dirty="0" smtClean="0">
                <a:solidFill>
                  <a:schemeClr val="tx1"/>
                </a:solidFill>
                <a:latin typeface="Consolas" pitchFamily="49" charset="0"/>
              </a:rPr>
              <a:t>Small set of primitives </a:t>
            </a:r>
            <a:r>
              <a:rPr lang="en-US" sz="2800" dirty="0" smtClean="0">
                <a:solidFill>
                  <a:schemeClr val="tx1"/>
                </a:solidFill>
                <a:latin typeface="Consolas" pitchFamily="49" charset="0"/>
              </a:rPr>
              <a:t>to express computation ?</a:t>
            </a:r>
          </a:p>
        </p:txBody>
      </p:sp>
    </p:spTree>
    <p:extLst>
      <p:ext uri="{BB962C8B-B14F-4D97-AF65-F5344CB8AC3E}">
        <p14:creationId xmlns:p14="http://schemas.microsoft.com/office/powerpoint/2010/main" val="193446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152400"/>
            <a:ext cx="8229600" cy="1584340"/>
          </a:xfrm>
        </p:spPr>
        <p:txBody>
          <a:bodyPr/>
          <a:lstStyle/>
          <a:p>
            <a:r>
              <a:rPr lang="en-US" dirty="0" smtClean="0"/>
              <a:t>Compute-Mutate Loop Examples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2326905"/>
              </p:ext>
            </p:extLst>
          </p:nvPr>
        </p:nvGraphicFramePr>
        <p:xfrm>
          <a:off x="462665" y="1278320"/>
          <a:ext cx="8229600" cy="515251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805035"/>
                <a:gridCol w="2918780"/>
                <a:gridCol w="3505785"/>
              </a:tblGrid>
              <a:tr h="1710723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Compute</a:t>
                      </a:r>
                      <a:br>
                        <a:rPr lang="en-US" sz="2800" dirty="0" smtClean="0"/>
                      </a:br>
                      <a:r>
                        <a:rPr lang="en-US" sz="2800" b="0" dirty="0" smtClean="0"/>
                        <a:t>- Deterministic</a:t>
                      </a:r>
                    </a:p>
                    <a:p>
                      <a:r>
                        <a:rPr lang="en-US" sz="2800" b="0" dirty="0" smtClean="0"/>
                        <a:t>- May be parallel</a:t>
                      </a:r>
                    </a:p>
                    <a:p>
                      <a:r>
                        <a:rPr lang="en-US" sz="2800" b="0" dirty="0" smtClean="0"/>
                        <a:t>- No</a:t>
                      </a:r>
                      <a:r>
                        <a:rPr lang="en-US" sz="2800" b="0" baseline="0" dirty="0" smtClean="0"/>
                        <a:t> I/O</a:t>
                      </a:r>
                      <a:endParaRPr lang="en-US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Mutate</a:t>
                      </a:r>
                      <a:br>
                        <a:rPr lang="en-US" sz="2800" dirty="0" smtClean="0"/>
                      </a:br>
                      <a:r>
                        <a:rPr lang="en-US" sz="2800" b="0" dirty="0" smtClean="0"/>
                        <a:t>- Nondeterministic</a:t>
                      </a:r>
                    </a:p>
                    <a:p>
                      <a:r>
                        <a:rPr lang="en-US" sz="2800" b="0" dirty="0" smtClean="0"/>
                        <a:t>- I/O</a:t>
                      </a:r>
                      <a:endParaRPr lang="en-US" sz="2800" b="0" dirty="0"/>
                    </a:p>
                  </a:txBody>
                  <a:tcPr/>
                </a:tc>
              </a:tr>
              <a:tr h="559275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Browser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CSS Layout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DOM</a:t>
                      </a:r>
                      <a:r>
                        <a:rPr lang="en-US" sz="2800" baseline="0" dirty="0" smtClean="0"/>
                        <a:t> changes</a:t>
                      </a:r>
                      <a:endParaRPr lang="en-US" sz="2800" dirty="0"/>
                    </a:p>
                  </a:txBody>
                  <a:tcPr/>
                </a:tc>
              </a:tr>
              <a:tr h="52696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Ray-Tracer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Render Picture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Change objects</a:t>
                      </a:r>
                      <a:endParaRPr lang="en-US" sz="2800" dirty="0"/>
                    </a:p>
                  </a:txBody>
                  <a:tcPr/>
                </a:tc>
              </a:tr>
              <a:tr h="52696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Morph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Compute Blend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Change blended pictures</a:t>
                      </a:r>
                      <a:endParaRPr lang="en-US" sz="2800" dirty="0"/>
                    </a:p>
                  </a:txBody>
                  <a:tcPr/>
                </a:tc>
              </a:tr>
              <a:tr h="5675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Compiler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Compile</a:t>
                      </a:r>
                      <a:r>
                        <a:rPr lang="en-US" sz="2800" baseline="0" dirty="0" smtClean="0"/>
                        <a:t> project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Edit source files</a:t>
                      </a:r>
                      <a:endParaRPr lang="en-US" sz="2800" dirty="0"/>
                    </a:p>
                  </a:txBody>
                  <a:tcPr/>
                </a:tc>
              </a:tr>
              <a:tr h="75557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Spellcheck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Check words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Change document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656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133515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Our </a:t>
            </a:r>
            <a:r>
              <a:rPr lang="en-US" dirty="0" smtClean="0"/>
              <a:t>Primitives: </a:t>
            </a:r>
            <a:r>
              <a:rPr lang="en-US" sz="3600" dirty="0" smtClean="0">
                <a:solidFill>
                  <a:schemeClr val="accent6"/>
                </a:solidFill>
              </a:rPr>
              <a:t>fork, join, record, repeat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355130"/>
            <a:ext cx="8302775" cy="5299890"/>
          </a:xfrm>
        </p:spPr>
        <p:txBody>
          <a:bodyPr>
            <a:normAutofit/>
          </a:bodyPr>
          <a:lstStyle/>
          <a:p>
            <a:r>
              <a:rPr lang="en-US" dirty="0" smtClean="0"/>
              <a:t>Start with </a:t>
            </a:r>
            <a:r>
              <a:rPr lang="en-US" dirty="0" smtClean="0">
                <a:solidFill>
                  <a:srgbClr val="990000"/>
                </a:solidFill>
              </a:rPr>
              <a:t>Deterministic Parallel Programming</a:t>
            </a:r>
          </a:p>
          <a:p>
            <a:pPr lvl="1"/>
            <a:r>
              <a:rPr lang="en-US" dirty="0" smtClean="0"/>
              <a:t>Concurrent Revisions Model</a:t>
            </a:r>
          </a:p>
          <a:p>
            <a:pPr lvl="1"/>
            <a:r>
              <a:rPr lang="en-US" dirty="0" smtClean="0">
                <a:solidFill>
                  <a:schemeClr val="accent6"/>
                </a:solidFill>
              </a:rPr>
              <a:t>fork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chemeClr val="accent6"/>
                </a:solidFill>
              </a:rPr>
              <a:t>join</a:t>
            </a:r>
            <a:r>
              <a:rPr lang="en-US" dirty="0" smtClean="0"/>
              <a:t> </a:t>
            </a:r>
            <a:r>
              <a:rPr lang="en-US" dirty="0" smtClean="0"/>
              <a:t>Revisions (= Isolated Tasks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Declare shared data and operations on it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Add Primitives for </a:t>
            </a:r>
            <a:r>
              <a:rPr lang="en-US" dirty="0" smtClean="0">
                <a:solidFill>
                  <a:schemeClr val="accent6"/>
                </a:solidFill>
              </a:rPr>
              <a:t>record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accent6"/>
                </a:solidFill>
              </a:rPr>
              <a:t>repeat</a:t>
            </a:r>
          </a:p>
          <a:p>
            <a:pPr lvl="1"/>
            <a:r>
              <a:rPr lang="en-US" u="sng" dirty="0" smtClean="0"/>
              <a:t>c =</a:t>
            </a:r>
            <a:r>
              <a:rPr lang="en-US" u="sng" dirty="0" smtClean="0">
                <a:solidFill>
                  <a:schemeClr val="accent6"/>
                </a:solidFill>
              </a:rPr>
              <a:t> record </a:t>
            </a:r>
            <a:r>
              <a:rPr lang="en-US" u="sng" dirty="0" smtClean="0"/>
              <a:t>{ f(); </a:t>
            </a:r>
            <a:r>
              <a:rPr lang="en-US" u="sng" dirty="0" smtClean="0"/>
              <a:t>}</a:t>
            </a:r>
            <a:r>
              <a:rPr lang="en-US" dirty="0" smtClean="0"/>
              <a:t> </a:t>
            </a:r>
            <a:r>
              <a:rPr lang="en-US" dirty="0" smtClean="0"/>
              <a:t>for </a:t>
            </a:r>
            <a:r>
              <a:rPr lang="en-US" dirty="0" smtClean="0"/>
              <a:t>some computation </a:t>
            </a:r>
            <a:r>
              <a:rPr lang="en-US" dirty="0" smtClean="0"/>
              <a:t>f()</a:t>
            </a:r>
          </a:p>
          <a:p>
            <a:pPr lvl="1"/>
            <a:r>
              <a:rPr lang="en-US" u="sng" dirty="0" smtClean="0">
                <a:solidFill>
                  <a:schemeClr val="accent6"/>
                </a:solidFill>
              </a:rPr>
              <a:t>repeat</a:t>
            </a:r>
            <a:r>
              <a:rPr lang="en-US" u="sng" dirty="0" smtClean="0"/>
              <a:t> </a:t>
            </a:r>
            <a:r>
              <a:rPr lang="en-US" u="sng" dirty="0" smtClean="0"/>
              <a:t>c</a:t>
            </a:r>
            <a:r>
              <a:rPr lang="en-US" dirty="0" smtClean="0"/>
              <a:t> is </a:t>
            </a:r>
            <a:r>
              <a:rPr lang="en-US" dirty="0" smtClean="0"/>
              <a:t>equivalent to calling f() again, but faster</a:t>
            </a:r>
            <a:endParaRPr lang="en-US" dirty="0"/>
          </a:p>
          <a:p>
            <a:pPr lvl="1"/>
            <a:r>
              <a:rPr lang="en-US" dirty="0" smtClean="0"/>
              <a:t>the compute-mutate loop does</a:t>
            </a:r>
            <a:br>
              <a:rPr lang="en-US" dirty="0" smtClean="0"/>
            </a:br>
            <a:r>
              <a:rPr lang="en-US" dirty="0" smtClean="0"/>
              <a:t>record – mutate – repeat – mutate – repeat …</a:t>
            </a:r>
          </a:p>
        </p:txBody>
      </p:sp>
    </p:spTree>
    <p:extLst>
      <p:ext uri="{BB962C8B-B14F-4D97-AF65-F5344CB8AC3E}">
        <p14:creationId xmlns:p14="http://schemas.microsoft.com/office/powerpoint/2010/main" val="135524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042" y="-138053"/>
            <a:ext cx="891845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Concurrent Revisions Model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6080" y="1297009"/>
            <a:ext cx="4807920" cy="5528327"/>
          </a:xfrm>
        </p:spPr>
        <p:txBody>
          <a:bodyPr>
            <a:normAutofit/>
          </a:bodyPr>
          <a:lstStyle/>
          <a:p>
            <a:r>
              <a:rPr lang="en-US" dirty="0" smtClean="0"/>
              <a:t>Deterministic Parallelism </a:t>
            </a:r>
            <a:br>
              <a:rPr lang="en-US" dirty="0" smtClean="0"/>
            </a:br>
            <a:r>
              <a:rPr lang="en-US" dirty="0" smtClean="0"/>
              <a:t>by </a:t>
            </a:r>
            <a:r>
              <a:rPr lang="en-US" dirty="0" smtClean="0">
                <a:solidFill>
                  <a:schemeClr val="accent6"/>
                </a:solidFill>
              </a:rPr>
              <a:t>fork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accent6"/>
                </a:solidFill>
              </a:rPr>
              <a:t>join</a:t>
            </a:r>
            <a:br>
              <a:rPr lang="en-US" dirty="0" smtClean="0">
                <a:solidFill>
                  <a:schemeClr val="accent6"/>
                </a:solidFill>
              </a:rPr>
            </a:br>
            <a:r>
              <a:rPr lang="en-US" dirty="0" smtClean="0"/>
              <a:t>(creates concurrent tasks called </a:t>
            </a:r>
            <a:r>
              <a:rPr lang="en-US" i="1" dirty="0" smtClean="0"/>
              <a:t>revisions</a:t>
            </a:r>
            <a:r>
              <a:rPr lang="en-US" dirty="0" smtClean="0"/>
              <a:t>)</a:t>
            </a:r>
          </a:p>
          <a:p>
            <a:r>
              <a:rPr lang="en-US" dirty="0" smtClean="0"/>
              <a:t>Revisions are isolated</a:t>
            </a:r>
          </a:p>
          <a:p>
            <a:pPr lvl="1"/>
            <a:r>
              <a:rPr lang="en-US" dirty="0" smtClean="0">
                <a:solidFill>
                  <a:schemeClr val="accent6"/>
                </a:solidFill>
              </a:rPr>
              <a:t>fork </a:t>
            </a:r>
            <a:r>
              <a:rPr lang="en-US" dirty="0" smtClean="0"/>
              <a:t>copies all state</a:t>
            </a:r>
          </a:p>
          <a:p>
            <a:pPr lvl="1"/>
            <a:r>
              <a:rPr lang="en-US" dirty="0" smtClean="0">
                <a:solidFill>
                  <a:schemeClr val="accent6"/>
                </a:solidFill>
              </a:rPr>
              <a:t>join</a:t>
            </a:r>
            <a:r>
              <a:rPr lang="en-US" dirty="0" smtClean="0"/>
              <a:t> replays </a:t>
            </a:r>
            <a:r>
              <a:rPr lang="en-US" dirty="0" smtClean="0"/>
              <a:t>updates</a:t>
            </a:r>
            <a:endParaRPr lang="en-US" dirty="0" smtClean="0"/>
          </a:p>
          <a:p>
            <a:r>
              <a:rPr lang="en-US" dirty="0" smtClean="0"/>
              <a:t>Use optimized types</a:t>
            </a:r>
            <a:br>
              <a:rPr lang="en-US" dirty="0" smtClean="0"/>
            </a:br>
            <a:r>
              <a:rPr lang="en-US" dirty="0" smtClean="0"/>
              <a:t>(copy </a:t>
            </a:r>
            <a:r>
              <a:rPr lang="en-US" dirty="0" smtClean="0"/>
              <a:t>on write, merge functions</a:t>
            </a:r>
            <a:r>
              <a:rPr lang="en-US" dirty="0" smtClean="0"/>
              <a:t>)</a:t>
            </a:r>
            <a:endParaRPr lang="en-US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188840" y="971080"/>
            <a:ext cx="40455" cy="5875965"/>
          </a:xfrm>
          <a:prstGeom prst="line">
            <a:avLst/>
          </a:prstGeom>
          <a:ln>
            <a:tailEnd type="triangle" w="sm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Arc 5"/>
          <p:cNvSpPr/>
          <p:nvPr/>
        </p:nvSpPr>
        <p:spPr>
          <a:xfrm>
            <a:off x="1230765" y="1952408"/>
            <a:ext cx="1920250" cy="1536200"/>
          </a:xfrm>
          <a:prstGeom prst="arc">
            <a:avLst/>
          </a:prstGeom>
          <a:ln>
            <a:tailEnd type="none" w="sm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151015" y="2643698"/>
            <a:ext cx="1" cy="1605454"/>
          </a:xfrm>
          <a:prstGeom prst="line">
            <a:avLst/>
          </a:prstGeom>
          <a:ln>
            <a:tailEnd type="none" w="sm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Arc 8"/>
          <p:cNvSpPr/>
          <p:nvPr/>
        </p:nvSpPr>
        <p:spPr>
          <a:xfrm flipV="1">
            <a:off x="1230765" y="3488608"/>
            <a:ext cx="1920250" cy="1536200"/>
          </a:xfrm>
          <a:prstGeom prst="arc">
            <a:avLst/>
          </a:prstGeom>
          <a:ln>
            <a:headEnd type="arrow" w="lg" len="lg"/>
            <a:tailEnd type="none" w="sm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c 9"/>
          <p:cNvSpPr/>
          <p:nvPr/>
        </p:nvSpPr>
        <p:spPr>
          <a:xfrm flipH="1">
            <a:off x="1269170" y="2712952"/>
            <a:ext cx="1881845" cy="1536200"/>
          </a:xfrm>
          <a:prstGeom prst="arc">
            <a:avLst/>
          </a:prstGeom>
          <a:ln>
            <a:tailEnd type="none" w="sm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72009" y="3404242"/>
            <a:ext cx="7539" cy="1997060"/>
          </a:xfrm>
          <a:prstGeom prst="line">
            <a:avLst/>
          </a:prstGeom>
          <a:ln>
            <a:tailEnd type="none" w="sm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Arc 11"/>
          <p:cNvSpPr/>
          <p:nvPr/>
        </p:nvSpPr>
        <p:spPr>
          <a:xfrm flipH="1" flipV="1">
            <a:off x="1269170" y="4556392"/>
            <a:ext cx="1920250" cy="1536200"/>
          </a:xfrm>
          <a:prstGeom prst="arc">
            <a:avLst/>
          </a:prstGeom>
          <a:ln>
            <a:headEnd type="arrow" w="lg" len="lg"/>
            <a:tailEnd type="none" w="sm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189865" y="1489035"/>
            <a:ext cx="914400" cy="578588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en-US" sz="2400" dirty="0" smtClean="0">
                <a:solidFill>
                  <a:schemeClr val="accent6"/>
                </a:solidFill>
              </a:rPr>
              <a:t>fork</a:t>
            </a:r>
            <a:endParaRPr lang="en-US" sz="2400" dirty="0" smtClean="0">
              <a:solidFill>
                <a:schemeClr val="accent6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16296" y="2257135"/>
            <a:ext cx="1170327" cy="578588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en-US" sz="2400" dirty="0" smtClean="0">
                <a:solidFill>
                  <a:schemeClr val="accent6"/>
                </a:solidFill>
              </a:rPr>
              <a:t>fork</a:t>
            </a:r>
            <a:endParaRPr lang="en-US" sz="2400" dirty="0" smtClean="0">
              <a:solidFill>
                <a:schemeClr val="accent6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89420" y="3191758"/>
            <a:ext cx="806505" cy="578588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en-US" sz="2400" dirty="0" err="1" smtClean="0"/>
              <a:t>x.Set</a:t>
            </a:r>
            <a:r>
              <a:rPr lang="en-US" sz="2400" dirty="0" smtClean="0"/>
              <a:t>(2)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6284" y="3650397"/>
            <a:ext cx="806505" cy="578588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en-US" sz="2400" dirty="0" err="1" smtClean="0"/>
              <a:t>x.Add</a:t>
            </a:r>
            <a:r>
              <a:rPr lang="en-US" sz="2400" dirty="0" smtClean="0"/>
              <a:t>(3)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29295" y="5766971"/>
            <a:ext cx="914400" cy="578588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en-US" sz="2400" dirty="0" smtClean="0">
                <a:solidFill>
                  <a:schemeClr val="accent6"/>
                </a:solidFill>
              </a:rPr>
              <a:t>join</a:t>
            </a:r>
            <a:endParaRPr lang="en-US" sz="2400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1614815" y="4734770"/>
            <a:ext cx="914400" cy="578588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en-US" sz="2400" dirty="0" smtClean="0">
                <a:solidFill>
                  <a:schemeClr val="accent6"/>
                </a:solidFill>
              </a:rPr>
              <a:t>join</a:t>
            </a:r>
            <a:endParaRPr lang="en-US" sz="2400" dirty="0" smtClean="0"/>
          </a:p>
        </p:txBody>
      </p:sp>
      <p:sp>
        <p:nvSpPr>
          <p:cNvPr id="27" name="TextBox 26"/>
          <p:cNvSpPr txBox="1"/>
          <p:nvPr/>
        </p:nvSpPr>
        <p:spPr>
          <a:xfrm>
            <a:off x="7068325" y="19715"/>
            <a:ext cx="2037270" cy="1104985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en-US" sz="2400" dirty="0" smtClean="0">
                <a:solidFill>
                  <a:srgbClr val="990000"/>
                </a:solidFill>
              </a:rPr>
              <a:t>[OOPSLA ‘10]</a:t>
            </a:r>
          </a:p>
          <a:p>
            <a:r>
              <a:rPr lang="en-US" sz="2400" dirty="0" smtClean="0">
                <a:solidFill>
                  <a:srgbClr val="990000"/>
                </a:solidFill>
              </a:rPr>
              <a:t>[ESOP ‘11]</a:t>
            </a:r>
            <a:br>
              <a:rPr lang="en-US" sz="2400" dirty="0" smtClean="0">
                <a:solidFill>
                  <a:srgbClr val="990000"/>
                </a:solidFill>
              </a:rPr>
            </a:br>
            <a:r>
              <a:rPr lang="en-US" sz="2400" dirty="0" smtClean="0">
                <a:solidFill>
                  <a:srgbClr val="990000"/>
                </a:solidFill>
              </a:rPr>
              <a:t>[</a:t>
            </a:r>
            <a:r>
              <a:rPr lang="en-US" sz="2400" dirty="0" err="1" smtClean="0">
                <a:solidFill>
                  <a:srgbClr val="990000"/>
                </a:solidFill>
              </a:rPr>
              <a:t>WoDet</a:t>
            </a:r>
            <a:r>
              <a:rPr lang="en-US" sz="2400" dirty="0" smtClean="0">
                <a:solidFill>
                  <a:srgbClr val="990000"/>
                </a:solidFill>
              </a:rPr>
              <a:t> ‘11]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190890" y="817460"/>
            <a:ext cx="387833" cy="844910"/>
            <a:chOff x="2190890" y="817460"/>
            <a:chExt cx="387833" cy="844910"/>
          </a:xfrm>
        </p:grpSpPr>
        <p:sp>
          <p:nvSpPr>
            <p:cNvPr id="21" name="TextBox 20"/>
            <p:cNvSpPr txBox="1"/>
            <p:nvPr/>
          </p:nvSpPr>
          <p:spPr>
            <a:xfrm>
              <a:off x="2190890" y="81746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0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190890" y="104789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190890" y="127832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190890" y="2008014"/>
            <a:ext cx="387833" cy="844911"/>
            <a:chOff x="2190890" y="817459"/>
            <a:chExt cx="387833" cy="844911"/>
          </a:xfrm>
        </p:grpSpPr>
        <p:sp>
          <p:nvSpPr>
            <p:cNvPr id="32" name="TextBox 31"/>
            <p:cNvSpPr txBox="1"/>
            <p:nvPr/>
          </p:nvSpPr>
          <p:spPr>
            <a:xfrm>
              <a:off x="2190890" y="817459"/>
              <a:ext cx="387833" cy="422455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190890" y="104789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190890" y="127832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190890" y="2699305"/>
            <a:ext cx="387833" cy="844910"/>
            <a:chOff x="2190890" y="817460"/>
            <a:chExt cx="387833" cy="844910"/>
          </a:xfrm>
        </p:grpSpPr>
        <p:sp>
          <p:nvSpPr>
            <p:cNvPr id="36" name="TextBox 35"/>
            <p:cNvSpPr txBox="1"/>
            <p:nvPr/>
          </p:nvSpPr>
          <p:spPr>
            <a:xfrm>
              <a:off x="2190890" y="81746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190890" y="104789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190890" y="127832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190890" y="3390595"/>
            <a:ext cx="387833" cy="844910"/>
            <a:chOff x="2190890" y="817460"/>
            <a:chExt cx="387833" cy="844910"/>
          </a:xfrm>
        </p:grpSpPr>
        <p:sp>
          <p:nvSpPr>
            <p:cNvPr id="40" name="TextBox 39"/>
            <p:cNvSpPr txBox="1"/>
            <p:nvPr/>
          </p:nvSpPr>
          <p:spPr>
            <a:xfrm>
              <a:off x="2190890" y="81746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190890" y="104789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190890" y="127832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2190890" y="4120290"/>
            <a:ext cx="387833" cy="844910"/>
            <a:chOff x="2190890" y="817460"/>
            <a:chExt cx="387833" cy="844910"/>
          </a:xfrm>
        </p:grpSpPr>
        <p:sp>
          <p:nvSpPr>
            <p:cNvPr id="44" name="TextBox 43"/>
            <p:cNvSpPr txBox="1"/>
            <p:nvPr/>
          </p:nvSpPr>
          <p:spPr>
            <a:xfrm>
              <a:off x="2190890" y="81746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190890" y="104789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190890" y="127832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2916802" y="1931205"/>
            <a:ext cx="618263" cy="844910"/>
            <a:chOff x="1960460" y="817460"/>
            <a:chExt cx="618263" cy="844910"/>
          </a:xfrm>
        </p:grpSpPr>
        <p:sp>
          <p:nvSpPr>
            <p:cNvPr id="48" name="TextBox 47"/>
            <p:cNvSpPr txBox="1"/>
            <p:nvPr/>
          </p:nvSpPr>
          <p:spPr>
            <a:xfrm>
              <a:off x="1960460" y="81746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117863" y="104789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190890" y="127832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3147232" y="2622495"/>
            <a:ext cx="387833" cy="844910"/>
            <a:chOff x="2190890" y="817460"/>
            <a:chExt cx="387833" cy="844910"/>
          </a:xfrm>
        </p:grpSpPr>
        <p:sp>
          <p:nvSpPr>
            <p:cNvPr id="52" name="TextBox 51"/>
            <p:cNvSpPr txBox="1"/>
            <p:nvPr/>
          </p:nvSpPr>
          <p:spPr>
            <a:xfrm>
              <a:off x="2190890" y="81746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190890" y="104789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190890" y="127832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3147232" y="3582620"/>
            <a:ext cx="387833" cy="844910"/>
            <a:chOff x="2190890" y="817460"/>
            <a:chExt cx="387833" cy="844910"/>
          </a:xfrm>
        </p:grpSpPr>
        <p:sp>
          <p:nvSpPr>
            <p:cNvPr id="56" name="TextBox 55"/>
            <p:cNvSpPr txBox="1"/>
            <p:nvPr/>
          </p:nvSpPr>
          <p:spPr>
            <a:xfrm>
              <a:off x="2190890" y="81746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2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190890" y="104789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2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190890" y="127832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2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2805370" y="4273910"/>
            <a:ext cx="733478" cy="844910"/>
            <a:chOff x="1845245" y="817460"/>
            <a:chExt cx="733478" cy="844910"/>
          </a:xfrm>
        </p:grpSpPr>
        <p:sp>
          <p:nvSpPr>
            <p:cNvPr id="60" name="TextBox 59"/>
            <p:cNvSpPr txBox="1"/>
            <p:nvPr/>
          </p:nvSpPr>
          <p:spPr>
            <a:xfrm>
              <a:off x="2190890" y="81746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2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037270" y="104789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2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845245" y="127832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2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190890" y="5118819"/>
            <a:ext cx="387833" cy="844911"/>
            <a:chOff x="2190890" y="817459"/>
            <a:chExt cx="387833" cy="844911"/>
          </a:xfrm>
        </p:grpSpPr>
        <p:sp>
          <p:nvSpPr>
            <p:cNvPr id="64" name="TextBox 63"/>
            <p:cNvSpPr txBox="1"/>
            <p:nvPr/>
          </p:nvSpPr>
          <p:spPr>
            <a:xfrm>
              <a:off x="2190890" y="817459"/>
              <a:ext cx="387833" cy="422455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2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190890" y="104789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2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190890" y="127832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2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2190890" y="6194159"/>
            <a:ext cx="387833" cy="691291"/>
            <a:chOff x="2190890" y="817459"/>
            <a:chExt cx="387833" cy="691291"/>
          </a:xfrm>
        </p:grpSpPr>
        <p:sp>
          <p:nvSpPr>
            <p:cNvPr id="68" name="TextBox 67"/>
            <p:cNvSpPr txBox="1"/>
            <p:nvPr/>
          </p:nvSpPr>
          <p:spPr>
            <a:xfrm>
              <a:off x="2190890" y="817459"/>
              <a:ext cx="387833" cy="460861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5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190890" y="1086295"/>
              <a:ext cx="387833" cy="422455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5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919742" y="2929735"/>
            <a:ext cx="503048" cy="883315"/>
            <a:chOff x="2190890" y="779055"/>
            <a:chExt cx="503048" cy="883315"/>
          </a:xfrm>
        </p:grpSpPr>
        <p:sp>
          <p:nvSpPr>
            <p:cNvPr id="72" name="TextBox 71"/>
            <p:cNvSpPr txBox="1"/>
            <p:nvPr/>
          </p:nvSpPr>
          <p:spPr>
            <a:xfrm>
              <a:off x="2306105" y="779055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2190890" y="104789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190890" y="127832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1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1226982" y="2699305"/>
            <a:ext cx="387833" cy="38405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1</a:t>
            </a:r>
            <a:endParaRPr lang="en-US" sz="24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79" name="Group 78"/>
          <p:cNvGrpSpPr/>
          <p:nvPr/>
        </p:nvGrpSpPr>
        <p:grpSpPr>
          <a:xfrm>
            <a:off x="919742" y="4081885"/>
            <a:ext cx="387833" cy="984883"/>
            <a:chOff x="2190890" y="817460"/>
            <a:chExt cx="387833" cy="844910"/>
          </a:xfrm>
        </p:grpSpPr>
        <p:sp>
          <p:nvSpPr>
            <p:cNvPr id="80" name="TextBox 79"/>
            <p:cNvSpPr txBox="1"/>
            <p:nvPr/>
          </p:nvSpPr>
          <p:spPr>
            <a:xfrm>
              <a:off x="2190890" y="81746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4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2190890" y="104789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4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190890" y="1226268"/>
              <a:ext cx="387833" cy="436102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4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919742" y="4863632"/>
            <a:ext cx="387833" cy="984883"/>
            <a:chOff x="2190890" y="817460"/>
            <a:chExt cx="387833" cy="844910"/>
          </a:xfrm>
        </p:grpSpPr>
        <p:sp>
          <p:nvSpPr>
            <p:cNvPr id="84" name="TextBox 83"/>
            <p:cNvSpPr txBox="1"/>
            <p:nvPr/>
          </p:nvSpPr>
          <p:spPr>
            <a:xfrm>
              <a:off x="2190890" y="81746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4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2190890" y="104789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4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2190890" y="1226268"/>
              <a:ext cx="387833" cy="436102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4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1072142" y="5631733"/>
            <a:ext cx="657888" cy="664457"/>
            <a:chOff x="2190890" y="817460"/>
            <a:chExt cx="657888" cy="570023"/>
          </a:xfrm>
        </p:grpSpPr>
        <p:sp>
          <p:nvSpPr>
            <p:cNvPr id="88" name="TextBox 87"/>
            <p:cNvSpPr txBox="1"/>
            <p:nvPr/>
          </p:nvSpPr>
          <p:spPr>
            <a:xfrm>
              <a:off x="2190890" y="817460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4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2460945" y="1003433"/>
              <a:ext cx="387833" cy="384050"/>
            </a:xfrm>
            <a:prstGeom prst="rect">
              <a:avLst/>
            </a:prstGeom>
          </p:spPr>
          <p:txBody>
            <a:bodyPr vert="horz" wrap="none" lIns="91440" tIns="45720" rIns="91440" bIns="45720" rtlCol="0" anchor="ctr">
              <a:noAutofit/>
            </a:bodyPr>
            <a:lstStyle/>
            <a:p>
              <a:r>
                <a:rPr lang="en-US" sz="2400" dirty="0" smtClean="0">
                  <a:solidFill>
                    <a:schemeClr val="bg2">
                      <a:lumMod val="50000"/>
                    </a:schemeClr>
                  </a:solidFill>
                </a:rPr>
                <a:t>4</a:t>
              </a:r>
              <a:endParaRPr lang="en-US" sz="24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sp>
        <p:nvSpPr>
          <p:cNvPr id="91" name="TextBox 90"/>
          <p:cNvSpPr txBox="1"/>
          <p:nvPr/>
        </p:nvSpPr>
        <p:spPr>
          <a:xfrm>
            <a:off x="1132860" y="891757"/>
            <a:ext cx="806505" cy="578588"/>
          </a:xfrm>
          <a:prstGeom prst="rect">
            <a:avLst/>
          </a:prstGeom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en-US" sz="2400" dirty="0" err="1" smtClean="0"/>
              <a:t>x.Set</a:t>
            </a:r>
            <a:r>
              <a:rPr lang="en-US" sz="2400" dirty="0" smtClean="0"/>
              <a:t>(1)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08551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Parallel Sum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05" y="1009485"/>
            <a:ext cx="7565785" cy="5637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976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Daan Custom 2">
      <a:dk1>
        <a:sysClr val="windowText" lastClr="000000"/>
      </a:dk1>
      <a:lt1>
        <a:srgbClr val="FFFACD"/>
      </a:lt1>
      <a:dk2>
        <a:srgbClr val="B42828"/>
      </a:dk2>
      <a:lt2>
        <a:srgbClr val="FFFFFF"/>
      </a:lt2>
      <a:accent1>
        <a:srgbClr val="B42828"/>
      </a:accent1>
      <a:accent2>
        <a:srgbClr val="000000"/>
      </a:accent2>
      <a:accent3>
        <a:srgbClr val="9BBB59"/>
      </a:accent3>
      <a:accent4>
        <a:srgbClr val="000000"/>
      </a:accent4>
      <a:accent5>
        <a:srgbClr val="008080"/>
      </a:accent5>
      <a:accent6>
        <a:srgbClr val="0000BF"/>
      </a:accent6>
      <a:hlink>
        <a:srgbClr val="B42828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solidFill>
            <a:schemeClr val="tx2"/>
          </a:solidFill>
        </a:ln>
        <a:effectLst/>
      </a:spPr>
      <a:bodyPr rtlCol="0" anchor="ctr"/>
      <a:lstStyle>
        <a:defPPr algn="ctr">
          <a:defRPr dirty="0" smtClean="0">
            <a:solidFill>
              <a:schemeClr val="tx1"/>
            </a:solidFill>
            <a:latin typeface="Consolas" pitchFamily="49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  <a:tailEnd type="triangle" w="sm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 anchor="ctr">
        <a:normAutofit/>
      </a:bodyPr>
      <a:lstStyle>
        <a:defPPr>
          <a:defRPr sz="36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7056</TotalTime>
  <Words>980</Words>
  <Application>Microsoft Office PowerPoint</Application>
  <PresentationFormat>On-screen Show (4:3)</PresentationFormat>
  <Paragraphs>416</Paragraphs>
  <Slides>26</Slides>
  <Notes>11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Two for the Price of One:   A Model for Parallel and  Incremental Computation </vt:lpstr>
      <vt:lpstr>Motivation: Compute-Mutate Loops</vt:lpstr>
      <vt:lpstr>Incremental Computation</vt:lpstr>
      <vt:lpstr>Incremental + Parallel Computation</vt:lpstr>
      <vt:lpstr>Two for the Price of One</vt:lpstr>
      <vt:lpstr>Compute-Mutate Loop Examples</vt:lpstr>
      <vt:lpstr>Our Primitives: fork, join, record, repeat</vt:lpstr>
      <vt:lpstr>Concurrent Revisions Model</vt:lpstr>
      <vt:lpstr>Example: Parallel Sum</vt:lpstr>
      <vt:lpstr>Example  Step 1: Record  </vt:lpstr>
      <vt:lpstr>Example (Cont’d)  Step 2: Mutate   Step 3: Repeat</vt:lpstr>
      <vt:lpstr>How does it work?</vt:lpstr>
      <vt:lpstr>Illustration Example</vt:lpstr>
      <vt:lpstr>Illustration Example</vt:lpstr>
      <vt:lpstr>Illustration Example</vt:lpstr>
      <vt:lpstr>Illustration Example</vt:lpstr>
      <vt:lpstr>Illustration Example</vt:lpstr>
      <vt:lpstr>Illustration Example</vt:lpstr>
      <vt:lpstr>Invalidating Summaries is Tricky</vt:lpstr>
      <vt:lpstr>Who has to think about what</vt:lpstr>
      <vt:lpstr>Optimizations by Programmer</vt:lpstr>
      <vt:lpstr>Results on 5 Benchmarks</vt:lpstr>
      <vt:lpstr>What part does parallelism play?</vt:lpstr>
      <vt:lpstr>Controlling Task Granularity is Important</vt:lpstr>
      <vt:lpstr>Contributions</vt:lpstr>
      <vt:lpstr>Thank You!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Daan Leijen</dc:creator>
  <cp:lastModifiedBy>Sebastian Burckhardt</cp:lastModifiedBy>
  <cp:revision>361</cp:revision>
  <dcterms:created xsi:type="dcterms:W3CDTF">2007-10-31T23:43:31Z</dcterms:created>
  <dcterms:modified xsi:type="dcterms:W3CDTF">2011-10-26T17:49:33Z</dcterms:modified>
</cp:coreProperties>
</file>