
<file path=[Content_Types].xml><?xml version="1.0" encoding="utf-8"?>
<Types xmlns="http://schemas.openxmlformats.org/package/2006/content-types">
  <Default Extension="png" ContentType="image/png"/>
  <Default Extension="tmp"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5" r:id="rId3"/>
    <p:sldId id="284" r:id="rId4"/>
    <p:sldId id="285" r:id="rId5"/>
    <p:sldId id="286" r:id="rId6"/>
    <p:sldId id="266" r:id="rId7"/>
    <p:sldId id="257" r:id="rId8"/>
    <p:sldId id="270" r:id="rId9"/>
    <p:sldId id="282" r:id="rId10"/>
    <p:sldId id="292" r:id="rId11"/>
    <p:sldId id="287" r:id="rId12"/>
    <p:sldId id="288" r:id="rId13"/>
    <p:sldId id="297" r:id="rId14"/>
    <p:sldId id="289" r:id="rId15"/>
    <p:sldId id="291" r:id="rId16"/>
    <p:sldId id="290" r:id="rId17"/>
    <p:sldId id="293" r:id="rId18"/>
    <p:sldId id="294" r:id="rId19"/>
    <p:sldId id="295" r:id="rId20"/>
    <p:sldId id="296" r:id="rId21"/>
    <p:sldId id="281" r:id="rId22"/>
    <p:sldId id="283" r:id="rId23"/>
    <p:sldId id="29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23" autoAdjust="0"/>
    <p:restoredTop sz="93939" autoAdjust="0"/>
  </p:normalViewPr>
  <p:slideViewPr>
    <p:cSldViewPr>
      <p:cViewPr>
        <p:scale>
          <a:sx n="75" d="100"/>
          <a:sy n="75" d="100"/>
        </p:scale>
        <p:origin x="-948" y="-6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DB02B0-21C3-4130-8817-1E308AC15CD1}" type="datetimeFigureOut">
              <a:rPr lang="en-US" smtClean="0"/>
              <a:pPr/>
              <a:t>11/15/2010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808B0A-50D4-480C-A498-C0A3D9DFF80D}" type="slidenum">
              <a:rPr lang="en-US" smtClean="0"/>
              <a:pPr/>
              <a:t>‹#›</a:t>
            </a:fld>
            <a:endParaRPr lang="en-US"/>
          </a:p>
        </p:txBody>
      </p:sp>
    </p:spTree>
    <p:extLst>
      <p:ext uri="{BB962C8B-B14F-4D97-AF65-F5344CB8AC3E}">
        <p14:creationId xmlns:p14="http://schemas.microsoft.com/office/powerpoint/2010/main" val="4168414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11/15/2010 11:39 AM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Thanks!</a:t>
            </a:r>
          </a:p>
          <a:p>
            <a:endParaRPr lang="zh-CN" altLang="en-US" dirty="0"/>
          </a:p>
        </p:txBody>
      </p:sp>
      <p:sp>
        <p:nvSpPr>
          <p:cNvPr id="4" name="Slide Number Placeholder 3"/>
          <p:cNvSpPr>
            <a:spLocks noGrp="1"/>
          </p:cNvSpPr>
          <p:nvPr>
            <p:ph type="sldNum" sz="quarter" idx="10"/>
          </p:nvPr>
        </p:nvSpPr>
        <p:spPr/>
        <p:txBody>
          <a:bodyPr/>
          <a:lstStyle/>
          <a:p>
            <a:fld id="{78808B0A-50D4-480C-A498-C0A3D9DFF80D}" type="slidenum">
              <a:rPr lang="en-US" smtClean="0"/>
              <a:pPr/>
              <a:t>22</a:t>
            </a:fld>
            <a:endParaRPr lang="en-US"/>
          </a:p>
        </p:txBody>
      </p:sp>
    </p:spTree>
    <p:extLst>
      <p:ext uri="{BB962C8B-B14F-4D97-AF65-F5344CB8AC3E}">
        <p14:creationId xmlns:p14="http://schemas.microsoft.com/office/powerpoint/2010/main" val="982617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F3DF59-C8CA-4249-B8D4-5D785865EF9F}" type="datetimeFigureOut">
              <a:rPr lang="en-US" smtClean="0"/>
              <a:pPr/>
              <a:t>11/15/2010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42993-3BDD-43C2-9241-1404AD172E4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3DF59-C8CA-4249-B8D4-5D785865EF9F}" type="datetimeFigureOut">
              <a:rPr lang="en-US" smtClean="0"/>
              <a:pPr/>
              <a:t>11/15/2010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42993-3BDD-43C2-9241-1404AD172E4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3DF59-C8CA-4249-B8D4-5D785865EF9F}" type="datetimeFigureOut">
              <a:rPr lang="en-US" smtClean="0"/>
              <a:pPr/>
              <a:t>11/15/2010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42993-3BDD-43C2-9241-1404AD172E4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01595" y="1187659"/>
            <a:ext cx="8380412" cy="553998"/>
          </a:xfrm>
        </p:spPr>
        <p:txBody>
          <a:bodyPr/>
          <a:lstStyle>
            <a:lvl1pPr algn="l" rtl="0" fontAlgn="base">
              <a:lnSpc>
                <a:spcPct val="90000"/>
              </a:lnSpc>
              <a:spcBef>
                <a:spcPct val="0"/>
              </a:spcBef>
              <a:spcAft>
                <a:spcPct val="0"/>
              </a:spcAft>
              <a:defRPr lang="en-US" sz="4000" spc="-300" dirty="0">
                <a:ln w="3175">
                  <a:noFill/>
                </a:ln>
                <a:solidFill>
                  <a:schemeClr val="tx1"/>
                </a:solidFill>
                <a:effectLst/>
                <a:latin typeface="Segoe"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2080056"/>
            <a:ext cx="8380412" cy="4366054"/>
          </a:xfrm>
        </p:spPr>
        <p:txBody>
          <a:bodyPr/>
          <a:lstStyle>
            <a:lvl1pPr>
              <a:buFontTx/>
              <a:buBlip>
                <a:blip r:embed="rId2"/>
              </a:buBlip>
              <a:defRPr/>
            </a:lvl1pPr>
            <a:lvl2pPr>
              <a:buFontTx/>
              <a:buBlip>
                <a:blip r:embed="rId3"/>
              </a:buBlip>
              <a:defRPr/>
            </a:lvl2pPr>
            <a:lvl3pPr>
              <a:buFontTx/>
              <a:buBlip>
                <a:blip r:embed="rId3"/>
              </a:buBlip>
              <a:defRPr/>
            </a:lvl3pPr>
            <a:lvl4pPr>
              <a:buFontTx/>
              <a:buBlip>
                <a:blip r:embed="rId3"/>
              </a:buBlip>
              <a:defRPr/>
            </a:lvl4pPr>
            <a:lvl5pPr>
              <a:buFontTx/>
              <a:buBlip>
                <a:blip r:embed="rId3"/>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2"/>
          </p:nvPr>
        </p:nvSpPr>
        <p:spPr>
          <a:xfrm>
            <a:off x="7070725" y="6221413"/>
            <a:ext cx="1905000" cy="457200"/>
          </a:xfrm>
          <a:prstGeom prst="rect">
            <a:avLst/>
          </a:prstGeom>
          <a:ln/>
        </p:spPr>
        <p:txBody>
          <a:bodyPr lIns="91425" tIns="45713" rIns="91425" bIns="45713"/>
          <a:lstStyle>
            <a:lvl1pPr algn="r">
              <a:defRPr sz="1700"/>
            </a:lvl1pPr>
          </a:lstStyle>
          <a:p>
            <a:pPr>
              <a:defRPr/>
            </a:pPr>
            <a:fld id="{05F79666-4A2A-48BF-BA9C-3DB79E90F9E5}" type="slidenum">
              <a:rPr lang="zh-CN" altLang="en-US" smtClean="0"/>
              <a:pPr>
                <a:defRPr/>
              </a:pPr>
              <a:t>‹#›</a:t>
            </a:fld>
            <a:endParaRPr lang="en-US" altLang="zh-CN"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3DF59-C8CA-4249-B8D4-5D785865EF9F}" type="datetimeFigureOut">
              <a:rPr lang="en-US" smtClean="0"/>
              <a:pPr/>
              <a:t>11/15/2010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42993-3BDD-43C2-9241-1404AD172E4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F3DF59-C8CA-4249-B8D4-5D785865EF9F}" type="datetimeFigureOut">
              <a:rPr lang="en-US" smtClean="0"/>
              <a:pPr/>
              <a:t>11/15/2010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42993-3BDD-43C2-9241-1404AD172E4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F3DF59-C8CA-4249-B8D4-5D785865EF9F}" type="datetimeFigureOut">
              <a:rPr lang="en-US" smtClean="0"/>
              <a:pPr/>
              <a:t>11/15/2010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42993-3BDD-43C2-9241-1404AD172E4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F3DF59-C8CA-4249-B8D4-5D785865EF9F}" type="datetimeFigureOut">
              <a:rPr lang="en-US" smtClean="0"/>
              <a:pPr/>
              <a:t>11/15/2010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042993-3BDD-43C2-9241-1404AD172E4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F3DF59-C8CA-4249-B8D4-5D785865EF9F}" type="datetimeFigureOut">
              <a:rPr lang="en-US" smtClean="0"/>
              <a:pPr/>
              <a:t>11/15/2010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042993-3BDD-43C2-9241-1404AD172E4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3DF59-C8CA-4249-B8D4-5D785865EF9F}" type="datetimeFigureOut">
              <a:rPr lang="en-US" smtClean="0"/>
              <a:pPr/>
              <a:t>11/15/2010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042993-3BDD-43C2-9241-1404AD172E4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F3DF59-C8CA-4249-B8D4-5D785865EF9F}" type="datetimeFigureOut">
              <a:rPr lang="en-US" smtClean="0"/>
              <a:pPr/>
              <a:t>11/15/2010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42993-3BDD-43C2-9241-1404AD172E4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F3DF59-C8CA-4249-B8D4-5D785865EF9F}" type="datetimeFigureOut">
              <a:rPr lang="en-US" smtClean="0"/>
              <a:pPr/>
              <a:t>11/15/2010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42993-3BDD-43C2-9241-1404AD172E4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F3DF59-C8CA-4249-B8D4-5D785865EF9F}" type="datetimeFigureOut">
              <a:rPr lang="en-US" smtClean="0"/>
              <a:pPr/>
              <a:t>11/15/2010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42993-3BDD-43C2-9241-1404AD172E4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emf"/><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image" Target="../media/image44.png"/><Relationship Id="rId1" Type="http://schemas.openxmlformats.org/officeDocument/2006/relationships/slideLayout" Target="../slideLayouts/slideLayout1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60.png"/><Relationship Id="rId1" Type="http://schemas.openxmlformats.org/officeDocument/2006/relationships/slideLayout" Target="../slideLayouts/slideLayout12.xml"/><Relationship Id="rId4" Type="http://schemas.openxmlformats.org/officeDocument/2006/relationships/image" Target="../media/image50.emf"/></Relationships>
</file>

<file path=ppt/slides/_rels/slide15.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2.xml"/><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40.png"/><Relationship Id="rId1" Type="http://schemas.openxmlformats.org/officeDocument/2006/relationships/slideLayout" Target="../slideLayouts/slideLayout12.xml"/><Relationship Id="rId4" Type="http://schemas.openxmlformats.org/officeDocument/2006/relationships/image" Target="../media/image57.png"/></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2.xml"/><Relationship Id="rId5" Type="http://schemas.openxmlformats.org/officeDocument/2006/relationships/image" Target="../media/image61.png"/><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4.png"/></Relationships>
</file>

<file path=ppt/slides/_rels/slide21.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tmp"/><Relationship Id="rId1" Type="http://schemas.openxmlformats.org/officeDocument/2006/relationships/slideLayout" Target="../slideLayouts/slideLayout1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mailto:yuzheng@microsoft.com"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71.j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hyperlink" Target="http://research.microsoft.com/apps/pubs/?id=105051" TargetMode="External"/><Relationship Id="rId2" Type="http://schemas.openxmlformats.org/officeDocument/2006/relationships/hyperlink" Target="http://research.microsoft.com/apps/pubs/?id=138035" TargetMode="External"/><Relationship Id="rId1" Type="http://schemas.openxmlformats.org/officeDocument/2006/relationships/slideLayout" Target="../slideLayouts/slideLayout12.xml"/><Relationship Id="rId4" Type="http://schemas.openxmlformats.org/officeDocument/2006/relationships/hyperlink" Target="http://research.microsoft.com/apps/pubs/?id=121065"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emf"/><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wmf"/><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wmf"/></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wmf"/><Relationship Id="rId7" Type="http://schemas.openxmlformats.org/officeDocument/2006/relationships/image" Target="../media/image21.png"/><Relationship Id="rId2" Type="http://schemas.openxmlformats.org/officeDocument/2006/relationships/image" Target="../media/image4.wmf"/><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gif"/><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wmf"/></Relationships>
</file>

<file path=ppt/slides/_rels/slide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gif"/><Relationship Id="rId7"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8.jpeg"/><Relationship Id="rId5" Type="http://schemas.openxmlformats.org/officeDocument/2006/relationships/image" Target="../media/image27.png"/><Relationship Id="rId10" Type="http://schemas.openxmlformats.org/officeDocument/2006/relationships/image" Target="../media/image32.jpeg"/><Relationship Id="rId4" Type="http://schemas.openxmlformats.org/officeDocument/2006/relationships/image" Target="../media/image26.gif"/><Relationship Id="rId9" Type="http://schemas.openxmlformats.org/officeDocument/2006/relationships/image" Target="../media/image31.emf"/></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2.png"/><Relationship Id="rId2" Type="http://schemas.openxmlformats.org/officeDocument/2006/relationships/image" Target="../media/image33.tmp"/><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3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oadnetwork.png"/>
          <p:cNvPicPr>
            <a:picLocks noChangeAspect="1"/>
          </p:cNvPicPr>
          <p:nvPr/>
        </p:nvPicPr>
        <p:blipFill>
          <a:blip r:embed="rId2" cstate="print"/>
          <a:stretch>
            <a:fillRect/>
          </a:stretch>
        </p:blipFill>
        <p:spPr>
          <a:xfrm>
            <a:off x="0" y="4419600"/>
            <a:ext cx="9144000" cy="2438400"/>
          </a:xfrm>
          <a:prstGeom prst="rect">
            <a:avLst/>
          </a:prstGeom>
        </p:spPr>
      </p:pic>
      <p:sp>
        <p:nvSpPr>
          <p:cNvPr id="2" name="Title 1"/>
          <p:cNvSpPr>
            <a:spLocks noGrp="1"/>
          </p:cNvSpPr>
          <p:nvPr>
            <p:ph type="ctrTitle"/>
          </p:nvPr>
        </p:nvSpPr>
        <p:spPr>
          <a:xfrm>
            <a:off x="685800" y="685800"/>
            <a:ext cx="7772400" cy="1609725"/>
          </a:xfrm>
        </p:spPr>
        <p:txBody>
          <a:bodyPr>
            <a:normAutofit/>
          </a:bodyPr>
          <a:lstStyle/>
          <a:p>
            <a:r>
              <a:rPr lang="en-US" b="1" dirty="0" smtClean="0">
                <a:solidFill>
                  <a:srgbClr val="FF0000"/>
                </a:solidFill>
                <a:latin typeface="Berlin Sans FB Demi" pitchFamily="34" charset="0"/>
              </a:rPr>
              <a:t>T-Drive</a:t>
            </a:r>
            <a:r>
              <a:rPr lang="en-US" dirty="0" smtClean="0"/>
              <a:t>: Driving Directions Based on Taxi Trajectories</a:t>
            </a:r>
            <a:endParaRPr lang="en-US" dirty="0"/>
          </a:p>
        </p:txBody>
      </p:sp>
      <p:sp>
        <p:nvSpPr>
          <p:cNvPr id="3" name="Subtitle 2"/>
          <p:cNvSpPr>
            <a:spLocks noGrp="1"/>
          </p:cNvSpPr>
          <p:nvPr>
            <p:ph type="subTitle" idx="1"/>
          </p:nvPr>
        </p:nvSpPr>
        <p:spPr>
          <a:xfrm>
            <a:off x="2133600" y="3581400"/>
            <a:ext cx="5502908" cy="762000"/>
          </a:xfrm>
        </p:spPr>
        <p:txBody>
          <a:bodyPr>
            <a:normAutofit fontScale="92500" lnSpcReduction="10000"/>
          </a:bodyPr>
          <a:lstStyle/>
          <a:p>
            <a:r>
              <a:rPr lang="en-US" sz="2400" dirty="0" smtClean="0"/>
              <a:t>Microsoft Research Asia</a:t>
            </a:r>
          </a:p>
          <a:p>
            <a:r>
              <a:rPr lang="en-US" altLang="zh-CN" sz="2300" dirty="0"/>
              <a:t>University of North Texas</a:t>
            </a:r>
            <a:endParaRPr lang="en-US" sz="2300" dirty="0"/>
          </a:p>
        </p:txBody>
      </p:sp>
      <p:pic>
        <p:nvPicPr>
          <p:cNvPr id="1026" name="Picture 2" descr="C:\Users\yuzheng\AppData\Local\Microsoft\Windows\Temporary Internet Files\Content.IE5\7LOL567D\MCj03118980000[1].wmf"/>
          <p:cNvPicPr>
            <a:picLocks noChangeAspect="1" noChangeArrowheads="1"/>
          </p:cNvPicPr>
          <p:nvPr/>
        </p:nvPicPr>
        <p:blipFill>
          <a:blip r:embed="rId3" cstate="print"/>
          <a:srcRect/>
          <a:stretch>
            <a:fillRect/>
          </a:stretch>
        </p:blipFill>
        <p:spPr bwMode="auto">
          <a:xfrm>
            <a:off x="6937375" y="5848350"/>
            <a:ext cx="1825625" cy="857250"/>
          </a:xfrm>
          <a:prstGeom prst="rect">
            <a:avLst/>
          </a:prstGeom>
          <a:noFill/>
        </p:spPr>
      </p:pic>
      <p:sp>
        <p:nvSpPr>
          <p:cNvPr id="21" name="Freeform 20"/>
          <p:cNvSpPr/>
          <p:nvPr/>
        </p:nvSpPr>
        <p:spPr>
          <a:xfrm>
            <a:off x="1994023" y="4495800"/>
            <a:ext cx="4902077" cy="1889760"/>
          </a:xfrm>
          <a:custGeom>
            <a:avLst/>
            <a:gdLst>
              <a:gd name="connsiteX0" fmla="*/ 311027 w 4902077"/>
              <a:gd name="connsiteY0" fmla="*/ 0 h 2362200"/>
              <a:gd name="connsiteX1" fmla="*/ 225302 w 4902077"/>
              <a:gd name="connsiteY1" fmla="*/ 76200 h 2362200"/>
              <a:gd name="connsiteX2" fmla="*/ 149102 w 4902077"/>
              <a:gd name="connsiteY2" fmla="*/ 152400 h 2362200"/>
              <a:gd name="connsiteX3" fmla="*/ 101477 w 4902077"/>
              <a:gd name="connsiteY3" fmla="*/ 238125 h 2362200"/>
              <a:gd name="connsiteX4" fmla="*/ 177677 w 4902077"/>
              <a:gd name="connsiteY4" fmla="*/ 257175 h 2362200"/>
              <a:gd name="connsiteX5" fmla="*/ 368177 w 4902077"/>
              <a:gd name="connsiteY5" fmla="*/ 238125 h 2362200"/>
              <a:gd name="connsiteX6" fmla="*/ 625352 w 4902077"/>
              <a:gd name="connsiteY6" fmla="*/ 219075 h 2362200"/>
              <a:gd name="connsiteX7" fmla="*/ 873002 w 4902077"/>
              <a:gd name="connsiteY7" fmla="*/ 228600 h 2362200"/>
              <a:gd name="connsiteX8" fmla="*/ 892052 w 4902077"/>
              <a:gd name="connsiteY8" fmla="*/ 285750 h 2362200"/>
              <a:gd name="connsiteX9" fmla="*/ 863477 w 4902077"/>
              <a:gd name="connsiteY9" fmla="*/ 476250 h 2362200"/>
              <a:gd name="connsiteX10" fmla="*/ 844427 w 4902077"/>
              <a:gd name="connsiteY10" fmla="*/ 504825 h 2362200"/>
              <a:gd name="connsiteX11" fmla="*/ 825377 w 4902077"/>
              <a:gd name="connsiteY11" fmla="*/ 590550 h 2362200"/>
              <a:gd name="connsiteX12" fmla="*/ 806327 w 4902077"/>
              <a:gd name="connsiteY12" fmla="*/ 714375 h 2362200"/>
              <a:gd name="connsiteX13" fmla="*/ 739652 w 4902077"/>
              <a:gd name="connsiteY13" fmla="*/ 771525 h 2362200"/>
              <a:gd name="connsiteX14" fmla="*/ 701552 w 4902077"/>
              <a:gd name="connsiteY14" fmla="*/ 790575 h 2362200"/>
              <a:gd name="connsiteX15" fmla="*/ 606302 w 4902077"/>
              <a:gd name="connsiteY15" fmla="*/ 819150 h 2362200"/>
              <a:gd name="connsiteX16" fmla="*/ 568202 w 4902077"/>
              <a:gd name="connsiteY16" fmla="*/ 847725 h 2362200"/>
              <a:gd name="connsiteX17" fmla="*/ 539627 w 4902077"/>
              <a:gd name="connsiteY17" fmla="*/ 857250 h 2362200"/>
              <a:gd name="connsiteX18" fmla="*/ 501527 w 4902077"/>
              <a:gd name="connsiteY18" fmla="*/ 885825 h 2362200"/>
              <a:gd name="connsiteX19" fmla="*/ 472952 w 4902077"/>
              <a:gd name="connsiteY19" fmla="*/ 895350 h 2362200"/>
              <a:gd name="connsiteX20" fmla="*/ 377702 w 4902077"/>
              <a:gd name="connsiteY20" fmla="*/ 942975 h 2362200"/>
              <a:gd name="connsiteX21" fmla="*/ 320552 w 4902077"/>
              <a:gd name="connsiteY21" fmla="*/ 981075 h 2362200"/>
              <a:gd name="connsiteX22" fmla="*/ 291977 w 4902077"/>
              <a:gd name="connsiteY22" fmla="*/ 1009650 h 2362200"/>
              <a:gd name="connsiteX23" fmla="*/ 206252 w 4902077"/>
              <a:gd name="connsiteY23" fmla="*/ 1076325 h 2362200"/>
              <a:gd name="connsiteX24" fmla="*/ 168152 w 4902077"/>
              <a:gd name="connsiteY24" fmla="*/ 1133475 h 2362200"/>
              <a:gd name="connsiteX25" fmla="*/ 111002 w 4902077"/>
              <a:gd name="connsiteY25" fmla="*/ 1171575 h 2362200"/>
              <a:gd name="connsiteX26" fmla="*/ 91952 w 4902077"/>
              <a:gd name="connsiteY26" fmla="*/ 1200150 h 2362200"/>
              <a:gd name="connsiteX27" fmla="*/ 34802 w 4902077"/>
              <a:gd name="connsiteY27" fmla="*/ 1238250 h 2362200"/>
              <a:gd name="connsiteX28" fmla="*/ 6227 w 4902077"/>
              <a:gd name="connsiteY28" fmla="*/ 1295400 h 2362200"/>
              <a:gd name="connsiteX29" fmla="*/ 72902 w 4902077"/>
              <a:gd name="connsiteY29" fmla="*/ 1323975 h 2362200"/>
              <a:gd name="connsiteX30" fmla="*/ 377702 w 4902077"/>
              <a:gd name="connsiteY30" fmla="*/ 1314450 h 2362200"/>
              <a:gd name="connsiteX31" fmla="*/ 625352 w 4902077"/>
              <a:gd name="connsiteY31" fmla="*/ 1304925 h 2362200"/>
              <a:gd name="connsiteX32" fmla="*/ 882527 w 4902077"/>
              <a:gd name="connsiteY32" fmla="*/ 1323975 h 2362200"/>
              <a:gd name="connsiteX33" fmla="*/ 1044452 w 4902077"/>
              <a:gd name="connsiteY33" fmla="*/ 1343025 h 2362200"/>
              <a:gd name="connsiteX34" fmla="*/ 1330202 w 4902077"/>
              <a:gd name="connsiteY34" fmla="*/ 1362075 h 2362200"/>
              <a:gd name="connsiteX35" fmla="*/ 1530227 w 4902077"/>
              <a:gd name="connsiteY35" fmla="*/ 1381125 h 2362200"/>
              <a:gd name="connsiteX36" fmla="*/ 1901702 w 4902077"/>
              <a:gd name="connsiteY36" fmla="*/ 1362075 h 2362200"/>
              <a:gd name="connsiteX37" fmla="*/ 2044577 w 4902077"/>
              <a:gd name="connsiteY37" fmla="*/ 1343025 h 2362200"/>
              <a:gd name="connsiteX38" fmla="*/ 2311277 w 4902077"/>
              <a:gd name="connsiteY38" fmla="*/ 1323975 h 2362200"/>
              <a:gd name="connsiteX39" fmla="*/ 2397002 w 4902077"/>
              <a:gd name="connsiteY39" fmla="*/ 1314450 h 2362200"/>
              <a:gd name="connsiteX40" fmla="*/ 2530352 w 4902077"/>
              <a:gd name="connsiteY40" fmla="*/ 1323975 h 2362200"/>
              <a:gd name="connsiteX41" fmla="*/ 2625602 w 4902077"/>
              <a:gd name="connsiteY41" fmla="*/ 1333500 h 2362200"/>
              <a:gd name="connsiteX42" fmla="*/ 2720852 w 4902077"/>
              <a:gd name="connsiteY42" fmla="*/ 1323975 h 2362200"/>
              <a:gd name="connsiteX43" fmla="*/ 2873252 w 4902077"/>
              <a:gd name="connsiteY43" fmla="*/ 1314450 h 2362200"/>
              <a:gd name="connsiteX44" fmla="*/ 2987552 w 4902077"/>
              <a:gd name="connsiteY44" fmla="*/ 1295400 h 2362200"/>
              <a:gd name="connsiteX45" fmla="*/ 3035177 w 4902077"/>
              <a:gd name="connsiteY45" fmla="*/ 1285875 h 2362200"/>
              <a:gd name="connsiteX46" fmla="*/ 3063752 w 4902077"/>
              <a:gd name="connsiteY46" fmla="*/ 1295400 h 2362200"/>
              <a:gd name="connsiteX47" fmla="*/ 3073277 w 4902077"/>
              <a:gd name="connsiteY47" fmla="*/ 1323975 h 2362200"/>
              <a:gd name="connsiteX48" fmla="*/ 3082802 w 4902077"/>
              <a:gd name="connsiteY48" fmla="*/ 1371600 h 2362200"/>
              <a:gd name="connsiteX49" fmla="*/ 3054227 w 4902077"/>
              <a:gd name="connsiteY49" fmla="*/ 1485900 h 2362200"/>
              <a:gd name="connsiteX50" fmla="*/ 3035177 w 4902077"/>
              <a:gd name="connsiteY50" fmla="*/ 1552575 h 2362200"/>
              <a:gd name="connsiteX51" fmla="*/ 3016127 w 4902077"/>
              <a:gd name="connsiteY51" fmla="*/ 1590675 h 2362200"/>
              <a:gd name="connsiteX52" fmla="*/ 2997077 w 4902077"/>
              <a:gd name="connsiteY52" fmla="*/ 1800225 h 2362200"/>
              <a:gd name="connsiteX53" fmla="*/ 2987552 w 4902077"/>
              <a:gd name="connsiteY53" fmla="*/ 1847850 h 2362200"/>
              <a:gd name="connsiteX54" fmla="*/ 2978027 w 4902077"/>
              <a:gd name="connsiteY54" fmla="*/ 1933575 h 2362200"/>
              <a:gd name="connsiteX55" fmla="*/ 2958977 w 4902077"/>
              <a:gd name="connsiteY55" fmla="*/ 2114550 h 2362200"/>
              <a:gd name="connsiteX56" fmla="*/ 2978027 w 4902077"/>
              <a:gd name="connsiteY56" fmla="*/ 2247900 h 2362200"/>
              <a:gd name="connsiteX57" fmla="*/ 2987552 w 4902077"/>
              <a:gd name="connsiteY57" fmla="*/ 2276475 h 2362200"/>
              <a:gd name="connsiteX58" fmla="*/ 3006602 w 4902077"/>
              <a:gd name="connsiteY58" fmla="*/ 2305050 h 2362200"/>
              <a:gd name="connsiteX59" fmla="*/ 3063752 w 4902077"/>
              <a:gd name="connsiteY59" fmla="*/ 2333625 h 2362200"/>
              <a:gd name="connsiteX60" fmla="*/ 3273302 w 4902077"/>
              <a:gd name="connsiteY60" fmla="*/ 2324100 h 2362200"/>
              <a:gd name="connsiteX61" fmla="*/ 3616202 w 4902077"/>
              <a:gd name="connsiteY61" fmla="*/ 2343150 h 2362200"/>
              <a:gd name="connsiteX62" fmla="*/ 3701927 w 4902077"/>
              <a:gd name="connsiteY62" fmla="*/ 2362200 h 2362200"/>
              <a:gd name="connsiteX63" fmla="*/ 3959102 w 4902077"/>
              <a:gd name="connsiteY63" fmla="*/ 2352675 h 2362200"/>
              <a:gd name="connsiteX64" fmla="*/ 4063877 w 4902077"/>
              <a:gd name="connsiteY64" fmla="*/ 2343150 h 2362200"/>
              <a:gd name="connsiteX65" fmla="*/ 4149602 w 4902077"/>
              <a:gd name="connsiteY65" fmla="*/ 2333625 h 2362200"/>
              <a:gd name="connsiteX66" fmla="*/ 4263902 w 4902077"/>
              <a:gd name="connsiteY66" fmla="*/ 2324100 h 2362200"/>
              <a:gd name="connsiteX67" fmla="*/ 4397252 w 4902077"/>
              <a:gd name="connsiteY67" fmla="*/ 2305050 h 2362200"/>
              <a:gd name="connsiteX68" fmla="*/ 4492502 w 4902077"/>
              <a:gd name="connsiteY68" fmla="*/ 2295525 h 2362200"/>
              <a:gd name="connsiteX69" fmla="*/ 4902077 w 4902077"/>
              <a:gd name="connsiteY69" fmla="*/ 2286000 h 236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902077" h="2362200">
                <a:moveTo>
                  <a:pt x="311027" y="0"/>
                </a:moveTo>
                <a:cubicBezTo>
                  <a:pt x="297139" y="11573"/>
                  <a:pt x="242290" y="54359"/>
                  <a:pt x="225302" y="76200"/>
                </a:cubicBezTo>
                <a:cubicBezTo>
                  <a:pt x="166787" y="151434"/>
                  <a:pt x="215456" y="119223"/>
                  <a:pt x="149102" y="152400"/>
                </a:cubicBezTo>
                <a:cubicBezTo>
                  <a:pt x="105433" y="217904"/>
                  <a:pt x="118242" y="187830"/>
                  <a:pt x="101477" y="238125"/>
                </a:cubicBezTo>
                <a:cubicBezTo>
                  <a:pt x="124026" y="245641"/>
                  <a:pt x="154689" y="257175"/>
                  <a:pt x="177677" y="257175"/>
                </a:cubicBezTo>
                <a:cubicBezTo>
                  <a:pt x="224280" y="257175"/>
                  <a:pt x="316445" y="244592"/>
                  <a:pt x="368177" y="238125"/>
                </a:cubicBezTo>
                <a:cubicBezTo>
                  <a:pt x="465177" y="205792"/>
                  <a:pt x="416549" y="219075"/>
                  <a:pt x="625352" y="219075"/>
                </a:cubicBezTo>
                <a:cubicBezTo>
                  <a:pt x="707963" y="219075"/>
                  <a:pt x="790452" y="225425"/>
                  <a:pt x="873002" y="228600"/>
                </a:cubicBezTo>
                <a:cubicBezTo>
                  <a:pt x="879352" y="247650"/>
                  <a:pt x="893483" y="265721"/>
                  <a:pt x="892052" y="285750"/>
                </a:cubicBezTo>
                <a:cubicBezTo>
                  <a:pt x="889922" y="315565"/>
                  <a:pt x="892642" y="432502"/>
                  <a:pt x="863477" y="476250"/>
                </a:cubicBezTo>
                <a:lnTo>
                  <a:pt x="844427" y="504825"/>
                </a:lnTo>
                <a:cubicBezTo>
                  <a:pt x="837494" y="532556"/>
                  <a:pt x="829408" y="562335"/>
                  <a:pt x="825377" y="590550"/>
                </a:cubicBezTo>
                <a:cubicBezTo>
                  <a:pt x="822645" y="609671"/>
                  <a:pt x="819074" y="684633"/>
                  <a:pt x="806327" y="714375"/>
                </a:cubicBezTo>
                <a:cubicBezTo>
                  <a:pt x="791639" y="748647"/>
                  <a:pt x="773431" y="752759"/>
                  <a:pt x="739652" y="771525"/>
                </a:cubicBezTo>
                <a:cubicBezTo>
                  <a:pt x="727240" y="778421"/>
                  <a:pt x="714735" y="785302"/>
                  <a:pt x="701552" y="790575"/>
                </a:cubicBezTo>
                <a:cubicBezTo>
                  <a:pt x="662903" y="806035"/>
                  <a:pt x="643726" y="809794"/>
                  <a:pt x="606302" y="819150"/>
                </a:cubicBezTo>
                <a:cubicBezTo>
                  <a:pt x="593602" y="828675"/>
                  <a:pt x="581985" y="839849"/>
                  <a:pt x="568202" y="847725"/>
                </a:cubicBezTo>
                <a:cubicBezTo>
                  <a:pt x="559485" y="852706"/>
                  <a:pt x="548344" y="852269"/>
                  <a:pt x="539627" y="857250"/>
                </a:cubicBezTo>
                <a:cubicBezTo>
                  <a:pt x="525844" y="865126"/>
                  <a:pt x="515310" y="877949"/>
                  <a:pt x="501527" y="885825"/>
                </a:cubicBezTo>
                <a:cubicBezTo>
                  <a:pt x="492810" y="890806"/>
                  <a:pt x="481729" y="890474"/>
                  <a:pt x="472952" y="895350"/>
                </a:cubicBezTo>
                <a:cubicBezTo>
                  <a:pt x="380167" y="946897"/>
                  <a:pt x="452161" y="924360"/>
                  <a:pt x="377702" y="942975"/>
                </a:cubicBezTo>
                <a:cubicBezTo>
                  <a:pt x="336496" y="1004784"/>
                  <a:pt x="386791" y="943224"/>
                  <a:pt x="320552" y="981075"/>
                </a:cubicBezTo>
                <a:cubicBezTo>
                  <a:pt x="308856" y="987758"/>
                  <a:pt x="302610" y="1001380"/>
                  <a:pt x="291977" y="1009650"/>
                </a:cubicBezTo>
                <a:cubicBezTo>
                  <a:pt x="251463" y="1041161"/>
                  <a:pt x="234634" y="1039834"/>
                  <a:pt x="206252" y="1076325"/>
                </a:cubicBezTo>
                <a:cubicBezTo>
                  <a:pt x="192196" y="1094397"/>
                  <a:pt x="187202" y="1120775"/>
                  <a:pt x="168152" y="1133475"/>
                </a:cubicBezTo>
                <a:lnTo>
                  <a:pt x="111002" y="1171575"/>
                </a:lnTo>
                <a:cubicBezTo>
                  <a:pt x="104652" y="1181100"/>
                  <a:pt x="100567" y="1192612"/>
                  <a:pt x="91952" y="1200150"/>
                </a:cubicBezTo>
                <a:cubicBezTo>
                  <a:pt x="74722" y="1215227"/>
                  <a:pt x="34802" y="1238250"/>
                  <a:pt x="34802" y="1238250"/>
                </a:cubicBezTo>
                <a:cubicBezTo>
                  <a:pt x="32270" y="1242048"/>
                  <a:pt x="0" y="1285022"/>
                  <a:pt x="6227" y="1295400"/>
                </a:cubicBezTo>
                <a:cubicBezTo>
                  <a:pt x="12112" y="1305208"/>
                  <a:pt x="59986" y="1319670"/>
                  <a:pt x="72902" y="1323975"/>
                </a:cubicBezTo>
                <a:lnTo>
                  <a:pt x="377702" y="1314450"/>
                </a:lnTo>
                <a:cubicBezTo>
                  <a:pt x="460264" y="1311603"/>
                  <a:pt x="542741" y="1304925"/>
                  <a:pt x="625352" y="1304925"/>
                </a:cubicBezTo>
                <a:cubicBezTo>
                  <a:pt x="684357" y="1304925"/>
                  <a:pt x="813014" y="1315797"/>
                  <a:pt x="882527" y="1323975"/>
                </a:cubicBezTo>
                <a:cubicBezTo>
                  <a:pt x="1026343" y="1340895"/>
                  <a:pt x="862120" y="1327170"/>
                  <a:pt x="1044452" y="1343025"/>
                </a:cubicBezTo>
                <a:cubicBezTo>
                  <a:pt x="1233667" y="1359478"/>
                  <a:pt x="1111956" y="1346486"/>
                  <a:pt x="1330202" y="1362075"/>
                </a:cubicBezTo>
                <a:cubicBezTo>
                  <a:pt x="1373650" y="1365178"/>
                  <a:pt x="1484795" y="1376582"/>
                  <a:pt x="1530227" y="1381125"/>
                </a:cubicBezTo>
                <a:cubicBezTo>
                  <a:pt x="1695436" y="1348083"/>
                  <a:pt x="1483721" y="1387666"/>
                  <a:pt x="1901702" y="1362075"/>
                </a:cubicBezTo>
                <a:cubicBezTo>
                  <a:pt x="1949659" y="1359139"/>
                  <a:pt x="1996847" y="1348532"/>
                  <a:pt x="2044577" y="1343025"/>
                </a:cubicBezTo>
                <a:cubicBezTo>
                  <a:pt x="2162367" y="1329434"/>
                  <a:pt x="2177296" y="1334281"/>
                  <a:pt x="2311277" y="1323975"/>
                </a:cubicBezTo>
                <a:cubicBezTo>
                  <a:pt x="2339943" y="1321770"/>
                  <a:pt x="2368427" y="1317625"/>
                  <a:pt x="2397002" y="1314450"/>
                </a:cubicBezTo>
                <a:lnTo>
                  <a:pt x="2530352" y="1323975"/>
                </a:lnTo>
                <a:cubicBezTo>
                  <a:pt x="2562150" y="1326625"/>
                  <a:pt x="2593694" y="1333500"/>
                  <a:pt x="2625602" y="1333500"/>
                </a:cubicBezTo>
                <a:cubicBezTo>
                  <a:pt x="2657510" y="1333500"/>
                  <a:pt x="2689038" y="1326422"/>
                  <a:pt x="2720852" y="1323975"/>
                </a:cubicBezTo>
                <a:cubicBezTo>
                  <a:pt x="2771601" y="1320071"/>
                  <a:pt x="2822452" y="1317625"/>
                  <a:pt x="2873252" y="1314450"/>
                </a:cubicBezTo>
                <a:cubicBezTo>
                  <a:pt x="2985490" y="1292002"/>
                  <a:pt x="2845778" y="1319029"/>
                  <a:pt x="2987552" y="1295400"/>
                </a:cubicBezTo>
                <a:cubicBezTo>
                  <a:pt x="3003521" y="1292738"/>
                  <a:pt x="3019302" y="1289050"/>
                  <a:pt x="3035177" y="1285875"/>
                </a:cubicBezTo>
                <a:cubicBezTo>
                  <a:pt x="3044702" y="1289050"/>
                  <a:pt x="3056652" y="1288300"/>
                  <a:pt x="3063752" y="1295400"/>
                </a:cubicBezTo>
                <a:cubicBezTo>
                  <a:pt x="3070852" y="1302500"/>
                  <a:pt x="3070842" y="1314235"/>
                  <a:pt x="3073277" y="1323975"/>
                </a:cubicBezTo>
                <a:cubicBezTo>
                  <a:pt x="3077204" y="1339681"/>
                  <a:pt x="3079627" y="1355725"/>
                  <a:pt x="3082802" y="1371600"/>
                </a:cubicBezTo>
                <a:cubicBezTo>
                  <a:pt x="3057878" y="1521144"/>
                  <a:pt x="3091963" y="1334957"/>
                  <a:pt x="3054227" y="1485900"/>
                </a:cubicBezTo>
                <a:cubicBezTo>
                  <a:pt x="3049394" y="1505234"/>
                  <a:pt x="3043376" y="1533444"/>
                  <a:pt x="3035177" y="1552575"/>
                </a:cubicBezTo>
                <a:cubicBezTo>
                  <a:pt x="3029584" y="1565626"/>
                  <a:pt x="3022477" y="1577975"/>
                  <a:pt x="3016127" y="1590675"/>
                </a:cubicBezTo>
                <a:cubicBezTo>
                  <a:pt x="2991214" y="1765065"/>
                  <a:pt x="3026459" y="1506401"/>
                  <a:pt x="2997077" y="1800225"/>
                </a:cubicBezTo>
                <a:cubicBezTo>
                  <a:pt x="2995466" y="1816334"/>
                  <a:pt x="2989842" y="1831823"/>
                  <a:pt x="2987552" y="1847850"/>
                </a:cubicBezTo>
                <a:cubicBezTo>
                  <a:pt x="2983486" y="1876312"/>
                  <a:pt x="2980518" y="1904932"/>
                  <a:pt x="2978027" y="1933575"/>
                </a:cubicBezTo>
                <a:cubicBezTo>
                  <a:pt x="2963241" y="2103609"/>
                  <a:pt x="2978734" y="2015767"/>
                  <a:pt x="2958977" y="2114550"/>
                </a:cubicBezTo>
                <a:cubicBezTo>
                  <a:pt x="2965327" y="2159000"/>
                  <a:pt x="2963828" y="2205303"/>
                  <a:pt x="2978027" y="2247900"/>
                </a:cubicBezTo>
                <a:cubicBezTo>
                  <a:pt x="2981202" y="2257425"/>
                  <a:pt x="2983062" y="2267495"/>
                  <a:pt x="2987552" y="2276475"/>
                </a:cubicBezTo>
                <a:cubicBezTo>
                  <a:pt x="2992672" y="2286714"/>
                  <a:pt x="2998507" y="2296955"/>
                  <a:pt x="3006602" y="2305050"/>
                </a:cubicBezTo>
                <a:cubicBezTo>
                  <a:pt x="3025066" y="2323514"/>
                  <a:pt x="3040511" y="2325878"/>
                  <a:pt x="3063752" y="2333625"/>
                </a:cubicBezTo>
                <a:cubicBezTo>
                  <a:pt x="3133602" y="2330450"/>
                  <a:pt x="3203380" y="2324100"/>
                  <a:pt x="3273302" y="2324100"/>
                </a:cubicBezTo>
                <a:cubicBezTo>
                  <a:pt x="3365690" y="2324100"/>
                  <a:pt x="3516150" y="2336003"/>
                  <a:pt x="3616202" y="2343150"/>
                </a:cubicBezTo>
                <a:cubicBezTo>
                  <a:pt x="3630896" y="2346824"/>
                  <a:pt x="3689835" y="2362200"/>
                  <a:pt x="3701927" y="2362200"/>
                </a:cubicBezTo>
                <a:cubicBezTo>
                  <a:pt x="3787711" y="2362200"/>
                  <a:pt x="3873377" y="2355850"/>
                  <a:pt x="3959102" y="2352675"/>
                </a:cubicBezTo>
                <a:lnTo>
                  <a:pt x="4063877" y="2343150"/>
                </a:lnTo>
                <a:cubicBezTo>
                  <a:pt x="4092485" y="2340289"/>
                  <a:pt x="4120981" y="2336351"/>
                  <a:pt x="4149602" y="2333625"/>
                </a:cubicBezTo>
                <a:cubicBezTo>
                  <a:pt x="4187662" y="2330000"/>
                  <a:pt x="4225802" y="2327275"/>
                  <a:pt x="4263902" y="2324100"/>
                </a:cubicBezTo>
                <a:cubicBezTo>
                  <a:pt x="4326344" y="2303286"/>
                  <a:pt x="4280391" y="2316180"/>
                  <a:pt x="4397252" y="2305050"/>
                </a:cubicBezTo>
                <a:cubicBezTo>
                  <a:pt x="4429017" y="2302025"/>
                  <a:pt x="4460619" y="2296800"/>
                  <a:pt x="4492502" y="2295525"/>
                </a:cubicBezTo>
                <a:cubicBezTo>
                  <a:pt x="4736578" y="2285762"/>
                  <a:pt x="4757442" y="2286000"/>
                  <a:pt x="4902077" y="2286000"/>
                </a:cubicBezTo>
              </a:path>
            </a:pathLst>
          </a:custGeom>
          <a:ln w="4445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1886" y="4495800"/>
            <a:ext cx="842963"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reeform 9"/>
          <p:cNvSpPr/>
          <p:nvPr/>
        </p:nvSpPr>
        <p:spPr>
          <a:xfrm>
            <a:off x="6015846" y="4455319"/>
            <a:ext cx="1011062" cy="374778"/>
          </a:xfrm>
          <a:custGeom>
            <a:avLst/>
            <a:gdLst>
              <a:gd name="connsiteX0" fmla="*/ 149210 w 1011062"/>
              <a:gd name="connsiteY0" fmla="*/ 0 h 374778"/>
              <a:gd name="connsiteX1" fmla="*/ 189692 w 1011062"/>
              <a:gd name="connsiteY1" fmla="*/ 76200 h 374778"/>
              <a:gd name="connsiteX2" fmla="*/ 313517 w 1011062"/>
              <a:gd name="connsiteY2" fmla="*/ 97631 h 374778"/>
              <a:gd name="connsiteX3" fmla="*/ 637367 w 1011062"/>
              <a:gd name="connsiteY3" fmla="*/ 100012 h 374778"/>
              <a:gd name="connsiteX4" fmla="*/ 975504 w 1011062"/>
              <a:gd name="connsiteY4" fmla="*/ 114300 h 374778"/>
              <a:gd name="connsiteX5" fmla="*/ 982648 w 1011062"/>
              <a:gd name="connsiteY5" fmla="*/ 150019 h 374778"/>
              <a:gd name="connsiteX6" fmla="*/ 813579 w 1011062"/>
              <a:gd name="connsiteY6" fmla="*/ 176212 h 374778"/>
              <a:gd name="connsiteX7" fmla="*/ 451629 w 1011062"/>
              <a:gd name="connsiteY7" fmla="*/ 240506 h 374778"/>
              <a:gd name="connsiteX8" fmla="*/ 146829 w 1011062"/>
              <a:gd name="connsiteY8" fmla="*/ 302419 h 374778"/>
              <a:gd name="connsiteX9" fmla="*/ 3954 w 1011062"/>
              <a:gd name="connsiteY9" fmla="*/ 369094 h 374778"/>
              <a:gd name="connsiteX10" fmla="*/ 53960 w 1011062"/>
              <a:gd name="connsiteY10" fmla="*/ 366712 h 374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1062" h="374778">
                <a:moveTo>
                  <a:pt x="149210" y="0"/>
                </a:moveTo>
                <a:cubicBezTo>
                  <a:pt x="155758" y="29964"/>
                  <a:pt x="162307" y="59928"/>
                  <a:pt x="189692" y="76200"/>
                </a:cubicBezTo>
                <a:cubicBezTo>
                  <a:pt x="217077" y="92472"/>
                  <a:pt x="238905" y="93662"/>
                  <a:pt x="313517" y="97631"/>
                </a:cubicBezTo>
                <a:cubicBezTo>
                  <a:pt x="388129" y="101600"/>
                  <a:pt x="527036" y="97234"/>
                  <a:pt x="637367" y="100012"/>
                </a:cubicBezTo>
                <a:cubicBezTo>
                  <a:pt x="747698" y="102790"/>
                  <a:pt x="917957" y="105966"/>
                  <a:pt x="975504" y="114300"/>
                </a:cubicBezTo>
                <a:cubicBezTo>
                  <a:pt x="1033051" y="122634"/>
                  <a:pt x="1009636" y="139700"/>
                  <a:pt x="982648" y="150019"/>
                </a:cubicBezTo>
                <a:cubicBezTo>
                  <a:pt x="955660" y="160338"/>
                  <a:pt x="813579" y="176212"/>
                  <a:pt x="813579" y="176212"/>
                </a:cubicBezTo>
                <a:lnTo>
                  <a:pt x="451629" y="240506"/>
                </a:lnTo>
                <a:cubicBezTo>
                  <a:pt x="340504" y="261541"/>
                  <a:pt x="221442" y="280988"/>
                  <a:pt x="146829" y="302419"/>
                </a:cubicBezTo>
                <a:cubicBezTo>
                  <a:pt x="72216" y="323850"/>
                  <a:pt x="19432" y="358379"/>
                  <a:pt x="3954" y="369094"/>
                </a:cubicBezTo>
                <a:cubicBezTo>
                  <a:pt x="-11524" y="379809"/>
                  <a:pt x="21218" y="373260"/>
                  <a:pt x="53960" y="366712"/>
                </a:cubicBezTo>
              </a:path>
            </a:pathLst>
          </a:custGeom>
          <a:ln w="190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2946" y="4700587"/>
            <a:ext cx="685800" cy="507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117092" y="2514600"/>
            <a:ext cx="5502908" cy="769441"/>
          </a:xfrm>
          <a:prstGeom prst="rect">
            <a:avLst/>
          </a:prstGeom>
        </p:spPr>
        <p:txBody>
          <a:bodyPr wrap="square">
            <a:spAutoFit/>
          </a:bodyPr>
          <a:lstStyle/>
          <a:p>
            <a:pPr algn="ctr"/>
            <a:r>
              <a:rPr lang="en-US" altLang="zh-CN" sz="2000" dirty="0">
                <a:solidFill>
                  <a:schemeClr val="bg1">
                    <a:lumMod val="50000"/>
                  </a:schemeClr>
                </a:solidFill>
              </a:rPr>
              <a:t>Jing Yuan, </a:t>
            </a:r>
            <a:r>
              <a:rPr lang="en-US" altLang="zh-CN" sz="2400" b="1" dirty="0" smtClean="0">
                <a:solidFill>
                  <a:srgbClr val="0000FF"/>
                </a:solidFill>
              </a:rPr>
              <a:t>Yu Zheng</a:t>
            </a:r>
            <a:r>
              <a:rPr lang="en-US" altLang="zh-CN" sz="2400" dirty="0">
                <a:solidFill>
                  <a:schemeClr val="tx1">
                    <a:lumMod val="65000"/>
                    <a:lumOff val="35000"/>
                  </a:schemeClr>
                </a:solidFill>
              </a:rPr>
              <a:t>,</a:t>
            </a:r>
            <a:r>
              <a:rPr lang="en-US" altLang="zh-CN" sz="2400" b="1" dirty="0" smtClean="0">
                <a:solidFill>
                  <a:srgbClr val="0000FF"/>
                </a:solidFill>
              </a:rPr>
              <a:t> </a:t>
            </a:r>
            <a:r>
              <a:rPr lang="en-US" altLang="zh-CN" sz="2000" dirty="0" err="1">
                <a:solidFill>
                  <a:schemeClr val="bg1">
                    <a:lumMod val="50000"/>
                  </a:schemeClr>
                </a:solidFill>
              </a:rPr>
              <a:t>Chengyang</a:t>
            </a:r>
            <a:r>
              <a:rPr lang="en-US" altLang="zh-CN" sz="2000" dirty="0">
                <a:solidFill>
                  <a:schemeClr val="bg1">
                    <a:lumMod val="50000"/>
                  </a:schemeClr>
                </a:solidFill>
              </a:rPr>
              <a:t> </a:t>
            </a:r>
            <a:r>
              <a:rPr lang="en-US" altLang="zh-CN" sz="2000" dirty="0" smtClean="0">
                <a:solidFill>
                  <a:schemeClr val="bg1">
                    <a:lumMod val="50000"/>
                  </a:schemeClr>
                </a:solidFill>
              </a:rPr>
              <a:t>Zhang, </a:t>
            </a:r>
          </a:p>
          <a:p>
            <a:pPr algn="ctr"/>
            <a:r>
              <a:rPr lang="en-US" altLang="zh-CN" sz="2000" dirty="0" smtClean="0">
                <a:solidFill>
                  <a:schemeClr val="bg1">
                    <a:lumMod val="50000"/>
                  </a:schemeClr>
                </a:solidFill>
              </a:rPr>
              <a:t>Xing </a:t>
            </a:r>
            <a:r>
              <a:rPr lang="en-US" altLang="zh-CN" sz="2000" dirty="0">
                <a:solidFill>
                  <a:schemeClr val="bg1">
                    <a:lumMod val="50000"/>
                  </a:schemeClr>
                </a:solidFill>
              </a:rPr>
              <a:t>Xie, </a:t>
            </a:r>
            <a:r>
              <a:rPr lang="en-US" altLang="zh-CN" sz="2000" dirty="0" err="1" smtClean="0">
                <a:solidFill>
                  <a:schemeClr val="bg1">
                    <a:lumMod val="50000"/>
                  </a:schemeClr>
                </a:solidFill>
              </a:rPr>
              <a:t>Guanzhong</a:t>
            </a:r>
            <a:r>
              <a:rPr lang="en-US" altLang="zh-CN" sz="2000" dirty="0" smtClean="0">
                <a:solidFill>
                  <a:schemeClr val="bg1">
                    <a:lumMod val="50000"/>
                  </a:schemeClr>
                </a:solidFill>
              </a:rPr>
              <a:t> Sun, and Yan Huang</a:t>
            </a:r>
            <a:endParaRPr lang="en-US" altLang="zh-CN" sz="2000"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80412" cy="553998"/>
          </a:xfrm>
        </p:spPr>
        <p:txBody>
          <a:bodyPr>
            <a:normAutofit fontScale="90000"/>
          </a:bodyPr>
          <a:lstStyle/>
          <a:p>
            <a:r>
              <a:rPr lang="en-US" altLang="zh-CN" dirty="0" smtClean="0"/>
              <a:t>Step 1: Pre-processing</a:t>
            </a:r>
            <a:endParaRPr lang="zh-CN" altLang="en-US" dirty="0"/>
          </a:p>
        </p:txBody>
      </p:sp>
      <p:sp>
        <p:nvSpPr>
          <p:cNvPr id="3" name="Text Placeholder 2"/>
          <p:cNvSpPr>
            <a:spLocks noGrp="1"/>
          </p:cNvSpPr>
          <p:nvPr>
            <p:ph type="body" idx="1"/>
          </p:nvPr>
        </p:nvSpPr>
        <p:spPr>
          <a:xfrm>
            <a:off x="381000" y="1524000"/>
            <a:ext cx="8380412" cy="4366054"/>
          </a:xfrm>
        </p:spPr>
        <p:txBody>
          <a:bodyPr>
            <a:normAutofit/>
          </a:bodyPr>
          <a:lstStyle/>
          <a:p>
            <a:r>
              <a:rPr lang="en-US" altLang="zh-CN" sz="2800" dirty="0" smtClean="0"/>
              <a:t>Trajectory segmentation</a:t>
            </a:r>
          </a:p>
          <a:p>
            <a:pPr lvl="1"/>
            <a:r>
              <a:rPr lang="en-US" altLang="zh-CN" sz="2000" dirty="0" smtClean="0"/>
              <a:t>Find out effective trips with passengers inside a taxi</a:t>
            </a:r>
          </a:p>
          <a:p>
            <a:pPr lvl="1"/>
            <a:r>
              <a:rPr lang="en-US" altLang="zh-CN" sz="2000" dirty="0" smtClean="0"/>
              <a:t>A tag generated by a taxi meter</a:t>
            </a:r>
          </a:p>
          <a:p>
            <a:r>
              <a:rPr lang="en-US" altLang="zh-CN" sz="2800" dirty="0" smtClean="0"/>
              <a:t>Map-matching</a:t>
            </a:r>
          </a:p>
          <a:p>
            <a:pPr lvl="1"/>
            <a:r>
              <a:rPr lang="en-US" altLang="zh-CN" sz="2000" dirty="0" smtClean="0"/>
              <a:t>map a GPS point to a road segment</a:t>
            </a:r>
          </a:p>
          <a:p>
            <a:pPr lvl="1"/>
            <a:r>
              <a:rPr lang="en-US" altLang="zh-CN" sz="2000" dirty="0" smtClean="0"/>
              <a:t>IVMM method (accuracy 0.8, &lt;3min)</a:t>
            </a:r>
            <a:endParaRPr lang="zh-CN" altLang="en-US" sz="2000" dirty="0"/>
          </a:p>
        </p:txBody>
      </p:sp>
      <p:pic>
        <p:nvPicPr>
          <p:cNvPr id="4" name="Picture 3"/>
          <p:cNvPicPr/>
          <p:nvPr/>
        </p:nvPicPr>
        <p:blipFill>
          <a:blip r:embed="rId2" cstate="print"/>
          <a:srcRect/>
          <a:stretch>
            <a:fillRect/>
          </a:stretch>
        </p:blipFill>
        <p:spPr bwMode="auto">
          <a:xfrm>
            <a:off x="1000125" y="4419600"/>
            <a:ext cx="3190875" cy="1676400"/>
          </a:xfrm>
          <a:prstGeom prst="rect">
            <a:avLst/>
          </a:prstGeom>
          <a:noFill/>
          <a:ln w="9525">
            <a:noFill/>
            <a:miter lim="800000"/>
            <a:headEnd/>
            <a:tailEnd/>
          </a:ln>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2608" y="4419600"/>
            <a:ext cx="3570792" cy="1633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774948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380412" cy="553998"/>
          </a:xfrm>
        </p:spPr>
        <p:txBody>
          <a:bodyPr>
            <a:normAutofit fontScale="90000"/>
          </a:bodyPr>
          <a:lstStyle/>
          <a:p>
            <a:r>
              <a:rPr lang="en-US" altLang="zh-CN" dirty="0"/>
              <a:t>Step </a:t>
            </a:r>
            <a:r>
              <a:rPr lang="en-US" altLang="zh-CN" dirty="0" smtClean="0"/>
              <a:t>2: </a:t>
            </a:r>
            <a:r>
              <a:rPr lang="en-US" altLang="zh-CN" dirty="0"/>
              <a:t>Building </a:t>
            </a:r>
            <a:r>
              <a:rPr lang="en-US" altLang="zh-CN" dirty="0" smtClean="0"/>
              <a:t>landmark graphs</a:t>
            </a:r>
            <a:endParaRPr lang="zh-CN" alt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457200" y="1295400"/>
                <a:ext cx="7848600" cy="2895600"/>
              </a:xfrm>
            </p:spPr>
            <p:txBody>
              <a:bodyPr>
                <a:normAutofit/>
              </a:bodyPr>
              <a:lstStyle/>
              <a:p>
                <a:r>
                  <a:rPr lang="en-US" altLang="zh-CN" sz="2800" dirty="0" smtClean="0"/>
                  <a:t>Detecting landmarks</a:t>
                </a:r>
              </a:p>
              <a:p>
                <a:pPr lvl="1"/>
                <a:r>
                  <a:rPr lang="en-US" altLang="zh-CN" sz="2000" dirty="0"/>
                  <a:t>A </a:t>
                </a:r>
                <a:r>
                  <a:rPr lang="en-US" altLang="zh-CN" sz="2000" dirty="0" smtClean="0"/>
                  <a:t>landmark is a frequently-traversed road segment</a:t>
                </a:r>
              </a:p>
              <a:p>
                <a:pPr lvl="1"/>
                <a:r>
                  <a:rPr lang="en-US" altLang="zh-CN" sz="2000" dirty="0" smtClean="0"/>
                  <a:t>Top k road segments, e.g. k=4</a:t>
                </a:r>
              </a:p>
              <a:p>
                <a:r>
                  <a:rPr lang="en-US" altLang="zh-CN" sz="2800" dirty="0" smtClean="0"/>
                  <a:t>Establishing landmark edges</a:t>
                </a:r>
              </a:p>
              <a:p>
                <a:pPr lvl="1"/>
                <a:r>
                  <a:rPr lang="en-US" altLang="zh-CN" sz="2000" dirty="0" smtClean="0"/>
                  <a:t>Number of transitions between two landmark edges &gt; </a:t>
                </a:r>
                <a14:m>
                  <m:oMath xmlns:m="http://schemas.openxmlformats.org/officeDocument/2006/math">
                    <m:r>
                      <a:rPr lang="zh-CN" altLang="en-US" sz="2000" i="1" smtClean="0">
                        <a:latin typeface="Cambria Math"/>
                      </a:rPr>
                      <m:t>𝛿</m:t>
                    </m:r>
                  </m:oMath>
                </a14:m>
                <a:endParaRPr lang="en-US" altLang="zh-CN" sz="2000" dirty="0" smtClean="0"/>
              </a:p>
              <a:p>
                <a:pPr lvl="1"/>
                <a:r>
                  <a:rPr lang="en-US" altLang="zh-CN" sz="2000" dirty="0" smtClean="0"/>
                  <a:t>E.g., </a:t>
                </a:r>
                <a14:m>
                  <m:oMath xmlns:m="http://schemas.openxmlformats.org/officeDocument/2006/math">
                    <m:r>
                      <a:rPr lang="zh-CN" altLang="en-US" sz="2000" i="1">
                        <a:latin typeface="Cambria Math"/>
                      </a:rPr>
                      <m:t>𝛿</m:t>
                    </m:r>
                    <m:r>
                      <a:rPr lang="en-US" altLang="zh-CN" sz="2000" b="0" i="0" smtClean="0">
                        <a:latin typeface="Cambria Math"/>
                      </a:rPr>
                      <m:t>=1</m:t>
                    </m:r>
                  </m:oMath>
                </a14:m>
                <a:endParaRPr lang="en-US" altLang="zh-CN" sz="2000"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457200" y="1295400"/>
                <a:ext cx="7848600" cy="2895600"/>
              </a:xfrm>
              <a:blipFill rotWithShape="1">
                <a:blip r:embed="rId2"/>
                <a:stretch>
                  <a:fillRect t="-1895"/>
                </a:stretch>
              </a:blipFill>
            </p:spPr>
            <p:txBody>
              <a:bodyPr/>
              <a:lstStyle/>
              <a:p>
                <a:r>
                  <a:rPr lang="en-US">
                    <a:noFill/>
                  </a:rPr>
                  <a:t> </a:t>
                </a:r>
              </a:p>
            </p:txBody>
          </p:sp>
        </mc:Fallback>
      </mc:AlternateContent>
      <p:pic>
        <p:nvPicPr>
          <p:cNvPr id="41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085526"/>
            <a:ext cx="6038850" cy="2239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329779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12802"/>
            <a:ext cx="8380412" cy="553998"/>
          </a:xfrm>
        </p:spPr>
        <p:txBody>
          <a:bodyPr>
            <a:normAutofit fontScale="90000"/>
          </a:bodyPr>
          <a:lstStyle/>
          <a:p>
            <a:r>
              <a:rPr lang="en-US" altLang="zh-CN" dirty="0"/>
              <a:t>Step </a:t>
            </a:r>
            <a:r>
              <a:rPr lang="en-US" altLang="zh-CN" dirty="0" smtClean="0"/>
              <a:t>3: </a:t>
            </a:r>
            <a:r>
              <a:rPr lang="en-US" altLang="zh-CN" dirty="0"/>
              <a:t>Travel </a:t>
            </a:r>
            <a:r>
              <a:rPr lang="en-US" altLang="zh-CN" dirty="0" smtClean="0"/>
              <a:t>time estimation</a:t>
            </a:r>
            <a:endParaRPr lang="zh-CN" altLang="en-US" dirty="0"/>
          </a:p>
        </p:txBody>
      </p:sp>
      <p:sp>
        <p:nvSpPr>
          <p:cNvPr id="3" name="Text Placeholder 2"/>
          <p:cNvSpPr>
            <a:spLocks noGrp="1"/>
          </p:cNvSpPr>
          <p:nvPr>
            <p:ph type="body" idx="1"/>
          </p:nvPr>
        </p:nvSpPr>
        <p:spPr>
          <a:xfrm>
            <a:off x="451011" y="1295400"/>
            <a:ext cx="4501987" cy="5410200"/>
          </a:xfrm>
        </p:spPr>
        <p:txBody>
          <a:bodyPr>
            <a:normAutofit/>
          </a:bodyPr>
          <a:lstStyle/>
          <a:p>
            <a:r>
              <a:rPr lang="en-US" altLang="zh-CN" sz="2100" dirty="0"/>
              <a:t>The travel time of an landmark edge</a:t>
            </a:r>
          </a:p>
          <a:p>
            <a:pPr lvl="1"/>
            <a:r>
              <a:rPr lang="en-US" altLang="zh-CN" sz="1600" dirty="0"/>
              <a:t>Varies in </a:t>
            </a:r>
            <a:r>
              <a:rPr lang="en-US" altLang="zh-CN" sz="1600" dirty="0" smtClean="0"/>
              <a:t>time of day</a:t>
            </a:r>
            <a:endParaRPr lang="en-US" altLang="zh-CN" sz="1600" dirty="0"/>
          </a:p>
          <a:p>
            <a:pPr lvl="1"/>
            <a:r>
              <a:rPr lang="en-US" altLang="zh-CN" sz="1600" dirty="0" smtClean="0"/>
              <a:t>is not a Gaussian distribution</a:t>
            </a:r>
          </a:p>
          <a:p>
            <a:pPr lvl="1"/>
            <a:r>
              <a:rPr lang="en-US" altLang="zh-CN" sz="1600" dirty="0" smtClean="0"/>
              <a:t>Looks like a set of clusters</a:t>
            </a:r>
          </a:p>
          <a:p>
            <a:pPr marL="342900" lvl="1" indent="-342900">
              <a:buBlip>
                <a:blip r:embed="rId2"/>
              </a:buBlip>
            </a:pPr>
            <a:r>
              <a:rPr lang="en-US" altLang="zh-CN" sz="2100" dirty="0"/>
              <a:t>A time-based single valued function is not a good choice</a:t>
            </a:r>
          </a:p>
          <a:p>
            <a:pPr lvl="1"/>
            <a:r>
              <a:rPr lang="en-US" altLang="zh-CN" sz="1600" dirty="0"/>
              <a:t>Data sparseness</a:t>
            </a:r>
          </a:p>
          <a:p>
            <a:pPr lvl="1"/>
            <a:r>
              <a:rPr lang="en-US" altLang="zh-CN" sz="1600" dirty="0"/>
              <a:t>Loss information related to drivers</a:t>
            </a:r>
          </a:p>
          <a:p>
            <a:pPr lvl="1"/>
            <a:r>
              <a:rPr lang="en-US" altLang="zh-CN" sz="1600" dirty="0"/>
              <a:t>Different landmark edges have different time-variant patterns</a:t>
            </a:r>
          </a:p>
          <a:p>
            <a:pPr lvl="1"/>
            <a:r>
              <a:rPr lang="en-US" altLang="zh-CN" sz="1600" dirty="0"/>
              <a:t>Cannot  use a predefined time splits</a:t>
            </a:r>
          </a:p>
          <a:p>
            <a:pPr marL="342900" lvl="1" indent="-342900">
              <a:buBlip>
                <a:blip r:embed="rId2"/>
              </a:buBlip>
            </a:pPr>
            <a:r>
              <a:rPr lang="en-US" altLang="zh-CN" sz="2100" dirty="0"/>
              <a:t>VE-Clustering</a:t>
            </a:r>
          </a:p>
          <a:p>
            <a:pPr lvl="1"/>
            <a:r>
              <a:rPr lang="en-US" altLang="zh-CN" sz="1600" dirty="0" smtClean="0"/>
              <a:t>Clustering samples according to variance</a:t>
            </a:r>
          </a:p>
          <a:p>
            <a:pPr lvl="1"/>
            <a:r>
              <a:rPr lang="en-US" altLang="zh-CN" sz="1600" dirty="0" smtClean="0"/>
              <a:t>Split the time line in terms of entropy</a:t>
            </a:r>
            <a:endParaRPr lang="zh-CN" altLang="en-US" sz="16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2999" y="914400"/>
            <a:ext cx="3751977" cy="1772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2998" y="2797265"/>
            <a:ext cx="3810001" cy="1850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0625" y="4695825"/>
            <a:ext cx="3810000" cy="1733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5334000" y="1600200"/>
            <a:ext cx="3340496" cy="319089"/>
            <a:chOff x="5334000" y="1600200"/>
            <a:chExt cx="3340496" cy="319089"/>
          </a:xfrm>
        </p:grpSpPr>
        <p:cxnSp>
          <p:nvCxnSpPr>
            <p:cNvPr id="22" name="Straight Connector 21"/>
            <p:cNvCxnSpPr/>
            <p:nvPr/>
          </p:nvCxnSpPr>
          <p:spPr>
            <a:xfrm>
              <a:off x="5379720" y="1600200"/>
              <a:ext cx="329477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334000" y="1919289"/>
              <a:ext cx="329477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784272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fade">
                                      <p:cBhvr>
                                        <p:cTn id="12" dur="500"/>
                                        <p:tgtEl>
                                          <p:spTgt spid="51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fade">
                                      <p:cBhvr>
                                        <p:cTn id="1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595" y="381000"/>
            <a:ext cx="8380412" cy="553998"/>
          </a:xfrm>
        </p:spPr>
        <p:txBody>
          <a:bodyPr>
            <a:normAutofit fontScale="90000"/>
          </a:bodyPr>
          <a:lstStyle/>
          <a:p>
            <a:r>
              <a:rPr lang="en-US" altLang="zh-CN" dirty="0"/>
              <a:t>Step </a:t>
            </a:r>
            <a:r>
              <a:rPr lang="en-US" altLang="zh-CN" dirty="0" smtClean="0"/>
              <a:t>3: </a:t>
            </a:r>
            <a:r>
              <a:rPr lang="en-US" dirty="0" smtClean="0"/>
              <a:t>Travel time estimation</a:t>
            </a:r>
            <a:endParaRPr lang="en-US" dirty="0"/>
          </a:p>
        </p:txBody>
      </p:sp>
      <p:sp>
        <p:nvSpPr>
          <p:cNvPr id="3" name="Text Placeholder 2"/>
          <p:cNvSpPr>
            <a:spLocks noGrp="1"/>
          </p:cNvSpPr>
          <p:nvPr>
            <p:ph type="body" idx="1"/>
          </p:nvPr>
        </p:nvSpPr>
        <p:spPr>
          <a:xfrm>
            <a:off x="381000" y="1676400"/>
            <a:ext cx="8380412" cy="4366054"/>
          </a:xfrm>
        </p:spPr>
        <p:txBody>
          <a:bodyPr>
            <a:normAutofit/>
          </a:bodyPr>
          <a:lstStyle/>
          <a:p>
            <a:r>
              <a:rPr lang="en-US" sz="2400" dirty="0" smtClean="0"/>
              <a:t>V-Clustering</a:t>
            </a:r>
          </a:p>
          <a:p>
            <a:pPr lvl="1"/>
            <a:r>
              <a:rPr lang="en-US" sz="2000" dirty="0" smtClean="0"/>
              <a:t>Sort the transitions by their travel times</a:t>
            </a:r>
          </a:p>
          <a:p>
            <a:pPr lvl="1"/>
            <a:r>
              <a:rPr lang="en-US" sz="2000" dirty="0" smtClean="0"/>
              <a:t>Find the best split points  on Y axis in a binary-recursive way</a:t>
            </a:r>
          </a:p>
          <a:p>
            <a:pPr lvl="1"/>
            <a:endParaRPr lang="en-US" sz="2000" dirty="0"/>
          </a:p>
          <a:p>
            <a:pPr lvl="1"/>
            <a:endParaRPr lang="en-US" sz="2000" dirty="0" smtClean="0"/>
          </a:p>
          <a:p>
            <a:pPr lvl="1"/>
            <a:endParaRPr lang="en-US" sz="2000" dirty="0"/>
          </a:p>
          <a:p>
            <a:r>
              <a:rPr lang="en-US" sz="2400" dirty="0" smtClean="0"/>
              <a:t>E-clustering</a:t>
            </a:r>
          </a:p>
          <a:p>
            <a:pPr lvl="1"/>
            <a:r>
              <a:rPr lang="en-US" sz="2000" dirty="0" smtClean="0"/>
              <a:t>Represent a transition with a cluster ID</a:t>
            </a:r>
          </a:p>
          <a:p>
            <a:pPr lvl="1"/>
            <a:r>
              <a:rPr lang="en-US" sz="2000" dirty="0"/>
              <a:t>Find the best split points on </a:t>
            </a:r>
            <a:r>
              <a:rPr lang="en-US" sz="2000" dirty="0" smtClean="0"/>
              <a:t>X </a:t>
            </a:r>
            <a:r>
              <a:rPr lang="en-US" sz="2000" dirty="0"/>
              <a:t>axis iteratively</a:t>
            </a:r>
          </a:p>
          <a:p>
            <a:pPr lvl="1"/>
            <a:endParaRPr lang="en-US" sz="2000" dirty="0" smtClean="0"/>
          </a:p>
          <a:p>
            <a:pPr lvl="1"/>
            <a:endParaRPr lang="en-US" sz="2000" dirty="0" smtClean="0"/>
          </a:p>
          <a:p>
            <a:pPr lvl="1"/>
            <a:endParaRPr 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967135"/>
            <a:ext cx="4114800"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581400"/>
            <a:ext cx="24860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14002"/>
          <a:stretch/>
        </p:blipFill>
        <p:spPr bwMode="auto">
          <a:xfrm>
            <a:off x="5392023" y="914400"/>
            <a:ext cx="3751977"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a:off x="5811998" y="1600199"/>
            <a:ext cx="329477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831048" y="1904999"/>
            <a:ext cx="329477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982918" y="1041399"/>
            <a:ext cx="9306" cy="1066800"/>
          </a:xfrm>
          <a:prstGeom prst="line">
            <a:avLst/>
          </a:prstGeom>
          <a:ln w="1905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7373006" y="1041399"/>
            <a:ext cx="218" cy="1066800"/>
          </a:xfrm>
          <a:prstGeom prst="line">
            <a:avLst/>
          </a:prstGeom>
          <a:ln w="1905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7982606" y="1041399"/>
            <a:ext cx="218" cy="1066800"/>
          </a:xfrm>
          <a:prstGeom prst="line">
            <a:avLst/>
          </a:prstGeom>
          <a:ln w="1905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8439806" y="1041399"/>
            <a:ext cx="218" cy="1066800"/>
          </a:xfrm>
          <a:prstGeom prst="line">
            <a:avLst/>
          </a:prstGeom>
          <a:ln w="1905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8820806" y="1041399"/>
            <a:ext cx="218" cy="1066800"/>
          </a:xfrm>
          <a:prstGeom prst="line">
            <a:avLst/>
          </a:prstGeom>
          <a:ln w="19050">
            <a:solidFill>
              <a:srgbClr val="0000FF"/>
            </a:solidFill>
            <a:prstDash val="dash"/>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971550" y="5257800"/>
            <a:ext cx="5276850" cy="1084691"/>
            <a:chOff x="914400" y="5257800"/>
            <a:chExt cx="5276850" cy="1084691"/>
          </a:xfrm>
        </p:grpSpPr>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5320" y="5257800"/>
              <a:ext cx="454342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5842429"/>
              <a:ext cx="27336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7150" y="5723366"/>
              <a:ext cx="232410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15824" y="3000570"/>
            <a:ext cx="3810000" cy="1733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89540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595" y="457200"/>
            <a:ext cx="8380412" cy="553998"/>
          </a:xfrm>
        </p:spPr>
        <p:txBody>
          <a:bodyPr>
            <a:normAutofit fontScale="90000"/>
          </a:bodyPr>
          <a:lstStyle/>
          <a:p>
            <a:r>
              <a:rPr lang="en-US" altLang="zh-CN" dirty="0"/>
              <a:t>Step </a:t>
            </a:r>
            <a:r>
              <a:rPr lang="en-US" altLang="zh-CN" dirty="0" smtClean="0"/>
              <a:t>4: </a:t>
            </a:r>
            <a:r>
              <a:rPr lang="en-US" altLang="zh-CN" dirty="0"/>
              <a:t>Two-stage </a:t>
            </a:r>
            <a:r>
              <a:rPr lang="en-US" altLang="zh-CN" dirty="0" smtClean="0"/>
              <a:t>routing</a:t>
            </a:r>
            <a:endParaRPr lang="zh-CN" alt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381000" y="1219200"/>
                <a:ext cx="8380412" cy="4366054"/>
              </a:xfrm>
            </p:spPr>
            <p:txBody>
              <a:bodyPr/>
              <a:lstStyle/>
              <a:p>
                <a:r>
                  <a:rPr lang="en-US" altLang="zh-CN" dirty="0" smtClean="0"/>
                  <a:t>Rough routing</a:t>
                </a:r>
              </a:p>
              <a:p>
                <a:pPr lvl="1"/>
                <a:r>
                  <a:rPr lang="en-US" altLang="zh-CN" sz="2000" dirty="0" smtClean="0"/>
                  <a:t>Search </a:t>
                </a:r>
                <a:r>
                  <a:rPr lang="en-US" altLang="zh-CN" sz="2000" dirty="0"/>
                  <a:t>a landmark </a:t>
                </a:r>
                <a:r>
                  <a:rPr lang="en-US" altLang="zh-CN" sz="2000" dirty="0" smtClean="0"/>
                  <a:t>graph for</a:t>
                </a:r>
              </a:p>
              <a:p>
                <a:pPr lvl="1"/>
                <a:r>
                  <a:rPr lang="en-US" altLang="zh-CN" sz="2000" dirty="0" smtClean="0"/>
                  <a:t>A rough route: a sequence of landmarks</a:t>
                </a:r>
              </a:p>
              <a:p>
                <a:pPr lvl="1"/>
                <a:r>
                  <a:rPr lang="en-US" altLang="zh-CN" sz="2000" dirty="0" smtClean="0"/>
                  <a:t>Based on a user query (</a:t>
                </a:r>
                <a14:m>
                  <m:oMath xmlns:m="http://schemas.openxmlformats.org/officeDocument/2006/math">
                    <m:sSub>
                      <m:sSubPr>
                        <m:ctrlPr>
                          <a:rPr lang="en-US" altLang="zh-CN" sz="2000" i="1" smtClean="0">
                            <a:latin typeface="Cambria Math"/>
                          </a:rPr>
                        </m:ctrlPr>
                      </m:sSubPr>
                      <m:e>
                        <m:r>
                          <a:rPr lang="en-US" altLang="zh-CN" sz="2000" b="0" i="1" smtClean="0">
                            <a:latin typeface="Cambria Math"/>
                          </a:rPr>
                          <m:t>𝑞</m:t>
                        </m:r>
                      </m:e>
                      <m:sub>
                        <m:r>
                          <a:rPr lang="en-US" altLang="zh-CN" sz="2000" b="0" i="1" smtClean="0">
                            <a:latin typeface="Cambria Math"/>
                          </a:rPr>
                          <m:t>𝑠</m:t>
                        </m:r>
                      </m:sub>
                    </m:sSub>
                    <m:r>
                      <a:rPr lang="en-US" altLang="zh-CN" sz="2000" b="0" i="1" smtClean="0">
                        <a:latin typeface="Cambria Math"/>
                      </a:rPr>
                      <m:t>, </m:t>
                    </m:r>
                    <m:sSub>
                      <m:sSubPr>
                        <m:ctrlPr>
                          <a:rPr lang="en-US" altLang="zh-CN" sz="2000" i="1" smtClean="0">
                            <a:latin typeface="Cambria Math"/>
                          </a:rPr>
                        </m:ctrlPr>
                      </m:sSubPr>
                      <m:e>
                        <m:r>
                          <a:rPr lang="en-US" altLang="zh-CN" sz="2000" i="1">
                            <a:latin typeface="Cambria Math"/>
                          </a:rPr>
                          <m:t>𝑞</m:t>
                        </m:r>
                      </m:e>
                      <m:sub>
                        <m:r>
                          <a:rPr lang="en-US" altLang="zh-CN" sz="2000" b="0" i="1" smtClean="0">
                            <a:latin typeface="Cambria Math"/>
                          </a:rPr>
                          <m:t>𝑑</m:t>
                        </m:r>
                      </m:sub>
                    </m:sSub>
                  </m:oMath>
                </a14:m>
                <a:r>
                  <a:rPr lang="en-US" altLang="zh-CN" sz="2000" dirty="0" smtClean="0"/>
                  <a:t>, </a:t>
                </a:r>
                <a:r>
                  <a:rPr lang="en-US" altLang="zh-CN" sz="2000" i="1" dirty="0" smtClean="0"/>
                  <a:t>t, </a:t>
                </a:r>
                <a14:m>
                  <m:oMath xmlns:m="http://schemas.openxmlformats.org/officeDocument/2006/math">
                    <m:r>
                      <a:rPr lang="zh-CN" altLang="en-US" sz="2000" i="1" smtClean="0">
                        <a:latin typeface="Cambria Math"/>
                      </a:rPr>
                      <m:t>𝛼</m:t>
                    </m:r>
                  </m:oMath>
                </a14:m>
                <a:r>
                  <a:rPr lang="en-US" altLang="zh-CN" sz="2000" dirty="0" smtClean="0"/>
                  <a:t>)</a:t>
                </a:r>
              </a:p>
              <a:p>
                <a:pPr lvl="1"/>
                <a:r>
                  <a:rPr lang="en-US" altLang="zh-CN" sz="2000" dirty="0" smtClean="0"/>
                  <a:t>Using a time-dependent routing algorithm</a:t>
                </a:r>
                <a:endParaRPr lang="zh-CN" altLang="en-US" sz="2000"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381000" y="1219200"/>
                <a:ext cx="8380412" cy="4366054"/>
              </a:xfrm>
              <a:blipFill rotWithShape="1">
                <a:blip r:embed="rId2"/>
                <a:stretch>
                  <a:fillRect t="-1816"/>
                </a:stretch>
              </a:blipFill>
            </p:spPr>
            <p:txBody>
              <a:bodyPr/>
              <a:lstStyle/>
              <a:p>
                <a:r>
                  <a:rPr lang="zh-CN" altLang="en-US">
                    <a:noFill/>
                  </a:rPr>
                  <a:t> </a:t>
                </a:r>
              </a:p>
            </p:txBody>
          </p:sp>
        </mc:Fallback>
      </mc:AlternateContent>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45"/>
          <a:stretch/>
        </p:blipFill>
        <p:spPr bwMode="auto">
          <a:xfrm>
            <a:off x="457200" y="3962399"/>
            <a:ext cx="4572000" cy="185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847942"/>
            <a:ext cx="3398549"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260457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595" y="589002"/>
            <a:ext cx="8380412" cy="553998"/>
          </a:xfrm>
        </p:spPr>
        <p:txBody>
          <a:bodyPr>
            <a:normAutofit fontScale="90000"/>
          </a:bodyPr>
          <a:lstStyle/>
          <a:p>
            <a:r>
              <a:rPr lang="en-US" altLang="zh-CN" dirty="0" smtClean="0"/>
              <a:t>Step 4: Two-stage routing</a:t>
            </a:r>
            <a:endParaRPr lang="zh-CN" altLang="en-US" dirty="0"/>
          </a:p>
        </p:txBody>
      </p:sp>
      <p:sp>
        <p:nvSpPr>
          <p:cNvPr id="3" name="Text Placeholder 2"/>
          <p:cNvSpPr>
            <a:spLocks noGrp="1"/>
          </p:cNvSpPr>
          <p:nvPr>
            <p:ph type="body" idx="1"/>
          </p:nvPr>
        </p:nvSpPr>
        <p:spPr>
          <a:xfrm>
            <a:off x="381000" y="1447800"/>
            <a:ext cx="8458200" cy="4366054"/>
          </a:xfrm>
        </p:spPr>
        <p:txBody>
          <a:bodyPr>
            <a:normAutofit/>
          </a:bodyPr>
          <a:lstStyle/>
          <a:p>
            <a:r>
              <a:rPr lang="en-US" altLang="zh-CN" sz="2800" dirty="0" smtClean="0"/>
              <a:t>Refined routing</a:t>
            </a:r>
          </a:p>
          <a:p>
            <a:pPr lvl="1"/>
            <a:r>
              <a:rPr lang="en-US" altLang="zh-CN" sz="2000" dirty="0" smtClean="0"/>
              <a:t>Find out the fastest path connecting the consecutive landmarks</a:t>
            </a:r>
          </a:p>
          <a:p>
            <a:pPr lvl="1"/>
            <a:r>
              <a:rPr lang="en-US" altLang="zh-CN" sz="2000" dirty="0" smtClean="0"/>
              <a:t>Can use speed constraints</a:t>
            </a:r>
          </a:p>
          <a:p>
            <a:pPr lvl="1"/>
            <a:r>
              <a:rPr lang="en-US" altLang="zh-CN" sz="2000" dirty="0" smtClean="0"/>
              <a:t>Dynamic programming</a:t>
            </a:r>
          </a:p>
          <a:p>
            <a:r>
              <a:rPr lang="en-US" altLang="zh-CN" sz="2800" dirty="0" smtClean="0"/>
              <a:t>Very efficient</a:t>
            </a:r>
          </a:p>
          <a:p>
            <a:pPr lvl="1"/>
            <a:r>
              <a:rPr lang="en-US" altLang="zh-CN" sz="2000" dirty="0" smtClean="0"/>
              <a:t>Smaller </a:t>
            </a:r>
            <a:r>
              <a:rPr lang="en-US" altLang="zh-CN" sz="2000" dirty="0"/>
              <a:t>search spaces</a:t>
            </a:r>
          </a:p>
          <a:p>
            <a:pPr lvl="1"/>
            <a:r>
              <a:rPr lang="en-US" altLang="zh-CN" sz="2000" dirty="0" smtClean="0"/>
              <a:t>Computed in parallel </a:t>
            </a:r>
            <a:endParaRPr lang="zh-CN" altLang="en-US" sz="2000" dirty="0"/>
          </a:p>
        </p:txBody>
      </p:sp>
      <p:pic>
        <p:nvPicPr>
          <p:cNvPr id="717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r="52462"/>
          <a:stretch/>
        </p:blipFill>
        <p:spPr bwMode="auto">
          <a:xfrm>
            <a:off x="685800" y="4440519"/>
            <a:ext cx="1950761" cy="1579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p:nvPr/>
        </p:nvPicPr>
        <p:blipFill>
          <a:blip r:embed="rId3" cstate="print"/>
          <a:srcRect/>
          <a:stretch>
            <a:fillRect/>
          </a:stretch>
        </p:blipFill>
        <p:spPr bwMode="auto">
          <a:xfrm>
            <a:off x="4953000" y="3253740"/>
            <a:ext cx="3664585" cy="2776220"/>
          </a:xfrm>
          <a:prstGeom prst="rect">
            <a:avLst/>
          </a:prstGeom>
          <a:noFill/>
          <a:ln w="9525">
            <a:noFill/>
            <a:miter lim="800000"/>
            <a:headEnd/>
            <a:tailEnd/>
          </a:ln>
        </p:spPr>
      </p:pic>
      <p:pic>
        <p:nvPicPr>
          <p:cNvPr id="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52651" r="1516"/>
          <a:stretch/>
        </p:blipFill>
        <p:spPr bwMode="auto">
          <a:xfrm>
            <a:off x="2895600" y="4466290"/>
            <a:ext cx="1880813" cy="1579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947440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80412" cy="553998"/>
          </a:xfrm>
        </p:spPr>
        <p:txBody>
          <a:bodyPr>
            <a:normAutofit fontScale="90000"/>
          </a:bodyPr>
          <a:lstStyle/>
          <a:p>
            <a:r>
              <a:rPr lang="en-US" altLang="zh-CN" dirty="0" smtClean="0"/>
              <a:t>Implementation &amp; Evaluation</a:t>
            </a:r>
            <a:endParaRPr lang="zh-CN" altLang="en-US" dirty="0"/>
          </a:p>
        </p:txBody>
      </p:sp>
      <p:sp>
        <p:nvSpPr>
          <p:cNvPr id="3" name="Text Placeholder 2"/>
          <p:cNvSpPr>
            <a:spLocks noGrp="1"/>
          </p:cNvSpPr>
          <p:nvPr>
            <p:ph type="body" idx="1"/>
          </p:nvPr>
        </p:nvSpPr>
        <p:spPr>
          <a:xfrm>
            <a:off x="381000" y="1577546"/>
            <a:ext cx="8380412" cy="4366054"/>
          </a:xfrm>
        </p:spPr>
        <p:txBody>
          <a:bodyPr/>
          <a:lstStyle/>
          <a:p>
            <a:r>
              <a:rPr lang="en-US" altLang="zh-CN" sz="2800" b="1" dirty="0" smtClean="0">
                <a:solidFill>
                  <a:srgbClr val="FF0000"/>
                </a:solidFill>
              </a:rPr>
              <a:t>6-month</a:t>
            </a:r>
            <a:r>
              <a:rPr lang="en-US" altLang="zh-CN" sz="2800" dirty="0" smtClean="0"/>
              <a:t> </a:t>
            </a:r>
            <a:r>
              <a:rPr lang="en-US" altLang="zh-CN" sz="2800" dirty="0"/>
              <a:t>real dataset of </a:t>
            </a:r>
            <a:r>
              <a:rPr lang="en-US" altLang="zh-CN" sz="2800" b="1" dirty="0">
                <a:solidFill>
                  <a:srgbClr val="FF0000"/>
                </a:solidFill>
              </a:rPr>
              <a:t>30,000 </a:t>
            </a:r>
            <a:r>
              <a:rPr lang="en-US" altLang="zh-CN" sz="2800" b="1" dirty="0" smtClean="0">
                <a:solidFill>
                  <a:srgbClr val="FF0000"/>
                </a:solidFill>
              </a:rPr>
              <a:t>taxis </a:t>
            </a:r>
            <a:r>
              <a:rPr lang="en-US" altLang="zh-CN" sz="2800" dirty="0" smtClean="0"/>
              <a:t>in Beijing</a:t>
            </a:r>
            <a:endParaRPr lang="en-US" altLang="zh-CN" sz="2800" dirty="0"/>
          </a:p>
          <a:p>
            <a:pPr lvl="1"/>
            <a:r>
              <a:rPr lang="en-US" altLang="zh-CN" sz="2000" dirty="0" smtClean="0"/>
              <a:t>Total </a:t>
            </a:r>
            <a:r>
              <a:rPr lang="en-US" altLang="zh-CN" sz="2000" dirty="0"/>
              <a:t>distance: almost 0.5 billion (446 million) KM </a:t>
            </a:r>
          </a:p>
          <a:p>
            <a:pPr lvl="1"/>
            <a:r>
              <a:rPr lang="en-US" altLang="zh-CN" sz="2000" dirty="0"/>
              <a:t>Number of GPS points: almost 1 billion (855 million)</a:t>
            </a:r>
          </a:p>
          <a:p>
            <a:pPr lvl="1"/>
            <a:r>
              <a:rPr lang="en-US" altLang="zh-CN" sz="2000" dirty="0"/>
              <a:t>Average time interval between two points is </a:t>
            </a:r>
            <a:r>
              <a:rPr lang="en-US" altLang="zh-CN" sz="2000" dirty="0">
                <a:solidFill>
                  <a:srgbClr val="0070C0"/>
                </a:solidFill>
              </a:rPr>
              <a:t>2 minutes</a:t>
            </a:r>
          </a:p>
          <a:p>
            <a:pPr lvl="1"/>
            <a:r>
              <a:rPr lang="en-US" altLang="zh-CN" sz="2000" dirty="0"/>
              <a:t>Average distance between two GPS points is </a:t>
            </a:r>
            <a:r>
              <a:rPr lang="en-US" altLang="zh-CN" sz="2000" dirty="0">
                <a:solidFill>
                  <a:srgbClr val="0070C0"/>
                </a:solidFill>
              </a:rPr>
              <a:t>600 meters</a:t>
            </a:r>
          </a:p>
          <a:p>
            <a:endParaRPr lang="en-US" altLang="zh-CN" sz="2400" dirty="0" smtClean="0"/>
          </a:p>
          <a:p>
            <a:r>
              <a:rPr lang="en-US" altLang="zh-CN" sz="2400" dirty="0" smtClean="0"/>
              <a:t>Evaluating </a:t>
            </a:r>
            <a:r>
              <a:rPr lang="en-US" altLang="zh-CN" sz="2400" dirty="0"/>
              <a:t>landmark graphs</a:t>
            </a:r>
          </a:p>
          <a:p>
            <a:r>
              <a:rPr lang="en-US" altLang="zh-CN" sz="2400" dirty="0" smtClean="0"/>
              <a:t>Evaluating the suggested routes by</a:t>
            </a:r>
          </a:p>
          <a:p>
            <a:pPr lvl="1"/>
            <a:r>
              <a:rPr lang="en-US" altLang="zh-CN" sz="2000" dirty="0" smtClean="0"/>
              <a:t>Using </a:t>
            </a:r>
            <a:r>
              <a:rPr lang="en-US" altLang="zh-CN" sz="2000" dirty="0"/>
              <a:t>Synthetic queries</a:t>
            </a:r>
          </a:p>
          <a:p>
            <a:pPr lvl="1"/>
            <a:r>
              <a:rPr lang="en-US" altLang="zh-CN" sz="2000" dirty="0"/>
              <a:t>In the field studies</a:t>
            </a:r>
          </a:p>
          <a:p>
            <a:pPr marL="0" indent="0">
              <a:buNone/>
            </a:pPr>
            <a:endParaRPr lang="zh-CN" altLang="en-US" dirty="0"/>
          </a:p>
        </p:txBody>
      </p:sp>
    </p:spTree>
    <p:extLst>
      <p:ext uri="{BB962C8B-B14F-4D97-AF65-F5344CB8AC3E}">
        <p14:creationId xmlns:p14="http://schemas.microsoft.com/office/powerpoint/2010/main" val="5285328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595" y="533400"/>
            <a:ext cx="8380412" cy="553998"/>
          </a:xfrm>
        </p:spPr>
        <p:txBody>
          <a:bodyPr>
            <a:normAutofit fontScale="90000"/>
          </a:bodyPr>
          <a:lstStyle/>
          <a:p>
            <a:r>
              <a:rPr lang="en-US" altLang="zh-CN" dirty="0" smtClean="0"/>
              <a:t>Evaluating landmark graphs</a:t>
            </a:r>
            <a:endParaRPr lang="zh-CN" altLang="en-US" dirty="0"/>
          </a:p>
        </p:txBody>
      </p:sp>
      <p:sp>
        <p:nvSpPr>
          <p:cNvPr id="3" name="Text Placeholder 2"/>
          <p:cNvSpPr>
            <a:spLocks noGrp="1"/>
          </p:cNvSpPr>
          <p:nvPr>
            <p:ph type="body" idx="1"/>
          </p:nvPr>
        </p:nvSpPr>
        <p:spPr>
          <a:xfrm>
            <a:off x="381000" y="1447800"/>
            <a:ext cx="4800600" cy="4442254"/>
          </a:xfrm>
        </p:spPr>
        <p:txBody>
          <a:bodyPr>
            <a:normAutofit/>
          </a:bodyPr>
          <a:lstStyle/>
          <a:p>
            <a:r>
              <a:rPr lang="en-US" altLang="zh-CN" sz="2400" dirty="0" smtClean="0"/>
              <a:t>Estimate travel time with a landmark graph</a:t>
            </a:r>
          </a:p>
          <a:p>
            <a:r>
              <a:rPr lang="en-US" altLang="zh-CN" sz="2400" dirty="0" smtClean="0"/>
              <a:t>Using real-user trajectories</a:t>
            </a:r>
          </a:p>
          <a:p>
            <a:pPr lvl="1"/>
            <a:r>
              <a:rPr lang="en-US" altLang="zh-CN" sz="1800" dirty="0" smtClean="0"/>
              <a:t>30 users’ driving paths in 2monts</a:t>
            </a:r>
          </a:p>
          <a:p>
            <a:pPr lvl="1"/>
            <a:r>
              <a:rPr lang="en-US" altLang="zh-CN" sz="1800" dirty="0" err="1" smtClean="0"/>
              <a:t>GeoLife</a:t>
            </a:r>
            <a:r>
              <a:rPr lang="en-US" altLang="zh-CN" sz="1800" dirty="0" smtClean="0"/>
              <a:t> GPS trajectories (released)</a:t>
            </a:r>
          </a:p>
          <a:p>
            <a:pPr marL="0" indent="0">
              <a:buNone/>
            </a:pPr>
            <a:endParaRPr lang="zh-CN" altLang="en-US" sz="2200" dirty="0"/>
          </a:p>
        </p:txBody>
      </p:sp>
      <p:pic>
        <p:nvPicPr>
          <p:cNvPr id="4" name="Picture 3" descr="lm_2000.bmp"/>
          <p:cNvPicPr/>
          <p:nvPr/>
        </p:nvPicPr>
        <p:blipFill>
          <a:blip r:embed="rId2" cstate="print"/>
          <a:srcRect b="12863"/>
          <a:stretch>
            <a:fillRect/>
          </a:stretch>
        </p:blipFill>
        <p:spPr>
          <a:xfrm>
            <a:off x="762000" y="4210050"/>
            <a:ext cx="3142861" cy="2108390"/>
          </a:xfrm>
          <a:prstGeom prst="rect">
            <a:avLst/>
          </a:prstGeom>
          <a:ln>
            <a:solidFill>
              <a:schemeClr val="tx1"/>
            </a:solidFill>
          </a:ln>
        </p:spPr>
      </p:pic>
      <p:pic>
        <p:nvPicPr>
          <p:cNvPr id="5" name="Picture 4" descr="lm_500.bmp"/>
          <p:cNvPicPr/>
          <p:nvPr/>
        </p:nvPicPr>
        <p:blipFill>
          <a:blip r:embed="rId3" cstate="print"/>
          <a:srcRect b="13112"/>
          <a:stretch>
            <a:fillRect/>
          </a:stretch>
        </p:blipFill>
        <p:spPr>
          <a:xfrm>
            <a:off x="5105400" y="1600200"/>
            <a:ext cx="3276600" cy="2209800"/>
          </a:xfrm>
          <a:prstGeom prst="rect">
            <a:avLst/>
          </a:prstGeom>
          <a:ln>
            <a:solidFill>
              <a:schemeClr val="tx1"/>
            </a:solidFill>
          </a:ln>
        </p:spPr>
      </p:pic>
      <p:pic>
        <p:nvPicPr>
          <p:cNvPr id="6" name="Picture 5" descr="lm_6000.bmp"/>
          <p:cNvPicPr/>
          <p:nvPr/>
        </p:nvPicPr>
        <p:blipFill>
          <a:blip r:embed="rId4" cstate="print"/>
          <a:srcRect b="11198"/>
          <a:stretch>
            <a:fillRect/>
          </a:stretch>
        </p:blipFill>
        <p:spPr>
          <a:xfrm>
            <a:off x="5105400" y="4210050"/>
            <a:ext cx="3276600" cy="2133600"/>
          </a:xfrm>
          <a:prstGeom prst="rect">
            <a:avLst/>
          </a:prstGeom>
          <a:ln>
            <a:solidFill>
              <a:schemeClr val="tx1"/>
            </a:solidFill>
          </a:ln>
        </p:spPr>
      </p:pic>
      <p:sp>
        <p:nvSpPr>
          <p:cNvPr id="7" name="Rectangle 6"/>
          <p:cNvSpPr/>
          <p:nvPr/>
        </p:nvSpPr>
        <p:spPr>
          <a:xfrm>
            <a:off x="762000" y="4210050"/>
            <a:ext cx="914400" cy="369332"/>
          </a:xfrm>
          <a:prstGeom prst="rect">
            <a:avLst/>
          </a:prstGeom>
        </p:spPr>
        <p:txBody>
          <a:bodyPr wrap="square">
            <a:spAutoFit/>
          </a:bodyPr>
          <a:lstStyle/>
          <a:p>
            <a:r>
              <a:rPr lang="en-US" altLang="zh-CN" dirty="0" smtClean="0"/>
              <a:t>K=2000</a:t>
            </a:r>
            <a:endParaRPr lang="zh-CN" altLang="en-US" dirty="0"/>
          </a:p>
        </p:txBody>
      </p:sp>
      <p:sp>
        <p:nvSpPr>
          <p:cNvPr id="9" name="Rectangle 8"/>
          <p:cNvSpPr/>
          <p:nvPr/>
        </p:nvSpPr>
        <p:spPr>
          <a:xfrm>
            <a:off x="5057775" y="4191000"/>
            <a:ext cx="914400" cy="369332"/>
          </a:xfrm>
          <a:prstGeom prst="rect">
            <a:avLst/>
          </a:prstGeom>
        </p:spPr>
        <p:txBody>
          <a:bodyPr wrap="square">
            <a:spAutoFit/>
          </a:bodyPr>
          <a:lstStyle/>
          <a:p>
            <a:r>
              <a:rPr lang="en-US" altLang="zh-CN" dirty="0" smtClean="0"/>
              <a:t>K=4000</a:t>
            </a:r>
            <a:endParaRPr lang="zh-CN" altLang="en-US" dirty="0"/>
          </a:p>
        </p:txBody>
      </p:sp>
      <p:sp>
        <p:nvSpPr>
          <p:cNvPr id="10" name="Rectangle 9"/>
          <p:cNvSpPr/>
          <p:nvPr/>
        </p:nvSpPr>
        <p:spPr>
          <a:xfrm>
            <a:off x="5105399" y="1676400"/>
            <a:ext cx="866775" cy="369332"/>
          </a:xfrm>
          <a:prstGeom prst="rect">
            <a:avLst/>
          </a:prstGeom>
        </p:spPr>
        <p:txBody>
          <a:bodyPr wrap="square">
            <a:spAutoFit/>
          </a:bodyPr>
          <a:lstStyle/>
          <a:p>
            <a:r>
              <a:rPr lang="en-US" altLang="zh-CN" dirty="0" smtClean="0"/>
              <a:t>K=500</a:t>
            </a:r>
            <a:endParaRPr lang="zh-CN" altLang="en-US" dirty="0"/>
          </a:p>
        </p:txBody>
      </p:sp>
    </p:spTree>
    <p:extLst>
      <p:ext uri="{BB962C8B-B14F-4D97-AF65-F5344CB8AC3E}">
        <p14:creationId xmlns:p14="http://schemas.microsoft.com/office/powerpoint/2010/main" val="65102674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41402"/>
            <a:ext cx="8380412" cy="553998"/>
          </a:xfrm>
        </p:spPr>
        <p:txBody>
          <a:bodyPr>
            <a:normAutofit fontScale="90000"/>
          </a:bodyPr>
          <a:lstStyle/>
          <a:p>
            <a:r>
              <a:rPr lang="en-US" altLang="zh-CN" dirty="0"/>
              <a:t>Evaluating landmark graphs</a:t>
            </a:r>
            <a:endParaRPr lang="zh-CN" altLang="en-US" dirty="0"/>
          </a:p>
        </p:txBody>
      </p:sp>
      <mc:AlternateContent xmlns:mc="http://schemas.openxmlformats.org/markup-compatibility/2006" xmlns:a14="http://schemas.microsoft.com/office/drawing/2010/main">
        <mc:Choice Requires="a14">
          <p:sp>
            <p:nvSpPr>
              <p:cNvPr id="7" name="Text Placeholder 2"/>
              <p:cNvSpPr>
                <a:spLocks noGrp="1"/>
              </p:cNvSpPr>
              <p:nvPr>
                <p:ph type="body" idx="1"/>
              </p:nvPr>
            </p:nvSpPr>
            <p:spPr>
              <a:xfrm>
                <a:off x="457200" y="1676400"/>
                <a:ext cx="7010400" cy="1676400"/>
              </a:xfrm>
            </p:spPr>
            <p:txBody>
              <a:bodyPr>
                <a:normAutofit/>
              </a:bodyPr>
              <a:lstStyle/>
              <a:p>
                <a:r>
                  <a:rPr lang="en-US" altLang="zh-CN" sz="2400" dirty="0" smtClean="0"/>
                  <a:t>Accurately estimate the travel time of a route</a:t>
                </a:r>
              </a:p>
              <a:p>
                <a:r>
                  <a:rPr lang="en-US" altLang="zh-CN" sz="2400" dirty="0" smtClean="0"/>
                  <a:t>10 taxis/ </a:t>
                </a:r>
                <a14:m>
                  <m:oMath xmlns:m="http://schemas.openxmlformats.org/officeDocument/2006/math">
                    <m:sSup>
                      <m:sSupPr>
                        <m:ctrlPr>
                          <a:rPr lang="en-US" altLang="zh-CN" sz="2400" i="1" smtClean="0">
                            <a:latin typeface="Cambria Math"/>
                          </a:rPr>
                        </m:ctrlPr>
                      </m:sSupPr>
                      <m:e>
                        <m:r>
                          <a:rPr lang="en-US" altLang="zh-CN" sz="2400" b="0" i="1" smtClean="0">
                            <a:latin typeface="Cambria Math"/>
                          </a:rPr>
                          <m:t>𝑘𝑚</m:t>
                        </m:r>
                      </m:e>
                      <m:sup>
                        <m:r>
                          <a:rPr lang="en-US" altLang="zh-CN" sz="2400" b="0" i="1" smtClean="0">
                            <a:latin typeface="Cambria Math"/>
                          </a:rPr>
                          <m:t>2</m:t>
                        </m:r>
                      </m:sup>
                    </m:sSup>
                  </m:oMath>
                </a14:m>
                <a:r>
                  <a:rPr lang="en-US" altLang="zh-CN" sz="2400" dirty="0" smtClean="0"/>
                  <a:t> is enough</a:t>
                </a:r>
              </a:p>
              <a:p>
                <a:pPr marL="0" indent="0">
                  <a:buNone/>
                </a:pPr>
                <a:endParaRPr lang="zh-CN" altLang="en-US" sz="2800" dirty="0"/>
              </a:p>
            </p:txBody>
          </p:sp>
        </mc:Choice>
        <mc:Fallback xmlns="">
          <p:sp>
            <p:nvSpPr>
              <p:cNvPr id="7" name="Text Placeholder 2"/>
              <p:cNvSpPr>
                <a:spLocks noGrp="1" noRot="1" noChangeAspect="1" noMove="1" noResize="1" noEditPoints="1" noAdjustHandles="1" noChangeArrowheads="1" noChangeShapeType="1" noTextEdit="1"/>
              </p:cNvSpPr>
              <p:nvPr>
                <p:ph type="body" idx="1"/>
              </p:nvPr>
            </p:nvSpPr>
            <p:spPr>
              <a:xfrm>
                <a:off x="457200" y="1676400"/>
                <a:ext cx="7010400" cy="1676400"/>
              </a:xfrm>
              <a:blipFill rotWithShape="1">
                <a:blip r:embed="rId2"/>
                <a:stretch>
                  <a:fillRect t="-2909"/>
                </a:stretch>
              </a:blipFill>
            </p:spPr>
            <p:txBody>
              <a:bodyPr/>
              <a:lstStyle/>
              <a:p>
                <a:r>
                  <a:rPr lang="zh-CN" altLang="en-US">
                    <a:noFill/>
                  </a:rPr>
                  <a:t> </a:t>
                </a:r>
              </a:p>
            </p:txBody>
          </p:sp>
        </mc:Fallback>
      </mc:AlternateContent>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457575"/>
            <a:ext cx="3505200"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601" y="3467100"/>
            <a:ext cx="4960199"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718422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595" y="533400"/>
            <a:ext cx="8380412" cy="553998"/>
          </a:xfrm>
        </p:spPr>
        <p:txBody>
          <a:bodyPr>
            <a:normAutofit fontScale="90000"/>
          </a:bodyPr>
          <a:lstStyle/>
          <a:p>
            <a:r>
              <a:rPr lang="en-US" altLang="zh-CN" dirty="0" smtClean="0"/>
              <a:t>Synthetic queries</a:t>
            </a:r>
            <a:endParaRPr lang="zh-CN" altLang="en-US" dirty="0"/>
          </a:p>
        </p:txBody>
      </p:sp>
      <p:sp>
        <p:nvSpPr>
          <p:cNvPr id="3" name="Text Placeholder 2"/>
          <p:cNvSpPr>
            <a:spLocks noGrp="1"/>
          </p:cNvSpPr>
          <p:nvPr>
            <p:ph type="body" idx="1"/>
          </p:nvPr>
        </p:nvSpPr>
        <p:spPr>
          <a:xfrm>
            <a:off x="381000" y="1371600"/>
            <a:ext cx="8380412" cy="4572000"/>
          </a:xfrm>
        </p:spPr>
        <p:txBody>
          <a:bodyPr>
            <a:normAutofit/>
          </a:bodyPr>
          <a:lstStyle/>
          <a:p>
            <a:r>
              <a:rPr lang="en-US" altLang="zh-CN" sz="2400" dirty="0" smtClean="0"/>
              <a:t>Baselines</a:t>
            </a:r>
          </a:p>
          <a:p>
            <a:pPr lvl="1"/>
            <a:r>
              <a:rPr lang="en-US" altLang="zh-CN" sz="1800" dirty="0" smtClean="0"/>
              <a:t>Speed-constraints-based method (SC)</a:t>
            </a:r>
          </a:p>
          <a:p>
            <a:pPr lvl="1"/>
            <a:r>
              <a:rPr lang="en-US" altLang="zh-CN" sz="1800" dirty="0" smtClean="0"/>
              <a:t>Real-time traffic-based method (RT)</a:t>
            </a:r>
          </a:p>
          <a:p>
            <a:r>
              <a:rPr lang="en-US" altLang="zh-CN" sz="2400" dirty="0" smtClean="0"/>
              <a:t>Measurements</a:t>
            </a:r>
          </a:p>
          <a:p>
            <a:pPr lvl="1"/>
            <a:r>
              <a:rPr lang="en-US" altLang="zh-CN" sz="1800" dirty="0" smtClean="0"/>
              <a:t>FR1, FR2 and SR</a:t>
            </a:r>
          </a:p>
          <a:p>
            <a:pPr lvl="1"/>
            <a:r>
              <a:rPr lang="en-US" altLang="zh-CN" sz="1800" dirty="0" smtClean="0"/>
              <a:t>Using SC method as a basis</a:t>
            </a:r>
          </a:p>
          <a:p>
            <a:pPr lvl="1"/>
            <a:endParaRPr lang="zh-CN" altLang="en-US" sz="2000" dirty="0"/>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5436"/>
          <a:stretch/>
        </p:blipFill>
        <p:spPr bwMode="auto">
          <a:xfrm>
            <a:off x="516618" y="4171950"/>
            <a:ext cx="2683782"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0737" y="4191000"/>
            <a:ext cx="2776063" cy="1794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2312" y="4165721"/>
            <a:ext cx="2518888" cy="1854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667000"/>
            <a:ext cx="374980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966785" y="4747260"/>
            <a:ext cx="1281115" cy="858203"/>
            <a:chOff x="966785" y="4747260"/>
            <a:chExt cx="1281115" cy="858203"/>
          </a:xfrm>
        </p:grpSpPr>
        <p:cxnSp>
          <p:nvCxnSpPr>
            <p:cNvPr id="5" name="Straight Connector 4"/>
            <p:cNvCxnSpPr/>
            <p:nvPr/>
          </p:nvCxnSpPr>
          <p:spPr>
            <a:xfrm flipV="1">
              <a:off x="2247900" y="4805363"/>
              <a:ext cx="0" cy="80010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66785" y="4747260"/>
              <a:ext cx="125730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3657600" y="4805363"/>
            <a:ext cx="823915" cy="858203"/>
            <a:chOff x="966785" y="4747260"/>
            <a:chExt cx="1281115" cy="858203"/>
          </a:xfrm>
        </p:grpSpPr>
        <p:cxnSp>
          <p:nvCxnSpPr>
            <p:cNvPr id="16" name="Straight Connector 15"/>
            <p:cNvCxnSpPr/>
            <p:nvPr/>
          </p:nvCxnSpPr>
          <p:spPr>
            <a:xfrm flipV="1">
              <a:off x="2247900" y="4805363"/>
              <a:ext cx="0" cy="80010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66785" y="4747260"/>
              <a:ext cx="125730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7467600" y="5410200"/>
            <a:ext cx="1082809" cy="195263"/>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86371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595" y="893802"/>
            <a:ext cx="8380412" cy="553998"/>
          </a:xfrm>
        </p:spPr>
        <p:txBody>
          <a:bodyPr>
            <a:normAutofit fontScale="90000"/>
          </a:bodyPr>
          <a:lstStyle/>
          <a:p>
            <a:r>
              <a:rPr lang="en-US" dirty="0" smtClean="0"/>
              <a:t>What We Do</a:t>
            </a:r>
            <a:endParaRPr lang="en-US" dirty="0"/>
          </a:p>
        </p:txBody>
      </p:sp>
      <p:sp>
        <p:nvSpPr>
          <p:cNvPr id="3" name="Text Placeholder 2"/>
          <p:cNvSpPr>
            <a:spLocks noGrp="1"/>
          </p:cNvSpPr>
          <p:nvPr>
            <p:ph type="body" idx="1"/>
          </p:nvPr>
        </p:nvSpPr>
        <p:spPr>
          <a:xfrm>
            <a:off x="381000" y="2034746"/>
            <a:ext cx="8380412" cy="3832654"/>
          </a:xfrm>
        </p:spPr>
        <p:txBody>
          <a:bodyPr>
            <a:normAutofit/>
          </a:bodyPr>
          <a:lstStyle/>
          <a:p>
            <a:r>
              <a:rPr lang="en-US" altLang="zh-CN" sz="2800" dirty="0" smtClean="0"/>
              <a:t>A </a:t>
            </a:r>
            <a:r>
              <a:rPr lang="en-US" altLang="zh-CN" sz="2800" dirty="0"/>
              <a:t>smart driving direction </a:t>
            </a:r>
            <a:r>
              <a:rPr lang="en-US" altLang="zh-CN" sz="2800" dirty="0" smtClean="0"/>
              <a:t>service </a:t>
            </a:r>
            <a:r>
              <a:rPr lang="en-US" altLang="zh-CN" sz="2800" dirty="0"/>
              <a:t>based on GPS </a:t>
            </a:r>
            <a:r>
              <a:rPr lang="en-US" altLang="zh-CN" sz="2800" dirty="0" smtClean="0"/>
              <a:t>traces </a:t>
            </a:r>
            <a:r>
              <a:rPr lang="en-US" altLang="zh-CN" sz="2800" dirty="0"/>
              <a:t>of a large number of </a:t>
            </a:r>
            <a:r>
              <a:rPr lang="en-US" altLang="zh-CN" sz="2800" dirty="0" smtClean="0"/>
              <a:t>taxis</a:t>
            </a:r>
          </a:p>
          <a:p>
            <a:endParaRPr lang="en-US" sz="2800" dirty="0"/>
          </a:p>
          <a:p>
            <a:pPr marL="0" indent="0">
              <a:buNone/>
            </a:pPr>
            <a:endParaRPr lang="en-US" sz="2800" dirty="0" smtClean="0"/>
          </a:p>
          <a:p>
            <a:r>
              <a:rPr lang="en-US" sz="2800" dirty="0" smtClean="0"/>
              <a:t>Find out the </a:t>
            </a:r>
            <a:r>
              <a:rPr lang="en-US" sz="2800" dirty="0" smtClean="0">
                <a:solidFill>
                  <a:srgbClr val="0000FF"/>
                </a:solidFill>
              </a:rPr>
              <a:t>practically fastest </a:t>
            </a:r>
            <a:r>
              <a:rPr lang="en-US" sz="2800" dirty="0" smtClean="0"/>
              <a:t>driving directions with </a:t>
            </a:r>
            <a:r>
              <a:rPr lang="en-US" sz="2800" dirty="0" smtClean="0">
                <a:solidFill>
                  <a:srgbClr val="C00000"/>
                </a:solidFill>
              </a:rPr>
              <a:t>less online computation</a:t>
            </a:r>
            <a:r>
              <a:rPr lang="en-US" sz="2800" dirty="0" smtClean="0">
                <a:solidFill>
                  <a:srgbClr val="0070C0"/>
                </a:solidFill>
              </a:rPr>
              <a:t> </a:t>
            </a:r>
            <a:r>
              <a:rPr lang="en-US" sz="2800" dirty="0" smtClean="0">
                <a:solidFill>
                  <a:srgbClr val="00B050"/>
                </a:solidFill>
              </a:rPr>
              <a:t>according to user queries</a:t>
            </a:r>
            <a:endParaRPr lang="en-US" sz="2800" dirty="0">
              <a:solidFill>
                <a:srgbClr val="00B050"/>
              </a:solidFill>
            </a:endParaRPr>
          </a:p>
        </p:txBody>
      </p:sp>
      <p:pic>
        <p:nvPicPr>
          <p:cNvPr id="4" name="Picture 2" descr="D:\research project\Driving Direction\document\Shortest path computation\images\Images for T-drive  poster\logo.png"/>
          <p:cNvPicPr>
            <a:picLocks noChangeAspect="1" noChangeArrowheads="1"/>
          </p:cNvPicPr>
          <p:nvPr/>
        </p:nvPicPr>
        <p:blipFill>
          <a:blip r:embed="rId2" cstate="print"/>
          <a:srcRect/>
          <a:stretch>
            <a:fillRect/>
          </a:stretch>
        </p:blipFill>
        <p:spPr bwMode="auto">
          <a:xfrm>
            <a:off x="6477000" y="122983"/>
            <a:ext cx="2590800" cy="86761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595" y="457200"/>
            <a:ext cx="8380412" cy="553998"/>
          </a:xfrm>
        </p:spPr>
        <p:txBody>
          <a:bodyPr>
            <a:normAutofit fontScale="90000"/>
          </a:bodyPr>
          <a:lstStyle/>
          <a:p>
            <a:r>
              <a:rPr lang="en-US" altLang="zh-CN" dirty="0" smtClean="0"/>
              <a:t>In the field study</a:t>
            </a:r>
            <a:endParaRPr lang="zh-CN" altLang="en-US" dirty="0"/>
          </a:p>
        </p:txBody>
      </p:sp>
      <p:sp>
        <p:nvSpPr>
          <p:cNvPr id="3" name="Text Placeholder 2"/>
          <p:cNvSpPr>
            <a:spLocks noGrp="1"/>
          </p:cNvSpPr>
          <p:nvPr>
            <p:ph type="body" idx="1"/>
          </p:nvPr>
        </p:nvSpPr>
        <p:spPr>
          <a:xfrm>
            <a:off x="381000" y="1219200"/>
            <a:ext cx="3810000" cy="1143000"/>
          </a:xfrm>
        </p:spPr>
        <p:txBody>
          <a:bodyPr>
            <a:normAutofit/>
          </a:bodyPr>
          <a:lstStyle/>
          <a:p>
            <a:r>
              <a:rPr lang="en-US" altLang="zh-CN" sz="1800" dirty="0" smtClean="0"/>
              <a:t>Evaluation 1</a:t>
            </a:r>
          </a:p>
          <a:p>
            <a:pPr lvl="1"/>
            <a:r>
              <a:rPr lang="en-US" altLang="zh-CN" sz="1600" dirty="0" smtClean="0"/>
              <a:t>Same drivers traverse </a:t>
            </a:r>
          </a:p>
          <a:p>
            <a:pPr lvl="1"/>
            <a:r>
              <a:rPr lang="en-US" altLang="zh-CN" sz="1600" dirty="0" smtClean="0"/>
              <a:t>different routes at different times</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7900" y="2367622"/>
            <a:ext cx="4076700" cy="146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6006" y="4003292"/>
            <a:ext cx="4783394" cy="949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5257800"/>
            <a:ext cx="4905375" cy="1132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191000" y="1219200"/>
            <a:ext cx="4572000" cy="960263"/>
          </a:xfrm>
          <a:prstGeom prst="rect">
            <a:avLst/>
          </a:prstGeom>
        </p:spPr>
        <p:txBody>
          <a:bodyPr vert="horz" lIns="91440" tIns="45720" rIns="91440" bIns="45720" rtlCol="0">
            <a:normAutofit/>
          </a:bodyPr>
          <a:lstStyle/>
          <a:p>
            <a:pPr marL="342900" indent="-342900">
              <a:spcBef>
                <a:spcPct val="20000"/>
              </a:spcBef>
              <a:buFontTx/>
              <a:buBlip>
                <a:blip r:embed="rId5"/>
              </a:buBlip>
            </a:pPr>
            <a:r>
              <a:rPr lang="en-US" altLang="zh-CN" dirty="0"/>
              <a:t>Evaluation 2</a:t>
            </a:r>
          </a:p>
          <a:p>
            <a:pPr marL="742950" lvl="1" indent="-285750">
              <a:spcBef>
                <a:spcPct val="20000"/>
              </a:spcBef>
              <a:buFontTx/>
              <a:buBlip>
                <a:blip r:embed="rId6"/>
              </a:buBlip>
            </a:pPr>
            <a:r>
              <a:rPr lang="en-US" altLang="zh-CN" sz="1600" dirty="0"/>
              <a:t>Different two users with similar driving skills</a:t>
            </a:r>
          </a:p>
          <a:p>
            <a:pPr marL="742950" lvl="1" indent="-285750">
              <a:spcBef>
                <a:spcPct val="20000"/>
              </a:spcBef>
              <a:buFontTx/>
              <a:buBlip>
                <a:blip r:embed="rId6"/>
              </a:buBlip>
            </a:pPr>
            <a:r>
              <a:rPr lang="en-US" altLang="zh-CN" sz="1600" dirty="0"/>
              <a:t>Travers two routes simultaneously</a:t>
            </a:r>
          </a:p>
        </p:txBody>
      </p:sp>
      <p:sp>
        <p:nvSpPr>
          <p:cNvPr id="8" name="Rectangle 7"/>
          <p:cNvSpPr/>
          <p:nvPr/>
        </p:nvSpPr>
        <p:spPr>
          <a:xfrm>
            <a:off x="5448300" y="4656137"/>
            <a:ext cx="1082809" cy="195263"/>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35600" y="5900737"/>
            <a:ext cx="1082809" cy="195263"/>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64712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3564693"/>
            <a:ext cx="2362200" cy="2880117"/>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0512" y="5642284"/>
            <a:ext cx="409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0262" y="3704586"/>
            <a:ext cx="409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a:xfrm>
            <a:off x="401595" y="436602"/>
            <a:ext cx="8380412" cy="553998"/>
          </a:xfrm>
        </p:spPr>
        <p:txBody>
          <a:bodyPr>
            <a:normAutofit fontScale="90000"/>
          </a:bodyPr>
          <a:lstStyle/>
          <a:p>
            <a:r>
              <a:rPr lang="en-US" dirty="0" smtClean="0"/>
              <a:t>Results</a:t>
            </a:r>
            <a:endParaRPr lang="en-US" dirty="0"/>
          </a:p>
        </p:txBody>
      </p:sp>
      <p:sp>
        <p:nvSpPr>
          <p:cNvPr id="3" name="文本占位符 2"/>
          <p:cNvSpPr>
            <a:spLocks noGrp="1"/>
          </p:cNvSpPr>
          <p:nvPr>
            <p:ph type="body" idx="1"/>
          </p:nvPr>
        </p:nvSpPr>
        <p:spPr>
          <a:xfrm>
            <a:off x="381000" y="1114696"/>
            <a:ext cx="8380412" cy="2390504"/>
          </a:xfrm>
        </p:spPr>
        <p:txBody>
          <a:bodyPr>
            <a:normAutofit/>
          </a:bodyPr>
          <a:lstStyle/>
          <a:p>
            <a:pPr>
              <a:buFont typeface="Arial" pitchFamily="34" charset="0"/>
              <a:buChar char="•"/>
            </a:pPr>
            <a:r>
              <a:rPr lang="en-US" sz="2000" b="1" dirty="0" smtClean="0">
                <a:solidFill>
                  <a:srgbClr val="FF0000"/>
                </a:solidFill>
              </a:rPr>
              <a:t>More effective </a:t>
            </a:r>
          </a:p>
          <a:p>
            <a:pPr lvl="1">
              <a:buFont typeface="Arial" pitchFamily="34" charset="0"/>
              <a:buChar char="•"/>
            </a:pPr>
            <a:r>
              <a:rPr lang="en-US" sz="1600" b="1" dirty="0" smtClean="0">
                <a:solidFill>
                  <a:srgbClr val="FF0000"/>
                </a:solidFill>
              </a:rPr>
              <a:t>60-70%</a:t>
            </a:r>
            <a:r>
              <a:rPr lang="en-US" sz="1600" dirty="0" smtClean="0"/>
              <a:t> of the routes suggested by our method are faster than Bing and Google Maps.</a:t>
            </a:r>
          </a:p>
          <a:p>
            <a:pPr lvl="1">
              <a:buFont typeface="Arial" pitchFamily="34" charset="0"/>
              <a:buChar char="•"/>
            </a:pPr>
            <a:r>
              <a:rPr lang="en-US" sz="1600" dirty="0" smtClean="0"/>
              <a:t>Over </a:t>
            </a:r>
            <a:r>
              <a:rPr lang="en-US" sz="1600" b="1" dirty="0" smtClean="0">
                <a:solidFill>
                  <a:srgbClr val="FF0000"/>
                </a:solidFill>
              </a:rPr>
              <a:t>50%</a:t>
            </a:r>
            <a:r>
              <a:rPr lang="en-US" sz="1600" dirty="0" smtClean="0"/>
              <a:t> of the routes are </a:t>
            </a:r>
            <a:r>
              <a:rPr lang="en-US" sz="1600" b="1" dirty="0" smtClean="0">
                <a:solidFill>
                  <a:srgbClr val="FF0000"/>
                </a:solidFill>
              </a:rPr>
              <a:t>20+%</a:t>
            </a:r>
            <a:r>
              <a:rPr lang="en-US" sz="1600" dirty="0" smtClean="0"/>
              <a:t> faster than Bing and Google. </a:t>
            </a:r>
          </a:p>
          <a:p>
            <a:pPr lvl="1">
              <a:buFont typeface="Arial" pitchFamily="34" charset="0"/>
              <a:buChar char="•"/>
            </a:pPr>
            <a:r>
              <a:rPr lang="en-US" sz="1600" dirty="0" smtClean="0"/>
              <a:t>On average, we save </a:t>
            </a:r>
            <a:r>
              <a:rPr lang="en-US" sz="1600" b="1" dirty="0" smtClean="0">
                <a:solidFill>
                  <a:srgbClr val="FF0000"/>
                </a:solidFill>
              </a:rPr>
              <a:t>5 </a:t>
            </a:r>
            <a:r>
              <a:rPr lang="en-US" sz="1600" dirty="0" smtClean="0"/>
              <a:t>minutes per 30 minutes driving trip.</a:t>
            </a:r>
          </a:p>
          <a:p>
            <a:pPr>
              <a:buFont typeface="Arial" pitchFamily="34" charset="0"/>
              <a:buChar char="•"/>
            </a:pPr>
            <a:r>
              <a:rPr lang="en-US" sz="2000" dirty="0" smtClean="0"/>
              <a:t>More efficient</a:t>
            </a:r>
          </a:p>
          <a:p>
            <a:pPr>
              <a:buFont typeface="Arial" pitchFamily="34" charset="0"/>
              <a:buChar char="•"/>
            </a:pPr>
            <a:r>
              <a:rPr lang="en-US" sz="2000" dirty="0" smtClean="0"/>
              <a:t>More functional</a:t>
            </a:r>
            <a:endParaRPr lang="en-US" sz="2000" dirty="0"/>
          </a:p>
        </p:txBody>
      </p:sp>
      <p:pic>
        <p:nvPicPr>
          <p:cNvPr id="6" name="Picture 3" descr="\\geolife05\e$\users\v-jinyua\car2.png"/>
          <p:cNvPicPr>
            <a:picLocks noChangeAspect="1" noChangeArrowheads="1"/>
          </p:cNvPicPr>
          <p:nvPr/>
        </p:nvPicPr>
        <p:blipFill>
          <a:blip r:embed="rId5">
            <a:duotone>
              <a:prstClr val="black"/>
              <a:srgbClr val="92D050">
                <a:tint val="45000"/>
                <a:satMod val="400000"/>
              </a:srgbClr>
            </a:duotone>
            <a:extLst>
              <a:ext uri="{28A0092B-C50C-407E-A947-70E740481C1C}">
                <a14:useLocalDpi xmlns:a14="http://schemas.microsoft.com/office/drawing/2010/main" val="0"/>
              </a:ext>
            </a:extLst>
          </a:blip>
          <a:srcRect/>
          <a:stretch>
            <a:fillRect/>
          </a:stretch>
        </p:blipFill>
        <p:spPr bwMode="auto">
          <a:xfrm>
            <a:off x="2152650" y="36576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geolife05\e$\users\v-jinyua\car1.png"/>
          <p:cNvPicPr>
            <a:picLocks noChangeAspect="1" noChangeArrowheads="1"/>
          </p:cNvPicPr>
          <p:nvPr/>
        </p:nvPicPr>
        <p:blipFill>
          <a:blip r:embed="rId6">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2062900" y="3670300"/>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8"/>
          <p:cNvSpPr/>
          <p:nvPr/>
        </p:nvSpPr>
        <p:spPr>
          <a:xfrm>
            <a:off x="1718448" y="3841750"/>
            <a:ext cx="573052" cy="2029134"/>
          </a:xfrm>
          <a:custGeom>
            <a:avLst/>
            <a:gdLst>
              <a:gd name="connsiteX0" fmla="*/ 543005 w 575672"/>
              <a:gd name="connsiteY0" fmla="*/ 0 h 2029134"/>
              <a:gd name="connsiteX1" fmla="*/ 574755 w 575672"/>
              <a:gd name="connsiteY1" fmla="*/ 66675 h 2029134"/>
              <a:gd name="connsiteX2" fmla="*/ 511255 w 575672"/>
              <a:gd name="connsiteY2" fmla="*/ 82550 h 2029134"/>
              <a:gd name="connsiteX3" fmla="*/ 473155 w 575672"/>
              <a:gd name="connsiteY3" fmla="*/ 85725 h 2029134"/>
              <a:gd name="connsiteX4" fmla="*/ 473155 w 575672"/>
              <a:gd name="connsiteY4" fmla="*/ 158750 h 2029134"/>
              <a:gd name="connsiteX5" fmla="*/ 473155 w 575672"/>
              <a:gd name="connsiteY5" fmla="*/ 228600 h 2029134"/>
              <a:gd name="connsiteX6" fmla="*/ 473155 w 575672"/>
              <a:gd name="connsiteY6" fmla="*/ 311150 h 2029134"/>
              <a:gd name="connsiteX7" fmla="*/ 416005 w 575672"/>
              <a:gd name="connsiteY7" fmla="*/ 317500 h 2029134"/>
              <a:gd name="connsiteX8" fmla="*/ 301705 w 575672"/>
              <a:gd name="connsiteY8" fmla="*/ 317500 h 2029134"/>
              <a:gd name="connsiteX9" fmla="*/ 225505 w 575672"/>
              <a:gd name="connsiteY9" fmla="*/ 314325 h 2029134"/>
              <a:gd name="connsiteX10" fmla="*/ 82630 w 575672"/>
              <a:gd name="connsiteY10" fmla="*/ 384175 h 2029134"/>
              <a:gd name="connsiteX11" fmla="*/ 22305 w 575672"/>
              <a:gd name="connsiteY11" fmla="*/ 444500 h 2029134"/>
              <a:gd name="connsiteX12" fmla="*/ 80 w 575672"/>
              <a:gd name="connsiteY12" fmla="*/ 717550 h 2029134"/>
              <a:gd name="connsiteX13" fmla="*/ 28655 w 575672"/>
              <a:gd name="connsiteY13" fmla="*/ 1069975 h 2029134"/>
              <a:gd name="connsiteX14" fmla="*/ 35005 w 575672"/>
              <a:gd name="connsiteY14" fmla="*/ 1476375 h 2029134"/>
              <a:gd name="connsiteX15" fmla="*/ 38180 w 575672"/>
              <a:gd name="connsiteY15" fmla="*/ 1730375 h 2029134"/>
              <a:gd name="connsiteX16" fmla="*/ 196930 w 575672"/>
              <a:gd name="connsiteY16" fmla="*/ 1749425 h 2029134"/>
              <a:gd name="connsiteX17" fmla="*/ 393780 w 575672"/>
              <a:gd name="connsiteY17" fmla="*/ 1752600 h 2029134"/>
              <a:gd name="connsiteX18" fmla="*/ 381080 w 575672"/>
              <a:gd name="connsiteY18" fmla="*/ 1987550 h 2029134"/>
              <a:gd name="connsiteX19" fmla="*/ 387430 w 575672"/>
              <a:gd name="connsiteY19" fmla="*/ 2028825 h 2029134"/>
              <a:gd name="connsiteX20" fmla="*/ 412830 w 575672"/>
              <a:gd name="connsiteY20" fmla="*/ 2006600 h 2029134"/>
              <a:gd name="connsiteX21" fmla="*/ 425530 w 575672"/>
              <a:gd name="connsiteY21" fmla="*/ 2009775 h 2029134"/>
              <a:gd name="connsiteX22" fmla="*/ 425530 w 575672"/>
              <a:gd name="connsiteY22" fmla="*/ 2009775 h 2029134"/>
              <a:gd name="connsiteX0" fmla="*/ 522813 w 555480"/>
              <a:gd name="connsiteY0" fmla="*/ 0 h 2029134"/>
              <a:gd name="connsiteX1" fmla="*/ 554563 w 555480"/>
              <a:gd name="connsiteY1" fmla="*/ 66675 h 2029134"/>
              <a:gd name="connsiteX2" fmla="*/ 491063 w 555480"/>
              <a:gd name="connsiteY2" fmla="*/ 82550 h 2029134"/>
              <a:gd name="connsiteX3" fmla="*/ 452963 w 555480"/>
              <a:gd name="connsiteY3" fmla="*/ 85725 h 2029134"/>
              <a:gd name="connsiteX4" fmla="*/ 452963 w 555480"/>
              <a:gd name="connsiteY4" fmla="*/ 158750 h 2029134"/>
              <a:gd name="connsiteX5" fmla="*/ 452963 w 555480"/>
              <a:gd name="connsiteY5" fmla="*/ 228600 h 2029134"/>
              <a:gd name="connsiteX6" fmla="*/ 452963 w 555480"/>
              <a:gd name="connsiteY6" fmla="*/ 311150 h 2029134"/>
              <a:gd name="connsiteX7" fmla="*/ 395813 w 555480"/>
              <a:gd name="connsiteY7" fmla="*/ 317500 h 2029134"/>
              <a:gd name="connsiteX8" fmla="*/ 281513 w 555480"/>
              <a:gd name="connsiteY8" fmla="*/ 317500 h 2029134"/>
              <a:gd name="connsiteX9" fmla="*/ 205313 w 555480"/>
              <a:gd name="connsiteY9" fmla="*/ 314325 h 2029134"/>
              <a:gd name="connsiteX10" fmla="*/ 62438 w 555480"/>
              <a:gd name="connsiteY10" fmla="*/ 384175 h 2029134"/>
              <a:gd name="connsiteX11" fmla="*/ 2113 w 555480"/>
              <a:gd name="connsiteY11" fmla="*/ 444500 h 2029134"/>
              <a:gd name="connsiteX12" fmla="*/ 13225 w 555480"/>
              <a:gd name="connsiteY12" fmla="*/ 719932 h 2029134"/>
              <a:gd name="connsiteX13" fmla="*/ 8463 w 555480"/>
              <a:gd name="connsiteY13" fmla="*/ 1069975 h 2029134"/>
              <a:gd name="connsiteX14" fmla="*/ 14813 w 555480"/>
              <a:gd name="connsiteY14" fmla="*/ 1476375 h 2029134"/>
              <a:gd name="connsiteX15" fmla="*/ 17988 w 555480"/>
              <a:gd name="connsiteY15" fmla="*/ 1730375 h 2029134"/>
              <a:gd name="connsiteX16" fmla="*/ 176738 w 555480"/>
              <a:gd name="connsiteY16" fmla="*/ 1749425 h 2029134"/>
              <a:gd name="connsiteX17" fmla="*/ 373588 w 555480"/>
              <a:gd name="connsiteY17" fmla="*/ 1752600 h 2029134"/>
              <a:gd name="connsiteX18" fmla="*/ 360888 w 555480"/>
              <a:gd name="connsiteY18" fmla="*/ 1987550 h 2029134"/>
              <a:gd name="connsiteX19" fmla="*/ 367238 w 555480"/>
              <a:gd name="connsiteY19" fmla="*/ 2028825 h 2029134"/>
              <a:gd name="connsiteX20" fmla="*/ 392638 w 555480"/>
              <a:gd name="connsiteY20" fmla="*/ 2006600 h 2029134"/>
              <a:gd name="connsiteX21" fmla="*/ 405338 w 555480"/>
              <a:gd name="connsiteY21" fmla="*/ 2009775 h 2029134"/>
              <a:gd name="connsiteX22" fmla="*/ 405338 w 555480"/>
              <a:gd name="connsiteY22" fmla="*/ 2009775 h 2029134"/>
              <a:gd name="connsiteX0" fmla="*/ 523024 w 555691"/>
              <a:gd name="connsiteY0" fmla="*/ 0 h 2029134"/>
              <a:gd name="connsiteX1" fmla="*/ 554774 w 555691"/>
              <a:gd name="connsiteY1" fmla="*/ 66675 h 2029134"/>
              <a:gd name="connsiteX2" fmla="*/ 491274 w 555691"/>
              <a:gd name="connsiteY2" fmla="*/ 82550 h 2029134"/>
              <a:gd name="connsiteX3" fmla="*/ 453174 w 555691"/>
              <a:gd name="connsiteY3" fmla="*/ 85725 h 2029134"/>
              <a:gd name="connsiteX4" fmla="*/ 453174 w 555691"/>
              <a:gd name="connsiteY4" fmla="*/ 158750 h 2029134"/>
              <a:gd name="connsiteX5" fmla="*/ 453174 w 555691"/>
              <a:gd name="connsiteY5" fmla="*/ 228600 h 2029134"/>
              <a:gd name="connsiteX6" fmla="*/ 453174 w 555691"/>
              <a:gd name="connsiteY6" fmla="*/ 311150 h 2029134"/>
              <a:gd name="connsiteX7" fmla="*/ 396024 w 555691"/>
              <a:gd name="connsiteY7" fmla="*/ 317500 h 2029134"/>
              <a:gd name="connsiteX8" fmla="*/ 281724 w 555691"/>
              <a:gd name="connsiteY8" fmla="*/ 317500 h 2029134"/>
              <a:gd name="connsiteX9" fmla="*/ 205524 w 555691"/>
              <a:gd name="connsiteY9" fmla="*/ 314325 h 2029134"/>
              <a:gd name="connsiteX10" fmla="*/ 62649 w 555691"/>
              <a:gd name="connsiteY10" fmla="*/ 384175 h 2029134"/>
              <a:gd name="connsiteX11" fmla="*/ 2324 w 555691"/>
              <a:gd name="connsiteY11" fmla="*/ 444500 h 2029134"/>
              <a:gd name="connsiteX12" fmla="*/ 13436 w 555691"/>
              <a:gd name="connsiteY12" fmla="*/ 719932 h 2029134"/>
              <a:gd name="connsiteX13" fmla="*/ 22962 w 555691"/>
              <a:gd name="connsiteY13" fmla="*/ 1069975 h 2029134"/>
              <a:gd name="connsiteX14" fmla="*/ 15024 w 555691"/>
              <a:gd name="connsiteY14" fmla="*/ 1476375 h 2029134"/>
              <a:gd name="connsiteX15" fmla="*/ 18199 w 555691"/>
              <a:gd name="connsiteY15" fmla="*/ 1730375 h 2029134"/>
              <a:gd name="connsiteX16" fmla="*/ 176949 w 555691"/>
              <a:gd name="connsiteY16" fmla="*/ 1749425 h 2029134"/>
              <a:gd name="connsiteX17" fmla="*/ 373799 w 555691"/>
              <a:gd name="connsiteY17" fmla="*/ 1752600 h 2029134"/>
              <a:gd name="connsiteX18" fmla="*/ 361099 w 555691"/>
              <a:gd name="connsiteY18" fmla="*/ 1987550 h 2029134"/>
              <a:gd name="connsiteX19" fmla="*/ 367449 w 555691"/>
              <a:gd name="connsiteY19" fmla="*/ 2028825 h 2029134"/>
              <a:gd name="connsiteX20" fmla="*/ 392849 w 555691"/>
              <a:gd name="connsiteY20" fmla="*/ 2006600 h 2029134"/>
              <a:gd name="connsiteX21" fmla="*/ 405549 w 555691"/>
              <a:gd name="connsiteY21" fmla="*/ 2009775 h 2029134"/>
              <a:gd name="connsiteX22" fmla="*/ 405549 w 555691"/>
              <a:gd name="connsiteY22" fmla="*/ 2009775 h 2029134"/>
              <a:gd name="connsiteX0" fmla="*/ 523024 w 555691"/>
              <a:gd name="connsiteY0" fmla="*/ 0 h 2029134"/>
              <a:gd name="connsiteX1" fmla="*/ 554774 w 555691"/>
              <a:gd name="connsiteY1" fmla="*/ 66675 h 2029134"/>
              <a:gd name="connsiteX2" fmla="*/ 491274 w 555691"/>
              <a:gd name="connsiteY2" fmla="*/ 82550 h 2029134"/>
              <a:gd name="connsiteX3" fmla="*/ 453174 w 555691"/>
              <a:gd name="connsiteY3" fmla="*/ 85725 h 2029134"/>
              <a:gd name="connsiteX4" fmla="*/ 453174 w 555691"/>
              <a:gd name="connsiteY4" fmla="*/ 158750 h 2029134"/>
              <a:gd name="connsiteX5" fmla="*/ 453174 w 555691"/>
              <a:gd name="connsiteY5" fmla="*/ 228600 h 2029134"/>
              <a:gd name="connsiteX6" fmla="*/ 453174 w 555691"/>
              <a:gd name="connsiteY6" fmla="*/ 311150 h 2029134"/>
              <a:gd name="connsiteX7" fmla="*/ 396024 w 555691"/>
              <a:gd name="connsiteY7" fmla="*/ 317500 h 2029134"/>
              <a:gd name="connsiteX8" fmla="*/ 281724 w 555691"/>
              <a:gd name="connsiteY8" fmla="*/ 317500 h 2029134"/>
              <a:gd name="connsiteX9" fmla="*/ 205524 w 555691"/>
              <a:gd name="connsiteY9" fmla="*/ 314325 h 2029134"/>
              <a:gd name="connsiteX10" fmla="*/ 62649 w 555691"/>
              <a:gd name="connsiteY10" fmla="*/ 384175 h 2029134"/>
              <a:gd name="connsiteX11" fmla="*/ 2324 w 555691"/>
              <a:gd name="connsiteY11" fmla="*/ 444500 h 2029134"/>
              <a:gd name="connsiteX12" fmla="*/ 13436 w 555691"/>
              <a:gd name="connsiteY12" fmla="*/ 719932 h 2029134"/>
              <a:gd name="connsiteX13" fmla="*/ 22962 w 555691"/>
              <a:gd name="connsiteY13" fmla="*/ 1069975 h 2029134"/>
              <a:gd name="connsiteX14" fmla="*/ 31693 w 555691"/>
              <a:gd name="connsiteY14" fmla="*/ 1476375 h 2029134"/>
              <a:gd name="connsiteX15" fmla="*/ 18199 w 555691"/>
              <a:gd name="connsiteY15" fmla="*/ 1730375 h 2029134"/>
              <a:gd name="connsiteX16" fmla="*/ 176949 w 555691"/>
              <a:gd name="connsiteY16" fmla="*/ 1749425 h 2029134"/>
              <a:gd name="connsiteX17" fmla="*/ 373799 w 555691"/>
              <a:gd name="connsiteY17" fmla="*/ 1752600 h 2029134"/>
              <a:gd name="connsiteX18" fmla="*/ 361099 w 555691"/>
              <a:gd name="connsiteY18" fmla="*/ 1987550 h 2029134"/>
              <a:gd name="connsiteX19" fmla="*/ 367449 w 555691"/>
              <a:gd name="connsiteY19" fmla="*/ 2028825 h 2029134"/>
              <a:gd name="connsiteX20" fmla="*/ 392849 w 555691"/>
              <a:gd name="connsiteY20" fmla="*/ 2006600 h 2029134"/>
              <a:gd name="connsiteX21" fmla="*/ 405549 w 555691"/>
              <a:gd name="connsiteY21" fmla="*/ 2009775 h 2029134"/>
              <a:gd name="connsiteX22" fmla="*/ 405549 w 555691"/>
              <a:gd name="connsiteY22" fmla="*/ 2009775 h 2029134"/>
              <a:gd name="connsiteX0" fmla="*/ 523024 w 555691"/>
              <a:gd name="connsiteY0" fmla="*/ 0 h 2029134"/>
              <a:gd name="connsiteX1" fmla="*/ 554774 w 555691"/>
              <a:gd name="connsiteY1" fmla="*/ 66675 h 2029134"/>
              <a:gd name="connsiteX2" fmla="*/ 491274 w 555691"/>
              <a:gd name="connsiteY2" fmla="*/ 82550 h 2029134"/>
              <a:gd name="connsiteX3" fmla="*/ 453174 w 555691"/>
              <a:gd name="connsiteY3" fmla="*/ 85725 h 2029134"/>
              <a:gd name="connsiteX4" fmla="*/ 453174 w 555691"/>
              <a:gd name="connsiteY4" fmla="*/ 158750 h 2029134"/>
              <a:gd name="connsiteX5" fmla="*/ 453174 w 555691"/>
              <a:gd name="connsiteY5" fmla="*/ 228600 h 2029134"/>
              <a:gd name="connsiteX6" fmla="*/ 453174 w 555691"/>
              <a:gd name="connsiteY6" fmla="*/ 311150 h 2029134"/>
              <a:gd name="connsiteX7" fmla="*/ 396024 w 555691"/>
              <a:gd name="connsiteY7" fmla="*/ 317500 h 2029134"/>
              <a:gd name="connsiteX8" fmla="*/ 281724 w 555691"/>
              <a:gd name="connsiteY8" fmla="*/ 317500 h 2029134"/>
              <a:gd name="connsiteX9" fmla="*/ 205524 w 555691"/>
              <a:gd name="connsiteY9" fmla="*/ 314325 h 2029134"/>
              <a:gd name="connsiteX10" fmla="*/ 62649 w 555691"/>
              <a:gd name="connsiteY10" fmla="*/ 384175 h 2029134"/>
              <a:gd name="connsiteX11" fmla="*/ 2324 w 555691"/>
              <a:gd name="connsiteY11" fmla="*/ 444500 h 2029134"/>
              <a:gd name="connsiteX12" fmla="*/ 13436 w 555691"/>
              <a:gd name="connsiteY12" fmla="*/ 719932 h 2029134"/>
              <a:gd name="connsiteX13" fmla="*/ 22962 w 555691"/>
              <a:gd name="connsiteY13" fmla="*/ 1069975 h 2029134"/>
              <a:gd name="connsiteX14" fmla="*/ 24550 w 555691"/>
              <a:gd name="connsiteY14" fmla="*/ 1476375 h 2029134"/>
              <a:gd name="connsiteX15" fmla="*/ 18199 w 555691"/>
              <a:gd name="connsiteY15" fmla="*/ 1730375 h 2029134"/>
              <a:gd name="connsiteX16" fmla="*/ 176949 w 555691"/>
              <a:gd name="connsiteY16" fmla="*/ 1749425 h 2029134"/>
              <a:gd name="connsiteX17" fmla="*/ 373799 w 555691"/>
              <a:gd name="connsiteY17" fmla="*/ 1752600 h 2029134"/>
              <a:gd name="connsiteX18" fmla="*/ 361099 w 555691"/>
              <a:gd name="connsiteY18" fmla="*/ 1987550 h 2029134"/>
              <a:gd name="connsiteX19" fmla="*/ 367449 w 555691"/>
              <a:gd name="connsiteY19" fmla="*/ 2028825 h 2029134"/>
              <a:gd name="connsiteX20" fmla="*/ 392849 w 555691"/>
              <a:gd name="connsiteY20" fmla="*/ 2006600 h 2029134"/>
              <a:gd name="connsiteX21" fmla="*/ 405549 w 555691"/>
              <a:gd name="connsiteY21" fmla="*/ 2009775 h 2029134"/>
              <a:gd name="connsiteX22" fmla="*/ 405549 w 555691"/>
              <a:gd name="connsiteY22" fmla="*/ 2009775 h 2029134"/>
              <a:gd name="connsiteX0" fmla="*/ 523024 w 555691"/>
              <a:gd name="connsiteY0" fmla="*/ 0 h 2029134"/>
              <a:gd name="connsiteX1" fmla="*/ 554774 w 555691"/>
              <a:gd name="connsiteY1" fmla="*/ 66675 h 2029134"/>
              <a:gd name="connsiteX2" fmla="*/ 491274 w 555691"/>
              <a:gd name="connsiteY2" fmla="*/ 82550 h 2029134"/>
              <a:gd name="connsiteX3" fmla="*/ 453174 w 555691"/>
              <a:gd name="connsiteY3" fmla="*/ 85725 h 2029134"/>
              <a:gd name="connsiteX4" fmla="*/ 453174 w 555691"/>
              <a:gd name="connsiteY4" fmla="*/ 158750 h 2029134"/>
              <a:gd name="connsiteX5" fmla="*/ 453174 w 555691"/>
              <a:gd name="connsiteY5" fmla="*/ 228600 h 2029134"/>
              <a:gd name="connsiteX6" fmla="*/ 453174 w 555691"/>
              <a:gd name="connsiteY6" fmla="*/ 311150 h 2029134"/>
              <a:gd name="connsiteX7" fmla="*/ 396024 w 555691"/>
              <a:gd name="connsiteY7" fmla="*/ 317500 h 2029134"/>
              <a:gd name="connsiteX8" fmla="*/ 281724 w 555691"/>
              <a:gd name="connsiteY8" fmla="*/ 317500 h 2029134"/>
              <a:gd name="connsiteX9" fmla="*/ 205524 w 555691"/>
              <a:gd name="connsiteY9" fmla="*/ 314325 h 2029134"/>
              <a:gd name="connsiteX10" fmla="*/ 62649 w 555691"/>
              <a:gd name="connsiteY10" fmla="*/ 384175 h 2029134"/>
              <a:gd name="connsiteX11" fmla="*/ 2324 w 555691"/>
              <a:gd name="connsiteY11" fmla="*/ 444500 h 2029134"/>
              <a:gd name="connsiteX12" fmla="*/ 13436 w 555691"/>
              <a:gd name="connsiteY12" fmla="*/ 719932 h 2029134"/>
              <a:gd name="connsiteX13" fmla="*/ 22962 w 555691"/>
              <a:gd name="connsiteY13" fmla="*/ 1069975 h 2029134"/>
              <a:gd name="connsiteX14" fmla="*/ 24550 w 555691"/>
              <a:gd name="connsiteY14" fmla="*/ 1476375 h 2029134"/>
              <a:gd name="connsiteX15" fmla="*/ 18199 w 555691"/>
              <a:gd name="connsiteY15" fmla="*/ 1730375 h 2029134"/>
              <a:gd name="connsiteX16" fmla="*/ 176949 w 555691"/>
              <a:gd name="connsiteY16" fmla="*/ 1749425 h 2029134"/>
              <a:gd name="connsiteX17" fmla="*/ 366655 w 555691"/>
              <a:gd name="connsiteY17" fmla="*/ 1757363 h 2029134"/>
              <a:gd name="connsiteX18" fmla="*/ 361099 w 555691"/>
              <a:gd name="connsiteY18" fmla="*/ 1987550 h 2029134"/>
              <a:gd name="connsiteX19" fmla="*/ 367449 w 555691"/>
              <a:gd name="connsiteY19" fmla="*/ 2028825 h 2029134"/>
              <a:gd name="connsiteX20" fmla="*/ 392849 w 555691"/>
              <a:gd name="connsiteY20" fmla="*/ 2006600 h 2029134"/>
              <a:gd name="connsiteX21" fmla="*/ 405549 w 555691"/>
              <a:gd name="connsiteY21" fmla="*/ 2009775 h 2029134"/>
              <a:gd name="connsiteX22" fmla="*/ 405549 w 555691"/>
              <a:gd name="connsiteY22" fmla="*/ 2009775 h 2029134"/>
              <a:gd name="connsiteX0" fmla="*/ 523024 w 555691"/>
              <a:gd name="connsiteY0" fmla="*/ 0 h 2029134"/>
              <a:gd name="connsiteX1" fmla="*/ 554774 w 555691"/>
              <a:gd name="connsiteY1" fmla="*/ 66675 h 2029134"/>
              <a:gd name="connsiteX2" fmla="*/ 491274 w 555691"/>
              <a:gd name="connsiteY2" fmla="*/ 82550 h 2029134"/>
              <a:gd name="connsiteX3" fmla="*/ 453174 w 555691"/>
              <a:gd name="connsiteY3" fmla="*/ 85725 h 2029134"/>
              <a:gd name="connsiteX4" fmla="*/ 453174 w 555691"/>
              <a:gd name="connsiteY4" fmla="*/ 158750 h 2029134"/>
              <a:gd name="connsiteX5" fmla="*/ 453174 w 555691"/>
              <a:gd name="connsiteY5" fmla="*/ 228600 h 2029134"/>
              <a:gd name="connsiteX6" fmla="*/ 453174 w 555691"/>
              <a:gd name="connsiteY6" fmla="*/ 311150 h 2029134"/>
              <a:gd name="connsiteX7" fmla="*/ 393643 w 555691"/>
              <a:gd name="connsiteY7" fmla="*/ 305593 h 2029134"/>
              <a:gd name="connsiteX8" fmla="*/ 281724 w 555691"/>
              <a:gd name="connsiteY8" fmla="*/ 317500 h 2029134"/>
              <a:gd name="connsiteX9" fmla="*/ 205524 w 555691"/>
              <a:gd name="connsiteY9" fmla="*/ 314325 h 2029134"/>
              <a:gd name="connsiteX10" fmla="*/ 62649 w 555691"/>
              <a:gd name="connsiteY10" fmla="*/ 384175 h 2029134"/>
              <a:gd name="connsiteX11" fmla="*/ 2324 w 555691"/>
              <a:gd name="connsiteY11" fmla="*/ 444500 h 2029134"/>
              <a:gd name="connsiteX12" fmla="*/ 13436 w 555691"/>
              <a:gd name="connsiteY12" fmla="*/ 719932 h 2029134"/>
              <a:gd name="connsiteX13" fmla="*/ 22962 w 555691"/>
              <a:gd name="connsiteY13" fmla="*/ 1069975 h 2029134"/>
              <a:gd name="connsiteX14" fmla="*/ 24550 w 555691"/>
              <a:gd name="connsiteY14" fmla="*/ 1476375 h 2029134"/>
              <a:gd name="connsiteX15" fmla="*/ 18199 w 555691"/>
              <a:gd name="connsiteY15" fmla="*/ 1730375 h 2029134"/>
              <a:gd name="connsiteX16" fmla="*/ 176949 w 555691"/>
              <a:gd name="connsiteY16" fmla="*/ 1749425 h 2029134"/>
              <a:gd name="connsiteX17" fmla="*/ 366655 w 555691"/>
              <a:gd name="connsiteY17" fmla="*/ 1757363 h 2029134"/>
              <a:gd name="connsiteX18" fmla="*/ 361099 w 555691"/>
              <a:gd name="connsiteY18" fmla="*/ 1987550 h 2029134"/>
              <a:gd name="connsiteX19" fmla="*/ 367449 w 555691"/>
              <a:gd name="connsiteY19" fmla="*/ 2028825 h 2029134"/>
              <a:gd name="connsiteX20" fmla="*/ 392849 w 555691"/>
              <a:gd name="connsiteY20" fmla="*/ 2006600 h 2029134"/>
              <a:gd name="connsiteX21" fmla="*/ 405549 w 555691"/>
              <a:gd name="connsiteY21" fmla="*/ 2009775 h 2029134"/>
              <a:gd name="connsiteX22" fmla="*/ 405549 w 555691"/>
              <a:gd name="connsiteY22" fmla="*/ 2009775 h 2029134"/>
              <a:gd name="connsiteX0" fmla="*/ 523024 w 555691"/>
              <a:gd name="connsiteY0" fmla="*/ 0 h 2029134"/>
              <a:gd name="connsiteX1" fmla="*/ 554774 w 555691"/>
              <a:gd name="connsiteY1" fmla="*/ 66675 h 2029134"/>
              <a:gd name="connsiteX2" fmla="*/ 491274 w 555691"/>
              <a:gd name="connsiteY2" fmla="*/ 82550 h 2029134"/>
              <a:gd name="connsiteX3" fmla="*/ 453174 w 555691"/>
              <a:gd name="connsiteY3" fmla="*/ 85725 h 2029134"/>
              <a:gd name="connsiteX4" fmla="*/ 453174 w 555691"/>
              <a:gd name="connsiteY4" fmla="*/ 158750 h 2029134"/>
              <a:gd name="connsiteX5" fmla="*/ 453174 w 555691"/>
              <a:gd name="connsiteY5" fmla="*/ 228600 h 2029134"/>
              <a:gd name="connsiteX6" fmla="*/ 453174 w 555691"/>
              <a:gd name="connsiteY6" fmla="*/ 311150 h 2029134"/>
              <a:gd name="connsiteX7" fmla="*/ 393643 w 555691"/>
              <a:gd name="connsiteY7" fmla="*/ 305593 h 2029134"/>
              <a:gd name="connsiteX8" fmla="*/ 286486 w 555691"/>
              <a:gd name="connsiteY8" fmla="*/ 310357 h 2029134"/>
              <a:gd name="connsiteX9" fmla="*/ 205524 w 555691"/>
              <a:gd name="connsiteY9" fmla="*/ 314325 h 2029134"/>
              <a:gd name="connsiteX10" fmla="*/ 62649 w 555691"/>
              <a:gd name="connsiteY10" fmla="*/ 384175 h 2029134"/>
              <a:gd name="connsiteX11" fmla="*/ 2324 w 555691"/>
              <a:gd name="connsiteY11" fmla="*/ 444500 h 2029134"/>
              <a:gd name="connsiteX12" fmla="*/ 13436 w 555691"/>
              <a:gd name="connsiteY12" fmla="*/ 719932 h 2029134"/>
              <a:gd name="connsiteX13" fmla="*/ 22962 w 555691"/>
              <a:gd name="connsiteY13" fmla="*/ 1069975 h 2029134"/>
              <a:gd name="connsiteX14" fmla="*/ 24550 w 555691"/>
              <a:gd name="connsiteY14" fmla="*/ 1476375 h 2029134"/>
              <a:gd name="connsiteX15" fmla="*/ 18199 w 555691"/>
              <a:gd name="connsiteY15" fmla="*/ 1730375 h 2029134"/>
              <a:gd name="connsiteX16" fmla="*/ 176949 w 555691"/>
              <a:gd name="connsiteY16" fmla="*/ 1749425 h 2029134"/>
              <a:gd name="connsiteX17" fmla="*/ 366655 w 555691"/>
              <a:gd name="connsiteY17" fmla="*/ 1757363 h 2029134"/>
              <a:gd name="connsiteX18" fmla="*/ 361099 w 555691"/>
              <a:gd name="connsiteY18" fmla="*/ 1987550 h 2029134"/>
              <a:gd name="connsiteX19" fmla="*/ 367449 w 555691"/>
              <a:gd name="connsiteY19" fmla="*/ 2028825 h 2029134"/>
              <a:gd name="connsiteX20" fmla="*/ 392849 w 555691"/>
              <a:gd name="connsiteY20" fmla="*/ 2006600 h 2029134"/>
              <a:gd name="connsiteX21" fmla="*/ 405549 w 555691"/>
              <a:gd name="connsiteY21" fmla="*/ 2009775 h 2029134"/>
              <a:gd name="connsiteX22" fmla="*/ 405549 w 555691"/>
              <a:gd name="connsiteY22" fmla="*/ 2009775 h 2029134"/>
              <a:gd name="connsiteX0" fmla="*/ 523024 w 555691"/>
              <a:gd name="connsiteY0" fmla="*/ 0 h 2029134"/>
              <a:gd name="connsiteX1" fmla="*/ 554774 w 555691"/>
              <a:gd name="connsiteY1" fmla="*/ 66675 h 2029134"/>
              <a:gd name="connsiteX2" fmla="*/ 491274 w 555691"/>
              <a:gd name="connsiteY2" fmla="*/ 82550 h 2029134"/>
              <a:gd name="connsiteX3" fmla="*/ 453174 w 555691"/>
              <a:gd name="connsiteY3" fmla="*/ 85725 h 2029134"/>
              <a:gd name="connsiteX4" fmla="*/ 453174 w 555691"/>
              <a:gd name="connsiteY4" fmla="*/ 158750 h 2029134"/>
              <a:gd name="connsiteX5" fmla="*/ 453174 w 555691"/>
              <a:gd name="connsiteY5" fmla="*/ 228600 h 2029134"/>
              <a:gd name="connsiteX6" fmla="*/ 453174 w 555691"/>
              <a:gd name="connsiteY6" fmla="*/ 299244 h 2029134"/>
              <a:gd name="connsiteX7" fmla="*/ 393643 w 555691"/>
              <a:gd name="connsiteY7" fmla="*/ 305593 h 2029134"/>
              <a:gd name="connsiteX8" fmla="*/ 286486 w 555691"/>
              <a:gd name="connsiteY8" fmla="*/ 310357 h 2029134"/>
              <a:gd name="connsiteX9" fmla="*/ 205524 w 555691"/>
              <a:gd name="connsiteY9" fmla="*/ 314325 h 2029134"/>
              <a:gd name="connsiteX10" fmla="*/ 62649 w 555691"/>
              <a:gd name="connsiteY10" fmla="*/ 384175 h 2029134"/>
              <a:gd name="connsiteX11" fmla="*/ 2324 w 555691"/>
              <a:gd name="connsiteY11" fmla="*/ 444500 h 2029134"/>
              <a:gd name="connsiteX12" fmla="*/ 13436 w 555691"/>
              <a:gd name="connsiteY12" fmla="*/ 719932 h 2029134"/>
              <a:gd name="connsiteX13" fmla="*/ 22962 w 555691"/>
              <a:gd name="connsiteY13" fmla="*/ 1069975 h 2029134"/>
              <a:gd name="connsiteX14" fmla="*/ 24550 w 555691"/>
              <a:gd name="connsiteY14" fmla="*/ 1476375 h 2029134"/>
              <a:gd name="connsiteX15" fmla="*/ 18199 w 555691"/>
              <a:gd name="connsiteY15" fmla="*/ 1730375 h 2029134"/>
              <a:gd name="connsiteX16" fmla="*/ 176949 w 555691"/>
              <a:gd name="connsiteY16" fmla="*/ 1749425 h 2029134"/>
              <a:gd name="connsiteX17" fmla="*/ 366655 w 555691"/>
              <a:gd name="connsiteY17" fmla="*/ 1757363 h 2029134"/>
              <a:gd name="connsiteX18" fmla="*/ 361099 w 555691"/>
              <a:gd name="connsiteY18" fmla="*/ 1987550 h 2029134"/>
              <a:gd name="connsiteX19" fmla="*/ 367449 w 555691"/>
              <a:gd name="connsiteY19" fmla="*/ 2028825 h 2029134"/>
              <a:gd name="connsiteX20" fmla="*/ 392849 w 555691"/>
              <a:gd name="connsiteY20" fmla="*/ 2006600 h 2029134"/>
              <a:gd name="connsiteX21" fmla="*/ 405549 w 555691"/>
              <a:gd name="connsiteY21" fmla="*/ 2009775 h 2029134"/>
              <a:gd name="connsiteX22" fmla="*/ 405549 w 555691"/>
              <a:gd name="connsiteY22" fmla="*/ 2009775 h 2029134"/>
              <a:gd name="connsiteX0" fmla="*/ 523024 w 555691"/>
              <a:gd name="connsiteY0" fmla="*/ 0 h 2029134"/>
              <a:gd name="connsiteX1" fmla="*/ 554774 w 555691"/>
              <a:gd name="connsiteY1" fmla="*/ 66675 h 2029134"/>
              <a:gd name="connsiteX2" fmla="*/ 491274 w 555691"/>
              <a:gd name="connsiteY2" fmla="*/ 82550 h 2029134"/>
              <a:gd name="connsiteX3" fmla="*/ 453174 w 555691"/>
              <a:gd name="connsiteY3" fmla="*/ 85725 h 2029134"/>
              <a:gd name="connsiteX4" fmla="*/ 453174 w 555691"/>
              <a:gd name="connsiteY4" fmla="*/ 158750 h 2029134"/>
              <a:gd name="connsiteX5" fmla="*/ 453174 w 555691"/>
              <a:gd name="connsiteY5" fmla="*/ 228600 h 2029134"/>
              <a:gd name="connsiteX6" fmla="*/ 453174 w 555691"/>
              <a:gd name="connsiteY6" fmla="*/ 299244 h 2029134"/>
              <a:gd name="connsiteX7" fmla="*/ 393643 w 555691"/>
              <a:gd name="connsiteY7" fmla="*/ 305593 h 2029134"/>
              <a:gd name="connsiteX8" fmla="*/ 286486 w 555691"/>
              <a:gd name="connsiteY8" fmla="*/ 310357 h 2029134"/>
              <a:gd name="connsiteX9" fmla="*/ 205524 w 555691"/>
              <a:gd name="connsiteY9" fmla="*/ 314325 h 2029134"/>
              <a:gd name="connsiteX10" fmla="*/ 62649 w 555691"/>
              <a:gd name="connsiteY10" fmla="*/ 384175 h 2029134"/>
              <a:gd name="connsiteX11" fmla="*/ 2324 w 555691"/>
              <a:gd name="connsiteY11" fmla="*/ 444500 h 2029134"/>
              <a:gd name="connsiteX12" fmla="*/ 13436 w 555691"/>
              <a:gd name="connsiteY12" fmla="*/ 719932 h 2029134"/>
              <a:gd name="connsiteX13" fmla="*/ 22962 w 555691"/>
              <a:gd name="connsiteY13" fmla="*/ 1069975 h 2029134"/>
              <a:gd name="connsiteX14" fmla="*/ 24550 w 555691"/>
              <a:gd name="connsiteY14" fmla="*/ 1476375 h 2029134"/>
              <a:gd name="connsiteX15" fmla="*/ 18199 w 555691"/>
              <a:gd name="connsiteY15" fmla="*/ 1730375 h 2029134"/>
              <a:gd name="connsiteX16" fmla="*/ 176949 w 555691"/>
              <a:gd name="connsiteY16" fmla="*/ 1749425 h 2029134"/>
              <a:gd name="connsiteX17" fmla="*/ 349987 w 555691"/>
              <a:gd name="connsiteY17" fmla="*/ 1757363 h 2029134"/>
              <a:gd name="connsiteX18" fmla="*/ 361099 w 555691"/>
              <a:gd name="connsiteY18" fmla="*/ 1987550 h 2029134"/>
              <a:gd name="connsiteX19" fmla="*/ 367449 w 555691"/>
              <a:gd name="connsiteY19" fmla="*/ 2028825 h 2029134"/>
              <a:gd name="connsiteX20" fmla="*/ 392849 w 555691"/>
              <a:gd name="connsiteY20" fmla="*/ 2006600 h 2029134"/>
              <a:gd name="connsiteX21" fmla="*/ 405549 w 555691"/>
              <a:gd name="connsiteY21" fmla="*/ 2009775 h 2029134"/>
              <a:gd name="connsiteX22" fmla="*/ 405549 w 555691"/>
              <a:gd name="connsiteY22" fmla="*/ 2009775 h 2029134"/>
              <a:gd name="connsiteX0" fmla="*/ 523024 w 555691"/>
              <a:gd name="connsiteY0" fmla="*/ 0 h 2029134"/>
              <a:gd name="connsiteX1" fmla="*/ 554774 w 555691"/>
              <a:gd name="connsiteY1" fmla="*/ 66675 h 2029134"/>
              <a:gd name="connsiteX2" fmla="*/ 491274 w 555691"/>
              <a:gd name="connsiteY2" fmla="*/ 82550 h 2029134"/>
              <a:gd name="connsiteX3" fmla="*/ 453174 w 555691"/>
              <a:gd name="connsiteY3" fmla="*/ 85725 h 2029134"/>
              <a:gd name="connsiteX4" fmla="*/ 453174 w 555691"/>
              <a:gd name="connsiteY4" fmla="*/ 158750 h 2029134"/>
              <a:gd name="connsiteX5" fmla="*/ 453174 w 555691"/>
              <a:gd name="connsiteY5" fmla="*/ 228600 h 2029134"/>
              <a:gd name="connsiteX6" fmla="*/ 453174 w 555691"/>
              <a:gd name="connsiteY6" fmla="*/ 299244 h 2029134"/>
              <a:gd name="connsiteX7" fmla="*/ 393643 w 555691"/>
              <a:gd name="connsiteY7" fmla="*/ 305593 h 2029134"/>
              <a:gd name="connsiteX8" fmla="*/ 286486 w 555691"/>
              <a:gd name="connsiteY8" fmla="*/ 310357 h 2029134"/>
              <a:gd name="connsiteX9" fmla="*/ 205524 w 555691"/>
              <a:gd name="connsiteY9" fmla="*/ 314325 h 2029134"/>
              <a:gd name="connsiteX10" fmla="*/ 62649 w 555691"/>
              <a:gd name="connsiteY10" fmla="*/ 384175 h 2029134"/>
              <a:gd name="connsiteX11" fmla="*/ 2324 w 555691"/>
              <a:gd name="connsiteY11" fmla="*/ 444500 h 2029134"/>
              <a:gd name="connsiteX12" fmla="*/ 13436 w 555691"/>
              <a:gd name="connsiteY12" fmla="*/ 719932 h 2029134"/>
              <a:gd name="connsiteX13" fmla="*/ 22962 w 555691"/>
              <a:gd name="connsiteY13" fmla="*/ 1069975 h 2029134"/>
              <a:gd name="connsiteX14" fmla="*/ 24550 w 555691"/>
              <a:gd name="connsiteY14" fmla="*/ 1476375 h 2029134"/>
              <a:gd name="connsiteX15" fmla="*/ 18199 w 555691"/>
              <a:gd name="connsiteY15" fmla="*/ 1730375 h 2029134"/>
              <a:gd name="connsiteX16" fmla="*/ 176949 w 555691"/>
              <a:gd name="connsiteY16" fmla="*/ 1749425 h 2029134"/>
              <a:gd name="connsiteX17" fmla="*/ 349987 w 555691"/>
              <a:gd name="connsiteY17" fmla="*/ 1757363 h 2029134"/>
              <a:gd name="connsiteX18" fmla="*/ 352547 w 555691"/>
              <a:gd name="connsiteY18" fmla="*/ 1878013 h 2029134"/>
              <a:gd name="connsiteX19" fmla="*/ 361099 w 555691"/>
              <a:gd name="connsiteY19" fmla="*/ 1987550 h 2029134"/>
              <a:gd name="connsiteX20" fmla="*/ 367449 w 555691"/>
              <a:gd name="connsiteY20" fmla="*/ 2028825 h 2029134"/>
              <a:gd name="connsiteX21" fmla="*/ 392849 w 555691"/>
              <a:gd name="connsiteY21" fmla="*/ 2006600 h 2029134"/>
              <a:gd name="connsiteX22" fmla="*/ 405549 w 555691"/>
              <a:gd name="connsiteY22" fmla="*/ 2009775 h 2029134"/>
              <a:gd name="connsiteX23" fmla="*/ 405549 w 555691"/>
              <a:gd name="connsiteY23" fmla="*/ 2009775 h 2029134"/>
              <a:gd name="connsiteX0" fmla="*/ 523024 w 555691"/>
              <a:gd name="connsiteY0" fmla="*/ 0 h 2029134"/>
              <a:gd name="connsiteX1" fmla="*/ 554774 w 555691"/>
              <a:gd name="connsiteY1" fmla="*/ 66675 h 2029134"/>
              <a:gd name="connsiteX2" fmla="*/ 491274 w 555691"/>
              <a:gd name="connsiteY2" fmla="*/ 82550 h 2029134"/>
              <a:gd name="connsiteX3" fmla="*/ 453174 w 555691"/>
              <a:gd name="connsiteY3" fmla="*/ 85725 h 2029134"/>
              <a:gd name="connsiteX4" fmla="*/ 453174 w 555691"/>
              <a:gd name="connsiteY4" fmla="*/ 158750 h 2029134"/>
              <a:gd name="connsiteX5" fmla="*/ 453174 w 555691"/>
              <a:gd name="connsiteY5" fmla="*/ 228600 h 2029134"/>
              <a:gd name="connsiteX6" fmla="*/ 453174 w 555691"/>
              <a:gd name="connsiteY6" fmla="*/ 299244 h 2029134"/>
              <a:gd name="connsiteX7" fmla="*/ 393643 w 555691"/>
              <a:gd name="connsiteY7" fmla="*/ 305593 h 2029134"/>
              <a:gd name="connsiteX8" fmla="*/ 286486 w 555691"/>
              <a:gd name="connsiteY8" fmla="*/ 310357 h 2029134"/>
              <a:gd name="connsiteX9" fmla="*/ 205524 w 555691"/>
              <a:gd name="connsiteY9" fmla="*/ 314325 h 2029134"/>
              <a:gd name="connsiteX10" fmla="*/ 62649 w 555691"/>
              <a:gd name="connsiteY10" fmla="*/ 384175 h 2029134"/>
              <a:gd name="connsiteX11" fmla="*/ 2324 w 555691"/>
              <a:gd name="connsiteY11" fmla="*/ 444500 h 2029134"/>
              <a:gd name="connsiteX12" fmla="*/ 13436 w 555691"/>
              <a:gd name="connsiteY12" fmla="*/ 719932 h 2029134"/>
              <a:gd name="connsiteX13" fmla="*/ 22962 w 555691"/>
              <a:gd name="connsiteY13" fmla="*/ 1069975 h 2029134"/>
              <a:gd name="connsiteX14" fmla="*/ 24550 w 555691"/>
              <a:gd name="connsiteY14" fmla="*/ 1476375 h 2029134"/>
              <a:gd name="connsiteX15" fmla="*/ 18199 w 555691"/>
              <a:gd name="connsiteY15" fmla="*/ 1730375 h 2029134"/>
              <a:gd name="connsiteX16" fmla="*/ 176949 w 555691"/>
              <a:gd name="connsiteY16" fmla="*/ 1749425 h 2029134"/>
              <a:gd name="connsiteX17" fmla="*/ 326174 w 555691"/>
              <a:gd name="connsiteY17" fmla="*/ 1752600 h 2029134"/>
              <a:gd name="connsiteX18" fmla="*/ 352547 w 555691"/>
              <a:gd name="connsiteY18" fmla="*/ 1878013 h 2029134"/>
              <a:gd name="connsiteX19" fmla="*/ 361099 w 555691"/>
              <a:gd name="connsiteY19" fmla="*/ 1987550 h 2029134"/>
              <a:gd name="connsiteX20" fmla="*/ 367449 w 555691"/>
              <a:gd name="connsiteY20" fmla="*/ 2028825 h 2029134"/>
              <a:gd name="connsiteX21" fmla="*/ 392849 w 555691"/>
              <a:gd name="connsiteY21" fmla="*/ 2006600 h 2029134"/>
              <a:gd name="connsiteX22" fmla="*/ 405549 w 555691"/>
              <a:gd name="connsiteY22" fmla="*/ 2009775 h 2029134"/>
              <a:gd name="connsiteX23" fmla="*/ 405549 w 555691"/>
              <a:gd name="connsiteY23" fmla="*/ 2009775 h 2029134"/>
              <a:gd name="connsiteX0" fmla="*/ 523024 w 555691"/>
              <a:gd name="connsiteY0" fmla="*/ 0 h 2029134"/>
              <a:gd name="connsiteX1" fmla="*/ 554774 w 555691"/>
              <a:gd name="connsiteY1" fmla="*/ 66675 h 2029134"/>
              <a:gd name="connsiteX2" fmla="*/ 491274 w 555691"/>
              <a:gd name="connsiteY2" fmla="*/ 82550 h 2029134"/>
              <a:gd name="connsiteX3" fmla="*/ 453174 w 555691"/>
              <a:gd name="connsiteY3" fmla="*/ 85725 h 2029134"/>
              <a:gd name="connsiteX4" fmla="*/ 453174 w 555691"/>
              <a:gd name="connsiteY4" fmla="*/ 158750 h 2029134"/>
              <a:gd name="connsiteX5" fmla="*/ 453174 w 555691"/>
              <a:gd name="connsiteY5" fmla="*/ 228600 h 2029134"/>
              <a:gd name="connsiteX6" fmla="*/ 453174 w 555691"/>
              <a:gd name="connsiteY6" fmla="*/ 299244 h 2029134"/>
              <a:gd name="connsiteX7" fmla="*/ 393643 w 555691"/>
              <a:gd name="connsiteY7" fmla="*/ 305593 h 2029134"/>
              <a:gd name="connsiteX8" fmla="*/ 286486 w 555691"/>
              <a:gd name="connsiteY8" fmla="*/ 310357 h 2029134"/>
              <a:gd name="connsiteX9" fmla="*/ 205524 w 555691"/>
              <a:gd name="connsiteY9" fmla="*/ 314325 h 2029134"/>
              <a:gd name="connsiteX10" fmla="*/ 62649 w 555691"/>
              <a:gd name="connsiteY10" fmla="*/ 384175 h 2029134"/>
              <a:gd name="connsiteX11" fmla="*/ 2324 w 555691"/>
              <a:gd name="connsiteY11" fmla="*/ 444500 h 2029134"/>
              <a:gd name="connsiteX12" fmla="*/ 13436 w 555691"/>
              <a:gd name="connsiteY12" fmla="*/ 719932 h 2029134"/>
              <a:gd name="connsiteX13" fmla="*/ 22962 w 555691"/>
              <a:gd name="connsiteY13" fmla="*/ 1069975 h 2029134"/>
              <a:gd name="connsiteX14" fmla="*/ 24550 w 555691"/>
              <a:gd name="connsiteY14" fmla="*/ 1476375 h 2029134"/>
              <a:gd name="connsiteX15" fmla="*/ 18199 w 555691"/>
              <a:gd name="connsiteY15" fmla="*/ 1730375 h 2029134"/>
              <a:gd name="connsiteX16" fmla="*/ 176949 w 555691"/>
              <a:gd name="connsiteY16" fmla="*/ 1749425 h 2029134"/>
              <a:gd name="connsiteX17" fmla="*/ 326174 w 555691"/>
              <a:gd name="connsiteY17" fmla="*/ 1752600 h 2029134"/>
              <a:gd name="connsiteX18" fmla="*/ 345403 w 555691"/>
              <a:gd name="connsiteY18" fmla="*/ 1878013 h 2029134"/>
              <a:gd name="connsiteX19" fmla="*/ 361099 w 555691"/>
              <a:gd name="connsiteY19" fmla="*/ 1987550 h 2029134"/>
              <a:gd name="connsiteX20" fmla="*/ 367449 w 555691"/>
              <a:gd name="connsiteY20" fmla="*/ 2028825 h 2029134"/>
              <a:gd name="connsiteX21" fmla="*/ 392849 w 555691"/>
              <a:gd name="connsiteY21" fmla="*/ 2006600 h 2029134"/>
              <a:gd name="connsiteX22" fmla="*/ 405549 w 555691"/>
              <a:gd name="connsiteY22" fmla="*/ 2009775 h 2029134"/>
              <a:gd name="connsiteX23" fmla="*/ 405549 w 555691"/>
              <a:gd name="connsiteY23" fmla="*/ 2009775 h 2029134"/>
              <a:gd name="connsiteX0" fmla="*/ 523024 w 555691"/>
              <a:gd name="connsiteY0" fmla="*/ 0 h 2029134"/>
              <a:gd name="connsiteX1" fmla="*/ 554774 w 555691"/>
              <a:gd name="connsiteY1" fmla="*/ 66675 h 2029134"/>
              <a:gd name="connsiteX2" fmla="*/ 491274 w 555691"/>
              <a:gd name="connsiteY2" fmla="*/ 82550 h 2029134"/>
              <a:gd name="connsiteX3" fmla="*/ 453174 w 555691"/>
              <a:gd name="connsiteY3" fmla="*/ 85725 h 2029134"/>
              <a:gd name="connsiteX4" fmla="*/ 453174 w 555691"/>
              <a:gd name="connsiteY4" fmla="*/ 158750 h 2029134"/>
              <a:gd name="connsiteX5" fmla="*/ 453174 w 555691"/>
              <a:gd name="connsiteY5" fmla="*/ 228600 h 2029134"/>
              <a:gd name="connsiteX6" fmla="*/ 453174 w 555691"/>
              <a:gd name="connsiteY6" fmla="*/ 299244 h 2029134"/>
              <a:gd name="connsiteX7" fmla="*/ 393643 w 555691"/>
              <a:gd name="connsiteY7" fmla="*/ 305593 h 2029134"/>
              <a:gd name="connsiteX8" fmla="*/ 286486 w 555691"/>
              <a:gd name="connsiteY8" fmla="*/ 310357 h 2029134"/>
              <a:gd name="connsiteX9" fmla="*/ 205524 w 555691"/>
              <a:gd name="connsiteY9" fmla="*/ 314325 h 2029134"/>
              <a:gd name="connsiteX10" fmla="*/ 62649 w 555691"/>
              <a:gd name="connsiteY10" fmla="*/ 384175 h 2029134"/>
              <a:gd name="connsiteX11" fmla="*/ 2324 w 555691"/>
              <a:gd name="connsiteY11" fmla="*/ 444500 h 2029134"/>
              <a:gd name="connsiteX12" fmla="*/ 13436 w 555691"/>
              <a:gd name="connsiteY12" fmla="*/ 719932 h 2029134"/>
              <a:gd name="connsiteX13" fmla="*/ 22962 w 555691"/>
              <a:gd name="connsiteY13" fmla="*/ 1069975 h 2029134"/>
              <a:gd name="connsiteX14" fmla="*/ 12644 w 555691"/>
              <a:gd name="connsiteY14" fmla="*/ 1476375 h 2029134"/>
              <a:gd name="connsiteX15" fmla="*/ 18199 w 555691"/>
              <a:gd name="connsiteY15" fmla="*/ 1730375 h 2029134"/>
              <a:gd name="connsiteX16" fmla="*/ 176949 w 555691"/>
              <a:gd name="connsiteY16" fmla="*/ 1749425 h 2029134"/>
              <a:gd name="connsiteX17" fmla="*/ 326174 w 555691"/>
              <a:gd name="connsiteY17" fmla="*/ 1752600 h 2029134"/>
              <a:gd name="connsiteX18" fmla="*/ 345403 w 555691"/>
              <a:gd name="connsiteY18" fmla="*/ 1878013 h 2029134"/>
              <a:gd name="connsiteX19" fmla="*/ 361099 w 555691"/>
              <a:gd name="connsiteY19" fmla="*/ 1987550 h 2029134"/>
              <a:gd name="connsiteX20" fmla="*/ 367449 w 555691"/>
              <a:gd name="connsiteY20" fmla="*/ 2028825 h 2029134"/>
              <a:gd name="connsiteX21" fmla="*/ 392849 w 555691"/>
              <a:gd name="connsiteY21" fmla="*/ 2006600 h 2029134"/>
              <a:gd name="connsiteX22" fmla="*/ 405549 w 555691"/>
              <a:gd name="connsiteY22" fmla="*/ 2009775 h 2029134"/>
              <a:gd name="connsiteX23" fmla="*/ 405549 w 555691"/>
              <a:gd name="connsiteY23" fmla="*/ 2009775 h 2029134"/>
              <a:gd name="connsiteX0" fmla="*/ 522813 w 555480"/>
              <a:gd name="connsiteY0" fmla="*/ 0 h 2029134"/>
              <a:gd name="connsiteX1" fmla="*/ 554563 w 555480"/>
              <a:gd name="connsiteY1" fmla="*/ 66675 h 2029134"/>
              <a:gd name="connsiteX2" fmla="*/ 491063 w 555480"/>
              <a:gd name="connsiteY2" fmla="*/ 82550 h 2029134"/>
              <a:gd name="connsiteX3" fmla="*/ 452963 w 555480"/>
              <a:gd name="connsiteY3" fmla="*/ 85725 h 2029134"/>
              <a:gd name="connsiteX4" fmla="*/ 452963 w 555480"/>
              <a:gd name="connsiteY4" fmla="*/ 158750 h 2029134"/>
              <a:gd name="connsiteX5" fmla="*/ 452963 w 555480"/>
              <a:gd name="connsiteY5" fmla="*/ 228600 h 2029134"/>
              <a:gd name="connsiteX6" fmla="*/ 452963 w 555480"/>
              <a:gd name="connsiteY6" fmla="*/ 299244 h 2029134"/>
              <a:gd name="connsiteX7" fmla="*/ 393432 w 555480"/>
              <a:gd name="connsiteY7" fmla="*/ 305593 h 2029134"/>
              <a:gd name="connsiteX8" fmla="*/ 286275 w 555480"/>
              <a:gd name="connsiteY8" fmla="*/ 310357 h 2029134"/>
              <a:gd name="connsiteX9" fmla="*/ 205313 w 555480"/>
              <a:gd name="connsiteY9" fmla="*/ 314325 h 2029134"/>
              <a:gd name="connsiteX10" fmla="*/ 62438 w 555480"/>
              <a:gd name="connsiteY10" fmla="*/ 384175 h 2029134"/>
              <a:gd name="connsiteX11" fmla="*/ 2113 w 555480"/>
              <a:gd name="connsiteY11" fmla="*/ 444500 h 2029134"/>
              <a:gd name="connsiteX12" fmla="*/ 13225 w 555480"/>
              <a:gd name="connsiteY12" fmla="*/ 719932 h 2029134"/>
              <a:gd name="connsiteX13" fmla="*/ 8463 w 555480"/>
              <a:gd name="connsiteY13" fmla="*/ 1069975 h 2029134"/>
              <a:gd name="connsiteX14" fmla="*/ 12433 w 555480"/>
              <a:gd name="connsiteY14" fmla="*/ 1476375 h 2029134"/>
              <a:gd name="connsiteX15" fmla="*/ 17988 w 555480"/>
              <a:gd name="connsiteY15" fmla="*/ 1730375 h 2029134"/>
              <a:gd name="connsiteX16" fmla="*/ 176738 w 555480"/>
              <a:gd name="connsiteY16" fmla="*/ 1749425 h 2029134"/>
              <a:gd name="connsiteX17" fmla="*/ 325963 w 555480"/>
              <a:gd name="connsiteY17" fmla="*/ 1752600 h 2029134"/>
              <a:gd name="connsiteX18" fmla="*/ 345192 w 555480"/>
              <a:gd name="connsiteY18" fmla="*/ 1878013 h 2029134"/>
              <a:gd name="connsiteX19" fmla="*/ 360888 w 555480"/>
              <a:gd name="connsiteY19" fmla="*/ 1987550 h 2029134"/>
              <a:gd name="connsiteX20" fmla="*/ 367238 w 555480"/>
              <a:gd name="connsiteY20" fmla="*/ 2028825 h 2029134"/>
              <a:gd name="connsiteX21" fmla="*/ 392638 w 555480"/>
              <a:gd name="connsiteY21" fmla="*/ 2006600 h 2029134"/>
              <a:gd name="connsiteX22" fmla="*/ 405338 w 555480"/>
              <a:gd name="connsiteY22" fmla="*/ 2009775 h 2029134"/>
              <a:gd name="connsiteX23" fmla="*/ 405338 w 555480"/>
              <a:gd name="connsiteY23" fmla="*/ 2009775 h 2029134"/>
              <a:gd name="connsiteX0" fmla="*/ 531508 w 564175"/>
              <a:gd name="connsiteY0" fmla="*/ 0 h 2029134"/>
              <a:gd name="connsiteX1" fmla="*/ 563258 w 564175"/>
              <a:gd name="connsiteY1" fmla="*/ 66675 h 2029134"/>
              <a:gd name="connsiteX2" fmla="*/ 499758 w 564175"/>
              <a:gd name="connsiteY2" fmla="*/ 82550 h 2029134"/>
              <a:gd name="connsiteX3" fmla="*/ 461658 w 564175"/>
              <a:gd name="connsiteY3" fmla="*/ 85725 h 2029134"/>
              <a:gd name="connsiteX4" fmla="*/ 461658 w 564175"/>
              <a:gd name="connsiteY4" fmla="*/ 158750 h 2029134"/>
              <a:gd name="connsiteX5" fmla="*/ 461658 w 564175"/>
              <a:gd name="connsiteY5" fmla="*/ 228600 h 2029134"/>
              <a:gd name="connsiteX6" fmla="*/ 461658 w 564175"/>
              <a:gd name="connsiteY6" fmla="*/ 299244 h 2029134"/>
              <a:gd name="connsiteX7" fmla="*/ 402127 w 564175"/>
              <a:gd name="connsiteY7" fmla="*/ 305593 h 2029134"/>
              <a:gd name="connsiteX8" fmla="*/ 294970 w 564175"/>
              <a:gd name="connsiteY8" fmla="*/ 310357 h 2029134"/>
              <a:gd name="connsiteX9" fmla="*/ 214008 w 564175"/>
              <a:gd name="connsiteY9" fmla="*/ 314325 h 2029134"/>
              <a:gd name="connsiteX10" fmla="*/ 71133 w 564175"/>
              <a:gd name="connsiteY10" fmla="*/ 384175 h 2029134"/>
              <a:gd name="connsiteX11" fmla="*/ 10808 w 564175"/>
              <a:gd name="connsiteY11" fmla="*/ 444500 h 2029134"/>
              <a:gd name="connsiteX12" fmla="*/ 489 w 564175"/>
              <a:gd name="connsiteY12" fmla="*/ 719932 h 2029134"/>
              <a:gd name="connsiteX13" fmla="*/ 17158 w 564175"/>
              <a:gd name="connsiteY13" fmla="*/ 1069975 h 2029134"/>
              <a:gd name="connsiteX14" fmla="*/ 21128 w 564175"/>
              <a:gd name="connsiteY14" fmla="*/ 1476375 h 2029134"/>
              <a:gd name="connsiteX15" fmla="*/ 26683 w 564175"/>
              <a:gd name="connsiteY15" fmla="*/ 1730375 h 2029134"/>
              <a:gd name="connsiteX16" fmla="*/ 185433 w 564175"/>
              <a:gd name="connsiteY16" fmla="*/ 1749425 h 2029134"/>
              <a:gd name="connsiteX17" fmla="*/ 334658 w 564175"/>
              <a:gd name="connsiteY17" fmla="*/ 1752600 h 2029134"/>
              <a:gd name="connsiteX18" fmla="*/ 353887 w 564175"/>
              <a:gd name="connsiteY18" fmla="*/ 1878013 h 2029134"/>
              <a:gd name="connsiteX19" fmla="*/ 369583 w 564175"/>
              <a:gd name="connsiteY19" fmla="*/ 1987550 h 2029134"/>
              <a:gd name="connsiteX20" fmla="*/ 375933 w 564175"/>
              <a:gd name="connsiteY20" fmla="*/ 2028825 h 2029134"/>
              <a:gd name="connsiteX21" fmla="*/ 401333 w 564175"/>
              <a:gd name="connsiteY21" fmla="*/ 2006600 h 2029134"/>
              <a:gd name="connsiteX22" fmla="*/ 414033 w 564175"/>
              <a:gd name="connsiteY22" fmla="*/ 2009775 h 2029134"/>
              <a:gd name="connsiteX23" fmla="*/ 414033 w 564175"/>
              <a:gd name="connsiteY23" fmla="*/ 2009775 h 2029134"/>
              <a:gd name="connsiteX0" fmla="*/ 541931 w 574598"/>
              <a:gd name="connsiteY0" fmla="*/ 0 h 2029134"/>
              <a:gd name="connsiteX1" fmla="*/ 573681 w 574598"/>
              <a:gd name="connsiteY1" fmla="*/ 66675 h 2029134"/>
              <a:gd name="connsiteX2" fmla="*/ 510181 w 574598"/>
              <a:gd name="connsiteY2" fmla="*/ 82550 h 2029134"/>
              <a:gd name="connsiteX3" fmla="*/ 472081 w 574598"/>
              <a:gd name="connsiteY3" fmla="*/ 85725 h 2029134"/>
              <a:gd name="connsiteX4" fmla="*/ 472081 w 574598"/>
              <a:gd name="connsiteY4" fmla="*/ 158750 h 2029134"/>
              <a:gd name="connsiteX5" fmla="*/ 472081 w 574598"/>
              <a:gd name="connsiteY5" fmla="*/ 228600 h 2029134"/>
              <a:gd name="connsiteX6" fmla="*/ 472081 w 574598"/>
              <a:gd name="connsiteY6" fmla="*/ 299244 h 2029134"/>
              <a:gd name="connsiteX7" fmla="*/ 412550 w 574598"/>
              <a:gd name="connsiteY7" fmla="*/ 305593 h 2029134"/>
              <a:gd name="connsiteX8" fmla="*/ 305393 w 574598"/>
              <a:gd name="connsiteY8" fmla="*/ 310357 h 2029134"/>
              <a:gd name="connsiteX9" fmla="*/ 224431 w 574598"/>
              <a:gd name="connsiteY9" fmla="*/ 314325 h 2029134"/>
              <a:gd name="connsiteX10" fmla="*/ 81556 w 574598"/>
              <a:gd name="connsiteY10" fmla="*/ 384175 h 2029134"/>
              <a:gd name="connsiteX11" fmla="*/ 4562 w 574598"/>
              <a:gd name="connsiteY11" fmla="*/ 444500 h 2029134"/>
              <a:gd name="connsiteX12" fmla="*/ 10912 w 574598"/>
              <a:gd name="connsiteY12" fmla="*/ 719932 h 2029134"/>
              <a:gd name="connsiteX13" fmla="*/ 27581 w 574598"/>
              <a:gd name="connsiteY13" fmla="*/ 1069975 h 2029134"/>
              <a:gd name="connsiteX14" fmla="*/ 31551 w 574598"/>
              <a:gd name="connsiteY14" fmla="*/ 1476375 h 2029134"/>
              <a:gd name="connsiteX15" fmla="*/ 37106 w 574598"/>
              <a:gd name="connsiteY15" fmla="*/ 1730375 h 2029134"/>
              <a:gd name="connsiteX16" fmla="*/ 195856 w 574598"/>
              <a:gd name="connsiteY16" fmla="*/ 1749425 h 2029134"/>
              <a:gd name="connsiteX17" fmla="*/ 345081 w 574598"/>
              <a:gd name="connsiteY17" fmla="*/ 1752600 h 2029134"/>
              <a:gd name="connsiteX18" fmla="*/ 364310 w 574598"/>
              <a:gd name="connsiteY18" fmla="*/ 1878013 h 2029134"/>
              <a:gd name="connsiteX19" fmla="*/ 380006 w 574598"/>
              <a:gd name="connsiteY19" fmla="*/ 1987550 h 2029134"/>
              <a:gd name="connsiteX20" fmla="*/ 386356 w 574598"/>
              <a:gd name="connsiteY20" fmla="*/ 2028825 h 2029134"/>
              <a:gd name="connsiteX21" fmla="*/ 411756 w 574598"/>
              <a:gd name="connsiteY21" fmla="*/ 2006600 h 2029134"/>
              <a:gd name="connsiteX22" fmla="*/ 424456 w 574598"/>
              <a:gd name="connsiteY22" fmla="*/ 2009775 h 2029134"/>
              <a:gd name="connsiteX23" fmla="*/ 424456 w 574598"/>
              <a:gd name="connsiteY23" fmla="*/ 2009775 h 2029134"/>
              <a:gd name="connsiteX0" fmla="*/ 541931 w 574598"/>
              <a:gd name="connsiteY0" fmla="*/ 0 h 2029134"/>
              <a:gd name="connsiteX1" fmla="*/ 573681 w 574598"/>
              <a:gd name="connsiteY1" fmla="*/ 66675 h 2029134"/>
              <a:gd name="connsiteX2" fmla="*/ 510181 w 574598"/>
              <a:gd name="connsiteY2" fmla="*/ 82550 h 2029134"/>
              <a:gd name="connsiteX3" fmla="*/ 472081 w 574598"/>
              <a:gd name="connsiteY3" fmla="*/ 85725 h 2029134"/>
              <a:gd name="connsiteX4" fmla="*/ 472081 w 574598"/>
              <a:gd name="connsiteY4" fmla="*/ 158750 h 2029134"/>
              <a:gd name="connsiteX5" fmla="*/ 472081 w 574598"/>
              <a:gd name="connsiteY5" fmla="*/ 228600 h 2029134"/>
              <a:gd name="connsiteX6" fmla="*/ 472081 w 574598"/>
              <a:gd name="connsiteY6" fmla="*/ 299244 h 2029134"/>
              <a:gd name="connsiteX7" fmla="*/ 412550 w 574598"/>
              <a:gd name="connsiteY7" fmla="*/ 305593 h 2029134"/>
              <a:gd name="connsiteX8" fmla="*/ 305393 w 574598"/>
              <a:gd name="connsiteY8" fmla="*/ 310357 h 2029134"/>
              <a:gd name="connsiteX9" fmla="*/ 124419 w 574598"/>
              <a:gd name="connsiteY9" fmla="*/ 350044 h 2029134"/>
              <a:gd name="connsiteX10" fmla="*/ 81556 w 574598"/>
              <a:gd name="connsiteY10" fmla="*/ 384175 h 2029134"/>
              <a:gd name="connsiteX11" fmla="*/ 4562 w 574598"/>
              <a:gd name="connsiteY11" fmla="*/ 444500 h 2029134"/>
              <a:gd name="connsiteX12" fmla="*/ 10912 w 574598"/>
              <a:gd name="connsiteY12" fmla="*/ 719932 h 2029134"/>
              <a:gd name="connsiteX13" fmla="*/ 27581 w 574598"/>
              <a:gd name="connsiteY13" fmla="*/ 1069975 h 2029134"/>
              <a:gd name="connsiteX14" fmla="*/ 31551 w 574598"/>
              <a:gd name="connsiteY14" fmla="*/ 1476375 h 2029134"/>
              <a:gd name="connsiteX15" fmla="*/ 37106 w 574598"/>
              <a:gd name="connsiteY15" fmla="*/ 1730375 h 2029134"/>
              <a:gd name="connsiteX16" fmla="*/ 195856 w 574598"/>
              <a:gd name="connsiteY16" fmla="*/ 1749425 h 2029134"/>
              <a:gd name="connsiteX17" fmla="*/ 345081 w 574598"/>
              <a:gd name="connsiteY17" fmla="*/ 1752600 h 2029134"/>
              <a:gd name="connsiteX18" fmla="*/ 364310 w 574598"/>
              <a:gd name="connsiteY18" fmla="*/ 1878013 h 2029134"/>
              <a:gd name="connsiteX19" fmla="*/ 380006 w 574598"/>
              <a:gd name="connsiteY19" fmla="*/ 1987550 h 2029134"/>
              <a:gd name="connsiteX20" fmla="*/ 386356 w 574598"/>
              <a:gd name="connsiteY20" fmla="*/ 2028825 h 2029134"/>
              <a:gd name="connsiteX21" fmla="*/ 411756 w 574598"/>
              <a:gd name="connsiteY21" fmla="*/ 2006600 h 2029134"/>
              <a:gd name="connsiteX22" fmla="*/ 424456 w 574598"/>
              <a:gd name="connsiteY22" fmla="*/ 2009775 h 2029134"/>
              <a:gd name="connsiteX23" fmla="*/ 424456 w 574598"/>
              <a:gd name="connsiteY23" fmla="*/ 2009775 h 2029134"/>
              <a:gd name="connsiteX0" fmla="*/ 540385 w 573052"/>
              <a:gd name="connsiteY0" fmla="*/ 0 h 2029134"/>
              <a:gd name="connsiteX1" fmla="*/ 572135 w 573052"/>
              <a:gd name="connsiteY1" fmla="*/ 66675 h 2029134"/>
              <a:gd name="connsiteX2" fmla="*/ 508635 w 573052"/>
              <a:gd name="connsiteY2" fmla="*/ 82550 h 2029134"/>
              <a:gd name="connsiteX3" fmla="*/ 470535 w 573052"/>
              <a:gd name="connsiteY3" fmla="*/ 85725 h 2029134"/>
              <a:gd name="connsiteX4" fmla="*/ 470535 w 573052"/>
              <a:gd name="connsiteY4" fmla="*/ 158750 h 2029134"/>
              <a:gd name="connsiteX5" fmla="*/ 470535 w 573052"/>
              <a:gd name="connsiteY5" fmla="*/ 228600 h 2029134"/>
              <a:gd name="connsiteX6" fmla="*/ 470535 w 573052"/>
              <a:gd name="connsiteY6" fmla="*/ 299244 h 2029134"/>
              <a:gd name="connsiteX7" fmla="*/ 411004 w 573052"/>
              <a:gd name="connsiteY7" fmla="*/ 305593 h 2029134"/>
              <a:gd name="connsiteX8" fmla="*/ 303847 w 573052"/>
              <a:gd name="connsiteY8" fmla="*/ 310357 h 2029134"/>
              <a:gd name="connsiteX9" fmla="*/ 122873 w 573052"/>
              <a:gd name="connsiteY9" fmla="*/ 350044 h 2029134"/>
              <a:gd name="connsiteX10" fmla="*/ 58579 w 573052"/>
              <a:gd name="connsiteY10" fmla="*/ 379413 h 2029134"/>
              <a:gd name="connsiteX11" fmla="*/ 3016 w 573052"/>
              <a:gd name="connsiteY11" fmla="*/ 444500 h 2029134"/>
              <a:gd name="connsiteX12" fmla="*/ 9366 w 573052"/>
              <a:gd name="connsiteY12" fmla="*/ 719932 h 2029134"/>
              <a:gd name="connsiteX13" fmla="*/ 26035 w 573052"/>
              <a:gd name="connsiteY13" fmla="*/ 1069975 h 2029134"/>
              <a:gd name="connsiteX14" fmla="*/ 30005 w 573052"/>
              <a:gd name="connsiteY14" fmla="*/ 1476375 h 2029134"/>
              <a:gd name="connsiteX15" fmla="*/ 35560 w 573052"/>
              <a:gd name="connsiteY15" fmla="*/ 1730375 h 2029134"/>
              <a:gd name="connsiteX16" fmla="*/ 194310 w 573052"/>
              <a:gd name="connsiteY16" fmla="*/ 1749425 h 2029134"/>
              <a:gd name="connsiteX17" fmla="*/ 343535 w 573052"/>
              <a:gd name="connsiteY17" fmla="*/ 1752600 h 2029134"/>
              <a:gd name="connsiteX18" fmla="*/ 362764 w 573052"/>
              <a:gd name="connsiteY18" fmla="*/ 1878013 h 2029134"/>
              <a:gd name="connsiteX19" fmla="*/ 378460 w 573052"/>
              <a:gd name="connsiteY19" fmla="*/ 1987550 h 2029134"/>
              <a:gd name="connsiteX20" fmla="*/ 384810 w 573052"/>
              <a:gd name="connsiteY20" fmla="*/ 2028825 h 2029134"/>
              <a:gd name="connsiteX21" fmla="*/ 410210 w 573052"/>
              <a:gd name="connsiteY21" fmla="*/ 2006600 h 2029134"/>
              <a:gd name="connsiteX22" fmla="*/ 422910 w 573052"/>
              <a:gd name="connsiteY22" fmla="*/ 2009775 h 2029134"/>
              <a:gd name="connsiteX23" fmla="*/ 422910 w 573052"/>
              <a:gd name="connsiteY23" fmla="*/ 2009775 h 2029134"/>
              <a:gd name="connsiteX0" fmla="*/ 540385 w 573052"/>
              <a:gd name="connsiteY0" fmla="*/ 0 h 2029134"/>
              <a:gd name="connsiteX1" fmla="*/ 572135 w 573052"/>
              <a:gd name="connsiteY1" fmla="*/ 66675 h 2029134"/>
              <a:gd name="connsiteX2" fmla="*/ 508635 w 573052"/>
              <a:gd name="connsiteY2" fmla="*/ 82550 h 2029134"/>
              <a:gd name="connsiteX3" fmla="*/ 470535 w 573052"/>
              <a:gd name="connsiteY3" fmla="*/ 85725 h 2029134"/>
              <a:gd name="connsiteX4" fmla="*/ 470535 w 573052"/>
              <a:gd name="connsiteY4" fmla="*/ 158750 h 2029134"/>
              <a:gd name="connsiteX5" fmla="*/ 449103 w 573052"/>
              <a:gd name="connsiteY5" fmla="*/ 228600 h 2029134"/>
              <a:gd name="connsiteX6" fmla="*/ 470535 w 573052"/>
              <a:gd name="connsiteY6" fmla="*/ 299244 h 2029134"/>
              <a:gd name="connsiteX7" fmla="*/ 411004 w 573052"/>
              <a:gd name="connsiteY7" fmla="*/ 305593 h 2029134"/>
              <a:gd name="connsiteX8" fmla="*/ 303847 w 573052"/>
              <a:gd name="connsiteY8" fmla="*/ 310357 h 2029134"/>
              <a:gd name="connsiteX9" fmla="*/ 122873 w 573052"/>
              <a:gd name="connsiteY9" fmla="*/ 350044 h 2029134"/>
              <a:gd name="connsiteX10" fmla="*/ 58579 w 573052"/>
              <a:gd name="connsiteY10" fmla="*/ 379413 h 2029134"/>
              <a:gd name="connsiteX11" fmla="*/ 3016 w 573052"/>
              <a:gd name="connsiteY11" fmla="*/ 444500 h 2029134"/>
              <a:gd name="connsiteX12" fmla="*/ 9366 w 573052"/>
              <a:gd name="connsiteY12" fmla="*/ 719932 h 2029134"/>
              <a:gd name="connsiteX13" fmla="*/ 26035 w 573052"/>
              <a:gd name="connsiteY13" fmla="*/ 1069975 h 2029134"/>
              <a:gd name="connsiteX14" fmla="*/ 30005 w 573052"/>
              <a:gd name="connsiteY14" fmla="*/ 1476375 h 2029134"/>
              <a:gd name="connsiteX15" fmla="*/ 35560 w 573052"/>
              <a:gd name="connsiteY15" fmla="*/ 1730375 h 2029134"/>
              <a:gd name="connsiteX16" fmla="*/ 194310 w 573052"/>
              <a:gd name="connsiteY16" fmla="*/ 1749425 h 2029134"/>
              <a:gd name="connsiteX17" fmla="*/ 343535 w 573052"/>
              <a:gd name="connsiteY17" fmla="*/ 1752600 h 2029134"/>
              <a:gd name="connsiteX18" fmla="*/ 362764 w 573052"/>
              <a:gd name="connsiteY18" fmla="*/ 1878013 h 2029134"/>
              <a:gd name="connsiteX19" fmla="*/ 378460 w 573052"/>
              <a:gd name="connsiteY19" fmla="*/ 1987550 h 2029134"/>
              <a:gd name="connsiteX20" fmla="*/ 384810 w 573052"/>
              <a:gd name="connsiteY20" fmla="*/ 2028825 h 2029134"/>
              <a:gd name="connsiteX21" fmla="*/ 410210 w 573052"/>
              <a:gd name="connsiteY21" fmla="*/ 2006600 h 2029134"/>
              <a:gd name="connsiteX22" fmla="*/ 422910 w 573052"/>
              <a:gd name="connsiteY22" fmla="*/ 2009775 h 2029134"/>
              <a:gd name="connsiteX23" fmla="*/ 422910 w 573052"/>
              <a:gd name="connsiteY23" fmla="*/ 2009775 h 2029134"/>
              <a:gd name="connsiteX0" fmla="*/ 540385 w 573052"/>
              <a:gd name="connsiteY0" fmla="*/ 0 h 2029134"/>
              <a:gd name="connsiteX1" fmla="*/ 572135 w 573052"/>
              <a:gd name="connsiteY1" fmla="*/ 66675 h 2029134"/>
              <a:gd name="connsiteX2" fmla="*/ 508635 w 573052"/>
              <a:gd name="connsiteY2" fmla="*/ 82550 h 2029134"/>
              <a:gd name="connsiteX3" fmla="*/ 470535 w 573052"/>
              <a:gd name="connsiteY3" fmla="*/ 85725 h 2029134"/>
              <a:gd name="connsiteX4" fmla="*/ 449104 w 573052"/>
              <a:gd name="connsiteY4" fmla="*/ 156369 h 2029134"/>
              <a:gd name="connsiteX5" fmla="*/ 449103 w 573052"/>
              <a:gd name="connsiteY5" fmla="*/ 228600 h 2029134"/>
              <a:gd name="connsiteX6" fmla="*/ 470535 w 573052"/>
              <a:gd name="connsiteY6" fmla="*/ 299244 h 2029134"/>
              <a:gd name="connsiteX7" fmla="*/ 411004 w 573052"/>
              <a:gd name="connsiteY7" fmla="*/ 305593 h 2029134"/>
              <a:gd name="connsiteX8" fmla="*/ 303847 w 573052"/>
              <a:gd name="connsiteY8" fmla="*/ 310357 h 2029134"/>
              <a:gd name="connsiteX9" fmla="*/ 122873 w 573052"/>
              <a:gd name="connsiteY9" fmla="*/ 350044 h 2029134"/>
              <a:gd name="connsiteX10" fmla="*/ 58579 w 573052"/>
              <a:gd name="connsiteY10" fmla="*/ 379413 h 2029134"/>
              <a:gd name="connsiteX11" fmla="*/ 3016 w 573052"/>
              <a:gd name="connsiteY11" fmla="*/ 444500 h 2029134"/>
              <a:gd name="connsiteX12" fmla="*/ 9366 w 573052"/>
              <a:gd name="connsiteY12" fmla="*/ 719932 h 2029134"/>
              <a:gd name="connsiteX13" fmla="*/ 26035 w 573052"/>
              <a:gd name="connsiteY13" fmla="*/ 1069975 h 2029134"/>
              <a:gd name="connsiteX14" fmla="*/ 30005 w 573052"/>
              <a:gd name="connsiteY14" fmla="*/ 1476375 h 2029134"/>
              <a:gd name="connsiteX15" fmla="*/ 35560 w 573052"/>
              <a:gd name="connsiteY15" fmla="*/ 1730375 h 2029134"/>
              <a:gd name="connsiteX16" fmla="*/ 194310 w 573052"/>
              <a:gd name="connsiteY16" fmla="*/ 1749425 h 2029134"/>
              <a:gd name="connsiteX17" fmla="*/ 343535 w 573052"/>
              <a:gd name="connsiteY17" fmla="*/ 1752600 h 2029134"/>
              <a:gd name="connsiteX18" fmla="*/ 362764 w 573052"/>
              <a:gd name="connsiteY18" fmla="*/ 1878013 h 2029134"/>
              <a:gd name="connsiteX19" fmla="*/ 378460 w 573052"/>
              <a:gd name="connsiteY19" fmla="*/ 1987550 h 2029134"/>
              <a:gd name="connsiteX20" fmla="*/ 384810 w 573052"/>
              <a:gd name="connsiteY20" fmla="*/ 2028825 h 2029134"/>
              <a:gd name="connsiteX21" fmla="*/ 410210 w 573052"/>
              <a:gd name="connsiteY21" fmla="*/ 2006600 h 2029134"/>
              <a:gd name="connsiteX22" fmla="*/ 422910 w 573052"/>
              <a:gd name="connsiteY22" fmla="*/ 2009775 h 2029134"/>
              <a:gd name="connsiteX23" fmla="*/ 422910 w 573052"/>
              <a:gd name="connsiteY23" fmla="*/ 2009775 h 2029134"/>
              <a:gd name="connsiteX0" fmla="*/ 540385 w 573052"/>
              <a:gd name="connsiteY0" fmla="*/ 0 h 2029134"/>
              <a:gd name="connsiteX1" fmla="*/ 572135 w 573052"/>
              <a:gd name="connsiteY1" fmla="*/ 66675 h 2029134"/>
              <a:gd name="connsiteX2" fmla="*/ 508635 w 573052"/>
              <a:gd name="connsiteY2" fmla="*/ 82550 h 2029134"/>
              <a:gd name="connsiteX3" fmla="*/ 470535 w 573052"/>
              <a:gd name="connsiteY3" fmla="*/ 85725 h 2029134"/>
              <a:gd name="connsiteX4" fmla="*/ 449104 w 573052"/>
              <a:gd name="connsiteY4" fmla="*/ 156369 h 2029134"/>
              <a:gd name="connsiteX5" fmla="*/ 449103 w 573052"/>
              <a:gd name="connsiteY5" fmla="*/ 228600 h 2029134"/>
              <a:gd name="connsiteX6" fmla="*/ 470535 w 573052"/>
              <a:gd name="connsiteY6" fmla="*/ 299244 h 2029134"/>
              <a:gd name="connsiteX7" fmla="*/ 384810 w 573052"/>
              <a:gd name="connsiteY7" fmla="*/ 293687 h 2029134"/>
              <a:gd name="connsiteX8" fmla="*/ 303847 w 573052"/>
              <a:gd name="connsiteY8" fmla="*/ 310357 h 2029134"/>
              <a:gd name="connsiteX9" fmla="*/ 122873 w 573052"/>
              <a:gd name="connsiteY9" fmla="*/ 350044 h 2029134"/>
              <a:gd name="connsiteX10" fmla="*/ 58579 w 573052"/>
              <a:gd name="connsiteY10" fmla="*/ 379413 h 2029134"/>
              <a:gd name="connsiteX11" fmla="*/ 3016 w 573052"/>
              <a:gd name="connsiteY11" fmla="*/ 444500 h 2029134"/>
              <a:gd name="connsiteX12" fmla="*/ 9366 w 573052"/>
              <a:gd name="connsiteY12" fmla="*/ 719932 h 2029134"/>
              <a:gd name="connsiteX13" fmla="*/ 26035 w 573052"/>
              <a:gd name="connsiteY13" fmla="*/ 1069975 h 2029134"/>
              <a:gd name="connsiteX14" fmla="*/ 30005 w 573052"/>
              <a:gd name="connsiteY14" fmla="*/ 1476375 h 2029134"/>
              <a:gd name="connsiteX15" fmla="*/ 35560 w 573052"/>
              <a:gd name="connsiteY15" fmla="*/ 1730375 h 2029134"/>
              <a:gd name="connsiteX16" fmla="*/ 194310 w 573052"/>
              <a:gd name="connsiteY16" fmla="*/ 1749425 h 2029134"/>
              <a:gd name="connsiteX17" fmla="*/ 343535 w 573052"/>
              <a:gd name="connsiteY17" fmla="*/ 1752600 h 2029134"/>
              <a:gd name="connsiteX18" fmla="*/ 362764 w 573052"/>
              <a:gd name="connsiteY18" fmla="*/ 1878013 h 2029134"/>
              <a:gd name="connsiteX19" fmla="*/ 378460 w 573052"/>
              <a:gd name="connsiteY19" fmla="*/ 1987550 h 2029134"/>
              <a:gd name="connsiteX20" fmla="*/ 384810 w 573052"/>
              <a:gd name="connsiteY20" fmla="*/ 2028825 h 2029134"/>
              <a:gd name="connsiteX21" fmla="*/ 410210 w 573052"/>
              <a:gd name="connsiteY21" fmla="*/ 2006600 h 2029134"/>
              <a:gd name="connsiteX22" fmla="*/ 422910 w 573052"/>
              <a:gd name="connsiteY22" fmla="*/ 2009775 h 2029134"/>
              <a:gd name="connsiteX23" fmla="*/ 422910 w 573052"/>
              <a:gd name="connsiteY23" fmla="*/ 2009775 h 2029134"/>
              <a:gd name="connsiteX0" fmla="*/ 540385 w 573052"/>
              <a:gd name="connsiteY0" fmla="*/ 0 h 2029134"/>
              <a:gd name="connsiteX1" fmla="*/ 572135 w 573052"/>
              <a:gd name="connsiteY1" fmla="*/ 66675 h 2029134"/>
              <a:gd name="connsiteX2" fmla="*/ 508635 w 573052"/>
              <a:gd name="connsiteY2" fmla="*/ 82550 h 2029134"/>
              <a:gd name="connsiteX3" fmla="*/ 470535 w 573052"/>
              <a:gd name="connsiteY3" fmla="*/ 85725 h 2029134"/>
              <a:gd name="connsiteX4" fmla="*/ 449104 w 573052"/>
              <a:gd name="connsiteY4" fmla="*/ 156369 h 2029134"/>
              <a:gd name="connsiteX5" fmla="*/ 427672 w 573052"/>
              <a:gd name="connsiteY5" fmla="*/ 214312 h 2029134"/>
              <a:gd name="connsiteX6" fmla="*/ 470535 w 573052"/>
              <a:gd name="connsiteY6" fmla="*/ 299244 h 2029134"/>
              <a:gd name="connsiteX7" fmla="*/ 384810 w 573052"/>
              <a:gd name="connsiteY7" fmla="*/ 293687 h 2029134"/>
              <a:gd name="connsiteX8" fmla="*/ 303847 w 573052"/>
              <a:gd name="connsiteY8" fmla="*/ 310357 h 2029134"/>
              <a:gd name="connsiteX9" fmla="*/ 122873 w 573052"/>
              <a:gd name="connsiteY9" fmla="*/ 350044 h 2029134"/>
              <a:gd name="connsiteX10" fmla="*/ 58579 w 573052"/>
              <a:gd name="connsiteY10" fmla="*/ 379413 h 2029134"/>
              <a:gd name="connsiteX11" fmla="*/ 3016 w 573052"/>
              <a:gd name="connsiteY11" fmla="*/ 444500 h 2029134"/>
              <a:gd name="connsiteX12" fmla="*/ 9366 w 573052"/>
              <a:gd name="connsiteY12" fmla="*/ 719932 h 2029134"/>
              <a:gd name="connsiteX13" fmla="*/ 26035 w 573052"/>
              <a:gd name="connsiteY13" fmla="*/ 1069975 h 2029134"/>
              <a:gd name="connsiteX14" fmla="*/ 30005 w 573052"/>
              <a:gd name="connsiteY14" fmla="*/ 1476375 h 2029134"/>
              <a:gd name="connsiteX15" fmla="*/ 35560 w 573052"/>
              <a:gd name="connsiteY15" fmla="*/ 1730375 h 2029134"/>
              <a:gd name="connsiteX16" fmla="*/ 194310 w 573052"/>
              <a:gd name="connsiteY16" fmla="*/ 1749425 h 2029134"/>
              <a:gd name="connsiteX17" fmla="*/ 343535 w 573052"/>
              <a:gd name="connsiteY17" fmla="*/ 1752600 h 2029134"/>
              <a:gd name="connsiteX18" fmla="*/ 362764 w 573052"/>
              <a:gd name="connsiteY18" fmla="*/ 1878013 h 2029134"/>
              <a:gd name="connsiteX19" fmla="*/ 378460 w 573052"/>
              <a:gd name="connsiteY19" fmla="*/ 1987550 h 2029134"/>
              <a:gd name="connsiteX20" fmla="*/ 384810 w 573052"/>
              <a:gd name="connsiteY20" fmla="*/ 2028825 h 2029134"/>
              <a:gd name="connsiteX21" fmla="*/ 410210 w 573052"/>
              <a:gd name="connsiteY21" fmla="*/ 2006600 h 2029134"/>
              <a:gd name="connsiteX22" fmla="*/ 422910 w 573052"/>
              <a:gd name="connsiteY22" fmla="*/ 2009775 h 2029134"/>
              <a:gd name="connsiteX23" fmla="*/ 422910 w 573052"/>
              <a:gd name="connsiteY23" fmla="*/ 2009775 h 2029134"/>
              <a:gd name="connsiteX0" fmla="*/ 540385 w 573052"/>
              <a:gd name="connsiteY0" fmla="*/ 0 h 2029134"/>
              <a:gd name="connsiteX1" fmla="*/ 572135 w 573052"/>
              <a:gd name="connsiteY1" fmla="*/ 66675 h 2029134"/>
              <a:gd name="connsiteX2" fmla="*/ 508635 w 573052"/>
              <a:gd name="connsiteY2" fmla="*/ 82550 h 2029134"/>
              <a:gd name="connsiteX3" fmla="*/ 470535 w 573052"/>
              <a:gd name="connsiteY3" fmla="*/ 85725 h 2029134"/>
              <a:gd name="connsiteX4" fmla="*/ 449104 w 573052"/>
              <a:gd name="connsiteY4" fmla="*/ 156369 h 2029134"/>
              <a:gd name="connsiteX5" fmla="*/ 451484 w 573052"/>
              <a:gd name="connsiteY5" fmla="*/ 240506 h 2029134"/>
              <a:gd name="connsiteX6" fmla="*/ 470535 w 573052"/>
              <a:gd name="connsiteY6" fmla="*/ 299244 h 2029134"/>
              <a:gd name="connsiteX7" fmla="*/ 384810 w 573052"/>
              <a:gd name="connsiteY7" fmla="*/ 293687 h 2029134"/>
              <a:gd name="connsiteX8" fmla="*/ 303847 w 573052"/>
              <a:gd name="connsiteY8" fmla="*/ 310357 h 2029134"/>
              <a:gd name="connsiteX9" fmla="*/ 122873 w 573052"/>
              <a:gd name="connsiteY9" fmla="*/ 350044 h 2029134"/>
              <a:gd name="connsiteX10" fmla="*/ 58579 w 573052"/>
              <a:gd name="connsiteY10" fmla="*/ 379413 h 2029134"/>
              <a:gd name="connsiteX11" fmla="*/ 3016 w 573052"/>
              <a:gd name="connsiteY11" fmla="*/ 444500 h 2029134"/>
              <a:gd name="connsiteX12" fmla="*/ 9366 w 573052"/>
              <a:gd name="connsiteY12" fmla="*/ 719932 h 2029134"/>
              <a:gd name="connsiteX13" fmla="*/ 26035 w 573052"/>
              <a:gd name="connsiteY13" fmla="*/ 1069975 h 2029134"/>
              <a:gd name="connsiteX14" fmla="*/ 30005 w 573052"/>
              <a:gd name="connsiteY14" fmla="*/ 1476375 h 2029134"/>
              <a:gd name="connsiteX15" fmla="*/ 35560 w 573052"/>
              <a:gd name="connsiteY15" fmla="*/ 1730375 h 2029134"/>
              <a:gd name="connsiteX16" fmla="*/ 194310 w 573052"/>
              <a:gd name="connsiteY16" fmla="*/ 1749425 h 2029134"/>
              <a:gd name="connsiteX17" fmla="*/ 343535 w 573052"/>
              <a:gd name="connsiteY17" fmla="*/ 1752600 h 2029134"/>
              <a:gd name="connsiteX18" fmla="*/ 362764 w 573052"/>
              <a:gd name="connsiteY18" fmla="*/ 1878013 h 2029134"/>
              <a:gd name="connsiteX19" fmla="*/ 378460 w 573052"/>
              <a:gd name="connsiteY19" fmla="*/ 1987550 h 2029134"/>
              <a:gd name="connsiteX20" fmla="*/ 384810 w 573052"/>
              <a:gd name="connsiteY20" fmla="*/ 2028825 h 2029134"/>
              <a:gd name="connsiteX21" fmla="*/ 410210 w 573052"/>
              <a:gd name="connsiteY21" fmla="*/ 2006600 h 2029134"/>
              <a:gd name="connsiteX22" fmla="*/ 422910 w 573052"/>
              <a:gd name="connsiteY22" fmla="*/ 2009775 h 2029134"/>
              <a:gd name="connsiteX23" fmla="*/ 422910 w 573052"/>
              <a:gd name="connsiteY23" fmla="*/ 2009775 h 2029134"/>
              <a:gd name="connsiteX0" fmla="*/ 540385 w 573052"/>
              <a:gd name="connsiteY0" fmla="*/ 0 h 2029134"/>
              <a:gd name="connsiteX1" fmla="*/ 572135 w 573052"/>
              <a:gd name="connsiteY1" fmla="*/ 66675 h 2029134"/>
              <a:gd name="connsiteX2" fmla="*/ 508635 w 573052"/>
              <a:gd name="connsiteY2" fmla="*/ 82550 h 2029134"/>
              <a:gd name="connsiteX3" fmla="*/ 470535 w 573052"/>
              <a:gd name="connsiteY3" fmla="*/ 85725 h 2029134"/>
              <a:gd name="connsiteX4" fmla="*/ 449104 w 573052"/>
              <a:gd name="connsiteY4" fmla="*/ 156369 h 2029134"/>
              <a:gd name="connsiteX5" fmla="*/ 451484 w 573052"/>
              <a:gd name="connsiteY5" fmla="*/ 240506 h 2029134"/>
              <a:gd name="connsiteX6" fmla="*/ 470535 w 573052"/>
              <a:gd name="connsiteY6" fmla="*/ 299244 h 2029134"/>
              <a:gd name="connsiteX7" fmla="*/ 384810 w 573052"/>
              <a:gd name="connsiteY7" fmla="*/ 293687 h 2029134"/>
              <a:gd name="connsiteX8" fmla="*/ 265747 w 573052"/>
              <a:gd name="connsiteY8" fmla="*/ 215107 h 2029134"/>
              <a:gd name="connsiteX9" fmla="*/ 122873 w 573052"/>
              <a:gd name="connsiteY9" fmla="*/ 350044 h 2029134"/>
              <a:gd name="connsiteX10" fmla="*/ 58579 w 573052"/>
              <a:gd name="connsiteY10" fmla="*/ 379413 h 2029134"/>
              <a:gd name="connsiteX11" fmla="*/ 3016 w 573052"/>
              <a:gd name="connsiteY11" fmla="*/ 444500 h 2029134"/>
              <a:gd name="connsiteX12" fmla="*/ 9366 w 573052"/>
              <a:gd name="connsiteY12" fmla="*/ 719932 h 2029134"/>
              <a:gd name="connsiteX13" fmla="*/ 26035 w 573052"/>
              <a:gd name="connsiteY13" fmla="*/ 1069975 h 2029134"/>
              <a:gd name="connsiteX14" fmla="*/ 30005 w 573052"/>
              <a:gd name="connsiteY14" fmla="*/ 1476375 h 2029134"/>
              <a:gd name="connsiteX15" fmla="*/ 35560 w 573052"/>
              <a:gd name="connsiteY15" fmla="*/ 1730375 h 2029134"/>
              <a:gd name="connsiteX16" fmla="*/ 194310 w 573052"/>
              <a:gd name="connsiteY16" fmla="*/ 1749425 h 2029134"/>
              <a:gd name="connsiteX17" fmla="*/ 343535 w 573052"/>
              <a:gd name="connsiteY17" fmla="*/ 1752600 h 2029134"/>
              <a:gd name="connsiteX18" fmla="*/ 362764 w 573052"/>
              <a:gd name="connsiteY18" fmla="*/ 1878013 h 2029134"/>
              <a:gd name="connsiteX19" fmla="*/ 378460 w 573052"/>
              <a:gd name="connsiteY19" fmla="*/ 1987550 h 2029134"/>
              <a:gd name="connsiteX20" fmla="*/ 384810 w 573052"/>
              <a:gd name="connsiteY20" fmla="*/ 2028825 h 2029134"/>
              <a:gd name="connsiteX21" fmla="*/ 410210 w 573052"/>
              <a:gd name="connsiteY21" fmla="*/ 2006600 h 2029134"/>
              <a:gd name="connsiteX22" fmla="*/ 422910 w 573052"/>
              <a:gd name="connsiteY22" fmla="*/ 2009775 h 2029134"/>
              <a:gd name="connsiteX23" fmla="*/ 422910 w 573052"/>
              <a:gd name="connsiteY23" fmla="*/ 2009775 h 2029134"/>
              <a:gd name="connsiteX0" fmla="*/ 540385 w 573052"/>
              <a:gd name="connsiteY0" fmla="*/ 0 h 2029134"/>
              <a:gd name="connsiteX1" fmla="*/ 572135 w 573052"/>
              <a:gd name="connsiteY1" fmla="*/ 66675 h 2029134"/>
              <a:gd name="connsiteX2" fmla="*/ 508635 w 573052"/>
              <a:gd name="connsiteY2" fmla="*/ 82550 h 2029134"/>
              <a:gd name="connsiteX3" fmla="*/ 470535 w 573052"/>
              <a:gd name="connsiteY3" fmla="*/ 85725 h 2029134"/>
              <a:gd name="connsiteX4" fmla="*/ 449104 w 573052"/>
              <a:gd name="connsiteY4" fmla="*/ 156369 h 2029134"/>
              <a:gd name="connsiteX5" fmla="*/ 451484 w 573052"/>
              <a:gd name="connsiteY5" fmla="*/ 240506 h 2029134"/>
              <a:gd name="connsiteX6" fmla="*/ 470535 w 573052"/>
              <a:gd name="connsiteY6" fmla="*/ 299244 h 2029134"/>
              <a:gd name="connsiteX7" fmla="*/ 384810 w 573052"/>
              <a:gd name="connsiteY7" fmla="*/ 293687 h 2029134"/>
              <a:gd name="connsiteX8" fmla="*/ 265747 w 573052"/>
              <a:gd name="connsiteY8" fmla="*/ 300832 h 2029134"/>
              <a:gd name="connsiteX9" fmla="*/ 122873 w 573052"/>
              <a:gd name="connsiteY9" fmla="*/ 350044 h 2029134"/>
              <a:gd name="connsiteX10" fmla="*/ 58579 w 573052"/>
              <a:gd name="connsiteY10" fmla="*/ 379413 h 2029134"/>
              <a:gd name="connsiteX11" fmla="*/ 3016 w 573052"/>
              <a:gd name="connsiteY11" fmla="*/ 444500 h 2029134"/>
              <a:gd name="connsiteX12" fmla="*/ 9366 w 573052"/>
              <a:gd name="connsiteY12" fmla="*/ 719932 h 2029134"/>
              <a:gd name="connsiteX13" fmla="*/ 26035 w 573052"/>
              <a:gd name="connsiteY13" fmla="*/ 1069975 h 2029134"/>
              <a:gd name="connsiteX14" fmla="*/ 30005 w 573052"/>
              <a:gd name="connsiteY14" fmla="*/ 1476375 h 2029134"/>
              <a:gd name="connsiteX15" fmla="*/ 35560 w 573052"/>
              <a:gd name="connsiteY15" fmla="*/ 1730375 h 2029134"/>
              <a:gd name="connsiteX16" fmla="*/ 194310 w 573052"/>
              <a:gd name="connsiteY16" fmla="*/ 1749425 h 2029134"/>
              <a:gd name="connsiteX17" fmla="*/ 343535 w 573052"/>
              <a:gd name="connsiteY17" fmla="*/ 1752600 h 2029134"/>
              <a:gd name="connsiteX18" fmla="*/ 362764 w 573052"/>
              <a:gd name="connsiteY18" fmla="*/ 1878013 h 2029134"/>
              <a:gd name="connsiteX19" fmla="*/ 378460 w 573052"/>
              <a:gd name="connsiteY19" fmla="*/ 1987550 h 2029134"/>
              <a:gd name="connsiteX20" fmla="*/ 384810 w 573052"/>
              <a:gd name="connsiteY20" fmla="*/ 2028825 h 2029134"/>
              <a:gd name="connsiteX21" fmla="*/ 410210 w 573052"/>
              <a:gd name="connsiteY21" fmla="*/ 2006600 h 2029134"/>
              <a:gd name="connsiteX22" fmla="*/ 422910 w 573052"/>
              <a:gd name="connsiteY22" fmla="*/ 2009775 h 2029134"/>
              <a:gd name="connsiteX23" fmla="*/ 422910 w 573052"/>
              <a:gd name="connsiteY23" fmla="*/ 2009775 h 202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3052" h="2029134">
                <a:moveTo>
                  <a:pt x="540385" y="0"/>
                </a:moveTo>
                <a:cubicBezTo>
                  <a:pt x="558906" y="26458"/>
                  <a:pt x="577427" y="52917"/>
                  <a:pt x="572135" y="66675"/>
                </a:cubicBezTo>
                <a:cubicBezTo>
                  <a:pt x="566843" y="80433"/>
                  <a:pt x="525568" y="79375"/>
                  <a:pt x="508635" y="82550"/>
                </a:cubicBezTo>
                <a:cubicBezTo>
                  <a:pt x="491702" y="85725"/>
                  <a:pt x="480457" y="73422"/>
                  <a:pt x="470535" y="85725"/>
                </a:cubicBezTo>
                <a:cubicBezTo>
                  <a:pt x="460613" y="98028"/>
                  <a:pt x="452279" y="130572"/>
                  <a:pt x="449104" y="156369"/>
                </a:cubicBezTo>
                <a:cubicBezTo>
                  <a:pt x="445929" y="182166"/>
                  <a:pt x="447912" y="216694"/>
                  <a:pt x="451484" y="240506"/>
                </a:cubicBezTo>
                <a:cubicBezTo>
                  <a:pt x="455056" y="264318"/>
                  <a:pt x="481647" y="290381"/>
                  <a:pt x="470535" y="299244"/>
                </a:cubicBezTo>
                <a:cubicBezTo>
                  <a:pt x="459423" y="308107"/>
                  <a:pt x="418941" y="293422"/>
                  <a:pt x="384810" y="293687"/>
                </a:cubicBezTo>
                <a:cubicBezTo>
                  <a:pt x="350679" y="293952"/>
                  <a:pt x="309403" y="291439"/>
                  <a:pt x="265747" y="300832"/>
                </a:cubicBezTo>
                <a:cubicBezTo>
                  <a:pt x="222091" y="310225"/>
                  <a:pt x="157401" y="336947"/>
                  <a:pt x="122873" y="350044"/>
                </a:cubicBezTo>
                <a:cubicBezTo>
                  <a:pt x="88345" y="363141"/>
                  <a:pt x="78555" y="363670"/>
                  <a:pt x="58579" y="379413"/>
                </a:cubicBezTo>
                <a:cubicBezTo>
                  <a:pt x="38603" y="395156"/>
                  <a:pt x="11218" y="387747"/>
                  <a:pt x="3016" y="444500"/>
                </a:cubicBezTo>
                <a:cubicBezTo>
                  <a:pt x="-5186" y="501253"/>
                  <a:pt x="5530" y="615686"/>
                  <a:pt x="9366" y="719932"/>
                </a:cubicBezTo>
                <a:cubicBezTo>
                  <a:pt x="13202" y="824178"/>
                  <a:pt x="22595" y="943901"/>
                  <a:pt x="26035" y="1069975"/>
                </a:cubicBezTo>
                <a:cubicBezTo>
                  <a:pt x="29475" y="1196049"/>
                  <a:pt x="28417" y="1366308"/>
                  <a:pt x="30005" y="1476375"/>
                </a:cubicBezTo>
                <a:cubicBezTo>
                  <a:pt x="31592" y="1586442"/>
                  <a:pt x="8176" y="1684867"/>
                  <a:pt x="35560" y="1730375"/>
                </a:cubicBezTo>
                <a:cubicBezTo>
                  <a:pt x="62944" y="1775883"/>
                  <a:pt x="142981" y="1745721"/>
                  <a:pt x="194310" y="1749425"/>
                </a:cubicBezTo>
                <a:cubicBezTo>
                  <a:pt x="245639" y="1753129"/>
                  <a:pt x="315459" y="1731169"/>
                  <a:pt x="343535" y="1752600"/>
                </a:cubicBezTo>
                <a:cubicBezTo>
                  <a:pt x="371611" y="1774031"/>
                  <a:pt x="360912" y="1839649"/>
                  <a:pt x="362764" y="1878013"/>
                </a:cubicBezTo>
                <a:cubicBezTo>
                  <a:pt x="364616" y="1916377"/>
                  <a:pt x="374786" y="1962415"/>
                  <a:pt x="378460" y="1987550"/>
                </a:cubicBezTo>
                <a:cubicBezTo>
                  <a:pt x="382134" y="2012685"/>
                  <a:pt x="379518" y="2025650"/>
                  <a:pt x="384810" y="2028825"/>
                </a:cubicBezTo>
                <a:cubicBezTo>
                  <a:pt x="390102" y="2032000"/>
                  <a:pt x="403860" y="2009775"/>
                  <a:pt x="410210" y="2006600"/>
                </a:cubicBezTo>
                <a:cubicBezTo>
                  <a:pt x="416560" y="2003425"/>
                  <a:pt x="422910" y="2009775"/>
                  <a:pt x="422910" y="2009775"/>
                </a:cubicBezTo>
                <a:lnTo>
                  <a:pt x="422910" y="2009775"/>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Freeform 9"/>
          <p:cNvSpPr/>
          <p:nvPr/>
        </p:nvSpPr>
        <p:spPr>
          <a:xfrm>
            <a:off x="2162176" y="3841750"/>
            <a:ext cx="396718" cy="623889"/>
          </a:xfrm>
          <a:custGeom>
            <a:avLst/>
            <a:gdLst>
              <a:gd name="connsiteX0" fmla="*/ 355484 w 683656"/>
              <a:gd name="connsiteY0" fmla="*/ 0 h 2033970"/>
              <a:gd name="connsiteX1" fmla="*/ 377709 w 683656"/>
              <a:gd name="connsiteY1" fmla="*/ 76200 h 2033970"/>
              <a:gd name="connsiteX2" fmla="*/ 272934 w 683656"/>
              <a:gd name="connsiteY2" fmla="*/ 92075 h 2033970"/>
              <a:gd name="connsiteX3" fmla="*/ 434859 w 683656"/>
              <a:gd name="connsiteY3" fmla="*/ 101600 h 2033970"/>
              <a:gd name="connsiteX4" fmla="*/ 628534 w 683656"/>
              <a:gd name="connsiteY4" fmla="*/ 92075 h 2033970"/>
              <a:gd name="connsiteX5" fmla="*/ 631709 w 683656"/>
              <a:gd name="connsiteY5" fmla="*/ 346075 h 2033970"/>
              <a:gd name="connsiteX6" fmla="*/ 638059 w 683656"/>
              <a:gd name="connsiteY6" fmla="*/ 577850 h 2033970"/>
              <a:gd name="connsiteX7" fmla="*/ 672984 w 683656"/>
              <a:gd name="connsiteY7" fmla="*/ 755650 h 2033970"/>
              <a:gd name="connsiteX8" fmla="*/ 682509 w 683656"/>
              <a:gd name="connsiteY8" fmla="*/ 866775 h 2033970"/>
              <a:gd name="connsiteX9" fmla="*/ 650759 w 683656"/>
              <a:gd name="connsiteY9" fmla="*/ 914400 h 2033970"/>
              <a:gd name="connsiteX10" fmla="*/ 650759 w 683656"/>
              <a:gd name="connsiteY10" fmla="*/ 1028700 h 2033970"/>
              <a:gd name="connsiteX11" fmla="*/ 653934 w 683656"/>
              <a:gd name="connsiteY11" fmla="*/ 1200150 h 2033970"/>
              <a:gd name="connsiteX12" fmla="*/ 653934 w 683656"/>
              <a:gd name="connsiteY12" fmla="*/ 1336675 h 2033970"/>
              <a:gd name="connsiteX13" fmla="*/ 672984 w 683656"/>
              <a:gd name="connsiteY13" fmla="*/ 1654175 h 2033970"/>
              <a:gd name="connsiteX14" fmla="*/ 663459 w 683656"/>
              <a:gd name="connsiteY14" fmla="*/ 1797050 h 2033970"/>
              <a:gd name="connsiteX15" fmla="*/ 657109 w 683656"/>
              <a:gd name="connsiteY15" fmla="*/ 1930400 h 2033970"/>
              <a:gd name="connsiteX16" fmla="*/ 568209 w 683656"/>
              <a:gd name="connsiteY16" fmla="*/ 1958975 h 2033970"/>
              <a:gd name="connsiteX17" fmla="*/ 377709 w 683656"/>
              <a:gd name="connsiteY17" fmla="*/ 1962150 h 2033970"/>
              <a:gd name="connsiteX18" fmla="*/ 184034 w 683656"/>
              <a:gd name="connsiteY18" fmla="*/ 1978025 h 2033970"/>
              <a:gd name="connsiteX19" fmla="*/ 25284 w 683656"/>
              <a:gd name="connsiteY19" fmla="*/ 1965325 h 2033970"/>
              <a:gd name="connsiteX20" fmla="*/ 3059 w 683656"/>
              <a:gd name="connsiteY20" fmla="*/ 2032000 h 2033970"/>
              <a:gd name="connsiteX21" fmla="*/ 53859 w 683656"/>
              <a:gd name="connsiteY21" fmla="*/ 2009775 h 2033970"/>
              <a:gd name="connsiteX0" fmla="*/ 355484 w 683504"/>
              <a:gd name="connsiteY0" fmla="*/ 0 h 2033970"/>
              <a:gd name="connsiteX1" fmla="*/ 377709 w 683504"/>
              <a:gd name="connsiteY1" fmla="*/ 76200 h 2033970"/>
              <a:gd name="connsiteX2" fmla="*/ 272934 w 683504"/>
              <a:gd name="connsiteY2" fmla="*/ 92075 h 2033970"/>
              <a:gd name="connsiteX3" fmla="*/ 434859 w 683504"/>
              <a:gd name="connsiteY3" fmla="*/ 101600 h 2033970"/>
              <a:gd name="connsiteX4" fmla="*/ 628534 w 683504"/>
              <a:gd name="connsiteY4" fmla="*/ 92075 h 2033970"/>
              <a:gd name="connsiteX5" fmla="*/ 631709 w 683504"/>
              <a:gd name="connsiteY5" fmla="*/ 346075 h 2033970"/>
              <a:gd name="connsiteX6" fmla="*/ 647584 w 683504"/>
              <a:gd name="connsiteY6" fmla="*/ 577850 h 2033970"/>
              <a:gd name="connsiteX7" fmla="*/ 672984 w 683504"/>
              <a:gd name="connsiteY7" fmla="*/ 755650 h 2033970"/>
              <a:gd name="connsiteX8" fmla="*/ 682509 w 683504"/>
              <a:gd name="connsiteY8" fmla="*/ 866775 h 2033970"/>
              <a:gd name="connsiteX9" fmla="*/ 650759 w 683504"/>
              <a:gd name="connsiteY9" fmla="*/ 914400 h 2033970"/>
              <a:gd name="connsiteX10" fmla="*/ 650759 w 683504"/>
              <a:gd name="connsiteY10" fmla="*/ 1028700 h 2033970"/>
              <a:gd name="connsiteX11" fmla="*/ 653934 w 683504"/>
              <a:gd name="connsiteY11" fmla="*/ 1200150 h 2033970"/>
              <a:gd name="connsiteX12" fmla="*/ 653934 w 683504"/>
              <a:gd name="connsiteY12" fmla="*/ 1336675 h 2033970"/>
              <a:gd name="connsiteX13" fmla="*/ 672984 w 683504"/>
              <a:gd name="connsiteY13" fmla="*/ 1654175 h 2033970"/>
              <a:gd name="connsiteX14" fmla="*/ 663459 w 683504"/>
              <a:gd name="connsiteY14" fmla="*/ 1797050 h 2033970"/>
              <a:gd name="connsiteX15" fmla="*/ 657109 w 683504"/>
              <a:gd name="connsiteY15" fmla="*/ 1930400 h 2033970"/>
              <a:gd name="connsiteX16" fmla="*/ 568209 w 683504"/>
              <a:gd name="connsiteY16" fmla="*/ 1958975 h 2033970"/>
              <a:gd name="connsiteX17" fmla="*/ 377709 w 683504"/>
              <a:gd name="connsiteY17" fmla="*/ 1962150 h 2033970"/>
              <a:gd name="connsiteX18" fmla="*/ 184034 w 683504"/>
              <a:gd name="connsiteY18" fmla="*/ 1978025 h 2033970"/>
              <a:gd name="connsiteX19" fmla="*/ 25284 w 683504"/>
              <a:gd name="connsiteY19" fmla="*/ 1965325 h 2033970"/>
              <a:gd name="connsiteX20" fmla="*/ 3059 w 683504"/>
              <a:gd name="connsiteY20" fmla="*/ 2032000 h 2033970"/>
              <a:gd name="connsiteX21" fmla="*/ 53859 w 683504"/>
              <a:gd name="connsiteY21" fmla="*/ 2009775 h 2033970"/>
              <a:gd name="connsiteX0" fmla="*/ 355484 w 683504"/>
              <a:gd name="connsiteY0" fmla="*/ 0 h 2033970"/>
              <a:gd name="connsiteX1" fmla="*/ 377709 w 683504"/>
              <a:gd name="connsiteY1" fmla="*/ 76200 h 2033970"/>
              <a:gd name="connsiteX2" fmla="*/ 272934 w 683504"/>
              <a:gd name="connsiteY2" fmla="*/ 92075 h 2033970"/>
              <a:gd name="connsiteX3" fmla="*/ 434859 w 683504"/>
              <a:gd name="connsiteY3" fmla="*/ 101600 h 2033970"/>
              <a:gd name="connsiteX4" fmla="*/ 631709 w 683504"/>
              <a:gd name="connsiteY4" fmla="*/ 101600 h 2033970"/>
              <a:gd name="connsiteX5" fmla="*/ 631709 w 683504"/>
              <a:gd name="connsiteY5" fmla="*/ 346075 h 2033970"/>
              <a:gd name="connsiteX6" fmla="*/ 647584 w 683504"/>
              <a:gd name="connsiteY6" fmla="*/ 577850 h 2033970"/>
              <a:gd name="connsiteX7" fmla="*/ 672984 w 683504"/>
              <a:gd name="connsiteY7" fmla="*/ 755650 h 2033970"/>
              <a:gd name="connsiteX8" fmla="*/ 682509 w 683504"/>
              <a:gd name="connsiteY8" fmla="*/ 866775 h 2033970"/>
              <a:gd name="connsiteX9" fmla="*/ 650759 w 683504"/>
              <a:gd name="connsiteY9" fmla="*/ 914400 h 2033970"/>
              <a:gd name="connsiteX10" fmla="*/ 650759 w 683504"/>
              <a:gd name="connsiteY10" fmla="*/ 1028700 h 2033970"/>
              <a:gd name="connsiteX11" fmla="*/ 653934 w 683504"/>
              <a:gd name="connsiteY11" fmla="*/ 1200150 h 2033970"/>
              <a:gd name="connsiteX12" fmla="*/ 653934 w 683504"/>
              <a:gd name="connsiteY12" fmla="*/ 1336675 h 2033970"/>
              <a:gd name="connsiteX13" fmla="*/ 672984 w 683504"/>
              <a:gd name="connsiteY13" fmla="*/ 1654175 h 2033970"/>
              <a:gd name="connsiteX14" fmla="*/ 663459 w 683504"/>
              <a:gd name="connsiteY14" fmla="*/ 1797050 h 2033970"/>
              <a:gd name="connsiteX15" fmla="*/ 657109 w 683504"/>
              <a:gd name="connsiteY15" fmla="*/ 1930400 h 2033970"/>
              <a:gd name="connsiteX16" fmla="*/ 568209 w 683504"/>
              <a:gd name="connsiteY16" fmla="*/ 1958975 h 2033970"/>
              <a:gd name="connsiteX17" fmla="*/ 377709 w 683504"/>
              <a:gd name="connsiteY17" fmla="*/ 1962150 h 2033970"/>
              <a:gd name="connsiteX18" fmla="*/ 184034 w 683504"/>
              <a:gd name="connsiteY18" fmla="*/ 1978025 h 2033970"/>
              <a:gd name="connsiteX19" fmla="*/ 25284 w 683504"/>
              <a:gd name="connsiteY19" fmla="*/ 1965325 h 2033970"/>
              <a:gd name="connsiteX20" fmla="*/ 3059 w 683504"/>
              <a:gd name="connsiteY20" fmla="*/ 2032000 h 2033970"/>
              <a:gd name="connsiteX21" fmla="*/ 53859 w 683504"/>
              <a:gd name="connsiteY21" fmla="*/ 2009775 h 2033970"/>
              <a:gd name="connsiteX0" fmla="*/ 355484 w 683504"/>
              <a:gd name="connsiteY0" fmla="*/ 0 h 2033970"/>
              <a:gd name="connsiteX1" fmla="*/ 377709 w 683504"/>
              <a:gd name="connsiteY1" fmla="*/ 76200 h 2033970"/>
              <a:gd name="connsiteX2" fmla="*/ 272934 w 683504"/>
              <a:gd name="connsiteY2" fmla="*/ 92075 h 2033970"/>
              <a:gd name="connsiteX3" fmla="*/ 434859 w 683504"/>
              <a:gd name="connsiteY3" fmla="*/ 101600 h 2033970"/>
              <a:gd name="connsiteX4" fmla="*/ 542809 w 683504"/>
              <a:gd name="connsiteY4" fmla="*/ 95250 h 2033970"/>
              <a:gd name="connsiteX5" fmla="*/ 631709 w 683504"/>
              <a:gd name="connsiteY5" fmla="*/ 101600 h 2033970"/>
              <a:gd name="connsiteX6" fmla="*/ 631709 w 683504"/>
              <a:gd name="connsiteY6" fmla="*/ 346075 h 2033970"/>
              <a:gd name="connsiteX7" fmla="*/ 647584 w 683504"/>
              <a:gd name="connsiteY7" fmla="*/ 577850 h 2033970"/>
              <a:gd name="connsiteX8" fmla="*/ 672984 w 683504"/>
              <a:gd name="connsiteY8" fmla="*/ 755650 h 2033970"/>
              <a:gd name="connsiteX9" fmla="*/ 682509 w 683504"/>
              <a:gd name="connsiteY9" fmla="*/ 866775 h 2033970"/>
              <a:gd name="connsiteX10" fmla="*/ 650759 w 683504"/>
              <a:gd name="connsiteY10" fmla="*/ 914400 h 2033970"/>
              <a:gd name="connsiteX11" fmla="*/ 650759 w 683504"/>
              <a:gd name="connsiteY11" fmla="*/ 1028700 h 2033970"/>
              <a:gd name="connsiteX12" fmla="*/ 653934 w 683504"/>
              <a:gd name="connsiteY12" fmla="*/ 1200150 h 2033970"/>
              <a:gd name="connsiteX13" fmla="*/ 653934 w 683504"/>
              <a:gd name="connsiteY13" fmla="*/ 1336675 h 2033970"/>
              <a:gd name="connsiteX14" fmla="*/ 672984 w 683504"/>
              <a:gd name="connsiteY14" fmla="*/ 1654175 h 2033970"/>
              <a:gd name="connsiteX15" fmla="*/ 663459 w 683504"/>
              <a:gd name="connsiteY15" fmla="*/ 1797050 h 2033970"/>
              <a:gd name="connsiteX16" fmla="*/ 657109 w 683504"/>
              <a:gd name="connsiteY16" fmla="*/ 1930400 h 2033970"/>
              <a:gd name="connsiteX17" fmla="*/ 568209 w 683504"/>
              <a:gd name="connsiteY17" fmla="*/ 1958975 h 2033970"/>
              <a:gd name="connsiteX18" fmla="*/ 377709 w 683504"/>
              <a:gd name="connsiteY18" fmla="*/ 1962150 h 2033970"/>
              <a:gd name="connsiteX19" fmla="*/ 184034 w 683504"/>
              <a:gd name="connsiteY19" fmla="*/ 1978025 h 2033970"/>
              <a:gd name="connsiteX20" fmla="*/ 25284 w 683504"/>
              <a:gd name="connsiteY20" fmla="*/ 1965325 h 2033970"/>
              <a:gd name="connsiteX21" fmla="*/ 3059 w 683504"/>
              <a:gd name="connsiteY21" fmla="*/ 2032000 h 2033970"/>
              <a:gd name="connsiteX22" fmla="*/ 53859 w 683504"/>
              <a:gd name="connsiteY22" fmla="*/ 2009775 h 2033970"/>
              <a:gd name="connsiteX0" fmla="*/ 355484 w 683504"/>
              <a:gd name="connsiteY0" fmla="*/ 0 h 2032000"/>
              <a:gd name="connsiteX1" fmla="*/ 377709 w 683504"/>
              <a:gd name="connsiteY1" fmla="*/ 76200 h 2032000"/>
              <a:gd name="connsiteX2" fmla="*/ 272934 w 683504"/>
              <a:gd name="connsiteY2" fmla="*/ 92075 h 2032000"/>
              <a:gd name="connsiteX3" fmla="*/ 434859 w 683504"/>
              <a:gd name="connsiteY3" fmla="*/ 101600 h 2032000"/>
              <a:gd name="connsiteX4" fmla="*/ 542809 w 683504"/>
              <a:gd name="connsiteY4" fmla="*/ 95250 h 2032000"/>
              <a:gd name="connsiteX5" fmla="*/ 631709 w 683504"/>
              <a:gd name="connsiteY5" fmla="*/ 101600 h 2032000"/>
              <a:gd name="connsiteX6" fmla="*/ 631709 w 683504"/>
              <a:gd name="connsiteY6" fmla="*/ 346075 h 2032000"/>
              <a:gd name="connsiteX7" fmla="*/ 647584 w 683504"/>
              <a:gd name="connsiteY7" fmla="*/ 577850 h 2032000"/>
              <a:gd name="connsiteX8" fmla="*/ 672984 w 683504"/>
              <a:gd name="connsiteY8" fmla="*/ 755650 h 2032000"/>
              <a:gd name="connsiteX9" fmla="*/ 682509 w 683504"/>
              <a:gd name="connsiteY9" fmla="*/ 866775 h 2032000"/>
              <a:gd name="connsiteX10" fmla="*/ 650759 w 683504"/>
              <a:gd name="connsiteY10" fmla="*/ 914400 h 2032000"/>
              <a:gd name="connsiteX11" fmla="*/ 650759 w 683504"/>
              <a:gd name="connsiteY11" fmla="*/ 1028700 h 2032000"/>
              <a:gd name="connsiteX12" fmla="*/ 653934 w 683504"/>
              <a:gd name="connsiteY12" fmla="*/ 1200150 h 2032000"/>
              <a:gd name="connsiteX13" fmla="*/ 653934 w 683504"/>
              <a:gd name="connsiteY13" fmla="*/ 1336675 h 2032000"/>
              <a:gd name="connsiteX14" fmla="*/ 672984 w 683504"/>
              <a:gd name="connsiteY14" fmla="*/ 1654175 h 2032000"/>
              <a:gd name="connsiteX15" fmla="*/ 663459 w 683504"/>
              <a:gd name="connsiteY15" fmla="*/ 1797050 h 2032000"/>
              <a:gd name="connsiteX16" fmla="*/ 657109 w 683504"/>
              <a:gd name="connsiteY16" fmla="*/ 1930400 h 2032000"/>
              <a:gd name="connsiteX17" fmla="*/ 568209 w 683504"/>
              <a:gd name="connsiteY17" fmla="*/ 1958975 h 2032000"/>
              <a:gd name="connsiteX18" fmla="*/ 377709 w 683504"/>
              <a:gd name="connsiteY18" fmla="*/ 1962150 h 2032000"/>
              <a:gd name="connsiteX19" fmla="*/ 184034 w 683504"/>
              <a:gd name="connsiteY19" fmla="*/ 1978025 h 2032000"/>
              <a:gd name="connsiteX20" fmla="*/ 25284 w 683504"/>
              <a:gd name="connsiteY20" fmla="*/ 1965325 h 2032000"/>
              <a:gd name="connsiteX21" fmla="*/ 3059 w 683504"/>
              <a:gd name="connsiteY21" fmla="*/ 2032000 h 2032000"/>
              <a:gd name="connsiteX0" fmla="*/ 352425 w 680445"/>
              <a:gd name="connsiteY0" fmla="*/ 0 h 2032000"/>
              <a:gd name="connsiteX1" fmla="*/ 374650 w 680445"/>
              <a:gd name="connsiteY1" fmla="*/ 76200 h 2032000"/>
              <a:gd name="connsiteX2" fmla="*/ 269875 w 680445"/>
              <a:gd name="connsiteY2" fmla="*/ 92075 h 2032000"/>
              <a:gd name="connsiteX3" fmla="*/ 431800 w 680445"/>
              <a:gd name="connsiteY3" fmla="*/ 101600 h 2032000"/>
              <a:gd name="connsiteX4" fmla="*/ 539750 w 680445"/>
              <a:gd name="connsiteY4" fmla="*/ 95250 h 2032000"/>
              <a:gd name="connsiteX5" fmla="*/ 628650 w 680445"/>
              <a:gd name="connsiteY5" fmla="*/ 101600 h 2032000"/>
              <a:gd name="connsiteX6" fmla="*/ 628650 w 680445"/>
              <a:gd name="connsiteY6" fmla="*/ 346075 h 2032000"/>
              <a:gd name="connsiteX7" fmla="*/ 644525 w 680445"/>
              <a:gd name="connsiteY7" fmla="*/ 577850 h 2032000"/>
              <a:gd name="connsiteX8" fmla="*/ 669925 w 680445"/>
              <a:gd name="connsiteY8" fmla="*/ 755650 h 2032000"/>
              <a:gd name="connsiteX9" fmla="*/ 679450 w 680445"/>
              <a:gd name="connsiteY9" fmla="*/ 866775 h 2032000"/>
              <a:gd name="connsiteX10" fmla="*/ 647700 w 680445"/>
              <a:gd name="connsiteY10" fmla="*/ 914400 h 2032000"/>
              <a:gd name="connsiteX11" fmla="*/ 647700 w 680445"/>
              <a:gd name="connsiteY11" fmla="*/ 1028700 h 2032000"/>
              <a:gd name="connsiteX12" fmla="*/ 650875 w 680445"/>
              <a:gd name="connsiteY12" fmla="*/ 1200150 h 2032000"/>
              <a:gd name="connsiteX13" fmla="*/ 650875 w 680445"/>
              <a:gd name="connsiteY13" fmla="*/ 1336675 h 2032000"/>
              <a:gd name="connsiteX14" fmla="*/ 669925 w 680445"/>
              <a:gd name="connsiteY14" fmla="*/ 1654175 h 2032000"/>
              <a:gd name="connsiteX15" fmla="*/ 660400 w 680445"/>
              <a:gd name="connsiteY15" fmla="*/ 1797050 h 2032000"/>
              <a:gd name="connsiteX16" fmla="*/ 654050 w 680445"/>
              <a:gd name="connsiteY16" fmla="*/ 1930400 h 2032000"/>
              <a:gd name="connsiteX17" fmla="*/ 565150 w 680445"/>
              <a:gd name="connsiteY17" fmla="*/ 1958975 h 2032000"/>
              <a:gd name="connsiteX18" fmla="*/ 374650 w 680445"/>
              <a:gd name="connsiteY18" fmla="*/ 1962150 h 2032000"/>
              <a:gd name="connsiteX19" fmla="*/ 180975 w 680445"/>
              <a:gd name="connsiteY19" fmla="*/ 1978025 h 2032000"/>
              <a:gd name="connsiteX20" fmla="*/ 0 w 680445"/>
              <a:gd name="connsiteY20" fmla="*/ 2032000 h 2032000"/>
              <a:gd name="connsiteX0" fmla="*/ 171450 w 499470"/>
              <a:gd name="connsiteY0" fmla="*/ 0 h 1978025"/>
              <a:gd name="connsiteX1" fmla="*/ 193675 w 499470"/>
              <a:gd name="connsiteY1" fmla="*/ 76200 h 1978025"/>
              <a:gd name="connsiteX2" fmla="*/ 88900 w 499470"/>
              <a:gd name="connsiteY2" fmla="*/ 92075 h 1978025"/>
              <a:gd name="connsiteX3" fmla="*/ 250825 w 499470"/>
              <a:gd name="connsiteY3" fmla="*/ 101600 h 1978025"/>
              <a:gd name="connsiteX4" fmla="*/ 358775 w 499470"/>
              <a:gd name="connsiteY4" fmla="*/ 95250 h 1978025"/>
              <a:gd name="connsiteX5" fmla="*/ 447675 w 499470"/>
              <a:gd name="connsiteY5" fmla="*/ 101600 h 1978025"/>
              <a:gd name="connsiteX6" fmla="*/ 447675 w 499470"/>
              <a:gd name="connsiteY6" fmla="*/ 346075 h 1978025"/>
              <a:gd name="connsiteX7" fmla="*/ 463550 w 499470"/>
              <a:gd name="connsiteY7" fmla="*/ 577850 h 1978025"/>
              <a:gd name="connsiteX8" fmla="*/ 488950 w 499470"/>
              <a:gd name="connsiteY8" fmla="*/ 755650 h 1978025"/>
              <a:gd name="connsiteX9" fmla="*/ 498475 w 499470"/>
              <a:gd name="connsiteY9" fmla="*/ 866775 h 1978025"/>
              <a:gd name="connsiteX10" fmla="*/ 466725 w 499470"/>
              <a:gd name="connsiteY10" fmla="*/ 914400 h 1978025"/>
              <a:gd name="connsiteX11" fmla="*/ 466725 w 499470"/>
              <a:gd name="connsiteY11" fmla="*/ 1028700 h 1978025"/>
              <a:gd name="connsiteX12" fmla="*/ 469900 w 499470"/>
              <a:gd name="connsiteY12" fmla="*/ 1200150 h 1978025"/>
              <a:gd name="connsiteX13" fmla="*/ 469900 w 499470"/>
              <a:gd name="connsiteY13" fmla="*/ 1336675 h 1978025"/>
              <a:gd name="connsiteX14" fmla="*/ 488950 w 499470"/>
              <a:gd name="connsiteY14" fmla="*/ 1654175 h 1978025"/>
              <a:gd name="connsiteX15" fmla="*/ 479425 w 499470"/>
              <a:gd name="connsiteY15" fmla="*/ 1797050 h 1978025"/>
              <a:gd name="connsiteX16" fmla="*/ 473075 w 499470"/>
              <a:gd name="connsiteY16" fmla="*/ 1930400 h 1978025"/>
              <a:gd name="connsiteX17" fmla="*/ 384175 w 499470"/>
              <a:gd name="connsiteY17" fmla="*/ 1958975 h 1978025"/>
              <a:gd name="connsiteX18" fmla="*/ 193675 w 499470"/>
              <a:gd name="connsiteY18" fmla="*/ 1962150 h 1978025"/>
              <a:gd name="connsiteX19" fmla="*/ 0 w 499470"/>
              <a:gd name="connsiteY19" fmla="*/ 1978025 h 1978025"/>
              <a:gd name="connsiteX0" fmla="*/ 83186 w 411206"/>
              <a:gd name="connsiteY0" fmla="*/ 0 h 1962150"/>
              <a:gd name="connsiteX1" fmla="*/ 105411 w 411206"/>
              <a:gd name="connsiteY1" fmla="*/ 76200 h 1962150"/>
              <a:gd name="connsiteX2" fmla="*/ 636 w 411206"/>
              <a:gd name="connsiteY2" fmla="*/ 92075 h 1962150"/>
              <a:gd name="connsiteX3" fmla="*/ 162561 w 411206"/>
              <a:gd name="connsiteY3" fmla="*/ 101600 h 1962150"/>
              <a:gd name="connsiteX4" fmla="*/ 270511 w 411206"/>
              <a:gd name="connsiteY4" fmla="*/ 95250 h 1962150"/>
              <a:gd name="connsiteX5" fmla="*/ 359411 w 411206"/>
              <a:gd name="connsiteY5" fmla="*/ 101600 h 1962150"/>
              <a:gd name="connsiteX6" fmla="*/ 359411 w 411206"/>
              <a:gd name="connsiteY6" fmla="*/ 346075 h 1962150"/>
              <a:gd name="connsiteX7" fmla="*/ 375286 w 411206"/>
              <a:gd name="connsiteY7" fmla="*/ 577850 h 1962150"/>
              <a:gd name="connsiteX8" fmla="*/ 400686 w 411206"/>
              <a:gd name="connsiteY8" fmla="*/ 755650 h 1962150"/>
              <a:gd name="connsiteX9" fmla="*/ 410211 w 411206"/>
              <a:gd name="connsiteY9" fmla="*/ 866775 h 1962150"/>
              <a:gd name="connsiteX10" fmla="*/ 378461 w 411206"/>
              <a:gd name="connsiteY10" fmla="*/ 914400 h 1962150"/>
              <a:gd name="connsiteX11" fmla="*/ 378461 w 411206"/>
              <a:gd name="connsiteY11" fmla="*/ 1028700 h 1962150"/>
              <a:gd name="connsiteX12" fmla="*/ 381636 w 411206"/>
              <a:gd name="connsiteY12" fmla="*/ 1200150 h 1962150"/>
              <a:gd name="connsiteX13" fmla="*/ 381636 w 411206"/>
              <a:gd name="connsiteY13" fmla="*/ 1336675 h 1962150"/>
              <a:gd name="connsiteX14" fmla="*/ 400686 w 411206"/>
              <a:gd name="connsiteY14" fmla="*/ 1654175 h 1962150"/>
              <a:gd name="connsiteX15" fmla="*/ 391161 w 411206"/>
              <a:gd name="connsiteY15" fmla="*/ 1797050 h 1962150"/>
              <a:gd name="connsiteX16" fmla="*/ 384811 w 411206"/>
              <a:gd name="connsiteY16" fmla="*/ 1930400 h 1962150"/>
              <a:gd name="connsiteX17" fmla="*/ 295911 w 411206"/>
              <a:gd name="connsiteY17" fmla="*/ 1958975 h 1962150"/>
              <a:gd name="connsiteX18" fmla="*/ 105411 w 411206"/>
              <a:gd name="connsiteY18" fmla="*/ 1962150 h 1962150"/>
              <a:gd name="connsiteX0" fmla="*/ 83186 w 411206"/>
              <a:gd name="connsiteY0" fmla="*/ 0 h 1958975"/>
              <a:gd name="connsiteX1" fmla="*/ 105411 w 411206"/>
              <a:gd name="connsiteY1" fmla="*/ 76200 h 1958975"/>
              <a:gd name="connsiteX2" fmla="*/ 636 w 411206"/>
              <a:gd name="connsiteY2" fmla="*/ 92075 h 1958975"/>
              <a:gd name="connsiteX3" fmla="*/ 162561 w 411206"/>
              <a:gd name="connsiteY3" fmla="*/ 101600 h 1958975"/>
              <a:gd name="connsiteX4" fmla="*/ 270511 w 411206"/>
              <a:gd name="connsiteY4" fmla="*/ 95250 h 1958975"/>
              <a:gd name="connsiteX5" fmla="*/ 359411 w 411206"/>
              <a:gd name="connsiteY5" fmla="*/ 101600 h 1958975"/>
              <a:gd name="connsiteX6" fmla="*/ 359411 w 411206"/>
              <a:gd name="connsiteY6" fmla="*/ 346075 h 1958975"/>
              <a:gd name="connsiteX7" fmla="*/ 375286 w 411206"/>
              <a:gd name="connsiteY7" fmla="*/ 577850 h 1958975"/>
              <a:gd name="connsiteX8" fmla="*/ 400686 w 411206"/>
              <a:gd name="connsiteY8" fmla="*/ 755650 h 1958975"/>
              <a:gd name="connsiteX9" fmla="*/ 410211 w 411206"/>
              <a:gd name="connsiteY9" fmla="*/ 866775 h 1958975"/>
              <a:gd name="connsiteX10" fmla="*/ 378461 w 411206"/>
              <a:gd name="connsiteY10" fmla="*/ 914400 h 1958975"/>
              <a:gd name="connsiteX11" fmla="*/ 378461 w 411206"/>
              <a:gd name="connsiteY11" fmla="*/ 1028700 h 1958975"/>
              <a:gd name="connsiteX12" fmla="*/ 381636 w 411206"/>
              <a:gd name="connsiteY12" fmla="*/ 1200150 h 1958975"/>
              <a:gd name="connsiteX13" fmla="*/ 381636 w 411206"/>
              <a:gd name="connsiteY13" fmla="*/ 1336675 h 1958975"/>
              <a:gd name="connsiteX14" fmla="*/ 400686 w 411206"/>
              <a:gd name="connsiteY14" fmla="*/ 1654175 h 1958975"/>
              <a:gd name="connsiteX15" fmla="*/ 391161 w 411206"/>
              <a:gd name="connsiteY15" fmla="*/ 1797050 h 1958975"/>
              <a:gd name="connsiteX16" fmla="*/ 384811 w 411206"/>
              <a:gd name="connsiteY16" fmla="*/ 1930400 h 1958975"/>
              <a:gd name="connsiteX17" fmla="*/ 295911 w 411206"/>
              <a:gd name="connsiteY17" fmla="*/ 1958975 h 1958975"/>
              <a:gd name="connsiteX0" fmla="*/ 83186 w 411206"/>
              <a:gd name="connsiteY0" fmla="*/ 0 h 1930400"/>
              <a:gd name="connsiteX1" fmla="*/ 105411 w 411206"/>
              <a:gd name="connsiteY1" fmla="*/ 76200 h 1930400"/>
              <a:gd name="connsiteX2" fmla="*/ 636 w 411206"/>
              <a:gd name="connsiteY2" fmla="*/ 92075 h 1930400"/>
              <a:gd name="connsiteX3" fmla="*/ 162561 w 411206"/>
              <a:gd name="connsiteY3" fmla="*/ 101600 h 1930400"/>
              <a:gd name="connsiteX4" fmla="*/ 270511 w 411206"/>
              <a:gd name="connsiteY4" fmla="*/ 95250 h 1930400"/>
              <a:gd name="connsiteX5" fmla="*/ 359411 w 411206"/>
              <a:gd name="connsiteY5" fmla="*/ 101600 h 1930400"/>
              <a:gd name="connsiteX6" fmla="*/ 359411 w 411206"/>
              <a:gd name="connsiteY6" fmla="*/ 346075 h 1930400"/>
              <a:gd name="connsiteX7" fmla="*/ 375286 w 411206"/>
              <a:gd name="connsiteY7" fmla="*/ 577850 h 1930400"/>
              <a:gd name="connsiteX8" fmla="*/ 400686 w 411206"/>
              <a:gd name="connsiteY8" fmla="*/ 755650 h 1930400"/>
              <a:gd name="connsiteX9" fmla="*/ 410211 w 411206"/>
              <a:gd name="connsiteY9" fmla="*/ 866775 h 1930400"/>
              <a:gd name="connsiteX10" fmla="*/ 378461 w 411206"/>
              <a:gd name="connsiteY10" fmla="*/ 914400 h 1930400"/>
              <a:gd name="connsiteX11" fmla="*/ 378461 w 411206"/>
              <a:gd name="connsiteY11" fmla="*/ 1028700 h 1930400"/>
              <a:gd name="connsiteX12" fmla="*/ 381636 w 411206"/>
              <a:gd name="connsiteY12" fmla="*/ 1200150 h 1930400"/>
              <a:gd name="connsiteX13" fmla="*/ 381636 w 411206"/>
              <a:gd name="connsiteY13" fmla="*/ 1336675 h 1930400"/>
              <a:gd name="connsiteX14" fmla="*/ 400686 w 411206"/>
              <a:gd name="connsiteY14" fmla="*/ 1654175 h 1930400"/>
              <a:gd name="connsiteX15" fmla="*/ 391161 w 411206"/>
              <a:gd name="connsiteY15" fmla="*/ 1797050 h 1930400"/>
              <a:gd name="connsiteX16" fmla="*/ 384811 w 411206"/>
              <a:gd name="connsiteY16" fmla="*/ 1930400 h 1930400"/>
              <a:gd name="connsiteX0" fmla="*/ 83186 w 411206"/>
              <a:gd name="connsiteY0" fmla="*/ 0 h 1797050"/>
              <a:gd name="connsiteX1" fmla="*/ 105411 w 411206"/>
              <a:gd name="connsiteY1" fmla="*/ 76200 h 1797050"/>
              <a:gd name="connsiteX2" fmla="*/ 636 w 411206"/>
              <a:gd name="connsiteY2" fmla="*/ 92075 h 1797050"/>
              <a:gd name="connsiteX3" fmla="*/ 162561 w 411206"/>
              <a:gd name="connsiteY3" fmla="*/ 101600 h 1797050"/>
              <a:gd name="connsiteX4" fmla="*/ 270511 w 411206"/>
              <a:gd name="connsiteY4" fmla="*/ 95250 h 1797050"/>
              <a:gd name="connsiteX5" fmla="*/ 359411 w 411206"/>
              <a:gd name="connsiteY5" fmla="*/ 101600 h 1797050"/>
              <a:gd name="connsiteX6" fmla="*/ 359411 w 411206"/>
              <a:gd name="connsiteY6" fmla="*/ 346075 h 1797050"/>
              <a:gd name="connsiteX7" fmla="*/ 375286 w 411206"/>
              <a:gd name="connsiteY7" fmla="*/ 577850 h 1797050"/>
              <a:gd name="connsiteX8" fmla="*/ 400686 w 411206"/>
              <a:gd name="connsiteY8" fmla="*/ 755650 h 1797050"/>
              <a:gd name="connsiteX9" fmla="*/ 410211 w 411206"/>
              <a:gd name="connsiteY9" fmla="*/ 866775 h 1797050"/>
              <a:gd name="connsiteX10" fmla="*/ 378461 w 411206"/>
              <a:gd name="connsiteY10" fmla="*/ 914400 h 1797050"/>
              <a:gd name="connsiteX11" fmla="*/ 378461 w 411206"/>
              <a:gd name="connsiteY11" fmla="*/ 1028700 h 1797050"/>
              <a:gd name="connsiteX12" fmla="*/ 381636 w 411206"/>
              <a:gd name="connsiteY12" fmla="*/ 1200150 h 1797050"/>
              <a:gd name="connsiteX13" fmla="*/ 381636 w 411206"/>
              <a:gd name="connsiteY13" fmla="*/ 1336675 h 1797050"/>
              <a:gd name="connsiteX14" fmla="*/ 400686 w 411206"/>
              <a:gd name="connsiteY14" fmla="*/ 1654175 h 1797050"/>
              <a:gd name="connsiteX15" fmla="*/ 391161 w 411206"/>
              <a:gd name="connsiteY15" fmla="*/ 1797050 h 1797050"/>
              <a:gd name="connsiteX0" fmla="*/ 83186 w 411206"/>
              <a:gd name="connsiteY0" fmla="*/ 0 h 1654175"/>
              <a:gd name="connsiteX1" fmla="*/ 105411 w 411206"/>
              <a:gd name="connsiteY1" fmla="*/ 76200 h 1654175"/>
              <a:gd name="connsiteX2" fmla="*/ 636 w 411206"/>
              <a:gd name="connsiteY2" fmla="*/ 92075 h 1654175"/>
              <a:gd name="connsiteX3" fmla="*/ 162561 w 411206"/>
              <a:gd name="connsiteY3" fmla="*/ 101600 h 1654175"/>
              <a:gd name="connsiteX4" fmla="*/ 270511 w 411206"/>
              <a:gd name="connsiteY4" fmla="*/ 95250 h 1654175"/>
              <a:gd name="connsiteX5" fmla="*/ 359411 w 411206"/>
              <a:gd name="connsiteY5" fmla="*/ 101600 h 1654175"/>
              <a:gd name="connsiteX6" fmla="*/ 359411 w 411206"/>
              <a:gd name="connsiteY6" fmla="*/ 346075 h 1654175"/>
              <a:gd name="connsiteX7" fmla="*/ 375286 w 411206"/>
              <a:gd name="connsiteY7" fmla="*/ 577850 h 1654175"/>
              <a:gd name="connsiteX8" fmla="*/ 400686 w 411206"/>
              <a:gd name="connsiteY8" fmla="*/ 755650 h 1654175"/>
              <a:gd name="connsiteX9" fmla="*/ 410211 w 411206"/>
              <a:gd name="connsiteY9" fmla="*/ 866775 h 1654175"/>
              <a:gd name="connsiteX10" fmla="*/ 378461 w 411206"/>
              <a:gd name="connsiteY10" fmla="*/ 914400 h 1654175"/>
              <a:gd name="connsiteX11" fmla="*/ 378461 w 411206"/>
              <a:gd name="connsiteY11" fmla="*/ 1028700 h 1654175"/>
              <a:gd name="connsiteX12" fmla="*/ 381636 w 411206"/>
              <a:gd name="connsiteY12" fmla="*/ 1200150 h 1654175"/>
              <a:gd name="connsiteX13" fmla="*/ 381636 w 411206"/>
              <a:gd name="connsiteY13" fmla="*/ 1336675 h 1654175"/>
              <a:gd name="connsiteX14" fmla="*/ 400686 w 411206"/>
              <a:gd name="connsiteY14" fmla="*/ 1654175 h 1654175"/>
              <a:gd name="connsiteX0" fmla="*/ 83186 w 411206"/>
              <a:gd name="connsiteY0" fmla="*/ 0 h 1336675"/>
              <a:gd name="connsiteX1" fmla="*/ 105411 w 411206"/>
              <a:gd name="connsiteY1" fmla="*/ 76200 h 1336675"/>
              <a:gd name="connsiteX2" fmla="*/ 636 w 411206"/>
              <a:gd name="connsiteY2" fmla="*/ 92075 h 1336675"/>
              <a:gd name="connsiteX3" fmla="*/ 162561 w 411206"/>
              <a:gd name="connsiteY3" fmla="*/ 101600 h 1336675"/>
              <a:gd name="connsiteX4" fmla="*/ 270511 w 411206"/>
              <a:gd name="connsiteY4" fmla="*/ 95250 h 1336675"/>
              <a:gd name="connsiteX5" fmla="*/ 359411 w 411206"/>
              <a:gd name="connsiteY5" fmla="*/ 101600 h 1336675"/>
              <a:gd name="connsiteX6" fmla="*/ 359411 w 411206"/>
              <a:gd name="connsiteY6" fmla="*/ 346075 h 1336675"/>
              <a:gd name="connsiteX7" fmla="*/ 375286 w 411206"/>
              <a:gd name="connsiteY7" fmla="*/ 577850 h 1336675"/>
              <a:gd name="connsiteX8" fmla="*/ 400686 w 411206"/>
              <a:gd name="connsiteY8" fmla="*/ 755650 h 1336675"/>
              <a:gd name="connsiteX9" fmla="*/ 410211 w 411206"/>
              <a:gd name="connsiteY9" fmla="*/ 866775 h 1336675"/>
              <a:gd name="connsiteX10" fmla="*/ 378461 w 411206"/>
              <a:gd name="connsiteY10" fmla="*/ 914400 h 1336675"/>
              <a:gd name="connsiteX11" fmla="*/ 378461 w 411206"/>
              <a:gd name="connsiteY11" fmla="*/ 1028700 h 1336675"/>
              <a:gd name="connsiteX12" fmla="*/ 381636 w 411206"/>
              <a:gd name="connsiteY12" fmla="*/ 1200150 h 1336675"/>
              <a:gd name="connsiteX13" fmla="*/ 381636 w 411206"/>
              <a:gd name="connsiteY13" fmla="*/ 1336675 h 1336675"/>
              <a:gd name="connsiteX0" fmla="*/ 83186 w 411206"/>
              <a:gd name="connsiteY0" fmla="*/ 0 h 1200150"/>
              <a:gd name="connsiteX1" fmla="*/ 105411 w 411206"/>
              <a:gd name="connsiteY1" fmla="*/ 76200 h 1200150"/>
              <a:gd name="connsiteX2" fmla="*/ 636 w 411206"/>
              <a:gd name="connsiteY2" fmla="*/ 92075 h 1200150"/>
              <a:gd name="connsiteX3" fmla="*/ 162561 w 411206"/>
              <a:gd name="connsiteY3" fmla="*/ 101600 h 1200150"/>
              <a:gd name="connsiteX4" fmla="*/ 270511 w 411206"/>
              <a:gd name="connsiteY4" fmla="*/ 95250 h 1200150"/>
              <a:gd name="connsiteX5" fmla="*/ 359411 w 411206"/>
              <a:gd name="connsiteY5" fmla="*/ 101600 h 1200150"/>
              <a:gd name="connsiteX6" fmla="*/ 359411 w 411206"/>
              <a:gd name="connsiteY6" fmla="*/ 346075 h 1200150"/>
              <a:gd name="connsiteX7" fmla="*/ 375286 w 411206"/>
              <a:gd name="connsiteY7" fmla="*/ 577850 h 1200150"/>
              <a:gd name="connsiteX8" fmla="*/ 400686 w 411206"/>
              <a:gd name="connsiteY8" fmla="*/ 755650 h 1200150"/>
              <a:gd name="connsiteX9" fmla="*/ 410211 w 411206"/>
              <a:gd name="connsiteY9" fmla="*/ 866775 h 1200150"/>
              <a:gd name="connsiteX10" fmla="*/ 378461 w 411206"/>
              <a:gd name="connsiteY10" fmla="*/ 914400 h 1200150"/>
              <a:gd name="connsiteX11" fmla="*/ 378461 w 411206"/>
              <a:gd name="connsiteY11" fmla="*/ 1028700 h 1200150"/>
              <a:gd name="connsiteX12" fmla="*/ 381636 w 411206"/>
              <a:gd name="connsiteY12" fmla="*/ 1200150 h 1200150"/>
              <a:gd name="connsiteX0" fmla="*/ 83186 w 411206"/>
              <a:gd name="connsiteY0" fmla="*/ 0 h 1028700"/>
              <a:gd name="connsiteX1" fmla="*/ 105411 w 411206"/>
              <a:gd name="connsiteY1" fmla="*/ 76200 h 1028700"/>
              <a:gd name="connsiteX2" fmla="*/ 636 w 411206"/>
              <a:gd name="connsiteY2" fmla="*/ 92075 h 1028700"/>
              <a:gd name="connsiteX3" fmla="*/ 162561 w 411206"/>
              <a:gd name="connsiteY3" fmla="*/ 101600 h 1028700"/>
              <a:gd name="connsiteX4" fmla="*/ 270511 w 411206"/>
              <a:gd name="connsiteY4" fmla="*/ 95250 h 1028700"/>
              <a:gd name="connsiteX5" fmla="*/ 359411 w 411206"/>
              <a:gd name="connsiteY5" fmla="*/ 101600 h 1028700"/>
              <a:gd name="connsiteX6" fmla="*/ 359411 w 411206"/>
              <a:gd name="connsiteY6" fmla="*/ 346075 h 1028700"/>
              <a:gd name="connsiteX7" fmla="*/ 375286 w 411206"/>
              <a:gd name="connsiteY7" fmla="*/ 577850 h 1028700"/>
              <a:gd name="connsiteX8" fmla="*/ 400686 w 411206"/>
              <a:gd name="connsiteY8" fmla="*/ 755650 h 1028700"/>
              <a:gd name="connsiteX9" fmla="*/ 410211 w 411206"/>
              <a:gd name="connsiteY9" fmla="*/ 866775 h 1028700"/>
              <a:gd name="connsiteX10" fmla="*/ 378461 w 411206"/>
              <a:gd name="connsiteY10" fmla="*/ 914400 h 1028700"/>
              <a:gd name="connsiteX11" fmla="*/ 378461 w 411206"/>
              <a:gd name="connsiteY11" fmla="*/ 1028700 h 1028700"/>
              <a:gd name="connsiteX0" fmla="*/ 83186 w 411206"/>
              <a:gd name="connsiteY0" fmla="*/ 0 h 914400"/>
              <a:gd name="connsiteX1" fmla="*/ 105411 w 411206"/>
              <a:gd name="connsiteY1" fmla="*/ 76200 h 914400"/>
              <a:gd name="connsiteX2" fmla="*/ 636 w 411206"/>
              <a:gd name="connsiteY2" fmla="*/ 92075 h 914400"/>
              <a:gd name="connsiteX3" fmla="*/ 162561 w 411206"/>
              <a:gd name="connsiteY3" fmla="*/ 101600 h 914400"/>
              <a:gd name="connsiteX4" fmla="*/ 270511 w 411206"/>
              <a:gd name="connsiteY4" fmla="*/ 95250 h 914400"/>
              <a:gd name="connsiteX5" fmla="*/ 359411 w 411206"/>
              <a:gd name="connsiteY5" fmla="*/ 101600 h 914400"/>
              <a:gd name="connsiteX6" fmla="*/ 359411 w 411206"/>
              <a:gd name="connsiteY6" fmla="*/ 346075 h 914400"/>
              <a:gd name="connsiteX7" fmla="*/ 375286 w 411206"/>
              <a:gd name="connsiteY7" fmla="*/ 577850 h 914400"/>
              <a:gd name="connsiteX8" fmla="*/ 400686 w 411206"/>
              <a:gd name="connsiteY8" fmla="*/ 755650 h 914400"/>
              <a:gd name="connsiteX9" fmla="*/ 410211 w 411206"/>
              <a:gd name="connsiteY9" fmla="*/ 866775 h 914400"/>
              <a:gd name="connsiteX10" fmla="*/ 378461 w 411206"/>
              <a:gd name="connsiteY10" fmla="*/ 914400 h 914400"/>
              <a:gd name="connsiteX0" fmla="*/ 83186 w 412784"/>
              <a:gd name="connsiteY0" fmla="*/ 0 h 947738"/>
              <a:gd name="connsiteX1" fmla="*/ 105411 w 412784"/>
              <a:gd name="connsiteY1" fmla="*/ 76200 h 947738"/>
              <a:gd name="connsiteX2" fmla="*/ 636 w 412784"/>
              <a:gd name="connsiteY2" fmla="*/ 92075 h 947738"/>
              <a:gd name="connsiteX3" fmla="*/ 162561 w 412784"/>
              <a:gd name="connsiteY3" fmla="*/ 101600 h 947738"/>
              <a:gd name="connsiteX4" fmla="*/ 270511 w 412784"/>
              <a:gd name="connsiteY4" fmla="*/ 95250 h 947738"/>
              <a:gd name="connsiteX5" fmla="*/ 359411 w 412784"/>
              <a:gd name="connsiteY5" fmla="*/ 101600 h 947738"/>
              <a:gd name="connsiteX6" fmla="*/ 359411 w 412784"/>
              <a:gd name="connsiteY6" fmla="*/ 346075 h 947738"/>
              <a:gd name="connsiteX7" fmla="*/ 375286 w 412784"/>
              <a:gd name="connsiteY7" fmla="*/ 577850 h 947738"/>
              <a:gd name="connsiteX8" fmla="*/ 400686 w 412784"/>
              <a:gd name="connsiteY8" fmla="*/ 755650 h 947738"/>
              <a:gd name="connsiteX9" fmla="*/ 410211 w 412784"/>
              <a:gd name="connsiteY9" fmla="*/ 866775 h 947738"/>
              <a:gd name="connsiteX10" fmla="*/ 354649 w 412784"/>
              <a:gd name="connsiteY10" fmla="*/ 947738 h 947738"/>
              <a:gd name="connsiteX0" fmla="*/ 83186 w 412619"/>
              <a:gd name="connsiteY0" fmla="*/ 0 h 1000126"/>
              <a:gd name="connsiteX1" fmla="*/ 105411 w 412619"/>
              <a:gd name="connsiteY1" fmla="*/ 76200 h 1000126"/>
              <a:gd name="connsiteX2" fmla="*/ 636 w 412619"/>
              <a:gd name="connsiteY2" fmla="*/ 92075 h 1000126"/>
              <a:gd name="connsiteX3" fmla="*/ 162561 w 412619"/>
              <a:gd name="connsiteY3" fmla="*/ 101600 h 1000126"/>
              <a:gd name="connsiteX4" fmla="*/ 270511 w 412619"/>
              <a:gd name="connsiteY4" fmla="*/ 95250 h 1000126"/>
              <a:gd name="connsiteX5" fmla="*/ 359411 w 412619"/>
              <a:gd name="connsiteY5" fmla="*/ 101600 h 1000126"/>
              <a:gd name="connsiteX6" fmla="*/ 359411 w 412619"/>
              <a:gd name="connsiteY6" fmla="*/ 346075 h 1000126"/>
              <a:gd name="connsiteX7" fmla="*/ 375286 w 412619"/>
              <a:gd name="connsiteY7" fmla="*/ 577850 h 1000126"/>
              <a:gd name="connsiteX8" fmla="*/ 400686 w 412619"/>
              <a:gd name="connsiteY8" fmla="*/ 755650 h 1000126"/>
              <a:gd name="connsiteX9" fmla="*/ 410211 w 412619"/>
              <a:gd name="connsiteY9" fmla="*/ 866775 h 1000126"/>
              <a:gd name="connsiteX10" fmla="*/ 357030 w 412619"/>
              <a:gd name="connsiteY10" fmla="*/ 1000126 h 1000126"/>
              <a:gd name="connsiteX0" fmla="*/ 83186 w 412619"/>
              <a:gd name="connsiteY0" fmla="*/ 0 h 1010472"/>
              <a:gd name="connsiteX1" fmla="*/ 105411 w 412619"/>
              <a:gd name="connsiteY1" fmla="*/ 76200 h 1010472"/>
              <a:gd name="connsiteX2" fmla="*/ 636 w 412619"/>
              <a:gd name="connsiteY2" fmla="*/ 92075 h 1010472"/>
              <a:gd name="connsiteX3" fmla="*/ 162561 w 412619"/>
              <a:gd name="connsiteY3" fmla="*/ 101600 h 1010472"/>
              <a:gd name="connsiteX4" fmla="*/ 270511 w 412619"/>
              <a:gd name="connsiteY4" fmla="*/ 95250 h 1010472"/>
              <a:gd name="connsiteX5" fmla="*/ 359411 w 412619"/>
              <a:gd name="connsiteY5" fmla="*/ 101600 h 1010472"/>
              <a:gd name="connsiteX6" fmla="*/ 359411 w 412619"/>
              <a:gd name="connsiteY6" fmla="*/ 346075 h 1010472"/>
              <a:gd name="connsiteX7" fmla="*/ 375286 w 412619"/>
              <a:gd name="connsiteY7" fmla="*/ 577850 h 1010472"/>
              <a:gd name="connsiteX8" fmla="*/ 400686 w 412619"/>
              <a:gd name="connsiteY8" fmla="*/ 755650 h 1010472"/>
              <a:gd name="connsiteX9" fmla="*/ 410211 w 412619"/>
              <a:gd name="connsiteY9" fmla="*/ 866775 h 1010472"/>
              <a:gd name="connsiteX10" fmla="*/ 357030 w 412619"/>
              <a:gd name="connsiteY10" fmla="*/ 1000126 h 1010472"/>
              <a:gd name="connsiteX11" fmla="*/ 358617 w 412619"/>
              <a:gd name="connsiteY11" fmla="*/ 1001716 h 1010472"/>
              <a:gd name="connsiteX0" fmla="*/ 83186 w 412619"/>
              <a:gd name="connsiteY0" fmla="*/ 0 h 1418435"/>
              <a:gd name="connsiteX1" fmla="*/ 105411 w 412619"/>
              <a:gd name="connsiteY1" fmla="*/ 76200 h 1418435"/>
              <a:gd name="connsiteX2" fmla="*/ 636 w 412619"/>
              <a:gd name="connsiteY2" fmla="*/ 92075 h 1418435"/>
              <a:gd name="connsiteX3" fmla="*/ 162561 w 412619"/>
              <a:gd name="connsiteY3" fmla="*/ 101600 h 1418435"/>
              <a:gd name="connsiteX4" fmla="*/ 270511 w 412619"/>
              <a:gd name="connsiteY4" fmla="*/ 95250 h 1418435"/>
              <a:gd name="connsiteX5" fmla="*/ 359411 w 412619"/>
              <a:gd name="connsiteY5" fmla="*/ 101600 h 1418435"/>
              <a:gd name="connsiteX6" fmla="*/ 359411 w 412619"/>
              <a:gd name="connsiteY6" fmla="*/ 346075 h 1418435"/>
              <a:gd name="connsiteX7" fmla="*/ 375286 w 412619"/>
              <a:gd name="connsiteY7" fmla="*/ 577850 h 1418435"/>
              <a:gd name="connsiteX8" fmla="*/ 400686 w 412619"/>
              <a:gd name="connsiteY8" fmla="*/ 755650 h 1418435"/>
              <a:gd name="connsiteX9" fmla="*/ 410211 w 412619"/>
              <a:gd name="connsiteY9" fmla="*/ 866775 h 1418435"/>
              <a:gd name="connsiteX10" fmla="*/ 357030 w 412619"/>
              <a:gd name="connsiteY10" fmla="*/ 1000126 h 1418435"/>
              <a:gd name="connsiteX11" fmla="*/ 394336 w 412619"/>
              <a:gd name="connsiteY11" fmla="*/ 1418435 h 1418435"/>
              <a:gd name="connsiteX0" fmla="*/ 83186 w 412619"/>
              <a:gd name="connsiteY0" fmla="*/ 0 h 1418435"/>
              <a:gd name="connsiteX1" fmla="*/ 105411 w 412619"/>
              <a:gd name="connsiteY1" fmla="*/ 76200 h 1418435"/>
              <a:gd name="connsiteX2" fmla="*/ 636 w 412619"/>
              <a:gd name="connsiteY2" fmla="*/ 92075 h 1418435"/>
              <a:gd name="connsiteX3" fmla="*/ 162561 w 412619"/>
              <a:gd name="connsiteY3" fmla="*/ 101600 h 1418435"/>
              <a:gd name="connsiteX4" fmla="*/ 270511 w 412619"/>
              <a:gd name="connsiteY4" fmla="*/ 95250 h 1418435"/>
              <a:gd name="connsiteX5" fmla="*/ 359411 w 412619"/>
              <a:gd name="connsiteY5" fmla="*/ 101600 h 1418435"/>
              <a:gd name="connsiteX6" fmla="*/ 359411 w 412619"/>
              <a:gd name="connsiteY6" fmla="*/ 346075 h 1418435"/>
              <a:gd name="connsiteX7" fmla="*/ 375286 w 412619"/>
              <a:gd name="connsiteY7" fmla="*/ 577850 h 1418435"/>
              <a:gd name="connsiteX8" fmla="*/ 400686 w 412619"/>
              <a:gd name="connsiteY8" fmla="*/ 755650 h 1418435"/>
              <a:gd name="connsiteX9" fmla="*/ 410211 w 412619"/>
              <a:gd name="connsiteY9" fmla="*/ 866775 h 1418435"/>
              <a:gd name="connsiteX10" fmla="*/ 357030 w 412619"/>
              <a:gd name="connsiteY10" fmla="*/ 1000126 h 1418435"/>
              <a:gd name="connsiteX11" fmla="*/ 396717 w 412619"/>
              <a:gd name="connsiteY11" fmla="*/ 1087440 h 1418435"/>
              <a:gd name="connsiteX12" fmla="*/ 394336 w 412619"/>
              <a:gd name="connsiteY12" fmla="*/ 1418435 h 1418435"/>
              <a:gd name="connsiteX0" fmla="*/ 83186 w 410214"/>
              <a:gd name="connsiteY0" fmla="*/ 0 h 1418435"/>
              <a:gd name="connsiteX1" fmla="*/ 105411 w 410214"/>
              <a:gd name="connsiteY1" fmla="*/ 76200 h 1418435"/>
              <a:gd name="connsiteX2" fmla="*/ 636 w 410214"/>
              <a:gd name="connsiteY2" fmla="*/ 92075 h 1418435"/>
              <a:gd name="connsiteX3" fmla="*/ 162561 w 410214"/>
              <a:gd name="connsiteY3" fmla="*/ 101600 h 1418435"/>
              <a:gd name="connsiteX4" fmla="*/ 270511 w 410214"/>
              <a:gd name="connsiteY4" fmla="*/ 95250 h 1418435"/>
              <a:gd name="connsiteX5" fmla="*/ 359411 w 410214"/>
              <a:gd name="connsiteY5" fmla="*/ 101600 h 1418435"/>
              <a:gd name="connsiteX6" fmla="*/ 359411 w 410214"/>
              <a:gd name="connsiteY6" fmla="*/ 346075 h 1418435"/>
              <a:gd name="connsiteX7" fmla="*/ 375286 w 410214"/>
              <a:gd name="connsiteY7" fmla="*/ 577850 h 1418435"/>
              <a:gd name="connsiteX8" fmla="*/ 400686 w 410214"/>
              <a:gd name="connsiteY8" fmla="*/ 755650 h 1418435"/>
              <a:gd name="connsiteX9" fmla="*/ 410211 w 410214"/>
              <a:gd name="connsiteY9" fmla="*/ 866775 h 1418435"/>
              <a:gd name="connsiteX10" fmla="*/ 399893 w 410214"/>
              <a:gd name="connsiteY10" fmla="*/ 1000126 h 1418435"/>
              <a:gd name="connsiteX11" fmla="*/ 396717 w 410214"/>
              <a:gd name="connsiteY11" fmla="*/ 1087440 h 1418435"/>
              <a:gd name="connsiteX12" fmla="*/ 394336 w 410214"/>
              <a:gd name="connsiteY12" fmla="*/ 1418435 h 1418435"/>
              <a:gd name="connsiteX0" fmla="*/ 83186 w 418149"/>
              <a:gd name="connsiteY0" fmla="*/ 0 h 1397003"/>
              <a:gd name="connsiteX1" fmla="*/ 105411 w 418149"/>
              <a:gd name="connsiteY1" fmla="*/ 76200 h 1397003"/>
              <a:gd name="connsiteX2" fmla="*/ 636 w 418149"/>
              <a:gd name="connsiteY2" fmla="*/ 92075 h 1397003"/>
              <a:gd name="connsiteX3" fmla="*/ 162561 w 418149"/>
              <a:gd name="connsiteY3" fmla="*/ 101600 h 1397003"/>
              <a:gd name="connsiteX4" fmla="*/ 270511 w 418149"/>
              <a:gd name="connsiteY4" fmla="*/ 95250 h 1397003"/>
              <a:gd name="connsiteX5" fmla="*/ 359411 w 418149"/>
              <a:gd name="connsiteY5" fmla="*/ 101600 h 1397003"/>
              <a:gd name="connsiteX6" fmla="*/ 359411 w 418149"/>
              <a:gd name="connsiteY6" fmla="*/ 346075 h 1397003"/>
              <a:gd name="connsiteX7" fmla="*/ 375286 w 418149"/>
              <a:gd name="connsiteY7" fmla="*/ 577850 h 1397003"/>
              <a:gd name="connsiteX8" fmla="*/ 400686 w 418149"/>
              <a:gd name="connsiteY8" fmla="*/ 755650 h 1397003"/>
              <a:gd name="connsiteX9" fmla="*/ 410211 w 418149"/>
              <a:gd name="connsiteY9" fmla="*/ 866775 h 1397003"/>
              <a:gd name="connsiteX10" fmla="*/ 399893 w 418149"/>
              <a:gd name="connsiteY10" fmla="*/ 1000126 h 1397003"/>
              <a:gd name="connsiteX11" fmla="*/ 396717 w 418149"/>
              <a:gd name="connsiteY11" fmla="*/ 1087440 h 1397003"/>
              <a:gd name="connsiteX12" fmla="*/ 418149 w 418149"/>
              <a:gd name="connsiteY12" fmla="*/ 1397003 h 1397003"/>
              <a:gd name="connsiteX0" fmla="*/ 83186 w 418149"/>
              <a:gd name="connsiteY0" fmla="*/ 0 h 1397003"/>
              <a:gd name="connsiteX1" fmla="*/ 105411 w 418149"/>
              <a:gd name="connsiteY1" fmla="*/ 76200 h 1397003"/>
              <a:gd name="connsiteX2" fmla="*/ 636 w 418149"/>
              <a:gd name="connsiteY2" fmla="*/ 92075 h 1397003"/>
              <a:gd name="connsiteX3" fmla="*/ 162561 w 418149"/>
              <a:gd name="connsiteY3" fmla="*/ 101600 h 1397003"/>
              <a:gd name="connsiteX4" fmla="*/ 270511 w 418149"/>
              <a:gd name="connsiteY4" fmla="*/ 95250 h 1397003"/>
              <a:gd name="connsiteX5" fmla="*/ 359411 w 418149"/>
              <a:gd name="connsiteY5" fmla="*/ 101600 h 1397003"/>
              <a:gd name="connsiteX6" fmla="*/ 359411 w 418149"/>
              <a:gd name="connsiteY6" fmla="*/ 346075 h 1397003"/>
              <a:gd name="connsiteX7" fmla="*/ 394336 w 418149"/>
              <a:gd name="connsiteY7" fmla="*/ 580231 h 1397003"/>
              <a:gd name="connsiteX8" fmla="*/ 400686 w 418149"/>
              <a:gd name="connsiteY8" fmla="*/ 755650 h 1397003"/>
              <a:gd name="connsiteX9" fmla="*/ 410211 w 418149"/>
              <a:gd name="connsiteY9" fmla="*/ 866775 h 1397003"/>
              <a:gd name="connsiteX10" fmla="*/ 399893 w 418149"/>
              <a:gd name="connsiteY10" fmla="*/ 1000126 h 1397003"/>
              <a:gd name="connsiteX11" fmla="*/ 396717 w 418149"/>
              <a:gd name="connsiteY11" fmla="*/ 1087440 h 1397003"/>
              <a:gd name="connsiteX12" fmla="*/ 418149 w 418149"/>
              <a:gd name="connsiteY12" fmla="*/ 1397003 h 1397003"/>
              <a:gd name="connsiteX0" fmla="*/ 83186 w 418149"/>
              <a:gd name="connsiteY0" fmla="*/ 0 h 1397003"/>
              <a:gd name="connsiteX1" fmla="*/ 105411 w 418149"/>
              <a:gd name="connsiteY1" fmla="*/ 76200 h 1397003"/>
              <a:gd name="connsiteX2" fmla="*/ 636 w 418149"/>
              <a:gd name="connsiteY2" fmla="*/ 92075 h 1397003"/>
              <a:gd name="connsiteX3" fmla="*/ 162561 w 418149"/>
              <a:gd name="connsiteY3" fmla="*/ 101600 h 1397003"/>
              <a:gd name="connsiteX4" fmla="*/ 270511 w 418149"/>
              <a:gd name="connsiteY4" fmla="*/ 95250 h 1397003"/>
              <a:gd name="connsiteX5" fmla="*/ 359411 w 418149"/>
              <a:gd name="connsiteY5" fmla="*/ 101600 h 1397003"/>
              <a:gd name="connsiteX6" fmla="*/ 376080 w 418149"/>
              <a:gd name="connsiteY6" fmla="*/ 346075 h 1397003"/>
              <a:gd name="connsiteX7" fmla="*/ 394336 w 418149"/>
              <a:gd name="connsiteY7" fmla="*/ 580231 h 1397003"/>
              <a:gd name="connsiteX8" fmla="*/ 400686 w 418149"/>
              <a:gd name="connsiteY8" fmla="*/ 755650 h 1397003"/>
              <a:gd name="connsiteX9" fmla="*/ 410211 w 418149"/>
              <a:gd name="connsiteY9" fmla="*/ 866775 h 1397003"/>
              <a:gd name="connsiteX10" fmla="*/ 399893 w 418149"/>
              <a:gd name="connsiteY10" fmla="*/ 1000126 h 1397003"/>
              <a:gd name="connsiteX11" fmla="*/ 396717 w 418149"/>
              <a:gd name="connsiteY11" fmla="*/ 1087440 h 1397003"/>
              <a:gd name="connsiteX12" fmla="*/ 418149 w 418149"/>
              <a:gd name="connsiteY12" fmla="*/ 1397003 h 1397003"/>
              <a:gd name="connsiteX0" fmla="*/ 83186 w 413387"/>
              <a:gd name="connsiteY0" fmla="*/ 0 h 1332709"/>
              <a:gd name="connsiteX1" fmla="*/ 105411 w 413387"/>
              <a:gd name="connsiteY1" fmla="*/ 76200 h 1332709"/>
              <a:gd name="connsiteX2" fmla="*/ 636 w 413387"/>
              <a:gd name="connsiteY2" fmla="*/ 92075 h 1332709"/>
              <a:gd name="connsiteX3" fmla="*/ 162561 w 413387"/>
              <a:gd name="connsiteY3" fmla="*/ 101600 h 1332709"/>
              <a:gd name="connsiteX4" fmla="*/ 270511 w 413387"/>
              <a:gd name="connsiteY4" fmla="*/ 95250 h 1332709"/>
              <a:gd name="connsiteX5" fmla="*/ 359411 w 413387"/>
              <a:gd name="connsiteY5" fmla="*/ 101600 h 1332709"/>
              <a:gd name="connsiteX6" fmla="*/ 376080 w 413387"/>
              <a:gd name="connsiteY6" fmla="*/ 346075 h 1332709"/>
              <a:gd name="connsiteX7" fmla="*/ 394336 w 413387"/>
              <a:gd name="connsiteY7" fmla="*/ 580231 h 1332709"/>
              <a:gd name="connsiteX8" fmla="*/ 400686 w 413387"/>
              <a:gd name="connsiteY8" fmla="*/ 755650 h 1332709"/>
              <a:gd name="connsiteX9" fmla="*/ 410211 w 413387"/>
              <a:gd name="connsiteY9" fmla="*/ 866775 h 1332709"/>
              <a:gd name="connsiteX10" fmla="*/ 399893 w 413387"/>
              <a:gd name="connsiteY10" fmla="*/ 1000126 h 1332709"/>
              <a:gd name="connsiteX11" fmla="*/ 396717 w 413387"/>
              <a:gd name="connsiteY11" fmla="*/ 1087440 h 1332709"/>
              <a:gd name="connsiteX12" fmla="*/ 413387 w 413387"/>
              <a:gd name="connsiteY12" fmla="*/ 1332709 h 1332709"/>
              <a:gd name="connsiteX0" fmla="*/ 83186 w 410212"/>
              <a:gd name="connsiteY0" fmla="*/ 0 h 1087440"/>
              <a:gd name="connsiteX1" fmla="*/ 105411 w 410212"/>
              <a:gd name="connsiteY1" fmla="*/ 76200 h 1087440"/>
              <a:gd name="connsiteX2" fmla="*/ 636 w 410212"/>
              <a:gd name="connsiteY2" fmla="*/ 92075 h 1087440"/>
              <a:gd name="connsiteX3" fmla="*/ 162561 w 410212"/>
              <a:gd name="connsiteY3" fmla="*/ 101600 h 1087440"/>
              <a:gd name="connsiteX4" fmla="*/ 270511 w 410212"/>
              <a:gd name="connsiteY4" fmla="*/ 95250 h 1087440"/>
              <a:gd name="connsiteX5" fmla="*/ 359411 w 410212"/>
              <a:gd name="connsiteY5" fmla="*/ 101600 h 1087440"/>
              <a:gd name="connsiteX6" fmla="*/ 376080 w 410212"/>
              <a:gd name="connsiteY6" fmla="*/ 346075 h 1087440"/>
              <a:gd name="connsiteX7" fmla="*/ 394336 w 410212"/>
              <a:gd name="connsiteY7" fmla="*/ 580231 h 1087440"/>
              <a:gd name="connsiteX8" fmla="*/ 400686 w 410212"/>
              <a:gd name="connsiteY8" fmla="*/ 755650 h 1087440"/>
              <a:gd name="connsiteX9" fmla="*/ 410211 w 410212"/>
              <a:gd name="connsiteY9" fmla="*/ 866775 h 1087440"/>
              <a:gd name="connsiteX10" fmla="*/ 399893 w 410212"/>
              <a:gd name="connsiteY10" fmla="*/ 1000126 h 1087440"/>
              <a:gd name="connsiteX11" fmla="*/ 396717 w 410212"/>
              <a:gd name="connsiteY11" fmla="*/ 1087440 h 1087440"/>
              <a:gd name="connsiteX0" fmla="*/ 83186 w 410212"/>
              <a:gd name="connsiteY0" fmla="*/ 0 h 1000126"/>
              <a:gd name="connsiteX1" fmla="*/ 105411 w 410212"/>
              <a:gd name="connsiteY1" fmla="*/ 76200 h 1000126"/>
              <a:gd name="connsiteX2" fmla="*/ 636 w 410212"/>
              <a:gd name="connsiteY2" fmla="*/ 92075 h 1000126"/>
              <a:gd name="connsiteX3" fmla="*/ 162561 w 410212"/>
              <a:gd name="connsiteY3" fmla="*/ 101600 h 1000126"/>
              <a:gd name="connsiteX4" fmla="*/ 270511 w 410212"/>
              <a:gd name="connsiteY4" fmla="*/ 95250 h 1000126"/>
              <a:gd name="connsiteX5" fmla="*/ 359411 w 410212"/>
              <a:gd name="connsiteY5" fmla="*/ 101600 h 1000126"/>
              <a:gd name="connsiteX6" fmla="*/ 376080 w 410212"/>
              <a:gd name="connsiteY6" fmla="*/ 346075 h 1000126"/>
              <a:gd name="connsiteX7" fmla="*/ 394336 w 410212"/>
              <a:gd name="connsiteY7" fmla="*/ 580231 h 1000126"/>
              <a:gd name="connsiteX8" fmla="*/ 400686 w 410212"/>
              <a:gd name="connsiteY8" fmla="*/ 755650 h 1000126"/>
              <a:gd name="connsiteX9" fmla="*/ 410211 w 410212"/>
              <a:gd name="connsiteY9" fmla="*/ 866775 h 1000126"/>
              <a:gd name="connsiteX10" fmla="*/ 399893 w 410212"/>
              <a:gd name="connsiteY10" fmla="*/ 1000126 h 1000126"/>
              <a:gd name="connsiteX0" fmla="*/ 83186 w 401186"/>
              <a:gd name="connsiteY0" fmla="*/ 0 h 1000126"/>
              <a:gd name="connsiteX1" fmla="*/ 105411 w 401186"/>
              <a:gd name="connsiteY1" fmla="*/ 76200 h 1000126"/>
              <a:gd name="connsiteX2" fmla="*/ 636 w 401186"/>
              <a:gd name="connsiteY2" fmla="*/ 92075 h 1000126"/>
              <a:gd name="connsiteX3" fmla="*/ 162561 w 401186"/>
              <a:gd name="connsiteY3" fmla="*/ 101600 h 1000126"/>
              <a:gd name="connsiteX4" fmla="*/ 270511 w 401186"/>
              <a:gd name="connsiteY4" fmla="*/ 95250 h 1000126"/>
              <a:gd name="connsiteX5" fmla="*/ 359411 w 401186"/>
              <a:gd name="connsiteY5" fmla="*/ 101600 h 1000126"/>
              <a:gd name="connsiteX6" fmla="*/ 376080 w 401186"/>
              <a:gd name="connsiteY6" fmla="*/ 346075 h 1000126"/>
              <a:gd name="connsiteX7" fmla="*/ 394336 w 401186"/>
              <a:gd name="connsiteY7" fmla="*/ 580231 h 1000126"/>
              <a:gd name="connsiteX8" fmla="*/ 400686 w 401186"/>
              <a:gd name="connsiteY8" fmla="*/ 755650 h 1000126"/>
              <a:gd name="connsiteX9" fmla="*/ 400686 w 401186"/>
              <a:gd name="connsiteY9" fmla="*/ 682625 h 1000126"/>
              <a:gd name="connsiteX10" fmla="*/ 399893 w 401186"/>
              <a:gd name="connsiteY10" fmla="*/ 1000126 h 1000126"/>
              <a:gd name="connsiteX0" fmla="*/ 83186 w 401186"/>
              <a:gd name="connsiteY0" fmla="*/ 0 h 762001"/>
              <a:gd name="connsiteX1" fmla="*/ 105411 w 401186"/>
              <a:gd name="connsiteY1" fmla="*/ 76200 h 762001"/>
              <a:gd name="connsiteX2" fmla="*/ 636 w 401186"/>
              <a:gd name="connsiteY2" fmla="*/ 92075 h 762001"/>
              <a:gd name="connsiteX3" fmla="*/ 162561 w 401186"/>
              <a:gd name="connsiteY3" fmla="*/ 101600 h 762001"/>
              <a:gd name="connsiteX4" fmla="*/ 270511 w 401186"/>
              <a:gd name="connsiteY4" fmla="*/ 95250 h 762001"/>
              <a:gd name="connsiteX5" fmla="*/ 359411 w 401186"/>
              <a:gd name="connsiteY5" fmla="*/ 101600 h 762001"/>
              <a:gd name="connsiteX6" fmla="*/ 376080 w 401186"/>
              <a:gd name="connsiteY6" fmla="*/ 346075 h 762001"/>
              <a:gd name="connsiteX7" fmla="*/ 394336 w 401186"/>
              <a:gd name="connsiteY7" fmla="*/ 580231 h 762001"/>
              <a:gd name="connsiteX8" fmla="*/ 400686 w 401186"/>
              <a:gd name="connsiteY8" fmla="*/ 755650 h 762001"/>
              <a:gd name="connsiteX9" fmla="*/ 400686 w 401186"/>
              <a:gd name="connsiteY9" fmla="*/ 682625 h 762001"/>
              <a:gd name="connsiteX10" fmla="*/ 396718 w 401186"/>
              <a:gd name="connsiteY10" fmla="*/ 762001 h 762001"/>
              <a:gd name="connsiteX0" fmla="*/ 83186 w 401186"/>
              <a:gd name="connsiteY0" fmla="*/ 0 h 757194"/>
              <a:gd name="connsiteX1" fmla="*/ 105411 w 401186"/>
              <a:gd name="connsiteY1" fmla="*/ 76200 h 757194"/>
              <a:gd name="connsiteX2" fmla="*/ 636 w 401186"/>
              <a:gd name="connsiteY2" fmla="*/ 92075 h 757194"/>
              <a:gd name="connsiteX3" fmla="*/ 162561 w 401186"/>
              <a:gd name="connsiteY3" fmla="*/ 101600 h 757194"/>
              <a:gd name="connsiteX4" fmla="*/ 270511 w 401186"/>
              <a:gd name="connsiteY4" fmla="*/ 95250 h 757194"/>
              <a:gd name="connsiteX5" fmla="*/ 359411 w 401186"/>
              <a:gd name="connsiteY5" fmla="*/ 101600 h 757194"/>
              <a:gd name="connsiteX6" fmla="*/ 376080 w 401186"/>
              <a:gd name="connsiteY6" fmla="*/ 346075 h 757194"/>
              <a:gd name="connsiteX7" fmla="*/ 394336 w 401186"/>
              <a:gd name="connsiteY7" fmla="*/ 580231 h 757194"/>
              <a:gd name="connsiteX8" fmla="*/ 400686 w 401186"/>
              <a:gd name="connsiteY8" fmla="*/ 755650 h 757194"/>
              <a:gd name="connsiteX9" fmla="*/ 400686 w 401186"/>
              <a:gd name="connsiteY9" fmla="*/ 682625 h 757194"/>
              <a:gd name="connsiteX10" fmla="*/ 363380 w 401186"/>
              <a:gd name="connsiteY10" fmla="*/ 735807 h 757194"/>
              <a:gd name="connsiteX0" fmla="*/ 83186 w 401186"/>
              <a:gd name="connsiteY0" fmla="*/ 0 h 850107"/>
              <a:gd name="connsiteX1" fmla="*/ 105411 w 401186"/>
              <a:gd name="connsiteY1" fmla="*/ 76200 h 850107"/>
              <a:gd name="connsiteX2" fmla="*/ 636 w 401186"/>
              <a:gd name="connsiteY2" fmla="*/ 92075 h 850107"/>
              <a:gd name="connsiteX3" fmla="*/ 162561 w 401186"/>
              <a:gd name="connsiteY3" fmla="*/ 101600 h 850107"/>
              <a:gd name="connsiteX4" fmla="*/ 270511 w 401186"/>
              <a:gd name="connsiteY4" fmla="*/ 95250 h 850107"/>
              <a:gd name="connsiteX5" fmla="*/ 359411 w 401186"/>
              <a:gd name="connsiteY5" fmla="*/ 101600 h 850107"/>
              <a:gd name="connsiteX6" fmla="*/ 376080 w 401186"/>
              <a:gd name="connsiteY6" fmla="*/ 346075 h 850107"/>
              <a:gd name="connsiteX7" fmla="*/ 394336 w 401186"/>
              <a:gd name="connsiteY7" fmla="*/ 580231 h 850107"/>
              <a:gd name="connsiteX8" fmla="*/ 400686 w 401186"/>
              <a:gd name="connsiteY8" fmla="*/ 755650 h 850107"/>
              <a:gd name="connsiteX9" fmla="*/ 400686 w 401186"/>
              <a:gd name="connsiteY9" fmla="*/ 682625 h 850107"/>
              <a:gd name="connsiteX10" fmla="*/ 380049 w 401186"/>
              <a:gd name="connsiteY10" fmla="*/ 850107 h 850107"/>
              <a:gd name="connsiteX0" fmla="*/ 83186 w 401186"/>
              <a:gd name="connsiteY0" fmla="*/ 0 h 850107"/>
              <a:gd name="connsiteX1" fmla="*/ 105411 w 401186"/>
              <a:gd name="connsiteY1" fmla="*/ 76200 h 850107"/>
              <a:gd name="connsiteX2" fmla="*/ 636 w 401186"/>
              <a:gd name="connsiteY2" fmla="*/ 92075 h 850107"/>
              <a:gd name="connsiteX3" fmla="*/ 162561 w 401186"/>
              <a:gd name="connsiteY3" fmla="*/ 101600 h 850107"/>
              <a:gd name="connsiteX4" fmla="*/ 270511 w 401186"/>
              <a:gd name="connsiteY4" fmla="*/ 95250 h 850107"/>
              <a:gd name="connsiteX5" fmla="*/ 359411 w 401186"/>
              <a:gd name="connsiteY5" fmla="*/ 101600 h 850107"/>
              <a:gd name="connsiteX6" fmla="*/ 371318 w 401186"/>
              <a:gd name="connsiteY6" fmla="*/ 222250 h 850107"/>
              <a:gd name="connsiteX7" fmla="*/ 394336 w 401186"/>
              <a:gd name="connsiteY7" fmla="*/ 580231 h 850107"/>
              <a:gd name="connsiteX8" fmla="*/ 400686 w 401186"/>
              <a:gd name="connsiteY8" fmla="*/ 755650 h 850107"/>
              <a:gd name="connsiteX9" fmla="*/ 400686 w 401186"/>
              <a:gd name="connsiteY9" fmla="*/ 682625 h 850107"/>
              <a:gd name="connsiteX10" fmla="*/ 380049 w 401186"/>
              <a:gd name="connsiteY10" fmla="*/ 850107 h 850107"/>
              <a:gd name="connsiteX0" fmla="*/ 83186 w 402773"/>
              <a:gd name="connsiteY0" fmla="*/ 0 h 850107"/>
              <a:gd name="connsiteX1" fmla="*/ 105411 w 402773"/>
              <a:gd name="connsiteY1" fmla="*/ 76200 h 850107"/>
              <a:gd name="connsiteX2" fmla="*/ 636 w 402773"/>
              <a:gd name="connsiteY2" fmla="*/ 92075 h 850107"/>
              <a:gd name="connsiteX3" fmla="*/ 162561 w 402773"/>
              <a:gd name="connsiteY3" fmla="*/ 101600 h 850107"/>
              <a:gd name="connsiteX4" fmla="*/ 270511 w 402773"/>
              <a:gd name="connsiteY4" fmla="*/ 95250 h 850107"/>
              <a:gd name="connsiteX5" fmla="*/ 359411 w 402773"/>
              <a:gd name="connsiteY5" fmla="*/ 101600 h 850107"/>
              <a:gd name="connsiteX6" fmla="*/ 371318 w 402773"/>
              <a:gd name="connsiteY6" fmla="*/ 222250 h 850107"/>
              <a:gd name="connsiteX7" fmla="*/ 372905 w 402773"/>
              <a:gd name="connsiteY7" fmla="*/ 420687 h 850107"/>
              <a:gd name="connsiteX8" fmla="*/ 400686 w 402773"/>
              <a:gd name="connsiteY8" fmla="*/ 755650 h 850107"/>
              <a:gd name="connsiteX9" fmla="*/ 400686 w 402773"/>
              <a:gd name="connsiteY9" fmla="*/ 682625 h 850107"/>
              <a:gd name="connsiteX10" fmla="*/ 380049 w 402773"/>
              <a:gd name="connsiteY10" fmla="*/ 850107 h 850107"/>
              <a:gd name="connsiteX0" fmla="*/ 83186 w 438786"/>
              <a:gd name="connsiteY0" fmla="*/ 0 h 850107"/>
              <a:gd name="connsiteX1" fmla="*/ 105411 w 438786"/>
              <a:gd name="connsiteY1" fmla="*/ 76200 h 850107"/>
              <a:gd name="connsiteX2" fmla="*/ 636 w 438786"/>
              <a:gd name="connsiteY2" fmla="*/ 92075 h 850107"/>
              <a:gd name="connsiteX3" fmla="*/ 162561 w 438786"/>
              <a:gd name="connsiteY3" fmla="*/ 101600 h 850107"/>
              <a:gd name="connsiteX4" fmla="*/ 270511 w 438786"/>
              <a:gd name="connsiteY4" fmla="*/ 95250 h 850107"/>
              <a:gd name="connsiteX5" fmla="*/ 359411 w 438786"/>
              <a:gd name="connsiteY5" fmla="*/ 101600 h 850107"/>
              <a:gd name="connsiteX6" fmla="*/ 371318 w 438786"/>
              <a:gd name="connsiteY6" fmla="*/ 222250 h 850107"/>
              <a:gd name="connsiteX7" fmla="*/ 372905 w 438786"/>
              <a:gd name="connsiteY7" fmla="*/ 420687 h 850107"/>
              <a:gd name="connsiteX8" fmla="*/ 400686 w 438786"/>
              <a:gd name="connsiteY8" fmla="*/ 755650 h 850107"/>
              <a:gd name="connsiteX9" fmla="*/ 438786 w 438786"/>
              <a:gd name="connsiteY9" fmla="*/ 725487 h 850107"/>
              <a:gd name="connsiteX10" fmla="*/ 380049 w 438786"/>
              <a:gd name="connsiteY10" fmla="*/ 850107 h 850107"/>
              <a:gd name="connsiteX0" fmla="*/ 83186 w 438786"/>
              <a:gd name="connsiteY0" fmla="*/ 0 h 850107"/>
              <a:gd name="connsiteX1" fmla="*/ 105411 w 438786"/>
              <a:gd name="connsiteY1" fmla="*/ 76200 h 850107"/>
              <a:gd name="connsiteX2" fmla="*/ 636 w 438786"/>
              <a:gd name="connsiteY2" fmla="*/ 92075 h 850107"/>
              <a:gd name="connsiteX3" fmla="*/ 162561 w 438786"/>
              <a:gd name="connsiteY3" fmla="*/ 101600 h 850107"/>
              <a:gd name="connsiteX4" fmla="*/ 270511 w 438786"/>
              <a:gd name="connsiteY4" fmla="*/ 95250 h 850107"/>
              <a:gd name="connsiteX5" fmla="*/ 359411 w 438786"/>
              <a:gd name="connsiteY5" fmla="*/ 101600 h 850107"/>
              <a:gd name="connsiteX6" fmla="*/ 371318 w 438786"/>
              <a:gd name="connsiteY6" fmla="*/ 222250 h 850107"/>
              <a:gd name="connsiteX7" fmla="*/ 372905 w 438786"/>
              <a:gd name="connsiteY7" fmla="*/ 420687 h 850107"/>
              <a:gd name="connsiteX8" fmla="*/ 376874 w 438786"/>
              <a:gd name="connsiteY8" fmla="*/ 579438 h 850107"/>
              <a:gd name="connsiteX9" fmla="*/ 438786 w 438786"/>
              <a:gd name="connsiteY9" fmla="*/ 725487 h 850107"/>
              <a:gd name="connsiteX10" fmla="*/ 380049 w 438786"/>
              <a:gd name="connsiteY10" fmla="*/ 850107 h 850107"/>
              <a:gd name="connsiteX0" fmla="*/ 83186 w 380049"/>
              <a:gd name="connsiteY0" fmla="*/ 0 h 850107"/>
              <a:gd name="connsiteX1" fmla="*/ 105411 w 380049"/>
              <a:gd name="connsiteY1" fmla="*/ 76200 h 850107"/>
              <a:gd name="connsiteX2" fmla="*/ 636 w 380049"/>
              <a:gd name="connsiteY2" fmla="*/ 92075 h 850107"/>
              <a:gd name="connsiteX3" fmla="*/ 162561 w 380049"/>
              <a:gd name="connsiteY3" fmla="*/ 101600 h 850107"/>
              <a:gd name="connsiteX4" fmla="*/ 270511 w 380049"/>
              <a:gd name="connsiteY4" fmla="*/ 95250 h 850107"/>
              <a:gd name="connsiteX5" fmla="*/ 359411 w 380049"/>
              <a:gd name="connsiteY5" fmla="*/ 101600 h 850107"/>
              <a:gd name="connsiteX6" fmla="*/ 371318 w 380049"/>
              <a:gd name="connsiteY6" fmla="*/ 222250 h 850107"/>
              <a:gd name="connsiteX7" fmla="*/ 372905 w 380049"/>
              <a:gd name="connsiteY7" fmla="*/ 420687 h 850107"/>
              <a:gd name="connsiteX8" fmla="*/ 376874 w 380049"/>
              <a:gd name="connsiteY8" fmla="*/ 579438 h 850107"/>
              <a:gd name="connsiteX9" fmla="*/ 380049 w 380049"/>
              <a:gd name="connsiteY9" fmla="*/ 850107 h 850107"/>
              <a:gd name="connsiteX0" fmla="*/ 83186 w 377668"/>
              <a:gd name="connsiteY0" fmla="*/ 0 h 676276"/>
              <a:gd name="connsiteX1" fmla="*/ 105411 w 377668"/>
              <a:gd name="connsiteY1" fmla="*/ 76200 h 676276"/>
              <a:gd name="connsiteX2" fmla="*/ 636 w 377668"/>
              <a:gd name="connsiteY2" fmla="*/ 92075 h 676276"/>
              <a:gd name="connsiteX3" fmla="*/ 162561 w 377668"/>
              <a:gd name="connsiteY3" fmla="*/ 101600 h 676276"/>
              <a:gd name="connsiteX4" fmla="*/ 270511 w 377668"/>
              <a:gd name="connsiteY4" fmla="*/ 95250 h 676276"/>
              <a:gd name="connsiteX5" fmla="*/ 359411 w 377668"/>
              <a:gd name="connsiteY5" fmla="*/ 101600 h 676276"/>
              <a:gd name="connsiteX6" fmla="*/ 371318 w 377668"/>
              <a:gd name="connsiteY6" fmla="*/ 222250 h 676276"/>
              <a:gd name="connsiteX7" fmla="*/ 372905 w 377668"/>
              <a:gd name="connsiteY7" fmla="*/ 420687 h 676276"/>
              <a:gd name="connsiteX8" fmla="*/ 376874 w 377668"/>
              <a:gd name="connsiteY8" fmla="*/ 579438 h 676276"/>
              <a:gd name="connsiteX9" fmla="*/ 377668 w 377668"/>
              <a:gd name="connsiteY9" fmla="*/ 676276 h 676276"/>
              <a:gd name="connsiteX0" fmla="*/ 83186 w 377668"/>
              <a:gd name="connsiteY0" fmla="*/ 0 h 676276"/>
              <a:gd name="connsiteX1" fmla="*/ 105411 w 377668"/>
              <a:gd name="connsiteY1" fmla="*/ 76200 h 676276"/>
              <a:gd name="connsiteX2" fmla="*/ 636 w 377668"/>
              <a:gd name="connsiteY2" fmla="*/ 92075 h 676276"/>
              <a:gd name="connsiteX3" fmla="*/ 162561 w 377668"/>
              <a:gd name="connsiteY3" fmla="*/ 101600 h 676276"/>
              <a:gd name="connsiteX4" fmla="*/ 270511 w 377668"/>
              <a:gd name="connsiteY4" fmla="*/ 95250 h 676276"/>
              <a:gd name="connsiteX5" fmla="*/ 359411 w 377668"/>
              <a:gd name="connsiteY5" fmla="*/ 101600 h 676276"/>
              <a:gd name="connsiteX6" fmla="*/ 371318 w 377668"/>
              <a:gd name="connsiteY6" fmla="*/ 222250 h 676276"/>
              <a:gd name="connsiteX7" fmla="*/ 372905 w 377668"/>
              <a:gd name="connsiteY7" fmla="*/ 420687 h 676276"/>
              <a:gd name="connsiteX8" fmla="*/ 372112 w 377668"/>
              <a:gd name="connsiteY8" fmla="*/ 515144 h 676276"/>
              <a:gd name="connsiteX9" fmla="*/ 377668 w 377668"/>
              <a:gd name="connsiteY9" fmla="*/ 676276 h 676276"/>
              <a:gd name="connsiteX0" fmla="*/ 83186 w 377668"/>
              <a:gd name="connsiteY0" fmla="*/ 0 h 676276"/>
              <a:gd name="connsiteX1" fmla="*/ 105411 w 377668"/>
              <a:gd name="connsiteY1" fmla="*/ 76200 h 676276"/>
              <a:gd name="connsiteX2" fmla="*/ 636 w 377668"/>
              <a:gd name="connsiteY2" fmla="*/ 92075 h 676276"/>
              <a:gd name="connsiteX3" fmla="*/ 162561 w 377668"/>
              <a:gd name="connsiteY3" fmla="*/ 101600 h 676276"/>
              <a:gd name="connsiteX4" fmla="*/ 270511 w 377668"/>
              <a:gd name="connsiteY4" fmla="*/ 95250 h 676276"/>
              <a:gd name="connsiteX5" fmla="*/ 359411 w 377668"/>
              <a:gd name="connsiteY5" fmla="*/ 101600 h 676276"/>
              <a:gd name="connsiteX6" fmla="*/ 371318 w 377668"/>
              <a:gd name="connsiteY6" fmla="*/ 222250 h 676276"/>
              <a:gd name="connsiteX7" fmla="*/ 368143 w 377668"/>
              <a:gd name="connsiteY7" fmla="*/ 318294 h 676276"/>
              <a:gd name="connsiteX8" fmla="*/ 372112 w 377668"/>
              <a:gd name="connsiteY8" fmla="*/ 515144 h 676276"/>
              <a:gd name="connsiteX9" fmla="*/ 377668 w 377668"/>
              <a:gd name="connsiteY9" fmla="*/ 676276 h 676276"/>
              <a:gd name="connsiteX0" fmla="*/ 83186 w 375287"/>
              <a:gd name="connsiteY0" fmla="*/ 0 h 623889"/>
              <a:gd name="connsiteX1" fmla="*/ 105411 w 375287"/>
              <a:gd name="connsiteY1" fmla="*/ 76200 h 623889"/>
              <a:gd name="connsiteX2" fmla="*/ 636 w 375287"/>
              <a:gd name="connsiteY2" fmla="*/ 92075 h 623889"/>
              <a:gd name="connsiteX3" fmla="*/ 162561 w 375287"/>
              <a:gd name="connsiteY3" fmla="*/ 101600 h 623889"/>
              <a:gd name="connsiteX4" fmla="*/ 270511 w 375287"/>
              <a:gd name="connsiteY4" fmla="*/ 95250 h 623889"/>
              <a:gd name="connsiteX5" fmla="*/ 359411 w 375287"/>
              <a:gd name="connsiteY5" fmla="*/ 101600 h 623889"/>
              <a:gd name="connsiteX6" fmla="*/ 371318 w 375287"/>
              <a:gd name="connsiteY6" fmla="*/ 222250 h 623889"/>
              <a:gd name="connsiteX7" fmla="*/ 368143 w 375287"/>
              <a:gd name="connsiteY7" fmla="*/ 318294 h 623889"/>
              <a:gd name="connsiteX8" fmla="*/ 372112 w 375287"/>
              <a:gd name="connsiteY8" fmla="*/ 515144 h 623889"/>
              <a:gd name="connsiteX9" fmla="*/ 375287 w 375287"/>
              <a:gd name="connsiteY9" fmla="*/ 623889 h 623889"/>
              <a:gd name="connsiteX0" fmla="*/ 83186 w 375287"/>
              <a:gd name="connsiteY0" fmla="*/ 0 h 623889"/>
              <a:gd name="connsiteX1" fmla="*/ 105411 w 375287"/>
              <a:gd name="connsiteY1" fmla="*/ 76200 h 623889"/>
              <a:gd name="connsiteX2" fmla="*/ 636 w 375287"/>
              <a:gd name="connsiteY2" fmla="*/ 92075 h 623889"/>
              <a:gd name="connsiteX3" fmla="*/ 162561 w 375287"/>
              <a:gd name="connsiteY3" fmla="*/ 101600 h 623889"/>
              <a:gd name="connsiteX4" fmla="*/ 270511 w 375287"/>
              <a:gd name="connsiteY4" fmla="*/ 95250 h 623889"/>
              <a:gd name="connsiteX5" fmla="*/ 359411 w 375287"/>
              <a:gd name="connsiteY5" fmla="*/ 101600 h 623889"/>
              <a:gd name="connsiteX6" fmla="*/ 371318 w 375287"/>
              <a:gd name="connsiteY6" fmla="*/ 222250 h 623889"/>
              <a:gd name="connsiteX7" fmla="*/ 368143 w 375287"/>
              <a:gd name="connsiteY7" fmla="*/ 318294 h 623889"/>
              <a:gd name="connsiteX8" fmla="*/ 369731 w 375287"/>
              <a:gd name="connsiteY8" fmla="*/ 450851 h 623889"/>
              <a:gd name="connsiteX9" fmla="*/ 375287 w 375287"/>
              <a:gd name="connsiteY9" fmla="*/ 623889 h 623889"/>
              <a:gd name="connsiteX0" fmla="*/ 83186 w 396718"/>
              <a:gd name="connsiteY0" fmla="*/ 0 h 623889"/>
              <a:gd name="connsiteX1" fmla="*/ 105411 w 396718"/>
              <a:gd name="connsiteY1" fmla="*/ 76200 h 623889"/>
              <a:gd name="connsiteX2" fmla="*/ 636 w 396718"/>
              <a:gd name="connsiteY2" fmla="*/ 92075 h 623889"/>
              <a:gd name="connsiteX3" fmla="*/ 162561 w 396718"/>
              <a:gd name="connsiteY3" fmla="*/ 101600 h 623889"/>
              <a:gd name="connsiteX4" fmla="*/ 270511 w 396718"/>
              <a:gd name="connsiteY4" fmla="*/ 95250 h 623889"/>
              <a:gd name="connsiteX5" fmla="*/ 359411 w 396718"/>
              <a:gd name="connsiteY5" fmla="*/ 101600 h 623889"/>
              <a:gd name="connsiteX6" fmla="*/ 371318 w 396718"/>
              <a:gd name="connsiteY6" fmla="*/ 222250 h 623889"/>
              <a:gd name="connsiteX7" fmla="*/ 368143 w 396718"/>
              <a:gd name="connsiteY7" fmla="*/ 318294 h 623889"/>
              <a:gd name="connsiteX8" fmla="*/ 369731 w 396718"/>
              <a:gd name="connsiteY8" fmla="*/ 450851 h 623889"/>
              <a:gd name="connsiteX9" fmla="*/ 396718 w 396718"/>
              <a:gd name="connsiteY9" fmla="*/ 623889 h 623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718" h="623889">
                <a:moveTo>
                  <a:pt x="83186" y="0"/>
                </a:moveTo>
                <a:cubicBezTo>
                  <a:pt x="101177" y="30427"/>
                  <a:pt x="119169" y="60854"/>
                  <a:pt x="105411" y="76200"/>
                </a:cubicBezTo>
                <a:cubicBezTo>
                  <a:pt x="91653" y="91546"/>
                  <a:pt x="-8889" y="87842"/>
                  <a:pt x="636" y="92075"/>
                </a:cubicBezTo>
                <a:cubicBezTo>
                  <a:pt x="10161" y="96308"/>
                  <a:pt x="117582" y="101071"/>
                  <a:pt x="162561" y="101600"/>
                </a:cubicBezTo>
                <a:cubicBezTo>
                  <a:pt x="207540" y="102129"/>
                  <a:pt x="237703" y="95250"/>
                  <a:pt x="270511" y="95250"/>
                </a:cubicBezTo>
                <a:cubicBezTo>
                  <a:pt x="303319" y="95250"/>
                  <a:pt x="342610" y="80433"/>
                  <a:pt x="359411" y="101600"/>
                </a:cubicBezTo>
                <a:cubicBezTo>
                  <a:pt x="376212" y="122767"/>
                  <a:pt x="369863" y="186134"/>
                  <a:pt x="371318" y="222250"/>
                </a:cubicBezTo>
                <a:cubicBezTo>
                  <a:pt x="372773" y="258366"/>
                  <a:pt x="368407" y="280194"/>
                  <a:pt x="368143" y="318294"/>
                </a:cubicBezTo>
                <a:cubicBezTo>
                  <a:pt x="367879" y="356394"/>
                  <a:pt x="364969" y="399919"/>
                  <a:pt x="369731" y="450851"/>
                </a:cubicBezTo>
                <a:cubicBezTo>
                  <a:pt x="374494" y="501784"/>
                  <a:pt x="396057" y="567500"/>
                  <a:pt x="396718" y="623889"/>
                </a:cubicBezTo>
              </a:path>
            </a:pathLst>
          </a:custGeom>
          <a:ln w="38100">
            <a:solidFill>
              <a:srgbClr val="00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FF0000"/>
              </a:solidFill>
            </a:endParaRPr>
          </a:p>
        </p:txBody>
      </p:sp>
      <p:pic>
        <p:nvPicPr>
          <p:cNvPr id="11" name="Picture 5" descr="C:\Users\v-jinyua\Pictures\car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9060" y="4495800"/>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2"/>
          <p:cNvSpPr/>
          <p:nvPr/>
        </p:nvSpPr>
        <p:spPr>
          <a:xfrm>
            <a:off x="2559284" y="4463182"/>
            <a:ext cx="22176" cy="885644"/>
          </a:xfrm>
          <a:custGeom>
            <a:avLst/>
            <a:gdLst>
              <a:gd name="connsiteX0" fmla="*/ 3579 w 21446"/>
              <a:gd name="connsiteY0" fmla="*/ 0 h 464922"/>
              <a:gd name="connsiteX1" fmla="*/ 1198 w 21446"/>
              <a:gd name="connsiteY1" fmla="*/ 195262 h 464922"/>
              <a:gd name="connsiteX2" fmla="*/ 20248 w 21446"/>
              <a:gd name="connsiteY2" fmla="*/ 440531 h 464922"/>
              <a:gd name="connsiteX3" fmla="*/ 17867 w 21446"/>
              <a:gd name="connsiteY3" fmla="*/ 442912 h 464922"/>
              <a:gd name="connsiteX0" fmla="*/ 395 w 17284"/>
              <a:gd name="connsiteY0" fmla="*/ 0 h 464348"/>
              <a:gd name="connsiteX1" fmla="*/ 11418 w 17284"/>
              <a:gd name="connsiteY1" fmla="*/ 203544 h 464348"/>
              <a:gd name="connsiteX2" fmla="*/ 17064 w 17284"/>
              <a:gd name="connsiteY2" fmla="*/ 440531 h 464348"/>
              <a:gd name="connsiteX3" fmla="*/ 14683 w 17284"/>
              <a:gd name="connsiteY3" fmla="*/ 442912 h 464348"/>
              <a:gd name="connsiteX0" fmla="*/ 395 w 17284"/>
              <a:gd name="connsiteY0" fmla="*/ 0 h 444130"/>
              <a:gd name="connsiteX1" fmla="*/ 11418 w 17284"/>
              <a:gd name="connsiteY1" fmla="*/ 203544 h 444130"/>
              <a:gd name="connsiteX2" fmla="*/ 17064 w 17284"/>
              <a:gd name="connsiteY2" fmla="*/ 440531 h 444130"/>
              <a:gd name="connsiteX3" fmla="*/ 14683 w 17284"/>
              <a:gd name="connsiteY3" fmla="*/ 345184 h 444130"/>
              <a:gd name="connsiteX0" fmla="*/ 383 w 14671"/>
              <a:gd name="connsiteY0" fmla="*/ 0 h 345184"/>
              <a:gd name="connsiteX1" fmla="*/ 11406 w 14671"/>
              <a:gd name="connsiteY1" fmla="*/ 203544 h 345184"/>
              <a:gd name="connsiteX2" fmla="*/ 14671 w 14671"/>
              <a:gd name="connsiteY2" fmla="*/ 345184 h 345184"/>
              <a:gd name="connsiteX0" fmla="*/ 383 w 11406"/>
              <a:gd name="connsiteY0" fmla="*/ 0 h 203544"/>
              <a:gd name="connsiteX1" fmla="*/ 11406 w 11406"/>
              <a:gd name="connsiteY1" fmla="*/ 203544 h 203544"/>
              <a:gd name="connsiteX0" fmla="*/ 0 w 18429"/>
              <a:gd name="connsiteY0" fmla="*/ 0 h 203544"/>
              <a:gd name="connsiteX1" fmla="*/ 18429 w 18429"/>
              <a:gd name="connsiteY1" fmla="*/ 115948 h 203544"/>
              <a:gd name="connsiteX2" fmla="*/ 11023 w 18429"/>
              <a:gd name="connsiteY2" fmla="*/ 203544 h 203544"/>
              <a:gd name="connsiteX0" fmla="*/ 11479 w 29908"/>
              <a:gd name="connsiteY0" fmla="*/ 0 h 334399"/>
              <a:gd name="connsiteX1" fmla="*/ 29908 w 29908"/>
              <a:gd name="connsiteY1" fmla="*/ 115948 h 334399"/>
              <a:gd name="connsiteX2" fmla="*/ 162 w 29908"/>
              <a:gd name="connsiteY2" fmla="*/ 334399 h 334399"/>
              <a:gd name="connsiteX0" fmla="*/ 28222 w 46651"/>
              <a:gd name="connsiteY0" fmla="*/ 0 h 334399"/>
              <a:gd name="connsiteX1" fmla="*/ 46651 w 46651"/>
              <a:gd name="connsiteY1" fmla="*/ 115948 h 334399"/>
              <a:gd name="connsiteX2" fmla="*/ 16905 w 46651"/>
              <a:gd name="connsiteY2" fmla="*/ 334399 h 334399"/>
              <a:gd name="connsiteX0" fmla="*/ 11317 w 29746"/>
              <a:gd name="connsiteY0" fmla="*/ 0 h 342153"/>
              <a:gd name="connsiteX1" fmla="*/ 29746 w 29746"/>
              <a:gd name="connsiteY1" fmla="*/ 115948 h 342153"/>
              <a:gd name="connsiteX2" fmla="*/ 0 w 29746"/>
              <a:gd name="connsiteY2" fmla="*/ 334399 h 342153"/>
              <a:gd name="connsiteX0" fmla="*/ 23855 w 42284"/>
              <a:gd name="connsiteY0" fmla="*/ 0 h 334399"/>
              <a:gd name="connsiteX1" fmla="*/ 42284 w 42284"/>
              <a:gd name="connsiteY1" fmla="*/ 115948 h 334399"/>
              <a:gd name="connsiteX2" fmla="*/ 12538 w 42284"/>
              <a:gd name="connsiteY2" fmla="*/ 334399 h 334399"/>
              <a:gd name="connsiteX0" fmla="*/ 17306 w 35735"/>
              <a:gd name="connsiteY0" fmla="*/ 0 h 334399"/>
              <a:gd name="connsiteX1" fmla="*/ 35735 w 35735"/>
              <a:gd name="connsiteY1" fmla="*/ 115948 h 334399"/>
              <a:gd name="connsiteX2" fmla="*/ 5989 w 35735"/>
              <a:gd name="connsiteY2" fmla="*/ 334399 h 334399"/>
              <a:gd name="connsiteX0" fmla="*/ 11318 w 29747"/>
              <a:gd name="connsiteY0" fmla="*/ 0 h 334399"/>
              <a:gd name="connsiteX1" fmla="*/ 29747 w 29747"/>
              <a:gd name="connsiteY1" fmla="*/ 115948 h 334399"/>
              <a:gd name="connsiteX2" fmla="*/ 20811 w 29747"/>
              <a:gd name="connsiteY2" fmla="*/ 221958 h 334399"/>
              <a:gd name="connsiteX3" fmla="*/ 1 w 29747"/>
              <a:gd name="connsiteY3" fmla="*/ 334399 h 334399"/>
              <a:gd name="connsiteX0" fmla="*/ 0 w 22937"/>
              <a:gd name="connsiteY0" fmla="*/ 0 h 304584"/>
              <a:gd name="connsiteX1" fmla="*/ 18429 w 22937"/>
              <a:gd name="connsiteY1" fmla="*/ 115948 h 304584"/>
              <a:gd name="connsiteX2" fmla="*/ 9493 w 22937"/>
              <a:gd name="connsiteY2" fmla="*/ 221958 h 304584"/>
              <a:gd name="connsiteX3" fmla="*/ 22937 w 22937"/>
              <a:gd name="connsiteY3" fmla="*/ 304584 h 304584"/>
              <a:gd name="connsiteX0" fmla="*/ 0 w 18469"/>
              <a:gd name="connsiteY0" fmla="*/ 0 h 326117"/>
              <a:gd name="connsiteX1" fmla="*/ 18429 w 18469"/>
              <a:gd name="connsiteY1" fmla="*/ 115948 h 326117"/>
              <a:gd name="connsiteX2" fmla="*/ 9493 w 18469"/>
              <a:gd name="connsiteY2" fmla="*/ 221958 h 326117"/>
              <a:gd name="connsiteX3" fmla="*/ 18469 w 18469"/>
              <a:gd name="connsiteY3" fmla="*/ 326117 h 326117"/>
              <a:gd name="connsiteX0" fmla="*/ 0 w 10773"/>
              <a:gd name="connsiteY0" fmla="*/ 0 h 325118"/>
              <a:gd name="connsiteX1" fmla="*/ 10733 w 10773"/>
              <a:gd name="connsiteY1" fmla="*/ 114949 h 325118"/>
              <a:gd name="connsiteX2" fmla="*/ 1797 w 10773"/>
              <a:gd name="connsiteY2" fmla="*/ 220959 h 325118"/>
              <a:gd name="connsiteX3" fmla="*/ 10773 w 10773"/>
              <a:gd name="connsiteY3" fmla="*/ 325118 h 325118"/>
              <a:gd name="connsiteX0" fmla="*/ 0 w 10773"/>
              <a:gd name="connsiteY0" fmla="*/ 0 h 313132"/>
              <a:gd name="connsiteX1" fmla="*/ 10733 w 10773"/>
              <a:gd name="connsiteY1" fmla="*/ 102963 h 313132"/>
              <a:gd name="connsiteX2" fmla="*/ 1797 w 10773"/>
              <a:gd name="connsiteY2" fmla="*/ 208973 h 313132"/>
              <a:gd name="connsiteX3" fmla="*/ 10773 w 10773"/>
              <a:gd name="connsiteY3" fmla="*/ 313132 h 313132"/>
              <a:gd name="connsiteX0" fmla="*/ 0 w 10773"/>
              <a:gd name="connsiteY0" fmla="*/ 0 h 309137"/>
              <a:gd name="connsiteX1" fmla="*/ 10733 w 10773"/>
              <a:gd name="connsiteY1" fmla="*/ 98968 h 309137"/>
              <a:gd name="connsiteX2" fmla="*/ 1797 w 10773"/>
              <a:gd name="connsiteY2" fmla="*/ 204978 h 309137"/>
              <a:gd name="connsiteX3" fmla="*/ 10773 w 10773"/>
              <a:gd name="connsiteY3" fmla="*/ 309137 h 309137"/>
              <a:gd name="connsiteX0" fmla="*/ 0 w 10733"/>
              <a:gd name="connsiteY0" fmla="*/ 0 h 204978"/>
              <a:gd name="connsiteX1" fmla="*/ 10733 w 10733"/>
              <a:gd name="connsiteY1" fmla="*/ 98968 h 204978"/>
              <a:gd name="connsiteX2" fmla="*/ 1797 w 10733"/>
              <a:gd name="connsiteY2" fmla="*/ 204978 h 204978"/>
              <a:gd name="connsiteX0" fmla="*/ 0 w 10907"/>
              <a:gd name="connsiteY0" fmla="*/ 0 h 216964"/>
              <a:gd name="connsiteX1" fmla="*/ 10733 w 10907"/>
              <a:gd name="connsiteY1" fmla="*/ 98968 h 216964"/>
              <a:gd name="connsiteX2" fmla="*/ 8531 w 10907"/>
              <a:gd name="connsiteY2" fmla="*/ 216964 h 216964"/>
              <a:gd name="connsiteX0" fmla="*/ 0 w 14755"/>
              <a:gd name="connsiteY0" fmla="*/ 0 h 283550"/>
              <a:gd name="connsiteX1" fmla="*/ 14581 w 14755"/>
              <a:gd name="connsiteY1" fmla="*/ 165554 h 283550"/>
              <a:gd name="connsiteX2" fmla="*/ 12379 w 14755"/>
              <a:gd name="connsiteY2" fmla="*/ 283550 h 283550"/>
              <a:gd name="connsiteX0" fmla="*/ 0 w 13471"/>
              <a:gd name="connsiteY0" fmla="*/ 0 h 283550"/>
              <a:gd name="connsiteX1" fmla="*/ 5603 w 13471"/>
              <a:gd name="connsiteY1" fmla="*/ 60348 h 283550"/>
              <a:gd name="connsiteX2" fmla="*/ 12379 w 13471"/>
              <a:gd name="connsiteY2" fmla="*/ 283550 h 283550"/>
              <a:gd name="connsiteX0" fmla="*/ 0 w 14051"/>
              <a:gd name="connsiteY0" fmla="*/ 0 h 283550"/>
              <a:gd name="connsiteX1" fmla="*/ 5603 w 14051"/>
              <a:gd name="connsiteY1" fmla="*/ 60348 h 283550"/>
              <a:gd name="connsiteX2" fmla="*/ 12379 w 14051"/>
              <a:gd name="connsiteY2" fmla="*/ 283550 h 283550"/>
              <a:gd name="connsiteX0" fmla="*/ 0 w 13089"/>
              <a:gd name="connsiteY0" fmla="*/ 0 h 290542"/>
              <a:gd name="connsiteX1" fmla="*/ 4641 w 13089"/>
              <a:gd name="connsiteY1" fmla="*/ 67340 h 290542"/>
              <a:gd name="connsiteX2" fmla="*/ 11417 w 13089"/>
              <a:gd name="connsiteY2" fmla="*/ 290542 h 290542"/>
              <a:gd name="connsiteX0" fmla="*/ 0 w 7035"/>
              <a:gd name="connsiteY0" fmla="*/ 0 h 318508"/>
              <a:gd name="connsiteX1" fmla="*/ 4641 w 7035"/>
              <a:gd name="connsiteY1" fmla="*/ 67340 h 318508"/>
              <a:gd name="connsiteX2" fmla="*/ 1798 w 7035"/>
              <a:gd name="connsiteY2" fmla="*/ 318508 h 318508"/>
              <a:gd name="connsiteX0" fmla="*/ 0 w 12734"/>
              <a:gd name="connsiteY0" fmla="*/ 0 h 11443"/>
              <a:gd name="connsiteX1" fmla="*/ 9331 w 12734"/>
              <a:gd name="connsiteY1" fmla="*/ 3557 h 11443"/>
              <a:gd name="connsiteX2" fmla="*/ 5290 w 12734"/>
              <a:gd name="connsiteY2" fmla="*/ 11443 h 11443"/>
              <a:gd name="connsiteX0" fmla="*/ 0 w 12734"/>
              <a:gd name="connsiteY0" fmla="*/ 0 h 11663"/>
              <a:gd name="connsiteX1" fmla="*/ 9331 w 12734"/>
              <a:gd name="connsiteY1" fmla="*/ 3777 h 11663"/>
              <a:gd name="connsiteX2" fmla="*/ 5290 w 12734"/>
              <a:gd name="connsiteY2" fmla="*/ 11663 h 11663"/>
            </a:gdLst>
            <a:ahLst/>
            <a:cxnLst>
              <a:cxn ang="0">
                <a:pos x="connsiteX0" y="connsiteY0"/>
              </a:cxn>
              <a:cxn ang="0">
                <a:pos x="connsiteX1" y="connsiteY1"/>
              </a:cxn>
              <a:cxn ang="0">
                <a:pos x="connsiteX2" y="connsiteY2"/>
              </a:cxn>
            </a:cxnLst>
            <a:rect l="l" t="t" r="r" b="b"/>
            <a:pathLst>
              <a:path w="12734" h="11663">
                <a:moveTo>
                  <a:pt x="0" y="0"/>
                </a:moveTo>
                <a:cubicBezTo>
                  <a:pt x="1190" y="572"/>
                  <a:pt x="7843" y="3062"/>
                  <a:pt x="9331" y="3777"/>
                </a:cubicBezTo>
                <a:cubicBezTo>
                  <a:pt x="15756" y="5923"/>
                  <a:pt x="12337" y="10520"/>
                  <a:pt x="5290" y="11663"/>
                </a:cubicBezTo>
              </a:path>
            </a:pathLst>
          </a:custGeom>
          <a:ln w="38100">
            <a:solidFill>
              <a:srgbClr val="00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22287297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stCondLst>
                                    <p:cond delay="14000"/>
                                  </p:stCondLst>
                                  <p:childTnLst>
                                    <p:animMotion origin="layout" path="M 0.01215 -0.00185 C 0.01284 0.00069 0.01337 0.00324 0.01389 0.00602 C 0.01406 0.00694 0.01458 0.00879 0.01458 0.00903 C 0.01354 0.01458 0.00451 0.00555 0.00225 0.01157 L -0.00573 0.02801 L -0.00417 0.04444 L -0.02222 0.04629 L -0.04653 0.05764 L -0.05434 0.06898 L -0.0533 0.08217 L -0.05104 0.18541 L -0.05156 0.23194 L -0.05018 0.25278 L -0.04479 0.25926 L -0.02865 0.25856 L -0.01563 0.25717 L -0.01459 0.28356 L -0.01268 0.29514 L -0.00382 0.29352 " pathEditMode="relative" rAng="0" ptsTypes="fffAAAAAAAAAAAAAAAf">
                                      <p:cBhvr>
                                        <p:cTn id="6" dur="30000" fill="hold"/>
                                        <p:tgtEl>
                                          <p:spTgt spid="7"/>
                                        </p:tgtEl>
                                        <p:attrNameLst>
                                          <p:attrName>ppt_x</p:attrName>
                                          <p:attrName>ppt_y</p:attrName>
                                        </p:attrNameLst>
                                      </p:cBhvr>
                                      <p:rCtr x="-3212" y="14838"/>
                                    </p:animMotion>
                                  </p:childTnLst>
                                </p:cTn>
                              </p:par>
                              <p:par>
                                <p:cTn id="7" presetID="22" presetClass="entr" presetSubtype="1" fill="hold" grpId="0" nodeType="withEffect">
                                  <p:stCondLst>
                                    <p:cond delay="14600"/>
                                  </p:stCondLst>
                                  <p:childTnLst>
                                    <p:set>
                                      <p:cBhvr>
                                        <p:cTn id="8" dur="1" fill="hold">
                                          <p:stCondLst>
                                            <p:cond delay="0"/>
                                          </p:stCondLst>
                                        </p:cTn>
                                        <p:tgtEl>
                                          <p:spTgt spid="9"/>
                                        </p:tgtEl>
                                        <p:attrNameLst>
                                          <p:attrName>style.visibility</p:attrName>
                                        </p:attrNameLst>
                                      </p:cBhvr>
                                      <p:to>
                                        <p:strVal val="visible"/>
                                      </p:to>
                                    </p:set>
                                    <p:animEffect transition="in" filter="wipe(up)">
                                      <p:cBhvr>
                                        <p:cTn id="9" dur="31100"/>
                                        <p:tgtEl>
                                          <p:spTgt spid="9"/>
                                        </p:tgtEl>
                                      </p:cBhvr>
                                    </p:animEffect>
                                  </p:childTnLst>
                                </p:cTn>
                              </p:par>
                              <p:par>
                                <p:cTn id="10" presetID="0" presetClass="path" presetSubtype="0" fill="hold" nodeType="withEffect">
                                  <p:stCondLst>
                                    <p:cond delay="14000"/>
                                  </p:stCondLst>
                                  <p:childTnLst>
                                    <p:animMotion origin="layout" path="M -0.0033 0.00532 C -0.0026 0.00833 -0.00243 0.00995 -0.00173 0.01296 C -0.00503 0.01435 -0.01284 0.01666 -0.01284 0.01805 L 0.00348 0.01921 L 0.01945 0.01666 L 0.02587 0.01736 L 0.02396 0.0331 L 0.02396 0.04838 L 0.02379 0.05833 L 0.02379 0.06851 L 0.025 0.08125 L 0.02709 0.09236 " pathEditMode="relative" rAng="0" ptsTypes="ffAAAAAAAAAf">
                                      <p:cBhvr>
                                        <p:cTn id="11" dur="14500" fill="hold"/>
                                        <p:tgtEl>
                                          <p:spTgt spid="6"/>
                                        </p:tgtEl>
                                        <p:attrNameLst>
                                          <p:attrName>ppt_x</p:attrName>
                                          <p:attrName>ppt_y</p:attrName>
                                        </p:attrNameLst>
                                      </p:cBhvr>
                                      <p:rCtr x="1042" y="4352"/>
                                    </p:animMotion>
                                  </p:childTnLst>
                                </p:cTn>
                              </p:par>
                              <p:par>
                                <p:cTn id="12" presetID="22" presetClass="entr" presetSubtype="1" fill="hold" grpId="0" nodeType="withEffect">
                                  <p:stCondLst>
                                    <p:cond delay="1660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13600"/>
                                        <p:tgtEl>
                                          <p:spTgt spid="10"/>
                                        </p:tgtEl>
                                      </p:cBhvr>
                                    </p:animEffect>
                                  </p:childTnLst>
                                </p:cTn>
                              </p:par>
                              <p:par>
                                <p:cTn id="15" presetID="1" presetClass="exit" presetSubtype="0" fill="hold" nodeType="withEffect">
                                  <p:stCondLst>
                                    <p:cond delay="2970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nodeType="withEffect">
                                  <p:stCondLst>
                                    <p:cond delay="29700"/>
                                  </p:stCondLst>
                                  <p:childTnLst>
                                    <p:set>
                                      <p:cBhvr>
                                        <p:cTn id="18" dur="1" fill="hold">
                                          <p:stCondLst>
                                            <p:cond delay="0"/>
                                          </p:stCondLst>
                                        </p:cTn>
                                        <p:tgtEl>
                                          <p:spTgt spid="11"/>
                                        </p:tgtEl>
                                        <p:attrNameLst>
                                          <p:attrName>style.visibility</p:attrName>
                                        </p:attrNameLst>
                                      </p:cBhvr>
                                      <p:to>
                                        <p:strVal val="visible"/>
                                      </p:to>
                                    </p:set>
                                  </p:childTnLst>
                                </p:cTn>
                              </p:par>
                              <p:par>
                                <p:cTn id="19" presetID="0" presetClass="path" presetSubtype="0" accel="50000" decel="50000" fill="hold" nodeType="withEffect">
                                  <p:stCondLst>
                                    <p:cond delay="29700"/>
                                  </p:stCondLst>
                                  <p:childTnLst>
                                    <p:animMotion origin="layout" path="M -0.0033 -0.02893 C -0.00278 -0.02708 -0.00347 -0.01667 -0.00295 -0.01088 C -0.00243 -0.00509 -0.00087 0.0007 -0.00052 0.00533 C -0.00052 0.00926 -0.00052 0.01273 -0.00052 0.01713 C -0.00052 0.02153 -0.00035 0.02755 -0.00017 0.03241 C -1.66667E-6 0.03727 0.00035 0.04028 0.00035 0.04676 C 0.00035 0.05324 -0.00017 0.06296 -0.00052 0.07199 C -0.00087 0.08102 -0.00139 0.09468 -0.00156 0.10046 " pathEditMode="relative" rAng="0" ptsTypes="fafaaaaf">
                                      <p:cBhvr>
                                        <p:cTn id="20" dur="15300" fill="hold"/>
                                        <p:tgtEl>
                                          <p:spTgt spid="11"/>
                                        </p:tgtEl>
                                        <p:attrNameLst>
                                          <p:attrName>ppt_x</p:attrName>
                                          <p:attrName>ppt_y</p:attrName>
                                        </p:attrNameLst>
                                      </p:cBhvr>
                                      <p:rCtr x="174" y="6458"/>
                                    </p:animMotion>
                                  </p:childTnLst>
                                </p:cTn>
                              </p:par>
                              <p:par>
                                <p:cTn id="21" presetID="22" presetClass="entr" presetSubtype="1" fill="hold" grpId="0" nodeType="withEffect">
                                  <p:stCondLst>
                                    <p:cond delay="3030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15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2697540"/>
            <a:ext cx="5293987" cy="1446550"/>
          </a:xfrm>
          <a:prstGeom prst="rect">
            <a:avLst/>
          </a:prstGeom>
          <a:noFill/>
        </p:spPr>
        <p:txBody>
          <a:bodyPr wrap="square" rtlCol="0">
            <a:spAutoFit/>
          </a:bodyPr>
          <a:lstStyle/>
          <a:p>
            <a:pPr algn="ctr"/>
            <a:r>
              <a:rPr lang="en-US" altLang="zh-CN" sz="8800" dirty="0"/>
              <a:t>Thanks</a:t>
            </a:r>
            <a:r>
              <a:rPr lang="en-US" altLang="zh-CN" sz="8800" dirty="0" smtClean="0"/>
              <a:t>!</a:t>
            </a:r>
            <a:endParaRPr lang="zh-CN" altLang="en-US" sz="8800" dirty="0"/>
          </a:p>
        </p:txBody>
      </p:sp>
      <p:sp>
        <p:nvSpPr>
          <p:cNvPr id="5" name="Text Placeholder 2"/>
          <p:cNvSpPr txBox="1">
            <a:spLocks/>
          </p:cNvSpPr>
          <p:nvPr/>
        </p:nvSpPr>
        <p:spPr>
          <a:xfrm>
            <a:off x="5257800" y="4380866"/>
            <a:ext cx="3657600" cy="2362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Tx/>
              <a:buBlip>
                <a:blip r:embed="rId3"/>
              </a:buBlip>
              <a:defRPr sz="320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4"/>
              </a:buBlip>
              <a:defRPr sz="2800" kern="1200">
                <a:solidFill>
                  <a:schemeClr val="tx1"/>
                </a:solidFill>
                <a:latin typeface="+mn-lt"/>
                <a:ea typeface="+mn-ea"/>
                <a:cs typeface="+mn-cs"/>
              </a:defRPr>
            </a:lvl2pPr>
            <a:lvl3pPr marL="1143000" indent="-228600" algn="l" defTabSz="914400" rtl="0" eaLnBrk="1" latinLnBrk="0" hangingPunct="1">
              <a:spcBef>
                <a:spcPct val="20000"/>
              </a:spcBef>
              <a:buFontTx/>
              <a:buBlip>
                <a:blip r:embed="rId4"/>
              </a:buBlip>
              <a:defRPr sz="2400" kern="1200">
                <a:solidFill>
                  <a:schemeClr val="tx1"/>
                </a:solidFill>
                <a:latin typeface="+mn-lt"/>
                <a:ea typeface="+mn-ea"/>
                <a:cs typeface="+mn-cs"/>
              </a:defRPr>
            </a:lvl3pPr>
            <a:lvl4pPr marL="1600200" indent="-228600" algn="l" defTabSz="914400" rtl="0" eaLnBrk="1" latinLnBrk="0" hangingPunct="1">
              <a:spcBef>
                <a:spcPct val="20000"/>
              </a:spcBef>
              <a:buFontTx/>
              <a:buBlip>
                <a:blip r:embed="rId4"/>
              </a:buBlip>
              <a:defRPr sz="20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4"/>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Tx/>
              <a:buNone/>
            </a:pPr>
            <a:endParaRPr lang="en-US" dirty="0" smtClean="0"/>
          </a:p>
          <a:p>
            <a:pPr>
              <a:buFontTx/>
              <a:buNone/>
            </a:pPr>
            <a:endParaRPr lang="en-US" dirty="0" smtClean="0"/>
          </a:p>
          <a:p>
            <a:pPr algn="r">
              <a:buNone/>
            </a:pPr>
            <a:endParaRPr lang="en-US" altLang="zh-CN" dirty="0"/>
          </a:p>
          <a:p>
            <a:pPr algn="r">
              <a:buNone/>
            </a:pPr>
            <a:r>
              <a:rPr lang="en-US" altLang="zh-CN" sz="2400" dirty="0" smtClean="0"/>
              <a:t>Y</a:t>
            </a:r>
            <a:r>
              <a:rPr lang="en-US" altLang="zh-CN" sz="2000" dirty="0" smtClean="0"/>
              <a:t>u Zheng</a:t>
            </a:r>
          </a:p>
          <a:p>
            <a:pPr algn="r">
              <a:buNone/>
            </a:pPr>
            <a:r>
              <a:rPr lang="en-US" sz="1600" dirty="0" smtClean="0">
                <a:solidFill>
                  <a:schemeClr val="tx1">
                    <a:lumMod val="65000"/>
                    <a:lumOff val="35000"/>
                  </a:schemeClr>
                </a:solidFill>
              </a:rPr>
              <a:t>Microsoft Research Asia</a:t>
            </a:r>
            <a:endParaRPr lang="en-US" sz="2000" dirty="0">
              <a:solidFill>
                <a:schemeClr val="tx1">
                  <a:lumMod val="65000"/>
                  <a:lumOff val="35000"/>
                </a:schemeClr>
              </a:solidFill>
            </a:endParaRPr>
          </a:p>
        </p:txBody>
      </p:sp>
      <p:pic>
        <p:nvPicPr>
          <p:cNvPr id="6" name="Picture 2" descr="C:\Users\v-jinyua\Pictures\yuzhe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60987" y="4841974"/>
            <a:ext cx="802013" cy="10254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research project\Driving Direction\document\Shortest path computation\images\Images for T-drive  poster\logo.png"/>
          <p:cNvPicPr>
            <a:picLocks noChangeAspect="1" noChangeArrowheads="1"/>
          </p:cNvPicPr>
          <p:nvPr/>
        </p:nvPicPr>
        <p:blipFill>
          <a:blip r:embed="rId6" cstate="print"/>
          <a:srcRect/>
          <a:stretch>
            <a:fillRect/>
          </a:stretch>
        </p:blipFill>
        <p:spPr bwMode="auto">
          <a:xfrm>
            <a:off x="152400" y="122983"/>
            <a:ext cx="2590800" cy="867617"/>
          </a:xfrm>
          <a:prstGeom prst="rect">
            <a:avLst/>
          </a:prstGeom>
          <a:noFill/>
        </p:spPr>
      </p:pic>
      <p:sp>
        <p:nvSpPr>
          <p:cNvPr id="2" name="Rectangle 1"/>
          <p:cNvSpPr/>
          <p:nvPr/>
        </p:nvSpPr>
        <p:spPr>
          <a:xfrm>
            <a:off x="2057400" y="1668959"/>
            <a:ext cx="5506406" cy="769441"/>
          </a:xfrm>
          <a:prstGeom prst="rect">
            <a:avLst/>
          </a:prstGeom>
        </p:spPr>
        <p:txBody>
          <a:bodyPr wrap="square">
            <a:spAutoFit/>
          </a:bodyPr>
          <a:lstStyle/>
          <a:p>
            <a:r>
              <a:rPr lang="en-US" altLang="zh-CN" sz="2400" dirty="0" smtClean="0"/>
              <a:t>A free dataset: </a:t>
            </a:r>
            <a:r>
              <a:rPr lang="en-US" altLang="zh-CN" sz="2400" b="1" dirty="0" err="1" smtClean="0">
                <a:solidFill>
                  <a:srgbClr val="0000FF"/>
                </a:solidFill>
              </a:rPr>
              <a:t>GeoLife</a:t>
            </a:r>
            <a:r>
              <a:rPr lang="en-US" altLang="zh-CN" sz="2400" b="1" dirty="0" smtClean="0">
                <a:solidFill>
                  <a:srgbClr val="0000FF"/>
                </a:solidFill>
              </a:rPr>
              <a:t> </a:t>
            </a:r>
            <a:r>
              <a:rPr lang="en-US" altLang="zh-CN" sz="2400" b="1" dirty="0">
                <a:solidFill>
                  <a:srgbClr val="0000FF"/>
                </a:solidFill>
              </a:rPr>
              <a:t>GPS </a:t>
            </a:r>
            <a:r>
              <a:rPr lang="en-US" altLang="zh-CN" sz="2400" b="1" dirty="0" smtClean="0">
                <a:solidFill>
                  <a:srgbClr val="0000FF"/>
                </a:solidFill>
              </a:rPr>
              <a:t>trajectories</a:t>
            </a:r>
          </a:p>
          <a:p>
            <a:r>
              <a:rPr lang="en-US" altLang="zh-CN" sz="2000" dirty="0" smtClean="0"/>
              <a:t>160+ users in a period of 1+ years</a:t>
            </a:r>
            <a:endParaRPr lang="en-US" altLang="zh-CN" sz="2000" dirty="0"/>
          </a:p>
        </p:txBody>
      </p:sp>
      <p:sp>
        <p:nvSpPr>
          <p:cNvPr id="10" name="Rectangle 9"/>
          <p:cNvSpPr/>
          <p:nvPr/>
        </p:nvSpPr>
        <p:spPr>
          <a:xfrm>
            <a:off x="3058002" y="4572000"/>
            <a:ext cx="3418998" cy="461665"/>
          </a:xfrm>
          <a:prstGeom prst="rect">
            <a:avLst/>
          </a:prstGeom>
        </p:spPr>
        <p:txBody>
          <a:bodyPr wrap="square">
            <a:spAutoFit/>
          </a:bodyPr>
          <a:lstStyle/>
          <a:p>
            <a:r>
              <a:rPr lang="en-US" altLang="zh-CN" sz="2400" dirty="0" smtClean="0">
                <a:hlinkClick r:id="rId7"/>
              </a:rPr>
              <a:t>yuzheng@microsoft.com</a:t>
            </a:r>
            <a:r>
              <a:rPr lang="en-US" altLang="zh-CN" sz="2400" dirty="0" smtClean="0"/>
              <a:t> </a:t>
            </a:r>
            <a:endParaRPr lang="en-US" altLang="zh-CN" sz="2000" dirty="0"/>
          </a:p>
        </p:txBody>
      </p:sp>
    </p:spTree>
    <p:extLst>
      <p:ext uri="{BB962C8B-B14F-4D97-AF65-F5344CB8AC3E}">
        <p14:creationId xmlns:p14="http://schemas.microsoft.com/office/powerpoint/2010/main" val="6111404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References</a:t>
            </a:r>
            <a:endParaRPr lang="zh-CN" altLang="en-US" dirty="0"/>
          </a:p>
        </p:txBody>
      </p:sp>
      <p:sp>
        <p:nvSpPr>
          <p:cNvPr id="3" name="Text Placeholder 2"/>
          <p:cNvSpPr>
            <a:spLocks noGrp="1"/>
          </p:cNvSpPr>
          <p:nvPr>
            <p:ph type="body" idx="1"/>
          </p:nvPr>
        </p:nvSpPr>
        <p:spPr/>
        <p:txBody>
          <a:bodyPr>
            <a:normAutofit/>
          </a:bodyPr>
          <a:lstStyle/>
          <a:p>
            <a:pPr marL="0" indent="0">
              <a:buNone/>
            </a:pPr>
            <a:r>
              <a:rPr lang="en-US" altLang="zh-CN" sz="1800" dirty="0" smtClean="0"/>
              <a:t>[1]</a:t>
            </a:r>
            <a:r>
              <a:rPr lang="en-US" altLang="zh-CN" sz="1800" dirty="0"/>
              <a:t> Jing </a:t>
            </a:r>
            <a:r>
              <a:rPr lang="en-US" altLang="zh-CN" sz="1800" dirty="0" smtClean="0"/>
              <a:t>Yuan, </a:t>
            </a:r>
            <a:r>
              <a:rPr lang="en-US" altLang="zh-CN" sz="1800" dirty="0"/>
              <a:t>Yu Zheng, </a:t>
            </a:r>
            <a:r>
              <a:rPr lang="en-US" altLang="zh-CN" sz="1800" dirty="0" err="1"/>
              <a:t>Chengyang</a:t>
            </a:r>
            <a:r>
              <a:rPr lang="en-US" altLang="zh-CN" sz="1800" dirty="0"/>
              <a:t> Zhang, Wenlei Xie, Xing Xie, Guangzhong Sun, Yan Huang. </a:t>
            </a:r>
            <a:r>
              <a:rPr lang="en-US" altLang="zh-CN" sz="1800" dirty="0">
                <a:hlinkClick r:id="rId2" action="ppaction://hlinkfile"/>
              </a:rPr>
              <a:t>T-Drive: Driving Directions Based on Taxi Trajectories</a:t>
            </a:r>
            <a:r>
              <a:rPr lang="en-US" altLang="zh-CN" sz="1800" dirty="0"/>
              <a:t>. In Proceedings of ACM SIGSPATIAL Conference on Advances in Geographical Information Systems (</a:t>
            </a:r>
            <a:r>
              <a:rPr lang="en-US" altLang="zh-CN" sz="1800" b="1" dirty="0"/>
              <a:t>ACM SIGSPATIAL GIS 2010</a:t>
            </a:r>
            <a:r>
              <a:rPr lang="en-US" altLang="zh-CN" sz="1800" dirty="0" smtClean="0"/>
              <a:t>).</a:t>
            </a:r>
          </a:p>
          <a:p>
            <a:pPr marL="0" indent="0">
              <a:buNone/>
            </a:pPr>
            <a:r>
              <a:rPr lang="en-US" altLang="zh-CN" sz="1800" dirty="0" smtClean="0"/>
              <a:t>[2] </a:t>
            </a:r>
            <a:r>
              <a:rPr lang="en-US" altLang="zh-CN" sz="1800" dirty="0"/>
              <a:t>Yin </a:t>
            </a:r>
            <a:r>
              <a:rPr lang="en-US" altLang="zh-CN" sz="1800" dirty="0" smtClean="0"/>
              <a:t>Lou, </a:t>
            </a:r>
            <a:r>
              <a:rPr lang="en-US" altLang="zh-CN" sz="1800" dirty="0" err="1"/>
              <a:t>Chengyang</a:t>
            </a:r>
            <a:r>
              <a:rPr lang="en-US" altLang="zh-CN" sz="1800" dirty="0"/>
              <a:t> Zhang*, </a:t>
            </a:r>
            <a:r>
              <a:rPr lang="en-US" altLang="zh-CN" sz="1800" b="1" dirty="0"/>
              <a:t>Yu Zheng</a:t>
            </a:r>
            <a:r>
              <a:rPr lang="en-US" altLang="zh-CN" sz="1800" dirty="0"/>
              <a:t>, Xing Xie. </a:t>
            </a:r>
            <a:r>
              <a:rPr lang="en-US" altLang="zh-CN" sz="1800" dirty="0">
                <a:hlinkClick r:id="rId3" action="ppaction://hlinkfile"/>
              </a:rPr>
              <a:t>Map-Matching for Low-Sampling-Rate GPS Trajectories</a:t>
            </a:r>
            <a:r>
              <a:rPr lang="en-US" altLang="zh-CN" sz="1800" dirty="0"/>
              <a:t>. In Proceedings of ACM SIGSPATIAL Conference on Geographical Information Systems (</a:t>
            </a:r>
            <a:r>
              <a:rPr lang="en-US" altLang="zh-CN" sz="1800" b="1" dirty="0"/>
              <a:t>ACM SIGSPATIAL GIS 2009</a:t>
            </a:r>
            <a:r>
              <a:rPr lang="en-US" altLang="zh-CN" sz="1800" dirty="0"/>
              <a:t>).</a:t>
            </a:r>
          </a:p>
          <a:p>
            <a:pPr marL="0" indent="0">
              <a:buNone/>
            </a:pPr>
            <a:r>
              <a:rPr lang="en-US" altLang="zh-CN" sz="1800" dirty="0" smtClean="0"/>
              <a:t>[3] </a:t>
            </a:r>
            <a:r>
              <a:rPr lang="en-US" altLang="zh-CN" sz="1800" dirty="0"/>
              <a:t>Jin </a:t>
            </a:r>
            <a:r>
              <a:rPr lang="en-US" altLang="zh-CN" sz="1800" dirty="0" smtClean="0"/>
              <a:t>Yuan, </a:t>
            </a:r>
            <a:r>
              <a:rPr lang="en-US" altLang="zh-CN" sz="1800" b="1" dirty="0"/>
              <a:t>Yu Zheng</a:t>
            </a:r>
            <a:r>
              <a:rPr lang="en-US" altLang="zh-CN" sz="1800" dirty="0"/>
              <a:t>. </a:t>
            </a:r>
            <a:r>
              <a:rPr lang="en-US" altLang="zh-CN" sz="1800" dirty="0">
                <a:hlinkClick r:id="rId4" action="ppaction://hlinkfile"/>
              </a:rPr>
              <a:t>An Interactive Voting-based Map Matching Algorithm</a:t>
            </a:r>
            <a:r>
              <a:rPr lang="en-US" altLang="zh-CN" sz="1800" dirty="0"/>
              <a:t>. In proceedings of the International Conference on Mobile Data Management 2010 (MDM 2010).</a:t>
            </a:r>
            <a:endParaRPr lang="zh-CN" altLang="en-US" sz="1800" dirty="0"/>
          </a:p>
        </p:txBody>
      </p:sp>
    </p:spTree>
    <p:extLst>
      <p:ext uri="{BB962C8B-B14F-4D97-AF65-F5344CB8AC3E}">
        <p14:creationId xmlns:p14="http://schemas.microsoft.com/office/powerpoint/2010/main" val="126935101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6050" y="314325"/>
            <a:ext cx="5848350"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5108" r="5175" b="5377"/>
          <a:stretch/>
        </p:blipFill>
        <p:spPr bwMode="auto">
          <a:xfrm>
            <a:off x="2676525" y="3429000"/>
            <a:ext cx="5934075"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009756" y="1611868"/>
            <a:ext cx="1200044" cy="369332"/>
          </a:xfrm>
          <a:prstGeom prst="rect">
            <a:avLst/>
          </a:prstGeom>
        </p:spPr>
        <p:txBody>
          <a:bodyPr wrap="square">
            <a:spAutoFit/>
          </a:bodyPr>
          <a:lstStyle/>
          <a:p>
            <a:r>
              <a:rPr lang="en-US" altLang="zh-CN" i="1" dirty="0"/>
              <a:t>t </a:t>
            </a:r>
            <a:r>
              <a:rPr lang="en-US" altLang="zh-CN" i="1" dirty="0" smtClean="0"/>
              <a:t>=</a:t>
            </a:r>
            <a:r>
              <a:rPr lang="en-US" altLang="zh-CN" dirty="0" smtClean="0"/>
              <a:t>7:00am</a:t>
            </a:r>
            <a:endParaRPr lang="zh-CN" altLang="en-US" dirty="0"/>
          </a:p>
        </p:txBody>
      </p:sp>
      <p:sp>
        <p:nvSpPr>
          <p:cNvPr id="8" name="Rectangle 7"/>
          <p:cNvSpPr/>
          <p:nvPr/>
        </p:nvSpPr>
        <p:spPr>
          <a:xfrm>
            <a:off x="1011806" y="4812268"/>
            <a:ext cx="1350393" cy="369332"/>
          </a:xfrm>
          <a:prstGeom prst="rect">
            <a:avLst/>
          </a:prstGeom>
        </p:spPr>
        <p:txBody>
          <a:bodyPr wrap="square">
            <a:spAutoFit/>
          </a:bodyPr>
          <a:lstStyle/>
          <a:p>
            <a:r>
              <a:rPr lang="en-US" altLang="zh-CN" i="1" dirty="0"/>
              <a:t>t = </a:t>
            </a:r>
            <a:r>
              <a:rPr lang="en-US" altLang="zh-CN" dirty="0" smtClean="0"/>
              <a:t>8:30am</a:t>
            </a:r>
            <a:endParaRPr lang="zh-CN" altLang="en-US" dirty="0"/>
          </a:p>
        </p:txBody>
      </p:sp>
      <mc:AlternateContent xmlns:mc="http://schemas.openxmlformats.org/markup-compatibility/2006" xmlns:a14="http://schemas.microsoft.com/office/drawing/2010/main">
        <mc:Choice Requires="a14">
          <p:sp>
            <p:nvSpPr>
              <p:cNvPr id="6" name="Rectangle 5"/>
              <p:cNvSpPr/>
              <p:nvPr/>
            </p:nvSpPr>
            <p:spPr>
              <a:xfrm>
                <a:off x="76200" y="285690"/>
                <a:ext cx="2514600" cy="400110"/>
              </a:xfrm>
              <a:prstGeom prst="rect">
                <a:avLst/>
              </a:prstGeom>
            </p:spPr>
            <p:txBody>
              <a:bodyPr wrap="square">
                <a:spAutoFit/>
              </a:bodyPr>
              <a:lstStyle/>
              <a:p>
                <a:pPr lvl="1" algn="just"/>
                <a:r>
                  <a:rPr lang="en-US" altLang="zh-CN" sz="2000" dirty="0" smtClean="0"/>
                  <a:t>Q=</a:t>
                </a:r>
                <a:r>
                  <a:rPr lang="en-US" altLang="zh-CN" sz="2000" dirty="0"/>
                  <a:t>(</a:t>
                </a:r>
                <a14:m>
                  <m:oMath xmlns:m="http://schemas.openxmlformats.org/officeDocument/2006/math">
                    <m:sSub>
                      <m:sSubPr>
                        <m:ctrlPr>
                          <a:rPr lang="en-US" altLang="zh-CN" sz="2000" i="1">
                            <a:latin typeface="Cambria Math"/>
                          </a:rPr>
                        </m:ctrlPr>
                      </m:sSubPr>
                      <m:e>
                        <m:r>
                          <a:rPr lang="en-US" altLang="zh-CN" sz="2000" i="1">
                            <a:latin typeface="Cambria Math"/>
                          </a:rPr>
                          <m:t>𝑞</m:t>
                        </m:r>
                      </m:e>
                      <m:sub>
                        <m:r>
                          <a:rPr lang="en-US" altLang="zh-CN" sz="2000" i="1">
                            <a:latin typeface="Cambria Math"/>
                          </a:rPr>
                          <m:t>𝑠</m:t>
                        </m:r>
                      </m:sub>
                    </m:sSub>
                    <m:r>
                      <a:rPr lang="en-US" altLang="zh-CN" sz="2000" i="1">
                        <a:latin typeface="Cambria Math"/>
                      </a:rPr>
                      <m:t>, </m:t>
                    </m:r>
                    <m:sSub>
                      <m:sSubPr>
                        <m:ctrlPr>
                          <a:rPr lang="en-US" altLang="zh-CN" sz="2000" i="1">
                            <a:latin typeface="Cambria Math"/>
                          </a:rPr>
                        </m:ctrlPr>
                      </m:sSubPr>
                      <m:e>
                        <m:r>
                          <a:rPr lang="en-US" altLang="zh-CN" sz="2000" i="1">
                            <a:latin typeface="Cambria Math"/>
                          </a:rPr>
                          <m:t>𝑞</m:t>
                        </m:r>
                      </m:e>
                      <m:sub>
                        <m:r>
                          <a:rPr lang="en-US" altLang="zh-CN" sz="2000" i="1">
                            <a:latin typeface="Cambria Math"/>
                          </a:rPr>
                          <m:t>𝑑</m:t>
                        </m:r>
                      </m:sub>
                    </m:sSub>
                  </m:oMath>
                </a14:m>
                <a:r>
                  <a:rPr lang="en-US" altLang="zh-CN" sz="2000" dirty="0"/>
                  <a:t> and </a:t>
                </a:r>
                <a:r>
                  <a:rPr lang="en-US" altLang="zh-CN" sz="2000" i="1" dirty="0"/>
                  <a:t>t</a:t>
                </a:r>
                <a:r>
                  <a:rPr lang="en-US" altLang="zh-CN" sz="2000" dirty="0"/>
                  <a:t>)</a:t>
                </a:r>
                <a:endParaRPr lang="zh-CN" altLang="en-US" sz="2000" dirty="0"/>
              </a:p>
            </p:txBody>
          </p:sp>
        </mc:Choice>
        <mc:Fallback xmlns="">
          <p:sp>
            <p:nvSpPr>
              <p:cNvPr id="6" name="Rectangle 5"/>
              <p:cNvSpPr>
                <a:spLocks noRot="1" noChangeAspect="1" noMove="1" noResize="1" noEditPoints="1" noAdjustHandles="1" noChangeArrowheads="1" noChangeShapeType="1" noTextEdit="1"/>
              </p:cNvSpPr>
              <p:nvPr/>
            </p:nvSpPr>
            <p:spPr>
              <a:xfrm>
                <a:off x="76200" y="285690"/>
                <a:ext cx="2514600" cy="400110"/>
              </a:xfrm>
              <a:prstGeom prst="rect">
                <a:avLst/>
              </a:prstGeom>
              <a:blipFill rotWithShape="1">
                <a:blip r:embed="rId4"/>
                <a:stretch>
                  <a:fillRect t="-7576" b="-2575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91381457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1000" y="381000"/>
            <a:ext cx="8380412" cy="553998"/>
          </a:xfrm>
        </p:spPr>
        <p:txBody>
          <a:bodyPr>
            <a:normAutofit fontScale="90000"/>
          </a:bodyPr>
          <a:lstStyle/>
          <a:p>
            <a:r>
              <a:rPr lang="en-US" dirty="0" smtClean="0"/>
              <a:t>Background</a:t>
            </a:r>
            <a:endParaRPr lang="en-US" dirty="0"/>
          </a:p>
        </p:txBody>
      </p:sp>
      <p:sp>
        <p:nvSpPr>
          <p:cNvPr id="3" name="文本占位符 2"/>
          <p:cNvSpPr>
            <a:spLocks noGrp="1"/>
          </p:cNvSpPr>
          <p:nvPr>
            <p:ph type="body" idx="1"/>
          </p:nvPr>
        </p:nvSpPr>
        <p:spPr>
          <a:xfrm>
            <a:off x="381000" y="1295400"/>
            <a:ext cx="7542212" cy="3134626"/>
          </a:xfrm>
        </p:spPr>
        <p:txBody>
          <a:bodyPr>
            <a:normAutofit/>
          </a:bodyPr>
          <a:lstStyle/>
          <a:p>
            <a:r>
              <a:rPr lang="en-US" sz="2400" dirty="0" smtClean="0"/>
              <a:t>Shortest path and Fastest path (speed constraints)</a:t>
            </a:r>
          </a:p>
          <a:p>
            <a:r>
              <a:rPr lang="en-US" sz="2400" dirty="0" smtClean="0"/>
              <a:t>Real-time traffic analysis</a:t>
            </a:r>
          </a:p>
          <a:p>
            <a:pPr lvl="1"/>
            <a:r>
              <a:rPr lang="en-US" sz="2000" dirty="0" smtClean="0"/>
              <a:t>Methods</a:t>
            </a:r>
          </a:p>
          <a:p>
            <a:pPr lvl="2"/>
            <a:r>
              <a:rPr lang="en-US" sz="1600" dirty="0" smtClean="0"/>
              <a:t>Road sensors </a:t>
            </a:r>
          </a:p>
          <a:p>
            <a:pPr lvl="2"/>
            <a:r>
              <a:rPr lang="en-US" sz="1600" dirty="0" smtClean="0"/>
              <a:t>Visual-based (camera) </a:t>
            </a:r>
          </a:p>
          <a:p>
            <a:pPr lvl="2"/>
            <a:r>
              <a:rPr lang="en-US" sz="1600" dirty="0" smtClean="0"/>
              <a:t>Floating car data</a:t>
            </a:r>
          </a:p>
          <a:p>
            <a:pPr lvl="1"/>
            <a:r>
              <a:rPr lang="en-US" altLang="zh-CN" sz="2000" dirty="0"/>
              <a:t>Open </a:t>
            </a:r>
            <a:r>
              <a:rPr lang="en-US" altLang="zh-CN" sz="2000" dirty="0" smtClean="0"/>
              <a:t>challenges: coverage, accuracy,…</a:t>
            </a:r>
            <a:endParaRPr lang="en-US" altLang="zh-CN" sz="2000" dirty="0"/>
          </a:p>
          <a:p>
            <a:pPr lvl="1"/>
            <a:r>
              <a:rPr lang="en-US" sz="2000" dirty="0" smtClean="0"/>
              <a:t>Have not been integrated into routing</a:t>
            </a:r>
          </a:p>
        </p:txBody>
      </p:sp>
      <p:cxnSp>
        <p:nvCxnSpPr>
          <p:cNvPr id="39" name="Straight Connector 38"/>
          <p:cNvCxnSpPr/>
          <p:nvPr/>
        </p:nvCxnSpPr>
        <p:spPr>
          <a:xfrm>
            <a:off x="2881908" y="7149299"/>
            <a:ext cx="0" cy="13501"/>
          </a:xfrm>
          <a:prstGeom prst="line">
            <a:avLst/>
          </a:prstGeom>
          <a:ln w="28575">
            <a:solidFill>
              <a:srgbClr val="FFC000"/>
            </a:solidFill>
            <a:prstDash val="lgDash"/>
          </a:ln>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668886" y="4572000"/>
            <a:ext cx="7865514" cy="1828800"/>
            <a:chOff x="516486" y="4377246"/>
            <a:chExt cx="8159970" cy="1947354"/>
          </a:xfrm>
        </p:grpSpPr>
        <p:sp>
          <p:nvSpPr>
            <p:cNvPr id="71" name="Rectangle 70"/>
            <p:cNvSpPr/>
            <p:nvPr/>
          </p:nvSpPr>
          <p:spPr>
            <a:xfrm>
              <a:off x="2935047" y="5409946"/>
              <a:ext cx="66447" cy="379268"/>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3302" y="5502416"/>
              <a:ext cx="625494" cy="287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3" name="Group 72"/>
            <p:cNvGrpSpPr/>
            <p:nvPr/>
          </p:nvGrpSpPr>
          <p:grpSpPr>
            <a:xfrm>
              <a:off x="553222" y="5028456"/>
              <a:ext cx="1512169" cy="1296144"/>
              <a:chOff x="323528" y="4834198"/>
              <a:chExt cx="2160241" cy="1296144"/>
            </a:xfrm>
          </p:grpSpPr>
          <p:cxnSp>
            <p:nvCxnSpPr>
              <p:cNvPr id="112" name="Straight Connector 111"/>
              <p:cNvCxnSpPr/>
              <p:nvPr/>
            </p:nvCxnSpPr>
            <p:spPr>
              <a:xfrm>
                <a:off x="323528" y="4834198"/>
                <a:ext cx="2160240"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113" name="Group 112"/>
              <p:cNvGrpSpPr/>
              <p:nvPr/>
            </p:nvGrpSpPr>
            <p:grpSpPr>
              <a:xfrm rot="10800000">
                <a:off x="323529" y="5626286"/>
                <a:ext cx="2160240" cy="504056"/>
                <a:chOff x="2123728" y="3933056"/>
                <a:chExt cx="2160240" cy="1152128"/>
              </a:xfrm>
            </p:grpSpPr>
            <p:cxnSp>
              <p:nvCxnSpPr>
                <p:cNvPr id="115" name="Straight Connector 114"/>
                <p:cNvCxnSpPr/>
                <p:nvPr/>
              </p:nvCxnSpPr>
              <p:spPr>
                <a:xfrm flipH="1">
                  <a:off x="2123728" y="5085184"/>
                  <a:ext cx="216024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2123728" y="3933056"/>
                  <a:ext cx="0" cy="1152128"/>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114" name="Straight Connector 113"/>
              <p:cNvCxnSpPr/>
              <p:nvPr/>
            </p:nvCxnSpPr>
            <p:spPr>
              <a:xfrm>
                <a:off x="378740" y="5232339"/>
                <a:ext cx="2033020" cy="0"/>
              </a:xfrm>
              <a:prstGeom prst="line">
                <a:avLst/>
              </a:prstGeom>
              <a:ln w="28575">
                <a:solidFill>
                  <a:srgbClr val="FFC000"/>
                </a:solidFill>
                <a:prstDash val="lgDash"/>
              </a:ln>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rot="10800000">
              <a:off x="2857476" y="5820543"/>
              <a:ext cx="504055" cy="504056"/>
              <a:chOff x="2339752" y="3581400"/>
              <a:chExt cx="2160240" cy="1152128"/>
            </a:xfrm>
          </p:grpSpPr>
          <p:cxnSp>
            <p:nvCxnSpPr>
              <p:cNvPr id="110" name="Straight Connector 109"/>
              <p:cNvCxnSpPr/>
              <p:nvPr/>
            </p:nvCxnSpPr>
            <p:spPr>
              <a:xfrm>
                <a:off x="2339752" y="4733528"/>
                <a:ext cx="216024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V="1">
                <a:off x="4499992" y="3581400"/>
                <a:ext cx="0" cy="1152128"/>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75" name="Group 74"/>
            <p:cNvGrpSpPr/>
            <p:nvPr/>
          </p:nvGrpSpPr>
          <p:grpSpPr>
            <a:xfrm>
              <a:off x="2065390" y="4380384"/>
              <a:ext cx="1296144" cy="648072"/>
              <a:chOff x="2339752" y="3573016"/>
              <a:chExt cx="1296144" cy="1152128"/>
            </a:xfrm>
          </p:grpSpPr>
          <p:cxnSp>
            <p:nvCxnSpPr>
              <p:cNvPr id="106" name="Straight Connector 105"/>
              <p:cNvCxnSpPr/>
              <p:nvPr/>
            </p:nvCxnSpPr>
            <p:spPr>
              <a:xfrm flipV="1">
                <a:off x="2339752" y="3573016"/>
                <a:ext cx="0" cy="115212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748940" y="3603496"/>
                <a:ext cx="0" cy="1080121"/>
              </a:xfrm>
              <a:prstGeom prst="line">
                <a:avLst/>
              </a:prstGeom>
              <a:ln w="28575">
                <a:solidFill>
                  <a:srgbClr val="FFC000"/>
                </a:solidFill>
                <a:prstDash val="lgDash"/>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3131841" y="4725144"/>
                <a:ext cx="50405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V="1">
                <a:off x="3131841" y="3573016"/>
                <a:ext cx="0" cy="1152128"/>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76" name="Oval 75"/>
            <p:cNvSpPr/>
            <p:nvPr/>
          </p:nvSpPr>
          <p:spPr>
            <a:xfrm>
              <a:off x="2874281" y="5409946"/>
              <a:ext cx="60766" cy="10990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Oval 76"/>
            <p:cNvSpPr/>
            <p:nvPr/>
          </p:nvSpPr>
          <p:spPr>
            <a:xfrm>
              <a:off x="2874280" y="5548426"/>
              <a:ext cx="60767" cy="10668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Oval 77"/>
            <p:cNvSpPr/>
            <p:nvPr/>
          </p:nvSpPr>
          <p:spPr>
            <a:xfrm>
              <a:off x="2879842" y="5682340"/>
              <a:ext cx="55205" cy="1068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Rectangle 78"/>
            <p:cNvSpPr/>
            <p:nvPr/>
          </p:nvSpPr>
          <p:spPr>
            <a:xfrm>
              <a:off x="6679464" y="5406808"/>
              <a:ext cx="66447" cy="379268"/>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0" name="Straight Connector 79"/>
            <p:cNvCxnSpPr/>
            <p:nvPr/>
          </p:nvCxnSpPr>
          <p:spPr>
            <a:xfrm>
              <a:off x="3865590" y="5025318"/>
              <a:ext cx="2448273"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81" name="Group 80"/>
            <p:cNvGrpSpPr/>
            <p:nvPr/>
          </p:nvGrpSpPr>
          <p:grpSpPr>
            <a:xfrm rot="10800000">
              <a:off x="3865591" y="5817406"/>
              <a:ext cx="2376264" cy="504056"/>
              <a:chOff x="2123728" y="3933056"/>
              <a:chExt cx="2160240" cy="1152128"/>
            </a:xfrm>
          </p:grpSpPr>
          <p:cxnSp>
            <p:nvCxnSpPr>
              <p:cNvPr id="104" name="Straight Connector 103"/>
              <p:cNvCxnSpPr/>
              <p:nvPr/>
            </p:nvCxnSpPr>
            <p:spPr>
              <a:xfrm flipH="1">
                <a:off x="2123728" y="5085184"/>
                <a:ext cx="216024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2123728" y="3933056"/>
                <a:ext cx="0" cy="1152128"/>
              </a:xfrm>
              <a:prstGeom prst="line">
                <a:avLst/>
              </a:prstGeom>
              <a:ln w="38100"/>
            </p:spPr>
            <p:style>
              <a:lnRef idx="1">
                <a:schemeClr val="accent1"/>
              </a:lnRef>
              <a:fillRef idx="0">
                <a:schemeClr val="accent1"/>
              </a:fillRef>
              <a:effectRef idx="0">
                <a:schemeClr val="accent1"/>
              </a:effectRef>
              <a:fontRef idx="minor">
                <a:schemeClr val="tx1"/>
              </a:fontRef>
            </p:style>
          </p:cxnSp>
        </p:grpSp>
        <p:pic>
          <p:nvPicPr>
            <p:cNvPr id="8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5296578" y="5078658"/>
              <a:ext cx="625494" cy="287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3" name="Straight Connector 82"/>
            <p:cNvCxnSpPr/>
            <p:nvPr/>
          </p:nvCxnSpPr>
          <p:spPr>
            <a:xfrm>
              <a:off x="3992811" y="5461559"/>
              <a:ext cx="2033020" cy="0"/>
            </a:xfrm>
            <a:prstGeom prst="line">
              <a:avLst/>
            </a:prstGeom>
            <a:ln w="28575">
              <a:solidFill>
                <a:srgbClr val="FFC000"/>
              </a:solidFill>
              <a:prstDash val="lgDash"/>
            </a:ln>
          </p:spPr>
          <p:style>
            <a:lnRef idx="1">
              <a:schemeClr val="accent1"/>
            </a:lnRef>
            <a:fillRef idx="0">
              <a:schemeClr val="accent1"/>
            </a:fillRef>
            <a:effectRef idx="0">
              <a:schemeClr val="accent1"/>
            </a:effectRef>
            <a:fontRef idx="minor">
              <a:schemeClr val="tx1"/>
            </a:fontRef>
          </p:style>
        </p:cxnSp>
        <p:grpSp>
          <p:nvGrpSpPr>
            <p:cNvPr id="84" name="Group 83"/>
            <p:cNvGrpSpPr/>
            <p:nvPr/>
          </p:nvGrpSpPr>
          <p:grpSpPr>
            <a:xfrm rot="10800000">
              <a:off x="6601892" y="5817405"/>
              <a:ext cx="1872209" cy="504056"/>
              <a:chOff x="2339752" y="3581400"/>
              <a:chExt cx="2160240" cy="1152128"/>
            </a:xfrm>
          </p:grpSpPr>
          <p:cxnSp>
            <p:nvCxnSpPr>
              <p:cNvPr id="102" name="Straight Connector 101"/>
              <p:cNvCxnSpPr/>
              <p:nvPr/>
            </p:nvCxnSpPr>
            <p:spPr>
              <a:xfrm>
                <a:off x="2339752" y="4733528"/>
                <a:ext cx="216024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4499992" y="3581400"/>
                <a:ext cx="0" cy="1152128"/>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85" name="Straight Connector 84"/>
            <p:cNvCxnSpPr/>
            <p:nvPr/>
          </p:nvCxnSpPr>
          <p:spPr>
            <a:xfrm flipV="1">
              <a:off x="6313863" y="4377246"/>
              <a:ext cx="0" cy="6480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6601897" y="5025318"/>
              <a:ext cx="187220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6601896" y="4377246"/>
              <a:ext cx="0" cy="64807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6618698" y="5406808"/>
              <a:ext cx="60766" cy="10990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Oval 88"/>
            <p:cNvSpPr/>
            <p:nvPr/>
          </p:nvSpPr>
          <p:spPr>
            <a:xfrm>
              <a:off x="6618697" y="5545288"/>
              <a:ext cx="60767" cy="10668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Oval 89"/>
            <p:cNvSpPr/>
            <p:nvPr/>
          </p:nvSpPr>
          <p:spPr>
            <a:xfrm>
              <a:off x="6624259" y="5679202"/>
              <a:ext cx="55205" cy="1068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639378" y="5072308"/>
              <a:ext cx="625494" cy="287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032432" y="5067017"/>
              <a:ext cx="625494" cy="287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3" name="Straight Connector 92"/>
            <p:cNvCxnSpPr/>
            <p:nvPr/>
          </p:nvCxnSpPr>
          <p:spPr>
            <a:xfrm>
              <a:off x="7826030" y="5195602"/>
              <a:ext cx="432048"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7826030" y="5348002"/>
              <a:ext cx="432048"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7826030" y="5509652"/>
              <a:ext cx="432048"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7829458" y="5664716"/>
              <a:ext cx="432048"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7" name="Picture 2" descr="C:\Users\yuzheng\AppData\Local\Microsoft\Windows\Temporary Internet Files\Content.IE5\KCMYQ8BW\MC900056918[1].wm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527" r="33669" b="9866"/>
            <a:stretch/>
          </p:blipFill>
          <p:spPr bwMode="auto">
            <a:xfrm>
              <a:off x="7829458" y="4774332"/>
              <a:ext cx="441114" cy="551553"/>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3942" y="5444620"/>
              <a:ext cx="625494" cy="287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 name="Rectangle 98"/>
            <p:cNvSpPr/>
            <p:nvPr/>
          </p:nvSpPr>
          <p:spPr>
            <a:xfrm>
              <a:off x="516486" y="5998468"/>
              <a:ext cx="149849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Traffic light</a:t>
              </a:r>
              <a:endParaRPr lang="zh-CN" altLang="en-US" dirty="0">
                <a:solidFill>
                  <a:schemeClr val="tx1"/>
                </a:solidFill>
              </a:endParaRPr>
            </a:p>
          </p:txBody>
        </p:sp>
        <p:sp>
          <p:nvSpPr>
            <p:cNvPr id="100" name="Rectangle 99"/>
            <p:cNvSpPr/>
            <p:nvPr/>
          </p:nvSpPr>
          <p:spPr>
            <a:xfrm>
              <a:off x="4153622" y="4630316"/>
              <a:ext cx="149849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parking</a:t>
              </a:r>
              <a:endParaRPr lang="zh-CN" altLang="en-US" dirty="0">
                <a:solidFill>
                  <a:schemeClr val="tx1"/>
                </a:solidFill>
              </a:endParaRPr>
            </a:p>
          </p:txBody>
        </p:sp>
        <p:sp>
          <p:nvSpPr>
            <p:cNvPr id="101" name="Rectangle 100"/>
            <p:cNvSpPr/>
            <p:nvPr/>
          </p:nvSpPr>
          <p:spPr>
            <a:xfrm>
              <a:off x="7177958" y="5928556"/>
              <a:ext cx="149849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Human factor</a:t>
              </a:r>
              <a:endParaRPr lang="zh-CN" altLang="en-US" dirty="0">
                <a:solidFill>
                  <a:schemeClr val="tx1"/>
                </a:solidFill>
              </a:endParaRPr>
            </a:p>
          </p:txBody>
        </p:sp>
      </p:grpSp>
      <p:pic>
        <p:nvPicPr>
          <p:cNvPr id="117"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8029" r="12733"/>
          <a:stretch/>
        </p:blipFill>
        <p:spPr bwMode="auto">
          <a:xfrm>
            <a:off x="5410200" y="1981200"/>
            <a:ext cx="32004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52590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 Placeholder 2"/>
          <p:cNvSpPr>
            <a:spLocks noGrp="1"/>
          </p:cNvSpPr>
          <p:nvPr>
            <p:ph type="body" idx="1"/>
          </p:nvPr>
        </p:nvSpPr>
        <p:spPr>
          <a:xfrm>
            <a:off x="762000" y="1143000"/>
            <a:ext cx="7696200" cy="3883151"/>
          </a:xfrm>
        </p:spPr>
        <p:txBody>
          <a:bodyPr>
            <a:normAutofit/>
          </a:bodyPr>
          <a:lstStyle/>
          <a:p>
            <a:r>
              <a:rPr lang="en-US" sz="2800" dirty="0" smtClean="0"/>
              <a:t>What a drive really needs? </a:t>
            </a:r>
          </a:p>
          <a:p>
            <a:endParaRPr lang="en-US" sz="2800" dirty="0" smtClean="0"/>
          </a:p>
          <a:p>
            <a:endParaRPr lang="en-US" sz="2800" dirty="0" smtClean="0"/>
          </a:p>
          <a:p>
            <a:endParaRPr lang="en-US" sz="2800" dirty="0"/>
          </a:p>
          <a:p>
            <a:endParaRPr lang="en-US" sz="2400" dirty="0" smtClean="0"/>
          </a:p>
          <a:p>
            <a:r>
              <a:rPr lang="en-US" sz="2800" dirty="0" smtClean="0"/>
              <a:t>Finding driving direction </a:t>
            </a:r>
            <a:r>
              <a:rPr lang="en-US" sz="2800" dirty="0" smtClean="0">
                <a:solidFill>
                  <a:srgbClr val="C00000"/>
                </a:solidFill>
              </a:rPr>
              <a:t>&gt; &gt; </a:t>
            </a:r>
            <a:r>
              <a:rPr lang="en-US" sz="2800" dirty="0" smtClean="0"/>
              <a:t>Traffic analysis</a:t>
            </a:r>
          </a:p>
        </p:txBody>
      </p:sp>
      <p:sp>
        <p:nvSpPr>
          <p:cNvPr id="55" name="标题 1"/>
          <p:cNvSpPr>
            <a:spLocks noGrp="1"/>
          </p:cNvSpPr>
          <p:nvPr>
            <p:ph type="title"/>
          </p:nvPr>
        </p:nvSpPr>
        <p:spPr>
          <a:xfrm>
            <a:off x="381000" y="381000"/>
            <a:ext cx="8380412" cy="553998"/>
          </a:xfrm>
        </p:spPr>
        <p:txBody>
          <a:bodyPr>
            <a:normAutofit fontScale="90000"/>
          </a:bodyPr>
          <a:lstStyle/>
          <a:p>
            <a:r>
              <a:rPr lang="en-US" dirty="0" smtClean="0"/>
              <a:t>Background</a:t>
            </a:r>
            <a:endParaRPr lang="en-US" dirty="0"/>
          </a:p>
        </p:txBody>
      </p:sp>
      <p:grpSp>
        <p:nvGrpSpPr>
          <p:cNvPr id="69" name="Group 19"/>
          <p:cNvGrpSpPr/>
          <p:nvPr/>
        </p:nvGrpSpPr>
        <p:grpSpPr>
          <a:xfrm>
            <a:off x="1979677" y="1981200"/>
            <a:ext cx="5411723" cy="1331975"/>
            <a:chOff x="5363465" y="4876801"/>
            <a:chExt cx="5411723" cy="1331975"/>
          </a:xfrm>
        </p:grpSpPr>
        <p:grpSp>
          <p:nvGrpSpPr>
            <p:cNvPr id="70" name="Group 15"/>
            <p:cNvGrpSpPr/>
            <p:nvPr/>
          </p:nvGrpSpPr>
          <p:grpSpPr>
            <a:xfrm>
              <a:off x="5363465" y="4876801"/>
              <a:ext cx="5411723" cy="1331975"/>
              <a:chOff x="5363465" y="4632961"/>
              <a:chExt cx="5411723" cy="1331975"/>
            </a:xfrm>
          </p:grpSpPr>
          <p:sp>
            <p:nvSpPr>
              <p:cNvPr id="73" name="Rectangle 3"/>
              <p:cNvSpPr/>
              <p:nvPr/>
            </p:nvSpPr>
            <p:spPr>
              <a:xfrm>
                <a:off x="5363465" y="5435393"/>
                <a:ext cx="1333499" cy="5295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Sensor Data</a:t>
                </a:r>
                <a:endParaRPr lang="en-US" sz="1800" dirty="0">
                  <a:solidFill>
                    <a:schemeClr val="tx1"/>
                  </a:solidFill>
                </a:endParaRPr>
              </a:p>
            </p:txBody>
          </p:sp>
          <p:sp>
            <p:nvSpPr>
              <p:cNvPr id="74" name="Rectangle 6"/>
              <p:cNvSpPr/>
              <p:nvPr/>
            </p:nvSpPr>
            <p:spPr>
              <a:xfrm>
                <a:off x="7015481" y="4632961"/>
                <a:ext cx="1848103" cy="618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Traffic Estimation</a:t>
                </a:r>
              </a:p>
              <a:p>
                <a:pPr algn="ctr"/>
                <a:r>
                  <a:rPr lang="en-US" sz="1800" dirty="0" smtClean="0">
                    <a:solidFill>
                      <a:schemeClr val="tx1"/>
                    </a:solidFill>
                  </a:rPr>
                  <a:t>(Speed)</a:t>
                </a:r>
                <a:endParaRPr lang="en-US" sz="1800" dirty="0">
                  <a:solidFill>
                    <a:schemeClr val="tx1"/>
                  </a:solidFill>
                </a:endParaRPr>
              </a:p>
            </p:txBody>
          </p:sp>
          <p:sp>
            <p:nvSpPr>
              <p:cNvPr id="75" name="Rectangle 7"/>
              <p:cNvSpPr/>
              <p:nvPr/>
            </p:nvSpPr>
            <p:spPr>
              <a:xfrm>
                <a:off x="9441689" y="5429297"/>
                <a:ext cx="1333499" cy="5295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Driving Directions</a:t>
                </a:r>
                <a:endParaRPr lang="en-US" sz="1800" dirty="0">
                  <a:solidFill>
                    <a:schemeClr val="tx1"/>
                  </a:solidFill>
                </a:endParaRPr>
              </a:p>
            </p:txBody>
          </p:sp>
          <p:cxnSp>
            <p:nvCxnSpPr>
              <p:cNvPr id="76" name="Straight Arrow Connector 9"/>
              <p:cNvCxnSpPr>
                <a:stCxn id="73" idx="0"/>
              </p:cNvCxnSpPr>
              <p:nvPr/>
            </p:nvCxnSpPr>
            <p:spPr>
              <a:xfrm rot="5400000" flipH="1" flipV="1">
                <a:off x="6320259" y="4696485"/>
                <a:ext cx="448865" cy="1028953"/>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8619744" y="5071872"/>
                <a:ext cx="914400" cy="548640"/>
              </a:xfrm>
              <a:prstGeom prst="straightConnector1">
                <a:avLst/>
              </a:prstGeom>
              <a:ln w="38100">
                <a:solidFill>
                  <a:srgbClr val="0000FF"/>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13"/>
              <p:cNvCxnSpPr/>
              <p:nvPr/>
            </p:nvCxnSpPr>
            <p:spPr>
              <a:xfrm>
                <a:off x="6900672" y="5742432"/>
                <a:ext cx="219456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71" name="Rectangle 16"/>
            <p:cNvSpPr/>
            <p:nvPr/>
          </p:nvSpPr>
          <p:spPr>
            <a:xfrm rot="20040982">
              <a:off x="5692648" y="4895089"/>
              <a:ext cx="1403095" cy="618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chemeClr val="tx1"/>
                  </a:solidFill>
                </a:rPr>
                <a:t>Many open challenges</a:t>
              </a:r>
              <a:endParaRPr lang="en-US" sz="1400" i="1" dirty="0">
                <a:solidFill>
                  <a:schemeClr val="tx1"/>
                </a:solidFill>
              </a:endParaRPr>
            </a:p>
          </p:txBody>
        </p:sp>
        <p:sp>
          <p:nvSpPr>
            <p:cNvPr id="72" name="Rectangle 17"/>
            <p:cNvSpPr/>
            <p:nvPr/>
          </p:nvSpPr>
          <p:spPr>
            <a:xfrm rot="1656788">
              <a:off x="8637017" y="4974705"/>
              <a:ext cx="1403095" cy="618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solidFill>
                    <a:schemeClr val="tx1"/>
                  </a:solidFill>
                </a:rPr>
                <a:t>Error Propagation</a:t>
              </a:r>
              <a:endParaRPr lang="en-US" sz="1400" i="1" dirty="0">
                <a:solidFill>
                  <a:schemeClr val="tx1"/>
                </a:solidFill>
              </a:endParaRPr>
            </a:p>
          </p:txBody>
        </p:sp>
      </p:grpSp>
      <p:grpSp>
        <p:nvGrpSpPr>
          <p:cNvPr id="2" name="Group 1"/>
          <p:cNvGrpSpPr/>
          <p:nvPr/>
        </p:nvGrpSpPr>
        <p:grpSpPr>
          <a:xfrm>
            <a:off x="838200" y="4463016"/>
            <a:ext cx="7434458" cy="2013984"/>
            <a:chOff x="838200" y="4463016"/>
            <a:chExt cx="7434458" cy="2013984"/>
          </a:xfrm>
        </p:grpSpPr>
        <p:pic>
          <p:nvPicPr>
            <p:cNvPr id="79" name="Picture 2" descr="C:\Users\yuzheng\AppData\Local\Microsoft\Windows\Temporary Internet Files\Content.IE5\UWKON0O4\MC90005480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8166" y="4463016"/>
              <a:ext cx="1653476" cy="1338406"/>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4" descr="C:\Users\yuzheng\AppData\Local\Microsoft\Windows\Temporary Internet Files\Content.IE5\7WB1D290\MP90040046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4570661"/>
              <a:ext cx="1882307" cy="1254361"/>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5" descr="C:\Users\yuzheng\AppData\Local\Microsoft\Windows\Temporary Internet Files\Content.IE5\7WB1D290\MC90013941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4648486"/>
              <a:ext cx="1338458" cy="1043186"/>
            </a:xfrm>
            <a:prstGeom prst="rect">
              <a:avLst/>
            </a:prstGeom>
            <a:noFill/>
            <a:extLst>
              <a:ext uri="{909E8E84-426E-40DD-AFC4-6F175D3DCCD1}">
                <a14:hiddenFill xmlns:a14="http://schemas.microsoft.com/office/drawing/2010/main">
                  <a:solidFill>
                    <a:srgbClr val="FFFFFF"/>
                  </a:solidFill>
                </a14:hiddenFill>
              </a:ext>
            </a:extLst>
          </p:spPr>
        </p:pic>
        <p:sp>
          <p:nvSpPr>
            <p:cNvPr id="82" name="Rectangle 81"/>
            <p:cNvSpPr/>
            <p:nvPr/>
          </p:nvSpPr>
          <p:spPr>
            <a:xfrm>
              <a:off x="838200" y="6139416"/>
              <a:ext cx="1687395" cy="261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Physical Routes</a:t>
              </a:r>
              <a:endParaRPr lang="zh-CN" altLang="en-US" dirty="0">
                <a:solidFill>
                  <a:schemeClr val="tx1"/>
                </a:solidFill>
              </a:endParaRPr>
            </a:p>
          </p:txBody>
        </p:sp>
        <p:sp>
          <p:nvSpPr>
            <p:cNvPr id="83" name="Rectangle 82"/>
            <p:cNvSpPr/>
            <p:nvPr/>
          </p:nvSpPr>
          <p:spPr>
            <a:xfrm>
              <a:off x="3686556" y="6215616"/>
              <a:ext cx="2107063" cy="261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Traffic  flows</a:t>
              </a:r>
              <a:endParaRPr lang="zh-CN" altLang="en-US" dirty="0">
                <a:solidFill>
                  <a:schemeClr val="tx1"/>
                </a:solidFill>
              </a:endParaRPr>
            </a:p>
          </p:txBody>
        </p:sp>
        <p:sp>
          <p:nvSpPr>
            <p:cNvPr id="84" name="Rectangle 83"/>
            <p:cNvSpPr/>
            <p:nvPr/>
          </p:nvSpPr>
          <p:spPr>
            <a:xfrm>
              <a:off x="6893716" y="6152740"/>
              <a:ext cx="1259684" cy="261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Drivers</a:t>
              </a:r>
              <a:endParaRPr lang="zh-CN" altLang="en-US" dirty="0">
                <a:solidFill>
                  <a:schemeClr val="tx1"/>
                </a:solidFill>
              </a:endParaRPr>
            </a:p>
          </p:txBody>
        </p:sp>
        <p:pic>
          <p:nvPicPr>
            <p:cNvPr id="85" name="Picture 6" descr="C:\Users\yuzheng\AppData\Local\Microsoft\Windows\Temporary Internet Files\Content.IE5\D92USTCZ\MC900432531[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95600" y="4846528"/>
              <a:ext cx="505807" cy="505807"/>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6" descr="C:\Users\yuzheng\AppData\Local\Microsoft\Windows\Temporary Internet Files\Content.IE5\D92USTCZ\MC900432531[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4950980"/>
              <a:ext cx="505807" cy="50580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2642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
                                            <p:txEl>
                                              <p:pRg st="5" end="5"/>
                                            </p:txEl>
                                          </p:spTgt>
                                        </p:tgtEl>
                                        <p:attrNameLst>
                                          <p:attrName>style.visibility</p:attrName>
                                        </p:attrNameLst>
                                      </p:cBhvr>
                                      <p:to>
                                        <p:strVal val="visible"/>
                                      </p:to>
                                    </p:set>
                                    <p:animEffect transition="in" filter="fade">
                                      <p:cBhvr>
                                        <p:cTn id="7" dur="500"/>
                                        <p:tgtEl>
                                          <p:spTgt spid="54">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loud 15"/>
          <p:cNvSpPr/>
          <p:nvPr/>
        </p:nvSpPr>
        <p:spPr>
          <a:xfrm>
            <a:off x="2895600" y="3200400"/>
            <a:ext cx="3505200" cy="1219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533400"/>
            <a:ext cx="8380412" cy="553998"/>
          </a:xfrm>
        </p:spPr>
        <p:txBody>
          <a:bodyPr>
            <a:normAutofit fontScale="90000"/>
          </a:bodyPr>
          <a:lstStyle/>
          <a:p>
            <a:r>
              <a:rPr lang="en-US" dirty="0" smtClean="0"/>
              <a:t>Observations</a:t>
            </a:r>
            <a:endParaRPr lang="en-US" dirty="0"/>
          </a:p>
        </p:txBody>
      </p:sp>
      <p:sp>
        <p:nvSpPr>
          <p:cNvPr id="3" name="Text Placeholder 2"/>
          <p:cNvSpPr>
            <a:spLocks noGrp="1"/>
          </p:cNvSpPr>
          <p:nvPr>
            <p:ph type="body" idx="1"/>
          </p:nvPr>
        </p:nvSpPr>
        <p:spPr>
          <a:xfrm>
            <a:off x="381000" y="1295400"/>
            <a:ext cx="8380412" cy="1447800"/>
          </a:xfrm>
        </p:spPr>
        <p:txBody>
          <a:bodyPr>
            <a:normAutofit/>
          </a:bodyPr>
          <a:lstStyle/>
          <a:p>
            <a:r>
              <a:rPr lang="en-US" sz="2800" dirty="0" smtClean="0"/>
              <a:t>A big city with traffic problem usually has many taxis</a:t>
            </a:r>
          </a:p>
          <a:p>
            <a:pPr lvl="1"/>
            <a:r>
              <a:rPr lang="en-US" sz="2400" dirty="0" smtClean="0"/>
              <a:t>Beijing has 70,000+ taxis with a GPS sensor</a:t>
            </a:r>
          </a:p>
          <a:p>
            <a:pPr lvl="1"/>
            <a:r>
              <a:rPr lang="en-US" sz="2400" dirty="0" smtClean="0"/>
              <a:t>Send (geo-position, time) to a management center</a:t>
            </a:r>
            <a:endParaRPr lang="en-US" sz="2400" dirty="0"/>
          </a:p>
        </p:txBody>
      </p:sp>
      <p:pic>
        <p:nvPicPr>
          <p:cNvPr id="4" name="Picture 2" descr="C:\Users\yuzheng\AppData\Local\Microsoft\Windows\Temporary Internet Files\Content.IE5\7LOL567D\MCj03118980000[1].wmf"/>
          <p:cNvPicPr>
            <a:picLocks noChangeAspect="1" noChangeArrowheads="1"/>
          </p:cNvPicPr>
          <p:nvPr/>
        </p:nvPicPr>
        <p:blipFill>
          <a:blip r:embed="rId2" cstate="print"/>
          <a:srcRect/>
          <a:stretch>
            <a:fillRect/>
          </a:stretch>
        </p:blipFill>
        <p:spPr bwMode="auto">
          <a:xfrm>
            <a:off x="6934200" y="5715000"/>
            <a:ext cx="1371600" cy="644056"/>
          </a:xfrm>
          <a:prstGeom prst="rect">
            <a:avLst/>
          </a:prstGeom>
          <a:noFill/>
        </p:spPr>
      </p:pic>
      <p:pic>
        <p:nvPicPr>
          <p:cNvPr id="5" name="Picture 2" descr="C:\Users\yuzheng\AppData\Local\Microsoft\Windows\Temporary Internet Files\Content.IE5\HUBH36ZZ\MCj02331820000[1].wmf"/>
          <p:cNvPicPr>
            <a:picLocks noChangeAspect="1" noChangeArrowheads="1"/>
          </p:cNvPicPr>
          <p:nvPr/>
        </p:nvPicPr>
        <p:blipFill>
          <a:blip r:embed="rId3" cstate="print"/>
          <a:srcRect/>
          <a:stretch>
            <a:fillRect/>
          </a:stretch>
        </p:blipFill>
        <p:spPr bwMode="auto">
          <a:xfrm>
            <a:off x="762000" y="5486400"/>
            <a:ext cx="1408883" cy="990600"/>
          </a:xfrm>
          <a:prstGeom prst="rect">
            <a:avLst/>
          </a:prstGeom>
          <a:noFill/>
        </p:spPr>
      </p:pic>
      <p:pic>
        <p:nvPicPr>
          <p:cNvPr id="4098" name="Picture 2" descr="C:\Users\yuzheng\AppData\Local\Microsoft\Windows\Temporary Internet Files\Content.IE5\7LOL567D\MCj04338950000[1].png"/>
          <p:cNvPicPr>
            <a:picLocks noChangeAspect="1" noChangeArrowheads="1"/>
          </p:cNvPicPr>
          <p:nvPr/>
        </p:nvPicPr>
        <p:blipFill>
          <a:blip r:embed="rId4" cstate="print"/>
          <a:srcRect/>
          <a:stretch>
            <a:fillRect/>
          </a:stretch>
        </p:blipFill>
        <p:spPr bwMode="auto">
          <a:xfrm>
            <a:off x="5105400" y="5378450"/>
            <a:ext cx="1174750" cy="1174750"/>
          </a:xfrm>
          <a:prstGeom prst="rect">
            <a:avLst/>
          </a:prstGeom>
          <a:noFill/>
        </p:spPr>
      </p:pic>
      <p:pic>
        <p:nvPicPr>
          <p:cNvPr id="4099" name="Picture 3" descr="C:\Users\yuzheng\AppData\Local\Microsoft\Windows\Temporary Internet Files\Content.IE5\3347AKEG\MMj02135290000[1].gif"/>
          <p:cNvPicPr>
            <a:picLocks noChangeAspect="1" noChangeArrowheads="1" noCrop="1"/>
          </p:cNvPicPr>
          <p:nvPr/>
        </p:nvPicPr>
        <p:blipFill>
          <a:blip r:embed="rId5" cstate="print"/>
          <a:srcRect/>
          <a:stretch>
            <a:fillRect/>
          </a:stretch>
        </p:blipFill>
        <p:spPr bwMode="auto">
          <a:xfrm>
            <a:off x="2971800" y="5281948"/>
            <a:ext cx="1143000" cy="1118852"/>
          </a:xfrm>
          <a:prstGeom prst="rect">
            <a:avLst/>
          </a:prstGeom>
          <a:noFill/>
        </p:spPr>
      </p:pic>
      <p:pic>
        <p:nvPicPr>
          <p:cNvPr id="4102" name="Picture 6"/>
          <p:cNvPicPr>
            <a:picLocks noChangeAspect="1" noChangeArrowheads="1"/>
          </p:cNvPicPr>
          <p:nvPr/>
        </p:nvPicPr>
        <p:blipFill>
          <a:blip r:embed="rId6" cstate="print"/>
          <a:srcRect/>
          <a:stretch>
            <a:fillRect/>
          </a:stretch>
        </p:blipFill>
        <p:spPr bwMode="auto">
          <a:xfrm>
            <a:off x="1828800" y="4371975"/>
            <a:ext cx="733425" cy="733425"/>
          </a:xfrm>
          <a:prstGeom prst="rect">
            <a:avLst/>
          </a:prstGeom>
          <a:noFill/>
          <a:ln w="9525">
            <a:noFill/>
            <a:miter lim="800000"/>
            <a:headEnd/>
            <a:tailEnd/>
          </a:ln>
        </p:spPr>
      </p:pic>
      <p:pic>
        <p:nvPicPr>
          <p:cNvPr id="4103" name="Picture 7"/>
          <p:cNvPicPr>
            <a:picLocks noChangeAspect="1" noChangeArrowheads="1"/>
          </p:cNvPicPr>
          <p:nvPr/>
        </p:nvPicPr>
        <p:blipFill>
          <a:blip r:embed="rId6" cstate="print"/>
          <a:srcRect/>
          <a:stretch>
            <a:fillRect/>
          </a:stretch>
        </p:blipFill>
        <p:spPr bwMode="auto">
          <a:xfrm>
            <a:off x="3429000" y="4371975"/>
            <a:ext cx="733425" cy="733425"/>
          </a:xfrm>
          <a:prstGeom prst="rect">
            <a:avLst/>
          </a:prstGeom>
          <a:noFill/>
          <a:ln w="9525">
            <a:noFill/>
            <a:miter lim="800000"/>
            <a:headEnd/>
            <a:tailEnd/>
          </a:ln>
        </p:spPr>
      </p:pic>
      <p:pic>
        <p:nvPicPr>
          <p:cNvPr id="4104" name="Picture 8"/>
          <p:cNvPicPr>
            <a:picLocks noChangeAspect="1" noChangeArrowheads="1"/>
          </p:cNvPicPr>
          <p:nvPr/>
        </p:nvPicPr>
        <p:blipFill>
          <a:blip r:embed="rId7" cstate="print"/>
          <a:srcRect/>
          <a:stretch>
            <a:fillRect/>
          </a:stretch>
        </p:blipFill>
        <p:spPr bwMode="auto">
          <a:xfrm>
            <a:off x="6629400" y="4448175"/>
            <a:ext cx="657225" cy="657225"/>
          </a:xfrm>
          <a:prstGeom prst="rect">
            <a:avLst/>
          </a:prstGeom>
          <a:noFill/>
          <a:ln w="9525">
            <a:noFill/>
            <a:miter lim="800000"/>
            <a:headEnd/>
            <a:tailEnd/>
          </a:ln>
        </p:spPr>
      </p:pic>
      <p:pic>
        <p:nvPicPr>
          <p:cNvPr id="4106" name="Picture 10"/>
          <p:cNvPicPr>
            <a:picLocks noChangeAspect="1" noChangeArrowheads="1"/>
          </p:cNvPicPr>
          <p:nvPr/>
        </p:nvPicPr>
        <p:blipFill>
          <a:blip r:embed="rId8" cstate="print"/>
          <a:srcRect/>
          <a:stretch>
            <a:fillRect/>
          </a:stretch>
        </p:blipFill>
        <p:spPr bwMode="auto">
          <a:xfrm>
            <a:off x="5238750" y="4448175"/>
            <a:ext cx="400050" cy="733425"/>
          </a:xfrm>
          <a:prstGeom prst="rect">
            <a:avLst/>
          </a:prstGeom>
          <a:noFill/>
          <a:ln w="9525">
            <a:noFill/>
            <a:miter lim="800000"/>
            <a:headEnd/>
            <a:tailEnd/>
          </a:ln>
        </p:spPr>
      </p:pic>
      <p:pic>
        <p:nvPicPr>
          <p:cNvPr id="4107" name="Picture 11" descr="C:\Users\yuzheng\AppData\Local\Microsoft\Windows\Temporary Internet Files\Content.IE5\7LOL567D\MCj04247900000[1].wmf"/>
          <p:cNvPicPr>
            <a:picLocks noChangeAspect="1" noChangeArrowheads="1"/>
          </p:cNvPicPr>
          <p:nvPr/>
        </p:nvPicPr>
        <p:blipFill>
          <a:blip r:embed="rId9" cstate="print"/>
          <a:srcRect/>
          <a:stretch>
            <a:fillRect/>
          </a:stretch>
        </p:blipFill>
        <p:spPr bwMode="auto">
          <a:xfrm>
            <a:off x="4632325" y="2971800"/>
            <a:ext cx="1006475" cy="1047632"/>
          </a:xfrm>
          <a:prstGeom prst="rect">
            <a:avLst/>
          </a:prstGeom>
          <a:noFill/>
        </p:spPr>
      </p:pic>
      <p:pic>
        <p:nvPicPr>
          <p:cNvPr id="4108" name="Picture 12" descr="C:\Users\yuzheng\AppData\Local\Microsoft\Windows\Temporary Internet Files\Content.IE5\3347AKEG\MCj04352420000[1].png"/>
          <p:cNvPicPr>
            <a:picLocks noChangeAspect="1" noChangeArrowheads="1"/>
          </p:cNvPicPr>
          <p:nvPr/>
        </p:nvPicPr>
        <p:blipFill>
          <a:blip r:embed="rId10" cstate="print"/>
          <a:srcRect/>
          <a:stretch>
            <a:fillRect/>
          </a:stretch>
        </p:blipFill>
        <p:spPr bwMode="auto">
          <a:xfrm>
            <a:off x="3753331" y="2895600"/>
            <a:ext cx="742469" cy="146902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1595" y="457200"/>
            <a:ext cx="8380412" cy="553998"/>
          </a:xfrm>
        </p:spPr>
        <p:txBody>
          <a:bodyPr>
            <a:normAutofit/>
          </a:bodyPr>
          <a:lstStyle/>
          <a:p>
            <a:r>
              <a:rPr lang="en-US" sz="3300" dirty="0" smtClean="0"/>
              <a:t>Motivation</a:t>
            </a:r>
            <a:endParaRPr lang="en-US" sz="3300" dirty="0"/>
          </a:p>
        </p:txBody>
      </p:sp>
      <p:sp>
        <p:nvSpPr>
          <p:cNvPr id="6" name="Text Placeholder 5"/>
          <p:cNvSpPr>
            <a:spLocks noGrp="1"/>
          </p:cNvSpPr>
          <p:nvPr>
            <p:ph type="body" idx="1"/>
          </p:nvPr>
        </p:nvSpPr>
        <p:spPr>
          <a:xfrm>
            <a:off x="381000" y="1066800"/>
            <a:ext cx="8380412" cy="1295400"/>
          </a:xfrm>
        </p:spPr>
        <p:txBody>
          <a:bodyPr>
            <a:normAutofit/>
          </a:bodyPr>
          <a:lstStyle/>
          <a:p>
            <a:r>
              <a:rPr lang="en-US" sz="2500" dirty="0" smtClean="0"/>
              <a:t>Taxi drivers are </a:t>
            </a:r>
            <a:r>
              <a:rPr lang="en-US" sz="2500" b="1" dirty="0" smtClean="0">
                <a:solidFill>
                  <a:srgbClr val="FF0000"/>
                </a:solidFill>
              </a:rPr>
              <a:t>experienced</a:t>
            </a:r>
            <a:r>
              <a:rPr lang="en-US" sz="2500" dirty="0" smtClean="0"/>
              <a:t> drivers</a:t>
            </a:r>
          </a:p>
          <a:p>
            <a:r>
              <a:rPr lang="en-US" sz="2500" dirty="0" smtClean="0"/>
              <a:t>GPS-equipped taxis are </a:t>
            </a:r>
            <a:r>
              <a:rPr lang="en-US" sz="2500" b="1" dirty="0" smtClean="0">
                <a:solidFill>
                  <a:srgbClr val="FF0000"/>
                </a:solidFill>
              </a:rPr>
              <a:t>mobile sensors</a:t>
            </a:r>
          </a:p>
        </p:txBody>
      </p:sp>
      <p:pic>
        <p:nvPicPr>
          <p:cNvPr id="7" name="Picture 6" descr="C:\Users\yuzheng\AppData\Local\Microsoft\Windows\Temporary Internet Files\Content.IE5\D92USTCZ\MM900189242[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314678"/>
            <a:ext cx="477315" cy="4826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yuzheng\AppData\Local\Microsoft\Windows\Temporary Internet Files\Content.IE5\KCMYQ8BW\MM900189243[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4391429"/>
            <a:ext cx="999132" cy="3607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yuzheng\AppData\Local\Microsoft\Windows\Temporary Internet Files\Content.IE5\7RJIAGBI\MC90043265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141241"/>
            <a:ext cx="799542" cy="7995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http://www.yooyoo360.com/photo/2009-3-14/pic4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6600" y="4141241"/>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descr="http://www.csrpro.cn/images/goods/20090701/4c965125cf62f26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43400" y="4284151"/>
            <a:ext cx="765512" cy="563927"/>
          </a:xfrm>
          <a:prstGeom prst="rect">
            <a:avLst/>
          </a:prstGeom>
          <a:noFill/>
          <a:extLst>
            <a:ext uri="{909E8E84-426E-40DD-AFC4-6F175D3DCCD1}">
              <a14:hiddenFill xmlns:a14="http://schemas.microsoft.com/office/drawing/2010/main">
                <a:solidFill>
                  <a:srgbClr val="FFFFFF"/>
                </a:solidFill>
              </a14:hiddenFill>
            </a:ext>
          </a:extLst>
        </p:spPr>
      </p:pic>
      <p:sp>
        <p:nvSpPr>
          <p:cNvPr id="2" name="Right Brace 1"/>
          <p:cNvSpPr/>
          <p:nvPr/>
        </p:nvSpPr>
        <p:spPr>
          <a:xfrm rot="5400000">
            <a:off x="2654715" y="3019857"/>
            <a:ext cx="457201" cy="4376368"/>
          </a:xfrm>
          <a:prstGeom prst="rightBrace">
            <a:avLst>
              <a:gd name="adj1" fmla="val 8333"/>
              <a:gd name="adj2" fmla="val 50418"/>
            </a:avLst>
          </a:prstGeom>
          <a:ln w="381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2" name="Picture 4" descr="C:\Users\yuzheng\AppData\Local\Microsoft\Windows\Temporary Internet Files\Content.IE5\7WB1D290\MP900400466[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29736" y="4321635"/>
            <a:ext cx="2699372" cy="17988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752600" y="6314387"/>
            <a:ext cx="2152376" cy="36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chemeClr val="tx1"/>
                </a:solidFill>
              </a:rPr>
              <a:t>Human Intelligence</a:t>
            </a:r>
            <a:endParaRPr lang="en-US" sz="1600" b="1" dirty="0">
              <a:solidFill>
                <a:schemeClr val="tx1"/>
              </a:solidFill>
            </a:endParaRPr>
          </a:p>
        </p:txBody>
      </p:sp>
      <p:sp>
        <p:nvSpPr>
          <p:cNvPr id="14" name="Rectangle 13"/>
          <p:cNvSpPr/>
          <p:nvPr/>
        </p:nvSpPr>
        <p:spPr>
          <a:xfrm>
            <a:off x="6172200" y="6303504"/>
            <a:ext cx="2152376" cy="36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chemeClr val="tx1"/>
                </a:solidFill>
              </a:rPr>
              <a:t>Traffic patterns</a:t>
            </a:r>
            <a:endParaRPr lang="en-US" sz="1600" b="1" dirty="0">
              <a:solidFill>
                <a:schemeClr val="tx1"/>
              </a:solidFill>
            </a:endParaRPr>
          </a:p>
        </p:txBody>
      </p:sp>
      <p:sp>
        <p:nvSpPr>
          <p:cNvPr id="3" name="Down Arrow 2"/>
          <p:cNvSpPr/>
          <p:nvPr/>
        </p:nvSpPr>
        <p:spPr>
          <a:xfrm rot="1929508">
            <a:off x="3696849" y="3673534"/>
            <a:ext cx="304800" cy="5130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Down Arrow 21"/>
          <p:cNvSpPr/>
          <p:nvPr/>
        </p:nvSpPr>
        <p:spPr>
          <a:xfrm rot="19743824">
            <a:off x="6214410" y="3660579"/>
            <a:ext cx="304800" cy="5130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38400" y="2166161"/>
            <a:ext cx="4934221" cy="145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v-jinyua\Pictures\brain.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76500" y="5520847"/>
            <a:ext cx="782657" cy="7826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Clipping"/>
          <p:cNvPicPr>
            <a:picLocks noChangeAspect="1"/>
          </p:cNvPicPr>
          <p:nvPr/>
        </p:nvPicPr>
        <p:blipFill rotWithShape="1">
          <a:blip r:embed="rId2">
            <a:extLst>
              <a:ext uri="{28A0092B-C50C-407E-A947-70E740481C1C}">
                <a14:useLocalDpi xmlns:a14="http://schemas.microsoft.com/office/drawing/2010/main" val="0"/>
              </a:ext>
            </a:extLst>
          </a:blip>
          <a:srcRect l="8618" t="8227" r="9849" b="9016"/>
          <a:stretch/>
        </p:blipFill>
        <p:spPr>
          <a:xfrm>
            <a:off x="446314" y="2819400"/>
            <a:ext cx="2677886" cy="2449286"/>
          </a:xfrm>
          <a:prstGeom prst="rect">
            <a:avLst/>
          </a:prstGeom>
        </p:spPr>
      </p:pic>
      <p:sp>
        <p:nvSpPr>
          <p:cNvPr id="2" name="标题 1"/>
          <p:cNvSpPr>
            <a:spLocks noGrp="1"/>
          </p:cNvSpPr>
          <p:nvPr>
            <p:ph type="title"/>
          </p:nvPr>
        </p:nvSpPr>
        <p:spPr>
          <a:xfrm>
            <a:off x="401595" y="512802"/>
            <a:ext cx="8380412" cy="553998"/>
          </a:xfrm>
        </p:spPr>
        <p:txBody>
          <a:bodyPr>
            <a:normAutofit fontScale="90000"/>
          </a:bodyPr>
          <a:lstStyle/>
          <a:p>
            <a:r>
              <a:rPr lang="en-US" altLang="zh-CN" dirty="0" smtClean="0"/>
              <a:t>Challenges we are faced</a:t>
            </a:r>
            <a:endParaRPr lang="en-US" dirty="0"/>
          </a:p>
        </p:txBody>
      </p:sp>
      <p:sp>
        <p:nvSpPr>
          <p:cNvPr id="3" name="文本占位符 2"/>
          <p:cNvSpPr>
            <a:spLocks noGrp="1"/>
          </p:cNvSpPr>
          <p:nvPr>
            <p:ph type="body" idx="1"/>
          </p:nvPr>
        </p:nvSpPr>
        <p:spPr>
          <a:xfrm>
            <a:off x="380999" y="1828800"/>
            <a:ext cx="2895601" cy="990600"/>
          </a:xfrm>
        </p:spPr>
        <p:txBody>
          <a:bodyPr>
            <a:normAutofit/>
          </a:bodyPr>
          <a:lstStyle/>
          <a:p>
            <a:r>
              <a:rPr lang="en-US" altLang="zh-CN" sz="2000" dirty="0" smtClean="0"/>
              <a:t>Intelligence modeling</a:t>
            </a:r>
          </a:p>
        </p:txBody>
      </p:sp>
      <p:grpSp>
        <p:nvGrpSpPr>
          <p:cNvPr id="6" name="Group 5"/>
          <p:cNvGrpSpPr/>
          <p:nvPr/>
        </p:nvGrpSpPr>
        <p:grpSpPr>
          <a:xfrm>
            <a:off x="1052505" y="3234692"/>
            <a:ext cx="1600200" cy="981075"/>
            <a:chOff x="5156419" y="1356049"/>
            <a:chExt cx="1600200" cy="981075"/>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5619" y="1965649"/>
              <a:ext cx="3810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6419" y="1356049"/>
              <a:ext cx="3810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2" name="Group 151"/>
          <p:cNvGrpSpPr/>
          <p:nvPr/>
        </p:nvGrpSpPr>
        <p:grpSpPr>
          <a:xfrm>
            <a:off x="1520902" y="3289799"/>
            <a:ext cx="871685" cy="965524"/>
            <a:chOff x="5499695" y="1106357"/>
            <a:chExt cx="871685" cy="965524"/>
          </a:xfrm>
        </p:grpSpPr>
        <p:pic>
          <p:nvPicPr>
            <p:cNvPr id="15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9695" y="1700406"/>
              <a:ext cx="3810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0380" y="1106357"/>
              <a:ext cx="3810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Group 12"/>
          <p:cNvGrpSpPr/>
          <p:nvPr/>
        </p:nvGrpSpPr>
        <p:grpSpPr>
          <a:xfrm>
            <a:off x="6042173" y="2819400"/>
            <a:ext cx="2644627" cy="2369819"/>
            <a:chOff x="6042173" y="2819400"/>
            <a:chExt cx="2644627" cy="2369819"/>
          </a:xfrm>
        </p:grpSpPr>
        <p:pic>
          <p:nvPicPr>
            <p:cNvPr id="156" name="图片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338" t="6498" r="6963" b="3043"/>
            <a:stretch/>
          </p:blipFill>
          <p:spPr bwMode="auto">
            <a:xfrm>
              <a:off x="6042173" y="2819400"/>
              <a:ext cx="2644627" cy="2369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7" name="组合 1036"/>
            <p:cNvGrpSpPr/>
            <p:nvPr/>
          </p:nvGrpSpPr>
          <p:grpSpPr>
            <a:xfrm>
              <a:off x="6171002" y="2962250"/>
              <a:ext cx="2500475" cy="2156397"/>
              <a:chOff x="5474208" y="3632160"/>
              <a:chExt cx="2983992" cy="2449068"/>
            </a:xfrm>
          </p:grpSpPr>
          <p:sp>
            <p:nvSpPr>
              <p:cNvPr id="158" name="椭圆​​ 51"/>
              <p:cNvSpPr/>
              <p:nvPr/>
            </p:nvSpPr>
            <p:spPr>
              <a:xfrm>
                <a:off x="8382000" y="6005028"/>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endParaRPr>
              </a:p>
            </p:txBody>
          </p:sp>
          <p:sp>
            <p:nvSpPr>
              <p:cNvPr id="159" name="椭圆​​ 55"/>
              <p:cNvSpPr/>
              <p:nvPr/>
            </p:nvSpPr>
            <p:spPr>
              <a:xfrm>
                <a:off x="7772400" y="53340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endParaRPr>
              </a:p>
            </p:txBody>
          </p:sp>
          <p:sp>
            <p:nvSpPr>
              <p:cNvPr id="160" name="椭圆​​ 62"/>
              <p:cNvSpPr/>
              <p:nvPr/>
            </p:nvSpPr>
            <p:spPr>
              <a:xfrm>
                <a:off x="6096000" y="415032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endParaRPr>
              </a:p>
            </p:txBody>
          </p:sp>
          <p:sp>
            <p:nvSpPr>
              <p:cNvPr id="161" name="椭圆​​ 66"/>
              <p:cNvSpPr/>
              <p:nvPr/>
            </p:nvSpPr>
            <p:spPr>
              <a:xfrm>
                <a:off x="5474208" y="363216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endParaRPr>
              </a:p>
            </p:txBody>
          </p:sp>
        </p:grpSp>
      </p:grpSp>
      <p:grpSp>
        <p:nvGrpSpPr>
          <p:cNvPr id="162" name="组合 43"/>
          <p:cNvGrpSpPr/>
          <p:nvPr/>
        </p:nvGrpSpPr>
        <p:grpSpPr>
          <a:xfrm>
            <a:off x="6161641" y="2971287"/>
            <a:ext cx="2515799" cy="2117483"/>
            <a:chOff x="1295400" y="3657600"/>
            <a:chExt cx="3002280" cy="2404872"/>
          </a:xfrm>
        </p:grpSpPr>
        <p:cxnSp>
          <p:nvCxnSpPr>
            <p:cNvPr id="163" name="直接连接符​​ 44"/>
            <p:cNvCxnSpPr/>
            <p:nvPr/>
          </p:nvCxnSpPr>
          <p:spPr>
            <a:xfrm flipH="1" flipV="1">
              <a:off x="3977640" y="6044184"/>
              <a:ext cx="320040" cy="182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4" name="直接连接符​​ 45"/>
            <p:cNvCxnSpPr/>
            <p:nvPr/>
          </p:nvCxnSpPr>
          <p:spPr>
            <a:xfrm flipH="1" flipV="1">
              <a:off x="3374136" y="4901184"/>
              <a:ext cx="603504" cy="1143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5" name="直接连接符​​ 46"/>
            <p:cNvCxnSpPr/>
            <p:nvPr/>
          </p:nvCxnSpPr>
          <p:spPr>
            <a:xfrm flipH="1">
              <a:off x="2514600" y="4901184"/>
              <a:ext cx="85953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6" name="直接连接符​​ 47"/>
            <p:cNvCxnSpPr/>
            <p:nvPr/>
          </p:nvCxnSpPr>
          <p:spPr>
            <a:xfrm flipV="1">
              <a:off x="2514600" y="4191000"/>
              <a:ext cx="0" cy="71018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7" name="直接连接符​​ 48"/>
            <p:cNvCxnSpPr/>
            <p:nvPr/>
          </p:nvCxnSpPr>
          <p:spPr>
            <a:xfrm flipH="1" flipV="1">
              <a:off x="1965960" y="4160520"/>
              <a:ext cx="548640" cy="3048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8" name="直接连接符​​ 49"/>
            <p:cNvCxnSpPr/>
            <p:nvPr/>
          </p:nvCxnSpPr>
          <p:spPr>
            <a:xfrm flipV="1">
              <a:off x="1965960" y="3657600"/>
              <a:ext cx="0" cy="50292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9" name="直接连接符​​ 50"/>
            <p:cNvCxnSpPr/>
            <p:nvPr/>
          </p:nvCxnSpPr>
          <p:spPr>
            <a:xfrm flipH="1">
              <a:off x="1295400" y="3657600"/>
              <a:ext cx="67056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6234855" y="2962250"/>
            <a:ext cx="2414046" cy="2109431"/>
            <a:chOff x="6225503" y="2992701"/>
            <a:chExt cx="2414046" cy="2109431"/>
          </a:xfrm>
        </p:grpSpPr>
        <p:cxnSp>
          <p:nvCxnSpPr>
            <p:cNvPr id="171" name="直接连接符​​ 69"/>
            <p:cNvCxnSpPr/>
            <p:nvPr/>
          </p:nvCxnSpPr>
          <p:spPr>
            <a:xfrm flipH="1">
              <a:off x="8096800" y="5089125"/>
              <a:ext cx="542749" cy="1300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2" name="直接连接符​​ 72"/>
            <p:cNvCxnSpPr>
              <a:endCxn id="159" idx="2"/>
            </p:cNvCxnSpPr>
            <p:nvPr/>
          </p:nvCxnSpPr>
          <p:spPr>
            <a:xfrm flipV="1">
              <a:off x="8096800" y="4494262"/>
              <a:ext cx="0" cy="59981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6225503" y="2992701"/>
              <a:ext cx="1871298" cy="1535108"/>
              <a:chOff x="6225503" y="2992701"/>
              <a:chExt cx="1871298" cy="1535108"/>
            </a:xfrm>
          </p:grpSpPr>
          <p:cxnSp>
            <p:nvCxnSpPr>
              <p:cNvPr id="173" name="直接连接符​​ 74"/>
              <p:cNvCxnSpPr/>
              <p:nvPr/>
            </p:nvCxnSpPr>
            <p:spPr>
              <a:xfrm flipH="1">
                <a:off x="7552775" y="4494262"/>
                <a:ext cx="54402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4" name="直接连接符​​ 76"/>
              <p:cNvCxnSpPr/>
              <p:nvPr/>
            </p:nvCxnSpPr>
            <p:spPr>
              <a:xfrm rot="10800000" flipV="1">
                <a:off x="6947451" y="4494262"/>
                <a:ext cx="605324" cy="3354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5" name="直接连接符​​ 78"/>
              <p:cNvCxnSpPr/>
              <p:nvPr/>
            </p:nvCxnSpPr>
            <p:spPr>
              <a:xfrm rot="5400000" flipH="1" flipV="1">
                <a:off x="6731020" y="4296053"/>
                <a:ext cx="448187" cy="1532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76" name="任意多边形​​ 81"/>
              <p:cNvSpPr/>
              <p:nvPr/>
            </p:nvSpPr>
            <p:spPr>
              <a:xfrm>
                <a:off x="6705367" y="3475777"/>
                <a:ext cx="265070" cy="603845"/>
              </a:xfrm>
              <a:custGeom>
                <a:avLst/>
                <a:gdLst>
                  <a:gd name="connsiteX0" fmla="*/ 316327 w 316327"/>
                  <a:gd name="connsiteY0" fmla="*/ 685800 h 685800"/>
                  <a:gd name="connsiteX1" fmla="*/ 87727 w 316327"/>
                  <a:gd name="connsiteY1" fmla="*/ 621792 h 685800"/>
                  <a:gd name="connsiteX2" fmla="*/ 5431 w 316327"/>
                  <a:gd name="connsiteY2" fmla="*/ 329184 h 685800"/>
                  <a:gd name="connsiteX3" fmla="*/ 14575 w 316327"/>
                  <a:gd name="connsiteY3" fmla="*/ 0 h 685800"/>
                </a:gdLst>
                <a:ahLst/>
                <a:cxnLst>
                  <a:cxn ang="0">
                    <a:pos x="connsiteX0" y="connsiteY0"/>
                  </a:cxn>
                  <a:cxn ang="0">
                    <a:pos x="connsiteX1" y="connsiteY1"/>
                  </a:cxn>
                  <a:cxn ang="0">
                    <a:pos x="connsiteX2" y="connsiteY2"/>
                  </a:cxn>
                  <a:cxn ang="0">
                    <a:pos x="connsiteX3" y="connsiteY3"/>
                  </a:cxn>
                </a:cxnLst>
                <a:rect l="l" t="t" r="r" b="b"/>
                <a:pathLst>
                  <a:path w="316327" h="685800">
                    <a:moveTo>
                      <a:pt x="316327" y="685800"/>
                    </a:moveTo>
                    <a:cubicBezTo>
                      <a:pt x="227935" y="683514"/>
                      <a:pt x="139543" y="681228"/>
                      <a:pt x="87727" y="621792"/>
                    </a:cubicBezTo>
                    <a:cubicBezTo>
                      <a:pt x="35911" y="562356"/>
                      <a:pt x="17623" y="432816"/>
                      <a:pt x="5431" y="329184"/>
                    </a:cubicBezTo>
                    <a:cubicBezTo>
                      <a:pt x="-6761" y="225552"/>
                      <a:pt x="3907" y="112776"/>
                      <a:pt x="14575" y="0"/>
                    </a:cubicBezTo>
                  </a:path>
                </a:pathLst>
              </a:cu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7" name="直接连接符​​ 85"/>
              <p:cNvCxnSpPr>
                <a:stCxn id="176" idx="3"/>
              </p:cNvCxnSpPr>
              <p:nvPr/>
            </p:nvCxnSpPr>
            <p:spPr>
              <a:xfrm flipH="1" flipV="1">
                <a:off x="6705367" y="2992701"/>
                <a:ext cx="12213" cy="4830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8" name="直接连接符​​ 87"/>
              <p:cNvCxnSpPr>
                <a:stCxn id="161" idx="5"/>
              </p:cNvCxnSpPr>
              <p:nvPr/>
            </p:nvCxnSpPr>
            <p:spPr>
              <a:xfrm flipV="1">
                <a:off x="6225503" y="2995797"/>
                <a:ext cx="485971" cy="2372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grpSp>
        <p:nvGrpSpPr>
          <p:cNvPr id="179" name="组合 1035"/>
          <p:cNvGrpSpPr/>
          <p:nvPr/>
        </p:nvGrpSpPr>
        <p:grpSpPr>
          <a:xfrm>
            <a:off x="6184900" y="3029344"/>
            <a:ext cx="2436622" cy="2089303"/>
            <a:chOff x="5512308" y="3708360"/>
            <a:chExt cx="2907792" cy="2372868"/>
          </a:xfrm>
        </p:grpSpPr>
        <p:cxnSp>
          <p:nvCxnSpPr>
            <p:cNvPr id="180" name="直接连接符​​ 92"/>
            <p:cNvCxnSpPr>
              <a:stCxn id="158" idx="4"/>
            </p:cNvCxnSpPr>
            <p:nvPr/>
          </p:nvCxnSpPr>
          <p:spPr>
            <a:xfrm flipH="1" flipV="1">
              <a:off x="7772400" y="6043128"/>
              <a:ext cx="647700" cy="381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1" name="直接连接符​​ 94"/>
            <p:cNvCxnSpPr/>
            <p:nvPr/>
          </p:nvCxnSpPr>
          <p:spPr>
            <a:xfrm flipV="1">
              <a:off x="7772400" y="4901184"/>
              <a:ext cx="38100" cy="1138428"/>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2" name="直接连接符​​ 1024"/>
            <p:cNvCxnSpPr/>
            <p:nvPr/>
          </p:nvCxnSpPr>
          <p:spPr>
            <a:xfrm flipH="1" flipV="1">
              <a:off x="7315200" y="4872228"/>
              <a:ext cx="495300" cy="2895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3" name="直接连接符​​ 1027"/>
            <p:cNvCxnSpPr/>
            <p:nvPr/>
          </p:nvCxnSpPr>
          <p:spPr>
            <a:xfrm flipV="1">
              <a:off x="7315200" y="4419600"/>
              <a:ext cx="0" cy="44348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4" name="直接连接符​​ 1029"/>
            <p:cNvCxnSpPr/>
            <p:nvPr/>
          </p:nvCxnSpPr>
          <p:spPr>
            <a:xfrm flipH="1" flipV="1">
              <a:off x="7239000" y="4215384"/>
              <a:ext cx="76200" cy="20421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5" name="直接连接符​​ 1032"/>
            <p:cNvCxnSpPr/>
            <p:nvPr/>
          </p:nvCxnSpPr>
          <p:spPr>
            <a:xfrm flipH="1">
              <a:off x="5512308" y="4200144"/>
              <a:ext cx="1726692" cy="351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6" name="直接连接符​​ 1034"/>
            <p:cNvCxnSpPr>
              <a:endCxn id="161" idx="4"/>
            </p:cNvCxnSpPr>
            <p:nvPr/>
          </p:nvCxnSpPr>
          <p:spPr>
            <a:xfrm flipV="1">
              <a:off x="5512308" y="3708360"/>
              <a:ext cx="0" cy="4953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87" name="文本占位符 2"/>
          <p:cNvSpPr txBox="1">
            <a:spLocks/>
          </p:cNvSpPr>
          <p:nvPr/>
        </p:nvSpPr>
        <p:spPr>
          <a:xfrm>
            <a:off x="3505200" y="1848073"/>
            <a:ext cx="2257199" cy="36172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Tx/>
              <a:buBlip>
                <a:blip r:embed="rId6"/>
              </a:buBlip>
              <a:defRPr sz="320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7"/>
              </a:buBlip>
              <a:defRPr sz="2800" kern="1200">
                <a:solidFill>
                  <a:schemeClr val="tx1"/>
                </a:solidFill>
                <a:latin typeface="+mn-lt"/>
                <a:ea typeface="+mn-ea"/>
                <a:cs typeface="+mn-cs"/>
              </a:defRPr>
            </a:lvl2pPr>
            <a:lvl3pPr marL="1143000" indent="-228600" algn="l" defTabSz="914400" rtl="0" eaLnBrk="1" latinLnBrk="0" hangingPunct="1">
              <a:spcBef>
                <a:spcPct val="20000"/>
              </a:spcBef>
              <a:buFontTx/>
              <a:buBlip>
                <a:blip r:embed="rId7"/>
              </a:buBlip>
              <a:defRPr sz="2400" kern="1200">
                <a:solidFill>
                  <a:schemeClr val="tx1"/>
                </a:solidFill>
                <a:latin typeface="+mn-lt"/>
                <a:ea typeface="+mn-ea"/>
                <a:cs typeface="+mn-cs"/>
              </a:defRPr>
            </a:lvl3pPr>
            <a:lvl4pPr marL="1600200" indent="-228600" algn="l" defTabSz="914400" rtl="0" eaLnBrk="1" latinLnBrk="0" hangingPunct="1">
              <a:spcBef>
                <a:spcPct val="20000"/>
              </a:spcBef>
              <a:buFontTx/>
              <a:buBlip>
                <a:blip r:embed="rId7"/>
              </a:buBlip>
              <a:defRPr sz="20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7"/>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Data sparseness</a:t>
            </a:r>
          </a:p>
          <a:p>
            <a:endParaRPr lang="en-US" sz="2000" dirty="0" smtClean="0"/>
          </a:p>
        </p:txBody>
      </p:sp>
      <p:sp>
        <p:nvSpPr>
          <p:cNvPr id="188" name="文本占位符 2"/>
          <p:cNvSpPr txBox="1">
            <a:spLocks/>
          </p:cNvSpPr>
          <p:nvPr/>
        </p:nvSpPr>
        <p:spPr>
          <a:xfrm>
            <a:off x="6019800" y="1828800"/>
            <a:ext cx="2755886" cy="7301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6"/>
              </a:buBlip>
              <a:defRPr sz="320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7"/>
              </a:buBlip>
              <a:defRPr sz="2800" kern="1200">
                <a:solidFill>
                  <a:schemeClr val="tx1"/>
                </a:solidFill>
                <a:latin typeface="+mn-lt"/>
                <a:ea typeface="+mn-ea"/>
                <a:cs typeface="+mn-cs"/>
              </a:defRPr>
            </a:lvl2pPr>
            <a:lvl3pPr marL="1143000" indent="-228600" algn="l" defTabSz="914400" rtl="0" eaLnBrk="1" latinLnBrk="0" hangingPunct="1">
              <a:spcBef>
                <a:spcPct val="20000"/>
              </a:spcBef>
              <a:buFontTx/>
              <a:buBlip>
                <a:blip r:embed="rId7"/>
              </a:buBlip>
              <a:defRPr sz="2400" kern="1200">
                <a:solidFill>
                  <a:schemeClr val="tx1"/>
                </a:solidFill>
                <a:latin typeface="+mn-lt"/>
                <a:ea typeface="+mn-ea"/>
                <a:cs typeface="+mn-cs"/>
              </a:defRPr>
            </a:lvl3pPr>
            <a:lvl4pPr marL="1600200" indent="-228600" algn="l" defTabSz="914400" rtl="0" eaLnBrk="1" latinLnBrk="0" hangingPunct="1">
              <a:spcBef>
                <a:spcPct val="20000"/>
              </a:spcBef>
              <a:buFontTx/>
              <a:buBlip>
                <a:blip r:embed="rId7"/>
              </a:buBlip>
              <a:defRPr sz="20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7"/>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Low-sampling-rate</a:t>
            </a:r>
            <a:endParaRPr lang="en-US" sz="1800" dirty="0"/>
          </a:p>
        </p:txBody>
      </p:sp>
      <p:grpSp>
        <p:nvGrpSpPr>
          <p:cNvPr id="10" name="Group 9"/>
          <p:cNvGrpSpPr/>
          <p:nvPr/>
        </p:nvGrpSpPr>
        <p:grpSpPr>
          <a:xfrm>
            <a:off x="3276600" y="2841997"/>
            <a:ext cx="2581981" cy="2426689"/>
            <a:chOff x="3276600" y="2841997"/>
            <a:chExt cx="2581981" cy="2426689"/>
          </a:xfrm>
        </p:grpSpPr>
        <p:pic>
          <p:nvPicPr>
            <p:cNvPr id="190" name="图片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8290" b="19790"/>
            <a:stretch/>
          </p:blipFill>
          <p:spPr bwMode="auto">
            <a:xfrm>
              <a:off x="3276600" y="2841997"/>
              <a:ext cx="2581981" cy="2426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 name="椭圆​​ 62"/>
            <p:cNvSpPr/>
            <p:nvPr/>
          </p:nvSpPr>
          <p:spPr>
            <a:xfrm>
              <a:off x="4191000" y="49530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endParaRPr>
            </a:p>
          </p:txBody>
        </p:sp>
        <p:sp>
          <p:nvSpPr>
            <p:cNvPr id="195" name="椭圆​​ 66"/>
            <p:cNvSpPr/>
            <p:nvPr/>
          </p:nvSpPr>
          <p:spPr>
            <a:xfrm>
              <a:off x="3810000" y="37338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endParaRPr>
            </a:p>
          </p:txBody>
        </p:sp>
        <p:sp>
          <p:nvSpPr>
            <p:cNvPr id="210" name="椭圆​​ 66"/>
            <p:cNvSpPr/>
            <p:nvPr/>
          </p:nvSpPr>
          <p:spPr>
            <a:xfrm>
              <a:off x="5181600" y="44196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endParaRPr>
            </a:p>
          </p:txBody>
        </p:sp>
        <p:sp>
          <p:nvSpPr>
            <p:cNvPr id="211" name="椭圆​​ 66"/>
            <p:cNvSpPr/>
            <p:nvPr/>
          </p:nvSpPr>
          <p:spPr>
            <a:xfrm>
              <a:off x="4495800" y="32004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endParaRPr>
            </a:p>
          </p:txBody>
        </p:sp>
      </p:grpSp>
      <p:grpSp>
        <p:nvGrpSpPr>
          <p:cNvPr id="212" name="Group 211"/>
          <p:cNvGrpSpPr/>
          <p:nvPr/>
        </p:nvGrpSpPr>
        <p:grpSpPr>
          <a:xfrm>
            <a:off x="1681090" y="3232750"/>
            <a:ext cx="673397" cy="1208310"/>
            <a:chOff x="5507483" y="896908"/>
            <a:chExt cx="673397" cy="1208310"/>
          </a:xfrm>
        </p:grpSpPr>
        <p:pic>
          <p:nvPicPr>
            <p:cNvPr id="2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7483" y="896908"/>
              <a:ext cx="3810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9880" y="1733743"/>
              <a:ext cx="3810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275274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xit" presetSubtype="0" fill="hold" nodeType="afterEffect">
                                  <p:stCondLst>
                                    <p:cond delay="500"/>
                                  </p:stCondLst>
                                  <p:childTnLst>
                                    <p:animEffect transition="out" filter="fade">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152"/>
                                        </p:tgtEl>
                                        <p:attrNameLst>
                                          <p:attrName>style.visibility</p:attrName>
                                        </p:attrNameLst>
                                      </p:cBhvr>
                                      <p:to>
                                        <p:strVal val="visible"/>
                                      </p:to>
                                    </p:set>
                                    <p:animEffect transition="in" filter="fade">
                                      <p:cBhvr>
                                        <p:cTn id="15" dur="500"/>
                                        <p:tgtEl>
                                          <p:spTgt spid="152"/>
                                        </p:tgtEl>
                                      </p:cBhvr>
                                    </p:animEffect>
                                  </p:childTnLst>
                                </p:cTn>
                              </p:par>
                            </p:childTnLst>
                          </p:cTn>
                        </p:par>
                        <p:par>
                          <p:cTn id="16" fill="hold">
                            <p:stCondLst>
                              <p:cond delay="2500"/>
                            </p:stCondLst>
                            <p:childTnLst>
                              <p:par>
                                <p:cTn id="17" presetID="10" presetClass="exit" presetSubtype="0" fill="hold" nodeType="afterEffect">
                                  <p:stCondLst>
                                    <p:cond delay="500"/>
                                  </p:stCondLst>
                                  <p:childTnLst>
                                    <p:animEffect transition="out" filter="fade">
                                      <p:cBhvr>
                                        <p:cTn id="18" dur="500"/>
                                        <p:tgtEl>
                                          <p:spTgt spid="152"/>
                                        </p:tgtEl>
                                      </p:cBhvr>
                                    </p:animEffect>
                                    <p:set>
                                      <p:cBhvr>
                                        <p:cTn id="19" dur="1" fill="hold">
                                          <p:stCondLst>
                                            <p:cond delay="499"/>
                                          </p:stCondLst>
                                        </p:cTn>
                                        <p:tgtEl>
                                          <p:spTgt spid="152"/>
                                        </p:tgtEl>
                                        <p:attrNameLst>
                                          <p:attrName>style.visibility</p:attrName>
                                        </p:attrNameLst>
                                      </p:cBhvr>
                                      <p:to>
                                        <p:strVal val="hidden"/>
                                      </p:to>
                                    </p:se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212"/>
                                        </p:tgtEl>
                                        <p:attrNameLst>
                                          <p:attrName>style.visibility</p:attrName>
                                        </p:attrNameLst>
                                      </p:cBhvr>
                                      <p:to>
                                        <p:strVal val="visible"/>
                                      </p:to>
                                    </p:set>
                                    <p:animEffect transition="in" filter="fade">
                                      <p:cBhvr>
                                        <p:cTn id="23" dur="500"/>
                                        <p:tgtEl>
                                          <p:spTgt spid="2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9"/>
                                        </p:tgtEl>
                                        <p:attrNameLst>
                                          <p:attrName>style.visibility</p:attrName>
                                        </p:attrNameLst>
                                      </p:cBhvr>
                                      <p:to>
                                        <p:strVal val="visible"/>
                                      </p:to>
                                    </p:set>
                                    <p:animEffect transition="in" filter="fade">
                                      <p:cBhvr>
                                        <p:cTn id="38" dur="500"/>
                                        <p:tgtEl>
                                          <p:spTgt spid="179"/>
                                        </p:tgtEl>
                                      </p:cBhvr>
                                    </p:animEffect>
                                  </p:childTnLst>
                                </p:cTn>
                              </p:par>
                            </p:childTnLst>
                          </p:cTn>
                        </p:par>
                        <p:par>
                          <p:cTn id="39" fill="hold">
                            <p:stCondLst>
                              <p:cond delay="500"/>
                            </p:stCondLst>
                            <p:childTnLst>
                              <p:par>
                                <p:cTn id="40" presetID="10" presetClass="entr" presetSubtype="0" fill="hold" nodeType="afterEffect">
                                  <p:stCondLst>
                                    <p:cond delay="500"/>
                                  </p:stCondLst>
                                  <p:childTnLst>
                                    <p:set>
                                      <p:cBhvr>
                                        <p:cTn id="41" dur="1" fill="hold">
                                          <p:stCondLst>
                                            <p:cond delay="0"/>
                                          </p:stCondLst>
                                        </p:cTn>
                                        <p:tgtEl>
                                          <p:spTgt spid="162"/>
                                        </p:tgtEl>
                                        <p:attrNameLst>
                                          <p:attrName>style.visibility</p:attrName>
                                        </p:attrNameLst>
                                      </p:cBhvr>
                                      <p:to>
                                        <p:strVal val="visible"/>
                                      </p:to>
                                    </p:set>
                                    <p:animEffect transition="in" filter="fade">
                                      <p:cBhvr>
                                        <p:cTn id="42" dur="500"/>
                                        <p:tgtEl>
                                          <p:spTgt spid="162"/>
                                        </p:tgtEl>
                                      </p:cBhvr>
                                    </p:animEffect>
                                  </p:childTnLst>
                                </p:cTn>
                              </p:par>
                            </p:childTnLst>
                          </p:cTn>
                        </p:par>
                        <p:par>
                          <p:cTn id="43" fill="hold">
                            <p:stCondLst>
                              <p:cond delay="1500"/>
                            </p:stCondLst>
                            <p:childTnLst>
                              <p:par>
                                <p:cTn id="44" presetID="10"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占位符 2"/>
          <p:cNvSpPr>
            <a:spLocks noGrp="1"/>
          </p:cNvSpPr>
          <p:nvPr>
            <p:ph type="body" idx="1"/>
          </p:nvPr>
        </p:nvSpPr>
        <p:spPr>
          <a:xfrm>
            <a:off x="609600" y="1382738"/>
            <a:ext cx="8077200" cy="2351062"/>
          </a:xfrm>
        </p:spPr>
        <p:txBody>
          <a:bodyPr>
            <a:normAutofit/>
          </a:bodyPr>
          <a:lstStyle/>
          <a:p>
            <a:r>
              <a:rPr lang="en-US" altLang="zh-CN" sz="2400" dirty="0"/>
              <a:t>Pre-processing </a:t>
            </a:r>
            <a:endParaRPr lang="en-US" altLang="zh-CN" sz="2400" dirty="0" smtClean="0"/>
          </a:p>
          <a:p>
            <a:r>
              <a:rPr lang="en-US" altLang="zh-CN" sz="2400" dirty="0" smtClean="0"/>
              <a:t>Building </a:t>
            </a:r>
            <a:r>
              <a:rPr lang="en-US" altLang="zh-CN" sz="2400" dirty="0"/>
              <a:t>landmark graph</a:t>
            </a:r>
          </a:p>
          <a:p>
            <a:r>
              <a:rPr lang="en-US" altLang="zh-CN" sz="2400" dirty="0"/>
              <a:t>Estimate travel time</a:t>
            </a:r>
          </a:p>
          <a:p>
            <a:r>
              <a:rPr lang="en-US" altLang="zh-CN" sz="2400" dirty="0"/>
              <a:t>Time-dependent two-stag routing</a:t>
            </a:r>
            <a:endParaRPr lang="zh-CN" altLang="en-US" sz="2400" dirty="0"/>
          </a:p>
        </p:txBody>
      </p:sp>
      <p:sp>
        <p:nvSpPr>
          <p:cNvPr id="15" name="标题 1"/>
          <p:cNvSpPr>
            <a:spLocks noGrp="1"/>
          </p:cNvSpPr>
          <p:nvPr>
            <p:ph type="title"/>
          </p:nvPr>
        </p:nvSpPr>
        <p:spPr>
          <a:xfrm>
            <a:off x="534988" y="512802"/>
            <a:ext cx="8151812" cy="553998"/>
          </a:xfrm>
        </p:spPr>
        <p:txBody>
          <a:bodyPr>
            <a:normAutofit fontScale="90000"/>
          </a:bodyPr>
          <a:lstStyle/>
          <a:p>
            <a:r>
              <a:rPr lang="en-US" dirty="0" smtClean="0"/>
              <a:t>Methodology</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657600"/>
            <a:ext cx="6542902"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57976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5133</TotalTime>
  <Words>863</Words>
  <Application>Microsoft Office PowerPoint</Application>
  <PresentationFormat>On-screen Show (4:3)</PresentationFormat>
  <Paragraphs>173</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T-Drive: Driving Directions Based on Taxi Trajectories</vt:lpstr>
      <vt:lpstr>What We Do</vt:lpstr>
      <vt:lpstr>PowerPoint Presentation</vt:lpstr>
      <vt:lpstr>Background</vt:lpstr>
      <vt:lpstr>Background</vt:lpstr>
      <vt:lpstr>Observations</vt:lpstr>
      <vt:lpstr>Motivation</vt:lpstr>
      <vt:lpstr>Challenges we are faced</vt:lpstr>
      <vt:lpstr>Methodology</vt:lpstr>
      <vt:lpstr>Step 1: Pre-processing</vt:lpstr>
      <vt:lpstr>Step 2: Building landmark graphs</vt:lpstr>
      <vt:lpstr>Step 3: Travel time estimation</vt:lpstr>
      <vt:lpstr>Step 3: Travel time estimation</vt:lpstr>
      <vt:lpstr>Step 4: Two-stage routing</vt:lpstr>
      <vt:lpstr>Step 4: Two-stage routing</vt:lpstr>
      <vt:lpstr>Implementation &amp; Evaluation</vt:lpstr>
      <vt:lpstr>Evaluating landmark graphs</vt:lpstr>
      <vt:lpstr>Evaluating landmark graphs</vt:lpstr>
      <vt:lpstr>Synthetic queries</vt:lpstr>
      <vt:lpstr>In the field study</vt:lpstr>
      <vt:lpstr>Results</vt:lpstr>
      <vt:lpstr>PowerPoint Presentation</vt:lpstr>
      <vt:lpstr>References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Driving Direction Based on Taxi Traces</dc:title>
  <dc:creator>yuzheng</dc:creator>
  <cp:lastModifiedBy>Yu Zheng</cp:lastModifiedBy>
  <cp:revision>698</cp:revision>
  <dcterms:created xsi:type="dcterms:W3CDTF">2010-01-08T05:52:59Z</dcterms:created>
  <dcterms:modified xsi:type="dcterms:W3CDTF">2010-11-15T03:42:02Z</dcterms:modified>
</cp:coreProperties>
</file>