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14" r:id="rId3"/>
    <p:sldId id="355" r:id="rId4"/>
    <p:sldId id="370" r:id="rId5"/>
    <p:sldId id="362" r:id="rId6"/>
    <p:sldId id="335" r:id="rId7"/>
    <p:sldId id="276" r:id="rId8"/>
    <p:sldId id="356" r:id="rId9"/>
    <p:sldId id="371" r:id="rId10"/>
    <p:sldId id="337" r:id="rId11"/>
    <p:sldId id="316" r:id="rId12"/>
    <p:sldId id="372" r:id="rId13"/>
    <p:sldId id="318" r:id="rId14"/>
    <p:sldId id="324" r:id="rId15"/>
    <p:sldId id="373" r:id="rId16"/>
    <p:sldId id="319" r:id="rId17"/>
    <p:sldId id="334" r:id="rId18"/>
    <p:sldId id="374" r:id="rId19"/>
    <p:sldId id="330" r:id="rId20"/>
    <p:sldId id="375" r:id="rId21"/>
    <p:sldId id="376" r:id="rId22"/>
    <p:sldId id="341" r:id="rId23"/>
    <p:sldId id="342" r:id="rId24"/>
    <p:sldId id="343" r:id="rId25"/>
    <p:sldId id="344" r:id="rId26"/>
    <p:sldId id="377" r:id="rId27"/>
    <p:sldId id="346" r:id="rId28"/>
    <p:sldId id="347" r:id="rId29"/>
    <p:sldId id="348" r:id="rId30"/>
    <p:sldId id="363" r:id="rId31"/>
    <p:sldId id="364" r:id="rId32"/>
    <p:sldId id="36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3EC"/>
    <a:srgbClr val="251BA5"/>
    <a:srgbClr val="FFD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452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3AA79-559E-4524-BFCD-5A8539FE9E94}" type="datetimeFigureOut">
              <a:rPr lang="zh-CN" altLang="en-US" smtClean="0"/>
              <a:t>2013/10/17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3F7C-AAA6-4EDE-9C0C-60CF3AF048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116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S11:Dongchengdongsi </a:t>
            </a:r>
          </a:p>
          <a:p>
            <a:r>
              <a:rPr lang="en-US" altLang="zh-CN" dirty="0" smtClean="0"/>
              <a:t>S12: </a:t>
            </a:r>
            <a:r>
              <a:rPr lang="en-US" altLang="zh-CN" dirty="0" err="1" smtClean="0"/>
              <a:t>Nongzhanguan</a:t>
            </a:r>
            <a:endParaRPr lang="en-US" altLang="zh-CN" dirty="0" smtClean="0"/>
          </a:p>
          <a:p>
            <a:r>
              <a:rPr lang="en-US" altLang="zh-CN" dirty="0" smtClean="0"/>
              <a:t>Statistics.</a:t>
            </a:r>
            <a:r>
              <a:rPr lang="en-US" altLang="zh-CN" baseline="0" dirty="0" smtClean="0"/>
              <a:t> Two stations are supposed to be similar. However, according the data of the past 1 year, over 35% time, the deviation of pm2.5 between the two stations are larger than 100. which is about a 2 level distance. That is, when one station is moderate, the other one could be unhealthy.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It is not surprising…. So, we cannot do a simple interpolation.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80AD-B33F-4254-9C37-8250C2DB56F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05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Finer granularity inference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3F7C-AAA6-4EDE-9C0C-60CF3AF048E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850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80AD-B33F-4254-9C37-8250C2DB56F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815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3F7C-AAA6-4EDE-9C0C-60CF3AF048E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695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3F7C-AAA6-4EDE-9C0C-60CF3AF048E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06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//upload.wikimedia.org/wikipedia/commons/a/a1/Edinburgh_air_quality_measurement_station_dsc06786.jpg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7" Type="http://schemas.openxmlformats.org/officeDocument/2006/relationships/image" Target="../media/image53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mailto:yuzheng@microsoft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search.microsoft.com/en-us/people/yuzhen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Gaussian_Plume_(SVG).sv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microsoft.com/office/2007/relationships/hdphoto" Target="../media/hdphoto1.wdp"/><Relationship Id="rId18" Type="http://schemas.openxmlformats.org/officeDocument/2006/relationships/image" Target="../media/image29.png"/><Relationship Id="rId3" Type="http://schemas.openxmlformats.org/officeDocument/2006/relationships/image" Target="../media/image15.png"/><Relationship Id="rId7" Type="http://schemas.openxmlformats.org/officeDocument/2006/relationships/image" Target="../media/image19.wmf"/><Relationship Id="rId12" Type="http://schemas.openxmlformats.org/officeDocument/2006/relationships/image" Target="../media/image24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11" Type="http://schemas.openxmlformats.org/officeDocument/2006/relationships/image" Target="../media/image23.jpeg"/><Relationship Id="rId5" Type="http://schemas.openxmlformats.org/officeDocument/2006/relationships/image" Target="../media/image17.emf"/><Relationship Id="rId15" Type="http://schemas.openxmlformats.org/officeDocument/2006/relationships/image" Target="../media/image26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1.emf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0.png"/><Relationship Id="rId4" Type="http://schemas.openxmlformats.org/officeDocument/2006/relationships/image" Target="../media/image32.emf"/><Relationship Id="rId9" Type="http://schemas.openxmlformats.org/officeDocument/2006/relationships/image" Target="../media/image3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U-Air: When Urban Air Quality Meets Big Data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Yu Zheng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Lead Researcher, Microsoft R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esearch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sia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2" descr="C:\Users\yuzheng\Desktop\icon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486400"/>
            <a:ext cx="5105400" cy="60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24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Difficulties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2400" dirty="0" smtClean="0"/>
              <a:t>How to identify features from each kind of data source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Incorporate multiple heterogeneous data sources into a learning model</a:t>
            </a:r>
          </a:p>
          <a:p>
            <a:pPr lvl="1"/>
            <a:r>
              <a:rPr lang="en-US" altLang="zh-CN" sz="1800" dirty="0" smtClean="0"/>
              <a:t>Spatially-related data: POIs, road networks</a:t>
            </a:r>
          </a:p>
          <a:p>
            <a:pPr lvl="1"/>
            <a:r>
              <a:rPr lang="en-US" altLang="zh-CN" sz="1800" dirty="0" smtClean="0"/>
              <a:t>Temporally-related data: traffic, meteorology, human mobility </a:t>
            </a:r>
          </a:p>
          <a:p>
            <a:pPr lvl="1"/>
            <a:endParaRPr lang="en-US" altLang="zh-CN" sz="1800" dirty="0" smtClean="0"/>
          </a:p>
          <a:p>
            <a:r>
              <a:rPr lang="en-US" altLang="zh-CN" sz="2400" dirty="0" smtClean="0"/>
              <a:t>Data sparseness (little training data)</a:t>
            </a:r>
          </a:p>
          <a:p>
            <a:pPr lvl="1"/>
            <a:r>
              <a:rPr lang="en-US" altLang="zh-CN" sz="1800" dirty="0" smtClean="0"/>
              <a:t>Limited number of stations</a:t>
            </a:r>
          </a:p>
          <a:p>
            <a:pPr lvl="1"/>
            <a:r>
              <a:rPr lang="en-US" altLang="zh-CN" sz="1800" dirty="0" smtClean="0"/>
              <a:t>Many places to infer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3862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Methodology Overview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Partition a city into disjoint grids</a:t>
            </a:r>
          </a:p>
          <a:p>
            <a:r>
              <a:rPr lang="en-US" altLang="zh-CN" sz="2400" dirty="0"/>
              <a:t>Extract features for each grid from its affecting region</a:t>
            </a:r>
          </a:p>
          <a:p>
            <a:pPr lvl="1"/>
            <a:r>
              <a:rPr lang="en-US" altLang="zh-CN" sz="1600" dirty="0"/>
              <a:t>Meteorological features</a:t>
            </a:r>
            <a:endParaRPr lang="zh-CN" altLang="en-US" sz="1600" dirty="0"/>
          </a:p>
          <a:p>
            <a:pPr lvl="1"/>
            <a:r>
              <a:rPr lang="en-US" altLang="zh-CN" sz="1600" dirty="0"/>
              <a:t>Traffic features</a:t>
            </a:r>
          </a:p>
          <a:p>
            <a:pPr lvl="1"/>
            <a:r>
              <a:rPr lang="en-US" altLang="zh-CN" sz="1600" dirty="0"/>
              <a:t>Human mobility features</a:t>
            </a:r>
          </a:p>
          <a:p>
            <a:pPr lvl="1"/>
            <a:r>
              <a:rPr lang="en-US" altLang="zh-CN" sz="1600" dirty="0"/>
              <a:t>POI features</a:t>
            </a:r>
          </a:p>
          <a:p>
            <a:pPr lvl="1"/>
            <a:r>
              <a:rPr lang="en-US" altLang="zh-CN" sz="1600" dirty="0"/>
              <a:t>Road network </a:t>
            </a:r>
            <a:r>
              <a:rPr lang="en-US" altLang="zh-CN" sz="1600" dirty="0" smtClean="0"/>
              <a:t>features</a:t>
            </a:r>
          </a:p>
          <a:p>
            <a:pPr lvl="1"/>
            <a:endParaRPr lang="en-US" altLang="zh-CN" sz="1600" dirty="0"/>
          </a:p>
          <a:p>
            <a:r>
              <a:rPr lang="en-US" altLang="zh-CN" sz="2400" dirty="0" smtClean="0"/>
              <a:t>Co-training-based </a:t>
            </a:r>
            <a:r>
              <a:rPr lang="en-US" altLang="zh-CN" sz="2400" dirty="0"/>
              <a:t>semi-supervised learning model for each pollutant</a:t>
            </a:r>
          </a:p>
          <a:p>
            <a:pPr lvl="1"/>
            <a:r>
              <a:rPr lang="en-US" altLang="zh-CN" sz="1600" dirty="0"/>
              <a:t>Predict the AQI labels</a:t>
            </a:r>
          </a:p>
          <a:p>
            <a:pPr lvl="1"/>
            <a:r>
              <a:rPr lang="en-US" altLang="zh-CN" sz="1600" dirty="0"/>
              <a:t>Data </a:t>
            </a:r>
            <a:r>
              <a:rPr lang="en-US" altLang="zh-CN" sz="1600" dirty="0" err="1"/>
              <a:t>sparsity</a:t>
            </a:r>
            <a:endParaRPr lang="en-US" altLang="zh-CN" sz="1600" dirty="0"/>
          </a:p>
          <a:p>
            <a:pPr lvl="1"/>
            <a:r>
              <a:rPr lang="en-US" altLang="zh-CN" sz="1600" dirty="0"/>
              <a:t>Two </a:t>
            </a:r>
            <a:r>
              <a:rPr lang="en-US" altLang="zh-CN" sz="1600" dirty="0" smtClean="0"/>
              <a:t>classifiers</a:t>
            </a:r>
          </a:p>
          <a:p>
            <a:pPr lvl="1"/>
            <a:endParaRPr lang="en-US" altLang="zh-CN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14600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677626" y="2854621"/>
            <a:ext cx="909810" cy="942679"/>
            <a:chOff x="6385776" y="2150270"/>
            <a:chExt cx="1122305" cy="1177200"/>
          </a:xfrm>
        </p:grpSpPr>
        <p:sp>
          <p:nvSpPr>
            <p:cNvPr id="4" name="Rectangle 3"/>
            <p:cNvSpPr/>
            <p:nvPr/>
          </p:nvSpPr>
          <p:spPr>
            <a:xfrm>
              <a:off x="6747539" y="2544516"/>
              <a:ext cx="381920" cy="396000"/>
            </a:xfrm>
            <a:prstGeom prst="rect">
              <a:avLst/>
            </a:prstGeom>
            <a:pattFill prst="ltUpDiag">
              <a:fgClr>
                <a:srgbClr val="0E13EC"/>
              </a:fgClr>
              <a:bgClr>
                <a:schemeClr val="bg1"/>
              </a:bgClr>
            </a:pattFill>
            <a:ln>
              <a:solidFill>
                <a:srgbClr val="0E1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385776" y="2150270"/>
              <a:ext cx="1122305" cy="117720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2514600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779305"/>
            <a:ext cx="3581399" cy="11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18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Meteorological Features: </a:t>
            </a:r>
            <a:r>
              <a:rPr lang="en-US" altLang="zh-CN" dirty="0" err="1" smtClean="0"/>
              <a:t>F</a:t>
            </a:r>
            <a:r>
              <a:rPr lang="en-US" altLang="zh-CN" baseline="-25000" dirty="0" err="1" smtClean="0"/>
              <a:t>m</a:t>
            </a:r>
            <a:endParaRPr lang="en-US" altLang="zh-C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98637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Rainy, Sunny, </a:t>
            </a:r>
            <a:r>
              <a:rPr lang="en-US" altLang="zh-CN" sz="2000" dirty="0" smtClean="0"/>
              <a:t>Cloudy, Foggy</a:t>
            </a:r>
            <a:endParaRPr lang="en-US" altLang="zh-CN" sz="2000" dirty="0"/>
          </a:p>
          <a:p>
            <a:r>
              <a:rPr lang="en-US" sz="2000" dirty="0" smtClean="0"/>
              <a:t>Wind speed</a:t>
            </a:r>
          </a:p>
          <a:p>
            <a:r>
              <a:rPr lang="en-US" altLang="zh-CN" sz="2000" dirty="0" smtClean="0"/>
              <a:t>Temperature</a:t>
            </a:r>
          </a:p>
          <a:p>
            <a:r>
              <a:rPr lang="en-US" altLang="zh-CN" sz="2000" dirty="0" smtClean="0"/>
              <a:t>Humidity</a:t>
            </a:r>
          </a:p>
          <a:p>
            <a:r>
              <a:rPr lang="en-US" altLang="zh-CN" sz="2000" dirty="0" smtClean="0"/>
              <a:t>Barometer pressure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76400"/>
            <a:ext cx="441960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09600" y="5105400"/>
            <a:ext cx="29835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AQI of PM</a:t>
            </a:r>
            <a:r>
              <a:rPr lang="en-US" altLang="zh-CN" baseline="-25000" dirty="0"/>
              <a:t>10</a:t>
            </a:r>
            <a:endParaRPr lang="en-US" altLang="zh-CN" dirty="0" smtClean="0"/>
          </a:p>
          <a:p>
            <a:r>
              <a:rPr lang="en-US" altLang="zh-CN" dirty="0" smtClean="0"/>
              <a:t>August </a:t>
            </a:r>
            <a:r>
              <a:rPr lang="en-US" altLang="zh-CN" dirty="0"/>
              <a:t>to Dec. 2012 in Beijing</a:t>
            </a:r>
            <a:endParaRPr lang="zh-CN" alt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871460" y="1829435"/>
            <a:ext cx="533400" cy="2955925"/>
          </a:xfrm>
          <a:prstGeom prst="roundRect">
            <a:avLst/>
          </a:prstGeom>
          <a:noFill/>
          <a:ln>
            <a:solidFill>
              <a:srgbClr val="0D47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5400000">
            <a:off x="6057900" y="1127761"/>
            <a:ext cx="533400" cy="3962399"/>
          </a:xfrm>
          <a:prstGeom prst="roundRect">
            <a:avLst/>
          </a:prstGeom>
          <a:noFill/>
          <a:ln>
            <a:solidFill>
              <a:srgbClr val="0D47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8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Traffic Features: </a:t>
            </a:r>
            <a:r>
              <a:rPr lang="en-US" altLang="zh-CN" dirty="0" smtClean="0"/>
              <a:t>F</a:t>
            </a:r>
            <a:r>
              <a:rPr lang="en-US" altLang="zh-CN" baseline="-25000" dirty="0" smtClean="0"/>
              <a:t>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1600200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Distribution </a:t>
            </a:r>
            <a:r>
              <a:rPr lang="en-US" altLang="zh-CN" sz="2000" dirty="0"/>
              <a:t>of speed by time: F(v)</a:t>
            </a:r>
          </a:p>
          <a:p>
            <a:r>
              <a:rPr lang="en-US" sz="2000" dirty="0" smtClean="0"/>
              <a:t>Expectation of speed: E(V)</a:t>
            </a:r>
            <a:endParaRPr lang="en-US" sz="1400" dirty="0" smtClean="0"/>
          </a:p>
          <a:p>
            <a:r>
              <a:rPr lang="en-US" sz="2000" dirty="0" smtClean="0"/>
              <a:t>Standard deviation of Speed: D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45720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485793" y="5638800"/>
            <a:ext cx="3629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/>
              <a:t>GPS trajectories generated by over 30,000 taxis</a:t>
            </a:r>
          </a:p>
          <a:p>
            <a:pPr algn="just"/>
            <a:r>
              <a:rPr lang="en-US" altLang="zh-CN" sz="1400" dirty="0" smtClean="0"/>
              <a:t>From August </a:t>
            </a:r>
            <a:r>
              <a:rPr lang="en-US" altLang="zh-CN" sz="1400" dirty="0"/>
              <a:t>to Dec. 2012 in Beijing</a:t>
            </a:r>
            <a:endParaRPr lang="zh-CN" alt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3352800"/>
            <a:ext cx="1887537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8153400" y="1524000"/>
            <a:ext cx="533400" cy="3581400"/>
          </a:xfrm>
          <a:prstGeom prst="roundRect">
            <a:avLst/>
          </a:prstGeom>
          <a:noFill/>
          <a:ln>
            <a:solidFill>
              <a:srgbClr val="0D47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7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zh-CN" dirty="0"/>
              <a:t>Extracting Traffic Features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dirty="0" smtClean="0"/>
                  <a:t>Offline </a:t>
                </a:r>
                <a:r>
                  <a:rPr lang="en-US" altLang="zh-CN" sz="2800" dirty="0" err="1" smtClean="0"/>
                  <a:t>spatio</a:t>
                </a:r>
                <a:r>
                  <a:rPr lang="en-US" altLang="zh-CN" sz="2800" dirty="0" smtClean="0"/>
                  <a:t>-temporal indexing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CN" sz="1800" dirty="0" smtClean="0"/>
                  <a:t>: arrival time</a:t>
                </a:r>
              </a:p>
              <a:p>
                <a:pPr lvl="1"/>
                <a:r>
                  <a:rPr lang="en-US" altLang="zh-CN" sz="1800" i="1" dirty="0" err="1" smtClean="0"/>
                  <a:t>Traj</a:t>
                </a:r>
                <a:r>
                  <a:rPr lang="en-US" altLang="zh-CN" sz="1800" dirty="0" smtClean="0"/>
                  <a:t>: trajectory ID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800" dirty="0" smtClean="0"/>
                  <a:t>: </a:t>
                </a:r>
                <a:r>
                  <a:rPr lang="en-US" altLang="zh-CN" sz="1800" dirty="0"/>
                  <a:t>the index of </a:t>
                </a:r>
                <a:r>
                  <a:rPr lang="en-US" altLang="zh-CN" sz="1800" dirty="0" smtClean="0"/>
                  <a:t>the first GPS point (in the trajectory) </a:t>
                </a:r>
                <a:r>
                  <a:rPr lang="en-US" altLang="zh-CN" sz="1800" dirty="0"/>
                  <a:t>entering </a:t>
                </a:r>
                <a:r>
                  <a:rPr lang="en-US" altLang="zh-CN" sz="1800" dirty="0" smtClean="0"/>
                  <a:t>a grid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CN" sz="1800" i="1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altLang="zh-CN" sz="1800" dirty="0" smtClean="0"/>
                  <a:t>: the index of the last GPS </a:t>
                </a:r>
                <a:r>
                  <a:rPr lang="en-US" altLang="zh-CN" sz="1800" dirty="0"/>
                  <a:t>point (in the trajectory) </a:t>
                </a:r>
                <a:r>
                  <a:rPr lang="en-US" altLang="zh-CN" sz="1800" dirty="0" smtClean="0"/>
                  <a:t>leaving a grid</a:t>
                </a:r>
                <a:endParaRPr lang="zh-CN" alt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  <a:blipFill rotWithShape="1">
                <a:blip r:embed="rId2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622" y="3581400"/>
            <a:ext cx="534937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33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Human Mobility </a:t>
            </a:r>
            <a:r>
              <a:rPr lang="en-US" altLang="zh-CN" dirty="0"/>
              <a:t>Features: </a:t>
            </a:r>
            <a:r>
              <a:rPr lang="en-US" altLang="zh-CN" dirty="0" err="1" smtClean="0"/>
              <a:t>F</a:t>
            </a:r>
            <a:r>
              <a:rPr lang="en-US" altLang="zh-CN" baseline="-25000" dirty="0" err="1" smtClean="0"/>
              <a:t>h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89037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 smtClean="0"/>
                  <a:t>Human mobility i</a:t>
                </a:r>
                <a:r>
                  <a:rPr lang="en-US" sz="2400" dirty="0" smtClean="0"/>
                  <a:t>mplies</a:t>
                </a:r>
              </a:p>
              <a:p>
                <a:pPr lvl="1"/>
                <a:r>
                  <a:rPr lang="en-US" sz="1600" dirty="0"/>
                  <a:t>T</a:t>
                </a:r>
                <a:r>
                  <a:rPr lang="en-US" sz="1600" dirty="0" smtClean="0"/>
                  <a:t>raffic </a:t>
                </a:r>
                <a:r>
                  <a:rPr lang="en-US" sz="1600" dirty="0"/>
                  <a:t>flow</a:t>
                </a:r>
              </a:p>
              <a:p>
                <a:pPr lvl="1"/>
                <a:r>
                  <a:rPr lang="en-US" sz="1600" dirty="0"/>
                  <a:t>L</a:t>
                </a:r>
                <a:r>
                  <a:rPr lang="en-US" sz="1600" dirty="0" smtClean="0"/>
                  <a:t>and </a:t>
                </a:r>
                <a:r>
                  <a:rPr lang="en-US" sz="1600" dirty="0"/>
                  <a:t>use of a </a:t>
                </a:r>
                <a:r>
                  <a:rPr lang="en-US" sz="1600" dirty="0" smtClean="0"/>
                  <a:t>location </a:t>
                </a:r>
              </a:p>
              <a:p>
                <a:pPr lvl="1"/>
                <a:r>
                  <a:rPr lang="en-US" sz="1600" dirty="0" smtClean="0"/>
                  <a:t>Function </a:t>
                </a:r>
                <a:r>
                  <a:rPr lang="en-US" sz="1600" dirty="0"/>
                  <a:t>of a region (like residential or business areas) </a:t>
                </a:r>
                <a:endParaRPr lang="en-US" altLang="zh-CN" sz="1600" dirty="0"/>
              </a:p>
              <a:p>
                <a:r>
                  <a:rPr lang="en-US" altLang="zh-CN" sz="2400" dirty="0" smtClean="0"/>
                  <a:t>Features: </a:t>
                </a:r>
              </a:p>
              <a:p>
                <a:pPr lvl="1"/>
                <a:r>
                  <a:rPr lang="en-US" altLang="zh-CN" sz="2000" dirty="0" smtClean="0"/>
                  <a:t>Number of arrivals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 and leavings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9037"/>
                <a:ext cx="8229600" cy="4525963"/>
              </a:xfrm>
              <a:blipFill rotWithShape="0">
                <a:blip r:embed="rId2"/>
                <a:stretch>
                  <a:fillRect l="-963" t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95674"/>
            <a:ext cx="5943600" cy="32861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3073689" y="4706766"/>
            <a:ext cx="3494190" cy="372922"/>
            <a:chOff x="3073689" y="4706766"/>
            <a:chExt cx="3494190" cy="372922"/>
          </a:xfrm>
        </p:grpSpPr>
        <p:sp>
          <p:nvSpPr>
            <p:cNvPr id="4" name="Oval 3"/>
            <p:cNvSpPr/>
            <p:nvPr/>
          </p:nvSpPr>
          <p:spPr>
            <a:xfrm rot="20177841">
              <a:off x="6096543" y="4706766"/>
              <a:ext cx="471336" cy="277502"/>
            </a:xfrm>
            <a:prstGeom prst="ellipse">
              <a:avLst/>
            </a:prstGeom>
            <a:noFill/>
            <a:ln>
              <a:solidFill>
                <a:srgbClr val="0D47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rot="20177841">
              <a:off x="3073689" y="4802186"/>
              <a:ext cx="352014" cy="277502"/>
            </a:xfrm>
            <a:prstGeom prst="ellipse">
              <a:avLst/>
            </a:prstGeom>
            <a:noFill/>
            <a:ln>
              <a:solidFill>
                <a:srgbClr val="0D47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77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POI Features: </a:t>
            </a:r>
            <a:r>
              <a:rPr lang="en-US" altLang="zh-CN" dirty="0" err="1" smtClean="0"/>
              <a:t>F</a:t>
            </a:r>
            <a:r>
              <a:rPr lang="en-US" altLang="zh-CN" baseline="-25000" dirty="0" err="1" smtClean="0"/>
              <a:t>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Why POI</a:t>
            </a:r>
          </a:p>
          <a:p>
            <a:pPr lvl="1"/>
            <a:r>
              <a:rPr lang="en-US" sz="2000" dirty="0" smtClean="0"/>
              <a:t>Indicate </a:t>
            </a:r>
            <a:r>
              <a:rPr lang="en-US" sz="2000" dirty="0"/>
              <a:t>the land use and the function of the region </a:t>
            </a:r>
            <a:endParaRPr lang="en-US" sz="2000" dirty="0" smtClean="0"/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traffic patterns in the region</a:t>
            </a:r>
          </a:p>
          <a:p>
            <a:r>
              <a:rPr lang="en-US" altLang="zh-CN" sz="2800" dirty="0" smtClean="0"/>
              <a:t>Features</a:t>
            </a:r>
            <a:endParaRPr lang="en-US" sz="2800" dirty="0" smtClean="0"/>
          </a:p>
          <a:p>
            <a:pPr lvl="1"/>
            <a:r>
              <a:rPr lang="en-US" sz="2000" dirty="0" smtClean="0"/>
              <a:t>Distribution of POIs over categories</a:t>
            </a:r>
          </a:p>
          <a:p>
            <a:pPr lvl="1"/>
            <a:r>
              <a:rPr lang="en-US" sz="2000" dirty="0" smtClean="0"/>
              <a:t>Portion of vacant places </a:t>
            </a:r>
          </a:p>
          <a:p>
            <a:pPr lvl="1"/>
            <a:r>
              <a:rPr lang="en-US" sz="2000" dirty="0" smtClean="0"/>
              <a:t>The changes in the number of POIs</a:t>
            </a:r>
          </a:p>
          <a:p>
            <a:pPr lvl="2"/>
            <a:r>
              <a:rPr lang="en-US" sz="1400" dirty="0" smtClean="0"/>
              <a:t>Factories, shopping malls, </a:t>
            </a:r>
          </a:p>
          <a:p>
            <a:pPr lvl="2"/>
            <a:r>
              <a:rPr lang="en-US" altLang="zh-CN" sz="1400" dirty="0"/>
              <a:t>hotel and real estates </a:t>
            </a:r>
            <a:endParaRPr lang="en-US" altLang="zh-CN" sz="1400" dirty="0" smtClean="0"/>
          </a:p>
          <a:p>
            <a:pPr lvl="2"/>
            <a:r>
              <a:rPr lang="en-US" sz="1400" dirty="0" smtClean="0"/>
              <a:t>Parks, decoration and </a:t>
            </a:r>
            <a:r>
              <a:rPr lang="en-US" altLang="zh-CN" sz="1400" dirty="0" smtClean="0"/>
              <a:t>furniture markets</a:t>
            </a:r>
            <a:endParaRPr lang="en-US" sz="1400" dirty="0" smtClean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876800"/>
            <a:ext cx="5486400" cy="148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38400"/>
            <a:ext cx="2960687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73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Road Network </a:t>
            </a:r>
            <a:r>
              <a:rPr lang="en-US" altLang="zh-CN" dirty="0"/>
              <a:t>Features: </a:t>
            </a:r>
            <a:r>
              <a:rPr lang="en-US" altLang="zh-CN" dirty="0" err="1" smtClean="0"/>
              <a:t>F</a:t>
            </a:r>
            <a:r>
              <a:rPr lang="en-US" altLang="zh-CN" baseline="-25000" dirty="0" err="1" smtClean="0"/>
              <a:t>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000" dirty="0" smtClean="0"/>
                  <a:t>Why road networks</a:t>
                </a:r>
              </a:p>
              <a:p>
                <a:pPr lvl="1"/>
                <a:r>
                  <a:rPr lang="en-US" altLang="zh-CN" sz="1600" dirty="0" smtClean="0"/>
                  <a:t>Have a strong correlation with traffic flows</a:t>
                </a:r>
              </a:p>
              <a:p>
                <a:pPr lvl="1"/>
                <a:r>
                  <a:rPr lang="en-US" altLang="zh-CN" sz="1600" dirty="0" smtClean="0"/>
                  <a:t>A good complementary of traffic modeling</a:t>
                </a:r>
              </a:p>
              <a:p>
                <a:r>
                  <a:rPr lang="en-US" altLang="zh-CN" sz="2000" dirty="0" smtClean="0"/>
                  <a:t>Features:</a:t>
                </a:r>
              </a:p>
              <a:p>
                <a:pPr lvl="1"/>
                <a:r>
                  <a:rPr lang="en-US" altLang="zh-CN" sz="1600" dirty="0" smtClean="0"/>
                  <a:t>Total length of highways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sz="1600" i="1">
                            <a:latin typeface="Cambria Math"/>
                          </a:rPr>
                          <m:t>h</m:t>
                        </m:r>
                      </m:sub>
                    </m:sSub>
                  </m:oMath>
                </a14:m>
                <a:endParaRPr lang="en-US" altLang="zh-CN" sz="1600" dirty="0" smtClean="0"/>
              </a:p>
              <a:p>
                <a:pPr lvl="1"/>
                <a:r>
                  <a:rPr lang="en-US" altLang="zh-CN" sz="1600" dirty="0" smtClean="0"/>
                  <a:t>Total </a:t>
                </a:r>
                <a:r>
                  <a:rPr lang="en-US" altLang="zh-CN" sz="1600" dirty="0"/>
                  <a:t>length of other (low-level) road segments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sz="16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zh-CN" sz="1600" dirty="0"/>
                  <a:t> </a:t>
                </a:r>
                <a:endParaRPr lang="en-US" altLang="zh-CN" sz="1600" dirty="0" smtClean="0"/>
              </a:p>
              <a:p>
                <a:pPr lvl="1"/>
                <a:r>
                  <a:rPr lang="en-US" altLang="zh-CN" sz="1600" dirty="0" smtClean="0"/>
                  <a:t>The </a:t>
                </a:r>
                <a:r>
                  <a:rPr lang="en-US" altLang="zh-CN" sz="1600" dirty="0"/>
                  <a:t>number of intersections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sz="16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sz="1600" dirty="0"/>
                  <a:t> in the grid’s affecting region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  <a:blipFill rotWithShape="0">
                <a:blip r:embed="rId2"/>
                <a:stretch>
                  <a:fillRect l="-667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33800"/>
            <a:ext cx="2819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3133725" y="3871911"/>
            <a:ext cx="2628897" cy="2071689"/>
            <a:chOff x="3133725" y="3338511"/>
            <a:chExt cx="2628897" cy="2071689"/>
          </a:xfrm>
        </p:grpSpPr>
        <p:sp>
          <p:nvSpPr>
            <p:cNvPr id="5" name="Oval 4"/>
            <p:cNvSpPr/>
            <p:nvPr/>
          </p:nvSpPr>
          <p:spPr>
            <a:xfrm>
              <a:off x="4376733" y="3581399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371965" y="41148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348159" y="4410074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981578" y="4400547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972056" y="4071936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310185" y="40386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938713" y="3543299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333865" y="53340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829169" y="5029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105400" y="47244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81622" y="4686301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200400" y="41148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238500" y="3581399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152775" y="4648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133725" y="4962525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253035" y="53340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534022" y="5072062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557829" y="4486274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610222" y="40386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591166" y="3548058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586394" y="33528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929185" y="3338511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648200" y="3343274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686422" y="4924425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414951" y="4371974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186351" y="41910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948241" y="3819526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Freeform 33"/>
          <p:cNvSpPr/>
          <p:nvPr/>
        </p:nvSpPr>
        <p:spPr>
          <a:xfrm>
            <a:off x="3651250" y="3759200"/>
            <a:ext cx="641350" cy="1841500"/>
          </a:xfrm>
          <a:custGeom>
            <a:avLst/>
            <a:gdLst>
              <a:gd name="connsiteX0" fmla="*/ 0 w 641350"/>
              <a:gd name="connsiteY0" fmla="*/ 1841500 h 1841500"/>
              <a:gd name="connsiteX1" fmla="*/ 165100 w 641350"/>
              <a:gd name="connsiteY1" fmla="*/ 1365250 h 1841500"/>
              <a:gd name="connsiteX2" fmla="*/ 342900 w 641350"/>
              <a:gd name="connsiteY2" fmla="*/ 984250 h 1841500"/>
              <a:gd name="connsiteX3" fmla="*/ 495300 w 641350"/>
              <a:gd name="connsiteY3" fmla="*/ 342900 h 1841500"/>
              <a:gd name="connsiteX4" fmla="*/ 641350 w 641350"/>
              <a:gd name="connsiteY4" fmla="*/ 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350" h="1841500">
                <a:moveTo>
                  <a:pt x="0" y="1841500"/>
                </a:moveTo>
                <a:cubicBezTo>
                  <a:pt x="53975" y="1674812"/>
                  <a:pt x="107950" y="1508125"/>
                  <a:pt x="165100" y="1365250"/>
                </a:cubicBezTo>
                <a:cubicBezTo>
                  <a:pt x="222250" y="1222375"/>
                  <a:pt x="287867" y="1154642"/>
                  <a:pt x="342900" y="984250"/>
                </a:cubicBezTo>
                <a:cubicBezTo>
                  <a:pt x="397933" y="813858"/>
                  <a:pt x="445558" y="506942"/>
                  <a:pt x="495300" y="342900"/>
                </a:cubicBezTo>
                <a:cubicBezTo>
                  <a:pt x="545042" y="178858"/>
                  <a:pt x="593196" y="89429"/>
                  <a:pt x="641350" y="0"/>
                </a:cubicBezTo>
              </a:path>
            </a:pathLst>
          </a:custGeom>
          <a:noFill/>
          <a:ln w="57150">
            <a:solidFill>
              <a:srgbClr val="0E13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4"/>
          <p:cNvSpPr/>
          <p:nvPr/>
        </p:nvSpPr>
        <p:spPr>
          <a:xfrm>
            <a:off x="3105150" y="5543550"/>
            <a:ext cx="1568450" cy="939800"/>
          </a:xfrm>
          <a:custGeom>
            <a:avLst/>
            <a:gdLst>
              <a:gd name="connsiteX0" fmla="*/ 1568450 w 1568450"/>
              <a:gd name="connsiteY0" fmla="*/ 939800 h 939800"/>
              <a:gd name="connsiteX1" fmla="*/ 590550 w 1568450"/>
              <a:gd name="connsiteY1" fmla="*/ 196850 h 939800"/>
              <a:gd name="connsiteX2" fmla="*/ 0 w 1568450"/>
              <a:gd name="connsiteY2" fmla="*/ 0 h 93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8450" h="939800">
                <a:moveTo>
                  <a:pt x="1568450" y="939800"/>
                </a:moveTo>
                <a:cubicBezTo>
                  <a:pt x="1210204" y="646641"/>
                  <a:pt x="851958" y="353483"/>
                  <a:pt x="590550" y="196850"/>
                </a:cubicBezTo>
                <a:cubicBezTo>
                  <a:pt x="329142" y="40217"/>
                  <a:pt x="164571" y="20108"/>
                  <a:pt x="0" y="0"/>
                </a:cubicBezTo>
              </a:path>
            </a:pathLst>
          </a:custGeom>
          <a:noFill/>
          <a:ln w="57150">
            <a:solidFill>
              <a:srgbClr val="0E13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80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524000" y="5048071"/>
            <a:ext cx="3638443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Semi-Supervised Learning Model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266" y="1524000"/>
            <a:ext cx="4343400" cy="3188576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Philosophy of the model</a:t>
            </a:r>
          </a:p>
          <a:p>
            <a:pPr lvl="1"/>
            <a:r>
              <a:rPr lang="en-US" altLang="zh-CN" sz="2000" dirty="0" smtClean="0"/>
              <a:t>States of air quality </a:t>
            </a:r>
          </a:p>
          <a:p>
            <a:pPr lvl="2"/>
            <a:r>
              <a:rPr lang="en-US" altLang="zh-CN" sz="1600" dirty="0" smtClean="0"/>
              <a:t>Temporal dependency in a location</a:t>
            </a:r>
          </a:p>
          <a:p>
            <a:pPr lvl="2"/>
            <a:r>
              <a:rPr lang="en-US" altLang="zh-CN" sz="1600" dirty="0" smtClean="0"/>
              <a:t>Geo-correlation between locations</a:t>
            </a:r>
          </a:p>
          <a:p>
            <a:pPr lvl="1"/>
            <a:r>
              <a:rPr lang="en-US" altLang="zh-CN" sz="2000" dirty="0" smtClean="0"/>
              <a:t>Generation of air pollutants</a:t>
            </a:r>
          </a:p>
          <a:p>
            <a:pPr lvl="2"/>
            <a:r>
              <a:rPr lang="en-US" altLang="zh-CN" sz="1600" dirty="0" smtClean="0"/>
              <a:t>Emission from a location</a:t>
            </a:r>
          </a:p>
          <a:p>
            <a:pPr lvl="2"/>
            <a:r>
              <a:rPr lang="en-US" altLang="zh-CN" sz="1600" dirty="0" smtClean="0"/>
              <a:t>Propagation among locations</a:t>
            </a:r>
          </a:p>
          <a:p>
            <a:pPr lvl="1"/>
            <a:r>
              <a:rPr lang="en-US" altLang="zh-CN" sz="2000" dirty="0" smtClean="0"/>
              <a:t>Two sets of features</a:t>
            </a:r>
          </a:p>
          <a:p>
            <a:pPr lvl="2"/>
            <a:r>
              <a:rPr lang="en-US" altLang="zh-CN" sz="1600" dirty="0" smtClean="0"/>
              <a:t>Spatially-related</a:t>
            </a:r>
          </a:p>
          <a:p>
            <a:pPr lvl="2"/>
            <a:r>
              <a:rPr lang="en-US" altLang="zh-CN" sz="1600" dirty="0" smtClean="0"/>
              <a:t>Temporally-related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467" y="1587413"/>
            <a:ext cx="2734733" cy="19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866" y="3856303"/>
            <a:ext cx="2514600" cy="86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866" y="5085159"/>
            <a:ext cx="2514600" cy="111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4601" y="5201364"/>
            <a:ext cx="236114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Spatial Classifier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14601" y="5738581"/>
            <a:ext cx="2361140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Temporal Classifier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885266" y="5353764"/>
            <a:ext cx="6096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885266" y="5963364"/>
            <a:ext cx="6096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10800000">
            <a:off x="2514601" y="5386030"/>
            <a:ext cx="12700" cy="537217"/>
          </a:xfrm>
          <a:prstGeom prst="bentConnector3">
            <a:avLst>
              <a:gd name="adj1" fmla="val 2550000"/>
            </a:avLst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 rot="16200000">
            <a:off x="1272732" y="5477481"/>
            <a:ext cx="11458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0070C0"/>
                </a:solidFill>
              </a:rPr>
              <a:t>Co-Training</a:t>
            </a:r>
          </a:p>
        </p:txBody>
      </p:sp>
    </p:spTree>
    <p:extLst>
      <p:ext uri="{BB962C8B-B14F-4D97-AF65-F5344CB8AC3E}">
        <p14:creationId xmlns:p14="http://schemas.microsoft.com/office/powerpoint/2010/main" val="161746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Co-Training-Based Learning Model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676400"/>
            <a:ext cx="7543799" cy="3505200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Temporal classifier</a:t>
            </a:r>
          </a:p>
          <a:p>
            <a:pPr lvl="1"/>
            <a:r>
              <a:rPr lang="en-US" altLang="zh-CN" sz="1800" dirty="0"/>
              <a:t>Model the temporal dependency of the air quality in a location</a:t>
            </a:r>
          </a:p>
          <a:p>
            <a:pPr lvl="1"/>
            <a:r>
              <a:rPr lang="en-US" altLang="zh-CN" sz="1800" dirty="0"/>
              <a:t>Using temporally related </a:t>
            </a:r>
            <a:r>
              <a:rPr lang="en-US" altLang="zh-CN" sz="1800" dirty="0" smtClean="0"/>
              <a:t>features</a:t>
            </a:r>
          </a:p>
          <a:p>
            <a:pPr lvl="1"/>
            <a:r>
              <a:rPr lang="en-US" altLang="zh-CN" sz="1800" dirty="0" smtClean="0"/>
              <a:t>Based on a Linear-Chain Conditional Random Field (CRF)</a:t>
            </a:r>
          </a:p>
          <a:p>
            <a:pPr marL="457200" lvl="1" indent="0">
              <a:buNone/>
            </a:pPr>
            <a:endParaRPr lang="en-US" altLang="zh-CN" sz="1800" dirty="0" smtClean="0"/>
          </a:p>
          <a:p>
            <a:pPr marL="457200" lvl="1" indent="0">
              <a:buNone/>
            </a:pPr>
            <a:endParaRPr lang="en-US" altLang="zh-CN" sz="1800" dirty="0"/>
          </a:p>
          <a:p>
            <a:endParaRPr lang="en-US" altLang="zh-CN" sz="1800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145" y="3962400"/>
            <a:ext cx="533285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1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altLang="zh-CN" dirty="0" smtClean="0"/>
              <a:t>Background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799"/>
            <a:ext cx="4024536" cy="4331889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Air </a:t>
            </a:r>
            <a:r>
              <a:rPr lang="en-US" altLang="zh-CN" sz="2800" dirty="0" smtClean="0"/>
              <a:t>quality</a:t>
            </a:r>
          </a:p>
          <a:p>
            <a:pPr lvl="1"/>
            <a:r>
              <a:rPr lang="en-US" altLang="zh-CN" sz="1800" dirty="0" smtClean="0"/>
              <a:t>NO2, SO2</a:t>
            </a:r>
          </a:p>
          <a:p>
            <a:pPr lvl="1"/>
            <a:r>
              <a:rPr lang="en-US" altLang="zh-CN" sz="1800" dirty="0" smtClean="0"/>
              <a:t>Aerosols: PM2.5, PM10</a:t>
            </a:r>
            <a:endParaRPr lang="en-US" altLang="zh-CN" sz="1800" dirty="0"/>
          </a:p>
          <a:p>
            <a:r>
              <a:rPr lang="en-US" altLang="zh-CN" sz="2800" dirty="0" smtClean="0"/>
              <a:t>Why it matters </a:t>
            </a:r>
          </a:p>
          <a:p>
            <a:pPr lvl="1"/>
            <a:r>
              <a:rPr lang="en-US" altLang="zh-CN" sz="1800" dirty="0"/>
              <a:t>Healthcare</a:t>
            </a:r>
          </a:p>
          <a:p>
            <a:pPr lvl="1"/>
            <a:r>
              <a:rPr lang="en-US" altLang="zh-CN" sz="1800" dirty="0" smtClean="0"/>
              <a:t>Pollution control and dispersal</a:t>
            </a:r>
          </a:p>
          <a:p>
            <a:r>
              <a:rPr lang="en-US" altLang="zh-CN" sz="2800" dirty="0" smtClean="0"/>
              <a:t>Reality</a:t>
            </a:r>
          </a:p>
          <a:p>
            <a:pPr lvl="1"/>
            <a:r>
              <a:rPr lang="en-US" altLang="zh-CN" sz="1800" dirty="0" smtClean="0"/>
              <a:t>Building a measurement station is not easy</a:t>
            </a:r>
          </a:p>
          <a:p>
            <a:pPr lvl="1"/>
            <a:r>
              <a:rPr lang="en-US" altLang="zh-CN" sz="1800" dirty="0"/>
              <a:t>A</a:t>
            </a:r>
            <a:r>
              <a:rPr lang="en-US" altLang="zh-CN" sz="1800" dirty="0" smtClean="0"/>
              <a:t> </a:t>
            </a:r>
            <a:r>
              <a:rPr lang="en-US" altLang="zh-CN" sz="1800" dirty="0"/>
              <a:t>limited number of stations (poor coverage</a:t>
            </a:r>
            <a:r>
              <a:rPr lang="en-US" altLang="zh-CN" sz="1800" dirty="0" smtClean="0"/>
              <a:t>)</a:t>
            </a:r>
            <a:endParaRPr lang="en-US" altLang="zh-CN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4" t="24061" r="24296" b="5664"/>
          <a:stretch/>
        </p:blipFill>
        <p:spPr bwMode="auto">
          <a:xfrm>
            <a:off x="5026659" y="1600200"/>
            <a:ext cx="370278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5849005"/>
            <a:ext cx="3352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70C0"/>
                </a:solidFill>
              </a:rPr>
              <a:t>Beijing only has 15 air quality monitor stations in its urban areas (50kmx40km)</a:t>
            </a:r>
            <a:endParaRPr lang="en-US" altLang="zh-CN" sz="1400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621417" y="1219200"/>
            <a:ext cx="2293983" cy="307777"/>
            <a:chOff x="6621417" y="1292423"/>
            <a:chExt cx="2293983" cy="307777"/>
          </a:xfrm>
        </p:grpSpPr>
        <p:sp>
          <p:nvSpPr>
            <p:cNvPr id="6" name="Rectangle 5"/>
            <p:cNvSpPr/>
            <p:nvPr/>
          </p:nvSpPr>
          <p:spPr>
            <a:xfrm>
              <a:off x="6759528" y="1292423"/>
              <a:ext cx="215587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1400" dirty="0" smtClean="0">
                  <a:latin typeface="Times New Roman" pitchFamily="18" charset="0"/>
                  <a:cs typeface="Times New Roman" pitchFamily="18" charset="0"/>
                </a:rPr>
                <a:t>Air quality monitor station</a:t>
              </a:r>
              <a:endParaRPr lang="en-US" altLang="zh-CN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621417" y="1413508"/>
              <a:ext cx="76200" cy="76200"/>
            </a:xfrm>
            <a:prstGeom prst="ellipse">
              <a:avLst/>
            </a:prstGeom>
            <a:solidFill>
              <a:srgbClr val="0E13EC"/>
            </a:solidFill>
            <a:ln>
              <a:solidFill>
                <a:srgbClr val="0E1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17133" y="5181600"/>
            <a:ext cx="3714117" cy="1196178"/>
            <a:chOff x="5017133" y="5181600"/>
            <a:chExt cx="3714117" cy="119617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3645" y="5181600"/>
              <a:ext cx="1033655" cy="119267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4450" y="5181600"/>
              <a:ext cx="1066800" cy="1192678"/>
            </a:xfrm>
            <a:prstGeom prst="rect">
              <a:avLst/>
            </a:prstGeom>
          </p:spPr>
        </p:pic>
        <p:pic>
          <p:nvPicPr>
            <p:cNvPr id="11" name="Picture 2" descr="File:Edinburgh air quality measurement station dsc06786.jpg">
              <a:hlinkClick r:id="rId5"/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05"/>
            <a:stretch/>
          </p:blipFill>
          <p:spPr bwMode="auto">
            <a:xfrm>
              <a:off x="5017133" y="5181600"/>
              <a:ext cx="1508703" cy="1196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215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Co-Training-Based </a:t>
            </a:r>
            <a:r>
              <a:rPr lang="en-US" altLang="zh-CN" dirty="0" smtClean="0"/>
              <a:t>Learning Model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Spatial classifier</a:t>
            </a:r>
          </a:p>
          <a:p>
            <a:pPr lvl="1"/>
            <a:r>
              <a:rPr lang="en-US" altLang="zh-CN" sz="1600" dirty="0"/>
              <a:t>Model the spatial correlation between AQI of different locations</a:t>
            </a:r>
          </a:p>
          <a:p>
            <a:pPr lvl="1"/>
            <a:r>
              <a:rPr lang="en-US" altLang="zh-CN" sz="1600" dirty="0"/>
              <a:t>Using spatially-related features</a:t>
            </a:r>
          </a:p>
          <a:p>
            <a:pPr lvl="1"/>
            <a:r>
              <a:rPr lang="en-US" altLang="zh-CN" sz="1600" dirty="0"/>
              <a:t>Based on a BP neural </a:t>
            </a:r>
            <a:r>
              <a:rPr lang="en-US" altLang="zh-CN" sz="1600" dirty="0" smtClean="0"/>
              <a:t>network</a:t>
            </a:r>
          </a:p>
          <a:p>
            <a:r>
              <a:rPr lang="en-US" altLang="zh-CN" sz="2800" dirty="0" smtClean="0"/>
              <a:t>Input generation</a:t>
            </a:r>
          </a:p>
          <a:p>
            <a:pPr lvl="1"/>
            <a:r>
              <a:rPr lang="en-US" altLang="zh-CN" sz="1800" dirty="0" smtClean="0"/>
              <a:t>Select </a:t>
            </a:r>
            <a:r>
              <a:rPr lang="en-US" altLang="zh-CN" sz="1800" i="1" dirty="0" smtClean="0"/>
              <a:t>n </a:t>
            </a:r>
            <a:r>
              <a:rPr lang="en-US" altLang="zh-CN" sz="1800" dirty="0" smtClean="0"/>
              <a:t>stations to pair with</a:t>
            </a:r>
          </a:p>
          <a:p>
            <a:pPr lvl="1"/>
            <a:r>
              <a:rPr lang="en-US" altLang="zh-CN" sz="1800" dirty="0" smtClean="0"/>
              <a:t>Perform </a:t>
            </a:r>
            <a:r>
              <a:rPr lang="en-US" altLang="zh-CN" sz="1800" i="1" dirty="0" smtClean="0"/>
              <a:t>m</a:t>
            </a:r>
            <a:r>
              <a:rPr lang="en-US" altLang="zh-CN" sz="1800" dirty="0" smtClean="0"/>
              <a:t> rounds</a:t>
            </a:r>
            <a:endParaRPr lang="zh-CN" altLang="en-US" sz="1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79"/>
          <a:stretch/>
        </p:blipFill>
        <p:spPr bwMode="auto">
          <a:xfrm>
            <a:off x="4191001" y="3273451"/>
            <a:ext cx="2152650" cy="274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2" t="35594" r="24296" b="25461"/>
          <a:stretch/>
        </p:blipFill>
        <p:spPr bwMode="auto">
          <a:xfrm>
            <a:off x="838200" y="4451195"/>
            <a:ext cx="2895600" cy="149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752600" y="5143185"/>
            <a:ext cx="45719" cy="5421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295400" y="4609785"/>
            <a:ext cx="685800" cy="533400"/>
            <a:chOff x="1295400" y="4228785"/>
            <a:chExt cx="685800" cy="533400"/>
          </a:xfrm>
        </p:grpSpPr>
        <p:sp>
          <p:nvSpPr>
            <p:cNvPr id="8" name="Oval 7"/>
            <p:cNvSpPr/>
            <p:nvPr/>
          </p:nvSpPr>
          <p:spPr>
            <a:xfrm>
              <a:off x="1798319" y="4304985"/>
              <a:ext cx="182881" cy="1524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295400" y="4228785"/>
              <a:ext cx="182881" cy="1524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478281" y="4381185"/>
              <a:ext cx="274319" cy="381000"/>
            </a:xfrm>
            <a:prstGeom prst="straightConnector1">
              <a:avLst/>
            </a:prstGeom>
            <a:ln>
              <a:solidFill>
                <a:srgbClr val="C0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1798320" y="4457385"/>
              <a:ext cx="53339" cy="304800"/>
            </a:xfrm>
            <a:prstGeom prst="straightConnector1">
              <a:avLst/>
            </a:prstGeom>
            <a:ln>
              <a:solidFill>
                <a:srgbClr val="C0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824989" y="5150328"/>
            <a:ext cx="612939" cy="152400"/>
            <a:chOff x="1824989" y="4769328"/>
            <a:chExt cx="612939" cy="152400"/>
          </a:xfrm>
        </p:grpSpPr>
        <p:sp>
          <p:nvSpPr>
            <p:cNvPr id="10" name="Oval 9"/>
            <p:cNvSpPr/>
            <p:nvPr/>
          </p:nvSpPr>
          <p:spPr>
            <a:xfrm>
              <a:off x="2255047" y="4769328"/>
              <a:ext cx="182881" cy="1524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Straight Arrow Connector 12"/>
            <p:cNvCxnSpPr>
              <a:stCxn id="10" idx="2"/>
            </p:cNvCxnSpPr>
            <p:nvPr/>
          </p:nvCxnSpPr>
          <p:spPr>
            <a:xfrm flipH="1" flipV="1">
              <a:off x="1824989" y="4816397"/>
              <a:ext cx="430058" cy="29131"/>
            </a:xfrm>
            <a:prstGeom prst="straightConnector1">
              <a:avLst/>
            </a:prstGeom>
            <a:ln>
              <a:solidFill>
                <a:srgbClr val="C0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657984" y="4965700"/>
            <a:ext cx="780416" cy="768350"/>
            <a:chOff x="1657984" y="4584700"/>
            <a:chExt cx="780416" cy="768350"/>
          </a:xfrm>
        </p:grpSpPr>
        <p:sp>
          <p:nvSpPr>
            <p:cNvPr id="15" name="Oval 14"/>
            <p:cNvSpPr/>
            <p:nvPr/>
          </p:nvSpPr>
          <p:spPr>
            <a:xfrm>
              <a:off x="1657984" y="5200650"/>
              <a:ext cx="182881" cy="1524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255519" y="4584700"/>
              <a:ext cx="182881" cy="1524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Straight Arrow Connector 16"/>
            <p:cNvCxnSpPr>
              <a:stCxn id="15" idx="0"/>
            </p:cNvCxnSpPr>
            <p:nvPr/>
          </p:nvCxnSpPr>
          <p:spPr>
            <a:xfrm flipV="1">
              <a:off x="1749425" y="4845528"/>
              <a:ext cx="26034" cy="355122"/>
            </a:xfrm>
            <a:prstGeom prst="straightConnector1">
              <a:avLst/>
            </a:prstGeom>
            <a:ln>
              <a:solidFill>
                <a:srgbClr val="C0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1840865" y="4660900"/>
              <a:ext cx="414182" cy="101286"/>
            </a:xfrm>
            <a:prstGeom prst="straightConnector1">
              <a:avLst/>
            </a:prstGeom>
            <a:ln>
              <a:solidFill>
                <a:srgbClr val="C0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0"/>
          <a:stretch/>
        </p:blipFill>
        <p:spPr bwMode="auto">
          <a:xfrm>
            <a:off x="6343651" y="3273451"/>
            <a:ext cx="2368261" cy="274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16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Learning Process</a:t>
            </a:r>
            <a:endParaRPr lang="zh-CN" altLang="en-US" dirty="0"/>
          </a:p>
        </p:txBody>
      </p:sp>
      <p:sp>
        <p:nvSpPr>
          <p:cNvPr id="6" name="Oval 5"/>
          <p:cNvSpPr/>
          <p:nvPr/>
        </p:nvSpPr>
        <p:spPr>
          <a:xfrm>
            <a:off x="2057400" y="3657600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Oval 6"/>
          <p:cNvSpPr/>
          <p:nvPr/>
        </p:nvSpPr>
        <p:spPr>
          <a:xfrm>
            <a:off x="2057400" y="3315607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Oval 7"/>
          <p:cNvSpPr/>
          <p:nvPr/>
        </p:nvSpPr>
        <p:spPr>
          <a:xfrm>
            <a:off x="2057400" y="4038600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Oval 8"/>
          <p:cNvSpPr/>
          <p:nvPr/>
        </p:nvSpPr>
        <p:spPr>
          <a:xfrm>
            <a:off x="1905000" y="3962400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9"/>
          <p:cNvSpPr/>
          <p:nvPr/>
        </p:nvSpPr>
        <p:spPr>
          <a:xfrm>
            <a:off x="1905000" y="3657600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Oval 10"/>
          <p:cNvSpPr/>
          <p:nvPr/>
        </p:nvSpPr>
        <p:spPr>
          <a:xfrm>
            <a:off x="1905000" y="3352800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Oval 11"/>
          <p:cNvSpPr/>
          <p:nvPr/>
        </p:nvSpPr>
        <p:spPr>
          <a:xfrm>
            <a:off x="7000875" y="3809911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Oval 12"/>
          <p:cNvSpPr/>
          <p:nvPr/>
        </p:nvSpPr>
        <p:spPr>
          <a:xfrm>
            <a:off x="7007225" y="3581222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Oval 13"/>
          <p:cNvSpPr/>
          <p:nvPr/>
        </p:nvSpPr>
        <p:spPr>
          <a:xfrm>
            <a:off x="7229475" y="3581311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Oval 14"/>
          <p:cNvSpPr/>
          <p:nvPr/>
        </p:nvSpPr>
        <p:spPr>
          <a:xfrm>
            <a:off x="7315200" y="3352711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Oval 15"/>
          <p:cNvSpPr/>
          <p:nvPr/>
        </p:nvSpPr>
        <p:spPr>
          <a:xfrm>
            <a:off x="6781800" y="3581311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Oval 16"/>
          <p:cNvSpPr/>
          <p:nvPr/>
        </p:nvSpPr>
        <p:spPr>
          <a:xfrm>
            <a:off x="6854825" y="3276511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Oval 17"/>
          <p:cNvSpPr/>
          <p:nvPr/>
        </p:nvSpPr>
        <p:spPr>
          <a:xfrm>
            <a:off x="7162800" y="3276511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Oval 19"/>
          <p:cNvSpPr/>
          <p:nvPr/>
        </p:nvSpPr>
        <p:spPr>
          <a:xfrm>
            <a:off x="6854825" y="4148453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Oval 20"/>
          <p:cNvSpPr/>
          <p:nvPr/>
        </p:nvSpPr>
        <p:spPr>
          <a:xfrm>
            <a:off x="6781800" y="3847922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Oval 23"/>
          <p:cNvSpPr/>
          <p:nvPr/>
        </p:nvSpPr>
        <p:spPr>
          <a:xfrm>
            <a:off x="7077075" y="4042958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Group 49"/>
          <p:cNvGrpSpPr/>
          <p:nvPr/>
        </p:nvGrpSpPr>
        <p:grpSpPr>
          <a:xfrm>
            <a:off x="7070725" y="3962311"/>
            <a:ext cx="320675" cy="457289"/>
            <a:chOff x="6934200" y="3962311"/>
            <a:chExt cx="320675" cy="457289"/>
          </a:xfrm>
        </p:grpSpPr>
        <p:sp>
          <p:nvSpPr>
            <p:cNvPr id="22" name="Oval 21"/>
            <p:cNvSpPr/>
            <p:nvPr/>
          </p:nvSpPr>
          <p:spPr>
            <a:xfrm>
              <a:off x="7102475" y="4191000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934200" y="4343400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178675" y="3962311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Oval 25"/>
          <p:cNvSpPr/>
          <p:nvPr/>
        </p:nvSpPr>
        <p:spPr>
          <a:xfrm>
            <a:off x="6705600" y="3425460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Oval 26"/>
          <p:cNvSpPr/>
          <p:nvPr/>
        </p:nvSpPr>
        <p:spPr>
          <a:xfrm>
            <a:off x="7239000" y="3809911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Oval 28"/>
          <p:cNvSpPr/>
          <p:nvPr/>
        </p:nvSpPr>
        <p:spPr>
          <a:xfrm>
            <a:off x="6940550" y="3429818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1" name="Group 50"/>
          <p:cNvGrpSpPr/>
          <p:nvPr/>
        </p:nvGrpSpPr>
        <p:grpSpPr>
          <a:xfrm>
            <a:off x="6781800" y="3039480"/>
            <a:ext cx="381000" cy="199838"/>
            <a:chOff x="6645275" y="3039480"/>
            <a:chExt cx="381000" cy="199838"/>
          </a:xfrm>
        </p:grpSpPr>
        <p:sp>
          <p:nvSpPr>
            <p:cNvPr id="19" name="Oval 18"/>
            <p:cNvSpPr/>
            <p:nvPr/>
          </p:nvSpPr>
          <p:spPr>
            <a:xfrm>
              <a:off x="6950075" y="3039480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873875" y="3163118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645275" y="3154402"/>
              <a:ext cx="76200" cy="76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Oval 30"/>
          <p:cNvSpPr/>
          <p:nvPr/>
        </p:nvSpPr>
        <p:spPr>
          <a:xfrm>
            <a:off x="1752600" y="3129554"/>
            <a:ext cx="533400" cy="117129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0" name="Group 59"/>
          <p:cNvGrpSpPr/>
          <p:nvPr/>
        </p:nvGrpSpPr>
        <p:grpSpPr>
          <a:xfrm>
            <a:off x="2359401" y="2359223"/>
            <a:ext cx="3203199" cy="3127177"/>
            <a:chOff x="2359401" y="2359223"/>
            <a:chExt cx="3203199" cy="3127177"/>
          </a:xfrm>
        </p:grpSpPr>
        <p:grpSp>
          <p:nvGrpSpPr>
            <p:cNvPr id="59" name="Group 58"/>
            <p:cNvGrpSpPr/>
            <p:nvPr/>
          </p:nvGrpSpPr>
          <p:grpSpPr>
            <a:xfrm>
              <a:off x="3200400" y="2732492"/>
              <a:ext cx="2362200" cy="2316886"/>
              <a:chOff x="3200400" y="2732492"/>
              <a:chExt cx="2362200" cy="2316886"/>
            </a:xfrm>
          </p:grpSpPr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0400" y="2732492"/>
                <a:ext cx="2284855" cy="620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963" r="1"/>
              <a:stretch/>
            </p:blipFill>
            <p:spPr bwMode="auto">
              <a:xfrm>
                <a:off x="3326515" y="3733800"/>
                <a:ext cx="2236085" cy="13155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2359401" y="2359223"/>
              <a:ext cx="3126999" cy="3127177"/>
              <a:chOff x="2359401" y="2359223"/>
              <a:chExt cx="3126999" cy="3127177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flipV="1">
                <a:off x="2362200" y="3042646"/>
                <a:ext cx="685800" cy="262253"/>
              </a:xfrm>
              <a:prstGeom prst="straightConnector1">
                <a:avLst/>
              </a:prstGeom>
              <a:ln w="127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2362200" y="4114622"/>
                <a:ext cx="685800" cy="228689"/>
              </a:xfrm>
              <a:prstGeom prst="straightConnector1">
                <a:avLst/>
              </a:prstGeom>
              <a:ln w="127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ctangle 37"/>
              <p:cNvSpPr/>
              <p:nvPr/>
            </p:nvSpPr>
            <p:spPr>
              <a:xfrm>
                <a:off x="2359401" y="3545926"/>
                <a:ext cx="84099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dirty="0" smtClean="0"/>
                  <a:t>Training</a:t>
                </a:r>
                <a:endParaRPr lang="zh-CN" altLang="en-US" sz="1600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296826" y="2359223"/>
                <a:ext cx="218957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400" dirty="0" smtClean="0"/>
                  <a:t>Temporally-related features</a:t>
                </a:r>
                <a:endParaRPr lang="zh-CN" altLang="en-US" sz="1400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318833" y="5178623"/>
                <a:ext cx="201516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400" dirty="0" smtClean="0"/>
                  <a:t>Spatially-related features</a:t>
                </a:r>
                <a:endParaRPr lang="zh-CN" altLang="en-US" sz="1400" dirty="0"/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1295400" y="2563215"/>
            <a:ext cx="1295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Labeled data</a:t>
            </a:r>
            <a:endParaRPr lang="zh-CN" altLang="en-US" sz="1600" dirty="0"/>
          </a:p>
        </p:txBody>
      </p:sp>
      <p:sp>
        <p:nvSpPr>
          <p:cNvPr id="45" name="Rectangle 44"/>
          <p:cNvSpPr/>
          <p:nvPr/>
        </p:nvSpPr>
        <p:spPr>
          <a:xfrm>
            <a:off x="6248400" y="2557046"/>
            <a:ext cx="1447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Unlabeled data</a:t>
            </a:r>
            <a:endParaRPr lang="zh-CN" altLang="en-US" sz="16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7070725" y="3962400"/>
            <a:ext cx="320675" cy="458628"/>
            <a:chOff x="6937375" y="3960972"/>
            <a:chExt cx="320675" cy="458628"/>
          </a:xfrm>
        </p:grpSpPr>
        <p:sp>
          <p:nvSpPr>
            <p:cNvPr id="46" name="Oval 45"/>
            <p:cNvSpPr/>
            <p:nvPr/>
          </p:nvSpPr>
          <p:spPr>
            <a:xfrm>
              <a:off x="6937375" y="4343400"/>
              <a:ext cx="76200" cy="762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7105650" y="4188389"/>
              <a:ext cx="76200" cy="762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7181850" y="3960972"/>
              <a:ext cx="76200" cy="762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778625" y="3039480"/>
            <a:ext cx="381000" cy="199838"/>
            <a:chOff x="6645275" y="3039480"/>
            <a:chExt cx="381000" cy="199838"/>
          </a:xfrm>
          <a:solidFill>
            <a:srgbClr val="0070C0"/>
          </a:solidFill>
        </p:grpSpPr>
        <p:sp>
          <p:nvSpPr>
            <p:cNvPr id="53" name="Oval 52"/>
            <p:cNvSpPr/>
            <p:nvPr/>
          </p:nvSpPr>
          <p:spPr>
            <a:xfrm>
              <a:off x="6950075" y="3039480"/>
              <a:ext cx="76200" cy="762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6873875" y="3163118"/>
              <a:ext cx="76200" cy="762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6645275" y="3154402"/>
              <a:ext cx="76200" cy="762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6" name="Oval 55"/>
          <p:cNvSpPr/>
          <p:nvPr/>
        </p:nvSpPr>
        <p:spPr>
          <a:xfrm>
            <a:off x="1584960" y="2939054"/>
            <a:ext cx="838200" cy="163294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676900" y="3042646"/>
            <a:ext cx="647700" cy="0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5582485" y="3446866"/>
            <a:ext cx="970715" cy="786547"/>
            <a:chOff x="5582485" y="3446866"/>
            <a:chExt cx="970715" cy="786547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5753100" y="4233413"/>
              <a:ext cx="647700" cy="0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5582485" y="3446866"/>
              <a:ext cx="9707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/>
                <a:t>Inference</a:t>
              </a:r>
              <a:endParaRPr lang="zh-CN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048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2 0.0375 C -0.01979 0.05139 -0.02205 0.0632 -0.02691 0.07523 C -0.03177 0.08773 -0.0342 0.10116 -0.04063 0.11204 C -0.04375 0.11736 -0.04097 0.11389 -0.04288 0.11852 C -0.04549 0.12431 -0.04861 0.13056 -0.05226 0.13519 C -0.05556 0.15139 -0.06788 0.16273 -0.0757 0.17546 C -0.08004 0.18333 -0.08507 0.19051 -0.08993 0.19769 C -0.09514 0.20533 -0.10243 0.20995 -0.10816 0.2169 C -0.11024 0.21968 -0.11233 0.22338 -0.11441 0.22616 C -0.11979 0.23218 -0.12604 0.23426 -0.13125 0.24005 C -0.13594 0.24537 -0.14132 0.24838 -0.14636 0.25278 C -0.1533 0.2588 -0.15972 0.26574 -0.16806 0.26852 C -0.17656 0.2757 -0.1941 0.27778 -0.20347 0.2787 C -0.22795 0.27824 -0.25226 0.28079 -0.27656 0.27685 C -0.29011 0.27477 -0.30365 0.26852 -0.31702 0.26574 C -0.32899 0.25972 -0.34202 0.25648 -0.35469 0.25278 C -0.36458 0.24977 -0.37431 0.24607 -0.38438 0.24283 C -0.39392 0.23958 -0.40365 0.2375 -0.4132 0.23449 C -0.41702 0.23125 -0.42188 0.23033 -0.42622 0.22894 C -0.43056 0.22755 -0.43438 0.22431 -0.43854 0.22245 C -0.43993 0.22176 -0.44167 0.22176 -0.44288 0.2206 C -0.44861 0.21574 -0.4559 0.21412 -0.46163 0.20972 C -0.4658 0.20648 -0.4684 0.20255 -0.47327 0.20139 C -0.4809 0.19491 -0.48733 0.18565 -0.49497 0.17917 C -0.49688 0.1757 -0.50156 0.17014 -0.50156 0.17037 C -0.50347 0.1625 -0.50017 0.17338 -0.50504 0.16458 C -0.5092 0.15695 -0.50208 0.16412 -0.50799 0.15903 C -0.51129 0.15301 -0.51528 0.14676 -0.51806 0.14051 C -0.52066 0.13519 -0.5191 0.13658 -0.5224 0.13519 C -0.52379 0.13009 -0.52674 0.125 -0.52969 0.1213 C -0.5309 0.11644 -0.53264 0.11181 -0.53472 0.10741 C -0.53577 0.10556 -0.53715 0.10417 -0.53767 0.10208 C -0.53924 0.09583 -0.54167 0.08982 -0.5434 0.08357 C -0.54688 0.07199 -0.5474 0.05718 -0.55278 0.04676 C -0.55469 0.03495 -0.56007 0.02408 -0.56302 0.01273 C -0.56406 0.00857 -0.5658 0.00417 -0.5658 -1.11111E-6 " pathEditMode="relative" rAng="0" ptsTypes="fffffffffffffffffffffffffffffffffffA">
                                      <p:cBhvr>
                                        <p:cTn id="3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44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C -0.00521 -0.02662 -0.02291 -0.06366 -0.03767 -0.08125 C -0.0434 -0.0882 -0.05017 -0.09537 -0.05538 -0.10278 C -0.06371 -0.11435 -0.07309 -0.12546 -0.08281 -0.13472 C -0.0901 -0.14213 -0.09097 -0.14074 -0.09982 -0.14838 C -0.11458 -0.16065 -0.096 -0.14792 -0.11284 -0.16019 C -0.11944 -0.16505 -0.13559 -0.175 -0.14132 -0.18079 C -0.14861 -0.18843 -0.15573 -0.19213 -0.16337 -0.19745 C -0.16597 -0.19884 -0.18541 -0.21343 -0.18871 -0.21458 C -0.19722 -0.21667 -0.20555 -0.21667 -0.21423 -0.21713 C -0.25243 -0.2169 -0.29027 -0.21713 -0.32864 -0.21458 C -0.34357 -0.21204 -0.3585 -0.20926 -0.37343 -0.20764 C -0.38142 -0.20347 -0.3908 -0.20255 -0.39878 -0.19815 C -0.40486 -0.19468 -0.40955 -0.1919 -0.41614 -0.19005 C -0.42014 -0.18634 -0.42552 -0.18449 -0.43021 -0.18148 C -0.43472 -0.17894 -0.43889 -0.175 -0.4434 -0.17269 C -0.44826 -0.16806 -0.45295 -0.16528 -0.45764 -0.16088 C -0.45989 -0.1588 -0.46232 -0.15556 -0.46458 -0.15417 C -0.46892 -0.15185 -0.46805 -0.15394 -0.47118 -0.15139 C -0.47569 -0.14699 -0.48194 -0.13935 -0.48628 -0.13634 C -0.48802 -0.13218 -0.49201 -0.12847 -0.49496 -0.12593 C -0.49652 -0.12176 -0.49948 -0.1169 -0.50277 -0.11574 C -0.50451 -0.11296 -0.50538 -0.11111 -0.50746 -0.11019 C -0.50989 -0.10671 -0.50972 -0.10324 -0.51163 -0.09977 C -0.5125 -0.09815 -0.51475 -0.09537 -0.51475 -0.09514 C -0.51614 -0.09074 -0.51875 -0.08958 -0.52083 -0.08565 C -0.52274 -0.08218 -0.52309 -0.07801 -0.52517 -0.07454 C -0.52691 -0.0669 -0.52396 -0.07847 -0.52743 -0.06991 C -0.52951 -0.06458 -0.5309 -0.0588 -0.53333 -0.05347 C -0.53455 -0.05093 -0.53437 -0.04954 -0.53646 -0.04861 C -0.5375 -0.04375 -0.53993 -0.04005 -0.54184 -0.03565 C -0.54375 -0.02708 -0.54757 -0.01412 -0.55121 -0.00648 C -0.55295 0.00347 -0.55156 0.01412 -0.55486 0.02384 C -0.55538 0.02917 -0.5559 0.03426 -0.55642 0.03958 C -0.55677 0.04352 -0.55937 0.04676 -0.56007 0.05046 C -0.56076 0.05463 -0.56093 0.0588 -0.56215 0.06296 " pathEditMode="relative" rAng="0" ptsTypes="fffffffffffffffffffffffffffffffffffA">
                                      <p:cBhvr>
                                        <p:cTn id="5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08" y="-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Inference Process</a:t>
            </a:r>
            <a:endParaRPr lang="zh-CN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96465" y="2133600"/>
            <a:ext cx="4230304" cy="3505200"/>
            <a:chOff x="1976214" y="2247222"/>
            <a:chExt cx="4030475" cy="3333674"/>
          </a:xfrm>
        </p:grpSpPr>
        <p:grpSp>
          <p:nvGrpSpPr>
            <p:cNvPr id="5" name="Group 4"/>
            <p:cNvGrpSpPr/>
            <p:nvPr/>
          </p:nvGrpSpPr>
          <p:grpSpPr>
            <a:xfrm>
              <a:off x="3116191" y="2691932"/>
              <a:ext cx="2567831" cy="2444473"/>
              <a:chOff x="3116191" y="2691932"/>
              <a:chExt cx="2567831" cy="2444473"/>
            </a:xfrm>
          </p:grpSpPr>
          <p:pic>
            <p:nvPicPr>
              <p:cNvPr id="12" name="Picture 1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6191" y="2691932"/>
                <a:ext cx="2567831" cy="6971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1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963" r="1"/>
              <a:stretch/>
            </p:blipFill>
            <p:spPr bwMode="auto">
              <a:xfrm>
                <a:off x="3159483" y="3684137"/>
                <a:ext cx="2468416" cy="1452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1976214" y="2247222"/>
              <a:ext cx="4030475" cy="3333674"/>
              <a:chOff x="1976214" y="2247222"/>
              <a:chExt cx="4030475" cy="3333674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V="1">
                <a:off x="2372175" y="3042647"/>
                <a:ext cx="675825" cy="310153"/>
              </a:xfrm>
              <a:prstGeom prst="straightConnector1">
                <a:avLst/>
              </a:prstGeom>
              <a:ln w="127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2372175" y="4079739"/>
                <a:ext cx="675825" cy="263572"/>
              </a:xfrm>
              <a:prstGeom prst="straightConnector1">
                <a:avLst/>
              </a:prstGeom>
              <a:ln w="127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 rot="20107929">
                <a:off x="2045396" y="2799644"/>
                <a:ext cx="122655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dirty="0" smtClean="0"/>
                  <a:t> Inference</a:t>
                </a:r>
                <a:endParaRPr lang="zh-CN" altLang="en-US" sz="2000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232083" y="2247222"/>
                <a:ext cx="27746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/>
                  <a:t>Temporally-related features</a:t>
                </a:r>
                <a:endParaRPr lang="zh-CN" alt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159482" y="5211564"/>
                <a:ext cx="25300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/>
                  <a:t>Spatially-related features</a:t>
                </a:r>
                <a:endParaRPr lang="zh-CN" altLang="en-US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1258120">
                <a:off x="1976214" y="4203006"/>
                <a:ext cx="122655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dirty="0" smtClean="0"/>
                  <a:t> Inference</a:t>
                </a:r>
                <a:endParaRPr lang="zh-CN" altLang="en-US" sz="2000" dirty="0"/>
              </a:p>
            </p:txBody>
          </p:sp>
        </p:grpSp>
      </p:grpSp>
      <p:sp>
        <p:nvSpPr>
          <p:cNvPr id="14" name="Oval 13"/>
          <p:cNvSpPr/>
          <p:nvPr/>
        </p:nvSpPr>
        <p:spPr>
          <a:xfrm>
            <a:off x="1291303" y="3819060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Oval 14"/>
          <p:cNvSpPr/>
          <p:nvPr/>
        </p:nvSpPr>
        <p:spPr>
          <a:xfrm>
            <a:off x="1297653" y="3590371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" name="Oval 15"/>
          <p:cNvSpPr/>
          <p:nvPr/>
        </p:nvSpPr>
        <p:spPr>
          <a:xfrm>
            <a:off x="1519903" y="3590460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Oval 16"/>
          <p:cNvSpPr/>
          <p:nvPr/>
        </p:nvSpPr>
        <p:spPr>
          <a:xfrm>
            <a:off x="1072228" y="3590460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8" name="Oval 17"/>
          <p:cNvSpPr/>
          <p:nvPr/>
        </p:nvSpPr>
        <p:spPr>
          <a:xfrm>
            <a:off x="1145253" y="3285660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Oval 18"/>
          <p:cNvSpPr/>
          <p:nvPr/>
        </p:nvSpPr>
        <p:spPr>
          <a:xfrm>
            <a:off x="1072228" y="3857071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0" name="Oval 19"/>
          <p:cNvSpPr/>
          <p:nvPr/>
        </p:nvSpPr>
        <p:spPr>
          <a:xfrm>
            <a:off x="996028" y="3434609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1" name="Oval 20"/>
          <p:cNvSpPr/>
          <p:nvPr/>
        </p:nvSpPr>
        <p:spPr>
          <a:xfrm>
            <a:off x="1529428" y="3819060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2" name="Oval 21"/>
          <p:cNvSpPr/>
          <p:nvPr/>
        </p:nvSpPr>
        <p:spPr>
          <a:xfrm>
            <a:off x="1230978" y="3438967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54" name="Group 53"/>
          <p:cNvGrpSpPr/>
          <p:nvPr/>
        </p:nvGrpSpPr>
        <p:grpSpPr>
          <a:xfrm>
            <a:off x="4871108" y="2780268"/>
            <a:ext cx="2841724" cy="1595580"/>
            <a:chOff x="4871108" y="2780268"/>
            <a:chExt cx="2841724" cy="1595580"/>
          </a:xfrm>
        </p:grpSpPr>
        <p:cxnSp>
          <p:nvCxnSpPr>
            <p:cNvPr id="23" name="Straight Arrow Connector 22"/>
            <p:cNvCxnSpPr>
              <a:stCxn id="12" idx="3"/>
              <a:endCxn id="27" idx="1"/>
            </p:cNvCxnSpPr>
            <p:nvPr/>
          </p:nvCxnSpPr>
          <p:spPr>
            <a:xfrm flipV="1">
              <a:off x="5088105" y="2964934"/>
              <a:ext cx="324089" cy="2757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28" idx="1"/>
            </p:cNvCxnSpPr>
            <p:nvPr/>
          </p:nvCxnSpPr>
          <p:spPr>
            <a:xfrm>
              <a:off x="4871108" y="4191000"/>
              <a:ext cx="562446" cy="182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5412194" y="2780268"/>
                  <a:ext cx="207768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&lt;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𝑐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zh-CN" dirty="0" smtClean="0"/>
                    <a:t>, …,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𝑐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&gt;</m:t>
                      </m:r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2194" y="2780268"/>
                  <a:ext cx="2077685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5433554" y="4006516"/>
                  <a:ext cx="227927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&lt;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𝑝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𝑐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zh-CN" dirty="0" smtClean="0"/>
                    <a:t>, …,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𝑝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𝑐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&gt;</m:t>
                      </m:r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3554" y="4006516"/>
                  <a:ext cx="1808893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961" b="-1764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/>
          <p:cNvGrpSpPr/>
          <p:nvPr/>
        </p:nvGrpSpPr>
        <p:grpSpPr>
          <a:xfrm>
            <a:off x="5796628" y="3124200"/>
            <a:ext cx="3248568" cy="914400"/>
            <a:chOff x="5796628" y="3124200"/>
            <a:chExt cx="3248568" cy="914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5796628" y="3352800"/>
                  <a:ext cx="473206" cy="4616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i="1" smtClean="0">
                            <a:latin typeface="Cambria Math"/>
                            <a:ea typeface="Cambria Math"/>
                          </a:rPr>
                          <m:t>×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6628" y="3352800"/>
                  <a:ext cx="473206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/>
            <p:cNvCxnSpPr>
              <a:endCxn id="31" idx="2"/>
            </p:cNvCxnSpPr>
            <p:nvPr/>
          </p:nvCxnSpPr>
          <p:spPr>
            <a:xfrm flipV="1">
              <a:off x="6033231" y="3814465"/>
              <a:ext cx="0" cy="224135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endCxn id="31" idx="0"/>
            </p:cNvCxnSpPr>
            <p:nvPr/>
          </p:nvCxnSpPr>
          <p:spPr>
            <a:xfrm>
              <a:off x="6033231" y="3124200"/>
              <a:ext cx="0" cy="228600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1" idx="3"/>
            </p:cNvCxnSpPr>
            <p:nvPr/>
          </p:nvCxnSpPr>
          <p:spPr>
            <a:xfrm flipV="1">
              <a:off x="6269834" y="3581400"/>
              <a:ext cx="283366" cy="2233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6530340" y="3352800"/>
                  <a:ext cx="2514856" cy="3965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i="1">
                          <a:latin typeface="Cambria Math"/>
                        </a:rPr>
                        <m:t>𝑐</m:t>
                      </m:r>
                      <m:r>
                        <a:rPr lang="en-US" altLang="zh-CN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/>
                            </a:rPr>
                            <m:t>arg</m:t>
                          </m:r>
                        </m:e>
                        <m:sub>
                          <m:sSub>
                            <m:sSub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/>
                            </a:rPr>
                            <m:t>∈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𝒞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</a:rPr>
                        <m:t>𝑀𝑎𝑥</m:t>
                      </m:r>
                    </m:oMath>
                  </a14:m>
                  <a:r>
                    <a:rPr lang="en-US" altLang="zh-CN" dirty="0"/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050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sz="11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11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1100" i="1">
                                  <a:latin typeface="Cambria Math"/>
                                </a:rPr>
                                <m:t>𝑐𝑖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zh-CN" altLang="en-US" sz="1600" dirty="0"/>
                            <m:t> </m:t>
                          </m:r>
                          <m:r>
                            <a:rPr lang="en-US" altLang="zh-CN" sz="1050" i="1">
                              <a:latin typeface="Cambria Math"/>
                            </a:rPr>
                            <m:t>𝑝</m:t>
                          </m:r>
                          <m:r>
                            <a:rPr lang="en-US" altLang="zh-CN" sz="1050" i="1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altLang="zh-CN" sz="1050" i="1">
                              <a:latin typeface="Cambria Math"/>
                            </a:rPr>
                            <m:t>𝑐𝑖</m:t>
                          </m:r>
                        </m:sub>
                      </m:sSub>
                    </m:oMath>
                  </a14:m>
                  <a:r>
                    <a:rPr lang="en-US" altLang="zh-CN" dirty="0"/>
                    <a:t>)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340" y="3352800"/>
                  <a:ext cx="2514856" cy="39651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6154" r="-2179" b="-1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2053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altLang="zh-CN" dirty="0" smtClean="0"/>
              <a:t>Evaluation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90048697"/>
                  </p:ext>
                </p:extLst>
              </p:nvPr>
            </p:nvGraphicFramePr>
            <p:xfrm>
              <a:off x="685800" y="1524000"/>
              <a:ext cx="7696200" cy="290210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65554"/>
                    <a:gridCol w="1096646"/>
                    <a:gridCol w="1396742"/>
                    <a:gridCol w="1270258"/>
                    <a:gridCol w="1295400"/>
                    <a:gridCol w="1371600"/>
                  </a:tblGrid>
                  <a:tr h="266666"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Data sources</a:t>
                          </a:r>
                          <a:endParaRPr lang="zh-CN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Beijing</a:t>
                          </a:r>
                          <a:endParaRPr lang="zh-CN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Shanghai</a:t>
                          </a:r>
                          <a:endParaRPr lang="zh-CN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Shenzhen</a:t>
                          </a:r>
                          <a:endParaRPr lang="zh-CN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Wuhan</a:t>
                          </a:r>
                          <a:endParaRPr lang="zh-CN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67194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POI</a:t>
                          </a:r>
                          <a:endParaRPr lang="zh-CN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2012 Q1</a:t>
                          </a:r>
                          <a:endParaRPr lang="zh-CN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271,634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321,529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107,061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102,467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67194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2012 Q3</a:t>
                          </a:r>
                          <a:endParaRPr lang="zh-CN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272,109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317,829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107,171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104,634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66666">
                    <a:tc rowSpan="4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Road</a:t>
                          </a:r>
                          <a:endParaRPr lang="zh-CN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#.Segments</a:t>
                          </a:r>
                          <a:endParaRPr lang="zh-CN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162,246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171,191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45,231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38,477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67194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Highways</a:t>
                          </a:r>
                          <a:endParaRPr lang="zh-CN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 dirty="0">
                              <a:effectLst/>
                            </a:rPr>
                            <a:t>1,497km</a:t>
                          </a:r>
                          <a:endParaRPr lang="zh-CN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1,963km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256km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1,193km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34389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Roads</a:t>
                          </a:r>
                          <a:endParaRPr lang="zh-CN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 dirty="0">
                              <a:effectLst/>
                            </a:rPr>
                            <a:t>18,525km</a:t>
                          </a:r>
                          <a:endParaRPr lang="zh-CN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25,530km KM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6,100km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9,691km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4010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#. Intersec.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 dirty="0" smtClean="0">
                              <a:effectLst/>
                            </a:rPr>
                            <a:t>49,981</a:t>
                          </a:r>
                          <a:endParaRPr lang="zh-CN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 dirty="0">
                              <a:effectLst/>
                            </a:rPr>
                            <a:t>70,293</a:t>
                          </a:r>
                          <a:endParaRPr lang="zh-CN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32,112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25,359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67194">
                    <a:tc rowSpan="3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AQI</a:t>
                          </a:r>
                          <a:endParaRPr lang="zh-CN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#. Station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22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 dirty="0">
                              <a:effectLst/>
                            </a:rPr>
                            <a:t>10</a:t>
                          </a:r>
                          <a:endParaRPr lang="zh-CN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9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10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67194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Hours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23,300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 dirty="0">
                              <a:effectLst/>
                            </a:rPr>
                            <a:t>8,588</a:t>
                          </a:r>
                          <a:endParaRPr lang="zh-CN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6,489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6,741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01583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Time spans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 dirty="0">
                              <a:effectLst/>
                            </a:rPr>
                            <a:t>8/24/2012-3/8/2013</a:t>
                          </a:r>
                          <a:endParaRPr lang="zh-CN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 dirty="0">
                              <a:effectLst/>
                            </a:rPr>
                            <a:t>1/19/2013-3/8/2013</a:t>
                          </a:r>
                          <a:endParaRPr lang="zh-CN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 dirty="0">
                              <a:effectLst/>
                            </a:rPr>
                            <a:t>2/4/2013-3/8/2013</a:t>
                          </a:r>
                          <a:endParaRPr lang="zh-CN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 dirty="0">
                              <a:effectLst/>
                            </a:rPr>
                            <a:t>2/4/2013-3/8/2013</a:t>
                          </a:r>
                          <a:endParaRPr lang="zh-CN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34389">
                    <a:tc gridSpan="2"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Urban Size (grids)</a:t>
                          </a:r>
                          <a:endParaRPr lang="zh-CN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50</a:t>
                          </a:r>
                          <a14:m>
                            <m:oMath xmlns:m="http://schemas.openxmlformats.org/officeDocument/2006/math">
                              <m:r>
                                <a:rPr lang="en-US" sz="1200">
                                  <a:effectLst/>
                                  <a:latin typeface="Cambria Math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200" dirty="0">
                              <a:effectLst/>
                            </a:rPr>
                            <a:t>50km (2500)</a:t>
                          </a:r>
                          <a:endParaRPr lang="zh-CN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 dirty="0">
                              <a:effectLst/>
                            </a:rPr>
                            <a:t>50</a:t>
                          </a:r>
                          <a14:m>
                            <m:oMath xmlns:m="http://schemas.openxmlformats.org/officeDocument/2006/math">
                              <m:r>
                                <a:rPr lang="de-CH" sz="1200">
                                  <a:effectLst/>
                                  <a:latin typeface="Cambria Math"/>
                                </a:rPr>
                                <m:t>×</m:t>
                              </m:r>
                            </m:oMath>
                          </a14:m>
                          <a:r>
                            <a:rPr lang="de-CH" sz="1200" dirty="0">
                              <a:effectLst/>
                            </a:rPr>
                            <a:t>50km (2500)</a:t>
                          </a:r>
                          <a:endParaRPr lang="zh-CN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 dirty="0">
                              <a:effectLst/>
                            </a:rPr>
                            <a:t>57</a:t>
                          </a:r>
                          <a14:m>
                            <m:oMath xmlns:m="http://schemas.openxmlformats.org/officeDocument/2006/math">
                              <m:r>
                                <a:rPr lang="de-CH" sz="1200">
                                  <a:effectLst/>
                                  <a:latin typeface="Cambria Math"/>
                                </a:rPr>
                                <m:t>×</m:t>
                              </m:r>
                            </m:oMath>
                          </a14:m>
                          <a:r>
                            <a:rPr lang="de-CH" sz="1200" dirty="0">
                              <a:effectLst/>
                            </a:rPr>
                            <a:t>45km(2565)</a:t>
                          </a:r>
                          <a:endParaRPr lang="zh-CN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 dirty="0">
                              <a:effectLst/>
                            </a:rPr>
                            <a:t>45</a:t>
                          </a:r>
                          <a14:m>
                            <m:oMath xmlns:m="http://schemas.openxmlformats.org/officeDocument/2006/math">
                              <m:r>
                                <a:rPr lang="de-CH" sz="1200">
                                  <a:effectLst/>
                                  <a:latin typeface="Cambria Math"/>
                                </a:rPr>
                                <m:t>×</m:t>
                              </m:r>
                            </m:oMath>
                          </a14:m>
                          <a:r>
                            <a:rPr lang="de-CH" sz="1200" dirty="0">
                              <a:effectLst/>
                            </a:rPr>
                            <a:t>25km (1165)</a:t>
                          </a:r>
                          <a:endParaRPr lang="zh-CN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90048697"/>
                  </p:ext>
                </p:extLst>
              </p:nvPr>
            </p:nvGraphicFramePr>
            <p:xfrm>
              <a:off x="685800" y="1524000"/>
              <a:ext cx="7696200" cy="290210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65554"/>
                    <a:gridCol w="1096646"/>
                    <a:gridCol w="1396742"/>
                    <a:gridCol w="1270258"/>
                    <a:gridCol w="1295400"/>
                    <a:gridCol w="1371600"/>
                  </a:tblGrid>
                  <a:tr h="266666"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Data sources</a:t>
                          </a:r>
                          <a:endParaRPr lang="zh-CN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Beijing</a:t>
                          </a:r>
                          <a:endParaRPr lang="zh-CN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Shanghai</a:t>
                          </a:r>
                          <a:endParaRPr lang="zh-CN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Shenzhen</a:t>
                          </a:r>
                          <a:endParaRPr lang="zh-CN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Wuhan</a:t>
                          </a:r>
                          <a:endParaRPr lang="zh-CN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82880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POI</a:t>
                          </a:r>
                          <a:endParaRPr lang="zh-CN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2012 Q1</a:t>
                          </a:r>
                          <a:endParaRPr lang="zh-CN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271,634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321,529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107,061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102,467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82880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2012 Q3</a:t>
                          </a:r>
                          <a:endParaRPr lang="zh-CN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272,109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317,829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107,171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104,634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66666">
                    <a:tc rowSpan="4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Road</a:t>
                          </a:r>
                          <a:endParaRPr lang="zh-CN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#.Segments</a:t>
                          </a:r>
                          <a:endParaRPr lang="zh-CN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162,246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171,191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45,231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38,477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82880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Highways</a:t>
                          </a:r>
                          <a:endParaRPr lang="zh-CN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 dirty="0">
                              <a:effectLst/>
                            </a:rPr>
                            <a:t>1,497km</a:t>
                          </a:r>
                          <a:endParaRPr lang="zh-CN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1,963km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256km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1,193km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34389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Roads</a:t>
                          </a:r>
                          <a:endParaRPr lang="zh-CN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 dirty="0">
                              <a:effectLst/>
                            </a:rPr>
                            <a:t>18,525km</a:t>
                          </a:r>
                          <a:endParaRPr lang="zh-CN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25,530km KM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6,100km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9,691km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4010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#. Intersec.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 dirty="0" smtClean="0">
                              <a:effectLst/>
                            </a:rPr>
                            <a:t>49,981</a:t>
                          </a:r>
                          <a:endParaRPr lang="zh-CN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 dirty="0">
                              <a:effectLst/>
                            </a:rPr>
                            <a:t>70,293</a:t>
                          </a:r>
                          <a:endParaRPr lang="zh-CN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32,112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25,359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82880">
                    <a:tc rowSpan="3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AQI</a:t>
                          </a:r>
                          <a:endParaRPr lang="zh-CN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#. Station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22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 dirty="0">
                              <a:effectLst/>
                            </a:rPr>
                            <a:t>10</a:t>
                          </a:r>
                          <a:endParaRPr lang="zh-CN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9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10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82880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Hours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23,300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 dirty="0">
                              <a:effectLst/>
                            </a:rPr>
                            <a:t>8,588</a:t>
                          </a:r>
                          <a:endParaRPr lang="zh-CN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6,489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>
                              <a:effectLst/>
                            </a:rPr>
                            <a:t>6,741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01583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Time spans</a:t>
                          </a:r>
                          <a:endParaRPr lang="zh-CN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 dirty="0">
                              <a:effectLst/>
                            </a:rPr>
                            <a:t>8/24/2012-3/8/2013</a:t>
                          </a:r>
                          <a:endParaRPr lang="zh-CN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 dirty="0">
                              <a:effectLst/>
                            </a:rPr>
                            <a:t>1/19/2013-3/8/2013</a:t>
                          </a:r>
                          <a:endParaRPr lang="zh-CN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 dirty="0">
                              <a:effectLst/>
                            </a:rPr>
                            <a:t>2/4/2013-3/8/2013</a:t>
                          </a:r>
                          <a:endParaRPr lang="zh-CN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de-CH" sz="1200" dirty="0">
                              <a:effectLst/>
                            </a:rPr>
                            <a:t>2/4/2013-3/8/2013</a:t>
                          </a:r>
                          <a:endParaRPr lang="zh-CN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34389">
                    <a:tc gridSpan="2"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Urban Size (grids)</a:t>
                          </a:r>
                          <a:endParaRPr lang="zh-CN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169869" t="-776364" r="-284279" b="-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297115" t="-776364" r="-212981" b="-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387793" t="-776364" r="-107981" b="-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461778" t="-776364" r="-2222" b="-1272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762001" y="990600"/>
            <a:ext cx="7543799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smtClean="0"/>
              <a:t>Datasets</a:t>
            </a:r>
            <a:endParaRPr lang="en-US" altLang="zh-CN" sz="1800" dirty="0" smtClean="0"/>
          </a:p>
          <a:p>
            <a:pPr marL="457200" lvl="1" indent="0">
              <a:buFont typeface="Arial" pitchFamily="34" charset="0"/>
              <a:buNone/>
            </a:pPr>
            <a:endParaRPr lang="en-US" altLang="zh-CN" sz="1800" dirty="0" smtClean="0"/>
          </a:p>
          <a:p>
            <a:pPr marL="457200" lvl="1" indent="0">
              <a:buFont typeface="Arial" pitchFamily="34" charset="0"/>
              <a:buNone/>
            </a:pPr>
            <a:endParaRPr lang="en-US" altLang="zh-CN" sz="1800" dirty="0" smtClean="0"/>
          </a:p>
          <a:p>
            <a:endParaRPr lang="en-US" altLang="zh-CN" sz="1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02992"/>
            <a:ext cx="9144000" cy="20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9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Ground Truth</a:t>
            </a:r>
          </a:p>
          <a:p>
            <a:pPr lvl="1"/>
            <a:r>
              <a:rPr lang="en-US" altLang="zh-CN" sz="2000" dirty="0" smtClean="0"/>
              <a:t>Remove a station</a:t>
            </a:r>
          </a:p>
          <a:p>
            <a:pPr lvl="1"/>
            <a:r>
              <a:rPr lang="en-US" altLang="zh-CN" sz="2000" dirty="0" smtClean="0"/>
              <a:t>Cross cities</a:t>
            </a:r>
          </a:p>
          <a:p>
            <a:r>
              <a:rPr lang="en-US" altLang="zh-CN" dirty="0" smtClean="0"/>
              <a:t>Baselines</a:t>
            </a:r>
          </a:p>
          <a:p>
            <a:pPr lvl="1"/>
            <a:r>
              <a:rPr lang="en-US" altLang="zh-CN" sz="2000" dirty="0"/>
              <a:t>Linear and </a:t>
            </a:r>
            <a:r>
              <a:rPr lang="en-US" altLang="zh-CN" sz="2000" dirty="0" smtClean="0"/>
              <a:t>Gaussian Interpolations</a:t>
            </a:r>
          </a:p>
          <a:p>
            <a:pPr lvl="1"/>
            <a:r>
              <a:rPr lang="en-US" altLang="zh-CN" sz="2000" dirty="0" smtClean="0"/>
              <a:t>Classical </a:t>
            </a:r>
            <a:r>
              <a:rPr lang="en-US" altLang="zh-CN" sz="2000" dirty="0"/>
              <a:t>Dispersion Model </a:t>
            </a:r>
            <a:endParaRPr lang="en-US" altLang="zh-CN" sz="2000" dirty="0" smtClean="0"/>
          </a:p>
          <a:p>
            <a:pPr lvl="1"/>
            <a:r>
              <a:rPr lang="en-US" altLang="zh-CN" sz="2000" dirty="0" smtClean="0"/>
              <a:t>Decision </a:t>
            </a:r>
            <a:r>
              <a:rPr lang="en-US" altLang="zh-CN" sz="2000" dirty="0"/>
              <a:t>T</a:t>
            </a:r>
            <a:r>
              <a:rPr lang="en-US" altLang="zh-CN" sz="2000" dirty="0" smtClean="0"/>
              <a:t>ree </a:t>
            </a:r>
            <a:r>
              <a:rPr lang="en-US" altLang="zh-CN" sz="2000" dirty="0"/>
              <a:t>(DT</a:t>
            </a:r>
            <a:r>
              <a:rPr lang="en-US" altLang="zh-CN" sz="2000" dirty="0" smtClean="0"/>
              <a:t>):</a:t>
            </a:r>
          </a:p>
          <a:p>
            <a:pPr lvl="1"/>
            <a:r>
              <a:rPr lang="en-US" altLang="zh-CN" sz="2000" dirty="0"/>
              <a:t>CRF-ALL </a:t>
            </a:r>
            <a:endParaRPr lang="en-US" altLang="zh-CN" sz="2000" dirty="0" smtClean="0"/>
          </a:p>
          <a:p>
            <a:pPr lvl="1"/>
            <a:r>
              <a:rPr lang="en-US" altLang="zh-CN" sz="2000" dirty="0" smtClean="0"/>
              <a:t>ANN-ALL</a:t>
            </a:r>
          </a:p>
          <a:p>
            <a:pPr lvl="1"/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4483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70665118"/>
                  </p:ext>
                </p:extLst>
              </p:nvPr>
            </p:nvGraphicFramePr>
            <p:xfrm>
              <a:off x="1981200" y="2819400"/>
              <a:ext cx="5257800" cy="25908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80881"/>
                    <a:gridCol w="1071435"/>
                    <a:gridCol w="766453"/>
                    <a:gridCol w="972060"/>
                    <a:gridCol w="866971"/>
                  </a:tblGrid>
                  <a:tr h="23822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zh-CN" sz="1600" dirty="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PM10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NO2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</a:tr>
                  <a:tr h="47644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Features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Precision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Recall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Precision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Recall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94944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4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0.572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0.514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0.477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0.454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94944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4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0.341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0.36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0.371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0.35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94944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4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h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0.327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0.364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0.411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0.483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5956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4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4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oMath>
                          </a14:m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0.441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0.443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0.307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0.354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3822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4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4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0.664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0.675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0.634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0.635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5956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4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4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4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4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oMath>
                          </a14:m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0.731</a:t>
                          </a:r>
                          <a:endParaRPr lang="zh-CN" sz="1600" dirty="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0.734</a:t>
                          </a:r>
                          <a:endParaRPr lang="zh-CN" sz="1600" dirty="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0.701</a:t>
                          </a:r>
                          <a:endParaRPr lang="zh-CN" sz="1600" dirty="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0.691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3394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4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4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4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4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4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h</m:t>
                                  </m:r>
                                </m:sub>
                              </m:sSub>
                            </m:oMath>
                          </a14:m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Aft>
                              <a:spcPts val="400"/>
                            </a:spcAft>
                          </a:pP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0.773</a:t>
                          </a:r>
                          <a:endParaRPr lang="zh-CN" sz="1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Aft>
                              <a:spcPts val="400"/>
                            </a:spcAft>
                          </a:pP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0.754</a:t>
                          </a:r>
                          <a:endParaRPr lang="zh-CN" sz="1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Aft>
                              <a:spcPts val="400"/>
                            </a:spcAft>
                          </a:pP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0.723</a:t>
                          </a:r>
                          <a:endParaRPr lang="zh-CN" sz="1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Aft>
                              <a:spcPts val="400"/>
                            </a:spcAft>
                          </a:pP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0.704</a:t>
                          </a:r>
                          <a:endParaRPr lang="zh-CN" sz="1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b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70665118"/>
                  </p:ext>
                </p:extLst>
              </p:nvPr>
            </p:nvGraphicFramePr>
            <p:xfrm>
              <a:off x="1981200" y="2819400"/>
              <a:ext cx="5257800" cy="25908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80881"/>
                    <a:gridCol w="1071435"/>
                    <a:gridCol w="766453"/>
                    <a:gridCol w="972060"/>
                    <a:gridCol w="866971"/>
                  </a:tblGrid>
                  <a:tr h="23822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zh-CN" sz="1600" dirty="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PM10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NO2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</a:tr>
                  <a:tr h="47644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Features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Precision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Recall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Precision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Recall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9494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257143" r="-233205" b="-5632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0.572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0.514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0.477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0.454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9494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364583" r="-233205" b="-4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0.341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0.36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0.371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0.35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9494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464583" r="-233205" b="-3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0.327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0.364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0.411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0.483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5956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630233" r="-233205" b="-3186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0.441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0.443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0.307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0.354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3822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805128" r="-233205" b="-2512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0.664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0.675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0.634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0.635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5956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820930" r="-233205" b="-1279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0.731</a:t>
                          </a:r>
                          <a:endParaRPr lang="zh-CN" sz="1600" dirty="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0.734</a:t>
                          </a:r>
                          <a:endParaRPr lang="zh-CN" sz="1600" dirty="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0.701</a:t>
                          </a:r>
                          <a:endParaRPr lang="zh-CN" sz="1600" dirty="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0.691</a:t>
                          </a:r>
                          <a:endParaRPr lang="zh-CN" sz="160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3394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1042105" r="-233205" b="-4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Aft>
                              <a:spcPts val="400"/>
                            </a:spcAft>
                          </a:pP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0.773</a:t>
                          </a:r>
                          <a:endParaRPr lang="zh-CN" sz="1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Aft>
                              <a:spcPts val="400"/>
                            </a:spcAft>
                          </a:pP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0.754</a:t>
                          </a:r>
                          <a:endParaRPr lang="zh-CN" sz="1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Aft>
                              <a:spcPts val="400"/>
                            </a:spcAft>
                          </a:pP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0.723</a:t>
                          </a:r>
                          <a:endParaRPr lang="zh-CN" sz="1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Aft>
                              <a:spcPts val="400"/>
                            </a:spcAft>
                          </a:pP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0.704</a:t>
                          </a:r>
                          <a:endParaRPr lang="zh-CN" sz="1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b"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762001" y="1600200"/>
            <a:ext cx="7543799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smtClean="0"/>
              <a:t>Does every kind of feature count?</a:t>
            </a:r>
            <a:endParaRPr lang="en-US" altLang="zh-CN" sz="1800" dirty="0" smtClean="0"/>
          </a:p>
          <a:p>
            <a:pPr marL="457200" lvl="1" indent="0">
              <a:buFont typeface="Arial" pitchFamily="34" charset="0"/>
              <a:buNone/>
            </a:pPr>
            <a:endParaRPr lang="en-US" altLang="zh-CN" sz="1800" dirty="0" smtClean="0"/>
          </a:p>
          <a:p>
            <a:pPr marL="457200" lvl="1" indent="0">
              <a:buFont typeface="Arial" pitchFamily="34" charset="0"/>
              <a:buNone/>
            </a:pPr>
            <a:endParaRPr lang="en-US" altLang="zh-CN" sz="1800" dirty="0" smtClean="0"/>
          </a:p>
          <a:p>
            <a:endParaRPr lang="en-US" altLang="zh-CN" sz="1800" dirty="0" smtClean="0"/>
          </a:p>
        </p:txBody>
      </p:sp>
    </p:spTree>
    <p:extLst>
      <p:ext uri="{BB962C8B-B14F-4D97-AF65-F5344CB8AC3E}">
        <p14:creationId xmlns:p14="http://schemas.microsoft.com/office/powerpoint/2010/main" val="12612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2"/>
            <a:ext cx="8229600" cy="884238"/>
          </a:xfrm>
        </p:spPr>
        <p:txBody>
          <a:bodyPr/>
          <a:lstStyle/>
          <a:p>
            <a:r>
              <a:rPr lang="en-US" altLang="zh-CN" dirty="0" smtClean="0"/>
              <a:t>Evaluation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Overall performance of the co-training </a:t>
            </a:r>
            <a:endParaRPr lang="zh-CN" alt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t="10864" r="11854" b="3064"/>
          <a:stretch/>
        </p:blipFill>
        <p:spPr bwMode="auto">
          <a:xfrm>
            <a:off x="4925324" y="2667000"/>
            <a:ext cx="3685276" cy="32230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 t="10093" r="17076" b="8866"/>
          <a:stretch/>
        </p:blipFill>
        <p:spPr bwMode="auto">
          <a:xfrm>
            <a:off x="406400" y="2529034"/>
            <a:ext cx="4089400" cy="310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16200000">
            <a:off x="3907048" y="3888405"/>
            <a:ext cx="1828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Accuracy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5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endParaRPr lang="zh-CN" alt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614664"/>
              </p:ext>
            </p:extLst>
          </p:nvPr>
        </p:nvGraphicFramePr>
        <p:xfrm>
          <a:off x="1066804" y="2938721"/>
          <a:ext cx="6857996" cy="23952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8640"/>
                <a:gridCol w="968187"/>
                <a:gridCol w="968187"/>
                <a:gridCol w="968187"/>
                <a:gridCol w="968187"/>
                <a:gridCol w="1075765"/>
                <a:gridCol w="690843"/>
              </a:tblGrid>
              <a:tr h="267776">
                <a:tc rowSpan="2"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Ground Truth</a:t>
                      </a:r>
                      <a:endParaRPr lang="zh-CN" sz="16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Predictions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4182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G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M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S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U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13451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G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3789</a:t>
                      </a:r>
                      <a:endParaRPr lang="zh-CN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402</a:t>
                      </a:r>
                      <a:endParaRPr lang="zh-CN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102</a:t>
                      </a:r>
                      <a:endParaRPr lang="zh-CN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zh-CN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0.883 </a:t>
                      </a:r>
                      <a:endParaRPr lang="zh-CN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rowSpan="4"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Recall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vert="vert270" anchor="ctr"/>
                </a:tc>
              </a:tr>
              <a:tr h="313451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M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602</a:t>
                      </a:r>
                      <a:endParaRPr lang="zh-CN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3614</a:t>
                      </a:r>
                      <a:endParaRPr lang="zh-CN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204</a:t>
                      </a:r>
                      <a:endParaRPr lang="zh-CN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zh-CN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0.818 </a:t>
                      </a:r>
                      <a:endParaRPr lang="zh-CN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13451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S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41</a:t>
                      </a:r>
                      <a:endParaRPr lang="zh-CN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200</a:t>
                      </a:r>
                      <a:endParaRPr lang="zh-CN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532</a:t>
                      </a:r>
                      <a:endParaRPr lang="zh-CN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zh-CN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0.646 </a:t>
                      </a:r>
                      <a:endParaRPr lang="zh-CN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13451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U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zh-CN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22</a:t>
                      </a:r>
                      <a:endParaRPr lang="zh-CN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70</a:t>
                      </a:r>
                      <a:endParaRPr lang="zh-CN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219</a:t>
                      </a:r>
                      <a:endParaRPr lang="zh-CN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0.704 </a:t>
                      </a:r>
                      <a:endParaRPr lang="zh-CN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13451">
                <a:tc rowSpan="2"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zh-CN" sz="16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0.855 </a:t>
                      </a:r>
                      <a:endParaRPr lang="zh-CN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0.853 </a:t>
                      </a:r>
                      <a:endParaRPr lang="zh-CN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0.586 </a:t>
                      </a:r>
                      <a:endParaRPr lang="zh-CN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0.814 </a:t>
                      </a:r>
                      <a:endParaRPr lang="zh-CN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rowSpan="2" gridSpan="2"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0.828</a:t>
                      </a:r>
                      <a:endParaRPr lang="zh-CN" sz="18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1842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Precision</a:t>
                      </a:r>
                      <a:endParaRPr lang="zh-CN" sz="16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762001" y="1600200"/>
            <a:ext cx="7543799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Confusion matrix </a:t>
            </a:r>
            <a:r>
              <a:rPr lang="en-US" sz="2800" dirty="0" smtClean="0"/>
              <a:t>of Co-Training </a:t>
            </a:r>
            <a:r>
              <a:rPr lang="en-US" sz="2800" dirty="0"/>
              <a:t>on PM</a:t>
            </a:r>
            <a:r>
              <a:rPr lang="en-US" sz="2800" baseline="-25000" dirty="0"/>
              <a:t>10</a:t>
            </a:r>
            <a:endParaRPr lang="en-US" altLang="zh-CN" sz="1800" dirty="0" smtClean="0"/>
          </a:p>
          <a:p>
            <a:pPr marL="457200" lvl="1" indent="0">
              <a:buFont typeface="Arial" pitchFamily="34" charset="0"/>
              <a:buNone/>
            </a:pPr>
            <a:endParaRPr lang="en-US" altLang="zh-CN" sz="1800" dirty="0" smtClean="0"/>
          </a:p>
          <a:p>
            <a:endParaRPr lang="en-US" altLang="zh-CN" sz="1800" dirty="0" smtClean="0"/>
          </a:p>
        </p:txBody>
      </p:sp>
    </p:spTree>
    <p:extLst>
      <p:ext uri="{BB962C8B-B14F-4D97-AF65-F5344CB8AC3E}">
        <p14:creationId xmlns:p14="http://schemas.microsoft.com/office/powerpoint/2010/main" val="161452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endParaRPr lang="zh-CN" alt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456498"/>
              </p:ext>
            </p:extLst>
          </p:nvPr>
        </p:nvGraphicFramePr>
        <p:xfrm>
          <a:off x="1371600" y="2787848"/>
          <a:ext cx="6172200" cy="23106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9433"/>
                <a:gridCol w="816304"/>
                <a:gridCol w="816304"/>
                <a:gridCol w="803821"/>
                <a:gridCol w="798828"/>
                <a:gridCol w="848755"/>
                <a:gridCol w="848755"/>
              </a:tblGrid>
              <a:tr h="380997">
                <a:tc rowSpan="2">
                  <a:txBody>
                    <a:bodyPr/>
                    <a:lstStyle/>
                    <a:p>
                      <a:pPr indent="228600" algn="just"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</a:rPr>
                        <a:t>Cities </a:t>
                      </a:r>
                      <a:endParaRPr lang="zh-CN" sz="16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228600" algn="ctr"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PM2.5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28600" algn="ctr"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PM10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28600" algn="ctr"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NO2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048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Prec.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Rec.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</a:rPr>
                        <a:t>Prec.</a:t>
                      </a:r>
                      <a:endParaRPr lang="zh-CN" sz="16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Rec.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Prec.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Rec.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/>
                </a:tc>
              </a:tr>
              <a:tr h="406207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Beijing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0.764 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</a:rPr>
                        <a:t>0.763 </a:t>
                      </a:r>
                      <a:endParaRPr lang="zh-CN" sz="16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0.762 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0.745 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0.730 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0.749 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/>
                </a:tc>
              </a:tr>
              <a:tr h="406207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Shanghai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0.705 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0.725 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0.702 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0.718 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0.715 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0.706 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/>
                </a:tc>
              </a:tr>
              <a:tr h="406207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Shenzhen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0.740 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0.737 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0.710 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0.742 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0.732 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0.722 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/>
                </a:tc>
              </a:tr>
              <a:tr h="406207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Wuhan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0.727 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0.723 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0.731 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0.739 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0.744 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</a:rPr>
                        <a:t>0.719 </a:t>
                      </a:r>
                      <a:endParaRPr lang="zh-CN" sz="16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762001" y="1600200"/>
            <a:ext cx="7543799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smtClean="0"/>
              <a:t>Performance of Spatial classifier</a:t>
            </a:r>
            <a:endParaRPr lang="en-US" altLang="zh-CN" sz="1800" dirty="0" smtClean="0"/>
          </a:p>
          <a:p>
            <a:pPr marL="457200" lvl="1" indent="0">
              <a:buFont typeface="Arial" pitchFamily="34" charset="0"/>
              <a:buNone/>
            </a:pPr>
            <a:endParaRPr lang="en-US" altLang="zh-CN" sz="1800" dirty="0" smtClean="0"/>
          </a:p>
          <a:p>
            <a:pPr marL="457200" lvl="1" indent="0">
              <a:buFont typeface="Arial" pitchFamily="34" charset="0"/>
              <a:buNone/>
            </a:pPr>
            <a:endParaRPr lang="en-US" altLang="zh-CN" sz="1800" dirty="0" smtClean="0"/>
          </a:p>
          <a:p>
            <a:endParaRPr lang="en-US" altLang="zh-CN" sz="1800" dirty="0" smtClean="0"/>
          </a:p>
        </p:txBody>
      </p:sp>
    </p:spTree>
    <p:extLst>
      <p:ext uri="{BB962C8B-B14F-4D97-AF65-F5344CB8AC3E}">
        <p14:creationId xmlns:p14="http://schemas.microsoft.com/office/powerpoint/2010/main" val="104908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83450885"/>
                  </p:ext>
                </p:extLst>
              </p:nvPr>
            </p:nvGraphicFramePr>
            <p:xfrm>
              <a:off x="990600" y="3352800"/>
              <a:ext cx="6781800" cy="128127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95400"/>
                    <a:gridCol w="1026225"/>
                    <a:gridCol w="1105094"/>
                    <a:gridCol w="1320541"/>
                    <a:gridCol w="929446"/>
                    <a:gridCol w="1105094"/>
                  </a:tblGrid>
                  <a:tr h="271590"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Procedures</a:t>
                          </a:r>
                          <a:endParaRPr lang="zh-CN" sz="2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Time(ms)</a:t>
                          </a:r>
                          <a:endParaRPr lang="zh-CN" sz="2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Procedures</a:t>
                          </a:r>
                          <a:endParaRPr lang="zh-CN" sz="2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Time(ms)</a:t>
                          </a:r>
                          <a:endParaRPr lang="zh-CN" sz="2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7435">
                    <a:tc row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Feature extraction</a:t>
                          </a:r>
                          <a:endParaRPr lang="zh-CN" sz="2400" dirty="0">
                            <a:effectLst/>
                          </a:endParaRPr>
                        </a:p>
                        <a:p>
                          <a:pPr indent="228600" algn="just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(per grid)</a:t>
                          </a:r>
                          <a:endParaRPr lang="zh-CN" sz="2000" dirty="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8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>
                              <a:effectLst/>
                            </a:rPr>
                            <a:t> &amp;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8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/>
                                    </a:rPr>
                                    <m:t>h</m:t>
                                  </m:r>
                                </m:sub>
                              </m:sSub>
                            </m:oMath>
                          </a14:m>
                          <a:endParaRPr lang="zh-CN" sz="2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53.2</a:t>
                          </a:r>
                          <a:endParaRPr lang="zh-CN" sz="2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Inference</a:t>
                          </a:r>
                          <a:endParaRPr lang="zh-CN" sz="2400" dirty="0">
                            <a:effectLst/>
                          </a:endParaRPr>
                        </a:p>
                        <a:p>
                          <a:pPr indent="228600" algn="just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(per grid)</a:t>
                          </a:r>
                          <a:endParaRPr lang="zh-CN" sz="2000" dirty="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SC</a:t>
                          </a:r>
                          <a:endParaRPr lang="zh-CN" sz="2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21.5</a:t>
                          </a:r>
                          <a:endParaRPr lang="zh-CN" sz="2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66125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2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28.8</a:t>
                          </a:r>
                          <a:endParaRPr lang="zh-CN" sz="2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TC</a:t>
                          </a:r>
                          <a:endParaRPr lang="zh-CN" sz="2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13.1</a:t>
                          </a:r>
                          <a:endParaRPr lang="zh-CN" sz="2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46560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2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14.4</a:t>
                          </a:r>
                          <a:endParaRPr lang="zh-CN" sz="2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Total</a:t>
                          </a:r>
                          <a:endParaRPr lang="zh-CN" sz="2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131</a:t>
                          </a:r>
                          <a:endParaRPr lang="zh-CN" sz="2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83450885"/>
                  </p:ext>
                </p:extLst>
              </p:nvPr>
            </p:nvGraphicFramePr>
            <p:xfrm>
              <a:off x="990600" y="3352800"/>
              <a:ext cx="6781800" cy="128127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95400"/>
                    <a:gridCol w="1026225"/>
                    <a:gridCol w="1105094"/>
                    <a:gridCol w="1320541"/>
                    <a:gridCol w="929446"/>
                    <a:gridCol w="1105094"/>
                  </a:tblGrid>
                  <a:tr h="271590"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Procedures</a:t>
                          </a:r>
                          <a:endParaRPr lang="zh-CN" sz="2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Time(ms)</a:t>
                          </a:r>
                          <a:endParaRPr lang="zh-CN" sz="2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Procedures</a:t>
                          </a:r>
                          <a:endParaRPr lang="zh-CN" sz="2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Time(ms)</a:t>
                          </a:r>
                          <a:endParaRPr lang="zh-CN" sz="2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7435">
                    <a:tc row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Feature extraction</a:t>
                          </a:r>
                          <a:endParaRPr lang="zh-CN" sz="2400" dirty="0">
                            <a:effectLst/>
                          </a:endParaRPr>
                        </a:p>
                        <a:p>
                          <a:pPr indent="228600" algn="just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(per grid)</a:t>
                          </a:r>
                          <a:endParaRPr lang="zh-CN" sz="2000" dirty="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127381" t="-112766" r="-438690" b="-2765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53.2</a:t>
                          </a:r>
                          <a:endParaRPr lang="zh-CN" sz="2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Inference</a:t>
                          </a:r>
                          <a:endParaRPr lang="zh-CN" sz="2400" dirty="0">
                            <a:effectLst/>
                          </a:endParaRPr>
                        </a:p>
                        <a:p>
                          <a:pPr indent="228600" algn="just"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(per grid)</a:t>
                          </a:r>
                          <a:endParaRPr lang="zh-CN" sz="2000" dirty="0"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SC</a:t>
                          </a:r>
                          <a:endParaRPr lang="zh-CN" sz="2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21.5</a:t>
                          </a:r>
                          <a:endParaRPr lang="zh-CN" sz="2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1729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127381" t="-163934" r="-438690" b="-1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28.8</a:t>
                          </a:r>
                          <a:endParaRPr lang="zh-CN" sz="2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TC</a:t>
                          </a:r>
                          <a:endParaRPr lang="zh-CN" sz="2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13.1</a:t>
                          </a:r>
                          <a:endParaRPr lang="zh-CN" sz="2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0520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127381" t="-277586" r="-438690" b="-189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14.4</a:t>
                          </a:r>
                          <a:endParaRPr lang="zh-CN" sz="2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Total</a:t>
                          </a:r>
                          <a:endParaRPr lang="zh-CN" sz="24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131</a:t>
                          </a:r>
                          <a:endParaRPr lang="zh-CN" sz="24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762001" y="1600200"/>
            <a:ext cx="7543799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/>
              <a:t>Efficiency study</a:t>
            </a:r>
          </a:p>
          <a:p>
            <a:r>
              <a:rPr lang="en-US" altLang="zh-CN" sz="2400" dirty="0" smtClean="0"/>
              <a:t>Inferring </a:t>
            </a:r>
            <a:r>
              <a:rPr lang="en-US" altLang="zh-CN" sz="2400" dirty="0"/>
              <a:t>the AQIs for entire Beijing in 5 minutes</a:t>
            </a:r>
            <a:endParaRPr lang="en-US" altLang="zh-CN" sz="1600" dirty="0" smtClean="0"/>
          </a:p>
          <a:p>
            <a:pPr marL="457200" lvl="1" indent="0">
              <a:buFont typeface="Arial" pitchFamily="34" charset="0"/>
              <a:buNone/>
            </a:pPr>
            <a:endParaRPr lang="en-US" altLang="zh-CN" sz="1600" dirty="0" smtClean="0"/>
          </a:p>
          <a:p>
            <a:endParaRPr lang="en-US" altLang="zh-CN" sz="1600" dirty="0" smtClean="0"/>
          </a:p>
        </p:txBody>
      </p:sp>
    </p:spTree>
    <p:extLst>
      <p:ext uri="{BB962C8B-B14F-4D97-AF65-F5344CB8AC3E}">
        <p14:creationId xmlns:p14="http://schemas.microsoft.com/office/powerpoint/2010/main" val="26746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" y="-8020"/>
            <a:ext cx="9144000" cy="689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78642" y="76200"/>
            <a:ext cx="23461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600" b="1" dirty="0" smtClean="0"/>
              <a:t>2PM, June 17, 2013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0376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Infer fine-grained air quality with</a:t>
            </a:r>
          </a:p>
          <a:p>
            <a:pPr lvl="1"/>
            <a:r>
              <a:rPr lang="en-US" sz="1800" dirty="0" smtClean="0"/>
              <a:t>Real-time and historical air quality readings from existing stations </a:t>
            </a:r>
          </a:p>
          <a:p>
            <a:pPr lvl="1"/>
            <a:r>
              <a:rPr lang="en-US" sz="1800" dirty="0" smtClean="0"/>
              <a:t>Other data sources: meteorology, POIs, road network, human mobility, and traffic condition</a:t>
            </a:r>
          </a:p>
          <a:p>
            <a:r>
              <a:rPr lang="en-US" sz="2200" dirty="0" smtClean="0"/>
              <a:t>Co-Training-based semi-supervised learning approach</a:t>
            </a:r>
          </a:p>
          <a:p>
            <a:pPr lvl="1"/>
            <a:r>
              <a:rPr lang="en-US" sz="1800" dirty="0" smtClean="0"/>
              <a:t>Deal with data </a:t>
            </a:r>
            <a:r>
              <a:rPr lang="en-US" sz="1800" dirty="0" err="1" smtClean="0"/>
              <a:t>sparsity</a:t>
            </a:r>
            <a:r>
              <a:rPr lang="en-US" sz="1800" dirty="0" smtClean="0"/>
              <a:t> by learning from unlabeled data</a:t>
            </a:r>
          </a:p>
          <a:p>
            <a:pPr lvl="1"/>
            <a:r>
              <a:rPr lang="en-US" sz="1800" dirty="0" smtClean="0"/>
              <a:t>Model the spatial correlation among the air quality of different locations</a:t>
            </a:r>
          </a:p>
          <a:p>
            <a:pPr lvl="1"/>
            <a:r>
              <a:rPr lang="en-US" sz="1800" dirty="0" smtClean="0"/>
              <a:t>Model the temporal dependency of the air quality in a location</a:t>
            </a:r>
          </a:p>
          <a:p>
            <a:r>
              <a:rPr lang="en-US" sz="2200" dirty="0" smtClean="0"/>
              <a:t>Results </a:t>
            </a:r>
          </a:p>
          <a:p>
            <a:pPr lvl="1"/>
            <a:r>
              <a:rPr lang="en-US" sz="1800" dirty="0" smtClean="0"/>
              <a:t>0.82 with traffic data (co-training)</a:t>
            </a:r>
          </a:p>
          <a:p>
            <a:pPr lvl="1"/>
            <a:r>
              <a:rPr lang="en-US" sz="1800" dirty="0" smtClean="0"/>
              <a:t>0.76 if only using spatial classifier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044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Predict the air quality in 1~2 hours</a:t>
            </a:r>
          </a:p>
          <a:p>
            <a:r>
              <a:rPr lang="en-US" sz="2800" dirty="0" smtClean="0"/>
              <a:t>Identify the root cause of the air pollutions by</a:t>
            </a:r>
          </a:p>
          <a:p>
            <a:pPr lvl="1"/>
            <a:r>
              <a:rPr lang="en-US" sz="2000" dirty="0" smtClean="0"/>
              <a:t>Studying the correlations between AQIs and different features </a:t>
            </a:r>
          </a:p>
          <a:p>
            <a:pPr lvl="1"/>
            <a:r>
              <a:rPr lang="en-US" sz="2000" dirty="0" smtClean="0"/>
              <a:t>Data visualization across multiple-domain data sources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62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altLang="zh-CN" dirty="0" smtClean="0"/>
          </a:p>
          <a:p>
            <a:pPr marL="0" indent="0" algn="ctr">
              <a:buNone/>
            </a:pPr>
            <a:endParaRPr lang="en-US" altLang="zh-CN" dirty="0"/>
          </a:p>
          <a:p>
            <a:pPr marL="0" indent="0" algn="ctr">
              <a:buNone/>
            </a:pPr>
            <a:r>
              <a:rPr lang="en-US" altLang="zh-CN" sz="4000" dirty="0" smtClean="0"/>
              <a:t>Thanks!</a:t>
            </a:r>
          </a:p>
          <a:p>
            <a:pPr marL="0" indent="0" algn="ctr">
              <a:buNone/>
            </a:pPr>
            <a:endParaRPr lang="en-US" altLang="zh-CN" sz="3600" dirty="0" smtClean="0"/>
          </a:p>
          <a:p>
            <a:pPr marL="0" indent="0" algn="ctr">
              <a:buNone/>
            </a:pPr>
            <a:r>
              <a:rPr lang="en-US" altLang="zh-CN" sz="3600" dirty="0" smtClean="0"/>
              <a:t>Yu Zheng</a:t>
            </a:r>
          </a:p>
          <a:p>
            <a:pPr marL="0" indent="0" algn="ctr">
              <a:buNone/>
            </a:pPr>
            <a:r>
              <a:rPr lang="en-US" altLang="zh-CN" sz="2400" dirty="0" smtClean="0">
                <a:hlinkClick r:id="rId2"/>
              </a:rPr>
              <a:t>yuzheng@microsoft.com</a:t>
            </a:r>
            <a:endParaRPr lang="en-US" altLang="zh-CN" sz="2400" dirty="0" smtClean="0"/>
          </a:p>
          <a:p>
            <a:pPr marL="0" indent="0" algn="ctr">
              <a:buNone/>
            </a:pPr>
            <a:endParaRPr lang="en-US" altLang="zh-CN" sz="2400" dirty="0"/>
          </a:p>
          <a:p>
            <a:pPr marL="0" indent="0" algn="ctr">
              <a:buNone/>
            </a:pPr>
            <a:r>
              <a:rPr lang="en-US" altLang="zh-CN" sz="2400" dirty="0" smtClean="0"/>
              <a:t> </a:t>
            </a:r>
            <a:endParaRPr lang="zh-CN" altLang="en-US" sz="2400" dirty="0"/>
          </a:p>
        </p:txBody>
      </p:sp>
      <p:pic>
        <p:nvPicPr>
          <p:cNvPr id="1026" name="Picture 2" descr="http://research.microsoft.com/en-us/people/yuzheng/yuzhe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871" y="2928646"/>
            <a:ext cx="1151483" cy="147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923" y="4552890"/>
            <a:ext cx="1317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hlinkClick r:id="rId4"/>
              </a:rPr>
              <a:t>Homepage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6912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85800"/>
            <a:ext cx="3048000" cy="28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4648200" cy="38861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smtClean="0"/>
              <a:t>Air quality varies by locations non-linearly</a:t>
            </a:r>
          </a:p>
          <a:p>
            <a:r>
              <a:rPr lang="en-US" sz="2400" dirty="0" smtClean="0"/>
              <a:t>Affected by many factors</a:t>
            </a:r>
          </a:p>
          <a:p>
            <a:pPr lvl="1"/>
            <a:r>
              <a:rPr lang="en-US" sz="1800" dirty="0" smtClean="0"/>
              <a:t>Weathers, traffic, land use…</a:t>
            </a:r>
          </a:p>
          <a:p>
            <a:pPr lvl="1"/>
            <a:r>
              <a:rPr lang="en-US" sz="1800" dirty="0" smtClean="0"/>
              <a:t>Subtle to model with a clear formula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</p:txBody>
      </p:sp>
      <p:sp>
        <p:nvSpPr>
          <p:cNvPr id="4" name="Oval 3"/>
          <p:cNvSpPr/>
          <p:nvPr/>
        </p:nvSpPr>
        <p:spPr>
          <a:xfrm>
            <a:off x="6959600" y="1752600"/>
            <a:ext cx="508000" cy="34353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5" t="9968" r="13012" b="4823"/>
          <a:stretch/>
        </p:blipFill>
        <p:spPr bwMode="auto">
          <a:xfrm>
            <a:off x="5181600" y="3699739"/>
            <a:ext cx="3505200" cy="277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019799" y="5143500"/>
            <a:ext cx="2675709" cy="1167378"/>
            <a:chOff x="5864311" y="5181600"/>
            <a:chExt cx="2831198" cy="1167378"/>
          </a:xfrm>
        </p:grpSpPr>
        <p:sp>
          <p:nvSpPr>
            <p:cNvPr id="6" name="Freeform 5"/>
            <p:cNvSpPr/>
            <p:nvPr/>
          </p:nvSpPr>
          <p:spPr>
            <a:xfrm>
              <a:off x="5864311" y="5514035"/>
              <a:ext cx="2831198" cy="834943"/>
            </a:xfrm>
            <a:custGeom>
              <a:avLst/>
              <a:gdLst>
                <a:gd name="connsiteX0" fmla="*/ 168544 w 2929163"/>
                <a:gd name="connsiteY0" fmla="*/ 120409 h 834943"/>
                <a:gd name="connsiteX1" fmla="*/ 1239698 w 2929163"/>
                <a:gd name="connsiteY1" fmla="*/ 24615 h 834943"/>
                <a:gd name="connsiteX2" fmla="*/ 2737573 w 2929163"/>
                <a:gd name="connsiteY2" fmla="*/ 433918 h 834943"/>
                <a:gd name="connsiteX3" fmla="*/ 2711447 w 2929163"/>
                <a:gd name="connsiteY3" fmla="*/ 730009 h 834943"/>
                <a:gd name="connsiteX4" fmla="*/ 934898 w 2929163"/>
                <a:gd name="connsiteY4" fmla="*/ 834512 h 834943"/>
                <a:gd name="connsiteX5" fmla="*/ 81458 w 2929163"/>
                <a:gd name="connsiteY5" fmla="*/ 730009 h 834943"/>
                <a:gd name="connsiteX6" fmla="*/ 168544 w 2929163"/>
                <a:gd name="connsiteY6" fmla="*/ 120409 h 83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9163" h="834943">
                  <a:moveTo>
                    <a:pt x="168544" y="120409"/>
                  </a:moveTo>
                  <a:cubicBezTo>
                    <a:pt x="361584" y="2843"/>
                    <a:pt x="811527" y="-27636"/>
                    <a:pt x="1239698" y="24615"/>
                  </a:cubicBezTo>
                  <a:cubicBezTo>
                    <a:pt x="1667869" y="76866"/>
                    <a:pt x="2492282" y="316352"/>
                    <a:pt x="2737573" y="433918"/>
                  </a:cubicBezTo>
                  <a:cubicBezTo>
                    <a:pt x="2982865" y="551484"/>
                    <a:pt x="3011893" y="663243"/>
                    <a:pt x="2711447" y="730009"/>
                  </a:cubicBezTo>
                  <a:cubicBezTo>
                    <a:pt x="2411001" y="796775"/>
                    <a:pt x="1373229" y="834512"/>
                    <a:pt x="934898" y="834512"/>
                  </a:cubicBezTo>
                  <a:cubicBezTo>
                    <a:pt x="496567" y="834512"/>
                    <a:pt x="212086" y="847575"/>
                    <a:pt x="81458" y="730009"/>
                  </a:cubicBezTo>
                  <a:cubicBezTo>
                    <a:pt x="-49170" y="612443"/>
                    <a:pt x="-24496" y="237975"/>
                    <a:pt x="168544" y="120409"/>
                  </a:cubicBezTo>
                  <a:close/>
                </a:path>
              </a:pathLst>
            </a:custGeom>
            <a:noFill/>
            <a:ln>
              <a:solidFill>
                <a:srgbClr val="0D47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629400" y="5181600"/>
              <a:ext cx="13589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altLang="zh-CN" dirty="0" smtClean="0"/>
                <a:t>&gt;35%</a:t>
              </a:r>
              <a:endParaRPr lang="en-US" altLang="zh-CN" dirty="0"/>
            </a:p>
          </p:txBody>
        </p:sp>
      </p:grpSp>
      <p:sp>
        <p:nvSpPr>
          <p:cNvPr id="5" name="Rectangle 4"/>
          <p:cNvSpPr/>
          <p:nvPr/>
        </p:nvSpPr>
        <p:spPr>
          <a:xfrm rot="16200000">
            <a:off x="4283845" y="5005354"/>
            <a:ext cx="14369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400" dirty="0" smtClean="0"/>
              <a:t>Proportion</a:t>
            </a:r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083" y="3808738"/>
            <a:ext cx="4095057" cy="28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3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>
              <a:solidFill>
                <a:srgbClr val="0E13EC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E13EC"/>
                </a:solidFill>
              </a:rPr>
              <a:t>We do not really know the air quality of a location without a monitoring station!</a:t>
            </a:r>
            <a:endParaRPr lang="en-US" b="1" dirty="0">
              <a:solidFill>
                <a:srgbClr val="0E13E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962400"/>
            <a:ext cx="1650492" cy="182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5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zh-CN" dirty="0"/>
              <a:t>Challenges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6828801" cy="5029199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Existing methods do not work well</a:t>
            </a:r>
          </a:p>
          <a:p>
            <a:pPr lvl="1"/>
            <a:r>
              <a:rPr lang="en-US" altLang="zh-CN" sz="2000" dirty="0"/>
              <a:t>Linear </a:t>
            </a:r>
            <a:r>
              <a:rPr lang="en-US" altLang="zh-CN" sz="2000" dirty="0" smtClean="0"/>
              <a:t>interpolation</a:t>
            </a:r>
            <a:endParaRPr lang="en-US" altLang="zh-CN" sz="1600" dirty="0"/>
          </a:p>
          <a:p>
            <a:pPr lvl="1"/>
            <a:r>
              <a:rPr lang="en-US" altLang="zh-CN" sz="2000" dirty="0" smtClean="0"/>
              <a:t>Classical </a:t>
            </a:r>
            <a:r>
              <a:rPr lang="en-US" altLang="zh-CN" sz="2000" dirty="0"/>
              <a:t>dispersion </a:t>
            </a:r>
            <a:r>
              <a:rPr lang="en-US" altLang="zh-CN" sz="2000" dirty="0" smtClean="0"/>
              <a:t>models</a:t>
            </a:r>
          </a:p>
          <a:p>
            <a:pPr lvl="2"/>
            <a:r>
              <a:rPr lang="en-US" altLang="zh-CN" sz="1600" dirty="0"/>
              <a:t>Gaussian Plume </a:t>
            </a:r>
            <a:r>
              <a:rPr lang="en-US" altLang="zh-CN" sz="1600" dirty="0" smtClean="0"/>
              <a:t>models and </a:t>
            </a:r>
            <a:r>
              <a:rPr lang="en-US" altLang="zh-CN" sz="1600" dirty="0"/>
              <a:t>Operational Street Canyon models</a:t>
            </a:r>
          </a:p>
          <a:p>
            <a:pPr lvl="2"/>
            <a:r>
              <a:rPr lang="en-US" altLang="zh-CN" sz="1600" dirty="0" smtClean="0"/>
              <a:t>Many parameters difficult to obtain: Vehicle </a:t>
            </a:r>
            <a:r>
              <a:rPr lang="en-US" altLang="zh-CN" sz="1600" dirty="0"/>
              <a:t>emission </a:t>
            </a:r>
            <a:r>
              <a:rPr lang="en-US" altLang="zh-CN" sz="1600" dirty="0" smtClean="0"/>
              <a:t>rates, </a:t>
            </a:r>
            <a:r>
              <a:rPr lang="en-US" altLang="zh-CN" sz="1600" dirty="0"/>
              <a:t>street geometry</a:t>
            </a:r>
            <a:r>
              <a:rPr lang="en-US" altLang="zh-CN" sz="1600" dirty="0" smtClean="0"/>
              <a:t>, the </a:t>
            </a:r>
            <a:r>
              <a:rPr lang="en-US" altLang="zh-CN" sz="1600" dirty="0"/>
              <a:t>roughness coefficient of the urban </a:t>
            </a:r>
            <a:r>
              <a:rPr lang="en-US" altLang="zh-CN" sz="1600" dirty="0" smtClean="0"/>
              <a:t>surface…</a:t>
            </a:r>
          </a:p>
          <a:p>
            <a:pPr lvl="1"/>
            <a:endParaRPr lang="en-US" altLang="zh-CN" sz="1200" dirty="0" smtClean="0"/>
          </a:p>
          <a:p>
            <a:pPr lvl="1"/>
            <a:r>
              <a:rPr lang="en-US" altLang="zh-CN" sz="2000" dirty="0" smtClean="0"/>
              <a:t>Satellite </a:t>
            </a:r>
            <a:r>
              <a:rPr lang="en-US" altLang="zh-CN" sz="2000" dirty="0"/>
              <a:t>remote sensing</a:t>
            </a:r>
          </a:p>
          <a:p>
            <a:pPr lvl="2"/>
            <a:r>
              <a:rPr lang="en-US" altLang="zh-CN" sz="1600" dirty="0"/>
              <a:t>Suffer from </a:t>
            </a:r>
            <a:r>
              <a:rPr lang="en-US" altLang="zh-CN" sz="1600" dirty="0" smtClean="0"/>
              <a:t>clouds</a:t>
            </a:r>
          </a:p>
          <a:p>
            <a:pPr lvl="2"/>
            <a:r>
              <a:rPr lang="en-US" altLang="zh-CN" sz="1600" dirty="0" smtClean="0"/>
              <a:t>Does not reflect ground air quality</a:t>
            </a:r>
            <a:endParaRPr lang="en-US" altLang="zh-CN" sz="1600" dirty="0"/>
          </a:p>
          <a:p>
            <a:pPr lvl="2"/>
            <a:r>
              <a:rPr lang="en-US" altLang="zh-CN" sz="1600" dirty="0"/>
              <a:t>Vary in humidity, temperature, location,  and </a:t>
            </a:r>
            <a:r>
              <a:rPr lang="en-US" altLang="zh-CN" sz="1600" dirty="0" smtClean="0"/>
              <a:t>seasons</a:t>
            </a:r>
          </a:p>
          <a:p>
            <a:pPr marL="914400" lvl="2" indent="0">
              <a:buNone/>
            </a:pPr>
            <a:endParaRPr lang="en-US" altLang="zh-CN" sz="1400" dirty="0"/>
          </a:p>
          <a:p>
            <a:pPr lvl="1"/>
            <a:r>
              <a:rPr lang="en-US" altLang="zh-CN" sz="2000" dirty="0" smtClean="0"/>
              <a:t>Outsourced crowd sensing using </a:t>
            </a:r>
            <a:r>
              <a:rPr lang="en-US" altLang="zh-CN" sz="2000" dirty="0" smtClean="0">
                <a:solidFill>
                  <a:srgbClr val="C00000"/>
                </a:solidFill>
              </a:rPr>
              <a:t>portable</a:t>
            </a:r>
            <a:r>
              <a:rPr lang="en-US" altLang="zh-CN" sz="2000" dirty="0" smtClean="0"/>
              <a:t> devices</a:t>
            </a:r>
          </a:p>
          <a:p>
            <a:pPr lvl="2"/>
            <a:r>
              <a:rPr lang="en-US" altLang="zh-CN" sz="1600" dirty="0"/>
              <a:t>Limited to a few </a:t>
            </a:r>
            <a:r>
              <a:rPr lang="en-US" altLang="zh-CN" sz="1600" dirty="0" smtClean="0"/>
              <a:t>gasses:  </a:t>
            </a:r>
            <a:r>
              <a:rPr lang="en-US" altLang="zh-CN" sz="1600" dirty="0"/>
              <a:t>CO</a:t>
            </a:r>
            <a:r>
              <a:rPr lang="en-US" altLang="zh-CN" sz="1400" dirty="0"/>
              <a:t>2 </a:t>
            </a:r>
            <a:r>
              <a:rPr lang="en-US" altLang="zh-CN" sz="1600" dirty="0"/>
              <a:t>and CO </a:t>
            </a:r>
          </a:p>
          <a:p>
            <a:pPr lvl="2"/>
            <a:r>
              <a:rPr lang="en-US" altLang="zh-CN" sz="1600" dirty="0"/>
              <a:t>Sensors for detecting aerosol are not portable: PM10, PM2.5</a:t>
            </a:r>
          </a:p>
          <a:p>
            <a:pPr lvl="2"/>
            <a:r>
              <a:rPr lang="en-US" altLang="zh-CN" sz="1600" dirty="0" smtClean="0"/>
              <a:t>A long period of sensing process, 1-2 hours</a:t>
            </a:r>
          </a:p>
          <a:p>
            <a:pPr lvl="1"/>
            <a:endParaRPr lang="en-US" altLang="zh-CN" sz="2000" dirty="0" smtClean="0"/>
          </a:p>
          <a:p>
            <a:pPr lvl="1"/>
            <a:endParaRPr lang="en-US" altLang="zh-CN" sz="2000" dirty="0" smtClean="0"/>
          </a:p>
        </p:txBody>
      </p:sp>
      <p:pic>
        <p:nvPicPr>
          <p:cNvPr id="8" name="Picture 2" descr="C:\Users\yuzheng\AppData\Local\Microsoft\Windows\Temporary Internet Files\Content.IE5\C1N7K4DW\MP91021641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703851"/>
            <a:ext cx="1225121" cy="106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pload.wikimedia.org/wikipedia/commons/thumb/2/24/Gaussian_Plume_%28SVG%29.svg/333px-Gaussian_Plume_%28SVG%29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981200"/>
            <a:ext cx="1571625" cy="122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01424"/>
            <a:ext cx="1142062" cy="81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162800" y="6086475"/>
            <a:ext cx="19968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30,000 + USD, 10ug/m</a:t>
            </a:r>
            <a:r>
              <a:rPr lang="en-US" altLang="zh-CN" sz="1400" baseline="30000" dirty="0" smtClean="0"/>
              <a:t>3</a:t>
            </a:r>
            <a:r>
              <a:rPr lang="zh-CN" altLang="en-US" sz="1400" dirty="0" smtClean="0"/>
              <a:t> </a:t>
            </a:r>
            <a:endParaRPr lang="zh-CN" alt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7210359" y="6321623"/>
            <a:ext cx="19191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202×85×168</a:t>
            </a:r>
            <a:r>
              <a:rPr lang="zh-CN" altLang="en-US" sz="1400" dirty="0"/>
              <a:t>（</a:t>
            </a:r>
            <a:r>
              <a:rPr lang="en-US" altLang="zh-CN" sz="1400" dirty="0"/>
              <a:t>mm</a:t>
            </a:r>
            <a:r>
              <a:rPr lang="zh-CN" altLang="en-US" sz="1400" dirty="0"/>
              <a:t>）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478" y="5191114"/>
            <a:ext cx="592922" cy="82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41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4" t="24061" r="24296" b="5664"/>
          <a:stretch/>
        </p:blipFill>
        <p:spPr bwMode="auto">
          <a:xfrm>
            <a:off x="5721822" y="3841008"/>
            <a:ext cx="2704082" cy="255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914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/>
              <a:t>Inferring </a:t>
            </a:r>
            <a:r>
              <a:rPr lang="en-US" sz="2800" b="1" dirty="0" smtClean="0">
                <a:solidFill>
                  <a:srgbClr val="0E13EC"/>
                </a:solidFill>
              </a:rPr>
              <a:t>Real-Time</a:t>
            </a:r>
            <a:r>
              <a:rPr lang="en-US" sz="2800" dirty="0" smtClean="0"/>
              <a:t> and </a:t>
            </a:r>
            <a:r>
              <a:rPr lang="en-US" sz="2800" b="1" dirty="0" smtClean="0">
                <a:solidFill>
                  <a:srgbClr val="0E13EC"/>
                </a:solidFill>
              </a:rPr>
              <a:t>Fine-Grained</a:t>
            </a:r>
            <a:r>
              <a:rPr lang="en-US" sz="2800" dirty="0" smtClean="0"/>
              <a:t> air quality </a:t>
            </a:r>
          </a:p>
          <a:p>
            <a:pPr marL="0" indent="0" algn="ctr">
              <a:buNone/>
            </a:pPr>
            <a:r>
              <a:rPr lang="en-US" sz="2800" dirty="0" smtClean="0"/>
              <a:t>throughout a city using </a:t>
            </a:r>
            <a:r>
              <a:rPr lang="en-US" sz="2800" b="1" dirty="0" smtClean="0">
                <a:solidFill>
                  <a:srgbClr val="0E13EC"/>
                </a:solidFill>
              </a:rPr>
              <a:t>Big Data</a:t>
            </a:r>
          </a:p>
          <a:p>
            <a:pPr lvl="1" algn="ctr"/>
            <a:endParaRPr lang="en-US" dirty="0" smtClean="0"/>
          </a:p>
          <a:p>
            <a:pPr marL="914400" lvl="2" indent="0" algn="ctr">
              <a:buNone/>
            </a:pPr>
            <a:endParaRPr lang="en-US" sz="2800" dirty="0"/>
          </a:p>
          <a:p>
            <a:pPr marL="914400" lvl="2" indent="0" algn="ctr">
              <a:buNone/>
            </a:pPr>
            <a:endParaRPr lang="en-US" sz="2800" dirty="0" smtClean="0"/>
          </a:p>
          <a:p>
            <a:pPr marL="914400" lvl="2" indent="0" algn="ctr">
              <a:buNone/>
            </a:pPr>
            <a:endParaRPr lang="en-US" sz="2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41391"/>
            <a:ext cx="2743200" cy="2568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02812" y="2345242"/>
            <a:ext cx="8150472" cy="1312358"/>
            <a:chOff x="302812" y="2205240"/>
            <a:chExt cx="8150472" cy="131235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5371" y="2205240"/>
              <a:ext cx="1106824" cy="1007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746728" y="2270289"/>
              <a:ext cx="1070559" cy="879276"/>
              <a:chOff x="914400" y="2085296"/>
              <a:chExt cx="1277469" cy="1148620"/>
            </a:xfrm>
          </p:grpSpPr>
          <p:pic>
            <p:nvPicPr>
              <p:cNvPr id="5" name="Picture 4" descr="C:\Program Files (x86)\Microsoft Office\MEDIA\CAGCAT10\j0293828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2117026"/>
                <a:ext cx="433561" cy="4564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9" name="Picture 5" descr="C:\Users\yuzheng\AppData\Local\Microsoft\Windows\Temporary Internet Files\Content.IE5\M511QNQ7\MC900303521[1].wmf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8468" y="2085296"/>
                <a:ext cx="452437" cy="5817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C:\Users\yuzheng\AppData\Local\Microsoft\Windows\Temporary Internet Files\Content.IE5\E5KBZG30\MC900445772[1].wmf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400" y="2698730"/>
                <a:ext cx="705163" cy="5351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0360" y="2819400"/>
                <a:ext cx="651509" cy="392192"/>
              </a:xfrm>
              <a:prstGeom prst="rect">
                <a:avLst/>
              </a:prstGeom>
            </p:spPr>
          </p:pic>
        </p:grpSp>
        <p:pic>
          <p:nvPicPr>
            <p:cNvPr id="1034" name="Picture 10" descr="C:\Users\yuzheng\AppData\Local\Microsoft\Windows\Temporary Internet Files\Content.IE5\M511QNQ7\MP900442354[1]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631" y="2270289"/>
              <a:ext cx="1297317" cy="8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C:\Users\yuzheng\AppData\Local\Microsoft\Windows\Temporary Internet Files\Content.IE5\M511QNQ7\MP900400948[1]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63" b="34441"/>
            <a:stretch/>
          </p:blipFill>
          <p:spPr bwMode="auto">
            <a:xfrm>
              <a:off x="7055491" y="2222198"/>
              <a:ext cx="1353305" cy="959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02812" y="3197423"/>
              <a:ext cx="1764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altLang="zh-CN" sz="1400" dirty="0" smtClean="0"/>
                <a:t>Meteorology</a:t>
              </a:r>
              <a:endParaRPr lang="en-US" altLang="zh-CN" sz="14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057400" y="3197423"/>
              <a:ext cx="11266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en-US" altLang="zh-CN" sz="1400" dirty="0" smtClean="0"/>
                <a:t>Traffic</a:t>
              </a:r>
              <a:endParaRPr lang="en-US" altLang="zh-CN" sz="14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334000" y="3209821"/>
              <a:ext cx="11266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en-US" altLang="zh-CN" sz="1400" dirty="0" smtClean="0"/>
                <a:t>POIs</a:t>
              </a:r>
              <a:endParaRPr lang="en-US" altLang="zh-CN" sz="14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05600" y="3209821"/>
              <a:ext cx="17476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en-US" altLang="zh-CN" sz="1400" dirty="0" smtClean="0"/>
                <a:t>Road networks</a:t>
              </a:r>
              <a:endParaRPr lang="en-US" altLang="zh-CN" sz="1400" dirty="0"/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5" t="14755" b="3789"/>
            <a:stretch/>
          </p:blipFill>
          <p:spPr bwMode="auto">
            <a:xfrm>
              <a:off x="3896524" y="2217639"/>
              <a:ext cx="1160246" cy="98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3352800" y="3200400"/>
              <a:ext cx="194338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1"/>
              <a:r>
                <a:rPr lang="en-US" altLang="zh-CN" sz="1400" dirty="0"/>
                <a:t>Human Mobility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3287" y="4114799"/>
            <a:ext cx="2754713" cy="2286001"/>
            <a:chOff x="293287" y="3886199"/>
            <a:chExt cx="2754713" cy="2286001"/>
          </a:xfrm>
        </p:grpSpPr>
        <p:grpSp>
          <p:nvGrpSpPr>
            <p:cNvPr id="28" name="Group 27"/>
            <p:cNvGrpSpPr/>
            <p:nvPr/>
          </p:nvGrpSpPr>
          <p:grpSpPr>
            <a:xfrm>
              <a:off x="761999" y="3886199"/>
              <a:ext cx="2286001" cy="1741043"/>
              <a:chOff x="4578350" y="2912249"/>
              <a:chExt cx="4155566" cy="2574151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4578350" y="3158067"/>
                <a:ext cx="4155566" cy="2328333"/>
                <a:chOff x="4724400" y="3158067"/>
                <a:chExt cx="4155566" cy="2328333"/>
              </a:xfrm>
            </p:grpSpPr>
            <p:pic>
              <p:nvPicPr>
                <p:cNvPr id="35" name="Picture 2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24400" y="3158067"/>
                  <a:ext cx="4114800" cy="6519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6" name="Picture 3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24400" y="3895782"/>
                  <a:ext cx="4155566" cy="6762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7" name="Picture 4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24400" y="4841844"/>
                  <a:ext cx="4114800" cy="6445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34" name="Picture 7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600" y="2912249"/>
                <a:ext cx="3790950" cy="22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8" name="Rectangle 37"/>
            <p:cNvSpPr/>
            <p:nvPr/>
          </p:nvSpPr>
          <p:spPr>
            <a:xfrm>
              <a:off x="293287" y="5864423"/>
              <a:ext cx="26785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en-US" altLang="zh-CN" sz="1400" dirty="0" smtClean="0"/>
                <a:t>Historical air quality data</a:t>
              </a:r>
              <a:endParaRPr lang="en-US" altLang="zh-CN" sz="1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43201" y="4114597"/>
            <a:ext cx="2743200" cy="2286203"/>
            <a:chOff x="2743201" y="3885997"/>
            <a:chExt cx="2743200" cy="2286203"/>
          </a:xfrm>
        </p:grpSpPr>
        <p:sp>
          <p:nvSpPr>
            <p:cNvPr id="32" name="Rectangle 31"/>
            <p:cNvSpPr/>
            <p:nvPr/>
          </p:nvSpPr>
          <p:spPr>
            <a:xfrm>
              <a:off x="2743201" y="5864423"/>
              <a:ext cx="27432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en-US" altLang="zh-CN" sz="1400" dirty="0" smtClean="0"/>
                <a:t>Real-time air quality reports</a:t>
              </a:r>
              <a:endParaRPr lang="en-US" altLang="zh-CN" sz="1400" dirty="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1850" y="3885997"/>
              <a:ext cx="1962150" cy="1741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402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" y="-8020"/>
            <a:ext cx="9144000" cy="689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69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65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Applications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Location-based air quality awareness</a:t>
            </a:r>
          </a:p>
          <a:p>
            <a:pPr lvl="1"/>
            <a:r>
              <a:rPr lang="en-US" altLang="zh-CN" sz="1800" dirty="0" smtClean="0"/>
              <a:t>Fine-grained pollution alert</a:t>
            </a:r>
          </a:p>
          <a:p>
            <a:pPr lvl="1"/>
            <a:r>
              <a:rPr lang="en-US" altLang="zh-CN" sz="1800" dirty="0" smtClean="0"/>
              <a:t>Routing based on air quality</a:t>
            </a:r>
          </a:p>
          <a:p>
            <a:r>
              <a:rPr lang="en-US" altLang="zh-CN" sz="2400" dirty="0" smtClean="0"/>
              <a:t>Identify candidate locations for setup new monitoring stations</a:t>
            </a:r>
          </a:p>
          <a:p>
            <a:r>
              <a:rPr lang="en-US" altLang="zh-CN" sz="2400" dirty="0" smtClean="0"/>
              <a:t>A step towards identifying the root cause of air pollution</a:t>
            </a:r>
            <a:endParaRPr lang="zh-CN" altLang="en-US" sz="24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2"/>
          <a:stretch/>
        </p:blipFill>
        <p:spPr bwMode="auto">
          <a:xfrm>
            <a:off x="5620288" y="3719247"/>
            <a:ext cx="2790907" cy="260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731" t="1950" r="5412"/>
          <a:stretch/>
        </p:blipFill>
        <p:spPr>
          <a:xfrm>
            <a:off x="812800" y="3719248"/>
            <a:ext cx="1415066" cy="2605352"/>
          </a:xfrm>
          <a:prstGeom prst="rect">
            <a:avLst/>
          </a:prstGeom>
        </p:spPr>
      </p:pic>
      <p:pic>
        <p:nvPicPr>
          <p:cNvPr id="11" name="Picture 1" descr="image00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0" t="66667" r="41787"/>
          <a:stretch/>
        </p:blipFill>
        <p:spPr bwMode="auto">
          <a:xfrm>
            <a:off x="2432226" y="3719246"/>
            <a:ext cx="2942179" cy="260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research project\Urban Computing\U-Air\deployment\u-air mobile\English\u-air mobile english-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45" y="3922432"/>
            <a:ext cx="1214444" cy="197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828800" y="3795446"/>
            <a:ext cx="304800" cy="9334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Oval 13"/>
          <p:cNvSpPr/>
          <p:nvPr/>
        </p:nvSpPr>
        <p:spPr>
          <a:xfrm>
            <a:off x="1413439" y="4619360"/>
            <a:ext cx="152400" cy="15240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Picture 5" descr="http://www.maplesoft.com/applicationbriefs/images/hand_pic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5"/>
          <a:stretch/>
        </p:blipFill>
        <p:spPr bwMode="auto">
          <a:xfrm>
            <a:off x="1250885" y="4627544"/>
            <a:ext cx="572763" cy="59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746551" y="3836722"/>
            <a:ext cx="2593417" cy="2035994"/>
            <a:chOff x="2746551" y="2308226"/>
            <a:chExt cx="2593417" cy="2035994"/>
          </a:xfrm>
        </p:grpSpPr>
        <p:sp>
          <p:nvSpPr>
            <p:cNvPr id="17" name="Freeform 16"/>
            <p:cNvSpPr/>
            <p:nvPr/>
          </p:nvSpPr>
          <p:spPr>
            <a:xfrm>
              <a:off x="2746551" y="2314576"/>
              <a:ext cx="2590800" cy="2029644"/>
            </a:xfrm>
            <a:custGeom>
              <a:avLst/>
              <a:gdLst>
                <a:gd name="connsiteX0" fmla="*/ 0 w 2590800"/>
                <a:gd name="connsiteY0" fmla="*/ 0 h 2029644"/>
                <a:gd name="connsiteX1" fmla="*/ 809625 w 2590800"/>
                <a:gd name="connsiteY1" fmla="*/ 104775 h 2029644"/>
                <a:gd name="connsiteX2" fmla="*/ 1343025 w 2590800"/>
                <a:gd name="connsiteY2" fmla="*/ 219075 h 2029644"/>
                <a:gd name="connsiteX3" fmla="*/ 1543050 w 2590800"/>
                <a:gd name="connsiteY3" fmla="*/ 457200 h 2029644"/>
                <a:gd name="connsiteX4" fmla="*/ 2257425 w 2590800"/>
                <a:gd name="connsiteY4" fmla="*/ 495300 h 2029644"/>
                <a:gd name="connsiteX5" fmla="*/ 2466975 w 2590800"/>
                <a:gd name="connsiteY5" fmla="*/ 1143000 h 2029644"/>
                <a:gd name="connsiteX6" fmla="*/ 2476500 w 2590800"/>
                <a:gd name="connsiteY6" fmla="*/ 1428750 h 2029644"/>
                <a:gd name="connsiteX7" fmla="*/ 2247900 w 2590800"/>
                <a:gd name="connsiteY7" fmla="*/ 1581150 h 2029644"/>
                <a:gd name="connsiteX8" fmla="*/ 2209800 w 2590800"/>
                <a:gd name="connsiteY8" fmla="*/ 1895475 h 2029644"/>
                <a:gd name="connsiteX9" fmla="*/ 2247900 w 2590800"/>
                <a:gd name="connsiteY9" fmla="*/ 2009775 h 2029644"/>
                <a:gd name="connsiteX10" fmla="*/ 2590800 w 2590800"/>
                <a:gd name="connsiteY10" fmla="*/ 2028825 h 202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0800" h="2029644">
                  <a:moveTo>
                    <a:pt x="0" y="0"/>
                  </a:moveTo>
                  <a:cubicBezTo>
                    <a:pt x="292894" y="34131"/>
                    <a:pt x="585788" y="68263"/>
                    <a:pt x="809625" y="104775"/>
                  </a:cubicBezTo>
                  <a:cubicBezTo>
                    <a:pt x="1033463" y="141288"/>
                    <a:pt x="1220788" y="160338"/>
                    <a:pt x="1343025" y="219075"/>
                  </a:cubicBezTo>
                  <a:cubicBezTo>
                    <a:pt x="1465263" y="277813"/>
                    <a:pt x="1390650" y="411163"/>
                    <a:pt x="1543050" y="457200"/>
                  </a:cubicBezTo>
                  <a:cubicBezTo>
                    <a:pt x="1695450" y="503238"/>
                    <a:pt x="2103438" y="381000"/>
                    <a:pt x="2257425" y="495300"/>
                  </a:cubicBezTo>
                  <a:cubicBezTo>
                    <a:pt x="2411412" y="609600"/>
                    <a:pt x="2430463" y="987425"/>
                    <a:pt x="2466975" y="1143000"/>
                  </a:cubicBezTo>
                  <a:cubicBezTo>
                    <a:pt x="2503487" y="1298575"/>
                    <a:pt x="2513012" y="1355725"/>
                    <a:pt x="2476500" y="1428750"/>
                  </a:cubicBezTo>
                  <a:cubicBezTo>
                    <a:pt x="2439988" y="1501775"/>
                    <a:pt x="2292350" y="1503363"/>
                    <a:pt x="2247900" y="1581150"/>
                  </a:cubicBezTo>
                  <a:cubicBezTo>
                    <a:pt x="2203450" y="1658938"/>
                    <a:pt x="2209800" y="1824038"/>
                    <a:pt x="2209800" y="1895475"/>
                  </a:cubicBezTo>
                  <a:cubicBezTo>
                    <a:pt x="2209800" y="1966912"/>
                    <a:pt x="2184400" y="1987550"/>
                    <a:pt x="2247900" y="2009775"/>
                  </a:cubicBezTo>
                  <a:cubicBezTo>
                    <a:pt x="2311400" y="2032000"/>
                    <a:pt x="2451100" y="2030412"/>
                    <a:pt x="2590800" y="2028825"/>
                  </a:cubicBezTo>
                </a:path>
              </a:pathLst>
            </a:custGeom>
            <a:noFill/>
            <a:ln w="38100">
              <a:solidFill>
                <a:srgbClr val="0D4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242460" y="2308226"/>
              <a:ext cx="1097508" cy="2035994"/>
              <a:chOff x="4242460" y="2308226"/>
              <a:chExt cx="1097508" cy="2035994"/>
            </a:xfrm>
          </p:grpSpPr>
          <p:pic>
            <p:nvPicPr>
              <p:cNvPr id="19" name="Picture 4" descr="C:\Users\yuzheng\AppData\Local\Microsoft\Windows\Temporary Internet Files\Content.IE5\W9FZYXVL\MC900298689[1].wmf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242460" y="2308226"/>
                <a:ext cx="478447" cy="488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8" descr="C:\Users\yuzheng\AppData\Local\Microsoft\Windows\Temporary Internet Files\Content.IE5\YRM5KZP9\MC900331699[1].wmf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478" b="34810"/>
              <a:stretch/>
            </p:blipFill>
            <p:spPr bwMode="auto">
              <a:xfrm>
                <a:off x="5010392" y="3898133"/>
                <a:ext cx="329576" cy="4460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20838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31222</TotalTime>
  <Words>1446</Words>
  <Application>Microsoft Office PowerPoint</Application>
  <PresentationFormat>On-screen Show (4:3)</PresentationFormat>
  <Paragraphs>436</Paragraphs>
  <Slides>32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U-Air: When Urban Air Quality Meets Big Data</vt:lpstr>
      <vt:lpstr>Background</vt:lpstr>
      <vt:lpstr>PowerPoint Presentation</vt:lpstr>
      <vt:lpstr>Challenges</vt:lpstr>
      <vt:lpstr>PowerPoint Presentation</vt:lpstr>
      <vt:lpstr>Challenges</vt:lpstr>
      <vt:lpstr>PowerPoint Presentation</vt:lpstr>
      <vt:lpstr>PowerPoint Presentation</vt:lpstr>
      <vt:lpstr>Applications</vt:lpstr>
      <vt:lpstr>Difficulties</vt:lpstr>
      <vt:lpstr>Methodology Overview</vt:lpstr>
      <vt:lpstr>Meteorological Features: Fm</vt:lpstr>
      <vt:lpstr>Traffic Features: Ft</vt:lpstr>
      <vt:lpstr>Extracting Traffic Features</vt:lpstr>
      <vt:lpstr>Human Mobility Features: Fh</vt:lpstr>
      <vt:lpstr>POI Features: Fp</vt:lpstr>
      <vt:lpstr>Road Network Features: Fr</vt:lpstr>
      <vt:lpstr>Semi-Supervised Learning Model</vt:lpstr>
      <vt:lpstr>Co-Training-Based Learning Model</vt:lpstr>
      <vt:lpstr>Co-Training-Based Learning Model</vt:lpstr>
      <vt:lpstr>Learning Process</vt:lpstr>
      <vt:lpstr>Inference Process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  <vt:lpstr>Conclusion</vt:lpstr>
      <vt:lpstr>Next Step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Real-time Inference of Air Quality using urban features</dc:title>
  <dc:creator>Furui Liu (MSR Student-Person Consulting)</dc:creator>
  <cp:lastModifiedBy>Yu Zheng</cp:lastModifiedBy>
  <cp:revision>810</cp:revision>
  <dcterms:created xsi:type="dcterms:W3CDTF">2006-08-16T00:00:00Z</dcterms:created>
  <dcterms:modified xsi:type="dcterms:W3CDTF">2013-10-17T11:36:18Z</dcterms:modified>
</cp:coreProperties>
</file>