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8" r:id="rId3"/>
    <p:sldId id="284" r:id="rId4"/>
    <p:sldId id="285" r:id="rId5"/>
    <p:sldId id="288" r:id="rId6"/>
    <p:sldId id="258" r:id="rId7"/>
    <p:sldId id="290" r:id="rId8"/>
    <p:sldId id="296" r:id="rId9"/>
    <p:sldId id="297" r:id="rId10"/>
    <p:sldId id="298" r:id="rId11"/>
    <p:sldId id="299" r:id="rId12"/>
    <p:sldId id="294" r:id="rId13"/>
    <p:sldId id="306" r:id="rId14"/>
    <p:sldId id="300" r:id="rId15"/>
    <p:sldId id="304" r:id="rId16"/>
    <p:sldId id="295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11" autoAdjust="0"/>
    <p:restoredTop sz="86447" autoAdjust="0"/>
  </p:normalViewPr>
  <p:slideViewPr>
    <p:cSldViewPr>
      <p:cViewPr varScale="1">
        <p:scale>
          <a:sx n="94" d="100"/>
          <a:sy n="94" d="100"/>
        </p:scale>
        <p:origin x="-6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6A890-DBE3-4C06-BBA7-E9C47552996D}" type="datetimeFigureOut">
              <a:rPr lang="zh-CN" altLang="en-US" smtClean="0"/>
              <a:t>2011/9/21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0627E-4F05-4038-A204-35F04F2A5F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44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Urban planning is comprised</a:t>
            </a:r>
            <a:r>
              <a:rPr lang="en-US" baseline="0" dirty="0" smtClean="0"/>
              <a:t> of land-use planning and transportation planning.  </a:t>
            </a:r>
          </a:p>
          <a:p>
            <a:r>
              <a:rPr lang="en-US" baseline="0" dirty="0" smtClean="0"/>
              <a:t>Urban computing for urban planning is important for both </a:t>
            </a:r>
          </a:p>
          <a:p>
            <a:r>
              <a:rPr lang="en-US" baseline="0" dirty="0" smtClean="0"/>
              <a:t>On the one hand, .. One the other hand</a:t>
            </a:r>
          </a:p>
          <a:p>
            <a:r>
              <a:rPr lang="en-US" baseline="0" dirty="0" smtClean="0"/>
              <a:t>Being stuck in a traffic jam, people usually ask questions: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other words, we need innovative technologies that can automatically and unobtrusively sense urban dynamics, find the problem, and provide urban planners with crucial information for decision-making.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0627E-4F05-4038-A204-35F04F2A5FC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447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Big cities faced with the challenges to urban planning usually have a large number of taxicabs traversing in urban areas </a:t>
            </a:r>
            <a:endParaRPr lang="en-US" dirty="0" smtClean="0"/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GPS-equipped taxicabs can be viewed as ubiquitous mobile sensors constantly probing a city’s rhythm and pulse, such as traffic flows on road surfaces and city-wide travel patterns of people.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0627E-4F05-4038-A204-35F04F2A5FC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826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0627E-4F05-4038-A204-35F04F2A5FC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168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0627E-4F05-4038-A204-35F04F2A5FC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618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Partition into regions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region stands for a community including some neighborhoods and low-level road segments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traffic problems appearing on roads are just observations, while regions carrying rich knowledge about people’s living and travel are the source of the problem.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0627E-4F05-4038-A204-35F04F2A5FC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520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Work day and rest day.</a:t>
            </a:r>
          </a:p>
          <a:p>
            <a:r>
              <a:rPr lang="en-US" altLang="zh-CN" dirty="0" smtClean="0"/>
              <a:t>Further</a:t>
            </a:r>
            <a:r>
              <a:rPr lang="en-US" altLang="zh-CN" baseline="0" dirty="0" smtClean="0"/>
              <a:t> a day into some time slots according to the traffic patterns learned from the taxi trajectories.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0627E-4F05-4038-A204-35F04F2A5FC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406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Large</a:t>
            </a:r>
            <a:r>
              <a:rPr lang="en-US" baseline="0" dirty="0" smtClean="0"/>
              <a:t> volume of traffic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Skyline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We do not need to identify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0627E-4F05-4038-A204-35F04F2A5FC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548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0627E-4F05-4038-A204-35F04F2A5FC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109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595" y="1187659"/>
            <a:ext cx="8380412" cy="553998"/>
          </a:xfr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000" spc="-300" dirty="0">
                <a:ln w="3175">
                  <a:noFill/>
                </a:ln>
                <a:solidFill>
                  <a:schemeClr val="tx1"/>
                </a:solidFill>
                <a:effectLst/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080056"/>
            <a:ext cx="8380412" cy="4366054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70725" y="6221413"/>
            <a:ext cx="1905000" cy="457200"/>
          </a:xfrm>
          <a:prstGeom prst="rect">
            <a:avLst/>
          </a:prstGeom>
          <a:ln/>
        </p:spPr>
        <p:txBody>
          <a:bodyPr lIns="91425" tIns="45713" rIns="91425" bIns="45713"/>
          <a:lstStyle>
            <a:lvl1pPr algn="r">
              <a:defRPr sz="1700"/>
            </a:lvl1pPr>
          </a:lstStyle>
          <a:p>
            <a:pPr>
              <a:defRPr/>
            </a:pPr>
            <a:fld id="{05F79666-4A2A-48BF-BA9C-3DB79E90F9E5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2217492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emf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research.microsoft.com/en-us/people/yuzhe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4575"/>
            <a:ext cx="7772400" cy="1470025"/>
          </a:xfrm>
        </p:spPr>
        <p:txBody>
          <a:bodyPr/>
          <a:lstStyle/>
          <a:p>
            <a:r>
              <a:rPr lang="en-US" altLang="zh-CN" b="1" dirty="0" smtClean="0"/>
              <a:t>Urban Computing with Taxicabs</a:t>
            </a:r>
            <a:endParaRPr lang="zh-CN" alt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800" y="3048000"/>
            <a:ext cx="7543800" cy="1219200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Yu Zheng</a:t>
            </a:r>
          </a:p>
          <a:p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</a:rPr>
              <a:t>Microsoft Research Asia</a:t>
            </a:r>
          </a:p>
          <a:p>
            <a:endParaRPr lang="en-US" altLang="zh-CN" sz="2000" dirty="0" smtClean="0"/>
          </a:p>
          <a:p>
            <a:endParaRPr lang="zh-CN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26" y="4838827"/>
            <a:ext cx="2932099" cy="188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97"/>
          <a:stretch/>
        </p:blipFill>
        <p:spPr bwMode="auto">
          <a:xfrm>
            <a:off x="6147088" y="4848225"/>
            <a:ext cx="2882612" cy="188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6" r="1115"/>
          <a:stretch/>
        </p:blipFill>
        <p:spPr bwMode="auto">
          <a:xfrm>
            <a:off x="3140076" y="4838700"/>
            <a:ext cx="2917600" cy="188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03613"/>
            <a:ext cx="1295400" cy="9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03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595" y="533400"/>
            <a:ext cx="8380412" cy="5539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Methodology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81000" y="1219200"/>
                <a:ext cx="8380412" cy="47244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dirty="0" smtClean="0"/>
                  <a:t>Select edges with |S| above average</a:t>
                </a:r>
              </a:p>
              <a:p>
                <a:r>
                  <a:rPr lang="en-US" altLang="zh-CN" sz="2800" dirty="0" smtClean="0"/>
                  <a:t>Detect Skyline edges according to &lt;</a:t>
                </a:r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zh-CN" altLang="zh-C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/>
                          </a:rPr>
                          <m:t>𝑉</m:t>
                        </m:r>
                      </m:e>
                    </m:d>
                    <m:r>
                      <a:rPr lang="en-US" altLang="zh-CN" sz="2800" i="1">
                        <a:latin typeface="Cambria Math"/>
                      </a:rPr>
                      <m:t>, </m:t>
                    </m:r>
                    <m:r>
                      <a:rPr lang="en-US" altLang="zh-CN" sz="2800" i="1">
                        <a:latin typeface="Cambria Math"/>
                      </a:rPr>
                      <m:t>𝜃</m:t>
                    </m:r>
                    <m:r>
                      <a:rPr lang="en-US" altLang="zh-CN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800" dirty="0" smtClean="0"/>
                  <a:t>&gt;</a:t>
                </a:r>
              </a:p>
              <a:p>
                <a:pPr lvl="1"/>
                <a:r>
                  <a:rPr lang="en-US" altLang="zh-CN" sz="2400" dirty="0" smtClean="0"/>
                  <a:t>Select edges with </a:t>
                </a:r>
                <a:r>
                  <a:rPr lang="en-US" altLang="zh-CN" sz="2400" b="1" dirty="0" smtClean="0">
                    <a:solidFill>
                      <a:srgbClr val="C00000"/>
                    </a:solidFill>
                  </a:rPr>
                  <a:t>big</a:t>
                </a:r>
                <a:r>
                  <a:rPr lang="en-US" altLang="zh-CN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𝜃</m:t>
                    </m:r>
                    <m:r>
                      <a:rPr lang="en-US" altLang="zh-CN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400" dirty="0" smtClean="0"/>
                  <a:t> and </a:t>
                </a:r>
                <a:r>
                  <a:rPr lang="en-US" altLang="zh-CN" sz="2400" b="1" dirty="0" smtClean="0">
                    <a:solidFill>
                      <a:srgbClr val="C00000"/>
                    </a:solidFill>
                  </a:rPr>
                  <a:t>small</a:t>
                </a:r>
                <a:r>
                  <a:rPr lang="en-US" altLang="zh-CN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zh-CN" altLang="zh-C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/>
                          </a:rPr>
                          <m:t>𝑉</m:t>
                        </m:r>
                      </m:e>
                    </m:d>
                  </m:oMath>
                </a14:m>
                <a:endParaRPr lang="en-US" altLang="zh-CN" sz="2400" dirty="0" smtClean="0"/>
              </a:p>
              <a:p>
                <a:pPr lvl="1"/>
                <a:r>
                  <a:rPr lang="en-US" altLang="zh-CN" sz="2400" dirty="0" smtClean="0"/>
                  <a:t>Any point from the skyline is not dominated by other points </a:t>
                </a:r>
              </a:p>
              <a:p>
                <a:pPr lvl="1"/>
                <a:endParaRPr lang="en-US" altLang="zh-CN" sz="2400" dirty="0" smtClean="0"/>
              </a:p>
              <a:p>
                <a:pPr lvl="1"/>
                <a:endParaRPr lang="en-US" altLang="zh-CN" sz="2400" dirty="0" smtClean="0"/>
              </a:p>
              <a:p>
                <a:pPr marL="457200" lvl="1" indent="0">
                  <a:buNone/>
                </a:pPr>
                <a:endParaRPr lang="zh-CN" altLang="en-US" sz="24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380412" cy="4724400"/>
              </a:xfrm>
              <a:blipFill rotWithShape="1">
                <a:blip r:embed="rId3"/>
                <a:stretch>
                  <a:fillRect t="-1161" r="-9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C:\Users\yuzheng\Desktop\Detroit_Skyl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0"/>
            <a:ext cx="2273300" cy="148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05200"/>
            <a:ext cx="5791200" cy="2755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41267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380412" cy="5539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Methodology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07290"/>
            <a:ext cx="4113212" cy="5074510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Formulate skyline graphs</a:t>
            </a:r>
          </a:p>
          <a:p>
            <a:r>
              <a:rPr lang="en-US" altLang="zh-CN" sz="2400" dirty="0" smtClean="0"/>
              <a:t>Mining frequent patterns</a:t>
            </a:r>
          </a:p>
          <a:p>
            <a:pPr lvl="1"/>
            <a:r>
              <a:rPr lang="en-US" altLang="zh-CN" sz="1800" dirty="0" smtClean="0"/>
              <a:t>To avoid false alert</a:t>
            </a:r>
          </a:p>
          <a:p>
            <a:pPr lvl="1"/>
            <a:r>
              <a:rPr lang="en-US" altLang="zh-CN" sz="1800" dirty="0" smtClean="0"/>
              <a:t>Deep understanding</a:t>
            </a:r>
            <a:endParaRPr lang="en-US" altLang="zh-CN" sz="1800" dirty="0"/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1" r="32584" b="23413"/>
          <a:stretch/>
        </p:blipFill>
        <p:spPr bwMode="auto">
          <a:xfrm>
            <a:off x="6279172" y="1517670"/>
            <a:ext cx="1539411" cy="3682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44" r="5343" b="23413"/>
          <a:stretch/>
        </p:blipFill>
        <p:spPr bwMode="auto">
          <a:xfrm>
            <a:off x="7690799" y="1517755"/>
            <a:ext cx="1413164" cy="3682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" t="76324" r="4644" b="-432"/>
          <a:stretch/>
        </p:blipFill>
        <p:spPr bwMode="auto">
          <a:xfrm>
            <a:off x="4615543" y="5279687"/>
            <a:ext cx="4528457" cy="11593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/>
          <p:cNvGrpSpPr/>
          <p:nvPr/>
        </p:nvGrpSpPr>
        <p:grpSpPr>
          <a:xfrm>
            <a:off x="4343400" y="1520508"/>
            <a:ext cx="2005622" cy="3686472"/>
            <a:chOff x="4343400" y="1520508"/>
            <a:chExt cx="2005622" cy="3686472"/>
          </a:xfrm>
        </p:grpSpPr>
        <p:pic>
          <p:nvPicPr>
            <p:cNvPr id="4" name="Picture 3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846" b="23413"/>
            <a:stretch/>
          </p:blipFill>
          <p:spPr bwMode="auto">
            <a:xfrm>
              <a:off x="4640943" y="1520508"/>
              <a:ext cx="1708079" cy="3682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552" r="-540" b="23413"/>
            <a:stretch/>
          </p:blipFill>
          <p:spPr bwMode="auto">
            <a:xfrm>
              <a:off x="4343400" y="1524000"/>
              <a:ext cx="282864" cy="36829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" name="Group 12"/>
          <p:cNvGrpSpPr/>
          <p:nvPr/>
        </p:nvGrpSpPr>
        <p:grpSpPr>
          <a:xfrm>
            <a:off x="4953000" y="1828800"/>
            <a:ext cx="990600" cy="990600"/>
            <a:chOff x="4953000" y="1828800"/>
            <a:chExt cx="990600" cy="990600"/>
          </a:xfrm>
        </p:grpSpPr>
        <p:sp>
          <p:nvSpPr>
            <p:cNvPr id="10" name="Rectangle 9"/>
            <p:cNvSpPr/>
            <p:nvPr/>
          </p:nvSpPr>
          <p:spPr>
            <a:xfrm>
              <a:off x="4953000" y="1828800"/>
              <a:ext cx="762000" cy="304800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81600" y="2514600"/>
              <a:ext cx="762000" cy="304800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4922520" y="4053840"/>
            <a:ext cx="1005840" cy="304800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Rectangle 13"/>
          <p:cNvSpPr/>
          <p:nvPr/>
        </p:nvSpPr>
        <p:spPr>
          <a:xfrm>
            <a:off x="4876800" y="3952875"/>
            <a:ext cx="4191000" cy="1219200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4790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fontAlgn="base">
              <a:lnSpc>
                <a:spcPct val="90000"/>
              </a:lnSpc>
              <a:spcAft>
                <a:spcPct val="0"/>
              </a:spcAft>
            </a:pPr>
            <a:r>
              <a:rPr lang="en-US" altLang="zh-CN" sz="4000" spc="-300" dirty="0" smtClean="0">
                <a:ln w="3175">
                  <a:noFill/>
                </a:ln>
                <a:latin typeface="Segoe" pitchFamily="34" charset="0"/>
                <a:ea typeface="+mn-ea"/>
                <a:cs typeface="Arial" charset="0"/>
              </a:rPr>
              <a:t>Evaluations</a:t>
            </a:r>
            <a:endParaRPr lang="zh-CN" altLang="en-US" sz="4000" spc="-300" dirty="0">
              <a:ln w="3175">
                <a:noFill/>
              </a:ln>
              <a:latin typeface="Segoe" pitchFamily="34" charset="0"/>
              <a:ea typeface="+mn-ea"/>
              <a:cs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7993925"/>
              </p:ext>
            </p:extLst>
          </p:nvPr>
        </p:nvGraphicFramePr>
        <p:xfrm>
          <a:off x="2197559" y="1143000"/>
          <a:ext cx="4812840" cy="22097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3812"/>
                <a:gridCol w="1563812"/>
                <a:gridCol w="843032"/>
                <a:gridCol w="842184"/>
              </a:tblGrid>
              <a:tr h="245533"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Datasets</a:t>
                      </a:r>
                      <a:endParaRPr lang="zh-CN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2009. 3-5</a:t>
                      </a:r>
                      <a:endParaRPr lang="zh-CN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2010.3-6</a:t>
                      </a:r>
                      <a:endParaRPr lang="zh-CN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53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Number of taxis</a:t>
                      </a:r>
                      <a:endParaRPr lang="zh-CN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29,286</a:t>
                      </a:r>
                      <a:endParaRPr lang="zh-CN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30,121</a:t>
                      </a:r>
                      <a:endParaRPr lang="zh-CN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53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Effective days</a:t>
                      </a:r>
                      <a:endParaRPr lang="zh-CN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89</a:t>
                      </a:r>
                      <a:endParaRPr lang="zh-CN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116</a:t>
                      </a:r>
                      <a:endParaRPr lang="zh-CN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53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Number of points</a:t>
                      </a:r>
                      <a:endParaRPr lang="zh-CN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zh-CN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679M</a:t>
                      </a:r>
                      <a:endParaRPr lang="zh-CN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1,730M</a:t>
                      </a:r>
                      <a:endParaRPr lang="zh-CN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53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Per taxi/day</a:t>
                      </a:r>
                      <a:endParaRPr lang="zh-CN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306</a:t>
                      </a:r>
                      <a:endParaRPr lang="zh-CN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528</a:t>
                      </a:r>
                      <a:endParaRPr lang="zh-CN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53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Distance (KM)</a:t>
                      </a:r>
                      <a:endParaRPr lang="zh-CN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zh-CN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310M</a:t>
                      </a:r>
                      <a:endParaRPr lang="zh-CN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600M</a:t>
                      </a:r>
                      <a:endParaRPr lang="zh-CN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53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Per taxi/day</a:t>
                      </a:r>
                      <a:endParaRPr lang="zh-CN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128</a:t>
                      </a:r>
                      <a:endParaRPr lang="zh-CN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171</a:t>
                      </a:r>
                      <a:endParaRPr lang="zh-CN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53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Average sampling rate (s)</a:t>
                      </a:r>
                      <a:endParaRPr lang="zh-CN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endParaRPr lang="zh-CN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74</a:t>
                      </a:r>
                      <a:endParaRPr lang="zh-CN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53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Ave. dist. between two points (m)</a:t>
                      </a:r>
                      <a:endParaRPr lang="zh-CN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457</a:t>
                      </a:r>
                      <a:endParaRPr lang="zh-CN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349</a:t>
                      </a:r>
                      <a:endParaRPr lang="zh-CN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62816"/>
            <a:ext cx="4191000" cy="316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9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95" b="-983"/>
          <a:stretch/>
        </p:blipFill>
        <p:spPr bwMode="auto">
          <a:xfrm>
            <a:off x="121920" y="76200"/>
            <a:ext cx="4114800" cy="30480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" t="-117" r="-1" b="360"/>
          <a:stretch/>
        </p:blipFill>
        <p:spPr bwMode="auto">
          <a:xfrm>
            <a:off x="4998720" y="66676"/>
            <a:ext cx="4038600" cy="30575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9" r="670" b="-94"/>
          <a:stretch/>
        </p:blipFill>
        <p:spPr bwMode="auto">
          <a:xfrm>
            <a:off x="121920" y="3505200"/>
            <a:ext cx="4114800" cy="3276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1" b="-1555"/>
          <a:stretch/>
        </p:blipFill>
        <p:spPr bwMode="auto">
          <a:xfrm>
            <a:off x="4998720" y="3505200"/>
            <a:ext cx="4038600" cy="3276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 Box 58"/>
          <p:cNvSpPr txBox="1"/>
          <p:nvPr/>
        </p:nvSpPr>
        <p:spPr>
          <a:xfrm>
            <a:off x="1493520" y="3186430"/>
            <a:ext cx="1143000" cy="3187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US" sz="1400" b="1" dirty="0">
                <a:effectLst/>
                <a:latin typeface="Times New Roman"/>
                <a:ea typeface="宋体"/>
              </a:rPr>
              <a:t>Workdays</a:t>
            </a:r>
            <a:endParaRPr lang="zh-CN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Text Box 58"/>
          <p:cNvSpPr txBox="1"/>
          <p:nvPr/>
        </p:nvSpPr>
        <p:spPr>
          <a:xfrm>
            <a:off x="6751320" y="3186430"/>
            <a:ext cx="1143000" cy="3187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US" sz="1400" b="1" dirty="0" smtClean="0">
                <a:effectLst/>
                <a:latin typeface="Times New Roman"/>
                <a:ea typeface="宋体"/>
              </a:rPr>
              <a:t>Rest Days</a:t>
            </a:r>
            <a:endParaRPr lang="zh-CN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0" name="Text Box 4"/>
          <p:cNvSpPr txBox="1"/>
          <p:nvPr/>
        </p:nvSpPr>
        <p:spPr>
          <a:xfrm rot="16200000">
            <a:off x="4272915" y="1483995"/>
            <a:ext cx="647699" cy="34671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US" sz="1400" b="1" dirty="0">
                <a:effectLst/>
                <a:latin typeface="Times New Roman"/>
                <a:ea typeface="宋体"/>
              </a:rPr>
              <a:t>2009</a:t>
            </a:r>
            <a:endParaRPr lang="zh-CN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1" name="Text Box 3"/>
          <p:cNvSpPr txBox="1"/>
          <p:nvPr/>
        </p:nvSpPr>
        <p:spPr>
          <a:xfrm rot="16200000">
            <a:off x="4265930" y="4906010"/>
            <a:ext cx="762000" cy="24638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US" sz="1400" b="1">
                <a:effectLst/>
                <a:latin typeface="Times New Roman"/>
                <a:ea typeface="宋体"/>
              </a:rPr>
              <a:t>2010</a:t>
            </a:r>
            <a:endParaRPr lang="zh-CN" sz="140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608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buFontTx/>
              <a:buBlip>
                <a:blip r:embed="rId2"/>
              </a:buBlip>
            </a:pPr>
            <a:r>
              <a:rPr lang="en-US" altLang="zh-CN" sz="2400" dirty="0" smtClean="0"/>
              <a:t>Some flaws occurring in 2009  disappeared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zh-CN" sz="2400" dirty="0" smtClean="0"/>
              <a:t>Example 1: Two roads launched in late 2009</a:t>
            </a:r>
            <a:endParaRPr lang="zh-CN" altLang="en-US" sz="2400" dirty="0"/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" t="7795" r="49301" b="16793"/>
          <a:stretch/>
        </p:blipFill>
        <p:spPr bwMode="auto">
          <a:xfrm>
            <a:off x="2938112" y="2857500"/>
            <a:ext cx="2776888" cy="3276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 fontAlgn="base">
              <a:lnSpc>
                <a:spcPct val="90000"/>
              </a:lnSpc>
              <a:spcAft>
                <a:spcPct val="0"/>
              </a:spcAft>
            </a:pPr>
            <a:r>
              <a:rPr lang="en-US" altLang="zh-CN" sz="4000" spc="-300" dirty="0" smtClean="0">
                <a:ln w="3175">
                  <a:noFill/>
                </a:ln>
                <a:latin typeface="Segoe" pitchFamily="34" charset="0"/>
                <a:ea typeface="+mn-ea"/>
                <a:cs typeface="Arial" charset="0"/>
              </a:rPr>
              <a:t>Results </a:t>
            </a:r>
            <a:endParaRPr lang="zh-CN" altLang="en-US" sz="4000" spc="-300" dirty="0">
              <a:ln w="3175">
                <a:noFill/>
              </a:ln>
              <a:latin typeface="Segoe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46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Tx/>
              <a:buBlip>
                <a:blip r:embed="rId2"/>
              </a:buBlip>
            </a:pPr>
            <a:r>
              <a:rPr lang="en-US" altLang="zh-CN" sz="2400" dirty="0" smtClean="0"/>
              <a:t>Some flaws occurring in 2009  </a:t>
            </a:r>
            <a:r>
              <a:rPr lang="en-US" altLang="zh-CN" sz="2400" smtClean="0"/>
              <a:t>still exist in 2010</a:t>
            </a:r>
            <a:endParaRPr lang="en-US" altLang="zh-CN" sz="2400" dirty="0" smtClean="0"/>
          </a:p>
          <a:p>
            <a:pPr>
              <a:buFontTx/>
              <a:buBlip>
                <a:blip r:embed="rId2"/>
              </a:buBlip>
            </a:pPr>
            <a:r>
              <a:rPr lang="en-US" altLang="zh-CN" sz="2400" dirty="0" smtClean="0"/>
              <a:t>Example 1: Subway line 14 and 15</a:t>
            </a:r>
            <a:endParaRPr lang="zh-CN" alt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fontAlgn="base">
              <a:lnSpc>
                <a:spcPct val="90000"/>
              </a:lnSpc>
              <a:spcAft>
                <a:spcPct val="0"/>
              </a:spcAft>
            </a:pPr>
            <a:r>
              <a:rPr lang="en-US" altLang="zh-CN" sz="4000" spc="-300" dirty="0">
                <a:ln w="3175">
                  <a:noFill/>
                </a:ln>
                <a:latin typeface="Segoe" pitchFamily="34" charset="0"/>
                <a:cs typeface="Arial" charset="0"/>
              </a:rPr>
              <a:t>Results </a:t>
            </a:r>
            <a:endParaRPr lang="zh-CN" altLang="en-US" sz="4000" spc="-300" dirty="0">
              <a:ln w="3175">
                <a:noFill/>
              </a:ln>
              <a:latin typeface="Segoe" pitchFamily="34" charset="0"/>
              <a:ea typeface="+mn-ea"/>
              <a:cs typeface="Arial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6426200" cy="382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565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 fontAlgn="base">
              <a:lnSpc>
                <a:spcPct val="90000"/>
              </a:lnSpc>
              <a:spcAft>
                <a:spcPct val="0"/>
              </a:spcAft>
            </a:pPr>
            <a:r>
              <a:rPr lang="en-US" altLang="zh-CN" sz="4000" spc="-300" dirty="0">
                <a:ln w="3175">
                  <a:noFill/>
                </a:ln>
                <a:latin typeface="Segoe" pitchFamily="34" charset="0"/>
                <a:ea typeface="+mn-ea"/>
                <a:cs typeface="Arial" charset="0"/>
              </a:rPr>
              <a:t>Conclusion</a:t>
            </a:r>
            <a:endParaRPr lang="zh-CN" altLang="en-US" sz="4000" spc="-300" dirty="0">
              <a:ln w="3175">
                <a:noFill/>
              </a:ln>
              <a:latin typeface="Segoe" pitchFamily="34" charset="0"/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</a:t>
            </a:r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 smtClean="0"/>
              <a:t>                                              </a:t>
            </a:r>
            <a:r>
              <a:rPr lang="en-US" altLang="zh-CN" sz="3600" dirty="0" smtClean="0"/>
              <a:t>Video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396767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7200" dirty="0" smtClean="0"/>
              <a:t>Thanks!</a:t>
            </a:r>
            <a:endParaRPr lang="zh-CN" altLang="en-US" sz="7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05000" y="4800600"/>
            <a:ext cx="670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CN" sz="2400" dirty="0" smtClean="0">
                <a:solidFill>
                  <a:srgbClr val="0070C0"/>
                </a:solidFill>
              </a:rPr>
              <a:t>Yu Zheng</a:t>
            </a:r>
          </a:p>
          <a:p>
            <a:pPr algn="r"/>
            <a:r>
              <a:rPr lang="en-US" altLang="zh-CN" sz="2000" dirty="0">
                <a:solidFill>
                  <a:srgbClr val="0070C0"/>
                </a:solidFill>
                <a:hlinkClick r:id="rId2"/>
              </a:rPr>
              <a:t>http://research.microsoft.com/en-us/people/yuzheng</a:t>
            </a:r>
            <a:r>
              <a:rPr lang="en-US" altLang="zh-CN" sz="2000" dirty="0" smtClean="0">
                <a:solidFill>
                  <a:srgbClr val="0070C0"/>
                </a:solidFill>
                <a:hlinkClick r:id="rId2"/>
              </a:rPr>
              <a:t>/</a:t>
            </a:r>
            <a:r>
              <a:rPr lang="en-US" altLang="zh-CN" sz="2000" dirty="0" smtClean="0">
                <a:solidFill>
                  <a:srgbClr val="0070C0"/>
                </a:solidFill>
              </a:rPr>
              <a:t> 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914400"/>
            <a:ext cx="70866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dirty="0" smtClean="0">
                <a:solidFill>
                  <a:srgbClr val="0070C0"/>
                </a:solidFill>
              </a:rPr>
              <a:t>The Released Dataset: </a:t>
            </a:r>
            <a:r>
              <a:rPr lang="en-US" altLang="zh-CN" sz="2400" dirty="0" smtClean="0">
                <a:solidFill>
                  <a:srgbClr val="C00000"/>
                </a:solidFill>
              </a:rPr>
              <a:t>T-Drive</a:t>
            </a:r>
            <a:r>
              <a:rPr lang="en-US" altLang="zh-CN" sz="2400" dirty="0" smtClean="0"/>
              <a:t> taxi trajectories</a:t>
            </a:r>
          </a:p>
          <a:p>
            <a:pPr algn="l"/>
            <a:endParaRPr lang="en-US" altLang="zh-CN" sz="2400" dirty="0"/>
          </a:p>
          <a:p>
            <a:pPr algn="l"/>
            <a:r>
              <a:rPr lang="en-US" altLang="zh-CN" sz="2400" dirty="0" smtClean="0"/>
              <a:t>A demo in the demo session on Sept. 20.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8051" cy="748511"/>
          </a:xfrm>
          <a:prstGeom prst="rect">
            <a:avLst/>
          </a:prstGeom>
        </p:spPr>
      </p:pic>
      <p:pic>
        <p:nvPicPr>
          <p:cNvPr id="1026" name="Picture 2" descr="http://research.microsoft.com/en-us/people/yuzheng/yuzhe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708400"/>
            <a:ext cx="951174" cy="121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37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595" y="533400"/>
            <a:ext cx="8380412" cy="5539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940" y="1371600"/>
            <a:ext cx="8380412" cy="2667000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Urban </a:t>
            </a:r>
            <a:r>
              <a:rPr lang="en-US" altLang="zh-CN" sz="2400" dirty="0"/>
              <a:t>computing </a:t>
            </a:r>
            <a:r>
              <a:rPr lang="en-US" altLang="zh-CN" sz="2400" dirty="0" smtClean="0"/>
              <a:t>for Urban planning</a:t>
            </a:r>
          </a:p>
          <a:p>
            <a:pPr lvl="1"/>
            <a:r>
              <a:rPr lang="en-US" altLang="zh-CN" sz="2000" dirty="0"/>
              <a:t>D</a:t>
            </a:r>
            <a:r>
              <a:rPr lang="en-US" altLang="zh-CN" sz="2000" dirty="0" smtClean="0"/>
              <a:t>eveloping countries: Urbanization and city planning </a:t>
            </a:r>
          </a:p>
          <a:p>
            <a:pPr lvl="1"/>
            <a:r>
              <a:rPr lang="en-US" altLang="zh-CN" sz="2000" dirty="0" smtClean="0"/>
              <a:t>Developed countries: Urban </a:t>
            </a:r>
            <a:r>
              <a:rPr lang="en-US" altLang="zh-CN" sz="2000" dirty="0"/>
              <a:t>reconstruction, city </a:t>
            </a:r>
            <a:r>
              <a:rPr lang="en-US" altLang="zh-CN" sz="2000" dirty="0" smtClean="0"/>
              <a:t>renewal, and sub-urbanization</a:t>
            </a:r>
          </a:p>
          <a:p>
            <a:r>
              <a:rPr lang="en-US" altLang="zh-CN" sz="2400" dirty="0" smtClean="0"/>
              <a:t>Questions </a:t>
            </a:r>
          </a:p>
          <a:p>
            <a:pPr lvl="1"/>
            <a:r>
              <a:rPr lang="en-US" altLang="zh-CN" sz="2000" dirty="0" smtClean="0"/>
              <a:t>What’s wrong with the city configurations?</a:t>
            </a:r>
          </a:p>
          <a:p>
            <a:pPr lvl="1"/>
            <a:r>
              <a:rPr lang="en-US" altLang="zh-CN" sz="2000" dirty="0" smtClean="0"/>
              <a:t>Does a carried out urban planning really works?</a:t>
            </a:r>
            <a:endParaRPr lang="en-US" altLang="zh-CN" sz="2000" dirty="0"/>
          </a:p>
        </p:txBody>
      </p:sp>
      <p:pic>
        <p:nvPicPr>
          <p:cNvPr id="3074" name="Picture 2" descr="C:\Users\yuzheng\Desktop\worst-traffic-jam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136"/>
          <a:stretch/>
        </p:blipFill>
        <p:spPr bwMode="auto">
          <a:xfrm>
            <a:off x="38100" y="4267200"/>
            <a:ext cx="33147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yuzheng\Desktop\congesti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" r="4532"/>
          <a:stretch/>
        </p:blipFill>
        <p:spPr bwMode="auto">
          <a:xfrm>
            <a:off x="3382644" y="4267201"/>
            <a:ext cx="403860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yuzheng\Desktop\Aerial%20Traffic%20Manhattan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366" y="4267200"/>
            <a:ext cx="1669694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182313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yuzheng\Desktop\p_taxi.traffic.j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-1"/>
            <a:ext cx="4495800" cy="337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/>
          <a:stretch/>
        </p:blipFill>
        <p:spPr bwMode="auto">
          <a:xfrm>
            <a:off x="0" y="1"/>
            <a:ext cx="4633927" cy="337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yuzheng\Desktop\normal_singapore-taxi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5" b="1705"/>
          <a:stretch/>
        </p:blipFill>
        <p:spPr bwMode="auto">
          <a:xfrm>
            <a:off x="5805" y="3398519"/>
            <a:ext cx="4623767" cy="345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6"/>
          <a:stretch/>
        </p:blipFill>
        <p:spPr bwMode="auto">
          <a:xfrm>
            <a:off x="4648201" y="3398519"/>
            <a:ext cx="4495800" cy="345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09800" y="3195935"/>
            <a:ext cx="527037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400" dirty="0"/>
              <a:t>GPS-equipped taxis are </a:t>
            </a:r>
            <a:r>
              <a:rPr lang="en-US" altLang="zh-CN" sz="2400" b="1" dirty="0"/>
              <a:t>mobile sensors</a:t>
            </a:r>
          </a:p>
        </p:txBody>
      </p:sp>
    </p:spTree>
    <p:extLst>
      <p:ext uri="{BB962C8B-B14F-4D97-AF65-F5344CB8AC3E}">
        <p14:creationId xmlns:p14="http://schemas.microsoft.com/office/powerpoint/2010/main" val="105636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635153"/>
              </p:ext>
            </p:extLst>
          </p:nvPr>
        </p:nvGraphicFramePr>
        <p:xfrm>
          <a:off x="990600" y="228600"/>
          <a:ext cx="7086600" cy="6324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8285"/>
                <a:gridCol w="2028151"/>
                <a:gridCol w="1980431"/>
                <a:gridCol w="2099733"/>
              </a:tblGrid>
              <a:tr h="3313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Rank </a:t>
                      </a:r>
                      <a:endParaRPr lang="zh-CN" sz="1300" dirty="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Cities </a:t>
                      </a:r>
                      <a:endParaRPr lang="zh-CN" sz="1300" dirty="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Country/Region </a:t>
                      </a:r>
                      <a:endParaRPr lang="zh-CN" sz="1300" dirty="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Taxicabs </a:t>
                      </a:r>
                      <a:endParaRPr lang="zh-CN" sz="1300" dirty="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</a:tr>
              <a:tr h="268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 </a:t>
                      </a:r>
                      <a:endParaRPr lang="zh-CN" sz="1300" dirty="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The Mexico city </a:t>
                      </a:r>
                      <a:endParaRPr lang="zh-CN" sz="1300" dirty="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Mexico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103,000+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</a:tr>
              <a:tr h="268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 </a:t>
                      </a:r>
                      <a:endParaRPr lang="zh-CN" sz="1300" dirty="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Bangkok </a:t>
                      </a:r>
                      <a:endParaRPr lang="zh-CN" sz="1300" dirty="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Thailand </a:t>
                      </a:r>
                      <a:endParaRPr lang="zh-CN" sz="1300" dirty="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80,000+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</a:tr>
              <a:tr h="296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 </a:t>
                      </a:r>
                      <a:endParaRPr lang="zh-CN" sz="1300" dirty="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Seoul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South Korea </a:t>
                      </a:r>
                      <a:endParaRPr lang="zh-CN" sz="1300" dirty="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73,000+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</a:tr>
              <a:tr h="268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4 </a:t>
                      </a:r>
                      <a:endParaRPr lang="zh-CN" sz="1300" dirty="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Beijing </a:t>
                      </a:r>
                      <a:endParaRPr lang="zh-CN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China </a:t>
                      </a:r>
                      <a:endParaRPr lang="zh-CN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</a:rPr>
                        <a:t>67,000 </a:t>
                      </a:r>
                      <a:endParaRPr lang="zh-CN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</a:tr>
              <a:tr h="268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5 </a:t>
                      </a:r>
                      <a:endParaRPr lang="zh-CN" sz="1300" dirty="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Tokyo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Japan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60,000 </a:t>
                      </a:r>
                      <a:endParaRPr lang="zh-CN" sz="1300" dirty="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</a:tr>
              <a:tr h="268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6 </a:t>
                      </a:r>
                      <a:endParaRPr lang="zh-CN" sz="1300" dirty="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Shanghai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China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50,000+ </a:t>
                      </a:r>
                      <a:endParaRPr lang="zh-CN" sz="1300" dirty="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</a:tr>
              <a:tr h="268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7 </a:t>
                      </a:r>
                      <a:endParaRPr lang="zh-CN" sz="1300" dirty="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New York City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USA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48,300 </a:t>
                      </a:r>
                      <a:endParaRPr lang="zh-CN" sz="1300" dirty="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</a:tr>
              <a:tr h="268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8 </a:t>
                      </a:r>
                      <a:endParaRPr lang="zh-CN" sz="1300" dirty="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buenos aires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Argentina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45,000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</a:tr>
              <a:tr h="322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9 </a:t>
                      </a:r>
                      <a:endParaRPr lang="zh-CN" sz="1300" dirty="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Moscow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Russia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40,000 (1000,000)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</a:tr>
              <a:tr h="268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10 </a:t>
                      </a:r>
                      <a:endParaRPr lang="zh-CN" sz="1300" dirty="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St.Paul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Brazil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37,000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</a:tr>
              <a:tr h="268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11 </a:t>
                      </a:r>
                      <a:endParaRPr lang="zh-CN" sz="1300" dirty="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Tianjin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China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35,000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</a:tr>
              <a:tr h="268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12 </a:t>
                      </a:r>
                      <a:endParaRPr lang="zh-CN" sz="1300" dirty="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Taipei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Taiwan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31,000+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</a:tr>
              <a:tr h="268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13 </a:t>
                      </a:r>
                      <a:endParaRPr lang="zh-CN" sz="1300" dirty="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New Taipei City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Taiwan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23,500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</a:tr>
              <a:tr h="268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14 </a:t>
                      </a:r>
                      <a:endParaRPr lang="zh-CN" sz="1300" dirty="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Singapore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Singapore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23,000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</a:tr>
              <a:tr h="268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15 </a:t>
                      </a:r>
                      <a:endParaRPr lang="zh-CN" sz="1300" dirty="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Osaka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Japan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20,000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</a:tr>
              <a:tr h="268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16 </a:t>
                      </a:r>
                      <a:endParaRPr lang="zh-CN" sz="1300" dirty="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Hong Kong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China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18,000+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</a:tr>
              <a:tr h="268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17 </a:t>
                      </a:r>
                      <a:endParaRPr lang="zh-CN" sz="1300" dirty="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Wuhan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China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18,000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</a:tr>
              <a:tr h="268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18 </a:t>
                      </a:r>
                      <a:endParaRPr lang="zh-CN" sz="1300" dirty="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London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England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17,000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</a:tr>
              <a:tr h="268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19 </a:t>
                      </a:r>
                      <a:endParaRPr lang="zh-CN" sz="1300" dirty="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Harbin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China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17,000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</a:tr>
              <a:tr h="268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20 </a:t>
                      </a:r>
                      <a:endParaRPr lang="zh-CN" sz="1300" dirty="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Guangzhou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China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16,000+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</a:tr>
              <a:tr h="268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21 </a:t>
                      </a:r>
                      <a:endParaRPr lang="zh-CN" sz="1300" dirty="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Shenyang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China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15,000+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</a:tr>
              <a:tr h="268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22 </a:t>
                      </a:r>
                      <a:endParaRPr lang="zh-CN" sz="1300" dirty="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Paris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France </a:t>
                      </a:r>
                      <a:endParaRPr lang="zh-CN" sz="130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15,000 </a:t>
                      </a:r>
                      <a:endParaRPr lang="zh-CN" sz="1300" dirty="0">
                        <a:effectLst/>
                        <a:latin typeface="Calibri"/>
                        <a:ea typeface="宋体"/>
                      </a:endParaRPr>
                    </a:p>
                  </a:txBody>
                  <a:tcPr marL="47566" marR="47566" marT="23783" marB="2378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4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595" y="817602"/>
            <a:ext cx="8380412" cy="5539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We Do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88" y="1828800"/>
            <a:ext cx="8380412" cy="3299254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Detect flawed urban planning using taxi trajectories</a:t>
            </a:r>
          </a:p>
          <a:p>
            <a:pPr lvl="1"/>
            <a:r>
              <a:rPr lang="en-US" altLang="zh-CN" sz="2400" dirty="0" smtClean="0"/>
              <a:t>Evaluate the carried out city configurations</a:t>
            </a:r>
          </a:p>
          <a:p>
            <a:pPr lvl="1"/>
            <a:r>
              <a:rPr lang="en-US" altLang="zh-CN" sz="2400" dirty="0" smtClean="0"/>
              <a:t>Reminder city planners with the unrecognized problems</a:t>
            </a:r>
          </a:p>
          <a:p>
            <a:r>
              <a:rPr lang="en-US" altLang="zh-CN" sz="2800" dirty="0" smtClean="0"/>
              <a:t>Challenges </a:t>
            </a:r>
          </a:p>
          <a:p>
            <a:pPr lvl="1"/>
            <a:r>
              <a:rPr lang="en-US" altLang="zh-CN" sz="2400" dirty="0" smtClean="0"/>
              <a:t>City-wide traffic modeling</a:t>
            </a:r>
          </a:p>
          <a:p>
            <a:pPr lvl="1"/>
            <a:r>
              <a:rPr lang="en-US" altLang="zh-CN" sz="2400" dirty="0" smtClean="0"/>
              <a:t>Embodying flaws and reveal their relationship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937750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" t="431" r="264" b="643"/>
          <a:stretch/>
        </p:blipFill>
        <p:spPr bwMode="auto">
          <a:xfrm>
            <a:off x="2133600" y="2514600"/>
            <a:ext cx="4648200" cy="3733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algn="l"/>
            <a:r>
              <a:rPr lang="en-US" altLang="zh-CN" sz="4000" spc="-300" dirty="0" smtClean="0">
                <a:ln w="3175">
                  <a:noFill/>
                </a:ln>
                <a:latin typeface="Segoe" pitchFamily="34" charset="0"/>
                <a:ea typeface="+mn-ea"/>
                <a:cs typeface="Arial" charset="0"/>
              </a:rPr>
              <a:t>Methodology</a:t>
            </a:r>
            <a:endParaRPr lang="zh-CN" alt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" t="431" r="264" b="643"/>
          <a:stretch/>
        </p:blipFill>
        <p:spPr bwMode="auto">
          <a:xfrm>
            <a:off x="2133600" y="2514600"/>
            <a:ext cx="4648200" cy="3733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382588" y="1295400"/>
            <a:ext cx="8380412" cy="3299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FontTx/>
              <a:buBlip>
                <a:blip r:embed="rId6"/>
              </a:buBlip>
              <a:defRPr sz="2800"/>
            </a:lvl1pPr>
            <a:lvl2pPr marL="742950" lvl="1" indent="-285750">
              <a:spcBef>
                <a:spcPct val="20000"/>
              </a:spcBef>
              <a:buFontTx/>
              <a:buBlip>
                <a:blip r:embed="rId7"/>
              </a:buBlip>
              <a:defRPr sz="2400"/>
            </a:lvl2pPr>
            <a:lvl3pPr marL="1143000" indent="-228600">
              <a:spcBef>
                <a:spcPct val="20000"/>
              </a:spcBef>
              <a:buFontTx/>
              <a:buBlip>
                <a:blip r:embed="rId7"/>
              </a:buBlip>
              <a:defRPr sz="2400"/>
            </a:lvl3pPr>
            <a:lvl4pPr marL="1600200" indent="-228600">
              <a:spcBef>
                <a:spcPct val="20000"/>
              </a:spcBef>
              <a:buFontTx/>
              <a:buBlip>
                <a:blip r:embed="rId7"/>
              </a:buBlip>
              <a:defRPr sz="2000"/>
            </a:lvl4pPr>
            <a:lvl5pPr marL="2057400" indent="-228600">
              <a:spcBef>
                <a:spcPct val="20000"/>
              </a:spcBef>
              <a:buFontTx/>
              <a:buBlip>
                <a:blip r:embed="rId7"/>
              </a:buBlip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zh-CN" dirty="0" smtClean="0"/>
              <a:t>Partition a city into regions with major roads</a:t>
            </a:r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58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1595" y="457200"/>
            <a:ext cx="8380412" cy="5539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Methodology</a:t>
            </a:r>
            <a:endParaRPr lang="en-US" dirty="0"/>
          </a:p>
        </p:txBody>
      </p:sp>
      <p:sp>
        <p:nvSpPr>
          <p:cNvPr id="56" name="Text Placeholder 2"/>
          <p:cNvSpPr txBox="1">
            <a:spLocks/>
          </p:cNvSpPr>
          <p:nvPr/>
        </p:nvSpPr>
        <p:spPr>
          <a:xfrm>
            <a:off x="368940" y="1219200"/>
            <a:ext cx="8380412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FontTx/>
              <a:buBlip>
                <a:blip r:embed="rId3"/>
              </a:buBlip>
              <a:defRPr sz="2800"/>
            </a:lvl1pPr>
            <a:lvl2pPr marL="742950" lvl="1" indent="-285750">
              <a:spcBef>
                <a:spcPct val="20000"/>
              </a:spcBef>
              <a:buFontTx/>
              <a:buBlip>
                <a:blip r:embed="rId4"/>
              </a:buBlip>
              <a:defRPr sz="2400"/>
            </a:lvl2pPr>
            <a:lvl3pPr marL="1143000" indent="-228600">
              <a:spcBef>
                <a:spcPct val="20000"/>
              </a:spcBef>
              <a:buFontTx/>
              <a:buBlip>
                <a:blip r:embed="rId4"/>
              </a:buBlip>
              <a:defRPr sz="2400"/>
            </a:lvl3pPr>
            <a:lvl4pPr marL="1600200" indent="-228600">
              <a:spcBef>
                <a:spcPct val="20000"/>
              </a:spcBef>
              <a:buFontTx/>
              <a:buBlip>
                <a:blip r:embed="rId4"/>
              </a:buBlip>
              <a:defRPr sz="2000"/>
            </a:lvl4pPr>
            <a:lvl5pPr marL="2057400" indent="-228600">
              <a:spcBef>
                <a:spcPct val="20000"/>
              </a:spcBef>
              <a:buFontTx/>
              <a:buBlip>
                <a:blip r:embed="rId4"/>
              </a:buBlip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zh-CN" sz="2400" dirty="0" smtClean="0"/>
              <a:t>Partition the trajectory dataset into some portions</a:t>
            </a:r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298979"/>
              </p:ext>
            </p:extLst>
          </p:nvPr>
        </p:nvGraphicFramePr>
        <p:xfrm>
          <a:off x="2133600" y="4953000"/>
          <a:ext cx="5029199" cy="16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6719"/>
                <a:gridCol w="2054731"/>
                <a:gridCol w="1917749"/>
              </a:tblGrid>
              <a:tr h="32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Time</a:t>
                      </a:r>
                      <a:endParaRPr lang="zh-CN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Work day</a:t>
                      </a:r>
                      <a:endParaRPr lang="zh-CN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Rest day</a:t>
                      </a:r>
                      <a:endParaRPr lang="zh-CN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Slot 1</a:t>
                      </a:r>
                      <a:endParaRPr lang="zh-CN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7:00am-10:30am</a:t>
                      </a:r>
                      <a:endParaRPr lang="zh-CN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9:00am-12:30pm</a:t>
                      </a:r>
                      <a:endParaRPr lang="zh-CN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Slot 2</a:t>
                      </a:r>
                      <a:endParaRPr lang="zh-CN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10:30am-4:00pm</a:t>
                      </a:r>
                      <a:endParaRPr lang="zh-CN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12:30pm-7:30pm</a:t>
                      </a:r>
                      <a:endParaRPr lang="zh-CN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Slot 3</a:t>
                      </a:r>
                      <a:endParaRPr lang="zh-CN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4:00pm-7:30pm</a:t>
                      </a:r>
                      <a:endParaRPr lang="zh-CN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7:30pm-9:00am</a:t>
                      </a:r>
                      <a:endParaRPr lang="zh-CN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Slot 4</a:t>
                      </a:r>
                      <a:endParaRPr lang="zh-CN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7:30pm-7:00am</a:t>
                      </a:r>
                      <a:endParaRPr lang="zh-CN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zh-CN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8" name="Picture 5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/>
          <a:stretch/>
        </p:blipFill>
        <p:spPr bwMode="auto">
          <a:xfrm>
            <a:off x="876300" y="1905000"/>
            <a:ext cx="3238500" cy="25167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1"/>
          <a:stretch/>
        </p:blipFill>
        <p:spPr bwMode="auto">
          <a:xfrm>
            <a:off x="4800600" y="1905000"/>
            <a:ext cx="3281516" cy="25167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33600" y="4419600"/>
            <a:ext cx="1012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dirty="0" smtClean="0"/>
              <a:t>Workday</a:t>
            </a:r>
            <a:endParaRPr lang="zh-CN" altLang="zh-CN" sz="24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0800" y="4419600"/>
            <a:ext cx="97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dirty="0"/>
              <a:t>Rest day</a:t>
            </a:r>
            <a:endParaRPr lang="zh-CN" altLang="zh-CN" sz="2400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359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595" y="609600"/>
            <a:ext cx="8380412" cy="5539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Methodology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8380412" cy="4366054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Project taxi trajectories onto these </a:t>
            </a:r>
            <a:r>
              <a:rPr lang="en-US" altLang="zh-CN" sz="2400" dirty="0" smtClean="0"/>
              <a:t>regions</a:t>
            </a:r>
          </a:p>
          <a:p>
            <a:r>
              <a:rPr lang="en-US" altLang="zh-CN" sz="2400" dirty="0" smtClean="0"/>
              <a:t>Building a region graph for each time slot</a:t>
            </a:r>
            <a:endParaRPr lang="en-US" altLang="zh-CN" sz="2400" dirty="0"/>
          </a:p>
          <a:p>
            <a:endParaRPr lang="zh-CN" alt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2590800"/>
            <a:ext cx="5486400" cy="383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" t="5954" r="12335" b="18411"/>
          <a:stretch/>
        </p:blipFill>
        <p:spPr bwMode="auto">
          <a:xfrm>
            <a:off x="1879600" y="2590799"/>
            <a:ext cx="5486400" cy="383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8081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595" y="457200"/>
            <a:ext cx="8380412" cy="5539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Methodology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81000" y="1219200"/>
                <a:ext cx="8380412" cy="4876800"/>
              </a:xfrm>
            </p:spPr>
            <p:txBody>
              <a:bodyPr/>
              <a:lstStyle/>
              <a:p>
                <a:r>
                  <a:rPr lang="en-US" altLang="zh-CN" dirty="0" smtClean="0"/>
                  <a:t>Extracting features from each edge</a:t>
                </a:r>
              </a:p>
              <a:p>
                <a:pPr lvl="1"/>
                <a:r>
                  <a:rPr lang="en-US" altLang="zh-CN" sz="2400" dirty="0" smtClean="0"/>
                  <a:t>|S|: Number of taxis</a:t>
                </a:r>
              </a:p>
              <a:p>
                <a:pPr lvl="1"/>
                <a:r>
                  <a:rPr lang="en-US" altLang="zh-CN" sz="2400" dirty="0" smtClean="0"/>
                  <a:t>E(v): Expectation of speed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𝜃</m:t>
                    </m:r>
                    <m:r>
                      <a:rPr lang="en-US" altLang="zh-CN" sz="2400" i="1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zh-CN" altLang="zh-C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𝐷</m:t>
                            </m:r>
                          </m:e>
                        </m:d>
                      </m:num>
                      <m:den>
                        <m:r>
                          <a:rPr lang="en-US" altLang="zh-CN" sz="2400" i="1">
                            <a:latin typeface="Cambria Math"/>
                          </a:rPr>
                          <m:t>𝐶𝑒𝑛𝐷𝑖𝑠𝑡</m:t>
                        </m:r>
                        <m:r>
                          <a:rPr lang="en-US" altLang="zh-CN" sz="24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CN" sz="24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altLang="zh-CN" sz="2400" dirty="0" smtClean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380412" cy="4876800"/>
              </a:xfrm>
              <a:blipFill rotWithShape="1">
                <a:blip r:embed="rId2"/>
                <a:stretch>
                  <a:fillRect t="-16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59"/>
          <a:stretch/>
        </p:blipFill>
        <p:spPr bwMode="auto">
          <a:xfrm>
            <a:off x="5486400" y="1913570"/>
            <a:ext cx="3200400" cy="16678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5867400" y="2599370"/>
            <a:ext cx="2781128" cy="685800"/>
            <a:chOff x="1295400" y="4800600"/>
            <a:chExt cx="2781128" cy="68580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295400" y="4800600"/>
              <a:ext cx="2362200" cy="148115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2590800" y="5147846"/>
                  <a:ext cx="148572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600" i="1" smtClean="0">
                          <a:latin typeface="Cambria Math"/>
                        </a:rPr>
                        <m:t>𝐶𝑒𝑛𝐷𝑖𝑠𝑡</m:t>
                      </m:r>
                      <m:r>
                        <a:rPr lang="en-US" altLang="zh-CN" sz="160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zh-CN" altLang="zh-CN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1600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zh-CN" altLang="zh-CN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/>
                            </a:rPr>
                            <m:t> </m:t>
                          </m:r>
                          <m:r>
                            <a:rPr lang="en-US" altLang="zh-CN" sz="16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altLang="zh-CN" sz="1600" dirty="0" smtClean="0"/>
                    <a:t>)</a:t>
                  </a:r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5147846"/>
                  <a:ext cx="1485728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5357" r="-820" b="-2142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9" name="Picture 8" descr="C:\Users\yuzheng\Desktop\RegionPairsthan3.emf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" t="7261" r="20507" b="5938"/>
          <a:stretch/>
        </p:blipFill>
        <p:spPr bwMode="auto">
          <a:xfrm>
            <a:off x="720725" y="3276600"/>
            <a:ext cx="3851275" cy="3505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5334000" y="3886200"/>
            <a:ext cx="3200400" cy="2819400"/>
            <a:chOff x="5334000" y="3886200"/>
            <a:chExt cx="3200400" cy="2819400"/>
          </a:xfrm>
        </p:grpSpPr>
        <p:pic>
          <p:nvPicPr>
            <p:cNvPr id="11" name="Picture 10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3886200"/>
              <a:ext cx="3200400" cy="2362200"/>
            </a:xfrm>
            <a:prstGeom prst="rect">
              <a:avLst/>
            </a:prstGeom>
            <a:noFill/>
            <a:ln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6096000" y="6313954"/>
                  <a:ext cx="2291333" cy="3916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&lt;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zh-CN" altLang="zh-CN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latin typeface="Cambria Math"/>
                              </a:rPr>
                              <m:t>𝑺</m:t>
                            </m:r>
                          </m:e>
                        </m:d>
                        <m:r>
                          <a:rPr lang="en-US" altLang="zh-CN" i="1">
                            <a:latin typeface="Cambria Math"/>
                          </a:rPr>
                          <m:t>, </m:t>
                        </m:r>
                        <m:r>
                          <a:rPr lang="en-US" altLang="zh-CN" i="1"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zh-CN" altLang="zh-CN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𝑉</m:t>
                            </m:r>
                          </m:e>
                        </m:d>
                        <m:r>
                          <a:rPr lang="en-US" altLang="zh-CN" i="1">
                            <a:latin typeface="Cambria Math"/>
                          </a:rPr>
                          <m:t>, </m:t>
                        </m:r>
                        <m:r>
                          <a:rPr lang="en-US" altLang="zh-CN" i="1">
                            <a:latin typeface="Cambria Math"/>
                          </a:rPr>
                          <m:t>𝜃</m:t>
                        </m:r>
                        <m:r>
                          <a:rPr lang="en-US" altLang="zh-CN" i="1">
                            <a:latin typeface="Cambria Math"/>
                          </a:rPr>
                          <m:t>&gt;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6313954"/>
                  <a:ext cx="2291333" cy="39164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169551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4721</TotalTime>
  <Words>708</Words>
  <Application>Microsoft Office PowerPoint</Application>
  <PresentationFormat>On-screen Show (4:3)</PresentationFormat>
  <Paragraphs>235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Urban Computing with Taxicabs</vt:lpstr>
      <vt:lpstr>Motivation</vt:lpstr>
      <vt:lpstr>PowerPoint Presentation</vt:lpstr>
      <vt:lpstr>PowerPoint Presentation</vt:lpstr>
      <vt:lpstr>What We Do</vt:lpstr>
      <vt:lpstr>Methodology</vt:lpstr>
      <vt:lpstr>Methodology</vt:lpstr>
      <vt:lpstr>Methodology</vt:lpstr>
      <vt:lpstr>Methodology</vt:lpstr>
      <vt:lpstr>Methodology</vt:lpstr>
      <vt:lpstr>Methodology</vt:lpstr>
      <vt:lpstr>Evaluations</vt:lpstr>
      <vt:lpstr>PowerPoint Presentation</vt:lpstr>
      <vt:lpstr>Results </vt:lpstr>
      <vt:lpstr>Results </vt:lpstr>
      <vt:lpstr>Conclusion</vt:lpstr>
      <vt:lpstr>Thanks!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Driving with Knowledge from the Physical World</dc:title>
  <dc:creator>Jing Yuan (MSR Student-Person Consulting)</dc:creator>
  <cp:lastModifiedBy>Yu Zheng</cp:lastModifiedBy>
  <cp:revision>313</cp:revision>
  <dcterms:created xsi:type="dcterms:W3CDTF">2006-08-16T00:00:00Z</dcterms:created>
  <dcterms:modified xsi:type="dcterms:W3CDTF">2011-09-21T00:24:24Z</dcterms:modified>
</cp:coreProperties>
</file>