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74" r:id="rId2"/>
    <p:sldId id="303" r:id="rId3"/>
    <p:sldId id="309" r:id="rId4"/>
    <p:sldId id="305" r:id="rId5"/>
    <p:sldId id="310" r:id="rId6"/>
    <p:sldId id="306" r:id="rId7"/>
    <p:sldId id="281" r:id="rId8"/>
    <p:sldId id="282" r:id="rId9"/>
    <p:sldId id="283" r:id="rId10"/>
    <p:sldId id="311" r:id="rId11"/>
    <p:sldId id="287" r:id="rId12"/>
    <p:sldId id="285" r:id="rId13"/>
    <p:sldId id="284" r:id="rId14"/>
    <p:sldId id="271" r:id="rId15"/>
    <p:sldId id="296" r:id="rId16"/>
    <p:sldId id="298" r:id="rId17"/>
    <p:sldId id="299" r:id="rId18"/>
    <p:sldId id="300" r:id="rId19"/>
    <p:sldId id="301" r:id="rId20"/>
    <p:sldId id="308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99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7" autoAdjust="0"/>
    <p:restoredTop sz="88179" autoAdjust="0"/>
  </p:normalViewPr>
  <p:slideViewPr>
    <p:cSldViewPr snapToGrid="0">
      <p:cViewPr varScale="1">
        <p:scale>
          <a:sx n="75" d="100"/>
          <a:sy n="75" d="100"/>
        </p:scale>
        <p:origin x="-11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se\RSE\ExparRevamp\pldi2011\Copy%20of%20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se\RSE\ExparRevamp\pldi2011\Copy%20of%20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se\RSE\ExparRevamp\pldi2011\Copy%20of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pldi!$K$35</c:f>
              <c:strCache>
                <c:ptCount val="1"/>
                <c:pt idx="0">
                  <c:v>DOALL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pldi!$K$36:$K$45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5.25</c:v>
                </c:pt>
                <c:pt idx="6">
                  <c:v>3.86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pldi!$L$35</c:f>
              <c:strCache>
                <c:ptCount val="1"/>
                <c:pt idx="0">
                  <c:v>speculate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pldi!$L$36:$L$45</c:f>
              <c:numCache>
                <c:formatCode>General</c:formatCode>
                <c:ptCount val="10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</c:v>
                </c:pt>
                <c:pt idx="6">
                  <c:v>0</c:v>
                </c:pt>
                <c:pt idx="7">
                  <c:v>1.77</c:v>
                </c:pt>
                <c:pt idx="8">
                  <c:v>0.1</c:v>
                </c:pt>
                <c:pt idx="9">
                  <c:v>0.1</c:v>
                </c:pt>
              </c:numCache>
            </c:numRef>
          </c:val>
        </c:ser>
        <c:ser>
          <c:idx val="2"/>
          <c:order val="2"/>
          <c:tx>
            <c:strRef>
              <c:f>pldi!$M$35</c:f>
              <c:strCache>
                <c:ptCount val="1"/>
                <c:pt idx="0">
                  <c:v>OutOfOrder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pldi!$M$36:$M$45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0.10000000000000009</c:v>
                </c:pt>
                <c:pt idx="8">
                  <c:v>1.5599999999999998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pldi!$N$35</c:f>
              <c:strCache>
                <c:ptCount val="1"/>
                <c:pt idx="0">
                  <c:v>staleReads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pldi!$N$36:$N$45</c:f>
              <c:numCache>
                <c:formatCode>General</c:formatCode>
                <c:ptCount val="10"/>
                <c:pt idx="0">
                  <c:v>1.76</c:v>
                </c:pt>
                <c:pt idx="1">
                  <c:v>1.73</c:v>
                </c:pt>
                <c:pt idx="2">
                  <c:v>1.6400000000000001</c:v>
                </c:pt>
                <c:pt idx="3">
                  <c:v>2.52</c:v>
                </c:pt>
                <c:pt idx="4">
                  <c:v>1.44</c:v>
                </c:pt>
                <c:pt idx="5">
                  <c:v>0</c:v>
                </c:pt>
                <c:pt idx="6">
                  <c:v>0</c:v>
                </c:pt>
                <c:pt idx="7">
                  <c:v>2.59</c:v>
                </c:pt>
                <c:pt idx="8">
                  <c:v>9.000000000000008E-2</c:v>
                </c:pt>
                <c:pt idx="9">
                  <c:v>2.6599999999999997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282112"/>
        <c:axId val="32283648"/>
      </c:barChart>
      <c:catAx>
        <c:axId val="32282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283648"/>
        <c:crosses val="autoZero"/>
        <c:auto val="1"/>
        <c:lblAlgn val="ctr"/>
        <c:lblOffset val="100"/>
        <c:noMultiLvlLbl val="0"/>
      </c:catAx>
      <c:valAx>
        <c:axId val="322836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28211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660047458444007"/>
          <c:y val="0.13392349002466877"/>
          <c:w val="0.22641231621973706"/>
          <c:h val="0.37410337735839133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pldi!$K$35</c:f>
              <c:strCache>
                <c:ptCount val="1"/>
                <c:pt idx="0">
                  <c:v>DOALL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pldi!$K$36:$K$45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5.25</c:v>
                </c:pt>
                <c:pt idx="6">
                  <c:v>3.86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pldi!$L$35</c:f>
              <c:strCache>
                <c:ptCount val="1"/>
                <c:pt idx="0">
                  <c:v>speculate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pldi!$L$36:$L$45</c:f>
              <c:numCache>
                <c:formatCode>General</c:formatCode>
                <c:ptCount val="10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</c:v>
                </c:pt>
                <c:pt idx="6">
                  <c:v>0</c:v>
                </c:pt>
                <c:pt idx="7">
                  <c:v>1.77</c:v>
                </c:pt>
                <c:pt idx="8">
                  <c:v>0.1</c:v>
                </c:pt>
                <c:pt idx="9">
                  <c:v>0.1</c:v>
                </c:pt>
              </c:numCache>
            </c:numRef>
          </c:val>
        </c:ser>
        <c:ser>
          <c:idx val="2"/>
          <c:order val="2"/>
          <c:tx>
            <c:strRef>
              <c:f>pldi!$M$35</c:f>
              <c:strCache>
                <c:ptCount val="1"/>
                <c:pt idx="0">
                  <c:v>OutOfOrder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pldi!$M$36:$M$45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0.10000000000000009</c:v>
                </c:pt>
                <c:pt idx="8">
                  <c:v>1.5599999999999998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pldi!$N$35</c:f>
              <c:strCache>
                <c:ptCount val="1"/>
                <c:pt idx="0">
                  <c:v>staleReads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pldi!$N$36:$N$45</c:f>
              <c:numCache>
                <c:formatCode>General</c:formatCode>
                <c:ptCount val="10"/>
                <c:pt idx="0">
                  <c:v>1.76</c:v>
                </c:pt>
                <c:pt idx="1">
                  <c:v>1.73</c:v>
                </c:pt>
                <c:pt idx="2">
                  <c:v>1.6400000000000001</c:v>
                </c:pt>
                <c:pt idx="3">
                  <c:v>2.52</c:v>
                </c:pt>
                <c:pt idx="4">
                  <c:v>1.44</c:v>
                </c:pt>
                <c:pt idx="5">
                  <c:v>0</c:v>
                </c:pt>
                <c:pt idx="6">
                  <c:v>0</c:v>
                </c:pt>
                <c:pt idx="7">
                  <c:v>2.59</c:v>
                </c:pt>
                <c:pt idx="8">
                  <c:v>9.000000000000008E-2</c:v>
                </c:pt>
                <c:pt idx="9">
                  <c:v>2.6599999999999997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959488"/>
        <c:axId val="32961280"/>
      </c:barChart>
      <c:catAx>
        <c:axId val="32959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961280"/>
        <c:crosses val="autoZero"/>
        <c:auto val="1"/>
        <c:lblAlgn val="ctr"/>
        <c:lblOffset val="100"/>
        <c:noMultiLvlLbl val="0"/>
      </c:catAx>
      <c:valAx>
        <c:axId val="32961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959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97157067005583"/>
          <c:y val="0.13659550071271148"/>
          <c:w val="0.22641231621973706"/>
          <c:h val="0.37410337735839133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pldi!$K$35</c:f>
              <c:strCache>
                <c:ptCount val="1"/>
                <c:pt idx="0">
                  <c:v>DOALL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pldi!$K$36:$K$45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5.25</c:v>
                </c:pt>
                <c:pt idx="6">
                  <c:v>3.86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pldi!$L$35</c:f>
              <c:strCache>
                <c:ptCount val="1"/>
                <c:pt idx="0">
                  <c:v>speculate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pldi!$L$36:$L$45</c:f>
              <c:numCache>
                <c:formatCode>General</c:formatCode>
                <c:ptCount val="10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</c:v>
                </c:pt>
                <c:pt idx="6">
                  <c:v>0</c:v>
                </c:pt>
                <c:pt idx="7">
                  <c:v>1.77</c:v>
                </c:pt>
                <c:pt idx="8">
                  <c:v>0.1</c:v>
                </c:pt>
                <c:pt idx="9">
                  <c:v>0.1</c:v>
                </c:pt>
              </c:numCache>
            </c:numRef>
          </c:val>
        </c:ser>
        <c:ser>
          <c:idx val="2"/>
          <c:order val="2"/>
          <c:tx>
            <c:strRef>
              <c:f>pldi!$M$35</c:f>
              <c:strCache>
                <c:ptCount val="1"/>
                <c:pt idx="0">
                  <c:v>OutOfOrder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pldi!$M$36:$M$45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0.10000000000000009</c:v>
                </c:pt>
                <c:pt idx="8">
                  <c:v>1.5599999999999998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pldi!$N$35</c:f>
              <c:strCache>
                <c:ptCount val="1"/>
                <c:pt idx="0">
                  <c:v>staleReads</c:v>
                </c:pt>
              </c:strCache>
            </c:strRef>
          </c:tx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pldi!$N$36:$N$45</c:f>
              <c:numCache>
                <c:formatCode>General</c:formatCode>
                <c:ptCount val="10"/>
                <c:pt idx="0">
                  <c:v>1.76</c:v>
                </c:pt>
                <c:pt idx="1">
                  <c:v>1.73</c:v>
                </c:pt>
                <c:pt idx="2">
                  <c:v>1.6400000000000001</c:v>
                </c:pt>
                <c:pt idx="3">
                  <c:v>2.52</c:v>
                </c:pt>
                <c:pt idx="4">
                  <c:v>1.44</c:v>
                </c:pt>
                <c:pt idx="5">
                  <c:v>0</c:v>
                </c:pt>
                <c:pt idx="6">
                  <c:v>0</c:v>
                </c:pt>
                <c:pt idx="7">
                  <c:v>2.59</c:v>
                </c:pt>
                <c:pt idx="8">
                  <c:v>9.000000000000008E-2</c:v>
                </c:pt>
                <c:pt idx="9">
                  <c:v>2.6599999999999997</c:v>
                </c:pt>
              </c:numCache>
            </c:numRef>
          </c:val>
        </c:ser>
        <c:ser>
          <c:idx val="4"/>
          <c:order val="4"/>
          <c:tx>
            <c:strRef>
              <c:f>pldi!$O$35</c:f>
              <c:strCache>
                <c:ptCount val="1"/>
                <c:pt idx="0">
                  <c:v>manual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pldi!$J$36:$J$45</c:f>
              <c:strCache>
                <c:ptCount val="10"/>
                <c:pt idx="0">
                  <c:v>AggloClust</c:v>
                </c:pt>
                <c:pt idx="1">
                  <c:v>GSdense</c:v>
                </c:pt>
                <c:pt idx="2">
                  <c:v>GSsparse</c:v>
                </c:pt>
                <c:pt idx="3">
                  <c:v>Floyd</c:v>
                </c:pt>
                <c:pt idx="4">
                  <c:v>SG3D</c:v>
                </c:pt>
                <c:pt idx="5">
                  <c:v>barnesHut</c:v>
                </c:pt>
                <c:pt idx="6">
                  <c:v>HMM</c:v>
                </c:pt>
                <c:pt idx="7">
                  <c:v>Genome</c:v>
                </c:pt>
                <c:pt idx="8">
                  <c:v>SSCA2</c:v>
                </c:pt>
                <c:pt idx="9">
                  <c:v>Kmeans</c:v>
                </c:pt>
              </c:strCache>
            </c:strRef>
          </c:cat>
          <c:val>
            <c:numRef>
              <c:f>pldi!$O$36:$O$45</c:f>
              <c:numCache>
                <c:formatCode>General</c:formatCode>
                <c:ptCount val="10"/>
                <c:pt idx="1">
                  <c:v>0.27000000000000024</c:v>
                </c:pt>
                <c:pt idx="2">
                  <c:v>0.28999999999999981</c:v>
                </c:pt>
                <c:pt idx="9">
                  <c:v>1.2799999999999998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745344"/>
        <c:axId val="32746880"/>
      </c:barChart>
      <c:catAx>
        <c:axId val="32745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746880"/>
        <c:crosses val="autoZero"/>
        <c:auto val="1"/>
        <c:lblAlgn val="ctr"/>
        <c:lblOffset val="100"/>
        <c:noMultiLvlLbl val="0"/>
      </c:catAx>
      <c:valAx>
        <c:axId val="32746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2745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0047458444007"/>
          <c:y val="4.4408396846185812E-2"/>
          <c:w val="0.22641231621973706"/>
          <c:h val="0.46762922169798915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D04C67-C181-407C-B7FB-B2B1C49F9FB5}" type="doc">
      <dgm:prSet loTypeId="urn:microsoft.com/office/officeart/2005/8/layout/chevron2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40EA80-3AEE-495E-844A-48DACF9403FA}">
      <dgm:prSet custT="1"/>
      <dgm:spPr/>
      <dgm:t>
        <a:bodyPr/>
        <a:lstStyle/>
        <a:p>
          <a:r>
            <a:rPr lang="en-US" sz="1800" dirty="0" smtClean="0">
              <a:solidFill>
                <a:schemeClr val="tx2"/>
              </a:solidFill>
            </a:rPr>
            <a:t>body(3) with RW logging</a:t>
          </a:r>
          <a:endParaRPr lang="en-US" sz="1800" dirty="0"/>
        </a:p>
      </dgm:t>
    </dgm:pt>
    <dgm:pt modelId="{95EB2FE3-7F24-49C2-A4D6-6E4B5BF2620F}" type="parTrans" cxnId="{3A873DB2-0094-419E-B7C1-37609C7CCB26}">
      <dgm:prSet/>
      <dgm:spPr/>
      <dgm:t>
        <a:bodyPr/>
        <a:lstStyle/>
        <a:p>
          <a:endParaRPr lang="en-US"/>
        </a:p>
      </dgm:t>
    </dgm:pt>
    <dgm:pt modelId="{D24FA60E-C1AB-470B-9A72-40318D4BC729}" type="sibTrans" cxnId="{3A873DB2-0094-419E-B7C1-37609C7CCB26}">
      <dgm:prSet/>
      <dgm:spPr/>
      <dgm:t>
        <a:bodyPr/>
        <a:lstStyle/>
        <a:p>
          <a:endParaRPr lang="en-US"/>
        </a:p>
      </dgm:t>
    </dgm:pt>
    <dgm:pt modelId="{D3576D3C-9676-4968-B470-88E574DB2B8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baseline="0" dirty="0" smtClean="0"/>
            <a:t>3</a:t>
          </a:r>
          <a:endParaRPr lang="en-US" sz="2400" baseline="0" dirty="0"/>
        </a:p>
      </dgm:t>
    </dgm:pt>
    <dgm:pt modelId="{0DF8F9BE-9101-4734-A8C7-835E0B2DE07C}" type="sibTrans" cxnId="{512415A0-4E18-4558-8228-3A124E56143B}">
      <dgm:prSet/>
      <dgm:spPr/>
      <dgm:t>
        <a:bodyPr/>
        <a:lstStyle/>
        <a:p>
          <a:endParaRPr lang="en-US"/>
        </a:p>
      </dgm:t>
    </dgm:pt>
    <dgm:pt modelId="{C6AE867F-3F54-43E9-9396-3C302D32E9ED}" type="parTrans" cxnId="{512415A0-4E18-4558-8228-3A124E56143B}">
      <dgm:prSet/>
      <dgm:spPr/>
      <dgm:t>
        <a:bodyPr/>
        <a:lstStyle/>
        <a:p>
          <a:endParaRPr lang="en-US"/>
        </a:p>
      </dgm:t>
    </dgm:pt>
    <dgm:pt modelId="{FBB2B1E6-ACF6-482D-B5EA-1C4761D604F1}" type="pres">
      <dgm:prSet presAssocID="{4DD04C67-C181-407C-B7FB-B2B1C49F9F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7B689D-99A7-44BE-BFB2-758EECA90466}" type="pres">
      <dgm:prSet presAssocID="{D3576D3C-9676-4968-B470-88E574DB2B87}" presName="composite" presStyleCnt="0"/>
      <dgm:spPr/>
    </dgm:pt>
    <dgm:pt modelId="{35AB21C0-6073-44B8-A550-556DF2246677}" type="pres">
      <dgm:prSet presAssocID="{D3576D3C-9676-4968-B470-88E574DB2B87}" presName="parentText" presStyleLbl="alignNode1" presStyleIdx="0" presStyleCnt="1" custLinFactNeighborX="13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CB879-7594-4EE5-BE83-212B46AEC749}" type="pres">
      <dgm:prSet presAssocID="{D3576D3C-9676-4968-B470-88E574DB2B87}" presName="descendantText" presStyleLbl="alignAcc1" presStyleIdx="0" presStyleCnt="1" custScaleX="91590" custLinFactNeighborX="7641" custLinFactNeighborY="49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873DB2-0094-419E-B7C1-37609C7CCB26}" srcId="{D3576D3C-9676-4968-B470-88E574DB2B87}" destId="{E540EA80-3AEE-495E-844A-48DACF9403FA}" srcOrd="0" destOrd="0" parTransId="{95EB2FE3-7F24-49C2-A4D6-6E4B5BF2620F}" sibTransId="{D24FA60E-C1AB-470B-9A72-40318D4BC729}"/>
    <dgm:cxn modelId="{87099333-5D34-4D98-BE76-97B80A1FB9F9}" type="presOf" srcId="{E540EA80-3AEE-495E-844A-48DACF9403FA}" destId="{4B9CB879-7594-4EE5-BE83-212B46AEC749}" srcOrd="0" destOrd="0" presId="urn:microsoft.com/office/officeart/2005/8/layout/chevron2"/>
    <dgm:cxn modelId="{7AD7796A-E3B3-478B-AADD-4B48989CEADB}" type="presOf" srcId="{D3576D3C-9676-4968-B470-88E574DB2B87}" destId="{35AB21C0-6073-44B8-A550-556DF2246677}" srcOrd="0" destOrd="0" presId="urn:microsoft.com/office/officeart/2005/8/layout/chevron2"/>
    <dgm:cxn modelId="{512415A0-4E18-4558-8228-3A124E56143B}" srcId="{4DD04C67-C181-407C-B7FB-B2B1C49F9FB5}" destId="{D3576D3C-9676-4968-B470-88E574DB2B87}" srcOrd="0" destOrd="0" parTransId="{C6AE867F-3F54-43E9-9396-3C302D32E9ED}" sibTransId="{0DF8F9BE-9101-4734-A8C7-835E0B2DE07C}"/>
    <dgm:cxn modelId="{A01FC24F-397B-464E-ADF4-EF0CB46E2C1C}" type="presOf" srcId="{4DD04C67-C181-407C-B7FB-B2B1C49F9FB5}" destId="{FBB2B1E6-ACF6-482D-B5EA-1C4761D604F1}" srcOrd="0" destOrd="0" presId="urn:microsoft.com/office/officeart/2005/8/layout/chevron2"/>
    <dgm:cxn modelId="{87C2410B-5243-4E99-B84C-BB4B8DA15A35}" type="presParOf" srcId="{FBB2B1E6-ACF6-482D-B5EA-1C4761D604F1}" destId="{637B689D-99A7-44BE-BFB2-758EECA90466}" srcOrd="0" destOrd="0" presId="urn:microsoft.com/office/officeart/2005/8/layout/chevron2"/>
    <dgm:cxn modelId="{429FA03B-C2A6-4E0A-8BD8-02968BCA5D2C}" type="presParOf" srcId="{637B689D-99A7-44BE-BFB2-758EECA90466}" destId="{35AB21C0-6073-44B8-A550-556DF2246677}" srcOrd="0" destOrd="0" presId="urn:microsoft.com/office/officeart/2005/8/layout/chevron2"/>
    <dgm:cxn modelId="{E688D3F4-96FE-4573-B2C1-43B1027445C4}" type="presParOf" srcId="{637B689D-99A7-44BE-BFB2-758EECA90466}" destId="{4B9CB879-7594-4EE5-BE83-212B46AEC7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D04C67-C181-407C-B7FB-B2B1C49F9FB5}" type="doc">
      <dgm:prSet loTypeId="urn:microsoft.com/office/officeart/2005/8/layout/chevron2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40EA80-3AEE-495E-844A-48DACF9403FA}">
      <dgm:prSet custT="1"/>
      <dgm:spPr/>
      <dgm:t>
        <a:bodyPr/>
        <a:lstStyle/>
        <a:p>
          <a:r>
            <a:rPr lang="en-US" sz="1800" dirty="0" smtClean="0">
              <a:solidFill>
                <a:schemeClr val="tx2"/>
              </a:solidFill>
            </a:rPr>
            <a:t>body(1) with RW logging</a:t>
          </a:r>
          <a:endParaRPr lang="en-US" sz="1800" dirty="0"/>
        </a:p>
      </dgm:t>
    </dgm:pt>
    <dgm:pt modelId="{95EB2FE3-7F24-49C2-A4D6-6E4B5BF2620F}" type="parTrans" cxnId="{3A873DB2-0094-419E-B7C1-37609C7CCB26}">
      <dgm:prSet/>
      <dgm:spPr/>
      <dgm:t>
        <a:bodyPr/>
        <a:lstStyle/>
        <a:p>
          <a:endParaRPr lang="en-US"/>
        </a:p>
      </dgm:t>
    </dgm:pt>
    <dgm:pt modelId="{D24FA60E-C1AB-470B-9A72-40318D4BC729}" type="sibTrans" cxnId="{3A873DB2-0094-419E-B7C1-37609C7CCB26}">
      <dgm:prSet/>
      <dgm:spPr/>
      <dgm:t>
        <a:bodyPr/>
        <a:lstStyle/>
        <a:p>
          <a:endParaRPr lang="en-US"/>
        </a:p>
      </dgm:t>
    </dgm:pt>
    <dgm:pt modelId="{D3576D3C-9676-4968-B470-88E574DB2B8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baseline="0" dirty="0" smtClean="0"/>
            <a:t>1</a:t>
          </a:r>
          <a:endParaRPr lang="en-US" sz="2400" baseline="0" dirty="0"/>
        </a:p>
      </dgm:t>
    </dgm:pt>
    <dgm:pt modelId="{0DF8F9BE-9101-4734-A8C7-835E0B2DE07C}" type="sibTrans" cxnId="{512415A0-4E18-4558-8228-3A124E56143B}">
      <dgm:prSet/>
      <dgm:spPr/>
      <dgm:t>
        <a:bodyPr/>
        <a:lstStyle/>
        <a:p>
          <a:endParaRPr lang="en-US"/>
        </a:p>
      </dgm:t>
    </dgm:pt>
    <dgm:pt modelId="{C6AE867F-3F54-43E9-9396-3C302D32E9ED}" type="parTrans" cxnId="{512415A0-4E18-4558-8228-3A124E56143B}">
      <dgm:prSet/>
      <dgm:spPr/>
      <dgm:t>
        <a:bodyPr/>
        <a:lstStyle/>
        <a:p>
          <a:endParaRPr lang="en-US"/>
        </a:p>
      </dgm:t>
    </dgm:pt>
    <dgm:pt modelId="{FBB2B1E6-ACF6-482D-B5EA-1C4761D604F1}" type="pres">
      <dgm:prSet presAssocID="{4DD04C67-C181-407C-B7FB-B2B1C49F9F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7B689D-99A7-44BE-BFB2-758EECA90466}" type="pres">
      <dgm:prSet presAssocID="{D3576D3C-9676-4968-B470-88E574DB2B87}" presName="composite" presStyleCnt="0"/>
      <dgm:spPr/>
    </dgm:pt>
    <dgm:pt modelId="{35AB21C0-6073-44B8-A550-556DF2246677}" type="pres">
      <dgm:prSet presAssocID="{D3576D3C-9676-4968-B470-88E574DB2B87}" presName="parentText" presStyleLbl="alignNode1" presStyleIdx="0" presStyleCnt="1" custLinFactNeighborX="131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CB879-7594-4EE5-BE83-212B46AEC749}" type="pres">
      <dgm:prSet presAssocID="{D3576D3C-9676-4968-B470-88E574DB2B87}" presName="descendantText" presStyleLbl="alignAcc1" presStyleIdx="0" presStyleCnt="1" custScaleX="91590" custLinFactNeighborX="7114" custLinFactNeighborY="49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873DB2-0094-419E-B7C1-37609C7CCB26}" srcId="{D3576D3C-9676-4968-B470-88E574DB2B87}" destId="{E540EA80-3AEE-495E-844A-48DACF9403FA}" srcOrd="0" destOrd="0" parTransId="{95EB2FE3-7F24-49C2-A4D6-6E4B5BF2620F}" sibTransId="{D24FA60E-C1AB-470B-9A72-40318D4BC729}"/>
    <dgm:cxn modelId="{AA6FAFB7-1667-4882-A7B4-0C2E16202FD3}" type="presOf" srcId="{D3576D3C-9676-4968-B470-88E574DB2B87}" destId="{35AB21C0-6073-44B8-A550-556DF2246677}" srcOrd="0" destOrd="0" presId="urn:microsoft.com/office/officeart/2005/8/layout/chevron2"/>
    <dgm:cxn modelId="{D6E960A4-CDE7-4AB2-A99C-890DA4B11B71}" type="presOf" srcId="{E540EA80-3AEE-495E-844A-48DACF9403FA}" destId="{4B9CB879-7594-4EE5-BE83-212B46AEC749}" srcOrd="0" destOrd="0" presId="urn:microsoft.com/office/officeart/2005/8/layout/chevron2"/>
    <dgm:cxn modelId="{361EF564-62F4-43D0-B0D9-572AD2CF00CC}" type="presOf" srcId="{4DD04C67-C181-407C-B7FB-B2B1C49F9FB5}" destId="{FBB2B1E6-ACF6-482D-B5EA-1C4761D604F1}" srcOrd="0" destOrd="0" presId="urn:microsoft.com/office/officeart/2005/8/layout/chevron2"/>
    <dgm:cxn modelId="{512415A0-4E18-4558-8228-3A124E56143B}" srcId="{4DD04C67-C181-407C-B7FB-B2B1C49F9FB5}" destId="{D3576D3C-9676-4968-B470-88E574DB2B87}" srcOrd="0" destOrd="0" parTransId="{C6AE867F-3F54-43E9-9396-3C302D32E9ED}" sibTransId="{0DF8F9BE-9101-4734-A8C7-835E0B2DE07C}"/>
    <dgm:cxn modelId="{FB1D6333-CD76-4FCA-A146-E5A90D60EDEA}" type="presParOf" srcId="{FBB2B1E6-ACF6-482D-B5EA-1C4761D604F1}" destId="{637B689D-99A7-44BE-BFB2-758EECA90466}" srcOrd="0" destOrd="0" presId="urn:microsoft.com/office/officeart/2005/8/layout/chevron2"/>
    <dgm:cxn modelId="{784A029E-6BB3-43E8-BF01-D2F263109DCE}" type="presParOf" srcId="{637B689D-99A7-44BE-BFB2-758EECA90466}" destId="{35AB21C0-6073-44B8-A550-556DF2246677}" srcOrd="0" destOrd="0" presId="urn:microsoft.com/office/officeart/2005/8/layout/chevron2"/>
    <dgm:cxn modelId="{A1A108B7-B0FD-4DDE-948E-800D16FB7C62}" type="presParOf" srcId="{637B689D-99A7-44BE-BFB2-758EECA90466}" destId="{4B9CB879-7594-4EE5-BE83-212B46AEC7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D04C67-C181-407C-B7FB-B2B1C49F9FB5}" type="doc">
      <dgm:prSet loTypeId="urn:microsoft.com/office/officeart/2005/8/layout/chevron2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40EA80-3AEE-495E-844A-48DACF9403FA}">
      <dgm:prSet custT="1"/>
      <dgm:spPr/>
      <dgm:t>
        <a:bodyPr/>
        <a:lstStyle/>
        <a:p>
          <a:r>
            <a:rPr lang="en-US" sz="1800" dirty="0" smtClean="0">
              <a:solidFill>
                <a:schemeClr val="tx2"/>
              </a:solidFill>
            </a:rPr>
            <a:t>body(2) with RW logging</a:t>
          </a:r>
          <a:endParaRPr lang="en-US" sz="1800" dirty="0"/>
        </a:p>
      </dgm:t>
    </dgm:pt>
    <dgm:pt modelId="{95EB2FE3-7F24-49C2-A4D6-6E4B5BF2620F}" type="parTrans" cxnId="{3A873DB2-0094-419E-B7C1-37609C7CCB26}">
      <dgm:prSet/>
      <dgm:spPr/>
      <dgm:t>
        <a:bodyPr/>
        <a:lstStyle/>
        <a:p>
          <a:endParaRPr lang="en-US"/>
        </a:p>
      </dgm:t>
    </dgm:pt>
    <dgm:pt modelId="{D24FA60E-C1AB-470B-9A72-40318D4BC729}" type="sibTrans" cxnId="{3A873DB2-0094-419E-B7C1-37609C7CCB26}">
      <dgm:prSet/>
      <dgm:spPr/>
      <dgm:t>
        <a:bodyPr/>
        <a:lstStyle/>
        <a:p>
          <a:endParaRPr lang="en-US"/>
        </a:p>
      </dgm:t>
    </dgm:pt>
    <dgm:pt modelId="{D3576D3C-9676-4968-B470-88E574DB2B8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baseline="0" dirty="0" smtClean="0"/>
            <a:t>2</a:t>
          </a:r>
          <a:endParaRPr lang="en-US" sz="2400" baseline="0" dirty="0"/>
        </a:p>
      </dgm:t>
    </dgm:pt>
    <dgm:pt modelId="{0DF8F9BE-9101-4734-A8C7-835E0B2DE07C}" type="sibTrans" cxnId="{512415A0-4E18-4558-8228-3A124E56143B}">
      <dgm:prSet/>
      <dgm:spPr/>
      <dgm:t>
        <a:bodyPr/>
        <a:lstStyle/>
        <a:p>
          <a:endParaRPr lang="en-US"/>
        </a:p>
      </dgm:t>
    </dgm:pt>
    <dgm:pt modelId="{C6AE867F-3F54-43E9-9396-3C302D32E9ED}" type="parTrans" cxnId="{512415A0-4E18-4558-8228-3A124E56143B}">
      <dgm:prSet/>
      <dgm:spPr/>
      <dgm:t>
        <a:bodyPr/>
        <a:lstStyle/>
        <a:p>
          <a:endParaRPr lang="en-US"/>
        </a:p>
      </dgm:t>
    </dgm:pt>
    <dgm:pt modelId="{FBB2B1E6-ACF6-482D-B5EA-1C4761D604F1}" type="pres">
      <dgm:prSet presAssocID="{4DD04C67-C181-407C-B7FB-B2B1C49F9F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7B689D-99A7-44BE-BFB2-758EECA90466}" type="pres">
      <dgm:prSet presAssocID="{D3576D3C-9676-4968-B470-88E574DB2B87}" presName="composite" presStyleCnt="0"/>
      <dgm:spPr/>
    </dgm:pt>
    <dgm:pt modelId="{35AB21C0-6073-44B8-A550-556DF2246677}" type="pres">
      <dgm:prSet presAssocID="{D3576D3C-9676-4968-B470-88E574DB2B87}" presName="parentText" presStyleLbl="alignNode1" presStyleIdx="0" presStyleCnt="1" custLinFactNeighborX="1346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CB879-7594-4EE5-BE83-212B46AEC749}" type="pres">
      <dgm:prSet presAssocID="{D3576D3C-9676-4968-B470-88E574DB2B87}" presName="descendantText" presStyleLbl="alignAcc1" presStyleIdx="0" presStyleCnt="1" custScaleX="91590" custLinFactNeighborX="7114" custLinFactNeighborY="49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1CBA52-A00B-46E7-B61F-BDBE048809B5}" type="presOf" srcId="{E540EA80-3AEE-495E-844A-48DACF9403FA}" destId="{4B9CB879-7594-4EE5-BE83-212B46AEC749}" srcOrd="0" destOrd="0" presId="urn:microsoft.com/office/officeart/2005/8/layout/chevron2"/>
    <dgm:cxn modelId="{3A873DB2-0094-419E-B7C1-37609C7CCB26}" srcId="{D3576D3C-9676-4968-B470-88E574DB2B87}" destId="{E540EA80-3AEE-495E-844A-48DACF9403FA}" srcOrd="0" destOrd="0" parTransId="{95EB2FE3-7F24-49C2-A4D6-6E4B5BF2620F}" sibTransId="{D24FA60E-C1AB-470B-9A72-40318D4BC729}"/>
    <dgm:cxn modelId="{B922B97A-7505-405B-8547-CD8D3F29F651}" type="presOf" srcId="{D3576D3C-9676-4968-B470-88E574DB2B87}" destId="{35AB21C0-6073-44B8-A550-556DF2246677}" srcOrd="0" destOrd="0" presId="urn:microsoft.com/office/officeart/2005/8/layout/chevron2"/>
    <dgm:cxn modelId="{04E50FF4-3742-4B4A-9E22-52059F1F0520}" type="presOf" srcId="{4DD04C67-C181-407C-B7FB-B2B1C49F9FB5}" destId="{FBB2B1E6-ACF6-482D-B5EA-1C4761D604F1}" srcOrd="0" destOrd="0" presId="urn:microsoft.com/office/officeart/2005/8/layout/chevron2"/>
    <dgm:cxn modelId="{512415A0-4E18-4558-8228-3A124E56143B}" srcId="{4DD04C67-C181-407C-B7FB-B2B1C49F9FB5}" destId="{D3576D3C-9676-4968-B470-88E574DB2B87}" srcOrd="0" destOrd="0" parTransId="{C6AE867F-3F54-43E9-9396-3C302D32E9ED}" sibTransId="{0DF8F9BE-9101-4734-A8C7-835E0B2DE07C}"/>
    <dgm:cxn modelId="{9B43CC86-E7D4-4429-8C14-4A2B7C96DADC}" type="presParOf" srcId="{FBB2B1E6-ACF6-482D-B5EA-1C4761D604F1}" destId="{637B689D-99A7-44BE-BFB2-758EECA90466}" srcOrd="0" destOrd="0" presId="urn:microsoft.com/office/officeart/2005/8/layout/chevron2"/>
    <dgm:cxn modelId="{5CB59349-3C02-4E90-9D89-937CA07FC27C}" type="presParOf" srcId="{637B689D-99A7-44BE-BFB2-758EECA90466}" destId="{35AB21C0-6073-44B8-A550-556DF2246677}" srcOrd="0" destOrd="0" presId="urn:microsoft.com/office/officeart/2005/8/layout/chevron2"/>
    <dgm:cxn modelId="{6626E1C6-AD7D-41DE-9533-330E38782057}" type="presParOf" srcId="{637B689D-99A7-44BE-BFB2-758EECA90466}" destId="{4B9CB879-7594-4EE5-BE83-212B46AEC7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B21C0-6073-44B8-A550-556DF2246677}">
      <dsp:nvSpPr>
        <dsp:cNvPr id="0" name=""/>
        <dsp:cNvSpPr/>
      </dsp:nvSpPr>
      <dsp:spPr>
        <a:xfrm rot="5400000">
          <a:off x="-210548" y="358670"/>
          <a:ext cx="1584175" cy="866834"/>
        </a:xfrm>
        <a:prstGeom prst="chevron">
          <a:avLst/>
        </a:prstGeom>
        <a:solidFill>
          <a:schemeClr val="accent1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 smtClean="0"/>
            <a:t>3</a:t>
          </a:r>
          <a:endParaRPr lang="en-US" sz="2400" kern="1200" baseline="0" dirty="0"/>
        </a:p>
      </dsp:txBody>
      <dsp:txXfrm rot="-5400000">
        <a:off x="148123" y="433416"/>
        <a:ext cx="866834" cy="717341"/>
      </dsp:txXfrm>
    </dsp:sp>
    <dsp:sp modelId="{4B9CB879-7594-4EE5-BE83-212B46AEC749}">
      <dsp:nvSpPr>
        <dsp:cNvPr id="0" name=""/>
        <dsp:cNvSpPr/>
      </dsp:nvSpPr>
      <dsp:spPr>
        <a:xfrm rot="5400000">
          <a:off x="996256" y="36753"/>
          <a:ext cx="1150758" cy="1190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chemeClr val="tx2"/>
              </a:solidFill>
            </a:rPr>
            <a:t>body(3) with RW logging</a:t>
          </a:r>
          <a:endParaRPr lang="en-US" sz="1800" kern="1200" dirty="0"/>
        </a:p>
      </dsp:txBody>
      <dsp:txXfrm rot="-5400000">
        <a:off x="976186" y="112999"/>
        <a:ext cx="1134725" cy="1038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B21C0-6073-44B8-A550-556DF2246677}">
      <dsp:nvSpPr>
        <dsp:cNvPr id="0" name=""/>
        <dsp:cNvSpPr/>
      </dsp:nvSpPr>
      <dsp:spPr>
        <a:xfrm rot="5400000">
          <a:off x="-217396" y="358670"/>
          <a:ext cx="1584175" cy="866834"/>
        </a:xfrm>
        <a:prstGeom prst="chevron">
          <a:avLst/>
        </a:prstGeom>
        <a:solidFill>
          <a:schemeClr val="accent1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 smtClean="0"/>
            <a:t>1</a:t>
          </a:r>
          <a:endParaRPr lang="en-US" sz="2400" kern="1200" baseline="0" dirty="0"/>
        </a:p>
      </dsp:txBody>
      <dsp:txXfrm rot="-5400000">
        <a:off x="141275" y="433416"/>
        <a:ext cx="866834" cy="717341"/>
      </dsp:txXfrm>
    </dsp:sp>
    <dsp:sp modelId="{4B9CB879-7594-4EE5-BE83-212B46AEC749}">
      <dsp:nvSpPr>
        <dsp:cNvPr id="0" name=""/>
        <dsp:cNvSpPr/>
      </dsp:nvSpPr>
      <dsp:spPr>
        <a:xfrm rot="5400000">
          <a:off x="996256" y="36753"/>
          <a:ext cx="1150758" cy="1190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chemeClr val="tx2"/>
              </a:solidFill>
            </a:rPr>
            <a:t>body(1) with RW logging</a:t>
          </a:r>
          <a:endParaRPr lang="en-US" sz="1800" kern="1200" dirty="0"/>
        </a:p>
      </dsp:txBody>
      <dsp:txXfrm rot="-5400000">
        <a:off x="976186" y="112999"/>
        <a:ext cx="1134725" cy="1038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B21C0-6073-44B8-A550-556DF2246677}">
      <dsp:nvSpPr>
        <dsp:cNvPr id="0" name=""/>
        <dsp:cNvSpPr/>
      </dsp:nvSpPr>
      <dsp:spPr>
        <a:xfrm rot="5400000">
          <a:off x="-214657" y="358670"/>
          <a:ext cx="1584175" cy="866834"/>
        </a:xfrm>
        <a:prstGeom prst="chevron">
          <a:avLst/>
        </a:prstGeom>
        <a:solidFill>
          <a:schemeClr val="accent1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 smtClean="0"/>
            <a:t>2</a:t>
          </a:r>
          <a:endParaRPr lang="en-US" sz="2400" kern="1200" baseline="0" dirty="0"/>
        </a:p>
      </dsp:txBody>
      <dsp:txXfrm rot="-5400000">
        <a:off x="144014" y="433416"/>
        <a:ext cx="866834" cy="717341"/>
      </dsp:txXfrm>
    </dsp:sp>
    <dsp:sp modelId="{4B9CB879-7594-4EE5-BE83-212B46AEC749}">
      <dsp:nvSpPr>
        <dsp:cNvPr id="0" name=""/>
        <dsp:cNvSpPr/>
      </dsp:nvSpPr>
      <dsp:spPr>
        <a:xfrm rot="5400000">
          <a:off x="996256" y="36753"/>
          <a:ext cx="1150758" cy="1190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chemeClr val="tx2"/>
              </a:solidFill>
            </a:rPr>
            <a:t>body(2) with RW logging</a:t>
          </a:r>
          <a:endParaRPr lang="en-US" sz="1800" kern="1200" dirty="0"/>
        </a:p>
      </dsp:txBody>
      <dsp:txXfrm rot="-5400000">
        <a:off x="976186" y="112999"/>
        <a:ext cx="1134725" cy="1038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778D4-CD56-486C-9F25-153F52F469D5}" type="datetimeFigureOut">
              <a:rPr lang="en-US" smtClean="0"/>
              <a:t>21-Jun-11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E0B59-FD15-4D80-804C-EF1E85F89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extend the</a:t>
            </a:r>
            <a:r>
              <a:rPr lang="en-US" baseline="0" dirty="0" smtClean="0"/>
              <a:t>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5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17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Speedup on 8 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47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speedup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84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[Could remove the citations on the major bullet points,</a:t>
            </a:r>
            <a:r>
              <a:rPr lang="en-US" baseline="0" dirty="0" smtClean="0"/>
              <a:t> I don’t know if it is better to make these few people happy or to make other people mad that they are omitted in the presence of more citations.]</a:t>
            </a:r>
          </a:p>
          <a:p>
            <a:endParaRPr lang="en-US" baseline="0" dirty="0" smtClean="0"/>
          </a:p>
          <a:p>
            <a:r>
              <a:rPr lang="en-US" dirty="0" smtClean="0"/>
              <a:t>“There is a vast amount of related work, only a subset appears</a:t>
            </a:r>
            <a:r>
              <a:rPr lang="en-US" baseline="0" dirty="0" smtClean="0"/>
              <a:t> on this slide.</a:t>
            </a:r>
          </a:p>
          <a:p>
            <a:r>
              <a:rPr lang="en-US" dirty="0" smtClean="0"/>
              <a:t>Test-driven parallelization</a:t>
            </a:r>
            <a:r>
              <a:rPr lang="en-US" baseline="0" dirty="0" smtClean="0"/>
              <a:t> is a relatively new field.  One of the few works in this space is </a:t>
            </a:r>
            <a:r>
              <a:rPr lang="en-US" baseline="0" dirty="0" err="1" smtClean="0"/>
              <a:t>QuickStep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Assisted parallelization has been explored by several researchers.  One of the most closely related works is </a:t>
            </a:r>
            <a:r>
              <a:rPr lang="en-US" baseline="0" dirty="0" err="1" smtClean="0"/>
              <a:t>Paralax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Implicit parallelization represents a very large body of research.  For example, …”</a:t>
            </a:r>
            <a:br>
              <a:rPr lang="en-US" baseline="0" dirty="0" smtClean="0"/>
            </a:b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05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 stale reads is akin to snapshot isolation</a:t>
            </a:r>
            <a:r>
              <a:rPr lang="en-US" baseline="0" dirty="0" smtClean="0"/>
              <a:t> in the database community.  Yet another concept borrowed from databases, the first time in the context of loops.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0B59-FD15-4D80-804C-EF1E85F891E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63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6896B-01FA-40CF-8052-C042BA588BF9}" type="datetime1">
              <a:rPr lang="en-US" smtClean="0"/>
              <a:t>21-Jun-11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3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4580-7D5E-4B93-9EF9-22F27D9AF480}" type="datetime1">
              <a:rPr lang="en-US" smtClean="0"/>
              <a:t>21-Jun-11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D8A-DD81-4EC8-8E8A-4D8E6B4D7680}" type="datetime1">
              <a:rPr lang="en-US" smtClean="0"/>
              <a:t>21-Jun-11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6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19" y="274638"/>
            <a:ext cx="8373745" cy="9941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19" y="1412776"/>
            <a:ext cx="8373745" cy="4752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6896B-01FA-40CF-8052-C042BA588BF9}" type="datetime1">
              <a:rPr lang="en-US" smtClean="0"/>
              <a:t>21-Jun-11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7EE15D-4F2E-4F52-95CF-D26F29CC4E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23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FC28-3714-41A0-80C2-DFEC1B44002D}" type="datetime1">
              <a:rPr lang="en-US" smtClean="0"/>
              <a:t>21-Jun-11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5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E252-6E36-42F9-A4A3-5E9DCB836A28}" type="datetime1">
              <a:rPr lang="en-US" smtClean="0"/>
              <a:t>21-Jun-11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47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7009E-976E-42A7-8FF8-31D82B7EDBC0}" type="datetime1">
              <a:rPr lang="en-US" smtClean="0"/>
              <a:t>21-Jun-11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95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5A43-713B-4C87-9CE6-5B0CC70A883A}" type="datetime1">
              <a:rPr lang="en-US" smtClean="0"/>
              <a:t>21-Jun-11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75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B814-2066-4738-8582-92C73CA7EA2D}" type="datetime1">
              <a:rPr lang="en-US" smtClean="0"/>
              <a:t>21-Jun-11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4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E56E-B807-44D5-962E-0FC594C1A385}" type="datetime1">
              <a:rPr lang="en-US" smtClean="0"/>
              <a:t>21-Jun-11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2190-19D3-4DB6-978D-EC1D12521C23}" type="datetime1">
              <a:rPr lang="en-US" smtClean="0"/>
              <a:t>21-Jun-11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Rigorous Software Engineering Microsoft Research, India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E15D-4F2E-4F52-95CF-D26F29CC4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97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19" y="274638"/>
            <a:ext cx="8373745" cy="9941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9144000" cy="12504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058735">
            <a:off x="8369899" y="454772"/>
            <a:ext cx="357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200" dirty="0" smtClean="0">
                <a:solidFill>
                  <a:schemeClr val="bg1">
                    <a:lumMod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α</a:t>
            </a:r>
            <a:endParaRPr lang="en-US" sz="2200" dirty="0">
              <a:solidFill>
                <a:schemeClr val="bg1">
                  <a:lumMod val="7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2034293">
            <a:off x="8674154" y="497932"/>
            <a:ext cx="3433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200" dirty="0">
                <a:solidFill>
                  <a:schemeClr val="bg1">
                    <a:lumMod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ϒ</a:t>
            </a:r>
            <a:endParaRPr lang="en-US" sz="2200" dirty="0">
              <a:solidFill>
                <a:schemeClr val="bg1">
                  <a:lumMod val="7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524328" y="-33787"/>
                <a:ext cx="1628007" cy="5824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50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𝐻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𝑒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 →</m:t>
                          </m:r>
                          <m:sSup>
                            <m:sSupPr>
                              <m:ctrlP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𝑒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′</m:t>
                          </m:r>
                        </m:num>
                        <m:den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𝐻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</m:d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 →</m:t>
                          </m:r>
                          <m:sSup>
                            <m:sSupPr>
                              <m:ctrlP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5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5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1500" dirty="0">
                  <a:solidFill>
                    <a:schemeClr val="bg1">
                      <a:lumMod val="75000"/>
                    </a:schemeClr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7524328" y="-33787"/>
                <a:ext cx="1628007" cy="58246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8028384" y="907158"/>
            <a:ext cx="970188" cy="217586"/>
            <a:chOff x="6516216" y="1412776"/>
            <a:chExt cx="1294897" cy="288032"/>
          </a:xfrm>
        </p:grpSpPr>
        <p:sp>
          <p:nvSpPr>
            <p:cNvPr id="12" name="Oval 11"/>
            <p:cNvSpPr/>
            <p:nvPr/>
          </p:nvSpPr>
          <p:spPr>
            <a:xfrm>
              <a:off x="6516216" y="1412776"/>
              <a:ext cx="288032" cy="288032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020272" y="1412776"/>
              <a:ext cx="288032" cy="288032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523081" y="1412776"/>
              <a:ext cx="288032" cy="288032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cxnSp>
          <p:nvCxnSpPr>
            <p:cNvPr id="15" name="Straight Arrow Connector 14"/>
            <p:cNvCxnSpPr>
              <a:stCxn id="12" idx="6"/>
              <a:endCxn id="13" idx="2"/>
            </p:cNvCxnSpPr>
            <p:nvPr/>
          </p:nvCxnSpPr>
          <p:spPr>
            <a:xfrm>
              <a:off x="6804248" y="1556792"/>
              <a:ext cx="216024" cy="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3" idx="6"/>
              <a:endCxn id="14" idx="2"/>
            </p:cNvCxnSpPr>
            <p:nvPr/>
          </p:nvCxnSpPr>
          <p:spPr>
            <a:xfrm>
              <a:off x="7308304" y="1556792"/>
              <a:ext cx="214777" cy="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/>
            <p:cNvCxnSpPr>
              <a:stCxn id="14" idx="1"/>
              <a:endCxn id="14" idx="7"/>
            </p:cNvCxnSpPr>
            <p:nvPr/>
          </p:nvCxnSpPr>
          <p:spPr>
            <a:xfrm rot="5400000" flipH="1" flipV="1">
              <a:off x="7667097" y="1353122"/>
              <a:ext cx="12700" cy="203670"/>
            </a:xfrm>
            <a:prstGeom prst="curvedConnector3">
              <a:avLst>
                <a:gd name="adj1" fmla="val 2132134"/>
              </a:avLst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Rectangle 192528"/>
          <p:cNvPicPr>
            <a:picLocks noChangeAspect="1" noChangeArrowheads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043861" y="-27384"/>
            <a:ext cx="480467" cy="51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561" y="764704"/>
            <a:ext cx="495300" cy="485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561" y="44624"/>
            <a:ext cx="495300" cy="485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" name="Straight Connector 21"/>
          <p:cNvCxnSpPr>
            <a:stCxn id="21" idx="2"/>
            <a:endCxn id="20" idx="0"/>
          </p:cNvCxnSpPr>
          <p:nvPr/>
        </p:nvCxnSpPr>
        <p:spPr>
          <a:xfrm>
            <a:off x="6796211" y="530399"/>
            <a:ext cx="0" cy="23430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21058735">
            <a:off x="8117612" y="458844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solidFill>
                  <a:schemeClr val="bg1">
                    <a:lumMod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ʎ</a:t>
            </a:r>
            <a:endParaRPr lang="en-US" sz="2400" dirty="0">
              <a:solidFill>
                <a:schemeClr val="bg1">
                  <a:lumMod val="7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1412776"/>
            <a:ext cx="8373745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32E6896B-01FA-40CF-8052-C042BA588BF9}" type="datetime1">
              <a:rPr lang="en-US" smtClean="0"/>
              <a:t>21-Jun-11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Rigorous Software Engineering</a:t>
            </a:r>
          </a:p>
          <a:p>
            <a:r>
              <a:rPr lang="en-US" dirty="0" smtClean="0"/>
              <a:t>Microsoft Research, India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D7EE15D-4F2E-4F52-95CF-D26F29CC4E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6948264" y="287511"/>
            <a:ext cx="1076682" cy="902612"/>
            <a:chOff x="3657378" y="2276872"/>
            <a:chExt cx="1518092" cy="13065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 userDrawn="1"/>
              </p:nvSpPr>
              <p:spPr>
                <a:xfrm>
                  <a:off x="4283963" y="2276872"/>
                  <a:ext cx="29687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dirty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Segoe UI" pitchFamily="34" charset="0"/>
                          </a:rPr>
                          <m:t>⊺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 userDrawn="1"/>
              </p:nvSpPr>
              <p:spPr>
                <a:xfrm>
                  <a:off x="4283963" y="2276872"/>
                  <a:ext cx="296876" cy="30777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r="-5882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 userDrawn="1"/>
              </p:nvSpPr>
              <p:spPr>
                <a:xfrm>
                  <a:off x="4299037" y="2775499"/>
                  <a:ext cx="32412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en-US" sz="140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 userDrawn="1"/>
              </p:nvSpPr>
              <p:spPr>
                <a:xfrm>
                  <a:off x="4299037" y="2775499"/>
                  <a:ext cx="324128" cy="307777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r="-10526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 userDrawn="1"/>
              </p:nvSpPr>
              <p:spPr>
                <a:xfrm>
                  <a:off x="3851915" y="2775499"/>
                  <a:ext cx="458780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US" sz="140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 userDrawn="1"/>
              </p:nvSpPr>
              <p:spPr>
                <a:xfrm>
                  <a:off x="3851915" y="2775499"/>
                  <a:ext cx="458780" cy="307777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r="-18519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 userDrawn="1"/>
              </p:nvSpPr>
              <p:spPr>
                <a:xfrm>
                  <a:off x="4571996" y="2775499"/>
                  <a:ext cx="32412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US" sz="140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 userDrawn="1"/>
              </p:nvSpPr>
              <p:spPr>
                <a:xfrm>
                  <a:off x="4571996" y="2775499"/>
                  <a:ext cx="324128" cy="307777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r="-10526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 userDrawn="1"/>
              </p:nvSpPr>
              <p:spPr>
                <a:xfrm>
                  <a:off x="4291176" y="3275692"/>
                  <a:ext cx="29687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dirty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Segoe UI" pitchFamily="34" charset="0"/>
                          </a:rPr>
                          <m:t>⊺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 userDrawn="1"/>
              </p:nvSpPr>
              <p:spPr>
                <a:xfrm>
                  <a:off x="4291176" y="3275692"/>
                  <a:ext cx="296876" cy="30777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r="-5882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7" name="Straight Connector 36"/>
            <p:cNvCxnSpPr>
              <a:stCxn id="32" idx="2"/>
              <a:endCxn id="34" idx="0"/>
            </p:cNvCxnSpPr>
            <p:nvPr userDrawn="1"/>
          </p:nvCxnSpPr>
          <p:spPr>
            <a:xfrm flipH="1">
              <a:off x="4081310" y="2584649"/>
              <a:ext cx="351096" cy="1908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2" idx="2"/>
              <a:endCxn id="33" idx="0"/>
            </p:cNvCxnSpPr>
            <p:nvPr userDrawn="1"/>
          </p:nvCxnSpPr>
          <p:spPr>
            <a:xfrm>
              <a:off x="4432406" y="2584649"/>
              <a:ext cx="28700" cy="1908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2" idx="2"/>
              <a:endCxn id="35" idx="0"/>
            </p:cNvCxnSpPr>
            <p:nvPr userDrawn="1"/>
          </p:nvCxnSpPr>
          <p:spPr>
            <a:xfrm>
              <a:off x="4432406" y="2584649"/>
              <a:ext cx="301658" cy="1908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6" idx="0"/>
              <a:endCxn id="34" idx="2"/>
            </p:cNvCxnSpPr>
            <p:nvPr userDrawn="1"/>
          </p:nvCxnSpPr>
          <p:spPr>
            <a:xfrm flipH="1" flipV="1">
              <a:off x="4081310" y="3083276"/>
              <a:ext cx="358309" cy="19241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3" idx="2"/>
              <a:endCxn id="36" idx="0"/>
            </p:cNvCxnSpPr>
            <p:nvPr userDrawn="1"/>
          </p:nvCxnSpPr>
          <p:spPr>
            <a:xfrm flipH="1">
              <a:off x="4439619" y="3083276"/>
              <a:ext cx="21487" cy="19241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5" idx="2"/>
              <a:endCxn id="36" idx="0"/>
            </p:cNvCxnSpPr>
            <p:nvPr userDrawn="1"/>
          </p:nvCxnSpPr>
          <p:spPr>
            <a:xfrm flipH="1">
              <a:off x="4439619" y="3083276"/>
              <a:ext cx="294445" cy="19241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 userDrawn="1"/>
          </p:nvSpPr>
          <p:spPr>
            <a:xfrm>
              <a:off x="3657378" y="2775499"/>
              <a:ext cx="3080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</a:rPr>
                <a:t>…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4867373" y="2775499"/>
              <a:ext cx="3080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</a:rPr>
                <a:t>…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45" name="Straight Connector 44"/>
            <p:cNvCxnSpPr>
              <a:stCxn id="32" idx="2"/>
              <a:endCxn id="44" idx="0"/>
            </p:cNvCxnSpPr>
            <p:nvPr userDrawn="1"/>
          </p:nvCxnSpPr>
          <p:spPr>
            <a:xfrm>
              <a:off x="4432406" y="2584649"/>
              <a:ext cx="589018" cy="1908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2" idx="2"/>
              <a:endCxn id="43" idx="0"/>
            </p:cNvCxnSpPr>
            <p:nvPr userDrawn="1"/>
          </p:nvCxnSpPr>
          <p:spPr>
            <a:xfrm flipH="1">
              <a:off x="3811431" y="2584649"/>
              <a:ext cx="620975" cy="1908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36" idx="0"/>
              <a:endCxn id="43" idx="2"/>
            </p:cNvCxnSpPr>
            <p:nvPr userDrawn="1"/>
          </p:nvCxnSpPr>
          <p:spPr>
            <a:xfrm flipH="1" flipV="1">
              <a:off x="3811431" y="3083276"/>
              <a:ext cx="628188" cy="19241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4" idx="2"/>
              <a:endCxn id="36" idx="0"/>
            </p:cNvCxnSpPr>
            <p:nvPr userDrawn="1"/>
          </p:nvCxnSpPr>
          <p:spPr>
            <a:xfrm flipH="1">
              <a:off x="4439619" y="3083276"/>
              <a:ext cx="581805" cy="19241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071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90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4200" dirty="0" smtClean="0"/>
              <a:t>ALTER: Exploiting Breakable Dependences for Parallelization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Kaushik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Rajan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Abhishek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Udupa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William Thies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63688" y="6165304"/>
            <a:ext cx="5472608" cy="365125"/>
          </a:xfrm>
        </p:spPr>
        <p:txBody>
          <a:bodyPr/>
          <a:lstStyle/>
          <a:p>
            <a:r>
              <a:rPr lang="en-US" sz="2000" dirty="0" smtClean="0"/>
              <a:t>Rigorous Software Engineering</a:t>
            </a:r>
          </a:p>
          <a:p>
            <a:r>
              <a:rPr lang="en-US" sz="2000" dirty="0" smtClean="0"/>
              <a:t>Microsoft Research, India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817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0" y="1368584"/>
            <a:ext cx="8808720" cy="5286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400" dirty="0" smtClean="0"/>
              <a:t>while(error </a:t>
            </a:r>
            <a:r>
              <a:rPr lang="en-IN" sz="2400" dirty="0"/>
              <a:t>&lt; EPSILON)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{ //convergence loop</a:t>
            </a:r>
            <a:endParaRPr lang="en-IN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error 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= 0.0;</a:t>
            </a:r>
          </a:p>
          <a:p>
            <a:pPr marL="0" indent="0">
              <a:buNone/>
            </a:pPr>
            <a:r>
              <a:rPr lang="nn-NO" sz="2400" dirty="0" smtClean="0"/>
              <a:t>   </a:t>
            </a:r>
            <a:r>
              <a:rPr lang="nn-NO" sz="2400" dirty="0" smtClean="0">
                <a:solidFill>
                  <a:schemeClr val="bg1">
                    <a:lumMod val="50000"/>
                  </a:schemeClr>
                </a:solidFill>
              </a:rPr>
              <a:t>for(uint32_t </a:t>
            </a:r>
            <a:r>
              <a:rPr lang="nn-NO" sz="2400" dirty="0">
                <a:solidFill>
                  <a:schemeClr val="bg1">
                    <a:lumMod val="50000"/>
                  </a:schemeClr>
                </a:solidFill>
              </a:rPr>
              <a:t>i = 1; i &lt; g</a:t>
            </a:r>
            <a:r>
              <a:rPr lang="nn-NO" sz="2400" dirty="0" smtClean="0">
                <a:solidFill>
                  <a:schemeClr val="bg1">
                    <a:lumMod val="50000"/>
                  </a:schemeClr>
                </a:solidFill>
              </a:rPr>
              <a:t>rid-</a:t>
            </a:r>
            <a:r>
              <a:rPr lang="nn-NO" sz="2400" dirty="0">
                <a:solidFill>
                  <a:schemeClr val="bg1">
                    <a:lumMod val="50000"/>
                  </a:schemeClr>
                </a:solidFill>
              </a:rPr>
              <a:t>&gt;xmax - 1; ++i) </a:t>
            </a:r>
            <a:r>
              <a:rPr lang="nn-NO" sz="2400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</a:p>
          <a:p>
            <a:pPr marL="0" indent="0">
              <a:buNone/>
            </a:pPr>
            <a:r>
              <a:rPr lang="nn-NO" sz="2400" dirty="0" smtClean="0"/>
              <a:t>     </a:t>
            </a:r>
            <a:r>
              <a:rPr lang="nn-NO" sz="2800" dirty="0" smtClean="0"/>
              <a:t>[</a:t>
            </a:r>
            <a:r>
              <a:rPr lang="nn-NO" sz="2800" b="1" dirty="0" smtClean="0"/>
              <a:t>StaleReads</a:t>
            </a:r>
            <a:r>
              <a:rPr lang="nn-NO" sz="2800" b="1" dirty="0"/>
              <a:t>, (error, max)]</a:t>
            </a:r>
            <a:endParaRPr lang="nn-NO" sz="2800" dirty="0"/>
          </a:p>
          <a:p>
            <a:pPr marL="0" indent="0">
              <a:buNone/>
            </a:pPr>
            <a:r>
              <a:rPr lang="en-IN" sz="2400" dirty="0" smtClean="0"/>
              <a:t>     </a:t>
            </a:r>
            <a:r>
              <a:rPr lang="en-IN" sz="2400" b="1" dirty="0" smtClean="0"/>
              <a:t>for(uint32_t </a:t>
            </a:r>
            <a:r>
              <a:rPr lang="en-IN" sz="2400" b="1" dirty="0"/>
              <a:t>j = 1; j &lt; </a:t>
            </a:r>
            <a:r>
              <a:rPr lang="en-IN" sz="2400" b="1" dirty="0" smtClean="0"/>
              <a:t>grid-</a:t>
            </a:r>
            <a:r>
              <a:rPr lang="en-IN" sz="2400" b="1" dirty="0"/>
              <a:t>&gt;</a:t>
            </a:r>
            <a:r>
              <a:rPr lang="en-IN" sz="2400" b="1" dirty="0" err="1"/>
              <a:t>ymax</a:t>
            </a:r>
            <a:r>
              <a:rPr lang="en-IN" sz="2400" b="1" dirty="0"/>
              <a:t> - 1; ++j)</a:t>
            </a:r>
            <a:r>
              <a:rPr lang="en-IN" sz="24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{</a:t>
            </a:r>
          </a:p>
          <a:p>
            <a:pPr marL="0" indent="0">
              <a:buNone/>
            </a:pPr>
            <a:r>
              <a:rPr lang="en-IN" sz="2400" b="1" dirty="0" smtClean="0">
                <a:solidFill>
                  <a:schemeClr val="bg1">
                    <a:lumMod val="50000"/>
                  </a:schemeClr>
                </a:solidFill>
              </a:rPr>
              <a:t>          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for(uin32_t 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k = 1; k &lt; 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grid-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&gt;</a:t>
            </a:r>
            <a:r>
              <a:rPr lang="en-IN" sz="2400" dirty="0" err="1">
                <a:solidFill>
                  <a:schemeClr val="bg1">
                    <a:lumMod val="50000"/>
                  </a:schemeClr>
                </a:solidFill>
              </a:rPr>
              <a:t>zmax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 - 1; ++k) 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           </a:t>
            </a:r>
            <a:r>
              <a:rPr lang="en-IN" sz="2400" dirty="0" err="1" smtClean="0">
                <a:solidFill>
                  <a:schemeClr val="bg1">
                    <a:lumMod val="50000"/>
                  </a:schemeClr>
                </a:solidFill>
              </a:rPr>
              <a:t>oldValue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= g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rid[i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][j][k]</a:t>
            </a:r>
            <a:endParaRPr lang="en-IN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           grid[i][j][k] = a * 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rid[i</a:t>
            </a:r>
            <a:r>
              <a:rPr lang="en-IN" sz="2400" dirty="0">
                <a:solidFill>
                  <a:schemeClr val="bg1">
                    <a:lumMod val="50000"/>
                  </a:schemeClr>
                </a:solidFill>
              </a:rPr>
              <a:t>][j][k]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+ b * </a:t>
            </a:r>
            <a:r>
              <a:rPr lang="en-IN" sz="2400" dirty="0" err="1" smtClean="0">
                <a:solidFill>
                  <a:schemeClr val="bg1">
                    <a:lumMod val="50000"/>
                  </a:schemeClr>
                </a:solidFill>
              </a:rPr>
              <a:t>AddDirectNbr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(grid)</a:t>
            </a: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                 + c * </a:t>
            </a:r>
            <a:r>
              <a:rPr lang="en-IN" sz="2400" dirty="0" err="1" smtClean="0">
                <a:solidFill>
                  <a:schemeClr val="bg1">
                    <a:lumMod val="50000"/>
                  </a:schemeClr>
                </a:solidFill>
              </a:rPr>
              <a:t>AddSquareNbr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rid) +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d * </a:t>
            </a:r>
            <a:r>
              <a:rPr lang="en-IN" sz="2400" dirty="0" err="1" smtClean="0">
                <a:solidFill>
                  <a:schemeClr val="bg1">
                    <a:lumMod val="50000"/>
                  </a:schemeClr>
                </a:solidFill>
              </a:rPr>
              <a:t>AddCubeNbr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grid);</a:t>
            </a:r>
            <a:endParaRPr lang="nn-NO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           error = max(error, (</a:t>
            </a:r>
            <a:r>
              <a:rPr lang="en-IN" sz="2400" dirty="0" err="1" smtClean="0">
                <a:solidFill>
                  <a:schemeClr val="bg1">
                    <a:lumMod val="50000"/>
                  </a:schemeClr>
                </a:solidFill>
              </a:rPr>
              <a:t>OldValue,GridPtr</a:t>
            </a: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[i][j][k])));</a:t>
            </a: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      }</a:t>
            </a:r>
            <a:endParaRPr lang="en-IN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2400" dirty="0" smtClean="0">
                <a:solidFill>
                  <a:schemeClr val="bg1">
                    <a:lumMod val="50000"/>
                  </a:schemeClr>
                </a:solidFill>
              </a:rPr>
              <a:t>}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 Annotations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25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 Loop </a:t>
            </a:r>
            <a:r>
              <a:rPr lang="en-US" dirty="0"/>
              <a:t>A</a:t>
            </a:r>
            <a:r>
              <a:rPr lang="en-US" dirty="0" smtClean="0"/>
              <a:t>nnotation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79712" y="2996952"/>
                <a:ext cx="5616624" cy="259228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𝐴</m:t>
                      </m:r>
                      <m:r>
                        <a:rPr lang="en-US" i="1" smtClean="0">
                          <a:latin typeface="Cambria Math"/>
                        </a:rPr>
                        <m:t> :=  </m:t>
                      </m:r>
                      <m:d>
                        <m:dPr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i="1" smtClean="0">
                              <a:latin typeface="Cambria Math"/>
                            </a:rPr>
                            <m:t>𝑅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 smtClean="0">
                          <a:latin typeface="Cambria Math"/>
                        </a:rPr>
                        <m:t>: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𝑜𝑢𝑡𝑂𝑓𝑂𝑟𝑑𝑒𝑟</m:t>
                      </m:r>
                      <m:r>
                        <a:rPr lang="en-US" i="1" smtClean="0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| </m:t>
                      </m:r>
                      <m:r>
                        <a:rPr lang="en-US" b="0" i="1" smtClean="0">
                          <a:latin typeface="Cambria Math"/>
                        </a:rPr>
                        <m:t>𝑠𝑡𝑎𝑙𝑒𝑅𝑒𝑎𝑑𝑠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</a:rPr>
                        <m:t> :=</m:t>
                      </m:r>
                      <m:r>
                        <a:rPr lang="en-US" b="0" i="1" smtClean="0">
                          <a:latin typeface="Cambria Math"/>
                        </a:rPr>
                        <m:t>𝜖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  <m:r>
                            <a:rPr lang="en-US" i="1">
                              <a:latin typeface="Cambria Math"/>
                            </a:rPr>
                            <m:t>;</m:t>
                          </m:r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𝑣𝑎𝑟</m:t>
                          </m:r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𝑂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≔ + 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×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 ∧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∨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min</m:t>
                      </m:r>
                      <m:r>
                        <a:rPr lang="en-US" b="0" i="1" smtClean="0">
                          <a:latin typeface="Cambria Math"/>
                        </a:rPr>
                        <m:t>⁡|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max</m:t>
                      </m:r>
                      <m:r>
                        <a:rPr lang="en-US" b="0" i="1" smtClean="0">
                          <a:latin typeface="Cambria Math"/>
                        </a:rPr>
                        <m:t>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79712" y="2996952"/>
                <a:ext cx="5616624" cy="25922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ular Callout 4"/>
          <p:cNvSpPr/>
          <p:nvPr/>
        </p:nvSpPr>
        <p:spPr>
          <a:xfrm>
            <a:off x="4788024" y="1988840"/>
            <a:ext cx="2088232" cy="792088"/>
          </a:xfrm>
          <a:prstGeom prst="wedgeRoundRectCallout">
            <a:avLst>
              <a:gd name="adj1" fmla="val -97265"/>
              <a:gd name="adj2" fmla="val 898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Reduction variable</a:t>
            </a:r>
            <a:endParaRPr lang="en-US" sz="28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971600" y="1956687"/>
            <a:ext cx="2088232" cy="792088"/>
          </a:xfrm>
          <a:prstGeom prst="wedgeRoundRectCallout">
            <a:avLst>
              <a:gd name="adj1" fmla="val 64366"/>
              <a:gd name="adj2" fmla="val 9225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Dependence guarantee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885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Test Driven Parallelism </a:t>
            </a:r>
            <a:r>
              <a:rPr lang="en-US" sz="3600" dirty="0"/>
              <a:t>I</a:t>
            </a:r>
            <a:r>
              <a:rPr lang="en-US" sz="3600" dirty="0" smtClean="0"/>
              <a:t>nference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167" y="1546632"/>
                <a:ext cx="4641449" cy="403244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 smtClean="0"/>
                  <a:t>Exhaustive parallelization engine</a:t>
                </a:r>
              </a:p>
              <a:p>
                <a:r>
                  <a:rPr lang="en-US" sz="2400" dirty="0" smtClean="0"/>
                  <a:t>For each annotation run all test cases, record outcome</a:t>
                </a:r>
              </a:p>
              <a:p>
                <a:r>
                  <a:rPr lang="en-US" sz="2400" dirty="0" smtClean="0"/>
                  <a:t>outcome of a single run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N" sz="2400" i="1" dirty="0" smtClean="0">
                        <a:latin typeface="Cambria Math"/>
                      </a:rPr>
                      <m:t>𝑠𝑢𝑐𝑐𝑒𝑠𝑠</m:t>
                    </m:r>
                    <m:r>
                      <a:rPr lang="en-IN" sz="2400" i="1" dirty="0">
                        <a:latin typeface="Cambria Math"/>
                      </a:rPr>
                      <m:t>, </m:t>
                    </m:r>
                    <m:r>
                      <a:rPr lang="en-IN" sz="2400" i="1" dirty="0">
                        <a:latin typeface="Cambria Math"/>
                      </a:rPr>
                      <m:t>𝑓𝑎𝑖𝑙𝑢𝑟𝑒</m:t>
                    </m:r>
                    <m:r>
                      <a:rPr lang="en-US" sz="2400" b="0" i="1" dirty="0" smtClean="0">
                        <a:latin typeface="Cambria Math"/>
                      </a:rPr>
                      <m:t>∈</m:t>
                    </m:r>
                    <m:r>
                      <m:rPr>
                        <m:nor/>
                      </m:rPr>
                      <a:rPr lang="en-US" sz="2400" b="0" i="0" dirty="0" smtClean="0">
                        <a:latin typeface="Cambria Math"/>
                      </a:rPr>
                      <m:t>(</m:t>
                    </m:r>
                    <m:r>
                      <m:rPr>
                        <m:nor/>
                      </m:rPr>
                      <a:rPr lang="en-IN" sz="2400" i="1" dirty="0"/>
                      <m:t>crash</m:t>
                    </m:r>
                    <m:r>
                      <m:rPr>
                        <m:nor/>
                      </m:rPr>
                      <a:rPr lang="en-IN" sz="2400" i="1" dirty="0"/>
                      <m:t>, </m:t>
                    </m:r>
                    <m:r>
                      <m:rPr>
                        <m:nor/>
                      </m:rPr>
                      <a:rPr lang="en-IN" sz="2400" i="1" dirty="0"/>
                      <m:t>timeout</m:t>
                    </m:r>
                    <m:r>
                      <m:rPr>
                        <m:nor/>
                      </m:rPr>
                      <a:rPr lang="en-IN" sz="2400" i="1" dirty="0"/>
                      <m:t>, </m:t>
                    </m:r>
                    <m:r>
                      <m:rPr>
                        <m:nor/>
                      </m:rPr>
                      <a:rPr lang="en-IN" sz="2400" i="1" dirty="0"/>
                      <m:t>high</m:t>
                    </m:r>
                    <m:r>
                      <m:rPr>
                        <m:nor/>
                      </m:rPr>
                      <a:rPr lang="en-IN" sz="2400" i="1" dirty="0"/>
                      <m:t> </m:t>
                    </m:r>
                    <m:r>
                      <m:rPr>
                        <m:nor/>
                      </m:rPr>
                      <a:rPr lang="en-IN" sz="2400" i="1" dirty="0"/>
                      <m:t>contention</m:t>
                    </m:r>
                    <m:r>
                      <m:rPr>
                        <m:nor/>
                      </m:rPr>
                      <a:rPr lang="en-IN" sz="2400" i="1" dirty="0"/>
                      <m:t>, </m:t>
                    </m:r>
                    <m:r>
                      <m:rPr>
                        <m:nor/>
                      </m:rPr>
                      <a:rPr lang="en-IN" sz="2400" i="1" dirty="0"/>
                      <m:t>output</m:t>
                    </m:r>
                    <m:r>
                      <m:rPr>
                        <m:nor/>
                      </m:rPr>
                      <a:rPr lang="en-IN" sz="2400" i="1" dirty="0"/>
                      <m:t> </m:t>
                    </m:r>
                    <m:r>
                      <m:rPr>
                        <m:nor/>
                      </m:rPr>
                      <a:rPr lang="en-IN" sz="2400" i="1" dirty="0"/>
                      <m:t>mismatch</m:t>
                    </m:r>
                  </m:oMath>
                </a14:m>
                <a:r>
                  <a:rPr lang="en-IN" sz="2400" dirty="0" smtClean="0"/>
                  <a:t>)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US" sz="2400" dirty="0" smtClean="0"/>
                  <a:t>Output mismatch: assertion failures or floating point difference &lt; 0.01%</a:t>
                </a:r>
                <a:endParaRPr lang="en-US" sz="2400" b="0" dirty="0" smtClean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167" y="1546632"/>
                <a:ext cx="4641449" cy="4032448"/>
              </a:xfrm>
              <a:blipFill rotWithShape="1">
                <a:blip r:embed="rId2"/>
                <a:stretch>
                  <a:fillRect l="-1969" t="-1059" b="-3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>
          <a:xfrm>
            <a:off x="6833019" y="2060848"/>
            <a:ext cx="1915445" cy="93895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Test suite</a:t>
            </a:r>
            <a:endParaRPr lang="en-IN" sz="2200" dirty="0"/>
          </a:p>
        </p:txBody>
      </p:sp>
      <p:sp>
        <p:nvSpPr>
          <p:cNvPr id="14" name="Oval 13"/>
          <p:cNvSpPr/>
          <p:nvPr/>
        </p:nvSpPr>
        <p:spPr>
          <a:xfrm>
            <a:off x="4371366" y="2060848"/>
            <a:ext cx="2216858" cy="93895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Sequential program</a:t>
            </a:r>
            <a:endParaRPr lang="en-IN" sz="2200" dirty="0"/>
          </a:p>
        </p:txBody>
      </p:sp>
      <p:sp>
        <p:nvSpPr>
          <p:cNvPr id="15" name="Rounded Rectangle 14"/>
          <p:cNvSpPr/>
          <p:nvPr/>
        </p:nvSpPr>
        <p:spPr>
          <a:xfrm>
            <a:off x="5220072" y="3212976"/>
            <a:ext cx="3096344" cy="863526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Exhaustive parallelization engine</a:t>
            </a:r>
            <a:endParaRPr lang="en-IN" sz="2200" dirty="0"/>
          </a:p>
        </p:txBody>
      </p:sp>
      <p:sp>
        <p:nvSpPr>
          <p:cNvPr id="16" name="Oval 15"/>
          <p:cNvSpPr/>
          <p:nvPr/>
        </p:nvSpPr>
        <p:spPr>
          <a:xfrm>
            <a:off x="5220072" y="4293096"/>
            <a:ext cx="3168352" cy="91083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Candidate Parallel program</a:t>
            </a:r>
            <a:endParaRPr lang="en-IN" sz="2200" dirty="0"/>
          </a:p>
        </p:txBody>
      </p:sp>
      <p:cxnSp>
        <p:nvCxnSpPr>
          <p:cNvPr id="17" name="Straight Arrow Connector 16"/>
          <p:cNvCxnSpPr>
            <a:stCxn id="14" idx="4"/>
          </p:cNvCxnSpPr>
          <p:nvPr/>
        </p:nvCxnSpPr>
        <p:spPr>
          <a:xfrm>
            <a:off x="5479795" y="2999802"/>
            <a:ext cx="822681" cy="214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4"/>
          </p:cNvCxnSpPr>
          <p:nvPr/>
        </p:nvCxnSpPr>
        <p:spPr>
          <a:xfrm flipH="1">
            <a:off x="7047336" y="2999802"/>
            <a:ext cx="743406" cy="214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</p:cNvCxnSpPr>
          <p:nvPr/>
        </p:nvCxnSpPr>
        <p:spPr>
          <a:xfrm>
            <a:off x="6768244" y="4076502"/>
            <a:ext cx="0" cy="248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38952" y="4879320"/>
            <a:ext cx="262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User </a:t>
            </a:r>
          </a:p>
          <a:p>
            <a:pPr algn="ctr"/>
            <a:r>
              <a:rPr lang="en-US" sz="2400" dirty="0" smtClean="0"/>
              <a:t>validation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268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Assisted Parallelism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503" y="1493094"/>
            <a:ext cx="4040188" cy="639762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Prior art</a:t>
            </a:r>
          </a:p>
          <a:p>
            <a:pPr algn="ctr"/>
            <a:r>
              <a:rPr lang="en-US" dirty="0" smtClean="0"/>
              <a:t>Automatic parallelism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040" y="5949280"/>
            <a:ext cx="2885440" cy="8274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 smtClean="0"/>
              <a:t>  Preserve program dependences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639762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ALTER</a:t>
            </a:r>
          </a:p>
          <a:p>
            <a:pPr algn="ctr"/>
            <a:r>
              <a:rPr lang="en-US" dirty="0" smtClean="0"/>
              <a:t>Assisted parallelism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6689" y="6237312"/>
            <a:ext cx="4041775" cy="50006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Preserve functionality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115616" y="2204864"/>
            <a:ext cx="2241938" cy="100982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Sequential program</a:t>
            </a:r>
            <a:endParaRPr lang="en-IN" sz="2200" dirty="0"/>
          </a:p>
        </p:txBody>
      </p:sp>
      <p:sp>
        <p:nvSpPr>
          <p:cNvPr id="8" name="Rounded Rectangle 7"/>
          <p:cNvSpPr/>
          <p:nvPr/>
        </p:nvSpPr>
        <p:spPr>
          <a:xfrm>
            <a:off x="1115616" y="3500438"/>
            <a:ext cx="2241938" cy="114300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Conservative</a:t>
            </a:r>
          </a:p>
          <a:p>
            <a:pPr algn="ctr"/>
            <a:r>
              <a:rPr lang="en-US" sz="2200" dirty="0" smtClean="0"/>
              <a:t>Compiler analysis</a:t>
            </a:r>
            <a:endParaRPr lang="en-IN" sz="2200" dirty="0"/>
          </a:p>
        </p:txBody>
      </p:sp>
      <p:sp>
        <p:nvSpPr>
          <p:cNvPr id="9" name="Oval 8"/>
          <p:cNvSpPr/>
          <p:nvPr/>
        </p:nvSpPr>
        <p:spPr>
          <a:xfrm>
            <a:off x="1115616" y="4974607"/>
            <a:ext cx="2241938" cy="811847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Parallel program</a:t>
            </a:r>
            <a:endParaRPr lang="en-IN" sz="2200" dirty="0"/>
          </a:p>
        </p:txBody>
      </p:sp>
      <p:cxnSp>
        <p:nvCxnSpPr>
          <p:cNvPr id="10" name="Straight Arrow Connector 9"/>
          <p:cNvCxnSpPr>
            <a:stCxn id="7" idx="4"/>
            <a:endCxn id="8" idx="0"/>
          </p:cNvCxnSpPr>
          <p:nvPr/>
        </p:nvCxnSpPr>
        <p:spPr>
          <a:xfrm>
            <a:off x="2236585" y="3214686"/>
            <a:ext cx="0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9" idx="0"/>
          </p:cNvCxnSpPr>
          <p:nvPr/>
        </p:nvCxnSpPr>
        <p:spPr>
          <a:xfrm flipH="1">
            <a:off x="2236585" y="4643448"/>
            <a:ext cx="2" cy="3311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833019" y="2060848"/>
            <a:ext cx="1915445" cy="93895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Test suite</a:t>
            </a:r>
            <a:endParaRPr lang="en-IN" sz="2200" dirty="0"/>
          </a:p>
        </p:txBody>
      </p:sp>
      <p:sp>
        <p:nvSpPr>
          <p:cNvPr id="13" name="Oval 12"/>
          <p:cNvSpPr/>
          <p:nvPr/>
        </p:nvSpPr>
        <p:spPr>
          <a:xfrm>
            <a:off x="4371366" y="2060848"/>
            <a:ext cx="2216858" cy="93895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Sequential program</a:t>
            </a:r>
            <a:endParaRPr lang="en-IN" sz="2200" dirty="0"/>
          </a:p>
        </p:txBody>
      </p:sp>
      <p:sp>
        <p:nvSpPr>
          <p:cNvPr id="14" name="Rounded Rectangle 13"/>
          <p:cNvSpPr/>
          <p:nvPr/>
        </p:nvSpPr>
        <p:spPr>
          <a:xfrm>
            <a:off x="5220072" y="3212976"/>
            <a:ext cx="3096344" cy="863526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Exhaustive parallelization engine</a:t>
            </a:r>
            <a:endParaRPr lang="en-IN" sz="2200" dirty="0"/>
          </a:p>
        </p:txBody>
      </p:sp>
      <p:sp>
        <p:nvSpPr>
          <p:cNvPr id="15" name="Oval 14"/>
          <p:cNvSpPr/>
          <p:nvPr/>
        </p:nvSpPr>
        <p:spPr>
          <a:xfrm>
            <a:off x="5220072" y="4293096"/>
            <a:ext cx="3168352" cy="91083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Candidate Parallel program</a:t>
            </a:r>
            <a:endParaRPr lang="en-IN" sz="2200" dirty="0"/>
          </a:p>
        </p:txBody>
      </p:sp>
      <p:cxnSp>
        <p:nvCxnSpPr>
          <p:cNvPr id="16" name="Straight Arrow Connector 15"/>
          <p:cNvCxnSpPr>
            <a:stCxn id="13" idx="4"/>
          </p:cNvCxnSpPr>
          <p:nvPr/>
        </p:nvCxnSpPr>
        <p:spPr>
          <a:xfrm>
            <a:off x="5479795" y="2999802"/>
            <a:ext cx="822681" cy="214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4"/>
          </p:cNvCxnSpPr>
          <p:nvPr/>
        </p:nvCxnSpPr>
        <p:spPr>
          <a:xfrm flipH="1">
            <a:off x="7047336" y="2999802"/>
            <a:ext cx="743406" cy="214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</p:cNvCxnSpPr>
          <p:nvPr/>
        </p:nvCxnSpPr>
        <p:spPr>
          <a:xfrm>
            <a:off x="6768244" y="4076502"/>
            <a:ext cx="0" cy="248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128792" y="4869160"/>
            <a:ext cx="262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User </a:t>
            </a:r>
          </a:p>
          <a:p>
            <a:pPr algn="ctr"/>
            <a:r>
              <a:rPr lang="en-US" sz="2400" dirty="0" smtClean="0"/>
              <a:t>validation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707847" y="5203930"/>
            <a:ext cx="0" cy="2087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652120" y="5412640"/>
            <a:ext cx="2232248" cy="79208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Auto tune for </a:t>
            </a:r>
            <a:r>
              <a:rPr lang="en-US" sz="2200" dirty="0" err="1" smtClean="0"/>
              <a:t>perf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79087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26543"/>
              </p:ext>
            </p:extLst>
          </p:nvPr>
        </p:nvGraphicFramePr>
        <p:xfrm>
          <a:off x="467544" y="1052736"/>
          <a:ext cx="7632848" cy="515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304256"/>
                <a:gridCol w="2592288"/>
                <a:gridCol w="1224136"/>
              </a:tblGrid>
              <a:tr h="537921">
                <a:tc>
                  <a:txBody>
                    <a:bodyPr/>
                    <a:lstStyle/>
                    <a:p>
                      <a:r>
                        <a:rPr lang="en-US" dirty="0" smtClean="0"/>
                        <a:t>BENCHMARK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ALGORITHM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PARALLELISM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LOOP WGT</a:t>
                      </a:r>
                      <a:endParaRPr lang="en-US" dirty="0"/>
                    </a:p>
                  </a:txBody>
                  <a:tcPr/>
                </a:tc>
              </a:tr>
              <a:tr h="39818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AggloClust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Branch &amp; 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STALE READS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89%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GSdense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Dense algebra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STALE 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GSsparse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Sparse algebra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STALE 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42488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FloydWarshall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Dynamic programming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STALE 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smtClean="0"/>
                        <a:t>SG3D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Structured grids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STALE READS, (error, max)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96%</a:t>
                      </a:r>
                      <a:endParaRPr lang="en-US" dirty="0"/>
                    </a:p>
                  </a:txBody>
                  <a:tcPr/>
                </a:tc>
              </a:tr>
              <a:tr h="38530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BarnesHut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N-body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99.6%</a:t>
                      </a:r>
                      <a:endParaRPr lang="en-US" dirty="0"/>
                    </a:p>
                  </a:txBody>
                  <a:tcPr/>
                </a:tc>
              </a:tr>
              <a:tr h="396789">
                <a:tc>
                  <a:txBody>
                    <a:bodyPr/>
                    <a:lstStyle/>
                    <a:p>
                      <a:r>
                        <a:rPr lang="en-US" dirty="0" smtClean="0"/>
                        <a:t>FFT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Spectral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89579">
                <a:tc>
                  <a:txBody>
                    <a:bodyPr/>
                    <a:lstStyle/>
                    <a:p>
                      <a:r>
                        <a:rPr lang="en-US" dirty="0" smtClean="0"/>
                        <a:t>HMM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Graphical models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427722">
                <a:tc>
                  <a:txBody>
                    <a:bodyPr/>
                    <a:lstStyle/>
                    <a:p>
                      <a:r>
                        <a:rPr lang="en-US" dirty="0" smtClean="0"/>
                        <a:t>Genome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Bioinformatics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STALE READS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89%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smtClean="0"/>
                        <a:t>SSCA2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Scientific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STALE READS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smtClean="0"/>
                        <a:t>K-means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Data</a:t>
                      </a:r>
                      <a:r>
                        <a:rPr lang="en-US" sz="1600" i="1" baseline="0" dirty="0" smtClean="0"/>
                        <a:t> mining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STALE READS, (delta, +)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89%</a:t>
                      </a:r>
                      <a:endParaRPr lang="en-US" dirty="0"/>
                    </a:p>
                  </a:txBody>
                  <a:tcPr/>
                </a:tc>
              </a:tr>
              <a:tr h="320531">
                <a:tc>
                  <a:txBody>
                    <a:bodyPr/>
                    <a:lstStyle/>
                    <a:p>
                      <a:r>
                        <a:rPr lang="en-US" dirty="0" smtClean="0"/>
                        <a:t>Labyrinth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Engineering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51519" y="202630"/>
            <a:ext cx="8373745" cy="994122"/>
          </a:xfrm>
        </p:spPr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251520" y="1591092"/>
            <a:ext cx="1656184" cy="194421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51520" y="4581128"/>
            <a:ext cx="1584176" cy="172819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19" y="1412776"/>
            <a:ext cx="8373745" cy="4752528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Experiments on a 2 x quad core </a:t>
            </a:r>
            <a:r>
              <a:rPr lang="en-US" sz="2800" dirty="0"/>
              <a:t>X</a:t>
            </a:r>
            <a:r>
              <a:rPr lang="en-US" sz="2800" dirty="0" smtClean="0"/>
              <a:t>eon processor</a:t>
            </a:r>
          </a:p>
          <a:p>
            <a:r>
              <a:rPr lang="en-US" sz="2800" dirty="0" smtClean="0"/>
              <a:t>Alter transformations in Microsoft Phoenix compiler framework</a:t>
            </a:r>
          </a:p>
          <a:p>
            <a:r>
              <a:rPr lang="en-US" sz="2800" dirty="0" smtClean="0"/>
              <a:t>Comparison with dependence speculation and manual parallelization of 2 applications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72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: Baseline</a:t>
            </a:r>
            <a:endParaRPr lang="en-US" dirty="0"/>
          </a:p>
        </p:txBody>
      </p:sp>
      <p:graphicFrame>
        <p:nvGraphicFramePr>
          <p:cNvPr id="8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569329"/>
              </p:ext>
            </p:extLst>
          </p:nvPr>
        </p:nvGraphicFramePr>
        <p:xfrm>
          <a:off x="374650" y="1412875"/>
          <a:ext cx="83740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187624" y="4221088"/>
            <a:ext cx="55446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5652120" y="4509120"/>
            <a:ext cx="936104" cy="36004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188180" y="4523226"/>
            <a:ext cx="2663740" cy="36004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ular Callout 3"/>
          <p:cNvSpPr/>
          <p:nvPr/>
        </p:nvSpPr>
        <p:spPr>
          <a:xfrm>
            <a:off x="1979712" y="2996952"/>
            <a:ext cx="1728192" cy="936104"/>
          </a:xfrm>
          <a:prstGeom prst="wedgeRoundRectCallout">
            <a:avLst>
              <a:gd name="adj1" fmla="val -51528"/>
              <a:gd name="adj2" fmla="val 11125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scope for dependence speculation</a:t>
            </a:r>
            <a:endParaRPr lang="en-US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6948264" y="4041068"/>
            <a:ext cx="1728192" cy="936104"/>
          </a:xfrm>
          <a:prstGeom prst="wedgeRoundRectCallout">
            <a:avLst>
              <a:gd name="adj1" fmla="val -69529"/>
              <a:gd name="adj2" fmla="val 3573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scope for dependence speculation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92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4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: Alter</a:t>
            </a:r>
            <a:endParaRPr lang="en-US" dirty="0"/>
          </a:p>
        </p:txBody>
      </p:sp>
      <p:graphicFrame>
        <p:nvGraphicFramePr>
          <p:cNvPr id="8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648216"/>
              </p:ext>
            </p:extLst>
          </p:nvPr>
        </p:nvGraphicFramePr>
        <p:xfrm>
          <a:off x="374650" y="1412875"/>
          <a:ext cx="83740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187624" y="4221088"/>
            <a:ext cx="55446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30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Results: Manual </a:t>
            </a:r>
            <a:r>
              <a:rPr lang="en-US" dirty="0"/>
              <a:t>P</a:t>
            </a:r>
            <a:r>
              <a:rPr lang="en-US" dirty="0" smtClean="0"/>
              <a:t>arallelization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187624" y="4221088"/>
            <a:ext cx="55446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438268"/>
              </p:ext>
            </p:extLst>
          </p:nvPr>
        </p:nvGraphicFramePr>
        <p:xfrm>
          <a:off x="374650" y="1412875"/>
          <a:ext cx="83740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6012160" y="2420888"/>
            <a:ext cx="648072" cy="1224136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619672" y="3429000"/>
            <a:ext cx="1224136" cy="576064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1907704" y="2132856"/>
            <a:ext cx="1728192" cy="720080"/>
          </a:xfrm>
          <a:prstGeom prst="wedgeRoundRectCallout">
            <a:avLst>
              <a:gd name="adj1" fmla="val -48801"/>
              <a:gd name="adj2" fmla="val 12434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Comparable performance</a:t>
            </a:r>
            <a:endParaRPr lang="en-US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4355976" y="1412776"/>
            <a:ext cx="2304256" cy="720080"/>
          </a:xfrm>
          <a:prstGeom prst="wedgeRoundRectCallout">
            <a:avLst>
              <a:gd name="adj1" fmla="val 28111"/>
              <a:gd name="adj2" fmla="val 9162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Good speedup with fine grain locking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18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Paper…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08912" cy="4536504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ALTER multi-process memory allocator</a:t>
            </a:r>
          </a:p>
          <a:p>
            <a:r>
              <a:rPr lang="en-US" sz="2800" dirty="0" smtClean="0"/>
              <a:t>ALTER collections</a:t>
            </a:r>
          </a:p>
          <a:p>
            <a:r>
              <a:rPr lang="en-US" sz="2800" dirty="0" smtClean="0"/>
              <a:t>Usage scenario’s for ALTER</a:t>
            </a:r>
          </a:p>
          <a:p>
            <a:r>
              <a:rPr lang="en-US" sz="2800" dirty="0" smtClean="0"/>
              <a:t>Profiling and instrumentation overhead</a:t>
            </a:r>
          </a:p>
          <a:p>
            <a:r>
              <a:rPr lang="en-US" sz="2800" dirty="0" smtClean="0"/>
              <a:t>DOALL parallelism and speculation within ALTER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474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132855" y="1340768"/>
            <a:ext cx="4302769" cy="93610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19" y="274638"/>
            <a:ext cx="8769281" cy="994122"/>
          </a:xfrm>
        </p:spPr>
        <p:txBody>
          <a:bodyPr>
            <a:normAutofit/>
          </a:bodyPr>
          <a:lstStyle/>
          <a:p>
            <a:r>
              <a:rPr lang="en-US" dirty="0" smtClean="0"/>
              <a:t>Parallelization Reconsidered</a:t>
            </a:r>
            <a:endParaRPr lang="en-US" dirty="0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142187" y="1340768"/>
            <a:ext cx="4746969" cy="1118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Are there dependences between loop iterations?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4766164" y="1241595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/>
              <a:t>No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4761260" y="1908329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/>
              <a:t>Yes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917439" y="1271400"/>
            <a:ext cx="2842462" cy="656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DOALL Parallelism</a:t>
            </a: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898777" y="1789666"/>
            <a:ext cx="3385175" cy="6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Sequential program</a:t>
            </a:r>
          </a:p>
        </p:txBody>
      </p:sp>
      <p:cxnSp>
        <p:nvCxnSpPr>
          <p:cNvPr id="53" name="Straight Arrow Connector 52"/>
          <p:cNvCxnSpPr>
            <a:stCxn id="51" idx="3"/>
          </p:cNvCxnSpPr>
          <p:nvPr/>
        </p:nvCxnSpPr>
        <p:spPr>
          <a:xfrm flipV="1">
            <a:off x="4435624" y="1483567"/>
            <a:ext cx="1491731" cy="325253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</p:cNvCxnSpPr>
          <p:nvPr/>
        </p:nvCxnSpPr>
        <p:spPr>
          <a:xfrm>
            <a:off x="4435624" y="1808820"/>
            <a:ext cx="1491731" cy="225255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95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19" y="1412776"/>
            <a:ext cx="8616881" cy="47525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Test-driven parallelization</a:t>
            </a:r>
          </a:p>
          <a:p>
            <a:pPr lvl="1"/>
            <a:r>
              <a:rPr lang="en-US" sz="2400" dirty="0" err="1" smtClean="0"/>
              <a:t>QuickStep</a:t>
            </a:r>
            <a:r>
              <a:rPr lang="en-US" sz="2400" dirty="0" smtClean="0"/>
              <a:t>:  similar testing methods for non-deterministic programs, offers accuracy bounds </a:t>
            </a:r>
            <a:r>
              <a:rPr lang="en-IN" sz="2400" dirty="0" smtClean="0">
                <a:solidFill>
                  <a:srgbClr val="0070C0"/>
                </a:solidFill>
              </a:rPr>
              <a:t>[</a:t>
            </a:r>
            <a:r>
              <a:rPr lang="en-IN" sz="2400" dirty="0" err="1" smtClean="0">
                <a:solidFill>
                  <a:srgbClr val="0070C0"/>
                </a:solidFill>
              </a:rPr>
              <a:t>Rinard</a:t>
            </a:r>
            <a:r>
              <a:rPr lang="en-IN" sz="2400" dirty="0" smtClean="0">
                <a:solidFill>
                  <a:srgbClr val="0070C0"/>
                </a:solidFill>
              </a:rPr>
              <a:t> 2010]</a:t>
            </a:r>
          </a:p>
          <a:p>
            <a:r>
              <a:rPr lang="en-US" sz="2800" dirty="0"/>
              <a:t>Assisted </a:t>
            </a:r>
            <a:r>
              <a:rPr lang="en-US" sz="2800" dirty="0" smtClean="0"/>
              <a:t>parallelization </a:t>
            </a:r>
            <a:r>
              <a:rPr lang="en-US" sz="2400" dirty="0" smtClean="0">
                <a:solidFill>
                  <a:srgbClr val="0070C0"/>
                </a:solidFill>
              </a:rPr>
              <a:t>[Taylor 2011] [</a:t>
            </a:r>
            <a:r>
              <a:rPr lang="en-US" sz="2400" dirty="0" err="1" smtClean="0">
                <a:solidFill>
                  <a:srgbClr val="0070C0"/>
                </a:solidFill>
              </a:rPr>
              <a:t>Tournavitis</a:t>
            </a:r>
            <a:r>
              <a:rPr lang="en-US" sz="2400" dirty="0" smtClean="0">
                <a:solidFill>
                  <a:srgbClr val="0070C0"/>
                </a:solidFill>
              </a:rPr>
              <a:t> 2009] 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dirty="0" err="1"/>
              <a:t>Paralax</a:t>
            </a:r>
            <a:r>
              <a:rPr lang="en-US" dirty="0"/>
              <a:t>:  annotations improve precision of analysis, but dependences respected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70C0"/>
                </a:solidFill>
              </a:rPr>
              <a:t>[</a:t>
            </a:r>
            <a:r>
              <a:rPr lang="en-US" sz="2400" dirty="0" err="1">
                <a:solidFill>
                  <a:srgbClr val="0070C0"/>
                </a:solidFill>
              </a:rPr>
              <a:t>Vandierendonck</a:t>
            </a:r>
            <a:r>
              <a:rPr lang="en-US" sz="2400" dirty="0">
                <a:solidFill>
                  <a:srgbClr val="0070C0"/>
                </a:solidFill>
              </a:rPr>
              <a:t> 2010</a:t>
            </a:r>
            <a:r>
              <a:rPr lang="en-US" sz="2400" dirty="0" smtClean="0">
                <a:solidFill>
                  <a:srgbClr val="0070C0"/>
                </a:solidFill>
              </a:rPr>
              <a:t>]</a:t>
            </a:r>
            <a:endParaRPr lang="en-IN" sz="2400" dirty="0" smtClean="0">
              <a:solidFill>
                <a:srgbClr val="0070C0"/>
              </a:solidFill>
            </a:endParaRPr>
          </a:p>
          <a:p>
            <a:r>
              <a:rPr lang="en-US" sz="2800" dirty="0"/>
              <a:t>Implicit parallelization </a:t>
            </a:r>
            <a:r>
              <a:rPr lang="en-US" sz="2400" dirty="0" smtClean="0">
                <a:solidFill>
                  <a:srgbClr val="0070C0"/>
                </a:solidFill>
              </a:rPr>
              <a:t>[Burckhardt </a:t>
            </a:r>
            <a:r>
              <a:rPr lang="en-US" sz="2400" smtClean="0">
                <a:solidFill>
                  <a:srgbClr val="0070C0"/>
                </a:solidFill>
              </a:rPr>
              <a:t>2010]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/>
              <a:t>Commutative </a:t>
            </a:r>
            <a:r>
              <a:rPr lang="en-US" sz="2400" dirty="0" smtClean="0"/>
              <a:t>annotation for reordering</a:t>
            </a:r>
            <a:r>
              <a:rPr lang="en-US" sz="2400" dirty="0" smtClean="0">
                <a:solidFill>
                  <a:srgbClr val="0070C0"/>
                </a:solidFill>
              </a:rPr>
              <a:t>[August 2007, 11]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400" dirty="0" smtClean="0"/>
              <a:t>Optimistic execution of irregular programs </a:t>
            </a:r>
            <a:r>
              <a:rPr lang="en-US" sz="2400" dirty="0" smtClean="0">
                <a:solidFill>
                  <a:srgbClr val="0070C0"/>
                </a:solidFill>
              </a:rPr>
              <a:t>[</a:t>
            </a:r>
            <a:r>
              <a:rPr lang="en-US" sz="2400" dirty="0" err="1" smtClean="0">
                <a:solidFill>
                  <a:srgbClr val="0070C0"/>
                </a:solidFill>
              </a:rPr>
              <a:t>Pingali</a:t>
            </a:r>
            <a:r>
              <a:rPr lang="en-US" sz="2400" dirty="0" smtClean="0">
                <a:solidFill>
                  <a:srgbClr val="0070C0"/>
                </a:solidFill>
              </a:rPr>
              <a:t> 2008]</a:t>
            </a:r>
          </a:p>
          <a:p>
            <a:pPr lvl="1"/>
            <a:r>
              <a:rPr lang="en-US" sz="2400" dirty="0" smtClean="0"/>
              <a:t>As far as we know, stale reads execution model is new</a:t>
            </a:r>
            <a:endParaRPr lang="en-US" sz="2400" dirty="0"/>
          </a:p>
          <a:p>
            <a:endParaRPr lang="en-IN" sz="28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" y="1371601"/>
            <a:ext cx="8463985" cy="4946108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Breakable dependences </a:t>
            </a:r>
            <a:r>
              <a:rPr lang="en-US" sz="2800" dirty="0" smtClean="0"/>
              <a:t>must be exploited in order to parallelize certain classes of programs</a:t>
            </a:r>
          </a:p>
          <a:p>
            <a:endParaRPr lang="en-US" sz="1200" dirty="0" smtClean="0"/>
          </a:p>
          <a:p>
            <a:r>
              <a:rPr lang="en-US" sz="2800" dirty="0" smtClean="0"/>
              <a:t>We propose a new execution model, </a:t>
            </a:r>
            <a:r>
              <a:rPr lang="en-US" sz="2800" b="1" dirty="0" err="1" smtClean="0"/>
              <a:t>StaleReads</a:t>
            </a:r>
            <a:r>
              <a:rPr lang="en-US" sz="2800" dirty="0" smtClean="0"/>
              <a:t>,  that violates dependences in a principled way</a:t>
            </a:r>
          </a:p>
          <a:p>
            <a:pPr marL="0" indent="0">
              <a:buNone/>
            </a:pPr>
            <a:r>
              <a:rPr lang="en-US" sz="1200" dirty="0" smtClean="0"/>
              <a:t> </a:t>
            </a:r>
            <a:endParaRPr lang="en-US" sz="1300" dirty="0"/>
          </a:p>
          <a:p>
            <a:r>
              <a:rPr lang="en-US" sz="2800" dirty="0"/>
              <a:t>Adopt database notion of </a:t>
            </a:r>
            <a:r>
              <a:rPr lang="en-US" sz="2800" b="1" dirty="0"/>
              <a:t>Snapshot Isolation</a:t>
            </a:r>
            <a:r>
              <a:rPr lang="en-US" sz="2800" dirty="0"/>
              <a:t> for loop parallelization</a:t>
            </a:r>
          </a:p>
          <a:p>
            <a:pPr marL="0" indent="0">
              <a:buNone/>
            </a:pPr>
            <a:r>
              <a:rPr lang="en-US" sz="1200" dirty="0" smtClean="0"/>
              <a:t>  </a:t>
            </a:r>
            <a:endParaRPr lang="en-US" sz="2800" dirty="0" smtClean="0"/>
          </a:p>
          <a:p>
            <a:r>
              <a:rPr lang="en-US" sz="2800" b="1" dirty="0" smtClean="0"/>
              <a:t>ALTER</a:t>
            </a:r>
            <a:r>
              <a:rPr lang="en-US" sz="2800" dirty="0" smtClean="0"/>
              <a:t> is a compiler and deterministic runtime system that discovers new parallelism in programs</a:t>
            </a:r>
          </a:p>
          <a:p>
            <a:endParaRPr lang="en-US" sz="1200" dirty="0" smtClean="0"/>
          </a:p>
          <a:p>
            <a:r>
              <a:rPr lang="en-US" sz="2800" dirty="0" smtClean="0"/>
              <a:t>We believe tools for </a:t>
            </a:r>
            <a:r>
              <a:rPr lang="en-US" sz="2800" b="1" dirty="0" smtClean="0"/>
              <a:t>assisted parallelism</a:t>
            </a:r>
            <a:r>
              <a:rPr lang="en-US" sz="2800" dirty="0" smtClean="0"/>
              <a:t> can help to overcome the limits of automatic parallelization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680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/>
          <p:cNvSpPr/>
          <p:nvPr/>
        </p:nvSpPr>
        <p:spPr>
          <a:xfrm>
            <a:off x="4790802" y="1972818"/>
            <a:ext cx="596000" cy="1030528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62407" y="2526499"/>
            <a:ext cx="6124402" cy="1030528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81069" y="3940626"/>
            <a:ext cx="2293039" cy="9676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6358646" y="3862874"/>
            <a:ext cx="2653192" cy="1119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2987810" y="3862874"/>
            <a:ext cx="2653192" cy="1119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927787" y="4026275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err="1" smtClean="0">
                <a:solidFill>
                  <a:srgbClr val="FFFF00"/>
                </a:solidFill>
              </a:rPr>
              <a:t>Commutativity</a:t>
            </a:r>
            <a:r>
              <a:rPr lang="en-US" sz="2600" b="1" dirty="0">
                <a:solidFill>
                  <a:srgbClr val="FFFF00"/>
                </a:solidFill>
              </a:rPr>
              <a:t/>
            </a:r>
            <a:br>
              <a:rPr lang="en-US" sz="2600" b="1" dirty="0">
                <a:solidFill>
                  <a:srgbClr val="FFFF00"/>
                </a:solidFill>
              </a:rPr>
            </a:br>
            <a:r>
              <a:rPr lang="en-US" sz="2600" b="1" dirty="0" smtClean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32855" y="1340768"/>
            <a:ext cx="4302769" cy="93610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Parallelization Reconsidered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-180528" y="5240867"/>
            <a:ext cx="2699792" cy="1565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 smtClean="0"/>
              <a:t>Dependences are Imprecise</a:t>
            </a:r>
          </a:p>
        </p:txBody>
      </p:sp>
      <p:sp>
        <p:nvSpPr>
          <p:cNvPr id="29" name="Footer Placeholder 3"/>
          <p:cNvSpPr txBox="1">
            <a:spLocks/>
          </p:cNvSpPr>
          <p:nvPr/>
        </p:nvSpPr>
        <p:spPr>
          <a:xfrm>
            <a:off x="298782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242189" y="4146258"/>
            <a:ext cx="208526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>
                <a:solidFill>
                  <a:srgbClr val="FFFF00"/>
                </a:solidFill>
              </a:rPr>
              <a:t>Speculation</a:t>
            </a:r>
            <a:endParaRPr lang="en-US" sz="2600" b="1" i="1" dirty="0" smtClean="0">
              <a:solidFill>
                <a:srgbClr val="FFFF0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600" b="1" dirty="0" smtClean="0">
              <a:solidFill>
                <a:srgbClr val="FFFF00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4762429" y="5318459"/>
            <a:ext cx="2329852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800" dirty="0" smtClean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771799" y="5240867"/>
            <a:ext cx="3155555" cy="1493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/>
              <a:t>Dependences can</a:t>
            </a:r>
            <a:br>
              <a:rPr lang="en-US" sz="2600" b="1" dirty="0" smtClean="0"/>
            </a:br>
            <a:r>
              <a:rPr lang="en-US" sz="2600" b="1" dirty="0" smtClean="0"/>
              <a:t>be Reordered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6024957" y="5240867"/>
            <a:ext cx="3155555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/>
              <a:t>Dependences can</a:t>
            </a:r>
            <a:br>
              <a:rPr lang="en-US" sz="2600" b="1" dirty="0" smtClean="0"/>
            </a:br>
            <a:r>
              <a:rPr lang="en-US" sz="2600" b="1" dirty="0" smtClean="0"/>
              <a:t>be Broken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320799" y="3914303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>
                <a:solidFill>
                  <a:srgbClr val="FFFF00"/>
                </a:solidFill>
              </a:rPr>
              <a:t>Break Dependences!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6186809" y="2467543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Our Technique: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2.0x speedup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200" b="1" i="1" dirty="0" smtClean="0">
                <a:solidFill>
                  <a:srgbClr val="FF0000"/>
                </a:solidFill>
              </a:rPr>
              <a:t>on four cores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016150" y="4466732"/>
            <a:ext cx="1276311" cy="6906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No </a:t>
            </a:r>
            <a:br>
              <a:rPr lang="en-US" sz="2400" b="1" i="1" dirty="0" smtClean="0">
                <a:solidFill>
                  <a:srgbClr val="FF0000"/>
                </a:solidFill>
              </a:rPr>
            </a:br>
            <a:r>
              <a:rPr lang="en-US" sz="2400" b="1" i="1" dirty="0" smtClean="0">
                <a:solidFill>
                  <a:srgbClr val="FF0000"/>
                </a:solidFill>
              </a:rPr>
              <a:t>Speedup</a:t>
            </a:r>
            <a:endParaRPr lang="en-US" sz="2400" b="1" i="1" dirty="0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142187" y="1340768"/>
            <a:ext cx="4746969" cy="1118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Are there dependences between loop iterations?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4766164" y="1241595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/>
              <a:t>No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4761260" y="1908329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917439" y="1271400"/>
            <a:ext cx="2842462" cy="656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DOALL Parallelism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347864" y="6309320"/>
            <a:ext cx="221849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898777" y="1789666"/>
            <a:ext cx="3385175" cy="6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Sequential program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-1828" y="2614199"/>
            <a:ext cx="2232248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Agglomerative Clustering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6018851" y="2067539"/>
            <a:ext cx="2992987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3917237" y="3055377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K-Means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1909010" y="3055377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Gauss Seidel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3917237" y="2543686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Floyd-</a:t>
            </a:r>
            <a:r>
              <a:rPr lang="en-US" sz="2400" dirty="0" err="1" smtClean="0">
                <a:solidFill>
                  <a:schemeClr val="bg1"/>
                </a:solidFill>
              </a:rPr>
              <a:t>Warshall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1909010" y="2543686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SG3D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cxnSp>
        <p:nvCxnSpPr>
          <p:cNvPr id="53" name="Straight Arrow Connector 52"/>
          <p:cNvCxnSpPr>
            <a:stCxn id="51" idx="3"/>
          </p:cNvCxnSpPr>
          <p:nvPr/>
        </p:nvCxnSpPr>
        <p:spPr>
          <a:xfrm flipV="1">
            <a:off x="4435624" y="1483567"/>
            <a:ext cx="1491731" cy="325253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</p:cNvCxnSpPr>
          <p:nvPr/>
        </p:nvCxnSpPr>
        <p:spPr>
          <a:xfrm>
            <a:off x="4435624" y="1808820"/>
            <a:ext cx="1491731" cy="225255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73" idx="1"/>
          </p:cNvCxnSpPr>
          <p:nvPr/>
        </p:nvCxnSpPr>
        <p:spPr>
          <a:xfrm>
            <a:off x="416877" y="3517644"/>
            <a:ext cx="0" cy="564696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3" idx="6"/>
            <a:endCxn id="70" idx="2"/>
          </p:cNvCxnSpPr>
          <p:nvPr/>
        </p:nvCxnSpPr>
        <p:spPr>
          <a:xfrm flipV="1">
            <a:off x="2374108" y="4422711"/>
            <a:ext cx="613702" cy="1758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70" idx="6"/>
            <a:endCxn id="72" idx="2"/>
          </p:cNvCxnSpPr>
          <p:nvPr/>
        </p:nvCxnSpPr>
        <p:spPr>
          <a:xfrm>
            <a:off x="5641002" y="4422711"/>
            <a:ext cx="717644" cy="0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7714652" y="3508313"/>
            <a:ext cx="0" cy="350004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86802" y="4466732"/>
            <a:ext cx="1276311" cy="6906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No </a:t>
            </a:r>
            <a:br>
              <a:rPr lang="en-US" sz="2400" b="1" i="1" dirty="0" smtClean="0">
                <a:solidFill>
                  <a:srgbClr val="FF0000"/>
                </a:solidFill>
              </a:rPr>
            </a:br>
            <a:r>
              <a:rPr lang="en-US" sz="2400" b="1" i="1" dirty="0" smtClean="0">
                <a:solidFill>
                  <a:srgbClr val="FF0000"/>
                </a:solidFill>
              </a:rPr>
              <a:t>Speedup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12888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2" grpId="0" animBg="1"/>
      <p:bldP spid="70" grpId="0" animBg="1"/>
      <p:bldP spid="30" grpId="0"/>
      <p:bldP spid="28" grpId="0" build="p"/>
      <p:bldP spid="31" grpId="0"/>
      <p:bldP spid="33" grpId="0"/>
      <p:bldP spid="34" grpId="0"/>
      <p:bldP spid="35" grpId="0"/>
      <p:bldP spid="36" grpId="0"/>
      <p:bldP spid="37" grpId="0"/>
      <p:bldP spid="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/>
          <p:cNvSpPr/>
          <p:nvPr/>
        </p:nvSpPr>
        <p:spPr>
          <a:xfrm>
            <a:off x="4790802" y="1972818"/>
            <a:ext cx="596000" cy="1030528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62407" y="2526499"/>
            <a:ext cx="6124402" cy="1030528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81069" y="3940626"/>
            <a:ext cx="2293039" cy="9676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6358646" y="3862874"/>
            <a:ext cx="2653192" cy="1119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2987810" y="3862874"/>
            <a:ext cx="2653192" cy="1119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927787" y="4026275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err="1" smtClean="0">
                <a:solidFill>
                  <a:srgbClr val="FFFF00"/>
                </a:solidFill>
              </a:rPr>
              <a:t>Commutativity</a:t>
            </a:r>
            <a:r>
              <a:rPr lang="en-US" sz="2600" b="1" dirty="0">
                <a:solidFill>
                  <a:srgbClr val="FFFF00"/>
                </a:solidFill>
              </a:rPr>
              <a:t/>
            </a:r>
            <a:br>
              <a:rPr lang="en-US" sz="2600" b="1" dirty="0">
                <a:solidFill>
                  <a:srgbClr val="FFFF00"/>
                </a:solidFill>
              </a:rPr>
            </a:br>
            <a:r>
              <a:rPr lang="en-US" sz="2600" b="1" dirty="0" smtClean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32855" y="1340768"/>
            <a:ext cx="4302769" cy="93610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Parallelization Reconsidered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2895600" cy="365125"/>
          </a:xfrm>
        </p:spPr>
        <p:txBody>
          <a:bodyPr/>
          <a:lstStyle/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-180528" y="5240867"/>
            <a:ext cx="2699792" cy="1565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 smtClean="0"/>
              <a:t>Dependences are Imprecise</a:t>
            </a:r>
          </a:p>
        </p:txBody>
      </p:sp>
      <p:sp>
        <p:nvSpPr>
          <p:cNvPr id="29" name="Footer Placeholder 3"/>
          <p:cNvSpPr txBox="1">
            <a:spLocks/>
          </p:cNvSpPr>
          <p:nvPr/>
        </p:nvSpPr>
        <p:spPr>
          <a:xfrm>
            <a:off x="298782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Rigorous Software Engineering</a:t>
            </a:r>
          </a:p>
          <a:p>
            <a:r>
              <a:rPr lang="en-US" smtClean="0"/>
              <a:t>Microsoft Research, India</a:t>
            </a:r>
            <a:endParaRPr lang="en-US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242189" y="4146258"/>
            <a:ext cx="208526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>
                <a:solidFill>
                  <a:srgbClr val="FFFF00"/>
                </a:solidFill>
              </a:rPr>
              <a:t>Speculation</a:t>
            </a:r>
            <a:endParaRPr lang="en-US" sz="2600" b="1" i="1" dirty="0" smtClean="0">
              <a:solidFill>
                <a:srgbClr val="FFFF0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600" b="1" dirty="0" smtClean="0">
              <a:solidFill>
                <a:srgbClr val="FFFF00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4762429" y="5318459"/>
            <a:ext cx="2329852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800" dirty="0" smtClean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771799" y="5240867"/>
            <a:ext cx="3155555" cy="1493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/>
              <a:t>Dependences can</a:t>
            </a:r>
            <a:br>
              <a:rPr lang="en-US" sz="2600" b="1" dirty="0" smtClean="0"/>
            </a:br>
            <a:r>
              <a:rPr lang="en-US" sz="2600" b="1" dirty="0" smtClean="0"/>
              <a:t>be Reordered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6024957" y="5240867"/>
            <a:ext cx="3155555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/>
              <a:t>Dependences can</a:t>
            </a:r>
            <a:br>
              <a:rPr lang="en-US" sz="2600" b="1" dirty="0" smtClean="0"/>
            </a:br>
            <a:r>
              <a:rPr lang="en-US" sz="2600" b="1" dirty="0" smtClean="0"/>
              <a:t>be Broken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320799" y="3914303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600" b="1" dirty="0" smtClean="0">
                <a:solidFill>
                  <a:srgbClr val="FFFF00"/>
                </a:solidFill>
              </a:rPr>
              <a:t>Break Dependences!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6186809" y="2467543"/>
            <a:ext cx="2787705" cy="11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Our Technique: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2.0x speedup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200" b="1" i="1" dirty="0" smtClean="0">
                <a:solidFill>
                  <a:schemeClr val="bg1"/>
                </a:solidFill>
              </a:rPr>
              <a:t>on four cores</a:t>
            </a:r>
            <a:endParaRPr lang="en-US" sz="2800" b="1" i="1" dirty="0" smtClean="0">
              <a:solidFill>
                <a:schemeClr val="bg1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016150" y="4466732"/>
            <a:ext cx="1276311" cy="6906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No </a:t>
            </a:r>
            <a:br>
              <a:rPr lang="en-US" sz="2400" b="1" i="1" dirty="0" smtClean="0">
                <a:solidFill>
                  <a:srgbClr val="FF0000"/>
                </a:solidFill>
              </a:rPr>
            </a:br>
            <a:r>
              <a:rPr lang="en-US" sz="2400" b="1" i="1" dirty="0" smtClean="0">
                <a:solidFill>
                  <a:srgbClr val="FF0000"/>
                </a:solidFill>
              </a:rPr>
              <a:t>Speedup</a:t>
            </a:r>
            <a:endParaRPr lang="en-US" sz="2400" b="1" i="1" dirty="0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142187" y="1340768"/>
            <a:ext cx="4746969" cy="1118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Are there dependences between loop iterations?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4766164" y="1241595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/>
              <a:t>No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4761260" y="1908329"/>
            <a:ext cx="805846" cy="65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917439" y="1271400"/>
            <a:ext cx="2842462" cy="656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DOALL Parallelism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347864" y="6309320"/>
            <a:ext cx="221849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898777" y="1789666"/>
            <a:ext cx="3385175" cy="6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Sequential program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-1828" y="2614199"/>
            <a:ext cx="2232248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Agglomerative Clustering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6018851" y="2067539"/>
            <a:ext cx="2992987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3917237" y="3055377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K-Means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1909010" y="3055377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Gauss Seidel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3917237" y="2543686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Floyd-</a:t>
            </a:r>
            <a:r>
              <a:rPr lang="en-US" sz="2400" dirty="0" err="1" smtClean="0">
                <a:solidFill>
                  <a:schemeClr val="bg1"/>
                </a:solidFill>
              </a:rPr>
              <a:t>Warshall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1909010" y="2543686"/>
            <a:ext cx="2232248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SG3D</a:t>
            </a:r>
            <a:endParaRPr lang="en-US" sz="2400" i="1" dirty="0" smtClean="0">
              <a:solidFill>
                <a:schemeClr val="bg1"/>
              </a:solidFill>
            </a:endParaRPr>
          </a:p>
        </p:txBody>
      </p:sp>
      <p:cxnSp>
        <p:nvCxnSpPr>
          <p:cNvPr id="53" name="Straight Arrow Connector 52"/>
          <p:cNvCxnSpPr>
            <a:stCxn id="51" idx="3"/>
          </p:cNvCxnSpPr>
          <p:nvPr/>
        </p:nvCxnSpPr>
        <p:spPr>
          <a:xfrm flipV="1">
            <a:off x="4435624" y="1483567"/>
            <a:ext cx="1491731" cy="325253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</p:cNvCxnSpPr>
          <p:nvPr/>
        </p:nvCxnSpPr>
        <p:spPr>
          <a:xfrm>
            <a:off x="4435624" y="1808820"/>
            <a:ext cx="1491731" cy="225255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73" idx="1"/>
          </p:cNvCxnSpPr>
          <p:nvPr/>
        </p:nvCxnSpPr>
        <p:spPr>
          <a:xfrm>
            <a:off x="416877" y="3517644"/>
            <a:ext cx="0" cy="564696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3" idx="6"/>
            <a:endCxn id="70" idx="2"/>
          </p:cNvCxnSpPr>
          <p:nvPr/>
        </p:nvCxnSpPr>
        <p:spPr>
          <a:xfrm flipV="1">
            <a:off x="2374108" y="4422711"/>
            <a:ext cx="613702" cy="1758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70" idx="6"/>
            <a:endCxn id="72" idx="2"/>
          </p:cNvCxnSpPr>
          <p:nvPr/>
        </p:nvCxnSpPr>
        <p:spPr>
          <a:xfrm>
            <a:off x="5641002" y="4422711"/>
            <a:ext cx="717644" cy="0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7714652" y="3508313"/>
            <a:ext cx="0" cy="350004"/>
          </a:xfrm>
          <a:prstGeom prst="straightConnector1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86802" y="4466732"/>
            <a:ext cx="1276311" cy="6906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No </a:t>
            </a:r>
            <a:br>
              <a:rPr lang="en-US" sz="2400" b="1" i="1" dirty="0" smtClean="0">
                <a:solidFill>
                  <a:srgbClr val="FF0000"/>
                </a:solidFill>
              </a:rPr>
            </a:br>
            <a:r>
              <a:rPr lang="en-US" sz="2400" b="1" i="1" dirty="0" smtClean="0">
                <a:solidFill>
                  <a:srgbClr val="FF0000"/>
                </a:solidFill>
              </a:rPr>
              <a:t>Speedup</a:t>
            </a:r>
            <a:endParaRPr lang="en-US" sz="24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6587415" y="2737169"/>
            <a:ext cx="2097413" cy="659172"/>
          </a:xfrm>
          <a:prstGeom prst="rect">
            <a:avLst/>
          </a:prstGeom>
          <a:noFill/>
        </p:spPr>
        <p:txBody>
          <a:bodyPr wrap="square" tIns="0" bIns="0" rtlCol="0">
            <a:no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ALTER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9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Breakable Dependences: Stale Reads</a:t>
            </a:r>
          </a:p>
          <a:p>
            <a:r>
              <a:rPr lang="en-US" dirty="0" smtClean="0"/>
              <a:t>Deterministic Runtime System</a:t>
            </a:r>
          </a:p>
          <a:p>
            <a:r>
              <a:rPr lang="en-US" dirty="0" smtClean="0"/>
              <a:t>Assisted Parallelization</a:t>
            </a:r>
          </a:p>
          <a:p>
            <a:r>
              <a:rPr lang="en-US" dirty="0" smtClean="0"/>
              <a:t>Results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*other details in the paper*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2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18" y="100462"/>
            <a:ext cx="8769281" cy="1249362"/>
          </a:xfrm>
        </p:spPr>
        <p:txBody>
          <a:bodyPr>
            <a:noAutofit/>
          </a:bodyPr>
          <a:lstStyle/>
          <a:p>
            <a:r>
              <a:rPr lang="en-US" dirty="0" smtClean="0"/>
              <a:t>Breakable Dependences</a:t>
            </a:r>
            <a:br>
              <a:rPr lang="en-US" dirty="0" smtClean="0"/>
            </a:br>
            <a:r>
              <a:rPr lang="en-US" sz="3200" dirty="0" smtClean="0"/>
              <a:t>in an Iterative Convergence Algorithm</a:t>
            </a:r>
            <a:endParaRPr lang="en-US" dirty="0"/>
          </a:p>
        </p:txBody>
      </p:sp>
      <p:grpSp>
        <p:nvGrpSpPr>
          <p:cNvPr id="156" name="Group 155"/>
          <p:cNvGrpSpPr/>
          <p:nvPr/>
        </p:nvGrpSpPr>
        <p:grpSpPr>
          <a:xfrm>
            <a:off x="106677" y="3747319"/>
            <a:ext cx="2386452" cy="2742124"/>
            <a:chOff x="106677" y="3747319"/>
            <a:chExt cx="2386452" cy="2742124"/>
          </a:xfrm>
        </p:grpSpPr>
        <p:sp>
          <p:nvSpPr>
            <p:cNvPr id="32" name="Rectangle 31"/>
            <p:cNvSpPr/>
            <p:nvPr/>
          </p:nvSpPr>
          <p:spPr>
            <a:xfrm>
              <a:off x="480653" y="3747319"/>
              <a:ext cx="17330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i="1" dirty="0" smtClean="0"/>
                <a:t>sequential</a:t>
              </a:r>
            </a:p>
          </p:txBody>
        </p:sp>
        <p:sp>
          <p:nvSpPr>
            <p:cNvPr id="60" name="Bent Arrow 59"/>
            <p:cNvSpPr/>
            <p:nvPr/>
          </p:nvSpPr>
          <p:spPr>
            <a:xfrm rot="10800000" flipV="1">
              <a:off x="1577349" y="4818876"/>
              <a:ext cx="283464" cy="283464"/>
            </a:xfrm>
            <a:prstGeom prst="bentArrow">
              <a:avLst/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59" name="Bent Arrow 58"/>
            <p:cNvSpPr/>
            <p:nvPr/>
          </p:nvSpPr>
          <p:spPr>
            <a:xfrm rot="10800000" flipV="1">
              <a:off x="1033053" y="5232548"/>
              <a:ext cx="283464" cy="283464"/>
            </a:xfrm>
            <a:prstGeom prst="bentArrow">
              <a:avLst/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06677" y="5985498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(1)</a:t>
              </a:r>
              <a:endParaRPr lang="en-US" sz="2400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37184" y="5523860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(2)</a:t>
              </a:r>
              <a:endParaRPr lang="en-US" sz="2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356636" y="5119869"/>
              <a:ext cx="540945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/>
                <a:t>…</a:t>
              </a:r>
              <a:endParaRPr lang="en-US" sz="2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919353" y="4628917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(n)</a:t>
              </a:r>
              <a:endParaRPr lang="en-US" sz="2400" dirty="0"/>
            </a:p>
          </p:txBody>
        </p:sp>
        <p:sp>
          <p:nvSpPr>
            <p:cNvPr id="29" name="Bent Arrow 28"/>
            <p:cNvSpPr/>
            <p:nvPr/>
          </p:nvSpPr>
          <p:spPr>
            <a:xfrm rot="10800000" flipV="1">
              <a:off x="423441" y="5678878"/>
              <a:ext cx="283464" cy="283464"/>
            </a:xfrm>
            <a:prstGeom prst="bentArrow">
              <a:avLst/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50221" y="4344675"/>
              <a:ext cx="1170788" cy="64561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400" dirty="0" smtClean="0"/>
                <a:t>DO WHILE</a:t>
              </a:r>
              <a:endParaRPr lang="en-US" sz="2400" dirty="0"/>
            </a:p>
          </p:txBody>
        </p:sp>
        <p:sp>
          <p:nvSpPr>
            <p:cNvPr id="62" name="Down Arrow 61"/>
            <p:cNvSpPr/>
            <p:nvPr/>
          </p:nvSpPr>
          <p:spPr>
            <a:xfrm>
              <a:off x="193765" y="5023234"/>
              <a:ext cx="157444" cy="949994"/>
            </a:xfrm>
            <a:prstGeom prst="downArrow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Bent Arrow 62"/>
            <p:cNvSpPr/>
            <p:nvPr/>
          </p:nvSpPr>
          <p:spPr>
            <a:xfrm rot="10800000" flipH="1" flipV="1">
              <a:off x="1356635" y="4320868"/>
              <a:ext cx="1013925" cy="283464"/>
            </a:xfrm>
            <a:prstGeom prst="bentArrow">
              <a:avLst/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65" name="Rectangle 64"/>
          <p:cNvSpPr/>
          <p:nvPr/>
        </p:nvSpPr>
        <p:spPr>
          <a:xfrm>
            <a:off x="-65440" y="1656660"/>
            <a:ext cx="4593867" cy="176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while(!converged)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 = 1 to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refine(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soln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[i])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80852" y="1598560"/>
            <a:ext cx="4026987" cy="19609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6043704" y="3837882"/>
            <a:ext cx="2908204" cy="2721458"/>
            <a:chOff x="2882996" y="3747319"/>
            <a:chExt cx="2908204" cy="2721458"/>
          </a:xfrm>
        </p:grpSpPr>
        <p:sp>
          <p:nvSpPr>
            <p:cNvPr id="33" name="Rectangle 32"/>
            <p:cNvSpPr/>
            <p:nvPr/>
          </p:nvSpPr>
          <p:spPr>
            <a:xfrm>
              <a:off x="3449368" y="3747319"/>
              <a:ext cx="166359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i="1" dirty="0" smtClean="0"/>
                <a:t>privatized</a:t>
              </a:r>
              <a:endParaRPr lang="en-US" sz="2800" b="1" i="1" dirty="0"/>
            </a:p>
          </p:txBody>
        </p:sp>
        <p:grpSp>
          <p:nvGrpSpPr>
            <p:cNvPr id="152" name="Group 151"/>
            <p:cNvGrpSpPr/>
            <p:nvPr/>
          </p:nvGrpSpPr>
          <p:grpSpPr>
            <a:xfrm>
              <a:off x="2882996" y="4320868"/>
              <a:ext cx="2908204" cy="2147909"/>
              <a:chOff x="2882996" y="4418846"/>
              <a:chExt cx="2908204" cy="2147909"/>
            </a:xfrm>
          </p:grpSpPr>
          <p:sp>
            <p:nvSpPr>
              <p:cNvPr id="106" name="Freeform 105"/>
              <p:cNvSpPr/>
              <p:nvPr/>
            </p:nvSpPr>
            <p:spPr>
              <a:xfrm>
                <a:off x="4111673" y="4517579"/>
                <a:ext cx="1679527" cy="1839686"/>
              </a:xfrm>
              <a:custGeom>
                <a:avLst/>
                <a:gdLst>
                  <a:gd name="connsiteX0" fmla="*/ 1153886 w 1338943"/>
                  <a:gd name="connsiteY0" fmla="*/ 1839686 h 1839686"/>
                  <a:gd name="connsiteX1" fmla="*/ 1338943 w 1338943"/>
                  <a:gd name="connsiteY1" fmla="*/ 1839686 h 1839686"/>
                  <a:gd name="connsiteX2" fmla="*/ 1338943 w 1338943"/>
                  <a:gd name="connsiteY2" fmla="*/ 0 h 1839686"/>
                  <a:gd name="connsiteX3" fmla="*/ 0 w 1338943"/>
                  <a:gd name="connsiteY3" fmla="*/ 0 h 1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8943" h="1839686">
                    <a:moveTo>
                      <a:pt x="1153886" y="1839686"/>
                    </a:moveTo>
                    <a:lnTo>
                      <a:pt x="1338943" y="1839686"/>
                    </a:lnTo>
                    <a:lnTo>
                      <a:pt x="1338943" y="0"/>
                    </a:lnTo>
                    <a:lnTo>
                      <a:pt x="0" y="0"/>
                    </a:lnTo>
                  </a:path>
                </a:pathLst>
              </a:cu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ounded Rectangle 69"/>
              <p:cNvSpPr/>
              <p:nvPr/>
            </p:nvSpPr>
            <p:spPr>
              <a:xfrm>
                <a:off x="2882996" y="6059669"/>
                <a:ext cx="573776" cy="503945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dirty="0" smtClean="0"/>
                  <a:t>(1)</a:t>
                </a:r>
                <a:endParaRPr lang="en-US" sz="2400" dirty="0"/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3513503" y="5598031"/>
                <a:ext cx="573776" cy="503945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dirty="0" smtClean="0"/>
                  <a:t>(2)</a:t>
                </a:r>
                <a:endParaRPr lang="en-US" sz="2400" dirty="0"/>
              </a:p>
            </p:txBody>
          </p:sp>
          <p:sp>
            <p:nvSpPr>
              <p:cNvPr id="72" name="Rounded Rectangle 71"/>
              <p:cNvSpPr/>
              <p:nvPr/>
            </p:nvSpPr>
            <p:spPr>
              <a:xfrm>
                <a:off x="4132955" y="5194040"/>
                <a:ext cx="540945" cy="503945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dirty="0" smtClean="0"/>
                  <a:t>…</a:t>
                </a:r>
                <a:endParaRPr lang="en-US" sz="2400" dirty="0"/>
              </a:p>
            </p:txBody>
          </p:sp>
          <p:cxnSp>
            <p:nvCxnSpPr>
              <p:cNvPr id="82" name="Straight Arrow Connector 81"/>
              <p:cNvCxnSpPr/>
              <p:nvPr/>
            </p:nvCxnSpPr>
            <p:spPr>
              <a:xfrm>
                <a:off x="3066652" y="5064457"/>
                <a:ext cx="0" cy="995212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>
                <a:off x="3229938" y="5097115"/>
                <a:ext cx="371834" cy="517759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/>
              <p:nvPr/>
            </p:nvCxnSpPr>
            <p:spPr>
              <a:xfrm>
                <a:off x="3612658" y="5086229"/>
                <a:ext cx="542069" cy="381556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/>
              <p:cNvCxnSpPr>
                <a:stCxn id="75" idx="3"/>
                <a:endCxn id="73" idx="1"/>
              </p:cNvCxnSpPr>
              <p:nvPr/>
            </p:nvCxnSpPr>
            <p:spPr>
              <a:xfrm>
                <a:off x="4097328" y="4741652"/>
                <a:ext cx="598344" cy="213409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Rounded Rectangle 91"/>
              <p:cNvSpPr/>
              <p:nvPr/>
            </p:nvSpPr>
            <p:spPr>
              <a:xfrm>
                <a:off x="4395190" y="5918588"/>
                <a:ext cx="1260743" cy="648167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dirty="0" smtClean="0"/>
                  <a:t>shared</a:t>
                </a:r>
              </a:p>
              <a:p>
                <a:pPr algn="ctr"/>
                <a:r>
                  <a:rPr lang="en-US" sz="2400" dirty="0" smtClean="0"/>
                  <a:t>memory</a:t>
                </a:r>
                <a:endParaRPr lang="en-US" sz="2400" dirty="0"/>
              </a:p>
            </p:txBody>
          </p:sp>
          <p:cxnSp>
            <p:nvCxnSpPr>
              <p:cNvPr id="93" name="Straight Arrow Connector 92"/>
              <p:cNvCxnSpPr/>
              <p:nvPr/>
            </p:nvCxnSpPr>
            <p:spPr>
              <a:xfrm>
                <a:off x="3456772" y="6420502"/>
                <a:ext cx="934467" cy="0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prstDash val="soli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/>
              <p:nvPr/>
            </p:nvCxnSpPr>
            <p:spPr>
              <a:xfrm>
                <a:off x="4097929" y="6025060"/>
                <a:ext cx="399345" cy="135908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/>
              <p:nvPr/>
            </p:nvCxnSpPr>
            <p:spPr>
              <a:xfrm>
                <a:off x="4634131" y="5683906"/>
                <a:ext cx="168789" cy="234682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>
                <a:stCxn id="73" idx="2"/>
                <a:endCxn id="92" idx="0"/>
              </p:cNvCxnSpPr>
              <p:nvPr/>
            </p:nvCxnSpPr>
            <p:spPr>
              <a:xfrm>
                <a:off x="4982560" y="5207033"/>
                <a:ext cx="43002" cy="711555"/>
              </a:xfrm>
              <a:prstGeom prst="straightConnector1">
                <a:avLst/>
              </a:prstGeom>
              <a:ln w="82550">
                <a:solidFill>
                  <a:schemeClr val="tx2"/>
                </a:solidFill>
                <a:prstDash val="soli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Rounded Rectangle 72"/>
              <p:cNvSpPr/>
              <p:nvPr/>
            </p:nvSpPr>
            <p:spPr>
              <a:xfrm>
                <a:off x="4695672" y="4703088"/>
                <a:ext cx="573776" cy="503945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dirty="0" smtClean="0"/>
                  <a:t>(n)</a:t>
                </a:r>
                <a:endParaRPr lang="en-US" sz="2400" dirty="0"/>
              </a:p>
            </p:txBody>
          </p:sp>
          <p:sp>
            <p:nvSpPr>
              <p:cNvPr id="75" name="Rounded Rectangle 74"/>
              <p:cNvSpPr/>
              <p:nvPr/>
            </p:nvSpPr>
            <p:spPr>
              <a:xfrm>
                <a:off x="2926540" y="4418846"/>
                <a:ext cx="1170788" cy="645611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0000"/>
                  </a:lnSpc>
                </a:pPr>
                <a:r>
                  <a:rPr lang="en-US" sz="2400" dirty="0" smtClean="0"/>
                  <a:t>DO WHILE</a:t>
                </a:r>
                <a:endParaRPr lang="en-US" sz="2400" dirty="0"/>
              </a:p>
            </p:txBody>
          </p:sp>
        </p:grpSp>
      </p:grpSp>
      <p:sp>
        <p:nvSpPr>
          <p:cNvPr id="150" name="TextBox 149"/>
          <p:cNvSpPr txBox="1"/>
          <p:nvPr/>
        </p:nvSpPr>
        <p:spPr>
          <a:xfrm>
            <a:off x="4427400" y="1511471"/>
            <a:ext cx="4554132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/>
              <a:t>Examples: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600" dirty="0" smtClean="0"/>
              <a:t>Floyd </a:t>
            </a:r>
            <a:r>
              <a:rPr lang="en-US" sz="2600" dirty="0" err="1" smtClean="0"/>
              <a:t>Warshall</a:t>
            </a:r>
            <a:r>
              <a:rPr lang="en-US" sz="2600" dirty="0" smtClean="0"/>
              <a:t> algorithm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600" dirty="0" smtClean="0"/>
              <a:t>Monotonic data-flow analyses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600" dirty="0" smtClean="0"/>
              <a:t>Linear algebra solvers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600" dirty="0" smtClean="0"/>
              <a:t>Stencil computations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97542" y="3823821"/>
            <a:ext cx="2974950" cy="2810659"/>
            <a:chOff x="5887981" y="3747319"/>
            <a:chExt cx="2974950" cy="2810659"/>
          </a:xfrm>
        </p:grpSpPr>
        <p:sp>
          <p:nvSpPr>
            <p:cNvPr id="53" name="Bent Arrow 52"/>
            <p:cNvSpPr/>
            <p:nvPr/>
          </p:nvSpPr>
          <p:spPr>
            <a:xfrm rot="10800000" flipV="1">
              <a:off x="6769584" y="4999136"/>
              <a:ext cx="899290" cy="624677"/>
            </a:xfrm>
            <a:prstGeom prst="bentArrow">
              <a:avLst>
                <a:gd name="adj1" fmla="val 11605"/>
                <a:gd name="adj2" fmla="val 9895"/>
                <a:gd name="adj3" fmla="val 23985"/>
                <a:gd name="adj4" fmla="val 36143"/>
              </a:avLst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54" name="Bent Arrow 153"/>
            <p:cNvSpPr/>
            <p:nvPr/>
          </p:nvSpPr>
          <p:spPr>
            <a:xfrm rot="5400000">
              <a:off x="6526012" y="6045863"/>
              <a:ext cx="285952" cy="405019"/>
            </a:xfrm>
            <a:prstGeom prst="bentArrow">
              <a:avLst/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895516" y="3747319"/>
              <a:ext cx="29674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 smtClean="0"/>
                <a:t>ALTER:  s</a:t>
              </a:r>
              <a:r>
                <a:rPr lang="en-US" sz="2800" b="1" i="1" dirty="0" smtClean="0"/>
                <a:t>tale reads</a:t>
              </a:r>
              <a:endParaRPr lang="en-US" sz="2800" b="1" i="1" dirty="0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7116658" y="4419605"/>
              <a:ext cx="1746273" cy="1839682"/>
            </a:xfrm>
            <a:custGeom>
              <a:avLst/>
              <a:gdLst>
                <a:gd name="connsiteX0" fmla="*/ 1153886 w 1338943"/>
                <a:gd name="connsiteY0" fmla="*/ 1839686 h 1839686"/>
                <a:gd name="connsiteX1" fmla="*/ 1338943 w 1338943"/>
                <a:gd name="connsiteY1" fmla="*/ 1839686 h 1839686"/>
                <a:gd name="connsiteX2" fmla="*/ 1338943 w 1338943"/>
                <a:gd name="connsiteY2" fmla="*/ 0 h 1839686"/>
                <a:gd name="connsiteX3" fmla="*/ 0 w 1338943"/>
                <a:gd name="connsiteY3" fmla="*/ 0 h 183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38943" h="1839686">
                  <a:moveTo>
                    <a:pt x="1153886" y="1839686"/>
                  </a:moveTo>
                  <a:lnTo>
                    <a:pt x="1338943" y="1839686"/>
                  </a:lnTo>
                  <a:lnTo>
                    <a:pt x="1338943" y="0"/>
                  </a:lnTo>
                  <a:lnTo>
                    <a:pt x="0" y="0"/>
                  </a:lnTo>
                </a:path>
              </a:pathLst>
            </a:custGeom>
            <a:ln w="82550">
              <a:solidFill>
                <a:schemeClr val="tx2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5887981" y="5961691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(1)</a:t>
              </a:r>
              <a:endParaRPr lang="en-US" sz="2400" dirty="0"/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6518488" y="5559045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(2)</a:t>
              </a:r>
              <a:endParaRPr lang="en-US" sz="2400" dirty="0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7137940" y="5184550"/>
              <a:ext cx="540945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/>
                <a:t>…</a:t>
              </a:r>
              <a:endParaRPr lang="en-US" sz="2400" dirty="0"/>
            </a:p>
          </p:txBody>
        </p:sp>
        <p:cxnSp>
          <p:nvCxnSpPr>
            <p:cNvPr id="122" name="Straight Arrow Connector 121"/>
            <p:cNvCxnSpPr/>
            <p:nvPr/>
          </p:nvCxnSpPr>
          <p:spPr>
            <a:xfrm>
              <a:off x="6071637" y="4966479"/>
              <a:ext cx="0" cy="995212"/>
            </a:xfrm>
            <a:prstGeom prst="straightConnector1">
              <a:avLst/>
            </a:prstGeom>
            <a:ln w="82550">
              <a:solidFill>
                <a:schemeClr val="tx2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ounded Rectangle 125"/>
            <p:cNvSpPr/>
            <p:nvPr/>
          </p:nvSpPr>
          <p:spPr>
            <a:xfrm>
              <a:off x="7617839" y="5834671"/>
              <a:ext cx="1136232" cy="72330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smtClean="0"/>
                <a:t>merge</a:t>
              </a:r>
              <a:endParaRPr lang="en-US" sz="2400" dirty="0"/>
            </a:p>
          </p:txBody>
        </p:sp>
        <p:cxnSp>
          <p:nvCxnSpPr>
            <p:cNvPr id="130" name="Straight Arrow Connector 129"/>
            <p:cNvCxnSpPr>
              <a:stCxn id="120" idx="2"/>
            </p:cNvCxnSpPr>
            <p:nvPr/>
          </p:nvCxnSpPr>
          <p:spPr>
            <a:xfrm>
              <a:off x="7987545" y="5109055"/>
              <a:ext cx="369874" cy="725616"/>
            </a:xfrm>
            <a:prstGeom prst="straightConnector1">
              <a:avLst/>
            </a:prstGeom>
            <a:ln w="82550">
              <a:solidFill>
                <a:schemeClr val="tx2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Rounded Rectangle 119"/>
            <p:cNvSpPr/>
            <p:nvPr/>
          </p:nvSpPr>
          <p:spPr>
            <a:xfrm>
              <a:off x="7700657" y="4605110"/>
              <a:ext cx="573776" cy="50394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/>
                <a:t>(n)</a:t>
              </a:r>
              <a:endParaRPr lang="en-US" sz="2400" dirty="0"/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5931525" y="4320868"/>
              <a:ext cx="1170788" cy="64561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400" dirty="0" smtClean="0"/>
                <a:t>DO WHILE</a:t>
              </a:r>
              <a:endParaRPr lang="en-US" sz="2400" dirty="0"/>
            </a:p>
          </p:txBody>
        </p:sp>
        <p:sp>
          <p:nvSpPr>
            <p:cNvPr id="52" name="Bent Arrow 51"/>
            <p:cNvSpPr/>
            <p:nvPr/>
          </p:nvSpPr>
          <p:spPr>
            <a:xfrm rot="10800000" flipV="1">
              <a:off x="6217367" y="5339444"/>
              <a:ext cx="899290" cy="613506"/>
            </a:xfrm>
            <a:prstGeom prst="bentArrow">
              <a:avLst>
                <a:gd name="adj1" fmla="val 11605"/>
                <a:gd name="adj2" fmla="val 9895"/>
                <a:gd name="adj3" fmla="val 23985"/>
                <a:gd name="adj4" fmla="val 36143"/>
              </a:avLst>
            </a:prstGeom>
            <a:solidFill>
              <a:schemeClr val="tx2"/>
            </a:solidFill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/>
            <p:cNvCxnSpPr>
              <a:stCxn id="119" idx="3"/>
              <a:endCxn id="126" idx="0"/>
            </p:cNvCxnSpPr>
            <p:nvPr/>
          </p:nvCxnSpPr>
          <p:spPr>
            <a:xfrm>
              <a:off x="7678885" y="5436523"/>
              <a:ext cx="507070" cy="398148"/>
            </a:xfrm>
            <a:prstGeom prst="straightConnector1">
              <a:avLst/>
            </a:prstGeom>
            <a:ln w="82550">
              <a:solidFill>
                <a:schemeClr val="tx2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170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Stale Reads </a:t>
            </a:r>
            <a:r>
              <a:rPr lang="en-US" dirty="0"/>
              <a:t>E</a:t>
            </a:r>
            <a:r>
              <a:rPr lang="en-US" dirty="0" smtClean="0"/>
              <a:t>xecution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652" y="3152120"/>
            <a:ext cx="8424937" cy="2880320"/>
          </a:xfrm>
        </p:spPr>
        <p:txBody>
          <a:bodyPr>
            <a:normAutofit/>
          </a:bodyPr>
          <a:lstStyle/>
          <a:p>
            <a:r>
              <a:rPr lang="en-US" dirty="0" smtClean="0"/>
              <a:t>Execution valid under </a:t>
            </a:r>
            <a:r>
              <a:rPr lang="en-US" dirty="0" err="1" smtClean="0"/>
              <a:t>staleReads</a:t>
            </a:r>
            <a:r>
              <a:rPr lang="en-US" dirty="0" smtClean="0"/>
              <a:t> model </a:t>
            </a:r>
            <a:r>
              <a:rPr lang="en-US" dirty="0" err="1" smtClean="0"/>
              <a:t>iff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Commit order is some serial order of iterations (can be different from sequential order)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Each iteration reads a stale but consistent snapshot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Staleness is bounded: no intersecting writes by intervening iterations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55576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619672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483768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347864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211960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076056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940152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804248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432115" y="1941922"/>
            <a:ext cx="2715949" cy="810714"/>
          </a:xfrm>
          <a:custGeom>
            <a:avLst/>
            <a:gdLst>
              <a:gd name="connsiteX0" fmla="*/ 0 w 2630079"/>
              <a:gd name="connsiteY0" fmla="*/ 0 h 810714"/>
              <a:gd name="connsiteX1" fmla="*/ 1244339 w 2630079"/>
              <a:gd name="connsiteY1" fmla="*/ 810705 h 810714"/>
              <a:gd name="connsiteX2" fmla="*/ 2630079 w 2630079"/>
              <a:gd name="connsiteY2" fmla="*/ 18853 h 810714"/>
              <a:gd name="connsiteX3" fmla="*/ 2630079 w 2630079"/>
              <a:gd name="connsiteY3" fmla="*/ 18853 h 8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0079" h="810714">
                <a:moveTo>
                  <a:pt x="0" y="0"/>
                </a:moveTo>
                <a:cubicBezTo>
                  <a:pt x="402996" y="403781"/>
                  <a:pt x="805993" y="807563"/>
                  <a:pt x="1244339" y="810705"/>
                </a:cubicBezTo>
                <a:cubicBezTo>
                  <a:pt x="1682685" y="813847"/>
                  <a:pt x="2630079" y="18853"/>
                  <a:pt x="2630079" y="18853"/>
                </a:cubicBezTo>
                <a:lnTo>
                  <a:pt x="2630079" y="18853"/>
                </a:lnTo>
              </a:path>
            </a:pathLst>
          </a:cu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2411760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 Brace 40"/>
          <p:cNvSpPr/>
          <p:nvPr/>
        </p:nvSpPr>
        <p:spPr>
          <a:xfrm>
            <a:off x="5292080" y="1340768"/>
            <a:ext cx="288032" cy="648072"/>
          </a:xfrm>
          <a:prstGeom prst="leftBrace">
            <a:avLst>
              <a:gd name="adj1" fmla="val 11606"/>
              <a:gd name="adj2" fmla="val 50000"/>
            </a:avLst>
          </a:prstGeom>
          <a:ln w="15875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>
            <a:off x="3563888" y="504964"/>
            <a:ext cx="288032" cy="2347972"/>
          </a:xfrm>
          <a:prstGeom prst="leftBrace">
            <a:avLst>
              <a:gd name="adj1" fmla="val 11606"/>
              <a:gd name="adj2" fmla="val 50000"/>
            </a:avLst>
          </a:prstGeom>
          <a:ln w="15875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220072" y="1124744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</a:t>
            </a:r>
            <a:r>
              <a:rPr lang="en-US" sz="2800" baseline="-25000" dirty="0"/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473705" y="1124744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782451" y="2347279"/>
                <a:ext cx="24879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={ 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451" y="2347279"/>
                <a:ext cx="248798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3081040" y="2647960"/>
            <a:ext cx="1778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Stale reads</a:t>
            </a:r>
            <a:endParaRPr lang="en-US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971600" y="1907540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822042" y="1898248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3</a:t>
            </a:r>
            <a:endParaRPr lang="en-US" sz="2600" dirty="0"/>
          </a:p>
        </p:txBody>
      </p:sp>
      <p:sp>
        <p:nvSpPr>
          <p:cNvPr id="62" name="TextBox 61"/>
          <p:cNvSpPr txBox="1"/>
          <p:nvPr/>
        </p:nvSpPr>
        <p:spPr>
          <a:xfrm>
            <a:off x="2792512" y="1926124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2</a:t>
            </a:r>
            <a:endParaRPr lang="en-US" sz="2600" dirty="0"/>
          </a:p>
        </p:txBody>
      </p:sp>
      <p:sp>
        <p:nvSpPr>
          <p:cNvPr id="63" name="TextBox 62"/>
          <p:cNvSpPr txBox="1"/>
          <p:nvPr/>
        </p:nvSpPr>
        <p:spPr>
          <a:xfrm>
            <a:off x="3642954" y="1916832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5</a:t>
            </a:r>
            <a:endParaRPr lang="en-US" sz="2600" dirty="0"/>
          </a:p>
        </p:txBody>
      </p:sp>
      <p:sp>
        <p:nvSpPr>
          <p:cNvPr id="64" name="TextBox 63"/>
          <p:cNvSpPr txBox="1"/>
          <p:nvPr/>
        </p:nvSpPr>
        <p:spPr>
          <a:xfrm>
            <a:off x="4427984" y="1928445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4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278426" y="1919153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7</a:t>
            </a:r>
            <a:endParaRPr lang="en-US" sz="2600" dirty="0"/>
          </a:p>
        </p:txBody>
      </p:sp>
      <p:sp>
        <p:nvSpPr>
          <p:cNvPr id="66" name="TextBox 65"/>
          <p:cNvSpPr txBox="1"/>
          <p:nvPr/>
        </p:nvSpPr>
        <p:spPr>
          <a:xfrm>
            <a:off x="6084168" y="1928445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6</a:t>
            </a:r>
            <a:endParaRPr lang="en-US" sz="2600" dirty="0"/>
          </a:p>
        </p:txBody>
      </p:sp>
      <p:sp>
        <p:nvSpPr>
          <p:cNvPr id="67" name="TextBox 66"/>
          <p:cNvSpPr txBox="1"/>
          <p:nvPr/>
        </p:nvSpPr>
        <p:spPr>
          <a:xfrm>
            <a:off x="6934610" y="1919153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8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1151620" y="6021010"/>
            <a:ext cx="670206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Akin to Snapshot Isolation for databases </a:t>
            </a:r>
            <a:r>
              <a:rPr lang="en-US" sz="2800" dirty="0" smtClean="0">
                <a:sym typeface="Wingdings" pitchFamily="2" charset="2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531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1701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uiExpand="1" animBg="1"/>
      <p:bldP spid="9" grpId="0" uiExpand="1" animBg="1"/>
      <p:bldP spid="10" grpId="0" uiExpand="1" animBg="1"/>
      <p:bldP spid="11" grpId="0" uiExpand="1" animBg="1"/>
      <p:bldP spid="12" grpId="0" uiExpand="1" animBg="1"/>
      <p:bldP spid="13" grpId="0" uiExpand="1" animBg="1"/>
      <p:bldP spid="14" grpId="0" uiExpand="1" animBg="1"/>
      <p:bldP spid="15" grpId="0" uiExpand="1" animBg="1"/>
      <p:bldP spid="37" grpId="0" uiExpand="1" animBg="1"/>
      <p:bldP spid="41" grpId="0" animBg="1"/>
      <p:bldP spid="42" grpId="0" uiExpand="1" animBg="1"/>
      <p:bldP spid="43" grpId="0"/>
      <p:bldP spid="44" grpId="0" uiExpand="1"/>
      <p:bldP spid="56" grpId="0"/>
      <p:bldP spid="57" grpId="0" uiExpand="1"/>
      <p:bldP spid="59" grpId="0" uiExpand="1"/>
      <p:bldP spid="61" grpId="0" uiExpand="1"/>
      <p:bldP spid="62" grpId="0" uiExpand="1"/>
      <p:bldP spid="63" grpId="0" uiExpand="1"/>
      <p:bldP spid="64" grpId="0" uiExpand="1"/>
      <p:bldP spid="65" grpId="0" uiExpand="1"/>
      <p:bldP spid="66" grpId="0" uiExpand="1"/>
      <p:bldP spid="67" grpId="0" uiExpand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Stale Reads with Reduction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755576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619672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483768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347864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211960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076056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940152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804248" y="1844824"/>
            <a:ext cx="792088" cy="144016"/>
          </a:xfrm>
          <a:prstGeom prst="rightArrow">
            <a:avLst/>
          </a:prstGeom>
          <a:ln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432115" y="1941922"/>
            <a:ext cx="2715949" cy="810714"/>
          </a:xfrm>
          <a:custGeom>
            <a:avLst/>
            <a:gdLst>
              <a:gd name="connsiteX0" fmla="*/ 0 w 2630079"/>
              <a:gd name="connsiteY0" fmla="*/ 0 h 810714"/>
              <a:gd name="connsiteX1" fmla="*/ 1244339 w 2630079"/>
              <a:gd name="connsiteY1" fmla="*/ 810705 h 810714"/>
              <a:gd name="connsiteX2" fmla="*/ 2630079 w 2630079"/>
              <a:gd name="connsiteY2" fmla="*/ 18853 h 810714"/>
              <a:gd name="connsiteX3" fmla="*/ 2630079 w 2630079"/>
              <a:gd name="connsiteY3" fmla="*/ 18853 h 8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0079" h="810714">
                <a:moveTo>
                  <a:pt x="0" y="0"/>
                </a:moveTo>
                <a:cubicBezTo>
                  <a:pt x="402996" y="403781"/>
                  <a:pt x="805993" y="807563"/>
                  <a:pt x="1244339" y="810705"/>
                </a:cubicBezTo>
                <a:cubicBezTo>
                  <a:pt x="1682685" y="813847"/>
                  <a:pt x="2630079" y="18853"/>
                  <a:pt x="2630079" y="18853"/>
                </a:cubicBezTo>
                <a:lnTo>
                  <a:pt x="2630079" y="18853"/>
                </a:lnTo>
              </a:path>
            </a:pathLst>
          </a:cu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2411760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 Brace 40"/>
          <p:cNvSpPr/>
          <p:nvPr/>
        </p:nvSpPr>
        <p:spPr>
          <a:xfrm>
            <a:off x="5292080" y="1340768"/>
            <a:ext cx="288032" cy="648072"/>
          </a:xfrm>
          <a:prstGeom prst="leftBrace">
            <a:avLst>
              <a:gd name="adj1" fmla="val 11606"/>
              <a:gd name="adj2" fmla="val 50000"/>
            </a:avLst>
          </a:prstGeom>
          <a:ln w="15875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>
            <a:off x="3563888" y="504964"/>
            <a:ext cx="288032" cy="2347972"/>
          </a:xfrm>
          <a:prstGeom prst="leftBrace">
            <a:avLst>
              <a:gd name="adj1" fmla="val 11606"/>
              <a:gd name="adj2" fmla="val 50000"/>
            </a:avLst>
          </a:prstGeom>
          <a:ln w="15875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62925" y="2752636"/>
                <a:ext cx="4794711" cy="529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(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sub>
                        <m:sup/>
                      </m:sSubSup>
                      <m:r>
                        <a:rPr lang="en-US" sz="2800" b="0" i="1" smtClean="0">
                          <a:latin typeface="Cambria Math"/>
                        </a:rPr>
                        <m:t>∖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800" b="0" i="1" smtClean="0">
                              <a:latin typeface="Cambria Math"/>
                            </a:rPr>
                            <m:t>W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𝑅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)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  <m:sup/>
                      </m:sSubSup>
                      <m:r>
                        <a:rPr lang="en-US" sz="2800" b="0" i="1" smtClean="0">
                          <a:latin typeface="Cambria Math"/>
                        </a:rPr>
                        <m:t>∖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𝑅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)=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8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925" y="2752636"/>
                <a:ext cx="4794711" cy="5293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971600" y="1907540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822042" y="1898248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3</a:t>
            </a:r>
            <a:endParaRPr lang="en-US" sz="2600" dirty="0"/>
          </a:p>
        </p:txBody>
      </p:sp>
      <p:sp>
        <p:nvSpPr>
          <p:cNvPr id="62" name="TextBox 61"/>
          <p:cNvSpPr txBox="1"/>
          <p:nvPr/>
        </p:nvSpPr>
        <p:spPr>
          <a:xfrm>
            <a:off x="2792512" y="1926124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2</a:t>
            </a:r>
            <a:endParaRPr lang="en-US" sz="2600" dirty="0"/>
          </a:p>
        </p:txBody>
      </p:sp>
      <p:sp>
        <p:nvSpPr>
          <p:cNvPr id="63" name="TextBox 62"/>
          <p:cNvSpPr txBox="1"/>
          <p:nvPr/>
        </p:nvSpPr>
        <p:spPr>
          <a:xfrm>
            <a:off x="3642954" y="1916832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5</a:t>
            </a:r>
            <a:endParaRPr lang="en-US" sz="2600" dirty="0"/>
          </a:p>
        </p:txBody>
      </p:sp>
      <p:sp>
        <p:nvSpPr>
          <p:cNvPr id="64" name="TextBox 63"/>
          <p:cNvSpPr txBox="1"/>
          <p:nvPr/>
        </p:nvSpPr>
        <p:spPr>
          <a:xfrm>
            <a:off x="4427984" y="1928445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4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278426" y="1919153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7</a:t>
            </a:r>
            <a:endParaRPr lang="en-US" sz="2600" dirty="0"/>
          </a:p>
        </p:txBody>
      </p:sp>
      <p:sp>
        <p:nvSpPr>
          <p:cNvPr id="66" name="TextBox 65"/>
          <p:cNvSpPr txBox="1"/>
          <p:nvPr/>
        </p:nvSpPr>
        <p:spPr>
          <a:xfrm>
            <a:off x="6084168" y="1928445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6</a:t>
            </a:r>
            <a:endParaRPr lang="en-US" sz="2600" dirty="0"/>
          </a:p>
        </p:txBody>
      </p:sp>
      <p:sp>
        <p:nvSpPr>
          <p:cNvPr id="67" name="TextBox 66"/>
          <p:cNvSpPr txBox="1"/>
          <p:nvPr/>
        </p:nvSpPr>
        <p:spPr>
          <a:xfrm>
            <a:off x="6934610" y="1919153"/>
            <a:ext cx="3529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8</a:t>
            </a:r>
            <a:endParaRPr lang="en-US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59832" y="1256134"/>
                <a:ext cx="1574662" cy="372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W</m:t>
                          </m:r>
                        </m:e>
                        <m:sub>
                          <m:r>
                            <a:rPr lang="en-US" b="0" i="0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,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⊆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W</m:t>
                          </m:r>
                        </m:e>
                        <m:sub>
                          <m:r>
                            <a:rPr lang="en-US" b="0" i="0" smtClean="0">
                              <a:latin typeface="Cambria Math"/>
                            </a:rPr>
                            <m:t>1</m:t>
                          </m:r>
                        </m:sub>
                        <m:sup/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1256134"/>
                <a:ext cx="1574662" cy="372666"/>
              </a:xfrm>
              <a:prstGeom prst="rect">
                <a:avLst/>
              </a:prstGeom>
              <a:blipFill rotWithShape="1">
                <a:blip r:embed="rId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967160" y="1230223"/>
                <a:ext cx="1577355" cy="373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⊆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160" y="1230223"/>
                <a:ext cx="1577355" cy="373179"/>
              </a:xfrm>
              <a:prstGeom prst="rect">
                <a:avLst/>
              </a:prstGeom>
              <a:blipFill rotWithShape="1">
                <a:blip r:embed="rId5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3933056"/>
                <a:ext cx="7776864" cy="194421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𝑟𝑒𝑑𝑢𝑐𝑡𝑖𝑜𝑛</m:t>
                    </m:r>
                    <m:r>
                      <a:rPr lang="en-US" sz="32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𝑅</m:t>
                    </m:r>
                    <m:r>
                      <a:rPr lang="en-US" sz="3200" i="1">
                        <a:latin typeface="Cambria Math"/>
                      </a:rPr>
                      <m:t>≔ </m:t>
                    </m:r>
                    <m:d>
                      <m:dPr>
                        <m:ctrlPr>
                          <a:rPr lang="en-US" sz="3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/>
                          </a:rPr>
                          <m:t>𝑣𝑎𝑟</m:t>
                        </m:r>
                        <m:r>
                          <a:rPr lang="en-US" sz="3200" i="1">
                            <a:latin typeface="Cambria Math"/>
                          </a:rPr>
                          <m:t>, </m:t>
                        </m:r>
                        <m:r>
                          <a:rPr lang="en-US" sz="3200" i="1">
                            <a:latin typeface="Cambria Math"/>
                          </a:rPr>
                          <m:t>𝑂</m:t>
                        </m:r>
                      </m:e>
                    </m:d>
                  </m:oMath>
                </a14:m>
                <a:r>
                  <a:rPr lang="en-US" sz="3200" i="1" dirty="0">
                    <a:latin typeface="Cambria Math"/>
                  </a:rPr>
                  <a:t> </a:t>
                </a:r>
                <a:r>
                  <a:rPr lang="en-US" sz="3200" i="1" dirty="0" smtClean="0">
                    <a:latin typeface="Cambria Math"/>
                  </a:rPr>
                  <a:t>where</a:t>
                </a:r>
                <a:endParaRPr lang="en-US" sz="3200" i="1" dirty="0">
                  <a:latin typeface="Cambria Math"/>
                </a:endParaRPr>
              </a:p>
              <a:p>
                <a:pPr marL="457200" indent="-457200">
                  <a:buAutoNum type="arabicPeriod"/>
                </a:pPr>
                <a:r>
                  <a:rPr lang="en-US" sz="2400" dirty="0"/>
                  <a:t>Every access to </a:t>
                </a:r>
                <a:r>
                  <a:rPr lang="en-US" sz="2400" i="1" dirty="0" err="1"/>
                  <a:t>var</a:t>
                </a:r>
                <a:r>
                  <a:rPr lang="en-US" sz="2400" i="1" dirty="0"/>
                  <a:t> </a:t>
                </a:r>
                <a:r>
                  <a:rPr lang="en-US" sz="2400" dirty="0"/>
                  <a:t>is an update using operation </a:t>
                </a:r>
                <a:r>
                  <a:rPr lang="en-US" sz="2400" i="1" dirty="0"/>
                  <a:t>O</a:t>
                </a:r>
              </a:p>
              <a:p>
                <a:pPr marL="457200" indent="-457200">
                  <a:buFont typeface="Arial" pitchFamily="34" charset="0"/>
                  <a:buAutoNum type="arabicPeriod"/>
                </a:pPr>
                <a:r>
                  <a:rPr lang="en-US" sz="2400" dirty="0"/>
                  <a:t>Operator O is commutative and associative</a:t>
                </a:r>
              </a:p>
              <a:p>
                <a:pPr marL="457200" indent="-457200">
                  <a:buAutoNum type="arabicPeriod"/>
                </a:pPr>
                <a:endParaRPr lang="en-US" sz="3200" i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3933056"/>
                <a:ext cx="7776864" cy="1944216"/>
              </a:xfrm>
              <a:blipFill rotWithShape="1">
                <a:blip r:embed="rId6"/>
                <a:stretch>
                  <a:fillRect l="-1490" t="-4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90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37" grpId="0" animBg="1"/>
      <p:bldP spid="41" grpId="0" animBg="1"/>
      <p:bldP spid="42" grpId="0" animBg="1"/>
      <p:bldP spid="56" grpId="0"/>
      <p:bldP spid="59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4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277122" y="2348880"/>
            <a:ext cx="111458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</a:t>
            </a:r>
            <a:endParaRPr lang="en-US" sz="2400" dirty="0"/>
          </a:p>
        </p:txBody>
      </p:sp>
      <p:cxnSp>
        <p:nvCxnSpPr>
          <p:cNvPr id="9" name="Straight Arrow Connector 8"/>
          <p:cNvCxnSpPr>
            <a:endCxn id="14" idx="0"/>
          </p:cNvCxnSpPr>
          <p:nvPr/>
        </p:nvCxnSpPr>
        <p:spPr>
          <a:xfrm flipH="1">
            <a:off x="4834415" y="1830886"/>
            <a:ext cx="18772" cy="51799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5" idx="3"/>
            <a:endCxn id="87" idx="0"/>
          </p:cNvCxnSpPr>
          <p:nvPr/>
        </p:nvCxnSpPr>
        <p:spPr>
          <a:xfrm>
            <a:off x="5312854" y="1542802"/>
            <a:ext cx="1707418" cy="80607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4277122" y="1326778"/>
            <a:ext cx="10357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state</a:t>
            </a:r>
            <a:endParaRPr lang="en-US" sz="2400" dirty="0"/>
          </a:p>
        </p:txBody>
      </p:sp>
      <p:sp>
        <p:nvSpPr>
          <p:cNvPr id="87" name="Rectangle 86"/>
          <p:cNvSpPr/>
          <p:nvPr/>
        </p:nvSpPr>
        <p:spPr>
          <a:xfrm>
            <a:off x="6444208" y="2348880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</a:t>
            </a:r>
            <a:endParaRPr lang="en-US" sz="2400" dirty="0"/>
          </a:p>
        </p:txBody>
      </p:sp>
      <p:sp>
        <p:nvSpPr>
          <p:cNvPr id="88" name="Rectangle 87"/>
          <p:cNvSpPr/>
          <p:nvPr/>
        </p:nvSpPr>
        <p:spPr>
          <a:xfrm>
            <a:off x="2116882" y="2362870"/>
            <a:ext cx="11797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85" idx="1"/>
            <a:endCxn id="88" idx="0"/>
          </p:cNvCxnSpPr>
          <p:nvPr/>
        </p:nvCxnSpPr>
        <p:spPr>
          <a:xfrm flipH="1">
            <a:off x="2706756" y="1542802"/>
            <a:ext cx="1570366" cy="82006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4400364" y="4970785"/>
            <a:ext cx="10357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state</a:t>
            </a:r>
            <a:endParaRPr lang="en-US" sz="2400" dirty="0"/>
          </a:p>
        </p:txBody>
      </p:sp>
      <p:cxnSp>
        <p:nvCxnSpPr>
          <p:cNvPr id="94" name="Straight Arrow Connector 93"/>
          <p:cNvCxnSpPr>
            <a:endCxn id="91" idx="1"/>
          </p:cNvCxnSpPr>
          <p:nvPr/>
        </p:nvCxnSpPr>
        <p:spPr>
          <a:xfrm>
            <a:off x="2706756" y="4466729"/>
            <a:ext cx="1693608" cy="72008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91" idx="3"/>
          </p:cNvCxnSpPr>
          <p:nvPr/>
        </p:nvCxnSpPr>
        <p:spPr>
          <a:xfrm flipH="1">
            <a:off x="5436096" y="4466729"/>
            <a:ext cx="1576230" cy="72008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4860032" y="4394721"/>
            <a:ext cx="0" cy="57606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417275" y="4725144"/>
            <a:ext cx="290629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4713419" y="4466729"/>
            <a:ext cx="290629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6078896" y="4739655"/>
            <a:ext cx="290629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cxnSp>
        <p:nvCxnSpPr>
          <p:cNvPr id="54" name="Elbow Connector 53"/>
          <p:cNvCxnSpPr/>
          <p:nvPr/>
        </p:nvCxnSpPr>
        <p:spPr>
          <a:xfrm rot="16200000" flipV="1">
            <a:off x="5223464" y="1628661"/>
            <a:ext cx="3758406" cy="3579626"/>
          </a:xfrm>
          <a:prstGeom prst="bentConnector3">
            <a:avLst>
              <a:gd name="adj1" fmla="val 99913"/>
            </a:avLst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436096" y="5341467"/>
            <a:ext cx="3456384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190457" y="5618857"/>
                <a:ext cx="5981943" cy="86414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lvl="1" algn="ctr"/>
                <a:r>
                  <a:rPr lang="en-US" sz="2400" dirty="0" smtClean="0"/>
                  <a:t>StaleReads Commit(i):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/>
                          </a:rPr>
                          <m:t>∀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𝑠𝑡</m:t>
                        </m:r>
                        <m:r>
                          <a:rPr lang="en-US" sz="2400" b="0" i="1" smtClean="0">
                            <a:latin typeface="Cambria Math"/>
                          </a:rPr>
                          <m:t>.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/>
                          </a:rPr>
                          <m:t>&lt;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𝑤𝑟𝑖𝑡𝑒𝑠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∩</m:t>
                    </m:r>
                    <m:r>
                      <a:rPr lang="en-US" sz="2400" b="0" i="1" smtClean="0">
                        <a:latin typeface="Cambria Math"/>
                      </a:rPr>
                      <m:t>𝑤𝑟𝑖𝑡𝑒𝑠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𝑗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={} 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457" y="5618857"/>
                <a:ext cx="5981943" cy="864147"/>
              </a:xfrm>
              <a:prstGeom prst="rect">
                <a:avLst/>
              </a:prstGeom>
              <a:blipFill rotWithShape="1">
                <a:blip r:embed="rId2"/>
                <a:stretch>
                  <a:fillRect t="-4138" b="-4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374719" y="274638"/>
            <a:ext cx="8373745" cy="994122"/>
          </a:xfrm>
        </p:spPr>
        <p:txBody>
          <a:bodyPr/>
          <a:lstStyle/>
          <a:p>
            <a:r>
              <a:rPr lang="en-US" dirty="0" smtClean="0"/>
              <a:t>Deterministic Runtime </a:t>
            </a:r>
            <a:r>
              <a:rPr lang="en-US" dirty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graphicFrame>
        <p:nvGraphicFramePr>
          <p:cNvPr id="32" name="Diagram 31"/>
          <p:cNvGraphicFramePr/>
          <p:nvPr>
            <p:extLst>
              <p:ext uri="{D42A27DB-BD31-4B8C-83A1-F6EECF244321}">
                <p14:modId xmlns:p14="http://schemas.microsoft.com/office/powerpoint/2010/main" val="3134425087"/>
              </p:ext>
            </p:extLst>
          </p:nvPr>
        </p:nvGraphicFramePr>
        <p:xfrm>
          <a:off x="6437362" y="2852936"/>
          <a:ext cx="216708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970112420"/>
              </p:ext>
            </p:extLst>
          </p:nvPr>
        </p:nvGraphicFramePr>
        <p:xfrm>
          <a:off x="2116882" y="2852936"/>
          <a:ext cx="216708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44" name="Diagram 43"/>
          <p:cNvGraphicFramePr/>
          <p:nvPr>
            <p:extLst>
              <p:ext uri="{D42A27DB-BD31-4B8C-83A1-F6EECF244321}">
                <p14:modId xmlns:p14="http://schemas.microsoft.com/office/powerpoint/2010/main" val="665502713"/>
              </p:ext>
            </p:extLst>
          </p:nvPr>
        </p:nvGraphicFramePr>
        <p:xfrm>
          <a:off x="4277122" y="2852936"/>
          <a:ext cx="216708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512463" y="4725144"/>
            <a:ext cx="107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 smtClean="0">
                <a:solidFill>
                  <a:srgbClr val="C00000"/>
                </a:solidFill>
              </a:rPr>
              <a:t>JOIN()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8279" y="1916832"/>
            <a:ext cx="11834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FORK()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9512" y="3409836"/>
            <a:ext cx="1704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EXECUTE()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62" name="Straight Arrow Connector 61"/>
          <p:cNvCxnSpPr>
            <a:stCxn id="70" idx="2"/>
          </p:cNvCxnSpPr>
          <p:nvPr/>
        </p:nvCxnSpPr>
        <p:spPr>
          <a:xfrm flipH="1">
            <a:off x="1099979" y="2440052"/>
            <a:ext cx="1" cy="8449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H="1">
            <a:off x="1115616" y="3933056"/>
            <a:ext cx="1" cy="8449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983806" y="4394721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>
                <a:solidFill>
                  <a:srgbClr val="C00000"/>
                </a:solidFill>
              </a:rPr>
              <a:t>Commit?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379388" y="4365104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>
                <a:solidFill>
                  <a:srgbClr val="C00000"/>
                </a:solidFill>
              </a:rPr>
              <a:t>Commit?</a:t>
            </a:r>
          </a:p>
        </p:txBody>
      </p:sp>
    </p:spTree>
    <p:extLst>
      <p:ext uri="{BB962C8B-B14F-4D97-AF65-F5344CB8AC3E}">
        <p14:creationId xmlns:p14="http://schemas.microsoft.com/office/powerpoint/2010/main" val="29280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5" grpId="0" animBg="1"/>
      <p:bldP spid="87" grpId="0" animBg="1"/>
      <p:bldP spid="88" grpId="0" animBg="1"/>
      <p:bldP spid="91" grpId="0" animBg="1"/>
      <p:bldP spid="5" grpId="0" animBg="1"/>
      <p:bldP spid="25" grpId="0" animBg="1"/>
      <p:bldP spid="26" grpId="0" animBg="1"/>
      <p:bldP spid="27" grpId="0" animBg="1"/>
      <p:bldGraphic spid="32" grpId="0">
        <p:bldAsOne/>
      </p:bldGraphic>
      <p:bldGraphic spid="43" grpId="0">
        <p:bldAsOne/>
      </p:bldGraphic>
      <p:bldGraphic spid="44" grpId="0">
        <p:bldAsOne/>
      </p:bldGraphic>
      <p:bldP spid="76" grpId="0"/>
      <p:bldP spid="7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24423</TotalTime>
  <Words>1231</Words>
  <Application>Microsoft Office PowerPoint</Application>
  <PresentationFormat>On-screen Show (4:3)</PresentationFormat>
  <Paragraphs>320</Paragraphs>
  <Slides>21</Slides>
  <Notes>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ALTER: Exploiting Breakable Dependences for Parallelization</vt:lpstr>
      <vt:lpstr>Parallelization Reconsidered</vt:lpstr>
      <vt:lpstr>Parallelization Reconsidered</vt:lpstr>
      <vt:lpstr>Parallelization Reconsidered</vt:lpstr>
      <vt:lpstr>Outline</vt:lpstr>
      <vt:lpstr>Breakable Dependences in an Iterative Convergence Algorithm</vt:lpstr>
      <vt:lpstr>Stale Reads Execution Model</vt:lpstr>
      <vt:lpstr>Stale Reads with Reduction</vt:lpstr>
      <vt:lpstr>Deterministic Runtime System</vt:lpstr>
      <vt:lpstr>Alter Annotations</vt:lpstr>
      <vt:lpstr>Alter Loop Annotation</vt:lpstr>
      <vt:lpstr>Test Driven Parallelism Inference</vt:lpstr>
      <vt:lpstr>Assisted Parallelism</vt:lpstr>
      <vt:lpstr>Benchmarks</vt:lpstr>
      <vt:lpstr>Experimental Setup</vt:lpstr>
      <vt:lpstr>Results : Baseline</vt:lpstr>
      <vt:lpstr>Results : Alter</vt:lpstr>
      <vt:lpstr>Results: Manual Parallelization</vt:lpstr>
      <vt:lpstr>In the Paper…</vt:lpstr>
      <vt:lpstr>Related Work</vt:lpstr>
      <vt:lpstr>Conclusions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Kapil Vaswani</dc:creator>
  <cp:lastModifiedBy>krajan</cp:lastModifiedBy>
  <cp:revision>605</cp:revision>
  <dcterms:created xsi:type="dcterms:W3CDTF">2010-05-08T17:12:40Z</dcterms:created>
  <dcterms:modified xsi:type="dcterms:W3CDTF">2011-06-21T09:23:34Z</dcterms:modified>
</cp:coreProperties>
</file>