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notesMasterIdLst>
    <p:notesMasterId r:id="rId9"/>
  </p:notesMasterIdLst>
  <p:sldIdLst>
    <p:sldId id="331" r:id="rId7"/>
    <p:sldId id="33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arad Agarwal" initials="S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3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51" autoAdjust="0"/>
    <p:restoredTop sz="77021" autoAdjust="0"/>
  </p:normalViewPr>
  <p:slideViewPr>
    <p:cSldViewPr>
      <p:cViewPr>
        <p:scale>
          <a:sx n="110" d="100"/>
          <a:sy n="110" d="100"/>
        </p:scale>
        <p:origin x="-732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6" d="100"/>
        <a:sy n="11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msr-verari-hn-1\c$\Mohammad\bmResults\bmresult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547462545770034"/>
          <c:y val="5.5504738278794798E-2"/>
          <c:w val="0.81648261154855661"/>
          <c:h val="0.790157334499854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scaleboth!$A$15</c:f>
              <c:strCache>
                <c:ptCount val="1"/>
                <c:pt idx="0">
                  <c:v>DCTCP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scaleboth!$B$14:$C$14</c:f>
              <c:strCache>
                <c:ptCount val="2"/>
                <c:pt idx="0">
                  <c:v>Short messages</c:v>
                </c:pt>
                <c:pt idx="1">
                  <c:v>Query</c:v>
                </c:pt>
              </c:strCache>
            </c:strRef>
          </c:cat>
          <c:val>
            <c:numRef>
              <c:f>scaleboth!$B$15:$C$15</c:f>
              <c:numCache>
                <c:formatCode>General</c:formatCode>
                <c:ptCount val="2"/>
                <c:pt idx="0">
                  <c:v>15</c:v>
                </c:pt>
                <c:pt idx="1">
                  <c:v>21</c:v>
                </c:pt>
              </c:numCache>
            </c:numRef>
          </c:val>
        </c:ser>
        <c:ser>
          <c:idx val="1"/>
          <c:order val="1"/>
          <c:tx>
            <c:strRef>
              <c:f>scaleboth!$A$16</c:f>
              <c:strCache>
                <c:ptCount val="1"/>
                <c:pt idx="0">
                  <c:v>TCP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scaleboth!$B$14:$C$14</c:f>
              <c:strCache>
                <c:ptCount val="2"/>
                <c:pt idx="0">
                  <c:v>Short messages</c:v>
                </c:pt>
                <c:pt idx="1">
                  <c:v>Query</c:v>
                </c:pt>
              </c:strCache>
            </c:strRef>
          </c:cat>
          <c:val>
            <c:numRef>
              <c:f>scaleboth!$B$16:$C$16</c:f>
              <c:numCache>
                <c:formatCode>General</c:formatCode>
                <c:ptCount val="2"/>
                <c:pt idx="0">
                  <c:v>29</c:v>
                </c:pt>
                <c:pt idx="1">
                  <c:v>157</c:v>
                </c:pt>
              </c:numCache>
            </c:numRef>
          </c:val>
        </c:ser>
        <c:ser>
          <c:idx val="2"/>
          <c:order val="2"/>
          <c:tx>
            <c:strRef>
              <c:f>scaleboth!$A$17</c:f>
              <c:strCache>
                <c:ptCount val="1"/>
                <c:pt idx="0">
                  <c:v>DeepBuf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scaleboth!$B$14:$C$14</c:f>
              <c:strCache>
                <c:ptCount val="2"/>
                <c:pt idx="0">
                  <c:v>Short messages</c:v>
                </c:pt>
                <c:pt idx="1">
                  <c:v>Query</c:v>
                </c:pt>
              </c:strCache>
            </c:strRef>
          </c:cat>
          <c:val>
            <c:numRef>
              <c:f>scaleboth!$B$17:$C$17</c:f>
              <c:numCache>
                <c:formatCode>General</c:formatCode>
                <c:ptCount val="2"/>
                <c:pt idx="0">
                  <c:v>86</c:v>
                </c:pt>
                <c:pt idx="1">
                  <c:v>24</c:v>
                </c:pt>
              </c:numCache>
            </c:numRef>
          </c:val>
        </c:ser>
        <c:ser>
          <c:idx val="3"/>
          <c:order val="3"/>
          <c:tx>
            <c:strRef>
              <c:f>scaleboth!$A$18</c:f>
              <c:strCache>
                <c:ptCount val="1"/>
                <c:pt idx="0">
                  <c:v>RED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scaleboth!$B$18:$C$18</c:f>
              <c:numCache>
                <c:formatCode>General</c:formatCode>
                <c:ptCount val="2"/>
                <c:pt idx="0">
                  <c:v>15</c:v>
                </c:pt>
                <c:pt idx="1">
                  <c:v>145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805248"/>
        <c:axId val="122849536"/>
      </c:barChart>
      <c:catAx>
        <c:axId val="122805248"/>
        <c:scaling>
          <c:orientation val="minMax"/>
        </c:scaling>
        <c:delete val="0"/>
        <c:axPos val="b"/>
        <c:majorTickMark val="out"/>
        <c:minorTickMark val="none"/>
        <c:tickLblPos val="nextTo"/>
        <c:crossAx val="122849536"/>
        <c:crosses val="autoZero"/>
        <c:auto val="1"/>
        <c:lblAlgn val="ctr"/>
        <c:lblOffset val="100"/>
        <c:noMultiLvlLbl val="0"/>
      </c:catAx>
      <c:valAx>
        <c:axId val="122849536"/>
        <c:scaling>
          <c:orientation val="minMax"/>
          <c:max val="16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Completion Time (ms)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2805248"/>
        <c:crosses val="autoZero"/>
        <c:crossBetween val="between"/>
        <c:majorUnit val="40"/>
      </c:valAx>
    </c:plotArea>
    <c:legend>
      <c:legendPos val="r"/>
      <c:layout>
        <c:manualLayout>
          <c:xMode val="edge"/>
          <c:yMode val="edge"/>
          <c:x val="0.15883318539124852"/>
          <c:y val="5.8166694350407132E-2"/>
          <c:w val="0.55801454505686576"/>
          <c:h val="0.23337416156313795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0.23077</cdr:x>
      <cdr:y>0.35714</cdr:y>
    </cdr:from>
    <cdr:to>
      <cdr:x>0.46154</cdr:x>
      <cdr:y>0.78571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14400" y="762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8D21FC-FE0F-4803-9AAF-183DDAD71460}" type="datetimeFigureOut">
              <a:rPr lang="en-US"/>
              <a:pPr>
                <a:defRPr/>
              </a:pPr>
              <a:t>2/25/2010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52D5E9C-81D0-45D7-823D-F3A5A20EE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3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Uses full info in the stream of </a:t>
            </a:r>
            <a:r>
              <a:rPr lang="en-US" dirty="0" err="1" smtClean="0"/>
              <a:t>ecn</a:t>
            </a:r>
            <a:r>
              <a:rPr lang="en-US" dirty="0" smtClean="0"/>
              <a:t> bits,</a:t>
            </a:r>
            <a:r>
              <a:rPr lang="en-US" baseline="0" dirty="0" smtClean="0"/>
              <a:t> instead of one </a:t>
            </a:r>
          </a:p>
          <a:p>
            <a:endParaRPr lang="en-US" baseline="0" dirty="0" smtClean="0"/>
          </a:p>
          <a:p>
            <a:r>
              <a:rPr lang="en-US" dirty="0" smtClean="0"/>
              <a:t>95</a:t>
            </a:r>
            <a:r>
              <a:rPr lang="en-US" baseline="30000" dirty="0" smtClean="0"/>
              <a:t>th</a:t>
            </a:r>
            <a:r>
              <a:rPr lang="en-US" dirty="0" smtClean="0"/>
              <a:t> percentile</a:t>
            </a:r>
            <a:r>
              <a:rPr lang="en-US" baseline="0" dirty="0" smtClean="0"/>
              <a:t> numbers;</a:t>
            </a:r>
          </a:p>
          <a:p>
            <a:r>
              <a:rPr lang="en-US" baseline="0" dirty="0" smtClean="0"/>
              <a:t>Latency</a:t>
            </a:r>
          </a:p>
          <a:p>
            <a:r>
              <a:rPr lang="en-US" baseline="0" dirty="0" smtClean="0"/>
              <a:t>Short messages – command and control; queries</a:t>
            </a:r>
          </a:p>
          <a:p>
            <a:r>
              <a:rPr lang="en-US" baseline="0" dirty="0" err="1" smtClean="0"/>
              <a:t>Dctcp</a:t>
            </a:r>
            <a:r>
              <a:rPr lang="en-US" baseline="0" dirty="0" smtClean="0"/>
              <a:t> (black) good.</a:t>
            </a:r>
          </a:p>
          <a:p>
            <a:r>
              <a:rPr lang="en-US" baseline="0" dirty="0" smtClean="0"/>
              <a:t>TCP is OK on short messages</a:t>
            </a:r>
          </a:p>
          <a:p>
            <a:r>
              <a:rPr lang="en-US" baseline="0" dirty="0" smtClean="0"/>
              <a:t>Terrible on queries (</a:t>
            </a:r>
            <a:r>
              <a:rPr lang="en-US" baseline="0" dirty="0" err="1" smtClean="0"/>
              <a:t>incast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Deep Buffer – fixes queries; short messages goes up; stuck in long queues</a:t>
            </a:r>
          </a:p>
          <a:p>
            <a:r>
              <a:rPr lang="en-US" baseline="0" dirty="0" smtClean="0"/>
              <a:t>AQM (RED) – reduce queue occupancy – helps on short messages</a:t>
            </a:r>
          </a:p>
          <a:p>
            <a:r>
              <a:rPr lang="en-US" baseline="0" dirty="0" smtClean="0"/>
              <a:t>Short queues with low variability (reasonable fraction of the queries)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Rhs</a:t>
            </a:r>
            <a:r>
              <a:rPr lang="en-US" baseline="0" dirty="0" smtClean="0"/>
              <a:t> drops</a:t>
            </a:r>
          </a:p>
          <a:p>
            <a:r>
              <a:rPr lang="en-US" baseline="0" dirty="0" smtClean="0"/>
              <a:t>Lhs queues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Short 100K to 1M</a:t>
            </a:r>
          </a:p>
          <a:p>
            <a:r>
              <a:rPr lang="en-US" baseline="0" dirty="0" smtClean="0"/>
              <a:t>Query &lt;10K</a:t>
            </a:r>
          </a:p>
          <a:p>
            <a:endParaRPr lang="en-US" baseline="0" dirty="0" smtClean="0"/>
          </a:p>
          <a:p>
            <a:r>
              <a:rPr lang="en-US" baseline="0" dirty="0" smtClean="0"/>
              <a:t>10ms RTO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2D5E9C-81D0-45D7-823D-F3A5A20EE08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84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6388"/>
            <a:ext cx="2114550" cy="6118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06388"/>
            <a:ext cx="6191250" cy="6118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43013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3013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 sz="2400">
                <a:solidFill>
                  <a:schemeClr val="accent6"/>
                </a:solidFill>
              </a:defRPr>
            </a:lvl1pPr>
            <a:lvl2pPr>
              <a:defRPr sz="2000" b="0"/>
            </a:lvl2pPr>
            <a:lvl3pPr>
              <a:defRPr sz="2000" b="0"/>
            </a:lvl3pPr>
            <a:lvl4pPr>
              <a:defRPr sz="2000" b="0"/>
            </a:lvl4pPr>
            <a:lvl5pPr>
              <a:defRPr sz="2000"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6388"/>
            <a:ext cx="2114550" cy="6118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06388"/>
            <a:ext cx="6191250" cy="6118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53469-ED70-4A2F-82D7-32C14D53E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1EE65-5CCA-4CAE-AE99-4582FAECE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45A2-7EEF-4455-9874-93BA64F59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FE81C-0C1A-40F3-96FD-9E2D09089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832AA-C7E1-4809-8243-8A911A324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945EA-8787-428E-93D9-6285EDD4E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A2100-6993-4BE6-AA3A-9F53D2D90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E32BF-40D5-404B-8A18-E41C52887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AD973-0AA5-4AF7-9901-F2636E6D33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619F1-1372-4A09-A61C-62651DEA3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A0C57-C573-470C-8623-1BCC14653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43013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3013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06388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43013"/>
            <a:ext cx="8458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29" descr="blue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63550" y="957263"/>
            <a:ext cx="6216650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Font typeface="Wingdings" pitchFamily="2" charset="2"/>
        <a:buChar char="w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06388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43013"/>
            <a:ext cx="8458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3076" name="Picture 29" descr="blue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63550" y="957263"/>
            <a:ext cx="6216650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Font typeface="Wingdings" pitchFamily="2" charset="2"/>
        <a:buChar char="w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Microsoft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D9489A-4E50-4BB9-9027-FDC0C8A77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DCTCP: Transport Optimized for Data Centers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3" y="1198702"/>
            <a:ext cx="4583583" cy="51816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accent2"/>
                </a:solidFill>
              </a:rPr>
              <a:t>High throughput </a:t>
            </a:r>
          </a:p>
          <a:p>
            <a:pPr lvl="1"/>
            <a:r>
              <a:rPr lang="en-US" sz="1400" dirty="0" smtClean="0"/>
              <a:t>Continuous data update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accent2"/>
                </a:solidFill>
              </a:rPr>
              <a:t>High burst tolerance</a:t>
            </a:r>
          </a:p>
          <a:p>
            <a:pPr lvl="1"/>
            <a:r>
              <a:rPr lang="en-US" sz="1400" dirty="0" smtClean="0"/>
              <a:t>The Partition/Aggregate pattern is common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accent2"/>
                </a:solidFill>
              </a:rPr>
              <a:t>Low Latency (milliseconds matter)</a:t>
            </a:r>
          </a:p>
          <a:p>
            <a:pPr lvl="1"/>
            <a:r>
              <a:rPr lang="en-US" sz="1400" dirty="0" smtClean="0"/>
              <a:t>Soft real time app’s run close to SLA’s</a:t>
            </a:r>
            <a:endParaRPr lang="en-US" sz="1400" dirty="0"/>
          </a:p>
          <a:p>
            <a:pPr lvl="1"/>
            <a:r>
              <a:rPr lang="en-US" sz="1400" dirty="0" smtClean="0"/>
              <a:t>Indeed, reduce </a:t>
            </a:r>
            <a:r>
              <a:rPr lang="en-US" sz="1400" dirty="0"/>
              <a:t>network latency </a:t>
            </a:r>
            <a:r>
              <a:rPr lang="en-US" sz="1400" dirty="0">
                <a:sym typeface="Wingdings" pitchFamily="2" charset="2"/>
              </a:rPr>
              <a:t> more time</a:t>
            </a:r>
            <a:r>
              <a:rPr lang="en-US" sz="1400" dirty="0"/>
              <a:t> for the algorithms, and for better </a:t>
            </a:r>
            <a:r>
              <a:rPr lang="en-US" sz="1400" dirty="0" smtClean="0"/>
              <a:t>results</a:t>
            </a:r>
          </a:p>
          <a:p>
            <a:pPr>
              <a:buNone/>
            </a:pPr>
            <a:r>
              <a:rPr lang="en-US" sz="1400" u="sng" dirty="0" smtClean="0">
                <a:solidFill>
                  <a:srgbClr val="FF0000"/>
                </a:solidFill>
              </a:rPr>
              <a:t>Achieving the 3 together is the industry’s hard problem</a:t>
            </a:r>
          </a:p>
          <a:p>
            <a:pPr lvl="1"/>
            <a:r>
              <a:rPr lang="en-US" sz="1400" dirty="0" smtClean="0"/>
              <a:t>Our developers (e.g., at Bing)  </a:t>
            </a:r>
            <a:r>
              <a:rPr lang="en-US" sz="1400" dirty="0"/>
              <a:t>go to extreme lengths </a:t>
            </a:r>
            <a:r>
              <a:rPr lang="en-US" sz="1400" dirty="0" smtClean="0"/>
              <a:t>to try to roll their own partial </a:t>
            </a:r>
            <a:r>
              <a:rPr lang="en-US" sz="1400" dirty="0" err="1" smtClean="0"/>
              <a:t>solns</a:t>
            </a:r>
            <a:r>
              <a:rPr lang="en-US" sz="1400" dirty="0" smtClean="0"/>
              <a:t> at app or network layer</a:t>
            </a:r>
          </a:p>
        </p:txBody>
      </p:sp>
      <p:grpSp>
        <p:nvGrpSpPr>
          <p:cNvPr id="4" name="Group 49"/>
          <p:cNvGrpSpPr/>
          <p:nvPr/>
        </p:nvGrpSpPr>
        <p:grpSpPr>
          <a:xfrm>
            <a:off x="1086860" y="4918712"/>
            <a:ext cx="3654638" cy="1628694"/>
            <a:chOff x="1153680" y="2474271"/>
            <a:chExt cx="6211081" cy="2425230"/>
          </a:xfrm>
        </p:grpSpPr>
        <p:cxnSp>
          <p:nvCxnSpPr>
            <p:cNvPr id="51" name="Straight Arrow Connector 50"/>
            <p:cNvCxnSpPr/>
            <p:nvPr/>
          </p:nvCxnSpPr>
          <p:spPr>
            <a:xfrm>
              <a:off x="1436395" y="3115988"/>
              <a:ext cx="1447800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tailEnd type="triangle"/>
            </a:ln>
            <a:effectLst/>
          </p:spPr>
        </p:cxnSp>
        <p:sp>
          <p:nvSpPr>
            <p:cNvPr id="52" name="Rectangle 51"/>
            <p:cNvSpPr/>
            <p:nvPr/>
          </p:nvSpPr>
          <p:spPr>
            <a:xfrm>
              <a:off x="5495160" y="2734986"/>
              <a:ext cx="1367305" cy="1371600"/>
            </a:xfrm>
            <a:prstGeom prst="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5" name="Group 84"/>
            <p:cNvGrpSpPr/>
            <p:nvPr/>
          </p:nvGrpSpPr>
          <p:grpSpPr>
            <a:xfrm>
              <a:off x="6518337" y="3597754"/>
              <a:ext cx="186816" cy="228600"/>
              <a:chOff x="1600200" y="990600"/>
              <a:chExt cx="533400" cy="228600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1600200" y="9906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2133600" y="990600"/>
                <a:ext cx="0" cy="2286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94" name="Straight Connector 93"/>
              <p:cNvCxnSpPr/>
              <p:nvPr/>
            </p:nvCxnSpPr>
            <p:spPr>
              <a:xfrm flipH="1">
                <a:off x="1600200" y="12192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grpSp>
          <p:nvGrpSpPr>
            <p:cNvPr id="6" name="Group 2068"/>
            <p:cNvGrpSpPr/>
            <p:nvPr/>
          </p:nvGrpSpPr>
          <p:grpSpPr>
            <a:xfrm>
              <a:off x="5652149" y="3679241"/>
              <a:ext cx="1590088" cy="382447"/>
              <a:chOff x="3818883" y="1154688"/>
              <a:chExt cx="1590088" cy="382447"/>
            </a:xfrm>
          </p:grpSpPr>
          <p:cxnSp>
            <p:nvCxnSpPr>
              <p:cNvPr id="90" name="Straight Arrow Connector 89"/>
              <p:cNvCxnSpPr/>
              <p:nvPr/>
            </p:nvCxnSpPr>
            <p:spPr>
              <a:xfrm>
                <a:off x="3961171" y="1154688"/>
                <a:ext cx="1447800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dash"/>
                <a:tailEnd type="triangle"/>
              </a:ln>
              <a:effectLst/>
            </p:spPr>
          </p:cxnSp>
          <p:sp>
            <p:nvSpPr>
              <p:cNvPr id="91" name="Freeform 90"/>
              <p:cNvSpPr/>
              <p:nvPr/>
            </p:nvSpPr>
            <p:spPr>
              <a:xfrm>
                <a:off x="3818883" y="1204476"/>
                <a:ext cx="1513888" cy="332659"/>
              </a:xfrm>
              <a:custGeom>
                <a:avLst/>
                <a:gdLst>
                  <a:gd name="connsiteX0" fmla="*/ 0 w 1477774"/>
                  <a:gd name="connsiteY0" fmla="*/ 341881 h 341881"/>
                  <a:gd name="connsiteX1" fmla="*/ 351025 w 1477774"/>
                  <a:gd name="connsiteY1" fmla="*/ 34192 h 341881"/>
                  <a:gd name="connsiteX2" fmla="*/ 1477774 w 1477774"/>
                  <a:gd name="connsiteY2" fmla="*/ 21191 h 341881"/>
                  <a:gd name="connsiteX0" fmla="*/ 0 w 1477774"/>
                  <a:gd name="connsiteY0" fmla="*/ 332659 h 332659"/>
                  <a:gd name="connsiteX1" fmla="*/ 351025 w 1477774"/>
                  <a:gd name="connsiteY1" fmla="*/ 24970 h 332659"/>
                  <a:gd name="connsiteX2" fmla="*/ 1477774 w 1477774"/>
                  <a:gd name="connsiteY2" fmla="*/ 11969 h 3326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77774" h="332659">
                    <a:moveTo>
                      <a:pt x="0" y="332659"/>
                    </a:moveTo>
                    <a:cubicBezTo>
                      <a:pt x="52364" y="205538"/>
                      <a:pt x="104729" y="78418"/>
                      <a:pt x="351025" y="24970"/>
                    </a:cubicBezTo>
                    <a:cubicBezTo>
                      <a:pt x="597321" y="-28478"/>
                      <a:pt x="1046008" y="22080"/>
                      <a:pt x="1477774" y="11969"/>
                    </a:cubicBezTo>
                  </a:path>
                </a:pathLst>
              </a:custGeom>
              <a:noFill/>
              <a:ln w="9525" cap="flat" cmpd="sng" algn="ctr">
                <a:solidFill>
                  <a:sysClr val="windowText" lastClr="000000"/>
                </a:solidFill>
                <a:prstDash val="dash"/>
                <a:tailEnd type="triangle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1153680" y="2734990"/>
              <a:ext cx="1350744" cy="1371600"/>
            </a:xfrm>
            <a:prstGeom prst="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" name="Group 55"/>
            <p:cNvGrpSpPr/>
            <p:nvPr/>
          </p:nvGrpSpPr>
          <p:grpSpPr>
            <a:xfrm>
              <a:off x="1628124" y="2963590"/>
              <a:ext cx="723900" cy="228600"/>
              <a:chOff x="1600200" y="990600"/>
              <a:chExt cx="533400" cy="228600"/>
            </a:xfrm>
          </p:grpSpPr>
          <p:cxnSp>
            <p:nvCxnSpPr>
              <p:cNvPr id="87" name="Straight Connector 5"/>
              <p:cNvCxnSpPr/>
              <p:nvPr/>
            </p:nvCxnSpPr>
            <p:spPr>
              <a:xfrm>
                <a:off x="1600200" y="9906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8" name="Straight Connector 7"/>
              <p:cNvCxnSpPr/>
              <p:nvPr/>
            </p:nvCxnSpPr>
            <p:spPr>
              <a:xfrm>
                <a:off x="2133600" y="990600"/>
                <a:ext cx="0" cy="2286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9" name="Straight Connector 88"/>
              <p:cNvCxnSpPr/>
              <p:nvPr/>
            </p:nvCxnSpPr>
            <p:spPr>
              <a:xfrm flipH="1">
                <a:off x="1600200" y="12192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grpSp>
          <p:nvGrpSpPr>
            <p:cNvPr id="8" name="Group 56"/>
            <p:cNvGrpSpPr/>
            <p:nvPr/>
          </p:nvGrpSpPr>
          <p:grpSpPr>
            <a:xfrm>
              <a:off x="2274598" y="3597756"/>
              <a:ext cx="72517" cy="228600"/>
              <a:chOff x="1600200" y="990600"/>
              <a:chExt cx="533400" cy="228600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>
                <a:off x="1600200" y="9906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2133600" y="990600"/>
                <a:ext cx="0" cy="2286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1600200" y="12192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sp>
          <p:nvSpPr>
            <p:cNvPr id="58" name="Freeform 57"/>
            <p:cNvSpPr/>
            <p:nvPr/>
          </p:nvSpPr>
          <p:spPr>
            <a:xfrm>
              <a:off x="1294107" y="3165779"/>
              <a:ext cx="1513888" cy="332659"/>
            </a:xfrm>
            <a:custGeom>
              <a:avLst/>
              <a:gdLst>
                <a:gd name="connsiteX0" fmla="*/ 0 w 1477774"/>
                <a:gd name="connsiteY0" fmla="*/ 341881 h 341881"/>
                <a:gd name="connsiteX1" fmla="*/ 351025 w 1477774"/>
                <a:gd name="connsiteY1" fmla="*/ 34192 h 341881"/>
                <a:gd name="connsiteX2" fmla="*/ 1477774 w 1477774"/>
                <a:gd name="connsiteY2" fmla="*/ 21191 h 341881"/>
                <a:gd name="connsiteX0" fmla="*/ 0 w 1477774"/>
                <a:gd name="connsiteY0" fmla="*/ 332659 h 332659"/>
                <a:gd name="connsiteX1" fmla="*/ 351025 w 1477774"/>
                <a:gd name="connsiteY1" fmla="*/ 24970 h 332659"/>
                <a:gd name="connsiteX2" fmla="*/ 1477774 w 1477774"/>
                <a:gd name="connsiteY2" fmla="*/ 11969 h 33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77774" h="332659">
                  <a:moveTo>
                    <a:pt x="0" y="332659"/>
                  </a:moveTo>
                  <a:cubicBezTo>
                    <a:pt x="52364" y="205538"/>
                    <a:pt x="104729" y="78418"/>
                    <a:pt x="351025" y="24970"/>
                  </a:cubicBezTo>
                  <a:cubicBezTo>
                    <a:pt x="597321" y="-28478"/>
                    <a:pt x="1046008" y="22080"/>
                    <a:pt x="1477774" y="11969"/>
                  </a:cubicBezTo>
                </a:path>
              </a:pathLst>
            </a:custGeom>
            <a:noFill/>
            <a:ln w="9525" cap="flat" cmpd="sng" algn="ctr">
              <a:solidFill>
                <a:sysClr val="windowText" lastClr="000000"/>
              </a:solidFill>
              <a:prstDash val="dash"/>
              <a:tailEnd type="triangle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211771" y="4099665"/>
              <a:ext cx="1544144" cy="45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Incast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059551" y="4102210"/>
              <a:ext cx="1814138" cy="779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Queue buildup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323881" y="4120393"/>
              <a:ext cx="1842155" cy="779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Buffer Pressure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286322" y="2725949"/>
              <a:ext cx="1350744" cy="1371600"/>
            </a:xfrm>
            <a:prstGeom prst="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9" name="Group 48"/>
            <p:cNvGrpSpPr/>
            <p:nvPr/>
          </p:nvGrpSpPr>
          <p:grpSpPr>
            <a:xfrm>
              <a:off x="3760766" y="2954548"/>
              <a:ext cx="723900" cy="445662"/>
              <a:chOff x="1600200" y="990600"/>
              <a:chExt cx="533400" cy="228600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1600200" y="9906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2" name="Straight Connector 50"/>
              <p:cNvCxnSpPr/>
              <p:nvPr/>
            </p:nvCxnSpPr>
            <p:spPr>
              <a:xfrm>
                <a:off x="2133600" y="990600"/>
                <a:ext cx="0" cy="2286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3" name="Straight Connector 51"/>
              <p:cNvCxnSpPr/>
              <p:nvPr/>
            </p:nvCxnSpPr>
            <p:spPr>
              <a:xfrm flipH="1">
                <a:off x="1600200" y="12192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grpSp>
          <p:nvGrpSpPr>
            <p:cNvPr id="10" name="Group 64"/>
            <p:cNvGrpSpPr/>
            <p:nvPr/>
          </p:nvGrpSpPr>
          <p:grpSpPr>
            <a:xfrm>
              <a:off x="4407236" y="3588717"/>
              <a:ext cx="72517" cy="228600"/>
              <a:chOff x="1600200" y="990600"/>
              <a:chExt cx="533400" cy="228600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1600200" y="9906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2133600" y="990600"/>
                <a:ext cx="0" cy="2286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0" name="Straight Connector 79"/>
              <p:cNvCxnSpPr/>
              <p:nvPr/>
            </p:nvCxnSpPr>
            <p:spPr>
              <a:xfrm flipH="1">
                <a:off x="1600200" y="12192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cxnSp>
          <p:nvCxnSpPr>
            <p:cNvPr id="66" name="Elbow Connector 65"/>
            <p:cNvCxnSpPr/>
            <p:nvPr/>
          </p:nvCxnSpPr>
          <p:spPr>
            <a:xfrm>
              <a:off x="3714613" y="2623426"/>
              <a:ext cx="1246750" cy="533400"/>
            </a:xfrm>
            <a:prstGeom prst="bentConnector3">
              <a:avLst>
                <a:gd name="adj1" fmla="val -2807"/>
              </a:avLst>
            </a:prstGeom>
            <a:noFill/>
            <a:ln w="76200" cap="flat" cmpd="sng" algn="ctr">
              <a:solidFill>
                <a:srgbClr val="8064A2">
                  <a:lumMod val="75000"/>
                </a:srgbClr>
              </a:solidFill>
              <a:prstDash val="solid"/>
              <a:tailEnd type="triangle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>
            <a:xfrm>
              <a:off x="3569037" y="3258875"/>
              <a:ext cx="1447800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tailEnd type="triangle"/>
            </a:ln>
            <a:effectLst/>
          </p:spPr>
        </p:cxnSp>
        <p:sp>
          <p:nvSpPr>
            <p:cNvPr id="68" name="Freeform 67"/>
            <p:cNvSpPr/>
            <p:nvPr/>
          </p:nvSpPr>
          <p:spPr>
            <a:xfrm>
              <a:off x="3426749" y="3308663"/>
              <a:ext cx="1513888" cy="332659"/>
            </a:xfrm>
            <a:custGeom>
              <a:avLst/>
              <a:gdLst>
                <a:gd name="connsiteX0" fmla="*/ 0 w 1477774"/>
                <a:gd name="connsiteY0" fmla="*/ 341881 h 341881"/>
                <a:gd name="connsiteX1" fmla="*/ 351025 w 1477774"/>
                <a:gd name="connsiteY1" fmla="*/ 34192 h 341881"/>
                <a:gd name="connsiteX2" fmla="*/ 1477774 w 1477774"/>
                <a:gd name="connsiteY2" fmla="*/ 21191 h 341881"/>
                <a:gd name="connsiteX0" fmla="*/ 0 w 1477774"/>
                <a:gd name="connsiteY0" fmla="*/ 332659 h 332659"/>
                <a:gd name="connsiteX1" fmla="*/ 351025 w 1477774"/>
                <a:gd name="connsiteY1" fmla="*/ 24970 h 332659"/>
                <a:gd name="connsiteX2" fmla="*/ 1477774 w 1477774"/>
                <a:gd name="connsiteY2" fmla="*/ 11969 h 33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77774" h="332659">
                  <a:moveTo>
                    <a:pt x="0" y="332659"/>
                  </a:moveTo>
                  <a:cubicBezTo>
                    <a:pt x="52364" y="205538"/>
                    <a:pt x="104729" y="78418"/>
                    <a:pt x="351025" y="24970"/>
                  </a:cubicBezTo>
                  <a:cubicBezTo>
                    <a:pt x="597321" y="-28478"/>
                    <a:pt x="1046008" y="22080"/>
                    <a:pt x="1477774" y="11969"/>
                  </a:cubicBezTo>
                </a:path>
              </a:pathLst>
            </a:custGeom>
            <a:noFill/>
            <a:ln w="9525" cap="flat" cmpd="sng" algn="ctr">
              <a:solidFill>
                <a:sysClr val="windowText" lastClr="000000"/>
              </a:solidFill>
              <a:prstDash val="dash"/>
              <a:tailEnd type="triangle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1427865" y="3041624"/>
              <a:ext cx="1447800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tailEnd type="triangle"/>
            </a:ln>
            <a:effectLst/>
          </p:spPr>
        </p:cxnSp>
        <p:sp>
          <p:nvSpPr>
            <p:cNvPr id="70" name="Freeform 69"/>
            <p:cNvSpPr/>
            <p:nvPr/>
          </p:nvSpPr>
          <p:spPr>
            <a:xfrm flipV="1">
              <a:off x="1244427" y="2646795"/>
              <a:ext cx="1513888" cy="332659"/>
            </a:xfrm>
            <a:custGeom>
              <a:avLst/>
              <a:gdLst>
                <a:gd name="connsiteX0" fmla="*/ 0 w 1477774"/>
                <a:gd name="connsiteY0" fmla="*/ 341881 h 341881"/>
                <a:gd name="connsiteX1" fmla="*/ 351025 w 1477774"/>
                <a:gd name="connsiteY1" fmla="*/ 34192 h 341881"/>
                <a:gd name="connsiteX2" fmla="*/ 1477774 w 1477774"/>
                <a:gd name="connsiteY2" fmla="*/ 21191 h 341881"/>
                <a:gd name="connsiteX0" fmla="*/ 0 w 1477774"/>
                <a:gd name="connsiteY0" fmla="*/ 332659 h 332659"/>
                <a:gd name="connsiteX1" fmla="*/ 351025 w 1477774"/>
                <a:gd name="connsiteY1" fmla="*/ 24970 h 332659"/>
                <a:gd name="connsiteX2" fmla="*/ 1477774 w 1477774"/>
                <a:gd name="connsiteY2" fmla="*/ 11969 h 33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77774" h="332659">
                  <a:moveTo>
                    <a:pt x="0" y="332659"/>
                  </a:moveTo>
                  <a:cubicBezTo>
                    <a:pt x="52364" y="205538"/>
                    <a:pt x="104729" y="78418"/>
                    <a:pt x="351025" y="24970"/>
                  </a:cubicBezTo>
                  <a:cubicBezTo>
                    <a:pt x="597321" y="-28478"/>
                    <a:pt x="1046008" y="22080"/>
                    <a:pt x="1477774" y="11969"/>
                  </a:cubicBezTo>
                </a:path>
              </a:pathLst>
            </a:custGeom>
            <a:noFill/>
            <a:ln w="9525" cap="flat" cmpd="sng" algn="ctr">
              <a:solidFill>
                <a:sysClr val="windowText" lastClr="000000"/>
              </a:solidFill>
              <a:prstDash val="dash"/>
              <a:tailEnd type="triangle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71" name="Elbow Connector 70"/>
            <p:cNvCxnSpPr/>
            <p:nvPr/>
          </p:nvCxnSpPr>
          <p:spPr>
            <a:xfrm>
              <a:off x="3825187" y="2474271"/>
              <a:ext cx="1219200" cy="544939"/>
            </a:xfrm>
            <a:prstGeom prst="bentConnector3">
              <a:avLst>
                <a:gd name="adj1" fmla="val 1100"/>
              </a:avLst>
            </a:prstGeom>
            <a:noFill/>
            <a:ln w="76200" cap="flat" cmpd="sng" algn="ctr">
              <a:solidFill>
                <a:srgbClr val="8064A2">
                  <a:lumMod val="75000"/>
                </a:srgbClr>
              </a:solidFill>
              <a:prstDash val="solid"/>
              <a:tailEnd type="triangle"/>
            </a:ln>
            <a:effectLst/>
          </p:spPr>
        </p:cxnSp>
        <p:grpSp>
          <p:nvGrpSpPr>
            <p:cNvPr id="11" name="Group 48"/>
            <p:cNvGrpSpPr/>
            <p:nvPr/>
          </p:nvGrpSpPr>
          <p:grpSpPr>
            <a:xfrm>
              <a:off x="6034987" y="2943010"/>
              <a:ext cx="723900" cy="445662"/>
              <a:chOff x="1600200" y="990600"/>
              <a:chExt cx="533400" cy="22860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1600200" y="9906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76" name="Straight Connector 50"/>
              <p:cNvCxnSpPr/>
              <p:nvPr/>
            </p:nvCxnSpPr>
            <p:spPr>
              <a:xfrm>
                <a:off x="2133600" y="990600"/>
                <a:ext cx="0" cy="22860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77" name="Straight Connector 51"/>
              <p:cNvCxnSpPr/>
              <p:nvPr/>
            </p:nvCxnSpPr>
            <p:spPr>
              <a:xfrm flipH="1">
                <a:off x="1600200" y="1219200"/>
                <a:ext cx="5334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cxnSp>
          <p:nvCxnSpPr>
            <p:cNvPr id="73" name="Elbow Connector 72"/>
            <p:cNvCxnSpPr/>
            <p:nvPr/>
          </p:nvCxnSpPr>
          <p:spPr>
            <a:xfrm>
              <a:off x="6034987" y="2638210"/>
              <a:ext cx="1246750" cy="533400"/>
            </a:xfrm>
            <a:prstGeom prst="bentConnector3">
              <a:avLst>
                <a:gd name="adj1" fmla="val -2807"/>
              </a:avLst>
            </a:prstGeom>
            <a:noFill/>
            <a:ln w="76200" cap="flat" cmpd="sng" algn="ctr">
              <a:solidFill>
                <a:srgbClr val="8064A2">
                  <a:lumMod val="75000"/>
                </a:srgbClr>
              </a:solidFill>
              <a:prstDash val="solid"/>
              <a:tailEnd type="triangle"/>
            </a:ln>
            <a:effectLst/>
          </p:spPr>
        </p:cxnSp>
        <p:cxnSp>
          <p:nvCxnSpPr>
            <p:cNvPr id="74" name="Elbow Connector 73"/>
            <p:cNvCxnSpPr/>
            <p:nvPr/>
          </p:nvCxnSpPr>
          <p:spPr>
            <a:xfrm>
              <a:off x="6145561" y="2489055"/>
              <a:ext cx="1219200" cy="544939"/>
            </a:xfrm>
            <a:prstGeom prst="bentConnector3">
              <a:avLst>
                <a:gd name="adj1" fmla="val 1100"/>
              </a:avLst>
            </a:prstGeom>
            <a:noFill/>
            <a:ln w="76200" cap="flat" cmpd="sng" algn="ctr">
              <a:solidFill>
                <a:srgbClr val="8064A2">
                  <a:lumMod val="75000"/>
                </a:srgbClr>
              </a:solidFill>
              <a:prstDash val="solid"/>
              <a:tailEnd type="triangle"/>
            </a:ln>
            <a:effectLst/>
          </p:spPr>
        </p:cxnSp>
      </p:grpSp>
      <p:pic>
        <p:nvPicPr>
          <p:cNvPr id="5122" name="Picture 2" descr="C:\netres\projects\DCTCP\papers\sigcomm2010\figs\qlen-cdf-short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97" t="5296" r="6779" b="49506"/>
          <a:stretch/>
        </p:blipFill>
        <p:spPr bwMode="auto">
          <a:xfrm>
            <a:off x="5890648" y="4800600"/>
            <a:ext cx="2262752" cy="172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8" name="Straight Connector 117"/>
          <p:cNvCxnSpPr/>
          <p:nvPr/>
        </p:nvCxnSpPr>
        <p:spPr bwMode="auto">
          <a:xfrm>
            <a:off x="597035" y="4343400"/>
            <a:ext cx="404769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pic>
        <p:nvPicPr>
          <p:cNvPr id="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079" y="1066800"/>
            <a:ext cx="366712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6" name="Straight Connector 95"/>
          <p:cNvCxnSpPr/>
          <p:nvPr/>
        </p:nvCxnSpPr>
        <p:spPr bwMode="auto">
          <a:xfrm rot="5400000">
            <a:off x="3124200" y="2819400"/>
            <a:ext cx="3048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28"/>
          <p:cNvGrpSpPr/>
          <p:nvPr/>
        </p:nvGrpSpPr>
        <p:grpSpPr>
          <a:xfrm>
            <a:off x="4648496" y="2743200"/>
            <a:ext cx="4883289" cy="1513723"/>
            <a:chOff x="4648496" y="2982077"/>
            <a:chExt cx="4883289" cy="1513723"/>
          </a:xfrm>
        </p:grpSpPr>
        <p:grpSp>
          <p:nvGrpSpPr>
            <p:cNvPr id="13" name="Group 94"/>
            <p:cNvGrpSpPr/>
            <p:nvPr/>
          </p:nvGrpSpPr>
          <p:grpSpPr>
            <a:xfrm>
              <a:off x="4648496" y="2982077"/>
              <a:ext cx="4883289" cy="1513723"/>
              <a:chOff x="-210862" y="1564740"/>
              <a:chExt cx="5569669" cy="3231166"/>
            </a:xfrm>
          </p:grpSpPr>
          <p:grpSp>
            <p:nvGrpSpPr>
              <p:cNvPr id="14" name="Group 95"/>
              <p:cNvGrpSpPr/>
              <p:nvPr/>
            </p:nvGrpSpPr>
            <p:grpSpPr>
              <a:xfrm>
                <a:off x="-210862" y="1992628"/>
                <a:ext cx="5569669" cy="2803278"/>
                <a:chOff x="-359432" y="1926421"/>
                <a:chExt cx="8062820" cy="3305465"/>
              </a:xfrm>
            </p:grpSpPr>
            <p:sp>
              <p:nvSpPr>
                <p:cNvPr id="98" name="Oval 97"/>
                <p:cNvSpPr/>
                <p:nvPr/>
              </p:nvSpPr>
              <p:spPr>
                <a:xfrm>
                  <a:off x="2895600" y="2362200"/>
                  <a:ext cx="1828800" cy="838200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/>
                </a:p>
              </p:txBody>
            </p:sp>
            <p:cxnSp>
              <p:nvCxnSpPr>
                <p:cNvPr id="99" name="Straight Connector 98"/>
                <p:cNvCxnSpPr>
                  <a:stCxn id="98" idx="4"/>
                  <a:endCxn id="100" idx="0"/>
                </p:cNvCxnSpPr>
                <p:nvPr/>
              </p:nvCxnSpPr>
              <p:spPr>
                <a:xfrm rot="5400000">
                  <a:off x="2542455" y="2287941"/>
                  <a:ext cx="355086" cy="2180005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Oval 99"/>
                <p:cNvSpPr/>
                <p:nvPr/>
              </p:nvSpPr>
              <p:spPr>
                <a:xfrm>
                  <a:off x="678154" y="3555486"/>
                  <a:ext cx="1903681" cy="67325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/>
                </a:p>
              </p:txBody>
            </p:sp>
            <p:sp>
              <p:nvSpPr>
                <p:cNvPr id="101" name="Oval 100"/>
                <p:cNvSpPr/>
                <p:nvPr/>
              </p:nvSpPr>
              <p:spPr>
                <a:xfrm>
                  <a:off x="121025" y="4558632"/>
                  <a:ext cx="1362635" cy="67325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/>
                </a:p>
              </p:txBody>
            </p:sp>
            <p:sp>
              <p:nvSpPr>
                <p:cNvPr id="102" name="Oval 101"/>
                <p:cNvSpPr/>
                <p:nvPr/>
              </p:nvSpPr>
              <p:spPr>
                <a:xfrm>
                  <a:off x="3245225" y="4546086"/>
                  <a:ext cx="1362635" cy="67325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/>
                </a:p>
              </p:txBody>
            </p:sp>
            <p:sp>
              <p:nvSpPr>
                <p:cNvPr id="103" name="Oval 102"/>
                <p:cNvSpPr/>
                <p:nvPr/>
              </p:nvSpPr>
              <p:spPr>
                <a:xfrm>
                  <a:off x="1568825" y="4546086"/>
                  <a:ext cx="1362635" cy="67325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/>
                </a:p>
              </p:txBody>
            </p:sp>
            <p:sp>
              <p:nvSpPr>
                <p:cNvPr id="104" name="Oval 103"/>
                <p:cNvSpPr/>
                <p:nvPr/>
              </p:nvSpPr>
              <p:spPr>
                <a:xfrm>
                  <a:off x="2711825" y="3555486"/>
                  <a:ext cx="1903681" cy="673254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/>
                </a:p>
              </p:txBody>
            </p:sp>
            <p:sp>
              <p:nvSpPr>
                <p:cNvPr id="105" name="TextBox 104"/>
                <p:cNvSpPr txBox="1"/>
                <p:nvPr/>
              </p:nvSpPr>
              <p:spPr>
                <a:xfrm>
                  <a:off x="2908615" y="4627463"/>
                  <a:ext cx="511678" cy="3081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" dirty="0" smtClean="0"/>
                    <a:t>…</a:t>
                  </a:r>
                  <a:endParaRPr lang="en-US" sz="200" dirty="0"/>
                </a:p>
              </p:txBody>
            </p:sp>
            <p:cxnSp>
              <p:nvCxnSpPr>
                <p:cNvPr id="106" name="Straight Connector 105"/>
                <p:cNvCxnSpPr>
                  <a:stCxn id="98" idx="4"/>
                  <a:endCxn id="104" idx="0"/>
                </p:cNvCxnSpPr>
                <p:nvPr/>
              </p:nvCxnSpPr>
              <p:spPr>
                <a:xfrm rot="5400000">
                  <a:off x="3559290" y="3304776"/>
                  <a:ext cx="355086" cy="146334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>
                  <a:stCxn id="100" idx="4"/>
                  <a:endCxn id="101" idx="0"/>
                </p:cNvCxnSpPr>
                <p:nvPr/>
              </p:nvCxnSpPr>
              <p:spPr>
                <a:xfrm rot="5400000">
                  <a:off x="1051223" y="3979860"/>
                  <a:ext cx="329892" cy="827652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>
                  <a:stCxn id="100" idx="4"/>
                  <a:endCxn id="103" idx="0"/>
                </p:cNvCxnSpPr>
                <p:nvPr/>
              </p:nvCxnSpPr>
              <p:spPr>
                <a:xfrm rot="16200000" flipH="1">
                  <a:off x="1781396" y="4077339"/>
                  <a:ext cx="317346" cy="620148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>
                  <a:stCxn id="100" idx="4"/>
                  <a:endCxn id="102" idx="0"/>
                </p:cNvCxnSpPr>
                <p:nvPr/>
              </p:nvCxnSpPr>
              <p:spPr>
                <a:xfrm rot="16200000" flipH="1">
                  <a:off x="2619596" y="3239139"/>
                  <a:ext cx="317346" cy="2296548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" name="TextBox 109"/>
                <p:cNvSpPr txBox="1"/>
                <p:nvPr/>
              </p:nvSpPr>
              <p:spPr>
                <a:xfrm>
                  <a:off x="7191711" y="4728622"/>
                  <a:ext cx="511677" cy="3081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" dirty="0" smtClean="0"/>
                    <a:t>…</a:t>
                  </a:r>
                  <a:endParaRPr lang="en-US" sz="200" dirty="0"/>
                </a:p>
              </p:txBody>
            </p:sp>
            <p:sp>
              <p:nvSpPr>
                <p:cNvPr id="111" name="TextBox 110"/>
                <p:cNvSpPr txBox="1"/>
                <p:nvPr/>
              </p:nvSpPr>
              <p:spPr>
                <a:xfrm>
                  <a:off x="4693025" y="3193699"/>
                  <a:ext cx="511677" cy="10070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/>
                    <a:t>…</a:t>
                  </a:r>
                  <a:endParaRPr lang="en-US" sz="1100" dirty="0"/>
                </a:p>
              </p:txBody>
            </p:sp>
            <p:sp>
              <p:nvSpPr>
                <p:cNvPr id="112" name="TextBox 111"/>
                <p:cNvSpPr txBox="1"/>
                <p:nvPr/>
              </p:nvSpPr>
              <p:spPr>
                <a:xfrm>
                  <a:off x="4528684" y="2062330"/>
                  <a:ext cx="1371600" cy="6197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000" dirty="0" smtClean="0"/>
                    <a:t>request</a:t>
                  </a:r>
                  <a:endParaRPr lang="en-US" sz="1000" dirty="0"/>
                </a:p>
              </p:txBody>
            </p:sp>
            <p:cxnSp>
              <p:nvCxnSpPr>
                <p:cNvPr id="113" name="Straight Arrow Connector 112"/>
                <p:cNvCxnSpPr>
                  <a:stCxn id="112" idx="2"/>
                  <a:endCxn id="98" idx="6"/>
                </p:cNvCxnSpPr>
                <p:nvPr/>
              </p:nvCxnSpPr>
              <p:spPr>
                <a:xfrm rot="5400000">
                  <a:off x="4919824" y="2486641"/>
                  <a:ext cx="99239" cy="490086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TextBox 113"/>
                <p:cNvSpPr txBox="1"/>
                <p:nvPr/>
              </p:nvSpPr>
              <p:spPr>
                <a:xfrm>
                  <a:off x="2872680" y="1926421"/>
                  <a:ext cx="1737901" cy="5548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/>
                    <a:t>SLA = 250ms</a:t>
                  </a:r>
                  <a:endParaRPr lang="en-US" sz="800" dirty="0"/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5035" y="3169802"/>
                  <a:ext cx="2043950" cy="5548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/>
                    <a:t>SLA =50ms</a:t>
                  </a:r>
                  <a:endParaRPr lang="en-US" sz="800" dirty="0"/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-359432" y="4126659"/>
                  <a:ext cx="1449323" cy="5422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800" dirty="0" smtClean="0"/>
                    <a:t>SLA =10ms</a:t>
                  </a:r>
                  <a:endParaRPr lang="en-US" sz="800" dirty="0"/>
                </a:p>
              </p:txBody>
            </p:sp>
          </p:grpSp>
          <p:sp>
            <p:nvSpPr>
              <p:cNvPr id="97" name="TextBox 96"/>
              <p:cNvSpPr txBox="1"/>
              <p:nvPr/>
            </p:nvSpPr>
            <p:spPr>
              <a:xfrm>
                <a:off x="-45395" y="1564740"/>
                <a:ext cx="2299226" cy="722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Partition/Aggregate</a:t>
                </a:r>
                <a:endParaRPr lang="en-US" sz="1000" dirty="0"/>
              </a:p>
            </p:txBody>
          </p:sp>
        </p:grpSp>
        <p:grpSp>
          <p:nvGrpSpPr>
            <p:cNvPr id="16" name="Group 127"/>
            <p:cNvGrpSpPr/>
            <p:nvPr/>
          </p:nvGrpSpPr>
          <p:grpSpPr>
            <a:xfrm>
              <a:off x="7085106" y="3688687"/>
              <a:ext cx="1525494" cy="807113"/>
              <a:chOff x="7085106" y="3688687"/>
              <a:chExt cx="1525494" cy="807113"/>
            </a:xfrm>
          </p:grpSpPr>
          <p:sp>
            <p:nvSpPr>
              <p:cNvPr id="119" name="TextBox 118"/>
              <p:cNvSpPr txBox="1"/>
              <p:nvPr/>
            </p:nvSpPr>
            <p:spPr>
              <a:xfrm>
                <a:off x="7860943" y="4095690"/>
                <a:ext cx="3099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…</a:t>
                </a:r>
                <a:endParaRPr lang="en-US" sz="1100" dirty="0"/>
              </a:p>
            </p:txBody>
          </p:sp>
          <p:cxnSp>
            <p:nvCxnSpPr>
              <p:cNvPr id="120" name="Straight Connector 119"/>
              <p:cNvCxnSpPr>
                <a:stCxn id="98" idx="4"/>
              </p:cNvCxnSpPr>
              <p:nvPr/>
            </p:nvCxnSpPr>
            <p:spPr>
              <a:xfrm>
                <a:off x="7173734" y="3688687"/>
                <a:ext cx="1360666" cy="29347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>
                <a:stCxn id="104" idx="4"/>
              </p:cNvCxnSpPr>
              <p:nvPr/>
            </p:nvCxnSpPr>
            <p:spPr>
              <a:xfrm>
                <a:off x="7085106" y="4097248"/>
                <a:ext cx="1525494" cy="21963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2" name="Rectangle 121"/>
          <p:cNvSpPr/>
          <p:nvPr/>
        </p:nvSpPr>
        <p:spPr>
          <a:xfrm>
            <a:off x="1447800" y="4343400"/>
            <a:ext cx="4191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Problems in commodity switches</a:t>
            </a:r>
            <a:endParaRPr lang="en-US" sz="2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7162800" y="106680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Bing </a:t>
            </a:r>
            <a:r>
              <a:rPr lang="en-US" sz="1400" dirty="0" smtClean="0"/>
              <a:t>tracks </a:t>
            </a:r>
            <a:r>
              <a:rPr lang="en-US" sz="1400" dirty="0" err="1" smtClean="0"/>
              <a:t>ms</a:t>
            </a:r>
            <a:endParaRPr lang="en-US" sz="1400" dirty="0" smtClean="0"/>
          </a:p>
          <a:p>
            <a:r>
              <a:rPr lang="en-US" sz="1400" dirty="0" smtClean="0"/>
              <a:t>to 3 nines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0611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DCTCP: Transport Optimized for Data Centers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62" y="1196092"/>
            <a:ext cx="4598538" cy="51816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tx2"/>
                </a:solidFill>
              </a:rPr>
              <a:t>High throughput </a:t>
            </a:r>
          </a:p>
          <a:p>
            <a:pPr lvl="1"/>
            <a:r>
              <a:rPr lang="en-US" sz="1400" dirty="0" smtClean="0"/>
              <a:t>Creating multi-bit feedback at TCP sources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tx2"/>
                </a:solidFill>
              </a:rPr>
              <a:t>Low Latency (milliseconds matter)</a:t>
            </a:r>
          </a:p>
          <a:p>
            <a:pPr lvl="1"/>
            <a:r>
              <a:rPr lang="en-US" sz="1400" dirty="0" smtClean="0"/>
              <a:t>Small buffer occupancies due to early and aggressive ECN marking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tx2"/>
                </a:solidFill>
              </a:rPr>
              <a:t>Burst tolerance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1400" dirty="0" smtClean="0"/>
              <a:t>Sources react before packets are dropped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1450" dirty="0" smtClean="0"/>
              <a:t>Large buffer headroom for bursts</a:t>
            </a:r>
          </a:p>
          <a:p>
            <a:pPr lvl="1" fontAlgn="auto">
              <a:spcAft>
                <a:spcPts val="0"/>
              </a:spcAft>
              <a:defRPr/>
            </a:pPr>
            <a:endParaRPr lang="en-US" sz="1600" u="sng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600" u="sng" dirty="0" smtClean="0">
                <a:solidFill>
                  <a:srgbClr val="FF0000"/>
                </a:solidFill>
              </a:rPr>
              <a:t>DCTCP achieves all three goals</a:t>
            </a:r>
          </a:p>
          <a:p>
            <a:pPr marL="173038" indent="-17303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Joint </a:t>
            </a:r>
            <a:r>
              <a:rPr lang="en-US" sz="1400" dirty="0" smtClean="0">
                <a:solidFill>
                  <a:srgbClr val="FF0000"/>
                </a:solidFill>
              </a:rPr>
              <a:t>work with Bing </a:t>
            </a:r>
            <a:r>
              <a:rPr lang="en-US" sz="1400" dirty="0" err="1" smtClean="0">
                <a:solidFill>
                  <a:srgbClr val="FF0000"/>
                </a:solidFill>
              </a:rPr>
              <a:t>Indexsrv</a:t>
            </a:r>
            <a:r>
              <a:rPr lang="en-US" sz="1400" dirty="0" smtClean="0">
                <a:solidFill>
                  <a:srgbClr val="FF0000"/>
                </a:solidFill>
              </a:rPr>
              <a:t> on latency reduction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1450" dirty="0" smtClean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495800" y="1143000"/>
            <a:ext cx="37323" cy="36224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137540" y="4648200"/>
            <a:ext cx="435826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pic>
        <p:nvPicPr>
          <p:cNvPr id="95" name="Picture 6" descr="C:\netres\projects\DCTCP\papers\sigcomm2010\figs\dctcp-vs-tcp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2" t="7077" r="5650" b="50467"/>
          <a:stretch/>
        </p:blipFill>
        <p:spPr bwMode="auto">
          <a:xfrm>
            <a:off x="4657025" y="1184979"/>
            <a:ext cx="3540868" cy="1253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Content Placeholder 2"/>
          <p:cNvSpPr txBox="1">
            <a:spLocks/>
          </p:cNvSpPr>
          <p:nvPr/>
        </p:nvSpPr>
        <p:spPr bwMode="auto">
          <a:xfrm>
            <a:off x="0" y="4800600"/>
            <a:ext cx="594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-138731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lang="en-US" sz="1400" kern="0" dirty="0" smtClean="0">
                <a:latin typeface="+mn-lt"/>
                <a:cs typeface="+mn-cs"/>
              </a:rPr>
              <a:t>Use full info in stream of ECN marks</a:t>
            </a:r>
          </a:p>
          <a:p>
            <a:pPr marL="342900" indent="-342900" defTabSz="-13873163">
              <a:spcBef>
                <a:spcPct val="20000"/>
              </a:spcBef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sz="1400" kern="0" dirty="0" smtClean="0"/>
              <a:t>Adapt quickly and in proportion to level of congestion</a:t>
            </a:r>
          </a:p>
          <a:p>
            <a:pPr marL="342900" marR="0" lvl="0" indent="-342900" algn="l" defTabSz="-138731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" name="Group 148"/>
          <p:cNvGrpSpPr/>
          <p:nvPr/>
        </p:nvGrpSpPr>
        <p:grpSpPr>
          <a:xfrm>
            <a:off x="304800" y="5334000"/>
            <a:ext cx="2514600" cy="1224064"/>
            <a:chOff x="6553200" y="1295400"/>
            <a:chExt cx="2514600" cy="1447800"/>
          </a:xfrm>
        </p:grpSpPr>
        <p:sp>
          <p:nvSpPr>
            <p:cNvPr id="150" name="Rectangle 149"/>
            <p:cNvSpPr/>
            <p:nvPr/>
          </p:nvSpPr>
          <p:spPr>
            <a:xfrm>
              <a:off x="6629400" y="2133600"/>
              <a:ext cx="1676400" cy="304800"/>
            </a:xfrm>
            <a:prstGeom prst="rect">
              <a:avLst/>
            </a:prstGeom>
            <a:solidFill>
              <a:srgbClr val="9BBB59"/>
            </a:solidFill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51" name="Straight Connector 150"/>
            <p:cNvCxnSpPr/>
            <p:nvPr/>
          </p:nvCxnSpPr>
          <p:spPr>
            <a:xfrm rot="5400000">
              <a:off x="7200900" y="2171700"/>
              <a:ext cx="1143000" cy="0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dash"/>
            </a:ln>
            <a:effectLst/>
          </p:spPr>
        </p:cxnSp>
        <p:sp>
          <p:nvSpPr>
            <p:cNvPr id="152" name="TextBox 7"/>
            <p:cNvSpPr txBox="1">
              <a:spLocks noChangeArrowheads="1"/>
            </p:cNvSpPr>
            <p:nvPr/>
          </p:nvSpPr>
          <p:spPr bwMode="auto">
            <a:xfrm>
              <a:off x="6629400" y="2106551"/>
              <a:ext cx="1676400" cy="327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</a:rPr>
                <a:t>Packet buffer</a:t>
              </a:r>
            </a:p>
          </p:txBody>
        </p:sp>
        <p:cxnSp>
          <p:nvCxnSpPr>
            <p:cNvPr id="153" name="Straight Connector 152"/>
            <p:cNvCxnSpPr/>
            <p:nvPr/>
          </p:nvCxnSpPr>
          <p:spPr>
            <a:xfrm rot="5400000">
              <a:off x="8229600" y="1905000"/>
              <a:ext cx="152400" cy="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54" name="Straight Arrow Connector 153"/>
            <p:cNvCxnSpPr/>
            <p:nvPr/>
          </p:nvCxnSpPr>
          <p:spPr>
            <a:xfrm rot="10800000">
              <a:off x="6553200" y="1905000"/>
              <a:ext cx="1752600" cy="1588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sp>
          <p:nvSpPr>
            <p:cNvPr id="155" name="TextBox 15"/>
            <p:cNvSpPr txBox="1">
              <a:spLocks noChangeArrowheads="1"/>
            </p:cNvSpPr>
            <p:nvPr/>
          </p:nvSpPr>
          <p:spPr bwMode="auto">
            <a:xfrm>
              <a:off x="7620000" y="1306513"/>
              <a:ext cx="304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</a:rPr>
                <a:t>K</a:t>
              </a:r>
            </a:p>
          </p:txBody>
        </p:sp>
        <p:sp>
          <p:nvSpPr>
            <p:cNvPr id="156" name="TextBox 16"/>
            <p:cNvSpPr txBox="1">
              <a:spLocks noChangeArrowheads="1"/>
            </p:cNvSpPr>
            <p:nvPr/>
          </p:nvSpPr>
          <p:spPr bwMode="auto">
            <a:xfrm>
              <a:off x="6934200" y="1371600"/>
              <a:ext cx="121920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</a:rPr>
                <a:t>Mark</a:t>
              </a:r>
              <a:endParaRPr kumimoji="0" lang="en-US" sz="14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</a:endParaRPr>
            </a:p>
          </p:txBody>
        </p:sp>
        <p:sp>
          <p:nvSpPr>
            <p:cNvPr id="157" name="TextBox 14"/>
            <p:cNvSpPr txBox="1">
              <a:spLocks noChangeArrowheads="1"/>
            </p:cNvSpPr>
            <p:nvPr/>
          </p:nvSpPr>
          <p:spPr bwMode="auto">
            <a:xfrm>
              <a:off x="7848600" y="1295400"/>
              <a:ext cx="12192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</a:rPr>
                <a:t>Don’t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</a:rPr>
                <a:t>Mark</a:t>
              </a:r>
            </a:p>
          </p:txBody>
        </p:sp>
      </p:grpSp>
      <p:cxnSp>
        <p:nvCxnSpPr>
          <p:cNvPr id="10" name="Straight Arrow Connector 9"/>
          <p:cNvCxnSpPr/>
          <p:nvPr/>
        </p:nvCxnSpPr>
        <p:spPr bwMode="auto">
          <a:xfrm flipH="1">
            <a:off x="6934200" y="1447800"/>
            <a:ext cx="838200" cy="685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7086600" y="1295400"/>
            <a:ext cx="381000" cy="152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3581400" y="4724400"/>
            <a:ext cx="533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-138731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-138731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lang="en-US" sz="1600" kern="0" dirty="0" smtClean="0">
              <a:latin typeface="+mn-lt"/>
              <a:cs typeface="+mn-cs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2208174" y="5638800"/>
          <a:ext cx="44958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1"/>
                <a:gridCol w="1524000"/>
                <a:gridCol w="1600201"/>
              </a:tblGrid>
              <a:tr h="25230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ECN Marks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DCTCP</a:t>
                      </a:r>
                      <a:r>
                        <a:rPr lang="en-US" sz="1200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TCP</a:t>
                      </a:r>
                    </a:p>
                  </a:txBody>
                  <a:tcPr/>
                </a:tc>
              </a:tr>
              <a:tr h="25230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1 0 1 1 1 1 0 1 1 1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Cut window by  </a:t>
                      </a:r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40%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Cut window by </a:t>
                      </a:r>
                      <a:r>
                        <a:rPr lang="en-US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en-US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23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0 0 0</a:t>
                      </a:r>
                      <a:r>
                        <a:rPr lang="en-US" sz="1100" baseline="0" dirty="0" smtClean="0"/>
                        <a:t> 0 0 0 0 0 0 1</a:t>
                      </a: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Cut window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by</a:t>
                      </a:r>
                      <a:r>
                        <a:rPr lang="en-US" sz="1100" baseline="0" dirty="0" smtClean="0">
                          <a:solidFill>
                            <a:srgbClr val="FF0000"/>
                          </a:solidFill>
                        </a:rPr>
                        <a:t> 5</a:t>
                      </a:r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US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Cut window by </a:t>
                      </a:r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50%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4327583" y="4572000"/>
            <a:ext cx="1006417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Sauce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6675910" y="58674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010400" y="5334000"/>
            <a:ext cx="19367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DCTCP</a:t>
            </a:r>
          </a:p>
          <a:p>
            <a:endParaRPr lang="en-US" sz="1600" u="sng" dirty="0" smtClean="0">
              <a:solidFill>
                <a:srgbClr val="FF0000"/>
              </a:solidFill>
            </a:endParaRPr>
          </a:p>
          <a:p>
            <a:r>
              <a:rPr lang="en-US" sz="1600" u="sng" dirty="0" smtClean="0">
                <a:solidFill>
                  <a:srgbClr val="FF0000"/>
                </a:solidFill>
              </a:rPr>
              <a:t>Reduces variability</a:t>
            </a:r>
          </a:p>
          <a:p>
            <a:r>
              <a:rPr lang="en-US" sz="1600" u="sng" dirty="0" smtClean="0">
                <a:solidFill>
                  <a:srgbClr val="FF0000"/>
                </a:solidFill>
              </a:rPr>
              <a:t>Reduces queuing</a:t>
            </a:r>
          </a:p>
        </p:txBody>
      </p:sp>
      <p:grpSp>
        <p:nvGrpSpPr>
          <p:cNvPr id="6" name="Group 32"/>
          <p:cNvGrpSpPr/>
          <p:nvPr/>
        </p:nvGrpSpPr>
        <p:grpSpPr>
          <a:xfrm>
            <a:off x="4648200" y="2438400"/>
            <a:ext cx="3962400" cy="2133600"/>
            <a:chOff x="4648200" y="2438400"/>
            <a:chExt cx="3962400" cy="2133600"/>
          </a:xfrm>
        </p:grpSpPr>
        <p:graphicFrame>
          <p:nvGraphicFramePr>
            <p:cNvPr id="96" name="Chart 95"/>
            <p:cNvGraphicFramePr/>
            <p:nvPr>
              <p:extLst>
                <p:ext uri="{D42A27DB-BD31-4B8C-83A1-F6EECF244321}">
                  <p14:modId xmlns:p14="http://schemas.microsoft.com/office/powerpoint/2010/main" val="1503521292"/>
                </p:ext>
              </p:extLst>
            </p:nvPr>
          </p:nvGraphicFramePr>
          <p:xfrm>
            <a:off x="4648200" y="2438400"/>
            <a:ext cx="3962400" cy="2133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4" name="Rectangle 23"/>
            <p:cNvSpPr/>
            <p:nvPr/>
          </p:nvSpPr>
          <p:spPr bwMode="auto">
            <a:xfrm>
              <a:off x="6400800" y="3089696"/>
              <a:ext cx="304800" cy="114300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8001000" y="2514600"/>
              <a:ext cx="381000" cy="1718096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 flipH="1">
              <a:off x="7086600" y="2667000"/>
              <a:ext cx="304799" cy="45720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848600" y="3200400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Incast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400800" y="3124200"/>
            <a:ext cx="76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Queue</a:t>
            </a:r>
          </a:p>
          <a:p>
            <a:r>
              <a:rPr lang="en-US" sz="1200" dirty="0" smtClean="0"/>
              <a:t>buildup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6119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theme/theme1.xml><?xml version="1.0" encoding="utf-8"?>
<a:theme xmlns:a="http://schemas.openxmlformats.org/drawingml/2006/main" name="Bahl_Group_Overview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990000"/>
      </a:hlink>
      <a:folHlink>
        <a:srgbClr val="B2B2B2"/>
      </a:folHlink>
    </a:clrScheme>
    <a:fontScheme name="Default Design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99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990000"/>
      </a:hlink>
      <a:folHlink>
        <a:srgbClr val="B2B2B2"/>
      </a:folHlink>
    </a:clrScheme>
    <a:fontScheme name="Default Design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99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resentor xmlns="b19f697e-d0c7-44f5-85f9-d34ca4f7d466">Albert Greenberg</Presentor>
    <Date xmlns="b19f697e-d0c7-44f5-85f9-d34ca4f7d466">2009-01-22T08:00:00+00:00</Date>
    <Institute xmlns="b19f697e-d0c7-44f5-85f9-d34ca4f7d466">MSR- NRG</Institu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E62A91CAFD8B44A38D4003B44F667E" ma:contentTypeVersion="4" ma:contentTypeDescription="Create a new document." ma:contentTypeScope="" ma:versionID="906e7b790bd4e53aac046b60cd48afa5">
  <xsd:schema xmlns:xsd="http://www.w3.org/2001/XMLSchema" xmlns:xs="http://www.w3.org/2001/XMLSchema" xmlns:p="http://schemas.microsoft.com/office/2006/metadata/properties" xmlns:ns2="b19f697e-d0c7-44f5-85f9-d34ca4f7d466" targetNamespace="http://schemas.microsoft.com/office/2006/metadata/properties" ma:root="true" ma:fieldsID="f681b829e2696b5f213e8d1775c8b341" ns2:_="">
    <xsd:import namespace="b19f697e-d0c7-44f5-85f9-d34ca4f7d466"/>
    <xsd:element name="properties">
      <xsd:complexType>
        <xsd:sequence>
          <xsd:element name="documentManagement">
            <xsd:complexType>
              <xsd:all>
                <xsd:element ref="ns2:Presentor" minOccurs="0"/>
                <xsd:element ref="ns2:Institute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f697e-d0c7-44f5-85f9-d34ca4f7d466" elementFormDefault="qualified">
    <xsd:import namespace="http://schemas.microsoft.com/office/2006/documentManagement/types"/>
    <xsd:import namespace="http://schemas.microsoft.com/office/infopath/2007/PartnerControls"/>
    <xsd:element name="Presentor" ma:index="8" nillable="true" ma:displayName="Presentor" ma:internalName="Presentor">
      <xsd:simpleType>
        <xsd:restriction base="dms:Text">
          <xsd:maxLength value="255"/>
        </xsd:restriction>
      </xsd:simpleType>
    </xsd:element>
    <xsd:element name="Institute" ma:index="9" nillable="true" ma:displayName="Institute" ma:internalName="Institute">
      <xsd:simpleType>
        <xsd:restriction base="dms:Text">
          <xsd:maxLength value="255"/>
        </xsd:restriction>
      </xsd:simpleType>
    </xsd:element>
    <xsd:element name="Date" ma:index="10" nillable="true" ma:displayName="Date" ma:format="DateOnly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A68DF0-4F51-4DF9-95D5-2E0AAB78F804}">
  <ds:schemaRefs>
    <ds:schemaRef ds:uri="http://schemas.microsoft.com/office/2006/metadata/properties"/>
    <ds:schemaRef ds:uri="http://purl.org/dc/elements/1.1/"/>
    <ds:schemaRef ds:uri="http://www.w3.org/XML/1998/namespace"/>
    <ds:schemaRef ds:uri="b19f697e-d0c7-44f5-85f9-d34ca4f7d466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C585E9A-EE39-460B-9D01-65E7F4129C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5E5275-4F9B-40C8-8270-57C4C23A2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9f697e-d0c7-44f5-85f9-d34ca4f7d4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PMON talk - Part I - Victor - old</Template>
  <TotalTime>3628</TotalTime>
  <Words>352</Words>
  <Application>Microsoft Office PowerPoint</Application>
  <PresentationFormat>On-screen Show (4:3)</PresentationFormat>
  <Paragraphs>83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Bahl_Group_Overview</vt:lpstr>
      <vt:lpstr>Default Design</vt:lpstr>
      <vt:lpstr>Custom Design</vt:lpstr>
      <vt:lpstr>DCTCP: Transport Optimized for Data Centers</vt:lpstr>
      <vt:lpstr>DCTCP: Transport Optimized for Data Centers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NRG Datacenter Networking and Services Research</dc:title>
  <dc:creator>Albert Greenberg</dc:creator>
  <cp:lastModifiedBy>Dave Maltz</cp:lastModifiedBy>
  <cp:revision>148</cp:revision>
  <dcterms:created xsi:type="dcterms:W3CDTF">2007-05-15T23:21:50Z</dcterms:created>
  <dcterms:modified xsi:type="dcterms:W3CDTF">2010-02-25T21:35:39Z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0x010100E1E62A91CAFD8B44A38D4003B44F667E</vt:lpwstr>
  </property>
</Properties>
</file>