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5"/>
  </p:sldMasterIdLst>
  <p:notesMasterIdLst>
    <p:notesMasterId r:id="rId18"/>
  </p:notesMasterIdLst>
  <p:sldIdLst>
    <p:sldId id="256" r:id="rId6"/>
    <p:sldId id="271" r:id="rId7"/>
    <p:sldId id="259" r:id="rId8"/>
    <p:sldId id="283" r:id="rId9"/>
    <p:sldId id="262" r:id="rId10"/>
    <p:sldId id="274" r:id="rId11"/>
    <p:sldId id="275" r:id="rId12"/>
    <p:sldId id="261" r:id="rId13"/>
    <p:sldId id="277" r:id="rId14"/>
    <p:sldId id="278" r:id="rId15"/>
    <p:sldId id="279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160" autoAdjust="0"/>
  </p:normalViewPr>
  <p:slideViewPr>
    <p:cSldViewPr showGuides="1">
      <p:cViewPr>
        <p:scale>
          <a:sx n="80" d="100"/>
          <a:sy n="80" d="100"/>
        </p:scale>
        <p:origin x="-1674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BAD7D-27E0-4BE6-8630-5E0D39030AB5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ECE1C-A379-4051-AA83-CA2D3566B3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2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ECE1C-A379-4051-AA83-CA2D3566B3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C162A00-09B5-4106-9B1A-E020B0C45387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DEA972D-C32F-4E2B-815E-D839B2610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3">
            <a:lumMod val="40000"/>
            <a:lumOff val="60000"/>
          </a:schemeClr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343400"/>
            <a:ext cx="8382000" cy="1975104"/>
          </a:xfrm>
        </p:spPr>
        <p:txBody>
          <a:bodyPr>
            <a:normAutofit/>
          </a:bodyPr>
          <a:lstStyle/>
          <a:p>
            <a:r>
              <a:rPr lang="en-US" dirty="0" smtClean="0"/>
              <a:t>Application Proxies at the Edge (</a:t>
            </a:r>
            <a:r>
              <a:rPr lang="en-US" dirty="0" err="1" smtClean="0"/>
              <a:t>APEdge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772400" cy="150876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Albert Greenberg, Cheng Huang, Randy Kern, Dave Maltz, Jitu Padhye, Parveen Patel, Lihua Yuan </a:t>
            </a:r>
          </a:p>
          <a:p>
            <a:endParaRPr lang="en-US" sz="2800" dirty="0" smtClean="0"/>
          </a:p>
          <a:p>
            <a:r>
              <a:rPr lang="en-US" sz="2800" dirty="0" smtClean="0"/>
              <a:t>*with help from </a:t>
            </a:r>
            <a:r>
              <a:rPr lang="en-US" sz="2800" dirty="0" err="1" smtClean="0"/>
              <a:t>MurariS</a:t>
            </a:r>
            <a:r>
              <a:rPr lang="en-US" sz="2800" dirty="0" smtClean="0"/>
              <a:t> and others in COSD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deal with last-mile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907760"/>
          </a:xfrm>
        </p:spPr>
        <p:txBody>
          <a:bodyPr/>
          <a:lstStyle/>
          <a:p>
            <a:r>
              <a:rPr lang="en-US" sz="2900" dirty="0" smtClean="0"/>
              <a:t>Proactively retransmit SYN-ACK a few times</a:t>
            </a:r>
          </a:p>
          <a:p>
            <a:pPr lvl="1"/>
            <a:r>
              <a:rPr lang="en-US" sz="2900" dirty="0" smtClean="0"/>
              <a:t>If SYN-ACK is lost, client waits for 3 seconds before retransmit</a:t>
            </a:r>
          </a:p>
          <a:p>
            <a:pPr lvl="1"/>
            <a:r>
              <a:rPr lang="en-US" sz="2900" dirty="0" smtClean="0"/>
              <a:t>Other critical packets can also be sent multiple times</a:t>
            </a:r>
          </a:p>
          <a:p>
            <a:pPr lvl="1">
              <a:buNone/>
            </a:pPr>
            <a:endParaRPr lang="en-US" sz="2500" dirty="0" smtClean="0"/>
          </a:p>
          <a:p>
            <a:r>
              <a:rPr lang="en-US" sz="2900" dirty="0" smtClean="0"/>
              <a:t>Reduce </a:t>
            </a:r>
            <a:r>
              <a:rPr lang="en-US" sz="2900" dirty="0" err="1" smtClean="0"/>
              <a:t>MinRTO</a:t>
            </a:r>
            <a:r>
              <a:rPr lang="en-US" sz="2900" dirty="0" smtClean="0"/>
              <a:t> to 100ms</a:t>
            </a:r>
          </a:p>
          <a:p>
            <a:endParaRPr lang="en-US" sz="2900" dirty="0" smtClean="0"/>
          </a:p>
          <a:p>
            <a:r>
              <a:rPr lang="en-US" sz="2900" dirty="0" smtClean="0"/>
              <a:t>Large ICW itself </a:t>
            </a:r>
            <a:r>
              <a:rPr lang="en-US" sz="2900" dirty="0" smtClean="0"/>
              <a:t>increases chance </a:t>
            </a:r>
            <a:r>
              <a:rPr lang="en-US" sz="2900" dirty="0" smtClean="0"/>
              <a:t>of </a:t>
            </a:r>
            <a:r>
              <a:rPr lang="en-US" sz="2900" dirty="0" smtClean="0"/>
              <a:t>fast recovery</a:t>
            </a:r>
            <a:endParaRPr lang="en-US" sz="2900" dirty="0" smtClean="0"/>
          </a:p>
          <a:p>
            <a:pPr lvl="1"/>
            <a:endParaRPr lang="en-US" sz="25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51054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3400" dirty="0" smtClean="0"/>
              <a:t>All changes are on server</a:t>
            </a:r>
          </a:p>
          <a:p>
            <a:endParaRPr lang="en-US" sz="3400" dirty="0" smtClean="0"/>
          </a:p>
          <a:p>
            <a:r>
              <a:rPr lang="en-US" sz="3400" dirty="0" smtClean="0"/>
              <a:t>Compatible with all clients </a:t>
            </a:r>
          </a:p>
          <a:p>
            <a:endParaRPr lang="en-US" sz="3400" dirty="0" smtClean="0"/>
          </a:p>
          <a:p>
            <a:r>
              <a:rPr lang="en-US" sz="3400" dirty="0" smtClean="0"/>
              <a:t>Useful for any service that does short web transfers</a:t>
            </a:r>
          </a:p>
          <a:p>
            <a:pPr lvl="1"/>
            <a:r>
              <a:rPr lang="en-US" sz="2900" dirty="0" smtClean="0"/>
              <a:t>Bing, Hotmail, Maps, Azure, …</a:t>
            </a:r>
          </a:p>
          <a:p>
            <a:pPr lvl="1"/>
            <a:r>
              <a:rPr lang="en-US" sz="2900" dirty="0" smtClean="0"/>
              <a:t>Proxy Assisted or direct from data center</a:t>
            </a:r>
          </a:p>
          <a:p>
            <a:pPr>
              <a:buNone/>
            </a:pPr>
            <a:endParaRPr lang="en-US" sz="3400" dirty="0" smtClean="0"/>
          </a:p>
          <a:p>
            <a:r>
              <a:rPr lang="en-US" sz="3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 have implemented and tested these changes</a:t>
            </a:r>
          </a:p>
          <a:p>
            <a:pPr lvl="1">
              <a:buNone/>
            </a:pPr>
            <a:endParaRPr lang="en-US" sz="29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sz="34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r>
              <a:rPr lang="en-US" dirty="0" smtClean="0"/>
              <a:t>Results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90600"/>
            <a:ext cx="7772400" cy="536496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Large ICW reduces median response time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Reduced latency tail due to</a:t>
            </a:r>
          </a:p>
          <a:p>
            <a:pPr lvl="1"/>
            <a:r>
              <a:rPr lang="en-US" dirty="0" smtClean="0"/>
              <a:t>Aggressive retransmission of SYN-ACK</a:t>
            </a:r>
          </a:p>
          <a:p>
            <a:pPr lvl="1"/>
            <a:r>
              <a:rPr lang="en-US" dirty="0" smtClean="0"/>
              <a:t>low </a:t>
            </a:r>
            <a:r>
              <a:rPr lang="en-US" dirty="0" err="1" smtClean="0"/>
              <a:t>minRTO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low initial RTO </a:t>
            </a:r>
          </a:p>
          <a:p>
            <a:pPr lvl="1"/>
            <a:endParaRPr lang="en-US" dirty="0" smtClean="0"/>
          </a:p>
          <a:p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1371600"/>
            <a:ext cx="39597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Cloud Faster!</a:t>
            </a:r>
            <a:endParaRPr lang="en-US" sz="5400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3200400"/>
            <a:ext cx="5963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Low latency web transactions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1905000" y="4648200"/>
            <a:ext cx="6637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…. especially important to our key online properties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Common Cloud/Web Architecture</a:t>
            </a:r>
            <a:endParaRPr lang="en-US" dirty="0"/>
          </a:p>
        </p:txBody>
      </p:sp>
      <p:sp>
        <p:nvSpPr>
          <p:cNvPr id="1026" name="server"/>
          <p:cNvSpPr>
            <a:spLocks noEditPoints="1" noChangeArrowheads="1"/>
          </p:cNvSpPr>
          <p:nvPr/>
        </p:nvSpPr>
        <p:spPr bwMode="auto">
          <a:xfrm>
            <a:off x="533400" y="3286125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5941314"/>
            <a:ext cx="897941" cy="916686"/>
          </a:xfrm>
          <a:prstGeom prst="rect">
            <a:avLst/>
          </a:prstGeom>
          <a:noFill/>
        </p:spPr>
      </p:pic>
      <p:sp>
        <p:nvSpPr>
          <p:cNvPr id="15" name="Cloud 14"/>
          <p:cNvSpPr/>
          <p:nvPr/>
        </p:nvSpPr>
        <p:spPr>
          <a:xfrm>
            <a:off x="3352800" y="3276600"/>
            <a:ext cx="24384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server"/>
          <p:cNvSpPr>
            <a:spLocks noEditPoints="1" noChangeArrowheads="1"/>
          </p:cNvSpPr>
          <p:nvPr/>
        </p:nvSpPr>
        <p:spPr bwMode="auto">
          <a:xfrm>
            <a:off x="4119562" y="1524000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server"/>
          <p:cNvSpPr>
            <a:spLocks noEditPoints="1" noChangeArrowheads="1"/>
          </p:cNvSpPr>
          <p:nvPr/>
        </p:nvSpPr>
        <p:spPr bwMode="auto">
          <a:xfrm>
            <a:off x="7543800" y="2057400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8" name="Straight Connector 47"/>
          <p:cNvCxnSpPr>
            <a:stCxn id="20" idx="5"/>
            <a:endCxn id="15" idx="3"/>
          </p:cNvCxnSpPr>
          <p:nvPr/>
        </p:nvCxnSpPr>
        <p:spPr>
          <a:xfrm>
            <a:off x="4572000" y="2733675"/>
            <a:ext cx="0" cy="6126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5" idx="0"/>
            <a:endCxn id="46" idx="7"/>
          </p:cNvCxnSpPr>
          <p:nvPr/>
        </p:nvCxnSpPr>
        <p:spPr>
          <a:xfrm flipV="1">
            <a:off x="5789168" y="2662238"/>
            <a:ext cx="1754632" cy="12239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5" idx="2"/>
            <a:endCxn id="1026" idx="3"/>
          </p:cNvCxnSpPr>
          <p:nvPr/>
        </p:nvCxnSpPr>
        <p:spPr>
          <a:xfrm rot="10800000" flipV="1">
            <a:off x="1438276" y="3886199"/>
            <a:ext cx="1922089" cy="47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5" idx="1"/>
            <a:endCxn id="1027" idx="0"/>
          </p:cNvCxnSpPr>
          <p:nvPr/>
        </p:nvCxnSpPr>
        <p:spPr>
          <a:xfrm rot="16200000" flipH="1">
            <a:off x="4073079" y="4993422"/>
            <a:ext cx="1446812" cy="448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4674198" y="2819400"/>
            <a:ext cx="2793402" cy="3086548"/>
          </a:xfrm>
          <a:custGeom>
            <a:avLst/>
            <a:gdLst>
              <a:gd name="connsiteX0" fmla="*/ 242047 w 2533426"/>
              <a:gd name="connsiteY0" fmla="*/ 2796988 h 2796988"/>
              <a:gd name="connsiteX1" fmla="*/ 381896 w 2533426"/>
              <a:gd name="connsiteY1" fmla="*/ 1592132 h 2796988"/>
              <a:gd name="connsiteX2" fmla="*/ 2533426 w 2533426"/>
              <a:gd name="connsiteY2" fmla="*/ 0 h 279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3426" h="2796988">
                <a:moveTo>
                  <a:pt x="242047" y="2796988"/>
                </a:moveTo>
                <a:cubicBezTo>
                  <a:pt x="121023" y="2427642"/>
                  <a:pt x="0" y="2058297"/>
                  <a:pt x="381896" y="1592132"/>
                </a:cubicBezTo>
                <a:cubicBezTo>
                  <a:pt x="763792" y="1125967"/>
                  <a:pt x="1648609" y="562983"/>
                  <a:pt x="2533426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 61"/>
          <p:cNvSpPr/>
          <p:nvPr/>
        </p:nvSpPr>
        <p:spPr>
          <a:xfrm flipH="1">
            <a:off x="4724400" y="2205318"/>
            <a:ext cx="374725" cy="3679115"/>
          </a:xfrm>
          <a:custGeom>
            <a:avLst/>
            <a:gdLst>
              <a:gd name="connsiteX0" fmla="*/ 75303 w 1185133"/>
              <a:gd name="connsiteY0" fmla="*/ 3679115 h 3679115"/>
              <a:gd name="connsiteX1" fmla="*/ 1172583 w 1185133"/>
              <a:gd name="connsiteY1" fmla="*/ 1979407 h 3679115"/>
              <a:gd name="connsiteX2" fmla="*/ 0 w 1185133"/>
              <a:gd name="connsiteY2" fmla="*/ 0 h 3679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5133" h="3679115">
                <a:moveTo>
                  <a:pt x="75303" y="3679115"/>
                </a:moveTo>
                <a:cubicBezTo>
                  <a:pt x="630218" y="3135854"/>
                  <a:pt x="1185133" y="2592593"/>
                  <a:pt x="1172583" y="1979407"/>
                </a:cubicBezTo>
                <a:cubicBezTo>
                  <a:pt x="1160033" y="1366221"/>
                  <a:pt x="580016" y="683110"/>
                  <a:pt x="0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1602889" y="2205318"/>
            <a:ext cx="2420471" cy="1574202"/>
          </a:xfrm>
          <a:custGeom>
            <a:avLst/>
            <a:gdLst>
              <a:gd name="connsiteX0" fmla="*/ 2420471 w 2420471"/>
              <a:gd name="connsiteY0" fmla="*/ 0 h 1574202"/>
              <a:gd name="connsiteX1" fmla="*/ 1957892 w 2420471"/>
              <a:gd name="connsiteY1" fmla="*/ 1312433 h 1574202"/>
              <a:gd name="connsiteX2" fmla="*/ 0 w 2420471"/>
              <a:gd name="connsiteY2" fmla="*/ 1570616 h 157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0471" h="1574202">
                <a:moveTo>
                  <a:pt x="2420471" y="0"/>
                </a:moveTo>
                <a:cubicBezTo>
                  <a:pt x="2390887" y="525332"/>
                  <a:pt x="2361304" y="1050664"/>
                  <a:pt x="1957892" y="1312433"/>
                </a:cubicBezTo>
                <a:cubicBezTo>
                  <a:pt x="1554480" y="1574202"/>
                  <a:pt x="0" y="1570616"/>
                  <a:pt x="0" y="1570616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1538344" y="2893807"/>
            <a:ext cx="2915322" cy="1595718"/>
          </a:xfrm>
          <a:custGeom>
            <a:avLst/>
            <a:gdLst>
              <a:gd name="connsiteX0" fmla="*/ 0 w 2915322"/>
              <a:gd name="connsiteY0" fmla="*/ 1312433 h 1595718"/>
              <a:gd name="connsiteX1" fmla="*/ 1731981 w 2915322"/>
              <a:gd name="connsiteY1" fmla="*/ 1376979 h 1595718"/>
              <a:gd name="connsiteX2" fmla="*/ 2915322 w 2915322"/>
              <a:gd name="connsiteY2" fmla="*/ 0 h 1595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15322" h="1595718">
                <a:moveTo>
                  <a:pt x="0" y="1312433"/>
                </a:moveTo>
                <a:cubicBezTo>
                  <a:pt x="623047" y="1454075"/>
                  <a:pt x="1246094" y="1595718"/>
                  <a:pt x="1731981" y="1376979"/>
                </a:cubicBezTo>
                <a:cubicBezTo>
                  <a:pt x="2217868" y="1158240"/>
                  <a:pt x="2566595" y="579120"/>
                  <a:pt x="2915322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 flipH="1">
            <a:off x="5105401" y="2108499"/>
            <a:ext cx="79786" cy="3861995"/>
          </a:xfrm>
          <a:custGeom>
            <a:avLst/>
            <a:gdLst>
              <a:gd name="connsiteX0" fmla="*/ 0 w 1654885"/>
              <a:gd name="connsiteY0" fmla="*/ 0 h 3861995"/>
              <a:gd name="connsiteX1" fmla="*/ 1592132 w 1654885"/>
              <a:gd name="connsiteY1" fmla="*/ 1871830 h 3861995"/>
              <a:gd name="connsiteX2" fmla="*/ 376518 w 1654885"/>
              <a:gd name="connsiteY2" fmla="*/ 3861995 h 3861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4885" h="3861995">
                <a:moveTo>
                  <a:pt x="0" y="0"/>
                </a:moveTo>
                <a:cubicBezTo>
                  <a:pt x="764689" y="614082"/>
                  <a:pt x="1529379" y="1228164"/>
                  <a:pt x="1592132" y="1871830"/>
                </a:cubicBezTo>
                <a:cubicBezTo>
                  <a:pt x="1654885" y="2515496"/>
                  <a:pt x="1015701" y="3188745"/>
                  <a:pt x="376518" y="3861995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6248400" y="4419600"/>
            <a:ext cx="121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Query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464279" y="4853523"/>
            <a:ext cx="1531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Response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81400" y="5029200"/>
            <a:ext cx="2305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Request to Proxy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1524000" y="2743200"/>
            <a:ext cx="2374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Request to server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847087" y="4419600"/>
            <a:ext cx="2724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response from server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4953000" y="3886200"/>
            <a:ext cx="2659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response from proxy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04800" y="4572000"/>
            <a:ext cx="1748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MS Data Center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030121" y="1143000"/>
            <a:ext cx="766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Proxy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758815" y="160910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DNS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4876800" y="2819400"/>
            <a:ext cx="2793402" cy="3086548"/>
          </a:xfrm>
          <a:custGeom>
            <a:avLst/>
            <a:gdLst>
              <a:gd name="connsiteX0" fmla="*/ 242047 w 2533426"/>
              <a:gd name="connsiteY0" fmla="*/ 2796988 h 2796988"/>
              <a:gd name="connsiteX1" fmla="*/ 381896 w 2533426"/>
              <a:gd name="connsiteY1" fmla="*/ 1592132 h 2796988"/>
              <a:gd name="connsiteX2" fmla="*/ 2533426 w 2533426"/>
              <a:gd name="connsiteY2" fmla="*/ 0 h 279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3426" h="2796988">
                <a:moveTo>
                  <a:pt x="242047" y="2796988"/>
                </a:moveTo>
                <a:cubicBezTo>
                  <a:pt x="121023" y="2427642"/>
                  <a:pt x="0" y="2058297"/>
                  <a:pt x="381896" y="1592132"/>
                </a:cubicBezTo>
                <a:cubicBezTo>
                  <a:pt x="763792" y="1125967"/>
                  <a:pt x="1648609" y="562983"/>
                  <a:pt x="2533426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2" grpId="0" animBg="1"/>
      <p:bldP spid="62" grpId="1" animBg="1"/>
      <p:bldP spid="66" grpId="0" animBg="1"/>
      <p:bldP spid="66" grpId="1" animBg="1"/>
      <p:bldP spid="69" grpId="0" animBg="1"/>
      <p:bldP spid="69" grpId="1" animBg="1"/>
      <p:bldP spid="71" grpId="0" animBg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27" grpId="1" animBg="1"/>
      <p:bldP spid="2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Common Cloud/Web Architecture</a:t>
            </a:r>
          </a:p>
        </p:txBody>
      </p:sp>
      <p:sp>
        <p:nvSpPr>
          <p:cNvPr id="1026" name="server"/>
          <p:cNvSpPr>
            <a:spLocks noEditPoints="1" noChangeArrowheads="1"/>
          </p:cNvSpPr>
          <p:nvPr/>
        </p:nvSpPr>
        <p:spPr bwMode="auto">
          <a:xfrm>
            <a:off x="533400" y="3286125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5941314"/>
            <a:ext cx="897941" cy="916686"/>
          </a:xfrm>
          <a:prstGeom prst="rect">
            <a:avLst/>
          </a:prstGeom>
          <a:noFill/>
        </p:spPr>
      </p:pic>
      <p:sp>
        <p:nvSpPr>
          <p:cNvPr id="15" name="Cloud 14"/>
          <p:cNvSpPr/>
          <p:nvPr/>
        </p:nvSpPr>
        <p:spPr>
          <a:xfrm>
            <a:off x="3352800" y="3276600"/>
            <a:ext cx="24384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WAN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server"/>
          <p:cNvSpPr>
            <a:spLocks noEditPoints="1" noChangeArrowheads="1"/>
          </p:cNvSpPr>
          <p:nvPr/>
        </p:nvSpPr>
        <p:spPr bwMode="auto">
          <a:xfrm>
            <a:off x="4119562" y="1524000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server"/>
          <p:cNvSpPr>
            <a:spLocks noEditPoints="1" noChangeArrowheads="1"/>
          </p:cNvSpPr>
          <p:nvPr/>
        </p:nvSpPr>
        <p:spPr bwMode="auto">
          <a:xfrm>
            <a:off x="7543800" y="2057400"/>
            <a:ext cx="904875" cy="12096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8" name="Straight Connector 47"/>
          <p:cNvCxnSpPr>
            <a:stCxn id="20" idx="5"/>
            <a:endCxn id="15" idx="3"/>
          </p:cNvCxnSpPr>
          <p:nvPr/>
        </p:nvCxnSpPr>
        <p:spPr>
          <a:xfrm>
            <a:off x="4572000" y="2733675"/>
            <a:ext cx="0" cy="61263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5" idx="0"/>
            <a:endCxn id="46" idx="7"/>
          </p:cNvCxnSpPr>
          <p:nvPr/>
        </p:nvCxnSpPr>
        <p:spPr>
          <a:xfrm flipV="1">
            <a:off x="5789168" y="2662238"/>
            <a:ext cx="1754632" cy="12239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15" idx="2"/>
            <a:endCxn id="1026" idx="3"/>
          </p:cNvCxnSpPr>
          <p:nvPr/>
        </p:nvCxnSpPr>
        <p:spPr>
          <a:xfrm rot="10800000" flipV="1">
            <a:off x="1438276" y="3886199"/>
            <a:ext cx="1922089" cy="47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5" idx="1"/>
            <a:endCxn id="1027" idx="0"/>
          </p:cNvCxnSpPr>
          <p:nvPr/>
        </p:nvCxnSpPr>
        <p:spPr>
          <a:xfrm rot="16200000" flipH="1">
            <a:off x="4073079" y="4993422"/>
            <a:ext cx="1446812" cy="4489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Freeform 58"/>
          <p:cNvSpPr/>
          <p:nvPr/>
        </p:nvSpPr>
        <p:spPr>
          <a:xfrm>
            <a:off x="4674198" y="2819400"/>
            <a:ext cx="2793402" cy="3086548"/>
          </a:xfrm>
          <a:custGeom>
            <a:avLst/>
            <a:gdLst>
              <a:gd name="connsiteX0" fmla="*/ 242047 w 2533426"/>
              <a:gd name="connsiteY0" fmla="*/ 2796988 h 2796988"/>
              <a:gd name="connsiteX1" fmla="*/ 381896 w 2533426"/>
              <a:gd name="connsiteY1" fmla="*/ 1592132 h 2796988"/>
              <a:gd name="connsiteX2" fmla="*/ 2533426 w 2533426"/>
              <a:gd name="connsiteY2" fmla="*/ 0 h 279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3426" h="2796988">
                <a:moveTo>
                  <a:pt x="242047" y="2796988"/>
                </a:moveTo>
                <a:cubicBezTo>
                  <a:pt x="121023" y="2427642"/>
                  <a:pt x="0" y="2058297"/>
                  <a:pt x="381896" y="1592132"/>
                </a:cubicBezTo>
                <a:cubicBezTo>
                  <a:pt x="763792" y="1125967"/>
                  <a:pt x="1648609" y="562983"/>
                  <a:pt x="2533426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Freeform 61"/>
          <p:cNvSpPr/>
          <p:nvPr/>
        </p:nvSpPr>
        <p:spPr>
          <a:xfrm flipH="1">
            <a:off x="4724400" y="2205318"/>
            <a:ext cx="374725" cy="3679115"/>
          </a:xfrm>
          <a:custGeom>
            <a:avLst/>
            <a:gdLst>
              <a:gd name="connsiteX0" fmla="*/ 75303 w 1185133"/>
              <a:gd name="connsiteY0" fmla="*/ 3679115 h 3679115"/>
              <a:gd name="connsiteX1" fmla="*/ 1172583 w 1185133"/>
              <a:gd name="connsiteY1" fmla="*/ 1979407 h 3679115"/>
              <a:gd name="connsiteX2" fmla="*/ 0 w 1185133"/>
              <a:gd name="connsiteY2" fmla="*/ 0 h 3679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5133" h="3679115">
                <a:moveTo>
                  <a:pt x="75303" y="3679115"/>
                </a:moveTo>
                <a:cubicBezTo>
                  <a:pt x="630218" y="3135854"/>
                  <a:pt x="1185133" y="2592593"/>
                  <a:pt x="1172583" y="1979407"/>
                </a:cubicBezTo>
                <a:cubicBezTo>
                  <a:pt x="1160033" y="1366221"/>
                  <a:pt x="580016" y="683110"/>
                  <a:pt x="0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1602889" y="2205318"/>
            <a:ext cx="2420471" cy="1574202"/>
          </a:xfrm>
          <a:custGeom>
            <a:avLst/>
            <a:gdLst>
              <a:gd name="connsiteX0" fmla="*/ 2420471 w 2420471"/>
              <a:gd name="connsiteY0" fmla="*/ 0 h 1574202"/>
              <a:gd name="connsiteX1" fmla="*/ 1957892 w 2420471"/>
              <a:gd name="connsiteY1" fmla="*/ 1312433 h 1574202"/>
              <a:gd name="connsiteX2" fmla="*/ 0 w 2420471"/>
              <a:gd name="connsiteY2" fmla="*/ 1570616 h 1574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20471" h="1574202">
                <a:moveTo>
                  <a:pt x="2420471" y="0"/>
                </a:moveTo>
                <a:cubicBezTo>
                  <a:pt x="2390887" y="525332"/>
                  <a:pt x="2361304" y="1050664"/>
                  <a:pt x="1957892" y="1312433"/>
                </a:cubicBezTo>
                <a:cubicBezTo>
                  <a:pt x="1554480" y="1574202"/>
                  <a:pt x="0" y="1570616"/>
                  <a:pt x="0" y="1570616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1538344" y="2893807"/>
            <a:ext cx="2915322" cy="1595718"/>
          </a:xfrm>
          <a:custGeom>
            <a:avLst/>
            <a:gdLst>
              <a:gd name="connsiteX0" fmla="*/ 0 w 2915322"/>
              <a:gd name="connsiteY0" fmla="*/ 1312433 h 1595718"/>
              <a:gd name="connsiteX1" fmla="*/ 1731981 w 2915322"/>
              <a:gd name="connsiteY1" fmla="*/ 1376979 h 1595718"/>
              <a:gd name="connsiteX2" fmla="*/ 2915322 w 2915322"/>
              <a:gd name="connsiteY2" fmla="*/ 0 h 1595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15322" h="1595718">
                <a:moveTo>
                  <a:pt x="0" y="1312433"/>
                </a:moveTo>
                <a:cubicBezTo>
                  <a:pt x="623047" y="1454075"/>
                  <a:pt x="1246094" y="1595718"/>
                  <a:pt x="1731981" y="1376979"/>
                </a:cubicBezTo>
                <a:cubicBezTo>
                  <a:pt x="2217868" y="1158240"/>
                  <a:pt x="2566595" y="579120"/>
                  <a:pt x="2915322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 flipH="1">
            <a:off x="5105401" y="2108499"/>
            <a:ext cx="79786" cy="3861995"/>
          </a:xfrm>
          <a:custGeom>
            <a:avLst/>
            <a:gdLst>
              <a:gd name="connsiteX0" fmla="*/ 0 w 1654885"/>
              <a:gd name="connsiteY0" fmla="*/ 0 h 3861995"/>
              <a:gd name="connsiteX1" fmla="*/ 1592132 w 1654885"/>
              <a:gd name="connsiteY1" fmla="*/ 1871830 h 3861995"/>
              <a:gd name="connsiteX2" fmla="*/ 376518 w 1654885"/>
              <a:gd name="connsiteY2" fmla="*/ 3861995 h 3861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4885" h="3861995">
                <a:moveTo>
                  <a:pt x="0" y="0"/>
                </a:moveTo>
                <a:cubicBezTo>
                  <a:pt x="764689" y="614082"/>
                  <a:pt x="1529379" y="1228164"/>
                  <a:pt x="1592132" y="1871830"/>
                </a:cubicBezTo>
                <a:cubicBezTo>
                  <a:pt x="1654885" y="2515496"/>
                  <a:pt x="1015701" y="3188745"/>
                  <a:pt x="376518" y="3861995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6248400" y="4419600"/>
            <a:ext cx="121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Query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855072" y="5193268"/>
            <a:ext cx="1531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DNS Response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581400" y="5029200"/>
            <a:ext cx="2305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Request to Proxy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1524000" y="2743200"/>
            <a:ext cx="2374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Request to server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847087" y="4419600"/>
            <a:ext cx="2724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response from server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4953000" y="3886200"/>
            <a:ext cx="2659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 response from proxy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04800" y="4572000"/>
            <a:ext cx="1748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MS Data Center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730103" y="1143000"/>
            <a:ext cx="1577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Akamai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Proxy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239000" y="1600200"/>
            <a:ext cx="1475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Akamai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/DNS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4876800" y="2819400"/>
            <a:ext cx="2793402" cy="3086548"/>
          </a:xfrm>
          <a:custGeom>
            <a:avLst/>
            <a:gdLst>
              <a:gd name="connsiteX0" fmla="*/ 242047 w 2533426"/>
              <a:gd name="connsiteY0" fmla="*/ 2796988 h 2796988"/>
              <a:gd name="connsiteX1" fmla="*/ 381896 w 2533426"/>
              <a:gd name="connsiteY1" fmla="*/ 1592132 h 2796988"/>
              <a:gd name="connsiteX2" fmla="*/ 2533426 w 2533426"/>
              <a:gd name="connsiteY2" fmla="*/ 0 h 279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3426" h="2796988">
                <a:moveTo>
                  <a:pt x="242047" y="2796988"/>
                </a:moveTo>
                <a:cubicBezTo>
                  <a:pt x="121023" y="2427642"/>
                  <a:pt x="0" y="2058297"/>
                  <a:pt x="381896" y="1592132"/>
                </a:cubicBezTo>
                <a:cubicBezTo>
                  <a:pt x="763792" y="1125967"/>
                  <a:pt x="1648609" y="562983"/>
                  <a:pt x="2533426" y="0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62000" y="838200"/>
            <a:ext cx="7543800" cy="2954655"/>
          </a:xfrm>
          <a:prstGeom prst="rect">
            <a:avLst/>
          </a:prstGeom>
          <a:solidFill>
            <a:schemeClr val="accent3"/>
          </a:solidFill>
        </p:spPr>
        <p:txBody>
          <a:bodyPr wrap="square" lIns="274320" tIns="182880" rIns="274320" bIns="18288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Performance improvements possible on every leg on this figure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This architecture is used by many customers: internal and external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</a:rPr>
              <a:t>Speed up this, and everyone benefits</a:t>
            </a:r>
          </a:p>
          <a:p>
            <a:pPr>
              <a:buFont typeface="Arial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Poor user-to-proxy mapping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Delays in data center processing</a:t>
            </a:r>
          </a:p>
          <a:p>
            <a:pPr>
              <a:buNone/>
            </a:pPr>
            <a:endParaRPr lang="en-US" dirty="0"/>
          </a:p>
          <a:p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Communication between Proxy and user </a:t>
            </a:r>
          </a:p>
          <a:p>
            <a:pPr lvl="1"/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“last mile”</a:t>
            </a:r>
          </a:p>
          <a:p>
            <a:pPr lvl="1"/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Several RTTs</a:t>
            </a:r>
          </a:p>
          <a:p>
            <a:pPr lvl="1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Subject to loss and delay on last mile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rver"/>
          <p:cNvSpPr>
            <a:spLocks noEditPoints="1" noChangeArrowheads="1"/>
          </p:cNvSpPr>
          <p:nvPr/>
        </p:nvSpPr>
        <p:spPr bwMode="auto">
          <a:xfrm>
            <a:off x="2362200" y="381000"/>
            <a:ext cx="685800" cy="1062038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erver"/>
          <p:cNvSpPr>
            <a:spLocks noEditPoints="1" noChangeArrowheads="1"/>
          </p:cNvSpPr>
          <p:nvPr/>
        </p:nvSpPr>
        <p:spPr bwMode="auto">
          <a:xfrm>
            <a:off x="4038600" y="2133600"/>
            <a:ext cx="381000" cy="838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897941" cy="916686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rot="10800000">
            <a:off x="4648200" y="27432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4610100" y="2781300"/>
            <a:ext cx="762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648200" y="2971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4533900" y="30861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4495800" y="30480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4343400" y="32004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3086100" y="876300"/>
            <a:ext cx="1219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933700" y="1028700"/>
            <a:ext cx="1219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05400" y="2667000"/>
            <a:ext cx="915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 = 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990600"/>
            <a:ext cx="901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 = 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33600" y="5435025"/>
            <a:ext cx="5431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Total delay (if no loss):  n* X + Y</a:t>
            </a:r>
            <a:endParaRPr lang="en-US" sz="3200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4305300" y="31623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4152900" y="33147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Arrow 22"/>
          <p:cNvSpPr/>
          <p:nvPr/>
        </p:nvSpPr>
        <p:spPr>
          <a:xfrm rot="19441634">
            <a:off x="3840182" y="3594674"/>
            <a:ext cx="7620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200400" y="4267200"/>
            <a:ext cx="1829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CWND starts at 2</a:t>
            </a:r>
          </a:p>
          <a:p>
            <a:r>
              <a:rPr lang="en-US" dirty="0" smtClean="0"/>
              <a:t>And opens slowly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572000" y="1981200"/>
            <a:ext cx="1577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Akamai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Proxy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5800" y="609600"/>
            <a:ext cx="1376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Data Center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there is packet loss 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SYN or SYN-ACK is lost</a:t>
            </a:r>
          </a:p>
          <a:p>
            <a:pPr lvl="1"/>
            <a:r>
              <a:rPr lang="en-US" dirty="0" smtClean="0"/>
              <a:t>3 second timeout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data packet is lost, timeout is likely</a:t>
            </a:r>
          </a:p>
          <a:p>
            <a:pPr lvl="1"/>
            <a:r>
              <a:rPr lang="en-US" dirty="0" smtClean="0"/>
              <a:t>Since window is small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Windows default minimum timeout is 300ms</a:t>
            </a:r>
          </a:p>
          <a:p>
            <a:pPr lvl="1"/>
            <a:r>
              <a:rPr lang="en-US" dirty="0" smtClean="0"/>
              <a:t>Even if RTT to proxy is just 10ms!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r>
              <a:rPr lang="en-US" dirty="0" smtClean="0"/>
              <a:t>Proposed TCP Modifications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Modified TCP stack on proxy and Data Center nodes </a:t>
            </a:r>
          </a:p>
          <a:p>
            <a:endParaRPr lang="en-US" sz="2900" dirty="0" smtClean="0"/>
          </a:p>
          <a:p>
            <a:r>
              <a:rPr lang="en-US" sz="2900" dirty="0" smtClean="0"/>
              <a:t>Increase ICW</a:t>
            </a:r>
          </a:p>
          <a:p>
            <a:pPr lvl="1"/>
            <a:r>
              <a:rPr lang="en-US" sz="2900" dirty="0" smtClean="0"/>
              <a:t>Bing search results are &lt; 17K, compressed</a:t>
            </a:r>
          </a:p>
          <a:p>
            <a:pPr lvl="1"/>
            <a:r>
              <a:rPr lang="en-US" sz="2900" dirty="0" smtClean="0"/>
              <a:t>ICW = 16 gets the page across in 1 </a:t>
            </a:r>
            <a:r>
              <a:rPr lang="en-US" sz="2900" dirty="0" smtClean="0"/>
              <a:t>RTT</a:t>
            </a:r>
          </a:p>
          <a:p>
            <a:pPr lvl="1"/>
            <a:r>
              <a:rPr lang="en-US" sz="2900" dirty="0" smtClean="0"/>
              <a:t>Use historical data to determine which clients get increased ICW</a:t>
            </a:r>
          </a:p>
          <a:p>
            <a:pPr lvl="1"/>
            <a:r>
              <a:rPr lang="en-US" sz="2900" dirty="0" smtClean="0"/>
              <a:t>Scale back in the presence of losses</a:t>
            </a:r>
            <a:endParaRPr lang="en-US" sz="2900" dirty="0" smtClean="0"/>
          </a:p>
          <a:p>
            <a:pPr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rver"/>
          <p:cNvSpPr>
            <a:spLocks noEditPoints="1" noChangeArrowheads="1"/>
          </p:cNvSpPr>
          <p:nvPr/>
        </p:nvSpPr>
        <p:spPr bwMode="auto">
          <a:xfrm>
            <a:off x="2362200" y="381000"/>
            <a:ext cx="685800" cy="1062038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server"/>
          <p:cNvSpPr>
            <a:spLocks noEditPoints="1" noChangeArrowheads="1"/>
          </p:cNvSpPr>
          <p:nvPr/>
        </p:nvSpPr>
        <p:spPr bwMode="auto">
          <a:xfrm>
            <a:off x="4038600" y="2133600"/>
            <a:ext cx="381000" cy="8382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61 w 21600"/>
              <a:gd name="T17" fmla="*/ 22454 h 21600"/>
              <a:gd name="T18" fmla="*/ 21069 w 21600"/>
              <a:gd name="T19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  <a:path w="21600" h="21600" extrusionOk="0">
                <a:moveTo>
                  <a:pt x="1662" y="1709"/>
                </a:moveTo>
                <a:lnTo>
                  <a:pt x="9046" y="1709"/>
                </a:lnTo>
                <a:lnTo>
                  <a:pt x="9046" y="2331"/>
                </a:lnTo>
                <a:lnTo>
                  <a:pt x="1662" y="2331"/>
                </a:lnTo>
                <a:lnTo>
                  <a:pt x="1662" y="1709"/>
                </a:lnTo>
                <a:moveTo>
                  <a:pt x="0" y="4351"/>
                </a:moveTo>
                <a:lnTo>
                  <a:pt x="10892" y="4351"/>
                </a:lnTo>
                <a:lnTo>
                  <a:pt x="10892" y="14141"/>
                </a:lnTo>
                <a:lnTo>
                  <a:pt x="21600" y="14141"/>
                </a:lnTo>
                <a:moveTo>
                  <a:pt x="11631" y="1243"/>
                </a:moveTo>
                <a:lnTo>
                  <a:pt x="20492" y="1243"/>
                </a:lnTo>
                <a:lnTo>
                  <a:pt x="20492" y="1554"/>
                </a:lnTo>
                <a:lnTo>
                  <a:pt x="11631" y="1554"/>
                </a:lnTo>
                <a:lnTo>
                  <a:pt x="11631" y="1243"/>
                </a:lnTo>
                <a:moveTo>
                  <a:pt x="11631" y="3263"/>
                </a:moveTo>
                <a:lnTo>
                  <a:pt x="20492" y="3263"/>
                </a:lnTo>
                <a:lnTo>
                  <a:pt x="20492" y="3574"/>
                </a:lnTo>
                <a:lnTo>
                  <a:pt x="11631" y="3574"/>
                </a:lnTo>
                <a:lnTo>
                  <a:pt x="11631" y="3263"/>
                </a:lnTo>
                <a:moveTo>
                  <a:pt x="11631" y="6060"/>
                </a:moveTo>
                <a:lnTo>
                  <a:pt x="20492" y="6060"/>
                </a:lnTo>
                <a:lnTo>
                  <a:pt x="20492" y="6371"/>
                </a:lnTo>
                <a:lnTo>
                  <a:pt x="11631" y="6371"/>
                </a:lnTo>
                <a:lnTo>
                  <a:pt x="11631" y="6060"/>
                </a:lnTo>
                <a:moveTo>
                  <a:pt x="11631" y="8081"/>
                </a:moveTo>
                <a:lnTo>
                  <a:pt x="20308" y="8081"/>
                </a:lnTo>
                <a:lnTo>
                  <a:pt x="20308" y="8391"/>
                </a:lnTo>
                <a:lnTo>
                  <a:pt x="11631" y="8391"/>
                </a:lnTo>
                <a:lnTo>
                  <a:pt x="11631" y="8081"/>
                </a:lnTo>
                <a:moveTo>
                  <a:pt x="11631" y="4196"/>
                </a:moveTo>
                <a:lnTo>
                  <a:pt x="12369" y="4196"/>
                </a:lnTo>
                <a:lnTo>
                  <a:pt x="12369" y="4817"/>
                </a:lnTo>
                <a:lnTo>
                  <a:pt x="11631" y="4817"/>
                </a:lnTo>
                <a:lnTo>
                  <a:pt x="11631" y="4196"/>
                </a:lnTo>
                <a:moveTo>
                  <a:pt x="14400" y="4196"/>
                </a:moveTo>
                <a:lnTo>
                  <a:pt x="15138" y="4196"/>
                </a:lnTo>
                <a:lnTo>
                  <a:pt x="15138" y="4817"/>
                </a:lnTo>
                <a:lnTo>
                  <a:pt x="14400" y="4817"/>
                </a:lnTo>
                <a:lnTo>
                  <a:pt x="14400" y="4196"/>
                </a:lnTo>
                <a:moveTo>
                  <a:pt x="16985" y="4196"/>
                </a:moveTo>
                <a:lnTo>
                  <a:pt x="17723" y="4196"/>
                </a:lnTo>
                <a:lnTo>
                  <a:pt x="17723" y="4817"/>
                </a:lnTo>
                <a:lnTo>
                  <a:pt x="16985" y="4817"/>
                </a:lnTo>
                <a:lnTo>
                  <a:pt x="16985" y="4196"/>
                </a:lnTo>
                <a:moveTo>
                  <a:pt x="19754" y="4196"/>
                </a:moveTo>
                <a:lnTo>
                  <a:pt x="20492" y="4196"/>
                </a:lnTo>
                <a:lnTo>
                  <a:pt x="20492" y="4817"/>
                </a:lnTo>
                <a:lnTo>
                  <a:pt x="19754" y="4817"/>
                </a:lnTo>
                <a:lnTo>
                  <a:pt x="19754" y="4196"/>
                </a:lnTo>
                <a:moveTo>
                  <a:pt x="11631" y="9635"/>
                </a:moveTo>
                <a:lnTo>
                  <a:pt x="12369" y="9635"/>
                </a:lnTo>
                <a:lnTo>
                  <a:pt x="12369" y="10256"/>
                </a:lnTo>
                <a:lnTo>
                  <a:pt x="11631" y="10256"/>
                </a:lnTo>
                <a:lnTo>
                  <a:pt x="11631" y="9635"/>
                </a:lnTo>
                <a:moveTo>
                  <a:pt x="14400" y="9635"/>
                </a:moveTo>
                <a:lnTo>
                  <a:pt x="15138" y="9635"/>
                </a:lnTo>
                <a:lnTo>
                  <a:pt x="15138" y="10256"/>
                </a:lnTo>
                <a:lnTo>
                  <a:pt x="14400" y="10256"/>
                </a:lnTo>
                <a:lnTo>
                  <a:pt x="14400" y="9635"/>
                </a:lnTo>
                <a:moveTo>
                  <a:pt x="16985" y="9635"/>
                </a:moveTo>
                <a:lnTo>
                  <a:pt x="17723" y="9635"/>
                </a:lnTo>
                <a:lnTo>
                  <a:pt x="17723" y="10256"/>
                </a:lnTo>
                <a:lnTo>
                  <a:pt x="16985" y="10256"/>
                </a:lnTo>
                <a:lnTo>
                  <a:pt x="16985" y="9635"/>
                </a:lnTo>
                <a:moveTo>
                  <a:pt x="19754" y="9635"/>
                </a:moveTo>
                <a:lnTo>
                  <a:pt x="20492" y="9635"/>
                </a:lnTo>
                <a:lnTo>
                  <a:pt x="20492" y="10256"/>
                </a:lnTo>
                <a:lnTo>
                  <a:pt x="19754" y="10256"/>
                </a:lnTo>
                <a:lnTo>
                  <a:pt x="19754" y="9635"/>
                </a:lnTo>
                <a:moveTo>
                  <a:pt x="10892" y="14141"/>
                </a:moveTo>
                <a:lnTo>
                  <a:pt x="10892" y="15384"/>
                </a:lnTo>
                <a:lnTo>
                  <a:pt x="10892" y="20046"/>
                </a:lnTo>
                <a:lnTo>
                  <a:pt x="10892" y="21600"/>
                </a:lnTo>
                <a:lnTo>
                  <a:pt x="10892" y="14141"/>
                </a:lnTo>
                <a:moveTo>
                  <a:pt x="10892" y="4351"/>
                </a:moveTo>
                <a:lnTo>
                  <a:pt x="10892" y="3574"/>
                </a:lnTo>
                <a:lnTo>
                  <a:pt x="10892" y="932"/>
                </a:lnTo>
                <a:lnTo>
                  <a:pt x="10892" y="0"/>
                </a:lnTo>
                <a:lnTo>
                  <a:pt x="10892" y="435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897941" cy="916686"/>
          </a:xfrm>
          <a:prstGeom prst="rect">
            <a:avLst/>
          </a:prstGeom>
          <a:noFill/>
        </p:spPr>
      </p:pic>
      <p:cxnSp>
        <p:nvCxnSpPr>
          <p:cNvPr id="10" name="Straight Arrow Connector 9"/>
          <p:cNvCxnSpPr/>
          <p:nvPr/>
        </p:nvCxnSpPr>
        <p:spPr>
          <a:xfrm rot="10800000">
            <a:off x="4648200" y="27432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4610100" y="2781300"/>
            <a:ext cx="762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648200" y="29718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4533900" y="30861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V="1">
            <a:off x="3086100" y="876300"/>
            <a:ext cx="1219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933700" y="1028700"/>
            <a:ext cx="1219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05400" y="2667000"/>
            <a:ext cx="915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 = 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990600"/>
            <a:ext cx="901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RTT = 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828800" y="5334000"/>
            <a:ext cx="55064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Total delay (if no loss):  2 * X + Y</a:t>
            </a:r>
            <a:endParaRPr lang="en-US" sz="3200" dirty="0"/>
          </a:p>
        </p:txBody>
      </p:sp>
      <p:sp>
        <p:nvSpPr>
          <p:cNvPr id="23" name="Right Arrow 22"/>
          <p:cNvSpPr/>
          <p:nvPr/>
        </p:nvSpPr>
        <p:spPr>
          <a:xfrm rot="19441634">
            <a:off x="3840182" y="3594674"/>
            <a:ext cx="7620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200400" y="4267200"/>
            <a:ext cx="193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CWND starts at 16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1981200"/>
            <a:ext cx="1248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ECN Proxy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5800" y="609600"/>
            <a:ext cx="1376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Data Center</a:t>
            </a:r>
            <a:endParaRPr lang="en-US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4.4|1.7|4.8|4.6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4.4|1.7|4.8|4.6|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2009-11-10T08:39:44Z</outs:dateTime>
      <outs:isPinned>true</outs:isPinned>
    </outs:relatedDate>
    <outs:relatedDate>
      <outs:type>2</outs:type>
      <outs:displayName>Created</outs:displayName>
      <outs:dateTime>2009-11-08T23:20:17Z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padhye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Albert Greenberg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or xmlns="b19f697e-d0c7-44f5-85f9-d34ca4f7d466">Jitu Padhye</Presentor>
    <Date xmlns="b19f697e-d0c7-44f5-85f9-d34ca4f7d466">2009-11-10T08:00:00+00:00</Date>
    <Institute xmlns="b19f697e-d0c7-44f5-85f9-d34ca4f7d466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62A91CAFD8B44A38D4003B44F667E" ma:contentTypeVersion="4" ma:contentTypeDescription="Create a new document." ma:contentTypeScope="" ma:versionID="ba5b24710cf99a3ad462b29d751b0978">
  <xsd:schema xmlns:xsd="http://www.w3.org/2001/XMLSchema" xmlns:xs="http://www.w3.org/2001/XMLSchema" xmlns:p="http://schemas.microsoft.com/office/2006/metadata/properties" xmlns:ns2="b19f697e-d0c7-44f5-85f9-d34ca4f7d466" targetNamespace="http://schemas.microsoft.com/office/2006/metadata/properties" ma:root="true" ma:fieldsID="833076d40f15e14cd6a29dbe8f77ae62" ns2:_="">
    <xsd:import namespace="b19f697e-d0c7-44f5-85f9-d34ca4f7d466"/>
    <xsd:element name="properties">
      <xsd:complexType>
        <xsd:sequence>
          <xsd:element name="documentManagement">
            <xsd:complexType>
              <xsd:all>
                <xsd:element ref="ns2:Presentor" minOccurs="0"/>
                <xsd:element ref="ns2:Institute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f697e-d0c7-44f5-85f9-d34ca4f7d466" elementFormDefault="qualified">
    <xsd:import namespace="http://schemas.microsoft.com/office/2006/documentManagement/types"/>
    <xsd:import namespace="http://schemas.microsoft.com/office/infopath/2007/PartnerControls"/>
    <xsd:element name="Presentor" ma:index="8" nillable="true" ma:displayName="Presentor" ma:internalName="Presentor">
      <xsd:simpleType>
        <xsd:restriction base="dms:Text">
          <xsd:maxLength value="255"/>
        </xsd:restriction>
      </xsd:simpleType>
    </xsd:element>
    <xsd:element name="Institute" ma:index="9" nillable="true" ma:displayName="Institute" ma:internalName="Institute">
      <xsd:simpleType>
        <xsd:restriction base="dms:Text">
          <xsd:maxLength value="255"/>
        </xsd:restriction>
      </xsd:simpleType>
    </xsd:element>
    <xsd:element name="Date" ma:index="10" nillable="true" ma:displayName="Date" ma:format="DateOnly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883B4C-F57B-4E4F-9555-E1F9353CEF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E3FBBD-1274-4EDA-9C9A-01BB15A4E1B2}">
  <ds:schemaRefs>
    <ds:schemaRef ds:uri="http://schemas.microsoft.com/office/2009/outspace/metadata"/>
  </ds:schemaRefs>
</ds:datastoreItem>
</file>

<file path=customXml/itemProps3.xml><?xml version="1.0" encoding="utf-8"?>
<ds:datastoreItem xmlns:ds="http://schemas.openxmlformats.org/officeDocument/2006/customXml" ds:itemID="{A7F59E5D-B434-4176-BAA1-6CA3B347ECFB}">
  <ds:schemaRefs>
    <ds:schemaRef ds:uri="http://purl.org/dc/dcmitype/"/>
    <ds:schemaRef ds:uri="b19f697e-d0c7-44f5-85f9-d34ca4f7d466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7FD258A9-9A9A-4125-B2F6-1190CB90EA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9f697e-d0c7-44f5-85f9-d34ca4f7d4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1743</TotalTime>
  <Words>436</Words>
  <Application>Microsoft Office PowerPoint</Application>
  <PresentationFormat>On-screen Show (4:3)</PresentationFormat>
  <Paragraphs>113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Application Proxies at the Edge (APEdge)</vt:lpstr>
      <vt:lpstr>PowerPoint Presentation</vt:lpstr>
      <vt:lpstr>Common Cloud/Web Architecture</vt:lpstr>
      <vt:lpstr>Common Cloud/Web Architecture</vt:lpstr>
      <vt:lpstr>Causes of delay</vt:lpstr>
      <vt:lpstr>PowerPoint Presentation</vt:lpstr>
      <vt:lpstr>If there is packet loss ..</vt:lpstr>
      <vt:lpstr>Proposed TCP Modifications </vt:lpstr>
      <vt:lpstr>PowerPoint Presentation</vt:lpstr>
      <vt:lpstr>To deal with last-mile loss</vt:lpstr>
      <vt:lpstr>Note …</vt:lpstr>
      <vt:lpstr>Results Overview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Proxies at the Edge (APEdge)</dc:title>
  <dc:creator>padhye</dc:creator>
  <cp:lastModifiedBy>Dave Maltz</cp:lastModifiedBy>
  <cp:revision>174</cp:revision>
  <dcterms:created xsi:type="dcterms:W3CDTF">2009-11-08T23:20:17Z</dcterms:created>
  <dcterms:modified xsi:type="dcterms:W3CDTF">2010-02-25T22:53:38Z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0x010100E1E62A91CAFD8B44A38D4003B44F667E</vt:lpwstr>
  </property>
</Properties>
</file>