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0" r:id="rId3"/>
    <p:sldId id="262" r:id="rId4"/>
    <p:sldId id="263" r:id="rId5"/>
    <p:sldId id="282" r:id="rId6"/>
    <p:sldId id="266" r:id="rId7"/>
    <p:sldId id="267" r:id="rId8"/>
    <p:sldId id="270" r:id="rId9"/>
    <p:sldId id="280" r:id="rId10"/>
    <p:sldId id="274" r:id="rId11"/>
    <p:sldId id="275" r:id="rId12"/>
    <p:sldId id="271" r:id="rId13"/>
    <p:sldId id="277" r:id="rId14"/>
    <p:sldId id="276" r:id="rId15"/>
    <p:sldId id="264" r:id="rId16"/>
    <p:sldId id="273" r:id="rId17"/>
    <p:sldId id="272" r:id="rId18"/>
    <p:sldId id="278" r:id="rId19"/>
    <p:sldId id="265" r:id="rId20"/>
    <p:sldId id="281" r:id="rId21"/>
    <p:sldId id="25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00"/>
    <a:srgbClr val="C20626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4E68-D22D-6E4D-8606-7B57E63CB8BA}" type="datetime1">
              <a:rPr lang="en-US" smtClean="0"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E7926-EB65-A04A-B6A2-F5361A49E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7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0D3A-5028-924E-A030-C4AD7E39981B}" type="datetime1">
              <a:rPr lang="en-US" smtClean="0"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7C6F1-77FC-44B1-9311-C6F06350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4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62CE-2268-4F63-9682-E3FA76A4DD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as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C6F1-77FC-44B1-9311-C6F063501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C6F1-77FC-44B1-9311-C6F063501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 coefficient is 3? Because we assume the data distribution is </a:t>
            </a:r>
            <a:r>
              <a:rPr lang="en-US" dirty="0" err="1" smtClean="0"/>
              <a:t>Gussian</a:t>
            </a:r>
            <a:r>
              <a:rPr lang="en-US" dirty="0" smtClean="0"/>
              <a:t> Distribution, 3 is the </a:t>
            </a:r>
            <a:r>
              <a:rPr lang="en-US" altLang="zh-CN" dirty="0" smtClean="0"/>
              <a:t>standard</a:t>
            </a:r>
            <a:r>
              <a:rPr lang="zh-CN" altLang="en-US" dirty="0" smtClean="0"/>
              <a:t> </a:t>
            </a:r>
            <a:r>
              <a:rPr lang="en-US" dirty="0" smtClean="0"/>
              <a:t>coefficient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C6F1-77FC-44B1-9311-C6F063501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beginning</a:t>
            </a:r>
            <a:r>
              <a:rPr lang="en-US" baseline="0" dirty="0" smtClean="0"/>
              <a:t> of the slides, </a:t>
            </a:r>
            <a:r>
              <a:rPr lang="en-US" dirty="0" smtClean="0"/>
              <a:t>need to specify the reduce</a:t>
            </a:r>
            <a:r>
              <a:rPr lang="en-US" baseline="0" dirty="0" smtClean="0"/>
              <a:t> of searching space. (we are not searching through entire pool of social media)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Trying to identify the set of key words that only in recent document but not in historical documents () 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C6F1-77FC-44B1-9311-C6F063501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assume</a:t>
            </a:r>
            <a:r>
              <a:rPr lang="en-US" baseline="0" dirty="0" smtClean="0"/>
              <a:t> each driver drives with </a:t>
            </a:r>
            <a:r>
              <a:rPr lang="en-US" baseline="0" smtClean="0"/>
              <a:t>constant velocity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C6F1-77FC-44B1-9311-C6F0635015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Significantly</a:t>
            </a:r>
            <a:r>
              <a:rPr lang="en-US" baseline="0" dirty="0" smtClean="0"/>
              <a:t> reduce the searching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7C6F1-77FC-44B1-9311-C6F063501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ACM SIGSPATIAL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A3FD0C-16AC-45B5-9526-CCBC2054C7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file:///D:\v-bepan\Documents\Discussion\InverseDataStructure.vsd\Drawing\~Page-1\Dynamic%20connector.23" TargetMode="External"/><Relationship Id="rId12" Type="http://schemas.openxmlformats.org/officeDocument/2006/relationships/image" Target="../media/image25.emf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6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847" y="2209800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Crowd Sensing of Traffic Anomalies based on Human Mobility and Social Media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7109367" cy="1684616"/>
          </a:xfrm>
        </p:spPr>
        <p:txBody>
          <a:bodyPr>
            <a:noAutofit/>
          </a:bodyPr>
          <a:lstStyle/>
          <a:p>
            <a:pPr algn="r"/>
            <a:endParaRPr lang="en-US" sz="3200" dirty="0"/>
          </a:p>
          <a:p>
            <a:pPr algn="ctr"/>
            <a:r>
              <a:rPr lang="de-DE" sz="2000" dirty="0"/>
              <a:t>Bei Pan</a:t>
            </a:r>
            <a:r>
              <a:rPr lang="zh-CN" altLang="en-US" sz="2000" dirty="0"/>
              <a:t> </a:t>
            </a:r>
            <a:r>
              <a:rPr lang="en-US" altLang="zh-CN" sz="2000" dirty="0"/>
              <a:t>(Penny),</a:t>
            </a:r>
            <a:r>
              <a:rPr lang="zh-CN" altLang="en-US" sz="2000" dirty="0"/>
              <a:t> </a:t>
            </a:r>
            <a:r>
              <a:rPr lang="en-US" altLang="zh-CN" sz="2000" dirty="0"/>
              <a:t>University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Southern</a:t>
            </a:r>
            <a:r>
              <a:rPr lang="zh-CN" altLang="en-US" sz="2000" dirty="0"/>
              <a:t> </a:t>
            </a:r>
            <a:r>
              <a:rPr lang="en-US" altLang="zh-CN" sz="2000" dirty="0"/>
              <a:t>California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algn="ctr"/>
            <a:r>
              <a:rPr lang="de-DE" sz="2000" dirty="0"/>
              <a:t>Yu Zheng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>
                <a:cs typeface="Arial"/>
              </a:rPr>
              <a:t>Microsoft</a:t>
            </a:r>
            <a:r>
              <a:rPr lang="zh-CN" altLang="en-US" sz="2000" dirty="0">
                <a:cs typeface="Arial"/>
              </a:rPr>
              <a:t> </a:t>
            </a:r>
            <a:r>
              <a:rPr lang="en-US" altLang="zh-CN" sz="2000" dirty="0">
                <a:cs typeface="Arial"/>
              </a:rPr>
              <a:t>R</a:t>
            </a:r>
            <a:r>
              <a:rPr lang="en-US" altLang="zh-CN" sz="2000" dirty="0" smtClean="0">
                <a:cs typeface="Arial"/>
              </a:rPr>
              <a:t>esearch</a:t>
            </a:r>
            <a:endParaRPr lang="de-DE" sz="2000" dirty="0"/>
          </a:p>
          <a:p>
            <a:pPr algn="ctr"/>
            <a:r>
              <a:rPr lang="de-DE" sz="2000" dirty="0"/>
              <a:t>David Wilkie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University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North</a:t>
            </a:r>
            <a:r>
              <a:rPr lang="zh-CN" altLang="en-US" sz="2000" dirty="0"/>
              <a:t> </a:t>
            </a:r>
            <a:r>
              <a:rPr lang="en-US" altLang="zh-CN" sz="2000" dirty="0"/>
              <a:t>Carolina</a:t>
            </a:r>
          </a:p>
          <a:p>
            <a:pPr algn="ctr"/>
            <a:r>
              <a:rPr lang="de-DE" sz="2000" dirty="0"/>
              <a:t>Cyrus Shahabi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University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Southern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California</a:t>
            </a:r>
            <a:endParaRPr lang="de-DE" sz="2000" dirty="0"/>
          </a:p>
          <a:p>
            <a:pPr algn="r"/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6" y="5867400"/>
            <a:ext cx="2590800" cy="86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963" y="381000"/>
            <a:ext cx="949037" cy="1047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804" y="6063387"/>
            <a:ext cx="1752600" cy="488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204" y="6063387"/>
            <a:ext cx="53478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3404" y="5991948"/>
            <a:ext cx="2439033" cy="6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4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Routing Behavior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Behavior:</a:t>
            </a:r>
          </a:p>
          <a:p>
            <a:pPr lvl="1"/>
            <a:r>
              <a:rPr lang="en-US" sz="2400" i="1" dirty="0" smtClean="0">
                <a:latin typeface="Times New Roman"/>
                <a:cs typeface="Times New Roman"/>
              </a:rPr>
              <a:t>RP</a:t>
            </a:r>
            <a:r>
              <a:rPr lang="en-US" sz="2400" baseline="-25000" dirty="0" smtClean="0">
                <a:latin typeface="Times New Roman"/>
                <a:cs typeface="Times New Roman"/>
              </a:rPr>
              <a:t>OD 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Times New Roman"/>
                <a:cs typeface="Times New Roman"/>
              </a:rPr>
              <a:t>&lt; </a:t>
            </a:r>
            <a:r>
              <a:rPr lang="en-US" sz="2400" i="1" dirty="0" smtClean="0">
                <a:latin typeface="Times New Roman"/>
                <a:cs typeface="Times New Roman"/>
              </a:rPr>
              <a:t>f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 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 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 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 f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 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... 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&gt;</a:t>
            </a:r>
          </a:p>
          <a:p>
            <a:pPr lvl="1"/>
            <a:r>
              <a:rPr lang="en-US" sz="2400" i="1" dirty="0" smtClean="0">
                <a:latin typeface="Times New Roman"/>
                <a:cs typeface="Times New Roman"/>
              </a:rPr>
              <a:t>f </a:t>
            </a:r>
            <a:r>
              <a:rPr lang="en-US" sz="2400" i="1" dirty="0" smtClean="0">
                <a:latin typeface="Arial"/>
                <a:cs typeface="Arial"/>
              </a:rPr>
              <a:t>: traffic flow  /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dirty="0" smtClean="0">
                <a:latin typeface="Arial"/>
                <a:cs typeface="Arial"/>
              </a:rPr>
              <a:t>: percentage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e.g., </a:t>
            </a:r>
            <a:r>
              <a:rPr lang="en-US" sz="2400" dirty="0">
                <a:latin typeface="Times New Roman"/>
                <a:cs typeface="Times New Roman"/>
              </a:rPr>
              <a:t>RP</a:t>
            </a:r>
            <a:r>
              <a:rPr lang="en-US" sz="2400" baseline="-25000" dirty="0">
                <a:latin typeface="Times New Roman"/>
                <a:cs typeface="Times New Roman"/>
              </a:rPr>
              <a:t>OD </a:t>
            </a:r>
            <a:r>
              <a:rPr lang="en-US" sz="2400" dirty="0"/>
              <a:t>=</a:t>
            </a:r>
            <a:r>
              <a:rPr lang="en-US" sz="2400" dirty="0" smtClean="0">
                <a:latin typeface="Times New Roman"/>
                <a:cs typeface="Times New Roman"/>
              </a:rPr>
              <a:t>&lt;160, 0.8, 20, 0.1, 20, 0.1&gt;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Arial"/>
                <a:cs typeface="Arial"/>
              </a:rPr>
              <a:t>Anomaly Detection Problem Definition: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Given a complete road network, trajectory set in </a:t>
            </a:r>
            <a:r>
              <a:rPr lang="en-US" dirty="0">
                <a:latin typeface="Arial"/>
                <a:cs typeface="Arial"/>
              </a:rPr>
              <a:t>[t</a:t>
            </a:r>
            <a:r>
              <a:rPr lang="en-US" baseline="-25000" dirty="0"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, t</a:t>
            </a:r>
            <a:r>
              <a:rPr lang="en-US" baseline="-25000" dirty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], find graphs</a:t>
            </a:r>
            <a:endParaRPr lang="en-US" dirty="0">
              <a:latin typeface="Arial"/>
              <a:cs typeface="Arial"/>
            </a:endParaRPr>
          </a:p>
          <a:p>
            <a:pPr lvl="2"/>
            <a:r>
              <a:rPr lang="en-US" sz="2000" dirty="0" smtClean="0">
                <a:latin typeface="Arial"/>
                <a:cs typeface="Arial"/>
              </a:rPr>
              <a:t>For each </a:t>
            </a:r>
            <a:r>
              <a:rPr lang="en-US" sz="2000" i="1" dirty="0" smtClean="0">
                <a:latin typeface="Arial"/>
                <a:cs typeface="Arial"/>
              </a:rPr>
              <a:t>O</a:t>
            </a:r>
            <a:r>
              <a:rPr lang="en-US" sz="2000" dirty="0" smtClean="0">
                <a:latin typeface="Arial"/>
                <a:cs typeface="Arial"/>
              </a:rPr>
              <a:t>, at least one </a:t>
            </a:r>
            <a:r>
              <a:rPr lang="en-US" sz="2000" i="1" dirty="0" smtClean="0"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, that the RP</a:t>
            </a:r>
            <a:r>
              <a:rPr lang="en-US" sz="2000" baseline="-25000" dirty="0" smtClean="0">
                <a:latin typeface="Arial"/>
                <a:cs typeface="Arial"/>
              </a:rPr>
              <a:t>OD</a:t>
            </a:r>
            <a:r>
              <a:rPr lang="en-US" sz="2000" dirty="0" smtClean="0">
                <a:latin typeface="Arial"/>
                <a:cs typeface="Arial"/>
              </a:rPr>
              <a:t> at time </a:t>
            </a:r>
            <a:r>
              <a:rPr lang="en-US" sz="2000" i="1" dirty="0" smtClean="0">
                <a:latin typeface="Arial"/>
                <a:cs typeface="Arial"/>
              </a:rPr>
              <a:t>t</a:t>
            </a:r>
            <a:r>
              <a:rPr lang="en-US" sz="2000" i="1" baseline="-25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 is </a:t>
            </a:r>
            <a:r>
              <a:rPr lang="en-US" sz="2000" b="1" i="1" dirty="0" smtClean="0">
                <a:solidFill>
                  <a:srgbClr val="800000"/>
                </a:solidFill>
                <a:latin typeface="Arial"/>
                <a:cs typeface="Arial"/>
              </a:rPr>
              <a:t>anomalous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compared with regular </a:t>
            </a:r>
            <a:r>
              <a:rPr lang="en-US" sz="2000" i="1" dirty="0">
                <a:latin typeface="Arial"/>
                <a:cs typeface="Arial"/>
              </a:rPr>
              <a:t>RP</a:t>
            </a:r>
            <a:r>
              <a:rPr lang="en-US" sz="2000" baseline="-25000" dirty="0">
                <a:latin typeface="Arial"/>
                <a:cs typeface="Arial"/>
              </a:rPr>
              <a:t>OD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at </a:t>
            </a:r>
            <a:r>
              <a:rPr lang="en-US" sz="2000" dirty="0">
                <a:latin typeface="Arial"/>
                <a:cs typeface="Arial"/>
              </a:rPr>
              <a:t>time [t</a:t>
            </a:r>
            <a:r>
              <a:rPr lang="en-US" sz="2000" baseline="-25000" dirty="0">
                <a:latin typeface="Arial"/>
                <a:cs typeface="Arial"/>
              </a:rPr>
              <a:t>0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baseline="-25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):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95400"/>
            <a:ext cx="26035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410200"/>
            <a:ext cx="5867400" cy="9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Anomaly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Our solution: 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Priority Breadth Graph Expansion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Verifications of anomalous RP on all OD pairs </a:t>
            </a:r>
          </a:p>
          <a:p>
            <a:pPr lvl="2"/>
            <a:endParaRPr lang="en-US" dirty="0">
              <a:latin typeface="Times New Roman"/>
              <a:cs typeface="Times New Roman"/>
            </a:endParaRPr>
          </a:p>
          <a:p>
            <a:pPr lvl="2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ACM SIGSPTIAL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752600" cy="193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0" y="6264275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6FC151-90AF-4A86-AF56-77047675E6C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47800" y="6412468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Update: one edge at a time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048000"/>
            <a:ext cx="3895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400425"/>
            <a:ext cx="3895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20999"/>
            <a:ext cx="38957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1" y="4949259"/>
            <a:ext cx="4352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991225"/>
            <a:ext cx="3895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20999"/>
            <a:ext cx="38957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78" y="4949259"/>
            <a:ext cx="43529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29259"/>
              </p:ext>
            </p:extLst>
          </p:nvPr>
        </p:nvGraphicFramePr>
        <p:xfrm>
          <a:off x="6624403" y="4513009"/>
          <a:ext cx="7286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Visio" r:id="rId11" imgW="728777" imgH="426110" progId="Visio.Drawing.11">
                  <p:link updateAutomatic="1"/>
                </p:oleObj>
              </mc:Choice>
              <mc:Fallback>
                <p:oleObj name="Visio" r:id="rId11" imgW="728777" imgH="42611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24403" y="4513009"/>
                        <a:ext cx="7286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5152"/>
            <a:ext cx="838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17" y="3833440"/>
            <a:ext cx="8382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90490"/>
            <a:ext cx="838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76402"/>
            <a:ext cx="152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505449"/>
            <a:ext cx="28765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895600" y="30480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3657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38600" y="38100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5600" y="38862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57600" y="4495800"/>
            <a:ext cx="609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267200" y="49530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71800" y="4419600"/>
            <a:ext cx="6858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57600" y="4953000"/>
            <a:ext cx="609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343400" y="5562600"/>
            <a:ext cx="6858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76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5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7" grpId="0" animBg="1"/>
      <p:bldP spid="7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4" grpId="0" animBg="1"/>
      <p:bldP spid="3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" y="2362200"/>
            <a:ext cx="89154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1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Mining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00200"/>
            <a:ext cx="21971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10200"/>
            <a:ext cx="4495800" cy="1219200"/>
          </a:xfrm>
          <a:prstGeom prst="rect">
            <a:avLst/>
          </a:prstGeom>
        </p:spPr>
      </p:pic>
      <p:sp>
        <p:nvSpPr>
          <p:cNvPr id="14" name="Bent-Up Arrow 13"/>
          <p:cNvSpPr/>
          <p:nvPr/>
        </p:nvSpPr>
        <p:spPr>
          <a:xfrm>
            <a:off x="5791200" y="5486400"/>
            <a:ext cx="1143000" cy="685800"/>
          </a:xfrm>
          <a:prstGeom prst="bent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(</a:t>
            </a:r>
            <a:r>
              <a:rPr lang="en-US" altLang="zh-CN" i="1" dirty="0" smtClean="0">
                <a:latin typeface="Times New Roman"/>
                <a:cs typeface="Times New Roman"/>
              </a:rPr>
              <a:t>T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C</a:t>
            </a:r>
            <a:r>
              <a:rPr lang="en-US" altLang="zh-CN" dirty="0" smtClean="0">
                <a:latin typeface="Times New Roman"/>
                <a:cs typeface="Times New Roman"/>
              </a:rPr>
              <a:t>)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13" y="1728788"/>
            <a:ext cx="47244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8788"/>
            <a:ext cx="4724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86662" y="39184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(</a:t>
            </a:r>
            <a:r>
              <a:rPr lang="en-US" altLang="zh-CN" i="1" dirty="0" smtClean="0">
                <a:latin typeface="Times New Roman"/>
                <a:cs typeface="Times New Roman"/>
              </a:rPr>
              <a:t>T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H</a:t>
            </a:r>
            <a:r>
              <a:rPr lang="en-US" altLang="zh-CN" dirty="0" smtClean="0">
                <a:latin typeface="Times New Roman"/>
                <a:cs typeface="Times New Roman"/>
              </a:rPr>
              <a:t>)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514600" y="5205413"/>
            <a:ext cx="304800" cy="280987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114800"/>
            <a:ext cx="2654300" cy="13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52600"/>
            <a:ext cx="2821676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Analysis &amp;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zh-CN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Delay</a:t>
            </a:r>
          </a:p>
          <a:p>
            <a:pPr lvl="1"/>
            <a:r>
              <a:rPr lang="zh-CN" altLang="zh-CN" dirty="0" smtClean="0"/>
              <a:t>I</a:t>
            </a:r>
            <a:r>
              <a:rPr lang="en-US" altLang="zh-CN" dirty="0" err="1" smtClean="0"/>
              <a:t>ndividual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calculation:</a:t>
            </a:r>
          </a:p>
          <a:p>
            <a:pPr lvl="2"/>
            <a:r>
              <a:rPr lang="en-US" altLang="zh-CN" dirty="0" smtClean="0"/>
              <a:t>E.g., travel time at segment a is : 96 sec.</a:t>
            </a:r>
            <a:endParaRPr lang="en-US" altLang="zh-CN" dirty="0"/>
          </a:p>
          <a:p>
            <a:pPr lvl="1"/>
            <a:r>
              <a:rPr lang="zh-CN" altLang="zh-CN" dirty="0" smtClean="0"/>
              <a:t>M</a:t>
            </a:r>
            <a:r>
              <a:rPr lang="en-US" altLang="zh-CN" dirty="0" err="1" smtClean="0"/>
              <a:t>ean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during</a:t>
            </a:r>
          </a:p>
          <a:p>
            <a:pPr marL="274320" lvl="1" indent="0">
              <a:buNone/>
            </a:pPr>
            <a:r>
              <a:rPr lang="zh-CN" altLang="zh-CN" dirty="0" smtClean="0"/>
              <a:t>t</a:t>
            </a:r>
            <a:r>
              <a:rPr lang="en-US" altLang="zh-CN" dirty="0" err="1" smtClean="0"/>
              <a:t>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interval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zh-CN" altLang="en-US" dirty="0" smtClean="0"/>
              <a:t>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lvl="1"/>
            <a:r>
              <a:rPr lang="zh-CN" altLang="zh-CN" dirty="0" smtClean="0"/>
              <a:t>Del</a:t>
            </a:r>
            <a:r>
              <a:rPr lang="en-US" altLang="zh-CN" dirty="0" err="1" smtClean="0"/>
              <a:t>ayed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zh-CN" altLang="zh-CN" dirty="0" smtClean="0"/>
              <a:t>f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road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segment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zh-CN" altLang="zh-CN" dirty="0" smtClean="0"/>
              <a:t>V</a:t>
            </a:r>
            <a:r>
              <a:rPr lang="en-US" altLang="zh-CN" dirty="0" err="1" smtClean="0"/>
              <a:t>isualization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Green: &lt; 2x regular travel time</a:t>
            </a:r>
          </a:p>
          <a:p>
            <a:pPr lvl="1"/>
            <a:r>
              <a:rPr lang="en-US" altLang="zh-CN" dirty="0" smtClean="0"/>
              <a:t>Yellow: [2x, 3x] regular travel time</a:t>
            </a:r>
          </a:p>
          <a:p>
            <a:pPr lvl="1"/>
            <a:r>
              <a:rPr lang="en-US" altLang="zh-CN" dirty="0" smtClean="0"/>
              <a:t>Red: &gt;3x regular travel time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2400"/>
            <a:ext cx="2807252" cy="2754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819400"/>
            <a:ext cx="2324100" cy="694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962400"/>
            <a:ext cx="4533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zh-CN" dirty="0" smtClean="0"/>
              <a:t>T</a:t>
            </a:r>
            <a:r>
              <a:rPr lang="en-US" altLang="zh-CN" dirty="0" err="1" smtClean="0"/>
              <a:t>raffic</a:t>
            </a:r>
            <a:r>
              <a:rPr lang="zh-CN" altLang="en-US" dirty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set: (~ 20% of traffic flow on Beijing road network)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Social Media Data: </a:t>
            </a:r>
            <a:endParaRPr lang="en-US" dirty="0"/>
          </a:p>
          <a:p>
            <a:pPr lvl="1"/>
            <a:r>
              <a:rPr lang="en-US" dirty="0" smtClean="0"/>
              <a:t>Crawled from Chinese micro-blogging services called “</a:t>
            </a:r>
            <a:r>
              <a:rPr lang="en-US" dirty="0" err="1" smtClean="0"/>
              <a:t>Weibo</a:t>
            </a:r>
            <a:r>
              <a:rPr lang="en-US" dirty="0" smtClean="0"/>
              <a:t>”.</a:t>
            </a:r>
          </a:p>
          <a:p>
            <a:endParaRPr lang="en-US" dirty="0"/>
          </a:p>
          <a:p>
            <a:r>
              <a:rPr lang="en-US" dirty="0" smtClean="0"/>
              <a:t>Anomaly detection baseline approach</a:t>
            </a:r>
          </a:p>
          <a:p>
            <a:pPr lvl="1"/>
            <a:r>
              <a:rPr lang="en-US" dirty="0" smtClean="0"/>
              <a:t>PCA – proposed in [1]: anomaly detection based on traffic volume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66807"/>
            <a:ext cx="6896100" cy="2605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</a:t>
            </a:r>
            <a:r>
              <a:rPr lang="en-US" sz="1200" dirty="0"/>
              <a:t> S. </a:t>
            </a:r>
            <a:r>
              <a:rPr lang="en-US" sz="1200" dirty="0" err="1"/>
              <a:t>Chawla</a:t>
            </a:r>
            <a:r>
              <a:rPr lang="en-US" sz="1200" dirty="0"/>
              <a:t>, Y. </a:t>
            </a:r>
            <a:r>
              <a:rPr lang="en-US" sz="1200" dirty="0" err="1"/>
              <a:t>Zheng</a:t>
            </a:r>
            <a:r>
              <a:rPr lang="en-US" sz="1200" dirty="0"/>
              <a:t>, and J. Hu. Inferring the root cause in road traffic anomalies. In </a:t>
            </a:r>
            <a:r>
              <a:rPr lang="en-US" sz="1200" i="1" dirty="0"/>
              <a:t>ICDM ’12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566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Effectiveness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Recall： （percentage of actual events can be detected）</a:t>
            </a:r>
          </a:p>
          <a:p>
            <a:pPr lvl="1"/>
            <a:r>
              <a:rPr lang="en-US" dirty="0" smtClean="0"/>
              <a:t>Sampling time period</a:t>
            </a:r>
            <a:r>
              <a:rPr lang="en-US" dirty="0"/>
              <a:t>:</a:t>
            </a:r>
            <a:r>
              <a:rPr lang="en-US" dirty="0" smtClean="0"/>
              <a:t> 4pm </a:t>
            </a:r>
            <a:r>
              <a:rPr lang="en-US" dirty="0"/>
              <a:t>to 6pm on 5/12/2011 </a:t>
            </a:r>
          </a:p>
          <a:p>
            <a:pPr lvl="1"/>
            <a:r>
              <a:rPr lang="en-US" dirty="0" smtClean="0"/>
              <a:t>Events reported from Beijing transportation authorities are not necessarily the entire set of ground truth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86200"/>
            <a:ext cx="255905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86200"/>
            <a:ext cx="2578100" cy="2366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86200"/>
            <a:ext cx="2609894" cy="238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Reported events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Detected by baseline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3581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Detected by our approach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Recall: 46.7%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Recall: 86.7%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8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Case 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/>
              <a:t> </a:t>
            </a:r>
            <a:r>
              <a:rPr lang="en-US" altLang="zh-CN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accidents – (reported by transportation agency)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5047895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667000"/>
            <a:ext cx="40640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648200"/>
            <a:ext cx="3581400" cy="15079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23622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Mined Terms: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42672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 weights: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3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C</a:t>
            </a:r>
            <a:r>
              <a:rPr lang="en-US" altLang="zh-CN" dirty="0" err="1" smtClean="0"/>
              <a:t>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Wedding Expo – (not reported by transportation agency)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908800" cy="2945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105400"/>
            <a:ext cx="7124700" cy="16764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5715000" y="2971800"/>
            <a:ext cx="533400" cy="457200"/>
          </a:xfrm>
          <a:prstGeom prst="star5">
            <a:avLst/>
          </a:prstGeom>
          <a:solidFill>
            <a:srgbClr val="80000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953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Mined Terms: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7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detection using crowd sensing</a:t>
            </a:r>
          </a:p>
          <a:p>
            <a:pPr lvl="1"/>
            <a:r>
              <a:rPr lang="en-US" dirty="0" smtClean="0"/>
              <a:t>More precise, more meaningful than traffic volume based </a:t>
            </a:r>
            <a:r>
              <a:rPr lang="en-US" dirty="0" err="1" smtClean="0"/>
              <a:t>algor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altLang="zh-CN" dirty="0" smtClean="0"/>
              <a:t>A</a:t>
            </a:r>
            <a:r>
              <a:rPr lang="en-US" dirty="0" smtClean="0"/>
              <a:t>nomaly analysis using social media</a:t>
            </a:r>
          </a:p>
          <a:p>
            <a:pPr lvl="1"/>
            <a:r>
              <a:rPr lang="en-US" dirty="0" smtClean="0"/>
              <a:t>Significant reduction of searching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Enable new thoughts in urban computing</a:t>
            </a:r>
          </a:p>
          <a:p>
            <a:pPr lvl="1"/>
            <a:r>
              <a:rPr lang="en-US" dirty="0" smtClean="0"/>
              <a:t>Detect and describe traffic anomalies that is </a:t>
            </a:r>
            <a:r>
              <a:rPr lang="en-US" b="1" dirty="0" smtClean="0">
                <a:solidFill>
                  <a:srgbClr val="0000FF"/>
                </a:solidFill>
              </a:rPr>
              <a:t>not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reported</a:t>
            </a:r>
            <a:endParaRPr lang="en-US" dirty="0"/>
          </a:p>
          <a:p>
            <a:pPr lvl="1"/>
            <a:r>
              <a:rPr lang="en-US" dirty="0" smtClean="0"/>
              <a:t>Understand human’s behavior during traffic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6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408333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prevalence of location services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Mobile phones, GPS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Check-in services</a:t>
            </a:r>
          </a:p>
          <a:p>
            <a:pPr marL="2263140" lvl="8" indent="-342900">
              <a:buFont typeface="Arial"/>
              <a:buChar char="•"/>
            </a:pPr>
            <a:endParaRPr lang="en-US" sz="17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“Crowd sensing” city rhythms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Urban planning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Activity understanding</a:t>
            </a:r>
          </a:p>
          <a:p>
            <a:pPr marL="2080260" lvl="7" indent="-342900">
              <a:buFont typeface="Arial"/>
              <a:buChar char="•"/>
            </a:pPr>
            <a:endParaRPr lang="en-US" sz="17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Our interests: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Dynamics of urban traffic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Detect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292934"/>
                </a:solidFill>
              </a:rPr>
              <a:t>Analyze</a:t>
            </a:r>
          </a:p>
          <a:p>
            <a:pPr lvl="1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t</a:t>
            </a:r>
            <a:r>
              <a:rPr lang="en-US" sz="2400" b="1" i="1" dirty="0" smtClean="0">
                <a:solidFill>
                  <a:srgbClr val="0000FF"/>
                </a:solidFill>
              </a:rPr>
              <a:t>raffic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9988"/>
            <a:ext cx="1162050" cy="365125"/>
          </a:xfrm>
          <a:prstGeom prst="rect">
            <a:avLst/>
          </a:prstGeom>
        </p:spPr>
        <p:txBody>
          <a:bodyPr/>
          <a:lstStyle/>
          <a:p>
            <a:fld id="{246FC151-90AF-4A86-AF56-77047675E6C3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3FD0C-16AC-45B5-9526-CCBC2054C7FA}" type="slidenum">
              <a:rPr lang="en-US" smtClean="0"/>
              <a:pPr/>
              <a:t>2</a:t>
            </a:fld>
            <a:endParaRPr lang="en-US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62000"/>
            <a:ext cx="2486446" cy="165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514600"/>
            <a:ext cx="3684960" cy="2514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3400"/>
            <a:ext cx="403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7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7851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6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detection based on trajectory data</a:t>
            </a:r>
          </a:p>
          <a:p>
            <a:pPr lvl="1"/>
            <a:r>
              <a:rPr lang="en-US" dirty="0" smtClean="0"/>
              <a:t>Driving fraud detection [</a:t>
            </a:r>
            <a:r>
              <a:rPr lang="en-US" dirty="0"/>
              <a:t>GXL11</a:t>
            </a:r>
            <a:r>
              <a:rPr lang="en-US" dirty="0" smtClean="0"/>
              <a:t>]</a:t>
            </a:r>
            <a:r>
              <a:rPr lang="en-US" dirty="0"/>
              <a:t> [ZLZ11] </a:t>
            </a:r>
            <a:endParaRPr lang="en-US" dirty="0" smtClean="0"/>
          </a:p>
          <a:p>
            <a:pPr lvl="2"/>
            <a:r>
              <a:rPr lang="en-US" dirty="0" smtClean="0"/>
              <a:t>anomalous trajectories instead of </a:t>
            </a:r>
            <a:r>
              <a:rPr lang="en-US" altLang="zh-CN" dirty="0" smtClean="0"/>
              <a:t>anomalous </a:t>
            </a:r>
            <a:r>
              <a:rPr lang="en-US" dirty="0" smtClean="0"/>
              <a:t>events</a:t>
            </a:r>
            <a:endParaRPr lang="en-US" dirty="0"/>
          </a:p>
          <a:p>
            <a:pPr lvl="1"/>
            <a:r>
              <a:rPr lang="en-US" dirty="0" smtClean="0"/>
              <a:t>Traffic anomaly detection based on traffic volume [</a:t>
            </a:r>
            <a:r>
              <a:rPr lang="en-US" dirty="0"/>
              <a:t>LZC11] </a:t>
            </a:r>
            <a:endParaRPr lang="en-US" dirty="0" smtClean="0"/>
          </a:p>
          <a:p>
            <a:pPr lvl="2"/>
            <a:r>
              <a:rPr lang="en-US" dirty="0" smtClean="0"/>
              <a:t>Not considering routing behavior change</a:t>
            </a:r>
          </a:p>
          <a:p>
            <a:pPr lvl="1"/>
            <a:r>
              <a:rPr lang="en-US" dirty="0" smtClean="0"/>
              <a:t>Event detection based on people’s behavior </a:t>
            </a:r>
            <a:r>
              <a:rPr lang="en-US" dirty="0"/>
              <a:t>[CZH12] </a:t>
            </a:r>
          </a:p>
          <a:p>
            <a:pPr lvl="2"/>
            <a:r>
              <a:rPr lang="en-US" dirty="0" smtClean="0"/>
              <a:t>Region level: our approach is based on street level (higher granularity)</a:t>
            </a:r>
          </a:p>
          <a:p>
            <a:endParaRPr lang="en-US" dirty="0" smtClean="0"/>
          </a:p>
          <a:p>
            <a:r>
              <a:rPr lang="en-US" dirty="0" smtClean="0"/>
              <a:t>Anomaly detection based on social media</a:t>
            </a:r>
          </a:p>
          <a:p>
            <a:pPr lvl="1"/>
            <a:r>
              <a:rPr lang="en-US" dirty="0" smtClean="0"/>
              <a:t>Earthquake </a:t>
            </a:r>
            <a:r>
              <a:rPr lang="en-US" dirty="0"/>
              <a:t>shakes </a:t>
            </a:r>
            <a:r>
              <a:rPr lang="en-US" dirty="0" smtClean="0"/>
              <a:t>detection [</a:t>
            </a:r>
            <a:r>
              <a:rPr lang="en-US" dirty="0"/>
              <a:t>SOM10] </a:t>
            </a:r>
            <a:endParaRPr lang="en-US" dirty="0" smtClean="0"/>
          </a:p>
          <a:p>
            <a:pPr lvl="1"/>
            <a:r>
              <a:rPr lang="en-US" dirty="0" smtClean="0"/>
              <a:t>Social </a:t>
            </a:r>
            <a:r>
              <a:rPr lang="en-US" dirty="0"/>
              <a:t>events detection[LZM10] [SHM09] </a:t>
            </a:r>
            <a:endParaRPr lang="en-US" dirty="0" smtClean="0"/>
          </a:p>
          <a:p>
            <a:pPr lvl="2"/>
            <a:r>
              <a:rPr lang="en-US" dirty="0" smtClean="0"/>
              <a:t>Needs specific keywords to filter tweets, such as “earthquake”, our approach use time &amp; location to reduce search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[GXL11] Y</a:t>
            </a:r>
            <a:r>
              <a:rPr lang="en-US" sz="1600" dirty="0"/>
              <a:t>. </a:t>
            </a:r>
            <a:r>
              <a:rPr lang="en-US" sz="1600" dirty="0" err="1"/>
              <a:t>Ge</a:t>
            </a:r>
            <a:r>
              <a:rPr lang="en-US" sz="1600" dirty="0"/>
              <a:t>, H. </a:t>
            </a:r>
            <a:r>
              <a:rPr lang="en-US" sz="1600" dirty="0" err="1"/>
              <a:t>Xiong</a:t>
            </a:r>
            <a:r>
              <a:rPr lang="en-US" sz="1600" dirty="0"/>
              <a:t>, C. Liu, and Z.-H. Zhou. A taxi driving fraud detection system. In </a:t>
            </a:r>
            <a:r>
              <a:rPr lang="en-US" sz="1600" i="1" dirty="0"/>
              <a:t>ICDM ’11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[LZC11] W</a:t>
            </a:r>
            <a:r>
              <a:rPr lang="en-US" sz="1600" dirty="0"/>
              <a:t>. Liu, Y. </a:t>
            </a:r>
            <a:r>
              <a:rPr lang="en-US" sz="1600" dirty="0" err="1"/>
              <a:t>Zheng</a:t>
            </a:r>
            <a:r>
              <a:rPr lang="en-US" sz="1600" dirty="0"/>
              <a:t>, S. </a:t>
            </a:r>
            <a:r>
              <a:rPr lang="en-US" sz="1600" dirty="0" err="1"/>
              <a:t>Chawla</a:t>
            </a:r>
            <a:r>
              <a:rPr lang="en-US" sz="1600" dirty="0"/>
              <a:t>, J. Yuan, and X. Xing. Discovering </a:t>
            </a:r>
            <a:r>
              <a:rPr lang="en-US" sz="1600" dirty="0" err="1"/>
              <a:t>spatio</a:t>
            </a:r>
            <a:r>
              <a:rPr lang="en-US" sz="1600" dirty="0"/>
              <a:t>-temporal causal interactions in traffic data streams. In </a:t>
            </a:r>
            <a:r>
              <a:rPr lang="en-US" sz="1600" i="1" dirty="0"/>
              <a:t>KDD ’11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[CZH12] S</a:t>
            </a:r>
            <a:r>
              <a:rPr lang="en-US" sz="1600" dirty="0"/>
              <a:t>. </a:t>
            </a:r>
            <a:r>
              <a:rPr lang="en-US" sz="1600" dirty="0" err="1"/>
              <a:t>Chawla</a:t>
            </a:r>
            <a:r>
              <a:rPr lang="en-US" sz="1600" dirty="0"/>
              <a:t>, Y. </a:t>
            </a:r>
            <a:r>
              <a:rPr lang="en-US" sz="1600" dirty="0" err="1"/>
              <a:t>Zheng</a:t>
            </a:r>
            <a:r>
              <a:rPr lang="en-US" sz="1600" dirty="0"/>
              <a:t>, and J. Hu. Inferring the root cause in road traffic anomalies. In </a:t>
            </a:r>
            <a:r>
              <a:rPr lang="en-US" sz="1600" i="1" dirty="0"/>
              <a:t>ICDM ’12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[ZLZ11] D</a:t>
            </a:r>
            <a:r>
              <a:rPr lang="en-US" sz="1600" dirty="0"/>
              <a:t>. Zhang, N. Li, Z.-H. Zhou, C. Chen, L. Sun, and S. Li. </a:t>
            </a:r>
            <a:r>
              <a:rPr lang="en-US" sz="1600" dirty="0" err="1"/>
              <a:t>iBAT</a:t>
            </a:r>
            <a:r>
              <a:rPr lang="en-US" sz="1600" dirty="0"/>
              <a:t>: detecting anomalous taxi trajectories from GPS traces. In </a:t>
            </a:r>
            <a:r>
              <a:rPr lang="en-US" sz="1600" i="1" dirty="0" err="1"/>
              <a:t>UbiComp</a:t>
            </a:r>
            <a:r>
              <a:rPr lang="en-US" sz="1600" i="1" dirty="0"/>
              <a:t> ’11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[LZM10] C</a:t>
            </a:r>
            <a:r>
              <a:rPr lang="en-US" sz="1600" dirty="0"/>
              <a:t>. X. Lin, B. Zhao, Q. Mei, and J. Han. PET: a statistical model for popular events tracking in social communities. In </a:t>
            </a:r>
            <a:r>
              <a:rPr lang="en-US" sz="1600" i="1" dirty="0"/>
              <a:t>KDD ’10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[SOM10] T</a:t>
            </a:r>
            <a:r>
              <a:rPr lang="en-US" sz="1600" dirty="0"/>
              <a:t>. </a:t>
            </a:r>
            <a:r>
              <a:rPr lang="en-US" sz="1600" dirty="0" err="1"/>
              <a:t>Sakaki</a:t>
            </a:r>
            <a:r>
              <a:rPr lang="en-US" sz="1600" dirty="0"/>
              <a:t>, M. Okazaki, and Y. Matsuo. Earthquake shakes twitter users: real-time event detection by social sensors. In </a:t>
            </a:r>
            <a:r>
              <a:rPr lang="en-US" sz="1600" i="1" dirty="0"/>
              <a:t>WWW ’10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[SHM09] H</a:t>
            </a:r>
            <a:r>
              <a:rPr lang="en-US" sz="1600" dirty="0"/>
              <a:t>. </a:t>
            </a:r>
            <a:r>
              <a:rPr lang="en-US" sz="1600" dirty="0" err="1"/>
              <a:t>Sayyadi</a:t>
            </a:r>
            <a:r>
              <a:rPr lang="en-US" sz="1600" dirty="0"/>
              <a:t>, M. Hurst, and A. </a:t>
            </a:r>
            <a:r>
              <a:rPr lang="en-US" sz="1600" dirty="0" err="1"/>
              <a:t>Maykov</a:t>
            </a:r>
            <a:r>
              <a:rPr lang="en-US" sz="1600" dirty="0"/>
              <a:t>. Event detection and tracking in social streams. In </a:t>
            </a:r>
            <a:r>
              <a:rPr lang="en-US" sz="1600" i="1" dirty="0"/>
              <a:t>ICWSM ’09). AAAI</a:t>
            </a:r>
            <a:r>
              <a:rPr lang="en-US" sz="1600" dirty="0"/>
              <a:t>, 2009.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7814733" cy="4221163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US" altLang="zh-CN" sz="2800" dirty="0" smtClean="0"/>
              <a:t>When a traffic anomaly occurs:</a:t>
            </a:r>
            <a:endParaRPr lang="en-US" sz="2800" dirty="0" smtClean="0"/>
          </a:p>
          <a:p>
            <a:pPr marL="644843" lvl="1" indent="-342900">
              <a:buAutoNum type="arabicParenR"/>
            </a:pPr>
            <a:r>
              <a:rPr lang="en-US" sz="2400" dirty="0" smtClean="0"/>
              <a:t>% of traveling on different routes </a:t>
            </a:r>
            <a:r>
              <a:rPr lang="en-US" sz="2400" dirty="0"/>
              <a:t>may change  </a:t>
            </a:r>
          </a:p>
          <a:p>
            <a:pPr marL="644843" lvl="1" indent="-342900">
              <a:buAutoNum type="arabicParenR"/>
            </a:pPr>
            <a:r>
              <a:rPr lang="en-US" sz="2400" dirty="0" smtClean="0"/>
              <a:t>People </a:t>
            </a:r>
            <a:r>
              <a:rPr lang="en-US" sz="2400" dirty="0"/>
              <a:t>may discuss the </a:t>
            </a:r>
            <a:r>
              <a:rPr lang="en-US" sz="2400" dirty="0" smtClean="0"/>
              <a:t>anomaly on social media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9988"/>
            <a:ext cx="1162050" cy="365125"/>
          </a:xfrm>
          <a:prstGeom prst="rect">
            <a:avLst/>
          </a:prstGeom>
        </p:spPr>
        <p:txBody>
          <a:bodyPr/>
          <a:lstStyle/>
          <a:p>
            <a:fld id="{246FC151-90AF-4A86-AF56-77047675E6C3}" type="slidenum">
              <a:rPr lang="en-US" smtClean="0"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0670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5867400"/>
            <a:ext cx="229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</a:t>
            </a:r>
            <a:r>
              <a:rPr lang="en-US" dirty="0" smtClean="0"/>
              <a:t>outing behavior in normal times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72000" y="41148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028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5867400"/>
            <a:ext cx="202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routing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endParaRPr lang="en-US" dirty="0" smtClean="0"/>
          </a:p>
          <a:p>
            <a:pPr algn="ctr"/>
            <a:r>
              <a:rPr lang="zh-CN" altLang="zh-CN" dirty="0"/>
              <a:t>d</a:t>
            </a:r>
            <a:r>
              <a:rPr lang="en-US" altLang="zh-CN" dirty="0" err="1" smtClean="0"/>
              <a:t>uring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traffic anomaly</a:t>
            </a:r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>
            <a:off x="2976562" y="3729318"/>
            <a:ext cx="5334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98A3FD0C-16AC-45B5-9526-CCBC2054C7FA}" type="slidenum">
              <a:rPr lang="en-US" smtClean="0"/>
              <a:t>3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657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548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36459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4747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4736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2895600" cy="22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119" y="609600"/>
            <a:ext cx="225188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51" y="1222434"/>
            <a:ext cx="2581277" cy="243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41" y="1259341"/>
            <a:ext cx="2574132" cy="23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409601" y="2198443"/>
            <a:ext cx="428627" cy="544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428" y="1752601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</a:rPr>
              <a:t>During regular</a:t>
            </a:r>
            <a:r>
              <a:rPr lang="zh-CN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times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3828" y="1752601"/>
            <a:ext cx="142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</a:rPr>
              <a:t>During</a:t>
            </a:r>
            <a:r>
              <a:rPr lang="zh-CN" altLang="en-US" sz="2000" dirty="0" smtClean="0">
                <a:solidFill>
                  <a:prstClr val="black"/>
                </a:solidFill>
              </a:rPr>
              <a:t> 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algn="ctr"/>
            <a:r>
              <a:rPr lang="en-US" altLang="zh-CN" sz="2000" dirty="0" smtClean="0">
                <a:solidFill>
                  <a:prstClr val="black"/>
                </a:solidFill>
              </a:rPr>
              <a:t>anomalous</a:t>
            </a:r>
            <a:r>
              <a:rPr lang="zh-CN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event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21" name="Slide Number Placeholder 11"/>
          <p:cNvSpPr txBox="1">
            <a:spLocks/>
          </p:cNvSpPr>
          <p:nvPr/>
        </p:nvSpPr>
        <p:spPr>
          <a:xfrm>
            <a:off x="7620000" y="51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3FD0C-16AC-45B5-9526-CCBC2054C7FA}" type="slidenum">
              <a:rPr lang="en-US" smtClean="0"/>
              <a:pPr/>
              <a:t>4</a:t>
            </a:fld>
            <a:endParaRPr lang="en-US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92737"/>
            <a:ext cx="3276600" cy="306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4370880" y="1981199"/>
            <a:ext cx="457200" cy="3352802"/>
          </a:xfrm>
          <a:prstGeom prst="leftBrace">
            <a:avLst>
              <a:gd name="adj1" fmla="val 50000"/>
              <a:gd name="adj2" fmla="val 49428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029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black"/>
                </a:solidFill>
              </a:rPr>
              <a:t>Anomalous</a:t>
            </a:r>
            <a:r>
              <a:rPr lang="zh-CN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graph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781800" y="5791200"/>
            <a:ext cx="762000" cy="381000"/>
          </a:xfrm>
          <a:prstGeom prst="rightArrow">
            <a:avLst/>
          </a:prstGeom>
          <a:solidFill>
            <a:srgbClr val="C20626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781800" y="4572000"/>
            <a:ext cx="762000" cy="381000"/>
          </a:xfrm>
          <a:prstGeom prst="rightArrow">
            <a:avLst/>
          </a:prstGeom>
          <a:solidFill>
            <a:srgbClr val="00B800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67600" y="4267200"/>
            <a:ext cx="142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</a:rPr>
              <a:t>Increase of routing behavior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5486400"/>
            <a:ext cx="142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</a:rPr>
              <a:t>Decrease of routing behavior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Goal -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4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 - Analysis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98A3FD0C-16AC-45B5-9526-CCBC2054C7FA}" type="slidenum">
              <a:rPr lang="en-US" smtClean="0"/>
              <a:t>5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Understand the </a:t>
            </a:r>
            <a:r>
              <a:rPr lang="en-US" sz="2800" dirty="0"/>
              <a:t>traffic anomalies </a:t>
            </a:r>
            <a:endParaRPr lang="en-US" sz="2800" dirty="0" smtClean="0"/>
          </a:p>
          <a:p>
            <a:pPr lvl="1"/>
            <a:r>
              <a:rPr lang="en-US" sz="2400" dirty="0" smtClean="0"/>
              <a:t>Describe the anomaly using social media</a:t>
            </a:r>
          </a:p>
          <a:p>
            <a:pPr lvl="1"/>
            <a:r>
              <a:rPr lang="en-US" sz="2400" dirty="0"/>
              <a:t>Impact </a:t>
            </a:r>
            <a:r>
              <a:rPr lang="en-US" sz="2400" dirty="0" smtClean="0"/>
              <a:t>analysis </a:t>
            </a:r>
            <a:r>
              <a:rPr lang="en-US" sz="2400" dirty="0"/>
              <a:t>on </a:t>
            </a:r>
            <a:r>
              <a:rPr lang="en-US" sz="2400" dirty="0" smtClean="0"/>
              <a:t>travel time delay</a:t>
            </a:r>
            <a:endParaRPr lang="en-US" dirty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09600" y="1752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00400"/>
            <a:ext cx="2400300" cy="1160505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4343400" y="3429000"/>
            <a:ext cx="838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048000" cy="28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95800"/>
            <a:ext cx="2438400" cy="222855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4343400" y="5181600"/>
            <a:ext cx="838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Detected anomalous graph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7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7391400" cy="3664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5645713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Individual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80816" y="5645713"/>
            <a:ext cx="45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dirty="0" smtClean="0"/>
              <a:t>T</a:t>
            </a:r>
            <a:r>
              <a:rPr lang="en-US" altLang="zh-CN" sz="2000" dirty="0" err="1" smtClean="0"/>
              <a:t>ransportation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authorities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6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9154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7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9154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6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3067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Trajectory (</a:t>
            </a:r>
            <a:r>
              <a:rPr lang="en-US" altLang="zh-CN" i="1" dirty="0" err="1" smtClean="0"/>
              <a:t>tr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A sequence of GPS points</a:t>
            </a:r>
            <a:endParaRPr lang="en-US" altLang="zh-CN" dirty="0"/>
          </a:p>
          <a:p>
            <a:pPr lvl="2"/>
            <a:r>
              <a:rPr lang="en-US" altLang="zh-CN" dirty="0" smtClean="0"/>
              <a:t>E.g.,{</a:t>
            </a:r>
            <a:r>
              <a:rPr lang="en-US" altLang="zh-CN" i="1" dirty="0" smtClean="0">
                <a:latin typeface="Times New Roman"/>
                <a:cs typeface="Times New Roman"/>
              </a:rPr>
              <a:t>&lt;loc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i="1" dirty="0" smtClean="0">
                <a:latin typeface="Times New Roman"/>
                <a:cs typeface="Times New Roman"/>
              </a:rPr>
              <a:t>&gt;,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latin typeface="Times New Roman"/>
                <a:cs typeface="Times New Roman"/>
              </a:rPr>
              <a:t>&lt;</a:t>
            </a:r>
            <a:r>
              <a:rPr lang="en-US" altLang="zh-CN" i="1" dirty="0" smtClean="0">
                <a:latin typeface="Times New Roman"/>
                <a:cs typeface="Times New Roman"/>
              </a:rPr>
              <a:t>loc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2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2</a:t>
            </a:r>
            <a:r>
              <a:rPr lang="en-US" altLang="zh-CN" i="1" dirty="0" smtClean="0">
                <a:latin typeface="Times New Roman"/>
                <a:cs typeface="Times New Roman"/>
              </a:rPr>
              <a:t>&gt;</a:t>
            </a:r>
            <a:r>
              <a:rPr lang="en-US" altLang="zh-CN" i="1" dirty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latin typeface="Times New Roman"/>
                <a:cs typeface="Times New Roman"/>
              </a:rPr>
              <a:t>&lt;</a:t>
            </a:r>
            <a:r>
              <a:rPr lang="en-US" altLang="zh-CN" i="1" dirty="0" smtClean="0">
                <a:latin typeface="Times New Roman"/>
                <a:cs typeface="Times New Roman"/>
              </a:rPr>
              <a:t>loc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3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3</a:t>
            </a:r>
            <a:r>
              <a:rPr lang="en-US" altLang="zh-CN" i="1" dirty="0" smtClean="0">
                <a:latin typeface="Times New Roman"/>
                <a:cs typeface="Times New Roman"/>
              </a:rPr>
              <a:t>&gt;</a:t>
            </a:r>
            <a:r>
              <a:rPr lang="en-US" altLang="zh-CN" dirty="0" smtClean="0"/>
              <a:t>}</a:t>
            </a:r>
          </a:p>
          <a:p>
            <a:pPr lvl="1"/>
            <a:r>
              <a:rPr lang="zh-CN" altLang="zh-CN" dirty="0" smtClean="0"/>
              <a:t>A</a:t>
            </a:r>
            <a:r>
              <a:rPr lang="en-US" altLang="zh-CN" dirty="0" err="1" smtClean="0"/>
              <a:t>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map-matching &amp; interpolation </a:t>
            </a:r>
            <a:r>
              <a:rPr lang="en-US" altLang="zh-CN" baseline="30000" dirty="0" smtClean="0"/>
              <a:t>[1][2]</a:t>
            </a:r>
          </a:p>
          <a:p>
            <a:pPr lvl="2"/>
            <a:r>
              <a:rPr lang="en-US" altLang="zh-CN" dirty="0" smtClean="0"/>
              <a:t>E.g.,{</a:t>
            </a:r>
            <a:r>
              <a:rPr lang="en-US" altLang="zh-CN" i="1" dirty="0" smtClean="0">
                <a:latin typeface="Times New Roman"/>
                <a:cs typeface="Times New Roman"/>
              </a:rPr>
              <a:t>&lt;r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t’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i="1" dirty="0" smtClean="0">
                <a:latin typeface="Times New Roman"/>
                <a:cs typeface="Times New Roman"/>
              </a:rPr>
              <a:t>&gt;,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latin typeface="Times New Roman"/>
                <a:cs typeface="Times New Roman"/>
              </a:rPr>
              <a:t>&lt;</a:t>
            </a:r>
            <a:r>
              <a:rPr lang="en-US" altLang="zh-CN" i="1" dirty="0" smtClean="0">
                <a:latin typeface="Times New Roman"/>
                <a:cs typeface="Times New Roman"/>
              </a:rPr>
              <a:t>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2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t’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2</a:t>
            </a:r>
            <a:r>
              <a:rPr lang="en-US" altLang="zh-CN" i="1" dirty="0" smtClean="0">
                <a:latin typeface="Times New Roman"/>
                <a:cs typeface="Times New Roman"/>
              </a:rPr>
              <a:t>&gt;,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latin typeface="Times New Roman"/>
                <a:cs typeface="Times New Roman"/>
              </a:rPr>
              <a:t>&lt;</a:t>
            </a:r>
            <a:r>
              <a:rPr lang="en-US" altLang="zh-CN" i="1" dirty="0" smtClean="0">
                <a:latin typeface="Times New Roman"/>
                <a:cs typeface="Times New Roman"/>
              </a:rPr>
              <a:t>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3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t’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3</a:t>
            </a:r>
            <a:r>
              <a:rPr lang="en-US" altLang="zh-CN" i="1" dirty="0" smtClean="0">
                <a:latin typeface="Times New Roman"/>
                <a:cs typeface="Times New Roman"/>
              </a:rPr>
              <a:t>&gt;</a:t>
            </a:r>
            <a:r>
              <a:rPr lang="zh-CN" altLang="zh-CN" i="1" dirty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latin typeface="Times New Roman"/>
                <a:cs typeface="Times New Roman"/>
              </a:rPr>
              <a:t>&lt;</a:t>
            </a:r>
            <a:r>
              <a:rPr lang="en-US" altLang="zh-CN" i="1" dirty="0" smtClean="0">
                <a:latin typeface="Times New Roman"/>
                <a:cs typeface="Times New Roman"/>
              </a:rPr>
              <a:t>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4</a:t>
            </a:r>
            <a:r>
              <a:rPr lang="en-US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t’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4</a:t>
            </a:r>
            <a:r>
              <a:rPr lang="en-US" altLang="zh-CN" i="1" dirty="0" smtClean="0">
                <a:latin typeface="Times New Roman"/>
                <a:cs typeface="Times New Roman"/>
              </a:rPr>
              <a:t>&gt;</a:t>
            </a:r>
            <a:r>
              <a:rPr lang="en-US" altLang="zh-CN" dirty="0" smtClean="0"/>
              <a:t>}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Route (</a:t>
            </a:r>
            <a:r>
              <a:rPr lang="en-US" altLang="zh-CN" i="1" dirty="0" err="1" smtClean="0"/>
              <a:t>rt</a:t>
            </a:r>
            <a:r>
              <a:rPr lang="en-US" altLang="zh-CN" dirty="0" smtClean="0"/>
              <a:t>) : a sequence of connected road segments</a:t>
            </a:r>
          </a:p>
          <a:p>
            <a:pPr lvl="1"/>
            <a:r>
              <a:rPr lang="en-US" altLang="zh-CN" dirty="0" smtClean="0"/>
              <a:t>E.g.,</a:t>
            </a:r>
            <a:r>
              <a:rPr lang="en-US" altLang="zh-CN" i="1" dirty="0" smtClean="0">
                <a:latin typeface="Times New Roman"/>
                <a:cs typeface="Times New Roman"/>
              </a:rPr>
              <a:t> &lt; 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i="1" dirty="0">
                <a:latin typeface="Times New Roman"/>
                <a:cs typeface="Times New Roman"/>
              </a:rPr>
              <a:t>,</a:t>
            </a:r>
            <a:r>
              <a:rPr lang="zh-CN" altLang="en-US" i="1" dirty="0">
                <a:latin typeface="Times New Roman"/>
                <a:cs typeface="Times New Roman"/>
              </a:rPr>
              <a:t> </a:t>
            </a:r>
            <a:r>
              <a:rPr lang="zh-CN" altLang="zh-CN" i="1" dirty="0">
                <a:latin typeface="Times New Roman"/>
                <a:cs typeface="Times New Roman"/>
              </a:rPr>
              <a:t>r</a:t>
            </a:r>
            <a:r>
              <a:rPr lang="en-US" altLang="zh-CN" i="1" baseline="-25000" dirty="0">
                <a:latin typeface="Times New Roman"/>
                <a:cs typeface="Times New Roman"/>
              </a:rPr>
              <a:t>2</a:t>
            </a:r>
            <a:r>
              <a:rPr lang="zh-CN" altLang="en-US" i="1" baseline="-25000" dirty="0"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latin typeface="Times New Roman"/>
                <a:cs typeface="Times New Roman"/>
              </a:rPr>
              <a:t>,</a:t>
            </a:r>
            <a:r>
              <a:rPr lang="zh-CN" altLang="en-US" i="1" dirty="0">
                <a:latin typeface="Times New Roman"/>
                <a:cs typeface="Times New Roman"/>
              </a:rPr>
              <a:t> </a:t>
            </a:r>
            <a:r>
              <a:rPr lang="zh-CN" altLang="zh-CN" i="1" dirty="0" smtClean="0">
                <a:latin typeface="Times New Roman"/>
                <a:cs typeface="Times New Roman"/>
              </a:rPr>
              <a:t>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3</a:t>
            </a:r>
            <a:r>
              <a:rPr lang="zh-CN" altLang="zh-CN" i="1" dirty="0" smtClean="0">
                <a:latin typeface="Times New Roman"/>
                <a:cs typeface="Times New Roman"/>
              </a:rPr>
              <a:t>,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r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4 </a:t>
            </a:r>
            <a:r>
              <a:rPr lang="en-US" altLang="zh-CN" i="1" dirty="0" smtClean="0">
                <a:latin typeface="Times New Roman"/>
                <a:cs typeface="Times New Roman"/>
              </a:rPr>
              <a:t>&gt;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endParaRPr lang="en-US" altLang="zh-CN" i="1" dirty="0">
              <a:latin typeface="Times New Roman"/>
              <a:cs typeface="Times New Roman"/>
            </a:endParaRPr>
          </a:p>
          <a:p>
            <a:pPr lvl="3"/>
            <a:endParaRPr lang="en-US" altLang="zh-CN" dirty="0" smtClean="0"/>
          </a:p>
          <a:p>
            <a:r>
              <a:rPr lang="en-US" altLang="zh-CN" sz="2000" dirty="0" smtClean="0"/>
              <a:t>Traffic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flow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route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&lt;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r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,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zh-CN" altLang="zh-CN" sz="2000" i="1" dirty="0" smtClean="0">
                <a:latin typeface="Times New Roman"/>
                <a:cs typeface="Times New Roman"/>
              </a:rPr>
              <a:t>r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lang="zh-CN" altLang="en-US" sz="2000" i="1" baseline="-25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,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...</a:t>
            </a:r>
            <a:r>
              <a:rPr lang="zh-CN" altLang="zh-CN" sz="2000" i="1" dirty="0" smtClean="0">
                <a:latin typeface="Times New Roman"/>
                <a:cs typeface="Times New Roman"/>
              </a:rPr>
              <a:t>,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err="1" smtClean="0">
                <a:latin typeface="Times New Roman"/>
                <a:cs typeface="Times New Roman"/>
              </a:rPr>
              <a:t>r</a:t>
            </a:r>
            <a:r>
              <a:rPr lang="en-US" altLang="zh-CN" sz="20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altLang="zh-CN" sz="2000" dirty="0" smtClean="0">
                <a:latin typeface="Times New Roman"/>
                <a:cs typeface="Times New Roman"/>
              </a:rPr>
              <a:t>&gt;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/>
              <a:t>during time interval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t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,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t</a:t>
            </a:r>
            <a:r>
              <a:rPr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lang="en-US" altLang="zh-CN" sz="2000" dirty="0" smtClean="0"/>
              <a:t>]</a:t>
            </a:r>
            <a:r>
              <a:rPr lang="en-US" altLang="zh-CN" sz="2000" dirty="0"/>
              <a:t>: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lvl="1"/>
            <a:r>
              <a:rPr lang="en-US" altLang="zh-CN" dirty="0" smtClean="0"/>
              <a:t>sum of all trajectories satisfy the following:</a:t>
            </a:r>
          </a:p>
          <a:p>
            <a:pPr lvl="1"/>
            <a:r>
              <a:rPr lang="en-US" altLang="zh-CN" sz="1800" dirty="0" smtClean="0"/>
              <a:t>1)</a:t>
            </a:r>
          </a:p>
          <a:p>
            <a:pPr lvl="1"/>
            <a:r>
              <a:rPr lang="en-US" altLang="zh-CN" sz="1800" dirty="0" smtClean="0"/>
              <a:t>2)</a:t>
            </a:r>
          </a:p>
          <a:p>
            <a:pPr lvl="1"/>
            <a:endParaRPr lang="en-US" altLang="zh-CN" sz="16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ACM SIGSPTIAL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FD0C-16AC-45B5-9526-CCBC2054C7FA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99030"/>
            <a:ext cx="2057400" cy="349370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6096000" y="2590800"/>
            <a:ext cx="304800" cy="3048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629400" y="1066800"/>
            <a:ext cx="304800" cy="3048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924800" y="1066800"/>
            <a:ext cx="304800" cy="3048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638800" y="1143000"/>
            <a:ext cx="3429000" cy="1752600"/>
          </a:xfrm>
          <a:prstGeom prst="bentConnector3">
            <a:avLst>
              <a:gd name="adj1" fmla="val 16406"/>
            </a:avLst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400800" y="762000"/>
            <a:ext cx="2209800" cy="2667000"/>
            <a:chOff x="6019800" y="1143000"/>
            <a:chExt cx="2209800" cy="2438400"/>
          </a:xfrm>
        </p:grpSpPr>
        <p:cxnSp>
          <p:nvCxnSpPr>
            <p:cNvPr id="25" name="Elbow Connector 24"/>
            <p:cNvCxnSpPr/>
            <p:nvPr/>
          </p:nvCxnSpPr>
          <p:spPr>
            <a:xfrm flipV="1">
              <a:off x="6019800" y="1143000"/>
              <a:ext cx="2209800" cy="533400"/>
            </a:xfrm>
            <a:prstGeom prst="bentConnector3">
              <a:avLst>
                <a:gd name="adj1" fmla="val 99261"/>
              </a:avLst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019800" y="1676400"/>
              <a:ext cx="0" cy="1905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562600" y="609600"/>
            <a:ext cx="2895600" cy="2362200"/>
            <a:chOff x="5334000" y="990600"/>
            <a:chExt cx="2667000" cy="2362200"/>
          </a:xfrm>
        </p:grpSpPr>
        <p:cxnSp>
          <p:nvCxnSpPr>
            <p:cNvPr id="18" name="Elbow Connector 17"/>
            <p:cNvCxnSpPr/>
            <p:nvPr/>
          </p:nvCxnSpPr>
          <p:spPr>
            <a:xfrm flipV="1">
              <a:off x="5334000" y="1600200"/>
              <a:ext cx="2667000" cy="1752600"/>
            </a:xfrm>
            <a:prstGeom prst="bentConnector3">
              <a:avLst>
                <a:gd name="adj1" fmla="val 24897"/>
              </a:avLst>
            </a:prstGeom>
            <a:ln w="39116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8001000" y="990600"/>
              <a:ext cx="0" cy="609600"/>
            </a:xfrm>
            <a:prstGeom prst="straightConnector1">
              <a:avLst/>
            </a:prstGeom>
            <a:ln w="39116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" name="Group 1025"/>
          <p:cNvGrpSpPr/>
          <p:nvPr/>
        </p:nvGrpSpPr>
        <p:grpSpPr>
          <a:xfrm>
            <a:off x="6324600" y="1295400"/>
            <a:ext cx="2819400" cy="1905000"/>
            <a:chOff x="6248400" y="1828800"/>
            <a:chExt cx="2438400" cy="19050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248400" y="1828800"/>
              <a:ext cx="2438400" cy="0"/>
            </a:xfrm>
            <a:prstGeom prst="straightConnector1">
              <a:avLst/>
            </a:prstGeom>
            <a:ln w="39116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>
              <a:off x="6248400" y="1828800"/>
              <a:ext cx="0" cy="1905000"/>
            </a:xfrm>
            <a:prstGeom prst="line">
              <a:avLst/>
            </a:prstGeom>
            <a:ln w="39116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0" y="63963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J. </a:t>
            </a:r>
            <a:r>
              <a:rPr lang="en-US" sz="1200" dirty="0"/>
              <a:t>Yuan, Y. </a:t>
            </a:r>
            <a:r>
              <a:rPr lang="en-US" sz="1200" dirty="0" err="1"/>
              <a:t>Zheng</a:t>
            </a:r>
            <a:r>
              <a:rPr lang="en-US" sz="1200" dirty="0"/>
              <a:t>, C. Zhang, X. </a:t>
            </a:r>
            <a:r>
              <a:rPr lang="en-US" sz="1200" dirty="0" err="1"/>
              <a:t>Xie</a:t>
            </a:r>
            <a:r>
              <a:rPr lang="en-US" sz="1200" dirty="0"/>
              <a:t>, and G.-Z. Sun. An interactive-voting based map matching algorithm. In MDM ’10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[2] L</a:t>
            </a:r>
            <a:r>
              <a:rPr lang="en-US" sz="1200" dirty="0"/>
              <a:t>.-Y. Wei, Y. </a:t>
            </a:r>
            <a:r>
              <a:rPr lang="en-US" sz="1200" dirty="0" err="1"/>
              <a:t>Zheng</a:t>
            </a:r>
            <a:r>
              <a:rPr lang="en-US" sz="1200" dirty="0"/>
              <a:t>, and W.-C. </a:t>
            </a:r>
            <a:r>
              <a:rPr lang="en-US" sz="1200" dirty="0" err="1"/>
              <a:t>Peng</a:t>
            </a:r>
            <a:r>
              <a:rPr lang="en-US" sz="1200" dirty="0"/>
              <a:t>. Constructing popular </a:t>
            </a:r>
            <a:r>
              <a:rPr lang="en-US" sz="1200" dirty="0" smtClean="0"/>
              <a:t>routes </a:t>
            </a:r>
            <a:r>
              <a:rPr lang="en-US" sz="1200" dirty="0"/>
              <a:t>from uncertain trajectories. In </a:t>
            </a:r>
            <a:r>
              <a:rPr lang="en-US" sz="1200" i="1" dirty="0"/>
              <a:t>KDD ’</a:t>
            </a:r>
            <a:r>
              <a:rPr lang="en-US" sz="1200" i="1" dirty="0" smtClean="0"/>
              <a:t>12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522327"/>
            <a:ext cx="5168900" cy="3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1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2365</TotalTime>
  <Words>1372</Words>
  <Application>Microsoft Macintosh PowerPoint</Application>
  <PresentationFormat>On-screen Show (4:3)</PresentationFormat>
  <Paragraphs>220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D:\v-bepan\Documents\Discussion\InverseDataStructure.vsd\Drawing\~Page-1\Dynamic connector.23</vt:lpstr>
      <vt:lpstr>Crowd Sensing of Traffic Anomalies based on Human Mobility and Social Media </vt:lpstr>
      <vt:lpstr>Background</vt:lpstr>
      <vt:lpstr>Insights</vt:lpstr>
      <vt:lpstr>PowerPoint Presentation</vt:lpstr>
      <vt:lpstr>Goal - Analysis</vt:lpstr>
      <vt:lpstr>Applications</vt:lpstr>
      <vt:lpstr>System Overview</vt:lpstr>
      <vt:lpstr>System Overview</vt:lpstr>
      <vt:lpstr>Preliminaries</vt:lpstr>
      <vt:lpstr> Routing Behavior Analysis</vt:lpstr>
      <vt:lpstr> Anomaly Detection</vt:lpstr>
      <vt:lpstr>System Overview</vt:lpstr>
      <vt:lpstr>Term Mining</vt:lpstr>
      <vt:lpstr>Impact Analysis &amp; Visualization</vt:lpstr>
      <vt:lpstr> Evaluation</vt:lpstr>
      <vt:lpstr> Effectiveness Evaluation</vt:lpstr>
      <vt:lpstr> Case Study - 1</vt:lpstr>
      <vt:lpstr>Case Study - 2</vt:lpstr>
      <vt:lpstr> Conclusion </vt:lpstr>
      <vt:lpstr>Q &amp; A</vt:lpstr>
      <vt:lpstr>Related Work</vt:lpstr>
      <vt:lpstr> 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 Sensing of Traffic Anomalies based on Human Mobility and Social Media </dc:title>
  <dc:creator>Penny</dc:creator>
  <cp:lastModifiedBy>Bei Pan</cp:lastModifiedBy>
  <cp:revision>374</cp:revision>
  <dcterms:created xsi:type="dcterms:W3CDTF">2013-10-11T18:02:12Z</dcterms:created>
  <dcterms:modified xsi:type="dcterms:W3CDTF">2013-11-08T14:50:57Z</dcterms:modified>
</cp:coreProperties>
</file>