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25"/>
  </p:notesMasterIdLst>
  <p:sldIdLst>
    <p:sldId id="256" r:id="rId3"/>
    <p:sldId id="257" r:id="rId4"/>
    <p:sldId id="258" r:id="rId5"/>
    <p:sldId id="260" r:id="rId6"/>
    <p:sldId id="259" r:id="rId7"/>
    <p:sldId id="261" r:id="rId8"/>
    <p:sldId id="263" r:id="rId9"/>
    <p:sldId id="282" r:id="rId10"/>
    <p:sldId id="280" r:id="rId11"/>
    <p:sldId id="268" r:id="rId12"/>
    <p:sldId id="281" r:id="rId13"/>
    <p:sldId id="272" r:id="rId14"/>
    <p:sldId id="273" r:id="rId15"/>
    <p:sldId id="274" r:id="rId16"/>
    <p:sldId id="276" r:id="rId17"/>
    <p:sldId id="277" r:id="rId18"/>
    <p:sldId id="278" r:id="rId19"/>
    <p:sldId id="262" r:id="rId20"/>
    <p:sldId id="269" r:id="rId21"/>
    <p:sldId id="266" r:id="rId22"/>
    <p:sldId id="267" r:id="rId23"/>
    <p:sldId id="27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446" autoAdjust="0"/>
  </p:normalViewPr>
  <p:slideViewPr>
    <p:cSldViewPr>
      <p:cViewPr varScale="1">
        <p:scale>
          <a:sx n="56" d="100"/>
          <a:sy n="56"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F03450-CF19-474A-A9E2-ED0AF39F019C}" type="datetimeFigureOut">
              <a:rPr lang="en-US" smtClean="0"/>
              <a:t>8/22/2013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610202-B936-47C5-AC02-DA8353F65512}" type="slidenum">
              <a:rPr lang="en-US" smtClean="0"/>
              <a:t>‹#›</a:t>
            </a:fld>
            <a:endParaRPr lang="en-US"/>
          </a:p>
        </p:txBody>
      </p:sp>
    </p:spTree>
    <p:extLst>
      <p:ext uri="{BB962C8B-B14F-4D97-AF65-F5344CB8AC3E}">
        <p14:creationId xmlns:p14="http://schemas.microsoft.com/office/powerpoint/2010/main" val="229508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a:t>
            </a:fld>
            <a:endParaRPr lang="en-US"/>
          </a:p>
        </p:txBody>
      </p:sp>
    </p:spTree>
    <p:extLst>
      <p:ext uri="{BB962C8B-B14F-4D97-AF65-F5344CB8AC3E}">
        <p14:creationId xmlns:p14="http://schemas.microsoft.com/office/powerpoint/2010/main" val="4278742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If p1 transforms an input state sigma1</a:t>
            </a:r>
            <a:r>
              <a:rPr lang="en-US" baseline="0" dirty="0" smtClean="0"/>
              <a:t> to sigma1prime and p2 transforms an input state sigma2 to sigma2prime,</a:t>
            </a:r>
          </a:p>
          <a:p>
            <a:r>
              <a:rPr lang="en-US" baseline="0" dirty="0" smtClean="0"/>
              <a:t>then the joint procedure of p1 and p2 transforms the state given by disjoint sum of sigma1 and sigma2 to the disjoint sum of sigma1prime and sigma2prime. Hence the joint procedure precisely captures the executions of the individual procedures and this works even in the presence of loops and recursion.</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10</a:t>
            </a:fld>
            <a:endParaRPr lang="en-US"/>
          </a:p>
        </p:txBody>
      </p:sp>
    </p:spTree>
    <p:extLst>
      <p:ext uri="{BB962C8B-B14F-4D97-AF65-F5344CB8AC3E}">
        <p14:creationId xmlns:p14="http://schemas.microsoft.com/office/powerpoint/2010/main" val="2113295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We have instantiated this</a:t>
            </a:r>
            <a:r>
              <a:rPr lang="en-US" baseline="0" dirty="0" smtClean="0"/>
              <a:t> framework and</a:t>
            </a:r>
            <a:endParaRPr lang="en-US" dirty="0" smtClean="0"/>
          </a:p>
          <a:p>
            <a:r>
              <a:rPr lang="en-US" dirty="0" smtClean="0"/>
              <a:t>here is the workflow of our implementation. Our tool takes two C programs as input. </a:t>
            </a:r>
          </a:p>
          <a:p>
            <a:r>
              <a:rPr lang="en-US" dirty="0" smtClean="0"/>
              <a:t>We use Havoc to compile them into Boogie programs, where boogie is an intermediate language with formal semantics.</a:t>
            </a:r>
          </a:p>
          <a:p>
            <a:r>
              <a:rPr lang="en-US" dirty="0" smtClean="0"/>
              <a:t>Havoc can also be told to</a:t>
            </a:r>
            <a:r>
              <a:rPr lang="en-US" baseline="0" dirty="0" smtClean="0"/>
              <a:t> instrument the programs with relevant assertions, such as those corresponding to memory safety.</a:t>
            </a:r>
          </a:p>
          <a:p>
            <a:r>
              <a:rPr lang="en-US" baseline="0" dirty="0" smtClean="0"/>
              <a:t>Next, we leverage </a:t>
            </a:r>
            <a:r>
              <a:rPr lang="en-US" baseline="0" dirty="0" err="1" smtClean="0"/>
              <a:t>SymDiff</a:t>
            </a:r>
            <a:r>
              <a:rPr lang="en-US" baseline="0" dirty="0" smtClean="0"/>
              <a:t>, which is an infrastructure for comparing two boogie programs.</a:t>
            </a:r>
          </a:p>
          <a:p>
            <a:r>
              <a:rPr lang="en-US" baseline="0" dirty="0" smtClean="0"/>
              <a:t>Our implementation of about 800 lines of C# composes the two programs to obtain a joint program with the ok1=&gt;ok2 assertion.</a:t>
            </a:r>
          </a:p>
          <a:p>
            <a:r>
              <a:rPr lang="en-US" baseline="0" dirty="0" smtClean="0"/>
              <a:t>Next we use </a:t>
            </a:r>
            <a:r>
              <a:rPr lang="en-US" baseline="0" dirty="0" err="1" smtClean="0"/>
              <a:t>houdini</a:t>
            </a:r>
            <a:r>
              <a:rPr lang="en-US" baseline="0" dirty="0" smtClean="0"/>
              <a:t> to perform inference and obtain a file annotated with pre conditions, post conditions, and loop invariants.</a:t>
            </a:r>
          </a:p>
          <a:p>
            <a:r>
              <a:rPr lang="en-US" baseline="0" dirty="0" smtClean="0"/>
              <a:t>This annotated program is consumed by boogie that generates verification conditions that are fed to an SMT solver.</a:t>
            </a:r>
          </a:p>
          <a:p>
            <a:r>
              <a:rPr lang="en-US" baseline="0" dirty="0" smtClean="0"/>
              <a:t>We use Z3 as our SMT solver. If Z3 finds a violation of the assertion then we have a differential error. Otherwise, we have verified a relative specification. The result is a fully automatic tool and we use it for automatically verifying bug fixes and study the effectiveness of DAC in filtering alarms.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11</a:t>
            </a:fld>
            <a:endParaRPr lang="en-US"/>
          </a:p>
        </p:txBody>
      </p:sp>
    </p:spTree>
    <p:extLst>
      <p:ext uri="{BB962C8B-B14F-4D97-AF65-F5344CB8AC3E}">
        <p14:creationId xmlns:p14="http://schemas.microsoft.com/office/powerpoint/2010/main" val="3940031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First, let us talk about verifying bug fixes. We are interested in answering the question whether a bug fix can inadvertently introduce new errors. For this case study we use the </a:t>
            </a:r>
            <a:r>
              <a:rPr lang="en-US" dirty="0" err="1" smtClean="0"/>
              <a:t>Verisec</a:t>
            </a:r>
            <a:r>
              <a:rPr lang="en-US" dirty="0" smtClean="0"/>
              <a:t> benchmark suite. This suite has buggy and patched versions of snippets</a:t>
            </a:r>
            <a:r>
              <a:rPr lang="en-US" baseline="0" dirty="0" smtClean="0"/>
              <a:t> of open source software. Since the bugs are buffer overflow errors, we validate relative buffer overflows in the patched version w.r.t. the buggy version. </a:t>
            </a:r>
          </a:p>
          <a:p>
            <a:r>
              <a:rPr lang="en-US" baseline="0" dirty="0" smtClean="0"/>
              <a:t>Our tool is able to automatically prove the relative correctness of these snippets thus ensuring that a new buffer overflow vulnerability was not introduced during the fix. For more details please refer  to the paper but to give an idea of these patches, I will show an example.</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12</a:t>
            </a:fld>
            <a:endParaRPr lang="en-US"/>
          </a:p>
        </p:txBody>
      </p:sp>
    </p:spTree>
    <p:extLst>
      <p:ext uri="{BB962C8B-B14F-4D97-AF65-F5344CB8AC3E}">
        <p14:creationId xmlns:p14="http://schemas.microsoft.com/office/powerpoint/2010/main" val="1278442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Here is a buggy version for one of the</a:t>
            </a:r>
            <a:r>
              <a:rPr lang="en-US" baseline="0" dirty="0" smtClean="0"/>
              <a:t> benchmarks in the </a:t>
            </a:r>
            <a:r>
              <a:rPr lang="en-US" baseline="0" dirty="0" err="1" smtClean="0"/>
              <a:t>verisec</a:t>
            </a:r>
            <a:r>
              <a:rPr lang="en-US" baseline="0" dirty="0" smtClean="0"/>
              <a:t> suite</a:t>
            </a:r>
            <a:r>
              <a:rPr lang="en-US" dirty="0" smtClean="0"/>
              <a:t>. The variable </a:t>
            </a:r>
            <a:r>
              <a:rPr lang="en-US" dirty="0" err="1" smtClean="0"/>
              <a:t>fb</a:t>
            </a:r>
            <a:r>
              <a:rPr lang="en-US" dirty="0" smtClean="0"/>
              <a:t> increases</a:t>
            </a:r>
            <a:r>
              <a:rPr lang="en-US" baseline="0" dirty="0" smtClean="0"/>
              <a:t> beyond bound and can overflow </a:t>
            </a:r>
            <a:r>
              <a:rPr lang="en-US" baseline="0" dirty="0" err="1" smtClean="0"/>
              <a:t>fbuf</a:t>
            </a:r>
            <a:r>
              <a:rPr lang="en-US" baseline="0" dirty="0" smtClean="0"/>
              <a:t>.</a:t>
            </a:r>
          </a:p>
          <a:p>
            <a:r>
              <a:rPr lang="en-US" baseline="0" dirty="0" smtClean="0"/>
              <a:t>In the patched version, </a:t>
            </a:r>
            <a:r>
              <a:rPr lang="en-US" baseline="0" dirty="0" err="1" smtClean="0"/>
              <a:t>fb</a:t>
            </a:r>
            <a:r>
              <a:rPr lang="en-US" baseline="0" dirty="0" smtClean="0"/>
              <a:t> is re-initialized to zero when it exceeds a bound. Houdini is able to infer that </a:t>
            </a:r>
            <a:r>
              <a:rPr lang="en-US" baseline="0" dirty="0" err="1" smtClean="0"/>
              <a:t>fb</a:t>
            </a:r>
            <a:r>
              <a:rPr lang="en-US" baseline="0" dirty="0" smtClean="0"/>
              <a:t> of the patched version always has a value less than or equal to </a:t>
            </a:r>
            <a:r>
              <a:rPr lang="en-US" baseline="0" dirty="0" err="1" smtClean="0"/>
              <a:t>fb</a:t>
            </a:r>
            <a:r>
              <a:rPr lang="en-US" baseline="0" dirty="0" smtClean="0"/>
              <a:t> of the buggy version and use this invariant to automatically prove the relative buffer overflow specification.</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13</a:t>
            </a:fld>
            <a:endParaRPr lang="en-US"/>
          </a:p>
        </p:txBody>
      </p:sp>
    </p:spTree>
    <p:extLst>
      <p:ext uri="{BB962C8B-B14F-4D97-AF65-F5344CB8AC3E}">
        <p14:creationId xmlns:p14="http://schemas.microsoft.com/office/powerpoint/2010/main" val="507051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Another way</a:t>
            </a:r>
            <a:r>
              <a:rPr lang="en-US" baseline="0" dirty="0" smtClean="0"/>
              <a:t> to look upon is DAC that it helps us filter warnings. While checking P2, it omits the warnings that are present in P1.</a:t>
            </a:r>
          </a:p>
          <a:p>
            <a:r>
              <a:rPr lang="en-US" baseline="0" dirty="0" smtClean="0"/>
              <a:t>This can avoid the unhappy situation in which a user of a tool sees the same old false positives whenever the tool is run on every new version of the same codebase. Analyses that are modular, that is analyze each procedure in isolation, generally suffer from a lot of false positives, since they try to soundly over-approximate the environment in which the procedure is executed. Here DAC can be useful in reducing the number of warnings. We perform two case studies to explore this hypothesis. We analyze different versions of the same program present in the software artifacts repository. We also check windows 7 drivers relative to windows vista drivers. </a:t>
            </a:r>
          </a:p>
          <a:p>
            <a:r>
              <a:rPr lang="en-US" dirty="0" smtClean="0"/>
              <a:t>For each procedure in a</a:t>
            </a:r>
            <a:r>
              <a:rPr lang="en-US" baseline="0" dirty="0" smtClean="0"/>
              <a:t> vista driver, we take its corresponding function in win7 driver, and using </a:t>
            </a:r>
            <a:r>
              <a:rPr lang="en-US" baseline="0" dirty="0" err="1" smtClean="0"/>
              <a:t>dac</a:t>
            </a:r>
            <a:r>
              <a:rPr lang="en-US" baseline="0" dirty="0" smtClean="0"/>
              <a:t> try to find inputs for which the procedure in vista does not dereference a null pointer but the corresponding procedure in win7 does. Note that we analyze only a single procedure for differential errors rather than analyzing the whole program.</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14</a:t>
            </a:fld>
            <a:endParaRPr lang="en-US"/>
          </a:p>
        </p:txBody>
      </p:sp>
    </p:spTree>
    <p:extLst>
      <p:ext uri="{BB962C8B-B14F-4D97-AF65-F5344CB8AC3E}">
        <p14:creationId xmlns:p14="http://schemas.microsoft.com/office/powerpoint/2010/main" val="2843369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And here are our results.</a:t>
            </a:r>
            <a:r>
              <a:rPr lang="en-US" baseline="0" dirty="0" smtClean="0"/>
              <a:t> The first column is the name of drivers which range from 500 to 3000 lines. The first column shows the number of procedures that were syntactically modified in going from vista to win7. The next column shows the number of procedures for which </a:t>
            </a:r>
            <a:r>
              <a:rPr lang="en-US" baseline="0" dirty="0" err="1" smtClean="0"/>
              <a:t>symdiff</a:t>
            </a:r>
            <a:r>
              <a:rPr lang="en-US" baseline="0" dirty="0" smtClean="0"/>
              <a:t> failed to show semantic equivalence. Hence these are the procedures that may have different functionalities in vista and win7. </a:t>
            </a:r>
          </a:p>
          <a:p>
            <a:r>
              <a:rPr lang="en-US" baseline="0" dirty="0" smtClean="0"/>
              <a:t>Next we ran havoc and boogie to check the changed procedures modularly for null pointer exceptions and the results are in the column single. Next we run DAC. But since we are modular and analyzing a procedure in isolation, we conservatively assume that the </a:t>
            </a:r>
            <a:r>
              <a:rPr lang="en-US" baseline="0" dirty="0" err="1" smtClean="0"/>
              <a:t>callee</a:t>
            </a:r>
            <a:r>
              <a:rPr lang="en-US" baseline="0" dirty="0" smtClean="0"/>
              <a:t> can dereference a null pointer if it is called with different arguments in win7 driver than what the arguments were passed in the vista driver. Even though this assumption is very conservative, we see a drop in the warnings. Next, we play around with some knobs. If we restrict ourselves to warnings in which the null pointer dereference has to happens in the procedure under analysis and not </a:t>
            </a:r>
            <a:r>
              <a:rPr lang="en-US" baseline="0" dirty="0" err="1" smtClean="0"/>
              <a:t>callees</a:t>
            </a:r>
            <a:r>
              <a:rPr lang="en-US" baseline="0" dirty="0" smtClean="0"/>
              <a:t>, given by the column unsound, then as expected we see a further drop in warnings. Hence DAC provides new knobs for weakening guarantees and decreasing the number of warnings. </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15</a:t>
            </a:fld>
            <a:endParaRPr lang="en-US"/>
          </a:p>
        </p:txBody>
      </p:sp>
    </p:spTree>
    <p:extLst>
      <p:ext uri="{BB962C8B-B14F-4D97-AF65-F5344CB8AC3E}">
        <p14:creationId xmlns:p14="http://schemas.microsoft.com/office/powerpoint/2010/main" val="27836540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The idea of differential errors was also proposed in</a:t>
            </a:r>
            <a:r>
              <a:rPr lang="en-US" baseline="0" dirty="0" smtClean="0"/>
              <a:t> </a:t>
            </a:r>
            <a:r>
              <a:rPr lang="en-US" baseline="0" dirty="0" err="1" smtClean="0"/>
              <a:t>popl</a:t>
            </a:r>
            <a:r>
              <a:rPr lang="en-US" baseline="0" dirty="0" smtClean="0"/>
              <a:t> 2012 where the authors filtered the warnings obtained on analyzing a concurrent program using the sequential version of the same program. However, the approach could not handle loops and recursion soundly.</a:t>
            </a:r>
          </a:p>
          <a:p>
            <a:r>
              <a:rPr lang="en-US" baseline="0" dirty="0" smtClean="0"/>
              <a:t>There is some interesting work coming out of MIT where they are exploring relative properties like relative progress and relative memory safety, and our contribution is that we have provided an automatic tool for checking these.</a:t>
            </a:r>
          </a:p>
          <a:p>
            <a:r>
              <a:rPr lang="en-US" baseline="0" dirty="0" smtClean="0"/>
              <a:t>There is a rich literature on equivalence checking of two programs, but equivalence is a strong property and many a times two different versions of the same program or bug fixes violate equivalence. Construction of joint or product programs has been well studied. Our transformation is different from the previously known transformations as it is modular. </a:t>
            </a:r>
            <a:r>
              <a:rPr lang="en-US" baseline="0" dirty="0" err="1" smtClean="0"/>
              <a:t>Gu</a:t>
            </a:r>
            <a:r>
              <a:rPr lang="en-US" baseline="0" dirty="0" smtClean="0"/>
              <a:t> et al talk about completeness of a bug fix but they have no soundness guarantee in presence of loops and recursion. </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16</a:t>
            </a:fld>
            <a:endParaRPr lang="en-US"/>
          </a:p>
        </p:txBody>
      </p:sp>
    </p:spTree>
    <p:extLst>
      <p:ext uri="{BB962C8B-B14F-4D97-AF65-F5344CB8AC3E}">
        <p14:creationId xmlns:p14="http://schemas.microsoft.com/office/powerpoint/2010/main" val="3727750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To conclude, using similar</a:t>
            </a:r>
            <a:r>
              <a:rPr lang="en-US" baseline="0" dirty="0" smtClean="0"/>
              <a:t> </a:t>
            </a:r>
            <a:r>
              <a:rPr lang="en-US" dirty="0" smtClean="0"/>
              <a:t>programs instrumented with</a:t>
            </a:r>
            <a:r>
              <a:rPr lang="en-US" baseline="0" dirty="0" smtClean="0"/>
              <a:t> assertions</a:t>
            </a:r>
            <a:r>
              <a:rPr lang="en-US" dirty="0" smtClean="0"/>
              <a:t>, we  have defined a new form of relative specification.</a:t>
            </a:r>
          </a:p>
          <a:p>
            <a:r>
              <a:rPr lang="en-US" baseline="0" dirty="0" smtClean="0"/>
              <a:t>Previous work on comparing two programs has generally been limited to equivalence checking or showing refinement. But these properties do not cover the full spectrum of relative specs, say, they cannot be used to prove the correctness of bug fixes.</a:t>
            </a:r>
          </a:p>
          <a:p>
            <a:r>
              <a:rPr lang="en-US" baseline="0" dirty="0" smtClean="0"/>
              <a:t>We have designed a new general composition procedure and we have shown how one can use it in combination with standard assertion checkers to find differential errors. Hence now you can start using your favorite assertion checker to find differential errors.</a:t>
            </a:r>
          </a:p>
          <a:p>
            <a:r>
              <a:rPr lang="en-US" baseline="0" dirty="0" smtClean="0"/>
              <a:t>We have implemented our approach for automatically proving relative specs and have applied it to verification of bug fixes and filtering warnings.  And now I will be happy to take any questions.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17</a:t>
            </a:fld>
            <a:endParaRPr lang="en-US"/>
          </a:p>
        </p:txBody>
      </p:sp>
    </p:spTree>
    <p:extLst>
      <p:ext uri="{BB962C8B-B14F-4D97-AF65-F5344CB8AC3E}">
        <p14:creationId xmlns:p14="http://schemas.microsoft.com/office/powerpoint/2010/main" val="3399106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18</a:t>
            </a:fld>
            <a:endParaRPr lang="en-US"/>
          </a:p>
        </p:txBody>
      </p:sp>
    </p:spTree>
    <p:extLst>
      <p:ext uri="{BB962C8B-B14F-4D97-AF65-F5344CB8AC3E}">
        <p14:creationId xmlns:p14="http://schemas.microsoft.com/office/powerpoint/2010/main" val="4208244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19</a:t>
            </a:fld>
            <a:endParaRPr lang="en-US"/>
          </a:p>
        </p:txBody>
      </p:sp>
    </p:spTree>
    <p:extLst>
      <p:ext uri="{BB962C8B-B14F-4D97-AF65-F5344CB8AC3E}">
        <p14:creationId xmlns:p14="http://schemas.microsoft.com/office/powerpoint/2010/main" val="4262419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First let us briefly recall assertion checking. We are given a program P, say this </a:t>
            </a:r>
            <a:r>
              <a:rPr lang="en-US" dirty="0" err="1" smtClean="0"/>
              <a:t>strcopy</a:t>
            </a:r>
            <a:r>
              <a:rPr lang="en-US" dirty="0" smtClean="0"/>
              <a:t> procedure, which copies characters from the </a:t>
            </a:r>
            <a:r>
              <a:rPr lang="en-US" dirty="0" err="1" smtClean="0"/>
              <a:t>src</a:t>
            </a:r>
            <a:r>
              <a:rPr lang="en-US" dirty="0" smtClean="0"/>
              <a:t> array to the destination array.</a:t>
            </a:r>
          </a:p>
          <a:p>
            <a:r>
              <a:rPr lang="en-US" dirty="0" smtClean="0"/>
              <a:t>And we want to validate a specification.</a:t>
            </a:r>
            <a:r>
              <a:rPr lang="en-US" baseline="0" dirty="0" smtClean="0"/>
              <a:t> An example of a spec is</a:t>
            </a:r>
            <a:r>
              <a:rPr lang="en-US" dirty="0" smtClean="0"/>
              <a:t> that no assertion is violated.</a:t>
            </a:r>
          </a:p>
          <a:p>
            <a:r>
              <a:rPr lang="en-US" dirty="0" smtClean="0"/>
              <a:t>Assertions are quite expressive and can represent several</a:t>
            </a:r>
            <a:r>
              <a:rPr lang="en-US" baseline="0" dirty="0" smtClean="0"/>
              <a:t> interesting properties, one example being memory safety.</a:t>
            </a:r>
          </a:p>
          <a:p>
            <a:r>
              <a:rPr lang="en-US" baseline="0" dirty="0" smtClean="0"/>
              <a:t>For checking memory safety, we are interested in proving that all memory dereferences correspond to valid addresses.</a:t>
            </a:r>
          </a:p>
          <a:p>
            <a:r>
              <a:rPr lang="en-US" baseline="0" dirty="0" smtClean="0"/>
              <a:t>One way to check memory safety, is to put an assertion before every dereference which ensures that the memory access is valid.</a:t>
            </a:r>
          </a:p>
          <a:p>
            <a:r>
              <a:rPr lang="en-US" baseline="0" dirty="0" smtClean="0"/>
              <a:t>A memory safety checker will try to find executions that make some assertion fail and these correspond to violations of the specification.</a:t>
            </a:r>
          </a:p>
          <a:p>
            <a:endParaRPr lang="en-US" baseline="0" dirty="0" smtClean="0"/>
          </a:p>
        </p:txBody>
      </p:sp>
      <p:sp>
        <p:nvSpPr>
          <p:cNvPr id="4" name="Slide Number Placeholder 3"/>
          <p:cNvSpPr>
            <a:spLocks noGrp="1"/>
          </p:cNvSpPr>
          <p:nvPr>
            <p:ph type="sldNum" sz="quarter" idx="10"/>
          </p:nvPr>
        </p:nvSpPr>
        <p:spPr/>
        <p:txBody>
          <a:bodyPr/>
          <a:lstStyle/>
          <a:p>
            <a:fld id="{48610202-B936-47C5-AC02-DA8353F65512}" type="slidenum">
              <a:rPr lang="en-US" smtClean="0"/>
              <a:t>2</a:t>
            </a:fld>
            <a:endParaRPr lang="en-US"/>
          </a:p>
        </p:txBody>
      </p:sp>
    </p:spTree>
    <p:extLst>
      <p:ext uri="{BB962C8B-B14F-4D97-AF65-F5344CB8AC3E}">
        <p14:creationId xmlns:p14="http://schemas.microsoft.com/office/powerpoint/2010/main" val="18038826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Now we summarize the process of reducing checking DAC(P2,P1) to the problem of assertion checking that can be handled by standard checkers.</a:t>
            </a:r>
          </a:p>
          <a:p>
            <a:r>
              <a:rPr lang="en-US" dirty="0" smtClean="0"/>
              <a:t>We</a:t>
            </a:r>
            <a:r>
              <a:rPr lang="en-US" baseline="0" dirty="0" smtClean="0"/>
              <a:t> introduce a new global variable OK1 in</a:t>
            </a:r>
            <a:r>
              <a:rPr lang="en-US" dirty="0" smtClean="0"/>
              <a:t> P1 and OK2</a:t>
            </a:r>
            <a:r>
              <a:rPr lang="en-US" baseline="0" dirty="0" smtClean="0"/>
              <a:t> in P2. Then each assertion assert phi in P1 is replaced by ok1=ok1 and phi.</a:t>
            </a:r>
          </a:p>
          <a:p>
            <a:r>
              <a:rPr lang="en-US" baseline="0" dirty="0" smtClean="0"/>
              <a:t>And a similar syntactic transformation is done for p2. The variables OK1 and OK2 are initialized to true in the entry procedures.</a:t>
            </a:r>
          </a:p>
          <a:p>
            <a:r>
              <a:rPr lang="en-US" baseline="0" dirty="0" smtClean="0"/>
              <a:t>Next we generate a joint program by generating joint procedures. At the end of the joint procedure of the entry procedures, we add an assertion ok1 implies ok2. Now any violation of this assertion provides a differential error: an input for which all assertions in P1 pass and some assertion in P2 fails.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22</a:t>
            </a:fld>
            <a:endParaRPr lang="en-US"/>
          </a:p>
        </p:txBody>
      </p:sp>
    </p:spTree>
    <p:extLst>
      <p:ext uri="{BB962C8B-B14F-4D97-AF65-F5344CB8AC3E}">
        <p14:creationId xmlns:p14="http://schemas.microsoft.com/office/powerpoint/2010/main" val="1523061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If we take our program and give it to a memory safety checker as is then what</a:t>
            </a:r>
            <a:r>
              <a:rPr lang="en-US" baseline="0" dirty="0" smtClean="0"/>
              <a:t> will happen.</a:t>
            </a:r>
          </a:p>
          <a:p>
            <a:r>
              <a:rPr lang="en-US" baseline="0" dirty="0" smtClean="0"/>
              <a:t>Well, every pointer dereference will be flagged as a warning. To be sound, a checker has to assume that all memory can be invalid.</a:t>
            </a:r>
          </a:p>
          <a:p>
            <a:r>
              <a:rPr lang="en-US" baseline="0" dirty="0" smtClean="0"/>
              <a:t>To obtain useful results, we need to tell the checker what is valid memory at start of this procedure.</a:t>
            </a:r>
          </a:p>
          <a:p>
            <a:r>
              <a:rPr lang="en-US" baseline="0" dirty="0" smtClean="0"/>
              <a:t>For example, we can say that the range of addresses from </a:t>
            </a:r>
            <a:r>
              <a:rPr lang="en-US" baseline="0" dirty="0" err="1" smtClean="0"/>
              <a:t>src</a:t>
            </a:r>
            <a:r>
              <a:rPr lang="en-US" baseline="0" dirty="0" smtClean="0"/>
              <a:t> to src+size-1 are valid.</a:t>
            </a:r>
          </a:p>
          <a:p>
            <a:r>
              <a:rPr lang="en-US" baseline="0" dirty="0" smtClean="0"/>
              <a:t>Moreover, we might also need to provide loop invariants.</a:t>
            </a:r>
          </a:p>
          <a:p>
            <a:r>
              <a:rPr lang="en-US" baseline="0" dirty="0" smtClean="0"/>
              <a:t>These can include among other things that some pointers are within some ranges.</a:t>
            </a:r>
          </a:p>
          <a:p>
            <a:r>
              <a:rPr lang="en-US" baseline="0" dirty="0" smtClean="0"/>
              <a:t>Given such information, the checker might be able to prove memory safety. </a:t>
            </a:r>
          </a:p>
          <a:p>
            <a:r>
              <a:rPr lang="en-US" baseline="0" dirty="0" smtClean="0"/>
              <a:t>From this small example, it is clear that this process can quickly become intractable and it seems that to ensure tractability, we might have to settle with weaker guarantees.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3</a:t>
            </a:fld>
            <a:endParaRPr lang="en-US"/>
          </a:p>
        </p:txBody>
      </p:sp>
    </p:spTree>
    <p:extLst>
      <p:ext uri="{BB962C8B-B14F-4D97-AF65-F5344CB8AC3E}">
        <p14:creationId xmlns:p14="http://schemas.microsoft.com/office/powerpoint/2010/main" val="2869459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We </a:t>
            </a:r>
            <a:r>
              <a:rPr lang="en-US" baseline="0" dirty="0" smtClean="0"/>
              <a:t>explore relative specifications as a means to provide weaker but useful guarantees.</a:t>
            </a:r>
          </a:p>
          <a:p>
            <a:r>
              <a:rPr lang="en-US" dirty="0" smtClean="0"/>
              <a:t>So instead of proving a spec, we will prove a relative spec.</a:t>
            </a:r>
          </a:p>
          <a:p>
            <a:r>
              <a:rPr lang="en-US" dirty="0" smtClean="0"/>
              <a:t>Assume that</a:t>
            </a:r>
            <a:r>
              <a:rPr lang="en-US" baseline="0" dirty="0" smtClean="0"/>
              <a:t> you</a:t>
            </a:r>
            <a:r>
              <a:rPr lang="en-US" dirty="0" smtClean="0"/>
              <a:t> are given two similar procedures Po and </a:t>
            </a:r>
            <a:r>
              <a:rPr lang="en-US" dirty="0" err="1" smtClean="0"/>
              <a:t>Pn</a:t>
            </a:r>
            <a:r>
              <a:rPr lang="en-US" dirty="0" smtClean="0"/>
              <a:t>. </a:t>
            </a:r>
          </a:p>
          <a:p>
            <a:r>
              <a:rPr lang="en-US" dirty="0" smtClean="0"/>
              <a:t>You can think of</a:t>
            </a:r>
            <a:r>
              <a:rPr lang="en-US" baseline="0" dirty="0" smtClean="0"/>
              <a:t> P0 as an old version of a program and </a:t>
            </a:r>
            <a:r>
              <a:rPr lang="en-US" baseline="0" dirty="0" err="1" smtClean="0"/>
              <a:t>Pn</a:t>
            </a:r>
            <a:r>
              <a:rPr lang="en-US" baseline="0" dirty="0" smtClean="0"/>
              <a:t> as a new version.</a:t>
            </a:r>
            <a:endParaRPr lang="en-US" dirty="0" smtClean="0"/>
          </a:p>
          <a:p>
            <a:r>
              <a:rPr lang="en-US" dirty="0" smtClean="0"/>
              <a:t>Instead of proving</a:t>
            </a:r>
            <a:r>
              <a:rPr lang="en-US" baseline="0" dirty="0" smtClean="0"/>
              <a:t> memory safety of </a:t>
            </a:r>
            <a:r>
              <a:rPr lang="en-US" baseline="0" dirty="0" err="1" smtClean="0"/>
              <a:t>pn</a:t>
            </a:r>
            <a:r>
              <a:rPr lang="en-US" baseline="0" dirty="0" smtClean="0"/>
              <a:t>,</a:t>
            </a:r>
          </a:p>
          <a:p>
            <a:r>
              <a:rPr lang="en-US" baseline="0" dirty="0" smtClean="0"/>
              <a:t>we prove the memory safety of </a:t>
            </a:r>
            <a:r>
              <a:rPr lang="en-US" baseline="0" dirty="0" err="1" smtClean="0"/>
              <a:t>Pn</a:t>
            </a:r>
            <a:r>
              <a:rPr lang="en-US" baseline="0" dirty="0" smtClean="0"/>
              <a:t> w.r.t. Po. That is we  prove that </a:t>
            </a:r>
            <a:r>
              <a:rPr lang="en-US" baseline="0" dirty="0" err="1" smtClean="0"/>
              <a:t>Pn</a:t>
            </a:r>
            <a:r>
              <a:rPr lang="en-US" baseline="0" dirty="0" smtClean="0"/>
              <a:t> is memory safe if Po is memory safe.</a:t>
            </a:r>
          </a:p>
          <a:p>
            <a:r>
              <a:rPr lang="en-US" baseline="0" dirty="0" smtClean="0"/>
              <a:t>We prove it by proving that the set of addresses dereferenced by </a:t>
            </a:r>
            <a:r>
              <a:rPr lang="en-US" baseline="0" dirty="0" err="1" smtClean="0"/>
              <a:t>Pn</a:t>
            </a:r>
            <a:r>
              <a:rPr lang="en-US" baseline="0" dirty="0" smtClean="0"/>
              <a:t> are a subset of Po. This can alleviates us from specifying to our checker that what is valid memory. We trust that our old version was working properly and any memory dereferenced by the old version is valid memory. And if the new program does not dereference any new address then it is also memory safe.</a:t>
            </a:r>
          </a:p>
          <a:p>
            <a:r>
              <a:rPr lang="en-US" baseline="0" dirty="0" smtClean="0"/>
              <a:t>In general, a violation of a relative spec is an input for which all assertions in the old version pass and some assertion in the new version fails. Now this is a weaker guarantee than proving that all assertions hold in a program, but it is a useful guarantee as its violations correspond to regressions.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4</a:t>
            </a:fld>
            <a:endParaRPr lang="en-US"/>
          </a:p>
        </p:txBody>
      </p:sp>
    </p:spTree>
    <p:extLst>
      <p:ext uri="{BB962C8B-B14F-4D97-AF65-F5344CB8AC3E}">
        <p14:creationId xmlns:p14="http://schemas.microsoft.com/office/powerpoint/2010/main" val="1189417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Consider</a:t>
            </a:r>
            <a:r>
              <a:rPr lang="en-US" baseline="0" dirty="0" smtClean="0"/>
              <a:t> this example. We have our </a:t>
            </a:r>
            <a:r>
              <a:rPr lang="en-US" baseline="0" dirty="0" err="1" smtClean="0"/>
              <a:t>strcopy</a:t>
            </a:r>
            <a:r>
              <a:rPr lang="en-US" baseline="0" dirty="0" smtClean="0"/>
              <a:t> procedure on the left. Now suppose I decide to flip the order of the predicates in the loop guard. Our tool for checking relative specification, when instantiated to check memory safety, will return a counter-example. For this input, the old version works fine and the new version dereferences an illegal memory location. Hence we are able to catch a regression bug.</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5</a:t>
            </a:fld>
            <a:endParaRPr lang="en-US"/>
          </a:p>
        </p:txBody>
      </p:sp>
    </p:spTree>
    <p:extLst>
      <p:ext uri="{BB962C8B-B14F-4D97-AF65-F5344CB8AC3E}">
        <p14:creationId xmlns:p14="http://schemas.microsoft.com/office/powerpoint/2010/main" val="1989784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Conversely, if</a:t>
            </a:r>
            <a:r>
              <a:rPr lang="en-US" baseline="0" dirty="0" smtClean="0"/>
              <a:t> the old version was the buggy version and we fixed the bug, by putting the order of predicates right,</a:t>
            </a:r>
          </a:p>
          <a:p>
            <a:r>
              <a:rPr lang="en-US" baseline="0" dirty="0" smtClean="0"/>
              <a:t>then our checker can prove the relative memory safety. Now I am sure that I have not inadvertently not introduced any new illegal memory dereferences. Looking closer, the invariants used to prove the relative memory safety by our tool, are much simpler than what are required for proving the memory safety and hence seem possible to infer automatically rather than being manually provided by the user. They are just correspondence between variables of the two programs. Note that these correspondences are generally simple but might not always be symmetrical or just simple equalities.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6</a:t>
            </a:fld>
            <a:endParaRPr lang="en-US"/>
          </a:p>
        </p:txBody>
      </p:sp>
    </p:spTree>
    <p:extLst>
      <p:ext uri="{BB962C8B-B14F-4D97-AF65-F5344CB8AC3E}">
        <p14:creationId xmlns:p14="http://schemas.microsoft.com/office/powerpoint/2010/main" val="2633378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We</a:t>
            </a:r>
            <a:r>
              <a:rPr lang="en-US" baseline="0" dirty="0" smtClean="0"/>
              <a:t> call the checking of relative specs, where the specs are given by assertions, as differential assertion checking. P2 has a differential error w.r.t. P1 denoted by DAC(P2,P1),</a:t>
            </a:r>
          </a:p>
          <a:p>
            <a:r>
              <a:rPr lang="en-US" baseline="0" dirty="0" smtClean="0"/>
              <a:t>if there is an input state for which there is an execution of P1 starting from that state that does not violate any assertion and starting from the same input, P2 has an execution that can violate some assertion.</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7</a:t>
            </a:fld>
            <a:endParaRPr lang="en-US"/>
          </a:p>
        </p:txBody>
      </p:sp>
    </p:spTree>
    <p:extLst>
      <p:ext uri="{BB962C8B-B14F-4D97-AF65-F5344CB8AC3E}">
        <p14:creationId xmlns:p14="http://schemas.microsoft.com/office/powerpoint/2010/main" val="2235261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Now suppose you have an</a:t>
            </a:r>
            <a:r>
              <a:rPr lang="en-US" baseline="0" dirty="0" smtClean="0"/>
              <a:t> assertion checker. How do you use it for DAC ideally without making any changes to the implementation of your checker. </a:t>
            </a:r>
            <a:r>
              <a:rPr lang="en-US" dirty="0" smtClean="0"/>
              <a:t>We have two programs P1 and P2. The entry procedures are main1 and main2 respectively. n1,</a:t>
            </a:r>
            <a:r>
              <a:rPr lang="en-US" baseline="0" dirty="0" smtClean="0"/>
              <a:t> n2, and so on represent other procedures of the programs. We first introduce a new global </a:t>
            </a:r>
            <a:r>
              <a:rPr lang="en-US" baseline="0" dirty="0" err="1" smtClean="0"/>
              <a:t>boolean</a:t>
            </a:r>
            <a:r>
              <a:rPr lang="en-US" baseline="0" dirty="0" smtClean="0"/>
              <a:t> variable ok1 in P1 and similarly for P2. Next we perform a syntactic transformation. All assertions assert b in P1 are replaced by an assignment to OK variable. If an assertion gets violated then the ok variable will be assigned false. Similarly for P2. Now we construct the composed program p1p2. main1main2 corresponds to the entry procedure for the composed program. We prefix the body of main1main2 with an initialization to ok1 and ok2.</a:t>
            </a:r>
          </a:p>
          <a:p>
            <a:r>
              <a:rPr lang="en-US" baseline="0" dirty="0" smtClean="0"/>
              <a:t>And we suffix main1main2 by an assertion ok1 implies ok2. Now any violation of this assertion provides a differential error: an input for which all assertions in P1 pass and some assertion in P2 fails. By using your favorite assertion checker on the composed program, you can find differential errors.</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8</a:t>
            </a:fld>
            <a:endParaRPr lang="en-US"/>
          </a:p>
        </p:txBody>
      </p:sp>
    </p:spTree>
    <p:extLst>
      <p:ext uri="{BB962C8B-B14F-4D97-AF65-F5344CB8AC3E}">
        <p14:creationId xmlns:p14="http://schemas.microsoft.com/office/powerpoint/2010/main" val="1523061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Suppose we have two procedures f1 and f2 that call procedures  h1 and h2 then we can compose them</a:t>
            </a:r>
            <a:r>
              <a:rPr lang="en-US" baseline="0" dirty="0" smtClean="0"/>
              <a:t> to obtain a joint procedure for f1 and f2 which looks like this. The details are in the paper but</a:t>
            </a:r>
          </a:p>
          <a:p>
            <a:r>
              <a:rPr lang="en-US" baseline="0" dirty="0" smtClean="0"/>
              <a:t>the most important part of this composition is that the joint procedure of f1 and f2 calls the joint procedure for h1 and h2. This transformation helps us prove the following result.</a:t>
            </a:r>
            <a:endParaRPr lang="en-US" dirty="0"/>
          </a:p>
        </p:txBody>
      </p:sp>
      <p:sp>
        <p:nvSpPr>
          <p:cNvPr id="4" name="Slide Number Placeholder 3"/>
          <p:cNvSpPr>
            <a:spLocks noGrp="1"/>
          </p:cNvSpPr>
          <p:nvPr>
            <p:ph type="sldNum" sz="quarter" idx="10"/>
          </p:nvPr>
        </p:nvSpPr>
        <p:spPr/>
        <p:txBody>
          <a:bodyPr/>
          <a:lstStyle/>
          <a:p>
            <a:fld id="{48610202-B936-47C5-AC02-DA8353F65512}" type="slidenum">
              <a:rPr lang="en-US" smtClean="0"/>
              <a:t>9</a:t>
            </a:fld>
            <a:endParaRPr lang="en-US"/>
          </a:p>
        </p:txBody>
      </p:sp>
    </p:spTree>
    <p:extLst>
      <p:ext uri="{BB962C8B-B14F-4D97-AF65-F5344CB8AC3E}">
        <p14:creationId xmlns:p14="http://schemas.microsoft.com/office/powerpoint/2010/main" val="3806557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737413F-995D-410C-9181-8DF5CCEA94E3}" type="datetimeFigureOut">
              <a:rPr lang="en-US" smtClean="0"/>
              <a:t>8/22/2013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2FF59C4-7F29-4F62-8EE5-C975F691737C}" type="slidenum">
              <a:rPr lang="en-US" smtClean="0"/>
              <a:t>‹#›</a:t>
            </a:fld>
            <a:endParaRPr lang="en-US"/>
          </a:p>
        </p:txBody>
      </p:sp>
      <p:sp>
        <p:nvSpPr>
          <p:cNvPr id="7" name="Rectangle 6"/>
          <p:cNvSpPr/>
          <p:nvPr/>
        </p:nvSpPr>
        <p:spPr>
          <a:xfrm>
            <a:off x="62933" y="1449304"/>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3" y="1396721"/>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3" y="2976650"/>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37413F-995D-410C-9181-8DF5CCEA94E3}" type="datetimeFigureOut">
              <a:rPr lang="en-US" smtClean="0"/>
              <a:t>8/22/2013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F59C4-7F29-4F62-8EE5-C975F69173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37413F-995D-410C-9181-8DF5CCEA94E3}" type="datetimeFigureOut">
              <a:rPr lang="en-US" smtClean="0"/>
              <a:t>8/22/2013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F59C4-7F29-4F62-8EE5-C975F691737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597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9258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0157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8455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9484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1589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20106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0403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737413F-995D-410C-9181-8DF5CCEA94E3}" type="datetimeFigureOut">
              <a:rPr lang="en-US" smtClean="0"/>
              <a:t>8/22/2013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F59C4-7F29-4F62-8EE5-C975F691737C}"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05439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371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247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1"/>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3"/>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737413F-995D-410C-9181-8DF5CCEA94E3}" type="datetimeFigureOut">
              <a:rPr lang="en-US" smtClean="0"/>
              <a:t>8/22/2013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4" y="2376831"/>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8" y="2341477"/>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8"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92FF59C4-7F29-4F62-8EE5-C975F691737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737413F-995D-410C-9181-8DF5CCEA94E3}" type="datetimeFigureOut">
              <a:rPr lang="en-US" smtClean="0"/>
              <a:t>8/22/2013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FF59C4-7F29-4F62-8EE5-C975F691737C}"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1"/>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737413F-995D-410C-9181-8DF5CCEA94E3}" type="datetimeFigureOut">
              <a:rPr lang="en-US" smtClean="0"/>
              <a:t>8/22/2013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FF59C4-7F29-4F62-8EE5-C975F691737C}"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737413F-995D-410C-9181-8DF5CCEA94E3}" type="datetimeFigureOut">
              <a:rPr lang="en-US" smtClean="0"/>
              <a:t>8/22/2013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FF59C4-7F29-4F62-8EE5-C975F69173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37413F-995D-410C-9181-8DF5CCEA94E3}" type="datetimeFigureOut">
              <a:rPr lang="en-US" smtClean="0"/>
              <a:t>8/22/2013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FF59C4-7F29-4F62-8EE5-C975F69173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1"/>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37413F-995D-410C-9181-8DF5CCEA94E3}" type="datetimeFigureOut">
              <a:rPr lang="en-US" smtClean="0"/>
              <a:t>8/22/2013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FF59C4-7F29-4F62-8EE5-C975F691737C}"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1"/>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37413F-995D-410C-9181-8DF5CCEA94E3}" type="datetimeFigureOut">
              <a:rPr lang="en-US" smtClean="0"/>
              <a:t>8/22/2013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92FF59C4-7F29-4F62-8EE5-C975F691737C}"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2" y="4773226"/>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10"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9"/>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49"/>
            <a:ext cx="2476500" cy="476251"/>
          </a:xfrm>
          <a:prstGeom prst="rect">
            <a:avLst/>
          </a:prstGeom>
        </p:spPr>
        <p:txBody>
          <a:bodyPr anchor="ctr" anchorCtr="0"/>
          <a:lstStyle>
            <a:lvl1pPr algn="r" eaLnBrk="1" latinLnBrk="0" hangingPunct="1">
              <a:defRPr kumimoji="0" sz="1400">
                <a:solidFill>
                  <a:schemeClr val="tx2"/>
                </a:solidFill>
              </a:defRPr>
            </a:lvl1pPr>
          </a:lstStyle>
          <a:p>
            <a:fld id="{E737413F-995D-410C-9181-8DF5CCEA94E3}" type="datetimeFigureOut">
              <a:rPr lang="en-US" smtClean="0"/>
              <a:t>8/22/2013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2FF59C4-7F29-4F62-8EE5-C975F69173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8/22/2013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26783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02.PNG"/></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3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1.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1.pn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429000"/>
            <a:ext cx="8610600" cy="2743200"/>
          </a:xfrm>
        </p:spPr>
        <p:txBody>
          <a:bodyPr>
            <a:normAutofit/>
          </a:bodyPr>
          <a:lstStyle/>
          <a:p>
            <a:r>
              <a:rPr lang="en-US" sz="2400" dirty="0" err="1" smtClean="0">
                <a:solidFill>
                  <a:schemeClr val="tx1"/>
                </a:solidFill>
              </a:rPr>
              <a:t>Shuvendu</a:t>
            </a:r>
            <a:r>
              <a:rPr lang="en-US" sz="2400" dirty="0" smtClean="0">
                <a:solidFill>
                  <a:schemeClr val="tx1"/>
                </a:solidFill>
              </a:rPr>
              <a:t> </a:t>
            </a:r>
            <a:r>
              <a:rPr lang="en-US" sz="2400" dirty="0" err="1" smtClean="0">
                <a:solidFill>
                  <a:schemeClr val="tx1"/>
                </a:solidFill>
              </a:rPr>
              <a:t>Lahiri</a:t>
            </a:r>
            <a:endParaRPr lang="en-US" sz="2400" dirty="0" smtClean="0">
              <a:solidFill>
                <a:schemeClr val="tx1"/>
              </a:solidFill>
            </a:endParaRPr>
          </a:p>
          <a:p>
            <a:r>
              <a:rPr lang="en-US" sz="2400" dirty="0" smtClean="0">
                <a:solidFill>
                  <a:schemeClr val="tx1"/>
                </a:solidFill>
              </a:rPr>
              <a:t>Kenneth McMillan</a:t>
            </a:r>
          </a:p>
          <a:p>
            <a:r>
              <a:rPr lang="en-US" sz="2800" b="1" dirty="0" smtClean="0">
                <a:solidFill>
                  <a:schemeClr val="tx1"/>
                </a:solidFill>
              </a:rPr>
              <a:t>Rahul Sharma</a:t>
            </a:r>
            <a:endParaRPr lang="en-US" sz="2800" dirty="0">
              <a:solidFill>
                <a:schemeClr val="tx1"/>
              </a:solidFill>
            </a:endParaRPr>
          </a:p>
          <a:p>
            <a:r>
              <a:rPr lang="en-US" sz="2400" dirty="0" smtClean="0">
                <a:solidFill>
                  <a:schemeClr val="tx1"/>
                </a:solidFill>
              </a:rPr>
              <a:t>Chris </a:t>
            </a:r>
            <a:r>
              <a:rPr lang="en-US" sz="2400" dirty="0" err="1" smtClean="0">
                <a:solidFill>
                  <a:schemeClr val="tx1"/>
                </a:solidFill>
              </a:rPr>
              <a:t>Hawblitzel</a:t>
            </a:r>
            <a:endParaRPr lang="en-US" sz="2400" dirty="0" smtClean="0">
              <a:solidFill>
                <a:schemeClr val="tx1"/>
              </a:solidFill>
            </a:endParaRPr>
          </a:p>
        </p:txBody>
      </p:sp>
      <p:sp>
        <p:nvSpPr>
          <p:cNvPr id="2" name="Title 1"/>
          <p:cNvSpPr>
            <a:spLocks noGrp="1"/>
          </p:cNvSpPr>
          <p:nvPr>
            <p:ph type="ctrTitle"/>
          </p:nvPr>
        </p:nvSpPr>
        <p:spPr/>
        <p:txBody>
          <a:bodyPr>
            <a:normAutofit/>
          </a:bodyPr>
          <a:lstStyle/>
          <a:p>
            <a:r>
              <a:rPr lang="en-US" dirty="0" smtClean="0"/>
              <a:t>Differential Assertion Checking</a:t>
            </a:r>
            <a:endParaRPr lang="en-US" dirty="0"/>
          </a:p>
        </p:txBody>
      </p:sp>
      <p:pic>
        <p:nvPicPr>
          <p:cNvPr id="4" name="Picture 2" descr="Stanford Se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19812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1" y="5196837"/>
            <a:ext cx="3496063" cy="975363"/>
          </a:xfrm>
          <a:prstGeom prst="rect">
            <a:avLst/>
          </a:prstGeom>
        </p:spPr>
      </p:pic>
    </p:spTree>
    <p:extLst>
      <p:ext uri="{BB962C8B-B14F-4D97-AF65-F5344CB8AC3E}">
        <p14:creationId xmlns:p14="http://schemas.microsoft.com/office/powerpoint/2010/main" val="3112800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Result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914400" y="2286000"/>
                <a:ext cx="7772400" cy="2362200"/>
              </a:xfrm>
            </p:spPr>
            <p:txBody>
              <a:bodyPr/>
              <a:lstStyle/>
              <a:p>
                <a:pPr marL="0" indent="0" algn="ctr">
                  <a:buNone/>
                </a:pPr>
                <a:r>
                  <a:rPr lang="en-US" dirty="0" smtClean="0"/>
                  <a:t>For two procedures </a:t>
                </a:r>
                <a14:m>
                  <m:oMath xmlns:m="http://schemas.openxmlformats.org/officeDocument/2006/math">
                    <m:sSub>
                      <m:sSubPr>
                        <m:ctrlPr>
                          <a:rPr lang="en-US" b="0" i="1" smtClean="0">
                            <a:latin typeface="Cambria Math"/>
                          </a:rPr>
                        </m:ctrlPr>
                      </m:sSubPr>
                      <m:e>
                        <m:r>
                          <a:rPr lang="en-US" b="0" i="1" smtClean="0">
                            <a:latin typeface="Cambria Math"/>
                          </a:rPr>
                          <m:t>𝑝</m:t>
                        </m:r>
                      </m:e>
                      <m:sub>
                        <m:r>
                          <a:rPr lang="en-US" b="0" i="1" smtClean="0">
                            <a:latin typeface="Cambria Math"/>
                          </a:rPr>
                          <m:t>1</m:t>
                        </m:r>
                      </m:sub>
                    </m:sSub>
                  </m:oMath>
                </a14:m>
                <a:r>
                  <a:rPr lang="en-US" dirty="0" smtClean="0"/>
                  <a:t> and </a:t>
                </a:r>
                <a14:m>
                  <m:oMath xmlns:m="http://schemas.openxmlformats.org/officeDocument/2006/math">
                    <m:sSub>
                      <m:sSubPr>
                        <m:ctrlPr>
                          <a:rPr lang="en-US" b="0" i="1" smtClean="0">
                            <a:latin typeface="Cambria Math"/>
                          </a:rPr>
                        </m:ctrlPr>
                      </m:sSubPr>
                      <m:e>
                        <m:r>
                          <a:rPr lang="en-US" b="0" i="1" smtClean="0">
                            <a:latin typeface="Cambria Math"/>
                          </a:rPr>
                          <m:t>𝑝</m:t>
                        </m:r>
                      </m:e>
                      <m:sub>
                        <m:r>
                          <a:rPr lang="en-US" b="0" i="1" smtClean="0">
                            <a:latin typeface="Cambria Math"/>
                          </a:rPr>
                          <m:t>2</m:t>
                        </m:r>
                      </m:sub>
                    </m:sSub>
                  </m:oMath>
                </a14:m>
                <a:r>
                  <a:rPr lang="en-US" dirty="0" smtClean="0"/>
                  <a:t>,</a:t>
                </a:r>
              </a:p>
              <a:p>
                <a:pPr marL="0" indent="0" algn="ctr">
                  <a:buNone/>
                </a:pPr>
                <a14:m>
                  <m:oMath xmlns:m="http://schemas.openxmlformats.org/officeDocument/2006/math">
                    <m:sSub>
                      <m:sSubPr>
                        <m:ctrlPr>
                          <a:rPr lang="en-US" b="0" i="1" smtClean="0">
                            <a:latin typeface="Cambria Math"/>
                          </a:rPr>
                        </m:ctrlPr>
                      </m:sSubPr>
                      <m:e>
                        <m:r>
                          <a:rPr lang="en-US" b="0" i="1" smtClean="0">
                            <a:latin typeface="Cambria Math"/>
                          </a:rPr>
                          <m:t>𝑝</m:t>
                        </m:r>
                      </m:e>
                      <m:sub>
                        <m:r>
                          <a:rPr lang="en-US" b="0" i="1" smtClean="0">
                            <a:latin typeface="Cambria Math"/>
                          </a:rPr>
                          <m:t>1</m:t>
                        </m:r>
                      </m:sub>
                    </m:sSub>
                    <m:d>
                      <m:dPr>
                        <m:ctrlPr>
                          <a:rPr lang="en-US" b="0" i="1" smtClean="0">
                            <a:latin typeface="Cambria Math"/>
                          </a:rPr>
                        </m:ctrlPr>
                      </m:dPr>
                      <m:e>
                        <m:sSub>
                          <m:sSubPr>
                            <m:ctrlPr>
                              <a:rPr lang="en-US" b="0" i="1" smtClean="0">
                                <a:latin typeface="Cambria Math"/>
                              </a:rPr>
                            </m:ctrlPr>
                          </m:sSubPr>
                          <m:e>
                            <m:r>
                              <a:rPr lang="en-US" b="0" i="1" smtClean="0">
                                <a:latin typeface="Cambria Math"/>
                              </a:rPr>
                              <m:t>𝜎</m:t>
                            </m:r>
                          </m:e>
                          <m:sub>
                            <m:r>
                              <a:rPr lang="en-US" b="0" i="1" smtClean="0">
                                <a:latin typeface="Cambria Math"/>
                              </a:rPr>
                              <m:t>1</m:t>
                            </m:r>
                          </m:sub>
                        </m:sSub>
                      </m:e>
                    </m:d>
                    <m:r>
                      <a:rPr lang="en-US" b="0" i="1" smtClean="0">
                        <a:latin typeface="Cambria Math"/>
                      </a:rPr>
                      <m:t>=</m:t>
                    </m:r>
                    <m:sSubSup>
                      <m:sSubSupPr>
                        <m:ctrlPr>
                          <a:rPr lang="en-US" b="0" i="1" smtClean="0">
                            <a:latin typeface="Cambria Math"/>
                          </a:rPr>
                        </m:ctrlPr>
                      </m:sSubSupPr>
                      <m:e>
                        <m:r>
                          <a:rPr lang="en-US" b="0" i="1" smtClean="0">
                            <a:latin typeface="Cambria Math"/>
                          </a:rPr>
                          <m:t>𝜎</m:t>
                        </m:r>
                      </m:e>
                      <m:sub>
                        <m:r>
                          <a:rPr lang="en-US" b="0" i="1" smtClean="0">
                            <a:latin typeface="Cambria Math"/>
                          </a:rPr>
                          <m:t>1</m:t>
                        </m:r>
                      </m:sub>
                      <m:sup>
                        <m:r>
                          <a:rPr lang="en-US" b="0" i="1" smtClean="0">
                            <a:latin typeface="Cambria Math"/>
                          </a:rPr>
                          <m:t>′</m:t>
                        </m:r>
                      </m:sup>
                    </m:sSubSup>
                  </m:oMath>
                </a14:m>
                <a:r>
                  <a:rPr lang="en-US" dirty="0" smtClean="0"/>
                  <a:t> and </a:t>
                </a:r>
                <a14:m>
                  <m:oMath xmlns:m="http://schemas.openxmlformats.org/officeDocument/2006/math">
                    <m:sSub>
                      <m:sSubPr>
                        <m:ctrlPr>
                          <a:rPr lang="en-US" b="0" i="1" smtClean="0">
                            <a:latin typeface="Cambria Math"/>
                          </a:rPr>
                        </m:ctrlPr>
                      </m:sSubPr>
                      <m:e>
                        <m:r>
                          <a:rPr lang="en-US" b="0" i="1" smtClean="0">
                            <a:latin typeface="Cambria Math"/>
                          </a:rPr>
                          <m:t>𝑝</m:t>
                        </m:r>
                      </m:e>
                      <m:sub>
                        <m:r>
                          <a:rPr lang="en-US" b="0" i="0" smtClean="0">
                            <a:latin typeface="Cambria Math"/>
                          </a:rPr>
                          <m:t>2</m:t>
                        </m:r>
                      </m:sub>
                    </m:sSub>
                    <m:d>
                      <m:dPr>
                        <m:ctrlPr>
                          <a:rPr lang="en-US" b="0" i="1" smtClean="0">
                            <a:latin typeface="Cambria Math"/>
                          </a:rPr>
                        </m:ctrlPr>
                      </m:dPr>
                      <m:e>
                        <m:sSub>
                          <m:sSubPr>
                            <m:ctrlPr>
                              <a:rPr lang="en-US" b="0" i="1" smtClean="0">
                                <a:latin typeface="Cambria Math"/>
                              </a:rPr>
                            </m:ctrlPr>
                          </m:sSubPr>
                          <m:e>
                            <m:r>
                              <a:rPr lang="en-US" b="0" i="1" smtClean="0">
                                <a:latin typeface="Cambria Math"/>
                              </a:rPr>
                              <m:t>𝜎</m:t>
                            </m:r>
                          </m:e>
                          <m:sub>
                            <m:r>
                              <a:rPr lang="en-US" b="0" i="1" smtClean="0">
                                <a:latin typeface="Cambria Math"/>
                              </a:rPr>
                              <m:t>2</m:t>
                            </m:r>
                          </m:sub>
                        </m:sSub>
                      </m:e>
                    </m:d>
                    <m:r>
                      <a:rPr lang="en-US" b="0" i="1" smtClean="0">
                        <a:latin typeface="Cambria Math"/>
                      </a:rPr>
                      <m:t>=</m:t>
                    </m:r>
                    <m:sSubSup>
                      <m:sSubSupPr>
                        <m:ctrlPr>
                          <a:rPr lang="en-US" b="0" i="1" smtClean="0">
                            <a:latin typeface="Cambria Math"/>
                          </a:rPr>
                        </m:ctrlPr>
                      </m:sSubSupPr>
                      <m:e>
                        <m:r>
                          <a:rPr lang="en-US" b="0" i="1" smtClean="0">
                            <a:latin typeface="Cambria Math"/>
                          </a:rPr>
                          <m:t>𝜎</m:t>
                        </m:r>
                      </m:e>
                      <m:sub>
                        <m:r>
                          <a:rPr lang="en-US" b="0" i="1" smtClean="0">
                            <a:latin typeface="Cambria Math"/>
                          </a:rPr>
                          <m:t>2</m:t>
                        </m:r>
                      </m:sub>
                      <m:sup>
                        <m:r>
                          <a:rPr lang="en-US" b="0" i="1" smtClean="0">
                            <a:latin typeface="Cambria Math"/>
                          </a:rPr>
                          <m:t>′</m:t>
                        </m:r>
                      </m:sup>
                    </m:sSubSup>
                  </m:oMath>
                </a14:m>
                <a:endParaRPr lang="en-US" dirty="0" smtClean="0"/>
              </a:p>
              <a:p>
                <a:pPr marL="0" indent="0" algn="ctr">
                  <a:buNone/>
                </a:pPr>
                <a:r>
                  <a:rPr lang="en-US" dirty="0" err="1" smtClean="0"/>
                  <a:t>iff</a:t>
                </a:r>
                <a:r>
                  <a:rPr lang="en-US" dirty="0" smtClean="0"/>
                  <a:t> </a:t>
                </a:r>
                <a14:m>
                  <m:oMath xmlns:m="http://schemas.openxmlformats.org/officeDocument/2006/math">
                    <m:sSub>
                      <m:sSubPr>
                        <m:ctrlPr>
                          <a:rPr lang="en-US" b="0" i="1" smtClean="0">
                            <a:latin typeface="Cambria Math"/>
                          </a:rPr>
                        </m:ctrlPr>
                      </m:sSubPr>
                      <m:e>
                        <m:r>
                          <a:rPr lang="en-US" b="0" i="1" smtClean="0">
                            <a:latin typeface="Cambria Math"/>
                          </a:rPr>
                          <m:t>𝑝</m:t>
                        </m:r>
                      </m:e>
                      <m:sub>
                        <m:r>
                          <a:rPr lang="en-US" b="0" i="1" smtClean="0">
                            <a:latin typeface="Cambria Math"/>
                          </a:rPr>
                          <m:t>1</m:t>
                        </m:r>
                      </m:sub>
                    </m:sSub>
                    <m:sSub>
                      <m:sSubPr>
                        <m:ctrlPr>
                          <a:rPr lang="en-US" b="0" i="1" smtClean="0">
                            <a:latin typeface="Cambria Math"/>
                          </a:rPr>
                        </m:ctrlPr>
                      </m:sSubPr>
                      <m:e>
                        <m:r>
                          <a:rPr lang="en-US" b="0" i="1" smtClean="0">
                            <a:latin typeface="Cambria Math"/>
                          </a:rPr>
                          <m:t>𝑝</m:t>
                        </m:r>
                      </m:e>
                      <m:sub>
                        <m:r>
                          <a:rPr lang="en-US" b="0" i="1" smtClean="0">
                            <a:latin typeface="Cambria Math"/>
                          </a:rPr>
                          <m:t>2</m:t>
                        </m:r>
                      </m:sub>
                    </m:sSub>
                    <m:d>
                      <m:dPr>
                        <m:ctrlPr>
                          <a:rPr lang="en-US" b="0" i="1" smtClean="0">
                            <a:latin typeface="Cambria Math"/>
                          </a:rPr>
                        </m:ctrlPr>
                      </m:dPr>
                      <m:e>
                        <m:sSub>
                          <m:sSubPr>
                            <m:ctrlPr>
                              <a:rPr lang="en-US" b="0" i="1" smtClean="0">
                                <a:latin typeface="Cambria Math"/>
                              </a:rPr>
                            </m:ctrlPr>
                          </m:sSubPr>
                          <m:e>
                            <m:r>
                              <a:rPr lang="en-US" b="0" i="1" smtClean="0">
                                <a:latin typeface="Cambria Math"/>
                              </a:rPr>
                              <m:t>𝜎</m:t>
                            </m:r>
                          </m:e>
                          <m:sub>
                            <m:r>
                              <a:rPr lang="en-US" b="0" i="1" smtClean="0">
                                <a:latin typeface="Cambria Math"/>
                              </a:rPr>
                              <m:t>1</m:t>
                            </m:r>
                          </m:sub>
                        </m:sSub>
                        <m:r>
                          <a:rPr lang="en-US" b="0" i="1" smtClean="0">
                            <a:latin typeface="Cambria Math"/>
                          </a:rPr>
                          <m:t>⊕</m:t>
                        </m:r>
                        <m:sSub>
                          <m:sSubPr>
                            <m:ctrlPr>
                              <a:rPr lang="en-US" b="0" i="1" smtClean="0">
                                <a:latin typeface="Cambria Math"/>
                              </a:rPr>
                            </m:ctrlPr>
                          </m:sSubPr>
                          <m:e>
                            <m:r>
                              <a:rPr lang="en-US" b="0" i="1" smtClean="0">
                                <a:latin typeface="Cambria Math"/>
                              </a:rPr>
                              <m:t>𝜎</m:t>
                            </m:r>
                          </m:e>
                          <m:sub>
                            <m:r>
                              <a:rPr lang="en-US" b="0" i="1" smtClean="0">
                                <a:latin typeface="Cambria Math"/>
                              </a:rPr>
                              <m:t>2</m:t>
                            </m:r>
                          </m:sub>
                        </m:sSub>
                      </m:e>
                    </m:d>
                    <m:r>
                      <a:rPr lang="en-US" b="0" i="1" smtClean="0">
                        <a:latin typeface="Cambria Math"/>
                      </a:rPr>
                      <m:t>=</m:t>
                    </m:r>
                    <m:sSubSup>
                      <m:sSubSupPr>
                        <m:ctrlPr>
                          <a:rPr lang="en-US" b="0" i="1" smtClean="0">
                            <a:latin typeface="Cambria Math"/>
                          </a:rPr>
                        </m:ctrlPr>
                      </m:sSubSupPr>
                      <m:e>
                        <m:r>
                          <a:rPr lang="en-US" b="0" i="1" smtClean="0">
                            <a:latin typeface="Cambria Math"/>
                          </a:rPr>
                          <m:t>𝜎</m:t>
                        </m:r>
                      </m:e>
                      <m:sub>
                        <m:r>
                          <a:rPr lang="en-US" b="0" i="1" smtClean="0">
                            <a:latin typeface="Cambria Math"/>
                          </a:rPr>
                          <m:t>1</m:t>
                        </m:r>
                      </m:sub>
                      <m:sup>
                        <m:r>
                          <a:rPr lang="en-US" b="0" i="1" smtClean="0">
                            <a:latin typeface="Cambria Math"/>
                          </a:rPr>
                          <m:t>′</m:t>
                        </m:r>
                      </m:sup>
                    </m:sSubSup>
                    <m:r>
                      <a:rPr lang="en-US" b="0" i="1" smtClean="0">
                        <a:latin typeface="Cambria Math"/>
                      </a:rPr>
                      <m:t>⊕</m:t>
                    </m:r>
                    <m:sSubSup>
                      <m:sSubSupPr>
                        <m:ctrlPr>
                          <a:rPr lang="en-US" b="0" i="1" smtClean="0">
                            <a:latin typeface="Cambria Math"/>
                          </a:rPr>
                        </m:ctrlPr>
                      </m:sSubSupPr>
                      <m:e>
                        <m:r>
                          <a:rPr lang="en-US" b="0" i="1" smtClean="0">
                            <a:latin typeface="Cambria Math"/>
                          </a:rPr>
                          <m:t>𝜎</m:t>
                        </m:r>
                      </m:e>
                      <m:sub>
                        <m:r>
                          <a:rPr lang="en-US" b="0" i="1" smtClean="0">
                            <a:latin typeface="Cambria Math"/>
                          </a:rPr>
                          <m:t>2</m:t>
                        </m:r>
                      </m:sub>
                      <m:sup>
                        <m:r>
                          <a:rPr lang="en-US" b="0" i="1" smtClean="0">
                            <a:latin typeface="Cambria Math"/>
                          </a:rPr>
                          <m:t>′</m:t>
                        </m:r>
                      </m:sup>
                    </m:sSubSup>
                  </m:oMath>
                </a14:m>
                <a:endParaRPr lang="en-US" dirty="0" smtClean="0"/>
              </a:p>
              <a:p>
                <a:pPr marL="0" indent="0" algn="ctr">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914400" y="2286000"/>
                <a:ext cx="7772400" cy="2362200"/>
              </a:xfrm>
              <a:blipFill rotWithShape="1">
                <a:blip r:embed="rId3"/>
                <a:stretch>
                  <a:fillRect t="-206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Content Placeholder 2"/>
              <p:cNvSpPr txBox="1">
                <a:spLocks/>
              </p:cNvSpPr>
              <p:nvPr/>
            </p:nvSpPr>
            <p:spPr>
              <a:xfrm>
                <a:off x="762000" y="4953000"/>
                <a:ext cx="7772400" cy="609600"/>
              </a:xfrm>
              <a:prstGeom prst="rect">
                <a:avLst/>
              </a:prstGeom>
              <a:solidFill>
                <a:srgbClr val="FFFF00"/>
              </a:solidFill>
            </p:spPr>
            <p:txBody>
              <a:bodyPr vert="horz">
                <a:normAutofit fontScale="925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lgn="ctr">
                  <a:buFont typeface="Wingdings 2"/>
                  <a:buNone/>
                </a:pPr>
                <a:r>
                  <a:rPr lang="en-US" sz="2800" dirty="0" smtClean="0">
                    <a:solidFill>
                      <a:srgbClr val="FF0000"/>
                    </a:solidFill>
                  </a:rPr>
                  <a:t>The joint procedure </a:t>
                </a:r>
                <a14:m>
                  <m:oMath xmlns:m="http://schemas.openxmlformats.org/officeDocument/2006/math">
                    <m:sSub>
                      <m:sSubPr>
                        <m:ctrlPr>
                          <a:rPr lang="en-US" sz="2800" b="0" i="1" smtClean="0">
                            <a:solidFill>
                              <a:srgbClr val="FF0000"/>
                            </a:solidFill>
                            <a:latin typeface="Cambria Math"/>
                          </a:rPr>
                        </m:ctrlPr>
                      </m:sSubPr>
                      <m:e>
                        <m:r>
                          <a:rPr lang="en-US" sz="2800" b="0" i="1" smtClean="0">
                            <a:solidFill>
                              <a:srgbClr val="FF0000"/>
                            </a:solidFill>
                            <a:latin typeface="Cambria Math"/>
                          </a:rPr>
                          <m:t>𝑝</m:t>
                        </m:r>
                      </m:e>
                      <m:sub>
                        <m:r>
                          <a:rPr lang="en-US" sz="2800" b="0" i="1" smtClean="0">
                            <a:solidFill>
                              <a:srgbClr val="FF0000"/>
                            </a:solidFill>
                            <a:latin typeface="Cambria Math"/>
                          </a:rPr>
                          <m:t>1</m:t>
                        </m:r>
                      </m:sub>
                    </m:sSub>
                    <m:sSub>
                      <m:sSubPr>
                        <m:ctrlPr>
                          <a:rPr lang="en-US" sz="2800" b="0" i="1" smtClean="0">
                            <a:solidFill>
                              <a:srgbClr val="FF0000"/>
                            </a:solidFill>
                            <a:latin typeface="Cambria Math"/>
                          </a:rPr>
                        </m:ctrlPr>
                      </m:sSubPr>
                      <m:e>
                        <m:r>
                          <a:rPr lang="en-US" sz="2800" b="0" i="1" smtClean="0">
                            <a:solidFill>
                              <a:srgbClr val="FF0000"/>
                            </a:solidFill>
                            <a:latin typeface="Cambria Math"/>
                          </a:rPr>
                          <m:t>𝑝</m:t>
                        </m:r>
                      </m:e>
                      <m:sub>
                        <m:r>
                          <a:rPr lang="en-US" sz="2800" b="0" i="1" smtClean="0">
                            <a:solidFill>
                              <a:srgbClr val="FF0000"/>
                            </a:solidFill>
                            <a:latin typeface="Cambria Math"/>
                          </a:rPr>
                          <m:t>2</m:t>
                        </m:r>
                      </m:sub>
                    </m:sSub>
                  </m:oMath>
                </a14:m>
                <a:r>
                  <a:rPr lang="en-US" sz="2800" dirty="0" smtClean="0">
                    <a:solidFill>
                      <a:srgbClr val="FF0000"/>
                    </a:solidFill>
                  </a:rPr>
                  <a:t> precisely captures </a:t>
                </a:r>
                <a14:m>
                  <m:oMath xmlns:m="http://schemas.openxmlformats.org/officeDocument/2006/math">
                    <m:sSub>
                      <m:sSubPr>
                        <m:ctrlPr>
                          <a:rPr lang="en-US" sz="2800" b="0" i="1" smtClean="0">
                            <a:solidFill>
                              <a:srgbClr val="FF0000"/>
                            </a:solidFill>
                            <a:latin typeface="Cambria Math"/>
                          </a:rPr>
                        </m:ctrlPr>
                      </m:sSubPr>
                      <m:e>
                        <m:r>
                          <a:rPr lang="en-US" sz="2800" b="0" i="1" smtClean="0">
                            <a:solidFill>
                              <a:srgbClr val="FF0000"/>
                            </a:solidFill>
                            <a:latin typeface="Cambria Math"/>
                          </a:rPr>
                          <m:t>𝑝</m:t>
                        </m:r>
                      </m:e>
                      <m:sub>
                        <m:r>
                          <a:rPr lang="en-US" sz="2800" b="0" i="1" smtClean="0">
                            <a:solidFill>
                              <a:srgbClr val="FF0000"/>
                            </a:solidFill>
                            <a:latin typeface="Cambria Math"/>
                          </a:rPr>
                          <m:t>1</m:t>
                        </m:r>
                      </m:sub>
                    </m:sSub>
                  </m:oMath>
                </a14:m>
                <a:r>
                  <a:rPr lang="en-US" sz="2800" dirty="0" smtClean="0">
                    <a:solidFill>
                      <a:srgbClr val="FF0000"/>
                    </a:solidFill>
                  </a:rPr>
                  <a:t> and </a:t>
                </a:r>
                <a14:m>
                  <m:oMath xmlns:m="http://schemas.openxmlformats.org/officeDocument/2006/math">
                    <m:sSub>
                      <m:sSubPr>
                        <m:ctrlPr>
                          <a:rPr lang="en-US" sz="2800" b="0" i="1" smtClean="0">
                            <a:solidFill>
                              <a:srgbClr val="FF0000"/>
                            </a:solidFill>
                            <a:latin typeface="Cambria Math"/>
                          </a:rPr>
                        </m:ctrlPr>
                      </m:sSubPr>
                      <m:e>
                        <m:r>
                          <a:rPr lang="en-US" sz="2800" b="0" i="1" smtClean="0">
                            <a:solidFill>
                              <a:srgbClr val="FF0000"/>
                            </a:solidFill>
                            <a:latin typeface="Cambria Math"/>
                          </a:rPr>
                          <m:t>𝑝</m:t>
                        </m:r>
                      </m:e>
                      <m:sub>
                        <m:r>
                          <a:rPr lang="en-US" sz="2800" b="0" i="1" smtClean="0">
                            <a:solidFill>
                              <a:srgbClr val="FF0000"/>
                            </a:solidFill>
                            <a:latin typeface="Cambria Math"/>
                          </a:rPr>
                          <m:t>2</m:t>
                        </m:r>
                      </m:sub>
                    </m:sSub>
                  </m:oMath>
                </a14:m>
                <a:endParaRPr lang="en-US" sz="2800" dirty="0" smtClean="0">
                  <a:solidFill>
                    <a:srgbClr val="FF0000"/>
                  </a:solidFill>
                </a:endParaRPr>
              </a:p>
              <a:p>
                <a:pPr marL="0" indent="0" algn="ctr">
                  <a:buFont typeface="Wingdings 2"/>
                  <a:buNone/>
                </a:pPr>
                <a:endParaRPr lang="en-US" dirty="0"/>
              </a:p>
            </p:txBody>
          </p:sp>
        </mc:Choice>
        <mc:Fallback xmlns="">
          <p:sp>
            <p:nvSpPr>
              <p:cNvPr id="4" name="Content Placeholder 2"/>
              <p:cNvSpPr txBox="1">
                <a:spLocks noRot="1" noChangeAspect="1" noMove="1" noResize="1" noEditPoints="1" noAdjustHandles="1" noChangeArrowheads="1" noChangeShapeType="1" noTextEdit="1"/>
              </p:cNvSpPr>
              <p:nvPr/>
            </p:nvSpPr>
            <p:spPr>
              <a:xfrm>
                <a:off x="762000" y="4953000"/>
                <a:ext cx="7772400" cy="609600"/>
              </a:xfrm>
              <a:prstGeom prst="rect">
                <a:avLst/>
              </a:prstGeom>
              <a:blipFill rotWithShape="1">
                <a:blip r:embed="rId4"/>
                <a:stretch>
                  <a:fillRect t="-8000" b="-5000"/>
                </a:stretch>
              </a:blipFill>
            </p:spPr>
            <p:txBody>
              <a:bodyPr/>
              <a:lstStyle/>
              <a:p>
                <a:r>
                  <a:rPr lang="en-US">
                    <a:noFill/>
                  </a:rPr>
                  <a:t> </a:t>
                </a:r>
              </a:p>
            </p:txBody>
          </p:sp>
        </mc:Fallback>
      </mc:AlternateContent>
      <p:sp>
        <p:nvSpPr>
          <p:cNvPr id="5" name="Content Placeholder 2"/>
          <p:cNvSpPr txBox="1">
            <a:spLocks/>
          </p:cNvSpPr>
          <p:nvPr/>
        </p:nvSpPr>
        <p:spPr>
          <a:xfrm>
            <a:off x="1295400" y="5791200"/>
            <a:ext cx="7772400" cy="609600"/>
          </a:xfrm>
          <a:prstGeom prst="rect">
            <a:avLst/>
          </a:prstGeom>
          <a:noFill/>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Font typeface="Wingdings 2"/>
              <a:buNone/>
            </a:pPr>
            <a:r>
              <a:rPr lang="en-US" dirty="0" smtClean="0"/>
              <a:t>Holds even in the presence of loops and recursion</a:t>
            </a:r>
            <a:endParaRPr lang="en-US" dirty="0"/>
          </a:p>
        </p:txBody>
      </p:sp>
      <p:pic>
        <p:nvPicPr>
          <p:cNvPr id="1026" name="Picture 2" descr="C:\Users\sharmar\AppData\Local\Microsoft\Windows\Temporary Internet Files\Content.IE5\PNZLD0DJ\MC90043627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5562714"/>
            <a:ext cx="914286" cy="914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4686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Workflow</a:t>
            </a:r>
            <a:endParaRPr lang="en-US" dirty="0"/>
          </a:p>
        </p:txBody>
      </p:sp>
      <p:sp>
        <p:nvSpPr>
          <p:cNvPr id="3" name="Content Placeholder 2"/>
          <p:cNvSpPr>
            <a:spLocks noGrp="1"/>
          </p:cNvSpPr>
          <p:nvPr>
            <p:ph sz="quarter" idx="1"/>
          </p:nvPr>
        </p:nvSpPr>
        <p:spPr>
          <a:xfrm>
            <a:off x="914400" y="4724400"/>
            <a:ext cx="7772400" cy="1295400"/>
          </a:xfrm>
        </p:spPr>
        <p:txBody>
          <a:bodyPr/>
          <a:lstStyle/>
          <a:p>
            <a:r>
              <a:rPr lang="en-US" dirty="0" smtClean="0"/>
              <a:t>Verifying bug fixes</a:t>
            </a:r>
          </a:p>
          <a:p>
            <a:r>
              <a:rPr lang="en-US" dirty="0" smtClean="0"/>
              <a:t>Filtering alarms</a:t>
            </a:r>
            <a:endParaRPr lang="en-US" dirty="0"/>
          </a:p>
        </p:txBody>
      </p:sp>
      <p:sp>
        <p:nvSpPr>
          <p:cNvPr id="10" name="Rounded Rectangle 9"/>
          <p:cNvSpPr/>
          <p:nvPr/>
        </p:nvSpPr>
        <p:spPr>
          <a:xfrm>
            <a:off x="2438400" y="2819400"/>
            <a:ext cx="1371600" cy="685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P1P2.bpl</a:t>
            </a:r>
            <a:endParaRPr lang="en-US" sz="2400" dirty="0">
              <a:solidFill>
                <a:schemeClr val="tx1"/>
              </a:solidFill>
            </a:endParaRPr>
          </a:p>
        </p:txBody>
      </p:sp>
      <p:sp>
        <p:nvSpPr>
          <p:cNvPr id="12" name="Rounded Rectangle 11"/>
          <p:cNvSpPr/>
          <p:nvPr/>
        </p:nvSpPr>
        <p:spPr>
          <a:xfrm>
            <a:off x="1219200" y="2133600"/>
            <a:ext cx="1181100" cy="6096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P1.bpl</a:t>
            </a:r>
            <a:endParaRPr lang="en-US" sz="2400" dirty="0">
              <a:solidFill>
                <a:schemeClr val="tx1"/>
              </a:solidFill>
            </a:endParaRPr>
          </a:p>
        </p:txBody>
      </p:sp>
      <p:sp>
        <p:nvSpPr>
          <p:cNvPr id="13" name="Rounded Rectangle 12"/>
          <p:cNvSpPr/>
          <p:nvPr/>
        </p:nvSpPr>
        <p:spPr>
          <a:xfrm>
            <a:off x="1219200" y="3581400"/>
            <a:ext cx="1181100" cy="6096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P2.bpl</a:t>
            </a:r>
            <a:endParaRPr lang="en-US" sz="2400" dirty="0">
              <a:solidFill>
                <a:schemeClr val="tx1"/>
              </a:solidFill>
            </a:endParaRPr>
          </a:p>
        </p:txBody>
      </p:sp>
      <p:sp>
        <p:nvSpPr>
          <p:cNvPr id="15" name="Rounded Rectangle 14"/>
          <p:cNvSpPr/>
          <p:nvPr/>
        </p:nvSpPr>
        <p:spPr>
          <a:xfrm>
            <a:off x="4572000" y="2667000"/>
            <a:ext cx="1600200" cy="9906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annotated</a:t>
            </a:r>
          </a:p>
          <a:p>
            <a:pPr algn="ctr"/>
            <a:r>
              <a:rPr lang="en-US" sz="2400" dirty="0" smtClean="0">
                <a:solidFill>
                  <a:schemeClr val="tx1"/>
                </a:solidFill>
              </a:rPr>
              <a:t>P1P2.bpl</a:t>
            </a:r>
            <a:endParaRPr lang="en-US" sz="2400" dirty="0">
              <a:solidFill>
                <a:schemeClr val="tx1"/>
              </a:solidFill>
            </a:endParaRPr>
          </a:p>
        </p:txBody>
      </p:sp>
      <p:sp>
        <p:nvSpPr>
          <p:cNvPr id="16" name="Down Arrow 15"/>
          <p:cNvSpPr/>
          <p:nvPr/>
        </p:nvSpPr>
        <p:spPr>
          <a:xfrm>
            <a:off x="5181600" y="3810000"/>
            <a:ext cx="3810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4648200" y="4419600"/>
            <a:ext cx="1447800" cy="6096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SMT</a:t>
            </a:r>
            <a:endParaRPr lang="en-US" sz="2400" dirty="0">
              <a:solidFill>
                <a:schemeClr val="tx1"/>
              </a:solidFill>
            </a:endParaRPr>
          </a:p>
        </p:txBody>
      </p:sp>
      <p:pic>
        <p:nvPicPr>
          <p:cNvPr id="1026" name="Picture 2" descr="C:\Users\sharmar\AppData\Local\Microsoft\Windows\Temporary Internet Files\Content.IE5\1J1SOQ7B\MC90033192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2" y="5415482"/>
            <a:ext cx="1161299" cy="113771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harmar\AppData\Local\Microsoft\Windows\Temporary Internet Files\Content.IE5\420R2KJW\MC900431585[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314" y="5410314"/>
            <a:ext cx="1142886" cy="1142887"/>
          </a:xfrm>
          <a:prstGeom prst="rect">
            <a:avLst/>
          </a:prstGeom>
          <a:noFill/>
          <a:extLst>
            <a:ext uri="{909E8E84-426E-40DD-AFC4-6F175D3DCCD1}">
              <a14:hiddenFill xmlns:a14="http://schemas.microsoft.com/office/drawing/2010/main">
                <a:solidFill>
                  <a:srgbClr val="FFFFFF"/>
                </a:solidFill>
              </a14:hiddenFill>
            </a:ext>
          </a:extLst>
        </p:spPr>
      </p:pic>
      <p:cxnSp>
        <p:nvCxnSpPr>
          <p:cNvPr id="21" name="Straight Arrow Connector 20"/>
          <p:cNvCxnSpPr/>
          <p:nvPr/>
        </p:nvCxnSpPr>
        <p:spPr>
          <a:xfrm flipH="1">
            <a:off x="4210803" y="5029201"/>
            <a:ext cx="437399" cy="386281"/>
          </a:xfrm>
          <a:prstGeom prst="straightConnector1">
            <a:avLst/>
          </a:prstGeom>
          <a:ln w="6032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6096000" y="5029200"/>
            <a:ext cx="381000" cy="381115"/>
          </a:xfrm>
          <a:prstGeom prst="straightConnector1">
            <a:avLst/>
          </a:prstGeom>
          <a:ln w="60325">
            <a:tailEnd type="arrow"/>
          </a:ln>
        </p:spPr>
        <p:style>
          <a:lnRef idx="1">
            <a:schemeClr val="accent1"/>
          </a:lnRef>
          <a:fillRef idx="0">
            <a:schemeClr val="accent1"/>
          </a:fillRef>
          <a:effectRef idx="0">
            <a:schemeClr val="accent1"/>
          </a:effectRef>
          <a:fontRef idx="minor">
            <a:schemeClr val="tx1"/>
          </a:fontRef>
        </p:style>
      </p:cxnSp>
      <p:sp>
        <p:nvSpPr>
          <p:cNvPr id="27" name="Right Arrow 26"/>
          <p:cNvSpPr/>
          <p:nvPr/>
        </p:nvSpPr>
        <p:spPr>
          <a:xfrm>
            <a:off x="3886200" y="2895600"/>
            <a:ext cx="6096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Elbow Connector 25"/>
          <p:cNvCxnSpPr>
            <a:stCxn id="12" idx="2"/>
            <a:endCxn id="10" idx="1"/>
          </p:cNvCxnSpPr>
          <p:nvPr/>
        </p:nvCxnSpPr>
        <p:spPr>
          <a:xfrm rot="16200000" flipH="1">
            <a:off x="1914526" y="2638426"/>
            <a:ext cx="419100" cy="628650"/>
          </a:xfrm>
          <a:prstGeom prst="bentConnector2">
            <a:avLst/>
          </a:prstGeom>
          <a:ln w="60325">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13" idx="0"/>
            <a:endCxn id="10" idx="1"/>
          </p:cNvCxnSpPr>
          <p:nvPr/>
        </p:nvCxnSpPr>
        <p:spPr>
          <a:xfrm rot="5400000" flipH="1" flipV="1">
            <a:off x="1914526" y="3057526"/>
            <a:ext cx="419100" cy="628650"/>
          </a:xfrm>
          <a:prstGeom prst="bentConnector2">
            <a:avLst/>
          </a:prstGeom>
          <a:ln w="60325">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590800" y="2209800"/>
            <a:ext cx="990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SymDiff</a:t>
            </a:r>
            <a:endParaRPr lang="en-US" dirty="0">
              <a:solidFill>
                <a:schemeClr val="tx1"/>
              </a:solidFill>
            </a:endParaRPr>
          </a:p>
        </p:txBody>
      </p:sp>
      <p:sp>
        <p:nvSpPr>
          <p:cNvPr id="35" name="Rectangle 34"/>
          <p:cNvSpPr/>
          <p:nvPr/>
        </p:nvSpPr>
        <p:spPr>
          <a:xfrm>
            <a:off x="4953000" y="2133600"/>
            <a:ext cx="990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Houdini</a:t>
            </a:r>
            <a:endParaRPr lang="en-US" dirty="0">
              <a:solidFill>
                <a:schemeClr val="tx1"/>
              </a:solidFill>
            </a:endParaRPr>
          </a:p>
        </p:txBody>
      </p:sp>
      <p:sp>
        <p:nvSpPr>
          <p:cNvPr id="36" name="Rectangle 35"/>
          <p:cNvSpPr/>
          <p:nvPr/>
        </p:nvSpPr>
        <p:spPr>
          <a:xfrm>
            <a:off x="4876800" y="5257800"/>
            <a:ext cx="990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Z3</a:t>
            </a:r>
            <a:endParaRPr lang="en-US" dirty="0">
              <a:solidFill>
                <a:schemeClr val="tx1"/>
              </a:solidFill>
            </a:endParaRPr>
          </a:p>
        </p:txBody>
      </p:sp>
      <p:sp>
        <p:nvSpPr>
          <p:cNvPr id="37" name="Rectangle 36"/>
          <p:cNvSpPr/>
          <p:nvPr/>
        </p:nvSpPr>
        <p:spPr>
          <a:xfrm>
            <a:off x="5791200" y="3810000"/>
            <a:ext cx="990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Boogie</a:t>
            </a:r>
            <a:endParaRPr lang="en-US" dirty="0">
              <a:solidFill>
                <a:schemeClr val="tx1"/>
              </a:solidFill>
            </a:endParaRPr>
          </a:p>
        </p:txBody>
      </p:sp>
      <mc:AlternateContent xmlns:mc="http://schemas.openxmlformats.org/markup-compatibility/2006" xmlns:a14="http://schemas.microsoft.com/office/drawing/2010/main">
        <mc:Choice Requires="a14">
          <p:sp>
            <p:nvSpPr>
              <p:cNvPr id="5" name="Rectangle 4"/>
              <p:cNvSpPr/>
              <p:nvPr/>
            </p:nvSpPr>
            <p:spPr>
              <a:xfrm>
                <a:off x="6286500" y="1238252"/>
                <a:ext cx="2705100" cy="24955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000" b="1" dirty="0" smtClean="0">
                    <a:solidFill>
                      <a:srgbClr val="FF0000"/>
                    </a:solidFill>
                  </a:rPr>
                  <a:t>Invariant templates </a:t>
                </a:r>
              </a:p>
              <a:p>
                <a:pPr lvl="1"/>
                <a:r>
                  <a:rPr lang="en-US" sz="2000" dirty="0" smtClean="0">
                    <a:solidFill>
                      <a:srgbClr val="FF0000"/>
                    </a:solidFill>
                  </a:rPr>
                  <a:t>Booleans: </a:t>
                </a:r>
                <a14:m>
                  <m:oMath xmlns:m="http://schemas.openxmlformats.org/officeDocument/2006/math">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1</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2</m:t>
                        </m:r>
                      </m:sub>
                    </m:sSub>
                    <m:r>
                      <a:rPr lang="en-US" sz="2000" i="1">
                        <a:solidFill>
                          <a:srgbClr val="FF0000"/>
                        </a:solidFill>
                        <a:latin typeface="Cambria Math"/>
                      </a:rPr>
                      <m:t>, </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2</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1</m:t>
                        </m:r>
                      </m:sub>
                    </m:sSub>
                  </m:oMath>
                </a14:m>
                <a:endParaRPr lang="en-US" sz="2000" dirty="0">
                  <a:solidFill>
                    <a:srgbClr val="FF0000"/>
                  </a:solidFill>
                </a:endParaRPr>
              </a:p>
              <a:p>
                <a:pPr lvl="1"/>
                <a:r>
                  <a:rPr lang="en-US" sz="2000" dirty="0" smtClean="0">
                    <a:solidFill>
                      <a:srgbClr val="FF0000"/>
                    </a:solidFill>
                  </a:rPr>
                  <a:t>Integers: </a:t>
                </a:r>
                <a14:m>
                  <m:oMath xmlns:m="http://schemas.openxmlformats.org/officeDocument/2006/math">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1</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2</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2</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1</m:t>
                        </m:r>
                      </m:sub>
                    </m:sSub>
                  </m:oMath>
                </a14:m>
                <a:endParaRPr lang="en-US" sz="2000" dirty="0">
                  <a:solidFill>
                    <a:srgbClr val="FF0000"/>
                  </a:solidFill>
                </a:endParaRPr>
              </a:p>
              <a:p>
                <a:pPr lvl="1"/>
                <a:r>
                  <a:rPr lang="en-US" sz="2000" dirty="0">
                    <a:solidFill>
                      <a:srgbClr val="FF0000"/>
                    </a:solidFill>
                  </a:rPr>
                  <a:t>Otherwise: </a:t>
                </a:r>
                <a14:m>
                  <m:oMath xmlns:m="http://schemas.openxmlformats.org/officeDocument/2006/math">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1</m:t>
                        </m:r>
                      </m:sub>
                    </m:sSub>
                    <m:r>
                      <a:rPr lang="en-US" sz="2000" i="1">
                        <a:solidFill>
                          <a:srgbClr val="FF0000"/>
                        </a:solidFill>
                        <a:latin typeface="Cambria Math"/>
                      </a:rPr>
                      <m:t>=</m:t>
                    </m:r>
                    <m:sSub>
                      <m:sSubPr>
                        <m:ctrlPr>
                          <a:rPr lang="en-US" sz="2000" i="1">
                            <a:solidFill>
                              <a:srgbClr val="FF0000"/>
                            </a:solidFill>
                            <a:latin typeface="Cambria Math"/>
                          </a:rPr>
                        </m:ctrlPr>
                      </m:sSubPr>
                      <m:e>
                        <m:r>
                          <a:rPr lang="en-US" sz="2000" i="1">
                            <a:solidFill>
                              <a:srgbClr val="FF0000"/>
                            </a:solidFill>
                            <a:latin typeface="Cambria Math"/>
                          </a:rPr>
                          <m:t>𝑣</m:t>
                        </m:r>
                      </m:e>
                      <m:sub>
                        <m:r>
                          <a:rPr lang="en-US" sz="2000" i="1">
                            <a:solidFill>
                              <a:srgbClr val="FF0000"/>
                            </a:solidFill>
                            <a:latin typeface="Cambria Math"/>
                          </a:rPr>
                          <m:t>2</m:t>
                        </m:r>
                      </m:sub>
                    </m:sSub>
                  </m:oMath>
                </a14:m>
                <a:endParaRPr lang="en-US" sz="2000" dirty="0">
                  <a:solidFill>
                    <a:srgbClr val="FF0000"/>
                  </a:solidFill>
                </a:endParaRPr>
              </a:p>
            </p:txBody>
          </p:sp>
        </mc:Choice>
        <mc:Fallback xmlns="">
          <p:sp>
            <p:nvSpPr>
              <p:cNvPr id="5" name="Rectangle 4"/>
              <p:cNvSpPr>
                <a:spLocks noRot="1" noChangeAspect="1" noMove="1" noResize="1" noEditPoints="1" noAdjustHandles="1" noChangeArrowheads="1" noChangeShapeType="1" noTextEdit="1"/>
              </p:cNvSpPr>
              <p:nvPr/>
            </p:nvSpPr>
            <p:spPr>
              <a:xfrm>
                <a:off x="6286500" y="1238252"/>
                <a:ext cx="2705100" cy="2495549"/>
              </a:xfrm>
              <a:prstGeom prst="rect">
                <a:avLst/>
              </a:prstGeom>
              <a:blipFill rotWithShape="1">
                <a:blip r:embed="rId5"/>
                <a:stretch>
                  <a:fillRect r="-3812"/>
                </a:stretch>
              </a:blipFill>
            </p:spPr>
            <p:txBody>
              <a:bodyPr/>
              <a:lstStyle/>
              <a:p>
                <a:r>
                  <a:rPr lang="en-US">
                    <a:noFill/>
                  </a:rPr>
                  <a:t> </a:t>
                </a:r>
              </a:p>
            </p:txBody>
          </p:sp>
        </mc:Fallback>
      </mc:AlternateContent>
    </p:spTree>
    <p:extLst>
      <p:ext uri="{BB962C8B-B14F-4D97-AF65-F5344CB8AC3E}">
        <p14:creationId xmlns:p14="http://schemas.microsoft.com/office/powerpoint/2010/main" val="64387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0"/>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wipe(left)">
                                      <p:cBhvr>
                                        <p:cTn id="35" dur="500"/>
                                        <p:tgtEl>
                                          <p:spTgt spid="27"/>
                                        </p:tgtEl>
                                      </p:cBhvr>
                                    </p:animEffect>
                                  </p:childTnLst>
                                </p:cTn>
                              </p:par>
                            </p:childTnLst>
                          </p:cTn>
                        </p:par>
                        <p:par>
                          <p:cTn id="36" fill="hold">
                            <p:stCondLst>
                              <p:cond delay="500"/>
                            </p:stCondLst>
                            <p:childTnLst>
                              <p:par>
                                <p:cTn id="37" presetID="1" presetClass="entr" presetSubtype="0"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up)">
                                      <p:cBhvr>
                                        <p:cTn id="47" dur="500"/>
                                        <p:tgtEl>
                                          <p:spTgt spid="16"/>
                                        </p:tgtEl>
                                      </p:cBhvr>
                                    </p:animEffect>
                                  </p:childTnLst>
                                </p:cTn>
                              </p:par>
                            </p:childTnLst>
                          </p:cTn>
                        </p:par>
                        <p:par>
                          <p:cTn id="48" fill="hold">
                            <p:stCondLst>
                              <p:cond delay="500"/>
                            </p:stCondLst>
                            <p:childTnLst>
                              <p:par>
                                <p:cTn id="49" presetID="1" presetClass="entr" presetSubtype="0" fill="hold" grpId="0" nodeType="after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2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02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
                                            <p:txEl>
                                              <p:pRg st="0" end="0"/>
                                            </p:tx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0" grpId="0" animBg="1"/>
      <p:bldP spid="12" grpId="0" animBg="1"/>
      <p:bldP spid="13" grpId="0" animBg="1"/>
      <p:bldP spid="15" grpId="0" animBg="1"/>
      <p:bldP spid="16" grpId="0" animBg="1"/>
      <p:bldP spid="17" grpId="0" animBg="1"/>
      <p:bldP spid="27" grpId="0" animBg="1"/>
      <p:bldP spid="34" grpId="0" animBg="1"/>
      <p:bldP spid="35" grpId="0" animBg="1"/>
      <p:bldP spid="36" grpId="0" animBg="1"/>
      <p:bldP spid="37"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Verifying Bug Fixes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Did a fix inadvertently introduce new bugs</a:t>
            </a:r>
          </a:p>
          <a:p>
            <a:pPr marL="0" indent="0">
              <a:buNone/>
            </a:pPr>
            <a:endParaRPr lang="en-US" dirty="0" smtClean="0"/>
          </a:p>
          <a:p>
            <a:r>
              <a:rPr lang="en-US" dirty="0" err="1" smtClean="0"/>
              <a:t>Verisec</a:t>
            </a:r>
            <a:r>
              <a:rPr lang="en-US" dirty="0" smtClean="0"/>
              <a:t> </a:t>
            </a:r>
            <a:r>
              <a:rPr lang="en-US" dirty="0"/>
              <a:t>suite: </a:t>
            </a:r>
          </a:p>
          <a:p>
            <a:pPr marL="0" indent="0">
              <a:buNone/>
            </a:pPr>
            <a:r>
              <a:rPr lang="en-US" dirty="0"/>
              <a:t>“snippets of open source programs which contain buffer overflow vulnerabilities, as well as corresponding patched versions.”</a:t>
            </a:r>
          </a:p>
          <a:p>
            <a:endParaRPr lang="en-US" dirty="0" smtClean="0"/>
          </a:p>
          <a:p>
            <a:r>
              <a:rPr lang="en-US" dirty="0"/>
              <a:t>Relative buffer overflow checking</a:t>
            </a:r>
          </a:p>
          <a:p>
            <a:endParaRPr lang="en-US" dirty="0" smtClean="0"/>
          </a:p>
          <a:p>
            <a:r>
              <a:rPr lang="en-US" dirty="0" smtClean="0"/>
              <a:t>Examples include apache, </a:t>
            </a:r>
            <a:r>
              <a:rPr lang="en-US" dirty="0" err="1" smtClean="0"/>
              <a:t>madwifi</a:t>
            </a:r>
            <a:r>
              <a:rPr lang="en-US" dirty="0" smtClean="0"/>
              <a:t>, </a:t>
            </a:r>
            <a:r>
              <a:rPr lang="en-US" dirty="0" err="1" smtClean="0"/>
              <a:t>sendmail</a:t>
            </a:r>
            <a:r>
              <a:rPr lang="en-US" dirty="0" smtClean="0"/>
              <a:t>, …</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88386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6" name="Content Placeholder 3"/>
          <p:cNvSpPr>
            <a:spLocks noGrp="1"/>
          </p:cNvSpPr>
          <p:nvPr>
            <p:ph sz="quarter" idx="1"/>
          </p:nvPr>
        </p:nvSpPr>
        <p:spPr>
          <a:xfrm>
            <a:off x="4572000" y="1371600"/>
            <a:ext cx="4434840" cy="5257800"/>
          </a:xfrm>
        </p:spPr>
        <p:txBody>
          <a:bodyPr>
            <a:normAutofit fontScale="92500" lnSpcReduction="20000"/>
          </a:bodyPr>
          <a:lstStyle/>
          <a:p>
            <a:pPr marL="0" indent="0">
              <a:buNone/>
            </a:pPr>
            <a:r>
              <a:rPr lang="en-US" dirty="0" err="1" smtClean="0">
                <a:latin typeface="Lucida Console" pitchFamily="49" charset="0"/>
              </a:rPr>
              <a:t>int</a:t>
            </a:r>
            <a:r>
              <a:rPr lang="en-US" dirty="0" smtClean="0">
                <a:latin typeface="Lucida Console" pitchFamily="49" charset="0"/>
              </a:rPr>
              <a:t> </a:t>
            </a:r>
            <a:r>
              <a:rPr lang="en-US" dirty="0" err="1" smtClean="0">
                <a:latin typeface="Lucida Console" pitchFamily="49" charset="0"/>
              </a:rPr>
              <a:t>main_patched</a:t>
            </a:r>
            <a:r>
              <a:rPr lang="en-US" dirty="0" smtClean="0">
                <a:latin typeface="Lucida Console" pitchFamily="49" charset="0"/>
              </a:rPr>
              <a:t>()</a:t>
            </a:r>
          </a:p>
          <a:p>
            <a:pPr marL="0" indent="0">
              <a:buNone/>
            </a:pPr>
            <a:r>
              <a:rPr lang="en-US" dirty="0" smtClean="0">
                <a:latin typeface="Lucida Console" pitchFamily="49" charset="0"/>
              </a:rPr>
              <a:t>{</a:t>
            </a:r>
          </a:p>
          <a:p>
            <a:pPr marL="0" indent="0">
              <a:buNone/>
            </a:pPr>
            <a:r>
              <a:rPr lang="en-US" dirty="0" smtClean="0">
                <a:latin typeface="Lucida Console" pitchFamily="49" charset="0"/>
              </a:rPr>
              <a:t>  …</a:t>
            </a:r>
          </a:p>
          <a:p>
            <a:pPr marL="0" indent="0">
              <a:buNone/>
            </a:pPr>
            <a:r>
              <a:rPr lang="en-US" dirty="0" smtClean="0">
                <a:latin typeface="Lucida Console" pitchFamily="49" charset="0"/>
              </a:rPr>
              <a:t>  </a:t>
            </a:r>
            <a:r>
              <a:rPr lang="en-US" dirty="0" err="1" smtClean="0">
                <a:latin typeface="Lucida Console" pitchFamily="49" charset="0"/>
              </a:rPr>
              <a:t>fb</a:t>
            </a:r>
            <a:r>
              <a:rPr lang="en-US" dirty="0" smtClean="0">
                <a:latin typeface="Lucida Console" pitchFamily="49" charset="0"/>
              </a:rPr>
              <a:t> := 0;</a:t>
            </a:r>
          </a:p>
          <a:p>
            <a:pPr marL="0" indent="0">
              <a:buNone/>
            </a:pPr>
            <a:r>
              <a:rPr lang="en-US" dirty="0">
                <a:latin typeface="Lucida Console" pitchFamily="49" charset="0"/>
              </a:rPr>
              <a:t> </a:t>
            </a:r>
            <a:r>
              <a:rPr lang="en-US" dirty="0" smtClean="0">
                <a:latin typeface="Lucida Console" pitchFamily="49" charset="0"/>
              </a:rPr>
              <a:t> while(c1=read()!=EOF)</a:t>
            </a:r>
          </a:p>
          <a:p>
            <a:pPr marL="0" indent="0">
              <a:buNone/>
            </a:pPr>
            <a:r>
              <a:rPr lang="en-US" dirty="0">
                <a:latin typeface="Lucida Console" pitchFamily="49" charset="0"/>
              </a:rPr>
              <a:t> </a:t>
            </a:r>
            <a:r>
              <a:rPr lang="en-US" dirty="0" smtClean="0">
                <a:latin typeface="Lucida Console" pitchFamily="49" charset="0"/>
              </a:rPr>
              <a:t> {</a:t>
            </a:r>
          </a:p>
          <a:p>
            <a:pPr marL="0" indent="0">
              <a:buNone/>
            </a:pPr>
            <a:r>
              <a:rPr lang="en-US" dirty="0">
                <a:latin typeface="Lucida Console" pitchFamily="49" charset="0"/>
              </a:rPr>
              <a:t> </a:t>
            </a:r>
            <a:r>
              <a:rPr lang="en-US" dirty="0" smtClean="0">
                <a:latin typeface="Lucida Console" pitchFamily="49" charset="0"/>
              </a:rPr>
              <a:t>   </a:t>
            </a:r>
            <a:r>
              <a:rPr lang="en-US" dirty="0" err="1" smtClean="0">
                <a:latin typeface="Lucida Console" pitchFamily="49" charset="0"/>
              </a:rPr>
              <a:t>fbuf</a:t>
            </a:r>
            <a:r>
              <a:rPr lang="en-US" dirty="0" smtClean="0">
                <a:latin typeface="Lucida Console" pitchFamily="49" charset="0"/>
              </a:rPr>
              <a:t>[</a:t>
            </a:r>
            <a:r>
              <a:rPr lang="en-US" dirty="0" err="1" smtClean="0">
                <a:latin typeface="Lucida Console" pitchFamily="49" charset="0"/>
              </a:rPr>
              <a:t>fb</a:t>
            </a:r>
            <a:r>
              <a:rPr lang="en-US" dirty="0" smtClean="0">
                <a:latin typeface="Lucida Console" pitchFamily="49" charset="0"/>
              </a:rPr>
              <a:t>] = c1;</a:t>
            </a:r>
          </a:p>
          <a:p>
            <a:pPr marL="0" indent="0">
              <a:buNone/>
            </a:pPr>
            <a:r>
              <a:rPr lang="en-US" dirty="0">
                <a:latin typeface="Lucida Console" pitchFamily="49" charset="0"/>
              </a:rPr>
              <a:t> </a:t>
            </a:r>
            <a:r>
              <a:rPr lang="en-US" dirty="0" smtClean="0">
                <a:latin typeface="Lucida Console" pitchFamily="49" charset="0"/>
              </a:rPr>
              <a:t>   </a:t>
            </a:r>
            <a:r>
              <a:rPr lang="en-US" dirty="0" err="1" smtClean="0">
                <a:latin typeface="Lucida Console" pitchFamily="49" charset="0"/>
              </a:rPr>
              <a:t>fb</a:t>
            </a:r>
            <a:r>
              <a:rPr lang="en-US" dirty="0" smtClean="0">
                <a:latin typeface="Lucida Console" pitchFamily="49" charset="0"/>
              </a:rPr>
              <a:t>++;</a:t>
            </a:r>
          </a:p>
          <a:p>
            <a:pPr marL="0" indent="0">
              <a:buNone/>
            </a:pPr>
            <a:r>
              <a:rPr lang="en-US" dirty="0">
                <a:solidFill>
                  <a:srgbClr val="008000"/>
                </a:solidFill>
                <a:latin typeface="Lucida Console" pitchFamily="49" charset="0"/>
              </a:rPr>
              <a:t> </a:t>
            </a:r>
            <a:r>
              <a:rPr lang="en-US" dirty="0" smtClean="0">
                <a:solidFill>
                  <a:srgbClr val="008000"/>
                </a:solidFill>
                <a:latin typeface="Lucida Console" pitchFamily="49" charset="0"/>
              </a:rPr>
              <a:t>   if(</a:t>
            </a:r>
            <a:r>
              <a:rPr lang="en-US" dirty="0" err="1" smtClean="0">
                <a:solidFill>
                  <a:srgbClr val="008000"/>
                </a:solidFill>
                <a:latin typeface="Lucida Console" pitchFamily="49" charset="0"/>
              </a:rPr>
              <a:t>fb</a:t>
            </a:r>
            <a:r>
              <a:rPr lang="en-US" dirty="0" smtClean="0">
                <a:solidFill>
                  <a:srgbClr val="008000"/>
                </a:solidFill>
                <a:latin typeface="Lucida Console" pitchFamily="49" charset="0"/>
              </a:rPr>
              <a:t> &gt;= MAX)</a:t>
            </a:r>
          </a:p>
          <a:p>
            <a:pPr marL="0" indent="0">
              <a:buNone/>
            </a:pPr>
            <a:r>
              <a:rPr lang="en-US" dirty="0">
                <a:solidFill>
                  <a:srgbClr val="008000"/>
                </a:solidFill>
                <a:latin typeface="Lucida Console" pitchFamily="49" charset="0"/>
              </a:rPr>
              <a:t> </a:t>
            </a:r>
            <a:r>
              <a:rPr lang="en-US" dirty="0" smtClean="0">
                <a:solidFill>
                  <a:srgbClr val="008000"/>
                </a:solidFill>
                <a:latin typeface="Lucida Console" pitchFamily="49" charset="0"/>
              </a:rPr>
              <a:t>     </a:t>
            </a:r>
            <a:r>
              <a:rPr lang="en-US" dirty="0" err="1" smtClean="0">
                <a:solidFill>
                  <a:srgbClr val="008000"/>
                </a:solidFill>
                <a:latin typeface="Lucida Console" pitchFamily="49" charset="0"/>
              </a:rPr>
              <a:t>fb</a:t>
            </a:r>
            <a:r>
              <a:rPr lang="en-US" dirty="0" smtClean="0">
                <a:solidFill>
                  <a:srgbClr val="008000"/>
                </a:solidFill>
                <a:latin typeface="Lucida Console" pitchFamily="49" charset="0"/>
              </a:rPr>
              <a:t> = 0;</a:t>
            </a:r>
          </a:p>
          <a:p>
            <a:pPr marL="0" indent="0">
              <a:buNone/>
            </a:pPr>
            <a:r>
              <a:rPr lang="en-US" dirty="0">
                <a:solidFill>
                  <a:srgbClr val="00B050"/>
                </a:solidFill>
                <a:latin typeface="Lucida Console" pitchFamily="49" charset="0"/>
              </a:rPr>
              <a:t> </a:t>
            </a:r>
            <a:r>
              <a:rPr lang="en-US" dirty="0" smtClean="0">
                <a:solidFill>
                  <a:srgbClr val="00B050"/>
                </a:solidFill>
                <a:latin typeface="Lucida Console" pitchFamily="49" charset="0"/>
              </a:rPr>
              <a:t> </a:t>
            </a:r>
            <a:r>
              <a:rPr lang="en-US" dirty="0" smtClean="0">
                <a:latin typeface="Lucida Console" pitchFamily="49" charset="0"/>
              </a:rPr>
              <a:t>}</a:t>
            </a:r>
          </a:p>
          <a:p>
            <a:pPr marL="0" indent="0">
              <a:buNone/>
            </a:pPr>
            <a:r>
              <a:rPr lang="en-US" dirty="0">
                <a:latin typeface="Lucida Console" pitchFamily="49" charset="0"/>
              </a:rPr>
              <a:t> </a:t>
            </a:r>
            <a:r>
              <a:rPr lang="en-US" dirty="0" smtClean="0">
                <a:latin typeface="Lucida Console" pitchFamily="49" charset="0"/>
              </a:rPr>
              <a:t> …</a:t>
            </a:r>
            <a:endParaRPr lang="en-US" dirty="0">
              <a:latin typeface="Lucida Console" pitchFamily="49" charset="0"/>
            </a:endParaRPr>
          </a:p>
          <a:p>
            <a:pPr marL="0" indent="0">
              <a:buNone/>
            </a:pPr>
            <a:r>
              <a:rPr lang="en-US" dirty="0" smtClean="0">
                <a:latin typeface="Lucida Console" pitchFamily="49" charset="0"/>
              </a:rPr>
              <a:t>}</a:t>
            </a:r>
            <a:endParaRPr lang="en-US" dirty="0">
              <a:latin typeface="Lucida Console" pitchFamily="49" charset="0"/>
            </a:endParaRPr>
          </a:p>
        </p:txBody>
      </p:sp>
      <p:cxnSp>
        <p:nvCxnSpPr>
          <p:cNvPr id="7" name="Straight Connector 6"/>
          <p:cNvCxnSpPr/>
          <p:nvPr/>
        </p:nvCxnSpPr>
        <p:spPr>
          <a:xfrm>
            <a:off x="4572000" y="1371600"/>
            <a:ext cx="0" cy="4983163"/>
          </a:xfrm>
          <a:prstGeom prst="line">
            <a:avLst/>
          </a:prstGeom>
        </p:spPr>
        <p:style>
          <a:lnRef idx="1">
            <a:schemeClr val="accent1"/>
          </a:lnRef>
          <a:fillRef idx="0">
            <a:schemeClr val="accent1"/>
          </a:fillRef>
          <a:effectRef idx="0">
            <a:schemeClr val="accent1"/>
          </a:effectRef>
          <a:fontRef idx="minor">
            <a:schemeClr val="tx1"/>
          </a:fontRef>
        </p:style>
      </p:cxnSp>
      <p:sp>
        <p:nvSpPr>
          <p:cNvPr id="9" name="Content Placeholder 3"/>
          <p:cNvSpPr>
            <a:spLocks noGrp="1"/>
          </p:cNvSpPr>
          <p:nvPr>
            <p:ph sz="quarter" idx="1"/>
          </p:nvPr>
        </p:nvSpPr>
        <p:spPr>
          <a:xfrm>
            <a:off x="137160" y="1371600"/>
            <a:ext cx="4434840" cy="5257800"/>
          </a:xfrm>
        </p:spPr>
        <p:txBody>
          <a:bodyPr>
            <a:normAutofit fontScale="92500" lnSpcReduction="20000"/>
          </a:bodyPr>
          <a:lstStyle/>
          <a:p>
            <a:pPr marL="0" indent="0">
              <a:buNone/>
            </a:pPr>
            <a:r>
              <a:rPr lang="en-US" dirty="0" err="1" smtClean="0">
                <a:latin typeface="Lucida Console" pitchFamily="49" charset="0"/>
              </a:rPr>
              <a:t>int</a:t>
            </a:r>
            <a:r>
              <a:rPr lang="en-US" dirty="0" smtClean="0">
                <a:latin typeface="Lucida Console" pitchFamily="49" charset="0"/>
              </a:rPr>
              <a:t> </a:t>
            </a:r>
            <a:r>
              <a:rPr lang="en-US" dirty="0" err="1" smtClean="0">
                <a:latin typeface="Lucida Console" pitchFamily="49" charset="0"/>
              </a:rPr>
              <a:t>main_buggy</a:t>
            </a:r>
            <a:r>
              <a:rPr lang="en-US" dirty="0" smtClean="0">
                <a:latin typeface="Lucida Console" pitchFamily="49" charset="0"/>
              </a:rPr>
              <a:t>()</a:t>
            </a:r>
          </a:p>
          <a:p>
            <a:pPr marL="0" indent="0">
              <a:buNone/>
            </a:pPr>
            <a:r>
              <a:rPr lang="en-US" dirty="0" smtClean="0">
                <a:latin typeface="Lucida Console" pitchFamily="49" charset="0"/>
              </a:rPr>
              <a:t>{</a:t>
            </a:r>
          </a:p>
          <a:p>
            <a:pPr marL="0" indent="0">
              <a:buNone/>
            </a:pPr>
            <a:r>
              <a:rPr lang="en-US" dirty="0" smtClean="0">
                <a:latin typeface="Lucida Console" pitchFamily="49" charset="0"/>
              </a:rPr>
              <a:t>  …</a:t>
            </a:r>
          </a:p>
          <a:p>
            <a:pPr marL="0" indent="0">
              <a:buNone/>
            </a:pPr>
            <a:r>
              <a:rPr lang="en-US" dirty="0" smtClean="0">
                <a:latin typeface="Lucida Console" pitchFamily="49" charset="0"/>
              </a:rPr>
              <a:t>  </a:t>
            </a:r>
            <a:r>
              <a:rPr lang="en-US" dirty="0" err="1" smtClean="0">
                <a:latin typeface="Lucida Console" pitchFamily="49" charset="0"/>
              </a:rPr>
              <a:t>fb</a:t>
            </a:r>
            <a:r>
              <a:rPr lang="en-US" dirty="0" smtClean="0">
                <a:latin typeface="Lucida Console" pitchFamily="49" charset="0"/>
              </a:rPr>
              <a:t> := 0;</a:t>
            </a:r>
          </a:p>
          <a:p>
            <a:pPr marL="0" indent="0">
              <a:buNone/>
            </a:pPr>
            <a:r>
              <a:rPr lang="en-US" dirty="0">
                <a:latin typeface="Lucida Console" pitchFamily="49" charset="0"/>
              </a:rPr>
              <a:t> </a:t>
            </a:r>
            <a:r>
              <a:rPr lang="en-US" dirty="0" smtClean="0">
                <a:latin typeface="Lucida Console" pitchFamily="49" charset="0"/>
              </a:rPr>
              <a:t> while(c1=read()!=EOF)</a:t>
            </a:r>
          </a:p>
          <a:p>
            <a:pPr marL="0" indent="0">
              <a:buNone/>
            </a:pPr>
            <a:r>
              <a:rPr lang="en-US" dirty="0">
                <a:latin typeface="Lucida Console" pitchFamily="49" charset="0"/>
              </a:rPr>
              <a:t> </a:t>
            </a:r>
            <a:r>
              <a:rPr lang="en-US" dirty="0" smtClean="0">
                <a:latin typeface="Lucida Console" pitchFamily="49" charset="0"/>
              </a:rPr>
              <a:t> {</a:t>
            </a:r>
          </a:p>
          <a:p>
            <a:pPr marL="0" indent="0">
              <a:buNone/>
            </a:pPr>
            <a:r>
              <a:rPr lang="en-US" dirty="0">
                <a:solidFill>
                  <a:srgbClr val="FF0000"/>
                </a:solidFill>
                <a:latin typeface="Lucida Console" pitchFamily="49" charset="0"/>
              </a:rPr>
              <a:t> </a:t>
            </a:r>
            <a:r>
              <a:rPr lang="en-US" dirty="0" smtClean="0">
                <a:solidFill>
                  <a:srgbClr val="FF0000"/>
                </a:solidFill>
                <a:latin typeface="Lucida Console" pitchFamily="49" charset="0"/>
              </a:rPr>
              <a:t>   </a:t>
            </a:r>
            <a:r>
              <a:rPr lang="en-US" dirty="0" err="1" smtClean="0">
                <a:solidFill>
                  <a:srgbClr val="FF0000"/>
                </a:solidFill>
                <a:latin typeface="Lucida Console" pitchFamily="49" charset="0"/>
              </a:rPr>
              <a:t>fbuf</a:t>
            </a:r>
            <a:r>
              <a:rPr lang="en-US" dirty="0" smtClean="0">
                <a:solidFill>
                  <a:srgbClr val="FF0000"/>
                </a:solidFill>
                <a:latin typeface="Lucida Console" pitchFamily="49" charset="0"/>
              </a:rPr>
              <a:t>[</a:t>
            </a:r>
            <a:r>
              <a:rPr lang="en-US" dirty="0" err="1" smtClean="0">
                <a:solidFill>
                  <a:srgbClr val="FF0000"/>
                </a:solidFill>
                <a:latin typeface="Lucida Console" pitchFamily="49" charset="0"/>
              </a:rPr>
              <a:t>fb</a:t>
            </a:r>
            <a:r>
              <a:rPr lang="en-US" dirty="0" smtClean="0">
                <a:solidFill>
                  <a:srgbClr val="FF0000"/>
                </a:solidFill>
                <a:latin typeface="Lucida Console" pitchFamily="49" charset="0"/>
              </a:rPr>
              <a:t>] = c1;</a:t>
            </a:r>
          </a:p>
          <a:p>
            <a:pPr marL="0" indent="0">
              <a:buNone/>
            </a:pPr>
            <a:r>
              <a:rPr lang="en-US" dirty="0">
                <a:latin typeface="Lucida Console" pitchFamily="49" charset="0"/>
              </a:rPr>
              <a:t> </a:t>
            </a:r>
            <a:r>
              <a:rPr lang="en-US" dirty="0" smtClean="0">
                <a:latin typeface="Lucida Console" pitchFamily="49" charset="0"/>
              </a:rPr>
              <a:t>   </a:t>
            </a:r>
            <a:r>
              <a:rPr lang="en-US" dirty="0" err="1" smtClean="0">
                <a:latin typeface="Lucida Console" pitchFamily="49" charset="0"/>
              </a:rPr>
              <a:t>fb</a:t>
            </a:r>
            <a:r>
              <a:rPr lang="en-US" dirty="0" smtClean="0">
                <a:latin typeface="Lucida Console" pitchFamily="49" charset="0"/>
              </a:rPr>
              <a:t>++;</a:t>
            </a:r>
          </a:p>
          <a:p>
            <a:pPr marL="0" indent="0">
              <a:buNone/>
            </a:pPr>
            <a:r>
              <a:rPr lang="en-US" dirty="0">
                <a:latin typeface="Lucida Console" pitchFamily="49" charset="0"/>
              </a:rPr>
              <a:t> </a:t>
            </a:r>
            <a:r>
              <a:rPr lang="en-US" dirty="0" smtClean="0">
                <a:latin typeface="Lucida Console" pitchFamily="49" charset="0"/>
              </a:rPr>
              <a:t>    </a:t>
            </a:r>
          </a:p>
          <a:p>
            <a:pPr marL="0" indent="0">
              <a:buNone/>
            </a:pPr>
            <a:r>
              <a:rPr lang="en-US" dirty="0">
                <a:latin typeface="Lucida Console" pitchFamily="49" charset="0"/>
              </a:rPr>
              <a:t> </a:t>
            </a:r>
            <a:r>
              <a:rPr lang="en-US" dirty="0" smtClean="0">
                <a:latin typeface="Lucida Console" pitchFamily="49" charset="0"/>
              </a:rPr>
              <a:t>    </a:t>
            </a:r>
          </a:p>
          <a:p>
            <a:pPr marL="0" indent="0">
              <a:buNone/>
            </a:pPr>
            <a:r>
              <a:rPr lang="en-US" dirty="0">
                <a:latin typeface="Lucida Console" pitchFamily="49" charset="0"/>
              </a:rPr>
              <a:t> </a:t>
            </a:r>
            <a:r>
              <a:rPr lang="en-US" dirty="0" smtClean="0">
                <a:latin typeface="Lucida Console" pitchFamily="49" charset="0"/>
              </a:rPr>
              <a:t> }</a:t>
            </a:r>
          </a:p>
          <a:p>
            <a:pPr marL="0" indent="0">
              <a:buNone/>
            </a:pPr>
            <a:r>
              <a:rPr lang="en-US" dirty="0">
                <a:latin typeface="Lucida Console" pitchFamily="49" charset="0"/>
              </a:rPr>
              <a:t> </a:t>
            </a:r>
            <a:r>
              <a:rPr lang="en-US" dirty="0" smtClean="0">
                <a:latin typeface="Lucida Console" pitchFamily="49" charset="0"/>
              </a:rPr>
              <a:t> …</a:t>
            </a:r>
            <a:endParaRPr lang="en-US" dirty="0">
              <a:latin typeface="Lucida Console" pitchFamily="49" charset="0"/>
            </a:endParaRPr>
          </a:p>
          <a:p>
            <a:pPr marL="0" indent="0">
              <a:buNone/>
            </a:pPr>
            <a:r>
              <a:rPr lang="en-US" dirty="0" smtClean="0">
                <a:latin typeface="Lucida Console" pitchFamily="49" charset="0"/>
              </a:rPr>
              <a:t>}</a:t>
            </a:r>
            <a:endParaRPr lang="en-US" dirty="0">
              <a:latin typeface="Lucida Console" pitchFamily="49" charset="0"/>
            </a:endParaRPr>
          </a:p>
        </p:txBody>
      </p:sp>
      <p:sp>
        <p:nvSpPr>
          <p:cNvPr id="8" name="Cloud Callout 7"/>
          <p:cNvSpPr/>
          <p:nvPr/>
        </p:nvSpPr>
        <p:spPr>
          <a:xfrm>
            <a:off x="1515292" y="3962401"/>
            <a:ext cx="2980509" cy="1470819"/>
          </a:xfrm>
          <a:prstGeom prst="cloudCallout">
            <a:avLst>
              <a:gd name="adj1" fmla="val 44343"/>
              <a:gd name="adj2" fmla="val -788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dirty="0" smtClean="0">
                <a:solidFill>
                  <a:srgbClr val="FF0000"/>
                </a:solidFill>
              </a:rPr>
              <a:t>Buffer Overflow </a:t>
            </a:r>
            <a:endParaRPr lang="en-US" sz="2400" dirty="0">
              <a:solidFill>
                <a:srgbClr val="FF0000"/>
              </a:solidFill>
            </a:endParaRPr>
          </a:p>
        </p:txBody>
      </p:sp>
      <p:sp>
        <p:nvSpPr>
          <p:cNvPr id="3" name="TextBox 2"/>
          <p:cNvSpPr txBox="1"/>
          <p:nvPr/>
        </p:nvSpPr>
        <p:spPr>
          <a:xfrm>
            <a:off x="4953000" y="5786735"/>
            <a:ext cx="4038600" cy="523220"/>
          </a:xfrm>
          <a:prstGeom prst="rect">
            <a:avLst/>
          </a:prstGeom>
          <a:solidFill>
            <a:srgbClr val="FFFF00"/>
          </a:solidFill>
        </p:spPr>
        <p:txBody>
          <a:bodyPr wrap="square" rtlCol="0">
            <a:spAutoFit/>
          </a:bodyPr>
          <a:lstStyle/>
          <a:p>
            <a:r>
              <a:rPr lang="en-US" sz="2800" dirty="0" smtClean="0">
                <a:solidFill>
                  <a:srgbClr val="FF0000"/>
                </a:solidFill>
                <a:latin typeface="+mj-lt"/>
              </a:rPr>
              <a:t>Invariant:</a:t>
            </a:r>
            <a:r>
              <a:rPr lang="en-US" sz="2400" dirty="0" smtClean="0">
                <a:solidFill>
                  <a:srgbClr val="FF0000"/>
                </a:solidFill>
                <a:latin typeface="+mj-lt"/>
              </a:rPr>
              <a:t> </a:t>
            </a:r>
            <a:r>
              <a:rPr lang="en-US" sz="2400" dirty="0" smtClean="0">
                <a:solidFill>
                  <a:srgbClr val="FF0000"/>
                </a:solidFill>
                <a:latin typeface="Lucida Console" pitchFamily="49" charset="0"/>
              </a:rPr>
              <a:t>fb.2&lt;=fb.1</a:t>
            </a:r>
            <a:endParaRPr lang="en-US" sz="2400" dirty="0">
              <a:solidFill>
                <a:srgbClr val="FF0000"/>
              </a:solidFill>
              <a:latin typeface="Lucida Console" pitchFamily="49" charset="0"/>
            </a:endParaRPr>
          </a:p>
        </p:txBody>
      </p:sp>
    </p:spTree>
    <p:extLst>
      <p:ext uri="{BB962C8B-B14F-4D97-AF65-F5344CB8AC3E}">
        <p14:creationId xmlns:p14="http://schemas.microsoft.com/office/powerpoint/2010/main" val="5726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8"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Filtering Warnings</a:t>
            </a:r>
            <a:endParaRPr lang="en-US" dirty="0"/>
          </a:p>
        </p:txBody>
      </p:sp>
      <mc:AlternateContent xmlns:mc="http://schemas.openxmlformats.org/markup-compatibility/2006" xmlns:a14="http://schemas.microsoft.com/office/drawing/2010/main">
        <mc:Choice Requires="a14">
          <p:sp>
            <p:nvSpPr>
              <p:cNvPr id="6" name="Content Placeholder 5"/>
              <p:cNvSpPr>
                <a:spLocks noGrp="1"/>
              </p:cNvSpPr>
              <p:nvPr>
                <p:ph sz="quarter" idx="1"/>
              </p:nvPr>
            </p:nvSpPr>
            <p:spPr/>
            <p:txBody>
              <a:bodyPr>
                <a:normAutofit/>
              </a:bodyPr>
              <a:lstStyle/>
              <a:p>
                <a:r>
                  <a:rPr lang="en-US" dirty="0" smtClean="0"/>
                  <a:t>DAC removes warnings from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2</m:t>
                        </m:r>
                      </m:sub>
                    </m:sSub>
                  </m:oMath>
                </a14:m>
                <a:r>
                  <a:rPr lang="en-US" dirty="0" smtClean="0"/>
                  <a:t> that are present in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1</m:t>
                        </m:r>
                      </m:sub>
                    </m:sSub>
                  </m:oMath>
                </a14:m>
                <a:endParaRPr lang="en-US" b="0" dirty="0" smtClean="0"/>
              </a:p>
              <a:p>
                <a:endParaRPr lang="en-US" dirty="0" smtClean="0"/>
              </a:p>
              <a:p>
                <a:r>
                  <a:rPr lang="en-US" dirty="0" smtClean="0"/>
                  <a:t>Modular analyses analyze procedures in isolation</a:t>
                </a:r>
              </a:p>
              <a:p>
                <a:pPr lvl="1"/>
                <a:r>
                  <a:rPr lang="en-US" dirty="0" smtClean="0"/>
                  <a:t>Typically results in a large number of warnings</a:t>
                </a:r>
              </a:p>
              <a:p>
                <a:pPr lvl="1"/>
                <a:endParaRPr lang="en-US" dirty="0"/>
              </a:p>
              <a:p>
                <a:r>
                  <a:rPr lang="en-US" dirty="0" smtClean="0"/>
                  <a:t>Two case studies:</a:t>
                </a:r>
              </a:p>
              <a:p>
                <a:pPr lvl="1"/>
                <a:r>
                  <a:rPr lang="en-US" dirty="0" smtClean="0"/>
                  <a:t>Software artifacts infrastructure repository (in paper)</a:t>
                </a:r>
              </a:p>
              <a:p>
                <a:pPr lvl="1"/>
                <a:r>
                  <a:rPr lang="en-US" dirty="0" smtClean="0"/>
                  <a:t>Windows Vista </a:t>
                </a:r>
                <a:r>
                  <a:rPr lang="en-US" dirty="0" err="1" smtClean="0"/>
                  <a:t>vs</a:t>
                </a:r>
                <a:r>
                  <a:rPr lang="en-US" dirty="0" smtClean="0"/>
                  <a:t> Windows 7 device drivers</a:t>
                </a:r>
              </a:p>
              <a:p>
                <a:pPr lvl="1"/>
                <a:endParaRPr lang="en-US" dirty="0"/>
              </a:p>
              <a:p>
                <a:r>
                  <a:rPr lang="en-US" dirty="0" smtClean="0"/>
                  <a:t>Relative null pointer dereference</a:t>
                </a:r>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sz="quarter" idx="1"/>
              </p:nvPr>
            </p:nvSpPr>
            <p:spPr>
              <a:blipFill rotWithShape="1">
                <a:blip r:embed="rId3"/>
                <a:stretch>
                  <a:fillRect l="-706" t="-1067" b="-800"/>
                </a:stretch>
              </a:blipFill>
            </p:spPr>
            <p:txBody>
              <a:bodyPr/>
              <a:lstStyle/>
              <a:p>
                <a:r>
                  <a:rPr lang="en-US">
                    <a:noFill/>
                  </a:rPr>
                  <a:t> </a:t>
                </a:r>
              </a:p>
            </p:txBody>
          </p:sp>
        </mc:Fallback>
      </mc:AlternateContent>
    </p:spTree>
    <p:extLst>
      <p:ext uri="{BB962C8B-B14F-4D97-AF65-F5344CB8AC3E}">
        <p14:creationId xmlns:p14="http://schemas.microsoft.com/office/powerpoint/2010/main" val="11851866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9"/>
            <a:ext cx="7772400" cy="1143000"/>
          </a:xfrm>
        </p:spPr>
        <p:txBody>
          <a:bodyPr/>
          <a:lstStyle/>
          <a:p>
            <a:r>
              <a:rPr lang="en-US" dirty="0" smtClean="0"/>
              <a:t>WDK results</a:t>
            </a:r>
            <a:endParaRPr lang="en-US" dirty="0"/>
          </a:p>
        </p:txBody>
      </p:sp>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914400" y="1754210"/>
            <a:ext cx="7772400" cy="3959180"/>
          </a:xfrm>
        </p:spPr>
      </p:pic>
    </p:spTree>
    <p:extLst>
      <p:ext uri="{BB962C8B-B14F-4D97-AF65-F5344CB8AC3E}">
        <p14:creationId xmlns:p14="http://schemas.microsoft.com/office/powerpoint/2010/main" val="38093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sz="quarter" idx="1"/>
          </p:nvPr>
        </p:nvSpPr>
        <p:spPr>
          <a:xfrm>
            <a:off x="914400" y="1447800"/>
            <a:ext cx="8077200" cy="4572000"/>
          </a:xfrm>
        </p:spPr>
        <p:txBody>
          <a:bodyPr>
            <a:normAutofit/>
          </a:bodyPr>
          <a:lstStyle/>
          <a:p>
            <a:r>
              <a:rPr lang="en-US" dirty="0" smtClean="0"/>
              <a:t>Joshi et al. ‘12: Differential errors for bounded programs</a:t>
            </a:r>
          </a:p>
          <a:p>
            <a:endParaRPr lang="en-US" dirty="0"/>
          </a:p>
          <a:p>
            <a:r>
              <a:rPr lang="en-US" dirty="0" smtClean="0"/>
              <a:t>Relative properties of approx. </a:t>
            </a:r>
            <a:r>
              <a:rPr lang="en-US" smtClean="0"/>
              <a:t>program transformations </a:t>
            </a:r>
            <a:r>
              <a:rPr lang="en-US" dirty="0" smtClean="0"/>
              <a:t>(</a:t>
            </a:r>
            <a:r>
              <a:rPr lang="en-US" dirty="0" err="1" smtClean="0"/>
              <a:t>Carbin</a:t>
            </a:r>
            <a:r>
              <a:rPr lang="en-US" dirty="0" smtClean="0"/>
              <a:t> et al. ‘12, ‘13)</a:t>
            </a:r>
          </a:p>
          <a:p>
            <a:pPr lvl="1"/>
            <a:r>
              <a:rPr lang="en-US" dirty="0" smtClean="0"/>
              <a:t>No automatic tool for checking these</a:t>
            </a:r>
          </a:p>
          <a:p>
            <a:pPr lvl="1"/>
            <a:endParaRPr lang="en-US" dirty="0"/>
          </a:p>
          <a:p>
            <a:r>
              <a:rPr lang="en-US" dirty="0" smtClean="0"/>
              <a:t>Equivalence checking:</a:t>
            </a:r>
          </a:p>
          <a:p>
            <a:pPr lvl="1"/>
            <a:r>
              <a:rPr lang="en-US" dirty="0" smtClean="0"/>
              <a:t>Translation validation, validating program </a:t>
            </a:r>
            <a:r>
              <a:rPr lang="en-US" dirty="0" err="1" smtClean="0"/>
              <a:t>refactorings</a:t>
            </a:r>
            <a:endParaRPr lang="en-US" dirty="0" smtClean="0"/>
          </a:p>
          <a:p>
            <a:pPr lvl="1"/>
            <a:endParaRPr lang="en-US" dirty="0"/>
          </a:p>
          <a:p>
            <a:r>
              <a:rPr lang="en-US" dirty="0" smtClean="0"/>
              <a:t>Product programs (</a:t>
            </a:r>
            <a:r>
              <a:rPr lang="en-US" dirty="0" err="1" smtClean="0"/>
              <a:t>Barthe</a:t>
            </a:r>
            <a:r>
              <a:rPr lang="en-US" dirty="0" smtClean="0"/>
              <a:t> et al. ‘11, </a:t>
            </a:r>
            <a:r>
              <a:rPr lang="en-US" dirty="0" err="1" smtClean="0"/>
              <a:t>Pnueli</a:t>
            </a:r>
            <a:r>
              <a:rPr lang="en-US" dirty="0" smtClean="0"/>
              <a:t> et al. ‘08)</a:t>
            </a:r>
          </a:p>
          <a:p>
            <a:endParaRPr lang="en-US" dirty="0"/>
          </a:p>
        </p:txBody>
      </p:sp>
    </p:spTree>
    <p:extLst>
      <p:ext uri="{BB962C8B-B14F-4D97-AF65-F5344CB8AC3E}">
        <p14:creationId xmlns:p14="http://schemas.microsoft.com/office/powerpoint/2010/main" val="22082773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sz="quarter" idx="1"/>
          </p:nvPr>
        </p:nvSpPr>
        <p:spPr/>
        <p:txBody>
          <a:bodyPr/>
          <a:lstStyle/>
          <a:p>
            <a:r>
              <a:rPr lang="en-US" dirty="0" smtClean="0"/>
              <a:t>A new form of relative correctness, from assertions</a:t>
            </a:r>
          </a:p>
          <a:p>
            <a:pPr lvl="1"/>
            <a:r>
              <a:rPr lang="en-US" dirty="0" smtClean="0"/>
              <a:t>Complementary to equivalence</a:t>
            </a:r>
            <a:r>
              <a:rPr lang="en-US" dirty="0"/>
              <a:t> </a:t>
            </a:r>
            <a:r>
              <a:rPr lang="en-US" dirty="0" smtClean="0"/>
              <a:t>and refinement</a:t>
            </a:r>
          </a:p>
          <a:p>
            <a:endParaRPr lang="en-US" dirty="0"/>
          </a:p>
          <a:p>
            <a:r>
              <a:rPr lang="en-US" dirty="0" smtClean="0"/>
              <a:t>A modular composition procedure</a:t>
            </a:r>
          </a:p>
          <a:p>
            <a:pPr lvl="1"/>
            <a:r>
              <a:rPr lang="en-US" dirty="0" smtClean="0"/>
              <a:t>Enables decomposition of the proof</a:t>
            </a:r>
          </a:p>
          <a:p>
            <a:pPr lvl="1"/>
            <a:r>
              <a:rPr lang="en-US" dirty="0" smtClean="0"/>
              <a:t>Use off-the-shelf verifiers for differential checking</a:t>
            </a:r>
          </a:p>
          <a:p>
            <a:pPr lvl="1"/>
            <a:endParaRPr lang="en-US" dirty="0"/>
          </a:p>
          <a:p>
            <a:r>
              <a:rPr lang="en-US" dirty="0" smtClean="0"/>
              <a:t>Implementation inside </a:t>
            </a:r>
            <a:r>
              <a:rPr lang="en-US" dirty="0" err="1" smtClean="0"/>
              <a:t>SymDiff</a:t>
            </a:r>
            <a:r>
              <a:rPr lang="en-US" dirty="0" smtClean="0"/>
              <a:t> for automated proofs</a:t>
            </a:r>
          </a:p>
          <a:p>
            <a:endParaRPr lang="en-US" dirty="0"/>
          </a:p>
          <a:p>
            <a:r>
              <a:rPr lang="en-US" dirty="0" smtClean="0"/>
              <a:t>Applications: bug fixes and filtering warnings</a:t>
            </a:r>
            <a:endParaRPr lang="en-US" dirty="0"/>
          </a:p>
        </p:txBody>
      </p:sp>
    </p:spTree>
    <p:extLst>
      <p:ext uri="{BB962C8B-B14F-4D97-AF65-F5344CB8AC3E}">
        <p14:creationId xmlns:p14="http://schemas.microsoft.com/office/powerpoint/2010/main" val="1792869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Syntax and Semantics</a:t>
            </a:r>
            <a:endParaRPr lang="en-US" dirty="0"/>
          </a:p>
        </p:txBody>
      </p:sp>
      <mc:AlternateContent xmlns:mc="http://schemas.openxmlformats.org/markup-compatibility/2006" xmlns:a14="http://schemas.microsoft.com/office/drawing/2010/main">
        <mc:Choice Requires="a14">
          <p:sp>
            <p:nvSpPr>
              <p:cNvPr id="6" name="Content Placeholder 5"/>
              <p:cNvSpPr>
                <a:spLocks noGrp="1"/>
              </p:cNvSpPr>
              <p:nvPr>
                <p:ph sz="quarter" idx="1"/>
              </p:nvPr>
            </p:nvSpPr>
            <p:spPr/>
            <p:txBody>
              <a:bodyPr>
                <a:normAutofit/>
              </a:bodyPr>
              <a:lstStyle/>
              <a:p>
                <a:r>
                  <a:rPr lang="en-US" dirty="0" smtClean="0"/>
                  <a:t>Subset of Boogie intermediate language</a:t>
                </a:r>
              </a:p>
              <a:p>
                <a:pPr lvl="1"/>
                <a:r>
                  <a:rPr lang="en-US" dirty="0"/>
                  <a:t>A</a:t>
                </a:r>
                <a:r>
                  <a:rPr lang="en-US" dirty="0" smtClean="0"/>
                  <a:t>ssignments, </a:t>
                </a:r>
                <a:r>
                  <a:rPr lang="en-US" dirty="0" err="1" smtClean="0"/>
                  <a:t>gotos</a:t>
                </a:r>
                <a:r>
                  <a:rPr lang="en-US" dirty="0" smtClean="0"/>
                  <a:t>, assumes, function calls, UIF, … </a:t>
                </a:r>
              </a:p>
              <a:p>
                <a:pPr lvl="1"/>
                <a:endParaRPr lang="en-US" dirty="0"/>
              </a:p>
              <a:p>
                <a:r>
                  <a:rPr lang="en-US" dirty="0" err="1" smtClean="0"/>
                  <a:t>Desugar</a:t>
                </a:r>
                <a:r>
                  <a:rPr lang="en-US" dirty="0" smtClean="0"/>
                  <a:t> loops into recursive functions (see paper)</a:t>
                </a:r>
              </a:p>
              <a:p>
                <a:pPr marL="0" indent="0">
                  <a:buNone/>
                </a:pPr>
                <a:endParaRPr lang="en-US" dirty="0"/>
              </a:p>
              <a:p>
                <a:r>
                  <a:rPr lang="en-US" dirty="0" smtClean="0"/>
                  <a:t>Let </a:t>
                </a:r>
                <a14:m>
                  <m:oMath xmlns:m="http://schemas.openxmlformats.org/officeDocument/2006/math">
                    <m:r>
                      <m:rPr>
                        <m:sty m:val="p"/>
                      </m:rPr>
                      <a:rPr lang="en-US" b="0" i="0" smtClean="0">
                        <a:latin typeface="Cambria Math"/>
                      </a:rPr>
                      <m:t>Σ</m:t>
                    </m:r>
                  </m:oMath>
                </a14:m>
                <a:r>
                  <a:rPr lang="en-US" dirty="0" smtClean="0"/>
                  <a:t> be the set of all possible states of a program</a:t>
                </a:r>
              </a:p>
              <a:p>
                <a:endParaRPr lang="en-US" dirty="0"/>
              </a:p>
              <a:p>
                <a14:m>
                  <m:oMath xmlns:m="http://schemas.openxmlformats.org/officeDocument/2006/math">
                    <m:sSub>
                      <m:sSubPr>
                        <m:ctrlPr>
                          <a:rPr lang="en-US" b="0" i="1" smtClean="0">
                            <a:latin typeface="Cambria Math"/>
                          </a:rPr>
                        </m:ctrlPr>
                      </m:sSubPr>
                      <m:e>
                        <m:r>
                          <m:rPr>
                            <m:sty m:val="p"/>
                          </m:rPr>
                          <a:rPr lang="en-US" b="0" i="0" smtClean="0">
                            <a:latin typeface="Cambria Math"/>
                          </a:rPr>
                          <m:t>Τ</m:t>
                        </m:r>
                      </m:e>
                      <m:sub>
                        <m:r>
                          <a:rPr lang="en-US" b="0" i="1" smtClean="0">
                            <a:latin typeface="Cambria Math"/>
                          </a:rPr>
                          <m:t>𝑃</m:t>
                        </m:r>
                      </m:sub>
                    </m:sSub>
                    <m:r>
                      <a:rPr lang="en-US" b="0" i="1" smtClean="0">
                        <a:latin typeface="Cambria Math"/>
                      </a:rPr>
                      <m:t>⊆</m:t>
                    </m:r>
                    <m:r>
                      <m:rPr>
                        <m:sty m:val="p"/>
                      </m:rPr>
                      <a:rPr lang="en-US" b="0" i="0" smtClean="0">
                        <a:latin typeface="Cambria Math"/>
                      </a:rPr>
                      <m:t>Σ</m:t>
                    </m:r>
                    <m:r>
                      <a:rPr lang="en-US" b="0" i="1" smtClean="0">
                        <a:latin typeface="Cambria Math"/>
                      </a:rPr>
                      <m:t>×</m:t>
                    </m:r>
                    <m:r>
                      <m:rPr>
                        <m:sty m:val="p"/>
                      </m:rPr>
                      <a:rPr lang="en-US" b="0" i="0" smtClean="0">
                        <a:latin typeface="Cambria Math"/>
                      </a:rPr>
                      <m:t>Σ</m:t>
                    </m:r>
                  </m:oMath>
                </a14:m>
                <a:r>
                  <a:rPr lang="en-US" dirty="0" smtClean="0"/>
                  <a:t> is the input-output relation of </a:t>
                </a:r>
                <a14:m>
                  <m:oMath xmlns:m="http://schemas.openxmlformats.org/officeDocument/2006/math">
                    <m:r>
                      <a:rPr lang="en-US" b="0" i="1" smtClean="0">
                        <a:latin typeface="Cambria Math"/>
                      </a:rPr>
                      <m:t>𝑃</m:t>
                    </m:r>
                  </m:oMath>
                </a14:m>
                <a:endParaRPr lang="en-US" dirty="0" smtClean="0"/>
              </a:p>
              <a:p>
                <a:pPr lvl="1"/>
                <a14:m>
                  <m:oMath xmlns:m="http://schemas.openxmlformats.org/officeDocument/2006/math">
                    <m:d>
                      <m:dPr>
                        <m:ctrlPr>
                          <a:rPr lang="en-US" b="0" i="1" smtClean="0">
                            <a:latin typeface="Cambria Math"/>
                          </a:rPr>
                        </m:ctrlPr>
                      </m:dPr>
                      <m:e>
                        <m:r>
                          <a:rPr lang="en-US" b="0" i="1" smtClean="0">
                            <a:latin typeface="Cambria Math"/>
                          </a:rPr>
                          <m:t>𝜎</m:t>
                        </m:r>
                        <m:r>
                          <a:rPr lang="en-US" b="0" i="1" smtClean="0">
                            <a:latin typeface="Cambria Math"/>
                          </a:rPr>
                          <m:t>,</m:t>
                        </m:r>
                        <m:sSup>
                          <m:sSupPr>
                            <m:ctrlPr>
                              <a:rPr lang="en-US" b="0" i="1" smtClean="0">
                                <a:latin typeface="Cambria Math"/>
                              </a:rPr>
                            </m:ctrlPr>
                          </m:sSupPr>
                          <m:e>
                            <m:r>
                              <a:rPr lang="en-US" b="0" i="1" smtClean="0">
                                <a:latin typeface="Cambria Math"/>
                              </a:rPr>
                              <m:t>𝜎</m:t>
                            </m:r>
                          </m:e>
                          <m:sup>
                            <m:r>
                              <a:rPr lang="en-US" b="0" i="1" smtClean="0">
                                <a:latin typeface="Cambria Math"/>
                              </a:rPr>
                              <m:t>′</m:t>
                            </m:r>
                          </m:sup>
                        </m:sSup>
                      </m:e>
                    </m:d>
                    <m:r>
                      <a:rPr lang="en-US" b="0" i="1" smtClean="0">
                        <a:latin typeface="Cambria Math"/>
                      </a:rPr>
                      <m:t>∈</m:t>
                    </m:r>
                    <m:sSub>
                      <m:sSubPr>
                        <m:ctrlPr>
                          <a:rPr lang="en-US" b="0" i="1" smtClean="0">
                            <a:latin typeface="Cambria Math"/>
                          </a:rPr>
                        </m:ctrlPr>
                      </m:sSubPr>
                      <m:e>
                        <m:r>
                          <m:rPr>
                            <m:sty m:val="p"/>
                          </m:rPr>
                          <a:rPr lang="en-US" b="0" i="0" smtClean="0">
                            <a:latin typeface="Cambria Math"/>
                          </a:rPr>
                          <m:t>Τ</m:t>
                        </m:r>
                      </m:e>
                      <m:sub>
                        <m:r>
                          <a:rPr lang="en-US" b="0" i="1" smtClean="0">
                            <a:latin typeface="Cambria Math"/>
                          </a:rPr>
                          <m:t>𝑃</m:t>
                        </m:r>
                      </m:sub>
                    </m:sSub>
                  </m:oMath>
                </a14:m>
                <a:r>
                  <a:rPr lang="en-US" dirty="0" smtClean="0"/>
                  <a:t> </a:t>
                </a:r>
                <a:r>
                  <a:rPr lang="en-US" dirty="0" err="1" smtClean="0"/>
                  <a:t>iff</a:t>
                </a:r>
                <a:r>
                  <a:rPr lang="en-US" dirty="0" smtClean="0"/>
                  <a:t> there is an execution of </a:t>
                </a:r>
                <a14:m>
                  <m:oMath xmlns:m="http://schemas.openxmlformats.org/officeDocument/2006/math">
                    <m:r>
                      <a:rPr lang="en-US" b="0" i="1" smtClean="0">
                        <a:latin typeface="Cambria Math"/>
                      </a:rPr>
                      <m:t>𝑃</m:t>
                    </m:r>
                    <m:d>
                      <m:dPr>
                        <m:ctrlPr>
                          <a:rPr lang="en-US" b="0" i="1" smtClean="0">
                            <a:latin typeface="Cambria Math"/>
                          </a:rPr>
                        </m:ctrlPr>
                      </m:dPr>
                      <m:e>
                        <m:r>
                          <a:rPr lang="en-US" b="0" i="1" smtClean="0">
                            <a:latin typeface="Cambria Math"/>
                          </a:rPr>
                          <m:t>𝜎</m:t>
                        </m:r>
                      </m:e>
                    </m:d>
                    <m:r>
                      <a:rPr lang="en-US" b="0" i="1" smtClean="0">
                        <a:latin typeface="Cambria Math"/>
                      </a:rPr>
                      <m:t>=</m:t>
                    </m:r>
                    <m:r>
                      <a:rPr lang="en-US" b="0" i="1" smtClean="0">
                        <a:latin typeface="Cambria Math"/>
                      </a:rPr>
                      <m:t>𝜎</m:t>
                    </m:r>
                    <m:r>
                      <a:rPr lang="en-US" b="0" i="1" smtClean="0">
                        <a:latin typeface="Cambria Math"/>
                      </a:rPr>
                      <m:t>′</m:t>
                    </m:r>
                  </m:oMath>
                </a14:m>
                <a:endParaRPr lang="en-US" dirty="0" smtClean="0"/>
              </a:p>
              <a:p>
                <a:endParaRPr lang="en-US" dirty="0" smtClean="0"/>
              </a:p>
              <a:p>
                <a:endParaRPr lang="en-US" dirty="0"/>
              </a:p>
              <a:p>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sz="quarter" idx="1"/>
              </p:nvPr>
            </p:nvSpPr>
            <p:spPr>
              <a:blipFill rotWithShape="1">
                <a:blip r:embed="rId3"/>
                <a:stretch>
                  <a:fillRect l="-706" t="-1067"/>
                </a:stretch>
              </a:blipFill>
            </p:spPr>
            <p:txBody>
              <a:bodyPr/>
              <a:lstStyle/>
              <a:p>
                <a:r>
                  <a:rPr lang="en-US">
                    <a:noFill/>
                  </a:rPr>
                  <a:t> </a:t>
                </a:r>
              </a:p>
            </p:txBody>
          </p:sp>
        </mc:Fallback>
      </mc:AlternateContent>
    </p:spTree>
    <p:extLst>
      <p:ext uri="{BB962C8B-B14F-4D97-AF65-F5344CB8AC3E}">
        <p14:creationId xmlns:p14="http://schemas.microsoft.com/office/powerpoint/2010/main" val="394378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Invariant Inference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r>
                  <a:rPr lang="en-US" dirty="0" smtClean="0"/>
                  <a:t>Standard invariant inference techniques are applicable</a:t>
                </a:r>
              </a:p>
              <a:p>
                <a:endParaRPr lang="en-US" dirty="0" smtClean="0"/>
              </a:p>
              <a:p>
                <a:r>
                  <a:rPr lang="en-US" dirty="0" smtClean="0"/>
                  <a:t>Use Houdini for conjunctive invariants</a:t>
                </a:r>
              </a:p>
              <a:p>
                <a:pPr lvl="1"/>
                <a:r>
                  <a:rPr lang="en-US" dirty="0" smtClean="0"/>
                  <a:t>Enumerate candidate invariants</a:t>
                </a:r>
              </a:p>
              <a:p>
                <a:pPr lvl="1"/>
                <a:r>
                  <a:rPr lang="en-US" dirty="0" smtClean="0"/>
                  <a:t>Iteratively reject invalid candidates</a:t>
                </a:r>
              </a:p>
              <a:p>
                <a:pPr lvl="1"/>
                <a:endParaRPr lang="en-US" dirty="0" smtClean="0"/>
              </a:p>
              <a:p>
                <a:r>
                  <a:rPr lang="en-US" dirty="0" smtClean="0"/>
                  <a:t>Candidates relate mapped variables:</a:t>
                </a:r>
              </a:p>
              <a:p>
                <a:pPr lvl="1"/>
                <a:r>
                  <a:rPr lang="en-US" dirty="0" smtClean="0"/>
                  <a:t>Boolean variables: </a:t>
                </a:r>
                <a14:m>
                  <m:oMath xmlns:m="http://schemas.openxmlformats.org/officeDocument/2006/math">
                    <m:sSub>
                      <m:sSubPr>
                        <m:ctrlPr>
                          <a:rPr lang="en-US" b="0" i="1" smtClean="0">
                            <a:latin typeface="Cambria Math"/>
                          </a:rPr>
                        </m:ctrlPr>
                      </m:sSubPr>
                      <m:e>
                        <m:r>
                          <a:rPr lang="en-US" b="0" i="1" smtClean="0">
                            <a:latin typeface="Cambria Math"/>
                          </a:rPr>
                          <m:t>𝑣</m:t>
                        </m:r>
                      </m:e>
                      <m:sub>
                        <m:r>
                          <a:rPr lang="en-US" b="0" i="1" smtClean="0">
                            <a:latin typeface="Cambria Math"/>
                          </a:rPr>
                          <m:t>1</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2</m:t>
                        </m:r>
                      </m:sub>
                    </m:sSub>
                    <m:r>
                      <a:rPr lang="en-US" b="0" i="1" smtClean="0">
                        <a:latin typeface="Cambria Math"/>
                      </a:rPr>
                      <m:t>, </m:t>
                    </m:r>
                    <m:sSub>
                      <m:sSubPr>
                        <m:ctrlPr>
                          <a:rPr lang="en-US" b="0" i="1" smtClean="0">
                            <a:latin typeface="Cambria Math"/>
                          </a:rPr>
                        </m:ctrlPr>
                      </m:sSubPr>
                      <m:e>
                        <m:r>
                          <a:rPr lang="en-US" b="0" i="1" smtClean="0">
                            <a:latin typeface="Cambria Math"/>
                          </a:rPr>
                          <m:t>𝑣</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1</m:t>
                        </m:r>
                      </m:sub>
                    </m:sSub>
                  </m:oMath>
                </a14:m>
                <a:endParaRPr lang="en-US" dirty="0" smtClean="0"/>
              </a:p>
              <a:p>
                <a:pPr lvl="1"/>
                <a:r>
                  <a:rPr lang="en-US" dirty="0" smtClean="0"/>
                  <a:t>Integer variables: </a:t>
                </a:r>
                <a14:m>
                  <m:oMath xmlns:m="http://schemas.openxmlformats.org/officeDocument/2006/math">
                    <m:sSub>
                      <m:sSubPr>
                        <m:ctrlPr>
                          <a:rPr lang="en-US" b="0" i="1" smtClean="0">
                            <a:latin typeface="Cambria Math"/>
                          </a:rPr>
                        </m:ctrlPr>
                      </m:sSubPr>
                      <m:e>
                        <m:r>
                          <a:rPr lang="en-US" b="0" i="1" smtClean="0">
                            <a:latin typeface="Cambria Math"/>
                          </a:rPr>
                          <m:t>𝑣</m:t>
                        </m:r>
                      </m:e>
                      <m:sub>
                        <m:r>
                          <a:rPr lang="en-US" b="0" i="1" smtClean="0">
                            <a:latin typeface="Cambria Math"/>
                          </a:rPr>
                          <m:t>1</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1</m:t>
                        </m:r>
                      </m:sub>
                    </m:sSub>
                  </m:oMath>
                </a14:m>
                <a:endParaRPr lang="en-US" dirty="0" smtClean="0"/>
              </a:p>
              <a:p>
                <a:pPr lvl="1"/>
                <a:r>
                  <a:rPr lang="en-US" dirty="0" smtClean="0"/>
                  <a:t>Otherwise: </a:t>
                </a:r>
                <a14:m>
                  <m:oMath xmlns:m="http://schemas.openxmlformats.org/officeDocument/2006/math">
                    <m:sSub>
                      <m:sSubPr>
                        <m:ctrlPr>
                          <a:rPr lang="en-US" b="0" i="1" smtClean="0">
                            <a:latin typeface="Cambria Math"/>
                          </a:rPr>
                        </m:ctrlPr>
                      </m:sSubPr>
                      <m:e>
                        <m:r>
                          <a:rPr lang="en-US" b="0" i="1" smtClean="0">
                            <a:latin typeface="Cambria Math"/>
                          </a:rPr>
                          <m:t>𝑣</m:t>
                        </m:r>
                      </m:e>
                      <m:sub>
                        <m:r>
                          <a:rPr lang="en-US" b="0" i="1" smtClean="0">
                            <a:latin typeface="Cambria Math"/>
                          </a:rPr>
                          <m:t>1</m:t>
                        </m:r>
                      </m:sub>
                    </m:sSub>
                    <m:r>
                      <a:rPr lang="en-US" b="0" i="1" smtClean="0">
                        <a:latin typeface="Cambria Math"/>
                      </a:rPr>
                      <m:t>=</m:t>
                    </m:r>
                    <m:sSub>
                      <m:sSubPr>
                        <m:ctrlPr>
                          <a:rPr lang="en-US" b="0" i="1" smtClean="0">
                            <a:latin typeface="Cambria Math"/>
                          </a:rPr>
                        </m:ctrlPr>
                      </m:sSubPr>
                      <m:e>
                        <m:r>
                          <a:rPr lang="en-US" b="0" i="1" smtClean="0">
                            <a:latin typeface="Cambria Math"/>
                          </a:rPr>
                          <m:t>𝑣</m:t>
                        </m:r>
                      </m:e>
                      <m:sub>
                        <m:r>
                          <a:rPr lang="en-US" b="0" i="1" smtClean="0">
                            <a:latin typeface="Cambria Math"/>
                          </a:rPr>
                          <m:t>2</m:t>
                        </m:r>
                      </m:sub>
                    </m:sSub>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3"/>
                <a:stretch>
                  <a:fillRect l="-706" t="-1067" r="-863"/>
                </a:stretch>
              </a:blipFill>
            </p:spPr>
            <p:txBody>
              <a:bodyPr/>
              <a:lstStyle/>
              <a:p>
                <a:r>
                  <a:rPr lang="en-US">
                    <a:noFill/>
                  </a:rPr>
                  <a:t> </a:t>
                </a:r>
              </a:p>
            </p:txBody>
          </p:sp>
        </mc:Fallback>
      </mc:AlternateContent>
    </p:spTree>
    <p:extLst>
      <p:ext uri="{BB962C8B-B14F-4D97-AF65-F5344CB8AC3E}">
        <p14:creationId xmlns:p14="http://schemas.microsoft.com/office/powerpoint/2010/main" val="916695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1143000"/>
          </a:xfrm>
        </p:spPr>
        <p:txBody>
          <a:bodyPr/>
          <a:lstStyle/>
          <a:p>
            <a:r>
              <a:rPr lang="en-US" dirty="0" smtClean="0"/>
              <a:t>Assertion Checking</a:t>
            </a:r>
            <a:endParaRPr lang="en-US" dirty="0"/>
          </a:p>
        </p:txBody>
      </p:sp>
      <p:sp>
        <p:nvSpPr>
          <p:cNvPr id="4" name="Content Placeholder 3"/>
          <p:cNvSpPr>
            <a:spLocks noGrp="1"/>
          </p:cNvSpPr>
          <p:nvPr>
            <p:ph sz="quarter" idx="1"/>
          </p:nvPr>
        </p:nvSpPr>
        <p:spPr>
          <a:xfrm>
            <a:off x="533400" y="1219200"/>
            <a:ext cx="4130040" cy="4572000"/>
          </a:xfrm>
        </p:spPr>
        <p:txBody>
          <a:bodyPr>
            <a:normAutofit/>
          </a:bodyPr>
          <a:lstStyle/>
          <a:p>
            <a:pPr marL="0" indent="0">
              <a:buNone/>
            </a:pPr>
            <a:r>
              <a:rPr lang="en-US" sz="2200" dirty="0" smtClean="0">
                <a:latin typeface="Lucida Console" pitchFamily="49" charset="0"/>
              </a:rPr>
              <a:t>void </a:t>
            </a:r>
            <a:r>
              <a:rPr lang="en-US" sz="2200" dirty="0" err="1" smtClean="0">
                <a:latin typeface="Lucida Console" pitchFamily="49" charset="0"/>
              </a:rPr>
              <a:t>strcopy</a:t>
            </a:r>
            <a:endParaRPr lang="en-US" sz="2200" dirty="0" smtClean="0">
              <a:latin typeface="Lucida Console" pitchFamily="49" charset="0"/>
            </a:endParaRPr>
          </a:p>
          <a:p>
            <a:pPr marL="0" indent="0">
              <a:buNone/>
            </a:pPr>
            <a:r>
              <a:rPr lang="en-US" sz="2200" dirty="0" smtClean="0">
                <a:latin typeface="Lucida Console" pitchFamily="49" charset="0"/>
              </a:rPr>
              <a:t>(char* </a:t>
            </a:r>
            <a:r>
              <a:rPr lang="en-US" sz="2200" dirty="0" err="1" smtClean="0">
                <a:latin typeface="Lucida Console" pitchFamily="49" charset="0"/>
              </a:rPr>
              <a:t>dst</a:t>
            </a:r>
            <a:r>
              <a:rPr lang="en-US" sz="2200" dirty="0" smtClean="0">
                <a:latin typeface="Lucida Console" pitchFamily="49" charset="0"/>
              </a:rPr>
              <a:t>, char*</a:t>
            </a:r>
            <a:r>
              <a:rPr lang="en-US" sz="2200" dirty="0" err="1" smtClean="0">
                <a:latin typeface="Lucida Console" pitchFamily="49" charset="0"/>
              </a:rPr>
              <a:t>src</a:t>
            </a:r>
            <a:r>
              <a:rPr lang="en-US" sz="2200" dirty="0" smtClean="0">
                <a:latin typeface="Lucida Console" pitchFamily="49" charset="0"/>
              </a:rPr>
              <a:t>, </a:t>
            </a:r>
            <a:r>
              <a:rPr lang="en-US" sz="2200" dirty="0" err="1" smtClean="0">
                <a:latin typeface="Lucida Console" pitchFamily="49" charset="0"/>
              </a:rPr>
              <a:t>int</a:t>
            </a:r>
            <a:r>
              <a:rPr lang="en-US" sz="2200" dirty="0" smtClean="0">
                <a:latin typeface="Lucida Console" pitchFamily="49" charset="0"/>
              </a:rPr>
              <a:t> size)</a:t>
            </a:r>
          </a:p>
          <a:p>
            <a:pPr marL="0" indent="0">
              <a:buNone/>
            </a:pPr>
            <a:r>
              <a:rPr lang="en-US" sz="2200" dirty="0" smtClean="0">
                <a:latin typeface="Lucida Console" pitchFamily="49" charset="0"/>
              </a:rPr>
              <a:t>{</a:t>
            </a:r>
          </a:p>
          <a:p>
            <a:pPr marL="0" indent="0">
              <a:buNone/>
            </a:pPr>
            <a:r>
              <a:rPr lang="en-US" sz="2200" dirty="0" smtClean="0">
                <a:latin typeface="Lucida Console" pitchFamily="49" charset="0"/>
              </a:rPr>
              <a:t>  </a:t>
            </a:r>
            <a:r>
              <a:rPr lang="en-US" sz="2200" dirty="0" err="1" smtClean="0">
                <a:latin typeface="Lucida Console" pitchFamily="49" charset="0"/>
              </a:rPr>
              <a:t>int</a:t>
            </a:r>
            <a:r>
              <a:rPr lang="en-US" sz="2200" dirty="0" smtClean="0">
                <a:latin typeface="Lucida Console" pitchFamily="49" charset="0"/>
              </a:rPr>
              <a:t> </a:t>
            </a:r>
            <a:r>
              <a:rPr lang="en-US" sz="2200" dirty="0" err="1" smtClean="0">
                <a:latin typeface="Lucida Console" pitchFamily="49" charset="0"/>
              </a:rPr>
              <a:t>i</a:t>
            </a:r>
            <a:r>
              <a:rPr lang="en-US" sz="2200" dirty="0" smtClean="0">
                <a:latin typeface="Lucida Console" pitchFamily="49" charset="0"/>
              </a:rPr>
              <a:t>=0;</a:t>
            </a:r>
          </a:p>
          <a:p>
            <a:pPr marL="0" indent="0">
              <a:buNone/>
            </a:pPr>
            <a:r>
              <a:rPr lang="en-US" sz="2200" dirty="0">
                <a:latin typeface="Lucida Console" pitchFamily="49" charset="0"/>
              </a:rPr>
              <a:t> </a:t>
            </a:r>
            <a:r>
              <a:rPr lang="en-US" sz="2200" dirty="0" smtClean="0">
                <a:latin typeface="Lucida Console" pitchFamily="49" charset="0"/>
              </a:rPr>
              <a:t> for(;</a:t>
            </a:r>
            <a:r>
              <a:rPr lang="en-US" sz="2200" dirty="0" err="1" smtClean="0">
                <a:latin typeface="Lucida Console" pitchFamily="49" charset="0"/>
              </a:rPr>
              <a:t>i</a:t>
            </a:r>
            <a:r>
              <a:rPr lang="en-US" sz="2200" dirty="0" smtClean="0">
                <a:latin typeface="Lucida Console" pitchFamily="49" charset="0"/>
              </a:rPr>
              <a:t>&lt;size-1 &amp;&amp;</a:t>
            </a:r>
          </a:p>
          <a:p>
            <a:pPr marL="0" indent="0">
              <a:buNone/>
            </a:pPr>
            <a:r>
              <a:rPr lang="en-US" sz="2200" dirty="0" smtClean="0">
                <a:latin typeface="Lucida Console" pitchFamily="49" charset="0"/>
              </a:rPr>
              <a:t>       *</a:t>
            </a:r>
            <a:r>
              <a:rPr lang="en-US" sz="2200" dirty="0" err="1" smtClean="0">
                <a:latin typeface="Lucida Console" pitchFamily="49" charset="0"/>
              </a:rPr>
              <a:t>src</a:t>
            </a:r>
            <a:r>
              <a:rPr lang="en-US" sz="2200" dirty="0" smtClean="0">
                <a:latin typeface="Lucida Console" pitchFamily="49" charset="0"/>
              </a:rPr>
              <a:t>; </a:t>
            </a:r>
            <a:r>
              <a:rPr lang="en-US" sz="2200" dirty="0" err="1" smtClean="0">
                <a:latin typeface="Lucida Console" pitchFamily="49" charset="0"/>
              </a:rPr>
              <a:t>i</a:t>
            </a:r>
            <a:r>
              <a:rPr lang="en-US" sz="2200" dirty="0" smtClean="0">
                <a:latin typeface="Lucida Console" pitchFamily="49" charset="0"/>
              </a:rPr>
              <a:t>++)</a:t>
            </a:r>
          </a:p>
          <a:p>
            <a:pPr marL="0" indent="0">
              <a:buNone/>
            </a:pPr>
            <a:r>
              <a:rPr lang="en-US" sz="2200" dirty="0">
                <a:latin typeface="Lucida Console" pitchFamily="49" charset="0"/>
              </a:rPr>
              <a:t> </a:t>
            </a:r>
            <a:r>
              <a:rPr lang="en-US" sz="2200" dirty="0" smtClean="0">
                <a:latin typeface="Lucida Console" pitchFamily="49" charset="0"/>
              </a:rPr>
              <a:t>   *</a:t>
            </a:r>
            <a:r>
              <a:rPr lang="en-US" sz="2200" dirty="0" err="1" smtClean="0">
                <a:latin typeface="Lucida Console" pitchFamily="49" charset="0"/>
              </a:rPr>
              <a:t>dst</a:t>
            </a:r>
            <a:r>
              <a:rPr lang="en-US" sz="2200" dirty="0" smtClean="0">
                <a:latin typeface="Lucida Console" pitchFamily="49" charset="0"/>
              </a:rPr>
              <a:t>++ = *</a:t>
            </a:r>
            <a:r>
              <a:rPr lang="en-US" sz="2200" dirty="0" err="1" smtClean="0">
                <a:latin typeface="Lucida Console" pitchFamily="49" charset="0"/>
              </a:rPr>
              <a:t>src</a:t>
            </a:r>
            <a:r>
              <a:rPr lang="en-US" sz="2200" dirty="0" smtClean="0">
                <a:latin typeface="Lucida Console" pitchFamily="49" charset="0"/>
              </a:rPr>
              <a:t>++;</a:t>
            </a:r>
          </a:p>
          <a:p>
            <a:pPr marL="0" indent="0">
              <a:buNone/>
            </a:pPr>
            <a:r>
              <a:rPr lang="en-US" sz="2200" dirty="0">
                <a:latin typeface="Lucida Console" pitchFamily="49" charset="0"/>
              </a:rPr>
              <a:t> </a:t>
            </a:r>
            <a:r>
              <a:rPr lang="en-US" sz="2200" dirty="0" smtClean="0">
                <a:latin typeface="Lucida Console" pitchFamily="49" charset="0"/>
              </a:rPr>
              <a:t> *</a:t>
            </a:r>
            <a:r>
              <a:rPr lang="en-US" sz="2200" dirty="0" err="1" smtClean="0">
                <a:latin typeface="Lucida Console" pitchFamily="49" charset="0"/>
              </a:rPr>
              <a:t>dst</a:t>
            </a:r>
            <a:r>
              <a:rPr lang="en-US" sz="2200" dirty="0" smtClean="0">
                <a:latin typeface="Lucida Console" pitchFamily="49" charset="0"/>
              </a:rPr>
              <a:t> = 0;</a:t>
            </a:r>
          </a:p>
          <a:p>
            <a:pPr marL="0" indent="0">
              <a:buNone/>
            </a:pPr>
            <a:r>
              <a:rPr lang="en-US" sz="2200" dirty="0" smtClean="0">
                <a:latin typeface="Lucida Console" pitchFamily="49" charset="0"/>
              </a:rPr>
              <a:t>}</a:t>
            </a:r>
            <a:endParaRPr lang="en-US" sz="2200" dirty="0">
              <a:latin typeface="Lucida Console" pitchFamily="49" charset="0"/>
            </a:endParaRPr>
          </a:p>
        </p:txBody>
      </p:sp>
      <mc:AlternateContent xmlns:mc="http://schemas.openxmlformats.org/markup-compatibility/2006">
        <mc:Choice xmlns:a14="http://schemas.microsoft.com/office/drawing/2010/main" Requires="a14">
          <p:sp>
            <p:nvSpPr>
              <p:cNvPr id="5" name="Content Placeholder 4"/>
              <p:cNvSpPr>
                <a:spLocks noGrp="1"/>
              </p:cNvSpPr>
              <p:nvPr>
                <p:ph sz="quarter" idx="2"/>
              </p:nvPr>
            </p:nvSpPr>
            <p:spPr>
              <a:xfrm>
                <a:off x="4572000" y="1447799"/>
                <a:ext cx="4267200" cy="4724401"/>
              </a:xfrm>
            </p:spPr>
            <p:txBody>
              <a:bodyPr>
                <a:normAutofit/>
              </a:bodyPr>
              <a:lstStyle/>
              <a:p>
                <a:r>
                  <a:rPr lang="en-US" dirty="0" smtClean="0"/>
                  <a:t>Given a program </a:t>
                </a:r>
                <a14:m>
                  <m:oMath xmlns:m="http://schemas.openxmlformats.org/officeDocument/2006/math">
                    <m:r>
                      <a:rPr lang="en-US" b="0" i="1" smtClean="0">
                        <a:latin typeface="Cambria Math"/>
                      </a:rPr>
                      <m:t>𝑃</m:t>
                    </m:r>
                  </m:oMath>
                </a14:m>
                <a:endParaRPr lang="en-US" dirty="0" smtClean="0"/>
              </a:p>
              <a:p>
                <a:endParaRPr lang="en-US" sz="2400" dirty="0"/>
              </a:p>
              <a:p>
                <a:r>
                  <a:rPr lang="en-US" dirty="0" smtClean="0"/>
                  <a:t>With a spec to verify</a:t>
                </a:r>
              </a:p>
              <a:p>
                <a:pPr lvl="1"/>
                <a:r>
                  <a:rPr lang="en-US" dirty="0" smtClean="0"/>
                  <a:t>Assertions</a:t>
                </a:r>
              </a:p>
              <a:p>
                <a:pPr lvl="1"/>
                <a:r>
                  <a:rPr lang="en-US" dirty="0" smtClean="0"/>
                  <a:t>E.g., memory safety</a:t>
                </a:r>
              </a:p>
              <a:p>
                <a:pPr lvl="1"/>
                <a:endParaRPr lang="en-US" dirty="0"/>
              </a:p>
              <a:p>
                <a:r>
                  <a:rPr lang="en-US" dirty="0" smtClean="0"/>
                  <a:t>Find executions that violate the specification</a:t>
                </a:r>
                <a:endParaRPr lang="en-US" dirty="0"/>
              </a:p>
              <a:p>
                <a:pPr lvl="1"/>
                <a:r>
                  <a:rPr lang="en-US" dirty="0" smtClean="0"/>
                  <a:t> </a:t>
                </a:r>
                <a:r>
                  <a:rPr lang="en-US" dirty="0"/>
                  <a:t>M</a:t>
                </a:r>
                <a:r>
                  <a:rPr lang="en-US" dirty="0" smtClean="0"/>
                  <a:t>ake some assertion fail</a:t>
                </a:r>
              </a:p>
              <a:p>
                <a:endParaRPr lang="en-US" dirty="0"/>
              </a:p>
              <a:p>
                <a:endParaRPr lang="en-US" dirty="0"/>
              </a:p>
            </p:txBody>
          </p:sp>
        </mc:Choice>
        <mc:Fallback>
          <p:sp>
            <p:nvSpPr>
              <p:cNvPr id="5" name="Content Placeholder 4"/>
              <p:cNvSpPr>
                <a:spLocks noGrp="1" noRot="1" noChangeAspect="1" noMove="1" noResize="1" noEditPoints="1" noAdjustHandles="1" noChangeArrowheads="1" noChangeShapeType="1" noTextEdit="1"/>
              </p:cNvSpPr>
              <p:nvPr>
                <p:ph sz="quarter" idx="2"/>
              </p:nvPr>
            </p:nvSpPr>
            <p:spPr>
              <a:xfrm>
                <a:off x="4572000" y="1447799"/>
                <a:ext cx="4267200" cy="4724401"/>
              </a:xfrm>
              <a:blipFill rotWithShape="1">
                <a:blip r:embed="rId3"/>
                <a:stretch>
                  <a:fillRect l="-1286" t="-902" r="-1429"/>
                </a:stretch>
              </a:blipFill>
            </p:spPr>
            <p:txBody>
              <a:bodyPr/>
              <a:lstStyle/>
              <a:p>
                <a:r>
                  <a:rPr lang="en-US">
                    <a:noFill/>
                  </a:rPr>
                  <a:t> </a:t>
                </a:r>
              </a:p>
            </p:txBody>
          </p:sp>
        </mc:Fallback>
      </mc:AlternateContent>
      <p:sp>
        <p:nvSpPr>
          <p:cNvPr id="6" name="Cloud Callout 5"/>
          <p:cNvSpPr/>
          <p:nvPr/>
        </p:nvSpPr>
        <p:spPr>
          <a:xfrm>
            <a:off x="1743893" y="4572000"/>
            <a:ext cx="2980509" cy="1470819"/>
          </a:xfrm>
          <a:prstGeom prst="cloudCallout">
            <a:avLst>
              <a:gd name="adj1" fmla="val 44343"/>
              <a:gd name="adj2" fmla="val -788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FF0000"/>
                </a:solidFill>
              </a:rPr>
              <a:t>assert(Valid(x)) before every *x </a:t>
            </a:r>
            <a:endParaRPr lang="en-US" sz="2000" dirty="0">
              <a:solidFill>
                <a:srgbClr val="FF0000"/>
              </a:solidFill>
            </a:endParaRPr>
          </a:p>
        </p:txBody>
      </p:sp>
      <p:sp>
        <p:nvSpPr>
          <p:cNvPr id="3" name="Rounded Rectangle 2"/>
          <p:cNvSpPr/>
          <p:nvPr/>
        </p:nvSpPr>
        <p:spPr>
          <a:xfrm>
            <a:off x="1371600" y="3657600"/>
            <a:ext cx="1219200" cy="304800"/>
          </a:xfrm>
          <a:prstGeom prst="roundRect">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1066800" y="4038600"/>
            <a:ext cx="1219200" cy="304800"/>
          </a:xfrm>
          <a:prstGeom prst="roundRect">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2514600" y="4114800"/>
            <a:ext cx="1219200" cy="304800"/>
          </a:xfrm>
          <a:prstGeom prst="roundRect">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685800" y="4495800"/>
            <a:ext cx="1219200" cy="304800"/>
          </a:xfrm>
          <a:prstGeom prst="roundRect">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1292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Composing Procedures</a:t>
            </a:r>
            <a:endParaRPr lang="en-US" dirty="0"/>
          </a:p>
        </p:txBody>
      </p:sp>
      <p:sp>
        <p:nvSpPr>
          <p:cNvPr id="10" name="Content Placeholder 9"/>
          <p:cNvSpPr>
            <a:spLocks noGrp="1"/>
          </p:cNvSpPr>
          <p:nvPr>
            <p:ph sz="quarter" idx="1"/>
          </p:nvPr>
        </p:nvSpPr>
        <p:spPr>
          <a:xfrm>
            <a:off x="381000" y="1447800"/>
            <a:ext cx="4282440" cy="4572000"/>
          </a:xfrm>
        </p:spPr>
        <p:txBody>
          <a:bodyPr/>
          <a:lstStyle/>
          <a:p>
            <a:pPr marL="0" indent="0">
              <a:buNone/>
            </a:pPr>
            <a:r>
              <a:rPr lang="en-US" dirty="0" err="1" smtClean="0">
                <a:latin typeface="Lucida Console" pitchFamily="49" charset="0"/>
              </a:rPr>
              <a:t>proc</a:t>
            </a:r>
            <a:r>
              <a:rPr lang="en-US" dirty="0" smtClean="0">
                <a:latin typeface="Lucida Console" pitchFamily="49" charset="0"/>
              </a:rPr>
              <a:t> f1(x1)</a:t>
            </a:r>
          </a:p>
          <a:p>
            <a:pPr marL="0" indent="0">
              <a:buNone/>
            </a:pPr>
            <a:r>
              <a:rPr lang="en-US" dirty="0">
                <a:latin typeface="Lucida Console" pitchFamily="49" charset="0"/>
              </a:rPr>
              <a:t>modifies g1</a:t>
            </a:r>
          </a:p>
          <a:p>
            <a:pPr marL="0" indent="0">
              <a:buNone/>
            </a:pPr>
            <a:r>
              <a:rPr lang="en-US" dirty="0" smtClean="0">
                <a:latin typeface="Lucida Console" pitchFamily="49" charset="0"/>
              </a:rPr>
              <a:t>{</a:t>
            </a:r>
          </a:p>
          <a:p>
            <a:pPr marL="0" indent="0">
              <a:buNone/>
            </a:pPr>
            <a:r>
              <a:rPr lang="en-US" dirty="0" smtClean="0">
                <a:latin typeface="Lucida Console" pitchFamily="49" charset="0"/>
              </a:rPr>
              <a:t>  w1 := call h1(e1);</a:t>
            </a:r>
          </a:p>
          <a:p>
            <a:pPr marL="0" indent="0">
              <a:buNone/>
            </a:pPr>
            <a:r>
              <a:rPr lang="en-US" dirty="0" smtClean="0">
                <a:latin typeface="Lucida Console" pitchFamily="49" charset="0"/>
              </a:rPr>
              <a:t>}</a:t>
            </a:r>
            <a:endParaRPr lang="en-US" dirty="0">
              <a:latin typeface="Lucida Console" pitchFamily="49" charset="0"/>
            </a:endParaRPr>
          </a:p>
        </p:txBody>
      </p:sp>
      <p:sp>
        <p:nvSpPr>
          <p:cNvPr id="11" name="Content Placeholder 10"/>
          <p:cNvSpPr>
            <a:spLocks noGrp="1"/>
          </p:cNvSpPr>
          <p:nvPr>
            <p:ph sz="quarter" idx="2"/>
          </p:nvPr>
        </p:nvSpPr>
        <p:spPr>
          <a:xfrm>
            <a:off x="4933950" y="1447800"/>
            <a:ext cx="4210050" cy="4572000"/>
          </a:xfrm>
        </p:spPr>
        <p:txBody>
          <a:bodyPr/>
          <a:lstStyle/>
          <a:p>
            <a:pPr marL="0" indent="0">
              <a:buNone/>
            </a:pPr>
            <a:r>
              <a:rPr lang="en-US" dirty="0" err="1">
                <a:latin typeface="Lucida Console" pitchFamily="49" charset="0"/>
              </a:rPr>
              <a:t>proc</a:t>
            </a:r>
            <a:r>
              <a:rPr lang="en-US" dirty="0">
                <a:latin typeface="Lucida Console" pitchFamily="49" charset="0"/>
              </a:rPr>
              <a:t> </a:t>
            </a:r>
            <a:r>
              <a:rPr lang="en-US" dirty="0" smtClean="0">
                <a:latin typeface="Lucida Console" pitchFamily="49" charset="0"/>
              </a:rPr>
              <a:t>f2(x2)</a:t>
            </a:r>
          </a:p>
          <a:p>
            <a:pPr marL="0" indent="0">
              <a:buNone/>
            </a:pPr>
            <a:r>
              <a:rPr lang="en-US" dirty="0" smtClean="0">
                <a:latin typeface="Lucida Console" pitchFamily="49" charset="0"/>
              </a:rPr>
              <a:t>modifies g2</a:t>
            </a:r>
          </a:p>
          <a:p>
            <a:pPr marL="0" indent="0">
              <a:buNone/>
            </a:pPr>
            <a:r>
              <a:rPr lang="en-US" dirty="0" smtClean="0">
                <a:latin typeface="Lucida Console" pitchFamily="49" charset="0"/>
              </a:rPr>
              <a:t>{</a:t>
            </a:r>
          </a:p>
          <a:p>
            <a:pPr marL="0" indent="0">
              <a:buNone/>
            </a:pPr>
            <a:r>
              <a:rPr lang="en-US" dirty="0" smtClean="0">
                <a:latin typeface="Lucida Console" pitchFamily="49" charset="0"/>
              </a:rPr>
              <a:t>  w2 </a:t>
            </a:r>
            <a:r>
              <a:rPr lang="en-US" dirty="0">
                <a:latin typeface="Lucida Console" pitchFamily="49" charset="0"/>
              </a:rPr>
              <a:t>:= call </a:t>
            </a:r>
            <a:r>
              <a:rPr lang="en-US" dirty="0" smtClean="0">
                <a:latin typeface="Lucida Console" pitchFamily="49" charset="0"/>
              </a:rPr>
              <a:t>h2(e2);</a:t>
            </a:r>
            <a:endParaRPr lang="en-US" dirty="0">
              <a:latin typeface="Lucida Console" pitchFamily="49" charset="0"/>
            </a:endParaRPr>
          </a:p>
          <a:p>
            <a:pPr marL="0" indent="0">
              <a:buNone/>
            </a:pPr>
            <a:r>
              <a:rPr lang="en-US" dirty="0" smtClean="0">
                <a:latin typeface="Lucida Console" pitchFamily="49" charset="0"/>
              </a:rPr>
              <a:t>}</a:t>
            </a:r>
            <a:endParaRPr lang="en-US" dirty="0">
              <a:latin typeface="Lucida Console" pitchFamily="49" charset="0"/>
            </a:endParaRPr>
          </a:p>
          <a:p>
            <a:pPr marL="0" indent="0">
              <a:buNone/>
            </a:pPr>
            <a:endParaRPr lang="en-US" dirty="0"/>
          </a:p>
        </p:txBody>
      </p:sp>
      <p:cxnSp>
        <p:nvCxnSpPr>
          <p:cNvPr id="13" name="Straight Connector 12"/>
          <p:cNvCxnSpPr/>
          <p:nvPr/>
        </p:nvCxnSpPr>
        <p:spPr>
          <a:xfrm>
            <a:off x="4648200" y="1417637"/>
            <a:ext cx="0" cy="498316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43070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Composed Procedure</a:t>
            </a:r>
            <a:endParaRPr lang="en-US" dirty="0"/>
          </a:p>
        </p:txBody>
      </p:sp>
      <p:sp>
        <p:nvSpPr>
          <p:cNvPr id="6" name="Content Placeholder 5"/>
          <p:cNvSpPr>
            <a:spLocks noGrp="1"/>
          </p:cNvSpPr>
          <p:nvPr>
            <p:ph sz="quarter" idx="1"/>
          </p:nvPr>
        </p:nvSpPr>
        <p:spPr/>
        <p:txBody>
          <a:bodyPr>
            <a:normAutofit lnSpcReduction="10000"/>
          </a:bodyPr>
          <a:lstStyle/>
          <a:p>
            <a:pPr marL="0" indent="0">
              <a:buNone/>
            </a:pPr>
            <a:r>
              <a:rPr lang="en-US" sz="2400" dirty="0" err="1" smtClean="0">
                <a:latin typeface="Lucida Console" pitchFamily="49" charset="0"/>
              </a:rPr>
              <a:t>proc</a:t>
            </a:r>
            <a:r>
              <a:rPr lang="en-US" sz="2400" dirty="0" smtClean="0">
                <a:latin typeface="Lucida Console" pitchFamily="49" charset="0"/>
              </a:rPr>
              <a:t> MS_f1_f2(x1,x2) modifies g1, g2</a:t>
            </a:r>
          </a:p>
          <a:p>
            <a:pPr marL="0" indent="0">
              <a:buNone/>
            </a:pPr>
            <a:r>
              <a:rPr lang="en-US" sz="2400" dirty="0" smtClean="0">
                <a:latin typeface="Lucida Console" pitchFamily="49" charset="0"/>
              </a:rPr>
              <a:t>{</a:t>
            </a:r>
          </a:p>
          <a:p>
            <a:pPr marL="0" indent="0">
              <a:buNone/>
            </a:pPr>
            <a:r>
              <a:rPr lang="en-US" sz="2400" dirty="0" smtClean="0">
                <a:latin typeface="Lucida Console" pitchFamily="49" charset="0"/>
              </a:rPr>
              <a:t>  i1, g_i1 := e1, g1;</a:t>
            </a:r>
          </a:p>
          <a:p>
            <a:pPr marL="0" indent="0">
              <a:buNone/>
            </a:pPr>
            <a:r>
              <a:rPr lang="en-US" sz="2400" dirty="0">
                <a:latin typeface="Lucida Console" pitchFamily="49" charset="0"/>
              </a:rPr>
              <a:t> </a:t>
            </a:r>
            <a:r>
              <a:rPr lang="en-US" sz="2400" dirty="0" smtClean="0">
                <a:latin typeface="Lucida Console" pitchFamily="49" charset="0"/>
              </a:rPr>
              <a:t> w1 := call h1(e1);</a:t>
            </a:r>
          </a:p>
          <a:p>
            <a:pPr marL="0" indent="0">
              <a:buNone/>
            </a:pPr>
            <a:r>
              <a:rPr lang="en-US" sz="2400" dirty="0" smtClean="0">
                <a:latin typeface="Lucida Console" pitchFamily="49" charset="0"/>
              </a:rPr>
              <a:t>  o1 := w1; g_o1 := g1;</a:t>
            </a:r>
          </a:p>
          <a:p>
            <a:pPr marL="0" indent="0">
              <a:buNone/>
            </a:pPr>
            <a:r>
              <a:rPr lang="en-US" sz="2400" dirty="0">
                <a:latin typeface="Lucida Console" pitchFamily="49" charset="0"/>
              </a:rPr>
              <a:t> </a:t>
            </a:r>
            <a:r>
              <a:rPr lang="en-US" sz="2400" dirty="0" smtClean="0">
                <a:latin typeface="Lucida Console" pitchFamily="49" charset="0"/>
              </a:rPr>
              <a:t> …</a:t>
            </a:r>
          </a:p>
          <a:p>
            <a:pPr marL="0" indent="0">
              <a:buNone/>
            </a:pPr>
            <a:r>
              <a:rPr lang="en-US" sz="2400" dirty="0">
                <a:latin typeface="Lucida Console" pitchFamily="49" charset="0"/>
              </a:rPr>
              <a:t> </a:t>
            </a:r>
            <a:r>
              <a:rPr lang="en-US" sz="2400" dirty="0" smtClean="0">
                <a:latin typeface="Lucida Console" pitchFamily="49" charset="0"/>
              </a:rPr>
              <a:t> g1, g2 := g_i1, g_i2;</a:t>
            </a:r>
          </a:p>
          <a:p>
            <a:pPr marL="0" indent="0">
              <a:buNone/>
            </a:pPr>
            <a:r>
              <a:rPr lang="en-US" sz="2400" dirty="0">
                <a:latin typeface="Lucida Console" pitchFamily="49" charset="0"/>
              </a:rPr>
              <a:t> </a:t>
            </a:r>
            <a:r>
              <a:rPr lang="en-US" sz="2400" dirty="0" smtClean="0">
                <a:latin typeface="Lucida Console" pitchFamily="49" charset="0"/>
              </a:rPr>
              <a:t> k1, k2 := </a:t>
            </a:r>
            <a:r>
              <a:rPr lang="en-US" sz="2400" dirty="0" smtClean="0">
                <a:solidFill>
                  <a:srgbClr val="FF0000"/>
                </a:solidFill>
                <a:latin typeface="Lucida Console" pitchFamily="49" charset="0"/>
              </a:rPr>
              <a:t>call MS_h1_h2</a:t>
            </a:r>
            <a:r>
              <a:rPr lang="en-US" sz="2400" dirty="0" smtClean="0">
                <a:latin typeface="Lucida Console" pitchFamily="49" charset="0"/>
              </a:rPr>
              <a:t>(i1,i2);</a:t>
            </a:r>
          </a:p>
          <a:p>
            <a:pPr marL="0" indent="0">
              <a:buNone/>
            </a:pPr>
            <a:r>
              <a:rPr lang="en-US" sz="2400" dirty="0">
                <a:latin typeface="Lucida Console" pitchFamily="49" charset="0"/>
              </a:rPr>
              <a:t> </a:t>
            </a:r>
            <a:r>
              <a:rPr lang="en-US" sz="2400" dirty="0" smtClean="0">
                <a:latin typeface="Lucida Console" pitchFamily="49" charset="0"/>
              </a:rPr>
              <a:t> assume(k1==o1 &amp;&amp; g1==g_o1);</a:t>
            </a:r>
          </a:p>
          <a:p>
            <a:pPr marL="0" indent="0">
              <a:buNone/>
            </a:pPr>
            <a:r>
              <a:rPr lang="en-US" sz="2400" dirty="0">
                <a:latin typeface="Lucida Console" pitchFamily="49" charset="0"/>
              </a:rPr>
              <a:t> </a:t>
            </a:r>
            <a:r>
              <a:rPr lang="en-US" sz="2400" dirty="0" smtClean="0">
                <a:latin typeface="Lucida Console" pitchFamily="49" charset="0"/>
              </a:rPr>
              <a:t> assume(k2==o2 </a:t>
            </a:r>
            <a:r>
              <a:rPr lang="en-US" sz="2400" dirty="0">
                <a:latin typeface="Lucida Console" pitchFamily="49" charset="0"/>
              </a:rPr>
              <a:t>&amp;&amp; </a:t>
            </a:r>
            <a:r>
              <a:rPr lang="en-US" sz="2400" dirty="0" smtClean="0">
                <a:latin typeface="Lucida Console" pitchFamily="49" charset="0"/>
              </a:rPr>
              <a:t>g2==g_o2);</a:t>
            </a:r>
          </a:p>
          <a:p>
            <a:pPr marL="0" indent="0">
              <a:buNone/>
            </a:pPr>
            <a:r>
              <a:rPr lang="en-US" sz="2400" dirty="0" smtClean="0">
                <a:latin typeface="Lucida Console" pitchFamily="49" charset="0"/>
              </a:rPr>
              <a:t>}</a:t>
            </a:r>
            <a:r>
              <a:rPr lang="en-US" dirty="0" smtClean="0"/>
              <a:t> </a:t>
            </a:r>
          </a:p>
          <a:p>
            <a:pPr marL="0" indent="0">
              <a:buNone/>
            </a:pPr>
            <a:endParaRPr lang="en-US" dirty="0"/>
          </a:p>
        </p:txBody>
      </p:sp>
    </p:spTree>
    <p:extLst>
      <p:ext uri="{BB962C8B-B14F-4D97-AF65-F5344CB8AC3E}">
        <p14:creationId xmlns:p14="http://schemas.microsoft.com/office/powerpoint/2010/main" val="25673770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lang="en-US" dirty="0" smtClean="0"/>
                  <a:t>DAC(</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𝑃</m:t>
                        </m:r>
                      </m:e>
                      <m:sub>
                        <m:r>
                          <a:rPr lang="en-US" b="0" i="1" smtClean="0">
                            <a:latin typeface="Cambria Math"/>
                          </a:rPr>
                          <m:t>1</m:t>
                        </m:r>
                      </m:sub>
                    </m:sSub>
                  </m:oMath>
                </a14:m>
                <a:r>
                  <a:rPr lang="en-US" dirty="0" smtClean="0"/>
                  <a:t>) =&gt; Assertion Checking</a:t>
                </a:r>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1">
                <a:blip r:embed="rId3"/>
                <a:stretch>
                  <a:fillRect l="-2745" b="-1861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a:bodyPr>
              <a:lstStyle/>
              <a:p>
                <a:r>
                  <a:rPr lang="en-US" dirty="0" smtClean="0"/>
                  <a:t>Introduce a new global variable </a:t>
                </a:r>
                <a14:m>
                  <m:oMath xmlns:m="http://schemas.openxmlformats.org/officeDocument/2006/math">
                    <m:r>
                      <a:rPr lang="en-US" b="0" i="1" smtClean="0">
                        <a:latin typeface="Cambria Math"/>
                      </a:rPr>
                      <m:t>𝑜</m:t>
                    </m:r>
                    <m:sSub>
                      <m:sSubPr>
                        <m:ctrlPr>
                          <a:rPr lang="en-US" b="0" i="1" smtClean="0">
                            <a:latin typeface="Cambria Math"/>
                          </a:rPr>
                        </m:ctrlPr>
                      </m:sSubPr>
                      <m:e>
                        <m:r>
                          <a:rPr lang="en-US" b="0" i="1" smtClean="0">
                            <a:latin typeface="Cambria Math"/>
                          </a:rPr>
                          <m:t>𝑘</m:t>
                        </m:r>
                      </m:e>
                      <m:sub>
                        <m:r>
                          <a:rPr lang="en-US" b="0" i="1" smtClean="0">
                            <a:latin typeface="Cambria Math"/>
                          </a:rPr>
                          <m:t>𝑖</m:t>
                        </m:r>
                      </m:sub>
                    </m:sSub>
                  </m:oMath>
                </a14:m>
                <a:r>
                  <a:rPr lang="en-US" dirty="0" smtClean="0"/>
                  <a:t> in program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oMath>
                </a14:m>
                <a:endParaRPr lang="en-US" dirty="0" smtClean="0"/>
              </a:p>
              <a:p>
                <a:endParaRPr lang="en-US" dirty="0"/>
              </a:p>
              <a:p>
                <a:pPr marL="274320" lvl="1" indent="-274320">
                  <a:spcBef>
                    <a:spcPts val="580"/>
                  </a:spcBef>
                  <a:buClr>
                    <a:schemeClr val="accent1"/>
                  </a:buClr>
                </a:pPr>
                <a:r>
                  <a:rPr lang="en-US" dirty="0" smtClean="0"/>
                  <a:t>Replace assertions: </a:t>
                </a:r>
                <a14:m>
                  <m:oMath xmlns:m="http://schemas.openxmlformats.org/officeDocument/2006/math">
                    <m:r>
                      <a:rPr lang="en-US" i="1">
                        <a:latin typeface="Cambria Math"/>
                      </a:rPr>
                      <m:t>𝑎𝑠𝑠𝑒𝑟𝑡</m:t>
                    </m:r>
                    <m:r>
                      <a:rPr lang="en-US" i="1">
                        <a:latin typeface="Cambria Math"/>
                      </a:rPr>
                      <m:t> </m:t>
                    </m:r>
                    <m:r>
                      <a:rPr lang="en-US" i="1">
                        <a:latin typeface="Cambria Math"/>
                      </a:rPr>
                      <m:t>𝜙</m:t>
                    </m:r>
                    <m:r>
                      <a:rPr lang="en-US" i="1">
                        <a:latin typeface="Cambria Math"/>
                      </a:rPr>
                      <m:t>⇒</m:t>
                    </m:r>
                    <m:r>
                      <a:rPr lang="en-US" i="1">
                        <a:latin typeface="Cambria Math"/>
                      </a:rPr>
                      <m:t>𝑜</m:t>
                    </m:r>
                    <m:sSub>
                      <m:sSubPr>
                        <m:ctrlPr>
                          <a:rPr lang="en-US" b="0" i="1" smtClean="0">
                            <a:latin typeface="Cambria Math"/>
                          </a:rPr>
                        </m:ctrlPr>
                      </m:sSubPr>
                      <m:e>
                        <m:r>
                          <a:rPr lang="en-US" i="1">
                            <a:latin typeface="Cambria Math"/>
                          </a:rPr>
                          <m:t>𝑘</m:t>
                        </m:r>
                      </m:e>
                      <m:sub>
                        <m:r>
                          <a:rPr lang="en-US" b="0" i="1" smtClean="0">
                            <a:latin typeface="Cambria Math"/>
                          </a:rPr>
                          <m:t>𝑖</m:t>
                        </m:r>
                      </m:sub>
                    </m:sSub>
                    <m:r>
                      <a:rPr lang="en-US" i="1">
                        <a:latin typeface="Cambria Math"/>
                      </a:rPr>
                      <m:t>≔</m:t>
                    </m:r>
                    <m:r>
                      <a:rPr lang="en-US" i="1">
                        <a:latin typeface="Cambria Math"/>
                      </a:rPr>
                      <m:t>𝑜</m:t>
                    </m:r>
                    <m:sSub>
                      <m:sSubPr>
                        <m:ctrlPr>
                          <a:rPr lang="en-US" b="0" i="1" smtClean="0">
                            <a:latin typeface="Cambria Math"/>
                          </a:rPr>
                        </m:ctrlPr>
                      </m:sSubPr>
                      <m:e>
                        <m:r>
                          <a:rPr lang="en-US" i="1">
                            <a:latin typeface="Cambria Math"/>
                          </a:rPr>
                          <m:t>𝑘</m:t>
                        </m:r>
                      </m:e>
                      <m:sub>
                        <m:r>
                          <a:rPr lang="en-US" b="0" i="1" smtClean="0">
                            <a:latin typeface="Cambria Math"/>
                          </a:rPr>
                          <m:t>𝑖</m:t>
                        </m:r>
                      </m:sub>
                    </m:sSub>
                    <m:r>
                      <a:rPr lang="en-US" i="1">
                        <a:latin typeface="Cambria Math"/>
                      </a:rPr>
                      <m:t>∧</m:t>
                    </m:r>
                    <m:r>
                      <a:rPr lang="en-US" i="1">
                        <a:latin typeface="Cambria Math"/>
                      </a:rPr>
                      <m:t>𝜙</m:t>
                    </m:r>
                  </m:oMath>
                </a14:m>
                <a:endParaRPr lang="en-US" dirty="0"/>
              </a:p>
              <a:p>
                <a:pPr marL="0" indent="0">
                  <a:buNone/>
                </a:pPr>
                <a:endParaRPr lang="en-US" dirty="0"/>
              </a:p>
              <a:p>
                <a:r>
                  <a:rPr lang="en-US" dirty="0" smtClean="0"/>
                  <a:t>Rewrite entry procedure </a:t>
                </a:r>
                <a14:m>
                  <m:oMath xmlns:m="http://schemas.openxmlformats.org/officeDocument/2006/math">
                    <m:sSub>
                      <m:sSubPr>
                        <m:ctrlPr>
                          <a:rPr lang="en-US" b="0" i="1" smtClean="0">
                            <a:latin typeface="Cambria Math"/>
                          </a:rPr>
                        </m:ctrlPr>
                      </m:sSubPr>
                      <m:e>
                        <m:r>
                          <a:rPr lang="en-US" b="0" i="1" smtClean="0">
                            <a:latin typeface="Cambria Math"/>
                          </a:rPr>
                          <m:t>𝑞</m:t>
                        </m:r>
                      </m:e>
                      <m:sub>
                        <m:r>
                          <a:rPr lang="en-US" b="0" i="1" smtClean="0">
                            <a:latin typeface="Cambria Math"/>
                          </a:rPr>
                          <m:t>𝑖</m:t>
                        </m:r>
                      </m:sub>
                    </m:sSub>
                    <m:r>
                      <a:rPr lang="en-US" b="0" i="1" smtClean="0">
                        <a:latin typeface="Cambria Math"/>
                      </a:rPr>
                      <m:t>∈</m:t>
                    </m:r>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oMath>
                </a14:m>
                <a:r>
                  <a:rPr lang="en-US" dirty="0" smtClean="0"/>
                  <a:t> as </a:t>
                </a:r>
                <a14:m>
                  <m:oMath xmlns:m="http://schemas.openxmlformats.org/officeDocument/2006/math">
                    <m:r>
                      <a:rPr lang="en-US" b="0" i="1" smtClean="0">
                        <a:latin typeface="Cambria Math"/>
                      </a:rPr>
                      <m:t>𝑜</m:t>
                    </m:r>
                    <m:sSub>
                      <m:sSubPr>
                        <m:ctrlPr>
                          <a:rPr lang="en-US" b="0" i="1" smtClean="0">
                            <a:latin typeface="Cambria Math"/>
                          </a:rPr>
                        </m:ctrlPr>
                      </m:sSubPr>
                      <m:e>
                        <m:r>
                          <a:rPr lang="en-US" b="0" i="1" smtClean="0">
                            <a:latin typeface="Cambria Math"/>
                          </a:rPr>
                          <m:t>𝑘</m:t>
                        </m:r>
                      </m:e>
                      <m:sub>
                        <m:r>
                          <a:rPr lang="en-US" b="0" i="1" smtClean="0">
                            <a:latin typeface="Cambria Math"/>
                          </a:rPr>
                          <m:t>𝑖</m:t>
                        </m:r>
                      </m:sub>
                    </m:sSub>
                    <m:r>
                      <a:rPr lang="en-US" b="0" i="1" smtClean="0">
                        <a:latin typeface="Cambria Math"/>
                      </a:rPr>
                      <m:t>≔</m:t>
                    </m:r>
                    <m:r>
                      <a:rPr lang="en-US" b="0" i="1" smtClean="0">
                        <a:latin typeface="Cambria Math"/>
                      </a:rPr>
                      <m:t>𝑡𝑟𝑢𝑒</m:t>
                    </m:r>
                    <m:r>
                      <a:rPr lang="en-US" b="0" i="1" smtClean="0">
                        <a:latin typeface="Cambria Math"/>
                      </a:rPr>
                      <m:t>;</m:t>
                    </m:r>
                    <m:sSub>
                      <m:sSubPr>
                        <m:ctrlPr>
                          <a:rPr lang="en-US" b="0" i="1" smtClean="0">
                            <a:latin typeface="Cambria Math"/>
                          </a:rPr>
                        </m:ctrlPr>
                      </m:sSubPr>
                      <m:e>
                        <m:r>
                          <a:rPr lang="en-US" b="0" i="1" smtClean="0">
                            <a:latin typeface="Cambria Math"/>
                          </a:rPr>
                          <m:t>𝑞</m:t>
                        </m:r>
                      </m:e>
                      <m:sub>
                        <m:r>
                          <a:rPr lang="en-US" b="0" i="1" smtClean="0">
                            <a:latin typeface="Cambria Math"/>
                          </a:rPr>
                          <m:t>𝑖</m:t>
                        </m:r>
                      </m:sub>
                    </m:sSub>
                  </m:oMath>
                </a14:m>
                <a:endParaRPr lang="en-US" dirty="0" smtClean="0"/>
              </a:p>
              <a:p>
                <a:endParaRPr lang="en-US" dirty="0"/>
              </a:p>
              <a:p>
                <a:r>
                  <a:rPr lang="en-US" dirty="0" smtClean="0"/>
                  <a:t>Add assertion </a:t>
                </a:r>
                <a14:m>
                  <m:oMath xmlns:m="http://schemas.openxmlformats.org/officeDocument/2006/math">
                    <m:r>
                      <a:rPr lang="en-US" b="0" i="1" smtClean="0">
                        <a:latin typeface="Cambria Math"/>
                      </a:rPr>
                      <m:t>𝑎𝑠𝑠𝑒𝑟𝑡</m:t>
                    </m:r>
                    <m:r>
                      <a:rPr lang="en-US" b="0" i="1" smtClean="0">
                        <a:latin typeface="Cambria Math"/>
                      </a:rPr>
                      <m:t> </m:t>
                    </m:r>
                    <m:r>
                      <a:rPr lang="en-US" b="0" i="1" smtClean="0">
                        <a:latin typeface="Cambria Math"/>
                      </a:rPr>
                      <m:t>𝑜</m:t>
                    </m:r>
                    <m:sSub>
                      <m:sSubPr>
                        <m:ctrlPr>
                          <a:rPr lang="en-US" b="0" i="1" smtClean="0">
                            <a:latin typeface="Cambria Math"/>
                          </a:rPr>
                        </m:ctrlPr>
                      </m:sSubPr>
                      <m:e>
                        <m:r>
                          <a:rPr lang="en-US" b="0" i="1" smtClean="0">
                            <a:latin typeface="Cambria Math"/>
                          </a:rPr>
                          <m:t>𝑘</m:t>
                        </m:r>
                      </m:e>
                      <m:sub>
                        <m:r>
                          <a:rPr lang="en-US" b="0" i="1" smtClean="0">
                            <a:latin typeface="Cambria Math"/>
                          </a:rPr>
                          <m:t>1</m:t>
                        </m:r>
                      </m:sub>
                    </m:sSub>
                    <m:r>
                      <a:rPr lang="en-US" b="0" i="1" smtClean="0">
                        <a:latin typeface="Cambria Math"/>
                      </a:rPr>
                      <m:t>⇒</m:t>
                    </m:r>
                    <m:r>
                      <a:rPr lang="en-US" b="0" i="1" smtClean="0">
                        <a:latin typeface="Cambria Math"/>
                      </a:rPr>
                      <m:t>𝑜</m:t>
                    </m:r>
                    <m:sSub>
                      <m:sSubPr>
                        <m:ctrlPr>
                          <a:rPr lang="en-US" b="0" i="1" smtClean="0">
                            <a:latin typeface="Cambria Math"/>
                          </a:rPr>
                        </m:ctrlPr>
                      </m:sSubPr>
                      <m:e>
                        <m:r>
                          <a:rPr lang="en-US" b="0" i="1" smtClean="0">
                            <a:latin typeface="Cambria Math"/>
                          </a:rPr>
                          <m:t>𝑘</m:t>
                        </m:r>
                      </m:e>
                      <m:sub>
                        <m:r>
                          <a:rPr lang="en-US" b="0" i="1" smtClean="0">
                            <a:latin typeface="Cambria Math"/>
                          </a:rPr>
                          <m:t>2</m:t>
                        </m:r>
                      </m:sub>
                    </m:sSub>
                  </m:oMath>
                </a14:m>
                <a:r>
                  <a:rPr lang="en-US" dirty="0" smtClean="0"/>
                  <a:t> at end of </a:t>
                </a:r>
                <a14:m>
                  <m:oMath xmlns:m="http://schemas.openxmlformats.org/officeDocument/2006/math">
                    <m:sSub>
                      <m:sSubPr>
                        <m:ctrlPr>
                          <a:rPr lang="en-US" b="0" i="1" smtClean="0">
                            <a:latin typeface="Cambria Math"/>
                          </a:rPr>
                        </m:ctrlPr>
                      </m:sSubPr>
                      <m:e>
                        <m:r>
                          <a:rPr lang="en-US" b="0" i="1" smtClean="0">
                            <a:latin typeface="Cambria Math"/>
                          </a:rPr>
                          <m:t>𝑞</m:t>
                        </m:r>
                      </m:e>
                      <m:sub>
                        <m:r>
                          <a:rPr lang="en-US" b="0" i="1" smtClean="0">
                            <a:latin typeface="Cambria Math"/>
                          </a:rPr>
                          <m:t>1</m:t>
                        </m:r>
                      </m:sub>
                    </m:sSub>
                    <m:sSub>
                      <m:sSubPr>
                        <m:ctrlPr>
                          <a:rPr lang="en-US" b="0" i="1" smtClean="0">
                            <a:latin typeface="Cambria Math"/>
                          </a:rPr>
                        </m:ctrlPr>
                      </m:sSubPr>
                      <m:e>
                        <m:r>
                          <a:rPr lang="en-US" b="0" i="1" smtClean="0">
                            <a:latin typeface="Cambria Math"/>
                          </a:rPr>
                          <m:t>𝑞</m:t>
                        </m:r>
                      </m:e>
                      <m:sub>
                        <m:r>
                          <a:rPr lang="en-US" b="0" i="1" smtClean="0">
                            <a:latin typeface="Cambria Math"/>
                          </a:rPr>
                          <m:t>2</m:t>
                        </m:r>
                      </m:sub>
                    </m:sSub>
                  </m:oMath>
                </a14:m>
                <a:r>
                  <a:rPr lang="en-US" dirty="0" smtClean="0"/>
                  <a:t> </a:t>
                </a:r>
                <a:endParaRPr lang="en-US" dirty="0"/>
              </a:p>
              <a:p>
                <a:endParaRPr lang="en-US" dirty="0" smtClean="0"/>
              </a:p>
              <a:p>
                <a:r>
                  <a:rPr lang="en-US" dirty="0" smtClean="0"/>
                  <a:t>A violation of  this assertion is </a:t>
                </a:r>
                <a14:m>
                  <m:oMath xmlns:m="http://schemas.openxmlformats.org/officeDocument/2006/math">
                    <m:r>
                      <a:rPr lang="en-US" b="0" i="1" smtClean="0">
                        <a:latin typeface="Cambria Math"/>
                      </a:rPr>
                      <m:t>𝐷𝐴𝐶</m:t>
                    </m:r>
                    <m:r>
                      <a:rPr lang="en-US" b="0" i="1" smtClean="0">
                        <a:latin typeface="Cambria Math"/>
                      </a:rPr>
                      <m:t>(</m:t>
                    </m:r>
                    <m:sSub>
                      <m:sSubPr>
                        <m:ctrlPr>
                          <a:rPr lang="en-US" b="0" i="1" smtClean="0">
                            <a:latin typeface="Cambria Math"/>
                          </a:rPr>
                        </m:ctrlPr>
                      </m:sSubPr>
                      <m:e>
                        <m:r>
                          <a:rPr lang="en-US" b="0" i="1" smtClean="0">
                            <a:latin typeface="Cambria Math"/>
                          </a:rPr>
                          <m:t>𝑃</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𝑃</m:t>
                        </m:r>
                      </m:e>
                      <m:sub>
                        <m:r>
                          <a:rPr lang="en-US" b="0" i="1" smtClean="0">
                            <a:latin typeface="Cambria Math"/>
                          </a:rPr>
                          <m:t>1</m:t>
                        </m:r>
                      </m:sub>
                    </m:sSub>
                    <m:r>
                      <a:rPr lang="en-US" b="0" i="1" smtClean="0">
                        <a:latin typeface="Cambria Math"/>
                      </a:rPr>
                      <m:t>)</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4"/>
                <a:stretch>
                  <a:fillRect l="-706" t="-1067"/>
                </a:stretch>
              </a:blipFill>
            </p:spPr>
            <p:txBody>
              <a:bodyPr/>
              <a:lstStyle/>
              <a:p>
                <a:r>
                  <a:rPr lang="en-US">
                    <a:noFill/>
                  </a:rPr>
                  <a:t> </a:t>
                </a:r>
              </a:p>
            </p:txBody>
          </p:sp>
        </mc:Fallback>
      </mc:AlternateContent>
    </p:spTree>
    <p:extLst>
      <p:ext uri="{BB962C8B-B14F-4D97-AF65-F5344CB8AC3E}">
        <p14:creationId xmlns:p14="http://schemas.microsoft.com/office/powerpoint/2010/main" val="195789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Assertion Checking is Hard</a:t>
            </a:r>
            <a:endParaRPr lang="en-US" dirty="0"/>
          </a:p>
        </p:txBody>
      </p:sp>
      <p:sp>
        <p:nvSpPr>
          <p:cNvPr id="3" name="Content Placeholder 2"/>
          <p:cNvSpPr>
            <a:spLocks noGrp="1"/>
          </p:cNvSpPr>
          <p:nvPr>
            <p:ph sz="quarter" idx="1"/>
          </p:nvPr>
        </p:nvSpPr>
        <p:spPr>
          <a:xfrm>
            <a:off x="533400" y="1447800"/>
            <a:ext cx="4191000" cy="4953000"/>
          </a:xfrm>
        </p:spPr>
        <p:txBody>
          <a:bodyPr>
            <a:normAutofit fontScale="92500" lnSpcReduction="20000"/>
          </a:bodyPr>
          <a:lstStyle/>
          <a:p>
            <a:pPr marL="0" indent="0">
              <a:buNone/>
            </a:pPr>
            <a:r>
              <a:rPr lang="en-US" dirty="0">
                <a:latin typeface="Lucida Console" pitchFamily="49" charset="0"/>
              </a:rPr>
              <a:t>void </a:t>
            </a:r>
            <a:r>
              <a:rPr lang="en-US" dirty="0" err="1">
                <a:latin typeface="Lucida Console" pitchFamily="49" charset="0"/>
              </a:rPr>
              <a:t>strcopy</a:t>
            </a:r>
            <a:endParaRPr lang="en-US" dirty="0">
              <a:latin typeface="Lucida Console" pitchFamily="49" charset="0"/>
            </a:endParaRPr>
          </a:p>
          <a:p>
            <a:pPr marL="0" indent="0">
              <a:buNone/>
            </a:pPr>
            <a:r>
              <a:rPr lang="en-US" dirty="0">
                <a:latin typeface="Lucida Console" pitchFamily="49" charset="0"/>
              </a:rPr>
              <a:t>(char* </a:t>
            </a:r>
            <a:r>
              <a:rPr lang="en-US" dirty="0" err="1">
                <a:latin typeface="Lucida Console" pitchFamily="49" charset="0"/>
              </a:rPr>
              <a:t>dst</a:t>
            </a:r>
            <a:r>
              <a:rPr lang="en-US" dirty="0">
                <a:latin typeface="Lucida Console" pitchFamily="49" charset="0"/>
              </a:rPr>
              <a:t>, char*</a:t>
            </a:r>
            <a:r>
              <a:rPr lang="en-US" dirty="0" err="1">
                <a:latin typeface="Lucida Console" pitchFamily="49" charset="0"/>
              </a:rPr>
              <a:t>src</a:t>
            </a:r>
            <a:r>
              <a:rPr lang="en-US" dirty="0">
                <a:latin typeface="Lucida Console" pitchFamily="49" charset="0"/>
              </a:rPr>
              <a:t>, </a:t>
            </a:r>
            <a:r>
              <a:rPr lang="en-US" dirty="0" err="1">
                <a:latin typeface="Lucida Console" pitchFamily="49" charset="0"/>
              </a:rPr>
              <a:t>int</a:t>
            </a:r>
            <a:r>
              <a:rPr lang="en-US" dirty="0">
                <a:latin typeface="Lucida Console" pitchFamily="49" charset="0"/>
              </a:rPr>
              <a:t> size)</a:t>
            </a:r>
          </a:p>
          <a:p>
            <a:pPr marL="0" indent="0">
              <a:buNone/>
            </a:pPr>
            <a:r>
              <a:rPr lang="en-US" dirty="0">
                <a:latin typeface="Lucida Console" pitchFamily="49" charset="0"/>
              </a:rPr>
              <a:t>{</a:t>
            </a:r>
          </a:p>
          <a:p>
            <a:pPr marL="0" indent="0">
              <a:buNone/>
            </a:pPr>
            <a:r>
              <a:rPr lang="en-US" dirty="0">
                <a:latin typeface="Lucida Console" pitchFamily="49" charset="0"/>
              </a:rPr>
              <a:t>  </a:t>
            </a:r>
            <a:r>
              <a:rPr lang="en-US" dirty="0" err="1">
                <a:latin typeface="Lucida Console" pitchFamily="49" charset="0"/>
              </a:rPr>
              <a:t>int</a:t>
            </a:r>
            <a:r>
              <a:rPr lang="en-US" dirty="0">
                <a:latin typeface="Lucida Console" pitchFamily="49" charset="0"/>
              </a:rPr>
              <a:t> </a:t>
            </a:r>
            <a:r>
              <a:rPr lang="en-US" dirty="0" err="1">
                <a:latin typeface="Lucida Console" pitchFamily="49" charset="0"/>
              </a:rPr>
              <a:t>i</a:t>
            </a:r>
            <a:r>
              <a:rPr lang="en-US" dirty="0">
                <a:latin typeface="Lucida Console" pitchFamily="49" charset="0"/>
              </a:rPr>
              <a:t>=0;</a:t>
            </a:r>
          </a:p>
          <a:p>
            <a:pPr marL="0" indent="0">
              <a:buNone/>
            </a:pPr>
            <a:r>
              <a:rPr lang="en-US" dirty="0">
                <a:latin typeface="Lucida Console" pitchFamily="49" charset="0"/>
              </a:rPr>
              <a:t>  for(;</a:t>
            </a:r>
            <a:r>
              <a:rPr lang="en-US" dirty="0" err="1">
                <a:latin typeface="Lucida Console" pitchFamily="49" charset="0"/>
              </a:rPr>
              <a:t>i</a:t>
            </a:r>
            <a:r>
              <a:rPr lang="en-US" dirty="0">
                <a:latin typeface="Lucida Console" pitchFamily="49" charset="0"/>
              </a:rPr>
              <a:t>&lt;size-1 &amp;&amp;</a:t>
            </a:r>
          </a:p>
          <a:p>
            <a:pPr marL="0" indent="0">
              <a:buNone/>
            </a:pPr>
            <a:r>
              <a:rPr lang="en-US" dirty="0">
                <a:latin typeface="Lucida Console" pitchFamily="49" charset="0"/>
              </a:rPr>
              <a:t>       *</a:t>
            </a:r>
            <a:r>
              <a:rPr lang="en-US" dirty="0" err="1">
                <a:latin typeface="Lucida Console" pitchFamily="49" charset="0"/>
              </a:rPr>
              <a:t>src</a:t>
            </a:r>
            <a:r>
              <a:rPr lang="en-US" dirty="0">
                <a:latin typeface="Lucida Console" pitchFamily="49" charset="0"/>
              </a:rPr>
              <a:t>; </a:t>
            </a:r>
            <a:r>
              <a:rPr lang="en-US" dirty="0" err="1">
                <a:latin typeface="Lucida Console" pitchFamily="49" charset="0"/>
              </a:rPr>
              <a:t>i</a:t>
            </a:r>
            <a:r>
              <a:rPr lang="en-US" dirty="0">
                <a:latin typeface="Lucida Console" pitchFamily="49" charset="0"/>
              </a:rPr>
              <a:t>++)</a:t>
            </a:r>
          </a:p>
          <a:p>
            <a:pPr marL="0" indent="0">
              <a:buNone/>
            </a:pPr>
            <a:r>
              <a:rPr lang="en-US" dirty="0">
                <a:latin typeface="Lucida Console" pitchFamily="49" charset="0"/>
              </a:rPr>
              <a:t>    *</a:t>
            </a:r>
            <a:r>
              <a:rPr lang="en-US" dirty="0" err="1">
                <a:latin typeface="Lucida Console" pitchFamily="49" charset="0"/>
              </a:rPr>
              <a:t>dst</a:t>
            </a:r>
            <a:r>
              <a:rPr lang="en-US" dirty="0">
                <a:latin typeface="Lucida Console" pitchFamily="49" charset="0"/>
              </a:rPr>
              <a:t>++ = *</a:t>
            </a:r>
            <a:r>
              <a:rPr lang="en-US" dirty="0" err="1">
                <a:latin typeface="Lucida Console" pitchFamily="49" charset="0"/>
              </a:rPr>
              <a:t>src</a:t>
            </a:r>
            <a:r>
              <a:rPr lang="en-US" dirty="0">
                <a:latin typeface="Lucida Console" pitchFamily="49" charset="0"/>
              </a:rPr>
              <a:t>++;</a:t>
            </a:r>
          </a:p>
          <a:p>
            <a:pPr marL="0" indent="0">
              <a:buNone/>
            </a:pPr>
            <a:r>
              <a:rPr lang="en-US" dirty="0">
                <a:latin typeface="Lucida Console" pitchFamily="49" charset="0"/>
              </a:rPr>
              <a:t>  *</a:t>
            </a:r>
            <a:r>
              <a:rPr lang="en-US" dirty="0" err="1">
                <a:latin typeface="Lucida Console" pitchFamily="49" charset="0"/>
              </a:rPr>
              <a:t>dst</a:t>
            </a:r>
            <a:r>
              <a:rPr lang="en-US" dirty="0">
                <a:latin typeface="Lucida Console" pitchFamily="49" charset="0"/>
              </a:rPr>
              <a:t> = 0;</a:t>
            </a:r>
          </a:p>
          <a:p>
            <a:pPr marL="0" indent="0">
              <a:buNone/>
            </a:pPr>
            <a:r>
              <a:rPr lang="en-US" dirty="0">
                <a:latin typeface="Lucida Console" pitchFamily="49" charset="0"/>
              </a:rPr>
              <a:t>}</a:t>
            </a:r>
          </a:p>
          <a:p>
            <a:pPr marL="0" indent="0">
              <a:buNone/>
            </a:pPr>
            <a:endParaRPr lang="en-US" dirty="0"/>
          </a:p>
        </p:txBody>
      </p:sp>
      <mc:AlternateContent xmlns:mc="http://schemas.openxmlformats.org/markup-compatibility/2006" xmlns:a14="http://schemas.microsoft.com/office/drawing/2010/main">
        <mc:Choice Requires="a14">
          <p:sp>
            <p:nvSpPr>
              <p:cNvPr id="4" name="Content Placeholder 3"/>
              <p:cNvSpPr>
                <a:spLocks noGrp="1"/>
              </p:cNvSpPr>
              <p:nvPr>
                <p:ph sz="quarter" idx="2"/>
              </p:nvPr>
            </p:nvSpPr>
            <p:spPr>
              <a:xfrm>
                <a:off x="4552950" y="1447800"/>
                <a:ext cx="4362450" cy="4572000"/>
              </a:xfrm>
            </p:spPr>
            <p:txBody>
              <a:bodyPr>
                <a:normAutofit fontScale="92500" lnSpcReduction="20000"/>
              </a:bodyPr>
              <a:lstStyle/>
              <a:p>
                <a:r>
                  <a:rPr lang="en-US" sz="2800" dirty="0" smtClean="0"/>
                  <a:t>Every pointer dereference is flagged as a warning</a:t>
                </a:r>
              </a:p>
              <a:p>
                <a:endParaRPr lang="en-US" sz="2800" dirty="0"/>
              </a:p>
              <a:p>
                <a:r>
                  <a:rPr lang="en-US" sz="2800" dirty="0" smtClean="0"/>
                  <a:t>What is valid memory?</a:t>
                </a:r>
              </a:p>
              <a:p>
                <a:pPr lvl="1"/>
                <a14:m>
                  <m:oMath xmlns:m="http://schemas.openxmlformats.org/officeDocument/2006/math">
                    <m:sSub>
                      <m:sSubPr>
                        <m:ctrlPr>
                          <a:rPr lang="en-US" sz="2600" b="0" i="1" smtClean="0">
                            <a:latin typeface="Cambria Math"/>
                          </a:rPr>
                        </m:ctrlPr>
                      </m:sSubPr>
                      <m:e>
                        <m:r>
                          <a:rPr lang="en-US" sz="2600" b="0" i="1" smtClean="0">
                            <a:latin typeface="Cambria Math"/>
                          </a:rPr>
                          <m:t>𝑅</m:t>
                        </m:r>
                      </m:e>
                      <m:sub>
                        <m:r>
                          <a:rPr lang="en-US" sz="2600" b="0" i="1" smtClean="0">
                            <a:latin typeface="Cambria Math"/>
                          </a:rPr>
                          <m:t>1</m:t>
                        </m:r>
                      </m:sub>
                    </m:sSub>
                    <m:r>
                      <a:rPr lang="en-US" sz="2600" b="0" i="1" smtClean="0">
                        <a:latin typeface="Cambria Math"/>
                      </a:rPr>
                      <m:t>=</m:t>
                    </m:r>
                    <m:r>
                      <m:rPr>
                        <m:nor/>
                      </m:rPr>
                      <a:rPr lang="en-US" sz="2600" dirty="0"/>
                      <m:t>[</m:t>
                    </m:r>
                    <m:r>
                      <m:rPr>
                        <m:nor/>
                      </m:rPr>
                      <a:rPr lang="en-US" sz="2600" dirty="0"/>
                      <m:t>src</m:t>
                    </m:r>
                    <m:r>
                      <m:rPr>
                        <m:nor/>
                      </m:rPr>
                      <a:rPr lang="en-US" sz="2600" dirty="0"/>
                      <m:t>, </m:t>
                    </m:r>
                    <m:r>
                      <m:rPr>
                        <m:nor/>
                      </m:rPr>
                      <a:rPr lang="en-US" sz="2600" dirty="0"/>
                      <m:t>src</m:t>
                    </m:r>
                    <m:r>
                      <m:rPr>
                        <m:nor/>
                      </m:rPr>
                      <a:rPr lang="en-US" sz="2600" dirty="0"/>
                      <m:t>+</m:t>
                    </m:r>
                    <m:r>
                      <m:rPr>
                        <m:nor/>
                      </m:rPr>
                      <a:rPr lang="en-US" sz="2600" dirty="0"/>
                      <m:t>size</m:t>
                    </m:r>
                    <m:r>
                      <m:rPr>
                        <m:nor/>
                      </m:rPr>
                      <a:rPr lang="en-US" sz="2600" dirty="0"/>
                      <m:t>−1],</m:t>
                    </m:r>
                    <m:r>
                      <a:rPr lang="en-US" sz="2600" b="0" i="1" dirty="0" smtClean="0">
                        <a:latin typeface="Cambria Math"/>
                      </a:rPr>
                      <m:t>…</m:t>
                    </m:r>
                  </m:oMath>
                </a14:m>
                <a:endParaRPr lang="en-US" sz="2600" dirty="0" smtClean="0"/>
              </a:p>
              <a:p>
                <a:pPr marL="0" indent="0">
                  <a:buNone/>
                </a:pPr>
                <a:endParaRPr lang="en-US" sz="2800" dirty="0"/>
              </a:p>
              <a:p>
                <a:r>
                  <a:rPr lang="en-US" sz="2800" dirty="0" smtClean="0"/>
                  <a:t>Loop invariants?</a:t>
                </a:r>
              </a:p>
              <a:p>
                <a:pPr lvl="1"/>
                <a14:m>
                  <m:oMath xmlns:m="http://schemas.openxmlformats.org/officeDocument/2006/math">
                    <m:r>
                      <a:rPr lang="en-US" sz="2600" b="0" i="1" smtClean="0">
                        <a:latin typeface="Cambria Math"/>
                      </a:rPr>
                      <m:t>𝑠𝑟𝑐</m:t>
                    </m:r>
                    <m:r>
                      <a:rPr lang="en-US" sz="2600" b="0" i="1" smtClean="0">
                        <a:latin typeface="Cambria Math"/>
                      </a:rPr>
                      <m:t>∈</m:t>
                    </m:r>
                    <m:sSub>
                      <m:sSubPr>
                        <m:ctrlPr>
                          <a:rPr lang="en-US" sz="2600" b="0" i="1" smtClean="0">
                            <a:latin typeface="Cambria Math"/>
                          </a:rPr>
                        </m:ctrlPr>
                      </m:sSubPr>
                      <m:e>
                        <m:r>
                          <a:rPr lang="en-US" sz="2600" b="0" i="1" smtClean="0">
                            <a:latin typeface="Cambria Math"/>
                          </a:rPr>
                          <m:t>𝑅</m:t>
                        </m:r>
                      </m:e>
                      <m:sub>
                        <m:r>
                          <a:rPr lang="en-US" sz="2600" b="0" i="1" smtClean="0">
                            <a:latin typeface="Cambria Math"/>
                          </a:rPr>
                          <m:t>1</m:t>
                        </m:r>
                      </m:sub>
                    </m:sSub>
                    <m:r>
                      <a:rPr lang="en-US" sz="2600" b="0" i="1" smtClean="0">
                        <a:latin typeface="Cambria Math"/>
                      </a:rPr>
                      <m:t>,…</m:t>
                    </m:r>
                  </m:oMath>
                </a14:m>
                <a:endParaRPr lang="en-US" sz="2600" dirty="0" smtClean="0"/>
              </a:p>
              <a:p>
                <a:pPr lvl="1"/>
                <a:endParaRPr lang="en-US" dirty="0"/>
              </a:p>
              <a:p>
                <a:r>
                  <a:rPr lang="en-US" sz="2800" dirty="0" smtClean="0"/>
                  <a:t>Ensure tractability</a:t>
                </a:r>
              </a:p>
              <a:p>
                <a:pPr lvl="1"/>
                <a:r>
                  <a:rPr lang="en-US" sz="2600" dirty="0" smtClean="0"/>
                  <a:t>Weaker guarantees</a:t>
                </a:r>
              </a:p>
              <a:p>
                <a:pPr lvl="1"/>
                <a:r>
                  <a:rPr lang="en-US" sz="2600" dirty="0" smtClean="0"/>
                  <a:t>E.g., testing, BMC, …</a:t>
                </a:r>
              </a:p>
              <a:p>
                <a:pPr marL="0" indent="0">
                  <a:buNone/>
                </a:pPr>
                <a:endParaRPr lang="en-US" dirty="0"/>
              </a:p>
            </p:txBody>
          </p:sp>
        </mc:Choice>
        <mc:Fallback xmlns="">
          <p:sp>
            <p:nvSpPr>
              <p:cNvPr id="4" name="Content Placeholder 3"/>
              <p:cNvSpPr>
                <a:spLocks noGrp="1" noRot="1" noChangeAspect="1" noMove="1" noResize="1" noEditPoints="1" noAdjustHandles="1" noChangeArrowheads="1" noChangeShapeType="1" noTextEdit="1"/>
              </p:cNvSpPr>
              <p:nvPr>
                <p:ph sz="quarter" idx="2"/>
              </p:nvPr>
            </p:nvSpPr>
            <p:spPr>
              <a:xfrm>
                <a:off x="4552950" y="1447800"/>
                <a:ext cx="4362450" cy="4572000"/>
              </a:xfrm>
              <a:blipFill rotWithShape="1">
                <a:blip r:embed="rId3"/>
                <a:stretch>
                  <a:fillRect l="-1397" t="-2667" r="-698" b="-2133"/>
                </a:stretch>
              </a:blipFill>
            </p:spPr>
            <p:txBody>
              <a:bodyPr/>
              <a:lstStyle/>
              <a:p>
                <a:r>
                  <a:rPr lang="en-US">
                    <a:noFill/>
                  </a:rPr>
                  <a:t> </a:t>
                </a:r>
              </a:p>
            </p:txBody>
          </p:sp>
        </mc:Fallback>
      </mc:AlternateContent>
      <p:sp>
        <p:nvSpPr>
          <p:cNvPr id="5" name="Rounded Rectangle 4"/>
          <p:cNvSpPr/>
          <p:nvPr/>
        </p:nvSpPr>
        <p:spPr>
          <a:xfrm>
            <a:off x="1524000" y="3581400"/>
            <a:ext cx="1219200" cy="304800"/>
          </a:xfrm>
          <a:prstGeom prst="roundRect">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1219200" y="3962400"/>
            <a:ext cx="1219200" cy="304800"/>
          </a:xfrm>
          <a:prstGeom prst="roundRect">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2743200" y="3962400"/>
            <a:ext cx="1219200" cy="304800"/>
          </a:xfrm>
          <a:prstGeom prst="roundRect">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838200" y="4343400"/>
            <a:ext cx="1219200" cy="304800"/>
          </a:xfrm>
          <a:prstGeom prst="roundRect">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Curved Connector 9"/>
          <p:cNvCxnSpPr/>
          <p:nvPr/>
        </p:nvCxnSpPr>
        <p:spPr>
          <a:xfrm rot="5400000">
            <a:off x="1943100" y="2736850"/>
            <a:ext cx="1371600" cy="12700"/>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6200000" flipH="1">
            <a:off x="2666999" y="2971801"/>
            <a:ext cx="1676400" cy="1"/>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p:nvPr/>
        </p:nvCxnSpPr>
        <p:spPr>
          <a:xfrm rot="5400000">
            <a:off x="488950" y="3003550"/>
            <a:ext cx="1600200" cy="12700"/>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rot="5400000">
            <a:off x="34925" y="3311525"/>
            <a:ext cx="1746251" cy="12700"/>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7" name="Picture 1" descr="cloud.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3411000"/>
            <a:ext cx="1524000" cy="1289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92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4">
                                            <p:txEl>
                                              <p:pRg st="8" end="8"/>
                                            </p:txEl>
                                          </p:spTgt>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4">
                                            <p:txEl>
                                              <p:pRg st="9" end="9"/>
                                            </p:txEl>
                                          </p:spTgt>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2209800"/>
            <a:ext cx="1752600" cy="1476648"/>
          </a:xfrm>
          <a:prstGeom prst="rect">
            <a:avLst/>
          </a:prstGeom>
        </p:spPr>
      </p:pic>
      <p:sp>
        <p:nvSpPr>
          <p:cNvPr id="5" name="Title 4"/>
          <p:cNvSpPr>
            <a:spLocks noGrp="1"/>
          </p:cNvSpPr>
          <p:nvPr>
            <p:ph type="title"/>
          </p:nvPr>
        </p:nvSpPr>
        <p:spPr/>
        <p:txBody>
          <a:bodyPr/>
          <a:lstStyle/>
          <a:p>
            <a:r>
              <a:rPr lang="en-US" dirty="0" smtClean="0"/>
              <a:t>Correctness -&gt; Relative Correctness</a:t>
            </a:r>
            <a:endParaRPr lang="en-US" dirty="0"/>
          </a:p>
        </p:txBody>
      </p:sp>
      <mc:AlternateContent xmlns:mc="http://schemas.openxmlformats.org/markup-compatibility/2006">
        <mc:Choice xmlns:a14="http://schemas.microsoft.com/office/drawing/2010/main" Requires="a14">
          <p:sp>
            <p:nvSpPr>
              <p:cNvPr id="6" name="Content Placeholder 5"/>
              <p:cNvSpPr>
                <a:spLocks noGrp="1"/>
              </p:cNvSpPr>
              <p:nvPr>
                <p:ph sz="quarter" idx="1"/>
              </p:nvPr>
            </p:nvSpPr>
            <p:spPr>
              <a:xfrm>
                <a:off x="914400" y="1447800"/>
                <a:ext cx="7772400" cy="4876800"/>
              </a:xfrm>
            </p:spPr>
            <p:txBody>
              <a:bodyPr>
                <a:normAutofit lnSpcReduction="10000"/>
              </a:bodyPr>
              <a:lstStyle/>
              <a:p>
                <a:r>
                  <a:rPr lang="en-US" dirty="0" smtClean="0"/>
                  <a:t>Given two similar programs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𝑜</m:t>
                        </m:r>
                      </m:sub>
                    </m:sSub>
                  </m:oMath>
                </a14:m>
                <a:r>
                  <a:rPr lang="en-US" b="0" dirty="0" smtClean="0"/>
                  <a:t> and </a:t>
                </a:r>
                <a14:m>
                  <m:oMath xmlns:m="http://schemas.openxmlformats.org/officeDocument/2006/math">
                    <m:sSub>
                      <m:sSubPr>
                        <m:ctrlPr>
                          <a:rPr lang="en-US" i="1">
                            <a:latin typeface="Cambria Math"/>
                          </a:rPr>
                        </m:ctrlPr>
                      </m:sSubPr>
                      <m:e>
                        <m:r>
                          <a:rPr lang="en-US" i="1">
                            <a:latin typeface="Cambria Math"/>
                          </a:rPr>
                          <m:t>𝑃</m:t>
                        </m:r>
                      </m:e>
                      <m:sub>
                        <m:r>
                          <a:rPr lang="en-US" b="0" i="1" smtClean="0">
                            <a:latin typeface="Cambria Math"/>
                          </a:rPr>
                          <m:t>𝑛</m:t>
                        </m:r>
                      </m:sub>
                    </m:sSub>
                  </m:oMath>
                </a14:m>
                <a:r>
                  <a:rPr lang="en-US" b="0" dirty="0" smtClean="0"/>
                  <a:t> </a:t>
                </a:r>
              </a:p>
              <a:p>
                <a:pPr lvl="1"/>
                <a:r>
                  <a:rPr lang="en-US" dirty="0" smtClean="0"/>
                  <a:t>A one to one map between procedures and variables</a:t>
                </a:r>
                <a:endParaRPr lang="en-US" b="0" dirty="0" smtClean="0"/>
              </a:p>
              <a:p>
                <a:pPr marL="320040" lvl="1" indent="0">
                  <a:buNone/>
                </a:pPr>
                <a:endParaRPr lang="en-US" dirty="0" smtClean="0"/>
              </a:p>
              <a:p>
                <a:r>
                  <a:rPr lang="en-US" dirty="0"/>
                  <a:t>F</a:t>
                </a:r>
                <a:r>
                  <a:rPr lang="en-US" dirty="0" smtClean="0"/>
                  <a:t>ind an input</a:t>
                </a:r>
              </a:p>
              <a:p>
                <a:pPr lvl="1"/>
                <a:r>
                  <a:rPr lang="en-US" dirty="0" smtClean="0"/>
                  <a:t>All assertions in </a:t>
                </a:r>
                <a14:m>
                  <m:oMath xmlns:m="http://schemas.openxmlformats.org/officeDocument/2006/math">
                    <m:sSub>
                      <m:sSubPr>
                        <m:ctrlPr>
                          <a:rPr lang="en-US" b="0" i="1" smtClean="0">
                            <a:latin typeface="Cambria Math"/>
                          </a:rPr>
                        </m:ctrlPr>
                      </m:sSubPr>
                      <m:e>
                        <m:r>
                          <a:rPr lang="en-US" i="1">
                            <a:latin typeface="Cambria Math"/>
                          </a:rPr>
                          <m:t>𝑃</m:t>
                        </m:r>
                      </m:e>
                      <m:sub>
                        <m:r>
                          <a:rPr lang="en-US" b="0" i="1" smtClean="0">
                            <a:latin typeface="Cambria Math"/>
                          </a:rPr>
                          <m:t>𝑜</m:t>
                        </m:r>
                      </m:sub>
                    </m:sSub>
                  </m:oMath>
                </a14:m>
                <a:r>
                  <a:rPr lang="en-US" dirty="0" smtClean="0"/>
                  <a:t> pass</a:t>
                </a:r>
              </a:p>
              <a:p>
                <a:pPr lvl="1"/>
                <a:r>
                  <a:rPr lang="en-US" dirty="0" smtClean="0"/>
                  <a:t>Some assertion in </a:t>
                </a:r>
                <a14:m>
                  <m:oMath xmlns:m="http://schemas.openxmlformats.org/officeDocument/2006/math">
                    <m:sSub>
                      <m:sSubPr>
                        <m:ctrlPr>
                          <a:rPr lang="en-US" b="0" i="1" smtClean="0">
                            <a:latin typeface="Cambria Math"/>
                          </a:rPr>
                        </m:ctrlPr>
                      </m:sSubPr>
                      <m:e>
                        <m:r>
                          <a:rPr lang="en-US" i="1">
                            <a:latin typeface="Cambria Math"/>
                          </a:rPr>
                          <m:t>𝑃</m:t>
                        </m:r>
                      </m:e>
                      <m:sub>
                        <m:r>
                          <a:rPr lang="en-US" b="0" i="1" smtClean="0">
                            <a:latin typeface="Cambria Math"/>
                          </a:rPr>
                          <m:t>𝑛</m:t>
                        </m:r>
                      </m:sub>
                    </m:sSub>
                  </m:oMath>
                </a14:m>
                <a:r>
                  <a:rPr lang="en-US" dirty="0"/>
                  <a:t> </a:t>
                </a:r>
                <a:r>
                  <a:rPr lang="en-US" dirty="0" smtClean="0"/>
                  <a:t>fails</a:t>
                </a:r>
              </a:p>
              <a:p>
                <a:pPr lvl="1"/>
                <a:endParaRPr lang="en-US" dirty="0"/>
              </a:p>
              <a:p>
                <a:r>
                  <a:rPr lang="en-US" dirty="0"/>
                  <a:t>Equivalence checking not </a:t>
                </a:r>
                <a:r>
                  <a:rPr lang="en-US" dirty="0" smtClean="0"/>
                  <a:t>applicable</a:t>
                </a:r>
              </a:p>
              <a:p>
                <a:endParaRPr lang="en-US" dirty="0"/>
              </a:p>
              <a:p>
                <a:r>
                  <a:rPr lang="en-US" dirty="0" smtClean="0"/>
                  <a:t>More </a:t>
                </a:r>
                <a:r>
                  <a:rPr lang="en-US" dirty="0"/>
                  <a:t>tractable than traditional assertion checking</a:t>
                </a:r>
              </a:p>
              <a:p>
                <a:r>
                  <a:rPr lang="en-US" dirty="0" smtClean="0"/>
                  <a:t>A </a:t>
                </a:r>
                <a:r>
                  <a:rPr lang="en-US" dirty="0"/>
                  <a:t>mechanism to find regressions</a:t>
                </a:r>
              </a:p>
              <a:p>
                <a:pPr lvl="1"/>
                <a:endParaRPr lang="en-US" dirty="0"/>
              </a:p>
            </p:txBody>
          </p:sp>
        </mc:Choice>
        <mc:Fallback>
          <p:sp>
            <p:nvSpPr>
              <p:cNvPr id="6" name="Content Placeholder 5"/>
              <p:cNvSpPr>
                <a:spLocks noGrp="1" noRot="1" noChangeAspect="1" noMove="1" noResize="1" noEditPoints="1" noAdjustHandles="1" noChangeArrowheads="1" noChangeShapeType="1" noTextEdit="1"/>
              </p:cNvSpPr>
              <p:nvPr>
                <p:ph sz="quarter" idx="1"/>
              </p:nvPr>
            </p:nvSpPr>
            <p:spPr>
              <a:xfrm>
                <a:off x="914400" y="1447800"/>
                <a:ext cx="7772400" cy="4876800"/>
              </a:xfrm>
              <a:blipFill rotWithShape="1">
                <a:blip r:embed="rId4"/>
                <a:stretch>
                  <a:fillRect l="-706" t="-1875"/>
                </a:stretch>
              </a:blipFill>
            </p:spPr>
            <p:txBody>
              <a:bodyPr/>
              <a:lstStyle/>
              <a:p>
                <a:r>
                  <a:rPr lang="en-US">
                    <a:noFill/>
                  </a:rPr>
                  <a:t> </a:t>
                </a:r>
              </a:p>
            </p:txBody>
          </p:sp>
        </mc:Fallback>
      </mc:AlternateContent>
      <p:sp>
        <p:nvSpPr>
          <p:cNvPr id="4" name="TextBox 3"/>
          <p:cNvSpPr txBox="1"/>
          <p:nvPr/>
        </p:nvSpPr>
        <p:spPr>
          <a:xfrm>
            <a:off x="5334000" y="3657600"/>
            <a:ext cx="3352800" cy="523220"/>
          </a:xfrm>
          <a:prstGeom prst="rect">
            <a:avLst/>
          </a:prstGeom>
          <a:solidFill>
            <a:srgbClr val="FFFF00"/>
          </a:solidFill>
          <a:ln>
            <a:solidFill>
              <a:schemeClr val="accent1"/>
            </a:solidFill>
          </a:ln>
        </p:spPr>
        <p:txBody>
          <a:bodyPr wrap="square" rtlCol="0">
            <a:spAutoFit/>
          </a:bodyPr>
          <a:lstStyle/>
          <a:p>
            <a:r>
              <a:rPr lang="en-US" sz="2800" dirty="0" smtClean="0">
                <a:solidFill>
                  <a:srgbClr val="FF0000"/>
                </a:solidFill>
              </a:rPr>
              <a:t>Practical and useful</a:t>
            </a:r>
            <a:endParaRPr lang="en-US" dirty="0"/>
          </a:p>
        </p:txBody>
      </p:sp>
    </p:spTree>
    <p:extLst>
      <p:ext uri="{BB962C8B-B14F-4D97-AF65-F5344CB8AC3E}">
        <p14:creationId xmlns:p14="http://schemas.microsoft.com/office/powerpoint/2010/main" val="15778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a:t>
            </a:r>
            <a:r>
              <a:rPr lang="en-US" dirty="0" err="1" smtClean="0"/>
              <a:t>Correctnesss</a:t>
            </a:r>
            <a:r>
              <a:rPr lang="en-US" dirty="0" smtClean="0"/>
              <a:t> (Bug)</a:t>
            </a:r>
            <a:endParaRPr lang="en-US" dirty="0"/>
          </a:p>
        </p:txBody>
      </p:sp>
      <p:sp>
        <p:nvSpPr>
          <p:cNvPr id="3" name="Content Placeholder 2"/>
          <p:cNvSpPr>
            <a:spLocks noGrp="1"/>
          </p:cNvSpPr>
          <p:nvPr>
            <p:ph sz="quarter" idx="1"/>
          </p:nvPr>
        </p:nvSpPr>
        <p:spPr>
          <a:xfrm>
            <a:off x="5029200" y="1447800"/>
            <a:ext cx="3810000" cy="4267200"/>
          </a:xfrm>
        </p:spPr>
        <p:txBody>
          <a:bodyPr>
            <a:normAutofit fontScale="92500"/>
          </a:bodyPr>
          <a:lstStyle/>
          <a:p>
            <a:pPr marL="0" indent="0">
              <a:buNone/>
            </a:pPr>
            <a:r>
              <a:rPr lang="en-US" sz="2400" dirty="0">
                <a:latin typeface="Lucida Console" pitchFamily="49" charset="0"/>
              </a:rPr>
              <a:t>void </a:t>
            </a:r>
            <a:r>
              <a:rPr lang="en-US" sz="2400" dirty="0" err="1" smtClean="0">
                <a:latin typeface="Lucida Console" pitchFamily="49" charset="0"/>
              </a:rPr>
              <a:t>strcopy_buggy</a:t>
            </a:r>
            <a:endParaRPr lang="en-US" sz="2400" dirty="0">
              <a:latin typeface="Lucida Console" pitchFamily="49" charset="0"/>
            </a:endParaRPr>
          </a:p>
          <a:p>
            <a:pPr marL="0" indent="0">
              <a:buNone/>
            </a:pPr>
            <a:r>
              <a:rPr lang="en-US" sz="2400" dirty="0">
                <a:latin typeface="Lucida Console" pitchFamily="49" charset="0"/>
              </a:rPr>
              <a:t>(char* </a:t>
            </a:r>
            <a:r>
              <a:rPr lang="en-US" sz="2400" dirty="0" err="1">
                <a:latin typeface="Lucida Console" pitchFamily="49" charset="0"/>
              </a:rPr>
              <a:t>dst</a:t>
            </a:r>
            <a:r>
              <a:rPr lang="en-US" sz="2400" dirty="0">
                <a:latin typeface="Lucida Console" pitchFamily="49" charset="0"/>
              </a:rPr>
              <a:t>, char*</a:t>
            </a:r>
            <a:r>
              <a:rPr lang="en-US" sz="2400" dirty="0" err="1">
                <a:latin typeface="Lucida Console" pitchFamily="49" charset="0"/>
              </a:rPr>
              <a:t>src</a:t>
            </a:r>
            <a:r>
              <a:rPr lang="en-US" sz="2400" dirty="0">
                <a:latin typeface="Lucida Console" pitchFamily="49" charset="0"/>
              </a:rPr>
              <a:t>, </a:t>
            </a:r>
            <a:r>
              <a:rPr lang="en-US" sz="2400" dirty="0" err="1">
                <a:latin typeface="Lucida Console" pitchFamily="49" charset="0"/>
              </a:rPr>
              <a:t>int</a:t>
            </a:r>
            <a:r>
              <a:rPr lang="en-US" sz="2400" dirty="0">
                <a:latin typeface="Lucida Console" pitchFamily="49" charset="0"/>
              </a:rPr>
              <a:t> size)</a:t>
            </a:r>
          </a:p>
          <a:p>
            <a:pPr marL="0" indent="0">
              <a:buNone/>
            </a:pPr>
            <a:r>
              <a:rPr lang="en-US" sz="2400" dirty="0">
                <a:latin typeface="Lucida Console" pitchFamily="49" charset="0"/>
              </a:rPr>
              <a:t>{</a:t>
            </a:r>
          </a:p>
          <a:p>
            <a:pPr marL="0" indent="0">
              <a:buNone/>
            </a:pPr>
            <a:r>
              <a:rPr lang="en-US" sz="2400" dirty="0" smtClean="0">
                <a:latin typeface="Lucida Console" pitchFamily="49" charset="0"/>
              </a:rPr>
              <a:t>  </a:t>
            </a:r>
            <a:r>
              <a:rPr lang="en-US" sz="2400" dirty="0" err="1" smtClean="0">
                <a:latin typeface="Lucida Console" pitchFamily="49" charset="0"/>
              </a:rPr>
              <a:t>int</a:t>
            </a:r>
            <a:r>
              <a:rPr lang="en-US" sz="2400" dirty="0" smtClean="0">
                <a:latin typeface="Lucida Console" pitchFamily="49" charset="0"/>
              </a:rPr>
              <a:t> </a:t>
            </a:r>
            <a:r>
              <a:rPr lang="en-US" sz="2400" dirty="0" err="1" smtClean="0">
                <a:latin typeface="Lucida Console" pitchFamily="49" charset="0"/>
              </a:rPr>
              <a:t>i</a:t>
            </a:r>
            <a:r>
              <a:rPr lang="en-US" sz="2400" dirty="0" smtClean="0">
                <a:latin typeface="Lucida Console" pitchFamily="49" charset="0"/>
              </a:rPr>
              <a:t> = 0;</a:t>
            </a:r>
          </a:p>
          <a:p>
            <a:pPr marL="0" indent="0">
              <a:buNone/>
            </a:pPr>
            <a:r>
              <a:rPr lang="en-US" sz="2400" dirty="0" smtClean="0">
                <a:latin typeface="Lucida Console" pitchFamily="49" charset="0"/>
              </a:rPr>
              <a:t>  for(;</a:t>
            </a:r>
            <a:r>
              <a:rPr lang="en-US" sz="2400" dirty="0" smtClean="0">
                <a:solidFill>
                  <a:srgbClr val="FF0000"/>
                </a:solidFill>
                <a:latin typeface="Lucida Console" pitchFamily="49" charset="0"/>
              </a:rPr>
              <a:t>*</a:t>
            </a:r>
            <a:r>
              <a:rPr lang="en-US" sz="2400" dirty="0" err="1" smtClean="0">
                <a:solidFill>
                  <a:srgbClr val="FF0000"/>
                </a:solidFill>
                <a:latin typeface="Lucida Console" pitchFamily="49" charset="0"/>
              </a:rPr>
              <a:t>src</a:t>
            </a:r>
            <a:r>
              <a:rPr lang="en-US" sz="2400" dirty="0" smtClean="0">
                <a:solidFill>
                  <a:srgbClr val="FF0000"/>
                </a:solidFill>
                <a:latin typeface="Lucida Console" pitchFamily="49" charset="0"/>
              </a:rPr>
              <a:t> &amp;&amp; </a:t>
            </a:r>
          </a:p>
          <a:p>
            <a:pPr marL="0" indent="0">
              <a:buNone/>
            </a:pPr>
            <a:r>
              <a:rPr lang="en-US" sz="2400" dirty="0" smtClean="0">
                <a:solidFill>
                  <a:srgbClr val="FF0000"/>
                </a:solidFill>
                <a:latin typeface="Lucida Console" pitchFamily="49" charset="0"/>
              </a:rPr>
              <a:t>       </a:t>
            </a:r>
            <a:r>
              <a:rPr lang="en-US" sz="2400" dirty="0" err="1" smtClean="0">
                <a:solidFill>
                  <a:srgbClr val="FF0000"/>
                </a:solidFill>
                <a:latin typeface="Lucida Console" pitchFamily="49" charset="0"/>
              </a:rPr>
              <a:t>i</a:t>
            </a:r>
            <a:r>
              <a:rPr lang="en-US" sz="2400" dirty="0" smtClean="0">
                <a:solidFill>
                  <a:srgbClr val="FF0000"/>
                </a:solidFill>
                <a:latin typeface="Lucida Console" pitchFamily="49" charset="0"/>
              </a:rPr>
              <a:t>&lt;size-1</a:t>
            </a:r>
            <a:r>
              <a:rPr lang="en-US" sz="2400" dirty="0" smtClean="0">
                <a:latin typeface="Lucida Console" pitchFamily="49" charset="0"/>
              </a:rPr>
              <a:t>; </a:t>
            </a:r>
            <a:r>
              <a:rPr lang="en-US" sz="2400" dirty="0" err="1">
                <a:latin typeface="Lucida Console" pitchFamily="49" charset="0"/>
              </a:rPr>
              <a:t>i</a:t>
            </a:r>
            <a:r>
              <a:rPr lang="en-US" sz="2400" dirty="0">
                <a:latin typeface="Lucida Console" pitchFamily="49" charset="0"/>
              </a:rPr>
              <a:t>++)</a:t>
            </a:r>
          </a:p>
          <a:p>
            <a:pPr marL="0" indent="0">
              <a:buNone/>
            </a:pPr>
            <a:r>
              <a:rPr lang="en-US" sz="2400" dirty="0">
                <a:latin typeface="Lucida Console" pitchFamily="49" charset="0"/>
              </a:rPr>
              <a:t>   </a:t>
            </a:r>
            <a:r>
              <a:rPr lang="en-US" sz="2400" dirty="0" smtClean="0">
                <a:latin typeface="Lucida Console" pitchFamily="49" charset="0"/>
              </a:rPr>
              <a:t>*</a:t>
            </a:r>
            <a:r>
              <a:rPr lang="en-US" sz="2400" dirty="0" err="1" smtClean="0">
                <a:latin typeface="Lucida Console" pitchFamily="49" charset="0"/>
              </a:rPr>
              <a:t>dst</a:t>
            </a:r>
            <a:r>
              <a:rPr lang="en-US" sz="2400" dirty="0" smtClean="0">
                <a:latin typeface="Lucida Console" pitchFamily="49" charset="0"/>
              </a:rPr>
              <a:t>++ </a:t>
            </a:r>
            <a:r>
              <a:rPr lang="en-US" sz="2400" dirty="0">
                <a:latin typeface="Lucida Console" pitchFamily="49" charset="0"/>
              </a:rPr>
              <a:t>= *</a:t>
            </a:r>
            <a:r>
              <a:rPr lang="en-US" sz="2400" dirty="0" err="1" smtClean="0">
                <a:latin typeface="Lucida Console" pitchFamily="49" charset="0"/>
              </a:rPr>
              <a:t>src</a:t>
            </a:r>
            <a:r>
              <a:rPr lang="en-US" sz="2400" dirty="0" smtClean="0">
                <a:latin typeface="Lucida Console" pitchFamily="49" charset="0"/>
              </a:rPr>
              <a:t>++;</a:t>
            </a:r>
            <a:endParaRPr lang="en-US" sz="2400" dirty="0">
              <a:latin typeface="Lucida Console" pitchFamily="49" charset="0"/>
            </a:endParaRPr>
          </a:p>
          <a:p>
            <a:pPr marL="0" indent="0">
              <a:buNone/>
            </a:pPr>
            <a:r>
              <a:rPr lang="en-US" sz="2400" dirty="0">
                <a:latin typeface="Lucida Console" pitchFamily="49" charset="0"/>
              </a:rPr>
              <a:t>  *</a:t>
            </a:r>
            <a:r>
              <a:rPr lang="en-US" sz="2400" dirty="0" err="1" smtClean="0">
                <a:latin typeface="Lucida Console" pitchFamily="49" charset="0"/>
              </a:rPr>
              <a:t>dst</a:t>
            </a:r>
            <a:r>
              <a:rPr lang="en-US" sz="2400" dirty="0" smtClean="0">
                <a:latin typeface="Lucida Console" pitchFamily="49" charset="0"/>
              </a:rPr>
              <a:t> </a:t>
            </a:r>
            <a:r>
              <a:rPr lang="en-US" sz="2400" dirty="0">
                <a:latin typeface="Lucida Console" pitchFamily="49" charset="0"/>
              </a:rPr>
              <a:t>= 0;</a:t>
            </a:r>
          </a:p>
          <a:p>
            <a:pPr marL="0" indent="0">
              <a:buNone/>
            </a:pPr>
            <a:r>
              <a:rPr lang="en-US" sz="2400" dirty="0">
                <a:latin typeface="Lucida Console" pitchFamily="49" charset="0"/>
              </a:rPr>
              <a:t>}</a:t>
            </a:r>
          </a:p>
          <a:p>
            <a:pPr marL="0" indent="0">
              <a:buNone/>
            </a:pPr>
            <a:endParaRPr lang="en-US" dirty="0"/>
          </a:p>
        </p:txBody>
      </p:sp>
      <p:sp>
        <p:nvSpPr>
          <p:cNvPr id="4" name="Content Placeholder 3"/>
          <p:cNvSpPr>
            <a:spLocks noGrp="1"/>
          </p:cNvSpPr>
          <p:nvPr>
            <p:ph sz="quarter" idx="2"/>
          </p:nvPr>
        </p:nvSpPr>
        <p:spPr>
          <a:xfrm>
            <a:off x="514350" y="1447800"/>
            <a:ext cx="3981450" cy="4572000"/>
          </a:xfrm>
        </p:spPr>
        <p:txBody>
          <a:bodyPr>
            <a:normAutofit fontScale="92500"/>
          </a:bodyPr>
          <a:lstStyle/>
          <a:p>
            <a:pPr marL="0" indent="0">
              <a:buNone/>
            </a:pPr>
            <a:r>
              <a:rPr lang="en-US" sz="2400" dirty="0">
                <a:latin typeface="Lucida Console" pitchFamily="49" charset="0"/>
              </a:rPr>
              <a:t>void </a:t>
            </a:r>
            <a:r>
              <a:rPr lang="en-US" sz="2400" dirty="0" err="1" smtClean="0">
                <a:latin typeface="Lucida Console" pitchFamily="49" charset="0"/>
              </a:rPr>
              <a:t>strcopy_correct</a:t>
            </a:r>
            <a:endParaRPr lang="en-US" sz="2400" dirty="0">
              <a:latin typeface="Lucida Console" pitchFamily="49" charset="0"/>
            </a:endParaRPr>
          </a:p>
          <a:p>
            <a:pPr marL="0" indent="0">
              <a:buNone/>
            </a:pPr>
            <a:r>
              <a:rPr lang="en-US" sz="2400" dirty="0">
                <a:latin typeface="Lucida Console" pitchFamily="49" charset="0"/>
              </a:rPr>
              <a:t>(char* </a:t>
            </a:r>
            <a:r>
              <a:rPr lang="en-US" sz="2400" dirty="0" err="1">
                <a:latin typeface="Lucida Console" pitchFamily="49" charset="0"/>
              </a:rPr>
              <a:t>dst</a:t>
            </a:r>
            <a:r>
              <a:rPr lang="en-US" sz="2400" dirty="0">
                <a:latin typeface="Lucida Console" pitchFamily="49" charset="0"/>
              </a:rPr>
              <a:t>, char*</a:t>
            </a:r>
            <a:r>
              <a:rPr lang="en-US" sz="2400" dirty="0" err="1">
                <a:latin typeface="Lucida Console" pitchFamily="49" charset="0"/>
              </a:rPr>
              <a:t>src</a:t>
            </a:r>
            <a:r>
              <a:rPr lang="en-US" sz="2400" dirty="0">
                <a:latin typeface="Lucida Console" pitchFamily="49" charset="0"/>
              </a:rPr>
              <a:t>, </a:t>
            </a:r>
            <a:r>
              <a:rPr lang="en-US" sz="2400" dirty="0" err="1">
                <a:latin typeface="Lucida Console" pitchFamily="49" charset="0"/>
              </a:rPr>
              <a:t>int</a:t>
            </a:r>
            <a:r>
              <a:rPr lang="en-US" sz="2400" dirty="0">
                <a:latin typeface="Lucida Console" pitchFamily="49" charset="0"/>
              </a:rPr>
              <a:t> size)</a:t>
            </a:r>
          </a:p>
          <a:p>
            <a:pPr marL="0" indent="0">
              <a:buNone/>
            </a:pPr>
            <a:r>
              <a:rPr lang="en-US" sz="2400" dirty="0">
                <a:latin typeface="Lucida Console" pitchFamily="49" charset="0"/>
              </a:rPr>
              <a:t>{</a:t>
            </a:r>
          </a:p>
          <a:p>
            <a:pPr marL="0" indent="0">
              <a:buNone/>
            </a:pPr>
            <a:r>
              <a:rPr lang="en-US" sz="2400" dirty="0" smtClean="0">
                <a:latin typeface="Lucida Console" pitchFamily="49" charset="0"/>
              </a:rPr>
              <a:t>  </a:t>
            </a:r>
            <a:r>
              <a:rPr lang="en-US" sz="2400" dirty="0" err="1" smtClean="0">
                <a:latin typeface="Lucida Console" pitchFamily="49" charset="0"/>
              </a:rPr>
              <a:t>int</a:t>
            </a:r>
            <a:r>
              <a:rPr lang="en-US" sz="2400" dirty="0" smtClean="0">
                <a:latin typeface="Lucida Console" pitchFamily="49" charset="0"/>
              </a:rPr>
              <a:t> </a:t>
            </a:r>
            <a:r>
              <a:rPr lang="en-US" sz="2400" dirty="0" err="1" smtClean="0">
                <a:latin typeface="Lucida Console" pitchFamily="49" charset="0"/>
              </a:rPr>
              <a:t>i</a:t>
            </a:r>
            <a:r>
              <a:rPr lang="en-US" sz="2400" dirty="0" smtClean="0">
                <a:latin typeface="Lucida Console" pitchFamily="49" charset="0"/>
              </a:rPr>
              <a:t> = 0;</a:t>
            </a:r>
          </a:p>
          <a:p>
            <a:pPr marL="0" indent="0">
              <a:buNone/>
            </a:pPr>
            <a:r>
              <a:rPr lang="en-US" sz="2400" dirty="0">
                <a:latin typeface="Lucida Console" pitchFamily="49" charset="0"/>
              </a:rPr>
              <a:t> </a:t>
            </a:r>
            <a:r>
              <a:rPr lang="en-US" sz="2400" dirty="0" smtClean="0">
                <a:latin typeface="Lucida Console" pitchFamily="49" charset="0"/>
              </a:rPr>
              <a:t> for</a:t>
            </a:r>
            <a:r>
              <a:rPr lang="en-US" sz="2400" dirty="0">
                <a:latin typeface="Lucida Console" pitchFamily="49" charset="0"/>
              </a:rPr>
              <a:t>(;</a:t>
            </a:r>
            <a:r>
              <a:rPr lang="en-US" sz="2400" dirty="0" err="1">
                <a:solidFill>
                  <a:srgbClr val="FF0000"/>
                </a:solidFill>
                <a:latin typeface="Lucida Console" pitchFamily="49" charset="0"/>
              </a:rPr>
              <a:t>i</a:t>
            </a:r>
            <a:r>
              <a:rPr lang="en-US" sz="2400" dirty="0">
                <a:solidFill>
                  <a:srgbClr val="FF0000"/>
                </a:solidFill>
                <a:latin typeface="Lucida Console" pitchFamily="49" charset="0"/>
              </a:rPr>
              <a:t>&lt;size-1 &amp;&amp;</a:t>
            </a:r>
          </a:p>
          <a:p>
            <a:pPr marL="0" indent="0">
              <a:buNone/>
            </a:pPr>
            <a:r>
              <a:rPr lang="en-US" sz="2400" dirty="0">
                <a:solidFill>
                  <a:srgbClr val="FF0000"/>
                </a:solidFill>
                <a:latin typeface="Lucida Console" pitchFamily="49" charset="0"/>
              </a:rPr>
              <a:t>       *</a:t>
            </a:r>
            <a:r>
              <a:rPr lang="en-US" sz="2400" dirty="0" err="1" smtClean="0">
                <a:solidFill>
                  <a:srgbClr val="FF0000"/>
                </a:solidFill>
                <a:latin typeface="Lucida Console" pitchFamily="49" charset="0"/>
              </a:rPr>
              <a:t>src</a:t>
            </a:r>
            <a:r>
              <a:rPr lang="en-US" sz="2400" dirty="0" smtClean="0">
                <a:latin typeface="Lucida Console" pitchFamily="49" charset="0"/>
              </a:rPr>
              <a:t>; </a:t>
            </a:r>
            <a:r>
              <a:rPr lang="en-US" sz="2400" dirty="0" err="1">
                <a:latin typeface="Lucida Console" pitchFamily="49" charset="0"/>
              </a:rPr>
              <a:t>i</a:t>
            </a:r>
            <a:r>
              <a:rPr lang="en-US" sz="2400" dirty="0">
                <a:latin typeface="Lucida Console" pitchFamily="49" charset="0"/>
              </a:rPr>
              <a:t>++)</a:t>
            </a:r>
          </a:p>
          <a:p>
            <a:pPr marL="0" indent="0">
              <a:buNone/>
            </a:pPr>
            <a:r>
              <a:rPr lang="en-US" sz="2400" dirty="0">
                <a:latin typeface="Lucida Console" pitchFamily="49" charset="0"/>
              </a:rPr>
              <a:t>    *</a:t>
            </a:r>
            <a:r>
              <a:rPr lang="en-US" sz="2400" dirty="0" err="1" smtClean="0">
                <a:latin typeface="Lucida Console" pitchFamily="49" charset="0"/>
              </a:rPr>
              <a:t>dst</a:t>
            </a:r>
            <a:r>
              <a:rPr lang="en-US" sz="2400" dirty="0" smtClean="0">
                <a:latin typeface="Lucida Console" pitchFamily="49" charset="0"/>
              </a:rPr>
              <a:t>++ </a:t>
            </a:r>
            <a:r>
              <a:rPr lang="en-US" sz="2400" dirty="0">
                <a:latin typeface="Lucida Console" pitchFamily="49" charset="0"/>
              </a:rPr>
              <a:t>= *</a:t>
            </a:r>
            <a:r>
              <a:rPr lang="en-US" sz="2400" dirty="0" err="1" smtClean="0">
                <a:latin typeface="Lucida Console" pitchFamily="49" charset="0"/>
              </a:rPr>
              <a:t>src</a:t>
            </a:r>
            <a:r>
              <a:rPr lang="en-US" sz="2400" dirty="0" smtClean="0">
                <a:latin typeface="Lucida Console" pitchFamily="49" charset="0"/>
              </a:rPr>
              <a:t>++;</a:t>
            </a:r>
            <a:endParaRPr lang="en-US" sz="2400" dirty="0">
              <a:latin typeface="Lucida Console" pitchFamily="49" charset="0"/>
            </a:endParaRPr>
          </a:p>
          <a:p>
            <a:pPr marL="0" indent="0">
              <a:buNone/>
            </a:pPr>
            <a:r>
              <a:rPr lang="en-US" sz="2400" dirty="0">
                <a:latin typeface="Lucida Console" pitchFamily="49" charset="0"/>
              </a:rPr>
              <a:t>  *</a:t>
            </a:r>
            <a:r>
              <a:rPr lang="en-US" sz="2400" dirty="0" err="1" smtClean="0">
                <a:latin typeface="Lucida Console" pitchFamily="49" charset="0"/>
              </a:rPr>
              <a:t>dst</a:t>
            </a:r>
            <a:r>
              <a:rPr lang="en-US" sz="2400" dirty="0" smtClean="0">
                <a:latin typeface="Lucida Console" pitchFamily="49" charset="0"/>
              </a:rPr>
              <a:t> </a:t>
            </a:r>
            <a:r>
              <a:rPr lang="en-US" sz="2400" dirty="0">
                <a:latin typeface="Lucida Console" pitchFamily="49" charset="0"/>
              </a:rPr>
              <a:t>= 0;</a:t>
            </a:r>
          </a:p>
          <a:p>
            <a:pPr marL="0" indent="0">
              <a:buNone/>
            </a:pPr>
            <a:r>
              <a:rPr lang="en-US" dirty="0">
                <a:latin typeface="Lucida Console" pitchFamily="49" charset="0"/>
              </a:rPr>
              <a:t>}</a:t>
            </a:r>
          </a:p>
          <a:p>
            <a:pPr marL="0" indent="0">
              <a:buNone/>
            </a:pPr>
            <a:endParaRPr lang="en-US" dirty="0"/>
          </a:p>
        </p:txBody>
      </p:sp>
      <p:sp>
        <p:nvSpPr>
          <p:cNvPr id="6" name="TextBox 5"/>
          <p:cNvSpPr txBox="1"/>
          <p:nvPr/>
        </p:nvSpPr>
        <p:spPr>
          <a:xfrm>
            <a:off x="914400" y="5943600"/>
            <a:ext cx="7162800" cy="523220"/>
          </a:xfrm>
          <a:prstGeom prst="rect">
            <a:avLst/>
          </a:prstGeom>
          <a:solidFill>
            <a:srgbClr val="FFFF00"/>
          </a:solidFill>
          <a:ln>
            <a:solidFill>
              <a:schemeClr val="accent1"/>
            </a:solidFill>
          </a:ln>
        </p:spPr>
        <p:txBody>
          <a:bodyPr wrap="square" rtlCol="0">
            <a:spAutoFit/>
          </a:bodyPr>
          <a:lstStyle/>
          <a:p>
            <a:r>
              <a:rPr lang="en-US" sz="2800" dirty="0" smtClean="0">
                <a:solidFill>
                  <a:srgbClr val="FF0000"/>
                </a:solidFill>
              </a:rPr>
              <a:t>CEX: size=0, </a:t>
            </a:r>
            <a:r>
              <a:rPr lang="en-US" sz="2800" dirty="0" err="1" smtClean="0">
                <a:solidFill>
                  <a:srgbClr val="FF0000"/>
                </a:solidFill>
              </a:rPr>
              <a:t>src</a:t>
            </a:r>
            <a:r>
              <a:rPr lang="en-US" sz="2800" dirty="0" smtClean="0">
                <a:solidFill>
                  <a:srgbClr val="FF0000"/>
                </a:solidFill>
              </a:rPr>
              <a:t> =0, </a:t>
            </a:r>
            <a:r>
              <a:rPr lang="en-US" sz="2800" dirty="0" err="1" smtClean="0">
                <a:solidFill>
                  <a:srgbClr val="FF0000"/>
                </a:solidFill>
              </a:rPr>
              <a:t>dst</a:t>
            </a:r>
            <a:r>
              <a:rPr lang="en-US" sz="2800" dirty="0" smtClean="0">
                <a:solidFill>
                  <a:srgbClr val="FF0000"/>
                </a:solidFill>
              </a:rPr>
              <a:t>= some valid location</a:t>
            </a:r>
            <a:r>
              <a:rPr lang="en-US" dirty="0" smtClean="0"/>
              <a:t>  </a:t>
            </a:r>
            <a:endParaRPr lang="en-US" dirty="0"/>
          </a:p>
        </p:txBody>
      </p:sp>
      <p:cxnSp>
        <p:nvCxnSpPr>
          <p:cNvPr id="7" name="Straight Connector 6"/>
          <p:cNvCxnSpPr/>
          <p:nvPr/>
        </p:nvCxnSpPr>
        <p:spPr>
          <a:xfrm>
            <a:off x="4495800" y="1493837"/>
            <a:ext cx="0" cy="4068763"/>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3" descr="C:\Users\sharmar\AppData\Local\Microsoft\Windows\Temporary Internet Files\Content.IE5\420R2KJW\MC90043158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114" y="4724401"/>
            <a:ext cx="1142886" cy="1142887"/>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le 9"/>
          <p:cNvSpPr/>
          <p:nvPr/>
        </p:nvSpPr>
        <p:spPr>
          <a:xfrm>
            <a:off x="6172200" y="3505200"/>
            <a:ext cx="990600" cy="304800"/>
          </a:xfrm>
          <a:prstGeom prst="roundRect">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urved Connector 10"/>
          <p:cNvCxnSpPr/>
          <p:nvPr/>
        </p:nvCxnSpPr>
        <p:spPr>
          <a:xfrm rot="5400000">
            <a:off x="6743702" y="2933702"/>
            <a:ext cx="990599" cy="1"/>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5400000">
            <a:off x="2514601" y="3962399"/>
            <a:ext cx="3200400" cy="2"/>
          </a:xfrm>
          <a:prstGeom prst="curved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Multiply 13"/>
          <p:cNvSpPr/>
          <p:nvPr/>
        </p:nvSpPr>
        <p:spPr>
          <a:xfrm>
            <a:off x="7391400" y="4724401"/>
            <a:ext cx="1143000" cy="1142887"/>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529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3615" y="4970621"/>
            <a:ext cx="1842787" cy="1582579"/>
          </a:xfrm>
          <a:prstGeom prst="rect">
            <a:avLst/>
          </a:prstGeom>
        </p:spPr>
      </p:pic>
      <p:sp>
        <p:nvSpPr>
          <p:cNvPr id="2" name="Title 1"/>
          <p:cNvSpPr>
            <a:spLocks noGrp="1"/>
          </p:cNvSpPr>
          <p:nvPr>
            <p:ph type="title"/>
          </p:nvPr>
        </p:nvSpPr>
        <p:spPr/>
        <p:txBody>
          <a:bodyPr/>
          <a:lstStyle/>
          <a:p>
            <a:r>
              <a:rPr lang="en-US" dirty="0" smtClean="0"/>
              <a:t>Relative Correctness (Proof)</a:t>
            </a:r>
            <a:endParaRPr lang="en-US" dirty="0"/>
          </a:p>
        </p:txBody>
      </p:sp>
      <p:sp>
        <p:nvSpPr>
          <p:cNvPr id="3" name="Content Placeholder 2"/>
          <p:cNvSpPr>
            <a:spLocks noGrp="1"/>
          </p:cNvSpPr>
          <p:nvPr>
            <p:ph sz="quarter" idx="1"/>
          </p:nvPr>
        </p:nvSpPr>
        <p:spPr>
          <a:xfrm>
            <a:off x="4709160" y="1447800"/>
            <a:ext cx="4130040" cy="3505200"/>
          </a:xfrm>
        </p:spPr>
        <p:txBody>
          <a:bodyPr>
            <a:normAutofit fontScale="85000" lnSpcReduction="20000"/>
          </a:bodyPr>
          <a:lstStyle/>
          <a:p>
            <a:pPr marL="0" indent="0">
              <a:buNone/>
            </a:pPr>
            <a:r>
              <a:rPr lang="en-US" dirty="0">
                <a:latin typeface="Lucida Console" pitchFamily="49" charset="0"/>
              </a:rPr>
              <a:t>void </a:t>
            </a:r>
            <a:r>
              <a:rPr lang="en-US" dirty="0" err="1" smtClean="0">
                <a:latin typeface="Lucida Console" pitchFamily="49" charset="0"/>
              </a:rPr>
              <a:t>strcopy_correct</a:t>
            </a:r>
            <a:endParaRPr lang="en-US" dirty="0">
              <a:latin typeface="Lucida Console" pitchFamily="49" charset="0"/>
            </a:endParaRPr>
          </a:p>
          <a:p>
            <a:pPr marL="0" indent="0">
              <a:buNone/>
            </a:pPr>
            <a:r>
              <a:rPr lang="en-US" dirty="0">
                <a:latin typeface="Lucida Console" pitchFamily="49" charset="0"/>
              </a:rPr>
              <a:t>(char* </a:t>
            </a:r>
            <a:r>
              <a:rPr lang="en-US" dirty="0" err="1">
                <a:latin typeface="Lucida Console" pitchFamily="49" charset="0"/>
              </a:rPr>
              <a:t>dst</a:t>
            </a:r>
            <a:r>
              <a:rPr lang="en-US" dirty="0">
                <a:latin typeface="Lucida Console" pitchFamily="49" charset="0"/>
              </a:rPr>
              <a:t>, char*</a:t>
            </a:r>
            <a:r>
              <a:rPr lang="en-US" dirty="0" err="1">
                <a:latin typeface="Lucida Console" pitchFamily="49" charset="0"/>
              </a:rPr>
              <a:t>src</a:t>
            </a:r>
            <a:r>
              <a:rPr lang="en-US" dirty="0">
                <a:latin typeface="Lucida Console" pitchFamily="49" charset="0"/>
              </a:rPr>
              <a:t>, </a:t>
            </a:r>
            <a:r>
              <a:rPr lang="en-US" dirty="0" err="1">
                <a:latin typeface="Lucida Console" pitchFamily="49" charset="0"/>
              </a:rPr>
              <a:t>int</a:t>
            </a:r>
            <a:r>
              <a:rPr lang="en-US" dirty="0">
                <a:latin typeface="Lucida Console" pitchFamily="49" charset="0"/>
              </a:rPr>
              <a:t> size)</a:t>
            </a:r>
          </a:p>
          <a:p>
            <a:pPr marL="0" indent="0">
              <a:buNone/>
            </a:pPr>
            <a:r>
              <a:rPr lang="en-US" dirty="0">
                <a:latin typeface="Lucida Console" pitchFamily="49" charset="0"/>
              </a:rPr>
              <a:t>{</a:t>
            </a:r>
          </a:p>
          <a:p>
            <a:pPr marL="0" indent="0">
              <a:buNone/>
            </a:pPr>
            <a:r>
              <a:rPr lang="en-US" dirty="0" err="1" smtClean="0">
                <a:latin typeface="Lucida Console" pitchFamily="49" charset="0"/>
              </a:rPr>
              <a:t>int</a:t>
            </a:r>
            <a:r>
              <a:rPr lang="en-US" dirty="0" smtClean="0">
                <a:latin typeface="Lucida Console" pitchFamily="49" charset="0"/>
              </a:rPr>
              <a:t> </a:t>
            </a:r>
            <a:r>
              <a:rPr lang="en-US" dirty="0" err="1">
                <a:latin typeface="Lucida Console" pitchFamily="49" charset="0"/>
              </a:rPr>
              <a:t>i</a:t>
            </a:r>
            <a:r>
              <a:rPr lang="en-US" dirty="0">
                <a:latin typeface="Lucida Console" pitchFamily="49" charset="0"/>
              </a:rPr>
              <a:t>=0;</a:t>
            </a:r>
          </a:p>
          <a:p>
            <a:pPr marL="0" indent="0">
              <a:buNone/>
            </a:pPr>
            <a:r>
              <a:rPr lang="en-US" dirty="0">
                <a:latin typeface="Lucida Console" pitchFamily="49" charset="0"/>
              </a:rPr>
              <a:t>  for</a:t>
            </a:r>
            <a:r>
              <a:rPr lang="en-US" dirty="0" smtClean="0">
                <a:latin typeface="Lucida Console" pitchFamily="49" charset="0"/>
              </a:rPr>
              <a:t>(;</a:t>
            </a:r>
            <a:r>
              <a:rPr lang="en-US" dirty="0" err="1" smtClean="0">
                <a:solidFill>
                  <a:srgbClr val="FF0000"/>
                </a:solidFill>
                <a:latin typeface="Lucida Console" pitchFamily="49" charset="0"/>
              </a:rPr>
              <a:t>i</a:t>
            </a:r>
            <a:r>
              <a:rPr lang="en-US" dirty="0" smtClean="0">
                <a:solidFill>
                  <a:srgbClr val="FF0000"/>
                </a:solidFill>
                <a:latin typeface="Lucida Console" pitchFamily="49" charset="0"/>
              </a:rPr>
              <a:t>&lt;size-1 &amp;&amp; </a:t>
            </a:r>
          </a:p>
          <a:p>
            <a:pPr marL="0" indent="0">
              <a:buNone/>
            </a:pPr>
            <a:r>
              <a:rPr lang="en-US" dirty="0" smtClean="0">
                <a:solidFill>
                  <a:srgbClr val="FF0000"/>
                </a:solidFill>
                <a:latin typeface="Lucida Console" pitchFamily="49" charset="0"/>
              </a:rPr>
              <a:t>       *</a:t>
            </a:r>
            <a:r>
              <a:rPr lang="en-US" dirty="0" err="1" smtClean="0">
                <a:solidFill>
                  <a:srgbClr val="FF0000"/>
                </a:solidFill>
                <a:latin typeface="Lucida Console" pitchFamily="49" charset="0"/>
              </a:rPr>
              <a:t>src</a:t>
            </a:r>
            <a:r>
              <a:rPr lang="en-US" dirty="0" smtClean="0">
                <a:latin typeface="Lucida Console" pitchFamily="49" charset="0"/>
              </a:rPr>
              <a:t>; </a:t>
            </a:r>
            <a:r>
              <a:rPr lang="en-US" dirty="0" err="1">
                <a:latin typeface="Lucida Console" pitchFamily="49" charset="0"/>
              </a:rPr>
              <a:t>i</a:t>
            </a:r>
            <a:r>
              <a:rPr lang="en-US" dirty="0">
                <a:latin typeface="Lucida Console" pitchFamily="49" charset="0"/>
              </a:rPr>
              <a:t>++)</a:t>
            </a:r>
          </a:p>
          <a:p>
            <a:pPr marL="0" indent="0">
              <a:buNone/>
            </a:pPr>
            <a:r>
              <a:rPr lang="en-US" dirty="0">
                <a:latin typeface="Lucida Console" pitchFamily="49" charset="0"/>
              </a:rPr>
              <a:t>    *</a:t>
            </a:r>
            <a:r>
              <a:rPr lang="en-US" dirty="0" err="1" smtClean="0">
                <a:latin typeface="Lucida Console" pitchFamily="49" charset="0"/>
              </a:rPr>
              <a:t>dst</a:t>
            </a:r>
            <a:r>
              <a:rPr lang="en-US" dirty="0" smtClean="0">
                <a:latin typeface="Lucida Console" pitchFamily="49" charset="0"/>
              </a:rPr>
              <a:t>++ </a:t>
            </a:r>
            <a:r>
              <a:rPr lang="en-US" dirty="0">
                <a:latin typeface="Lucida Console" pitchFamily="49" charset="0"/>
              </a:rPr>
              <a:t>= *</a:t>
            </a:r>
            <a:r>
              <a:rPr lang="en-US" dirty="0" err="1" smtClean="0">
                <a:latin typeface="Lucida Console" pitchFamily="49" charset="0"/>
              </a:rPr>
              <a:t>src</a:t>
            </a:r>
            <a:r>
              <a:rPr lang="en-US" dirty="0" smtClean="0">
                <a:latin typeface="Lucida Console" pitchFamily="49" charset="0"/>
              </a:rPr>
              <a:t>++;</a:t>
            </a:r>
            <a:endParaRPr lang="en-US" dirty="0">
              <a:latin typeface="Lucida Console" pitchFamily="49" charset="0"/>
            </a:endParaRPr>
          </a:p>
          <a:p>
            <a:pPr marL="0" indent="0">
              <a:buNone/>
            </a:pPr>
            <a:r>
              <a:rPr lang="en-US" dirty="0">
                <a:latin typeface="Lucida Console" pitchFamily="49" charset="0"/>
              </a:rPr>
              <a:t>  *</a:t>
            </a:r>
            <a:r>
              <a:rPr lang="en-US" dirty="0" err="1">
                <a:latin typeface="Lucida Console" pitchFamily="49" charset="0"/>
              </a:rPr>
              <a:t>dtmp</a:t>
            </a:r>
            <a:r>
              <a:rPr lang="en-US" dirty="0">
                <a:latin typeface="Lucida Console" pitchFamily="49" charset="0"/>
              </a:rPr>
              <a:t> = 0;</a:t>
            </a:r>
          </a:p>
          <a:p>
            <a:pPr marL="0" indent="0">
              <a:buNone/>
            </a:pPr>
            <a:r>
              <a:rPr lang="en-US" dirty="0">
                <a:latin typeface="Lucida Console" pitchFamily="49" charset="0"/>
              </a:rPr>
              <a:t>}</a:t>
            </a:r>
          </a:p>
          <a:p>
            <a:pPr marL="0" indent="0">
              <a:buNone/>
            </a:pPr>
            <a:endParaRPr lang="en-US" dirty="0"/>
          </a:p>
        </p:txBody>
      </p:sp>
      <p:sp>
        <p:nvSpPr>
          <p:cNvPr id="4" name="Content Placeholder 3"/>
          <p:cNvSpPr>
            <a:spLocks noGrp="1"/>
          </p:cNvSpPr>
          <p:nvPr>
            <p:ph sz="quarter" idx="2"/>
          </p:nvPr>
        </p:nvSpPr>
        <p:spPr>
          <a:xfrm>
            <a:off x="514350" y="1447800"/>
            <a:ext cx="3981450" cy="4572000"/>
          </a:xfrm>
        </p:spPr>
        <p:txBody>
          <a:bodyPr>
            <a:normAutofit fontScale="85000" lnSpcReduction="20000"/>
          </a:bodyPr>
          <a:lstStyle/>
          <a:p>
            <a:pPr marL="0" indent="0">
              <a:buNone/>
            </a:pPr>
            <a:r>
              <a:rPr lang="en-US" dirty="0">
                <a:latin typeface="Lucida Console" pitchFamily="49" charset="0"/>
              </a:rPr>
              <a:t>void </a:t>
            </a:r>
            <a:r>
              <a:rPr lang="en-US" dirty="0" err="1" smtClean="0">
                <a:latin typeface="Lucida Console" pitchFamily="49" charset="0"/>
              </a:rPr>
              <a:t>strcopy_buggy</a:t>
            </a:r>
            <a:endParaRPr lang="en-US" dirty="0">
              <a:latin typeface="Lucida Console" pitchFamily="49" charset="0"/>
            </a:endParaRPr>
          </a:p>
          <a:p>
            <a:pPr marL="0" indent="0">
              <a:buNone/>
            </a:pPr>
            <a:r>
              <a:rPr lang="en-US" dirty="0">
                <a:latin typeface="Lucida Console" pitchFamily="49" charset="0"/>
              </a:rPr>
              <a:t>(char* </a:t>
            </a:r>
            <a:r>
              <a:rPr lang="en-US" dirty="0" err="1">
                <a:latin typeface="Lucida Console" pitchFamily="49" charset="0"/>
              </a:rPr>
              <a:t>dst</a:t>
            </a:r>
            <a:r>
              <a:rPr lang="en-US" dirty="0">
                <a:latin typeface="Lucida Console" pitchFamily="49" charset="0"/>
              </a:rPr>
              <a:t>, char*</a:t>
            </a:r>
            <a:r>
              <a:rPr lang="en-US" dirty="0" err="1">
                <a:latin typeface="Lucida Console" pitchFamily="49" charset="0"/>
              </a:rPr>
              <a:t>src</a:t>
            </a:r>
            <a:r>
              <a:rPr lang="en-US" dirty="0">
                <a:latin typeface="Lucida Console" pitchFamily="49" charset="0"/>
              </a:rPr>
              <a:t>, </a:t>
            </a:r>
            <a:r>
              <a:rPr lang="en-US" dirty="0" err="1">
                <a:latin typeface="Lucida Console" pitchFamily="49" charset="0"/>
              </a:rPr>
              <a:t>int</a:t>
            </a:r>
            <a:r>
              <a:rPr lang="en-US" dirty="0">
                <a:latin typeface="Lucida Console" pitchFamily="49" charset="0"/>
              </a:rPr>
              <a:t> size)</a:t>
            </a:r>
          </a:p>
          <a:p>
            <a:pPr marL="0" indent="0">
              <a:buNone/>
            </a:pPr>
            <a:r>
              <a:rPr lang="en-US" dirty="0">
                <a:latin typeface="Lucida Console" pitchFamily="49" charset="0"/>
              </a:rPr>
              <a:t>{</a:t>
            </a:r>
          </a:p>
          <a:p>
            <a:pPr marL="0" indent="0">
              <a:buNone/>
            </a:pPr>
            <a:r>
              <a:rPr lang="en-US" dirty="0" smtClean="0">
                <a:latin typeface="Lucida Console" pitchFamily="49" charset="0"/>
              </a:rPr>
              <a:t>  </a:t>
            </a:r>
            <a:r>
              <a:rPr lang="en-US" dirty="0" err="1" smtClean="0">
                <a:latin typeface="Lucida Console" pitchFamily="49" charset="0"/>
              </a:rPr>
              <a:t>int</a:t>
            </a:r>
            <a:r>
              <a:rPr lang="en-US" dirty="0" smtClean="0">
                <a:latin typeface="Lucida Console" pitchFamily="49" charset="0"/>
              </a:rPr>
              <a:t> </a:t>
            </a:r>
            <a:r>
              <a:rPr lang="en-US" dirty="0" err="1">
                <a:latin typeface="Lucida Console" pitchFamily="49" charset="0"/>
              </a:rPr>
              <a:t>i</a:t>
            </a:r>
            <a:r>
              <a:rPr lang="en-US" dirty="0">
                <a:latin typeface="Lucida Console" pitchFamily="49" charset="0"/>
              </a:rPr>
              <a:t>=0;</a:t>
            </a:r>
          </a:p>
          <a:p>
            <a:pPr marL="0" indent="0">
              <a:buNone/>
            </a:pPr>
            <a:r>
              <a:rPr lang="en-US" dirty="0">
                <a:latin typeface="Lucida Console" pitchFamily="49" charset="0"/>
              </a:rPr>
              <a:t> for(;</a:t>
            </a:r>
            <a:r>
              <a:rPr lang="en-US" dirty="0">
                <a:solidFill>
                  <a:srgbClr val="FF0000"/>
                </a:solidFill>
                <a:latin typeface="Lucida Console" pitchFamily="49" charset="0"/>
              </a:rPr>
              <a:t>*</a:t>
            </a:r>
            <a:r>
              <a:rPr lang="en-US" dirty="0" err="1" smtClean="0">
                <a:solidFill>
                  <a:srgbClr val="FF0000"/>
                </a:solidFill>
                <a:latin typeface="Lucida Console" pitchFamily="49" charset="0"/>
              </a:rPr>
              <a:t>src</a:t>
            </a:r>
            <a:r>
              <a:rPr lang="en-US" dirty="0" smtClean="0">
                <a:solidFill>
                  <a:srgbClr val="FF0000"/>
                </a:solidFill>
                <a:latin typeface="Lucida Console" pitchFamily="49" charset="0"/>
              </a:rPr>
              <a:t> </a:t>
            </a:r>
            <a:r>
              <a:rPr lang="en-US" dirty="0">
                <a:solidFill>
                  <a:srgbClr val="FF0000"/>
                </a:solidFill>
                <a:latin typeface="Lucida Console" pitchFamily="49" charset="0"/>
              </a:rPr>
              <a:t>&amp;&amp; </a:t>
            </a:r>
          </a:p>
          <a:p>
            <a:pPr marL="0" indent="0">
              <a:buNone/>
            </a:pPr>
            <a:r>
              <a:rPr lang="en-US" dirty="0">
                <a:solidFill>
                  <a:srgbClr val="FF0000"/>
                </a:solidFill>
                <a:latin typeface="Lucida Console" pitchFamily="49" charset="0"/>
              </a:rPr>
              <a:t>       </a:t>
            </a:r>
            <a:r>
              <a:rPr lang="en-US" dirty="0" err="1">
                <a:solidFill>
                  <a:srgbClr val="FF0000"/>
                </a:solidFill>
                <a:latin typeface="Lucida Console" pitchFamily="49" charset="0"/>
              </a:rPr>
              <a:t>i</a:t>
            </a:r>
            <a:r>
              <a:rPr lang="en-US" dirty="0">
                <a:solidFill>
                  <a:srgbClr val="FF0000"/>
                </a:solidFill>
                <a:latin typeface="Lucida Console" pitchFamily="49" charset="0"/>
              </a:rPr>
              <a:t>&lt;size-1</a:t>
            </a:r>
            <a:r>
              <a:rPr lang="en-US" dirty="0">
                <a:latin typeface="Lucida Console" pitchFamily="49" charset="0"/>
              </a:rPr>
              <a:t>; </a:t>
            </a:r>
            <a:r>
              <a:rPr lang="en-US" dirty="0" err="1">
                <a:latin typeface="Lucida Console" pitchFamily="49" charset="0"/>
              </a:rPr>
              <a:t>i</a:t>
            </a:r>
            <a:r>
              <a:rPr lang="en-US" dirty="0" smtClean="0">
                <a:latin typeface="Lucida Console" pitchFamily="49" charset="0"/>
              </a:rPr>
              <a:t>++)</a:t>
            </a:r>
          </a:p>
          <a:p>
            <a:pPr marL="0" indent="0">
              <a:buNone/>
            </a:pPr>
            <a:r>
              <a:rPr lang="en-US" dirty="0">
                <a:latin typeface="Lucida Console" pitchFamily="49" charset="0"/>
              </a:rPr>
              <a:t> </a:t>
            </a:r>
            <a:r>
              <a:rPr lang="en-US" dirty="0" smtClean="0">
                <a:latin typeface="Lucida Console" pitchFamily="49" charset="0"/>
              </a:rPr>
              <a:t>   *</a:t>
            </a:r>
            <a:r>
              <a:rPr lang="en-US" dirty="0" err="1" smtClean="0">
                <a:latin typeface="Lucida Console" pitchFamily="49" charset="0"/>
              </a:rPr>
              <a:t>dst</a:t>
            </a:r>
            <a:r>
              <a:rPr lang="en-US" dirty="0" smtClean="0">
                <a:latin typeface="Lucida Console" pitchFamily="49" charset="0"/>
              </a:rPr>
              <a:t>++ </a:t>
            </a:r>
            <a:r>
              <a:rPr lang="en-US" dirty="0">
                <a:latin typeface="Lucida Console" pitchFamily="49" charset="0"/>
              </a:rPr>
              <a:t>= *</a:t>
            </a:r>
            <a:r>
              <a:rPr lang="en-US" dirty="0" err="1" smtClean="0">
                <a:latin typeface="Lucida Console" pitchFamily="49" charset="0"/>
              </a:rPr>
              <a:t>src</a:t>
            </a:r>
            <a:r>
              <a:rPr lang="en-US" dirty="0" smtClean="0">
                <a:latin typeface="Lucida Console" pitchFamily="49" charset="0"/>
              </a:rPr>
              <a:t>++;</a:t>
            </a:r>
            <a:endParaRPr lang="en-US" dirty="0">
              <a:latin typeface="Lucida Console" pitchFamily="49" charset="0"/>
            </a:endParaRPr>
          </a:p>
          <a:p>
            <a:pPr marL="0" indent="0">
              <a:buNone/>
            </a:pPr>
            <a:r>
              <a:rPr lang="en-US" dirty="0">
                <a:latin typeface="Lucida Console" pitchFamily="49" charset="0"/>
              </a:rPr>
              <a:t>  *</a:t>
            </a:r>
            <a:r>
              <a:rPr lang="en-US" dirty="0" err="1" smtClean="0">
                <a:latin typeface="Lucida Console" pitchFamily="49" charset="0"/>
              </a:rPr>
              <a:t>dst</a:t>
            </a:r>
            <a:r>
              <a:rPr lang="en-US" dirty="0" smtClean="0">
                <a:latin typeface="Lucida Console" pitchFamily="49" charset="0"/>
              </a:rPr>
              <a:t> </a:t>
            </a:r>
            <a:r>
              <a:rPr lang="en-US" dirty="0">
                <a:latin typeface="Lucida Console" pitchFamily="49" charset="0"/>
              </a:rPr>
              <a:t>= 0;</a:t>
            </a:r>
          </a:p>
          <a:p>
            <a:pPr marL="0" indent="0">
              <a:buNone/>
            </a:pPr>
            <a:r>
              <a:rPr lang="en-US" dirty="0">
                <a:latin typeface="Lucida Console" pitchFamily="49" charset="0"/>
              </a:rPr>
              <a:t>}</a:t>
            </a:r>
          </a:p>
          <a:p>
            <a:pPr marL="0" indent="0">
              <a:buNone/>
            </a:pPr>
            <a:endParaRPr lang="en-US" dirty="0"/>
          </a:p>
        </p:txBody>
      </p:sp>
      <p:sp>
        <p:nvSpPr>
          <p:cNvPr id="7" name="TextBox 6"/>
          <p:cNvSpPr txBox="1"/>
          <p:nvPr/>
        </p:nvSpPr>
        <p:spPr>
          <a:xfrm>
            <a:off x="2133600" y="5029201"/>
            <a:ext cx="4724400" cy="492443"/>
          </a:xfrm>
          <a:prstGeom prst="rect">
            <a:avLst/>
          </a:prstGeom>
          <a:solidFill>
            <a:srgbClr val="FFFF00"/>
          </a:solidFill>
          <a:ln>
            <a:solidFill>
              <a:schemeClr val="accent1"/>
            </a:solidFill>
          </a:ln>
        </p:spPr>
        <p:txBody>
          <a:bodyPr wrap="square" rtlCol="0">
            <a:spAutoFit/>
          </a:bodyPr>
          <a:lstStyle/>
          <a:p>
            <a:pPr algn="ctr"/>
            <a:r>
              <a:rPr lang="en-US" sz="2600" dirty="0" smtClean="0">
                <a:solidFill>
                  <a:srgbClr val="FF0000"/>
                </a:solidFill>
              </a:rPr>
              <a:t>No need to constrain the inputs </a:t>
            </a:r>
            <a:r>
              <a:rPr lang="en-US" sz="2600" dirty="0" smtClean="0"/>
              <a:t>  </a:t>
            </a:r>
            <a:endParaRPr lang="en-US" sz="2600" dirty="0"/>
          </a:p>
        </p:txBody>
      </p:sp>
      <p:cxnSp>
        <p:nvCxnSpPr>
          <p:cNvPr id="8" name="Straight Connector 7"/>
          <p:cNvCxnSpPr/>
          <p:nvPr/>
        </p:nvCxnSpPr>
        <p:spPr>
          <a:xfrm>
            <a:off x="4495800" y="1493837"/>
            <a:ext cx="0" cy="3382963"/>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09600" y="5755958"/>
            <a:ext cx="7924800" cy="492443"/>
          </a:xfrm>
          <a:prstGeom prst="rect">
            <a:avLst/>
          </a:prstGeom>
          <a:solidFill>
            <a:srgbClr val="FFFF00"/>
          </a:solidFill>
          <a:ln>
            <a:solidFill>
              <a:schemeClr val="accent1"/>
            </a:solidFill>
          </a:ln>
        </p:spPr>
        <p:txBody>
          <a:bodyPr wrap="square" rtlCol="0">
            <a:spAutoFit/>
          </a:bodyPr>
          <a:lstStyle/>
          <a:p>
            <a:r>
              <a:rPr lang="en-US" sz="2600" dirty="0" smtClean="0">
                <a:solidFill>
                  <a:srgbClr val="FF0000"/>
                </a:solidFill>
              </a:rPr>
              <a:t>Invariants: src.1=src.2, dst.1=dst.2, size.1=size.2, i.1=i.2 </a:t>
            </a:r>
            <a:r>
              <a:rPr lang="en-US" sz="2600" dirty="0" smtClean="0"/>
              <a:t>  </a:t>
            </a:r>
            <a:endParaRPr lang="en-US" sz="2600" dirty="0"/>
          </a:p>
        </p:txBody>
      </p:sp>
    </p:spTree>
    <p:extLst>
      <p:ext uri="{BB962C8B-B14F-4D97-AF65-F5344CB8AC3E}">
        <p14:creationId xmlns:p14="http://schemas.microsoft.com/office/powerpoint/2010/main" val="806415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5"/>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Differential Assertion Checking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Given two programs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1</m:t>
                        </m:r>
                      </m:sub>
                    </m:sSub>
                  </m:oMath>
                </a14:m>
                <a:r>
                  <a:rPr lang="en-US" dirty="0" smtClean="0"/>
                  <a:t> and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2</m:t>
                        </m:r>
                      </m:sub>
                    </m:sSub>
                  </m:oMath>
                </a14:m>
                <a:r>
                  <a:rPr lang="en-US" dirty="0" smtClean="0"/>
                  <a:t>, </a:t>
                </a:r>
              </a:p>
              <a:p>
                <a:pPr marL="0" indent="0">
                  <a:buNone/>
                </a:pP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2</m:t>
                        </m:r>
                      </m:sub>
                    </m:sSub>
                  </m:oMath>
                </a14:m>
                <a:r>
                  <a:rPr lang="en-US" dirty="0" smtClean="0"/>
                  <a:t> has a differential error w.r.t. </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1</m:t>
                        </m:r>
                      </m:sub>
                    </m:sSub>
                  </m:oMath>
                </a14:m>
                <a:r>
                  <a:rPr lang="en-US" dirty="0" smtClean="0"/>
                  <a:t> </a:t>
                </a:r>
              </a:p>
              <a:p>
                <a:pPr marL="0" indent="0">
                  <a:buNone/>
                </a:pPr>
                <a:r>
                  <a:rPr lang="en-US" dirty="0" smtClean="0"/>
                  <a:t>if there is an input state </a:t>
                </a:r>
                <a14:m>
                  <m:oMath xmlns:m="http://schemas.openxmlformats.org/officeDocument/2006/math">
                    <m:r>
                      <a:rPr lang="en-US" b="0" i="1" smtClean="0">
                        <a:latin typeface="Cambria Math"/>
                      </a:rPr>
                      <m:t>𝜎</m:t>
                    </m:r>
                  </m:oMath>
                </a14:m>
                <a:r>
                  <a:rPr lang="en-US" dirty="0" smtClean="0"/>
                  <a:t> </a:t>
                </a:r>
                <a:r>
                  <a:rPr lang="en-US" dirty="0" err="1" smtClean="0"/>
                  <a:t>s.t.</a:t>
                </a:r>
                <a:endParaRPr lang="en-US" dirty="0" smtClean="0"/>
              </a:p>
              <a:p>
                <a:pPr marL="514350" indent="-514350">
                  <a:buFont typeface="+mj-lt"/>
                  <a:buAutoNum type="arabicPeriod"/>
                </a:pPr>
                <a:r>
                  <a:rPr lang="en-US" b="0" dirty="0" smtClean="0"/>
                  <a:t>there exists a non-failing execution </a:t>
                </a:r>
                <a14:m>
                  <m:oMath xmlns:m="http://schemas.openxmlformats.org/officeDocument/2006/math">
                    <m:sSub>
                      <m:sSubPr>
                        <m:ctrlPr>
                          <a:rPr lang="en-US" b="0" i="1" smtClean="0">
                            <a:latin typeface="Cambria Math"/>
                          </a:rPr>
                        </m:ctrlPr>
                      </m:sSubPr>
                      <m:e>
                        <m:r>
                          <m:rPr>
                            <m:sty m:val="p"/>
                          </m:rPr>
                          <a:rPr lang="en-US" b="0" i="0" smtClean="0">
                            <a:latin typeface="Cambria Math"/>
                          </a:rPr>
                          <m:t>P</m:t>
                        </m:r>
                      </m:e>
                      <m:sub>
                        <m:r>
                          <a:rPr lang="en-US" b="0" i="0" smtClean="0">
                            <a:latin typeface="Cambria Math"/>
                          </a:rPr>
                          <m:t>1</m:t>
                        </m:r>
                      </m:sub>
                    </m:sSub>
                    <m:d>
                      <m:dPr>
                        <m:ctrlPr>
                          <a:rPr lang="en-US" b="0" i="1" smtClean="0">
                            <a:latin typeface="Cambria Math"/>
                          </a:rPr>
                        </m:ctrlPr>
                      </m:dPr>
                      <m:e>
                        <m:r>
                          <a:rPr lang="en-US" b="0" i="1" smtClean="0">
                            <a:latin typeface="Cambria Math"/>
                          </a:rPr>
                          <m:t>𝜎</m:t>
                        </m:r>
                      </m:e>
                    </m:d>
                  </m:oMath>
                </a14:m>
                <a:endParaRPr lang="en-US" dirty="0" smtClean="0"/>
              </a:p>
              <a:p>
                <a:pPr marL="514350" indent="-514350">
                  <a:buFont typeface="+mj-lt"/>
                  <a:buAutoNum type="arabicPeriod"/>
                </a:pPr>
                <a:r>
                  <a:rPr lang="en-US" dirty="0" smtClean="0"/>
                  <a:t>and a failing execution of </a:t>
                </a:r>
                <a14:m>
                  <m:oMath xmlns:m="http://schemas.openxmlformats.org/officeDocument/2006/math">
                    <m:sSub>
                      <m:sSubPr>
                        <m:ctrlPr>
                          <a:rPr lang="en-US" b="0" i="1" smtClean="0">
                            <a:latin typeface="Cambria Math"/>
                          </a:rPr>
                        </m:ctrlPr>
                      </m:sSubPr>
                      <m:e>
                        <m:r>
                          <m:rPr>
                            <m:sty m:val="p"/>
                          </m:rPr>
                          <a:rPr lang="en-US" b="0" i="0" smtClean="0">
                            <a:latin typeface="Cambria Math"/>
                          </a:rPr>
                          <m:t>P</m:t>
                        </m:r>
                      </m:e>
                      <m:sub>
                        <m:r>
                          <a:rPr lang="en-US" b="0" i="0" smtClean="0">
                            <a:latin typeface="Cambria Math"/>
                          </a:rPr>
                          <m:t>2</m:t>
                        </m:r>
                      </m:sub>
                    </m:sSub>
                    <m:d>
                      <m:dPr>
                        <m:ctrlPr>
                          <a:rPr lang="en-US" b="0" i="1" smtClean="0">
                            <a:latin typeface="Cambria Math"/>
                          </a:rPr>
                        </m:ctrlPr>
                      </m:dPr>
                      <m:e>
                        <m:r>
                          <a:rPr lang="en-US" b="0" i="1" smtClean="0">
                            <a:latin typeface="Cambria Math"/>
                          </a:rPr>
                          <m:t>𝜎</m:t>
                        </m:r>
                      </m:e>
                    </m:d>
                  </m:oMath>
                </a14:m>
                <a:endParaRPr lang="en-US" dirty="0" smtClean="0"/>
              </a:p>
              <a:p>
                <a:pPr marL="514350" indent="-514350">
                  <a:buFont typeface="+mj-lt"/>
                  <a:buAutoNum type="arabicPeriod"/>
                </a:pPr>
                <a:endParaRPr lang="en-US" dirty="0"/>
              </a:p>
              <a:p>
                <a:pPr marL="0" indent="0">
                  <a:buNone/>
                </a:pPr>
                <a:endParaRPr lang="en-US" dirty="0"/>
              </a:p>
              <a:p>
                <a:pPr marL="514350" indent="-514350">
                  <a:buFont typeface="+mj-lt"/>
                  <a:buAutoNum type="arabicPeriod"/>
                </a:pPr>
                <a:endParaRPr lang="en-US" dirty="0" smtClean="0"/>
              </a:p>
              <a:p>
                <a:pPr marL="0"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3"/>
                <a:stretch>
                  <a:fillRect l="-1333" t="-1067"/>
                </a:stretch>
              </a:blipFill>
            </p:spPr>
            <p:txBody>
              <a:bodyPr/>
              <a:lstStyle/>
              <a:p>
                <a:r>
                  <a:rPr lang="en-US">
                    <a:noFill/>
                  </a:rPr>
                  <a:t> </a:t>
                </a:r>
              </a:p>
            </p:txBody>
          </p:sp>
        </mc:Fallback>
      </mc:AlternateContent>
    </p:spTree>
    <p:extLst>
      <p:ext uri="{BB962C8B-B14F-4D97-AF65-F5344CB8AC3E}">
        <p14:creationId xmlns:p14="http://schemas.microsoft.com/office/powerpoint/2010/main" val="258988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lang="en-US" dirty="0" smtClean="0"/>
                  <a:t>DAC(</a:t>
                </a:r>
                <a14:m>
                  <m:oMath xmlns:m="http://schemas.openxmlformats.org/officeDocument/2006/math">
                    <m:sSub>
                      <m:sSubPr>
                        <m:ctrlPr>
                          <a:rPr lang="en-US" b="0" i="1" smtClean="0">
                            <a:latin typeface="Cambria Math"/>
                          </a:rPr>
                        </m:ctrlPr>
                      </m:sSubPr>
                      <m:e>
                        <m:r>
                          <a:rPr lang="en-US" b="0" i="1" smtClean="0">
                            <a:latin typeface="Cambria Math"/>
                          </a:rPr>
                          <m:t>𝑃</m:t>
                        </m:r>
                      </m:e>
                      <m:sub>
                        <m:r>
                          <a:rPr lang="en-US" b="0" i="1" smtClean="0">
                            <a:latin typeface="Cambria Math"/>
                          </a:rPr>
                          <m:t>2</m:t>
                        </m:r>
                      </m:sub>
                    </m:sSub>
                    <m:r>
                      <a:rPr lang="en-US" b="0" i="1" smtClean="0">
                        <a:latin typeface="Cambria Math"/>
                      </a:rPr>
                      <m:t>,</m:t>
                    </m:r>
                    <m:sSub>
                      <m:sSubPr>
                        <m:ctrlPr>
                          <a:rPr lang="en-US" b="0" i="1" smtClean="0">
                            <a:latin typeface="Cambria Math"/>
                          </a:rPr>
                        </m:ctrlPr>
                      </m:sSubPr>
                      <m:e>
                        <m:r>
                          <a:rPr lang="en-US" b="0" i="1" smtClean="0">
                            <a:latin typeface="Cambria Math"/>
                          </a:rPr>
                          <m:t>𝑃</m:t>
                        </m:r>
                      </m:e>
                      <m:sub>
                        <m:r>
                          <a:rPr lang="en-US" b="0" i="1" smtClean="0">
                            <a:latin typeface="Cambria Math"/>
                          </a:rPr>
                          <m:t>1</m:t>
                        </m:r>
                      </m:sub>
                    </m:sSub>
                  </m:oMath>
                </a14:m>
                <a:r>
                  <a:rPr lang="en-US" dirty="0" smtClean="0"/>
                  <a:t>) to Assertion Checking</a:t>
                </a:r>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1">
                <a:blip r:embed="rId3"/>
                <a:stretch>
                  <a:fillRect l="-2745" b="-18617"/>
                </a:stretch>
              </a:blipFill>
            </p:spPr>
            <p:txBody>
              <a:bodyPr/>
              <a:lstStyle/>
              <a:p>
                <a:r>
                  <a:rPr lang="en-US">
                    <a:noFill/>
                  </a:rPr>
                  <a:t> </a:t>
                </a:r>
              </a:p>
            </p:txBody>
          </p:sp>
        </mc:Fallback>
      </mc:AlternateContent>
      <p:sp>
        <p:nvSpPr>
          <p:cNvPr id="6" name="Rounded Rectangle 5"/>
          <p:cNvSpPr/>
          <p:nvPr/>
        </p:nvSpPr>
        <p:spPr>
          <a:xfrm>
            <a:off x="1066800" y="2362200"/>
            <a:ext cx="1066800" cy="838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main1</a:t>
            </a:r>
            <a:endParaRPr lang="en-US" sz="2400" dirty="0">
              <a:solidFill>
                <a:schemeClr val="tx1"/>
              </a:solidFill>
            </a:endParaRPr>
          </a:p>
        </p:txBody>
      </p:sp>
      <p:sp>
        <p:nvSpPr>
          <p:cNvPr id="8" name="Rounded Rectangle 7"/>
          <p:cNvSpPr/>
          <p:nvPr/>
        </p:nvSpPr>
        <p:spPr>
          <a:xfrm>
            <a:off x="3276601" y="2384287"/>
            <a:ext cx="1066801" cy="838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main2</a:t>
            </a:r>
            <a:endParaRPr lang="en-US" sz="2400" dirty="0">
              <a:solidFill>
                <a:schemeClr val="tx1"/>
              </a:solidFill>
            </a:endParaRPr>
          </a:p>
        </p:txBody>
      </p:sp>
      <p:cxnSp>
        <p:nvCxnSpPr>
          <p:cNvPr id="10" name="Straight Connector 9"/>
          <p:cNvCxnSpPr/>
          <p:nvPr/>
        </p:nvCxnSpPr>
        <p:spPr>
          <a:xfrm>
            <a:off x="2667000" y="1905000"/>
            <a:ext cx="0" cy="42672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1219200" y="3581400"/>
            <a:ext cx="914400" cy="838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n1</a:t>
            </a:r>
            <a:endParaRPr lang="en-US" sz="2400" dirty="0">
              <a:solidFill>
                <a:schemeClr val="tx1"/>
              </a:solidFill>
            </a:endParaRPr>
          </a:p>
        </p:txBody>
      </p:sp>
      <p:sp>
        <p:nvSpPr>
          <p:cNvPr id="12" name="Rounded Rectangle 11"/>
          <p:cNvSpPr/>
          <p:nvPr/>
        </p:nvSpPr>
        <p:spPr>
          <a:xfrm>
            <a:off x="3352800" y="3581400"/>
            <a:ext cx="914400" cy="838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n2</a:t>
            </a:r>
            <a:endParaRPr lang="en-US" sz="2400" dirty="0">
              <a:solidFill>
                <a:schemeClr val="tx1"/>
              </a:solidFill>
            </a:endParaRPr>
          </a:p>
        </p:txBody>
      </p:sp>
      <mc:AlternateContent xmlns:mc="http://schemas.openxmlformats.org/markup-compatibility/2006" xmlns:a14="http://schemas.microsoft.com/office/drawing/2010/main">
        <mc:Choice Requires="a14">
          <p:sp>
            <p:nvSpPr>
              <p:cNvPr id="13" name="TextBox 12"/>
              <p:cNvSpPr txBox="1"/>
              <p:nvPr/>
            </p:nvSpPr>
            <p:spPr>
              <a:xfrm>
                <a:off x="1295401" y="4343400"/>
                <a:ext cx="760914" cy="12926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6000" b="0" i="1" smtClean="0">
                          <a:latin typeface="Cambria Math"/>
                        </a:rPr>
                        <m:t>⋮</m:t>
                      </m:r>
                    </m:oMath>
                  </m:oMathPara>
                </a14:m>
                <a:endParaRPr lang="en-US" sz="6000" b="0" dirty="0" smtClean="0"/>
              </a:p>
              <a:p>
                <a:endParaRPr lang="en-US" dirty="0"/>
              </a:p>
            </p:txBody>
          </p:sp>
        </mc:Choice>
        <mc:Fallback xmlns="">
          <p:sp>
            <p:nvSpPr>
              <p:cNvPr id="13" name="TextBox 12"/>
              <p:cNvSpPr txBox="1">
                <a:spLocks noRot="1" noChangeAspect="1" noMove="1" noResize="1" noEditPoints="1" noAdjustHandles="1" noChangeArrowheads="1" noChangeShapeType="1" noTextEdit="1"/>
              </p:cNvSpPr>
              <p:nvPr/>
            </p:nvSpPr>
            <p:spPr>
              <a:xfrm>
                <a:off x="1295400" y="4343400"/>
                <a:ext cx="705642" cy="1292662"/>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3409159" y="4343400"/>
                <a:ext cx="760914" cy="12926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6000" b="0" i="1" smtClean="0">
                          <a:latin typeface="Cambria Math"/>
                        </a:rPr>
                        <m:t>⋮</m:t>
                      </m:r>
                    </m:oMath>
                  </m:oMathPara>
                </a14:m>
                <a:endParaRPr lang="en-US" sz="6000" b="0" dirty="0" smtClean="0"/>
              </a:p>
              <a:p>
                <a:endParaRPr lang="en-US" dirty="0"/>
              </a:p>
            </p:txBody>
          </p:sp>
        </mc:Choice>
        <mc:Fallback xmlns="">
          <p:sp>
            <p:nvSpPr>
              <p:cNvPr id="14" name="TextBox 13"/>
              <p:cNvSpPr txBox="1">
                <a:spLocks noRot="1" noChangeAspect="1" noMove="1" noResize="1" noEditPoints="1" noAdjustHandles="1" noChangeArrowheads="1" noChangeShapeType="1" noTextEdit="1"/>
              </p:cNvSpPr>
              <p:nvPr/>
            </p:nvSpPr>
            <p:spPr>
              <a:xfrm>
                <a:off x="3409158" y="4343400"/>
                <a:ext cx="705642" cy="1292662"/>
              </a:xfrm>
              <a:prstGeom prst="rect">
                <a:avLst/>
              </a:prstGeom>
              <a:blipFill rotWithShape="1">
                <a:blip r:embed="rId5"/>
                <a:stretch>
                  <a:fillRect/>
                </a:stretch>
              </a:blipFill>
            </p:spPr>
            <p:txBody>
              <a:bodyPr/>
              <a:lstStyle/>
              <a:p>
                <a:r>
                  <a:rPr lang="en-US">
                    <a:noFill/>
                  </a:rPr>
                  <a:t> </a:t>
                </a:r>
              </a:p>
            </p:txBody>
          </p:sp>
        </mc:Fallback>
      </mc:AlternateContent>
      <p:sp>
        <p:nvSpPr>
          <p:cNvPr id="15" name="TextBox 14"/>
          <p:cNvSpPr txBox="1"/>
          <p:nvPr/>
        </p:nvSpPr>
        <p:spPr>
          <a:xfrm>
            <a:off x="800671" y="1828802"/>
            <a:ext cx="1713931" cy="430887"/>
          </a:xfrm>
          <a:prstGeom prst="rect">
            <a:avLst/>
          </a:prstGeom>
          <a:noFill/>
        </p:spPr>
        <p:txBody>
          <a:bodyPr wrap="none" rtlCol="0">
            <a:spAutoFit/>
          </a:bodyPr>
          <a:lstStyle/>
          <a:p>
            <a:r>
              <a:rPr lang="en-US" sz="2200" dirty="0" err="1" smtClean="0">
                <a:latin typeface="Lucida Console" pitchFamily="49" charset="0"/>
              </a:rPr>
              <a:t>bool</a:t>
            </a:r>
            <a:r>
              <a:rPr lang="en-US" sz="2200" dirty="0" smtClean="0">
                <a:latin typeface="Lucida Console" pitchFamily="49" charset="0"/>
              </a:rPr>
              <a:t> ok1;</a:t>
            </a:r>
            <a:endParaRPr lang="en-US" sz="2200" dirty="0">
              <a:latin typeface="Lucida Console" pitchFamily="49" charset="0"/>
            </a:endParaRPr>
          </a:p>
        </p:txBody>
      </p:sp>
      <p:sp>
        <p:nvSpPr>
          <p:cNvPr id="16" name="TextBox 15"/>
          <p:cNvSpPr txBox="1"/>
          <p:nvPr/>
        </p:nvSpPr>
        <p:spPr>
          <a:xfrm>
            <a:off x="2858071" y="1855114"/>
            <a:ext cx="1713931" cy="430887"/>
          </a:xfrm>
          <a:prstGeom prst="rect">
            <a:avLst/>
          </a:prstGeom>
          <a:noFill/>
        </p:spPr>
        <p:txBody>
          <a:bodyPr wrap="none" rtlCol="0">
            <a:spAutoFit/>
          </a:bodyPr>
          <a:lstStyle/>
          <a:p>
            <a:r>
              <a:rPr lang="en-US" sz="2200" dirty="0" err="1" smtClean="0">
                <a:latin typeface="Lucida Console" pitchFamily="49" charset="0"/>
              </a:rPr>
              <a:t>bool</a:t>
            </a:r>
            <a:r>
              <a:rPr lang="en-US" sz="2200" dirty="0" smtClean="0">
                <a:latin typeface="Lucida Console" pitchFamily="49" charset="0"/>
              </a:rPr>
              <a:t> ok2;</a:t>
            </a:r>
            <a:endParaRPr lang="en-US" sz="2200" dirty="0">
              <a:latin typeface="Lucida Console" pitchFamily="49" charset="0"/>
            </a:endParaRPr>
          </a:p>
        </p:txBody>
      </p:sp>
      <p:sp>
        <p:nvSpPr>
          <p:cNvPr id="18" name="Down Arrow 17"/>
          <p:cNvSpPr/>
          <p:nvPr/>
        </p:nvSpPr>
        <p:spPr>
          <a:xfrm>
            <a:off x="1066801" y="5867400"/>
            <a:ext cx="328283"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52400" y="6172202"/>
            <a:ext cx="2393604" cy="430887"/>
          </a:xfrm>
          <a:prstGeom prst="rect">
            <a:avLst/>
          </a:prstGeom>
          <a:noFill/>
        </p:spPr>
        <p:txBody>
          <a:bodyPr wrap="none" rtlCol="0">
            <a:spAutoFit/>
          </a:bodyPr>
          <a:lstStyle/>
          <a:p>
            <a:r>
              <a:rPr lang="en-US" sz="2200" dirty="0" smtClean="0">
                <a:latin typeface="Lucida Console" pitchFamily="49" charset="0"/>
              </a:rPr>
              <a:t>ok1:=ok1 &amp;&amp; b</a:t>
            </a:r>
            <a:endParaRPr lang="en-US" sz="2200" dirty="0">
              <a:latin typeface="Lucida Console" pitchFamily="49" charset="0"/>
            </a:endParaRPr>
          </a:p>
        </p:txBody>
      </p:sp>
      <p:sp>
        <p:nvSpPr>
          <p:cNvPr id="20" name="TextBox 19"/>
          <p:cNvSpPr txBox="1"/>
          <p:nvPr/>
        </p:nvSpPr>
        <p:spPr>
          <a:xfrm>
            <a:off x="457200" y="5284114"/>
            <a:ext cx="1544012" cy="430887"/>
          </a:xfrm>
          <a:prstGeom prst="rect">
            <a:avLst/>
          </a:prstGeom>
          <a:noFill/>
        </p:spPr>
        <p:txBody>
          <a:bodyPr wrap="none" rtlCol="0">
            <a:spAutoFit/>
          </a:bodyPr>
          <a:lstStyle/>
          <a:p>
            <a:r>
              <a:rPr lang="en-US" sz="2200" dirty="0" smtClean="0">
                <a:latin typeface="Lucida Console" pitchFamily="49" charset="0"/>
              </a:rPr>
              <a:t>assert b</a:t>
            </a:r>
            <a:endParaRPr lang="en-US" sz="2200" dirty="0">
              <a:latin typeface="Lucida Console" pitchFamily="49" charset="0"/>
            </a:endParaRPr>
          </a:p>
        </p:txBody>
      </p:sp>
      <p:sp>
        <p:nvSpPr>
          <p:cNvPr id="21" name="Rectangle 20"/>
          <p:cNvSpPr/>
          <p:nvPr/>
        </p:nvSpPr>
        <p:spPr>
          <a:xfrm>
            <a:off x="152400" y="5284114"/>
            <a:ext cx="2393604" cy="1318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Down Arrow 21"/>
          <p:cNvSpPr/>
          <p:nvPr/>
        </p:nvSpPr>
        <p:spPr>
          <a:xfrm>
            <a:off x="3733802" y="5893713"/>
            <a:ext cx="328283"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819400" y="6198514"/>
            <a:ext cx="2393604" cy="430887"/>
          </a:xfrm>
          <a:prstGeom prst="rect">
            <a:avLst/>
          </a:prstGeom>
          <a:noFill/>
        </p:spPr>
        <p:txBody>
          <a:bodyPr wrap="none" rtlCol="0">
            <a:spAutoFit/>
          </a:bodyPr>
          <a:lstStyle/>
          <a:p>
            <a:r>
              <a:rPr lang="en-US" sz="2200" dirty="0" smtClean="0">
                <a:latin typeface="Lucida Console" pitchFamily="49" charset="0"/>
              </a:rPr>
              <a:t>ok2:=ok2 &amp;&amp; b</a:t>
            </a:r>
            <a:endParaRPr lang="en-US" sz="2200" dirty="0">
              <a:latin typeface="Lucida Console" pitchFamily="49" charset="0"/>
            </a:endParaRPr>
          </a:p>
        </p:txBody>
      </p:sp>
      <p:sp>
        <p:nvSpPr>
          <p:cNvPr id="24" name="TextBox 23"/>
          <p:cNvSpPr txBox="1"/>
          <p:nvPr/>
        </p:nvSpPr>
        <p:spPr>
          <a:xfrm>
            <a:off x="3124200" y="5310427"/>
            <a:ext cx="1544012" cy="430887"/>
          </a:xfrm>
          <a:prstGeom prst="rect">
            <a:avLst/>
          </a:prstGeom>
          <a:noFill/>
        </p:spPr>
        <p:txBody>
          <a:bodyPr wrap="none" rtlCol="0">
            <a:spAutoFit/>
          </a:bodyPr>
          <a:lstStyle/>
          <a:p>
            <a:r>
              <a:rPr lang="en-US" sz="2200" dirty="0" smtClean="0">
                <a:latin typeface="Lucida Console" pitchFamily="49" charset="0"/>
              </a:rPr>
              <a:t>assert b</a:t>
            </a:r>
            <a:endParaRPr lang="en-US" sz="2200" dirty="0">
              <a:latin typeface="Lucida Console" pitchFamily="49" charset="0"/>
            </a:endParaRPr>
          </a:p>
        </p:txBody>
      </p:sp>
      <p:sp>
        <p:nvSpPr>
          <p:cNvPr id="25" name="Rectangle 24"/>
          <p:cNvSpPr/>
          <p:nvPr/>
        </p:nvSpPr>
        <p:spPr>
          <a:xfrm>
            <a:off x="2819400" y="5310426"/>
            <a:ext cx="2393604" cy="1318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Multiply 25"/>
          <p:cNvSpPr/>
          <p:nvPr/>
        </p:nvSpPr>
        <p:spPr>
          <a:xfrm>
            <a:off x="2362200" y="2438400"/>
            <a:ext cx="641004" cy="71211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7" name="TextBox 26"/>
              <p:cNvSpPr txBox="1"/>
              <p:nvPr/>
            </p:nvSpPr>
            <p:spPr>
              <a:xfrm>
                <a:off x="76202" y="1676400"/>
                <a:ext cx="788229" cy="70788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4000" i="1">
                              <a:solidFill>
                                <a:srgbClr val="1F497D"/>
                              </a:solidFill>
                              <a:latin typeface="Cambria Math"/>
                              <a:ea typeface="+mj-ea"/>
                              <a:cs typeface="+mj-cs"/>
                            </a:rPr>
                          </m:ctrlPr>
                        </m:sSubPr>
                        <m:e>
                          <m:r>
                            <a:rPr lang="en-US" sz="4000" i="1">
                              <a:solidFill>
                                <a:srgbClr val="1F497D"/>
                              </a:solidFill>
                              <a:latin typeface="Cambria Math"/>
                              <a:ea typeface="+mj-ea"/>
                              <a:cs typeface="+mj-cs"/>
                            </a:rPr>
                            <m:t>𝑃</m:t>
                          </m:r>
                        </m:e>
                        <m:sub>
                          <m:r>
                            <a:rPr lang="en-US" sz="4000" i="1">
                              <a:solidFill>
                                <a:srgbClr val="1F497D"/>
                              </a:solidFill>
                              <a:latin typeface="Cambria Math"/>
                              <a:ea typeface="+mj-ea"/>
                              <a:cs typeface="+mj-cs"/>
                            </a:rPr>
                            <m:t>1</m:t>
                          </m:r>
                        </m:sub>
                      </m:sSub>
                    </m:oMath>
                  </m:oMathPara>
                </a14:m>
                <a:endParaRPr lang="en-US" dirty="0"/>
              </a:p>
            </p:txBody>
          </p:sp>
        </mc:Choice>
        <mc:Fallback xmlns="">
          <p:sp>
            <p:nvSpPr>
              <p:cNvPr id="27" name="TextBox 26"/>
              <p:cNvSpPr txBox="1">
                <a:spLocks noRot="1" noChangeAspect="1" noMove="1" noResize="1" noEditPoints="1" noAdjustHandles="1" noChangeArrowheads="1" noChangeShapeType="1" noTextEdit="1"/>
              </p:cNvSpPr>
              <p:nvPr/>
            </p:nvSpPr>
            <p:spPr>
              <a:xfrm>
                <a:off x="76200" y="1676400"/>
                <a:ext cx="788229" cy="707886"/>
              </a:xfrm>
              <a:prstGeom prst="rect">
                <a:avLst/>
              </a:prstGeom>
              <a:blipFill rotWithShape="1">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4457711" y="1654313"/>
                <a:ext cx="800091" cy="70788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solidFill>
                                <a:srgbClr val="1F497D"/>
                              </a:solidFill>
                              <a:latin typeface="Cambria Math"/>
                              <a:ea typeface="+mj-ea"/>
                              <a:cs typeface="+mj-cs"/>
                            </a:rPr>
                          </m:ctrlPr>
                        </m:sSubPr>
                        <m:e>
                          <m:r>
                            <a:rPr lang="en-US" sz="4000" i="1">
                              <a:solidFill>
                                <a:srgbClr val="1F497D"/>
                              </a:solidFill>
                              <a:latin typeface="Cambria Math"/>
                              <a:ea typeface="+mj-ea"/>
                              <a:cs typeface="+mj-cs"/>
                            </a:rPr>
                            <m:t>𝑃</m:t>
                          </m:r>
                        </m:e>
                        <m:sub>
                          <m:r>
                            <a:rPr lang="en-US" sz="4000" b="0" i="1" smtClean="0">
                              <a:solidFill>
                                <a:srgbClr val="1F497D"/>
                              </a:solidFill>
                              <a:latin typeface="Cambria Math"/>
                              <a:ea typeface="+mj-ea"/>
                              <a:cs typeface="+mj-cs"/>
                            </a:rPr>
                            <m:t>2</m:t>
                          </m:r>
                        </m:sub>
                      </m:sSub>
                    </m:oMath>
                  </m:oMathPara>
                </a14:m>
                <a:endParaRPr lang="en-US" dirty="0"/>
              </a:p>
            </p:txBody>
          </p:sp>
        </mc:Choice>
        <mc:Fallback xmlns="">
          <p:sp>
            <p:nvSpPr>
              <p:cNvPr id="28" name="TextBox 27"/>
              <p:cNvSpPr txBox="1">
                <a:spLocks noRot="1" noChangeAspect="1" noMove="1" noResize="1" noEditPoints="1" noAdjustHandles="1" noChangeArrowheads="1" noChangeShapeType="1" noTextEdit="1"/>
              </p:cNvSpPr>
              <p:nvPr/>
            </p:nvSpPr>
            <p:spPr>
              <a:xfrm>
                <a:off x="4457709" y="1654314"/>
                <a:ext cx="800091" cy="707886"/>
              </a:xfrm>
              <a:prstGeom prst="rect">
                <a:avLst/>
              </a:prstGeom>
              <a:blipFill rotWithShape="1">
                <a:blip r:embed="rId7"/>
                <a:stretch>
                  <a:fillRect/>
                </a:stretch>
              </a:blipFill>
            </p:spPr>
            <p:txBody>
              <a:bodyPr/>
              <a:lstStyle/>
              <a:p>
                <a:r>
                  <a:rPr lang="en-US">
                    <a:noFill/>
                  </a:rPr>
                  <a:t> </a:t>
                </a:r>
              </a:p>
            </p:txBody>
          </p:sp>
        </mc:Fallback>
      </mc:AlternateContent>
      <p:sp>
        <p:nvSpPr>
          <p:cNvPr id="30" name="Right Arrow 29"/>
          <p:cNvSpPr/>
          <p:nvPr/>
        </p:nvSpPr>
        <p:spPr>
          <a:xfrm>
            <a:off x="4800600" y="3124201"/>
            <a:ext cx="1028709" cy="860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1" name="TextBox 30"/>
              <p:cNvSpPr txBox="1"/>
              <p:nvPr/>
            </p:nvSpPr>
            <p:spPr>
              <a:xfrm>
                <a:off x="7010400" y="1425713"/>
                <a:ext cx="1288238" cy="70788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solidFill>
                                <a:srgbClr val="1F497D"/>
                              </a:solidFill>
                              <a:latin typeface="Cambria Math"/>
                              <a:ea typeface="+mj-ea"/>
                              <a:cs typeface="+mj-cs"/>
                            </a:rPr>
                          </m:ctrlPr>
                        </m:sSubPr>
                        <m:e>
                          <m:sSub>
                            <m:sSubPr>
                              <m:ctrlPr>
                                <a:rPr lang="en-US" sz="4000" b="0" i="1" smtClean="0">
                                  <a:solidFill>
                                    <a:srgbClr val="1F497D"/>
                                  </a:solidFill>
                                  <a:latin typeface="Cambria Math"/>
                                  <a:ea typeface="+mj-ea"/>
                                  <a:cs typeface="+mj-cs"/>
                                </a:rPr>
                              </m:ctrlPr>
                            </m:sSubPr>
                            <m:e>
                              <m:r>
                                <a:rPr lang="en-US" sz="4000" b="0" i="1" smtClean="0">
                                  <a:solidFill>
                                    <a:srgbClr val="1F497D"/>
                                  </a:solidFill>
                                  <a:latin typeface="Cambria Math"/>
                                  <a:ea typeface="+mj-ea"/>
                                  <a:cs typeface="+mj-cs"/>
                                </a:rPr>
                                <m:t>𝑃</m:t>
                              </m:r>
                            </m:e>
                            <m:sub>
                              <m:r>
                                <a:rPr lang="en-US" sz="4000" b="0" i="1" smtClean="0">
                                  <a:solidFill>
                                    <a:srgbClr val="1F497D"/>
                                  </a:solidFill>
                                  <a:latin typeface="Cambria Math"/>
                                  <a:ea typeface="+mj-ea"/>
                                  <a:cs typeface="+mj-cs"/>
                                </a:rPr>
                                <m:t>1</m:t>
                              </m:r>
                            </m:sub>
                          </m:sSub>
                          <m:r>
                            <a:rPr lang="en-US" sz="4000" i="1">
                              <a:solidFill>
                                <a:srgbClr val="1F497D"/>
                              </a:solidFill>
                              <a:latin typeface="Cambria Math"/>
                              <a:ea typeface="+mj-ea"/>
                              <a:cs typeface="+mj-cs"/>
                            </a:rPr>
                            <m:t>𝑃</m:t>
                          </m:r>
                        </m:e>
                        <m:sub>
                          <m:r>
                            <a:rPr lang="en-US" sz="4000" b="0" i="1" smtClean="0">
                              <a:solidFill>
                                <a:srgbClr val="1F497D"/>
                              </a:solidFill>
                              <a:latin typeface="Cambria Math"/>
                              <a:ea typeface="+mj-ea"/>
                              <a:cs typeface="+mj-cs"/>
                            </a:rPr>
                            <m:t>2</m:t>
                          </m:r>
                        </m:sub>
                      </m:sSub>
                    </m:oMath>
                  </m:oMathPara>
                </a14:m>
                <a:endParaRPr lang="en-US" dirty="0"/>
              </a:p>
            </p:txBody>
          </p:sp>
        </mc:Choice>
        <mc:Fallback xmlns="">
          <p:sp>
            <p:nvSpPr>
              <p:cNvPr id="31" name="TextBox 30"/>
              <p:cNvSpPr txBox="1">
                <a:spLocks noRot="1" noChangeAspect="1" noMove="1" noResize="1" noEditPoints="1" noAdjustHandles="1" noChangeArrowheads="1" noChangeShapeType="1" noTextEdit="1"/>
              </p:cNvSpPr>
              <p:nvPr/>
            </p:nvSpPr>
            <p:spPr>
              <a:xfrm>
                <a:off x="7010400" y="1425714"/>
                <a:ext cx="1288238" cy="707886"/>
              </a:xfrm>
              <a:prstGeom prst="rect">
                <a:avLst/>
              </a:prstGeom>
              <a:blipFill rotWithShape="1">
                <a:blip r:embed="rId8"/>
                <a:stretch>
                  <a:fillRect/>
                </a:stretch>
              </a:blipFill>
            </p:spPr>
            <p:txBody>
              <a:bodyPr/>
              <a:lstStyle/>
              <a:p>
                <a:r>
                  <a:rPr lang="en-US">
                    <a:noFill/>
                  </a:rPr>
                  <a:t> </a:t>
                </a:r>
              </a:p>
            </p:txBody>
          </p:sp>
        </mc:Fallback>
      </mc:AlternateContent>
      <p:sp>
        <p:nvSpPr>
          <p:cNvPr id="32" name="Rounded Rectangle 31"/>
          <p:cNvSpPr/>
          <p:nvPr/>
        </p:nvSpPr>
        <p:spPr>
          <a:xfrm>
            <a:off x="6248400" y="2590801"/>
            <a:ext cx="2743200" cy="940713"/>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main1main2</a:t>
            </a:r>
            <a:endParaRPr lang="en-US" sz="2400" dirty="0">
              <a:solidFill>
                <a:schemeClr val="tx1"/>
              </a:solidFill>
            </a:endParaRPr>
          </a:p>
        </p:txBody>
      </p:sp>
      <p:sp>
        <p:nvSpPr>
          <p:cNvPr id="33" name="Rounded Rectangle 32"/>
          <p:cNvSpPr/>
          <p:nvPr/>
        </p:nvSpPr>
        <p:spPr>
          <a:xfrm>
            <a:off x="6934200" y="4572000"/>
            <a:ext cx="1752600" cy="838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n1n2</a:t>
            </a:r>
            <a:endParaRPr lang="en-US" sz="2400" dirty="0">
              <a:solidFill>
                <a:schemeClr val="tx1"/>
              </a:solidFill>
            </a:endParaRPr>
          </a:p>
        </p:txBody>
      </p:sp>
      <mc:AlternateContent xmlns:mc="http://schemas.openxmlformats.org/markup-compatibility/2006" xmlns:a14="http://schemas.microsoft.com/office/drawing/2010/main">
        <mc:Choice Requires="a14">
          <p:sp>
            <p:nvSpPr>
              <p:cNvPr id="34" name="TextBox 33"/>
              <p:cNvSpPr txBox="1"/>
              <p:nvPr/>
            </p:nvSpPr>
            <p:spPr>
              <a:xfrm>
                <a:off x="7467601" y="5412938"/>
                <a:ext cx="760914" cy="12926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6000" b="0" i="1" smtClean="0">
                          <a:latin typeface="Cambria Math"/>
                        </a:rPr>
                        <m:t>⋮</m:t>
                      </m:r>
                    </m:oMath>
                  </m:oMathPara>
                </a14:m>
                <a:endParaRPr lang="en-US" sz="6000" b="0" dirty="0" smtClean="0"/>
              </a:p>
              <a:p>
                <a:endParaRPr lang="en-US" dirty="0"/>
              </a:p>
            </p:txBody>
          </p:sp>
        </mc:Choice>
        <mc:Fallback xmlns="">
          <p:sp>
            <p:nvSpPr>
              <p:cNvPr id="34" name="TextBox 33"/>
              <p:cNvSpPr txBox="1">
                <a:spLocks noRot="1" noChangeAspect="1" noMove="1" noResize="1" noEditPoints="1" noAdjustHandles="1" noChangeArrowheads="1" noChangeShapeType="1" noTextEdit="1"/>
              </p:cNvSpPr>
              <p:nvPr/>
            </p:nvSpPr>
            <p:spPr>
              <a:xfrm>
                <a:off x="7467600" y="5412938"/>
                <a:ext cx="705642" cy="1292662"/>
              </a:xfrm>
              <a:prstGeom prst="rect">
                <a:avLst/>
              </a:prstGeom>
              <a:blipFill rotWithShape="1">
                <a:blip r:embed="rId9"/>
                <a:stretch>
                  <a:fillRect/>
                </a:stretch>
              </a:blipFill>
            </p:spPr>
            <p:txBody>
              <a:bodyPr/>
              <a:lstStyle/>
              <a:p>
                <a:r>
                  <a:rPr lang="en-US">
                    <a:noFill/>
                  </a:rPr>
                  <a:t> </a:t>
                </a:r>
              </a:p>
            </p:txBody>
          </p:sp>
        </mc:Fallback>
      </mc:AlternateContent>
      <p:sp>
        <p:nvSpPr>
          <p:cNvPr id="35" name="TextBox 34"/>
          <p:cNvSpPr txBox="1"/>
          <p:nvPr/>
        </p:nvSpPr>
        <p:spPr>
          <a:xfrm>
            <a:off x="6248400" y="2159914"/>
            <a:ext cx="2743200" cy="430887"/>
          </a:xfrm>
          <a:prstGeom prst="rect">
            <a:avLst/>
          </a:prstGeom>
          <a:noFill/>
          <a:ln>
            <a:solidFill>
              <a:schemeClr val="accent1">
                <a:shade val="50000"/>
              </a:schemeClr>
            </a:solidFill>
          </a:ln>
        </p:spPr>
        <p:txBody>
          <a:bodyPr wrap="square" rtlCol="0">
            <a:spAutoFit/>
          </a:bodyPr>
          <a:lstStyle/>
          <a:p>
            <a:r>
              <a:rPr lang="en-US" sz="2200" dirty="0" smtClean="0">
                <a:latin typeface="Lucida Console" pitchFamily="49" charset="0"/>
              </a:rPr>
              <a:t>ok1:=ok2:=true;</a:t>
            </a:r>
            <a:endParaRPr lang="en-US" sz="2200" dirty="0">
              <a:latin typeface="Lucida Console" pitchFamily="49" charset="0"/>
            </a:endParaRPr>
          </a:p>
        </p:txBody>
      </p:sp>
      <p:sp>
        <p:nvSpPr>
          <p:cNvPr id="36" name="TextBox 35"/>
          <p:cNvSpPr txBox="1"/>
          <p:nvPr/>
        </p:nvSpPr>
        <p:spPr>
          <a:xfrm>
            <a:off x="6248400" y="3531514"/>
            <a:ext cx="2743200" cy="430887"/>
          </a:xfrm>
          <a:prstGeom prst="rect">
            <a:avLst/>
          </a:prstGeom>
          <a:noFill/>
          <a:ln>
            <a:solidFill>
              <a:schemeClr val="accent1">
                <a:shade val="50000"/>
              </a:schemeClr>
            </a:solidFill>
          </a:ln>
        </p:spPr>
        <p:txBody>
          <a:bodyPr wrap="square" rtlCol="0">
            <a:spAutoFit/>
          </a:bodyPr>
          <a:lstStyle/>
          <a:p>
            <a:r>
              <a:rPr lang="en-US" sz="2200" dirty="0" smtClean="0">
                <a:latin typeface="Lucida Console" pitchFamily="49" charset="0"/>
              </a:rPr>
              <a:t>assert ok1=&gt;ok2</a:t>
            </a:r>
            <a:endParaRPr lang="en-US" sz="2200" dirty="0">
              <a:latin typeface="Lucida Console" pitchFamily="49" charset="0"/>
            </a:endParaRPr>
          </a:p>
        </p:txBody>
      </p:sp>
      <p:sp>
        <p:nvSpPr>
          <p:cNvPr id="37" name="Multiply 36"/>
          <p:cNvSpPr/>
          <p:nvPr/>
        </p:nvSpPr>
        <p:spPr>
          <a:xfrm>
            <a:off x="2362200" y="3707488"/>
            <a:ext cx="641004" cy="71211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740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par>
                          <p:cTn id="35" fill="hold">
                            <p:stCondLst>
                              <p:cond delay="0"/>
                            </p:stCondLst>
                            <p:childTnLst>
                              <p:par>
                                <p:cTn id="36" presetID="22" presetClass="entr" presetSubtype="8" fill="hold" grpId="0" nodeType="after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wipe(left)">
                                      <p:cBhvr>
                                        <p:cTn id="38" dur="500"/>
                                        <p:tgtEl>
                                          <p:spTgt spid="30"/>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animBg="1"/>
      <p:bldP spid="19" grpId="0"/>
      <p:bldP spid="20" grpId="0"/>
      <p:bldP spid="21" grpId="0" animBg="1"/>
      <p:bldP spid="22" grpId="0" animBg="1"/>
      <p:bldP spid="23" grpId="0"/>
      <p:bldP spid="24" grpId="0"/>
      <p:bldP spid="25" grpId="0" animBg="1"/>
      <p:bldP spid="26" grpId="0" animBg="1"/>
      <p:bldP spid="30" grpId="0" animBg="1"/>
      <p:bldP spid="31" grpId="0"/>
      <p:bldP spid="32" grpId="0" animBg="1"/>
      <p:bldP spid="33" grpId="0" animBg="1"/>
      <p:bldP spid="34" grpId="0"/>
      <p:bldP spid="35" grpId="0" animBg="1"/>
      <p:bldP spid="36" grpId="0" animBg="1"/>
      <p:bldP spid="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81002" y="2057400"/>
            <a:ext cx="2002151" cy="2308324"/>
          </a:xfrm>
          <a:prstGeom prst="rect">
            <a:avLst/>
          </a:prstGeom>
          <a:noFill/>
          <a:ln>
            <a:solidFill>
              <a:schemeClr val="tx1"/>
            </a:solidFill>
          </a:ln>
        </p:spPr>
        <p:txBody>
          <a:bodyPr wrap="none" rtlCol="0">
            <a:spAutoFit/>
          </a:bodyPr>
          <a:lstStyle/>
          <a:p>
            <a:r>
              <a:rPr lang="en-US" b="1" dirty="0" err="1"/>
              <a:t>proc</a:t>
            </a:r>
            <a:r>
              <a:rPr lang="en-US" dirty="0"/>
              <a:t> f1(x1): r1</a:t>
            </a:r>
          </a:p>
          <a:p>
            <a:r>
              <a:rPr lang="en-US" b="1" dirty="0" smtClean="0"/>
              <a:t>modifies</a:t>
            </a:r>
            <a:r>
              <a:rPr lang="en-US" dirty="0" smtClean="0"/>
              <a:t> </a:t>
            </a:r>
            <a:r>
              <a:rPr lang="en-US" dirty="0"/>
              <a:t>g1</a:t>
            </a:r>
          </a:p>
          <a:p>
            <a:r>
              <a:rPr lang="en-US" dirty="0"/>
              <a:t>{</a:t>
            </a:r>
          </a:p>
          <a:p>
            <a:r>
              <a:rPr lang="en-US" dirty="0" smtClean="0"/>
              <a:t>    s1</a:t>
            </a:r>
            <a:r>
              <a:rPr lang="en-US" dirty="0"/>
              <a:t>;</a:t>
            </a:r>
          </a:p>
          <a:p>
            <a:r>
              <a:rPr lang="en-US" dirty="0"/>
              <a:t>L1:</a:t>
            </a:r>
          </a:p>
          <a:p>
            <a:r>
              <a:rPr lang="en-US" dirty="0" smtClean="0"/>
              <a:t>    w1 </a:t>
            </a:r>
            <a:r>
              <a:rPr lang="en-US" dirty="0"/>
              <a:t>:= call h1(e1);</a:t>
            </a:r>
          </a:p>
          <a:p>
            <a:r>
              <a:rPr lang="en-US" dirty="0" smtClean="0"/>
              <a:t>    t1</a:t>
            </a:r>
            <a:endParaRPr lang="en-US" dirty="0"/>
          </a:p>
          <a:p>
            <a:r>
              <a:rPr lang="en-US" dirty="0"/>
              <a:t>}</a:t>
            </a:r>
          </a:p>
        </p:txBody>
      </p:sp>
      <p:sp>
        <p:nvSpPr>
          <p:cNvPr id="12" name="TextBox 11"/>
          <p:cNvSpPr txBox="1"/>
          <p:nvPr/>
        </p:nvSpPr>
        <p:spPr>
          <a:xfrm>
            <a:off x="381002" y="4397276"/>
            <a:ext cx="2002151" cy="2308324"/>
          </a:xfrm>
          <a:prstGeom prst="rect">
            <a:avLst/>
          </a:prstGeom>
          <a:noFill/>
          <a:ln>
            <a:solidFill>
              <a:schemeClr val="tx1"/>
            </a:solidFill>
          </a:ln>
        </p:spPr>
        <p:txBody>
          <a:bodyPr wrap="none" rtlCol="0">
            <a:spAutoFit/>
          </a:bodyPr>
          <a:lstStyle/>
          <a:p>
            <a:r>
              <a:rPr lang="en-US" b="1" dirty="0" err="1"/>
              <a:t>proc</a:t>
            </a:r>
            <a:r>
              <a:rPr lang="en-US" dirty="0"/>
              <a:t> </a:t>
            </a:r>
            <a:r>
              <a:rPr lang="en-US" dirty="0" smtClean="0"/>
              <a:t>f2(x2): r2</a:t>
            </a:r>
            <a:endParaRPr lang="en-US" dirty="0"/>
          </a:p>
          <a:p>
            <a:r>
              <a:rPr lang="en-US" b="1" dirty="0" smtClean="0"/>
              <a:t>modifies</a:t>
            </a:r>
            <a:r>
              <a:rPr lang="en-US" dirty="0" smtClean="0"/>
              <a:t> g2</a:t>
            </a:r>
            <a:endParaRPr lang="en-US" dirty="0"/>
          </a:p>
          <a:p>
            <a:r>
              <a:rPr lang="en-US" dirty="0"/>
              <a:t>{</a:t>
            </a:r>
          </a:p>
          <a:p>
            <a:r>
              <a:rPr lang="en-US" dirty="0" smtClean="0"/>
              <a:t>    s2;</a:t>
            </a:r>
            <a:endParaRPr lang="en-US" dirty="0"/>
          </a:p>
          <a:p>
            <a:r>
              <a:rPr lang="en-US" dirty="0" smtClean="0"/>
              <a:t>L2:</a:t>
            </a:r>
            <a:endParaRPr lang="en-US" dirty="0"/>
          </a:p>
          <a:p>
            <a:r>
              <a:rPr lang="en-US" dirty="0" smtClean="0"/>
              <a:t>    w2 </a:t>
            </a:r>
            <a:r>
              <a:rPr lang="en-US" dirty="0"/>
              <a:t>:= call </a:t>
            </a:r>
            <a:r>
              <a:rPr lang="en-US" dirty="0" smtClean="0"/>
              <a:t>h2(e2);</a:t>
            </a:r>
            <a:endParaRPr lang="en-US" dirty="0"/>
          </a:p>
          <a:p>
            <a:r>
              <a:rPr lang="en-US" dirty="0" smtClean="0"/>
              <a:t>    t2</a:t>
            </a:r>
            <a:endParaRPr lang="en-US" dirty="0"/>
          </a:p>
          <a:p>
            <a:r>
              <a:rPr lang="en-US" dirty="0"/>
              <a:t>}</a:t>
            </a:r>
          </a:p>
        </p:txBody>
      </p:sp>
      <p:sp>
        <p:nvSpPr>
          <p:cNvPr id="13" name="Right Arrow 12"/>
          <p:cNvSpPr/>
          <p:nvPr/>
        </p:nvSpPr>
        <p:spPr>
          <a:xfrm>
            <a:off x="2743200" y="3810000"/>
            <a:ext cx="2133600" cy="1143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533400" y="274639"/>
            <a:ext cx="7772400" cy="11430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rgbClr val="1F497D"/>
                </a:solidFill>
                <a:effectLst/>
                <a:uLnTx/>
                <a:uFillTx/>
                <a:latin typeface="Calibri"/>
                <a:ea typeface="+mj-ea"/>
                <a:cs typeface="+mj-cs"/>
              </a:rPr>
              <a:t>Composed Program</a:t>
            </a:r>
            <a:endParaRPr kumimoji="0" lang="en-US" sz="4000" b="0" i="0" u="none" strike="noStrike" kern="1200" cap="none" spc="0" normalizeH="0" baseline="0" noProof="0" dirty="0">
              <a:ln>
                <a:noFill/>
              </a:ln>
              <a:solidFill>
                <a:srgbClr val="1F497D"/>
              </a:solidFill>
              <a:effectLst/>
              <a:uLnTx/>
              <a:uFillTx/>
              <a:latin typeface="Calibri"/>
              <a:ea typeface="+mj-ea"/>
              <a:cs typeface="+mj-cs"/>
            </a:endParaRPr>
          </a:p>
        </p:txBody>
      </p:sp>
      <p:sp>
        <p:nvSpPr>
          <p:cNvPr id="3" name="Rectangle 2"/>
          <p:cNvSpPr/>
          <p:nvPr/>
        </p:nvSpPr>
        <p:spPr>
          <a:xfrm>
            <a:off x="5476448" y="274637"/>
            <a:ext cx="3057952" cy="643096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0" y="304802"/>
            <a:ext cx="3048000" cy="6333383"/>
          </a:xfrm>
          <a:prstGeom prst="rect">
            <a:avLst/>
          </a:prstGeom>
        </p:spPr>
      </p:pic>
      <p:sp>
        <p:nvSpPr>
          <p:cNvPr id="8" name="Rectangle 7"/>
          <p:cNvSpPr/>
          <p:nvPr/>
        </p:nvSpPr>
        <p:spPr>
          <a:xfrm>
            <a:off x="5791200" y="4991101"/>
            <a:ext cx="2590800" cy="190500"/>
          </a:xfrm>
          <a:prstGeom prst="rect">
            <a:avLst/>
          </a:prstGeom>
          <a:solidFill>
            <a:srgbClr val="FFFF00">
              <a:alpha val="2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Rectangle 8"/>
          <p:cNvSpPr/>
          <p:nvPr/>
        </p:nvSpPr>
        <p:spPr>
          <a:xfrm>
            <a:off x="5486400" y="304801"/>
            <a:ext cx="2590800" cy="190500"/>
          </a:xfrm>
          <a:prstGeom prst="rect">
            <a:avLst/>
          </a:prstGeom>
          <a:solidFill>
            <a:srgbClr val="FFFF00">
              <a:alpha val="2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Rectangle 10"/>
          <p:cNvSpPr/>
          <p:nvPr/>
        </p:nvSpPr>
        <p:spPr>
          <a:xfrm>
            <a:off x="5638800" y="1600201"/>
            <a:ext cx="2590800" cy="190500"/>
          </a:xfrm>
          <a:prstGeom prst="rect">
            <a:avLst/>
          </a:prstGeom>
          <a:solidFill>
            <a:srgbClr val="FFFF00">
              <a:alpha val="2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Rectangle 13"/>
          <p:cNvSpPr/>
          <p:nvPr/>
        </p:nvSpPr>
        <p:spPr>
          <a:xfrm>
            <a:off x="5638800" y="2933701"/>
            <a:ext cx="2590800" cy="190500"/>
          </a:xfrm>
          <a:prstGeom prst="rect">
            <a:avLst/>
          </a:prstGeom>
          <a:solidFill>
            <a:srgbClr val="FFFF00">
              <a:alpha val="2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463549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1"/>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 grpId="0" animBg="1"/>
      <p:bldP spid="8" grpId="0" animBg="1"/>
      <p:bldP spid="9" grpId="0" animBg="1"/>
      <p:bldP spid="9" grpId="1" animBg="1"/>
      <p:bldP spid="11" grpId="0" animBg="1"/>
      <p:bldP spid="11" grpId="1" animBg="1"/>
      <p:bldP spid="14" grpId="0" animBg="1"/>
      <p:bldP spid="14"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3951</Words>
  <Application>Microsoft Office PowerPoint</Application>
  <PresentationFormat>On-screen Show (4:3)</PresentationFormat>
  <Paragraphs>377</Paragraphs>
  <Slides>22</Slides>
  <Notes>20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Equity</vt:lpstr>
      <vt:lpstr>Office Theme</vt:lpstr>
      <vt:lpstr>Differential Assertion Checking</vt:lpstr>
      <vt:lpstr>Assertion Checking</vt:lpstr>
      <vt:lpstr>Assertion Checking is Hard</vt:lpstr>
      <vt:lpstr>Correctness -&gt; Relative Correctness</vt:lpstr>
      <vt:lpstr>Relative Correctnesss (Bug)</vt:lpstr>
      <vt:lpstr>Relative Correctness (Proof)</vt:lpstr>
      <vt:lpstr>Differential Assertion Checking</vt:lpstr>
      <vt:lpstr>DAC(P_2,P_1) to Assertion Checking</vt:lpstr>
      <vt:lpstr>PowerPoint Presentation</vt:lpstr>
      <vt:lpstr>Main Result</vt:lpstr>
      <vt:lpstr>Implementation Workflow</vt:lpstr>
      <vt:lpstr>Verifying Bug Fixes</vt:lpstr>
      <vt:lpstr>Example</vt:lpstr>
      <vt:lpstr>Filtering Warnings</vt:lpstr>
      <vt:lpstr>WDK results</vt:lpstr>
      <vt:lpstr>Related Work</vt:lpstr>
      <vt:lpstr>Conclusion</vt:lpstr>
      <vt:lpstr>Syntax and Semantics</vt:lpstr>
      <vt:lpstr>Invariant Inference</vt:lpstr>
      <vt:lpstr>Composing Procedures</vt:lpstr>
      <vt:lpstr>Composed Procedure</vt:lpstr>
      <vt:lpstr>DAC(P_2,P_1) =&gt; Assertion Checking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2013-03-13T04:06:09Z</dcterms:created>
  <dcterms:modified xsi:type="dcterms:W3CDTF">2013-08-22T09:29:14Z</dcterms:modified>
</cp:coreProperties>
</file>