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6"/>
  </p:notesMasterIdLst>
  <p:sldIdLst>
    <p:sldId id="285" r:id="rId2"/>
    <p:sldId id="256" r:id="rId3"/>
    <p:sldId id="291" r:id="rId4"/>
    <p:sldId id="293" r:id="rId5"/>
    <p:sldId id="257" r:id="rId6"/>
    <p:sldId id="283" r:id="rId7"/>
    <p:sldId id="290" r:id="rId8"/>
    <p:sldId id="282" r:id="rId9"/>
    <p:sldId id="258" r:id="rId10"/>
    <p:sldId id="259" r:id="rId11"/>
    <p:sldId id="260" r:id="rId12"/>
    <p:sldId id="261" r:id="rId13"/>
    <p:sldId id="263" r:id="rId14"/>
    <p:sldId id="276" r:id="rId15"/>
    <p:sldId id="262" r:id="rId16"/>
    <p:sldId id="272" r:id="rId17"/>
    <p:sldId id="269" r:id="rId18"/>
    <p:sldId id="292" r:id="rId19"/>
    <p:sldId id="288" r:id="rId20"/>
    <p:sldId id="287" r:id="rId21"/>
    <p:sldId id="286" r:id="rId22"/>
    <p:sldId id="264" r:id="rId23"/>
    <p:sldId id="266" r:id="rId24"/>
    <p:sldId id="274" r:id="rId25"/>
    <p:sldId id="277" r:id="rId26"/>
    <p:sldId id="267" r:id="rId27"/>
    <p:sldId id="268" r:id="rId28"/>
    <p:sldId id="275" r:id="rId29"/>
    <p:sldId id="270" r:id="rId30"/>
    <p:sldId id="278" r:id="rId31"/>
    <p:sldId id="281" r:id="rId32"/>
    <p:sldId id="273" r:id="rId33"/>
    <p:sldId id="279" r:id="rId34"/>
    <p:sldId id="280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64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44793B9-8305-47EB-80EC-83D78547A11E}" type="doc">
      <dgm:prSet loTypeId="urn:microsoft.com/office/officeart/2008/layout/AccentedPicture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5DF6903-700F-4E73-A245-D275118C15E8}">
      <dgm:prSet phldrT="[Text]"/>
      <dgm:spPr/>
      <dgm:t>
        <a:bodyPr/>
        <a:lstStyle/>
        <a:p>
          <a:r>
            <a:rPr lang="en-US" dirty="0" smtClean="0"/>
            <a:t>A.C</a:t>
          </a:r>
          <a:endParaRPr lang="en-US" dirty="0"/>
        </a:p>
      </dgm:t>
    </dgm:pt>
    <dgm:pt modelId="{4563F645-9498-4CFE-8A46-AB5AADAED813}" type="parTrans" cxnId="{D1698340-B57F-4C7A-802E-98A3B11633DA}">
      <dgm:prSet/>
      <dgm:spPr/>
      <dgm:t>
        <a:bodyPr/>
        <a:lstStyle/>
        <a:p>
          <a:endParaRPr lang="en-US"/>
        </a:p>
      </dgm:t>
    </dgm:pt>
    <dgm:pt modelId="{A79F5C3A-43A4-4423-BE72-8400229131BA}" type="sibTrans" cxnId="{D1698340-B57F-4C7A-802E-98A3B11633DA}">
      <dgm:prSet/>
      <dgm:spPr/>
      <dgm:t>
        <a:bodyPr/>
        <a:lstStyle/>
        <a:p>
          <a:endParaRPr lang="en-US"/>
        </a:p>
      </dgm:t>
    </dgm:pt>
    <dgm:pt modelId="{7B44A16F-FCB0-4A04-9E84-8655743C12D2}">
      <dgm:prSet phldrT="[Text]" phldr="1"/>
      <dgm:spPr/>
      <dgm:t>
        <a:bodyPr/>
        <a:lstStyle/>
        <a:p>
          <a:endParaRPr lang="en-US"/>
        </a:p>
      </dgm:t>
    </dgm:pt>
    <dgm:pt modelId="{4E11C04E-FF0E-4A50-A5F1-080EB5900621}" type="parTrans" cxnId="{1C0A3D19-2091-462A-B8B8-AAB9A2648BF3}">
      <dgm:prSet/>
      <dgm:spPr/>
      <dgm:t>
        <a:bodyPr/>
        <a:lstStyle/>
        <a:p>
          <a:endParaRPr lang="en-US"/>
        </a:p>
      </dgm:t>
    </dgm:pt>
    <dgm:pt modelId="{96002C07-DCD8-44EA-9ED9-2DEAFB0A6CC2}" type="sibTrans" cxnId="{1C0A3D19-2091-462A-B8B8-AAB9A2648BF3}">
      <dgm:prSet/>
      <dgm:spPr/>
      <dgm:t>
        <a:bodyPr/>
        <a:lstStyle/>
        <a:p>
          <a:endParaRPr lang="en-US"/>
        </a:p>
      </dgm:t>
    </dgm:pt>
    <dgm:pt modelId="{6BAD98F2-C14B-41B4-9725-386C0E9472DF}">
      <dgm:prSet phldrT="[Text]" phldr="1"/>
      <dgm:spPr/>
      <dgm:t>
        <a:bodyPr/>
        <a:lstStyle/>
        <a:p>
          <a:endParaRPr lang="en-US"/>
        </a:p>
      </dgm:t>
    </dgm:pt>
    <dgm:pt modelId="{8D3C21CD-0E59-4876-AE1C-A3BF94D86C91}" type="parTrans" cxnId="{0A7B5552-12CA-4A07-89AB-F0987E5F58A2}">
      <dgm:prSet/>
      <dgm:spPr/>
      <dgm:t>
        <a:bodyPr/>
        <a:lstStyle/>
        <a:p>
          <a:endParaRPr lang="en-US"/>
        </a:p>
      </dgm:t>
    </dgm:pt>
    <dgm:pt modelId="{C39FACD7-C6DA-4F16-A4CB-B91421ED8578}" type="sibTrans" cxnId="{0A7B5552-12CA-4A07-89AB-F0987E5F58A2}">
      <dgm:prSet/>
      <dgm:spPr/>
      <dgm:t>
        <a:bodyPr/>
        <a:lstStyle/>
        <a:p>
          <a:endParaRPr lang="en-US"/>
        </a:p>
      </dgm:t>
    </dgm:pt>
    <dgm:pt modelId="{484FFAAC-198A-4682-9E43-6B9C641F160B}">
      <dgm:prSet phldrT="[Text]" phldr="1"/>
      <dgm:spPr/>
      <dgm:t>
        <a:bodyPr/>
        <a:lstStyle/>
        <a:p>
          <a:endParaRPr lang="en-US"/>
        </a:p>
      </dgm:t>
    </dgm:pt>
    <dgm:pt modelId="{F02ED6F9-1E89-4FE9-B9CE-34156371FA4C}" type="parTrans" cxnId="{6E4761C6-C65F-4E79-9ED6-5F9972812E82}">
      <dgm:prSet/>
      <dgm:spPr/>
      <dgm:t>
        <a:bodyPr/>
        <a:lstStyle/>
        <a:p>
          <a:endParaRPr lang="en-US"/>
        </a:p>
      </dgm:t>
    </dgm:pt>
    <dgm:pt modelId="{E14115EA-9832-40B2-A977-E281963AB7AB}" type="sibTrans" cxnId="{6E4761C6-C65F-4E79-9ED6-5F9972812E82}">
      <dgm:prSet/>
      <dgm:spPr/>
      <dgm:t>
        <a:bodyPr/>
        <a:lstStyle/>
        <a:p>
          <a:endParaRPr lang="en-US"/>
        </a:p>
      </dgm:t>
    </dgm:pt>
    <dgm:pt modelId="{68AD95A8-40DD-4292-85CE-A7A7F03BE58A}" type="pres">
      <dgm:prSet presAssocID="{B44793B9-8305-47EB-80EC-83D78547A11E}" presName="Name0" presStyleCnt="0">
        <dgm:presLayoutVars>
          <dgm:dir/>
        </dgm:presLayoutVars>
      </dgm:prSet>
      <dgm:spPr/>
      <dgm:t>
        <a:bodyPr/>
        <a:lstStyle/>
        <a:p>
          <a:endParaRPr lang="en-US"/>
        </a:p>
      </dgm:t>
    </dgm:pt>
    <dgm:pt modelId="{7B9D945A-4E6F-459A-86B3-4D4A82160A41}" type="pres">
      <dgm:prSet presAssocID="{A79F5C3A-43A4-4423-BE72-8400229131BA}" presName="picture_1" presStyleLbl="bgImgPlace1" presStyleIdx="0" presStyleCnt="1"/>
      <dgm:spPr/>
      <dgm:t>
        <a:bodyPr/>
        <a:lstStyle/>
        <a:p>
          <a:endParaRPr lang="en-US"/>
        </a:p>
      </dgm:t>
    </dgm:pt>
    <dgm:pt modelId="{3E5E0A20-3D20-4057-9B67-62DE46836A59}" type="pres">
      <dgm:prSet presAssocID="{C5DF6903-700F-4E73-A245-D275118C15E8}" presName="text_1" presStyleLbl="node1" presStyleIdx="0" presStyleCnt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94C966-C61C-4123-87D3-1D060BC2855A}" type="pres">
      <dgm:prSet presAssocID="{B44793B9-8305-47EB-80EC-83D78547A11E}" presName="linV" presStyleCnt="0"/>
      <dgm:spPr/>
    </dgm:pt>
    <dgm:pt modelId="{2B2FFD51-C1EF-42EF-99F2-2AF989D085C1}" type="pres">
      <dgm:prSet presAssocID="{7B44A16F-FCB0-4A04-9E84-8655743C12D2}" presName="pair" presStyleCnt="0"/>
      <dgm:spPr/>
    </dgm:pt>
    <dgm:pt modelId="{95F4CA9E-9CBC-43CB-9278-F5BB6A98542A}" type="pres">
      <dgm:prSet presAssocID="{7B44A16F-FCB0-4A04-9E84-8655743C12D2}" presName="spaceH" presStyleLbl="node1" presStyleIdx="0" presStyleCnt="0"/>
      <dgm:spPr/>
    </dgm:pt>
    <dgm:pt modelId="{0A991530-0585-467D-AA49-45849E418FFB}" type="pres">
      <dgm:prSet presAssocID="{7B44A16F-FCB0-4A04-9E84-8655743C12D2}" presName="desPictures" presStyleLbl="alignImgPlace1" presStyleIdx="0" presStyleCnt="3"/>
      <dgm:spPr/>
    </dgm:pt>
    <dgm:pt modelId="{1E1D4728-C69F-492C-B52B-45B2CD6BD43E}" type="pres">
      <dgm:prSet presAssocID="{7B44A16F-FCB0-4A04-9E84-8655743C12D2}" presName="desTextWrapper" presStyleCnt="0"/>
      <dgm:spPr/>
    </dgm:pt>
    <dgm:pt modelId="{B4AAC039-B713-4BCB-913E-B1CDA162C20A}" type="pres">
      <dgm:prSet presAssocID="{7B44A16F-FCB0-4A04-9E84-8655743C12D2}" presName="desText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06EB1B1-ECE1-4AF9-9554-81931B35CA23}" type="pres">
      <dgm:prSet presAssocID="{96002C07-DCD8-44EA-9ED9-2DEAFB0A6CC2}" presName="spaceV" presStyleCnt="0"/>
      <dgm:spPr/>
    </dgm:pt>
    <dgm:pt modelId="{FE34ACBB-3AE2-4923-B9F2-F6B5314322AD}" type="pres">
      <dgm:prSet presAssocID="{6BAD98F2-C14B-41B4-9725-386C0E9472DF}" presName="pair" presStyleCnt="0"/>
      <dgm:spPr/>
    </dgm:pt>
    <dgm:pt modelId="{42366C5B-06F8-4EFB-A2D1-807E5D308D62}" type="pres">
      <dgm:prSet presAssocID="{6BAD98F2-C14B-41B4-9725-386C0E9472DF}" presName="spaceH" presStyleLbl="node1" presStyleIdx="0" presStyleCnt="0"/>
      <dgm:spPr/>
    </dgm:pt>
    <dgm:pt modelId="{F5457F61-0AF0-4960-805A-FA846D3BB23E}" type="pres">
      <dgm:prSet presAssocID="{6BAD98F2-C14B-41B4-9725-386C0E9472DF}" presName="desPictures" presStyleLbl="alignImgPlace1" presStyleIdx="1" presStyleCnt="3"/>
      <dgm:spPr/>
    </dgm:pt>
    <dgm:pt modelId="{77434763-2B7E-41F0-AE1E-486058F2BDF8}" type="pres">
      <dgm:prSet presAssocID="{6BAD98F2-C14B-41B4-9725-386C0E9472DF}" presName="desTextWrapper" presStyleCnt="0"/>
      <dgm:spPr/>
    </dgm:pt>
    <dgm:pt modelId="{551C23FC-E322-468E-A444-30BC4F78C0DE}" type="pres">
      <dgm:prSet presAssocID="{6BAD98F2-C14B-41B4-9725-386C0E9472DF}" presName="desText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FA42A28-86A4-4D28-BEC6-0D016BA741CD}" type="pres">
      <dgm:prSet presAssocID="{C39FACD7-C6DA-4F16-A4CB-B91421ED8578}" presName="spaceV" presStyleCnt="0"/>
      <dgm:spPr/>
    </dgm:pt>
    <dgm:pt modelId="{E5CE9524-86AD-49B5-BCE8-A30D8C3EC657}" type="pres">
      <dgm:prSet presAssocID="{484FFAAC-198A-4682-9E43-6B9C641F160B}" presName="pair" presStyleCnt="0"/>
      <dgm:spPr/>
    </dgm:pt>
    <dgm:pt modelId="{509DC0C8-592A-4DA3-90B5-3C6D726AABC4}" type="pres">
      <dgm:prSet presAssocID="{484FFAAC-198A-4682-9E43-6B9C641F160B}" presName="spaceH" presStyleLbl="node1" presStyleIdx="0" presStyleCnt="0"/>
      <dgm:spPr/>
    </dgm:pt>
    <dgm:pt modelId="{D2B16B61-DB63-40F9-B4C3-054133EDEB44}" type="pres">
      <dgm:prSet presAssocID="{484FFAAC-198A-4682-9E43-6B9C641F160B}" presName="desPictures" presStyleLbl="alignImgPlace1" presStyleIdx="2" presStyleCnt="3"/>
      <dgm:spPr/>
    </dgm:pt>
    <dgm:pt modelId="{2DFDE9E6-515A-4B29-9641-50552BC74592}" type="pres">
      <dgm:prSet presAssocID="{484FFAAC-198A-4682-9E43-6B9C641F160B}" presName="desTextWrapper" presStyleCnt="0"/>
      <dgm:spPr/>
    </dgm:pt>
    <dgm:pt modelId="{31D1BB43-9167-4E74-B0D5-FD86CD460C37}" type="pres">
      <dgm:prSet presAssocID="{484FFAAC-198A-4682-9E43-6B9C641F160B}" presName="desText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1950A3B-75A6-486A-B8CA-2BEBC891D040}" type="pres">
      <dgm:prSet presAssocID="{B44793B9-8305-47EB-80EC-83D78547A11E}" presName="maxNode" presStyleCnt="0"/>
      <dgm:spPr/>
    </dgm:pt>
    <dgm:pt modelId="{2F51EE98-5FB0-454C-A728-1C553DEECD35}" type="pres">
      <dgm:prSet presAssocID="{B44793B9-8305-47EB-80EC-83D78547A11E}" presName="Name33" presStyleCnt="0"/>
      <dgm:spPr/>
    </dgm:pt>
  </dgm:ptLst>
  <dgm:cxnLst>
    <dgm:cxn modelId="{1858B96F-9D9B-40F1-A75E-9392C6CB1CA5}" type="presOf" srcId="{7B44A16F-FCB0-4A04-9E84-8655743C12D2}" destId="{B4AAC039-B713-4BCB-913E-B1CDA162C20A}" srcOrd="0" destOrd="0" presId="urn:microsoft.com/office/officeart/2008/layout/AccentedPicture"/>
    <dgm:cxn modelId="{1C0A3D19-2091-462A-B8B8-AAB9A2648BF3}" srcId="{B44793B9-8305-47EB-80EC-83D78547A11E}" destId="{7B44A16F-FCB0-4A04-9E84-8655743C12D2}" srcOrd="1" destOrd="0" parTransId="{4E11C04E-FF0E-4A50-A5F1-080EB5900621}" sibTransId="{96002C07-DCD8-44EA-9ED9-2DEAFB0A6CC2}"/>
    <dgm:cxn modelId="{86F7E48E-691C-4C00-9195-D739AF244DA8}" type="presOf" srcId="{A79F5C3A-43A4-4423-BE72-8400229131BA}" destId="{7B9D945A-4E6F-459A-86B3-4D4A82160A41}" srcOrd="0" destOrd="0" presId="urn:microsoft.com/office/officeart/2008/layout/AccentedPicture"/>
    <dgm:cxn modelId="{83C5FF1B-6EE7-4CB7-8C1D-CA4A1E581497}" type="presOf" srcId="{C5DF6903-700F-4E73-A245-D275118C15E8}" destId="{3E5E0A20-3D20-4057-9B67-62DE46836A59}" srcOrd="0" destOrd="0" presId="urn:microsoft.com/office/officeart/2008/layout/AccentedPicture"/>
    <dgm:cxn modelId="{2ADD09D2-558B-4319-B9B3-619B69612100}" type="presOf" srcId="{6BAD98F2-C14B-41B4-9725-386C0E9472DF}" destId="{551C23FC-E322-468E-A444-30BC4F78C0DE}" srcOrd="0" destOrd="0" presId="urn:microsoft.com/office/officeart/2008/layout/AccentedPicture"/>
    <dgm:cxn modelId="{0A7B5552-12CA-4A07-89AB-F0987E5F58A2}" srcId="{B44793B9-8305-47EB-80EC-83D78547A11E}" destId="{6BAD98F2-C14B-41B4-9725-386C0E9472DF}" srcOrd="2" destOrd="0" parTransId="{8D3C21CD-0E59-4876-AE1C-A3BF94D86C91}" sibTransId="{C39FACD7-C6DA-4F16-A4CB-B91421ED8578}"/>
    <dgm:cxn modelId="{D1698340-B57F-4C7A-802E-98A3B11633DA}" srcId="{B44793B9-8305-47EB-80EC-83D78547A11E}" destId="{C5DF6903-700F-4E73-A245-D275118C15E8}" srcOrd="0" destOrd="0" parTransId="{4563F645-9498-4CFE-8A46-AB5AADAED813}" sibTransId="{A79F5C3A-43A4-4423-BE72-8400229131BA}"/>
    <dgm:cxn modelId="{980639D1-C3B4-4F48-A594-7265B6636324}" type="presOf" srcId="{B44793B9-8305-47EB-80EC-83D78547A11E}" destId="{68AD95A8-40DD-4292-85CE-A7A7F03BE58A}" srcOrd="0" destOrd="0" presId="urn:microsoft.com/office/officeart/2008/layout/AccentedPicture"/>
    <dgm:cxn modelId="{6E4761C6-C65F-4E79-9ED6-5F9972812E82}" srcId="{B44793B9-8305-47EB-80EC-83D78547A11E}" destId="{484FFAAC-198A-4682-9E43-6B9C641F160B}" srcOrd="3" destOrd="0" parTransId="{F02ED6F9-1E89-4FE9-B9CE-34156371FA4C}" sibTransId="{E14115EA-9832-40B2-A977-E281963AB7AB}"/>
    <dgm:cxn modelId="{DCE903B1-D4A3-43CD-8205-A031DC682598}" type="presOf" srcId="{484FFAAC-198A-4682-9E43-6B9C641F160B}" destId="{31D1BB43-9167-4E74-B0D5-FD86CD460C37}" srcOrd="0" destOrd="0" presId="urn:microsoft.com/office/officeart/2008/layout/AccentedPicture"/>
    <dgm:cxn modelId="{FA349413-8DD4-4625-A547-4B1F29098DD1}" type="presParOf" srcId="{68AD95A8-40DD-4292-85CE-A7A7F03BE58A}" destId="{7B9D945A-4E6F-459A-86B3-4D4A82160A41}" srcOrd="0" destOrd="0" presId="urn:microsoft.com/office/officeart/2008/layout/AccentedPicture"/>
    <dgm:cxn modelId="{EB8F4C5B-D1FE-487A-A679-A56CD08B5100}" type="presParOf" srcId="{68AD95A8-40DD-4292-85CE-A7A7F03BE58A}" destId="{3E5E0A20-3D20-4057-9B67-62DE46836A59}" srcOrd="1" destOrd="0" presId="urn:microsoft.com/office/officeart/2008/layout/AccentedPicture"/>
    <dgm:cxn modelId="{567B9CFF-DA79-4EF2-B044-03055A405ED0}" type="presParOf" srcId="{68AD95A8-40DD-4292-85CE-A7A7F03BE58A}" destId="{8E94C966-C61C-4123-87D3-1D060BC2855A}" srcOrd="2" destOrd="0" presId="urn:microsoft.com/office/officeart/2008/layout/AccentedPicture"/>
    <dgm:cxn modelId="{D03567D1-D2CD-4C7F-8C50-BB92721C28CF}" type="presParOf" srcId="{8E94C966-C61C-4123-87D3-1D060BC2855A}" destId="{2B2FFD51-C1EF-42EF-99F2-2AF989D085C1}" srcOrd="0" destOrd="0" presId="urn:microsoft.com/office/officeart/2008/layout/AccentedPicture"/>
    <dgm:cxn modelId="{6AB735DA-6327-4F41-86CE-5591128D7EF6}" type="presParOf" srcId="{2B2FFD51-C1EF-42EF-99F2-2AF989D085C1}" destId="{95F4CA9E-9CBC-43CB-9278-F5BB6A98542A}" srcOrd="0" destOrd="0" presId="urn:microsoft.com/office/officeart/2008/layout/AccentedPicture"/>
    <dgm:cxn modelId="{82C99E71-A8D2-4F8E-AF2D-8F95E0445D3D}" type="presParOf" srcId="{2B2FFD51-C1EF-42EF-99F2-2AF989D085C1}" destId="{0A991530-0585-467D-AA49-45849E418FFB}" srcOrd="1" destOrd="0" presId="urn:microsoft.com/office/officeart/2008/layout/AccentedPicture"/>
    <dgm:cxn modelId="{67794D06-DCF9-4B97-81A3-D4E56EB17646}" type="presParOf" srcId="{2B2FFD51-C1EF-42EF-99F2-2AF989D085C1}" destId="{1E1D4728-C69F-492C-B52B-45B2CD6BD43E}" srcOrd="2" destOrd="0" presId="urn:microsoft.com/office/officeart/2008/layout/AccentedPicture"/>
    <dgm:cxn modelId="{D7146271-863E-4609-8A8E-75AA8C467C53}" type="presParOf" srcId="{1E1D4728-C69F-492C-B52B-45B2CD6BD43E}" destId="{B4AAC039-B713-4BCB-913E-B1CDA162C20A}" srcOrd="0" destOrd="0" presId="urn:microsoft.com/office/officeart/2008/layout/AccentedPicture"/>
    <dgm:cxn modelId="{1A3B1008-74B1-4C9A-9D9E-F04644211073}" type="presParOf" srcId="{8E94C966-C61C-4123-87D3-1D060BC2855A}" destId="{A06EB1B1-ECE1-4AF9-9554-81931B35CA23}" srcOrd="1" destOrd="0" presId="urn:microsoft.com/office/officeart/2008/layout/AccentedPicture"/>
    <dgm:cxn modelId="{D4FDF225-2B97-43BD-A575-E52AC3AD46E3}" type="presParOf" srcId="{8E94C966-C61C-4123-87D3-1D060BC2855A}" destId="{FE34ACBB-3AE2-4923-B9F2-F6B5314322AD}" srcOrd="2" destOrd="0" presId="urn:microsoft.com/office/officeart/2008/layout/AccentedPicture"/>
    <dgm:cxn modelId="{9E0B5FC0-A59E-4B6C-AA2C-9BBAF0CF74B3}" type="presParOf" srcId="{FE34ACBB-3AE2-4923-B9F2-F6B5314322AD}" destId="{42366C5B-06F8-4EFB-A2D1-807E5D308D62}" srcOrd="0" destOrd="0" presId="urn:microsoft.com/office/officeart/2008/layout/AccentedPicture"/>
    <dgm:cxn modelId="{8C7EC812-4969-42F1-B12D-34110244EAFB}" type="presParOf" srcId="{FE34ACBB-3AE2-4923-B9F2-F6B5314322AD}" destId="{F5457F61-0AF0-4960-805A-FA846D3BB23E}" srcOrd="1" destOrd="0" presId="urn:microsoft.com/office/officeart/2008/layout/AccentedPicture"/>
    <dgm:cxn modelId="{50B29698-3F23-451D-860E-241468BBD348}" type="presParOf" srcId="{FE34ACBB-3AE2-4923-B9F2-F6B5314322AD}" destId="{77434763-2B7E-41F0-AE1E-486058F2BDF8}" srcOrd="2" destOrd="0" presId="urn:microsoft.com/office/officeart/2008/layout/AccentedPicture"/>
    <dgm:cxn modelId="{A26493CA-BCBB-4203-A60E-B62F7F688397}" type="presParOf" srcId="{77434763-2B7E-41F0-AE1E-486058F2BDF8}" destId="{551C23FC-E322-468E-A444-30BC4F78C0DE}" srcOrd="0" destOrd="0" presId="urn:microsoft.com/office/officeart/2008/layout/AccentedPicture"/>
    <dgm:cxn modelId="{2FCD4A86-6C6C-46A6-AD11-7C931FC2C606}" type="presParOf" srcId="{8E94C966-C61C-4123-87D3-1D060BC2855A}" destId="{6FA42A28-86A4-4D28-BEC6-0D016BA741CD}" srcOrd="3" destOrd="0" presId="urn:microsoft.com/office/officeart/2008/layout/AccentedPicture"/>
    <dgm:cxn modelId="{2179633F-C19A-4941-9A8B-A3B53C8E26A5}" type="presParOf" srcId="{8E94C966-C61C-4123-87D3-1D060BC2855A}" destId="{E5CE9524-86AD-49B5-BCE8-A30D8C3EC657}" srcOrd="4" destOrd="0" presId="urn:microsoft.com/office/officeart/2008/layout/AccentedPicture"/>
    <dgm:cxn modelId="{6303A38F-2051-425D-8A0B-44D2A6EEFE1B}" type="presParOf" srcId="{E5CE9524-86AD-49B5-BCE8-A30D8C3EC657}" destId="{509DC0C8-592A-4DA3-90B5-3C6D726AABC4}" srcOrd="0" destOrd="0" presId="urn:microsoft.com/office/officeart/2008/layout/AccentedPicture"/>
    <dgm:cxn modelId="{F741015B-0E9C-4503-AF37-9C44F0F8DCDF}" type="presParOf" srcId="{E5CE9524-86AD-49B5-BCE8-A30D8C3EC657}" destId="{D2B16B61-DB63-40F9-B4C3-054133EDEB44}" srcOrd="1" destOrd="0" presId="urn:microsoft.com/office/officeart/2008/layout/AccentedPicture"/>
    <dgm:cxn modelId="{999AE9A0-B2D8-47A8-92EC-FCEBCE365D1A}" type="presParOf" srcId="{E5CE9524-86AD-49B5-BCE8-A30D8C3EC657}" destId="{2DFDE9E6-515A-4B29-9641-50552BC74592}" srcOrd="2" destOrd="0" presId="urn:microsoft.com/office/officeart/2008/layout/AccentedPicture"/>
    <dgm:cxn modelId="{50E969F8-7868-4080-88C1-0F1FBF6AAC15}" type="presParOf" srcId="{2DFDE9E6-515A-4B29-9641-50552BC74592}" destId="{31D1BB43-9167-4E74-B0D5-FD86CD460C37}" srcOrd="0" destOrd="0" presId="urn:microsoft.com/office/officeart/2008/layout/AccentedPicture"/>
    <dgm:cxn modelId="{931FF084-FBFB-472F-833B-70DA346B2908}" type="presParOf" srcId="{68AD95A8-40DD-4292-85CE-A7A7F03BE58A}" destId="{A1950A3B-75A6-486A-B8CA-2BEBC891D040}" srcOrd="3" destOrd="0" presId="urn:microsoft.com/office/officeart/2008/layout/AccentedPicture"/>
    <dgm:cxn modelId="{7ED976C6-F7EF-4E25-B9C4-8B7C98FDB100}" type="presParOf" srcId="{A1950A3B-75A6-486A-B8CA-2BEBC891D040}" destId="{2F51EE98-5FB0-454C-A728-1C553DEECD35}" srcOrd="0" destOrd="0" presId="urn:microsoft.com/office/officeart/2008/layout/AccentedPi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9D945A-4E6F-459A-86B3-4D4A82160A41}">
      <dsp:nvSpPr>
        <dsp:cNvPr id="0" name=""/>
        <dsp:cNvSpPr/>
      </dsp:nvSpPr>
      <dsp:spPr>
        <a:xfrm>
          <a:off x="564747" y="824230"/>
          <a:ext cx="2374696" cy="3028950"/>
        </a:xfrm>
        <a:prstGeom prst="roundRect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E5E0A20-3D20-4057-9B67-62DE46836A59}">
      <dsp:nvSpPr>
        <dsp:cNvPr id="0" name=""/>
        <dsp:cNvSpPr/>
      </dsp:nvSpPr>
      <dsp:spPr>
        <a:xfrm>
          <a:off x="659735" y="1914652"/>
          <a:ext cx="1828516" cy="181737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165100" rIns="165100" bIns="165100" numCol="1" spcCol="1270" anchor="b" anchorCtr="0">
          <a:noAutofit/>
        </a:bodyPr>
        <a:lstStyle/>
        <a:p>
          <a:pPr lvl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500" kern="1200" dirty="0" smtClean="0"/>
            <a:t>A.C</a:t>
          </a:r>
          <a:endParaRPr lang="en-US" sz="6500" kern="1200" dirty="0"/>
        </a:p>
      </dsp:txBody>
      <dsp:txXfrm>
        <a:off x="659735" y="1914652"/>
        <a:ext cx="1828516" cy="1817370"/>
      </dsp:txXfrm>
    </dsp:sp>
    <dsp:sp modelId="{0A991530-0585-467D-AA49-45849E418FFB}">
      <dsp:nvSpPr>
        <dsp:cNvPr id="0" name=""/>
        <dsp:cNvSpPr/>
      </dsp:nvSpPr>
      <dsp:spPr>
        <a:xfrm>
          <a:off x="2530536" y="672782"/>
          <a:ext cx="817816" cy="8178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AAC039-B713-4BCB-913E-B1CDA162C20A}">
      <dsp:nvSpPr>
        <dsp:cNvPr id="0" name=""/>
        <dsp:cNvSpPr/>
      </dsp:nvSpPr>
      <dsp:spPr>
        <a:xfrm>
          <a:off x="3348352" y="672782"/>
          <a:ext cx="125499" cy="817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1270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48352" y="672782"/>
        <a:ext cx="125499" cy="817816"/>
      </dsp:txXfrm>
    </dsp:sp>
    <dsp:sp modelId="{F5457F61-0AF0-4960-805A-FA846D3BB23E}">
      <dsp:nvSpPr>
        <dsp:cNvPr id="0" name=""/>
        <dsp:cNvSpPr/>
      </dsp:nvSpPr>
      <dsp:spPr>
        <a:xfrm>
          <a:off x="2530536" y="1637806"/>
          <a:ext cx="817816" cy="8178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1C23FC-E322-468E-A444-30BC4F78C0DE}">
      <dsp:nvSpPr>
        <dsp:cNvPr id="0" name=""/>
        <dsp:cNvSpPr/>
      </dsp:nvSpPr>
      <dsp:spPr>
        <a:xfrm>
          <a:off x="3348352" y="1637806"/>
          <a:ext cx="125499" cy="817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1270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48352" y="1637806"/>
        <a:ext cx="125499" cy="817816"/>
      </dsp:txXfrm>
    </dsp:sp>
    <dsp:sp modelId="{D2B16B61-DB63-40F9-B4C3-054133EDEB44}">
      <dsp:nvSpPr>
        <dsp:cNvPr id="0" name=""/>
        <dsp:cNvSpPr/>
      </dsp:nvSpPr>
      <dsp:spPr>
        <a:xfrm>
          <a:off x="2530536" y="2602829"/>
          <a:ext cx="817816" cy="81781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1BB43-9167-4E74-B0D5-FD86CD460C37}">
      <dsp:nvSpPr>
        <dsp:cNvPr id="0" name=""/>
        <dsp:cNvSpPr/>
      </dsp:nvSpPr>
      <dsp:spPr>
        <a:xfrm>
          <a:off x="3348352" y="2602829"/>
          <a:ext cx="125499" cy="8178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6350" rIns="12700" bIns="6350" numCol="1" spcCol="1270" anchor="ctr" anchorCtr="0">
          <a:noAutofit/>
        </a:bodyPr>
        <a:lstStyle/>
        <a:p>
          <a:pPr lvl="0" algn="l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500" kern="1200"/>
        </a:p>
      </dsp:txBody>
      <dsp:txXfrm>
        <a:off x="3348352" y="2602829"/>
        <a:ext cx="125499" cy="8178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ccentedPicture">
  <dgm:title val=""/>
  <dgm:desc val=""/>
  <dgm:catLst>
    <dgm:cat type="picture" pri="1000"/>
    <dgm:cat type="pictureconver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</dgm:varLst>
    <dgm:alg type="composite"/>
    <dgm:shape xmlns:r="http://schemas.openxmlformats.org/officeDocument/2006/relationships" r:blip="">
      <dgm:adjLst/>
    </dgm:shape>
    <dgm:choose name="Name1">
      <dgm:if name="Name2" axis="ch" ptType="node" func="cnt" op="lte" val="1">
        <dgm:constrLst>
          <dgm:constr type="h" for="ch" forName="picture_1" refType="h"/>
          <dgm:constr type="w" for="ch" forName="picture_1" refType="h" refFor="ch" refForName="picture_1" op="equ" fact="0.784"/>
          <dgm:constr type="l" for="ch" forName="picture_1"/>
          <dgm:constr type="t" for="ch" forName="picture_1"/>
          <dgm:constr type="w" for="ch" forName="text_1" refType="w" refFor="ch" refForName="picture_1" fact="0.77"/>
          <dgm:constr type="h" for="ch" forName="text_1" refType="h" refFor="ch" refForName="picture_1" fact="0.6"/>
          <dgm:constr type="l" for="ch" forName="text_1" refType="w" refFor="ch" refForName="picture_1" fact="0.04"/>
          <dgm:constr type="t" for="ch" forName="text_1" refType="h" refFor="ch" refForName="picture_1" fact="0.4"/>
        </dgm:constrLst>
      </dgm:if>
      <dgm:if name="Name3" axis="ch" ptType="node" func="cnt" op="lte" val="5">
        <dgm:choose name="Name4">
          <dgm:if name="Name5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6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if>
      <dgm:else name="Name7">
        <dgm:choose name="Name8">
          <dgm:if name="Name9" func="var" arg="dir" op="equ" val="norm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l" for="ch" forName="picture_1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l" for="ch" forName="text_1" refType="w" refFor="ch" refForName="picture_1" fact="0.04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r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l" for="ch" forName="maxNode" refType="r" refFor="ch" refForName="picture_1"/>
              <dgm:constr type="lOff" for="ch" forName="maxNode" refType="h" refFor="des" refForName="pair" fact="0.5"/>
              <dgm:constr type="r" for="ch" forName="maxNode" refType="w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if>
          <dgm:else name="Name10">
            <dgm:constrLst>
              <dgm:constr type="h" for="ch" forName="picture_1" refType="h" fact="0.909"/>
              <dgm:constr type="w" for="ch" forName="picture_1" refType="h" refFor="ch" refForName="picture_1" op="equ" fact="0.784"/>
              <dgm:constr type="r" for="ch" forName="picture_1" refType="w"/>
              <dgm:constr type="t" for="ch" forName="picture_1" refType="h" refFor="ch" refForName="picture_1" fact="0.05"/>
              <dgm:constr type="w" for="ch" forName="picture_1" refType="w" op="lte" fact="0.588"/>
              <dgm:constr type="w" for="ch" forName="text_1" refType="w" refFor="ch" refForName="picture_1" fact="0.77"/>
              <dgm:constr type="h" for="ch" forName="text_1" refType="h" refFor="ch" refForName="picture_1" fact="0.6"/>
              <dgm:constr type="r" for="ch" forName="text_1" refType="w"/>
              <dgm:constr type="t" for="ch" forName="text_1" refType="h" refFor="ch" refForName="picture_1" fact="0.41"/>
              <dgm:constr type="w" for="ch" forName="linV" refType="w"/>
              <dgm:constr type="h" for="ch" forName="linV" refType="h" refFor="ch" refForName="picture_1" fact="1.1"/>
              <dgm:constr type="l" for="ch" forName="linV"/>
              <dgm:constr type="t" for="ch" forName="linV"/>
              <dgm:constr type="userC" for="des" forName="pair" refType="l" refFor="ch" refForName="picture_1"/>
              <dgm:constr type="h" for="des" forName="pair" refType="h" refFor="ch" refForName="picture_1" fact="0.27"/>
              <dgm:constr type="h" for="des" forName="spaceV" refType="h" refFor="ch" refForName="picture_1" fact="0.0486"/>
              <dgm:constr type="r" for="ch" forName="maxNode" refType="l" refFor="ch" refForName="picture_1"/>
              <dgm:constr type="rOff" for="ch" forName="maxNode" refType="h" refFor="des" refForName="pair" fact="-0.5"/>
              <dgm:constr type="l" for="ch" forName="maxNode"/>
              <dgm:constr type="t" for="ch" forName="maxNode"/>
              <dgm:constr type="h" for="ch" forName="maxNode" val="1"/>
              <dgm:constr type="userW" for="des" forName="desText" refType="w" refFor="ch" refForName="maxNode"/>
            </dgm:constrLst>
          </dgm:else>
        </dgm:choose>
      </dgm:else>
    </dgm:choose>
    <dgm:forEach name="Name11" axis="ch" ptType="sibTrans" hideLastTrans="0" cnt="1">
      <dgm:layoutNode name="picture_1" styleLbl="bgImgPlace1">
        <dgm:alg type="sp"/>
        <dgm:shape xmlns:r="http://schemas.openxmlformats.org/officeDocument/2006/relationships" type="roundRect" r:blip="" blipPhldr="1">
          <dgm:adjLst/>
        </dgm:shape>
        <dgm:presOf axis="self"/>
      </dgm:layoutNode>
    </dgm:forEach>
    <dgm:forEach name="Name12" axis="ch" ptType="node" cnt="1">
      <dgm:layoutNode name="text_1" styleLbl="node1">
        <dgm:varLst>
          <dgm:bulletEnabled val="1"/>
        </dgm:varLst>
        <dgm:choose name="Name13">
          <dgm:if name="Name14" func="var" arg="dir" op="equ" val="norm">
            <dgm:alg type="tx">
              <dgm:param type="txAnchorVert" val="b"/>
              <dgm:param type="parTxLTRAlign" val="l"/>
              <dgm:param type="shpTxLTRAlignCh" val="l"/>
              <dgm:param type="parTxRTLAlign" val="l"/>
              <dgm:param type="shpTxRTLAlignCh" val="l"/>
            </dgm:alg>
          </dgm:if>
          <dgm:else name="Name15">
            <dgm:alg type="tx">
              <dgm:param type="txAnchorVert" val="b"/>
              <dgm:param type="parTxLTRAlign" val="r"/>
              <dgm:param type="shpTxLTRAlignCh" val="r"/>
              <dgm:param type="parTxRTLAlign" val="r"/>
              <dgm:param type="shpTxRTLAlignCh" val="r"/>
            </dgm:alg>
          </dgm:else>
        </dgm:choose>
        <dgm:shape xmlns:r="http://schemas.openxmlformats.org/officeDocument/2006/relationships" type="rect" r:blip="" hideGeom="1">
          <dgm:adjLst/>
        </dgm:shape>
        <dgm:presOf axis="desOrSelf" ptType="node"/>
        <dgm:constrLst>
          <dgm:constr type="primFontSz" val="65"/>
          <dgm:constr type="lMarg" refType="primFontSz" fact="0.2"/>
          <dgm:constr type="rMarg" refType="primFontSz" fact="0.2"/>
          <dgm:constr type="tMarg" refType="primFontSz" fact="0.2"/>
          <dgm:constr type="bMarg" refType="primFontSz" fact="0.2"/>
        </dgm:constrLst>
        <dgm:ruleLst>
          <dgm:rule type="primFontSz" val="5" fact="NaN" max="NaN"/>
        </dgm:ruleLst>
      </dgm:layoutNode>
    </dgm:forEach>
    <dgm:choose name="Name16">
      <dgm:if name="Name17" axis="ch" ptType="node" func="cnt" op="gte" val="2">
        <dgm:layoutNode name="linV">
          <dgm:choose name="Name18">
            <dgm:if name="Name19" func="var" arg="dir" op="equ" val="norm">
              <dgm:alg type="lin">
                <dgm:param type="linDir" val="fromT"/>
                <dgm:param type="vertAlign" val="t"/>
                <dgm:param type="fallback" val="1D"/>
                <dgm:param type="horzAlign" val="l"/>
                <dgm:param type="nodeHorzAlign" val="l"/>
              </dgm:alg>
            </dgm:if>
            <dgm:else name="Name20">
              <dgm:alg type="lin">
                <dgm:param type="linDir" val="fromT"/>
                <dgm:param type="vertAlign" val="t"/>
                <dgm:param type="fallback" val="1D"/>
                <dgm:param type="horzAlign" val="r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constrLst>
            <dgm:constr type="w" for="ch" forName="spaceV" val="1"/>
            <dgm:constr type="w" for="ch" forName="pair" refType="w" op="equ"/>
            <dgm:constr type="w" for="des" forName="desText" op="equ"/>
            <dgm:constr type="primFontSz" for="des" forName="desText" op="equ" val="65"/>
          </dgm:constrLst>
          <dgm:forEach name="Name21" axis="ch" ptType="node" st="2">
            <dgm:layoutNode name="pair">
              <dgm:alg type="composite"/>
              <dgm:shape xmlns:r="http://schemas.openxmlformats.org/officeDocument/2006/relationships" r:blip="">
                <dgm:adjLst/>
              </dgm:shape>
              <dgm:choose name="Name22">
                <dgm:if name="Name23" func="var" arg="dir" op="equ" val="norm">
                  <dgm:constrLst>
                    <dgm:constr type="userC"/>
                    <dgm:constr type="l" for="ch" forName="spaceH"/>
                    <dgm:constr type="r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l" for="ch" forName="desTextWrapper" refType="r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if>
                <dgm:else name="Name24">
                  <dgm:constrLst>
                    <dgm:constr type="userC"/>
                    <dgm:constr type="r" for="ch" forName="spaceH" refType="w"/>
                    <dgm:constr type="l" for="ch" forName="spaceH" refType="userC"/>
                    <dgm:constr type="ctrY" for="ch" forName="spaceH" refType="w" fact="0.5"/>
                    <dgm:constr type="h" for="ch" forName="spaceH" val="1"/>
                    <dgm:constr type="w" for="ch" forName="desPictures" refType="h"/>
                    <dgm:constr type="h" for="ch" forName="desPictures" refType="w" refFor="ch" refForName="desPictures" op="equ"/>
                    <dgm:constr type="ctrX" for="ch" forName="desPictures" refType="userC"/>
                    <dgm:constr type="ctrY" for="ch" forName="desPictures" refType="w" fact="0.5"/>
                    <dgm:constr type="r" for="ch" forName="desTextWrapper" refType="l" refFor="ch" refForName="desPictures"/>
                    <dgm:constr type="ctrY" for="ch" forName="desTextWrapper" refType="w" fact="0.5"/>
                    <dgm:constr type="h" for="ch" forName="desTextWrapper" refType="h"/>
                    <dgm:constr type="h" for="des" forName="desText" refType="h"/>
                  </dgm:constrLst>
                </dgm:else>
              </dgm:choose>
              <dgm:layoutNode name="spaceH">
                <dgm:alg type="sp"/>
                <dgm:shape xmlns:r="http://schemas.openxmlformats.org/officeDocument/2006/relationships" type="rect" r:blip="" hideGeom="1">
                  <dgm:adjLst/>
                </dgm:shape>
                <dgm:presOf/>
              </dgm:layoutNode>
              <dgm:layoutNode name="desPictures" styleLbl="alignImgPlace1">
                <dgm:alg type="sp"/>
                <dgm:shape xmlns:r="http://schemas.openxmlformats.org/officeDocument/2006/relationships" type="ellipse" r:blip="" blipPhldr="1">
                  <dgm:adjLst/>
                </dgm:shape>
                <dgm:presOf/>
              </dgm:layoutNode>
              <dgm:layoutNode name="desTextWrapper">
                <dgm:choose name="Name25">
                  <dgm:if name="Name26" func="var" arg="dir" op="equ" val="norm">
                    <dgm:alg type="lin">
                      <dgm:param type="horzAlign" val="l"/>
                    </dgm:alg>
                  </dgm:if>
                  <dgm:else name="Name27">
                    <dgm:alg type="lin">
                      <dgm:param type="horzAlign" val="r"/>
                    </dgm:alg>
                  </dgm:else>
                </dgm:choose>
                <dgm:layoutNode name="desText" styleLbl="revTx">
                  <dgm:varLst>
                    <dgm:bulletEnabled val="1"/>
                  </dgm:varLst>
                  <dgm:choose name="Name28">
                    <dgm:if name="Name29" func="var" arg="dir" op="equ" val="norm">
                      <dgm:alg type="tx">
                        <dgm:param type="parTxLTRAlign" val="l"/>
                        <dgm:param type="shpTxLTRAlignCh" val="l"/>
                        <dgm:param type="parTxRTLAlign" val="r"/>
                        <dgm:param type="shpTxRTLAlignCh" val="r"/>
                      </dgm:alg>
                    </dgm:if>
                    <dgm:else name="Name30">
                      <dgm:alg type="tx">
                        <dgm:param type="parTxLTRAlign" val="r"/>
                        <dgm:param type="shpTxLTRAlignCh" val="r"/>
                        <dgm:param type="parTxRTLAlign" val="r"/>
                        <dgm:param type="shpTxRTLAlignCh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onstrLst>
                    <dgm:constr type="userW"/>
                    <dgm:constr type="w" refType="userW" fact="0.1"/>
                    <dgm:constr type="lMarg" refType="primFontSz" fact="0.2"/>
                    <dgm:constr type="rMarg" refType="primFontSz" fact="0.2"/>
                    <dgm:constr type="tMarg" refType="primFontSz" fact="0.1"/>
                    <dgm:constr type="bMarg" refType="primFontSz" fact="0.1"/>
                  </dgm:constrLst>
                  <dgm:ruleLst>
                    <dgm:rule type="w" val="NaN" fact="1" max="NaN"/>
                    <dgm:rule type="primFontSz" val="5" fact="NaN" max="NaN"/>
                  </dgm:ruleLst>
                </dgm:layoutNode>
              </dgm:layoutNode>
            </dgm:layoutNode>
            <dgm:forEach name="Name31" axis="followSib" ptType="sibTrans" cnt="1">
              <dgm:layoutNode name="spaceV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forEach>
          </dgm:forEach>
        </dgm:layoutNode>
      </dgm:if>
      <dgm:else name="Name32"/>
    </dgm:choose>
    <dgm:layoutNode name="maxNode">
      <dgm:alg type="lin"/>
      <dgm:shape xmlns:r="http://schemas.openxmlformats.org/officeDocument/2006/relationships" r:blip="">
        <dgm:adjLst/>
      </dgm:shape>
      <dgm:presOf/>
      <dgm:constrLst>
        <dgm:constr type="w" for="ch"/>
        <dgm:constr type="h" for="ch"/>
      </dgm:constrLst>
      <dgm:layoutNode name="Name33">
        <dgm:alg type="sp"/>
        <dgm:shape xmlns:r="http://schemas.openxmlformats.org/officeDocument/2006/relationships" r:blip="">
          <dgm:adjLst/>
        </dgm:shape>
        <dgm:presOf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B10055-67CD-40B6-BA06-C61DF1AD9BB2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59AC3-BB87-4132-9C29-7E451BB0A0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734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59AC3-BB87-4132-9C29-7E451BB0A0C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135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59AC3-BB87-4132-9C29-7E451BB0A0C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72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32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622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262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2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851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118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10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54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212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621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7707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07B49-0E17-476C-A031-848AAA09237D}" type="datetimeFigureOut">
              <a:rPr lang="en-US" smtClean="0"/>
              <a:t>7/18/2013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71295-23CB-4F3A-8648-3EF10CB20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9054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WMF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41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emf"/><Relationship Id="rId3" Type="http://schemas.openxmlformats.org/officeDocument/2006/relationships/image" Target="../media/image19.emf"/><Relationship Id="rId7" Type="http://schemas.openxmlformats.org/officeDocument/2006/relationships/image" Target="../media/image30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Relationship Id="rId9" Type="http://schemas.openxmlformats.org/officeDocument/2006/relationships/image" Target="../media/image24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7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0.png"/><Relationship Id="rId5" Type="http://schemas.openxmlformats.org/officeDocument/2006/relationships/image" Target="../media/image150.png"/><Relationship Id="rId4" Type="http://schemas.openxmlformats.org/officeDocument/2006/relationships/image" Target="../media/image140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5234" y="119697"/>
            <a:ext cx="8458200" cy="4267200"/>
          </a:xfrm>
        </p:spPr>
        <p:txBody>
          <a:bodyPr/>
          <a:lstStyle/>
          <a:p>
            <a:r>
              <a:rPr lang="en-US" sz="5400" dirty="0" smtClean="0">
                <a:solidFill>
                  <a:srgbClr val="00B050"/>
                </a:solidFill>
              </a:rPr>
              <a:t>Publicly verifiable Grouped Aggregation Queries on </a:t>
            </a:r>
            <a:br>
              <a:rPr lang="en-US" sz="5400" dirty="0" smtClean="0">
                <a:solidFill>
                  <a:srgbClr val="00B050"/>
                </a:solidFill>
              </a:rPr>
            </a:br>
            <a:r>
              <a:rPr lang="en-US" sz="5400" dirty="0" smtClean="0">
                <a:solidFill>
                  <a:srgbClr val="00B050"/>
                </a:solidFill>
              </a:rPr>
              <a:t>Outsourced Data Streams</a:t>
            </a:r>
            <a:endParaRPr lang="en-US" sz="5400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325902" y="4000501"/>
            <a:ext cx="6400800" cy="17526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Suman Nath</a:t>
            </a:r>
          </a:p>
          <a:p>
            <a:r>
              <a:rPr lang="en-US" sz="2400" dirty="0" smtClean="0">
                <a:solidFill>
                  <a:srgbClr val="002060"/>
                </a:solidFill>
              </a:rPr>
              <a:t> Microsoft Research, </a:t>
            </a:r>
            <a:r>
              <a:rPr lang="en-US" sz="2400" dirty="0" smtClean="0">
                <a:solidFill>
                  <a:srgbClr val="FF0000"/>
                </a:solidFill>
              </a:rPr>
              <a:t>Red</a:t>
            </a:r>
            <a:r>
              <a:rPr lang="en-US" sz="2400" dirty="0" smtClean="0">
                <a:solidFill>
                  <a:srgbClr val="002060"/>
                </a:solidFill>
              </a:rPr>
              <a:t>mond</a:t>
            </a:r>
          </a:p>
          <a:p>
            <a:r>
              <a:rPr lang="en-US" sz="2400" dirty="0">
                <a:solidFill>
                  <a:srgbClr val="002060"/>
                </a:solidFill>
              </a:rPr>
              <a:t>  </a:t>
            </a:r>
            <a:r>
              <a:rPr lang="en-US" sz="2400" dirty="0" smtClean="0">
                <a:solidFill>
                  <a:srgbClr val="002060"/>
                </a:solidFill>
              </a:rPr>
              <a:t> </a:t>
            </a:r>
          </a:p>
          <a:p>
            <a:endParaRPr lang="en-US" i="1" dirty="0"/>
          </a:p>
        </p:txBody>
      </p:sp>
      <p:sp>
        <p:nvSpPr>
          <p:cNvPr id="6" name="TextBox 5"/>
          <p:cNvSpPr txBox="1"/>
          <p:nvPr/>
        </p:nvSpPr>
        <p:spPr>
          <a:xfrm>
            <a:off x="3581400" y="5328248"/>
            <a:ext cx="5029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2060"/>
                </a:solidFill>
              </a:rPr>
              <a:t>Ramarathnam Venkatesan</a:t>
            </a:r>
          </a:p>
          <a:p>
            <a:r>
              <a:rPr lang="en-US" sz="2800" dirty="0" smtClean="0"/>
              <a:t>Microsoft Research India</a:t>
            </a:r>
          </a:p>
          <a:p>
            <a:r>
              <a:rPr lang="en-US" sz="2800" dirty="0" smtClean="0">
                <a:solidFill>
                  <a:srgbClr val="C00000"/>
                </a:solidFill>
              </a:rPr>
              <a:t>Red</a:t>
            </a:r>
            <a:r>
              <a:rPr lang="en-US" sz="2800" dirty="0" smtClean="0"/>
              <a:t>mond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7391400" y="60207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8-Point Star 13"/>
          <p:cNvSpPr/>
          <p:nvPr/>
        </p:nvSpPr>
        <p:spPr>
          <a:xfrm>
            <a:off x="6248400" y="3781084"/>
            <a:ext cx="3048000" cy="1916495"/>
          </a:xfrm>
          <a:prstGeom prst="star8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Cryptographer </a:t>
            </a:r>
          </a:p>
          <a:p>
            <a:pPr algn="ctr"/>
            <a:r>
              <a:rPr lang="en-US" dirty="0" smtClean="0"/>
              <a:t>Alert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968621" y="4913230"/>
            <a:ext cx="42627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wf_SegoeUI"/>
              </a:rPr>
              <a:t>Sensing and Energy Research Group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86386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/>
      <p:bldP spid="14" grpId="0" animBg="1"/>
      <p:bldP spid="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Data owner forwards data stream to Server</a:t>
            </a:r>
          </a:p>
          <a:p>
            <a:r>
              <a:rPr lang="en-US" dirty="0" smtClean="0"/>
              <a:t>Clients query Server and gets results</a:t>
            </a:r>
          </a:p>
          <a:p>
            <a:r>
              <a:rPr lang="en-US" dirty="0" smtClean="0"/>
              <a:t>Client can verify results with a small digest</a:t>
            </a:r>
            <a:endParaRPr lang="en-US" dirty="0"/>
          </a:p>
          <a:p>
            <a:r>
              <a:rPr lang="en-US" b="1" dirty="0" smtClean="0">
                <a:solidFill>
                  <a:srgbClr val="FF0000"/>
                </a:solidFill>
              </a:rPr>
              <a:t>Public verifiability</a:t>
            </a:r>
          </a:p>
          <a:p>
            <a:pPr lvl="1"/>
            <a:r>
              <a:rPr lang="en-US" dirty="0" smtClean="0"/>
              <a:t>Clients (and Server) are untrusted, </a:t>
            </a:r>
          </a:p>
          <a:p>
            <a:pPr lvl="1"/>
            <a:r>
              <a:rPr lang="en-US" dirty="0" smtClean="0"/>
              <a:t>Clients can collude with Server</a:t>
            </a:r>
          </a:p>
          <a:p>
            <a:pPr lvl="1"/>
            <a:r>
              <a:rPr lang="en-US" dirty="0" smtClean="0"/>
              <a:t>Unlike most previous work</a:t>
            </a:r>
          </a:p>
          <a:p>
            <a:r>
              <a:rPr lang="en-US" dirty="0" smtClean="0"/>
              <a:t>Solutions depend on aggregation functions</a:t>
            </a:r>
          </a:p>
        </p:txBody>
      </p:sp>
    </p:spTree>
    <p:extLst>
      <p:ext uri="{BB962C8B-B14F-4D97-AF65-F5344CB8AC3E}">
        <p14:creationId xmlns:p14="http://schemas.microsoft.com/office/powerpoint/2010/main" val="1472369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Grouped Aggregation Query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5300" y="1655874"/>
            <a:ext cx="8229600" cy="4525963"/>
          </a:xfrm>
        </p:spPr>
        <p:txBody>
          <a:bodyPr/>
          <a:lstStyle/>
          <a:p>
            <a:r>
              <a:rPr lang="en-US" dirty="0" smtClean="0"/>
              <a:t>Histogram or Group-by, Sum queries</a:t>
            </a:r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25908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2590800" y="2819400"/>
            <a:ext cx="381000" cy="228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30480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5052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505200" y="2438400"/>
            <a:ext cx="381000" cy="609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9624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962400" y="2743200"/>
            <a:ext cx="381000" cy="3048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44196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419600" y="2819400"/>
            <a:ext cx="381000" cy="228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48768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3340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5334000" y="2514600"/>
            <a:ext cx="381000" cy="533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>
            <a:off x="5791200" y="31242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791200" y="2781300"/>
            <a:ext cx="381000" cy="2667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729730" y="2983468"/>
            <a:ext cx="8610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Groups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324600" y="2329934"/>
            <a:ext cx="1223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Aggregates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33400" y="4953000"/>
            <a:ext cx="8001000" cy="1447800"/>
            <a:chOff x="533400" y="3733800"/>
            <a:chExt cx="8001000" cy="1447800"/>
          </a:xfrm>
        </p:grpSpPr>
        <p:sp>
          <p:nvSpPr>
            <p:cNvPr id="4" name="Rectangle 3"/>
            <p:cNvSpPr/>
            <p:nvPr/>
          </p:nvSpPr>
          <p:spPr>
            <a:xfrm>
              <a:off x="533400" y="3733800"/>
              <a:ext cx="8001000" cy="1447800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2400" dirty="0" smtClean="0">
                  <a:solidFill>
                    <a:schemeClr val="tx1"/>
                  </a:solidFill>
                </a:rPr>
                <a:t>SELECT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product_id</a:t>
              </a:r>
              <a:r>
                <a:rPr lang="en-US" sz="2400" dirty="0" smtClean="0">
                  <a:solidFill>
                    <a:schemeClr val="tx1"/>
                  </a:solidFill>
                </a:rPr>
                <a:t>,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demographic_id</a:t>
              </a:r>
              <a:r>
                <a:rPr lang="en-US" sz="2400" dirty="0" smtClean="0">
                  <a:solidFill>
                    <a:schemeClr val="tx1"/>
                  </a:solidFill>
                </a:rPr>
                <a:t>, SUM(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purchase_volume</a:t>
              </a:r>
              <a:r>
                <a:rPr lang="en-US" sz="2400" dirty="0" smtClean="0">
                  <a:solidFill>
                    <a:schemeClr val="tx1"/>
                  </a:solidFill>
                </a:rPr>
                <a:t>)</a:t>
              </a:r>
            </a:p>
            <a:p>
              <a:r>
                <a:rPr lang="en-US" sz="2400" dirty="0" smtClean="0">
                  <a:solidFill>
                    <a:schemeClr val="tx1"/>
                  </a:solidFill>
                </a:rPr>
                <a:t>FROM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purchase_stream</a:t>
              </a:r>
              <a:endParaRPr lang="en-US" sz="2400" dirty="0" smtClean="0">
                <a:solidFill>
                  <a:schemeClr val="tx1"/>
                </a:solidFill>
              </a:endParaRPr>
            </a:p>
            <a:p>
              <a:r>
                <a:rPr lang="en-US" sz="2400" dirty="0" smtClean="0">
                  <a:solidFill>
                    <a:schemeClr val="tx1"/>
                  </a:solidFill>
                </a:rPr>
                <a:t>GROUP BY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product_id</a:t>
              </a:r>
              <a:r>
                <a:rPr lang="en-US" sz="2400" dirty="0" smtClean="0">
                  <a:solidFill>
                    <a:schemeClr val="tx1"/>
                  </a:solidFill>
                </a:rPr>
                <a:t>, </a:t>
              </a:r>
              <a:r>
                <a:rPr lang="en-US" sz="2400" dirty="0" err="1" smtClean="0">
                  <a:solidFill>
                    <a:schemeClr val="tx1"/>
                  </a:solidFill>
                </a:rPr>
                <a:t>demographic_id</a:t>
              </a:r>
              <a:endParaRPr lang="en-US" dirty="0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524000" y="3929742"/>
              <a:ext cx="3657600" cy="381000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5214256" y="3918856"/>
              <a:ext cx="2971800" cy="381000"/>
            </a:xfrm>
            <a:prstGeom prst="roundRect">
              <a:avLst/>
            </a:prstGeom>
            <a:noFill/>
            <a:ln w="38100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7" name="Rectangle 26"/>
          <p:cNvSpPr/>
          <p:nvPr/>
        </p:nvSpPr>
        <p:spPr>
          <a:xfrm>
            <a:off x="533400" y="3657600"/>
            <a:ext cx="8001000" cy="1219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 smtClean="0">
                <a:solidFill>
                  <a:schemeClr val="tx1"/>
                </a:solidFill>
              </a:rPr>
              <a:t>Stream of tuples &lt;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i="1" baseline="-25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&gt;</a:t>
            </a:r>
          </a:p>
          <a:p>
            <a:r>
              <a:rPr lang="en-US" sz="2400" dirty="0" smtClean="0">
                <a:solidFill>
                  <a:schemeClr val="tx1"/>
                </a:solidFill>
              </a:rPr>
              <a:t>On seeing a tuple &lt;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b="1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400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i="1" baseline="-25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&gt;, increment the group </a:t>
            </a:r>
            <a:r>
              <a:rPr lang="en-US" sz="24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400" b="1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400" dirty="0" smtClean="0">
                <a:solidFill>
                  <a:schemeClr val="tx1"/>
                </a:solidFill>
              </a:rPr>
              <a:t> by value </a:t>
            </a:r>
            <a:r>
              <a:rPr lang="en-US" sz="2400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400" b="1" i="1" baseline="-25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r>
              <a:rPr lang="en-US" sz="2400" dirty="0" smtClean="0">
                <a:solidFill>
                  <a:schemeClr val="tx1"/>
                </a:solidFill>
              </a:rPr>
              <a:t>Return sums for all groups on demand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20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Goals</a:t>
            </a:r>
            <a:endParaRPr lang="en-US" dirty="0"/>
          </a:p>
        </p:txBody>
      </p:sp>
      <p:pic>
        <p:nvPicPr>
          <p:cNvPr id="4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6438" y="264795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C:\Users\sumann\AppData\Local\Microsoft\Windows\Temporary Internet Files\Content.IE5\FO0IRQJX\MC9004348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4288" y="2655332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loud"/>
          <p:cNvSpPr>
            <a:spLocks noChangeAspect="1" noEditPoints="1" noChangeArrowheads="1"/>
          </p:cNvSpPr>
          <p:nvPr/>
        </p:nvSpPr>
        <p:spPr bwMode="auto">
          <a:xfrm>
            <a:off x="4114800" y="2200275"/>
            <a:ext cx="222714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664288" y="4322802"/>
            <a:ext cx="14366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Owner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416814" y="3639234"/>
            <a:ext cx="1383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Clients</a:t>
            </a:r>
          </a:p>
          <a:p>
            <a:pPr algn="ctr"/>
            <a:r>
              <a:rPr lang="en-US" dirty="0" smtClean="0"/>
              <a:t>(Untrusted)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483688" y="2743200"/>
            <a:ext cx="1383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Server</a:t>
            </a:r>
          </a:p>
          <a:p>
            <a:pPr algn="ctr"/>
            <a:r>
              <a:rPr lang="en-US" dirty="0" smtClean="0"/>
              <a:t>(Untrusted)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97488" y="3366986"/>
            <a:ext cx="1066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959688" y="3316452"/>
            <a:ext cx="11430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8" idx="2"/>
            <a:endCxn id="4" idx="1"/>
          </p:cNvCxnSpPr>
          <p:nvPr/>
        </p:nvCxnSpPr>
        <p:spPr>
          <a:xfrm>
            <a:off x="6340084" y="3119438"/>
            <a:ext cx="1096354" cy="33337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441882" y="3364468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DataStream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927030" y="3316069"/>
            <a:ext cx="1386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Outsourced</a:t>
            </a:r>
          </a:p>
          <a:p>
            <a:r>
              <a:rPr lang="en-US" dirty="0" smtClean="0"/>
              <a:t>DataStream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6400800" y="3124200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4698490" y="4507468"/>
            <a:ext cx="766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Digest</a:t>
            </a:r>
            <a:endParaRPr lang="en-US" dirty="0"/>
          </a:p>
        </p:txBody>
      </p:sp>
      <p:sp>
        <p:nvSpPr>
          <p:cNvPr id="31" name="Freeform 30"/>
          <p:cNvSpPr/>
          <p:nvPr/>
        </p:nvSpPr>
        <p:spPr>
          <a:xfrm>
            <a:off x="2939143" y="3516086"/>
            <a:ext cx="4778828" cy="1038044"/>
          </a:xfrm>
          <a:custGeom>
            <a:avLst/>
            <a:gdLst>
              <a:gd name="connsiteX0" fmla="*/ 0 w 4778828"/>
              <a:gd name="connsiteY0" fmla="*/ 511628 h 1038044"/>
              <a:gd name="connsiteX1" fmla="*/ 2536371 w 4778828"/>
              <a:gd name="connsiteY1" fmla="*/ 1023257 h 1038044"/>
              <a:gd name="connsiteX2" fmla="*/ 4778828 w 4778828"/>
              <a:gd name="connsiteY2" fmla="*/ 0 h 10380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778828" h="1038044">
                <a:moveTo>
                  <a:pt x="0" y="511628"/>
                </a:moveTo>
                <a:cubicBezTo>
                  <a:pt x="869950" y="810078"/>
                  <a:pt x="1739900" y="1108528"/>
                  <a:pt x="2536371" y="1023257"/>
                </a:cubicBezTo>
                <a:cubicBezTo>
                  <a:pt x="3332842" y="937986"/>
                  <a:pt x="4055835" y="468993"/>
                  <a:pt x="4778828" y="0"/>
                </a:cubicBezTo>
              </a:path>
            </a:pathLst>
          </a:custGeom>
          <a:noFill/>
          <a:ln w="38100"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http://us.cdn2.123rf.com/168nwm/izakowski/izakowski1101/izakowski110100010/8591960-cartoon-illustration-of-malicious-hear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6717" y="1387965"/>
            <a:ext cx="852926" cy="8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http://us.cdn2.123rf.com/168nwm/izakowski/izakowski1101/izakowski110100010/8591960-cartoon-illustration-of-malicious-heart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7421" y="1321290"/>
            <a:ext cx="852926" cy="81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644374" y="2460248"/>
            <a:ext cx="84350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>
                <a:sym typeface="Symbol"/>
              </a:rPr>
              <a:t></a:t>
            </a:r>
          </a:p>
          <a:p>
            <a:pPr algn="ctr"/>
            <a:r>
              <a:rPr lang="en-US" sz="2000" dirty="0"/>
              <a:t>&lt;</a:t>
            </a:r>
            <a:r>
              <a:rPr lang="en-US" sz="2000" b="1" i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sz="2000" b="1" i="1" baseline="-250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b="1" i="1" dirty="0" err="1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2000" b="1" i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sz="2000" b="1" i="1" baseline="-25000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sz="2000" dirty="0"/>
              <a:t>&gt;</a:t>
            </a:r>
            <a:endParaRPr lang="en-US" sz="1200" dirty="0"/>
          </a:p>
        </p:txBody>
      </p:sp>
      <p:sp>
        <p:nvSpPr>
          <p:cNvPr id="36" name="TextBox 35"/>
          <p:cNvSpPr txBox="1"/>
          <p:nvPr/>
        </p:nvSpPr>
        <p:spPr>
          <a:xfrm>
            <a:off x="3276600" y="2691825"/>
            <a:ext cx="4106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ym typeface="Symbol"/>
              </a:rPr>
              <a:t></a:t>
            </a:r>
            <a:endParaRPr lang="en-US" dirty="0"/>
          </a:p>
        </p:txBody>
      </p:sp>
      <p:sp>
        <p:nvSpPr>
          <p:cNvPr id="37" name="TextBox 36"/>
          <p:cNvSpPr txBox="1"/>
          <p:nvPr/>
        </p:nvSpPr>
        <p:spPr>
          <a:xfrm>
            <a:off x="2419932" y="2219980"/>
            <a:ext cx="399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Viner Hand ITC" pitchFamily="66" charset="0"/>
              </a:rPr>
              <a:t>T</a:t>
            </a:r>
            <a:endParaRPr lang="en-US" dirty="0">
              <a:latin typeface="Viner Hand ITC" pitchFamily="66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28636" y="4157638"/>
            <a:ext cx="39946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latin typeface="Viner Hand ITC" pitchFamily="66" charset="0"/>
              </a:rPr>
              <a:t>T</a:t>
            </a:r>
            <a:endParaRPr lang="en-US" dirty="0">
              <a:latin typeface="Viner Hand ITC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609991" y="2539425"/>
            <a:ext cx="51809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Viner Hand ITC" pitchFamily="66" charset="0"/>
                <a:sym typeface="Symbol"/>
              </a:rPr>
              <a:t>w</a:t>
            </a:r>
            <a:endParaRPr lang="en-US" dirty="0">
              <a:latin typeface="Viner Hand ITC" pitchFamily="66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498090" y="2057400"/>
            <a:ext cx="10740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Dynamic </a:t>
            </a:r>
          </a:p>
          <a:p>
            <a:r>
              <a:rPr lang="en-US" dirty="0" smtClean="0"/>
              <a:t>digest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925543" y="5257800"/>
            <a:ext cx="7685057" cy="838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Client can use </a:t>
            </a:r>
            <a:r>
              <a:rPr lang="en-US" sz="3200" dirty="0" smtClean="0">
                <a:solidFill>
                  <a:srgbClr val="FF0000"/>
                </a:solidFill>
                <a:latin typeface="Viner Hand ITC" pitchFamily="66" charset="0"/>
              </a:rPr>
              <a:t>T</a:t>
            </a:r>
            <a:r>
              <a:rPr lang="en-US" sz="3200" dirty="0" smtClean="0">
                <a:solidFill>
                  <a:srgbClr val="FF0000"/>
                </a:solidFill>
              </a:rPr>
              <a:t> to determine if </a:t>
            </a:r>
            <a:r>
              <a:rPr lang="en-US" sz="3200" dirty="0" smtClean="0">
                <a:solidFill>
                  <a:srgbClr val="FF0000"/>
                </a:solidFill>
                <a:latin typeface="Viner Hand ITC" pitchFamily="66" charset="0"/>
              </a:rPr>
              <a:t>w</a:t>
            </a:r>
            <a:r>
              <a:rPr lang="en-US" sz="3200" dirty="0" smtClean="0">
                <a:solidFill>
                  <a:srgbClr val="FF0000"/>
                </a:solidFill>
              </a:rPr>
              <a:t> is correct  </a:t>
            </a:r>
            <a:endParaRPr lang="en-US" sz="3200" dirty="0">
              <a:solidFill>
                <a:srgbClr val="FF0000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400800" y="2380565"/>
            <a:ext cx="1100256" cy="190500"/>
            <a:chOff x="762000" y="1524000"/>
            <a:chExt cx="3581400" cy="685800"/>
          </a:xfrm>
        </p:grpSpPr>
        <p:cxnSp>
          <p:nvCxnSpPr>
            <p:cNvPr id="26" name="Straight Connector 25"/>
            <p:cNvCxnSpPr/>
            <p:nvPr/>
          </p:nvCxnSpPr>
          <p:spPr>
            <a:xfrm>
              <a:off x="762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762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1219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1676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Rectangle 31"/>
            <p:cNvSpPr/>
            <p:nvPr/>
          </p:nvSpPr>
          <p:spPr>
            <a:xfrm>
              <a:off x="1676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2133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2133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2590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2590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3048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3505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3505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/>
            <p:nvPr/>
          </p:nvCxnSpPr>
          <p:spPr>
            <a:xfrm>
              <a:off x="3962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3962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648200" y="3390900"/>
            <a:ext cx="1100256" cy="190500"/>
            <a:chOff x="762000" y="1524000"/>
            <a:chExt cx="3581400" cy="685800"/>
          </a:xfrm>
        </p:grpSpPr>
        <p:cxnSp>
          <p:nvCxnSpPr>
            <p:cNvPr id="52" name="Straight Connector 51"/>
            <p:cNvCxnSpPr/>
            <p:nvPr/>
          </p:nvCxnSpPr>
          <p:spPr>
            <a:xfrm>
              <a:off x="762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762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219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1676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Rectangle 55"/>
            <p:cNvSpPr/>
            <p:nvPr/>
          </p:nvSpPr>
          <p:spPr>
            <a:xfrm>
              <a:off x="1676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7" name="Straight Connector 56"/>
            <p:cNvCxnSpPr/>
            <p:nvPr/>
          </p:nvCxnSpPr>
          <p:spPr>
            <a:xfrm>
              <a:off x="2133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Rectangle 57"/>
            <p:cNvSpPr/>
            <p:nvPr/>
          </p:nvSpPr>
          <p:spPr>
            <a:xfrm>
              <a:off x="2133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/>
            <p:nvPr/>
          </p:nvCxnSpPr>
          <p:spPr>
            <a:xfrm>
              <a:off x="2590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2590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3048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3505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Rectangle 62"/>
            <p:cNvSpPr/>
            <p:nvPr/>
          </p:nvSpPr>
          <p:spPr>
            <a:xfrm>
              <a:off x="3505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3962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3962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9119" y="447291"/>
            <a:ext cx="732434" cy="920801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925543" y="274638"/>
            <a:ext cx="5475257" cy="41116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BTW: Crypto Preferred Symbol for an adversary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400800" y="274638"/>
            <a:ext cx="561833" cy="2055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5986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 animBg="1"/>
      <p:bldP spid="9" grpId="0"/>
      <p:bldP spid="10" grpId="0"/>
      <p:bldP spid="11" grpId="0"/>
      <p:bldP spid="19" grpId="0"/>
      <p:bldP spid="20" grpId="0"/>
      <p:bldP spid="22" grpId="0"/>
      <p:bldP spid="27" grpId="0"/>
      <p:bldP spid="31" grpId="0" animBg="1"/>
      <p:bldP spid="33" grpId="0"/>
      <p:bldP spid="36" grpId="0"/>
      <p:bldP spid="37" grpId="0"/>
      <p:bldP spid="38" grpId="0"/>
      <p:bldP spid="39" grpId="0"/>
      <p:bldP spid="40" grpId="0"/>
      <p:bldP spid="35" grpId="0" animBg="1"/>
      <p:bldP spid="1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Desired properties of </a:t>
            </a:r>
            <a:r>
              <a:rPr lang="en-US" dirty="0">
                <a:latin typeface="Viner Hand ITC" pitchFamily="66" charset="0"/>
              </a:rPr>
              <a:t>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+mj-lt"/>
              </a:rPr>
              <a:t>Should be small and discriminative</a:t>
            </a:r>
          </a:p>
          <a:p>
            <a:pPr lvl="1"/>
            <a:r>
              <a:rPr lang="en-US" dirty="0" smtClean="0">
                <a:latin typeface="+mj-lt"/>
              </a:rPr>
              <a:t>Communication efficiency</a:t>
            </a:r>
          </a:p>
          <a:p>
            <a:r>
              <a:rPr lang="en-US" dirty="0" smtClean="0">
                <a:latin typeface="+mj-lt"/>
              </a:rPr>
              <a:t>Should be incrementally computable</a:t>
            </a:r>
          </a:p>
          <a:p>
            <a:pPr lvl="1"/>
            <a:r>
              <a:rPr lang="en-US" dirty="0" smtClean="0">
                <a:latin typeface="+mj-lt"/>
              </a:rPr>
              <a:t>Works on streaming data</a:t>
            </a:r>
          </a:p>
          <a:p>
            <a:r>
              <a:rPr lang="en-US" dirty="0" smtClean="0">
                <a:latin typeface="+mj-lt"/>
              </a:rPr>
              <a:t>Should not reveal owner’s secret</a:t>
            </a:r>
          </a:p>
          <a:p>
            <a:pPr lvl="1"/>
            <a:r>
              <a:rPr lang="en-US" dirty="0" smtClean="0">
                <a:latin typeface="+mj-lt"/>
              </a:rPr>
              <a:t>Enables public verifiability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5027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Contexts and Goals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Our Solution: </a:t>
            </a:r>
            <a:r>
              <a:rPr lang="en-US" b="1" dirty="0" err="1" smtClean="0">
                <a:solidFill>
                  <a:srgbClr val="FF0000"/>
                </a:solidFill>
              </a:rPr>
              <a:t>DiSH</a:t>
            </a:r>
            <a:endParaRPr lang="en-US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Various Extensions</a:t>
            </a:r>
          </a:p>
          <a:p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5425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Prior Work (Yi et al. TODS’09)</a:t>
            </a:r>
            <a:endParaRPr lang="en-US" dirty="0"/>
          </a:p>
        </p:txBody>
      </p:sp>
      <p:cxnSp>
        <p:nvCxnSpPr>
          <p:cNvPr id="4" name="Straight Connector 3"/>
          <p:cNvCxnSpPr/>
          <p:nvPr/>
        </p:nvCxnSpPr>
        <p:spPr>
          <a:xfrm>
            <a:off x="7620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/>
          <p:cNvSpPr/>
          <p:nvPr/>
        </p:nvSpPr>
        <p:spPr>
          <a:xfrm>
            <a:off x="762000" y="1905000"/>
            <a:ext cx="381000" cy="228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>
            <a:off x="12192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16764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1676400" y="1524000"/>
            <a:ext cx="381000" cy="609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21336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2133600" y="1828800"/>
            <a:ext cx="381000" cy="3048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25908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90800" y="1905000"/>
            <a:ext cx="381000" cy="2286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/>
          <p:nvPr/>
        </p:nvCxnSpPr>
        <p:spPr>
          <a:xfrm>
            <a:off x="30480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35052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3505200" y="1600200"/>
            <a:ext cx="381000" cy="5334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39624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3962400" y="1866900"/>
            <a:ext cx="381000" cy="266700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49530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953000" y="1905000"/>
            <a:ext cx="3810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54102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58674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5867400" y="1524000"/>
            <a:ext cx="381000" cy="609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Connector 22"/>
          <p:cNvCxnSpPr/>
          <p:nvPr/>
        </p:nvCxnSpPr>
        <p:spPr>
          <a:xfrm>
            <a:off x="63246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6324600" y="1828800"/>
            <a:ext cx="381000" cy="3048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67818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781800" y="1905000"/>
            <a:ext cx="381000" cy="228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72390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6962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7696200" y="1600200"/>
            <a:ext cx="381000" cy="533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/>
          <p:nvPr/>
        </p:nvCxnSpPr>
        <p:spPr>
          <a:xfrm>
            <a:off x="8153400" y="2209800"/>
            <a:ext cx="381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8153400" y="1866900"/>
            <a:ext cx="381000" cy="2667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TextBox 31"/>
              <p:cNvSpPr txBox="1"/>
              <p:nvPr/>
            </p:nvSpPr>
            <p:spPr>
              <a:xfrm>
                <a:off x="1303664" y="2286000"/>
                <a:ext cx="43266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True result: r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0 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 smtClean="0"/>
                  <a:t> </a:t>
                </a:r>
                <a:endParaRPr lang="en-US" sz="2400" dirty="0"/>
              </a:p>
            </p:txBody>
          </p:sp>
        </mc:Choice>
        <mc:Fallback xmlns="">
          <p:sp>
            <p:nvSpPr>
              <p:cNvPr id="32" name="TextBox 3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03664" y="2286000"/>
                <a:ext cx="4326697" cy="461665"/>
              </a:xfrm>
              <a:prstGeom prst="rect">
                <a:avLst/>
              </a:prstGeom>
              <a:blipFill rotWithShape="0">
                <a:blip r:embed="rId2"/>
                <a:stretch>
                  <a:fillRect l="-2254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TextBox 32"/>
              <p:cNvSpPr txBox="1"/>
              <p:nvPr/>
            </p:nvSpPr>
            <p:spPr>
              <a:xfrm>
                <a:off x="3886200" y="1024235"/>
                <a:ext cx="56368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 smtClean="0"/>
                  <a:t>Result from server: w </a:t>
                </a:r>
                <a:r>
                  <a:rPr lang="en-US" sz="2400" dirty="0"/>
                  <a:t>=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(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0 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, …,</m:t>
                    </m:r>
                    <m:sSub>
                      <m:sSubPr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</m:t>
                        </m:r>
                      </m:e>
                      <m:sub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−1 </m:t>
                        </m:r>
                      </m:sub>
                    </m:sSub>
                    <m:r>
                      <a:rPr lang="en-US" sz="24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</a:t>
                </a:r>
              </a:p>
            </p:txBody>
          </p:sp>
        </mc:Choice>
        <mc:Fallback xmlns="">
          <p:sp>
            <p:nvSpPr>
              <p:cNvPr id="33" name="Text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6200" y="1024235"/>
                <a:ext cx="5636864" cy="461665"/>
              </a:xfrm>
              <a:prstGeom prst="rect">
                <a:avLst/>
              </a:prstGeom>
              <a:blipFill rotWithShape="0">
                <a:blip r:embed="rId3"/>
                <a:stretch>
                  <a:fillRect l="-1732" t="-10526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6" name="Group 35"/>
          <p:cNvGrpSpPr/>
          <p:nvPr/>
        </p:nvGrpSpPr>
        <p:grpSpPr>
          <a:xfrm>
            <a:off x="4410750" y="1676400"/>
            <a:ext cx="389850" cy="775470"/>
            <a:chOff x="4152900" y="3314505"/>
            <a:chExt cx="389850" cy="775470"/>
          </a:xfrm>
        </p:grpSpPr>
        <p:sp>
          <p:nvSpPr>
            <p:cNvPr id="34" name="TextBox 33"/>
            <p:cNvSpPr txBox="1"/>
            <p:nvPr/>
          </p:nvSpPr>
          <p:spPr>
            <a:xfrm>
              <a:off x="4152900" y="3505200"/>
              <a:ext cx="38985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0000"/>
                  </a:solidFill>
                </a:rPr>
                <a:t>=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52900" y="3314505"/>
              <a:ext cx="37542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FF0000"/>
                  </a:solidFill>
                </a:rPr>
                <a:t>?</a:t>
              </a:r>
              <a:endParaRPr lang="en-US" sz="3200" dirty="0">
                <a:solidFill>
                  <a:srgbClr val="FF00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ounded Rectangle 36"/>
              <p:cNvSpPr/>
              <p:nvPr/>
            </p:nvSpPr>
            <p:spPr>
              <a:xfrm>
                <a:off x="304800" y="2743200"/>
                <a:ext cx="8610600" cy="1625025"/>
              </a:xfrm>
              <a:prstGeom prst="roundRect">
                <a:avLst/>
              </a:prstGeom>
              <a:noFill/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</a:rPr>
                  <a:t>Data Owner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1. Secret: </a:t>
                </a:r>
                <a:r>
                  <a:rPr lang="en-US" sz="2800" dirty="0">
                    <a:solidFill>
                      <a:schemeClr val="tx1"/>
                    </a:solidFill>
                    <a:sym typeface="Symbol"/>
                  </a:rPr>
                  <a:t></a:t>
                </a:r>
                <a:r>
                  <a:rPr lang="en-US" sz="2800" dirty="0" err="1" smtClean="0">
                    <a:solidFill>
                      <a:schemeClr val="tx1"/>
                    </a:solidFill>
                    <a:sym typeface="Symbol"/>
                  </a:rPr>
                  <a:t>Z</a:t>
                </a:r>
                <a:r>
                  <a:rPr lang="en-US" sz="2800" baseline="-25000" dirty="0" err="1" smtClean="0">
                    <a:solidFill>
                      <a:schemeClr val="tx1"/>
                    </a:solidFill>
                    <a:sym typeface="Symbol"/>
                  </a:rPr>
                  <a:t>p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, </a:t>
                </a:r>
                <a:r>
                  <a:rPr lang="en-US" sz="2800" i="1" dirty="0" smtClean="0">
                    <a:solidFill>
                      <a:schemeClr val="tx1"/>
                    </a:solidFill>
                  </a:rPr>
                  <a:t>p</a:t>
                </a:r>
                <a:r>
                  <a:rPr lang="en-US" sz="2800" dirty="0" smtClean="0">
                    <a:solidFill>
                      <a:schemeClr val="tx1"/>
                    </a:solidFill>
                  </a:rPr>
                  <a:t> is a large prime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2. Incrementally compute</a:t>
                </a:r>
                <a:r>
                  <a:rPr lang="en-US" sz="2000" dirty="0" smtClean="0">
                    <a:solidFill>
                      <a:schemeClr val="tx1"/>
                    </a:solidFill>
                  </a:rPr>
                  <a:t>:</a:t>
                </a:r>
                <a14:m>
                  <m:oMath xmlns:m="http://schemas.openxmlformats.org/officeDocument/2006/math">
                    <m:r>
                      <a:rPr lang="en-US" sz="2000" b="0" i="0" dirty="0" smtClean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000" dirty="0" smtClean="0">
                        <a:solidFill>
                          <a:schemeClr val="tx1"/>
                        </a:solidFill>
                        <a:latin typeface="Viner Hand ITC" pitchFamily="66" charset="0"/>
                      </a:rPr>
                      <m:t>T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en-US" sz="2000" i="1" smtClean="0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US" sz="20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p>
                    </m:sSup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/>
                      </a:rPr>
                      <m:t>…</m:t>
                    </m:r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sup>
                    </m:sSup>
                  </m:oMath>
                </a14:m>
                <a:endParaRPr lang="en-US" sz="2000" dirty="0" smtClean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rgbClr val="FF0000"/>
                    </a:solidFill>
                  </a:rPr>
                  <a:t>3. Send to Client: </a:t>
                </a:r>
                <a:r>
                  <a:rPr lang="en-US" sz="2800" dirty="0" smtClean="0">
                    <a:solidFill>
                      <a:srgbClr val="FF0000"/>
                    </a:solidFill>
                    <a:sym typeface="Symbol"/>
                  </a:rPr>
                  <a:t> and 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Viner Hand ITC" pitchFamily="66" charset="0"/>
                  </a:rPr>
                  <a:t>T</a:t>
                </a:r>
                <a:r>
                  <a:rPr lang="en-US" sz="2800" dirty="0" smtClean="0">
                    <a:solidFill>
                      <a:srgbClr val="FF0000"/>
                    </a:solidFill>
                    <a:latin typeface="+mj-lt"/>
                    <a:cs typeface="Arial" pitchFamily="34" charset="0"/>
                  </a:rPr>
                  <a:t>(r)</a:t>
                </a:r>
                <a:r>
                  <a:rPr lang="en-US" sz="2800" dirty="0" smtClean="0">
                    <a:solidFill>
                      <a:srgbClr val="FF0000"/>
                    </a:solidFill>
                    <a:sym typeface="Symbol"/>
                  </a:rPr>
                  <a:t> </a:t>
                </a:r>
                <a:endParaRPr lang="en-US" sz="28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7" name="Rounded Rectangle 3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2743200"/>
                <a:ext cx="8610600" cy="1625025"/>
              </a:xfrm>
              <a:prstGeom prst="roundRect">
                <a:avLst/>
              </a:prstGeom>
              <a:blipFill rotWithShape="1">
                <a:blip r:embed="rId4"/>
                <a:stretch>
                  <a:fillRect l="-353" t="-7749" b="-16605"/>
                </a:stretch>
              </a:blipFill>
              <a:ln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ounded Rectangle 40"/>
              <p:cNvSpPr/>
              <p:nvPr/>
            </p:nvSpPr>
            <p:spPr>
              <a:xfrm>
                <a:off x="402102" y="4622160"/>
                <a:ext cx="8349343" cy="12954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dirty="0" smtClean="0">
                    <a:solidFill>
                      <a:schemeClr val="tx1"/>
                    </a:solidFill>
                  </a:rPr>
                  <a:t>Client</a:t>
                </a: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1. Compute:</a:t>
                </a:r>
                <a14:m>
                  <m:oMath xmlns:m="http://schemas.openxmlformats.org/officeDocument/2006/math">
                    <m:r>
                      <a:rPr lang="en-US" sz="2000" dirty="0">
                        <a:solidFill>
                          <a:schemeClr val="tx1"/>
                        </a:solidFill>
                        <a:latin typeface="Cambria Math"/>
                      </a:rPr>
                      <m:t> </m:t>
                    </m:r>
                    <m:r>
                      <m:rPr>
                        <m:nor/>
                      </m:rPr>
                      <a:rPr lang="en-US" sz="2000" dirty="0">
                        <a:solidFill>
                          <a:schemeClr val="tx1"/>
                        </a:solidFill>
                        <a:latin typeface="Viner Hand ITC" pitchFamily="66" charset="0"/>
                      </a:rPr>
                      <m:t>T</m:t>
                    </m:r>
                    <m:d>
                      <m:d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𝑟</m:t>
                        </m:r>
                      </m:e>
                    </m:d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</a:rPr>
                      <m:t>=</m:t>
                    </m:r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p>
                    </m:sSup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d>
                          <m:d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dPr>
                          <m:e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𝛼</m:t>
                            </m:r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e>
                        </m:d>
                      </m:e>
                      <m:sup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sup>
                    </m:sSup>
                    <m:r>
                      <a:rPr lang="en-US" sz="2000" i="1">
                        <a:solidFill>
                          <a:schemeClr val="tx1"/>
                        </a:solidFill>
                        <a:latin typeface="Cambria Math"/>
                      </a:rPr>
                      <m:t>…</m:t>
                    </m:r>
                    <m:sSup>
                      <m:sSupPr>
                        <m:ctrlPr>
                          <a:rPr lang="en-US" sz="20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(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𝛼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𝑛</m:t>
                        </m:r>
                        <m:r>
                          <a:rPr lang="en-US" sz="20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)</m:t>
                        </m:r>
                      </m:e>
                      <m:sup>
                        <m:sSub>
                          <m:sSubPr>
                            <m:ctrlP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𝑤</m:t>
                            </m:r>
                          </m:e>
                          <m:sub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𝑛</m:t>
                            </m:r>
                            <m:r>
                              <a:rPr lang="en-US" sz="2000" i="1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sup>
                    </m:sSup>
                  </m:oMath>
                </a14:m>
                <a:endParaRPr lang="en-US" sz="2800" dirty="0">
                  <a:solidFill>
                    <a:schemeClr val="tx1"/>
                  </a:solidFill>
                </a:endParaRPr>
              </a:p>
              <a:p>
                <a:r>
                  <a:rPr lang="en-US" sz="2800" dirty="0" smtClean="0">
                    <a:solidFill>
                      <a:schemeClr val="tx1"/>
                    </a:solidFill>
                  </a:rPr>
                  <a:t>2. Check:</a:t>
                </a:r>
                <a:r>
                  <a:rPr lang="en-US" sz="2800" dirty="0" smtClean="0">
                    <a:solidFill>
                      <a:schemeClr val="tx1"/>
                    </a:solidFill>
                    <a:sym typeface="Symbol"/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Viner Hand ITC" pitchFamily="66" charset="0"/>
                  </a:rPr>
                  <a:t>T</a:t>
                </a:r>
                <a:r>
                  <a:rPr lang="en-US" sz="2800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(r) = </a:t>
                </a:r>
                <a:r>
                  <a:rPr lang="en-US" sz="2800" dirty="0" smtClean="0">
                    <a:solidFill>
                      <a:schemeClr val="tx1"/>
                    </a:solidFill>
                    <a:latin typeface="Viner Hand ITC" pitchFamily="66" charset="0"/>
                  </a:rPr>
                  <a:t>T</a:t>
                </a:r>
                <a:r>
                  <a:rPr lang="en-US" sz="2800" dirty="0" smtClean="0">
                    <a:solidFill>
                      <a:schemeClr val="tx1"/>
                    </a:solidFill>
                    <a:cs typeface="Arial" pitchFamily="34" charset="0"/>
                  </a:rPr>
                  <a:t>(w) ?</a:t>
                </a:r>
                <a:r>
                  <a:rPr lang="en-US" sz="2800" dirty="0" smtClean="0">
                    <a:solidFill>
                      <a:schemeClr val="tx1"/>
                    </a:solidFill>
                    <a:latin typeface="+mj-lt"/>
                    <a:cs typeface="Arial" pitchFamily="34" charset="0"/>
                  </a:rPr>
                  <a:t> </a:t>
                </a:r>
                <a:r>
                  <a:rPr lang="en-US" sz="2800" dirty="0" smtClean="0">
                    <a:solidFill>
                      <a:schemeClr val="tx1"/>
                    </a:solidFill>
                    <a:sym typeface="Symbol"/>
                  </a:rPr>
                  <a:t> </a:t>
                </a:r>
                <a:endParaRPr lang="en-US" sz="28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1" name="Rounded 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102" y="4622160"/>
                <a:ext cx="8349343" cy="1295400"/>
              </a:xfrm>
              <a:prstGeom prst="roundRect">
                <a:avLst/>
              </a:prstGeom>
              <a:blipFill rotWithShape="0">
                <a:blip r:embed="rId5"/>
                <a:stretch>
                  <a:fillRect l="-582" t="-6452" b="-16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8" name="TextBox 37"/>
          <p:cNvSpPr txBox="1"/>
          <p:nvPr/>
        </p:nvSpPr>
        <p:spPr>
          <a:xfrm>
            <a:off x="5250554" y="4168170"/>
            <a:ext cx="3131445" cy="101566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Not publicly verifiable because the secret is needed for verification</a:t>
            </a:r>
            <a:endParaRPr lang="en-US" sz="2000" b="1" dirty="0">
              <a:solidFill>
                <a:schemeClr val="bg1"/>
              </a:solidFill>
            </a:endParaRPr>
          </a:p>
        </p:txBody>
      </p:sp>
      <p:sp>
        <p:nvSpPr>
          <p:cNvPr id="3" name="Rectangular Callout 2"/>
          <p:cNvSpPr/>
          <p:nvPr/>
        </p:nvSpPr>
        <p:spPr>
          <a:xfrm>
            <a:off x="6462216" y="3053443"/>
            <a:ext cx="2133600" cy="381000"/>
          </a:xfrm>
          <a:prstGeom prst="wedgeRectCallout">
            <a:avLst>
              <a:gd name="adj1" fmla="val -23384"/>
              <a:gd name="adj2" fmla="val 105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/>
              <a:t>r</a:t>
            </a:r>
            <a:r>
              <a:rPr lang="en-US" b="1" baseline="-25000" dirty="0" err="1" smtClean="0"/>
              <a:t>k</a:t>
            </a:r>
            <a:r>
              <a:rPr lang="en-US" b="1" dirty="0" smtClean="0"/>
              <a:t>: Sum of group k</a:t>
            </a:r>
            <a:endParaRPr lang="en-US" b="1" dirty="0"/>
          </a:p>
        </p:txBody>
      </p:sp>
      <p:cxnSp>
        <p:nvCxnSpPr>
          <p:cNvPr id="40" name="Straight Arrow Connector 39"/>
          <p:cNvCxnSpPr/>
          <p:nvPr/>
        </p:nvCxnSpPr>
        <p:spPr>
          <a:xfrm flipV="1">
            <a:off x="4410750" y="5183833"/>
            <a:ext cx="1052694" cy="1369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/>
          <p:cNvSpPr/>
          <p:nvPr/>
        </p:nvSpPr>
        <p:spPr>
          <a:xfrm>
            <a:off x="4953001" y="6173840"/>
            <a:ext cx="3200399" cy="86647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We will use Public Key Crypto.</a:t>
            </a:r>
          </a:p>
          <a:p>
            <a:pPr algn="ctr"/>
            <a:r>
              <a:rPr lang="en-US" dirty="0" smtClean="0"/>
              <a:t>Computationally Costlier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126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543800" cy="979714"/>
          </a:xfrm>
        </p:spPr>
        <p:txBody>
          <a:bodyPr/>
          <a:lstStyle/>
          <a:p>
            <a:r>
              <a:rPr lang="en-US" dirty="0" smtClean="0"/>
              <a:t>Structure of </a:t>
            </a:r>
            <a:r>
              <a:rPr lang="en-US" dirty="0" err="1" smtClean="0"/>
              <a:t>DiSH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543800" cy="3879397"/>
          </a:xfrm>
        </p:spPr>
        <p:txBody>
          <a:bodyPr/>
          <a:lstStyle/>
          <a:p>
            <a:r>
              <a:rPr lang="en-US" dirty="0" err="1" smtClean="0"/>
              <a:t>DiSH</a:t>
            </a:r>
            <a:r>
              <a:rPr lang="en-US" dirty="0" smtClean="0"/>
              <a:t>: </a:t>
            </a:r>
            <a:r>
              <a:rPr lang="en-US" i="1" u="sng" dirty="0" smtClean="0"/>
              <a:t>Di</a:t>
            </a:r>
            <a:r>
              <a:rPr lang="en-US" dirty="0" smtClean="0"/>
              <a:t>gest for </a:t>
            </a:r>
            <a:r>
              <a:rPr lang="en-US" i="1" u="sng" dirty="0" smtClean="0"/>
              <a:t>S</a:t>
            </a:r>
            <a:r>
              <a:rPr lang="en-US" dirty="0" smtClean="0"/>
              <a:t>treaming </a:t>
            </a:r>
            <a:r>
              <a:rPr lang="en-US" i="1" u="sng" dirty="0" smtClean="0"/>
              <a:t>H</a:t>
            </a:r>
            <a:r>
              <a:rPr lang="en-US" dirty="0" smtClean="0"/>
              <a:t>istogram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838200" y="2362200"/>
            <a:ext cx="1606550" cy="5225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Secret</a:t>
            </a:r>
            <a:endParaRPr lang="en-US" sz="2800" dirty="0"/>
          </a:p>
        </p:txBody>
      </p:sp>
      <p:sp>
        <p:nvSpPr>
          <p:cNvPr id="5" name="Rounded Rectangle 4"/>
          <p:cNvSpPr/>
          <p:nvPr/>
        </p:nvSpPr>
        <p:spPr>
          <a:xfrm>
            <a:off x="838200" y="2971800"/>
            <a:ext cx="1606550" cy="5225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Digest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2558534"/>
            <a:ext cx="17206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 </a:t>
            </a:r>
            <a:r>
              <a:rPr lang="en-US" dirty="0" smtClean="0"/>
              <a:t>Initialized once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3048001"/>
            <a:ext cx="40965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Symbol"/>
              <a:buChar char="¬"/>
            </a:pPr>
            <a:r>
              <a:rPr lang="en-US" dirty="0" smtClean="0"/>
              <a:t>Updated with each tuple &lt;</a:t>
            </a:r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1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b="1" i="1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baseline="-25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/>
              <a:t>&gt; in stream</a:t>
            </a:r>
          </a:p>
          <a:p>
            <a:r>
              <a:rPr lang="en-US" dirty="0" smtClean="0"/>
              <a:t>	(Updated with Secret and &lt;</a:t>
            </a:r>
            <a:r>
              <a:rPr lang="en-US" dirty="0" err="1" smtClean="0"/>
              <a:t>a,b</a:t>
            </a:r>
            <a:r>
              <a:rPr lang="en-US" dirty="0" smtClean="0"/>
              <a:t>&gt;)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57200" y="4248330"/>
            <a:ext cx="7543800" cy="0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ounded Rectangle 11"/>
          <p:cNvSpPr/>
          <p:nvPr/>
        </p:nvSpPr>
        <p:spPr>
          <a:xfrm>
            <a:off x="152400" y="4419600"/>
            <a:ext cx="1843542" cy="765627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Encrypted Secret</a:t>
            </a:r>
            <a:endParaRPr lang="en-US" sz="2800" dirty="0"/>
          </a:p>
        </p:txBody>
      </p:sp>
      <p:sp>
        <p:nvSpPr>
          <p:cNvPr id="13" name="Rounded Rectangle 12"/>
          <p:cNvSpPr/>
          <p:nvPr/>
        </p:nvSpPr>
        <p:spPr>
          <a:xfrm>
            <a:off x="354013" y="5288641"/>
            <a:ext cx="1606550" cy="522514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Digest</a:t>
            </a:r>
            <a:endParaRPr lang="en-US" sz="2800" dirty="0"/>
          </a:p>
        </p:txBody>
      </p:sp>
      <p:sp>
        <p:nvSpPr>
          <p:cNvPr id="14" name="Down Arrow 13"/>
          <p:cNvSpPr/>
          <p:nvPr/>
        </p:nvSpPr>
        <p:spPr>
          <a:xfrm>
            <a:off x="457200" y="3810000"/>
            <a:ext cx="2327166" cy="522514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Publish</a:t>
            </a:r>
            <a:endParaRPr lang="en-US" sz="2400" dirty="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>
            <a:off x="6769640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6769640" y="4512733"/>
            <a:ext cx="146087" cy="870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6960882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152123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7152123" y="4343401"/>
            <a:ext cx="146087" cy="23222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" name="Straight Connector 19"/>
          <p:cNvCxnSpPr/>
          <p:nvPr/>
        </p:nvCxnSpPr>
        <p:spPr>
          <a:xfrm>
            <a:off x="7343365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7343365" y="4478867"/>
            <a:ext cx="146087" cy="116115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7534607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/>
          <p:cNvSpPr/>
          <p:nvPr/>
        </p:nvSpPr>
        <p:spPr>
          <a:xfrm>
            <a:off x="7534607" y="4512733"/>
            <a:ext cx="146087" cy="87086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7725849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917090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7917090" y="4377268"/>
            <a:ext cx="146087" cy="2032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8108332" y="4648200"/>
            <a:ext cx="14608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8108332" y="4495801"/>
            <a:ext cx="146087" cy="1016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ounded Rectangle 29"/>
          <p:cNvSpPr/>
          <p:nvPr/>
        </p:nvSpPr>
        <p:spPr>
          <a:xfrm>
            <a:off x="4267200" y="5334000"/>
            <a:ext cx="1606550" cy="522514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Digest</a:t>
            </a:r>
            <a:endParaRPr lang="en-US" sz="2800" dirty="0"/>
          </a:p>
        </p:txBody>
      </p:sp>
      <p:sp>
        <p:nvSpPr>
          <p:cNvPr id="31" name="Flowchart: Summing Junction 30"/>
          <p:cNvSpPr/>
          <p:nvPr/>
        </p:nvSpPr>
        <p:spPr>
          <a:xfrm>
            <a:off x="4855028" y="4495801"/>
            <a:ext cx="523875" cy="460828"/>
          </a:xfrm>
          <a:prstGeom prst="flowChartSummingJunct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Arrow Connector 32"/>
          <p:cNvCxnSpPr>
            <a:stCxn id="12" idx="3"/>
            <a:endCxn id="31" idx="2"/>
          </p:cNvCxnSpPr>
          <p:nvPr/>
        </p:nvCxnSpPr>
        <p:spPr>
          <a:xfrm flipV="1">
            <a:off x="1995942" y="4726215"/>
            <a:ext cx="2859086" cy="7619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16" idx="1"/>
            <a:endCxn id="31" idx="6"/>
          </p:cNvCxnSpPr>
          <p:nvPr/>
        </p:nvCxnSpPr>
        <p:spPr>
          <a:xfrm flipH="1">
            <a:off x="5378903" y="4556276"/>
            <a:ext cx="1390737" cy="169939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31" idx="4"/>
            <a:endCxn id="30" idx="0"/>
          </p:cNvCxnSpPr>
          <p:nvPr/>
        </p:nvCxnSpPr>
        <p:spPr>
          <a:xfrm flipH="1">
            <a:off x="5070475" y="4956629"/>
            <a:ext cx="46491" cy="377371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Equal 37"/>
          <p:cNvSpPr/>
          <p:nvPr/>
        </p:nvSpPr>
        <p:spPr>
          <a:xfrm>
            <a:off x="3048000" y="5334000"/>
            <a:ext cx="838200" cy="457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ular Callout 7"/>
          <p:cNvSpPr/>
          <p:nvPr/>
        </p:nvSpPr>
        <p:spPr>
          <a:xfrm>
            <a:off x="5426528" y="2362200"/>
            <a:ext cx="2253798" cy="484857"/>
          </a:xfrm>
          <a:prstGeom prst="wedgeRectCallout">
            <a:avLst>
              <a:gd name="adj1" fmla="val -38100"/>
              <a:gd name="adj2" fmla="val 89442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</a:t>
            </a:r>
            <a:r>
              <a:rPr lang="en-US" b="1" i="1" baseline="-250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US" b="1" i="1" baseline="-25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:Group id</a:t>
            </a:r>
          </a:p>
          <a:p>
            <a:pPr algn="ctr"/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b="1" i="1" baseline="-250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b="1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:Increment</a:t>
            </a:r>
            <a:endParaRPr lang="en-US" dirty="0">
              <a:solidFill>
                <a:srgbClr val="7030A0"/>
              </a:solidFill>
            </a:endParaRPr>
          </a:p>
        </p:txBody>
      </p:sp>
      <p:cxnSp>
        <p:nvCxnSpPr>
          <p:cNvPr id="46" name="Straight Arrow Connector 45"/>
          <p:cNvCxnSpPr/>
          <p:nvPr/>
        </p:nvCxnSpPr>
        <p:spPr>
          <a:xfrm flipH="1" flipV="1">
            <a:off x="3603515" y="5943600"/>
            <a:ext cx="282685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4114800" y="6400800"/>
            <a:ext cx="740228" cy="457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8" name="Rectangle 47"/>
          <p:cNvSpPr/>
          <p:nvPr/>
        </p:nvSpPr>
        <p:spPr>
          <a:xfrm>
            <a:off x="6220184" y="4796573"/>
            <a:ext cx="12756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from server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4504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20000"/>
              </a:bodyPr>
              <a:lstStyle/>
              <a:p>
                <a:r>
                  <a:rPr lang="en-US" dirty="0" smtClean="0">
                    <a:solidFill>
                      <a:srgbClr val="C00000"/>
                    </a:solidFill>
                  </a:rPr>
                  <a:t>Discrete Log  Problem</a:t>
                </a:r>
                <a:r>
                  <a:rPr lang="en-US" dirty="0" smtClean="0"/>
                  <a:t>: Given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𝑔</m:t>
                    </m:r>
                    <m:r>
                      <a:rPr lang="en-US" b="0" i="1" smtClean="0">
                        <a:latin typeface="Cambria Math"/>
                      </a:rPr>
                      <m:t>, 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  <m:r>
                      <a:rPr lang="en-US" i="1">
                        <a:latin typeface="Cambria Math"/>
                        <a:ea typeface="Cambria Math"/>
                      </a:rPr>
                      <m:t>∈</m:t>
                    </m:r>
                    <m:sSubSup>
                      <m:sSubSupPr>
                        <m:ctrlPr>
                          <a:rPr lang="en-US" i="1" smtClean="0"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sSubSupPr>
                      <m:e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𝑍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𝑝</m:t>
                        </m:r>
                      </m:sub>
                      <m:sup/>
                    </m:sSubSup>
                    <m:r>
                      <a:rPr lang="en-US" b="0" i="1" baseline="30000" smtClean="0">
                        <a:latin typeface="Cambria Math"/>
                        <a:ea typeface="Cambria Math"/>
                      </a:rPr>
                      <m:t>∗</m:t>
                    </m:r>
                  </m:oMath>
                </a14:m>
                <a:r>
                  <a:rPr lang="en-US" dirty="0" smtClean="0"/>
                  <a:t>, </a:t>
                </a:r>
                <a:br>
                  <a:rPr lang="en-US" dirty="0" smtClean="0"/>
                </a:br>
                <a:r>
                  <a:rPr lang="en-US" dirty="0" smtClean="0"/>
                  <a:t>find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𝑥</m:t>
                    </m:r>
                  </m:oMath>
                </a14:m>
                <a:r>
                  <a:rPr lang="en-US" dirty="0" smtClean="0"/>
                  <a:t> such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𝑥</m:t>
                        </m:r>
                      </m:sup>
                    </m:sSup>
                    <m:r>
                      <a:rPr lang="en-US" b="0" i="1" smtClean="0">
                        <a:latin typeface="Cambria Math"/>
                      </a:rPr>
                      <m:t>=</m:t>
                    </m:r>
                    <m:r>
                      <a:rPr lang="en-US" b="0" i="1" smtClean="0">
                        <a:latin typeface="Cambria Math"/>
                      </a:rPr>
                      <m:t>h</m:t>
                    </m:r>
                    <m:r>
                      <a:rPr lang="en-US" b="0" i="1" smtClean="0">
                        <a:latin typeface="Cambria Math"/>
                      </a:rPr>
                      <m:t> (</m:t>
                    </m:r>
                    <m:r>
                      <a:rPr lang="en-US" b="0" i="1" smtClean="0">
                        <a:latin typeface="Cambria Math"/>
                      </a:rPr>
                      <m:t>𝑚𝑜𝑑</m:t>
                    </m:r>
                    <m:r>
                      <a:rPr lang="en-US" b="0" i="1" smtClean="0">
                        <a:latin typeface="Cambria Math"/>
                      </a:rPr>
                      <m:t> </m:t>
                    </m:r>
                    <m:r>
                      <a:rPr lang="en-US" b="0" i="1" smtClean="0">
                        <a:latin typeface="Cambria Math"/>
                      </a:rPr>
                      <m:t>𝑝</m:t>
                    </m:r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:r>
                  <a:rPr lang="en-US" dirty="0" smtClean="0"/>
                  <a:t>Conjectured to be hard</a:t>
                </a:r>
              </a:p>
              <a:p>
                <a:pPr lvl="1"/>
                <a:r>
                  <a:rPr lang="en-US" dirty="0" smtClean="0"/>
                  <a:t>Basis for cryptographic systems in wide use</a:t>
                </a:r>
              </a:p>
              <a:p>
                <a:pPr lvl="1"/>
                <a:r>
                  <a:rPr lang="en-US" dirty="0" smtClean="0"/>
                  <a:t>Prime must be long (e.g. 1024bits)</a:t>
                </a:r>
              </a:p>
              <a:p>
                <a:pPr lvl="1"/>
                <a:r>
                  <a:rPr lang="en-US" dirty="0" smtClean="0"/>
                  <a:t>Can use elliptic curve versions.</a:t>
                </a:r>
              </a:p>
              <a:p>
                <a:pPr lvl="1"/>
                <a:endParaRPr lang="en-US" dirty="0"/>
              </a:p>
              <a:p>
                <a:r>
                  <a:rPr lang="en-US" dirty="0" smtClean="0">
                    <a:solidFill>
                      <a:srgbClr val="C00000"/>
                    </a:solidFill>
                  </a:rPr>
                  <a:t>Idea</a:t>
                </a:r>
                <a:r>
                  <a:rPr lang="en-US" dirty="0" smtClean="0"/>
                  <a:t>: If a Server can efficiently produce a fake result that matches owner’s </a:t>
                </a:r>
                <a:r>
                  <a:rPr lang="en-US" dirty="0" err="1" smtClean="0"/>
                  <a:t>DiSH</a:t>
                </a:r>
                <a:r>
                  <a:rPr lang="en-US" dirty="0" smtClean="0"/>
                  <a:t>, it can solve the Discrete Log Problem efficiently as well. (</a:t>
                </a:r>
                <a:r>
                  <a:rPr lang="en-US" dirty="0" smtClean="0">
                    <a:solidFill>
                      <a:srgbClr val="C00000"/>
                    </a:solidFill>
                  </a:rPr>
                  <a:t>Proof given in paper)</a:t>
                </a:r>
                <a:endParaRPr lang="en-US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2426" r="-1852" b="-21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71698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685800"/>
            <a:ext cx="4040672" cy="6096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5400" y="2133600"/>
            <a:ext cx="6148147" cy="72407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228562"/>
            <a:ext cx="2667150" cy="45723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70006" y="1849703"/>
            <a:ext cx="4369758" cy="31757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447800" y="4159392"/>
            <a:ext cx="7469237" cy="292172"/>
          </a:xfrm>
          <a:prstGeom prst="rect">
            <a:avLst/>
          </a:prstGeom>
        </p:spPr>
      </p:pic>
      <p:cxnSp>
        <p:nvCxnSpPr>
          <p:cNvPr id="14" name="Straight Arrow Connector 13"/>
          <p:cNvCxnSpPr/>
          <p:nvPr/>
        </p:nvCxnSpPr>
        <p:spPr>
          <a:xfrm flipH="1">
            <a:off x="3124200" y="2133600"/>
            <a:ext cx="228600" cy="152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4299752" y="2857678"/>
            <a:ext cx="577048" cy="10285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Picture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64490" y="3219501"/>
            <a:ext cx="863789" cy="304875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05066" y="3460995"/>
            <a:ext cx="2997857" cy="368391"/>
          </a:xfrm>
          <a:prstGeom prst="rect">
            <a:avLst/>
          </a:prstGeom>
        </p:spPr>
      </p:pic>
      <p:cxnSp>
        <p:nvCxnSpPr>
          <p:cNvPr id="21" name="Straight Arrow Connector 20"/>
          <p:cNvCxnSpPr/>
          <p:nvPr/>
        </p:nvCxnSpPr>
        <p:spPr>
          <a:xfrm>
            <a:off x="762000" y="685800"/>
            <a:ext cx="2209800" cy="15980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1143000" y="4876800"/>
            <a:ext cx="8153400" cy="1219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is the discrete logarithm problem; considered hard for large values of prime.</a:t>
            </a:r>
          </a:p>
          <a:p>
            <a:pPr algn="ctr"/>
            <a:r>
              <a:rPr lang="en-US" dirty="0" smtClean="0"/>
              <a:t>There is also an elliptic curve version, whose use is nearly identical.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5535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use the discrete log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now outline the idea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09600" y="4495800"/>
            <a:ext cx="6705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“Linear Algebra in the exponents is HARD”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449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119063"/>
            <a:ext cx="8458200" cy="4267200"/>
          </a:xfrm>
        </p:spPr>
        <p:txBody>
          <a:bodyPr/>
          <a:lstStyle/>
          <a:p>
            <a:r>
              <a:rPr lang="en-US" sz="5400" dirty="0" smtClean="0">
                <a:solidFill>
                  <a:srgbClr val="C00000"/>
                </a:solidFill>
              </a:rPr>
              <a:t>Publicly verifiable </a:t>
            </a:r>
            <a:r>
              <a:rPr lang="en-US" sz="5400" dirty="0" smtClean="0">
                <a:solidFill>
                  <a:srgbClr val="00B050"/>
                </a:solidFill>
              </a:rPr>
              <a:t>Grouped Aggregation </a:t>
            </a:r>
            <a:r>
              <a:rPr lang="en-US" sz="5400" dirty="0" smtClean="0">
                <a:solidFill>
                  <a:srgbClr val="0070C0"/>
                </a:solidFill>
              </a:rPr>
              <a:t>Queries</a:t>
            </a:r>
            <a:r>
              <a:rPr lang="en-US" sz="5400" dirty="0" smtClean="0">
                <a:solidFill>
                  <a:srgbClr val="00B050"/>
                </a:solidFill>
              </a:rPr>
              <a:t> on </a:t>
            </a:r>
            <a:br>
              <a:rPr lang="en-US" sz="5400" dirty="0" smtClean="0">
                <a:solidFill>
                  <a:srgbClr val="00B050"/>
                </a:solidFill>
              </a:rPr>
            </a:br>
            <a:r>
              <a:rPr lang="en-US" sz="5400" dirty="0" smtClean="0"/>
              <a:t>Outsourced</a:t>
            </a:r>
            <a:r>
              <a:rPr lang="en-US" sz="5400" dirty="0" smtClean="0">
                <a:solidFill>
                  <a:srgbClr val="00B050"/>
                </a:solidFill>
              </a:rPr>
              <a:t> Data </a:t>
            </a:r>
            <a:r>
              <a:rPr lang="en-US" sz="5400" dirty="0" smtClean="0">
                <a:solidFill>
                  <a:srgbClr val="7030A0"/>
                </a:solidFill>
              </a:rPr>
              <a:t>Streams</a:t>
            </a:r>
            <a:endParaRPr lang="en-US" sz="5400" dirty="0">
              <a:solidFill>
                <a:srgbClr val="7030A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91400" y="602074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114800" y="152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8-Point Star 13"/>
          <p:cNvSpPr/>
          <p:nvPr/>
        </p:nvSpPr>
        <p:spPr>
          <a:xfrm>
            <a:off x="6248400" y="3781084"/>
            <a:ext cx="3048000" cy="1916495"/>
          </a:xfrm>
          <a:prstGeom prst="star8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Cryptographer </a:t>
            </a:r>
          </a:p>
          <a:p>
            <a:pPr algn="ctr"/>
            <a:r>
              <a:rPr lang="en-US" dirty="0" smtClean="0"/>
              <a:t>Alert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857500" y="861934"/>
            <a:ext cx="609600" cy="2062796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3505200" y="119697"/>
            <a:ext cx="4800600" cy="87090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 UNTRUSTED COMPONENTS</a:t>
            </a:r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2636520" y="4757103"/>
            <a:ext cx="3154680" cy="163297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BY</a:t>
            </a:r>
          </a:p>
          <a:p>
            <a:pPr algn="ctr"/>
            <a:r>
              <a:rPr lang="en-US" dirty="0" smtClean="0"/>
              <a:t>UNTRUSTED</a:t>
            </a:r>
          </a:p>
          <a:p>
            <a:pPr algn="ctr"/>
            <a:r>
              <a:rPr lang="en-US" dirty="0" smtClean="0"/>
              <a:t>COMPONENTS</a:t>
            </a:r>
            <a:endParaRPr lang="en-US" dirty="0"/>
          </a:p>
        </p:txBody>
      </p:sp>
      <p:cxnSp>
        <p:nvCxnSpPr>
          <p:cNvPr id="25" name="Straight Arrow Connector 24"/>
          <p:cNvCxnSpPr/>
          <p:nvPr/>
        </p:nvCxnSpPr>
        <p:spPr>
          <a:xfrm flipH="1">
            <a:off x="4207165" y="2438400"/>
            <a:ext cx="1698335" cy="2300931"/>
          </a:xfrm>
          <a:prstGeom prst="straightConnector1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flipH="1">
            <a:off x="2038350" y="3166456"/>
            <a:ext cx="4210050" cy="1228693"/>
          </a:xfrm>
          <a:prstGeom prst="straightConnector1">
            <a:avLst/>
          </a:prstGeom>
          <a:ln w="412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-228600" y="4386263"/>
            <a:ext cx="2370283" cy="12943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Too much data</a:t>
            </a:r>
          </a:p>
          <a:p>
            <a:pPr algn="ctr"/>
            <a:r>
              <a:rPr lang="en-US" dirty="0" smtClean="0"/>
              <a:t>Must use small memory</a:t>
            </a:r>
          </a:p>
          <a:p>
            <a:pPr algn="ctr"/>
            <a:r>
              <a:rPr lang="en-US" dirty="0" smtClean="0"/>
              <a:t>components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228600" y="212684"/>
            <a:ext cx="2407920" cy="940211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Verification can not use secrets</a:t>
            </a:r>
            <a:endParaRPr lang="en-US" dirty="0"/>
          </a:p>
        </p:txBody>
      </p:sp>
      <p:cxnSp>
        <p:nvCxnSpPr>
          <p:cNvPr id="32" name="Straight Arrow Connector 31"/>
          <p:cNvCxnSpPr/>
          <p:nvPr/>
        </p:nvCxnSpPr>
        <p:spPr>
          <a:xfrm flipH="1" flipV="1">
            <a:off x="2746717" y="990600"/>
            <a:ext cx="419100" cy="294905"/>
          </a:xfrm>
          <a:prstGeom prst="straightConnector1">
            <a:avLst/>
          </a:prstGeom>
          <a:ln w="3810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480541" y="6228577"/>
            <a:ext cx="6849917" cy="684855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Advent of cloud, we will see this more and more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74036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  <p:bldP spid="8" grpId="0"/>
      <p:bldP spid="14" grpId="0" animBg="1"/>
      <p:bldP spid="19" grpId="0" animBg="1"/>
      <p:bldP spid="20" grpId="0" animBg="1"/>
      <p:bldP spid="29" grpId="0" animBg="1"/>
      <p:bldP spid="30" grpId="0" animBg="1"/>
      <p:bldP spid="33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178056" y="76200"/>
                <a:ext cx="7086600" cy="736209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A terribly easy problem to solve:   given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, …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8056" y="76200"/>
                <a:ext cx="7086600" cy="736209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9462" y="812409"/>
            <a:ext cx="3418265" cy="35298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4811" y="830111"/>
            <a:ext cx="1168656" cy="3175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39133" y="821017"/>
            <a:ext cx="355678" cy="35298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57800" y="812409"/>
            <a:ext cx="3719301" cy="475257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56285" y="1341583"/>
                <a:ext cx="7597974" cy="112003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(</m:t>
                          </m:r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…,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−−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Pick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any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way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you</m:t>
                      </m:r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b="0" i="0" smtClean="0">
                          <a:latin typeface="Cambria Math" panose="02040503050406030204" pitchFamily="18" charset="0"/>
                        </a:rPr>
                        <m:t>want</m:t>
                      </m:r>
                    </m:oMath>
                  </m:oMathPara>
                </a14:m>
                <a:endParaRPr lang="en-US" b="0" dirty="0" smtClean="0"/>
              </a:p>
              <a:p>
                <a:pPr algn="ctr"/>
                <a:r>
                  <a:rPr lang="en-US" dirty="0" smtClean="0"/>
                  <a:t>Adjust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 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𝑠𝑜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𝑡h𝑎𝑡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en-US" b="0" dirty="0" smtClean="0"/>
              </a:p>
              <a:p>
                <a:pPr algn="ctr"/>
                <a:r>
                  <a:rPr lang="en-US" dirty="0" smtClean="0"/>
                  <a:t>0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p>
                      <m:e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</m:t>
                            </m:r>
                          </m:sub>
                        </m:sSub>
                        <m:sSub>
                          <m:sSubPr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𝛼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𝑖</m:t>
                            </m:r>
                          </m:sub>
                        </m:sSub>
                      </m:e>
                    </m:nary>
                  </m:oMath>
                </a14:m>
                <a:endParaRPr lang="en-US" dirty="0"/>
              </a:p>
              <a:p>
                <a:pPr algn="ctr"/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6285" y="1341583"/>
                <a:ext cx="7597974" cy="1120033"/>
              </a:xfrm>
              <a:prstGeom prst="rect">
                <a:avLst/>
              </a:prstGeom>
              <a:blipFill rotWithShape="0">
                <a:blip r:embed="rId7"/>
                <a:stretch>
                  <a:fillRect b="-388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838200" y="3048000"/>
            <a:ext cx="4648200" cy="8382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becomes Terribly hard if we are given only 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587889" y="3231170"/>
            <a:ext cx="2447264" cy="426429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57200" y="4876800"/>
            <a:ext cx="8321544" cy="1066894"/>
          </a:xfrm>
          <a:prstGeom prst="rect">
            <a:avLst/>
          </a:prstGeom>
        </p:spPr>
      </p:pic>
      <p:sp>
        <p:nvSpPr>
          <p:cNvPr id="14" name="Rounded Rectangle 13"/>
          <p:cNvSpPr/>
          <p:nvPr/>
        </p:nvSpPr>
        <p:spPr>
          <a:xfrm>
            <a:off x="457200" y="6172200"/>
            <a:ext cx="6705600" cy="685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“Linear Algebra in the exponents is HARD”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7162800" y="1600200"/>
            <a:ext cx="1814301" cy="9906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Easy linear algebra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481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56365"/>
            <a:ext cx="5486400" cy="47703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All multiplications are modulo the prime p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199" y="4419600"/>
            <a:ext cx="8044501" cy="10668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584982" y="5943600"/>
            <a:ext cx="7892100" cy="914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PROVE THAT  AN ATTACKER, TO FAKE A DIGEST, MUST SOLVE THE PROBLEM THE LEMMA SAYS IS HARD (assuming THE DISCRETE LOGARITHM PROBLEM IS HARD)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219200" y="990600"/>
                <a:ext cx="7086600" cy="914400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Moral: While verification, Don’t work with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 (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, …</m:t>
                    </m:r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b>
                        <m:r>
                          <a:rPr lang="en-US" i="1">
                            <a:latin typeface="Cambria Math" panose="02040503050406030204" pitchFamily="18" charset="0"/>
                          </a:rPr>
                          <m:t>𝑘</m:t>
                        </m:r>
                        <m:r>
                          <a:rPr lang="en-US" i="1">
                            <a:latin typeface="Cambria Math" panose="02040503050406030204" pitchFamily="18" charset="0"/>
                          </a:rPr>
                          <m:t>  </m:t>
                        </m:r>
                      </m:sub>
                    </m:sSub>
                    <m:r>
                      <a:rPr lang="en-US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algn="ctr"/>
                <a:r>
                  <a:rPr lang="en-US" b="0" dirty="0" smtClean="0"/>
                  <a:t>Work with </a:t>
                </a:r>
              </a:p>
              <a:p>
                <a:pPr algn="ctr"/>
                <a:endParaRPr lang="en-US" dirty="0"/>
              </a:p>
              <a:p>
                <a:pPr algn="ctr"/>
                <a:r>
                  <a:rPr lang="en-US" dirty="0" smtClean="0"/>
                  <a:t> </a:t>
                </a:r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990600"/>
                <a:ext cx="7086600" cy="914400"/>
              </a:xfrm>
              <a:prstGeom prst="rect">
                <a:avLst/>
              </a:prstGeom>
              <a:blipFill rotWithShape="0">
                <a:blip r:embed="rId3"/>
                <a:stretch>
                  <a:fillRect t="-168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05400" y="1555837"/>
            <a:ext cx="1676767" cy="292172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0156" y="2514553"/>
            <a:ext cx="8321544" cy="10668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2796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1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Basic Protocol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533400" y="1600200"/>
                <a:ext cx="8001000" cy="1600200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Data Owner</a:t>
                </a: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Initialize secrets: 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/>
                  </a:rPr>
                  <a:t></a:t>
                </a:r>
                <a:r>
                  <a:rPr lang="en-US" sz="2400" i="1" baseline="-25000" dirty="0" err="1" smtClean="0">
                    <a:solidFill>
                      <a:schemeClr val="tx1"/>
                    </a:solidFill>
                    <a:sym typeface="Symbol"/>
                  </a:rPr>
                  <a:t>i</a:t>
                </a:r>
                <a:r>
                  <a:rPr lang="en-US" sz="2400" dirty="0" smtClean="0">
                    <a:solidFill>
                      <a:schemeClr val="tx1"/>
                    </a:solidFill>
                    <a:sym typeface="Symbol"/>
                  </a:rPr>
                  <a:t> for each group </a:t>
                </a:r>
                <a:r>
                  <a:rPr lang="en-US" sz="2400" i="1" dirty="0" err="1" smtClean="0">
                    <a:solidFill>
                      <a:schemeClr val="tx1"/>
                    </a:solidFill>
                    <a:sym typeface="Symbol"/>
                  </a:rPr>
                  <a:t>i</a:t>
                </a:r>
                <a:endParaRPr lang="en-US" sz="2400" i="1" dirty="0" smtClean="0">
                  <a:solidFill>
                    <a:schemeClr val="tx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On seeing a tuple &lt;</a:t>
                </a:r>
                <a:r>
                  <a:rPr lang="en-US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i="1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="1" i="1" baseline="-25000" dirty="0" err="1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dirty="0" err="1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400" b="1" i="1" dirty="0" err="1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b="1" i="1" baseline="-25000" dirty="0" err="1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baseline="-25000" dirty="0" smtClean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&gt;: </a:t>
                </a:r>
                <a:r>
                  <a:rPr lang="en-US" sz="2400" dirty="0">
                    <a:solidFill>
                      <a:schemeClr val="tx1"/>
                    </a:solidFill>
                    <a:latin typeface="Viner Hand ITC" pitchFamily="66" charset="0"/>
                  </a:rPr>
                  <a:t>T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= </a:t>
                </a:r>
                <a:r>
                  <a:rPr lang="en-US" sz="2400" dirty="0">
                    <a:solidFill>
                      <a:schemeClr val="tx1"/>
                    </a:solidFill>
                    <a:latin typeface="Viner Hand ITC" pitchFamily="66" charset="0"/>
                  </a:rPr>
                  <a:t>T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/>
                                <a:sym typeface="Symbol"/>
                              </a:rPr>
                              <m:t>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  <a:sym typeface="Symbol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sym typeface="Symbol"/>
                                  </a:rPr>
                                  <m:t>𝑖</m:t>
                                </m:r>
                              </m:sub>
                            </m:sSub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sSub>
                          <m:sSub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/>
                                <a:ea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 (modulo p)</a:t>
                </a: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Send to Client </a:t>
                </a:r>
                <a:r>
                  <a:rPr lang="en-US" sz="2400" dirty="0">
                    <a:solidFill>
                      <a:schemeClr val="tx1"/>
                    </a:solidFill>
                    <a:latin typeface="Viner Hand ITC" pitchFamily="66" charset="0"/>
                  </a:rPr>
                  <a:t>T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  <a:sym typeface="Symbol"/>
                              </a:rPr>
                              <m:t>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 smtClean="0">
                    <a:solidFill>
                      <a:schemeClr val="tx1"/>
                    </a:solidFill>
                  </a:rPr>
                  <a:t>, for each group </a:t>
                </a:r>
                <a:r>
                  <a:rPr lang="en-US" sz="2400" i="1" dirty="0" err="1" smtClean="0">
                    <a:solidFill>
                      <a:schemeClr val="tx1"/>
                    </a:solidFill>
                  </a:rPr>
                  <a:t>i</a:t>
                </a:r>
                <a:endParaRPr lang="en-US" sz="2400" i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600200"/>
                <a:ext cx="8001000" cy="1600200"/>
              </a:xfrm>
              <a:prstGeom prst="roundRect">
                <a:avLst/>
              </a:prstGeom>
              <a:blipFill rotWithShape="0">
                <a:blip r:embed="rId2"/>
                <a:stretch>
                  <a:fillRect l="-152" t="-1880" b="-902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533400" y="4495800"/>
                <a:ext cx="8001000" cy="1600200"/>
              </a:xfrm>
              <a:prstGeom prst="round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Client</a:t>
                </a: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Get result </a:t>
                </a:r>
                <a:r>
                  <a:rPr lang="en-US" sz="2400" i="1" dirty="0" smtClean="0">
                    <a:solidFill>
                      <a:schemeClr val="tx1"/>
                    </a:solidFill>
                  </a:rPr>
                  <a:t>r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from Server</a:t>
                </a:r>
                <a:endParaRPr lang="en-US" sz="2400" i="1" dirty="0" smtClean="0">
                  <a:solidFill>
                    <a:schemeClr val="tx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Compute: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Viner Hand ITC" pitchFamily="66" charset="0"/>
                  </a:rPr>
                  <a:t>T’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limLoc m:val="subSup"/>
                        <m:ctrlPr>
                          <a:rPr lang="en-US" sz="24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/>
                          </a:rPr>
                          <m:t>−1</m:t>
                        </m:r>
                      </m:sup>
                      <m:e>
                        <m:sSup>
                          <m:sSupPr>
                            <m:ctrlPr>
                              <a:rPr lang="en-US" sz="240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/>
                              </a:rPr>
                              <m:t>𝑔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𝜑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sup>
                        </m:sSup>
                      </m:e>
                    </m:nary>
                  </m:oMath>
                </a14:m>
                <a:endParaRPr lang="en-US" sz="2400" dirty="0" smtClean="0">
                  <a:solidFill>
                    <a:schemeClr val="tx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Check if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Viner Hand ITC" pitchFamily="66" charset="0"/>
                  </a:rPr>
                  <a:t>T = T’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495800"/>
                <a:ext cx="8001000" cy="1600200"/>
              </a:xfrm>
              <a:prstGeom prst="roundRect">
                <a:avLst/>
              </a:prstGeom>
              <a:blipFill rotWithShape="1">
                <a:blip r:embed="rId3"/>
                <a:stretch>
                  <a:fillRect l="-76" t="-1504" b="-29323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ular Callout 6"/>
          <p:cNvSpPr/>
          <p:nvPr/>
        </p:nvSpPr>
        <p:spPr>
          <a:xfrm>
            <a:off x="5486400" y="3276600"/>
            <a:ext cx="3200400" cy="457200"/>
          </a:xfrm>
          <a:prstGeom prst="wedgeRectCallout">
            <a:avLst>
              <a:gd name="adj1" fmla="val -33574"/>
              <a:gd name="adj2" fmla="val -196683"/>
            </a:avLst>
          </a:prstGeom>
          <a:solidFill>
            <a:srgbClr val="008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Incremental</a:t>
            </a:r>
            <a:r>
              <a:rPr lang="en-US" sz="2000" b="1" dirty="0" smtClean="0"/>
              <a:t> computation</a:t>
            </a:r>
            <a:endParaRPr lang="en-US" sz="20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ular Callout 7"/>
              <p:cNvSpPr/>
              <p:nvPr/>
            </p:nvSpPr>
            <p:spPr>
              <a:xfrm>
                <a:off x="685800" y="3810000"/>
                <a:ext cx="6248400" cy="457200"/>
              </a:xfrm>
              <a:prstGeom prst="wedgeRectCallout">
                <a:avLst>
                  <a:gd name="adj1" fmla="val 6195"/>
                  <a:gd name="adj2" fmla="val -229336"/>
                </a:avLst>
              </a:prstGeom>
              <a:solidFill>
                <a:srgbClr val="008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000" b="1" dirty="0" smtClean="0"/>
                  <a:t>Client cannot guess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000" b="1" i="1">
                            <a:latin typeface="Cambria Math"/>
                            <a:sym typeface="Symbol"/>
                          </a:rPr>
                          <m:t></m:t>
                        </m:r>
                      </m:e>
                      <m:sub>
                        <m:r>
                          <a:rPr lang="en-US" sz="2000" b="1" i="1">
                            <a:latin typeface="Cambria Math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2000" b="1" dirty="0" smtClean="0"/>
                  <a:t> from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1" i="1">
                            <a:latin typeface="Cambria Math"/>
                          </a:rPr>
                          <m:t>𝒈</m:t>
                        </m:r>
                      </m:e>
                      <m:sup>
                        <m:sSub>
                          <m:sSubPr>
                            <m:ctrlPr>
                              <a:rPr lang="en-US" sz="2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000" b="1" i="1">
                                <a:latin typeface="Cambria Math"/>
                                <a:sym typeface="Symbol"/>
                              </a:rPr>
                              <m:t></m:t>
                            </m:r>
                          </m:e>
                          <m:sub>
                            <m:r>
                              <a:rPr lang="en-US" sz="2000" b="1" i="1">
                                <a:latin typeface="Cambria Math"/>
                              </a:rPr>
                              <m:t>𝒊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000" b="1" dirty="0" smtClean="0"/>
                  <a:t>; discrete log problem  </a:t>
                </a:r>
                <a:endParaRPr lang="en-US" sz="2000" b="1" dirty="0"/>
              </a:p>
            </p:txBody>
          </p:sp>
        </mc:Choice>
        <mc:Fallback xmlns="">
          <p:sp>
            <p:nvSpPr>
              <p:cNvPr id="8" name="Rectangular Callout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3810000"/>
                <a:ext cx="6248400" cy="457200"/>
              </a:xfrm>
              <a:prstGeom prst="wedgeRectCallout">
                <a:avLst>
                  <a:gd name="adj1" fmla="val 6195"/>
                  <a:gd name="adj2" fmla="val -229336"/>
                </a:avLst>
              </a:prstGeom>
              <a:blipFill rotWithShape="1">
                <a:blip r:embed="rId4"/>
                <a:stretch>
                  <a:fillRect b="-51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ular Callout 8"/>
          <p:cNvSpPr/>
          <p:nvPr/>
        </p:nvSpPr>
        <p:spPr>
          <a:xfrm>
            <a:off x="5638800" y="1828800"/>
            <a:ext cx="3048000" cy="457200"/>
          </a:xfrm>
          <a:prstGeom prst="wedgeRectCallout">
            <a:avLst>
              <a:gd name="adj1" fmla="val -63304"/>
              <a:gd name="adj2" fmla="val 50936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/>
              <a:t>Too large to send to Client</a:t>
            </a:r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24152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Optimized Protocol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ounded Rectangle 4"/>
              <p:cNvSpPr/>
              <p:nvPr/>
            </p:nvSpPr>
            <p:spPr>
              <a:xfrm>
                <a:off x="533400" y="1600200"/>
                <a:ext cx="8001000" cy="27432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Data Owner</a:t>
                </a: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rgbClr val="FF0000"/>
                    </a:solidFill>
                  </a:rPr>
                  <a:t>Secrets: </a:t>
                </a:r>
                <a:r>
                  <a:rPr lang="en-US" sz="2400" i="1" dirty="0" smtClean="0">
                    <a:solidFill>
                      <a:srgbClr val="FF0000"/>
                    </a:solidFill>
                  </a:rPr>
                  <a:t>A, B,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0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,</a:t>
                </a:r>
                <a:r>
                  <a:rPr lang="en-US" sz="2400" dirty="0">
                    <a:solidFill>
                      <a:srgbClr val="FF000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solidFill>
                          <a:srgbClr val="FF0000"/>
                        </a:solidFill>
                        <a:latin typeface="Cambria Math"/>
                      </a:rPr>
                      <m:t>…</m:t>
                    </m:r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𝑘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−1</m:t>
                        </m:r>
                      </m:sub>
                    </m:sSub>
                  </m:oMath>
                </a14:m>
                <a:r>
                  <a:rPr lang="en-US" sz="2400" dirty="0" smtClean="0">
                    <a:solidFill>
                      <a:srgbClr val="FF0000"/>
                    </a:solidFill>
                  </a:rPr>
                  <a:t>, 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𝑘</m:t>
                    </m:r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d>
                      <m:dPr>
                        <m:begChr m:val="⌈"/>
                        <m:endChr m:val="⌉"/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log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⁡(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)</m:t>
                        </m:r>
                      </m:e>
                    </m:d>
                  </m:oMath>
                </a14:m>
                <a:endParaRPr lang="en-US" sz="2400" dirty="0" smtClean="0">
                  <a:solidFill>
                    <a:srgbClr val="FF0000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rgbClr val="FF0000"/>
                    </a:solidFill>
                    <a:sym typeface="Symbol"/>
                  </a:rPr>
                  <a:t>Deterministically compute </a:t>
                </a:r>
                <a:r>
                  <a:rPr lang="en-US" sz="2400" i="1" baseline="-25000" dirty="0" err="1" smtClean="0">
                    <a:solidFill>
                      <a:srgbClr val="FF0000"/>
                    </a:solidFill>
                    <a:sym typeface="Symbol"/>
                  </a:rPr>
                  <a:t>i</a:t>
                </a:r>
                <a:r>
                  <a:rPr lang="en-US" sz="2400" dirty="0" smtClean="0">
                    <a:solidFill>
                      <a:srgbClr val="FF0000"/>
                    </a:solidFill>
                    <a:sym typeface="Symbol"/>
                  </a:rPr>
                  <a:t> from the secrets</a:t>
                </a:r>
              </a:p>
              <a:p>
                <a:pPr marL="800100" lvl="1" indent="-342900">
                  <a:buAutoNum type="arabicPeriod"/>
                </a:pPr>
                <a14:m>
                  <m:oMath xmlns:m="http://schemas.openxmlformats.org/officeDocument/2006/math"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  <a:sym typeface="Symbol"/>
                      </a:rPr>
                      <m:t>𝛽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  <a:sym typeface="Symbol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  <a:sym typeface="Symbol"/>
                          </a:rPr>
                          <m:t>𝑖</m:t>
                        </m:r>
                      </m:e>
                    </m:d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𝑗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=0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𝑘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−1</m:t>
                        </m:r>
                      </m:sup>
                      <m:e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Symbol"/>
                              </a:rPr>
                              <m:t>𝑏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Symbol"/>
                              </a:rPr>
                              <m:t>𝑗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sym typeface="Symbol"/>
                              </a:rPr>
                            </m:ctrlPr>
                          </m:sSubPr>
                          <m:e>
                            <m: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sym typeface="Symbol"/>
                              </a:rPr>
                              <m:t>𝜌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  <a:sym typeface="Symbol"/>
                              </a:rPr>
                              <m:t>𝑗</m:t>
                            </m:r>
                          </m:sub>
                        </m:sSub>
                      </m:e>
                    </m:nary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, 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Symbol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𝑏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sym typeface="Symbol"/>
                          </a:rPr>
                          <m:t>𝑗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𝑗𝑡h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𝑏𝑖𝑡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𝑜𝑓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sym typeface="Symbol"/>
                      </a:rPr>
                      <m:t> </m:t>
                    </m:r>
                  </m:oMath>
                </a14:m>
                <a:endParaRPr lang="en-US" sz="2400" dirty="0" smtClean="0">
                  <a:solidFill>
                    <a:srgbClr val="FF0000"/>
                  </a:solidFill>
                  <a:sym typeface="Symbol"/>
                </a:endParaRPr>
              </a:p>
              <a:p>
                <a:pPr marL="800100" lvl="1" indent="-342900">
                  <a:buAutoNum type="arabi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𝜑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</m:sub>
                    </m:sSub>
                    <m:r>
                      <a:rPr lang="en-US" sz="2400" i="1" smtClean="0">
                        <a:solidFill>
                          <a:srgbClr val="FF0000"/>
                        </a:solidFill>
                        <a:latin typeface="Cambria Math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𝐴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𝛽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  <a:ea typeface="Cambria Math"/>
                          </a:rPr>
                          <m:t>𝑖</m:t>
                        </m:r>
                      </m:e>
                    </m:d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  <a:ea typeface="Cambria Math"/>
                      </a:rPr>
                      <m:t>𝐵</m:t>
                    </m:r>
                  </m:oMath>
                </a14:m>
                <a:endParaRPr lang="en-US" sz="2400" i="1" dirty="0" smtClean="0">
                  <a:solidFill>
                    <a:srgbClr val="FF0000"/>
                  </a:solidFill>
                </a:endParaRPr>
              </a:p>
              <a:p>
                <a:pPr marL="342900" indent="-342900">
                  <a:buFontTx/>
                  <a:buAutoNum type="arabicPeriod"/>
                </a:pPr>
                <a:r>
                  <a:rPr lang="en-US" sz="2400" dirty="0">
                    <a:solidFill>
                      <a:schemeClr val="tx1"/>
                    </a:solidFill>
                  </a:rPr>
                  <a:t>On seeing a tuple &lt;</a:t>
                </a:r>
                <a:r>
                  <a:rPr lang="en-US" sz="2400" b="1" i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b="1" i="1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sz="2400" b="1" i="1" baseline="-25000" dirty="0" err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dirty="0" err="1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,</a:t>
                </a:r>
                <a:r>
                  <a:rPr lang="en-US" sz="2400" b="1" i="1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v</a:t>
                </a:r>
                <a:r>
                  <a:rPr lang="en-US" sz="2400" b="1" i="1" baseline="-25000" dirty="0" err="1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i</a:t>
                </a:r>
                <a:r>
                  <a:rPr lang="en-US" sz="2400" b="1" i="1" baseline="-25000" dirty="0">
                    <a:solidFill>
                      <a:srgbClr val="7030A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400" dirty="0">
                    <a:solidFill>
                      <a:schemeClr val="tx1"/>
                    </a:solidFill>
                  </a:rPr>
                  <a:t>&gt;: </a:t>
                </a:r>
                <a:r>
                  <a:rPr lang="en-US" sz="2400" dirty="0">
                    <a:solidFill>
                      <a:schemeClr val="tx1"/>
                    </a:solidFill>
                    <a:latin typeface="Viner Hand ITC" pitchFamily="66" charset="0"/>
                  </a:rPr>
                  <a:t>T</a:t>
                </a:r>
                <a:r>
                  <a:rPr lang="en-US" sz="2400" dirty="0">
                    <a:solidFill>
                      <a:schemeClr val="tx1"/>
                    </a:solidFill>
                  </a:rPr>
                  <a:t> = </a:t>
                </a:r>
                <a:r>
                  <a:rPr lang="en-US" sz="2400" dirty="0">
                    <a:solidFill>
                      <a:schemeClr val="tx1"/>
                    </a:solidFill>
                    <a:latin typeface="Viner Hand ITC" pitchFamily="66" charset="0"/>
                  </a:rPr>
                  <a:t>T</a:t>
                </a:r>
                <a:r>
                  <a:rPr lang="en-US" sz="2400" dirty="0">
                    <a:solidFill>
                      <a:schemeClr val="tx1"/>
                    </a:solidFill>
                  </a:rPr>
                  <a:t> 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.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  <a:sym typeface="Symbol"/>
                              </a:rPr>
                              <m:t></m:t>
                            </m:r>
                          </m:e>
                          <m:sub>
                            <m:sSub>
                              <m:sSubPr>
                                <m:ctrlP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 panose="02040503050406030204" pitchFamily="18" charset="0"/>
                                    <a:sym typeface="Symbol"/>
                                  </a:rPr>
                                </m:ctrlPr>
                              </m:sSubPr>
                              <m:e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sym typeface="Symbol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sz="2400" i="1">
                                    <a:solidFill>
                                      <a:schemeClr val="tx1"/>
                                    </a:solidFill>
                                    <a:latin typeface="Cambria Math"/>
                                    <a:sym typeface="Symbol"/>
                                  </a:rPr>
                                  <m:t>𝑖</m:t>
                                </m:r>
                              </m:sub>
                            </m:sSub>
                          </m:sub>
                        </m:sSub>
                        <m:r>
                          <a:rPr lang="en-US" sz="2400" i="1">
                            <a:solidFill>
                              <a:schemeClr val="tx1"/>
                            </a:solidFill>
                            <a:latin typeface="Cambria Math"/>
                            <a:ea typeface="Cambria Math"/>
                          </a:rPr>
                          <m:t>×</m:t>
                        </m:r>
                        <m:sSub>
                          <m:sSubPr>
                            <m:ctrlP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𝑣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chemeClr val="tx1"/>
                                </a:solidFill>
                                <a:latin typeface="Cambria Math"/>
                                <a:ea typeface="Cambria Math"/>
                              </a:rPr>
                              <m:t>𝑖</m:t>
                            </m:r>
                          </m:sub>
                        </m:sSub>
                      </m:sup>
                    </m:sSup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 (modulo p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)</a:t>
                </a: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Send to Client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Viner Hand ITC" pitchFamily="66" charset="0"/>
                  </a:rPr>
                  <a:t>T,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𝐵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𝐴</m:t>
                            </m:r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sym typeface="Symbol"/>
                              </a:rPr>
                              <m:t>𝜌</m:t>
                            </m:r>
                          </m:e>
                          <m:sub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,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𝐴</m:t>
                            </m:r>
                            <m:r>
                              <a:rPr lang="en-US" sz="2400" i="1" smtClean="0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sym typeface="Symbol"/>
                              </a:rPr>
                              <m:t>𝜌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0</m:t>
                            </m:r>
                          </m:sub>
                        </m:sSub>
                      </m:sup>
                    </m:sSup>
                    <m:r>
                      <a:rPr lang="en-US" sz="2400" b="0" i="1" smtClean="0">
                        <a:solidFill>
                          <a:srgbClr val="FF0000"/>
                        </a:solidFill>
                        <a:latin typeface="Cambria Math"/>
                      </a:rPr>
                      <m:t>,…,</m:t>
                    </m:r>
                    <m:sSup>
                      <m:sSupPr>
                        <m:ctrlPr>
                          <a:rPr lang="en-US" sz="2400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i="1">
                            <a:solidFill>
                              <a:srgbClr val="FF0000"/>
                            </a:solidFill>
                            <a:latin typeface="Cambria Math"/>
                          </a:rPr>
                          <m:t>𝑔</m:t>
                        </m:r>
                      </m:e>
                      <m:sup>
                        <m:sSub>
                          <m:sSubPr>
                            <m:ctrlP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𝐴</m:t>
                            </m:r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  <a:ea typeface="Cambria Math"/>
                                <a:sym typeface="Symbol"/>
                              </a:rPr>
                              <m:t>𝜌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𝑘</m:t>
                            </m:r>
                            <m: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−1</m:t>
                            </m:r>
                          </m:sub>
                        </m:sSub>
                      </m:sup>
                    </m:sSup>
                  </m:oMath>
                </a14:m>
                <a:endParaRPr lang="en-US" sz="2400" i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Rounded 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600200"/>
                <a:ext cx="8001000" cy="2743200"/>
              </a:xfrm>
              <a:prstGeom prst="roundRect">
                <a:avLst/>
              </a:prstGeom>
              <a:blipFill rotWithShape="0">
                <a:blip r:embed="rId2"/>
                <a:stretch>
                  <a:fillRect t="-1762" b="-55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ounded Rectangle 5"/>
              <p:cNvSpPr/>
              <p:nvPr/>
            </p:nvSpPr>
            <p:spPr>
              <a:xfrm>
                <a:off x="533400" y="4495800"/>
                <a:ext cx="8001000" cy="1600200"/>
              </a:xfrm>
              <a:prstGeom prst="round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 smtClean="0">
                    <a:solidFill>
                      <a:schemeClr val="tx1"/>
                    </a:solidFill>
                  </a:rPr>
                  <a:t>Client</a:t>
                </a: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Get result </a:t>
                </a:r>
                <a:r>
                  <a:rPr lang="en-US" sz="2400" i="1" dirty="0" smtClean="0">
                    <a:solidFill>
                      <a:schemeClr val="tx1"/>
                    </a:solidFill>
                  </a:rPr>
                  <a:t>r</a:t>
                </a:r>
                <a:r>
                  <a:rPr lang="en-US" sz="2400" dirty="0" smtClean="0">
                    <a:solidFill>
                      <a:schemeClr val="tx1"/>
                    </a:solidFill>
                  </a:rPr>
                  <a:t> from Server</a:t>
                </a:r>
                <a:endParaRPr lang="en-US" sz="2400" i="1" dirty="0" smtClean="0">
                  <a:solidFill>
                    <a:schemeClr val="tx1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rgbClr val="FF0000"/>
                    </a:solidFill>
                  </a:rPr>
                  <a:t>Compute: </a:t>
                </a:r>
                <a:r>
                  <a:rPr lang="en-US" sz="2400" dirty="0" smtClean="0">
                    <a:solidFill>
                      <a:srgbClr val="FF0000"/>
                    </a:solidFill>
                    <a:latin typeface="Viner Hand ITC" pitchFamily="66" charset="0"/>
                  </a:rPr>
                  <a:t>T’</a:t>
                </a:r>
                <a:r>
                  <a:rPr lang="en-US" sz="2400" dirty="0" smtClean="0">
                    <a:solidFill>
                      <a:srgbClr val="FF0000"/>
                    </a:solidFill>
                  </a:rPr>
                  <a:t> =</a:t>
                </a:r>
                <a14:m>
                  <m:oMath xmlns:m="http://schemas.openxmlformats.org/officeDocument/2006/math">
                    <m:nary>
                      <m:naryPr>
                        <m:chr m:val="∏"/>
                        <m:limLoc m:val="subSup"/>
                        <m:ctrlPr>
                          <a:rPr lang="en-US" sz="24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naryPr>
                      <m:sub>
                        <m:r>
                          <m:rPr>
                            <m:brk m:alnAt="25"/>
                          </m:rP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𝑖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=0</m:t>
                        </m:r>
                      </m:sub>
                      <m:sup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𝑛</m:t>
                        </m:r>
                        <m:r>
                          <a:rPr lang="en-US" sz="2400" b="0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−1</m:t>
                        </m:r>
                      </m:sup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((</m:t>
                            </m:r>
                            <m:nary>
                              <m:naryPr>
                                <m:chr m:val="∏"/>
                                <m:limLoc m:val="subSup"/>
                                <m:supHide m:val="on"/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9"/>
                                  </m:r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𝑗</m:t>
                                </m:r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|</m:t>
                                </m:r>
                                <m:sSub>
                                  <m:sSub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𝑖</m:t>
                                    </m:r>
                                  </m:e>
                                  <m:sub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𝑗</m:t>
                                    </m:r>
                                  </m:sub>
                                </m:sSub>
                                <m:r>
                                  <m:rPr>
                                    <m:brk m:alnAt="9"/>
                                  </m:r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=</m:t>
                                </m:r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1</m:t>
                                </m:r>
                              </m:sub>
                              <m:sup/>
                              <m:e>
                                <m:sSup>
                                  <m:sSupPr>
                                    <m:ctrlP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𝑔</m:t>
                                    </m:r>
                                  </m:e>
                                  <m:sup>
                                    <m:r>
                                      <a:rPr lang="en-US" sz="2400" i="1">
                                        <a:solidFill>
                                          <a:srgbClr val="FF0000"/>
                                        </a:solidFill>
                                        <a:latin typeface="Cambria Math"/>
                                      </a:rPr>
                                      <m:t>𝐴</m:t>
                                    </m:r>
                                    <m:sSub>
                                      <m:sSubPr>
                                        <m:ctrlP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bPr>
                                      <m:e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  <a:ea typeface="Cambria Math"/>
                                          </a:rPr>
                                          <m:t>𝜌</m:t>
                                        </m:r>
                                      </m:e>
                                      <m:sub>
                                        <m:r>
                                          <a:rPr lang="en-US" sz="2400" i="1">
                                            <a:solidFill>
                                              <a:srgbClr val="FF0000"/>
                                            </a:solidFill>
                                            <a:latin typeface="Cambria Math"/>
                                          </a:rPr>
                                          <m:t>𝑗</m:t>
                                        </m:r>
                                      </m:sub>
                                    </m:sSub>
                                  </m:sup>
                                </m:sSup>
                              </m:e>
                            </m:nary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  <m:sSup>
                              <m:sSupPr>
                                <m:ctrlP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𝑔</m:t>
                                </m:r>
                              </m:e>
                              <m:sup>
                                <m:r>
                                  <a:rPr lang="en-US" sz="2400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𝐵</m:t>
                                </m:r>
                              </m:sup>
                            </m:sSup>
                            <m:r>
                              <a:rPr lang="en-US" sz="2400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)</m:t>
                            </m:r>
                          </m:e>
                          <m:sup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𝑟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𝑖</m:t>
                                </m:r>
                              </m:sub>
                            </m:sSub>
                          </m:sup>
                        </m:sSup>
                      </m:e>
                    </m:nary>
                  </m:oMath>
                </a14:m>
                <a:endParaRPr lang="en-US" sz="2400" dirty="0" smtClean="0">
                  <a:solidFill>
                    <a:srgbClr val="FF0000"/>
                  </a:solidFill>
                </a:endParaRPr>
              </a:p>
              <a:p>
                <a:pPr marL="342900" indent="-342900">
                  <a:buAutoNum type="arabicPeriod"/>
                </a:pPr>
                <a:r>
                  <a:rPr lang="en-US" sz="2400" dirty="0" smtClean="0">
                    <a:solidFill>
                      <a:schemeClr val="tx1"/>
                    </a:solidFill>
                  </a:rPr>
                  <a:t>Check if </a:t>
                </a:r>
                <a:r>
                  <a:rPr lang="en-US" sz="2400" dirty="0" smtClean="0">
                    <a:solidFill>
                      <a:schemeClr val="tx1"/>
                    </a:solidFill>
                    <a:latin typeface="Viner Hand ITC" pitchFamily="66" charset="0"/>
                  </a:rPr>
                  <a:t>T = T’</a:t>
                </a:r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6" name="Rounded 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495800"/>
                <a:ext cx="8001000" cy="1600200"/>
              </a:xfrm>
              <a:prstGeom prst="roundRect">
                <a:avLst/>
              </a:prstGeom>
              <a:blipFill rotWithShape="1">
                <a:blip r:embed="rId3"/>
                <a:stretch>
                  <a:fillRect l="-76" t="-4135" b="-112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ular Callout 2"/>
          <p:cNvSpPr/>
          <p:nvPr/>
        </p:nvSpPr>
        <p:spPr>
          <a:xfrm>
            <a:off x="6999514" y="1447800"/>
            <a:ext cx="1371600" cy="304800"/>
          </a:xfrm>
          <a:prstGeom prst="wedgeRectCallout">
            <a:avLst>
              <a:gd name="adj1" fmla="val -16865"/>
              <a:gd name="adj2" fmla="val 13035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&gt; #groups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99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917370" y="2743200"/>
            <a:ext cx="685800" cy="99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132114" y="2743200"/>
            <a:ext cx="1143000" cy="990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81000" y="1295400"/>
                <a:ext cx="8229600" cy="685800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dirty="0" smtClean="0"/>
                  <a:t>If Server produces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</a:rPr>
                      <m:t>𝜔</m:t>
                    </m:r>
                    <m:r>
                      <a:rPr lang="en-US" i="1" smtClean="0">
                        <a:latin typeface="Cambria Math"/>
                        <a:ea typeface="Cambria Math"/>
                      </a:rPr>
                      <m:t>≠</m:t>
                    </m:r>
                    <m:r>
                      <a:rPr lang="en-US" b="0" i="1" smtClean="0">
                        <a:latin typeface="Cambria Math"/>
                        <a:ea typeface="Cambria Math"/>
                      </a:rPr>
                      <m:t>𝑟</m:t>
                    </m:r>
                  </m:oMath>
                </a14:m>
                <a:r>
                  <a:rPr lang="en-US" dirty="0" smtClean="0"/>
                  <a:t> that matches </a:t>
                </a:r>
                <a:r>
                  <a:rPr lang="en-US" dirty="0" err="1" smtClean="0"/>
                  <a:t>DiSH</a:t>
                </a:r>
                <a:r>
                  <a:rPr lang="en-US" dirty="0" smtClean="0"/>
                  <a:t>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</a:rPr>
                      <m:t>𝑟</m:t>
                    </m:r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81000" y="1295400"/>
                <a:ext cx="8229600" cy="685800"/>
              </a:xfrm>
              <a:blipFill rotWithShape="1">
                <a:blip r:embed="rId2"/>
                <a:stretch>
                  <a:fillRect l="-1926" t="-10714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685800" y="1905000"/>
                <a:ext cx="7391400" cy="6096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∏"/>
                          <m:limLoc m:val="subSup"/>
                          <m:ctrlPr>
                            <a:rPr lang="en-US" sz="20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((</m:t>
                              </m:r>
                              <m:nary>
                                <m:naryPr>
                                  <m:chr m:val="∏"/>
                                  <m:limLoc m:val="subSup"/>
                                  <m:supHide m:val="on"/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9"/>
                                    </m:r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|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m:rPr>
                                      <m:brk m:alnAt="9"/>
                                    </m:r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𝐴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𝜌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sup>
                                  </m:sSup>
                                </m:e>
                              </m:nary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𝜔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  <m:r>
                        <a:rPr lang="en-US" sz="2000" b="0" i="1" smtClean="0">
                          <a:solidFill>
                            <a:schemeClr val="tx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∏"/>
                          <m:limLoc m:val="subSup"/>
                          <m:ctrlPr>
                            <a:rPr lang="en-US" sz="20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5"/>
                            </m:rP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schemeClr val="tx1"/>
                              </a:solidFill>
                              <a:latin typeface="Cambria Math"/>
                            </a:rPr>
                            <m:t>−1</m:t>
                          </m:r>
                        </m:sup>
                        <m:e>
                          <m:sSup>
                            <m:sSupPr>
                              <m:ctrlP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((</m:t>
                              </m:r>
                              <m:nary>
                                <m:naryPr>
                                  <m:chr m:val="∏"/>
                                  <m:limLoc m:val="subSup"/>
                                  <m:supHide m:val="on"/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9"/>
                                    </m:r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𝑗</m:t>
                                  </m:r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|</m:t>
                                  </m:r>
                                  <m:sSub>
                                    <m:sSubPr>
                                      <m:ctrlP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𝑖</m:t>
                                      </m:r>
                                    </m:e>
                                    <m:sub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𝑗</m:t>
                                      </m:r>
                                    </m:sub>
                                  </m:sSub>
                                  <m:r>
                                    <m:rPr>
                                      <m:brk m:alnAt="9"/>
                                    </m:r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=</m:t>
                                  </m:r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1</m:t>
                                  </m:r>
                                </m:sub>
                                <m:sup/>
                                <m:e>
                                  <m:sSup>
                                    <m:sSupPr>
                                      <m:ctrlP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𝑔</m:t>
                                      </m:r>
                                    </m:e>
                                    <m:sup>
                                      <m:r>
                                        <a:rPr lang="en-US" sz="2000" i="1">
                                          <a:solidFill>
                                            <a:schemeClr val="tx1"/>
                                          </a:solidFill>
                                          <a:latin typeface="Cambria Math"/>
                                        </a:rPr>
                                        <m:t>𝐴</m:t>
                                      </m:r>
                                      <m:sSub>
                                        <m:sSubPr>
                                          <m:ctrlPr>
                                            <a:rPr lang="en-US" sz="20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20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  <a:ea typeface="Cambria Math"/>
                                            </a:rPr>
                                            <m:t>𝜌</m:t>
                                          </m:r>
                                        </m:e>
                                        <m:sub>
                                          <m:r>
                                            <a:rPr lang="en-US" sz="2000" i="1">
                                              <a:solidFill>
                                                <a:schemeClr val="tx1"/>
                                              </a:solidFill>
                                              <a:latin typeface="Cambria Math"/>
                                            </a:rPr>
                                            <m:t>𝑗</m:t>
                                          </m:r>
                                        </m:sub>
                                      </m:sSub>
                                    </m:sup>
                                  </m:sSup>
                                </m:e>
                              </m:nary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  <m:sSup>
                                <m:sSup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𝑔</m:t>
                                  </m:r>
                                </m:e>
                                <m:sup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𝐵</m:t>
                                  </m:r>
                                </m:sup>
                              </m:sSup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sup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𝑟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schemeClr val="tx1"/>
                                      </a:solidFill>
                                      <a:latin typeface="Cambria Math"/>
                                    </a:rPr>
                                    <m:t>𝑖</m:t>
                                  </m:r>
                                </m:sub>
                              </m:sSub>
                            </m:sup>
                          </m:sSup>
                        </m:e>
                      </m:nary>
                    </m:oMath>
                  </m:oMathPara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1905000"/>
                <a:ext cx="7391400" cy="609600"/>
              </a:xfrm>
              <a:prstGeom prst="rect">
                <a:avLst/>
              </a:prstGeom>
              <a:blipFill rotWithShape="1">
                <a:blip r:embed="rId3"/>
                <a:stretch>
                  <a:fillRect t="-2000" b="-700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-76200" y="2667000"/>
                <a:ext cx="6629400" cy="1066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</a:rPr>
                        <m:t>𝐴</m:t>
                      </m:r>
                      <m:nary>
                        <m:naryPr>
                          <m:chr m:val="∑"/>
                          <m:ctrlPr>
                            <a:rPr lang="en-US" sz="20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𝑖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=0</m:t>
                          </m:r>
                        </m:sub>
                        <m:sup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𝑛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−1</m:t>
                          </m:r>
                        </m:sup>
                        <m:e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𝛽</m:t>
                          </m:r>
                          <m:d>
                            <m:d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dPr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𝛿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</m:sub>
                          </m:sSub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=−</m:t>
                          </m:r>
                          <m:r>
                            <a:rPr lang="en-US" sz="20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𝐵</m:t>
                          </m:r>
                          <m:nary>
                            <m:naryPr>
                              <m:chr m:val="∑"/>
                              <m:ctrl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𝑖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=0</m:t>
                              </m:r>
                            </m:sub>
                            <m:sup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𝑛</m:t>
                              </m:r>
                              <m:r>
                                <a:rPr lang="en-US" sz="20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−1</m:t>
                              </m:r>
                            </m:sup>
                            <m:e>
                              <m:sSub>
                                <m:sSubPr>
                                  <m:ctrlP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𝛿</m:t>
                                  </m:r>
                                </m:e>
                                <m:sub>
                                  <m:r>
                                    <a:rPr lang="en-US" sz="2000" i="1">
                                      <a:solidFill>
                                        <a:prstClr val="black"/>
                                      </a:solidFill>
                                      <a:latin typeface="Cambria Math"/>
                                      <a:ea typeface="Cambria Math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nary>
                        </m:e>
                      </m:nary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→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𝐶𝑜𝑚𝑝𝑢𝑡𝑒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𝐴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/</m:t>
                      </m:r>
                      <m:r>
                        <a:rPr lang="en-US" sz="2000" i="1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𝐵</m:t>
                      </m:r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76200" y="2667000"/>
                <a:ext cx="6629400" cy="106680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457200" y="4114800"/>
                <a:ext cx="8305800" cy="5334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𝐺𝑖𝑣𝑒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: 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𝐵</m:t>
                          </m:r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,…,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𝑔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𝐴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𝐶𝑜𝑚𝑝𝑢𝑡𝑒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𝐴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/</m:t>
                      </m:r>
                      <m:r>
                        <a:rPr lang="en-US" sz="280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𝐵</m:t>
                      </m:r>
                    </m:oMath>
                  </m:oMathPara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4114800"/>
                <a:ext cx="8305800" cy="53340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33400" y="5410200"/>
                <a:ext cx="8305800" cy="762000"/>
              </a:xfrm>
              <a:prstGeom prst="rect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>
                  <a:spcBef>
                    <a:spcPct val="20000"/>
                  </a:spcBef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𝐺𝑖𝑣𝑒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: </m:t>
                          </m:r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r>
                            <a:rPr lang="en-US" sz="2800" i="1" smtClean="0">
                              <a:solidFill>
                                <a:srgbClr val="FF0000"/>
                              </a:solidFill>
                              <a:latin typeface="Cambria Math"/>
                            </a:rPr>
                            <m:t>1</m:t>
                          </m:r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0</m:t>
                              </m:r>
                            </m:sub>
                          </m:sSub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1</m:t>
                              </m:r>
                            </m:sub>
                          </m:sSub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,…,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sSub>
                            <m:sSubPr>
                              <m:ctrlP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 smtClean="0">
                                  <a:solidFill>
                                    <a:srgbClr val="7030A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  <a:ea typeface="Cambria Math"/>
                                </a:rPr>
                                <m:t>𝛾</m:t>
                              </m:r>
                            </m:e>
                            <m:sub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𝑛</m:t>
                              </m:r>
                              <m:r>
                                <a:rPr lang="en-US" sz="2800" i="1">
                                  <a:solidFill>
                                    <a:prstClr val="black"/>
                                  </a:solidFill>
                                  <a:latin typeface="Cambria Math"/>
                                </a:rPr>
                                <m:t>−1</m:t>
                              </m:r>
                            </m:sub>
                          </m:sSub>
                        </m:sup>
                      </m:sSup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, 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𝐶𝑜𝑚𝑝𝑢𝑡𝑒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2800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𝑥</m:t>
                      </m:r>
                    </m:oMath>
                  </m:oMathPara>
                </a14:m>
                <a:endParaRPr lang="en-US" sz="2800" dirty="0">
                  <a:solidFill>
                    <a:prstClr val="black"/>
                  </a:solidFill>
                </a:endParaRPr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5410200"/>
                <a:ext cx="8305800" cy="76200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473529" y="4800600"/>
                <a:ext cx="6096000" cy="6858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To</m:t>
                      </m:r>
                      <m:r>
                        <a:rPr lang="en-US" sz="28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solve</m:t>
                      </m:r>
                      <m:r>
                        <a:rPr lang="en-US" sz="28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US" sz="28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DLP</m:t>
                      </m:r>
                      <m:r>
                        <a:rPr lang="en-US" sz="28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: </m:t>
                      </m:r>
                      <m:r>
                        <a:rPr lang="en-US" sz="2800" i="1" smtClean="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𝜗</m:t>
                      </m:r>
                      <m:r>
                        <a:rPr lang="en-US" sz="2800" i="1">
                          <a:solidFill>
                            <a:prstClr val="black"/>
                          </a:solidFill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𝜏</m:t>
                          </m:r>
                        </m:e>
                        <m:sup>
                          <m:r>
                            <a:rPr lang="en-US" sz="2800" i="1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sup>
                      </m:sSup>
                    </m:oMath>
                  </m:oMathPara>
                </a14:m>
                <a:endParaRPr lang="en-US" sz="16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3529" y="4800600"/>
                <a:ext cx="6096000" cy="68580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5715000" y="3009900"/>
            <a:ext cx="14478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Nonzero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41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Contexts and Goals</a:t>
            </a:r>
          </a:p>
          <a:p>
            <a:r>
              <a:rPr lang="en-US" dirty="0" smtClean="0"/>
              <a:t>Our Solution: </a:t>
            </a:r>
            <a:r>
              <a:rPr lang="en-US" dirty="0" err="1" smtClean="0"/>
              <a:t>DiSH</a:t>
            </a:r>
            <a:endParaRPr lang="en-US" dirty="0" smtClean="0"/>
          </a:p>
          <a:p>
            <a:r>
              <a:rPr lang="en-US" b="1" dirty="0" smtClean="0">
                <a:solidFill>
                  <a:srgbClr val="FF0000"/>
                </a:solidFill>
              </a:rPr>
              <a:t>Various Extensions</a:t>
            </a:r>
          </a:p>
          <a:p>
            <a:r>
              <a:rPr lang="en-US" dirty="0" smtClean="0"/>
              <a:t>Results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85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 on Subset of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992" y="2971800"/>
            <a:ext cx="8229600" cy="3352800"/>
          </a:xfrm>
        </p:spPr>
        <p:txBody>
          <a:bodyPr>
            <a:normAutofit/>
          </a:bodyPr>
          <a:lstStyle/>
          <a:p>
            <a:r>
              <a:rPr lang="en-US" dirty="0" smtClean="0"/>
              <a:t>Dynamic Subset Queries: Subsets are not known a priori</a:t>
            </a:r>
          </a:p>
          <a:p>
            <a:r>
              <a:rPr lang="en-US" u="sng" dirty="0" smtClean="0">
                <a:solidFill>
                  <a:srgbClr val="FF0000"/>
                </a:solidFill>
              </a:rPr>
              <a:t>Our result</a:t>
            </a:r>
            <a:r>
              <a:rPr lang="en-US" dirty="0" smtClean="0"/>
              <a:t>: No limited-memory signature can verify arbitrary subsets, assuming </a:t>
            </a:r>
          </a:p>
          <a:p>
            <a:pPr lvl="1"/>
            <a:r>
              <a:rPr lang="en-US" dirty="0"/>
              <a:t>Memory is too small to encode entire result </a:t>
            </a:r>
          </a:p>
          <a:p>
            <a:pPr lvl="1"/>
            <a:r>
              <a:rPr lang="en-US" dirty="0" smtClean="0"/>
              <a:t>Data generated by a stochastic process</a:t>
            </a:r>
          </a:p>
        </p:txBody>
      </p:sp>
      <p:grpSp>
        <p:nvGrpSpPr>
          <p:cNvPr id="32" name="Group 31"/>
          <p:cNvGrpSpPr/>
          <p:nvPr/>
        </p:nvGrpSpPr>
        <p:grpSpPr>
          <a:xfrm>
            <a:off x="152400" y="1524000"/>
            <a:ext cx="2184671" cy="296334"/>
            <a:chOff x="1143000" y="1524000"/>
            <a:chExt cx="3581400" cy="685800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" name="Rectangle 4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" name="Straight Connector 5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11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Rectangle 14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Straight Connector 15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ectangle 16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2413272" y="1526420"/>
            <a:ext cx="2184671" cy="296334"/>
            <a:chOff x="1143000" y="1524000"/>
            <a:chExt cx="3581400" cy="685800"/>
          </a:xfrm>
        </p:grpSpPr>
        <p:cxnSp>
          <p:nvCxnSpPr>
            <p:cNvPr id="34" name="Straight Connector 33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Straight Connector 35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Rectangle 37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9" name="Straight Connector 38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Rectangle 39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1" name="Straight Connector 40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Rectangle 44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6" name="Straight Connector 45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Rectangle 46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634223" y="1526420"/>
            <a:ext cx="2184671" cy="296334"/>
            <a:chOff x="1143000" y="1524000"/>
            <a:chExt cx="3581400" cy="685800"/>
          </a:xfrm>
        </p:grpSpPr>
        <p:cxnSp>
          <p:nvCxnSpPr>
            <p:cNvPr id="49" name="Straight Connector 48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0" name="Rectangle 49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1" name="Straight Connector 50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Rectangle 52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5" name="Rectangle 54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6" name="Straight Connector 55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Rectangle 56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8" name="Straight Connector 57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Rectangle 59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1" name="Straight Connector 60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Rectangle 61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895095" y="1528840"/>
            <a:ext cx="2184671" cy="296334"/>
            <a:chOff x="1143000" y="1524000"/>
            <a:chExt cx="3581400" cy="685800"/>
          </a:xfrm>
        </p:grpSpPr>
        <p:cxnSp>
          <p:nvCxnSpPr>
            <p:cNvPr id="64" name="Straight Connector 63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5" name="Rectangle 64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Rectangle 67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9" name="Straight Connector 68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Rectangle 69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2" name="Rectangle 71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3" name="Straight Connector 72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Rectangle 74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6" name="Straight Connector 75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8" name="Rounded Rectangle 77"/>
          <p:cNvSpPr/>
          <p:nvPr/>
        </p:nvSpPr>
        <p:spPr>
          <a:xfrm>
            <a:off x="1221495" y="1447800"/>
            <a:ext cx="2818660" cy="68096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Rounded Rectangle 78"/>
          <p:cNvSpPr/>
          <p:nvPr/>
        </p:nvSpPr>
        <p:spPr>
          <a:xfrm>
            <a:off x="4876800" y="1447800"/>
            <a:ext cx="1709682" cy="680960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80"/>
          <p:cNvSpPr txBox="1"/>
          <p:nvPr/>
        </p:nvSpPr>
        <p:spPr>
          <a:xfrm>
            <a:off x="2244223" y="2128760"/>
            <a:ext cx="895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1</a:t>
            </a:r>
            <a:endParaRPr lang="en-US" dirty="0"/>
          </a:p>
        </p:txBody>
      </p:sp>
      <p:sp>
        <p:nvSpPr>
          <p:cNvPr id="82" name="TextBox 81"/>
          <p:cNvSpPr txBox="1"/>
          <p:nvPr/>
        </p:nvSpPr>
        <p:spPr>
          <a:xfrm>
            <a:off x="5352514" y="2133600"/>
            <a:ext cx="895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Client 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31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Static Subset Queries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Option 1: one signature per client</a:t>
                </a:r>
              </a:p>
              <a:p>
                <a:pPr lvl="1"/>
                <a:r>
                  <a:rPr lang="en-US" dirty="0" smtClean="0"/>
                  <a:t>Update cost O(#clients), Memory O(#clients)</a:t>
                </a:r>
              </a:p>
              <a:p>
                <a:r>
                  <a:rPr lang="en-US" dirty="0" smtClean="0"/>
                  <a:t> Option 2: exploit </a:t>
                </a:r>
                <a:r>
                  <a:rPr lang="en-US" dirty="0" err="1" smtClean="0"/>
                  <a:t>composability</a:t>
                </a:r>
                <a:r>
                  <a:rPr lang="en-US" dirty="0" smtClean="0"/>
                  <a:t> of </a:t>
                </a:r>
                <a:r>
                  <a:rPr lang="en-US" dirty="0" err="1" smtClean="0"/>
                  <a:t>DiSH</a:t>
                </a:r>
                <a:endParaRPr lang="en-US" dirty="0" smtClean="0"/>
              </a:p>
              <a:p>
                <a:pPr lvl="1"/>
                <a14:m>
                  <m:oMath xmlns:m="http://schemas.openxmlformats.org/officeDocument/2006/math"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m:rPr>
                            <m:nor/>
                          </m:rPr>
                          <a:rPr lang="en-US" dirty="0">
                            <a:latin typeface="Viner Hand ITC" pitchFamily="66" charset="0"/>
                          </a:rPr>
                          <m:t>T</m:t>
                        </m:r>
                        <m:r>
                          <a:rPr lang="en-US" b="0" i="1" smtClean="0">
                            <a:latin typeface="Cambria Math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1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+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)=</m:t>
                    </m:r>
                    <m:r>
                      <m:rPr>
                        <m:nor/>
                      </m:rPr>
                      <a:rPr lang="en-US" dirty="0">
                        <a:latin typeface="Viner Hand ITC" pitchFamily="66" charset="0"/>
                      </a:rPr>
                      <m:t>T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𝑟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/>
                              </a:rPr>
                              <m:t>1</m:t>
                            </m:r>
                          </m:sub>
                        </m:sSub>
                      </m:e>
                    </m:d>
                    <m:r>
                      <a:rPr lang="en-US" b="0" i="1" smtClean="0">
                        <a:latin typeface="Cambria Math"/>
                        <a:ea typeface="Cambria Math"/>
                      </a:rPr>
                      <m:t>×</m:t>
                    </m:r>
                    <m:r>
                      <m:rPr>
                        <m:nor/>
                      </m:rPr>
                      <a:rPr lang="en-US" dirty="0">
                        <a:latin typeface="Viner Hand ITC" pitchFamily="66" charset="0"/>
                      </a:rPr>
                      <m:t>T</m:t>
                    </m:r>
                    <m:r>
                      <a:rPr lang="en-US" b="0" i="1" smtClean="0">
                        <a:latin typeface="Cambria Math"/>
                      </a:rPr>
                      <m:t>(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/>
                          </a:rPr>
                          <m:t>𝑟</m:t>
                        </m:r>
                      </m:e>
                      <m:sub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en-US" b="0" i="1" smtClean="0">
                        <a:latin typeface="Cambria Math"/>
                      </a:rPr>
                      <m:t>)</m:t>
                    </m:r>
                  </m:oMath>
                </a14:m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endParaRPr lang="en-US" dirty="0" smtClean="0"/>
              </a:p>
              <a:p>
                <a:pPr lvl="1"/>
                <a:endParaRPr lang="en-US" dirty="0"/>
              </a:p>
              <a:p>
                <a:pPr lvl="1"/>
                <a:r>
                  <a:rPr lang="en-US" dirty="0" smtClean="0"/>
                  <a:t>Update cost O(1) since each tuple updates one </a:t>
                </a:r>
                <a:r>
                  <a:rPr lang="en-US" dirty="0" err="1" smtClean="0"/>
                  <a:t>DiSH</a:t>
                </a:r>
                <a:endParaRPr lang="en-US" dirty="0" smtClean="0"/>
              </a:p>
              <a:p>
                <a:pPr lvl="1"/>
                <a:r>
                  <a:rPr lang="en-US" dirty="0" smtClean="0"/>
                  <a:t>Memory O(#clients)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2"/>
                <a:stretch>
                  <a:fillRect l="-1481" t="-1617" b="-13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/>
          <p:cNvGrpSpPr/>
          <p:nvPr/>
        </p:nvGrpSpPr>
        <p:grpSpPr>
          <a:xfrm>
            <a:off x="1219200" y="4134934"/>
            <a:ext cx="2184671" cy="296334"/>
            <a:chOff x="1143000" y="1524000"/>
            <a:chExt cx="3581400" cy="6858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3454129" y="4134934"/>
            <a:ext cx="2184671" cy="296334"/>
            <a:chOff x="1143000" y="1524000"/>
            <a:chExt cx="3581400" cy="685800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0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5" name="Straight Connector 24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Rectangle 25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9" name="Straight Connector 28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32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Rounded Rectangle 33"/>
          <p:cNvSpPr/>
          <p:nvPr/>
        </p:nvSpPr>
        <p:spPr>
          <a:xfrm>
            <a:off x="2667000" y="4050268"/>
            <a:ext cx="1347989" cy="472184"/>
          </a:xfrm>
          <a:prstGeom prst="round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3478517" y="4050268"/>
            <a:ext cx="1347989" cy="472184"/>
          </a:xfrm>
          <a:prstGeom prst="roundRect">
            <a:avLst/>
          </a:prstGeom>
          <a:noFill/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5127494" y="4050268"/>
            <a:ext cx="1406229" cy="472184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7" name="Group 36"/>
          <p:cNvGrpSpPr/>
          <p:nvPr/>
        </p:nvGrpSpPr>
        <p:grpSpPr>
          <a:xfrm>
            <a:off x="5707471" y="4134934"/>
            <a:ext cx="2184671" cy="296334"/>
            <a:chOff x="1143000" y="1524000"/>
            <a:chExt cx="3581400" cy="685800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Rectangle 38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0" name="Straight Connector 39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Rectangle 41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3" name="Straight Connector 42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Rectangle 43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Rectangle 45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0" name="Straight Connector 49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Rectangle 50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2" name="Rectangle 51"/>
          <p:cNvSpPr/>
          <p:nvPr/>
        </p:nvSpPr>
        <p:spPr>
          <a:xfrm>
            <a:off x="2729877" y="4583668"/>
            <a:ext cx="748640" cy="152400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3505200" y="4583668"/>
            <a:ext cx="509789" cy="152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Rectangle 53"/>
          <p:cNvSpPr/>
          <p:nvPr/>
        </p:nvSpPr>
        <p:spPr>
          <a:xfrm>
            <a:off x="4038600" y="4583668"/>
            <a:ext cx="763518" cy="1524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5105399" y="4583668"/>
            <a:ext cx="1392271" cy="1524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3276600" y="3669268"/>
            <a:ext cx="14768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Three queries</a:t>
            </a:r>
            <a:endParaRPr lang="en-US" dirty="0"/>
          </a:p>
        </p:txBody>
      </p:sp>
      <p:sp>
        <p:nvSpPr>
          <p:cNvPr id="57" name="TextBox 56"/>
          <p:cNvSpPr txBox="1"/>
          <p:nvPr/>
        </p:nvSpPr>
        <p:spPr>
          <a:xfrm>
            <a:off x="2819400" y="4736068"/>
            <a:ext cx="3510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Four </a:t>
            </a:r>
            <a:r>
              <a:rPr lang="en-US" dirty="0" err="1" smtClean="0"/>
              <a:t>DiSH</a:t>
            </a:r>
            <a:r>
              <a:rPr lang="en-US" dirty="0" smtClean="0"/>
              <a:t> on disjoint sets of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1544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Concurrent Queries with </a:t>
            </a:r>
            <a:br>
              <a:rPr lang="en-US" dirty="0" smtClean="0"/>
            </a:br>
            <a:r>
              <a:rPr lang="en-US" dirty="0" smtClean="0"/>
              <a:t>Multiple Grouping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2971800"/>
          </a:xfrm>
        </p:spPr>
        <p:txBody>
          <a:bodyPr>
            <a:normAutofit/>
          </a:bodyPr>
          <a:lstStyle/>
          <a:p>
            <a:r>
              <a:rPr lang="en-US" dirty="0" smtClean="0"/>
              <a:t>A client has queries on u grouping schemes</a:t>
            </a:r>
          </a:p>
          <a:p>
            <a:r>
              <a:rPr lang="en-US" dirty="0" smtClean="0"/>
              <a:t>Naïve solution: maintain u </a:t>
            </a:r>
            <a:r>
              <a:rPr lang="en-US" dirty="0" err="1" smtClean="0"/>
              <a:t>DiSH</a:t>
            </a:r>
            <a:endParaRPr lang="en-US" dirty="0" smtClean="0"/>
          </a:p>
          <a:p>
            <a:pPr lvl="1"/>
            <a:r>
              <a:rPr lang="en-US" dirty="0" smtClean="0"/>
              <a:t>O(u) update, O(u) memory, O(u) verification costs</a:t>
            </a:r>
          </a:p>
          <a:p>
            <a:r>
              <a:rPr lang="en-US" dirty="0" smtClean="0"/>
              <a:t>Optimized: maintain 1 </a:t>
            </a:r>
            <a:r>
              <a:rPr lang="en-US" dirty="0" err="1" smtClean="0"/>
              <a:t>DiSH</a:t>
            </a:r>
            <a:r>
              <a:rPr lang="en-US" dirty="0" smtClean="0"/>
              <a:t> with all groups</a:t>
            </a:r>
          </a:p>
          <a:p>
            <a:pPr lvl="1"/>
            <a:r>
              <a:rPr lang="en-US" dirty="0" smtClean="0"/>
              <a:t>O(u) update, O(1) memory, O(1) verification costs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1320529" y="1981200"/>
            <a:ext cx="2184671" cy="296334"/>
            <a:chOff x="1143000" y="1524000"/>
            <a:chExt cx="3581400" cy="685800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143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11430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Connector 6"/>
            <p:cNvCxnSpPr/>
            <p:nvPr/>
          </p:nvCxnSpPr>
          <p:spPr>
            <a:xfrm>
              <a:off x="1600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2057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2057400" y="1524000"/>
              <a:ext cx="381000" cy="609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25146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>
            <a:xfrm>
              <a:off x="2514600" y="1828800"/>
              <a:ext cx="381000" cy="3048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29718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12"/>
            <p:cNvSpPr/>
            <p:nvPr/>
          </p:nvSpPr>
          <p:spPr>
            <a:xfrm>
              <a:off x="2971800" y="1905000"/>
              <a:ext cx="381000" cy="2286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Straight Connector 13"/>
            <p:cNvCxnSpPr/>
            <p:nvPr/>
          </p:nvCxnSpPr>
          <p:spPr>
            <a:xfrm>
              <a:off x="34290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38862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Rectangle 15"/>
            <p:cNvSpPr/>
            <p:nvPr/>
          </p:nvSpPr>
          <p:spPr>
            <a:xfrm>
              <a:off x="3886200" y="1600200"/>
              <a:ext cx="381000" cy="5334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" name="Straight Connector 16"/>
            <p:cNvCxnSpPr/>
            <p:nvPr/>
          </p:nvCxnSpPr>
          <p:spPr>
            <a:xfrm>
              <a:off x="4343400" y="2209800"/>
              <a:ext cx="381000" cy="0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Rectangle 17"/>
            <p:cNvSpPr/>
            <p:nvPr/>
          </p:nvSpPr>
          <p:spPr>
            <a:xfrm>
              <a:off x="4343400" y="1866900"/>
              <a:ext cx="381000" cy="266700"/>
            </a:xfrm>
            <a:prstGeom prst="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0" name="Straight Connector 19"/>
          <p:cNvCxnSpPr/>
          <p:nvPr/>
        </p:nvCxnSpPr>
        <p:spPr>
          <a:xfrm>
            <a:off x="4597129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/>
          <p:cNvSpPr/>
          <p:nvPr/>
        </p:nvSpPr>
        <p:spPr>
          <a:xfrm>
            <a:off x="4876800" y="2145830"/>
            <a:ext cx="232412" cy="9877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4876023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54917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4593772" y="1981200"/>
            <a:ext cx="232412" cy="26340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/>
          <p:nvPr/>
        </p:nvCxnSpPr>
        <p:spPr>
          <a:xfrm>
            <a:off x="5433812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987144" y="2112904"/>
            <a:ext cx="232412" cy="131704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Connector 26"/>
          <p:cNvCxnSpPr/>
          <p:nvPr/>
        </p:nvCxnSpPr>
        <p:spPr>
          <a:xfrm>
            <a:off x="5712706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>
            <a:off x="5712706" y="2145830"/>
            <a:ext cx="232412" cy="9877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9" name="Straight Connector 28"/>
          <p:cNvCxnSpPr/>
          <p:nvPr/>
        </p:nvCxnSpPr>
        <p:spPr>
          <a:xfrm>
            <a:off x="5991600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6270494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5442858" y="2014126"/>
            <a:ext cx="232412" cy="230482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/>
          <p:nvPr/>
        </p:nvCxnSpPr>
        <p:spPr>
          <a:xfrm>
            <a:off x="6549388" y="2277534"/>
            <a:ext cx="232412" cy="0"/>
          </a:xfrm>
          <a:prstGeom prst="line">
            <a:avLst/>
          </a:prstGeom>
          <a:solidFill>
            <a:schemeClr val="accent6">
              <a:lumMod val="75000"/>
            </a:schemeClr>
          </a:solidFill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6549388" y="2129367"/>
            <a:ext cx="232412" cy="11524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1143000" y="2438400"/>
            <a:ext cx="27432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Select Sum(sales)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Group By </a:t>
            </a:r>
            <a:r>
              <a:rPr lang="en-US" dirty="0" err="1" smtClean="0">
                <a:solidFill>
                  <a:srgbClr val="FF0000"/>
                </a:solidFill>
              </a:rPr>
              <a:t>customer_age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343400" y="2438400"/>
            <a:ext cx="3048000" cy="609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Select Sum(sales)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Group By </a:t>
            </a:r>
            <a:r>
              <a:rPr lang="en-US" dirty="0" err="1" smtClean="0">
                <a:solidFill>
                  <a:srgbClr val="FF0000"/>
                </a:solidFill>
              </a:rPr>
              <a:t>customer_income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3751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Extensions due to </a:t>
            </a:r>
            <a:br>
              <a:rPr lang="en-US" dirty="0" smtClean="0"/>
            </a:br>
            <a:r>
              <a:rPr lang="en-US" dirty="0" err="1" smtClean="0"/>
              <a:t>Composability</a:t>
            </a:r>
            <a:r>
              <a:rPr lang="en-US" dirty="0" smtClean="0"/>
              <a:t> of </a:t>
            </a:r>
            <a:r>
              <a:rPr lang="en-US" dirty="0" err="1" smtClean="0"/>
              <a:t>DiSH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6248400" cy="4525963"/>
          </a:xfrm>
        </p:spPr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Distributed data collection</a:t>
            </a:r>
          </a:p>
          <a:p>
            <a:pPr lvl="1"/>
            <a:r>
              <a:rPr lang="en-US" dirty="0" smtClean="0"/>
              <a:t>Maintain </a:t>
            </a:r>
            <a:r>
              <a:rPr lang="en-US" dirty="0" err="1" smtClean="0"/>
              <a:t>DiSH</a:t>
            </a:r>
            <a:r>
              <a:rPr lang="en-US" dirty="0" smtClean="0"/>
              <a:t> at distributed sources, merge at a central place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(Hopping) sliding window</a:t>
            </a:r>
          </a:p>
          <a:p>
            <a:pPr lvl="1"/>
            <a:r>
              <a:rPr lang="en-US" dirty="0" smtClean="0"/>
              <a:t>One </a:t>
            </a:r>
            <a:r>
              <a:rPr lang="en-US" dirty="0" err="1" smtClean="0"/>
              <a:t>DiSH</a:t>
            </a:r>
            <a:r>
              <a:rPr lang="en-US" dirty="0" smtClean="0"/>
              <a:t> per each hopping window</a:t>
            </a:r>
          </a:p>
          <a:p>
            <a:pPr lvl="1"/>
            <a:r>
              <a:rPr lang="en-US" dirty="0" smtClean="0"/>
              <a:t>Merge to get </a:t>
            </a:r>
            <a:r>
              <a:rPr lang="en-US" dirty="0" err="1" smtClean="0"/>
              <a:t>DiSH</a:t>
            </a:r>
            <a:r>
              <a:rPr lang="en-US" dirty="0" smtClean="0"/>
              <a:t> for full window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Tolerating </a:t>
            </a:r>
            <a:r>
              <a:rPr lang="en-US" smtClean="0">
                <a:solidFill>
                  <a:srgbClr val="FF0000"/>
                </a:solidFill>
              </a:rPr>
              <a:t>communication losses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See paper</a:t>
            </a:r>
            <a:endParaRPr lang="en-US" dirty="0"/>
          </a:p>
        </p:txBody>
      </p:sp>
      <p:pic>
        <p:nvPicPr>
          <p:cNvPr id="2050" name="Picture 2" descr="C:\Users\sumann\AppData\Local\Microsoft\Windows\Temporary Internet Files\Content.IE5\CDK6KSKT\MP90040201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676400"/>
            <a:ext cx="2529304" cy="1685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7" name="Group 26"/>
          <p:cNvGrpSpPr/>
          <p:nvPr/>
        </p:nvGrpSpPr>
        <p:grpSpPr>
          <a:xfrm>
            <a:off x="6725384" y="3593068"/>
            <a:ext cx="2385959" cy="1272064"/>
            <a:chOff x="6725384" y="3593068"/>
            <a:chExt cx="2385959" cy="1272064"/>
          </a:xfrm>
        </p:grpSpPr>
        <p:sp>
          <p:nvSpPr>
            <p:cNvPr id="4" name="Rectangle 3"/>
            <p:cNvSpPr/>
            <p:nvPr/>
          </p:nvSpPr>
          <p:spPr>
            <a:xfrm>
              <a:off x="74676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75819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76962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78105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79248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80391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8153400" y="4038600"/>
              <a:ext cx="114300" cy="4572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Arrow Connector 12"/>
            <p:cNvCxnSpPr/>
            <p:nvPr/>
          </p:nvCxnSpPr>
          <p:spPr>
            <a:xfrm>
              <a:off x="7445828" y="3962400"/>
              <a:ext cx="857250" cy="0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7381367" y="3593068"/>
              <a:ext cx="88633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 Week</a:t>
              </a:r>
              <a:endParaRPr lang="en-US" dirty="0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7481073" y="4495800"/>
              <a:ext cx="68691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1 day</a:t>
              </a:r>
              <a:endParaRPr lang="en-US" dirty="0"/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7690623" y="4572000"/>
              <a:ext cx="157977" cy="0"/>
            </a:xfrm>
            <a:prstGeom prst="straightConnector1">
              <a:avLst/>
            </a:prstGeom>
            <a:ln>
              <a:headEnd type="arrow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8445327" y="3914783"/>
              <a:ext cx="6660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New </a:t>
              </a:r>
            </a:p>
            <a:p>
              <a:r>
                <a:rPr lang="en-US" dirty="0" smtClean="0"/>
                <a:t>data</a:t>
              </a:r>
              <a:endParaRPr lang="en-US" dirty="0"/>
            </a:p>
          </p:txBody>
        </p:sp>
        <p:sp>
          <p:nvSpPr>
            <p:cNvPr id="26" name="Left Arrow 25"/>
            <p:cNvSpPr/>
            <p:nvPr/>
          </p:nvSpPr>
          <p:spPr>
            <a:xfrm>
              <a:off x="8303078" y="4114800"/>
              <a:ext cx="142249" cy="3048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Left Arrow 27"/>
            <p:cNvSpPr/>
            <p:nvPr/>
          </p:nvSpPr>
          <p:spPr>
            <a:xfrm>
              <a:off x="7249151" y="4114800"/>
              <a:ext cx="142249" cy="304800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725384" y="3962400"/>
              <a:ext cx="599716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Old</a:t>
              </a:r>
            </a:p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85191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Databases, Data Engineering, Data X….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31264541"/>
              </p:ext>
            </p:extLst>
          </p:nvPr>
        </p:nvGraphicFramePr>
        <p:xfrm>
          <a:off x="4648200" y="1600200"/>
          <a:ext cx="4038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4523935" y="1600199"/>
            <a:ext cx="228600" cy="4525963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457200" y="1752600"/>
            <a:ext cx="40386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B.C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4800600" y="1752600"/>
            <a:ext cx="4038600" cy="437356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A.C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505200" y="6361796"/>
            <a:ext cx="1247335" cy="3438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2011+x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410200" y="6311068"/>
            <a:ext cx="1600200" cy="5469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Year of your choice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143000" y="6553200"/>
            <a:ext cx="69342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2457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Contexts and Goals</a:t>
            </a:r>
          </a:p>
          <a:p>
            <a:r>
              <a:rPr lang="en-US" dirty="0" smtClean="0"/>
              <a:t>Our Solution: </a:t>
            </a:r>
            <a:r>
              <a:rPr lang="en-US" dirty="0" err="1" smtClean="0"/>
              <a:t>DiSH</a:t>
            </a:r>
            <a:endParaRPr lang="en-US" dirty="0" smtClean="0"/>
          </a:p>
          <a:p>
            <a:r>
              <a:rPr lang="en-US" dirty="0" smtClean="0"/>
              <a:t>Various Extensions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Results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0852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Setup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Desktop PC with Intel Core 2 Duo 2.5 GHz CPU</a:t>
            </a:r>
          </a:p>
          <a:p>
            <a:r>
              <a:rPr lang="en-US" dirty="0" smtClean="0"/>
              <a:t>4GB RAM</a:t>
            </a:r>
            <a:endParaRPr lang="en-US" dirty="0"/>
          </a:p>
          <a:p>
            <a:r>
              <a:rPr lang="en-US" dirty="0" smtClean="0"/>
              <a:t>GNU C++ and NTL library</a:t>
            </a:r>
          </a:p>
          <a:p>
            <a:r>
              <a:rPr lang="en-US" dirty="0" smtClean="0"/>
              <a:t>512-bit prime number</a:t>
            </a:r>
          </a:p>
          <a:p>
            <a:pPr lvl="1"/>
            <a:r>
              <a:rPr lang="en-US" u="sng" dirty="0" smtClean="0"/>
              <a:t>Typo in the paper: 64-bit</a:t>
            </a:r>
          </a:p>
        </p:txBody>
      </p:sp>
      <p:sp>
        <p:nvSpPr>
          <p:cNvPr id="4" name="Rectangle 3"/>
          <p:cNvSpPr/>
          <p:nvPr/>
        </p:nvSpPr>
        <p:spPr>
          <a:xfrm>
            <a:off x="3048000" y="5029200"/>
            <a:ext cx="4343400" cy="990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64 bit discrete logarithm is awfully easy.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901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DiSH</a:t>
            </a:r>
            <a:r>
              <a:rPr lang="en-US" dirty="0" smtClean="0"/>
              <a:t> Overheads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598159"/>
            <a:ext cx="4257675" cy="3105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1127" y="1524000"/>
            <a:ext cx="4526198" cy="32534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990600" y="4777468"/>
            <a:ext cx="3651256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Owner:</a:t>
            </a:r>
          </a:p>
          <a:p>
            <a:pPr algn="ctr"/>
            <a:r>
              <a:rPr lang="en-US" sz="2000" dirty="0" smtClean="0"/>
              <a:t>More than 30K tuples per second</a:t>
            </a:r>
          </a:p>
          <a:p>
            <a:pPr algn="ctr"/>
            <a:endParaRPr lang="en-US" sz="2000" dirty="0"/>
          </a:p>
        </p:txBody>
      </p:sp>
      <p:sp>
        <p:nvSpPr>
          <p:cNvPr id="10" name="TextBox 9"/>
          <p:cNvSpPr txBox="1"/>
          <p:nvPr/>
        </p:nvSpPr>
        <p:spPr>
          <a:xfrm>
            <a:off x="4931541" y="4800600"/>
            <a:ext cx="4011676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dirty="0" smtClean="0"/>
              <a:t>Client:</a:t>
            </a:r>
          </a:p>
          <a:p>
            <a:pPr algn="ctr"/>
            <a:r>
              <a:rPr lang="en-US" sz="2000" dirty="0" smtClean="0"/>
              <a:t>Verification time ~1sec</a:t>
            </a:r>
            <a:br>
              <a:rPr lang="en-US" sz="2000" dirty="0" smtClean="0"/>
            </a:br>
            <a:r>
              <a:rPr lang="en-US" sz="2000" dirty="0" smtClean="0"/>
              <a:t>Comparable to result download time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928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Subset Query Results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2057400"/>
            <a:ext cx="27432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Select Count(*)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Group by </a:t>
            </a:r>
            <a:r>
              <a:rPr lang="en-US" b="1" dirty="0" err="1" smtClean="0">
                <a:solidFill>
                  <a:srgbClr val="FF0000"/>
                </a:solidFill>
              </a:rPr>
              <a:t>geo_location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352800" y="2057400"/>
            <a:ext cx="27432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Select Count(*)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Group by </a:t>
            </a:r>
            <a:r>
              <a:rPr lang="en-US" b="1" dirty="0" smtClean="0">
                <a:solidFill>
                  <a:srgbClr val="FF0000"/>
                </a:solidFill>
              </a:rPr>
              <a:t>time-of-day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72200" y="2057400"/>
            <a:ext cx="2743200" cy="8382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</a:rPr>
              <a:t>Select Count(*)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Group by </a:t>
            </a:r>
            <a:r>
              <a:rPr lang="en-US" b="1" dirty="0" err="1" smtClean="0">
                <a:solidFill>
                  <a:srgbClr val="FF0000"/>
                </a:solidFill>
              </a:rPr>
              <a:t>clicked_business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3400" y="1371600"/>
            <a:ext cx="5416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 Bing  click log</a:t>
            </a:r>
          </a:p>
          <a:p>
            <a:r>
              <a:rPr lang="en-US" dirty="0" smtClean="0"/>
              <a:t>Each Client makes three queries, on 300 random groups</a:t>
            </a:r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650399"/>
              </p:ext>
            </p:extLst>
          </p:nvPr>
        </p:nvGraphicFramePr>
        <p:xfrm>
          <a:off x="533400" y="3352800"/>
          <a:ext cx="8305800" cy="2499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828800"/>
                <a:gridCol w="2286000"/>
                <a:gridCol w="1447800"/>
              </a:tblGrid>
              <a:tr h="370840">
                <a:tc rowSpan="2">
                  <a:txBody>
                    <a:bodyPr/>
                    <a:lstStyle/>
                    <a:p>
                      <a:endParaRPr lang="en-US" sz="2000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1 Query/client</a:t>
                      </a:r>
                      <a:endParaRPr lang="en-US" sz="20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3 queries/client</a:t>
                      </a:r>
                      <a:endParaRPr lang="en-US" sz="20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err="1" smtClean="0">
                          <a:solidFill>
                            <a:schemeClr val="bg1"/>
                          </a:solidFill>
                        </a:rPr>
                        <a:t>Unoptimized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bg1"/>
                          </a:solidFill>
                        </a:rPr>
                        <a:t>Optimized</a:t>
                      </a:r>
                      <a:endParaRPr 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Update time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(at Owner)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~80 </a:t>
                      </a:r>
                      <a:r>
                        <a:rPr lang="el-GR" sz="2000" dirty="0" smtClean="0"/>
                        <a:t>μ</a:t>
                      </a:r>
                      <a:r>
                        <a:rPr lang="en-US" sz="2000" dirty="0" smtClean="0"/>
                        <a:t>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~</a:t>
                      </a:r>
                      <a:r>
                        <a:rPr lang="en-US" sz="2000" baseline="0" dirty="0" smtClean="0"/>
                        <a:t> 823</a:t>
                      </a:r>
                      <a:r>
                        <a:rPr lang="el-GR" sz="2000" dirty="0" smtClean="0"/>
                        <a:t>μ</a:t>
                      </a:r>
                      <a:r>
                        <a:rPr lang="en-US" sz="2000" dirty="0" smtClean="0"/>
                        <a:t>s (10 clients)</a:t>
                      </a:r>
                    </a:p>
                    <a:p>
                      <a:r>
                        <a:rPr lang="en-US" sz="2000" dirty="0" smtClean="0"/>
                        <a:t>~</a:t>
                      </a:r>
                      <a:r>
                        <a:rPr lang="en-US" sz="2000" baseline="0" dirty="0" smtClean="0"/>
                        <a:t> 8.2</a:t>
                      </a:r>
                      <a:r>
                        <a:rPr lang="en-US" sz="2000" dirty="0" smtClean="0"/>
                        <a:t>ms (100)</a:t>
                      </a:r>
                    </a:p>
                    <a:p>
                      <a:r>
                        <a:rPr lang="en-US" sz="2000" dirty="0" smtClean="0"/>
                        <a:t>~</a:t>
                      </a:r>
                      <a:r>
                        <a:rPr lang="en-US" sz="2000" baseline="0" dirty="0" smtClean="0"/>
                        <a:t> 81.1m</a:t>
                      </a:r>
                      <a:r>
                        <a:rPr lang="en-US" sz="2000" dirty="0" smtClean="0"/>
                        <a:t>s (1000)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~81</a:t>
                      </a:r>
                      <a:r>
                        <a:rPr lang="el-GR" sz="2000" dirty="0" smtClean="0"/>
                        <a:t>μ</a:t>
                      </a:r>
                      <a:r>
                        <a:rPr lang="en-US" sz="2000" dirty="0" smtClean="0"/>
                        <a:t>s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Verification time/query </a:t>
                      </a:r>
                      <a:br>
                        <a:rPr lang="en-US" sz="2000" dirty="0" smtClean="0"/>
                      </a:br>
                      <a:r>
                        <a:rPr lang="en-US" sz="2000" dirty="0" smtClean="0"/>
                        <a:t>(at Client)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/>
                        <a:t>~</a:t>
                      </a:r>
                      <a:r>
                        <a:rPr lang="en-US" sz="2000" smtClean="0"/>
                        <a:t>15 sec</a:t>
                      </a:r>
                      <a:endParaRPr lang="en-US" sz="2000" dirty="0" smtClean="0"/>
                    </a:p>
                    <a:p>
                      <a:pPr algn="ctr"/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~</a:t>
                      </a:r>
                      <a:r>
                        <a:rPr lang="en-US" sz="2000" baseline="0" dirty="0" smtClean="0"/>
                        <a:t> 30 </a:t>
                      </a:r>
                      <a:r>
                        <a:rPr lang="el-GR" sz="2000" dirty="0" smtClean="0"/>
                        <a:t>μ</a:t>
                      </a:r>
                      <a:r>
                        <a:rPr lang="en-US" sz="2000" dirty="0" smtClean="0"/>
                        <a:t>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~</a:t>
                      </a:r>
                      <a:r>
                        <a:rPr lang="en-US" sz="2000" baseline="0" dirty="0" smtClean="0"/>
                        <a:t> 12 </a:t>
                      </a:r>
                      <a:r>
                        <a:rPr lang="el-GR" sz="2000" dirty="0" smtClean="0"/>
                        <a:t>μ</a:t>
                      </a:r>
                      <a:r>
                        <a:rPr lang="en-US" sz="2000" dirty="0" smtClean="0"/>
                        <a:t>s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666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We proposed </a:t>
            </a:r>
            <a:r>
              <a:rPr lang="en-US" dirty="0" err="1" smtClean="0"/>
              <a:t>DiSH</a:t>
            </a:r>
            <a:r>
              <a:rPr lang="en-US" dirty="0" smtClean="0"/>
              <a:t>, a small digest to verify correctness of streaming histogram queries</a:t>
            </a:r>
          </a:p>
          <a:p>
            <a:pPr lvl="1"/>
            <a:r>
              <a:rPr lang="en-US" dirty="0" smtClean="0"/>
              <a:t>Models of trust in the new scenarios</a:t>
            </a:r>
          </a:p>
          <a:p>
            <a:pPr lvl="1"/>
            <a:r>
              <a:rPr lang="en-US" dirty="0" smtClean="0"/>
              <a:t>And a few extensions</a:t>
            </a:r>
          </a:p>
          <a:p>
            <a:endParaRPr lang="en-US" dirty="0"/>
          </a:p>
          <a:p>
            <a:r>
              <a:rPr lang="en-US" dirty="0" smtClean="0"/>
              <a:t>Soundness based on Discrete Log Problem</a:t>
            </a:r>
          </a:p>
          <a:p>
            <a:pPr lvl="1"/>
            <a:r>
              <a:rPr lang="en-US" dirty="0" smtClean="0"/>
              <a:t>Future speed up may come from using other hard problems</a:t>
            </a:r>
          </a:p>
          <a:p>
            <a:endParaRPr lang="en-US" dirty="0"/>
          </a:p>
          <a:p>
            <a:r>
              <a:rPr lang="en-US" dirty="0" smtClean="0"/>
              <a:t>Experiments show efficiency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684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Contexts and Goals</a:t>
            </a:r>
          </a:p>
          <a:p>
            <a:r>
              <a:rPr lang="en-US" dirty="0" smtClean="0"/>
              <a:t>Our Solution: </a:t>
            </a:r>
            <a:r>
              <a:rPr lang="en-US" dirty="0" err="1" smtClean="0"/>
              <a:t>DiSH</a:t>
            </a:r>
            <a:endParaRPr lang="en-US" dirty="0" smtClean="0"/>
          </a:p>
          <a:p>
            <a:r>
              <a:rPr lang="en-US" b="1" dirty="0" smtClean="0"/>
              <a:t>Various Extensions</a:t>
            </a:r>
          </a:p>
          <a:p>
            <a:r>
              <a:rPr lang="en-US" dirty="0" smtClean="0"/>
              <a:t>Results</a:t>
            </a:r>
          </a:p>
          <a:p>
            <a:pPr lvl="1"/>
            <a:r>
              <a:rPr lang="en-US" dirty="0" smtClean="0"/>
              <a:t>Verification time should be comparable to downloading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01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In-house Stream Processing</a:t>
            </a:r>
            <a:endParaRPr lang="en-US" dirty="0"/>
          </a:p>
        </p:txBody>
      </p:sp>
      <p:pic>
        <p:nvPicPr>
          <p:cNvPr id="1029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243840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363855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493395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umann\AppData\Local\Microsoft\Windows\Temporary Internet Files\Content.IE5\FO0IRQJX\MC9004348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111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676400" y="3131786"/>
            <a:ext cx="133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 Owner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71690" y="1981200"/>
            <a:ext cx="1270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Clients</a:t>
            </a:r>
          </a:p>
          <a:p>
            <a:pPr algn="ctr"/>
            <a:r>
              <a:rPr lang="en-US" dirty="0" smtClean="0"/>
              <a:t>(Untrusted)</a:t>
            </a:r>
            <a:endParaRPr lang="en-US" dirty="0"/>
          </a:p>
        </p:txBody>
      </p:sp>
      <p:cxnSp>
        <p:nvCxnSpPr>
          <p:cNvPr id="12" name="Straight Arrow Connector 11"/>
          <p:cNvCxnSpPr>
            <a:endCxn id="1030" idx="1"/>
          </p:cNvCxnSpPr>
          <p:nvPr/>
        </p:nvCxnSpPr>
        <p:spPr>
          <a:xfrm>
            <a:off x="609600" y="4358368"/>
            <a:ext cx="1066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endCxn id="1029" idx="1"/>
          </p:cNvCxnSpPr>
          <p:nvPr/>
        </p:nvCxnSpPr>
        <p:spPr>
          <a:xfrm flipV="1">
            <a:off x="3200400" y="2943225"/>
            <a:ext cx="4248150" cy="943757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1"/>
          </p:cNvCxnSpPr>
          <p:nvPr/>
        </p:nvCxnSpPr>
        <p:spPr>
          <a:xfrm flipV="1">
            <a:off x="3200400" y="4143375"/>
            <a:ext cx="4171950" cy="112939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1"/>
          </p:cNvCxnSpPr>
          <p:nvPr/>
        </p:nvCxnSpPr>
        <p:spPr>
          <a:xfrm flipH="1" flipV="1">
            <a:off x="2971800" y="4933950"/>
            <a:ext cx="4476750" cy="504825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482" y="3886982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DataStream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4495800" y="3745884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>
            <a:off x="4419600" y="4202668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200400" y="4088945"/>
            <a:ext cx="4248150" cy="5443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3113012" y="4800600"/>
            <a:ext cx="4411738" cy="542926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3200400" y="2875870"/>
            <a:ext cx="4326636" cy="85793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1564438" y="2485455"/>
            <a:ext cx="182646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Results of 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continuous query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1299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9" grpId="0"/>
      <p:bldP spid="36" grpId="0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Sensor network example</a:t>
            </a:r>
          </a:p>
          <a:p>
            <a:endParaRPr lang="en-US" dirty="0"/>
          </a:p>
          <a:p>
            <a:r>
              <a:rPr lang="en-US" dirty="0" smtClean="0"/>
              <a:t>E-bay style example</a:t>
            </a:r>
          </a:p>
          <a:p>
            <a:endParaRPr lang="en-US" dirty="0"/>
          </a:p>
          <a:p>
            <a:r>
              <a:rPr lang="en-US" dirty="0" smtClean="0"/>
              <a:t>Part of a bigger set of queries to be supported</a:t>
            </a:r>
          </a:p>
          <a:p>
            <a:pPr lvl="1"/>
            <a:r>
              <a:rPr lang="en-US" dirty="0" smtClean="0"/>
              <a:t>Max, min, average, top-k .</a:t>
            </a:r>
          </a:p>
          <a:p>
            <a:pPr lvl="1"/>
            <a:r>
              <a:rPr lang="en-US" dirty="0" err="1" smtClean="0"/>
              <a:t>Focus:Stream</a:t>
            </a:r>
            <a:r>
              <a:rPr lang="en-US" dirty="0" smtClean="0"/>
              <a:t> version, not the stored DB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5642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Motivating Examples</a:t>
            </a:r>
            <a:endParaRPr lang="en-US" dirty="0"/>
          </a:p>
        </p:txBody>
      </p:sp>
      <p:pic>
        <p:nvPicPr>
          <p:cNvPr id="1026" name="Picture 2" descr="http://www.adperfect.com/wp-content/uploads/2012/05/Online_Marketplace-Examp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341779"/>
            <a:ext cx="1615134" cy="1512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xcentrixoutsourcing.com/wp-content/uploads/2013/01/online-sell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778160"/>
            <a:ext cx="913152" cy="913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encrypted-tbn0.gstatic.com/images?q=tbn:ANd9GcTjORDmoj5vWPqBik50LRsUL-VJc6RjuCfDYJ7PqMH8s-w3F5sts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3125" y="1395867"/>
            <a:ext cx="2952750" cy="1552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http://markbiwwa.com/wp-content/uploads/2011/09/online-shopping1.jpe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494" y="4707567"/>
            <a:ext cx="1317625" cy="954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>
            <a:stCxn id="1038" idx="0"/>
            <a:endCxn id="1026" idx="2"/>
          </p:cNvCxnSpPr>
          <p:nvPr/>
        </p:nvCxnSpPr>
        <p:spPr>
          <a:xfrm flipV="1">
            <a:off x="1164307" y="3854019"/>
            <a:ext cx="481460" cy="8535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028" idx="0"/>
            <a:endCxn id="1026" idx="2"/>
          </p:cNvCxnSpPr>
          <p:nvPr/>
        </p:nvCxnSpPr>
        <p:spPr>
          <a:xfrm flipH="1" flipV="1">
            <a:off x="1645767" y="3854019"/>
            <a:ext cx="1096809" cy="9241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026" idx="3"/>
          </p:cNvCxnSpPr>
          <p:nvPr/>
        </p:nvCxnSpPr>
        <p:spPr>
          <a:xfrm flipV="1">
            <a:off x="2453334" y="2590800"/>
            <a:ext cx="1051866" cy="507099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 rot="19996412">
            <a:off x="2540437" y="1947868"/>
            <a:ext cx="109017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Purchase </a:t>
            </a:r>
          </a:p>
          <a:p>
            <a:r>
              <a:rPr lang="en-US" dirty="0" smtClean="0"/>
              <a:t>events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3276600" y="3097899"/>
            <a:ext cx="1143000" cy="1680261"/>
          </a:xfrm>
          <a:prstGeom prst="straightConnector1">
            <a:avLst/>
          </a:prstGeom>
          <a:ln w="285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662912" y="4069672"/>
            <a:ext cx="22369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Histogram of </a:t>
            </a:r>
          </a:p>
          <a:p>
            <a:r>
              <a:rPr lang="en-US" dirty="0" smtClean="0"/>
              <a:t>&lt;buyer demographic, </a:t>
            </a:r>
          </a:p>
          <a:p>
            <a:r>
              <a:rPr lang="en-US" dirty="0" smtClean="0"/>
              <a:t>product id&gt; 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963009" y="6586254"/>
            <a:ext cx="20162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Online marketplace</a:t>
            </a:r>
            <a:endParaRPr lang="en-US" dirty="0"/>
          </a:p>
        </p:txBody>
      </p:sp>
      <p:grpSp>
        <p:nvGrpSpPr>
          <p:cNvPr id="26" name="Group 25"/>
          <p:cNvGrpSpPr/>
          <p:nvPr/>
        </p:nvGrpSpPr>
        <p:grpSpPr>
          <a:xfrm>
            <a:off x="4889500" y="2119204"/>
            <a:ext cx="3633782" cy="4395590"/>
            <a:chOff x="4889500" y="2119204"/>
            <a:chExt cx="3633782" cy="4395590"/>
          </a:xfrm>
        </p:grpSpPr>
        <p:pic>
          <p:nvPicPr>
            <p:cNvPr id="1032" name="Picture 8" descr="https://encrypted-tbn0.gstatic.com/images?q=tbn:ANd9GcSjjTlx9UYhqYsG9f7l3aFZtEXYj67GHu6saGGsVgBVJNzJMQiB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728625" y="4974771"/>
              <a:ext cx="794657" cy="70565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4" name="Picture 10" descr="http://www.hitechnic.com/contents/media/Color%20Sensor%20W1.jpg"/>
            <p:cNvPicPr>
              <a:picLocks noChangeAspect="1" noChangeArrowheads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25855" y="4989115"/>
              <a:ext cx="1239252" cy="8409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036" name="Picture 12" descr="http://openclipart.org/image/250px/svg_to_png/15868/no_hope_Wireless_access_point.png"/>
            <p:cNvPicPr>
              <a:picLocks noChangeAspect="1" noChangeArrowheads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41513" y="3012172"/>
              <a:ext cx="1046619" cy="11278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11" name="Straight Arrow Connector 10"/>
            <p:cNvCxnSpPr>
              <a:stCxn id="1036" idx="0"/>
            </p:cNvCxnSpPr>
            <p:nvPr/>
          </p:nvCxnSpPr>
          <p:spPr>
            <a:xfrm flipH="1" flipV="1">
              <a:off x="6325855" y="2538867"/>
              <a:ext cx="1138968" cy="473305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>
              <a:stCxn id="1034" idx="0"/>
              <a:endCxn id="1036" idx="2"/>
            </p:cNvCxnSpPr>
            <p:nvPr/>
          </p:nvCxnSpPr>
          <p:spPr>
            <a:xfrm flipV="1">
              <a:off x="6945481" y="4139994"/>
              <a:ext cx="519342" cy="849121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Arrow Connector 14"/>
            <p:cNvCxnSpPr>
              <a:stCxn id="1032" idx="0"/>
              <a:endCxn id="1036" idx="2"/>
            </p:cNvCxnSpPr>
            <p:nvPr/>
          </p:nvCxnSpPr>
          <p:spPr>
            <a:xfrm flipH="1" flipV="1">
              <a:off x="7464823" y="4139994"/>
              <a:ext cx="661131" cy="83477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 rot="1478840">
              <a:off x="6632082" y="2119204"/>
              <a:ext cx="90120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Sensing</a:t>
              </a:r>
            </a:p>
            <a:p>
              <a:r>
                <a:rPr lang="en-US" dirty="0" smtClean="0"/>
                <a:t>events</a:t>
              </a:r>
              <a:endParaRPr lang="en-US" dirty="0"/>
            </a:p>
          </p:txBody>
        </p:sp>
        <p:cxnSp>
          <p:nvCxnSpPr>
            <p:cNvPr id="20" name="Straight Arrow Connector 19"/>
            <p:cNvCxnSpPr/>
            <p:nvPr/>
          </p:nvCxnSpPr>
          <p:spPr>
            <a:xfrm flipH="1" flipV="1">
              <a:off x="4889500" y="3097899"/>
              <a:ext cx="1599405" cy="1876872"/>
            </a:xfrm>
            <a:prstGeom prst="straightConnector1">
              <a:avLst/>
            </a:prstGeom>
            <a:ln w="28575"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5230385" y="3113005"/>
              <a:ext cx="169238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Histogram of </a:t>
              </a:r>
            </a:p>
            <a:p>
              <a:r>
                <a:rPr lang="en-US" dirty="0" smtClean="0"/>
                <a:t>&lt;sensing event, </a:t>
              </a:r>
              <a:br>
                <a:rPr lang="en-US" dirty="0" smtClean="0"/>
              </a:br>
              <a:r>
                <a:rPr lang="en-US" dirty="0" smtClean="0"/>
                <a:t>time&gt; </a:t>
              </a:r>
              <a:endParaRPr lang="en-US" dirty="0"/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6623951" y="6145462"/>
              <a:ext cx="16817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Sensor network</a:t>
              </a:r>
              <a:endParaRPr lang="en-US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161745" y="1981200"/>
            <a:ext cx="8322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Owner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825321" y="5726668"/>
            <a:ext cx="735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Client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284669" y="1972447"/>
            <a:ext cx="796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Server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1146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tasks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Move the computations to cloud</a:t>
            </a:r>
          </a:p>
          <a:p>
            <a:pPr lvl="1"/>
            <a:r>
              <a:rPr lang="en-US" dirty="0" smtClean="0"/>
              <a:t>(untrusted server)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A front end processing, processing on “encrypted data”</a:t>
            </a:r>
          </a:p>
          <a:p>
            <a:pPr lvl="1"/>
            <a:r>
              <a:rPr lang="en-US" dirty="0" smtClean="0"/>
              <a:t>This case, Small client, small memory</a:t>
            </a:r>
          </a:p>
          <a:p>
            <a:r>
              <a:rPr lang="en-US" dirty="0" smtClean="0"/>
              <a:t>Streaming data </a:t>
            </a:r>
          </a:p>
          <a:p>
            <a:r>
              <a:rPr lang="en-US" dirty="0" smtClean="0"/>
              <a:t>Security modeling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4" name="Rectangle 3"/>
          <p:cNvSpPr/>
          <p:nvPr/>
        </p:nvSpPr>
        <p:spPr>
          <a:xfrm>
            <a:off x="685800" y="4953000"/>
            <a:ext cx="7315200" cy="1539875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Excellent Problems in the Data Base Setting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819400" y="6096000"/>
            <a:ext cx="5181600" cy="7620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Most of them Can not be Outsourced to Cryptographers as a black box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1653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Outsourced Stream Processing</a:t>
            </a:r>
            <a:endParaRPr lang="en-US" dirty="0"/>
          </a:p>
        </p:txBody>
      </p:sp>
      <p:pic>
        <p:nvPicPr>
          <p:cNvPr id="1029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243840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2350" y="363855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5" descr="C:\Users\sumann\AppData\Local\Microsoft\Windows\Temporary Internet Files\Content.IE5\HE0NAQRK\MC900431632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8550" y="4933950"/>
            <a:ext cx="10096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:\Users\sumann\AppData\Local\Microsoft\Windows\Temporary Internet Files\Content.IE5\FO0IRQJX\MC900434845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01118"/>
            <a:ext cx="1714500" cy="171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loud"/>
          <p:cNvSpPr>
            <a:spLocks noChangeAspect="1" noEditPoints="1" noChangeArrowheads="1"/>
          </p:cNvSpPr>
          <p:nvPr/>
        </p:nvSpPr>
        <p:spPr bwMode="auto">
          <a:xfrm>
            <a:off x="3810000" y="1662792"/>
            <a:ext cx="2743200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676400" y="3131786"/>
            <a:ext cx="1334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Data Owner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371690" y="1981200"/>
            <a:ext cx="1270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Clients</a:t>
            </a:r>
          </a:p>
          <a:p>
            <a:pPr algn="ctr"/>
            <a:r>
              <a:rPr lang="en-US" dirty="0" smtClean="0"/>
              <a:t>(Untrusted)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52290" y="2020669"/>
            <a:ext cx="12707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Server</a:t>
            </a:r>
          </a:p>
          <a:p>
            <a:pPr algn="ctr"/>
            <a:r>
              <a:rPr lang="en-US" dirty="0" smtClean="0"/>
              <a:t>(Untrusted)</a:t>
            </a:r>
            <a:endParaRPr lang="en-US" dirty="0"/>
          </a:p>
        </p:txBody>
      </p:sp>
      <p:cxnSp>
        <p:nvCxnSpPr>
          <p:cNvPr id="12" name="Straight Arrow Connector 11"/>
          <p:cNvCxnSpPr>
            <a:endCxn id="1030" idx="1"/>
          </p:cNvCxnSpPr>
          <p:nvPr/>
        </p:nvCxnSpPr>
        <p:spPr>
          <a:xfrm>
            <a:off x="609600" y="4358368"/>
            <a:ext cx="10668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2971800" y="3316452"/>
            <a:ext cx="1143000" cy="9507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5" idx="2"/>
            <a:endCxn id="1029" idx="1"/>
          </p:cNvCxnSpPr>
          <p:nvPr/>
        </p:nvCxnSpPr>
        <p:spPr>
          <a:xfrm>
            <a:off x="6550914" y="2581955"/>
            <a:ext cx="897636" cy="361270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endCxn id="8" idx="1"/>
          </p:cNvCxnSpPr>
          <p:nvPr/>
        </p:nvCxnSpPr>
        <p:spPr>
          <a:xfrm>
            <a:off x="6248400" y="3048000"/>
            <a:ext cx="1123950" cy="109537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9" idx="1"/>
          </p:cNvCxnSpPr>
          <p:nvPr/>
        </p:nvCxnSpPr>
        <p:spPr>
          <a:xfrm flipH="1" flipV="1">
            <a:off x="5638800" y="3448050"/>
            <a:ext cx="1809750" cy="1990725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9482" y="3886982"/>
            <a:ext cx="13869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DataStream</a:t>
            </a:r>
            <a:endParaRPr lang="en-US" dirty="0"/>
          </a:p>
        </p:txBody>
      </p:sp>
      <p:sp>
        <p:nvSpPr>
          <p:cNvPr id="34" name="TextBox 33"/>
          <p:cNvSpPr txBox="1"/>
          <p:nvPr/>
        </p:nvSpPr>
        <p:spPr>
          <a:xfrm rot="19118645">
            <a:off x="3164792" y="3806602"/>
            <a:ext cx="13869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Outsourced</a:t>
            </a:r>
          </a:p>
          <a:p>
            <a:r>
              <a:rPr lang="en-US" dirty="0" smtClean="0"/>
              <a:t>DataStream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 rot="2936789">
            <a:off x="5961913" y="3669984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Query</a:t>
            </a:r>
            <a:endParaRPr lang="en-US" dirty="0"/>
          </a:p>
        </p:txBody>
      </p:sp>
      <p:sp>
        <p:nvSpPr>
          <p:cNvPr id="36" name="TextBox 35"/>
          <p:cNvSpPr txBox="1"/>
          <p:nvPr/>
        </p:nvSpPr>
        <p:spPr>
          <a:xfrm rot="2936789">
            <a:off x="5885713" y="4126768"/>
            <a:ext cx="829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6324600" y="2993570"/>
            <a:ext cx="1123950" cy="1095375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 flipV="1">
            <a:off x="5715000" y="3352800"/>
            <a:ext cx="1809750" cy="1990725"/>
          </a:xfrm>
          <a:prstGeom prst="straightConnector1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629400" y="2514600"/>
            <a:ext cx="897636" cy="361270"/>
          </a:xfrm>
          <a:prstGeom prst="straightConnector1">
            <a:avLst/>
          </a:prstGeom>
          <a:ln w="3810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301026" y="2630269"/>
            <a:ext cx="1826462" cy="64633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i="1" dirty="0" smtClean="0">
                <a:solidFill>
                  <a:srgbClr val="FF0000"/>
                </a:solidFill>
              </a:rPr>
              <a:t>Results of </a:t>
            </a:r>
          </a:p>
          <a:p>
            <a:pPr algn="ctr"/>
            <a:r>
              <a:rPr lang="en-US" i="1" dirty="0" smtClean="0">
                <a:solidFill>
                  <a:srgbClr val="FF0000"/>
                </a:solidFill>
              </a:rPr>
              <a:t>continuous query</a:t>
            </a:r>
            <a:endParaRPr lang="en-US" i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335428" y="5546646"/>
            <a:ext cx="441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Small memory</a:t>
            </a:r>
          </a:p>
          <a:p>
            <a:endParaRPr lang="en-US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2133600" y="4699911"/>
            <a:ext cx="914400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457200" y="1524000"/>
            <a:ext cx="2933700" cy="9906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Data owner forwards data stream to Server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5823022" y="6096000"/>
            <a:ext cx="2863778" cy="5334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Clients query Server and gets results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58200" y="1966992"/>
            <a:ext cx="942078" cy="3895506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/>
              <a:t>Client can verify results with a small digest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379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TC103457452[[fn=Celestial]]</Template>
  <TotalTime>5034</TotalTime>
  <Words>1204</Words>
  <Application>Microsoft Office PowerPoint</Application>
  <PresentationFormat>On-screen Show (4:3)</PresentationFormat>
  <Paragraphs>334</Paragraphs>
  <Slides>34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42" baseType="lpstr">
      <vt:lpstr>Arial</vt:lpstr>
      <vt:lpstr>Calibri</vt:lpstr>
      <vt:lpstr>Cambria Math</vt:lpstr>
      <vt:lpstr>Symbol</vt:lpstr>
      <vt:lpstr>Times New Roman</vt:lpstr>
      <vt:lpstr>Viner Hand ITC</vt:lpstr>
      <vt:lpstr>wf_SegoeUI</vt:lpstr>
      <vt:lpstr>Office Theme</vt:lpstr>
      <vt:lpstr>Publicly verifiable Grouped Aggregation Queries on  Outsourced Data Streams</vt:lpstr>
      <vt:lpstr>Publicly verifiable Grouped Aggregation Queries on  Outsourced Data Streams</vt:lpstr>
      <vt:lpstr>Databases, Data Engineering, Data X….</vt:lpstr>
      <vt:lpstr>Outline</vt:lpstr>
      <vt:lpstr>In-house Stream Processing</vt:lpstr>
      <vt:lpstr>Motivation</vt:lpstr>
      <vt:lpstr>Motivating Examples</vt:lpstr>
      <vt:lpstr> tasks</vt:lpstr>
      <vt:lpstr>Outsourced Stream Processing</vt:lpstr>
      <vt:lpstr>Model</vt:lpstr>
      <vt:lpstr>Grouped Aggregation Query</vt:lpstr>
      <vt:lpstr>Security Goals</vt:lpstr>
      <vt:lpstr>Desired properties of T</vt:lpstr>
      <vt:lpstr>Outline</vt:lpstr>
      <vt:lpstr>Prior Work (Yi et al. TODS’09)</vt:lpstr>
      <vt:lpstr>Structure of DiSH</vt:lpstr>
      <vt:lpstr>Security Analysis</vt:lpstr>
      <vt:lpstr>PowerPoint Presentation</vt:lpstr>
      <vt:lpstr>How to use the discrete log</vt:lpstr>
      <vt:lpstr>PowerPoint Presentation</vt:lpstr>
      <vt:lpstr>PowerPoint Presentation</vt:lpstr>
      <vt:lpstr>The Basic Protocol</vt:lpstr>
      <vt:lpstr>The Optimized Protocol</vt:lpstr>
      <vt:lpstr>Security Analysis</vt:lpstr>
      <vt:lpstr>Outline</vt:lpstr>
      <vt:lpstr>Queries on Subset of Groups</vt:lpstr>
      <vt:lpstr>Static Subset Queries</vt:lpstr>
      <vt:lpstr>Concurrent Queries with  Multiple Grouping Schemes</vt:lpstr>
      <vt:lpstr>Other Extensions due to  Composability of DiSH</vt:lpstr>
      <vt:lpstr>Outline</vt:lpstr>
      <vt:lpstr>Experimental Setup</vt:lpstr>
      <vt:lpstr>DiSH Overheads</vt:lpstr>
      <vt:lpstr>Subset Query Results</vt:lpstr>
      <vt:lpstr>Conclusion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Suman Nath</dc:creator>
  <cp:lastModifiedBy>Suman Nath</cp:lastModifiedBy>
  <cp:revision>153</cp:revision>
  <dcterms:created xsi:type="dcterms:W3CDTF">2013-02-25T19:53:35Z</dcterms:created>
  <dcterms:modified xsi:type="dcterms:W3CDTF">2013-07-18T22:39:20Z</dcterms:modified>
</cp:coreProperties>
</file>