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7.xml" ContentType="application/vnd.openxmlformats-officedocument.presentationml.notesSlide+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customXml/itemProps4.xml" ContentType="application/vnd.openxmlformats-officedocument.customXmlPropertie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5"/>
  </p:sldMasterIdLst>
  <p:notesMasterIdLst>
    <p:notesMasterId r:id="rId89"/>
  </p:notesMasterIdLst>
  <p:handoutMasterIdLst>
    <p:handoutMasterId r:id="rId90"/>
  </p:handoutMasterIdLst>
  <p:sldIdLst>
    <p:sldId id="257" r:id="rId6"/>
    <p:sldId id="370" r:id="rId7"/>
    <p:sldId id="371" r:id="rId8"/>
    <p:sldId id="376" r:id="rId9"/>
    <p:sldId id="380" r:id="rId10"/>
    <p:sldId id="382" r:id="rId11"/>
    <p:sldId id="372" r:id="rId12"/>
    <p:sldId id="446" r:id="rId13"/>
    <p:sldId id="488" r:id="rId14"/>
    <p:sldId id="384" r:id="rId15"/>
    <p:sldId id="420" r:id="rId16"/>
    <p:sldId id="421" r:id="rId17"/>
    <p:sldId id="422" r:id="rId18"/>
    <p:sldId id="423" r:id="rId19"/>
    <p:sldId id="424" r:id="rId20"/>
    <p:sldId id="425" r:id="rId21"/>
    <p:sldId id="426" r:id="rId22"/>
    <p:sldId id="427" r:id="rId23"/>
    <p:sldId id="394" r:id="rId24"/>
    <p:sldId id="395" r:id="rId25"/>
    <p:sldId id="396" r:id="rId26"/>
    <p:sldId id="397" r:id="rId27"/>
    <p:sldId id="398" r:id="rId28"/>
    <p:sldId id="399" r:id="rId29"/>
    <p:sldId id="400" r:id="rId30"/>
    <p:sldId id="401" r:id="rId31"/>
    <p:sldId id="402" r:id="rId32"/>
    <p:sldId id="403" r:id="rId33"/>
    <p:sldId id="404" r:id="rId34"/>
    <p:sldId id="405" r:id="rId35"/>
    <p:sldId id="406" r:id="rId36"/>
    <p:sldId id="407" r:id="rId37"/>
    <p:sldId id="409" r:id="rId38"/>
    <p:sldId id="410" r:id="rId39"/>
    <p:sldId id="411" r:id="rId40"/>
    <p:sldId id="428" r:id="rId41"/>
    <p:sldId id="385" r:id="rId42"/>
    <p:sldId id="433" r:id="rId43"/>
    <p:sldId id="434" r:id="rId44"/>
    <p:sldId id="459" r:id="rId45"/>
    <p:sldId id="460" r:id="rId46"/>
    <p:sldId id="485" r:id="rId47"/>
    <p:sldId id="486" r:id="rId48"/>
    <p:sldId id="464" r:id="rId49"/>
    <p:sldId id="465" r:id="rId50"/>
    <p:sldId id="466" r:id="rId51"/>
    <p:sldId id="468" r:id="rId52"/>
    <p:sldId id="469" r:id="rId53"/>
    <p:sldId id="471" r:id="rId54"/>
    <p:sldId id="472" r:id="rId55"/>
    <p:sldId id="475" r:id="rId56"/>
    <p:sldId id="476" r:id="rId57"/>
    <p:sldId id="477" r:id="rId58"/>
    <p:sldId id="478" r:id="rId59"/>
    <p:sldId id="484" r:id="rId60"/>
    <p:sldId id="479" r:id="rId61"/>
    <p:sldId id="499" r:id="rId62"/>
    <p:sldId id="498" r:id="rId63"/>
    <p:sldId id="490" r:id="rId64"/>
    <p:sldId id="481" r:id="rId65"/>
    <p:sldId id="388" r:id="rId66"/>
    <p:sldId id="445" r:id="rId67"/>
    <p:sldId id="393" r:id="rId68"/>
    <p:sldId id="500" r:id="rId69"/>
    <p:sldId id="501" r:id="rId70"/>
    <p:sldId id="504" r:id="rId71"/>
    <p:sldId id="502" r:id="rId72"/>
    <p:sldId id="503" r:id="rId73"/>
    <p:sldId id="363" r:id="rId74"/>
    <p:sldId id="318" r:id="rId75"/>
    <p:sldId id="348" r:id="rId76"/>
    <p:sldId id="349" r:id="rId77"/>
    <p:sldId id="350" r:id="rId78"/>
    <p:sldId id="351" r:id="rId79"/>
    <p:sldId id="352" r:id="rId80"/>
    <p:sldId id="353" r:id="rId81"/>
    <p:sldId id="354" r:id="rId82"/>
    <p:sldId id="355" r:id="rId83"/>
    <p:sldId id="356" r:id="rId84"/>
    <p:sldId id="357" r:id="rId85"/>
    <p:sldId id="358" r:id="rId86"/>
    <p:sldId id="359" r:id="rId87"/>
    <p:sldId id="360" r:id="rId88"/>
  </p:sldIdLst>
  <p:sldSz cx="9144000" cy="6858000" type="screen4x3"/>
  <p:notesSz cx="6858000" cy="9144000"/>
  <p:defaultTextStyle>
    <a:defPPr>
      <a:defRPr lang="en-US"/>
    </a:defPPr>
    <a:lvl1pPr algn="l" defTabSz="912813" rtl="0" fontAlgn="base">
      <a:spcBef>
        <a:spcPct val="0"/>
      </a:spcBef>
      <a:spcAft>
        <a:spcPct val="0"/>
      </a:spcAft>
      <a:defRPr kern="1200">
        <a:solidFill>
          <a:schemeClr val="tx1"/>
        </a:solidFill>
        <a:latin typeface="Arial" charset="0"/>
        <a:ea typeface="+mn-ea"/>
        <a:cs typeface="+mn-cs"/>
      </a:defRPr>
    </a:lvl1pPr>
    <a:lvl2pPr marL="455613" indent="1588" algn="l" defTabSz="912813" rtl="0" fontAlgn="base">
      <a:spcBef>
        <a:spcPct val="0"/>
      </a:spcBef>
      <a:spcAft>
        <a:spcPct val="0"/>
      </a:spcAft>
      <a:defRPr kern="1200">
        <a:solidFill>
          <a:schemeClr val="tx1"/>
        </a:solidFill>
        <a:latin typeface="Arial" charset="0"/>
        <a:ea typeface="+mn-ea"/>
        <a:cs typeface="+mn-cs"/>
      </a:defRPr>
    </a:lvl2pPr>
    <a:lvl3pPr marL="912813" indent="1588" algn="l" defTabSz="912813" rtl="0" fontAlgn="base">
      <a:spcBef>
        <a:spcPct val="0"/>
      </a:spcBef>
      <a:spcAft>
        <a:spcPct val="0"/>
      </a:spcAft>
      <a:defRPr kern="1200">
        <a:solidFill>
          <a:schemeClr val="tx1"/>
        </a:solidFill>
        <a:latin typeface="Arial" charset="0"/>
        <a:ea typeface="+mn-ea"/>
        <a:cs typeface="+mn-cs"/>
      </a:defRPr>
    </a:lvl3pPr>
    <a:lvl4pPr marL="1370013" indent="1588" algn="l" defTabSz="912813" rtl="0" fontAlgn="base">
      <a:spcBef>
        <a:spcPct val="0"/>
      </a:spcBef>
      <a:spcAft>
        <a:spcPct val="0"/>
      </a:spcAft>
      <a:defRPr kern="1200">
        <a:solidFill>
          <a:schemeClr val="tx1"/>
        </a:solidFill>
        <a:latin typeface="Arial" charset="0"/>
        <a:ea typeface="+mn-ea"/>
        <a:cs typeface="+mn-cs"/>
      </a:defRPr>
    </a:lvl4pPr>
    <a:lvl5pPr marL="1827213" indent="1588" algn="l" defTabSz="912813"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FCD2D"/>
    <a:srgbClr val="F1C283"/>
    <a:srgbClr val="CE7E5A"/>
    <a:srgbClr val="CF6A3D"/>
    <a:srgbClr val="9C42E6"/>
    <a:srgbClr val="D1943B"/>
    <a:srgbClr val="F8F57B"/>
    <a:srgbClr val="D5B953"/>
  </p:clrMru>
  <p:extLst>
    <p:ext uri="{E76CE94A-603C-4142-B9EB-6D1370010A27}">
      <p14:discardImageEditData xmlns="" xmlns:p14="http://schemas.microsoft.com/office/powerpoint/2007/7/12/main" val="0"/>
    </p:ext>
    <p:ext uri="{D31A062A-798A-4329-ABDD-BBA856620510}">
      <p14:defaultImageDpi xmlns="" xmlns:p14="http://schemas.microsoft.com/office/powerpoint/2007/7/12/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39" autoAdjust="0"/>
    <p:restoredTop sz="92712" autoAdjust="0"/>
  </p:normalViewPr>
  <p:slideViewPr>
    <p:cSldViewPr>
      <p:cViewPr varScale="1">
        <p:scale>
          <a:sx n="72" d="100"/>
          <a:sy n="72" d="100"/>
        </p:scale>
        <p:origin x="-978" y="-84"/>
      </p:cViewPr>
      <p:guideLst>
        <p:guide orient="horz" pos="146"/>
        <p:guide orient="horz" pos="889"/>
        <p:guide orient="horz" pos="1490"/>
        <p:guide orient="horz"/>
        <p:guide orient="horz" pos="1200"/>
        <p:guide orient="horz" pos="2737"/>
        <p:guide pos="2880"/>
        <p:guide pos="250"/>
        <p:guide pos="455"/>
        <p:guide pos="5520"/>
        <p:guide pos="863"/>
        <p:guide pos="529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179" y="-8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handoutMaster" Target="handoutMasters/handout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view3D>
      <c:rAngAx val="1"/>
    </c:view3D>
    <c:plotArea>
      <c:layout>
        <c:manualLayout>
          <c:layoutTarget val="inner"/>
          <c:xMode val="edge"/>
          <c:yMode val="edge"/>
          <c:x val="0"/>
          <c:y val="0"/>
          <c:w val="0.96014492753623193"/>
          <c:h val="0.94169270833333363"/>
        </c:manualLayout>
      </c:layout>
      <c:bar3DChart>
        <c:barDir val="col"/>
        <c:grouping val="percentStacked"/>
        <c:ser>
          <c:idx val="0"/>
          <c:order val="0"/>
          <c:tx>
            <c:strRef>
              <c:f>Sheet1!$A$2</c:f>
              <c:strCache>
                <c:ptCount val="1"/>
                <c:pt idx="0">
                  <c:v>Examples</c:v>
                </c:pt>
              </c:strCache>
            </c:strRef>
          </c:tx>
          <c:dLbls>
            <c:txPr>
              <a:bodyPr/>
              <a:lstStyle/>
              <a:p>
                <a:pPr>
                  <a:defRPr sz="1600"/>
                </a:pPr>
                <a:endParaRPr lang="en-US"/>
              </a:p>
            </c:txPr>
            <c:showVal val="1"/>
            <c:showSerName val="1"/>
            <c:separator>
</c:separator>
          </c:dLbls>
          <c:cat>
            <c:strRef>
              <c:f>Sheet1!$B$1:$C$1</c:f>
              <c:strCache>
                <c:ptCount val="1"/>
                <c:pt idx="0">
                  <c:v>Pages</c:v>
                </c:pt>
              </c:strCache>
            </c:strRef>
          </c:cat>
          <c:val>
            <c:numRef>
              <c:f>Sheet1!$B$2:$C$2</c:f>
              <c:numCache>
                <c:formatCode>0%</c:formatCode>
                <c:ptCount val="1"/>
                <c:pt idx="0">
                  <c:v>0.16845878136201001</c:v>
                </c:pt>
              </c:numCache>
            </c:numRef>
          </c:val>
        </c:ser>
        <c:ser>
          <c:idx val="1"/>
          <c:order val="1"/>
          <c:tx>
            <c:strRef>
              <c:f>Sheet1!$A$3</c:f>
              <c:strCache>
                <c:ptCount val="1"/>
                <c:pt idx="0">
                  <c:v>Server Details</c:v>
                </c:pt>
              </c:strCache>
            </c:strRef>
          </c:tx>
          <c:dLbls>
            <c:txPr>
              <a:bodyPr/>
              <a:lstStyle/>
              <a:p>
                <a:pPr>
                  <a:defRPr sz="1600"/>
                </a:pPr>
                <a:endParaRPr lang="en-US"/>
              </a:p>
            </c:txPr>
            <c:showVal val="1"/>
            <c:showSerName val="1"/>
          </c:dLbls>
          <c:cat>
            <c:strRef>
              <c:f>Sheet1!$B$1:$C$1</c:f>
              <c:strCache>
                <c:ptCount val="1"/>
                <c:pt idx="0">
                  <c:v>Pages</c:v>
                </c:pt>
              </c:strCache>
            </c:strRef>
          </c:cat>
          <c:val>
            <c:numRef>
              <c:f>Sheet1!$B$3:$C$3</c:f>
              <c:numCache>
                <c:formatCode>0%</c:formatCode>
                <c:ptCount val="1"/>
                <c:pt idx="0">
                  <c:v>0.2078853046595</c:v>
                </c:pt>
              </c:numCache>
            </c:numRef>
          </c:val>
        </c:ser>
        <c:ser>
          <c:idx val="2"/>
          <c:order val="2"/>
          <c:tx>
            <c:strRef>
              <c:f>Sheet1!$A$4</c:f>
              <c:strCache>
                <c:ptCount val="1"/>
                <c:pt idx="0">
                  <c:v>Client Details</c:v>
                </c:pt>
              </c:strCache>
            </c:strRef>
          </c:tx>
          <c:dLbls>
            <c:txPr>
              <a:bodyPr/>
              <a:lstStyle/>
              <a:p>
                <a:pPr>
                  <a:defRPr sz="1600"/>
                </a:pPr>
                <a:endParaRPr lang="en-US"/>
              </a:p>
            </c:txPr>
            <c:showVal val="1"/>
            <c:showSerName val="1"/>
          </c:dLbls>
          <c:cat>
            <c:strRef>
              <c:f>Sheet1!$B$1:$C$1</c:f>
              <c:strCache>
                <c:ptCount val="1"/>
                <c:pt idx="0">
                  <c:v>Pages</c:v>
                </c:pt>
              </c:strCache>
            </c:strRef>
          </c:cat>
          <c:val>
            <c:numRef>
              <c:f>Sheet1!$B$4:$C$4</c:f>
              <c:numCache>
                <c:formatCode>0%</c:formatCode>
                <c:ptCount val="1"/>
                <c:pt idx="0">
                  <c:v>0.24372759856631102</c:v>
                </c:pt>
              </c:numCache>
            </c:numRef>
          </c:val>
        </c:ser>
        <c:ser>
          <c:idx val="3"/>
          <c:order val="3"/>
          <c:tx>
            <c:strRef>
              <c:f>Sheet1!$A$5</c:f>
              <c:strCache>
                <c:ptCount val="1"/>
                <c:pt idx="0">
                  <c:v>Messages</c:v>
                </c:pt>
              </c:strCache>
            </c:strRef>
          </c:tx>
          <c:dPt>
            <c:idx val="0"/>
            <c:spPr>
              <a:solidFill>
                <a:srgbClr val="0070C0"/>
              </a:solidFill>
            </c:spPr>
          </c:dPt>
          <c:dLbls>
            <c:dLbl>
              <c:idx val="0"/>
              <c:layout>
                <c:manualLayout>
                  <c:x val="5.4347826086956772E-3"/>
                  <c:y val="1.8229166666666817E-2"/>
                </c:manualLayout>
              </c:layout>
              <c:showVal val="1"/>
              <c:showSerName val="1"/>
            </c:dLbl>
            <c:txPr>
              <a:bodyPr/>
              <a:lstStyle/>
              <a:p>
                <a:pPr>
                  <a:defRPr sz="1600"/>
                </a:pPr>
                <a:endParaRPr lang="en-US"/>
              </a:p>
            </c:txPr>
            <c:showVal val="1"/>
            <c:showSerName val="1"/>
          </c:dLbls>
          <c:cat>
            <c:strRef>
              <c:f>Sheet1!$B$1:$C$1</c:f>
              <c:strCache>
                <c:ptCount val="1"/>
                <c:pt idx="0">
                  <c:v>Pages</c:v>
                </c:pt>
              </c:strCache>
            </c:strRef>
          </c:cat>
          <c:val>
            <c:numRef>
              <c:f>Sheet1!$B$5:$C$5</c:f>
              <c:numCache>
                <c:formatCode>0%</c:formatCode>
                <c:ptCount val="1"/>
                <c:pt idx="0">
                  <c:v>0.35125448028673834</c:v>
                </c:pt>
              </c:numCache>
            </c:numRef>
          </c:val>
        </c:ser>
        <c:ser>
          <c:idx val="4"/>
          <c:order val="4"/>
          <c:tx>
            <c:strRef>
              <c:f>Sheet1!$A$6</c:f>
              <c:strCache>
                <c:ptCount val="1"/>
                <c:pt idx="0">
                  <c:v>Intro</c:v>
                </c:pt>
              </c:strCache>
            </c:strRef>
          </c:tx>
          <c:dLbls>
            <c:txPr>
              <a:bodyPr/>
              <a:lstStyle/>
              <a:p>
                <a:pPr>
                  <a:defRPr sz="1600"/>
                </a:pPr>
                <a:endParaRPr lang="en-US"/>
              </a:p>
            </c:txPr>
            <c:showVal val="1"/>
            <c:showSerName val="1"/>
          </c:dLbls>
          <c:cat>
            <c:strRef>
              <c:f>Sheet1!$B$1:$C$1</c:f>
              <c:strCache>
                <c:ptCount val="1"/>
                <c:pt idx="0">
                  <c:v>Pages</c:v>
                </c:pt>
              </c:strCache>
            </c:strRef>
          </c:cat>
          <c:val>
            <c:numRef>
              <c:f>Sheet1!$B$6:$C$6</c:f>
              <c:numCache>
                <c:formatCode>0%</c:formatCode>
                <c:ptCount val="1"/>
                <c:pt idx="0">
                  <c:v>2.8673835125448442E-2</c:v>
                </c:pt>
              </c:numCache>
            </c:numRef>
          </c:val>
        </c:ser>
        <c:dLbls>
          <c:showVal val="1"/>
        </c:dLbls>
        <c:shape val="box"/>
        <c:axId val="170945536"/>
        <c:axId val="170955520"/>
        <c:axId val="0"/>
      </c:bar3DChart>
      <c:catAx>
        <c:axId val="170945536"/>
        <c:scaling>
          <c:orientation val="minMax"/>
        </c:scaling>
        <c:delete val="1"/>
        <c:axPos val="b"/>
        <c:numFmt formatCode="General" sourceLinked="1"/>
        <c:tickLblPos val="none"/>
        <c:crossAx val="170955520"/>
        <c:crosses val="autoZero"/>
        <c:auto val="1"/>
        <c:lblAlgn val="ctr"/>
        <c:lblOffset val="100"/>
      </c:catAx>
      <c:valAx>
        <c:axId val="170955520"/>
        <c:scaling>
          <c:orientation val="minMax"/>
        </c:scaling>
        <c:delete val="1"/>
        <c:axPos val="l"/>
        <c:numFmt formatCode="0%" sourceLinked="1"/>
        <c:tickLblPos val="none"/>
        <c:crossAx val="170945536"/>
        <c:crosses val="autoZero"/>
        <c:crossBetween val="between"/>
      </c:valAx>
    </c:plotArea>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A730A468-66E0-44AC-A6DB-E32D5D5F3CF3}" type="datetimeFigureOut">
              <a:rPr lang="en-US"/>
              <a:pPr>
                <a:defRPr/>
              </a:pPr>
              <a:t>6/25/2009</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mn-lt"/>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90B09E66-3115-4231-BCB2-DC012C6BD90E}" type="slidenum">
              <a:rPr lang="en-US"/>
              <a:pPr>
                <a:defRPr/>
              </a:pPr>
              <a:t>‹#›</a:t>
            </a:fld>
            <a:endParaRPr lang="en-US"/>
          </a:p>
        </p:txBody>
      </p:sp>
    </p:spTree>
    <p:extLst>
      <p:ext uri="{BB962C8B-B14F-4D97-AF65-F5344CB8AC3E}">
        <p14:creationId xmlns="" xmlns:p14="http://schemas.microsoft.com/office/powerpoint/2007/7/12/main" val="3333543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3C671722-8255-47A9-8064-C7C22778A528}" type="datetimeFigureOut">
              <a:rPr lang="en-US"/>
              <a:pPr>
                <a:defRPr/>
              </a:pPr>
              <a:t>6/25/2009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DA252740-BEA0-4262-8B53-82C688DB247C}" type="slidenum">
              <a:rPr lang="en-US"/>
              <a:pPr>
                <a:defRPr/>
              </a:pPr>
              <a:t>‹#›</a:t>
            </a:fld>
            <a:endParaRPr lang="en-US" dirty="0"/>
          </a:p>
        </p:txBody>
      </p:sp>
    </p:spTree>
    <p:extLst>
      <p:ext uri="{BB962C8B-B14F-4D97-AF65-F5344CB8AC3E}">
        <p14:creationId xmlns="" xmlns:p14="http://schemas.microsoft.com/office/powerpoint/2007/7/12/main" val="1650762168"/>
      </p:ext>
    </p:extLst>
  </p:cSld>
  <p:clrMap bg1="lt1" tx1="dk1" bg2="lt2" tx2="dk2" accent1="accent1" accent2="accent2" accent3="accent3" accent4="accent4" accent5="accent5" accent6="accent6" hlink="hlink" folHlink="folHlink"/>
  <p:notesStyle>
    <a:lvl1pPr algn="l" defTabSz="912813" rtl="0" fontAlgn="base">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2pPr>
    <a:lvl3pPr marL="327025" indent="-114300"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3pPr>
    <a:lvl4pPr marL="482600" indent="-146050"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4pPr>
    <a:lvl5pPr marL="614363" indent="-114300"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ln>
            <a:solidFill>
              <a:srgbClr val="000000"/>
            </a:solidFill>
            <a:miter lim="800000"/>
            <a:headEnd/>
            <a:tailEnd/>
          </a:ln>
          <a:extLst>
            <a:ext uri="{909E8E84-426E-40dd-AFC4-6F175D3DCCD1}">
              <a14:hiddenFill xmlns="" xmlns:a14="http://schemas.microsoft.com/office/drawing/2007/7/7/main">
                <a:solidFill>
                  <a:srgbClr xmlns:mc="http://schemas.openxmlformats.org/markup-compatibility/2006" val="FFFFFF" mc:Ignorable=""/>
                </a:solidFill>
              </a14:hiddenFill>
            </a:ext>
          </a:extLst>
        </p:spPr>
      </p:sp>
      <p:sp>
        <p:nvSpPr>
          <p:cNvPr id="27651" name="Notes Placeholder 2"/>
          <p:cNvSpPr>
            <a:spLocks noGrp="1"/>
          </p:cNvSpPr>
          <p:nvPr>
            <p:ph type="body" idx="1"/>
          </p:nvPr>
        </p:nvSpPr>
        <p:spPr bwMode="auto">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7652" name="Header Placeholder 3"/>
          <p:cNvSpPr>
            <a:spLocks noGrp="1"/>
          </p:cNvSpPr>
          <p:nvPr>
            <p:ph type="hdr" sz="quarter"/>
          </p:nvPr>
        </p:nvSpPr>
        <p:spPr bwMode="auto">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endParaRPr lang="en-US" smtClean="0">
              <a:latin typeface="Calibri" pitchFamily="34" charset="0"/>
            </a:endParaRPr>
          </a:p>
        </p:txBody>
      </p:sp>
      <p:sp>
        <p:nvSpPr>
          <p:cNvPr id="27653" name="Date Placeholder 4"/>
          <p:cNvSpPr>
            <a:spLocks noGrp="1"/>
          </p:cNvSpPr>
          <p:nvPr>
            <p:ph type="dt" sz="quarter" idx="1"/>
          </p:nvPr>
        </p:nvSpPr>
        <p:spPr bwMode="auto">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fld id="{BC9A24B0-52B8-4448-99A5-FA709AA4BC71}" type="datetime8">
              <a:rPr lang="en-US">
                <a:latin typeface="Calibri" pitchFamily="34" charset="0"/>
              </a:rPr>
              <a:pPr defTabSz="912813" fontAlgn="base">
                <a:spcBef>
                  <a:spcPct val="0"/>
                </a:spcBef>
                <a:spcAft>
                  <a:spcPct val="0"/>
                </a:spcAft>
              </a:pPr>
              <a:t>6/25/2009 1:23 PM</a:t>
            </a:fld>
            <a:endParaRPr lang="en-US">
              <a:latin typeface="Calibri" pitchFamily="34" charset="0"/>
            </a:endParaRPr>
          </a:p>
        </p:txBody>
      </p:sp>
      <p:sp>
        <p:nvSpPr>
          <p:cNvPr id="27654" name="Footer Placeholder 5"/>
          <p:cNvSpPr>
            <a:spLocks noGrp="1"/>
          </p:cNvSpPr>
          <p:nvPr>
            <p:ph type="ftr" sz="quarter" idx="4"/>
          </p:nvPr>
        </p:nvSpPr>
        <p:spPr bwMode="auto">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 uri="{53640926-AAD7-44d8-BBD7-CCE9431645EC}">
              <a14:shadowObscured xmlns="" xmlns:a14="http://schemas.microsoft.com/office/drawing/2007/7/7/main" val="1"/>
            </a:ext>
          </a:extLst>
        </p:spPr>
        <p:txBody>
          <a:bodyPr wrap="square" numCol="1"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r>
              <a:rPr lang="en-US">
                <a:solidFill>
                  <a:srgbClr val="000000"/>
                </a:solidFill>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pPr defTabSz="912813" fontAlgn="base">
              <a:spcBef>
                <a:spcPct val="0"/>
              </a:spcBef>
              <a:spcAft>
                <a:spcPct val="0"/>
              </a:spcAft>
            </a:pPr>
            <a:endParaRPr lang="en-US"/>
          </a:p>
        </p:txBody>
      </p:sp>
      <p:sp>
        <p:nvSpPr>
          <p:cNvPr id="27655" name="Slide Number Placeholder 6"/>
          <p:cNvSpPr>
            <a:spLocks noGrp="1"/>
          </p:cNvSpPr>
          <p:nvPr>
            <p:ph type="sldNum" sz="quarter" idx="5"/>
          </p:nvPr>
        </p:nvSpPr>
        <p:spPr bwMode="auto">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fld id="{0D43892C-510C-4AD3-8B45-7006B1638144}" type="slidenum">
              <a:rPr lang="en-US">
                <a:latin typeface="Calibri" pitchFamily="34" charset="0"/>
              </a:rPr>
              <a:pPr defTabSz="912813" fontAlgn="base">
                <a:spcBef>
                  <a:spcPct val="0"/>
                </a:spcBef>
                <a:spcAft>
                  <a:spcPct val="0"/>
                </a:spcAft>
              </a:pPr>
              <a:t>1</a:t>
            </a:fld>
            <a:endParaRPr 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6/25/2009 1:23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F19DF1-1709-4E9C-BEF1-7DE6E918717F}" type="slidenum">
              <a:rPr lang="en-US" smtClean="0"/>
              <a:pPr/>
              <a:t>33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6/25/2009 1:23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6/25/2009 1:23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6/25/2009 2:08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6/25/2009 1:23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op_banner.png"/>
          <p:cNvPicPr>
            <a:picLocks noChangeAspect="1"/>
          </p:cNvPicPr>
          <p:nvPr userDrawn="1"/>
        </p:nvPicPr>
        <p:blipFill>
          <a:blip r:embed="rId2" cstate="print">
            <a:extLst>
              <a:ext uri="28A0092B-C50C-407e-A947-70E740481C1C">
                <a14:useLocalDpi xmlns="" xmlns:a14="http://schemas.microsoft.com/office/drawing/2007/7/7/main" val="0"/>
              </a:ext>
            </a:extLst>
          </a:blip>
          <a:srcRect/>
          <a:stretch>
            <a:fillRect/>
          </a:stretch>
        </p:blipFill>
        <p:spPr bwMode="auto">
          <a:xfrm>
            <a:off x="0" y="0"/>
            <a:ext cx="9144000" cy="1031875"/>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Lst>
        </p:spPr>
      </p:pic>
      <p:sp>
        <p:nvSpPr>
          <p:cNvPr id="2" name="Title 1"/>
          <p:cNvSpPr>
            <a:spLocks noGrp="1"/>
          </p:cNvSpPr>
          <p:nvPr>
            <p:ph type="ctrTitle"/>
          </p:nvPr>
        </p:nvSpPr>
        <p:spPr>
          <a:xfrm>
            <a:off x="722313" y="1905000"/>
            <a:ext cx="7690115" cy="750205"/>
          </a:xfrm>
          <a:noFill/>
          <a:ln w="9525">
            <a:noFill/>
            <a:miter lim="800000"/>
            <a:headEnd/>
            <a:tailEnd/>
          </a:ln>
        </p:spPr>
        <p:txBody>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2" y="4344458"/>
            <a:ext cx="7690116" cy="473207"/>
          </a:xfrm>
          <a:noFill/>
          <a:ln w="9525">
            <a:noFill/>
            <a:miter lim="800000"/>
            <a:headEnd/>
            <a:tailEnd/>
          </a:ln>
        </p:spPr>
        <p:txBody>
          <a:bodyPr anchor="b"/>
          <a:lstStyle>
            <a:lvl1pPr marL="0" indent="0" algn="l" defTabSz="912777" rtl="0" eaLnBrk="0" fontAlgn="base" hangingPunct="0">
              <a:lnSpc>
                <a:spcPct val="90000"/>
              </a:lnSpc>
              <a:spcBef>
                <a:spcPct val="0"/>
              </a:spcBef>
              <a:spcAft>
                <a:spcPct val="0"/>
              </a:spcAft>
              <a:buClr>
                <a:schemeClr val="tx2"/>
              </a:buClr>
              <a:buSzPct val="95000"/>
              <a:buFont typeface="Wingdings" pitchFamily="2" charset="2"/>
              <a:buNone/>
              <a:defRPr lang="en-US" sz="34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 xmlns:p14="http://schemas.microsoft.com/office/powerpoint/2007/7/12/main" val="417770917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920750" y="2365375"/>
            <a:ext cx="7302500" cy="1000125"/>
          </a:xfrm>
          <a:prstGeom prst="rect">
            <a:avLst/>
          </a:prstGeom>
          <a:noFill/>
        </p:spPr>
        <p:txBody>
          <a:bodyPr wrap="none" lIns="76197" tIns="38098" rIns="76197" bIns="38098">
            <a:spAutoFit/>
          </a:bodyPr>
          <a:lstStyle/>
          <a:p>
            <a:pPr defTabSz="914363" fontAlgn="auto">
              <a:spcBef>
                <a:spcPts val="0"/>
              </a:spcBef>
              <a:spcAft>
                <a:spcPts val="0"/>
              </a:spcAft>
              <a:defRPr/>
            </a:pPr>
            <a:r>
              <a:rPr lang="en-US" sz="6000" dirty="0">
                <a:solidFill>
                  <a:schemeClr val="bg1"/>
                </a:solidFill>
                <a:latin typeface="+mn-lt"/>
              </a:rPr>
              <a:t>WALK-IN GOES HERE</a:t>
            </a:r>
          </a:p>
        </p:txBody>
      </p:sp>
    </p:spTree>
    <p:extLst>
      <p:ext uri="{BB962C8B-B14F-4D97-AF65-F5344CB8AC3E}">
        <p14:creationId xmlns="" xmlns:p14="http://schemas.microsoft.com/office/powerpoint/2007/7/12/main" val="238014032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07/7/12/main" val="224718062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extLst>
      <p:ext uri="{BB962C8B-B14F-4D97-AF65-F5344CB8AC3E}">
        <p14:creationId xmlns="" xmlns:p14="http://schemas.microsoft.com/office/powerpoint/2007/7/12/main" val="100109369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457200" y="6356350"/>
            <a:ext cx="2133600" cy="365125"/>
          </a:xfrm>
          <a:prstGeom prst="rect">
            <a:avLst/>
          </a:prstGeom>
          <a:ln/>
        </p:spPr>
        <p:txBody>
          <a:bodyPr/>
          <a:lstStyle>
            <a:lvl1pPr>
              <a:defRPr/>
            </a:lvl1pPr>
          </a:lstStyle>
          <a:p>
            <a:endParaRPr lang="en-US"/>
          </a:p>
        </p:txBody>
      </p:sp>
      <p:sp>
        <p:nvSpPr>
          <p:cNvPr id="5" name="Footer Placeholder 4"/>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endParaRPr lang="en-US"/>
          </a:p>
        </p:txBody>
      </p:sp>
      <p:sp>
        <p:nvSpPr>
          <p:cNvPr id="6" name="Slide Number Placeholder 5"/>
          <p:cNvSpPr>
            <a:spLocks noGrp="1" noChangeArrowheads="1"/>
          </p:cNvSpPr>
          <p:nvPr>
            <p:ph type="sldNum" sz="quarter" idx="12"/>
          </p:nvPr>
        </p:nvSpPr>
        <p:spPr>
          <a:xfrm>
            <a:off x="6553200" y="6356350"/>
            <a:ext cx="2133600" cy="365125"/>
          </a:xfrm>
          <a:prstGeom prst="rect">
            <a:avLst/>
          </a:prstGeom>
        </p:spPr>
        <p:txBody>
          <a:bodyPr/>
          <a:lstStyle>
            <a:lvl1pPr>
              <a:defRPr/>
            </a:lvl1pPr>
          </a:lstStyle>
          <a:p>
            <a:fld id="{E15894C2-CFDA-4C04-930E-514B4DAFB658}" type="slidenum">
              <a:rPr lang="en-US"/>
              <a:pPr/>
              <a:t>‹#›</a:t>
            </a:fld>
            <a:endParaRPr lang="en-US"/>
          </a:p>
        </p:txBody>
      </p:sp>
    </p:spTree>
    <p:extLst>
      <p:ext uri="{BB962C8B-B14F-4D97-AF65-F5344CB8AC3E}">
        <p14:creationId xmlns="" xmlns:p14="http://schemas.microsoft.com/office/powerpoint/2007/7/12/main" val="3880543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solidFill>
          <a:schemeClr val="tx1"/>
        </a:solidFill>
        <a:effectLst/>
      </p:bgPr>
    </p:bg>
    <p:spTree>
      <p:nvGrpSpPr>
        <p:cNvPr id="1" name=""/>
        <p:cNvGrpSpPr/>
        <p:nvPr/>
      </p:nvGrpSpPr>
      <p:grpSpPr>
        <a:xfrm>
          <a:off x="0" y="0"/>
          <a:ext cx="0" cy="0"/>
          <a:chOff x="0" y="0"/>
          <a:chExt cx="0" cy="0"/>
        </a:xfrm>
      </p:grpSpPr>
      <p:pic>
        <p:nvPicPr>
          <p:cNvPr id="5" name="Picture 3" descr="top_banner.png"/>
          <p:cNvPicPr>
            <a:picLocks noChangeAspect="1"/>
          </p:cNvPicPr>
          <p:nvPr userDrawn="1"/>
        </p:nvPicPr>
        <p:blipFill>
          <a:blip r:embed="rId2" cstate="print">
            <a:extLst>
              <a:ext uri="28A0092B-C50C-407e-A947-70E740481C1C">
                <a14:useLocalDpi xmlns="" xmlns:a14="http://schemas.microsoft.com/office/drawing/2007/7/7/main" val="0"/>
              </a:ext>
            </a:extLst>
          </a:blip>
          <a:srcRect/>
          <a:stretch>
            <a:fillRect/>
          </a:stretch>
        </p:blipFill>
        <p:spPr bwMode="auto">
          <a:xfrm>
            <a:off x="0" y="0"/>
            <a:ext cx="9142413" cy="1031875"/>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Lst>
        </p:spPr>
      </p:pic>
      <p:sp>
        <p:nvSpPr>
          <p:cNvPr id="2" name="Title 1"/>
          <p:cNvSpPr>
            <a:spLocks noGrp="1"/>
          </p:cNvSpPr>
          <p:nvPr>
            <p:ph type="ctrTitle"/>
          </p:nvPr>
        </p:nvSpPr>
        <p:spPr>
          <a:xfrm>
            <a:off x="722313" y="2365375"/>
            <a:ext cx="7690115" cy="750205"/>
          </a:xfrm>
          <a:noFill/>
          <a:ln w="9525">
            <a:noFill/>
            <a:miter lim="800000"/>
            <a:headEnd/>
            <a:tailEnd/>
          </a:ln>
        </p:spPr>
        <p:txBody>
          <a:bodyPr rtlCol="0"/>
          <a:lstStyle>
            <a:lvl1pPr algn="l" defTabSz="912777" rtl="0" eaLnBrk="0" fontAlgn="base" latinLnBrk="0" hangingPunct="0">
              <a:lnSpc>
                <a:spcPct val="90000"/>
              </a:lnSpc>
              <a:spcBef>
                <a:spcPct val="0"/>
              </a:spcBef>
              <a:spcAft>
                <a:spcPct val="0"/>
              </a:spcAft>
              <a:buNone/>
              <a:defRPr lang="en-US" sz="5400" b="0" kern="1200" cap="none" spc="-30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3" y="4344458"/>
            <a:ext cx="7043208" cy="473207"/>
          </a:xfrm>
          <a:noFill/>
          <a:ln w="9525">
            <a:noFill/>
            <a:miter lim="800000"/>
            <a:headEnd/>
            <a:tailEnd/>
          </a:ln>
        </p:spPr>
        <p:txBody>
          <a:bodyPr rtlCol="0" anchor="b"/>
          <a:lstStyle>
            <a:lvl1pPr marL="0" indent="0" algn="l" defTabSz="912777" rtl="0" eaLnBrk="0" fontAlgn="base" latinLnBrk="0" hangingPunct="0">
              <a:lnSpc>
                <a:spcPct val="90000"/>
              </a:lnSpc>
              <a:spcBef>
                <a:spcPct val="0"/>
              </a:spcBef>
              <a:spcAft>
                <a:spcPct val="0"/>
              </a:spcAft>
              <a:buClr>
                <a:schemeClr val="tx2"/>
              </a:buClr>
              <a:buSzPct val="95000"/>
              <a:buFont typeface="Wingdings" pitchFamily="2" charset="2"/>
              <a:buNone/>
              <a:defRPr lang="en-US" sz="3400" kern="12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1369219" y="950651"/>
            <a:ext cx="7043208" cy="1384994"/>
          </a:xfrm>
          <a:effectLst/>
        </p:spPr>
        <p:txBody>
          <a:bodyPr anchor="b">
            <a:scene3d>
              <a:camera prst="orthographicFront"/>
              <a:lightRig rig="flat" dir="t"/>
            </a:scene3d>
            <a:sp3d>
              <a:bevelT h="190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extLst>
      <p:ext uri="{BB962C8B-B14F-4D97-AF65-F5344CB8AC3E}">
        <p14:creationId xmlns="" xmlns:p14="http://schemas.microsoft.com/office/powerpoint/2007/7/12/main" val="341595631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2" descr="C:\Program Files\Microsoft Resource DVD Artwork\DVD_ART\Artwork_Imagery\Shapes and Graphics\Bullets\Blue GEL .png"/>
          <p:cNvPicPr>
            <a:picLocks noChangeAspect="1" noChangeArrowheads="1"/>
          </p:cNvPicPr>
          <p:nvPr userDrawn="1"/>
        </p:nvPicPr>
        <p:blipFill>
          <a:blip r:embed="rId2" cstate="print">
            <a:extLst>
              <a:ext uri="28A0092B-C50C-407e-A947-70E740481C1C">
                <a14:useLocalDpi xmlns="" xmlns:a14="http://schemas.microsoft.com/office/drawing/2007/7/7/main" val="0"/>
              </a:ext>
            </a:extLst>
          </a:blip>
          <a:srcRect/>
          <a:stretch>
            <a:fillRect/>
          </a:stretch>
        </p:blipFill>
        <p:spPr bwMode="auto">
          <a:xfrm>
            <a:off x="8826500" y="-317500"/>
            <a:ext cx="317500" cy="317500"/>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Lst>
        </p:spPr>
      </p:pic>
      <p:pic>
        <p:nvPicPr>
          <p:cNvPr id="6" name="Picture 3" descr="S:\ResourceDVD\Clip_Installer\DVD_ART\BoxShots_Logos\Microsoft Research\Microsoft Research b.png"/>
          <p:cNvPicPr>
            <a:picLocks noChangeAspect="1" noChangeArrowheads="1"/>
          </p:cNvPicPr>
          <p:nvPr userDrawn="1"/>
        </p:nvPicPr>
        <p:blipFill>
          <a:blip r:embed="rId3" cstate="print">
            <a:extLst>
              <a:ext uri="28A0092B-C50C-407e-A947-70E740481C1C">
                <a14:useLocalDpi xmlns="" xmlns:a14="http://schemas.microsoft.com/office/drawing/2007/7/7/main" val="0"/>
              </a:ext>
            </a:extLst>
          </a:blip>
          <a:srcRect/>
          <a:stretch>
            <a:fillRect/>
          </a:stretch>
        </p:blipFill>
        <p:spPr bwMode="auto">
          <a:xfrm>
            <a:off x="7453313" y="6248400"/>
            <a:ext cx="1398587" cy="388938"/>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 uri="{53640926-AAD7-44d8-BBD7-CCE9431645EC}">
              <a14:shadowObscured xmlns="" xmlns:a14="http://schemas.microsoft.com/office/drawing/2007/7/7/main" val="1"/>
            </a:ext>
          </a:extLst>
        </p:spPr>
      </p:pic>
      <p:sp>
        <p:nvSpPr>
          <p:cNvPr id="2" name="Title 1"/>
          <p:cNvSpPr>
            <a:spLocks noGrp="1"/>
          </p:cNvSpPr>
          <p:nvPr>
            <p:ph type="title"/>
          </p:nvPr>
        </p:nvSpPr>
        <p:spPr>
          <a:xfrm>
            <a:off x="381000" y="230187"/>
            <a:ext cx="8382000" cy="750205"/>
          </a:xfrm>
          <a:noFill/>
          <a:ln w="9525">
            <a:noFill/>
            <a:miter lim="800000"/>
            <a:headEnd/>
            <a:tailEnd/>
          </a:ln>
        </p:spPr>
        <p:txBody>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07/7/12/main" val="224439131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_w/o Logo">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07/7/12/main" val="395344976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 descr="S:\ResourceDVD\Clip_Installer\DVD_ART\BoxShots_Logos\Microsoft Research\Microsoft Research b.png"/>
          <p:cNvPicPr>
            <a:picLocks noChangeAspect="1" noChangeArrowheads="1"/>
          </p:cNvPicPr>
          <p:nvPr userDrawn="1"/>
        </p:nvPicPr>
        <p:blipFill>
          <a:blip r:embed="rId2" cstate="print">
            <a:extLst>
              <a:ext uri="28A0092B-C50C-407e-A947-70E740481C1C">
                <a14:useLocalDpi xmlns="" xmlns:a14="http://schemas.microsoft.com/office/drawing/2007/7/7/main" val="0"/>
              </a:ext>
            </a:extLst>
          </a:blip>
          <a:srcRect/>
          <a:stretch>
            <a:fillRect/>
          </a:stretch>
        </p:blipFill>
        <p:spPr bwMode="auto">
          <a:xfrm>
            <a:off x="7453313" y="6248400"/>
            <a:ext cx="1398587" cy="388938"/>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Lst>
        </p:spPr>
      </p:pic>
      <p:sp>
        <p:nvSpPr>
          <p:cNvPr id="2" name="Title 1"/>
          <p:cNvSpPr>
            <a:spLocks noGrp="1"/>
          </p:cNvSpPr>
          <p:nvPr>
            <p:ph type="title"/>
          </p:nvPr>
        </p:nvSpPr>
        <p:spPr>
          <a:xfrm>
            <a:off x="381000" y="230187"/>
            <a:ext cx="8382000" cy="750205"/>
          </a:xfrm>
          <a:noFill/>
          <a:ln w="9525">
            <a:noFill/>
            <a:miter lim="800000"/>
            <a:headEnd/>
            <a:tailEnd/>
          </a:ln>
        </p:spPr>
        <p:txBody>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07/7/12/main" val="420803138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3" descr="S:\ResourceDVD\Clip_Installer\DVD_ART\BoxShots_Logos\Microsoft Research\Microsoft Research b.png"/>
          <p:cNvPicPr>
            <a:picLocks noChangeAspect="1" noChangeArrowheads="1"/>
          </p:cNvPicPr>
          <p:nvPr userDrawn="1"/>
        </p:nvPicPr>
        <p:blipFill>
          <a:blip r:embed="rId2" cstate="print">
            <a:extLst>
              <a:ext uri="28A0092B-C50C-407e-A947-70E740481C1C">
                <a14:useLocalDpi xmlns="" xmlns:a14="http://schemas.microsoft.com/office/drawing/2007/7/7/main" val="0"/>
              </a:ext>
            </a:extLst>
          </a:blip>
          <a:srcRect/>
          <a:stretch>
            <a:fillRect/>
          </a:stretch>
        </p:blipFill>
        <p:spPr bwMode="auto">
          <a:xfrm>
            <a:off x="7453313" y="6248400"/>
            <a:ext cx="1398587" cy="388938"/>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Lst>
        </p:spPr>
      </p:pic>
      <p:sp>
        <p:nvSpPr>
          <p:cNvPr id="2" name="Title 1"/>
          <p:cNvSpPr>
            <a:spLocks noGrp="1"/>
          </p:cNvSpPr>
          <p:nvPr>
            <p:ph type="title"/>
          </p:nvPr>
        </p:nvSpPr>
        <p:spPr>
          <a:xfrm>
            <a:off x="381000" y="230187"/>
            <a:ext cx="8382000" cy="750205"/>
          </a:xfrm>
          <a:noFill/>
          <a:ln w="9525">
            <a:noFill/>
            <a:miter lim="800000"/>
            <a:headEnd/>
            <a:tailEnd/>
          </a:ln>
        </p:spPr>
        <p:txBody>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07/7/12/main" val="130589061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Tree>
    <p:extLst>
      <p:ext uri="{BB962C8B-B14F-4D97-AF65-F5344CB8AC3E}">
        <p14:creationId xmlns="" xmlns:p14="http://schemas.microsoft.com/office/powerpoint/2007/7/12/main" val="132914028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07/7/12/main" val="294516046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_w/Top Banner">
    <p:bg>
      <p:bgPr>
        <a:solidFill>
          <a:schemeClr val="tx1"/>
        </a:solidFill>
        <a:effectLst/>
      </p:bgPr>
    </p:bg>
    <p:spTree>
      <p:nvGrpSpPr>
        <p:cNvPr id="1" name=""/>
        <p:cNvGrpSpPr/>
        <p:nvPr/>
      </p:nvGrpSpPr>
      <p:grpSpPr>
        <a:xfrm>
          <a:off x="0" y="0"/>
          <a:ext cx="0" cy="0"/>
          <a:chOff x="0" y="0"/>
          <a:chExt cx="0" cy="0"/>
        </a:xfrm>
      </p:grpSpPr>
      <p:pic>
        <p:nvPicPr>
          <p:cNvPr id="2" name="Picture 3" descr="top_banner.png"/>
          <p:cNvPicPr>
            <a:picLocks noChangeAspect="1"/>
          </p:cNvPicPr>
          <p:nvPr userDrawn="1"/>
        </p:nvPicPr>
        <p:blipFill>
          <a:blip r:embed="rId2" cstate="print">
            <a:extLst>
              <a:ext uri="28A0092B-C50C-407e-A947-70E740481C1C">
                <a14:useLocalDpi xmlns="" xmlns:a14="http://schemas.microsoft.com/office/drawing/2007/7/7/main" val="0"/>
              </a:ext>
            </a:extLst>
          </a:blip>
          <a:srcRect/>
          <a:stretch>
            <a:fillRect/>
          </a:stretch>
        </p:blipFill>
        <p:spPr bwMode="auto">
          <a:xfrm>
            <a:off x="0" y="0"/>
            <a:ext cx="9144000" cy="1031875"/>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Lst>
        </p:spPr>
      </p:pic>
    </p:spTree>
    <p:extLst>
      <p:ext uri="{BB962C8B-B14F-4D97-AF65-F5344CB8AC3E}">
        <p14:creationId xmlns="" xmlns:p14="http://schemas.microsoft.com/office/powerpoint/2007/7/12/main" val="100688079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75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381000" y="1412875"/>
            <a:ext cx="8382000" cy="2211388"/>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3" r:id="rId4"/>
    <p:sldLayoutId id="2147483709" r:id="rId5"/>
    <p:sldLayoutId id="2147483710" r:id="rId6"/>
    <p:sldLayoutId id="2147483704" r:id="rId7"/>
    <p:sldLayoutId id="2147483705" r:id="rId8"/>
    <p:sldLayoutId id="2147483711" r:id="rId9"/>
    <p:sldLayoutId id="2147483712" r:id="rId10"/>
    <p:sldLayoutId id="2147483713" r:id="rId11"/>
    <p:sldLayoutId id="2147483714" r:id="rId12"/>
    <p:sldLayoutId id="2147483715" r:id="rId13"/>
  </p:sldLayoutIdLst>
  <p:transition>
    <p:fade/>
  </p:transition>
  <p:txStyles>
    <p:titleStyle>
      <a:lvl1pPr algn="l" defTabSz="911225" rtl="0" fontAlgn="base">
        <a:lnSpc>
          <a:spcPct val="90000"/>
        </a:lnSpc>
        <a:spcBef>
          <a:spcPct val="0"/>
        </a:spcBef>
        <a:spcAft>
          <a:spcPct val="0"/>
        </a:spcAft>
        <a:defRPr lang="en-US" sz="5400" kern="1200"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1225" rtl="0" fontAlgn="base">
        <a:lnSpc>
          <a:spcPct val="90000"/>
        </a:lnSpc>
        <a:spcBef>
          <a:spcPct val="0"/>
        </a:spcBef>
        <a:spcAft>
          <a:spcPct val="0"/>
        </a:spcAft>
        <a:defRPr sz="5400">
          <a:solidFill>
            <a:schemeClr val="tx1"/>
          </a:solidFill>
          <a:latin typeface="Segoe" pitchFamily="34" charset="0"/>
          <a:cs typeface="Arial" charset="0"/>
        </a:defRPr>
      </a:lvl2pPr>
      <a:lvl3pPr algn="l" defTabSz="911225" rtl="0" fontAlgn="base">
        <a:lnSpc>
          <a:spcPct val="90000"/>
        </a:lnSpc>
        <a:spcBef>
          <a:spcPct val="0"/>
        </a:spcBef>
        <a:spcAft>
          <a:spcPct val="0"/>
        </a:spcAft>
        <a:defRPr sz="5400">
          <a:solidFill>
            <a:schemeClr val="tx1"/>
          </a:solidFill>
          <a:latin typeface="Segoe" pitchFamily="34" charset="0"/>
          <a:cs typeface="Arial" charset="0"/>
        </a:defRPr>
      </a:lvl3pPr>
      <a:lvl4pPr algn="l" defTabSz="911225" rtl="0" fontAlgn="base">
        <a:lnSpc>
          <a:spcPct val="90000"/>
        </a:lnSpc>
        <a:spcBef>
          <a:spcPct val="0"/>
        </a:spcBef>
        <a:spcAft>
          <a:spcPct val="0"/>
        </a:spcAft>
        <a:defRPr sz="5400">
          <a:solidFill>
            <a:schemeClr val="tx1"/>
          </a:solidFill>
          <a:latin typeface="Segoe" pitchFamily="34" charset="0"/>
          <a:cs typeface="Arial" charset="0"/>
        </a:defRPr>
      </a:lvl4pPr>
      <a:lvl5pPr algn="l" defTabSz="911225" rtl="0" fontAlgn="base">
        <a:lnSpc>
          <a:spcPct val="90000"/>
        </a:lnSpc>
        <a:spcBef>
          <a:spcPct val="0"/>
        </a:spcBef>
        <a:spcAft>
          <a:spcPct val="0"/>
        </a:spcAft>
        <a:defRPr sz="5400">
          <a:solidFill>
            <a:schemeClr val="tx1"/>
          </a:solidFill>
          <a:latin typeface="Segoe" pitchFamily="34" charset="0"/>
          <a:cs typeface="Arial" charset="0"/>
        </a:defRPr>
      </a:lvl5pPr>
      <a:lvl6pPr marL="457200" algn="l" defTabSz="911225" rtl="0" fontAlgn="base">
        <a:lnSpc>
          <a:spcPct val="90000"/>
        </a:lnSpc>
        <a:spcBef>
          <a:spcPct val="0"/>
        </a:spcBef>
        <a:spcAft>
          <a:spcPct val="0"/>
        </a:spcAft>
        <a:defRPr sz="5400">
          <a:solidFill>
            <a:schemeClr val="tx1"/>
          </a:solidFill>
          <a:latin typeface="Segoe" pitchFamily="34" charset="0"/>
          <a:cs typeface="Arial" charset="0"/>
        </a:defRPr>
      </a:lvl6pPr>
      <a:lvl7pPr marL="914400" algn="l" defTabSz="911225" rtl="0" fontAlgn="base">
        <a:lnSpc>
          <a:spcPct val="90000"/>
        </a:lnSpc>
        <a:spcBef>
          <a:spcPct val="0"/>
        </a:spcBef>
        <a:spcAft>
          <a:spcPct val="0"/>
        </a:spcAft>
        <a:defRPr sz="5400">
          <a:solidFill>
            <a:schemeClr val="tx1"/>
          </a:solidFill>
          <a:latin typeface="Segoe" pitchFamily="34" charset="0"/>
          <a:cs typeface="Arial" charset="0"/>
        </a:defRPr>
      </a:lvl7pPr>
      <a:lvl8pPr marL="1371600" algn="l" defTabSz="911225" rtl="0" fontAlgn="base">
        <a:lnSpc>
          <a:spcPct val="90000"/>
        </a:lnSpc>
        <a:spcBef>
          <a:spcPct val="0"/>
        </a:spcBef>
        <a:spcAft>
          <a:spcPct val="0"/>
        </a:spcAft>
        <a:defRPr sz="5400">
          <a:solidFill>
            <a:schemeClr val="tx1"/>
          </a:solidFill>
          <a:latin typeface="Segoe" pitchFamily="34" charset="0"/>
          <a:cs typeface="Arial" charset="0"/>
        </a:defRPr>
      </a:lvl8pPr>
      <a:lvl9pPr marL="1828800" algn="l" defTabSz="911225" rtl="0" fontAlgn="base">
        <a:lnSpc>
          <a:spcPct val="90000"/>
        </a:lnSpc>
        <a:spcBef>
          <a:spcPct val="0"/>
        </a:spcBef>
        <a:spcAft>
          <a:spcPct val="0"/>
        </a:spcAft>
        <a:defRPr sz="5400">
          <a:solidFill>
            <a:schemeClr val="tx1"/>
          </a:solidFill>
          <a:latin typeface="Segoe" pitchFamily="34" charset="0"/>
          <a:cs typeface="Arial" charset="0"/>
        </a:defRPr>
      </a:lvl9pPr>
    </p:titleStyle>
    <p:bodyStyle>
      <a:lvl1pPr marL="384175" indent="-384175" algn="l" defTabSz="912813" rtl="0" fontAlgn="base">
        <a:lnSpc>
          <a:spcPct val="90000"/>
        </a:lnSpc>
        <a:spcBef>
          <a:spcPct val="20000"/>
        </a:spcBef>
        <a:spcAft>
          <a:spcPct val="0"/>
        </a:spcAft>
        <a:buSzPct val="90000"/>
        <a:buBlip>
          <a:blip r:embed="rId16"/>
        </a:buBlip>
        <a:defRPr sz="3300" kern="1200">
          <a:solidFill>
            <a:schemeClr val="bg1"/>
          </a:solidFill>
          <a:latin typeface="+mn-lt"/>
          <a:ea typeface="+mn-ea"/>
          <a:cs typeface="+mn-cs"/>
        </a:defRPr>
      </a:lvl1pPr>
      <a:lvl2pPr marL="738188" indent="-361950" algn="l" defTabSz="912813" rtl="0" fontAlgn="base">
        <a:lnSpc>
          <a:spcPct val="90000"/>
        </a:lnSpc>
        <a:spcBef>
          <a:spcPct val="20000"/>
        </a:spcBef>
        <a:spcAft>
          <a:spcPct val="0"/>
        </a:spcAft>
        <a:buSzPct val="90000"/>
        <a:buBlip>
          <a:blip r:embed="rId16"/>
        </a:buBlip>
        <a:defRPr sz="3000" kern="1200">
          <a:solidFill>
            <a:schemeClr val="bg1"/>
          </a:solidFill>
          <a:latin typeface="+mn-lt"/>
          <a:ea typeface="+mn-ea"/>
          <a:cs typeface="+mn-cs"/>
        </a:defRPr>
      </a:lvl2pPr>
      <a:lvl3pPr marL="1101725" indent="-347663" algn="l" defTabSz="912813" rtl="0" fontAlgn="base">
        <a:lnSpc>
          <a:spcPct val="90000"/>
        </a:lnSpc>
        <a:spcBef>
          <a:spcPct val="20000"/>
        </a:spcBef>
        <a:spcAft>
          <a:spcPct val="0"/>
        </a:spcAft>
        <a:buSzPct val="90000"/>
        <a:buBlip>
          <a:blip r:embed="rId16"/>
        </a:buBlip>
        <a:defRPr sz="2700" kern="1200">
          <a:solidFill>
            <a:schemeClr val="bg1"/>
          </a:solidFill>
          <a:latin typeface="+mn-lt"/>
          <a:ea typeface="+mn-ea"/>
          <a:cs typeface="+mn-cs"/>
        </a:defRPr>
      </a:lvl3pPr>
      <a:lvl4pPr marL="1419225" indent="-317500" algn="l" defTabSz="912813" rtl="0" fontAlgn="base">
        <a:lnSpc>
          <a:spcPct val="90000"/>
        </a:lnSpc>
        <a:spcBef>
          <a:spcPct val="20000"/>
        </a:spcBef>
        <a:spcAft>
          <a:spcPct val="0"/>
        </a:spcAft>
        <a:buSzPct val="90000"/>
        <a:buBlip>
          <a:blip r:embed="rId16"/>
        </a:buBlip>
        <a:defRPr sz="2300" kern="1200">
          <a:solidFill>
            <a:schemeClr val="bg1"/>
          </a:solidFill>
          <a:latin typeface="+mn-lt"/>
          <a:ea typeface="+mn-ea"/>
          <a:cs typeface="+mn-cs"/>
        </a:defRPr>
      </a:lvl4pPr>
      <a:lvl5pPr marL="1760538" indent="-317500" algn="l" defTabSz="912813" rtl="0" fontAlgn="base">
        <a:lnSpc>
          <a:spcPct val="90000"/>
        </a:lnSpc>
        <a:spcBef>
          <a:spcPct val="20000"/>
        </a:spcBef>
        <a:spcAft>
          <a:spcPct val="0"/>
        </a:spcAft>
        <a:buSzPct val="90000"/>
        <a:buBlip>
          <a:blip r:embed="rId16"/>
        </a:buBlip>
        <a:defRPr sz="23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11.pn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0.png"/><Relationship Id="rId10" Type="http://schemas.openxmlformats.org/officeDocument/2006/relationships/image" Target="../media/image17.jpeg"/><Relationship Id="rId4" Type="http://schemas.openxmlformats.org/officeDocument/2006/relationships/image" Target="../media/image12.jpeg"/><Relationship Id="rId9"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png"/><Relationship Id="rId7"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jpeg"/><Relationship Id="rId3" Type="http://schemas.openxmlformats.org/officeDocument/2006/relationships/image" Target="../media/image35.png"/><Relationship Id="rId7" Type="http://schemas.openxmlformats.org/officeDocument/2006/relationships/image" Target="../media/image38.jpeg"/><Relationship Id="rId12" Type="http://schemas.openxmlformats.org/officeDocument/2006/relationships/image" Target="../media/image43.jpeg"/><Relationship Id="rId17" Type="http://schemas.openxmlformats.org/officeDocument/2006/relationships/image" Target="../media/image48.jpeg"/><Relationship Id="rId2" Type="http://schemas.openxmlformats.org/officeDocument/2006/relationships/notesSlide" Target="../notesSlides/notesSlide6.xml"/><Relationship Id="rId16"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37.jpeg"/><Relationship Id="rId11" Type="http://schemas.openxmlformats.org/officeDocument/2006/relationships/image" Target="../media/image42.jpeg"/><Relationship Id="rId5" Type="http://schemas.openxmlformats.org/officeDocument/2006/relationships/image" Target="../media/image10.png"/><Relationship Id="rId15" Type="http://schemas.openxmlformats.org/officeDocument/2006/relationships/image" Target="../media/image46.jpeg"/><Relationship Id="rId10" Type="http://schemas.openxmlformats.org/officeDocument/2006/relationships/image" Target="../media/image41.jpeg"/><Relationship Id="rId4" Type="http://schemas.openxmlformats.org/officeDocument/2006/relationships/image" Target="../media/image36.gif"/><Relationship Id="rId9" Type="http://schemas.openxmlformats.org/officeDocument/2006/relationships/image" Target="../media/image40.jpeg"/><Relationship Id="rId14" Type="http://schemas.openxmlformats.org/officeDocument/2006/relationships/image" Target="../media/image45.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8.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6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60.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4.xml"/><Relationship Id="rId1" Type="http://schemas.openxmlformats.org/officeDocument/2006/relationships/vmlDrawing" Target="../drawings/vmlDrawing3.vml"/></Relationships>
</file>

<file path=ppt/slides/_rels/slide6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4.xml"/><Relationship Id="rId1" Type="http://schemas.openxmlformats.org/officeDocument/2006/relationships/vmlDrawing" Target="../drawings/vmlDrawing4.v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64.jpeg"/><Relationship Id="rId13" Type="http://schemas.openxmlformats.org/officeDocument/2006/relationships/image" Target="../media/image67.png"/><Relationship Id="rId3" Type="http://schemas.openxmlformats.org/officeDocument/2006/relationships/image" Target="../media/image62.jpeg"/><Relationship Id="rId7" Type="http://schemas.openxmlformats.org/officeDocument/2006/relationships/image" Target="../media/image46.jpeg"/><Relationship Id="rId12" Type="http://schemas.openxmlformats.org/officeDocument/2006/relationships/image" Target="../media/image48.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63.png"/><Relationship Id="rId11" Type="http://schemas.openxmlformats.org/officeDocument/2006/relationships/image" Target="../media/image66.jpeg"/><Relationship Id="rId5" Type="http://schemas.openxmlformats.org/officeDocument/2006/relationships/image" Target="../media/image45.jpeg"/><Relationship Id="rId10" Type="http://schemas.openxmlformats.org/officeDocument/2006/relationships/image" Target="../media/image47.jpeg"/><Relationship Id="rId4" Type="http://schemas.openxmlformats.org/officeDocument/2006/relationships/image" Target="../media/image59.jpeg"/><Relationship Id="rId9" Type="http://schemas.openxmlformats.org/officeDocument/2006/relationships/image" Target="../media/image65.jpeg"/><Relationship Id="rId14" Type="http://schemas.openxmlformats.org/officeDocument/2006/relationships/image" Target="../media/image60.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8.xml"/><Relationship Id="rId1" Type="http://schemas.openxmlformats.org/officeDocument/2006/relationships/vmlDrawing" Target="../drawings/vmlDrawing2.vml"/></Relationships>
</file>

<file path=ppt/slides/_rels/slide8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4597" y="1506112"/>
            <a:ext cx="7692761" cy="3739485"/>
          </a:xfrm>
        </p:spPr>
        <p:txBody>
          <a:bodyPr/>
          <a:lstStyle/>
          <a:p>
            <a:r>
              <a:rPr lang="en-US" b="1" dirty="0" smtClean="0"/>
              <a:t>Z3</a:t>
            </a:r>
            <a:r>
              <a:rPr lang="en-US" b="1" baseline="30000" dirty="0" smtClean="0"/>
              <a:t>10</a:t>
            </a:r>
            <a:r>
              <a:rPr lang="en-US" b="1" dirty="0" smtClean="0"/>
              <a:t>: </a:t>
            </a:r>
            <a:br>
              <a:rPr lang="en-US" b="1" dirty="0" smtClean="0"/>
            </a:br>
            <a:r>
              <a:rPr lang="en-US" b="1" dirty="0" smtClean="0"/>
              <a:t>    Applications</a:t>
            </a:r>
            <a:br>
              <a:rPr lang="en-US" b="1" dirty="0" smtClean="0"/>
            </a:br>
            <a:r>
              <a:rPr lang="en-US" b="1" dirty="0" smtClean="0"/>
              <a:t>        Enablers</a:t>
            </a:r>
            <a:br>
              <a:rPr lang="en-US" b="1" dirty="0" smtClean="0"/>
            </a:br>
            <a:r>
              <a:rPr lang="en-US" b="1" dirty="0" smtClean="0"/>
              <a:t>            Challenges</a:t>
            </a:r>
            <a:br>
              <a:rPr lang="en-US" b="1" dirty="0" smtClean="0"/>
            </a:br>
            <a:r>
              <a:rPr lang="en-US" b="1" dirty="0" smtClean="0"/>
              <a:t>                 Directions</a:t>
            </a:r>
            <a:endParaRPr lang="en-US" dirty="0"/>
          </a:p>
        </p:txBody>
      </p:sp>
      <p:sp>
        <p:nvSpPr>
          <p:cNvPr id="11267" name="Subtitle 2"/>
          <p:cNvSpPr>
            <a:spLocks noGrp="1"/>
          </p:cNvSpPr>
          <p:nvPr>
            <p:ph type="subTitle" idx="1"/>
          </p:nvPr>
        </p:nvSpPr>
        <p:spPr>
          <a:xfrm>
            <a:off x="821205" y="5550892"/>
            <a:ext cx="7693025" cy="941796"/>
          </a:xfrm>
          <a:ln/>
        </p:spPr>
        <p:txBody>
          <a:bodyPr/>
          <a:lstStyle/>
          <a:p>
            <a:pPr defTabSz="911225"/>
            <a:r>
              <a:rPr lang="en-US" dirty="0" smtClean="0"/>
              <a:t>Nikolaj </a:t>
            </a:r>
            <a:r>
              <a:rPr lang="en-US" dirty="0" err="1" smtClean="0"/>
              <a:t>Bjørner</a:t>
            </a:r>
            <a:endParaRPr smtClean="0"/>
          </a:p>
          <a:p>
            <a:pPr defTabSz="911225"/>
            <a:r>
              <a:rPr smtClean="0"/>
              <a:t>Microsoft Research</a:t>
            </a:r>
          </a:p>
        </p:txBody>
      </p:sp>
      <p:pic>
        <p:nvPicPr>
          <p:cNvPr id="4" name="Picture 3" descr="risemain.png"/>
          <p:cNvPicPr>
            <a:picLocks noChangeAspect="1"/>
          </p:cNvPicPr>
          <p:nvPr/>
        </p:nvPicPr>
        <p:blipFill>
          <a:blip r:embed="rId3" cstate="print"/>
          <a:srcRect r="72484"/>
          <a:stretch>
            <a:fillRect/>
          </a:stretch>
        </p:blipFill>
        <p:spPr>
          <a:xfrm>
            <a:off x="6930462" y="6028411"/>
            <a:ext cx="2213538" cy="829589"/>
          </a:xfrm>
          <a:prstGeom prst="rect">
            <a:avLst/>
          </a:prstGeom>
        </p:spPr>
      </p:pic>
      <p:sp>
        <p:nvSpPr>
          <p:cNvPr id="5" name="TextBox 4"/>
          <p:cNvSpPr txBox="1"/>
          <p:nvPr/>
        </p:nvSpPr>
        <p:spPr>
          <a:xfrm>
            <a:off x="5221357" y="6162260"/>
            <a:ext cx="1835759" cy="707886"/>
          </a:xfrm>
          <a:prstGeom prst="rect">
            <a:avLst/>
          </a:prstGeom>
          <a:noFill/>
        </p:spPr>
        <p:txBody>
          <a:bodyPr wrap="none" rtlCol="0">
            <a:spAutoFit/>
          </a:bodyPr>
          <a:lstStyle/>
          <a:p>
            <a:r>
              <a:rPr lang="en-US" sz="4000" b="1" i="1" dirty="0" smtClean="0">
                <a:solidFill>
                  <a:schemeClr val="bg1"/>
                </a:solidFill>
              </a:rPr>
              <a:t>FSE &amp; </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smtClean="0">
                <a:solidFill>
                  <a:schemeClr val="accent5">
                    <a:lumMod val="60000"/>
                    <a:lumOff val="40000"/>
                  </a:schemeClr>
                </a:solidFill>
              </a:rPr>
              <a:t>#1 App: Dynamic Symbolic Execution</a:t>
            </a:r>
            <a:endParaRPr sz="4400" spc="-167" dirty="0">
              <a:solidFill>
                <a:schemeClr val="accent5">
                  <a:lumMod val="60000"/>
                  <a:lumOff val="40000"/>
                </a:schemeClr>
              </a:solidFill>
              <a:effectLst>
                <a:outerShdw blurRad="50800" dist="38100" dir="2700000" algn="tl" rotWithShape="0">
                  <a:prstClr val="black">
                    <a:alpha val="61000"/>
                  </a:prstClr>
                </a:outerShdw>
              </a:effectLst>
            </a:endParaRPr>
          </a:p>
        </p:txBody>
      </p:sp>
      <p:pic>
        <p:nvPicPr>
          <p:cNvPr id="5" name="Picture 4" descr="PexWeb.png"/>
          <p:cNvPicPr>
            <a:picLocks noChangeAspect="1"/>
          </p:cNvPicPr>
          <p:nvPr/>
        </p:nvPicPr>
        <p:blipFill>
          <a:blip r:embed="rId3" cstate="print"/>
          <a:stretch>
            <a:fillRect/>
          </a:stretch>
        </p:blipFill>
        <p:spPr>
          <a:xfrm>
            <a:off x="2495613" y="5087544"/>
            <a:ext cx="1320095" cy="740053"/>
          </a:xfrm>
          <a:prstGeom prst="rect">
            <a:avLst/>
          </a:prstGeom>
        </p:spPr>
      </p:pic>
      <p:sp>
        <p:nvSpPr>
          <p:cNvPr id="7" name="Rounded Rectangle 8"/>
          <p:cNvSpPr>
            <a:spLocks noChangeArrowheads="1"/>
          </p:cNvSpPr>
          <p:nvPr/>
        </p:nvSpPr>
        <p:spPr bwMode="auto">
          <a:xfrm>
            <a:off x="3975849" y="1839913"/>
            <a:ext cx="2037885" cy="788987"/>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400" b="1" dirty="0">
                <a:solidFill>
                  <a:schemeClr val="tx1"/>
                </a:solidFill>
                <a:effectLst>
                  <a:outerShdw blurRad="38100" dist="38100" dir="2700000" algn="tl">
                    <a:srgbClr val="000000">
                      <a:alpha val="43137"/>
                    </a:srgbClr>
                  </a:outerShdw>
                </a:effectLst>
                <a:latin typeface="Calibri" pitchFamily="34" charset="0"/>
              </a:rPr>
              <a:t>Execution Path</a:t>
            </a:r>
          </a:p>
        </p:txBody>
      </p:sp>
      <p:sp>
        <p:nvSpPr>
          <p:cNvPr id="9" name="Bent Arrow 8"/>
          <p:cNvSpPr/>
          <p:nvPr/>
        </p:nvSpPr>
        <p:spPr bwMode="auto">
          <a:xfrm>
            <a:off x="2103119" y="2231147"/>
            <a:ext cx="1880213" cy="481573"/>
          </a:xfrm>
          <a:prstGeom prst="ben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rgbClr val="7030A0"/>
              </a:solidFill>
              <a:effectLst>
                <a:outerShdw blurRad="38100" dist="38100" dir="2700000" algn="tl">
                  <a:srgbClr val="000000">
                    <a:alpha val="43137"/>
                  </a:srgbClr>
                </a:outerShdw>
              </a:effectLst>
              <a:latin typeface="Segoe" pitchFamily="34" charset="0"/>
            </a:endParaRPr>
          </a:p>
        </p:txBody>
      </p:sp>
      <p:sp>
        <p:nvSpPr>
          <p:cNvPr id="10" name="Bent Arrow 9"/>
          <p:cNvSpPr/>
          <p:nvPr/>
        </p:nvSpPr>
        <p:spPr bwMode="auto">
          <a:xfrm rot="5400000">
            <a:off x="6365424" y="1942561"/>
            <a:ext cx="512385" cy="1215766"/>
          </a:xfrm>
          <a:prstGeom prst="bentArrow">
            <a:avLst>
              <a:gd name="adj1" fmla="val 20519"/>
              <a:gd name="adj2" fmla="val 17245"/>
              <a:gd name="adj3" fmla="val 23074"/>
              <a:gd name="adj4" fmla="val 46831"/>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rgbClr val="7030A0"/>
              </a:solidFill>
              <a:effectLst>
                <a:outerShdw blurRad="38100" dist="38100" dir="2700000" algn="tl">
                  <a:srgbClr val="000000">
                    <a:alpha val="43137"/>
                  </a:srgbClr>
                </a:outerShdw>
              </a:effectLst>
              <a:latin typeface="Segoe" pitchFamily="34" charset="0"/>
            </a:endParaRPr>
          </a:p>
        </p:txBody>
      </p:sp>
      <p:sp>
        <p:nvSpPr>
          <p:cNvPr id="11" name="Bent Arrow 10"/>
          <p:cNvSpPr/>
          <p:nvPr/>
        </p:nvSpPr>
        <p:spPr bwMode="auto">
          <a:xfrm rot="10800000">
            <a:off x="5858120" y="3794085"/>
            <a:ext cx="1385656" cy="713788"/>
          </a:xfrm>
          <a:prstGeom prst="bentArrow">
            <a:avLst>
              <a:gd name="adj1" fmla="val 15687"/>
              <a:gd name="adj2" fmla="val 14357"/>
              <a:gd name="adj3" fmla="val 17018"/>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rgbClr val="7030A0"/>
              </a:solidFill>
              <a:effectLst>
                <a:outerShdw blurRad="38100" dist="38100" dir="2700000" algn="tl">
                  <a:srgbClr val="000000">
                    <a:alpha val="43137"/>
                  </a:srgbClr>
                </a:outerShdw>
              </a:effectLst>
              <a:latin typeface="Segoe" pitchFamily="34" charset="0"/>
            </a:endParaRPr>
          </a:p>
        </p:txBody>
      </p:sp>
      <p:sp>
        <p:nvSpPr>
          <p:cNvPr id="13" name="TextBox 15"/>
          <p:cNvSpPr txBox="1">
            <a:spLocks noChangeArrowheads="1"/>
          </p:cNvSpPr>
          <p:nvPr/>
        </p:nvSpPr>
        <p:spPr bwMode="auto">
          <a:xfrm>
            <a:off x="768119" y="1753344"/>
            <a:ext cx="2987136" cy="461665"/>
          </a:xfrm>
          <a:prstGeom prst="rect">
            <a:avLst/>
          </a:prstGeom>
          <a:noFill/>
          <a:ln w="9525">
            <a:noFill/>
            <a:miter lim="800000"/>
            <a:headEnd/>
            <a:tailEnd/>
          </a:ln>
        </p:spPr>
        <p:txBody>
          <a:bodyPr wrap="square">
            <a:spAutoFit/>
          </a:bodyPr>
          <a:lstStyle/>
          <a:p>
            <a:r>
              <a:rPr lang="en-US" sz="2400" dirty="0">
                <a:solidFill>
                  <a:srgbClr val="7030A0"/>
                </a:solidFill>
                <a:latin typeface="Calibri" pitchFamily="34" charset="0"/>
              </a:rPr>
              <a:t>Run Test </a:t>
            </a:r>
            <a:r>
              <a:rPr lang="en-US" sz="2400" dirty="0" smtClean="0">
                <a:solidFill>
                  <a:srgbClr val="7030A0"/>
                </a:solidFill>
                <a:latin typeface="Calibri" pitchFamily="34" charset="0"/>
              </a:rPr>
              <a:t>and Monitor</a:t>
            </a:r>
            <a:endParaRPr lang="en-US" sz="2400" dirty="0">
              <a:solidFill>
                <a:srgbClr val="7030A0"/>
              </a:solidFill>
              <a:latin typeface="Calibri" pitchFamily="34" charset="0"/>
            </a:endParaRPr>
          </a:p>
        </p:txBody>
      </p:sp>
      <p:sp>
        <p:nvSpPr>
          <p:cNvPr id="14" name="TextBox 16"/>
          <p:cNvSpPr txBox="1">
            <a:spLocks noChangeArrowheads="1"/>
          </p:cNvSpPr>
          <p:nvPr/>
        </p:nvSpPr>
        <p:spPr bwMode="auto">
          <a:xfrm>
            <a:off x="6458444" y="1793526"/>
            <a:ext cx="2126263" cy="461665"/>
          </a:xfrm>
          <a:prstGeom prst="rect">
            <a:avLst/>
          </a:prstGeom>
          <a:noFill/>
          <a:ln w="9525">
            <a:noFill/>
            <a:miter lim="800000"/>
            <a:headEnd/>
            <a:tailEnd/>
          </a:ln>
        </p:spPr>
        <p:txBody>
          <a:bodyPr wrap="square">
            <a:spAutoFit/>
          </a:bodyPr>
          <a:lstStyle/>
          <a:p>
            <a:r>
              <a:rPr lang="en-US" sz="2400" dirty="0">
                <a:solidFill>
                  <a:srgbClr val="7030A0"/>
                </a:solidFill>
                <a:latin typeface="Calibri" pitchFamily="34" charset="0"/>
              </a:rPr>
              <a:t>Path </a:t>
            </a:r>
            <a:r>
              <a:rPr lang="en-US" sz="2400" dirty="0" smtClean="0">
                <a:solidFill>
                  <a:srgbClr val="7030A0"/>
                </a:solidFill>
                <a:latin typeface="Calibri" pitchFamily="34" charset="0"/>
              </a:rPr>
              <a:t>Condition</a:t>
            </a:r>
            <a:endParaRPr lang="en-US" sz="2400" dirty="0">
              <a:solidFill>
                <a:srgbClr val="7030A0"/>
              </a:solidFill>
              <a:latin typeface="Calibri" pitchFamily="34" charset="0"/>
            </a:endParaRPr>
          </a:p>
        </p:txBody>
      </p:sp>
      <p:sp>
        <p:nvSpPr>
          <p:cNvPr id="15" name="TextBox 17"/>
          <p:cNvSpPr txBox="1">
            <a:spLocks noChangeArrowheads="1"/>
          </p:cNvSpPr>
          <p:nvPr/>
        </p:nvSpPr>
        <p:spPr bwMode="auto">
          <a:xfrm>
            <a:off x="6268731" y="4487902"/>
            <a:ext cx="2875269" cy="461665"/>
          </a:xfrm>
          <a:prstGeom prst="rect">
            <a:avLst/>
          </a:prstGeom>
          <a:noFill/>
          <a:ln w="9525">
            <a:noFill/>
            <a:miter lim="800000"/>
            <a:headEnd/>
            <a:tailEnd/>
          </a:ln>
        </p:spPr>
        <p:txBody>
          <a:bodyPr wrap="square">
            <a:spAutoFit/>
          </a:bodyPr>
          <a:lstStyle/>
          <a:p>
            <a:pPr algn="l"/>
            <a:r>
              <a:rPr lang="en-US" sz="2400" dirty="0" smtClean="0">
                <a:solidFill>
                  <a:srgbClr val="7030A0"/>
                </a:solidFill>
                <a:latin typeface="Calibri" pitchFamily="34" charset="0"/>
              </a:rPr>
              <a:t>Unexplored path</a:t>
            </a:r>
            <a:endParaRPr lang="en-US" sz="2400" dirty="0">
              <a:solidFill>
                <a:srgbClr val="7030A0"/>
              </a:solidFill>
              <a:latin typeface="Calibri" pitchFamily="34" charset="0"/>
            </a:endParaRPr>
          </a:p>
        </p:txBody>
      </p:sp>
      <p:sp>
        <p:nvSpPr>
          <p:cNvPr id="16" name="TextBox 18"/>
          <p:cNvSpPr txBox="1">
            <a:spLocks noChangeArrowheads="1"/>
          </p:cNvSpPr>
          <p:nvPr/>
        </p:nvSpPr>
        <p:spPr bwMode="auto">
          <a:xfrm>
            <a:off x="2975154" y="4473857"/>
            <a:ext cx="1466254" cy="461665"/>
          </a:xfrm>
          <a:prstGeom prst="rect">
            <a:avLst/>
          </a:prstGeom>
          <a:noFill/>
          <a:ln w="9525">
            <a:noFill/>
            <a:miter lim="800000"/>
            <a:headEnd/>
            <a:tailEnd/>
          </a:ln>
        </p:spPr>
        <p:txBody>
          <a:bodyPr wrap="square">
            <a:spAutoFit/>
          </a:bodyPr>
          <a:lstStyle/>
          <a:p>
            <a:r>
              <a:rPr lang="en-US" sz="2400" dirty="0" smtClean="0">
                <a:solidFill>
                  <a:srgbClr val="7030A0"/>
                </a:solidFill>
                <a:latin typeface="Calibri" pitchFamily="34" charset="0"/>
              </a:rPr>
              <a:t>Solve</a:t>
            </a:r>
            <a:endParaRPr lang="en-US" sz="2400" dirty="0">
              <a:solidFill>
                <a:srgbClr val="7030A0"/>
              </a:solidFill>
              <a:latin typeface="Calibri" pitchFamily="34" charset="0"/>
            </a:endParaRPr>
          </a:p>
        </p:txBody>
      </p:sp>
      <p:pic>
        <p:nvPicPr>
          <p:cNvPr id="18" name="Picture 17" descr="yogi_logo.jpg"/>
          <p:cNvPicPr>
            <a:picLocks noChangeAspect="1"/>
          </p:cNvPicPr>
          <p:nvPr/>
        </p:nvPicPr>
        <p:blipFill>
          <a:blip r:embed="rId4" cstate="print"/>
          <a:stretch>
            <a:fillRect/>
          </a:stretch>
        </p:blipFill>
        <p:spPr>
          <a:xfrm>
            <a:off x="3867951" y="5004954"/>
            <a:ext cx="1689100" cy="835961"/>
          </a:xfrm>
          <a:prstGeom prst="rect">
            <a:avLst/>
          </a:prstGeom>
        </p:spPr>
      </p:pic>
      <p:sp>
        <p:nvSpPr>
          <p:cNvPr id="20" name="Right Arrow 19"/>
          <p:cNvSpPr/>
          <p:nvPr/>
        </p:nvSpPr>
        <p:spPr>
          <a:xfrm>
            <a:off x="356711" y="2866396"/>
            <a:ext cx="1211876" cy="627400"/>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smtClean="0">
                <a:solidFill>
                  <a:schemeClr val="tx1"/>
                </a:solidFill>
                <a:latin typeface="Calibri" pitchFamily="34" charset="0"/>
              </a:rPr>
              <a:t>seed</a:t>
            </a:r>
            <a:endParaRPr lang="en-US" sz="2400" b="1" dirty="0">
              <a:solidFill>
                <a:schemeClr val="tx1"/>
              </a:solidFill>
              <a:latin typeface="Calibri" pitchFamily="34" charset="0"/>
            </a:endParaRPr>
          </a:p>
        </p:txBody>
      </p:sp>
      <p:sp>
        <p:nvSpPr>
          <p:cNvPr id="23" name="TextBox 18"/>
          <p:cNvSpPr txBox="1">
            <a:spLocks noChangeArrowheads="1"/>
          </p:cNvSpPr>
          <p:nvPr/>
        </p:nvSpPr>
        <p:spPr bwMode="auto">
          <a:xfrm>
            <a:off x="511516" y="3608766"/>
            <a:ext cx="1592492" cy="461665"/>
          </a:xfrm>
          <a:prstGeom prst="rect">
            <a:avLst/>
          </a:prstGeom>
          <a:noFill/>
          <a:ln w="9525">
            <a:noFill/>
            <a:miter lim="800000"/>
            <a:headEnd/>
            <a:tailEnd/>
          </a:ln>
        </p:spPr>
        <p:txBody>
          <a:bodyPr wrap="square">
            <a:spAutoFit/>
          </a:bodyPr>
          <a:lstStyle/>
          <a:p>
            <a:r>
              <a:rPr lang="en-US" sz="2400" dirty="0" smtClean="0">
                <a:solidFill>
                  <a:srgbClr val="7030A0"/>
                </a:solidFill>
                <a:latin typeface="Calibri" pitchFamily="34" charset="0"/>
              </a:rPr>
              <a:t>New input</a:t>
            </a:r>
            <a:endParaRPr lang="en-US" sz="2400" dirty="0">
              <a:solidFill>
                <a:srgbClr val="7030A0"/>
              </a:solidFill>
              <a:latin typeface="Calibri" pitchFamily="34" charset="0"/>
            </a:endParaRPr>
          </a:p>
        </p:txBody>
      </p:sp>
      <p:sp>
        <p:nvSpPr>
          <p:cNvPr id="29" name="Rounded Rectangle 6"/>
          <p:cNvSpPr>
            <a:spLocks noChangeArrowheads="1"/>
          </p:cNvSpPr>
          <p:nvPr/>
        </p:nvSpPr>
        <p:spPr bwMode="auto">
          <a:xfrm>
            <a:off x="1561400" y="2746083"/>
            <a:ext cx="1256422" cy="815593"/>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400" b="1" dirty="0">
                <a:solidFill>
                  <a:schemeClr val="tx1"/>
                </a:solidFill>
                <a:effectLst>
                  <a:outerShdw blurRad="38100" dist="38100" dir="2700000" algn="tl">
                    <a:srgbClr val="000000">
                      <a:alpha val="43137"/>
                    </a:srgbClr>
                  </a:outerShdw>
                </a:effectLst>
                <a:latin typeface="Calibri" pitchFamily="34" charset="0"/>
              </a:rPr>
              <a:t>Test</a:t>
            </a:r>
            <a:br>
              <a:rPr lang="en-US" sz="2400" b="1" dirty="0">
                <a:solidFill>
                  <a:schemeClr val="tx1"/>
                </a:solidFill>
                <a:effectLst>
                  <a:outerShdw blurRad="38100" dist="38100" dir="2700000" algn="tl">
                    <a:srgbClr val="000000">
                      <a:alpha val="43137"/>
                    </a:srgbClr>
                  </a:outerShdw>
                </a:effectLst>
                <a:latin typeface="Calibri" pitchFamily="34" charset="0"/>
              </a:rPr>
            </a:br>
            <a:r>
              <a:rPr lang="en-US" sz="2400" b="1" dirty="0">
                <a:solidFill>
                  <a:schemeClr val="tx1"/>
                </a:solidFill>
                <a:effectLst>
                  <a:outerShdw blurRad="38100" dist="38100" dir="2700000" algn="tl">
                    <a:srgbClr val="000000">
                      <a:alpha val="43137"/>
                    </a:srgbClr>
                  </a:outerShdw>
                </a:effectLst>
                <a:latin typeface="Calibri" pitchFamily="34" charset="0"/>
              </a:rPr>
              <a:t>Inputs</a:t>
            </a:r>
          </a:p>
        </p:txBody>
      </p:sp>
      <p:sp>
        <p:nvSpPr>
          <p:cNvPr id="34" name="TextBox 33"/>
          <p:cNvSpPr txBox="1"/>
          <p:nvPr/>
        </p:nvSpPr>
        <p:spPr>
          <a:xfrm>
            <a:off x="142829" y="5872801"/>
            <a:ext cx="5572125" cy="618631"/>
          </a:xfrm>
          <a:prstGeom prst="rect">
            <a:avLst/>
          </a:prstGeom>
          <a:noFill/>
        </p:spPr>
        <p:txBody>
          <a:bodyPr wrap="square" lIns="64008" tIns="32004" rIns="64008" bIns="32004" rtlCol="0">
            <a:spAutoFit/>
          </a:bodyPr>
          <a:lstStyle/>
          <a:p>
            <a:r>
              <a:rPr lang="en-US" sz="1200" dirty="0" smtClean="0">
                <a:solidFill>
                  <a:srgbClr val="9C42E6"/>
                </a:solidFill>
                <a:latin typeface="Calibri" pitchFamily="34" charset="0"/>
              </a:rPr>
              <a:t>Nikolai </a:t>
            </a:r>
            <a:r>
              <a:rPr lang="en-US" sz="1200" dirty="0" err="1" smtClean="0">
                <a:solidFill>
                  <a:srgbClr val="9C42E6"/>
                </a:solidFill>
                <a:latin typeface="Calibri" pitchFamily="34" charset="0"/>
              </a:rPr>
              <a:t>Tillmann</a:t>
            </a:r>
            <a:r>
              <a:rPr lang="en-US" sz="1200" dirty="0" smtClean="0">
                <a:solidFill>
                  <a:srgbClr val="9C42E6"/>
                </a:solidFill>
                <a:latin typeface="Calibri" pitchFamily="34" charset="0"/>
              </a:rPr>
              <a:t> Peli de Halleux (</a:t>
            </a:r>
            <a:r>
              <a:rPr lang="en-US" sz="1200" dirty="0" err="1" smtClean="0">
                <a:solidFill>
                  <a:srgbClr val="9C42E6"/>
                </a:solidFill>
                <a:latin typeface="Calibri" pitchFamily="34" charset="0"/>
              </a:rPr>
              <a:t>Pex</a:t>
            </a:r>
            <a:r>
              <a:rPr lang="en-US" sz="1200" dirty="0" smtClean="0">
                <a:solidFill>
                  <a:srgbClr val="9C42E6"/>
                </a:solidFill>
                <a:latin typeface="Calibri" pitchFamily="34" charset="0"/>
              </a:rPr>
              <a:t>), Patrice </a:t>
            </a:r>
            <a:r>
              <a:rPr lang="en-US" sz="1200" dirty="0" err="1" smtClean="0">
                <a:solidFill>
                  <a:srgbClr val="9C42E6"/>
                </a:solidFill>
                <a:latin typeface="Calibri" pitchFamily="34" charset="0"/>
              </a:rPr>
              <a:t>Godefroid</a:t>
            </a:r>
            <a:r>
              <a:rPr lang="en-US" sz="1200" dirty="0" smtClean="0">
                <a:solidFill>
                  <a:srgbClr val="9C42E6"/>
                </a:solidFill>
                <a:latin typeface="Calibri" pitchFamily="34" charset="0"/>
              </a:rPr>
              <a:t> (SAGE)</a:t>
            </a:r>
          </a:p>
          <a:p>
            <a:r>
              <a:rPr lang="en-US" sz="1200" dirty="0" err="1" smtClean="0">
                <a:solidFill>
                  <a:srgbClr val="9C42E6"/>
                </a:solidFill>
                <a:latin typeface="Calibri" pitchFamily="34" charset="0"/>
              </a:rPr>
              <a:t>Aditya</a:t>
            </a:r>
            <a:r>
              <a:rPr lang="en-US" sz="1200" dirty="0" smtClean="0">
                <a:solidFill>
                  <a:srgbClr val="9C42E6"/>
                </a:solidFill>
                <a:latin typeface="Calibri" pitchFamily="34" charset="0"/>
              </a:rPr>
              <a:t> </a:t>
            </a:r>
            <a:r>
              <a:rPr lang="en-US" sz="1200" dirty="0" err="1" smtClean="0">
                <a:solidFill>
                  <a:srgbClr val="9C42E6"/>
                </a:solidFill>
                <a:latin typeface="Calibri" pitchFamily="34" charset="0"/>
              </a:rPr>
              <a:t>Nori</a:t>
            </a:r>
            <a:r>
              <a:rPr lang="en-US" sz="1200" dirty="0" smtClean="0">
                <a:solidFill>
                  <a:srgbClr val="9C42E6"/>
                </a:solidFill>
                <a:latin typeface="Calibri" pitchFamily="34" charset="0"/>
              </a:rPr>
              <a:t> (Yogi), Jean Philippe Martin, Miguel Castro, </a:t>
            </a:r>
          </a:p>
          <a:p>
            <a:r>
              <a:rPr lang="en-US" sz="1200" dirty="0" smtClean="0">
                <a:solidFill>
                  <a:srgbClr val="9C42E6"/>
                </a:solidFill>
                <a:latin typeface="Calibri" pitchFamily="34" charset="0"/>
              </a:rPr>
              <a:t>Manuel Costa, </a:t>
            </a:r>
            <a:r>
              <a:rPr lang="en-US" sz="1200" dirty="0" err="1" smtClean="0">
                <a:solidFill>
                  <a:srgbClr val="9C42E6"/>
                </a:solidFill>
                <a:latin typeface="Calibri" pitchFamily="34" charset="0"/>
              </a:rPr>
              <a:t>Lintao</a:t>
            </a:r>
            <a:r>
              <a:rPr lang="en-US" sz="1200" dirty="0" smtClean="0">
                <a:solidFill>
                  <a:srgbClr val="9C42E6"/>
                </a:solidFill>
                <a:latin typeface="Calibri" pitchFamily="34" charset="0"/>
              </a:rPr>
              <a:t> Zhang (Vigilante)</a:t>
            </a:r>
            <a:endParaRPr lang="en-US" sz="1200" dirty="0">
              <a:solidFill>
                <a:srgbClr val="9C42E6"/>
              </a:solidFill>
              <a:latin typeface="Calibri" pitchFamily="34" charset="0"/>
            </a:endParaRPr>
          </a:p>
        </p:txBody>
      </p:sp>
      <p:sp>
        <p:nvSpPr>
          <p:cNvPr id="27" name="Bent Arrow 26"/>
          <p:cNvSpPr/>
          <p:nvPr/>
        </p:nvSpPr>
        <p:spPr bwMode="auto">
          <a:xfrm rot="10800000">
            <a:off x="2938846" y="3804443"/>
            <a:ext cx="1385656" cy="713788"/>
          </a:xfrm>
          <a:prstGeom prst="bentArrow">
            <a:avLst>
              <a:gd name="adj1" fmla="val 15687"/>
              <a:gd name="adj2" fmla="val 14357"/>
              <a:gd name="adj3" fmla="val 17018"/>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rgbClr val="7030A0"/>
              </a:solidFill>
              <a:effectLst>
                <a:outerShdw blurRad="38100" dist="38100" dir="2700000" algn="tl">
                  <a:srgbClr val="000000">
                    <a:alpha val="43137"/>
                  </a:srgbClr>
                </a:outerShdw>
              </a:effectLst>
              <a:latin typeface="Segoe" pitchFamily="34" charset="0"/>
            </a:endParaRPr>
          </a:p>
        </p:txBody>
      </p:sp>
      <p:sp>
        <p:nvSpPr>
          <p:cNvPr id="6" name="Rounded Rectangle 7"/>
          <p:cNvSpPr>
            <a:spLocks noChangeArrowheads="1"/>
          </p:cNvSpPr>
          <p:nvPr/>
        </p:nvSpPr>
        <p:spPr bwMode="auto">
          <a:xfrm>
            <a:off x="4043580" y="3797300"/>
            <a:ext cx="1854720" cy="918811"/>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400" b="1" dirty="0">
                <a:solidFill>
                  <a:schemeClr val="tx1"/>
                </a:solidFill>
                <a:effectLst>
                  <a:outerShdw blurRad="38100" dist="38100" dir="2700000" algn="tl">
                    <a:srgbClr val="000000">
                      <a:alpha val="43137"/>
                    </a:srgbClr>
                  </a:outerShdw>
                </a:effectLst>
                <a:latin typeface="Calibri" pitchFamily="34" charset="0"/>
              </a:rPr>
              <a:t>Constraint System</a:t>
            </a:r>
          </a:p>
        </p:txBody>
      </p:sp>
      <p:sp>
        <p:nvSpPr>
          <p:cNvPr id="28" name="Up Arrow 27"/>
          <p:cNvSpPr/>
          <p:nvPr/>
        </p:nvSpPr>
        <p:spPr bwMode="auto">
          <a:xfrm>
            <a:off x="2015231" y="3595456"/>
            <a:ext cx="257453" cy="435005"/>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25" name="Picture 24" descr="z3.png"/>
          <p:cNvPicPr>
            <a:picLocks noChangeAspect="1"/>
          </p:cNvPicPr>
          <p:nvPr/>
        </p:nvPicPr>
        <p:blipFill>
          <a:blip r:embed="rId5" cstate="print"/>
          <a:stretch>
            <a:fillRect/>
          </a:stretch>
        </p:blipFill>
        <p:spPr>
          <a:xfrm>
            <a:off x="1698924" y="4088401"/>
            <a:ext cx="1213872" cy="701903"/>
          </a:xfrm>
          <a:prstGeom prst="rect">
            <a:avLst/>
          </a:prstGeom>
        </p:spPr>
      </p:pic>
      <p:sp>
        <p:nvSpPr>
          <p:cNvPr id="8" name="Can 9"/>
          <p:cNvSpPr>
            <a:spLocks noChangeArrowheads="1"/>
          </p:cNvSpPr>
          <p:nvPr/>
        </p:nvSpPr>
        <p:spPr bwMode="auto">
          <a:xfrm>
            <a:off x="6574560" y="2815691"/>
            <a:ext cx="1256422" cy="1007105"/>
          </a:xfrm>
          <a:prstGeom prst="can">
            <a:avLst>
              <a:gd name="adj" fmla="val 25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r>
              <a:rPr lang="en-US" sz="2400" b="1" dirty="0">
                <a:solidFill>
                  <a:schemeClr val="tx1"/>
                </a:solidFill>
                <a:effectLst>
                  <a:outerShdw blurRad="38100" dist="38100" dir="2700000" algn="tl">
                    <a:srgbClr val="000000">
                      <a:alpha val="43137"/>
                    </a:srgbClr>
                  </a:outerShdw>
                </a:effectLst>
                <a:latin typeface="Calibri" pitchFamily="34" charset="0"/>
              </a:rPr>
              <a:t>Known</a:t>
            </a:r>
            <a:br>
              <a:rPr lang="en-US" sz="2400" b="1" dirty="0">
                <a:solidFill>
                  <a:schemeClr val="tx1"/>
                </a:solidFill>
                <a:effectLst>
                  <a:outerShdw blurRad="38100" dist="38100" dir="2700000" algn="tl">
                    <a:srgbClr val="000000">
                      <a:alpha val="43137"/>
                    </a:srgbClr>
                  </a:outerShdw>
                </a:effectLst>
                <a:latin typeface="Calibri" pitchFamily="34" charset="0"/>
              </a:rPr>
            </a:br>
            <a:r>
              <a:rPr lang="en-US" sz="2400" b="1" dirty="0">
                <a:solidFill>
                  <a:schemeClr val="tx1"/>
                </a:solidFill>
                <a:effectLst>
                  <a:outerShdw blurRad="38100" dist="38100" dir="2700000" algn="tl">
                    <a:srgbClr val="000000">
                      <a:alpha val="43137"/>
                    </a:srgbClr>
                  </a:outerShdw>
                </a:effectLst>
                <a:latin typeface="Calibri" pitchFamily="34" charset="0"/>
              </a:rPr>
              <a:t>Paths</a:t>
            </a:r>
          </a:p>
        </p:txBody>
      </p:sp>
      <p:sp>
        <p:nvSpPr>
          <p:cNvPr id="30" name="TextBox 29"/>
          <p:cNvSpPr txBox="1"/>
          <p:nvPr/>
        </p:nvSpPr>
        <p:spPr>
          <a:xfrm>
            <a:off x="5442889" y="5191320"/>
            <a:ext cx="1589212" cy="523220"/>
          </a:xfrm>
          <a:prstGeom prst="rect">
            <a:avLst/>
          </a:prstGeom>
          <a:noFill/>
        </p:spPr>
        <p:txBody>
          <a:bodyPr wrap="square" rtlCol="0">
            <a:spAutoFit/>
          </a:bodyPr>
          <a:lstStyle/>
          <a:p>
            <a:r>
              <a:rPr lang="en-US" sz="2800" dirty="0" smtClean="0">
                <a:solidFill>
                  <a:srgbClr val="7030A0"/>
                </a:solidFill>
                <a:latin typeface="Calibri" pitchFamily="34" charset="0"/>
              </a:rPr>
              <a:t>Vigilante</a:t>
            </a:r>
          </a:p>
        </p:txBody>
      </p:sp>
      <p:pic>
        <p:nvPicPr>
          <p:cNvPr id="26" name="Picture 25" descr="nikolait.jpg"/>
          <p:cNvPicPr>
            <a:picLocks noChangeAspect="1"/>
          </p:cNvPicPr>
          <p:nvPr/>
        </p:nvPicPr>
        <p:blipFill>
          <a:blip r:embed="rId6" cstate="print"/>
          <a:stretch>
            <a:fillRect/>
          </a:stretch>
        </p:blipFill>
        <p:spPr>
          <a:xfrm>
            <a:off x="137421" y="4830687"/>
            <a:ext cx="504188" cy="504188"/>
          </a:xfrm>
          <a:prstGeom prst="rect">
            <a:avLst/>
          </a:prstGeom>
        </p:spPr>
      </p:pic>
      <p:pic>
        <p:nvPicPr>
          <p:cNvPr id="31" name="Picture 30" descr="jhalleux.jpg"/>
          <p:cNvPicPr>
            <a:picLocks noChangeAspect="1"/>
          </p:cNvPicPr>
          <p:nvPr/>
        </p:nvPicPr>
        <p:blipFill>
          <a:blip r:embed="rId7" cstate="print"/>
          <a:stretch>
            <a:fillRect/>
          </a:stretch>
        </p:blipFill>
        <p:spPr>
          <a:xfrm>
            <a:off x="602295" y="4835361"/>
            <a:ext cx="483335" cy="516102"/>
          </a:xfrm>
          <a:prstGeom prst="rect">
            <a:avLst/>
          </a:prstGeom>
        </p:spPr>
      </p:pic>
      <p:pic>
        <p:nvPicPr>
          <p:cNvPr id="32" name="Picture 31" descr="patrice-godefroid.gif"/>
          <p:cNvPicPr>
            <a:picLocks noChangeAspect="1"/>
          </p:cNvPicPr>
          <p:nvPr/>
        </p:nvPicPr>
        <p:blipFill>
          <a:blip r:embed="rId8" cstate="print"/>
          <a:stretch>
            <a:fillRect/>
          </a:stretch>
        </p:blipFill>
        <p:spPr>
          <a:xfrm>
            <a:off x="1090262" y="4835248"/>
            <a:ext cx="539675" cy="555206"/>
          </a:xfrm>
          <a:prstGeom prst="rect">
            <a:avLst/>
          </a:prstGeom>
        </p:spPr>
      </p:pic>
      <p:pic>
        <p:nvPicPr>
          <p:cNvPr id="33" name="Picture 32" descr="jp_small2.jpg"/>
          <p:cNvPicPr>
            <a:picLocks noChangeAspect="1"/>
          </p:cNvPicPr>
          <p:nvPr/>
        </p:nvPicPr>
        <p:blipFill>
          <a:blip r:embed="rId9" cstate="print"/>
          <a:stretch>
            <a:fillRect/>
          </a:stretch>
        </p:blipFill>
        <p:spPr>
          <a:xfrm>
            <a:off x="1412038" y="5333315"/>
            <a:ext cx="455054" cy="508685"/>
          </a:xfrm>
          <a:prstGeom prst="rect">
            <a:avLst/>
          </a:prstGeom>
        </p:spPr>
      </p:pic>
      <p:pic>
        <p:nvPicPr>
          <p:cNvPr id="36" name="Picture 35" descr="lintao-zhang.jpg"/>
          <p:cNvPicPr>
            <a:picLocks noChangeAspect="1"/>
          </p:cNvPicPr>
          <p:nvPr/>
        </p:nvPicPr>
        <p:blipFill>
          <a:blip r:embed="rId10" cstate="print"/>
          <a:stretch>
            <a:fillRect/>
          </a:stretch>
        </p:blipFill>
        <p:spPr>
          <a:xfrm>
            <a:off x="984093" y="5330918"/>
            <a:ext cx="459562" cy="500922"/>
          </a:xfrm>
          <a:prstGeom prst="rect">
            <a:avLst/>
          </a:prstGeom>
        </p:spPr>
      </p:pic>
      <p:pic>
        <p:nvPicPr>
          <p:cNvPr id="37" name="Picture 36" descr="rse-fte.jpg"/>
          <p:cNvPicPr>
            <a:picLocks noChangeAspect="1"/>
          </p:cNvPicPr>
          <p:nvPr/>
        </p:nvPicPr>
        <p:blipFill>
          <a:blip r:embed="rId11" cstate="print"/>
          <a:srcRect l="66344" t="19025" r="19753" b="60667"/>
          <a:stretch>
            <a:fillRect/>
          </a:stretch>
        </p:blipFill>
        <p:spPr>
          <a:xfrm>
            <a:off x="506516" y="5330918"/>
            <a:ext cx="471716" cy="500922"/>
          </a:xfrm>
          <a:prstGeom prst="rect">
            <a:avLst/>
          </a:prstGeom>
        </p:spPr>
      </p:pic>
      <p:pic>
        <p:nvPicPr>
          <p:cNvPr id="35" name="Picture 34" descr="manuelc-web.jpg"/>
          <p:cNvPicPr>
            <a:picLocks noChangeAspect="1"/>
          </p:cNvPicPr>
          <p:nvPr/>
        </p:nvPicPr>
        <p:blipFill>
          <a:blip r:embed="rId12" cstate="print"/>
          <a:stretch>
            <a:fillRect/>
          </a:stretch>
        </p:blipFill>
        <p:spPr>
          <a:xfrm>
            <a:off x="143741" y="5308600"/>
            <a:ext cx="396978" cy="529997"/>
          </a:xfrm>
          <a:prstGeom prst="rect">
            <a:avLst/>
          </a:prstGeom>
        </p:spPr>
      </p:pic>
      <p:sp>
        <p:nvSpPr>
          <p:cNvPr id="38" name="TextBox 37"/>
          <p:cNvSpPr txBox="1"/>
          <p:nvPr/>
        </p:nvSpPr>
        <p:spPr>
          <a:xfrm>
            <a:off x="7013271" y="5237702"/>
            <a:ext cx="1589212" cy="523220"/>
          </a:xfrm>
          <a:prstGeom prst="rect">
            <a:avLst/>
          </a:prstGeom>
          <a:noFill/>
        </p:spPr>
        <p:txBody>
          <a:bodyPr wrap="square" rtlCol="0">
            <a:spAutoFit/>
          </a:bodyPr>
          <a:lstStyle/>
          <a:p>
            <a:r>
              <a:rPr lang="en-US" sz="2800" dirty="0" smtClean="0">
                <a:solidFill>
                  <a:srgbClr val="7030A0"/>
                </a:solidFill>
                <a:latin typeface="Calibri" pitchFamily="34" charset="0"/>
              </a:rPr>
              <a:t>SAGE</a:t>
            </a:r>
          </a:p>
        </p:txBody>
      </p:sp>
    </p:spTree>
    <p:extLst>
      <p:ext uri="{BB962C8B-B14F-4D97-AF65-F5344CB8AC3E}">
        <p14:creationId xmlns="" xmlns:p14="http://schemas.microsoft.com/office/powerpoint/2007/7/12/main" val="103342244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pPr algn="ctr"/>
            <a:r>
              <a:rPr lang="en-US" sz="4800" dirty="0" smtClean="0"/>
              <a:t>Test-case generation with SAGE</a:t>
            </a:r>
            <a:br>
              <a:rPr lang="en-US" sz="4800" dirty="0" smtClean="0"/>
            </a:br>
            <a:r>
              <a:rPr lang="en-US" sz="4800" dirty="0" smtClean="0"/>
              <a:t>for exploring </a:t>
            </a:r>
            <a:r>
              <a:rPr lang="en-US" sz="4800" b="1" u="sng" dirty="0" smtClean="0"/>
              <a:t>x86</a:t>
            </a:r>
            <a:r>
              <a:rPr lang="en-US" sz="4800" dirty="0" smtClean="0"/>
              <a:t> binaries</a:t>
            </a:r>
            <a:endParaRPr lang="en-US" sz="4800" dirty="0"/>
          </a:p>
        </p:txBody>
      </p:sp>
      <p:sp>
        <p:nvSpPr>
          <p:cNvPr id="3" name="Content Placeholder 2"/>
          <p:cNvSpPr>
            <a:spLocks noGrp="1"/>
          </p:cNvSpPr>
          <p:nvPr>
            <p:ph idx="1"/>
          </p:nvPr>
        </p:nvSpPr>
        <p:spPr>
          <a:xfrm>
            <a:off x="274983" y="2023644"/>
            <a:ext cx="8382000" cy="4062651"/>
          </a:xfrm>
        </p:spPr>
        <p:txBody>
          <a:bodyPr/>
          <a:lstStyle/>
          <a:p>
            <a:pPr eaLnBrk="1" hangingPunct="1">
              <a:buFontTx/>
              <a:buNone/>
            </a:pPr>
            <a:r>
              <a:rPr lang="en-US" dirty="0" smtClean="0"/>
              <a:t>Internal user: “WEX Security team”</a:t>
            </a:r>
          </a:p>
          <a:p>
            <a:pPr eaLnBrk="1" hangingPunct="1">
              <a:buFont typeface="Arial" pitchFamily="34" charset="0"/>
              <a:buChar char="•"/>
            </a:pPr>
            <a:r>
              <a:rPr lang="en-US" dirty="0" smtClean="0"/>
              <a:t>Use 100s of dedicated machines 24/7 for months</a:t>
            </a:r>
          </a:p>
          <a:p>
            <a:pPr eaLnBrk="1" hangingPunct="1">
              <a:buFont typeface="Arial" pitchFamily="34" charset="0"/>
              <a:buChar char="•"/>
            </a:pPr>
            <a:r>
              <a:rPr lang="en-US" dirty="0" smtClean="0"/>
              <a:t>Apps</a:t>
            </a:r>
            <a:r>
              <a:rPr lang="en-US" dirty="0"/>
              <a:t>: image processors, media players, file decoders</a:t>
            </a:r>
            <a:r>
              <a:rPr lang="en-US" dirty="0" smtClean="0"/>
              <a:t>,…</a:t>
            </a:r>
          </a:p>
          <a:p>
            <a:pPr eaLnBrk="1" hangingPunct="1">
              <a:buFont typeface="Arial" pitchFamily="34" charset="0"/>
              <a:buChar char="•"/>
            </a:pPr>
            <a:r>
              <a:rPr lang="en-US" dirty="0" smtClean="0"/>
              <a:t>Bugs</a:t>
            </a:r>
            <a:r>
              <a:rPr lang="en-US" dirty="0"/>
              <a:t>: </a:t>
            </a:r>
            <a:r>
              <a:rPr lang="en-US" dirty="0" smtClean="0"/>
              <a:t>Write/read A/</a:t>
            </a:r>
            <a:r>
              <a:rPr lang="en-US" dirty="0" err="1" smtClean="0"/>
              <a:t>Vs</a:t>
            </a:r>
            <a:r>
              <a:rPr lang="en-US" dirty="0"/>
              <a:t>, </a:t>
            </a:r>
            <a:r>
              <a:rPr lang="en-US" dirty="0" smtClean="0"/>
              <a:t>Crash,…</a:t>
            </a:r>
          </a:p>
          <a:p>
            <a:pPr eaLnBrk="1" hangingPunct="1">
              <a:buFont typeface="Arial" pitchFamily="34" charset="0"/>
              <a:buChar char="•"/>
            </a:pPr>
            <a:r>
              <a:rPr lang="en-US" dirty="0" smtClean="0"/>
              <a:t>Uncovered bugs not possible</a:t>
            </a:r>
            <a:br>
              <a:rPr lang="en-US" dirty="0" smtClean="0"/>
            </a:br>
            <a:r>
              <a:rPr lang="en-US" dirty="0" smtClean="0"/>
              <a:t>with “black-box” methods.</a:t>
            </a:r>
          </a:p>
        </p:txBody>
      </p:sp>
      <p:pic>
        <p:nvPicPr>
          <p:cNvPr id="4" name="Picture 3" descr="image.jpg"/>
          <p:cNvPicPr>
            <a:picLocks noChangeAspect="1"/>
          </p:cNvPicPr>
          <p:nvPr/>
        </p:nvPicPr>
        <p:blipFill>
          <a:blip r:embed="rId2" cstate="print">
            <a:extLst>
              <a:ext uri="28A0092B-C50C-407e-A947-70E740481C1C">
                <a14:useLocalDpi xmlns="" xmlns:a14="http://schemas.microsoft.com/office/drawing/2007/7/7/main" val="0"/>
              </a:ext>
            </a:extLst>
          </a:blip>
          <a:srcRect/>
          <a:stretch>
            <a:fillRect/>
          </a:stretch>
        </p:blipFill>
        <p:spPr bwMode="auto">
          <a:xfrm>
            <a:off x="6303308" y="4585446"/>
            <a:ext cx="2840691" cy="2272553"/>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 uri="{53640926-AAD7-44d8-BBD7-CCE9431645EC}">
              <a14:shadowObscured xmlns="" xmlns:a14="http://schemas.microsoft.com/office/drawing/2007/7/7/main" val="1"/>
            </a:ext>
          </a:extLst>
        </p:spPr>
      </p:pic>
      <p:sp>
        <p:nvSpPr>
          <p:cNvPr id="5" name="TextBox 4"/>
          <p:cNvSpPr txBox="1"/>
          <p:nvPr/>
        </p:nvSpPr>
        <p:spPr>
          <a:xfrm>
            <a:off x="1404730" y="6241775"/>
            <a:ext cx="4544834" cy="369332"/>
          </a:xfrm>
          <a:prstGeom prst="rect">
            <a:avLst/>
          </a:prstGeom>
          <a:noFill/>
        </p:spPr>
        <p:txBody>
          <a:bodyPr wrap="none" rtlCol="0">
            <a:spAutoFit/>
          </a:bodyPr>
          <a:lstStyle/>
          <a:p>
            <a:r>
              <a:rPr lang="en-US" dirty="0" smtClean="0">
                <a:solidFill>
                  <a:schemeClr val="bg1"/>
                </a:solidFill>
              </a:rPr>
              <a:t>Patrice </a:t>
            </a:r>
            <a:r>
              <a:rPr lang="en-US" dirty="0" err="1" smtClean="0">
                <a:solidFill>
                  <a:schemeClr val="bg1"/>
                </a:solidFill>
              </a:rPr>
              <a:t>Godefroid</a:t>
            </a:r>
            <a:r>
              <a:rPr lang="en-US" dirty="0" smtClean="0">
                <a:solidFill>
                  <a:schemeClr val="bg1"/>
                </a:solidFill>
              </a:rPr>
              <a:t>, SPIN </a:t>
            </a:r>
            <a:r>
              <a:rPr lang="en-US" dirty="0" smtClean="0">
                <a:solidFill>
                  <a:schemeClr val="bg1"/>
                </a:solidFill>
              </a:rPr>
              <a:t>workshop Sunday</a:t>
            </a:r>
            <a:endParaRPr lang="en-US" dirty="0" smtClean="0">
              <a:solidFill>
                <a:schemeClr val="bg1"/>
              </a:solidFill>
            </a:endParaRPr>
          </a:p>
        </p:txBody>
      </p:sp>
    </p:spTree>
    <p:extLst>
      <p:ext uri="{BB962C8B-B14F-4D97-AF65-F5344CB8AC3E}">
        <p14:creationId xmlns="" xmlns:p14="http://schemas.microsoft.com/office/powerpoint/2007/7/12/main" val="311413956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381000" y="230187"/>
            <a:ext cx="8382000" cy="664797"/>
          </a:xfrm>
          <a:prstGeom prst="rect">
            <a:avLst/>
          </a:prstGeom>
        </p:spPr>
        <p:txBody>
          <a:bodyPr/>
          <a:lstStyle/>
          <a:p>
            <a:pPr marL="0" marR="0" lvl="0" indent="0" algn="l" defTabSz="912777" rtl="0" eaLnBrk="1" fontAlgn="base" latinLnBrk="0" hangingPunct="1">
              <a:lnSpc>
                <a:spcPct val="90000"/>
              </a:lnSpc>
              <a:spcBef>
                <a:spcPct val="0"/>
              </a:spcBef>
              <a:spcAft>
                <a:spcPct val="0"/>
              </a:spcAft>
              <a:buClrTx/>
              <a:buSzTx/>
              <a:buFontTx/>
              <a:buNone/>
              <a:tabLst/>
              <a:defRPr/>
            </a:pPr>
            <a:r>
              <a:rPr kumimoji="0" lang="en-US" sz="4400" b="0" i="0" u="none" strike="noStrike" kern="1200" cap="none" spc="-300" normalizeH="0" noProof="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Calibri" pitchFamily="34" charset="0"/>
                <a:ea typeface="+mn-ea"/>
                <a:cs typeface="Arial" charset="0"/>
              </a:rPr>
              <a:t>Test Input Generation by</a:t>
            </a:r>
            <a:br>
              <a:rPr kumimoji="0" lang="en-US" sz="4400" b="0" i="0" u="none" strike="noStrike" kern="1200" cap="none" spc="-300" normalizeH="0" noProof="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Calibri" pitchFamily="34" charset="0"/>
                <a:ea typeface="+mn-ea"/>
                <a:cs typeface="Arial" charset="0"/>
              </a:rPr>
            </a:br>
            <a:r>
              <a:rPr kumimoji="0" lang="en-US" sz="4400" b="0" i="0" u="none" strike="noStrike" kern="1200" cap="none" spc="-300" normalizeH="0" noProof="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Calibri" pitchFamily="34" charset="0"/>
                <a:ea typeface="+mn-ea"/>
                <a:cs typeface="Arial" charset="0"/>
              </a:rPr>
              <a:t>Dynamic  Symbolic Execution</a:t>
            </a:r>
          </a:p>
        </p:txBody>
      </p:sp>
      <p:sp>
        <p:nvSpPr>
          <p:cNvPr id="2" name="Rounded Rectangle 1"/>
          <p:cNvSpPr/>
          <p:nvPr/>
        </p:nvSpPr>
        <p:spPr bwMode="auto">
          <a:xfrm>
            <a:off x="685800" y="5562600"/>
            <a:ext cx="3733800" cy="1066800"/>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 name="Rounded Rectangle 6"/>
          <p:cNvSpPr>
            <a:spLocks noChangeArrowheads="1"/>
          </p:cNvSpPr>
          <p:nvPr/>
        </p:nvSpPr>
        <p:spPr bwMode="auto">
          <a:xfrm>
            <a:off x="3953191" y="2362200"/>
            <a:ext cx="1349269"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Test</a:t>
            </a:r>
            <a:br>
              <a:rPr lang="en-US" sz="2000" dirty="0">
                <a:solidFill>
                  <a:schemeClr val="lt1"/>
                </a:solidFill>
                <a:effectLst>
                  <a:outerShdw blurRad="38100" dist="38100" dir="2700000" algn="tl">
                    <a:srgbClr val="000000">
                      <a:alpha val="43137"/>
                    </a:srgbClr>
                  </a:outerShdw>
                </a:effectLst>
                <a:latin typeface="Segoe" pitchFamily="34" charset="0"/>
              </a:rPr>
            </a:br>
            <a:r>
              <a:rPr lang="en-US" sz="2000" dirty="0">
                <a:solidFill>
                  <a:schemeClr val="lt1"/>
                </a:solidFill>
                <a:effectLst>
                  <a:outerShdw blurRad="38100" dist="38100" dir="2700000" algn="tl">
                    <a:srgbClr val="000000">
                      <a:alpha val="43137"/>
                    </a:srgbClr>
                  </a:outerShdw>
                </a:effectLst>
                <a:latin typeface="Segoe" pitchFamily="34" charset="0"/>
              </a:rPr>
              <a:t>Inputs</a:t>
            </a:r>
          </a:p>
        </p:txBody>
      </p:sp>
      <p:sp>
        <p:nvSpPr>
          <p:cNvPr id="4" name="Rounded Rectangle 7"/>
          <p:cNvSpPr>
            <a:spLocks noChangeArrowheads="1"/>
          </p:cNvSpPr>
          <p:nvPr/>
        </p:nvSpPr>
        <p:spPr bwMode="auto">
          <a:xfrm>
            <a:off x="1190401" y="3200400"/>
            <a:ext cx="1991780"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Constraint System</a:t>
            </a:r>
          </a:p>
        </p:txBody>
      </p:sp>
      <p:sp>
        <p:nvSpPr>
          <p:cNvPr id="5" name="Rounded Rectangle 8"/>
          <p:cNvSpPr>
            <a:spLocks noChangeArrowheads="1"/>
          </p:cNvSpPr>
          <p:nvPr/>
        </p:nvSpPr>
        <p:spPr bwMode="auto">
          <a:xfrm>
            <a:off x="6009220" y="3344660"/>
            <a:ext cx="1991780" cy="39728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Execution Path</a:t>
            </a:r>
          </a:p>
        </p:txBody>
      </p:sp>
      <p:sp>
        <p:nvSpPr>
          <p:cNvPr id="6" name="Can 9"/>
          <p:cNvSpPr>
            <a:spLocks noChangeArrowheads="1"/>
          </p:cNvSpPr>
          <p:nvPr/>
        </p:nvSpPr>
        <p:spPr bwMode="auto">
          <a:xfrm>
            <a:off x="3953191" y="4074906"/>
            <a:ext cx="1349269" cy="1086116"/>
          </a:xfrm>
          <a:prstGeom prst="can">
            <a:avLst>
              <a:gd name="adj" fmla="val 25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r>
              <a:rPr lang="en-US" sz="2000" dirty="0">
                <a:effectLst>
                  <a:outerShdw blurRad="38100" dist="38100" dir="2700000" algn="tl">
                    <a:srgbClr val="000000">
                      <a:alpha val="43137"/>
                    </a:srgbClr>
                  </a:outerShdw>
                </a:effectLst>
                <a:latin typeface="Segoe" pitchFamily="34" charset="0"/>
              </a:rPr>
              <a:t>Known</a:t>
            </a:r>
            <a:br>
              <a:rPr lang="en-US" sz="2000" dirty="0">
                <a:effectLst>
                  <a:outerShdw blurRad="38100" dist="38100" dir="2700000" algn="tl">
                    <a:srgbClr val="000000">
                      <a:alpha val="43137"/>
                    </a:srgbClr>
                  </a:outerShdw>
                </a:effectLst>
                <a:latin typeface="Segoe" pitchFamily="34" charset="0"/>
              </a:rPr>
            </a:br>
            <a:r>
              <a:rPr lang="en-US" sz="2000" dirty="0">
                <a:effectLst>
                  <a:outerShdw blurRad="38100" dist="38100" dir="2700000" algn="tl">
                    <a:srgbClr val="000000">
                      <a:alpha val="43137"/>
                    </a:srgbClr>
                  </a:outerShdw>
                </a:effectLst>
                <a:latin typeface="Segoe" pitchFamily="34" charset="0"/>
              </a:rPr>
              <a:t>Paths</a:t>
            </a:r>
          </a:p>
        </p:txBody>
      </p:sp>
      <p:sp>
        <p:nvSpPr>
          <p:cNvPr id="7" name="Bent Arrow 6"/>
          <p:cNvSpPr/>
          <p:nvPr/>
        </p:nvSpPr>
        <p:spPr bwMode="auto">
          <a:xfrm>
            <a:off x="2218415" y="2560723"/>
            <a:ext cx="1413521" cy="543058"/>
          </a:xfrm>
          <a:prstGeom prst="ben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8" name="Bent Arrow 7"/>
          <p:cNvSpPr/>
          <p:nvPr/>
        </p:nvSpPr>
        <p:spPr bwMode="auto">
          <a:xfrm rot="5400000">
            <a:off x="6148659" y="2164281"/>
            <a:ext cx="620638" cy="1413521"/>
          </a:xfrm>
          <a:prstGeom prst="bentArrow">
            <a:avLst>
              <a:gd name="adj1" fmla="val 20519"/>
              <a:gd name="adj2" fmla="val 17245"/>
              <a:gd name="adj3" fmla="val 23074"/>
              <a:gd name="adj4" fmla="val 46831"/>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9" name="Bent Arrow 8"/>
          <p:cNvSpPr/>
          <p:nvPr/>
        </p:nvSpPr>
        <p:spPr bwMode="auto">
          <a:xfrm rot="10800000">
            <a:off x="5687964" y="3958538"/>
            <a:ext cx="1413521" cy="892166"/>
          </a:xfrm>
          <a:prstGeom prst="bentArrow">
            <a:avLst>
              <a:gd name="adj1" fmla="val 15687"/>
              <a:gd name="adj2" fmla="val 14357"/>
              <a:gd name="adj3" fmla="val 17018"/>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0" name="Bent Arrow 9"/>
          <p:cNvSpPr/>
          <p:nvPr/>
        </p:nvSpPr>
        <p:spPr bwMode="auto">
          <a:xfrm rot="16200000">
            <a:off x="2369987" y="3678467"/>
            <a:ext cx="853377" cy="1413521"/>
          </a:xfrm>
          <a:prstGeom prst="bentArrow">
            <a:avLst>
              <a:gd name="adj1" fmla="val 15687"/>
              <a:gd name="adj2" fmla="val 16353"/>
              <a:gd name="adj3" fmla="val 25000"/>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11" name="TextBox 15"/>
          <p:cNvSpPr txBox="1">
            <a:spLocks noChangeArrowheads="1"/>
          </p:cNvSpPr>
          <p:nvPr/>
        </p:nvSpPr>
        <p:spPr bwMode="auto">
          <a:xfrm>
            <a:off x="6554001" y="1981200"/>
            <a:ext cx="1446999" cy="584775"/>
          </a:xfrm>
          <a:prstGeom prst="rect">
            <a:avLst/>
          </a:prstGeom>
          <a:noFill/>
          <a:ln w="9525">
            <a:noFill/>
            <a:miter lim="800000"/>
            <a:headEnd/>
            <a:tailEnd/>
          </a:ln>
        </p:spPr>
        <p:txBody>
          <a:bodyPr wrap="none">
            <a:spAutoFit/>
          </a:bodyPr>
          <a:lstStyle/>
          <a:p>
            <a:r>
              <a:rPr lang="en-US" sz="1600" dirty="0">
                <a:latin typeface="Segoe" pitchFamily="34" charset="0"/>
              </a:rPr>
              <a:t>Run Test and </a:t>
            </a:r>
            <a:br>
              <a:rPr lang="en-US" sz="1600" dirty="0">
                <a:latin typeface="Segoe" pitchFamily="34" charset="0"/>
              </a:rPr>
            </a:br>
            <a:r>
              <a:rPr lang="en-US" sz="1600" dirty="0">
                <a:latin typeface="Segoe" pitchFamily="34" charset="0"/>
              </a:rPr>
              <a:t>Monitor</a:t>
            </a:r>
          </a:p>
        </p:txBody>
      </p:sp>
      <p:sp>
        <p:nvSpPr>
          <p:cNvPr id="12" name="TextBox 16"/>
          <p:cNvSpPr txBox="1">
            <a:spLocks noChangeArrowheads="1"/>
          </p:cNvSpPr>
          <p:nvPr/>
        </p:nvSpPr>
        <p:spPr bwMode="auto">
          <a:xfrm>
            <a:off x="6473018" y="4596825"/>
            <a:ext cx="1527982" cy="584775"/>
          </a:xfrm>
          <a:prstGeom prst="rect">
            <a:avLst/>
          </a:prstGeom>
          <a:noFill/>
          <a:ln w="9525">
            <a:noFill/>
            <a:miter lim="800000"/>
            <a:headEnd/>
            <a:tailEnd/>
          </a:ln>
        </p:spPr>
        <p:txBody>
          <a:bodyPr wrap="none">
            <a:spAutoFit/>
          </a:bodyPr>
          <a:lstStyle/>
          <a:p>
            <a:pPr algn="r"/>
            <a:r>
              <a:rPr lang="en-US" sz="1600" dirty="0" smtClean="0">
                <a:latin typeface="Segoe" pitchFamily="34" charset="0"/>
              </a:rPr>
              <a:t>Record</a:t>
            </a:r>
          </a:p>
          <a:p>
            <a:pPr algn="r"/>
            <a:r>
              <a:rPr lang="en-US" sz="1600" dirty="0" smtClean="0">
                <a:latin typeface="Segoe" pitchFamily="34" charset="0"/>
              </a:rPr>
              <a:t>Path Condition</a:t>
            </a:r>
            <a:endParaRPr lang="en-US" sz="1600" dirty="0">
              <a:latin typeface="Segoe" pitchFamily="34" charset="0"/>
            </a:endParaRPr>
          </a:p>
        </p:txBody>
      </p:sp>
      <p:sp>
        <p:nvSpPr>
          <p:cNvPr id="13" name="TextBox 17"/>
          <p:cNvSpPr txBox="1">
            <a:spLocks noChangeArrowheads="1"/>
          </p:cNvSpPr>
          <p:nvPr/>
        </p:nvSpPr>
        <p:spPr bwMode="auto">
          <a:xfrm>
            <a:off x="1066800" y="4596825"/>
            <a:ext cx="1654620" cy="584775"/>
          </a:xfrm>
          <a:prstGeom prst="rect">
            <a:avLst/>
          </a:prstGeom>
          <a:noFill/>
          <a:ln w="9525">
            <a:noFill/>
            <a:miter lim="800000"/>
            <a:headEnd/>
            <a:tailEnd/>
          </a:ln>
        </p:spPr>
        <p:txBody>
          <a:bodyPr wrap="none">
            <a:spAutoFit/>
          </a:bodyPr>
          <a:lstStyle/>
          <a:p>
            <a:pPr algn="l"/>
            <a:r>
              <a:rPr lang="en-US" sz="1600" dirty="0" smtClean="0">
                <a:latin typeface="Segoe" pitchFamily="34" charset="0"/>
              </a:rPr>
              <a:t>Choose an </a:t>
            </a:r>
          </a:p>
          <a:p>
            <a:pPr algn="l"/>
            <a:r>
              <a:rPr lang="en-US" sz="1600" dirty="0" smtClean="0">
                <a:latin typeface="Segoe" pitchFamily="34" charset="0"/>
              </a:rPr>
              <a:t>Uncovered Path</a:t>
            </a:r>
            <a:endParaRPr lang="en-US" sz="1600" dirty="0">
              <a:latin typeface="Segoe" pitchFamily="34" charset="0"/>
            </a:endParaRPr>
          </a:p>
        </p:txBody>
      </p:sp>
      <p:sp>
        <p:nvSpPr>
          <p:cNvPr id="14" name="TextBox 18"/>
          <p:cNvSpPr txBox="1">
            <a:spLocks noChangeArrowheads="1"/>
          </p:cNvSpPr>
          <p:nvPr/>
        </p:nvSpPr>
        <p:spPr bwMode="auto">
          <a:xfrm>
            <a:off x="1600200" y="2362200"/>
            <a:ext cx="696024" cy="338554"/>
          </a:xfrm>
          <a:prstGeom prst="rect">
            <a:avLst/>
          </a:prstGeom>
          <a:noFill/>
          <a:ln w="9525">
            <a:noFill/>
            <a:miter lim="800000"/>
            <a:headEnd/>
            <a:tailEnd/>
          </a:ln>
        </p:spPr>
        <p:txBody>
          <a:bodyPr wrap="none">
            <a:spAutoFit/>
          </a:bodyPr>
          <a:lstStyle/>
          <a:p>
            <a:r>
              <a:rPr lang="en-US" sz="1600" dirty="0" smtClean="0">
                <a:latin typeface="Segoe" pitchFamily="34" charset="0"/>
              </a:rPr>
              <a:t>Solve</a:t>
            </a:r>
            <a:endParaRPr lang="en-US" sz="1600" dirty="0">
              <a:latin typeface="Segoe" pitchFamily="34" charset="0"/>
            </a:endParaRPr>
          </a:p>
        </p:txBody>
      </p:sp>
      <p:sp>
        <p:nvSpPr>
          <p:cNvPr id="15" name="Down Arrow 19"/>
          <p:cNvSpPr>
            <a:spLocks noChangeArrowheads="1"/>
          </p:cNvSpPr>
          <p:nvPr/>
        </p:nvSpPr>
        <p:spPr bwMode="auto">
          <a:xfrm>
            <a:off x="4485937" y="1752600"/>
            <a:ext cx="408261" cy="497804"/>
          </a:xfrm>
          <a:prstGeom prst="downArrow">
            <a:avLst>
              <a:gd name="adj1" fmla="val 50000"/>
              <a:gd name="adj2" fmla="val 50024"/>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6" name="TextBox 21"/>
          <p:cNvSpPr txBox="1">
            <a:spLocks noChangeArrowheads="1"/>
          </p:cNvSpPr>
          <p:nvPr/>
        </p:nvSpPr>
        <p:spPr bwMode="auto">
          <a:xfrm>
            <a:off x="696647" y="5722203"/>
            <a:ext cx="3706464"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Result: small test suite, </a:t>
            </a:r>
            <a:b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b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high </a:t>
            </a:r>
            <a:r>
              <a:rPr lang="en-US" sz="2400" b="1" dirty="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code </a:t>
            </a: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coverage</a:t>
            </a:r>
          </a:p>
        </p:txBody>
      </p:sp>
      <p:sp>
        <p:nvSpPr>
          <p:cNvPr id="17" name="Title 1"/>
          <p:cNvSpPr txBox="1">
            <a:spLocks/>
          </p:cNvSpPr>
          <p:nvPr/>
        </p:nvSpPr>
        <p:spPr>
          <a:xfrm>
            <a:off x="381000" y="762000"/>
            <a:ext cx="8229600" cy="1143000"/>
          </a:xfrm>
          <a:prstGeom prst="rect">
            <a:avLst/>
          </a:prstGeom>
        </p:spPr>
        <p:txBody>
          <a:bodyP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0" cap="none" spc="0" normalizeH="0" baseline="0" noProof="0" dirty="0">
              <a:ln>
                <a:noFill/>
              </a:ln>
              <a:solidFill>
                <a:srgbClr val="090F14"/>
              </a:solidFill>
              <a:effectLst/>
              <a:uLnTx/>
              <a:uFillTx/>
              <a:latin typeface="+mj-lt"/>
              <a:ea typeface="+mj-ea"/>
              <a:cs typeface="+mj-cs"/>
            </a:endParaRPr>
          </a:p>
        </p:txBody>
      </p:sp>
      <p:sp>
        <p:nvSpPr>
          <p:cNvPr id="18" name="TextBox 15"/>
          <p:cNvSpPr txBox="1">
            <a:spLocks noChangeArrowheads="1"/>
          </p:cNvSpPr>
          <p:nvPr/>
        </p:nvSpPr>
        <p:spPr bwMode="auto">
          <a:xfrm>
            <a:off x="2209800" y="1676400"/>
            <a:ext cx="2392643" cy="338554"/>
          </a:xfrm>
          <a:prstGeom prst="rect">
            <a:avLst/>
          </a:prstGeom>
          <a:noFill/>
          <a:ln w="9525">
            <a:noFill/>
            <a:miter lim="800000"/>
            <a:headEnd/>
            <a:tailEnd/>
          </a:ln>
        </p:spPr>
        <p:txBody>
          <a:bodyPr wrap="none">
            <a:spAutoFit/>
          </a:bodyPr>
          <a:lstStyle/>
          <a:p>
            <a:r>
              <a:rPr lang="en-US" sz="1600" dirty="0" smtClean="0">
                <a:latin typeface="Segoe" pitchFamily="34" charset="0"/>
              </a:rPr>
              <a:t>Initially, choose Arbitrary</a:t>
            </a:r>
            <a:endParaRPr lang="en-US" sz="1600" dirty="0">
              <a:latin typeface="Segoe" pitchFamily="34" charset="0"/>
            </a:endParaRPr>
          </a:p>
        </p:txBody>
      </p:sp>
      <p:sp>
        <p:nvSpPr>
          <p:cNvPr id="19" name="Rounded Rectangle 18"/>
          <p:cNvSpPr/>
          <p:nvPr/>
        </p:nvSpPr>
        <p:spPr bwMode="auto">
          <a:xfrm>
            <a:off x="4953000" y="5562599"/>
            <a:ext cx="3352800" cy="1066801"/>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endParaRPr lang="en-US" sz="2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TextBox 21"/>
          <p:cNvSpPr txBox="1">
            <a:spLocks noChangeArrowheads="1"/>
          </p:cNvSpPr>
          <p:nvPr/>
        </p:nvSpPr>
        <p:spPr bwMode="auto">
          <a:xfrm>
            <a:off x="5029200" y="5700117"/>
            <a:ext cx="3172663"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Finds only real bugs</a:t>
            </a:r>
          </a:p>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No false warnings</a:t>
            </a:r>
          </a:p>
        </p:txBody>
      </p:sp>
    </p:spTree>
    <p:extLst>
      <p:ext uri="{BB962C8B-B14F-4D97-AF65-F5344CB8AC3E}">
        <p14:creationId xmlns="" xmlns:p14="http://schemas.microsoft.com/office/powerpoint/2007/7/12/main" val="93613693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85800" y="5562600"/>
            <a:ext cx="3733800" cy="1066800"/>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 name="Rounded Rectangle 6"/>
          <p:cNvSpPr>
            <a:spLocks noChangeArrowheads="1"/>
          </p:cNvSpPr>
          <p:nvPr/>
        </p:nvSpPr>
        <p:spPr bwMode="auto">
          <a:xfrm>
            <a:off x="3953191" y="2362200"/>
            <a:ext cx="1349269"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Test</a:t>
            </a:r>
            <a:br>
              <a:rPr lang="en-US" sz="2000" dirty="0">
                <a:solidFill>
                  <a:schemeClr val="lt1"/>
                </a:solidFill>
                <a:effectLst>
                  <a:outerShdw blurRad="38100" dist="38100" dir="2700000" algn="tl">
                    <a:srgbClr val="000000">
                      <a:alpha val="43137"/>
                    </a:srgbClr>
                  </a:outerShdw>
                </a:effectLst>
                <a:latin typeface="Segoe" pitchFamily="34" charset="0"/>
              </a:rPr>
            </a:br>
            <a:r>
              <a:rPr lang="en-US" sz="2000" dirty="0">
                <a:solidFill>
                  <a:schemeClr val="lt1"/>
                </a:solidFill>
                <a:effectLst>
                  <a:outerShdw blurRad="38100" dist="38100" dir="2700000" algn="tl">
                    <a:srgbClr val="000000">
                      <a:alpha val="43137"/>
                    </a:srgbClr>
                  </a:outerShdw>
                </a:effectLst>
                <a:latin typeface="Segoe" pitchFamily="34" charset="0"/>
              </a:rPr>
              <a:t>Inputs</a:t>
            </a:r>
          </a:p>
        </p:txBody>
      </p:sp>
      <p:sp>
        <p:nvSpPr>
          <p:cNvPr id="4" name="Rounded Rectangle 7"/>
          <p:cNvSpPr>
            <a:spLocks noChangeArrowheads="1"/>
          </p:cNvSpPr>
          <p:nvPr/>
        </p:nvSpPr>
        <p:spPr bwMode="auto">
          <a:xfrm>
            <a:off x="1190401" y="3200400"/>
            <a:ext cx="1991780"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Constraint System</a:t>
            </a:r>
          </a:p>
        </p:txBody>
      </p:sp>
      <p:sp>
        <p:nvSpPr>
          <p:cNvPr id="5" name="Rounded Rectangle 8"/>
          <p:cNvSpPr>
            <a:spLocks noChangeArrowheads="1"/>
          </p:cNvSpPr>
          <p:nvPr/>
        </p:nvSpPr>
        <p:spPr bwMode="auto">
          <a:xfrm>
            <a:off x="6009220" y="3344660"/>
            <a:ext cx="1991780" cy="39728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Execution Path</a:t>
            </a:r>
          </a:p>
        </p:txBody>
      </p:sp>
      <p:sp>
        <p:nvSpPr>
          <p:cNvPr id="6" name="Can 9"/>
          <p:cNvSpPr>
            <a:spLocks noChangeArrowheads="1"/>
          </p:cNvSpPr>
          <p:nvPr/>
        </p:nvSpPr>
        <p:spPr bwMode="auto">
          <a:xfrm>
            <a:off x="3953191" y="4074906"/>
            <a:ext cx="1349269" cy="1086116"/>
          </a:xfrm>
          <a:prstGeom prst="can">
            <a:avLst>
              <a:gd name="adj" fmla="val 25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r>
              <a:rPr lang="en-US" sz="2000" dirty="0">
                <a:effectLst>
                  <a:outerShdw blurRad="38100" dist="38100" dir="2700000" algn="tl">
                    <a:srgbClr val="000000">
                      <a:alpha val="43137"/>
                    </a:srgbClr>
                  </a:outerShdw>
                </a:effectLst>
                <a:latin typeface="Segoe" pitchFamily="34" charset="0"/>
              </a:rPr>
              <a:t>Known</a:t>
            </a:r>
            <a:br>
              <a:rPr lang="en-US" sz="2000" dirty="0">
                <a:effectLst>
                  <a:outerShdw blurRad="38100" dist="38100" dir="2700000" algn="tl">
                    <a:srgbClr val="000000">
                      <a:alpha val="43137"/>
                    </a:srgbClr>
                  </a:outerShdw>
                </a:effectLst>
                <a:latin typeface="Segoe" pitchFamily="34" charset="0"/>
              </a:rPr>
            </a:br>
            <a:r>
              <a:rPr lang="en-US" sz="2000" dirty="0">
                <a:effectLst>
                  <a:outerShdw blurRad="38100" dist="38100" dir="2700000" algn="tl">
                    <a:srgbClr val="000000">
                      <a:alpha val="43137"/>
                    </a:srgbClr>
                  </a:outerShdw>
                </a:effectLst>
                <a:latin typeface="Segoe" pitchFamily="34" charset="0"/>
              </a:rPr>
              <a:t>Paths</a:t>
            </a:r>
          </a:p>
        </p:txBody>
      </p:sp>
      <p:sp>
        <p:nvSpPr>
          <p:cNvPr id="7" name="Bent Arrow 6"/>
          <p:cNvSpPr/>
          <p:nvPr/>
        </p:nvSpPr>
        <p:spPr bwMode="auto">
          <a:xfrm>
            <a:off x="2218415" y="2560723"/>
            <a:ext cx="1413521" cy="543058"/>
          </a:xfrm>
          <a:prstGeom prst="ben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8" name="Bent Arrow 7"/>
          <p:cNvSpPr/>
          <p:nvPr/>
        </p:nvSpPr>
        <p:spPr bwMode="auto">
          <a:xfrm rot="5400000">
            <a:off x="6148659" y="2164281"/>
            <a:ext cx="620638" cy="1413521"/>
          </a:xfrm>
          <a:prstGeom prst="bentArrow">
            <a:avLst>
              <a:gd name="adj1" fmla="val 20519"/>
              <a:gd name="adj2" fmla="val 17245"/>
              <a:gd name="adj3" fmla="val 23074"/>
              <a:gd name="adj4" fmla="val 46831"/>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9" name="Bent Arrow 8"/>
          <p:cNvSpPr/>
          <p:nvPr/>
        </p:nvSpPr>
        <p:spPr bwMode="auto">
          <a:xfrm rot="10800000">
            <a:off x="5687964" y="3958538"/>
            <a:ext cx="1413521" cy="892166"/>
          </a:xfrm>
          <a:prstGeom prst="bentArrow">
            <a:avLst>
              <a:gd name="adj1" fmla="val 15687"/>
              <a:gd name="adj2" fmla="val 14357"/>
              <a:gd name="adj3" fmla="val 17018"/>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0" name="Bent Arrow 9"/>
          <p:cNvSpPr/>
          <p:nvPr/>
        </p:nvSpPr>
        <p:spPr bwMode="auto">
          <a:xfrm rot="16200000">
            <a:off x="2369987" y="3678467"/>
            <a:ext cx="853377" cy="1413521"/>
          </a:xfrm>
          <a:prstGeom prst="bentArrow">
            <a:avLst>
              <a:gd name="adj1" fmla="val 15687"/>
              <a:gd name="adj2" fmla="val 16353"/>
              <a:gd name="adj3" fmla="val 25000"/>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11" name="TextBox 15"/>
          <p:cNvSpPr txBox="1">
            <a:spLocks noChangeArrowheads="1"/>
          </p:cNvSpPr>
          <p:nvPr/>
        </p:nvSpPr>
        <p:spPr bwMode="auto">
          <a:xfrm>
            <a:off x="6554001" y="1981200"/>
            <a:ext cx="1446999" cy="584775"/>
          </a:xfrm>
          <a:prstGeom prst="rect">
            <a:avLst/>
          </a:prstGeom>
          <a:noFill/>
          <a:ln w="9525">
            <a:noFill/>
            <a:miter lim="800000"/>
            <a:headEnd/>
            <a:tailEnd/>
          </a:ln>
        </p:spPr>
        <p:txBody>
          <a:bodyPr wrap="none">
            <a:spAutoFit/>
          </a:bodyPr>
          <a:lstStyle/>
          <a:p>
            <a:r>
              <a:rPr lang="en-US" sz="1600" dirty="0">
                <a:latin typeface="Segoe" pitchFamily="34" charset="0"/>
              </a:rPr>
              <a:t>Run Test and </a:t>
            </a:r>
            <a:br>
              <a:rPr lang="en-US" sz="1600" dirty="0">
                <a:latin typeface="Segoe" pitchFamily="34" charset="0"/>
              </a:rPr>
            </a:br>
            <a:r>
              <a:rPr lang="en-US" sz="1600" dirty="0">
                <a:latin typeface="Segoe" pitchFamily="34" charset="0"/>
              </a:rPr>
              <a:t>Monitor</a:t>
            </a:r>
          </a:p>
        </p:txBody>
      </p:sp>
      <p:sp>
        <p:nvSpPr>
          <p:cNvPr id="12" name="TextBox 16"/>
          <p:cNvSpPr txBox="1">
            <a:spLocks noChangeArrowheads="1"/>
          </p:cNvSpPr>
          <p:nvPr/>
        </p:nvSpPr>
        <p:spPr bwMode="auto">
          <a:xfrm>
            <a:off x="6473018" y="4596825"/>
            <a:ext cx="1527982" cy="584775"/>
          </a:xfrm>
          <a:prstGeom prst="rect">
            <a:avLst/>
          </a:prstGeom>
          <a:noFill/>
          <a:ln w="9525">
            <a:noFill/>
            <a:miter lim="800000"/>
            <a:headEnd/>
            <a:tailEnd/>
          </a:ln>
        </p:spPr>
        <p:txBody>
          <a:bodyPr wrap="none">
            <a:spAutoFit/>
          </a:bodyPr>
          <a:lstStyle/>
          <a:p>
            <a:pPr algn="r"/>
            <a:r>
              <a:rPr lang="en-US" sz="1600" dirty="0" smtClean="0">
                <a:latin typeface="Segoe" pitchFamily="34" charset="0"/>
              </a:rPr>
              <a:t>Record</a:t>
            </a:r>
          </a:p>
          <a:p>
            <a:pPr algn="r"/>
            <a:r>
              <a:rPr lang="en-US" sz="1600" dirty="0" smtClean="0">
                <a:latin typeface="Segoe" pitchFamily="34" charset="0"/>
              </a:rPr>
              <a:t>Path Condition</a:t>
            </a:r>
            <a:endParaRPr lang="en-US" sz="1600" dirty="0">
              <a:latin typeface="Segoe" pitchFamily="34" charset="0"/>
            </a:endParaRPr>
          </a:p>
        </p:txBody>
      </p:sp>
      <p:sp>
        <p:nvSpPr>
          <p:cNvPr id="13" name="TextBox 17"/>
          <p:cNvSpPr txBox="1">
            <a:spLocks noChangeArrowheads="1"/>
          </p:cNvSpPr>
          <p:nvPr/>
        </p:nvSpPr>
        <p:spPr bwMode="auto">
          <a:xfrm>
            <a:off x="1066800" y="4596825"/>
            <a:ext cx="1654620" cy="584775"/>
          </a:xfrm>
          <a:prstGeom prst="rect">
            <a:avLst/>
          </a:prstGeom>
          <a:noFill/>
          <a:ln w="9525">
            <a:noFill/>
            <a:miter lim="800000"/>
            <a:headEnd/>
            <a:tailEnd/>
          </a:ln>
        </p:spPr>
        <p:txBody>
          <a:bodyPr wrap="none">
            <a:spAutoFit/>
          </a:bodyPr>
          <a:lstStyle/>
          <a:p>
            <a:pPr algn="l"/>
            <a:r>
              <a:rPr lang="en-US" sz="1600" dirty="0" smtClean="0">
                <a:latin typeface="Segoe" pitchFamily="34" charset="0"/>
              </a:rPr>
              <a:t>Choose an </a:t>
            </a:r>
          </a:p>
          <a:p>
            <a:pPr algn="l"/>
            <a:r>
              <a:rPr lang="en-US" sz="1600" dirty="0" smtClean="0">
                <a:latin typeface="Segoe" pitchFamily="34" charset="0"/>
              </a:rPr>
              <a:t>Uncovered Path</a:t>
            </a:r>
            <a:endParaRPr lang="en-US" sz="1600" dirty="0">
              <a:latin typeface="Segoe" pitchFamily="34" charset="0"/>
            </a:endParaRPr>
          </a:p>
        </p:txBody>
      </p:sp>
      <p:sp>
        <p:nvSpPr>
          <p:cNvPr id="14" name="TextBox 18"/>
          <p:cNvSpPr txBox="1">
            <a:spLocks noChangeArrowheads="1"/>
          </p:cNvSpPr>
          <p:nvPr/>
        </p:nvSpPr>
        <p:spPr bwMode="auto">
          <a:xfrm>
            <a:off x="1600200" y="2362200"/>
            <a:ext cx="696024" cy="338554"/>
          </a:xfrm>
          <a:prstGeom prst="rect">
            <a:avLst/>
          </a:prstGeom>
          <a:noFill/>
          <a:ln w="9525">
            <a:noFill/>
            <a:miter lim="800000"/>
            <a:headEnd/>
            <a:tailEnd/>
          </a:ln>
        </p:spPr>
        <p:txBody>
          <a:bodyPr wrap="none">
            <a:spAutoFit/>
          </a:bodyPr>
          <a:lstStyle/>
          <a:p>
            <a:r>
              <a:rPr lang="en-US" sz="1600" dirty="0" smtClean="0">
                <a:latin typeface="Segoe" pitchFamily="34" charset="0"/>
              </a:rPr>
              <a:t>Solve</a:t>
            </a:r>
            <a:endParaRPr lang="en-US" sz="1600" dirty="0">
              <a:latin typeface="Segoe" pitchFamily="34" charset="0"/>
            </a:endParaRPr>
          </a:p>
        </p:txBody>
      </p:sp>
      <p:sp>
        <p:nvSpPr>
          <p:cNvPr id="15" name="Down Arrow 19"/>
          <p:cNvSpPr>
            <a:spLocks noChangeArrowheads="1"/>
          </p:cNvSpPr>
          <p:nvPr/>
        </p:nvSpPr>
        <p:spPr bwMode="auto">
          <a:xfrm>
            <a:off x="4485937" y="1752600"/>
            <a:ext cx="408261" cy="497804"/>
          </a:xfrm>
          <a:prstGeom prst="downArrow">
            <a:avLst>
              <a:gd name="adj1" fmla="val 50000"/>
              <a:gd name="adj2" fmla="val 50024"/>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6" name="TextBox 21"/>
          <p:cNvSpPr txBox="1">
            <a:spLocks noChangeArrowheads="1"/>
          </p:cNvSpPr>
          <p:nvPr/>
        </p:nvSpPr>
        <p:spPr bwMode="auto">
          <a:xfrm>
            <a:off x="696647" y="5722203"/>
            <a:ext cx="3706464"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Result: small test suite, </a:t>
            </a:r>
            <a:b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b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high </a:t>
            </a:r>
            <a:r>
              <a:rPr lang="en-US" sz="2400" b="1" dirty="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code </a:t>
            </a: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coverage</a:t>
            </a:r>
          </a:p>
        </p:txBody>
      </p:sp>
      <p:sp>
        <p:nvSpPr>
          <p:cNvPr id="18" name="TextBox 15"/>
          <p:cNvSpPr txBox="1">
            <a:spLocks noChangeArrowheads="1"/>
          </p:cNvSpPr>
          <p:nvPr/>
        </p:nvSpPr>
        <p:spPr bwMode="auto">
          <a:xfrm>
            <a:off x="2209800" y="1676400"/>
            <a:ext cx="2392643" cy="338554"/>
          </a:xfrm>
          <a:prstGeom prst="rect">
            <a:avLst/>
          </a:prstGeom>
          <a:noFill/>
          <a:ln w="9525">
            <a:noFill/>
            <a:miter lim="800000"/>
            <a:headEnd/>
            <a:tailEnd/>
          </a:ln>
        </p:spPr>
        <p:txBody>
          <a:bodyPr wrap="none">
            <a:spAutoFit/>
          </a:bodyPr>
          <a:lstStyle/>
          <a:p>
            <a:r>
              <a:rPr lang="en-US" sz="1600" dirty="0" smtClean="0">
                <a:latin typeface="Segoe" pitchFamily="34" charset="0"/>
              </a:rPr>
              <a:t>Initially, choose Arbitrary</a:t>
            </a:r>
            <a:endParaRPr lang="en-US" sz="1600" dirty="0">
              <a:latin typeface="Segoe" pitchFamily="34" charset="0"/>
            </a:endParaRPr>
          </a:p>
        </p:txBody>
      </p:sp>
      <p:sp>
        <p:nvSpPr>
          <p:cNvPr id="19" name="Rounded Rectangle 18"/>
          <p:cNvSpPr/>
          <p:nvPr/>
        </p:nvSpPr>
        <p:spPr bwMode="auto">
          <a:xfrm>
            <a:off x="4953000" y="5562599"/>
            <a:ext cx="3352800" cy="1066801"/>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endParaRPr lang="en-US" sz="2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TextBox 21"/>
          <p:cNvSpPr txBox="1">
            <a:spLocks noChangeArrowheads="1"/>
          </p:cNvSpPr>
          <p:nvPr/>
        </p:nvSpPr>
        <p:spPr bwMode="auto">
          <a:xfrm>
            <a:off x="5029200" y="5700117"/>
            <a:ext cx="3172663"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Finds only real bugs</a:t>
            </a:r>
          </a:p>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No false warnings</a:t>
            </a:r>
          </a:p>
        </p:txBody>
      </p:sp>
      <p:sp>
        <p:nvSpPr>
          <p:cNvPr id="21" name="Rounded Rectangle 20"/>
          <p:cNvSpPr/>
          <p:nvPr/>
        </p:nvSpPr>
        <p:spPr bwMode="auto">
          <a:xfrm>
            <a:off x="4953000" y="1524000"/>
            <a:ext cx="1219200" cy="990600"/>
          </a:xfrm>
          <a:prstGeom prst="roundRect">
            <a:avLst>
              <a:gd name="adj" fmla="val 6963"/>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defTabSz="1096963" fontAlgn="base">
              <a:spcBef>
                <a:spcPct val="0"/>
              </a:spcBef>
              <a:spcAft>
                <a:spcPct val="0"/>
              </a:spcAft>
            </a:pPr>
            <a:r>
              <a:rPr lang="en-US" sz="1400" dirty="0" smtClean="0">
                <a:solidFill>
                  <a:schemeClr val="bg1"/>
                </a:solidFill>
                <a:latin typeface="Lucida Console" pitchFamily="49" charset="0"/>
              </a:rPr>
              <a:t>a[0] = 0;</a:t>
            </a:r>
          </a:p>
          <a:p>
            <a:pPr defTabSz="1096963" fontAlgn="base">
              <a:spcBef>
                <a:spcPct val="0"/>
              </a:spcBef>
              <a:spcAft>
                <a:spcPct val="0"/>
              </a:spcAft>
            </a:pPr>
            <a:r>
              <a:rPr lang="en-US" sz="1400" dirty="0" smtClean="0">
                <a:solidFill>
                  <a:schemeClr val="bg1"/>
                </a:solidFill>
                <a:latin typeface="Lucida Console" pitchFamily="49" charset="0"/>
              </a:rPr>
              <a:t>a[1] = 0;</a:t>
            </a:r>
          </a:p>
          <a:p>
            <a:pPr defTabSz="1096963" fontAlgn="base">
              <a:spcBef>
                <a:spcPct val="0"/>
              </a:spcBef>
              <a:spcAft>
                <a:spcPct val="0"/>
              </a:spcAft>
            </a:pPr>
            <a:r>
              <a:rPr lang="en-US" sz="1400" dirty="0" smtClean="0">
                <a:solidFill>
                  <a:schemeClr val="bg1"/>
                </a:solidFill>
                <a:latin typeface="Lucida Console" pitchFamily="49" charset="0"/>
              </a:rPr>
              <a:t>a[2] = 0;</a:t>
            </a:r>
          </a:p>
          <a:p>
            <a:pPr defTabSz="1096963" fontAlgn="base">
              <a:spcBef>
                <a:spcPct val="0"/>
              </a:spcBef>
              <a:spcAft>
                <a:spcPct val="0"/>
              </a:spcAft>
            </a:pPr>
            <a:r>
              <a:rPr lang="en-US" sz="1400" dirty="0" smtClean="0">
                <a:solidFill>
                  <a:schemeClr val="bg1"/>
                </a:solidFill>
                <a:latin typeface="Lucida Console" pitchFamily="49" charset="0"/>
              </a:rPr>
              <a:t>a[3] = 0;</a:t>
            </a:r>
          </a:p>
          <a:p>
            <a:pPr defTabSz="1096963" fontAlgn="base">
              <a:spcBef>
                <a:spcPct val="0"/>
              </a:spcBef>
              <a:spcAft>
                <a:spcPct val="0"/>
              </a:spcAft>
            </a:pPr>
            <a:r>
              <a:rPr lang="en-US" sz="1400" dirty="0" smtClean="0">
                <a:solidFill>
                  <a:schemeClr val="bg1"/>
                </a:solidFill>
                <a:latin typeface="Lucida Console" pitchFamily="49" charset="0"/>
              </a:rPr>
              <a:t>…</a:t>
            </a:r>
          </a:p>
        </p:txBody>
      </p:sp>
      <p:sp>
        <p:nvSpPr>
          <p:cNvPr id="22" name="Title 1"/>
          <p:cNvSpPr txBox="1">
            <a:spLocks/>
          </p:cNvSpPr>
          <p:nvPr/>
        </p:nvSpPr>
        <p:spPr>
          <a:xfrm>
            <a:off x="381000" y="762000"/>
            <a:ext cx="8229600" cy="1143000"/>
          </a:xfrm>
          <a:prstGeom prst="rect">
            <a:avLst/>
          </a:prstGeom>
        </p:spPr>
        <p:txBody>
          <a:bodyP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0" cap="none" spc="0" normalizeH="0" baseline="0" noProof="0" dirty="0">
              <a:ln>
                <a:noFill/>
              </a:ln>
              <a:solidFill>
                <a:srgbClr val="090F14"/>
              </a:solidFill>
              <a:effectLst/>
              <a:uLnTx/>
              <a:uFillTx/>
              <a:latin typeface="+mj-lt"/>
              <a:ea typeface="+mj-ea"/>
              <a:cs typeface="+mj-cs"/>
            </a:endParaRPr>
          </a:p>
        </p:txBody>
      </p:sp>
      <p:sp>
        <p:nvSpPr>
          <p:cNvPr id="23" name="Title 1"/>
          <p:cNvSpPr txBox="1">
            <a:spLocks/>
          </p:cNvSpPr>
          <p:nvPr/>
        </p:nvSpPr>
        <p:spPr>
          <a:xfrm>
            <a:off x="381000" y="230187"/>
            <a:ext cx="8382000" cy="664797"/>
          </a:xfrm>
          <a:prstGeom prst="rect">
            <a:avLst/>
          </a:prstGeom>
        </p:spPr>
        <p:txBody>
          <a:bodyPr/>
          <a:lstStyle/>
          <a:p>
            <a:pPr lvl="0" defTabSz="912777" fontAlgn="base">
              <a:lnSpc>
                <a:spcPct val="90000"/>
              </a:lnSpc>
              <a:spcBef>
                <a:spcPct val="0"/>
              </a:spcBef>
              <a:spcAft>
                <a:spcPct val="0"/>
              </a:spcAft>
              <a:defRPr/>
            </a:pPr>
            <a: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t>Test Input Generation by</a:t>
            </a:r>
            <a:b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br>
            <a: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t>Dynamic  Symbolic Execution</a:t>
            </a:r>
          </a:p>
        </p:txBody>
      </p:sp>
    </p:spTree>
    <p:extLst>
      <p:ext uri="{BB962C8B-B14F-4D97-AF65-F5344CB8AC3E}">
        <p14:creationId xmlns="" xmlns:p14="http://schemas.microsoft.com/office/powerpoint/2007/7/12/main" val="22130353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15"/>
                                        </p:tgtEl>
                                        <p:attrNameLst>
                                          <p:attrName>fillcolor</p:attrName>
                                        </p:attrNameLst>
                                      </p:cBhvr>
                                      <p:to>
                                        <a:srgbClr val="FFDF79"/>
                                      </p:to>
                                    </p:animClr>
                                    <p:set>
                                      <p:cBhvr>
                                        <p:cTn id="7" dur="2000" fill="hold"/>
                                        <p:tgtEl>
                                          <p:spTgt spid="15"/>
                                        </p:tgtEl>
                                        <p:attrNameLst>
                                          <p:attrName>fill.type</p:attrName>
                                        </p:attrNameLst>
                                      </p:cBhvr>
                                      <p:to>
                                        <p:strVal val="solid"/>
                                      </p:to>
                                    </p:set>
                                    <p:set>
                                      <p:cBhvr>
                                        <p:cTn id="8" dur="2000" fill="hold"/>
                                        <p:tgtEl>
                                          <p:spTgt spid="15"/>
                                        </p:tgtEl>
                                        <p:attrNameLst>
                                          <p:attrName>fill.on</p:attrName>
                                        </p:attrNameLst>
                                      </p:cBhvr>
                                      <p:to>
                                        <p:strVal val="tru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85800" y="5562600"/>
            <a:ext cx="3733800" cy="1066800"/>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 name="Rounded Rectangle 6"/>
          <p:cNvSpPr>
            <a:spLocks noChangeArrowheads="1"/>
          </p:cNvSpPr>
          <p:nvPr/>
        </p:nvSpPr>
        <p:spPr bwMode="auto">
          <a:xfrm>
            <a:off x="3953191" y="2362200"/>
            <a:ext cx="1349269"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Test</a:t>
            </a:r>
            <a:br>
              <a:rPr lang="en-US" sz="2000" dirty="0">
                <a:solidFill>
                  <a:schemeClr val="lt1"/>
                </a:solidFill>
                <a:effectLst>
                  <a:outerShdw blurRad="38100" dist="38100" dir="2700000" algn="tl">
                    <a:srgbClr val="000000">
                      <a:alpha val="43137"/>
                    </a:srgbClr>
                  </a:outerShdw>
                </a:effectLst>
                <a:latin typeface="Segoe" pitchFamily="34" charset="0"/>
              </a:rPr>
            </a:br>
            <a:r>
              <a:rPr lang="en-US" sz="2000" dirty="0">
                <a:solidFill>
                  <a:schemeClr val="lt1"/>
                </a:solidFill>
                <a:effectLst>
                  <a:outerShdw blurRad="38100" dist="38100" dir="2700000" algn="tl">
                    <a:srgbClr val="000000">
                      <a:alpha val="43137"/>
                    </a:srgbClr>
                  </a:outerShdw>
                </a:effectLst>
                <a:latin typeface="Segoe" pitchFamily="34" charset="0"/>
              </a:rPr>
              <a:t>Inputs</a:t>
            </a:r>
          </a:p>
        </p:txBody>
      </p:sp>
      <p:sp>
        <p:nvSpPr>
          <p:cNvPr id="4" name="Rounded Rectangle 7"/>
          <p:cNvSpPr>
            <a:spLocks noChangeArrowheads="1"/>
          </p:cNvSpPr>
          <p:nvPr/>
        </p:nvSpPr>
        <p:spPr bwMode="auto">
          <a:xfrm>
            <a:off x="1190401" y="3200400"/>
            <a:ext cx="1991780"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Constraint System</a:t>
            </a:r>
          </a:p>
        </p:txBody>
      </p:sp>
      <p:sp>
        <p:nvSpPr>
          <p:cNvPr id="5" name="Rounded Rectangle 8"/>
          <p:cNvSpPr>
            <a:spLocks noChangeArrowheads="1"/>
          </p:cNvSpPr>
          <p:nvPr/>
        </p:nvSpPr>
        <p:spPr bwMode="auto">
          <a:xfrm>
            <a:off x="6009220" y="3344660"/>
            <a:ext cx="1991780" cy="39728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Execution Path</a:t>
            </a:r>
          </a:p>
        </p:txBody>
      </p:sp>
      <p:sp>
        <p:nvSpPr>
          <p:cNvPr id="6" name="Can 9"/>
          <p:cNvSpPr>
            <a:spLocks noChangeArrowheads="1"/>
          </p:cNvSpPr>
          <p:nvPr/>
        </p:nvSpPr>
        <p:spPr bwMode="auto">
          <a:xfrm>
            <a:off x="3953191" y="4074906"/>
            <a:ext cx="1349269" cy="1086116"/>
          </a:xfrm>
          <a:prstGeom prst="can">
            <a:avLst>
              <a:gd name="adj" fmla="val 25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r>
              <a:rPr lang="en-US" sz="2000" dirty="0">
                <a:effectLst>
                  <a:outerShdw blurRad="38100" dist="38100" dir="2700000" algn="tl">
                    <a:srgbClr val="000000">
                      <a:alpha val="43137"/>
                    </a:srgbClr>
                  </a:outerShdw>
                </a:effectLst>
                <a:latin typeface="Segoe" pitchFamily="34" charset="0"/>
              </a:rPr>
              <a:t>Known</a:t>
            </a:r>
            <a:br>
              <a:rPr lang="en-US" sz="2000" dirty="0">
                <a:effectLst>
                  <a:outerShdw blurRad="38100" dist="38100" dir="2700000" algn="tl">
                    <a:srgbClr val="000000">
                      <a:alpha val="43137"/>
                    </a:srgbClr>
                  </a:outerShdw>
                </a:effectLst>
                <a:latin typeface="Segoe" pitchFamily="34" charset="0"/>
              </a:rPr>
            </a:br>
            <a:r>
              <a:rPr lang="en-US" sz="2000" dirty="0">
                <a:effectLst>
                  <a:outerShdw blurRad="38100" dist="38100" dir="2700000" algn="tl">
                    <a:srgbClr val="000000">
                      <a:alpha val="43137"/>
                    </a:srgbClr>
                  </a:outerShdw>
                </a:effectLst>
                <a:latin typeface="Segoe" pitchFamily="34" charset="0"/>
              </a:rPr>
              <a:t>Paths</a:t>
            </a:r>
          </a:p>
        </p:txBody>
      </p:sp>
      <p:sp>
        <p:nvSpPr>
          <p:cNvPr id="7" name="Bent Arrow 6"/>
          <p:cNvSpPr/>
          <p:nvPr/>
        </p:nvSpPr>
        <p:spPr bwMode="auto">
          <a:xfrm>
            <a:off x="2218415" y="2560723"/>
            <a:ext cx="1413521" cy="543058"/>
          </a:xfrm>
          <a:prstGeom prst="ben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8" name="Bent Arrow 7"/>
          <p:cNvSpPr/>
          <p:nvPr/>
        </p:nvSpPr>
        <p:spPr bwMode="auto">
          <a:xfrm rot="5400000">
            <a:off x="6148659" y="2164281"/>
            <a:ext cx="620638" cy="1413521"/>
          </a:xfrm>
          <a:prstGeom prst="bentArrow">
            <a:avLst>
              <a:gd name="adj1" fmla="val 20519"/>
              <a:gd name="adj2" fmla="val 17245"/>
              <a:gd name="adj3" fmla="val 23074"/>
              <a:gd name="adj4" fmla="val 46831"/>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9" name="Bent Arrow 8"/>
          <p:cNvSpPr/>
          <p:nvPr/>
        </p:nvSpPr>
        <p:spPr bwMode="auto">
          <a:xfrm rot="10800000">
            <a:off x="5687964" y="3958538"/>
            <a:ext cx="1413521" cy="892166"/>
          </a:xfrm>
          <a:prstGeom prst="bentArrow">
            <a:avLst>
              <a:gd name="adj1" fmla="val 15687"/>
              <a:gd name="adj2" fmla="val 14357"/>
              <a:gd name="adj3" fmla="val 17018"/>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0" name="Bent Arrow 9"/>
          <p:cNvSpPr/>
          <p:nvPr/>
        </p:nvSpPr>
        <p:spPr bwMode="auto">
          <a:xfrm rot="16200000">
            <a:off x="2369987" y="3678467"/>
            <a:ext cx="853377" cy="1413521"/>
          </a:xfrm>
          <a:prstGeom prst="bentArrow">
            <a:avLst>
              <a:gd name="adj1" fmla="val 15687"/>
              <a:gd name="adj2" fmla="val 16353"/>
              <a:gd name="adj3" fmla="val 25000"/>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11" name="TextBox 15"/>
          <p:cNvSpPr txBox="1">
            <a:spLocks noChangeArrowheads="1"/>
          </p:cNvSpPr>
          <p:nvPr/>
        </p:nvSpPr>
        <p:spPr bwMode="auto">
          <a:xfrm>
            <a:off x="6554001" y="1981200"/>
            <a:ext cx="1446999" cy="584775"/>
          </a:xfrm>
          <a:prstGeom prst="rect">
            <a:avLst/>
          </a:prstGeom>
          <a:noFill/>
          <a:ln w="9525">
            <a:noFill/>
            <a:miter lim="800000"/>
            <a:headEnd/>
            <a:tailEnd/>
          </a:ln>
        </p:spPr>
        <p:txBody>
          <a:bodyPr wrap="none">
            <a:spAutoFit/>
          </a:bodyPr>
          <a:lstStyle/>
          <a:p>
            <a:r>
              <a:rPr lang="en-US" sz="1600" dirty="0">
                <a:latin typeface="Segoe" pitchFamily="34" charset="0"/>
              </a:rPr>
              <a:t>Run Test and </a:t>
            </a:r>
            <a:br>
              <a:rPr lang="en-US" sz="1600" dirty="0">
                <a:latin typeface="Segoe" pitchFamily="34" charset="0"/>
              </a:rPr>
            </a:br>
            <a:r>
              <a:rPr lang="en-US" sz="1600" dirty="0">
                <a:latin typeface="Segoe" pitchFamily="34" charset="0"/>
              </a:rPr>
              <a:t>Monitor</a:t>
            </a:r>
          </a:p>
        </p:txBody>
      </p:sp>
      <p:sp>
        <p:nvSpPr>
          <p:cNvPr id="12" name="TextBox 16"/>
          <p:cNvSpPr txBox="1">
            <a:spLocks noChangeArrowheads="1"/>
          </p:cNvSpPr>
          <p:nvPr/>
        </p:nvSpPr>
        <p:spPr bwMode="auto">
          <a:xfrm>
            <a:off x="6473018" y="4596825"/>
            <a:ext cx="1527982" cy="584775"/>
          </a:xfrm>
          <a:prstGeom prst="rect">
            <a:avLst/>
          </a:prstGeom>
          <a:noFill/>
          <a:ln w="9525">
            <a:noFill/>
            <a:miter lim="800000"/>
            <a:headEnd/>
            <a:tailEnd/>
          </a:ln>
        </p:spPr>
        <p:txBody>
          <a:bodyPr wrap="none">
            <a:spAutoFit/>
          </a:bodyPr>
          <a:lstStyle/>
          <a:p>
            <a:pPr algn="r"/>
            <a:r>
              <a:rPr lang="en-US" sz="1600" dirty="0" smtClean="0">
                <a:latin typeface="Segoe" pitchFamily="34" charset="0"/>
              </a:rPr>
              <a:t>Record</a:t>
            </a:r>
          </a:p>
          <a:p>
            <a:pPr algn="r"/>
            <a:r>
              <a:rPr lang="en-US" sz="1600" dirty="0" smtClean="0">
                <a:latin typeface="Segoe" pitchFamily="34" charset="0"/>
              </a:rPr>
              <a:t>Path Condition</a:t>
            </a:r>
            <a:endParaRPr lang="en-US" sz="1600" dirty="0">
              <a:latin typeface="Segoe" pitchFamily="34" charset="0"/>
            </a:endParaRPr>
          </a:p>
        </p:txBody>
      </p:sp>
      <p:sp>
        <p:nvSpPr>
          <p:cNvPr id="13" name="TextBox 17"/>
          <p:cNvSpPr txBox="1">
            <a:spLocks noChangeArrowheads="1"/>
          </p:cNvSpPr>
          <p:nvPr/>
        </p:nvSpPr>
        <p:spPr bwMode="auto">
          <a:xfrm>
            <a:off x="1066800" y="4596825"/>
            <a:ext cx="1654620" cy="584775"/>
          </a:xfrm>
          <a:prstGeom prst="rect">
            <a:avLst/>
          </a:prstGeom>
          <a:noFill/>
          <a:ln w="9525">
            <a:noFill/>
            <a:miter lim="800000"/>
            <a:headEnd/>
            <a:tailEnd/>
          </a:ln>
        </p:spPr>
        <p:txBody>
          <a:bodyPr wrap="none">
            <a:spAutoFit/>
          </a:bodyPr>
          <a:lstStyle/>
          <a:p>
            <a:pPr algn="l"/>
            <a:r>
              <a:rPr lang="en-US" sz="1600" dirty="0" smtClean="0">
                <a:latin typeface="Segoe" pitchFamily="34" charset="0"/>
              </a:rPr>
              <a:t>Choose an </a:t>
            </a:r>
          </a:p>
          <a:p>
            <a:pPr algn="l"/>
            <a:r>
              <a:rPr lang="en-US" sz="1600" dirty="0" smtClean="0">
                <a:latin typeface="Segoe" pitchFamily="34" charset="0"/>
              </a:rPr>
              <a:t>Uncovered Path</a:t>
            </a:r>
            <a:endParaRPr lang="en-US" sz="1600" dirty="0">
              <a:latin typeface="Segoe" pitchFamily="34" charset="0"/>
            </a:endParaRPr>
          </a:p>
        </p:txBody>
      </p:sp>
      <p:sp>
        <p:nvSpPr>
          <p:cNvPr id="14" name="TextBox 18"/>
          <p:cNvSpPr txBox="1">
            <a:spLocks noChangeArrowheads="1"/>
          </p:cNvSpPr>
          <p:nvPr/>
        </p:nvSpPr>
        <p:spPr bwMode="auto">
          <a:xfrm>
            <a:off x="1600200" y="2362200"/>
            <a:ext cx="696024" cy="338554"/>
          </a:xfrm>
          <a:prstGeom prst="rect">
            <a:avLst/>
          </a:prstGeom>
          <a:noFill/>
          <a:ln w="9525">
            <a:noFill/>
            <a:miter lim="800000"/>
            <a:headEnd/>
            <a:tailEnd/>
          </a:ln>
        </p:spPr>
        <p:txBody>
          <a:bodyPr wrap="none">
            <a:spAutoFit/>
          </a:bodyPr>
          <a:lstStyle/>
          <a:p>
            <a:r>
              <a:rPr lang="en-US" sz="1600" dirty="0" smtClean="0">
                <a:latin typeface="Segoe" pitchFamily="34" charset="0"/>
              </a:rPr>
              <a:t>Solve</a:t>
            </a:r>
            <a:endParaRPr lang="en-US" sz="1600" dirty="0">
              <a:latin typeface="Segoe" pitchFamily="34" charset="0"/>
            </a:endParaRPr>
          </a:p>
        </p:txBody>
      </p:sp>
      <p:sp>
        <p:nvSpPr>
          <p:cNvPr id="15" name="Down Arrow 19"/>
          <p:cNvSpPr>
            <a:spLocks noChangeArrowheads="1"/>
          </p:cNvSpPr>
          <p:nvPr/>
        </p:nvSpPr>
        <p:spPr bwMode="auto">
          <a:xfrm>
            <a:off x="4485937" y="1752600"/>
            <a:ext cx="408261" cy="497804"/>
          </a:xfrm>
          <a:prstGeom prst="downArrow">
            <a:avLst>
              <a:gd name="adj1" fmla="val 50000"/>
              <a:gd name="adj2" fmla="val 50024"/>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6" name="TextBox 21"/>
          <p:cNvSpPr txBox="1">
            <a:spLocks noChangeArrowheads="1"/>
          </p:cNvSpPr>
          <p:nvPr/>
        </p:nvSpPr>
        <p:spPr bwMode="auto">
          <a:xfrm>
            <a:off x="696647" y="5722203"/>
            <a:ext cx="3706464"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Result: small test suite, </a:t>
            </a:r>
            <a:b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b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high </a:t>
            </a:r>
            <a:r>
              <a:rPr lang="en-US" sz="2400" b="1" dirty="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code </a:t>
            </a: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coverage</a:t>
            </a:r>
          </a:p>
        </p:txBody>
      </p:sp>
      <p:sp>
        <p:nvSpPr>
          <p:cNvPr id="18" name="TextBox 15"/>
          <p:cNvSpPr txBox="1">
            <a:spLocks noChangeArrowheads="1"/>
          </p:cNvSpPr>
          <p:nvPr/>
        </p:nvSpPr>
        <p:spPr bwMode="auto">
          <a:xfrm>
            <a:off x="2209800" y="1676400"/>
            <a:ext cx="2392643" cy="338554"/>
          </a:xfrm>
          <a:prstGeom prst="rect">
            <a:avLst/>
          </a:prstGeom>
          <a:noFill/>
          <a:ln w="9525">
            <a:noFill/>
            <a:miter lim="800000"/>
            <a:headEnd/>
            <a:tailEnd/>
          </a:ln>
        </p:spPr>
        <p:txBody>
          <a:bodyPr wrap="none">
            <a:spAutoFit/>
          </a:bodyPr>
          <a:lstStyle/>
          <a:p>
            <a:r>
              <a:rPr lang="en-US" sz="1600" dirty="0" smtClean="0">
                <a:latin typeface="Segoe" pitchFamily="34" charset="0"/>
              </a:rPr>
              <a:t>Initially, choose Arbitrary</a:t>
            </a:r>
            <a:endParaRPr lang="en-US" sz="1600" dirty="0">
              <a:latin typeface="Segoe" pitchFamily="34" charset="0"/>
            </a:endParaRPr>
          </a:p>
        </p:txBody>
      </p:sp>
      <p:sp>
        <p:nvSpPr>
          <p:cNvPr id="19" name="Rounded Rectangle 18"/>
          <p:cNvSpPr/>
          <p:nvPr/>
        </p:nvSpPr>
        <p:spPr bwMode="auto">
          <a:xfrm>
            <a:off x="4953000" y="5562599"/>
            <a:ext cx="3352800" cy="1066801"/>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endParaRPr lang="en-US" sz="2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TextBox 21"/>
          <p:cNvSpPr txBox="1">
            <a:spLocks noChangeArrowheads="1"/>
          </p:cNvSpPr>
          <p:nvPr/>
        </p:nvSpPr>
        <p:spPr bwMode="auto">
          <a:xfrm>
            <a:off x="5029200" y="5700117"/>
            <a:ext cx="3172663"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Finds only real bugs</a:t>
            </a:r>
          </a:p>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No false warnings</a:t>
            </a:r>
          </a:p>
        </p:txBody>
      </p:sp>
      <p:sp>
        <p:nvSpPr>
          <p:cNvPr id="21" name="Cloud Callout 20"/>
          <p:cNvSpPr/>
          <p:nvPr/>
        </p:nvSpPr>
        <p:spPr bwMode="auto">
          <a:xfrm>
            <a:off x="4343400" y="1676400"/>
            <a:ext cx="3733800" cy="1905000"/>
          </a:xfrm>
          <a:prstGeom prst="cloudCallout">
            <a:avLst>
              <a:gd name="adj1" fmla="val 15167"/>
              <a:gd name="adj2" fmla="val 86601"/>
            </a:avLst>
          </a:prstGeom>
          <a:solidFill>
            <a:schemeClr val="tx1"/>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pPr>
            <a:endParaRPr lang="en-US" sz="1200" dirty="0" smtClean="0">
              <a:solidFill>
                <a:schemeClr val="bg1"/>
              </a:solidFill>
              <a:latin typeface="Lucida Console" pitchFamily="49" charset="0"/>
            </a:endParaRPr>
          </a:p>
          <a:p>
            <a:pPr defTabSz="1096963" fontAlgn="base">
              <a:spcBef>
                <a:spcPct val="0"/>
              </a:spcBef>
              <a:spcAft>
                <a:spcPct val="0"/>
              </a:spcAft>
            </a:pPr>
            <a:endParaRPr lang="en-US" sz="1200" dirty="0" smtClean="0">
              <a:solidFill>
                <a:schemeClr val="bg1"/>
              </a:solidFill>
              <a:latin typeface="Lucida Console" pitchFamily="49" charset="0"/>
            </a:endParaRPr>
          </a:p>
          <a:p>
            <a:pPr defTabSz="1096963" fontAlgn="base">
              <a:spcBef>
                <a:spcPct val="0"/>
              </a:spcBef>
              <a:spcAft>
                <a:spcPct val="0"/>
              </a:spcAft>
            </a:pPr>
            <a:endParaRPr lang="en-US" sz="1200" dirty="0" smtClean="0">
              <a:solidFill>
                <a:schemeClr val="bg1"/>
              </a:solidFill>
              <a:latin typeface="Lucida Console" pitchFamily="49" charset="0"/>
            </a:endParaRPr>
          </a:p>
          <a:p>
            <a:pPr defTabSz="1096963" fontAlgn="base">
              <a:spcBef>
                <a:spcPct val="0"/>
              </a:spcBef>
              <a:spcAft>
                <a:spcPct val="0"/>
              </a:spcAft>
            </a:pPr>
            <a:endParaRPr lang="en-US" sz="1200" dirty="0" smtClean="0">
              <a:solidFill>
                <a:schemeClr val="bg1"/>
              </a:solidFill>
              <a:latin typeface="Lucida Console" pitchFamily="49" charset="0"/>
            </a:endParaRPr>
          </a:p>
          <a:p>
            <a:pPr defTabSz="1096963" fontAlgn="base">
              <a:spcBef>
                <a:spcPct val="0"/>
              </a:spcBef>
              <a:spcAft>
                <a:spcPct val="0"/>
              </a:spcAft>
            </a:pPr>
            <a:endParaRPr lang="en-US" sz="1200" dirty="0" smtClean="0">
              <a:solidFill>
                <a:schemeClr val="bg1"/>
              </a:solidFill>
              <a:latin typeface="Lucida Console" pitchFamily="49" charset="0"/>
            </a:endParaRPr>
          </a:p>
          <a:p>
            <a:pPr defTabSz="1096963" fontAlgn="base">
              <a:spcBef>
                <a:spcPct val="0"/>
              </a:spcBef>
              <a:spcAft>
                <a:spcPct val="0"/>
              </a:spcAft>
            </a:pPr>
            <a:r>
              <a:rPr lang="en-US" sz="1200" dirty="0" smtClean="0">
                <a:solidFill>
                  <a:schemeClr val="bg1"/>
                </a:solidFill>
              </a:rPr>
              <a:t>Path Condition:</a:t>
            </a:r>
          </a:p>
          <a:p>
            <a:pPr defTabSz="1096963" fontAlgn="base">
              <a:spcBef>
                <a:spcPct val="0"/>
              </a:spcBef>
              <a:spcAft>
                <a:spcPct val="0"/>
              </a:spcAft>
            </a:pPr>
            <a:r>
              <a:rPr lang="en-US" sz="1200" dirty="0" smtClean="0">
                <a:solidFill>
                  <a:schemeClr val="bg1"/>
                </a:solidFill>
                <a:latin typeface="Lucida Console" pitchFamily="49" charset="0"/>
              </a:rPr>
              <a:t>… </a:t>
            </a:r>
            <a:r>
              <a:rPr lang="en-US" sz="1200" dirty="0" smtClean="0">
                <a:solidFill>
                  <a:schemeClr val="bg1"/>
                </a:solidFill>
                <a:latin typeface="Arial Unicode MS"/>
                <a:ea typeface="Arial Unicode MS"/>
                <a:cs typeface="Arial Unicode MS"/>
              </a:rPr>
              <a:t>⋀ </a:t>
            </a:r>
            <a:r>
              <a:rPr lang="en-US" sz="1200" dirty="0" err="1" smtClean="0">
                <a:solidFill>
                  <a:schemeClr val="bg1"/>
                </a:solidFill>
                <a:latin typeface="Lucida Console" pitchFamily="49" charset="0"/>
              </a:rPr>
              <a:t>magicNum</a:t>
            </a:r>
            <a:r>
              <a:rPr lang="en-US" sz="1200" dirty="0" smtClean="0">
                <a:solidFill>
                  <a:schemeClr val="bg1"/>
                </a:solidFill>
                <a:latin typeface="Lucida Console" pitchFamily="49" charset="0"/>
              </a:rPr>
              <a:t> != 0x95673948</a:t>
            </a:r>
          </a:p>
          <a:p>
            <a:pPr marL="0" marR="0" indent="0" defTabSz="10969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solidFill>
                <a:schemeClr val="bg1"/>
              </a:solidFill>
              <a:effectLst>
                <a:outerShdw blurRad="38100" dist="38100" dir="2700000" algn="tl">
                  <a:srgbClr val="000000">
                    <a:alpha val="43137"/>
                  </a:srgbClr>
                </a:outerShdw>
              </a:effectLst>
              <a:latin typeface="Segoe" pitchFamily="34" charset="0"/>
            </a:endParaRPr>
          </a:p>
        </p:txBody>
      </p:sp>
      <p:pic>
        <p:nvPicPr>
          <p:cNvPr id="22" name="Picture 2"/>
          <p:cNvPicPr>
            <a:picLocks noChangeAspect="1" noChangeArrowheads="1"/>
          </p:cNvPicPr>
          <p:nvPr/>
        </p:nvPicPr>
        <p:blipFill>
          <a:blip r:embed="rId2" cstate="print"/>
          <a:srcRect/>
          <a:stretch>
            <a:fillRect/>
          </a:stretch>
        </p:blipFill>
        <p:spPr bwMode="auto">
          <a:xfrm>
            <a:off x="5029200" y="1981200"/>
            <a:ext cx="2686050" cy="666750"/>
          </a:xfrm>
          <a:prstGeom prst="rect">
            <a:avLst/>
          </a:prstGeom>
          <a:noFill/>
          <a:ln w="9525">
            <a:noFill/>
            <a:miter lim="800000"/>
            <a:headEnd/>
            <a:tailEnd/>
          </a:ln>
          <a:effectLst/>
        </p:spPr>
      </p:pic>
      <p:sp>
        <p:nvSpPr>
          <p:cNvPr id="23" name="Title 1"/>
          <p:cNvSpPr txBox="1">
            <a:spLocks/>
          </p:cNvSpPr>
          <p:nvPr/>
        </p:nvSpPr>
        <p:spPr>
          <a:xfrm>
            <a:off x="381000" y="762000"/>
            <a:ext cx="8229600" cy="1143000"/>
          </a:xfrm>
          <a:prstGeom prst="rect">
            <a:avLst/>
          </a:prstGeom>
        </p:spPr>
        <p:txBody>
          <a:bodyP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0" cap="none" spc="0" normalizeH="0" baseline="0" noProof="0" dirty="0">
              <a:ln>
                <a:noFill/>
              </a:ln>
              <a:solidFill>
                <a:srgbClr val="090F14"/>
              </a:solidFill>
              <a:effectLst/>
              <a:uLnTx/>
              <a:uFillTx/>
              <a:latin typeface="+mj-lt"/>
              <a:ea typeface="+mj-ea"/>
              <a:cs typeface="+mj-cs"/>
            </a:endParaRPr>
          </a:p>
        </p:txBody>
      </p:sp>
      <p:sp>
        <p:nvSpPr>
          <p:cNvPr id="24" name="Title 1"/>
          <p:cNvSpPr txBox="1">
            <a:spLocks/>
          </p:cNvSpPr>
          <p:nvPr/>
        </p:nvSpPr>
        <p:spPr>
          <a:xfrm>
            <a:off x="381000" y="230187"/>
            <a:ext cx="8382000" cy="664797"/>
          </a:xfrm>
          <a:prstGeom prst="rect">
            <a:avLst/>
          </a:prstGeom>
        </p:spPr>
        <p:txBody>
          <a:bodyPr/>
          <a:lstStyle/>
          <a:p>
            <a:pPr lvl="0" defTabSz="912777" fontAlgn="base">
              <a:lnSpc>
                <a:spcPct val="90000"/>
              </a:lnSpc>
              <a:spcBef>
                <a:spcPct val="0"/>
              </a:spcBef>
              <a:spcAft>
                <a:spcPct val="0"/>
              </a:spcAft>
              <a:defRPr/>
            </a:pPr>
            <a: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t>Test Input Generation by</a:t>
            </a:r>
            <a:b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br>
            <a: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t>Dynamic  Symbolic Execution</a:t>
            </a:r>
          </a:p>
        </p:txBody>
      </p:sp>
    </p:spTree>
    <p:extLst>
      <p:ext uri="{BB962C8B-B14F-4D97-AF65-F5344CB8AC3E}">
        <p14:creationId xmlns="" xmlns:p14="http://schemas.microsoft.com/office/powerpoint/2007/7/12/main" val="22894569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chemeClr val="accent1"/>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mph" presetSubtype="2" fill="hold" nodeType="withEffect">
                                  <p:stCondLst>
                                    <p:cond delay="0"/>
                                  </p:stCondLst>
                                  <p:childTnLst>
                                    <p:animClr clrSpc="rgb" dir="cw">
                                      <p:cBhvr>
                                        <p:cTn id="16" dur="2000" fill="hold"/>
                                        <p:tgtEl>
                                          <p:spTgt spid="9"/>
                                        </p:tgtEl>
                                        <p:attrNameLst>
                                          <p:attrName>fillcolor</p:attrName>
                                        </p:attrNameLst>
                                      </p:cBhvr>
                                      <p:to>
                                        <a:schemeClr val="accent1"/>
                                      </p:to>
                                    </p:animClr>
                                    <p:set>
                                      <p:cBhvr>
                                        <p:cTn id="17" dur="2000" fill="hold"/>
                                        <p:tgtEl>
                                          <p:spTgt spid="9"/>
                                        </p:tgtEl>
                                        <p:attrNameLst>
                                          <p:attrName>fill.type</p:attrName>
                                        </p:attrNameLst>
                                      </p:cBhvr>
                                      <p:to>
                                        <p:strVal val="solid"/>
                                      </p:to>
                                    </p:set>
                                    <p:set>
                                      <p:cBhvr>
                                        <p:cTn id="18" dur="2000" fill="hold"/>
                                        <p:tgtEl>
                                          <p:spTgt spid="9"/>
                                        </p:tgtEl>
                                        <p:attrNameLst>
                                          <p:attrName>fill.on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85800" y="5562600"/>
            <a:ext cx="3733800" cy="1066800"/>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 name="Rounded Rectangle 6"/>
          <p:cNvSpPr>
            <a:spLocks noChangeArrowheads="1"/>
          </p:cNvSpPr>
          <p:nvPr/>
        </p:nvSpPr>
        <p:spPr bwMode="auto">
          <a:xfrm>
            <a:off x="3953191" y="2362200"/>
            <a:ext cx="1349269"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Test</a:t>
            </a:r>
            <a:br>
              <a:rPr lang="en-US" sz="2000" dirty="0">
                <a:solidFill>
                  <a:schemeClr val="lt1"/>
                </a:solidFill>
                <a:effectLst>
                  <a:outerShdw blurRad="38100" dist="38100" dir="2700000" algn="tl">
                    <a:srgbClr val="000000">
                      <a:alpha val="43137"/>
                    </a:srgbClr>
                  </a:outerShdw>
                </a:effectLst>
                <a:latin typeface="Segoe" pitchFamily="34" charset="0"/>
              </a:rPr>
            </a:br>
            <a:r>
              <a:rPr lang="en-US" sz="2000" dirty="0">
                <a:solidFill>
                  <a:schemeClr val="lt1"/>
                </a:solidFill>
                <a:effectLst>
                  <a:outerShdw blurRad="38100" dist="38100" dir="2700000" algn="tl">
                    <a:srgbClr val="000000">
                      <a:alpha val="43137"/>
                    </a:srgbClr>
                  </a:outerShdw>
                </a:effectLst>
                <a:latin typeface="Segoe" pitchFamily="34" charset="0"/>
              </a:rPr>
              <a:t>Inputs</a:t>
            </a:r>
          </a:p>
        </p:txBody>
      </p:sp>
      <p:sp>
        <p:nvSpPr>
          <p:cNvPr id="4" name="Rounded Rectangle 7"/>
          <p:cNvSpPr>
            <a:spLocks noChangeArrowheads="1"/>
          </p:cNvSpPr>
          <p:nvPr/>
        </p:nvSpPr>
        <p:spPr bwMode="auto">
          <a:xfrm>
            <a:off x="1190401" y="3200400"/>
            <a:ext cx="1991780"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Constraint System</a:t>
            </a:r>
          </a:p>
        </p:txBody>
      </p:sp>
      <p:sp>
        <p:nvSpPr>
          <p:cNvPr id="5" name="Rounded Rectangle 8"/>
          <p:cNvSpPr>
            <a:spLocks noChangeArrowheads="1"/>
          </p:cNvSpPr>
          <p:nvPr/>
        </p:nvSpPr>
        <p:spPr bwMode="auto">
          <a:xfrm>
            <a:off x="6009220" y="3344660"/>
            <a:ext cx="1991780" cy="39728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Execution Path</a:t>
            </a:r>
          </a:p>
        </p:txBody>
      </p:sp>
      <p:sp>
        <p:nvSpPr>
          <p:cNvPr id="6" name="Can 9"/>
          <p:cNvSpPr>
            <a:spLocks noChangeArrowheads="1"/>
          </p:cNvSpPr>
          <p:nvPr/>
        </p:nvSpPr>
        <p:spPr bwMode="auto">
          <a:xfrm>
            <a:off x="3953191" y="4074906"/>
            <a:ext cx="1349269" cy="1086116"/>
          </a:xfrm>
          <a:prstGeom prst="can">
            <a:avLst>
              <a:gd name="adj" fmla="val 25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r>
              <a:rPr lang="en-US" sz="2000" dirty="0">
                <a:effectLst>
                  <a:outerShdw blurRad="38100" dist="38100" dir="2700000" algn="tl">
                    <a:srgbClr val="000000">
                      <a:alpha val="43137"/>
                    </a:srgbClr>
                  </a:outerShdw>
                </a:effectLst>
                <a:latin typeface="Segoe" pitchFamily="34" charset="0"/>
              </a:rPr>
              <a:t>Known</a:t>
            </a:r>
            <a:br>
              <a:rPr lang="en-US" sz="2000" dirty="0">
                <a:effectLst>
                  <a:outerShdw blurRad="38100" dist="38100" dir="2700000" algn="tl">
                    <a:srgbClr val="000000">
                      <a:alpha val="43137"/>
                    </a:srgbClr>
                  </a:outerShdw>
                </a:effectLst>
                <a:latin typeface="Segoe" pitchFamily="34" charset="0"/>
              </a:rPr>
            </a:br>
            <a:r>
              <a:rPr lang="en-US" sz="2000" dirty="0">
                <a:effectLst>
                  <a:outerShdw blurRad="38100" dist="38100" dir="2700000" algn="tl">
                    <a:srgbClr val="000000">
                      <a:alpha val="43137"/>
                    </a:srgbClr>
                  </a:outerShdw>
                </a:effectLst>
                <a:latin typeface="Segoe" pitchFamily="34" charset="0"/>
              </a:rPr>
              <a:t>Paths</a:t>
            </a:r>
          </a:p>
        </p:txBody>
      </p:sp>
      <p:sp>
        <p:nvSpPr>
          <p:cNvPr id="7" name="Bent Arrow 6"/>
          <p:cNvSpPr/>
          <p:nvPr/>
        </p:nvSpPr>
        <p:spPr bwMode="auto">
          <a:xfrm>
            <a:off x="2218415" y="2560723"/>
            <a:ext cx="1413521" cy="543058"/>
          </a:xfrm>
          <a:prstGeom prst="ben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8" name="Bent Arrow 7"/>
          <p:cNvSpPr/>
          <p:nvPr/>
        </p:nvSpPr>
        <p:spPr bwMode="auto">
          <a:xfrm rot="5400000">
            <a:off x="6148659" y="2164281"/>
            <a:ext cx="620638" cy="1413521"/>
          </a:xfrm>
          <a:prstGeom prst="bentArrow">
            <a:avLst>
              <a:gd name="adj1" fmla="val 20519"/>
              <a:gd name="adj2" fmla="val 17245"/>
              <a:gd name="adj3" fmla="val 23074"/>
              <a:gd name="adj4" fmla="val 46831"/>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9" name="Bent Arrow 8"/>
          <p:cNvSpPr/>
          <p:nvPr/>
        </p:nvSpPr>
        <p:spPr bwMode="auto">
          <a:xfrm rot="10800000">
            <a:off x="5687964" y="3958538"/>
            <a:ext cx="1413521" cy="892166"/>
          </a:xfrm>
          <a:prstGeom prst="bentArrow">
            <a:avLst>
              <a:gd name="adj1" fmla="val 15687"/>
              <a:gd name="adj2" fmla="val 14357"/>
              <a:gd name="adj3" fmla="val 17018"/>
              <a:gd name="adj4" fmla="val 43750"/>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0" name="Bent Arrow 9"/>
          <p:cNvSpPr/>
          <p:nvPr/>
        </p:nvSpPr>
        <p:spPr bwMode="auto">
          <a:xfrm rot="16200000">
            <a:off x="2369987" y="3678467"/>
            <a:ext cx="853377" cy="1413521"/>
          </a:xfrm>
          <a:prstGeom prst="bentArrow">
            <a:avLst>
              <a:gd name="adj1" fmla="val 15687"/>
              <a:gd name="adj2" fmla="val 16353"/>
              <a:gd name="adj3" fmla="val 25000"/>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11" name="TextBox 15"/>
          <p:cNvSpPr txBox="1">
            <a:spLocks noChangeArrowheads="1"/>
          </p:cNvSpPr>
          <p:nvPr/>
        </p:nvSpPr>
        <p:spPr bwMode="auto">
          <a:xfrm>
            <a:off x="6554001" y="1981200"/>
            <a:ext cx="1446999" cy="584775"/>
          </a:xfrm>
          <a:prstGeom prst="rect">
            <a:avLst/>
          </a:prstGeom>
          <a:noFill/>
          <a:ln w="9525">
            <a:noFill/>
            <a:miter lim="800000"/>
            <a:headEnd/>
            <a:tailEnd/>
          </a:ln>
        </p:spPr>
        <p:txBody>
          <a:bodyPr wrap="none">
            <a:spAutoFit/>
          </a:bodyPr>
          <a:lstStyle/>
          <a:p>
            <a:r>
              <a:rPr lang="en-US" sz="1600" dirty="0">
                <a:latin typeface="Segoe" pitchFamily="34" charset="0"/>
              </a:rPr>
              <a:t>Run Test and </a:t>
            </a:r>
            <a:br>
              <a:rPr lang="en-US" sz="1600" dirty="0">
                <a:latin typeface="Segoe" pitchFamily="34" charset="0"/>
              </a:rPr>
            </a:br>
            <a:r>
              <a:rPr lang="en-US" sz="1600" dirty="0">
                <a:latin typeface="Segoe" pitchFamily="34" charset="0"/>
              </a:rPr>
              <a:t>Monitor</a:t>
            </a:r>
          </a:p>
        </p:txBody>
      </p:sp>
      <p:sp>
        <p:nvSpPr>
          <p:cNvPr id="12" name="TextBox 16"/>
          <p:cNvSpPr txBox="1">
            <a:spLocks noChangeArrowheads="1"/>
          </p:cNvSpPr>
          <p:nvPr/>
        </p:nvSpPr>
        <p:spPr bwMode="auto">
          <a:xfrm>
            <a:off x="6473018" y="4596825"/>
            <a:ext cx="1527982" cy="584775"/>
          </a:xfrm>
          <a:prstGeom prst="rect">
            <a:avLst/>
          </a:prstGeom>
          <a:noFill/>
          <a:ln w="9525">
            <a:noFill/>
            <a:miter lim="800000"/>
            <a:headEnd/>
            <a:tailEnd/>
          </a:ln>
        </p:spPr>
        <p:txBody>
          <a:bodyPr wrap="none">
            <a:spAutoFit/>
          </a:bodyPr>
          <a:lstStyle/>
          <a:p>
            <a:pPr algn="r"/>
            <a:r>
              <a:rPr lang="en-US" sz="1600" dirty="0" smtClean="0">
                <a:latin typeface="Segoe" pitchFamily="34" charset="0"/>
              </a:rPr>
              <a:t>Record</a:t>
            </a:r>
          </a:p>
          <a:p>
            <a:pPr algn="r"/>
            <a:r>
              <a:rPr lang="en-US" sz="1600" dirty="0" smtClean="0">
                <a:latin typeface="Segoe" pitchFamily="34" charset="0"/>
              </a:rPr>
              <a:t>Path Condition</a:t>
            </a:r>
            <a:endParaRPr lang="en-US" sz="1600" dirty="0">
              <a:latin typeface="Segoe" pitchFamily="34" charset="0"/>
            </a:endParaRPr>
          </a:p>
        </p:txBody>
      </p:sp>
      <p:sp>
        <p:nvSpPr>
          <p:cNvPr id="13" name="TextBox 17"/>
          <p:cNvSpPr txBox="1">
            <a:spLocks noChangeArrowheads="1"/>
          </p:cNvSpPr>
          <p:nvPr/>
        </p:nvSpPr>
        <p:spPr bwMode="auto">
          <a:xfrm>
            <a:off x="1066800" y="4596825"/>
            <a:ext cx="1654620" cy="584775"/>
          </a:xfrm>
          <a:prstGeom prst="rect">
            <a:avLst/>
          </a:prstGeom>
          <a:noFill/>
          <a:ln w="9525">
            <a:noFill/>
            <a:miter lim="800000"/>
            <a:headEnd/>
            <a:tailEnd/>
          </a:ln>
        </p:spPr>
        <p:txBody>
          <a:bodyPr wrap="none">
            <a:spAutoFit/>
          </a:bodyPr>
          <a:lstStyle/>
          <a:p>
            <a:pPr algn="l"/>
            <a:r>
              <a:rPr lang="en-US" sz="1600" dirty="0" smtClean="0">
                <a:latin typeface="Segoe" pitchFamily="34" charset="0"/>
              </a:rPr>
              <a:t>Choose an </a:t>
            </a:r>
          </a:p>
          <a:p>
            <a:pPr algn="l"/>
            <a:r>
              <a:rPr lang="en-US" sz="1600" dirty="0" smtClean="0">
                <a:latin typeface="Segoe" pitchFamily="34" charset="0"/>
              </a:rPr>
              <a:t>Uncovered Path</a:t>
            </a:r>
            <a:endParaRPr lang="en-US" sz="1600" dirty="0">
              <a:latin typeface="Segoe" pitchFamily="34" charset="0"/>
            </a:endParaRPr>
          </a:p>
        </p:txBody>
      </p:sp>
      <p:sp>
        <p:nvSpPr>
          <p:cNvPr id="14" name="TextBox 18"/>
          <p:cNvSpPr txBox="1">
            <a:spLocks noChangeArrowheads="1"/>
          </p:cNvSpPr>
          <p:nvPr/>
        </p:nvSpPr>
        <p:spPr bwMode="auto">
          <a:xfrm>
            <a:off x="1600200" y="2362200"/>
            <a:ext cx="696024" cy="338554"/>
          </a:xfrm>
          <a:prstGeom prst="rect">
            <a:avLst/>
          </a:prstGeom>
          <a:noFill/>
          <a:ln w="9525">
            <a:noFill/>
            <a:miter lim="800000"/>
            <a:headEnd/>
            <a:tailEnd/>
          </a:ln>
        </p:spPr>
        <p:txBody>
          <a:bodyPr wrap="none">
            <a:spAutoFit/>
          </a:bodyPr>
          <a:lstStyle/>
          <a:p>
            <a:r>
              <a:rPr lang="en-US" sz="1600" dirty="0" smtClean="0">
                <a:latin typeface="Segoe" pitchFamily="34" charset="0"/>
              </a:rPr>
              <a:t>Solve</a:t>
            </a:r>
            <a:endParaRPr lang="en-US" sz="1600" dirty="0">
              <a:latin typeface="Segoe" pitchFamily="34" charset="0"/>
            </a:endParaRPr>
          </a:p>
        </p:txBody>
      </p:sp>
      <p:sp>
        <p:nvSpPr>
          <p:cNvPr id="15" name="Down Arrow 19"/>
          <p:cNvSpPr>
            <a:spLocks noChangeArrowheads="1"/>
          </p:cNvSpPr>
          <p:nvPr/>
        </p:nvSpPr>
        <p:spPr bwMode="auto">
          <a:xfrm>
            <a:off x="4485937" y="1752600"/>
            <a:ext cx="408261" cy="497804"/>
          </a:xfrm>
          <a:prstGeom prst="downArrow">
            <a:avLst>
              <a:gd name="adj1" fmla="val 50000"/>
              <a:gd name="adj2" fmla="val 50024"/>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6" name="TextBox 21"/>
          <p:cNvSpPr txBox="1">
            <a:spLocks noChangeArrowheads="1"/>
          </p:cNvSpPr>
          <p:nvPr/>
        </p:nvSpPr>
        <p:spPr bwMode="auto">
          <a:xfrm>
            <a:off x="696647" y="5722203"/>
            <a:ext cx="3706464"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Result: small test suite, </a:t>
            </a:r>
            <a:b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b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high </a:t>
            </a:r>
            <a:r>
              <a:rPr lang="en-US" sz="2400" b="1" dirty="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code </a:t>
            </a: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coverage</a:t>
            </a:r>
          </a:p>
        </p:txBody>
      </p:sp>
      <p:sp>
        <p:nvSpPr>
          <p:cNvPr id="18" name="TextBox 15"/>
          <p:cNvSpPr txBox="1">
            <a:spLocks noChangeArrowheads="1"/>
          </p:cNvSpPr>
          <p:nvPr/>
        </p:nvSpPr>
        <p:spPr bwMode="auto">
          <a:xfrm>
            <a:off x="2209800" y="1676400"/>
            <a:ext cx="2392643" cy="338554"/>
          </a:xfrm>
          <a:prstGeom prst="rect">
            <a:avLst/>
          </a:prstGeom>
          <a:noFill/>
          <a:ln w="9525">
            <a:noFill/>
            <a:miter lim="800000"/>
            <a:headEnd/>
            <a:tailEnd/>
          </a:ln>
        </p:spPr>
        <p:txBody>
          <a:bodyPr wrap="none">
            <a:spAutoFit/>
          </a:bodyPr>
          <a:lstStyle/>
          <a:p>
            <a:r>
              <a:rPr lang="en-US" sz="1600" dirty="0" smtClean="0">
                <a:latin typeface="Segoe" pitchFamily="34" charset="0"/>
              </a:rPr>
              <a:t>Initially, choose Arbitrary</a:t>
            </a:r>
            <a:endParaRPr lang="en-US" sz="1600" dirty="0">
              <a:latin typeface="Segoe" pitchFamily="34" charset="0"/>
            </a:endParaRPr>
          </a:p>
        </p:txBody>
      </p:sp>
      <p:sp>
        <p:nvSpPr>
          <p:cNvPr id="19" name="Rounded Rectangle 18"/>
          <p:cNvSpPr/>
          <p:nvPr/>
        </p:nvSpPr>
        <p:spPr bwMode="auto">
          <a:xfrm>
            <a:off x="4953000" y="5562599"/>
            <a:ext cx="3352800" cy="1066801"/>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endParaRPr lang="en-US" sz="2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TextBox 21"/>
          <p:cNvSpPr txBox="1">
            <a:spLocks noChangeArrowheads="1"/>
          </p:cNvSpPr>
          <p:nvPr/>
        </p:nvSpPr>
        <p:spPr bwMode="auto">
          <a:xfrm>
            <a:off x="5029200" y="5700117"/>
            <a:ext cx="3172663"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Finds only real bugs</a:t>
            </a:r>
          </a:p>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No false warnings</a:t>
            </a:r>
          </a:p>
        </p:txBody>
      </p:sp>
      <p:sp>
        <p:nvSpPr>
          <p:cNvPr id="21" name="Cloud Callout 20"/>
          <p:cNvSpPr/>
          <p:nvPr/>
        </p:nvSpPr>
        <p:spPr bwMode="auto">
          <a:xfrm>
            <a:off x="1524000" y="2362200"/>
            <a:ext cx="4191000" cy="1600200"/>
          </a:xfrm>
          <a:prstGeom prst="cloudCallout">
            <a:avLst>
              <a:gd name="adj1" fmla="val -27683"/>
              <a:gd name="adj2" fmla="val 81105"/>
            </a:avLst>
          </a:prstGeom>
          <a:solidFill>
            <a:schemeClr val="tx1"/>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kumimoji="0" lang="en-US" sz="1200" b="0" i="0" u="none" strike="noStrike" cap="none" normalizeH="0" baseline="0" dirty="0" smtClean="0">
                <a:solidFill>
                  <a:schemeClr val="bg1"/>
                </a:solidFill>
                <a:latin typeface="Lucida Console" pitchFamily="49" charset="0"/>
              </a:rPr>
              <a:t>… </a:t>
            </a:r>
            <a:r>
              <a:rPr kumimoji="0" lang="en-US" sz="1200" b="0" i="0" u="none" strike="noStrike" cap="none" normalizeH="0" baseline="0" dirty="0" smtClean="0">
                <a:solidFill>
                  <a:schemeClr val="bg1"/>
                </a:solidFill>
                <a:latin typeface="Arial Unicode MS"/>
                <a:ea typeface="Arial Unicode MS"/>
                <a:cs typeface="Arial Unicode MS"/>
              </a:rPr>
              <a:t>⋀ </a:t>
            </a:r>
            <a:r>
              <a:rPr kumimoji="0" lang="en-US" sz="1200" b="0" i="0" u="none" strike="noStrike" cap="none" normalizeH="0" baseline="0" dirty="0" err="1" smtClean="0">
                <a:solidFill>
                  <a:schemeClr val="bg1"/>
                </a:solidFill>
                <a:latin typeface="Lucida Console" pitchFamily="49" charset="0"/>
              </a:rPr>
              <a:t>magicNum</a:t>
            </a:r>
            <a:r>
              <a:rPr kumimoji="0" lang="en-US" sz="1200" b="0" i="0" u="none" strike="noStrike" cap="none" normalizeH="0" baseline="0" dirty="0" smtClean="0">
                <a:solidFill>
                  <a:schemeClr val="bg1"/>
                </a:solidFill>
                <a:latin typeface="Lucida Console" pitchFamily="49" charset="0"/>
              </a:rPr>
              <a:t> != 0x</a:t>
            </a:r>
            <a:r>
              <a:rPr lang="en-US" sz="1200" dirty="0" smtClean="0">
                <a:solidFill>
                  <a:schemeClr val="bg1"/>
                </a:solidFill>
                <a:latin typeface="Lucida Console" pitchFamily="49" charset="0"/>
              </a:rPr>
              <a:t>95673948</a:t>
            </a:r>
            <a:endParaRPr kumimoji="0" lang="en-US" sz="1200" b="0" i="0" u="none" strike="noStrike" cap="none" normalizeH="0" baseline="0" dirty="0" smtClean="0">
              <a:solidFill>
                <a:schemeClr val="bg1"/>
              </a:solidFill>
              <a:latin typeface="Lucida Console" pitchFamily="49" charset="0"/>
            </a:endParaRPr>
          </a:p>
          <a:p>
            <a:pPr algn="ctr" defTabSz="1096963" fontAlgn="base">
              <a:spcBef>
                <a:spcPct val="0"/>
              </a:spcBef>
              <a:spcAft>
                <a:spcPct val="0"/>
              </a:spcAft>
            </a:pPr>
            <a:r>
              <a:rPr lang="en-US" sz="1200" dirty="0" smtClean="0">
                <a:solidFill>
                  <a:schemeClr val="bg1"/>
                </a:solidFill>
                <a:latin typeface="Lucida Console" pitchFamily="49" charset="0"/>
              </a:rPr>
              <a:t>… </a:t>
            </a:r>
            <a:r>
              <a:rPr lang="en-US" sz="1200" dirty="0" smtClean="0">
                <a:solidFill>
                  <a:schemeClr val="bg1"/>
                </a:solidFill>
                <a:latin typeface="Arial Unicode MS"/>
                <a:ea typeface="Arial Unicode MS"/>
                <a:cs typeface="Arial Unicode MS"/>
              </a:rPr>
              <a:t>⋀ </a:t>
            </a:r>
            <a:r>
              <a:rPr lang="en-US" sz="1200" dirty="0" err="1" smtClean="0">
                <a:solidFill>
                  <a:schemeClr val="bg1"/>
                </a:solidFill>
                <a:latin typeface="Lucida Console" pitchFamily="49" charset="0"/>
              </a:rPr>
              <a:t>magicNum</a:t>
            </a:r>
            <a:r>
              <a:rPr lang="en-US" sz="1200" dirty="0" smtClean="0">
                <a:solidFill>
                  <a:schemeClr val="bg1"/>
                </a:solidFill>
                <a:latin typeface="Lucida Console" pitchFamily="49" charset="0"/>
              </a:rPr>
              <a:t> == 0x95673948</a:t>
            </a:r>
          </a:p>
          <a:p>
            <a:pPr marL="0" marR="0" indent="0" algn="ctr" defTabSz="10969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solidFill>
                <a:schemeClr val="bg1"/>
              </a:solidFill>
              <a:latin typeface="Lucida Console" pitchFamily="49" charset="0"/>
            </a:endParaRPr>
          </a:p>
        </p:txBody>
      </p:sp>
      <p:sp>
        <p:nvSpPr>
          <p:cNvPr id="22" name="Title 1"/>
          <p:cNvSpPr txBox="1">
            <a:spLocks/>
          </p:cNvSpPr>
          <p:nvPr/>
        </p:nvSpPr>
        <p:spPr>
          <a:xfrm>
            <a:off x="381000" y="762000"/>
            <a:ext cx="8229600" cy="1143000"/>
          </a:xfrm>
          <a:prstGeom prst="rect">
            <a:avLst/>
          </a:prstGeom>
        </p:spPr>
        <p:txBody>
          <a:bodyP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0" cap="none" spc="0" normalizeH="0" baseline="0" noProof="0" dirty="0">
              <a:ln>
                <a:noFill/>
              </a:ln>
              <a:solidFill>
                <a:srgbClr val="090F14"/>
              </a:solidFill>
              <a:effectLst/>
              <a:uLnTx/>
              <a:uFillTx/>
              <a:latin typeface="+mj-lt"/>
              <a:ea typeface="+mj-ea"/>
              <a:cs typeface="+mj-cs"/>
            </a:endParaRPr>
          </a:p>
        </p:txBody>
      </p:sp>
      <p:sp>
        <p:nvSpPr>
          <p:cNvPr id="23" name="Title 1"/>
          <p:cNvSpPr txBox="1">
            <a:spLocks/>
          </p:cNvSpPr>
          <p:nvPr/>
        </p:nvSpPr>
        <p:spPr>
          <a:xfrm>
            <a:off x="381000" y="230187"/>
            <a:ext cx="8382000" cy="664797"/>
          </a:xfrm>
          <a:prstGeom prst="rect">
            <a:avLst/>
          </a:prstGeom>
        </p:spPr>
        <p:txBody>
          <a:bodyPr/>
          <a:lstStyle/>
          <a:p>
            <a:pPr lvl="0" defTabSz="912777" fontAlgn="base">
              <a:lnSpc>
                <a:spcPct val="90000"/>
              </a:lnSpc>
              <a:spcBef>
                <a:spcPct val="0"/>
              </a:spcBef>
              <a:spcAft>
                <a:spcPct val="0"/>
              </a:spcAft>
              <a:defRPr/>
            </a:pPr>
            <a: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t>Test Input Generation by</a:t>
            </a:r>
            <a:b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br>
            <a: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t>Dynamic  Symbolic Execution</a:t>
            </a:r>
          </a:p>
        </p:txBody>
      </p:sp>
    </p:spTree>
    <p:extLst>
      <p:ext uri="{BB962C8B-B14F-4D97-AF65-F5344CB8AC3E}">
        <p14:creationId xmlns="" xmlns:p14="http://schemas.microsoft.com/office/powerpoint/2007/7/12/main" val="9098773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10"/>
                                        </p:tgtEl>
                                        <p:attrNameLst>
                                          <p:attrName>fillcolor</p:attrName>
                                        </p:attrNameLst>
                                      </p:cBhvr>
                                      <p:to>
                                        <a:schemeClr val="accent1"/>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par>
                                <p:cTn id="9" presetID="1" presetClass="entr" presetSubtype="0" fill="hold" grpId="0" nodeType="withEffect">
                                  <p:stCondLst>
                                    <p:cond delay="0"/>
                                  </p:stCondLst>
                                  <p:childTnLst>
                                    <p:set>
                                      <p:cBhvr>
                                        <p:cTn id="10" dur="1" fill="hold">
                                          <p:stCondLst>
                                            <p:cond delay="0"/>
                                          </p:stCondLst>
                                        </p:cTn>
                                        <p:tgtEl>
                                          <p:spTgt spid="21">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1" end="1"/>
                                            </p:txEl>
                                          </p:spTgt>
                                        </p:tgtEl>
                                        <p:attrNameLst>
                                          <p:attrName>style.visibility</p:attrName>
                                        </p:attrNameLst>
                                      </p:cBhvr>
                                      <p:to>
                                        <p:strVal val="visible"/>
                                      </p:to>
                                    </p:set>
                                  </p:childTnLst>
                                </p:cTn>
                              </p:par>
                              <p:par>
                                <p:cTn id="19" presetID="3" presetClass="emph" presetSubtype="2" fill="hold" nodeType="withEffect">
                                  <p:stCondLst>
                                    <p:cond delay="0"/>
                                  </p:stCondLst>
                                  <p:childTnLst>
                                    <p:animClr clrSpc="rgb" dir="cw">
                                      <p:cBhvr override="childStyle">
                                        <p:cTn id="20" dur="1000" fill="hold"/>
                                        <p:tgtEl>
                                          <p:spTgt spid="21">
                                            <p:txEl>
                                              <p:pRg st="0" end="0"/>
                                            </p:txEl>
                                          </p:spTgt>
                                        </p:tgtEl>
                                        <p:attrNameLst>
                                          <p:attrName>style.color</p:attrName>
                                        </p:attrNameLst>
                                      </p:cBhvr>
                                      <p:to>
                                        <a:schemeClr val="tx1"/>
                                      </p:to>
                                    </p:animClr>
                                  </p:childTnLst>
                                </p:cTn>
                              </p:par>
                              <p:par>
                                <p:cTn id="21" presetID="3" presetClass="emph" presetSubtype="2" fill="hold" nodeType="withEffect">
                                  <p:stCondLst>
                                    <p:cond delay="0"/>
                                  </p:stCondLst>
                                  <p:childTnLst>
                                    <p:animClr clrSpc="rgb" dir="cw">
                                      <p:cBhvr override="childStyle">
                                        <p:cTn id="22" dur="1000" fill="hold"/>
                                        <p:tgtEl>
                                          <p:spTgt spid="21">
                                            <p:txEl>
                                              <p:pRg st="1" end="1"/>
                                            </p:txEl>
                                          </p:spTgt>
                                        </p:tgtEl>
                                        <p:attrNameLst>
                                          <p:attrName>style.color</p:attrName>
                                        </p:attrNameLst>
                                      </p:cBhvr>
                                      <p:to>
                                        <a:schemeClr val="bg1"/>
                                      </p:to>
                                    </p:animClr>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1">
                                            <p:txEl>
                                              <p:pRg st="1" end="1"/>
                                            </p:txEl>
                                          </p:spTgt>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1">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allAtOnce" animBg="1"/>
      <p:bldP spid="21" grpId="1"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85800" y="5562600"/>
            <a:ext cx="3733800" cy="1066800"/>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 name="Rounded Rectangle 6"/>
          <p:cNvSpPr>
            <a:spLocks noChangeArrowheads="1"/>
          </p:cNvSpPr>
          <p:nvPr/>
        </p:nvSpPr>
        <p:spPr bwMode="auto">
          <a:xfrm>
            <a:off x="3953191" y="2362200"/>
            <a:ext cx="1349269"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Test</a:t>
            </a:r>
            <a:br>
              <a:rPr lang="en-US" sz="2000" dirty="0">
                <a:solidFill>
                  <a:schemeClr val="lt1"/>
                </a:solidFill>
                <a:effectLst>
                  <a:outerShdw blurRad="38100" dist="38100" dir="2700000" algn="tl">
                    <a:srgbClr val="000000">
                      <a:alpha val="43137"/>
                    </a:srgbClr>
                  </a:outerShdw>
                </a:effectLst>
                <a:latin typeface="Segoe" pitchFamily="34" charset="0"/>
              </a:rPr>
            </a:br>
            <a:r>
              <a:rPr lang="en-US" sz="2000" dirty="0">
                <a:solidFill>
                  <a:schemeClr val="lt1"/>
                </a:solidFill>
                <a:effectLst>
                  <a:outerShdw blurRad="38100" dist="38100" dir="2700000" algn="tl">
                    <a:srgbClr val="000000">
                      <a:alpha val="43137"/>
                    </a:srgbClr>
                  </a:outerShdw>
                </a:effectLst>
                <a:latin typeface="Segoe" pitchFamily="34" charset="0"/>
              </a:rPr>
              <a:t>Inputs</a:t>
            </a:r>
          </a:p>
        </p:txBody>
      </p:sp>
      <p:sp>
        <p:nvSpPr>
          <p:cNvPr id="4" name="Rounded Rectangle 7"/>
          <p:cNvSpPr>
            <a:spLocks noChangeArrowheads="1"/>
          </p:cNvSpPr>
          <p:nvPr/>
        </p:nvSpPr>
        <p:spPr bwMode="auto">
          <a:xfrm>
            <a:off x="1190401" y="3200400"/>
            <a:ext cx="1991780"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Constraint System</a:t>
            </a:r>
          </a:p>
        </p:txBody>
      </p:sp>
      <p:sp>
        <p:nvSpPr>
          <p:cNvPr id="5" name="Rounded Rectangle 8"/>
          <p:cNvSpPr>
            <a:spLocks noChangeArrowheads="1"/>
          </p:cNvSpPr>
          <p:nvPr/>
        </p:nvSpPr>
        <p:spPr bwMode="auto">
          <a:xfrm>
            <a:off x="6009220" y="3344660"/>
            <a:ext cx="1991780" cy="39728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Execution Path</a:t>
            </a:r>
          </a:p>
        </p:txBody>
      </p:sp>
      <p:sp>
        <p:nvSpPr>
          <p:cNvPr id="6" name="Can 9"/>
          <p:cNvSpPr>
            <a:spLocks noChangeArrowheads="1"/>
          </p:cNvSpPr>
          <p:nvPr/>
        </p:nvSpPr>
        <p:spPr bwMode="auto">
          <a:xfrm>
            <a:off x="3953191" y="4074906"/>
            <a:ext cx="1349269" cy="1086116"/>
          </a:xfrm>
          <a:prstGeom prst="can">
            <a:avLst>
              <a:gd name="adj" fmla="val 25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r>
              <a:rPr lang="en-US" sz="2000" dirty="0">
                <a:effectLst>
                  <a:outerShdw blurRad="38100" dist="38100" dir="2700000" algn="tl">
                    <a:srgbClr val="000000">
                      <a:alpha val="43137"/>
                    </a:srgbClr>
                  </a:outerShdw>
                </a:effectLst>
                <a:latin typeface="Segoe" pitchFamily="34" charset="0"/>
              </a:rPr>
              <a:t>Known</a:t>
            </a:r>
            <a:br>
              <a:rPr lang="en-US" sz="2000" dirty="0">
                <a:effectLst>
                  <a:outerShdw blurRad="38100" dist="38100" dir="2700000" algn="tl">
                    <a:srgbClr val="000000">
                      <a:alpha val="43137"/>
                    </a:srgbClr>
                  </a:outerShdw>
                </a:effectLst>
                <a:latin typeface="Segoe" pitchFamily="34" charset="0"/>
              </a:rPr>
            </a:br>
            <a:r>
              <a:rPr lang="en-US" sz="2000" dirty="0">
                <a:effectLst>
                  <a:outerShdw blurRad="38100" dist="38100" dir="2700000" algn="tl">
                    <a:srgbClr val="000000">
                      <a:alpha val="43137"/>
                    </a:srgbClr>
                  </a:outerShdw>
                </a:effectLst>
                <a:latin typeface="Segoe" pitchFamily="34" charset="0"/>
              </a:rPr>
              <a:t>Paths</a:t>
            </a:r>
          </a:p>
        </p:txBody>
      </p:sp>
      <p:sp>
        <p:nvSpPr>
          <p:cNvPr id="7" name="Bent Arrow 6"/>
          <p:cNvSpPr/>
          <p:nvPr/>
        </p:nvSpPr>
        <p:spPr bwMode="auto">
          <a:xfrm>
            <a:off x="2218415" y="2560723"/>
            <a:ext cx="1413521" cy="543058"/>
          </a:xfrm>
          <a:prstGeom prst="ben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8" name="Bent Arrow 7"/>
          <p:cNvSpPr/>
          <p:nvPr/>
        </p:nvSpPr>
        <p:spPr bwMode="auto">
          <a:xfrm rot="5400000">
            <a:off x="6148659" y="2164281"/>
            <a:ext cx="620638" cy="1413521"/>
          </a:xfrm>
          <a:prstGeom prst="bentArrow">
            <a:avLst>
              <a:gd name="adj1" fmla="val 20519"/>
              <a:gd name="adj2" fmla="val 17245"/>
              <a:gd name="adj3" fmla="val 23074"/>
              <a:gd name="adj4" fmla="val 46831"/>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9" name="Bent Arrow 8"/>
          <p:cNvSpPr/>
          <p:nvPr/>
        </p:nvSpPr>
        <p:spPr bwMode="auto">
          <a:xfrm rot="10800000">
            <a:off x="5687964" y="3958538"/>
            <a:ext cx="1413521" cy="892166"/>
          </a:xfrm>
          <a:prstGeom prst="bentArrow">
            <a:avLst>
              <a:gd name="adj1" fmla="val 15687"/>
              <a:gd name="adj2" fmla="val 14357"/>
              <a:gd name="adj3" fmla="val 17018"/>
              <a:gd name="adj4" fmla="val 43750"/>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0" name="Bent Arrow 9"/>
          <p:cNvSpPr/>
          <p:nvPr/>
        </p:nvSpPr>
        <p:spPr bwMode="auto">
          <a:xfrm rot="16200000">
            <a:off x="2369987" y="3678467"/>
            <a:ext cx="853377" cy="1413521"/>
          </a:xfrm>
          <a:prstGeom prst="bentArrow">
            <a:avLst>
              <a:gd name="adj1" fmla="val 15687"/>
              <a:gd name="adj2" fmla="val 16353"/>
              <a:gd name="adj3" fmla="val 25000"/>
              <a:gd name="adj4" fmla="val 43750"/>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11" name="TextBox 15"/>
          <p:cNvSpPr txBox="1">
            <a:spLocks noChangeArrowheads="1"/>
          </p:cNvSpPr>
          <p:nvPr/>
        </p:nvSpPr>
        <p:spPr bwMode="auto">
          <a:xfrm>
            <a:off x="6554001" y="1981200"/>
            <a:ext cx="1446999" cy="584775"/>
          </a:xfrm>
          <a:prstGeom prst="rect">
            <a:avLst/>
          </a:prstGeom>
          <a:noFill/>
          <a:ln w="9525">
            <a:noFill/>
            <a:miter lim="800000"/>
            <a:headEnd/>
            <a:tailEnd/>
          </a:ln>
        </p:spPr>
        <p:txBody>
          <a:bodyPr wrap="none">
            <a:spAutoFit/>
          </a:bodyPr>
          <a:lstStyle/>
          <a:p>
            <a:r>
              <a:rPr lang="en-US" sz="1600" dirty="0">
                <a:latin typeface="Segoe" pitchFamily="34" charset="0"/>
              </a:rPr>
              <a:t>Run Test and </a:t>
            </a:r>
            <a:br>
              <a:rPr lang="en-US" sz="1600" dirty="0">
                <a:latin typeface="Segoe" pitchFamily="34" charset="0"/>
              </a:rPr>
            </a:br>
            <a:r>
              <a:rPr lang="en-US" sz="1600" dirty="0">
                <a:latin typeface="Segoe" pitchFamily="34" charset="0"/>
              </a:rPr>
              <a:t>Monitor</a:t>
            </a:r>
          </a:p>
        </p:txBody>
      </p:sp>
      <p:sp>
        <p:nvSpPr>
          <p:cNvPr id="12" name="TextBox 16"/>
          <p:cNvSpPr txBox="1">
            <a:spLocks noChangeArrowheads="1"/>
          </p:cNvSpPr>
          <p:nvPr/>
        </p:nvSpPr>
        <p:spPr bwMode="auto">
          <a:xfrm>
            <a:off x="6473018" y="4596825"/>
            <a:ext cx="1527982" cy="584775"/>
          </a:xfrm>
          <a:prstGeom prst="rect">
            <a:avLst/>
          </a:prstGeom>
          <a:noFill/>
          <a:ln w="9525">
            <a:noFill/>
            <a:miter lim="800000"/>
            <a:headEnd/>
            <a:tailEnd/>
          </a:ln>
        </p:spPr>
        <p:txBody>
          <a:bodyPr wrap="none">
            <a:spAutoFit/>
          </a:bodyPr>
          <a:lstStyle/>
          <a:p>
            <a:pPr algn="r"/>
            <a:r>
              <a:rPr lang="en-US" sz="1600" dirty="0" smtClean="0">
                <a:latin typeface="Segoe" pitchFamily="34" charset="0"/>
              </a:rPr>
              <a:t>Record</a:t>
            </a:r>
          </a:p>
          <a:p>
            <a:pPr algn="r"/>
            <a:r>
              <a:rPr lang="en-US" sz="1600" dirty="0" smtClean="0">
                <a:latin typeface="Segoe" pitchFamily="34" charset="0"/>
              </a:rPr>
              <a:t>Path Condition</a:t>
            </a:r>
            <a:endParaRPr lang="en-US" sz="1600" dirty="0">
              <a:latin typeface="Segoe" pitchFamily="34" charset="0"/>
            </a:endParaRPr>
          </a:p>
        </p:txBody>
      </p:sp>
      <p:sp>
        <p:nvSpPr>
          <p:cNvPr id="13" name="TextBox 17"/>
          <p:cNvSpPr txBox="1">
            <a:spLocks noChangeArrowheads="1"/>
          </p:cNvSpPr>
          <p:nvPr/>
        </p:nvSpPr>
        <p:spPr bwMode="auto">
          <a:xfrm>
            <a:off x="1066800" y="4596825"/>
            <a:ext cx="1654620" cy="584775"/>
          </a:xfrm>
          <a:prstGeom prst="rect">
            <a:avLst/>
          </a:prstGeom>
          <a:noFill/>
          <a:ln w="9525">
            <a:noFill/>
            <a:miter lim="800000"/>
            <a:headEnd/>
            <a:tailEnd/>
          </a:ln>
        </p:spPr>
        <p:txBody>
          <a:bodyPr wrap="none">
            <a:spAutoFit/>
          </a:bodyPr>
          <a:lstStyle/>
          <a:p>
            <a:pPr algn="l"/>
            <a:r>
              <a:rPr lang="en-US" sz="1600" dirty="0" smtClean="0">
                <a:latin typeface="Segoe" pitchFamily="34" charset="0"/>
              </a:rPr>
              <a:t>Choose an </a:t>
            </a:r>
          </a:p>
          <a:p>
            <a:pPr algn="l"/>
            <a:r>
              <a:rPr lang="en-US" sz="1600" dirty="0" smtClean="0">
                <a:latin typeface="Segoe" pitchFamily="34" charset="0"/>
              </a:rPr>
              <a:t>Uncovered Path</a:t>
            </a:r>
            <a:endParaRPr lang="en-US" sz="1600" dirty="0">
              <a:latin typeface="Segoe" pitchFamily="34" charset="0"/>
            </a:endParaRPr>
          </a:p>
        </p:txBody>
      </p:sp>
      <p:sp>
        <p:nvSpPr>
          <p:cNvPr id="14" name="TextBox 18"/>
          <p:cNvSpPr txBox="1">
            <a:spLocks noChangeArrowheads="1"/>
          </p:cNvSpPr>
          <p:nvPr/>
        </p:nvSpPr>
        <p:spPr bwMode="auto">
          <a:xfrm>
            <a:off x="1600200" y="2362200"/>
            <a:ext cx="696024" cy="338554"/>
          </a:xfrm>
          <a:prstGeom prst="rect">
            <a:avLst/>
          </a:prstGeom>
          <a:noFill/>
          <a:ln w="9525">
            <a:noFill/>
            <a:miter lim="800000"/>
            <a:headEnd/>
            <a:tailEnd/>
          </a:ln>
        </p:spPr>
        <p:txBody>
          <a:bodyPr wrap="none">
            <a:spAutoFit/>
          </a:bodyPr>
          <a:lstStyle/>
          <a:p>
            <a:r>
              <a:rPr lang="en-US" sz="1600" dirty="0" smtClean="0">
                <a:latin typeface="Segoe" pitchFamily="34" charset="0"/>
              </a:rPr>
              <a:t>Solve</a:t>
            </a:r>
            <a:endParaRPr lang="en-US" sz="1600" dirty="0">
              <a:latin typeface="Segoe" pitchFamily="34" charset="0"/>
            </a:endParaRPr>
          </a:p>
        </p:txBody>
      </p:sp>
      <p:sp>
        <p:nvSpPr>
          <p:cNvPr id="15" name="Down Arrow 19"/>
          <p:cNvSpPr>
            <a:spLocks noChangeArrowheads="1"/>
          </p:cNvSpPr>
          <p:nvPr/>
        </p:nvSpPr>
        <p:spPr bwMode="auto">
          <a:xfrm>
            <a:off x="4485937" y="1752600"/>
            <a:ext cx="408261" cy="497804"/>
          </a:xfrm>
          <a:prstGeom prst="downArrow">
            <a:avLst>
              <a:gd name="adj1" fmla="val 50000"/>
              <a:gd name="adj2" fmla="val 50024"/>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6" name="TextBox 21"/>
          <p:cNvSpPr txBox="1">
            <a:spLocks noChangeArrowheads="1"/>
          </p:cNvSpPr>
          <p:nvPr/>
        </p:nvSpPr>
        <p:spPr bwMode="auto">
          <a:xfrm>
            <a:off x="696647" y="5722203"/>
            <a:ext cx="3706464"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Result: small test suite, </a:t>
            </a:r>
            <a:b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b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high </a:t>
            </a:r>
            <a:r>
              <a:rPr lang="en-US" sz="2400" b="1" dirty="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code </a:t>
            </a: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coverage</a:t>
            </a:r>
          </a:p>
        </p:txBody>
      </p:sp>
      <p:sp>
        <p:nvSpPr>
          <p:cNvPr id="18" name="Rounded Rectangle 17"/>
          <p:cNvSpPr/>
          <p:nvPr/>
        </p:nvSpPr>
        <p:spPr bwMode="auto">
          <a:xfrm>
            <a:off x="4953000" y="5562599"/>
            <a:ext cx="3352800" cy="1066801"/>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endParaRPr lang="en-US" sz="2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 name="TextBox 21"/>
          <p:cNvSpPr txBox="1">
            <a:spLocks noChangeArrowheads="1"/>
          </p:cNvSpPr>
          <p:nvPr/>
        </p:nvSpPr>
        <p:spPr bwMode="auto">
          <a:xfrm>
            <a:off x="5029200" y="5700117"/>
            <a:ext cx="3172663"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Finds only real bugs</a:t>
            </a:r>
          </a:p>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No false warnings</a:t>
            </a:r>
          </a:p>
        </p:txBody>
      </p:sp>
      <p:sp>
        <p:nvSpPr>
          <p:cNvPr id="20" name="Rounded Rectangle 19"/>
          <p:cNvSpPr/>
          <p:nvPr/>
        </p:nvSpPr>
        <p:spPr bwMode="auto">
          <a:xfrm>
            <a:off x="355592" y="1630208"/>
            <a:ext cx="1600200" cy="990600"/>
          </a:xfrm>
          <a:prstGeom prst="roundRect">
            <a:avLst>
              <a:gd name="adj" fmla="val 6963"/>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defTabSz="1096963" fontAlgn="base">
              <a:spcBef>
                <a:spcPct val="0"/>
              </a:spcBef>
              <a:spcAft>
                <a:spcPct val="0"/>
              </a:spcAft>
            </a:pPr>
            <a:r>
              <a:rPr lang="en-US" sz="1400" dirty="0" smtClean="0">
                <a:solidFill>
                  <a:schemeClr val="bg1"/>
                </a:solidFill>
                <a:latin typeface="Lucida Console" pitchFamily="49" charset="0"/>
              </a:rPr>
              <a:t>a[0] = 206;</a:t>
            </a:r>
          </a:p>
          <a:p>
            <a:pPr defTabSz="1096963" fontAlgn="base">
              <a:spcBef>
                <a:spcPct val="0"/>
              </a:spcBef>
              <a:spcAft>
                <a:spcPct val="0"/>
              </a:spcAft>
            </a:pPr>
            <a:r>
              <a:rPr lang="en-US" sz="1400" dirty="0" smtClean="0">
                <a:solidFill>
                  <a:schemeClr val="bg1"/>
                </a:solidFill>
                <a:latin typeface="Lucida Console" pitchFamily="49" charset="0"/>
              </a:rPr>
              <a:t>a[1] = 202;</a:t>
            </a:r>
          </a:p>
          <a:p>
            <a:pPr defTabSz="1096963" fontAlgn="base">
              <a:spcBef>
                <a:spcPct val="0"/>
              </a:spcBef>
              <a:spcAft>
                <a:spcPct val="0"/>
              </a:spcAft>
            </a:pPr>
            <a:r>
              <a:rPr lang="en-US" sz="1400" dirty="0" smtClean="0">
                <a:solidFill>
                  <a:schemeClr val="bg1"/>
                </a:solidFill>
                <a:latin typeface="Lucida Console" pitchFamily="49" charset="0"/>
              </a:rPr>
              <a:t>a[2] = 239;</a:t>
            </a:r>
          </a:p>
          <a:p>
            <a:pPr defTabSz="1096963" fontAlgn="base">
              <a:spcBef>
                <a:spcPct val="0"/>
              </a:spcBef>
              <a:spcAft>
                <a:spcPct val="0"/>
              </a:spcAft>
            </a:pPr>
            <a:r>
              <a:rPr lang="en-US" sz="1400" dirty="0" smtClean="0">
                <a:solidFill>
                  <a:schemeClr val="bg1"/>
                </a:solidFill>
                <a:latin typeface="Lucida Console" pitchFamily="49" charset="0"/>
              </a:rPr>
              <a:t>a[3] = 190;</a:t>
            </a:r>
          </a:p>
          <a:p>
            <a:pPr defTabSz="1096963" fontAlgn="base">
              <a:spcBef>
                <a:spcPct val="0"/>
              </a:spcBef>
              <a:spcAft>
                <a:spcPct val="0"/>
              </a:spcAft>
            </a:pPr>
            <a:endParaRPr lang="en-US" sz="1400" dirty="0" smtClean="0">
              <a:solidFill>
                <a:schemeClr val="bg1"/>
              </a:solidFill>
              <a:latin typeface="Lucida Console" pitchFamily="49" charset="0"/>
            </a:endParaRPr>
          </a:p>
        </p:txBody>
      </p:sp>
      <p:sp>
        <p:nvSpPr>
          <p:cNvPr id="21" name="TextBox 15"/>
          <p:cNvSpPr txBox="1">
            <a:spLocks noChangeArrowheads="1"/>
          </p:cNvSpPr>
          <p:nvPr/>
        </p:nvSpPr>
        <p:spPr bwMode="auto">
          <a:xfrm>
            <a:off x="2209800" y="1676400"/>
            <a:ext cx="2392643" cy="338554"/>
          </a:xfrm>
          <a:prstGeom prst="rect">
            <a:avLst/>
          </a:prstGeom>
          <a:noFill/>
          <a:ln w="9525">
            <a:noFill/>
            <a:miter lim="800000"/>
            <a:headEnd/>
            <a:tailEnd/>
          </a:ln>
        </p:spPr>
        <p:txBody>
          <a:bodyPr wrap="none">
            <a:spAutoFit/>
          </a:bodyPr>
          <a:lstStyle/>
          <a:p>
            <a:r>
              <a:rPr lang="en-US" sz="1600" dirty="0" smtClean="0">
                <a:latin typeface="Segoe" pitchFamily="34" charset="0"/>
              </a:rPr>
              <a:t>Initially, choose Arbitrary</a:t>
            </a:r>
            <a:endParaRPr lang="en-US" sz="1600" dirty="0">
              <a:latin typeface="Segoe" pitchFamily="34" charset="0"/>
            </a:endParaRPr>
          </a:p>
        </p:txBody>
      </p:sp>
      <p:sp>
        <p:nvSpPr>
          <p:cNvPr id="22" name="Title 1"/>
          <p:cNvSpPr txBox="1">
            <a:spLocks/>
          </p:cNvSpPr>
          <p:nvPr/>
        </p:nvSpPr>
        <p:spPr>
          <a:xfrm>
            <a:off x="381000" y="762000"/>
            <a:ext cx="8229600" cy="1143000"/>
          </a:xfrm>
          <a:prstGeom prst="rect">
            <a:avLst/>
          </a:prstGeom>
        </p:spPr>
        <p:txBody>
          <a:bodyP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0" cap="none" spc="0" normalizeH="0" baseline="0" noProof="0" dirty="0">
              <a:ln>
                <a:noFill/>
              </a:ln>
              <a:solidFill>
                <a:srgbClr val="090F14"/>
              </a:solidFill>
              <a:effectLst/>
              <a:uLnTx/>
              <a:uFillTx/>
              <a:latin typeface="+mj-lt"/>
              <a:ea typeface="+mj-ea"/>
              <a:cs typeface="+mj-cs"/>
            </a:endParaRPr>
          </a:p>
        </p:txBody>
      </p:sp>
      <p:sp>
        <p:nvSpPr>
          <p:cNvPr id="23" name="Title 1"/>
          <p:cNvSpPr txBox="1">
            <a:spLocks/>
          </p:cNvSpPr>
          <p:nvPr/>
        </p:nvSpPr>
        <p:spPr>
          <a:xfrm>
            <a:off x="381000" y="230187"/>
            <a:ext cx="8382000" cy="664797"/>
          </a:xfrm>
          <a:prstGeom prst="rect">
            <a:avLst/>
          </a:prstGeom>
        </p:spPr>
        <p:txBody>
          <a:bodyPr/>
          <a:lstStyle/>
          <a:p>
            <a:pPr lvl="0" defTabSz="912777" fontAlgn="base">
              <a:lnSpc>
                <a:spcPct val="90000"/>
              </a:lnSpc>
              <a:spcBef>
                <a:spcPct val="0"/>
              </a:spcBef>
              <a:spcAft>
                <a:spcPct val="0"/>
              </a:spcAft>
              <a:defRPr/>
            </a:pPr>
            <a: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t>Test Input Generation by</a:t>
            </a:r>
            <a:b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br>
            <a: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t>Dynamic  Symbolic Execution</a:t>
            </a:r>
          </a:p>
        </p:txBody>
      </p:sp>
    </p:spTree>
    <p:extLst>
      <p:ext uri="{BB962C8B-B14F-4D97-AF65-F5344CB8AC3E}">
        <p14:creationId xmlns="" xmlns:p14="http://schemas.microsoft.com/office/powerpoint/2007/7/12/main" val="5437091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7"/>
                                        </p:tgtEl>
                                        <p:attrNameLst>
                                          <p:attrName>fillcolor</p:attrName>
                                        </p:attrNameLst>
                                      </p:cBhvr>
                                      <p:to>
                                        <a:schemeClr val="accent1"/>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85800" y="5562600"/>
            <a:ext cx="3733800" cy="1066800"/>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 name="Rounded Rectangle 6"/>
          <p:cNvSpPr>
            <a:spLocks noChangeArrowheads="1"/>
          </p:cNvSpPr>
          <p:nvPr/>
        </p:nvSpPr>
        <p:spPr bwMode="auto">
          <a:xfrm>
            <a:off x="3953191" y="2362200"/>
            <a:ext cx="1349269"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Test</a:t>
            </a:r>
            <a:br>
              <a:rPr lang="en-US" sz="2000" dirty="0">
                <a:solidFill>
                  <a:schemeClr val="lt1"/>
                </a:solidFill>
                <a:effectLst>
                  <a:outerShdw blurRad="38100" dist="38100" dir="2700000" algn="tl">
                    <a:srgbClr val="000000">
                      <a:alpha val="43137"/>
                    </a:srgbClr>
                  </a:outerShdw>
                </a:effectLst>
                <a:latin typeface="Segoe" pitchFamily="34" charset="0"/>
              </a:rPr>
            </a:br>
            <a:r>
              <a:rPr lang="en-US" sz="2000" dirty="0">
                <a:solidFill>
                  <a:schemeClr val="lt1"/>
                </a:solidFill>
                <a:effectLst>
                  <a:outerShdw blurRad="38100" dist="38100" dir="2700000" algn="tl">
                    <a:srgbClr val="000000">
                      <a:alpha val="43137"/>
                    </a:srgbClr>
                  </a:outerShdw>
                </a:effectLst>
                <a:latin typeface="Segoe" pitchFamily="34" charset="0"/>
              </a:rPr>
              <a:t>Inputs</a:t>
            </a:r>
          </a:p>
        </p:txBody>
      </p:sp>
      <p:sp>
        <p:nvSpPr>
          <p:cNvPr id="4" name="Rounded Rectangle 7"/>
          <p:cNvSpPr>
            <a:spLocks noChangeArrowheads="1"/>
          </p:cNvSpPr>
          <p:nvPr/>
        </p:nvSpPr>
        <p:spPr bwMode="auto">
          <a:xfrm>
            <a:off x="1190401" y="3200400"/>
            <a:ext cx="1991780"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Constraint System</a:t>
            </a:r>
          </a:p>
        </p:txBody>
      </p:sp>
      <p:sp>
        <p:nvSpPr>
          <p:cNvPr id="5" name="Rounded Rectangle 8"/>
          <p:cNvSpPr>
            <a:spLocks noChangeArrowheads="1"/>
          </p:cNvSpPr>
          <p:nvPr/>
        </p:nvSpPr>
        <p:spPr bwMode="auto">
          <a:xfrm>
            <a:off x="6009220" y="3344660"/>
            <a:ext cx="1991780" cy="39728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Execution Path</a:t>
            </a:r>
          </a:p>
        </p:txBody>
      </p:sp>
      <p:sp>
        <p:nvSpPr>
          <p:cNvPr id="6" name="Can 9"/>
          <p:cNvSpPr>
            <a:spLocks noChangeArrowheads="1"/>
          </p:cNvSpPr>
          <p:nvPr/>
        </p:nvSpPr>
        <p:spPr bwMode="auto">
          <a:xfrm>
            <a:off x="3953191" y="4074906"/>
            <a:ext cx="1349269" cy="1086116"/>
          </a:xfrm>
          <a:prstGeom prst="can">
            <a:avLst>
              <a:gd name="adj" fmla="val 25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r>
              <a:rPr lang="en-US" sz="2000" dirty="0">
                <a:effectLst>
                  <a:outerShdw blurRad="38100" dist="38100" dir="2700000" algn="tl">
                    <a:srgbClr val="000000">
                      <a:alpha val="43137"/>
                    </a:srgbClr>
                  </a:outerShdw>
                </a:effectLst>
                <a:latin typeface="Segoe" pitchFamily="34" charset="0"/>
              </a:rPr>
              <a:t>Known</a:t>
            </a:r>
            <a:br>
              <a:rPr lang="en-US" sz="2000" dirty="0">
                <a:effectLst>
                  <a:outerShdw blurRad="38100" dist="38100" dir="2700000" algn="tl">
                    <a:srgbClr val="000000">
                      <a:alpha val="43137"/>
                    </a:srgbClr>
                  </a:outerShdw>
                </a:effectLst>
                <a:latin typeface="Segoe" pitchFamily="34" charset="0"/>
              </a:rPr>
            </a:br>
            <a:r>
              <a:rPr lang="en-US" sz="2000" dirty="0">
                <a:effectLst>
                  <a:outerShdw blurRad="38100" dist="38100" dir="2700000" algn="tl">
                    <a:srgbClr val="000000">
                      <a:alpha val="43137"/>
                    </a:srgbClr>
                  </a:outerShdw>
                </a:effectLst>
                <a:latin typeface="Segoe" pitchFamily="34" charset="0"/>
              </a:rPr>
              <a:t>Paths</a:t>
            </a:r>
          </a:p>
        </p:txBody>
      </p:sp>
      <p:sp>
        <p:nvSpPr>
          <p:cNvPr id="7" name="Bent Arrow 6"/>
          <p:cNvSpPr/>
          <p:nvPr/>
        </p:nvSpPr>
        <p:spPr bwMode="auto">
          <a:xfrm>
            <a:off x="2218415" y="2560723"/>
            <a:ext cx="1413521" cy="543058"/>
          </a:xfrm>
          <a:prstGeom prst="bentArrow">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8" name="Bent Arrow 7"/>
          <p:cNvSpPr/>
          <p:nvPr/>
        </p:nvSpPr>
        <p:spPr bwMode="auto">
          <a:xfrm rot="5400000">
            <a:off x="6148659" y="2164281"/>
            <a:ext cx="620638" cy="1413521"/>
          </a:xfrm>
          <a:prstGeom prst="bentArrow">
            <a:avLst>
              <a:gd name="adj1" fmla="val 20519"/>
              <a:gd name="adj2" fmla="val 17245"/>
              <a:gd name="adj3" fmla="val 23074"/>
              <a:gd name="adj4" fmla="val 46831"/>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9" name="Bent Arrow 8"/>
          <p:cNvSpPr/>
          <p:nvPr/>
        </p:nvSpPr>
        <p:spPr bwMode="auto">
          <a:xfrm rot="10800000">
            <a:off x="5687964" y="3958538"/>
            <a:ext cx="1413521" cy="892166"/>
          </a:xfrm>
          <a:prstGeom prst="bentArrow">
            <a:avLst>
              <a:gd name="adj1" fmla="val 15687"/>
              <a:gd name="adj2" fmla="val 14357"/>
              <a:gd name="adj3" fmla="val 17018"/>
              <a:gd name="adj4" fmla="val 43750"/>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0" name="Bent Arrow 9"/>
          <p:cNvSpPr/>
          <p:nvPr/>
        </p:nvSpPr>
        <p:spPr bwMode="auto">
          <a:xfrm rot="16200000">
            <a:off x="2369987" y="3678467"/>
            <a:ext cx="853377" cy="1413521"/>
          </a:xfrm>
          <a:prstGeom prst="bentArrow">
            <a:avLst>
              <a:gd name="adj1" fmla="val 15687"/>
              <a:gd name="adj2" fmla="val 16353"/>
              <a:gd name="adj3" fmla="val 25000"/>
              <a:gd name="adj4" fmla="val 43750"/>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11" name="TextBox 15"/>
          <p:cNvSpPr txBox="1">
            <a:spLocks noChangeArrowheads="1"/>
          </p:cNvSpPr>
          <p:nvPr/>
        </p:nvSpPr>
        <p:spPr bwMode="auto">
          <a:xfrm>
            <a:off x="6554001" y="1981200"/>
            <a:ext cx="1446999" cy="584775"/>
          </a:xfrm>
          <a:prstGeom prst="rect">
            <a:avLst/>
          </a:prstGeom>
          <a:noFill/>
          <a:ln w="9525">
            <a:noFill/>
            <a:miter lim="800000"/>
            <a:headEnd/>
            <a:tailEnd/>
          </a:ln>
        </p:spPr>
        <p:txBody>
          <a:bodyPr wrap="none">
            <a:spAutoFit/>
          </a:bodyPr>
          <a:lstStyle/>
          <a:p>
            <a:r>
              <a:rPr lang="en-US" sz="1600" dirty="0">
                <a:latin typeface="Segoe" pitchFamily="34" charset="0"/>
              </a:rPr>
              <a:t>Run Test and </a:t>
            </a:r>
            <a:br>
              <a:rPr lang="en-US" sz="1600" dirty="0">
                <a:latin typeface="Segoe" pitchFamily="34" charset="0"/>
              </a:rPr>
            </a:br>
            <a:r>
              <a:rPr lang="en-US" sz="1600" dirty="0">
                <a:latin typeface="Segoe" pitchFamily="34" charset="0"/>
              </a:rPr>
              <a:t>Monitor</a:t>
            </a:r>
          </a:p>
        </p:txBody>
      </p:sp>
      <p:sp>
        <p:nvSpPr>
          <p:cNvPr id="12" name="TextBox 16"/>
          <p:cNvSpPr txBox="1">
            <a:spLocks noChangeArrowheads="1"/>
          </p:cNvSpPr>
          <p:nvPr/>
        </p:nvSpPr>
        <p:spPr bwMode="auto">
          <a:xfrm>
            <a:off x="6473018" y="4596825"/>
            <a:ext cx="1527982" cy="584775"/>
          </a:xfrm>
          <a:prstGeom prst="rect">
            <a:avLst/>
          </a:prstGeom>
          <a:noFill/>
          <a:ln w="9525">
            <a:noFill/>
            <a:miter lim="800000"/>
            <a:headEnd/>
            <a:tailEnd/>
          </a:ln>
        </p:spPr>
        <p:txBody>
          <a:bodyPr wrap="none">
            <a:spAutoFit/>
          </a:bodyPr>
          <a:lstStyle/>
          <a:p>
            <a:pPr algn="r"/>
            <a:r>
              <a:rPr lang="en-US" sz="1600" dirty="0" smtClean="0">
                <a:latin typeface="Segoe" pitchFamily="34" charset="0"/>
              </a:rPr>
              <a:t>Record</a:t>
            </a:r>
          </a:p>
          <a:p>
            <a:pPr algn="r"/>
            <a:r>
              <a:rPr lang="en-US" sz="1600" dirty="0" smtClean="0">
                <a:latin typeface="Segoe" pitchFamily="34" charset="0"/>
              </a:rPr>
              <a:t>Path Condition</a:t>
            </a:r>
            <a:endParaRPr lang="en-US" sz="1600" dirty="0">
              <a:latin typeface="Segoe" pitchFamily="34" charset="0"/>
            </a:endParaRPr>
          </a:p>
        </p:txBody>
      </p:sp>
      <p:sp>
        <p:nvSpPr>
          <p:cNvPr id="13" name="TextBox 17"/>
          <p:cNvSpPr txBox="1">
            <a:spLocks noChangeArrowheads="1"/>
          </p:cNvSpPr>
          <p:nvPr/>
        </p:nvSpPr>
        <p:spPr bwMode="auto">
          <a:xfrm>
            <a:off x="1066800" y="4596825"/>
            <a:ext cx="1654620" cy="584775"/>
          </a:xfrm>
          <a:prstGeom prst="rect">
            <a:avLst/>
          </a:prstGeom>
          <a:noFill/>
          <a:ln w="9525">
            <a:noFill/>
            <a:miter lim="800000"/>
            <a:headEnd/>
            <a:tailEnd/>
          </a:ln>
        </p:spPr>
        <p:txBody>
          <a:bodyPr wrap="none">
            <a:spAutoFit/>
          </a:bodyPr>
          <a:lstStyle/>
          <a:p>
            <a:pPr algn="l"/>
            <a:r>
              <a:rPr lang="en-US" sz="1600" dirty="0" smtClean="0">
                <a:latin typeface="Segoe" pitchFamily="34" charset="0"/>
              </a:rPr>
              <a:t>Choose an </a:t>
            </a:r>
          </a:p>
          <a:p>
            <a:pPr algn="l"/>
            <a:r>
              <a:rPr lang="en-US" sz="1600" dirty="0" smtClean="0">
                <a:latin typeface="Segoe" pitchFamily="34" charset="0"/>
              </a:rPr>
              <a:t>Uncovered Path</a:t>
            </a:r>
            <a:endParaRPr lang="en-US" sz="1600" dirty="0">
              <a:latin typeface="Segoe" pitchFamily="34" charset="0"/>
            </a:endParaRPr>
          </a:p>
        </p:txBody>
      </p:sp>
      <p:sp>
        <p:nvSpPr>
          <p:cNvPr id="14" name="TextBox 18"/>
          <p:cNvSpPr txBox="1">
            <a:spLocks noChangeArrowheads="1"/>
          </p:cNvSpPr>
          <p:nvPr/>
        </p:nvSpPr>
        <p:spPr bwMode="auto">
          <a:xfrm>
            <a:off x="1600200" y="2362200"/>
            <a:ext cx="696024" cy="338554"/>
          </a:xfrm>
          <a:prstGeom prst="rect">
            <a:avLst/>
          </a:prstGeom>
          <a:noFill/>
          <a:ln w="9525">
            <a:noFill/>
            <a:miter lim="800000"/>
            <a:headEnd/>
            <a:tailEnd/>
          </a:ln>
        </p:spPr>
        <p:txBody>
          <a:bodyPr wrap="none">
            <a:spAutoFit/>
          </a:bodyPr>
          <a:lstStyle/>
          <a:p>
            <a:r>
              <a:rPr lang="en-US" sz="1600" dirty="0" smtClean="0">
                <a:latin typeface="Segoe" pitchFamily="34" charset="0"/>
              </a:rPr>
              <a:t>Solve</a:t>
            </a:r>
            <a:endParaRPr lang="en-US" sz="1600" dirty="0">
              <a:latin typeface="Segoe" pitchFamily="34" charset="0"/>
            </a:endParaRPr>
          </a:p>
        </p:txBody>
      </p:sp>
      <p:sp>
        <p:nvSpPr>
          <p:cNvPr id="15" name="Down Arrow 19"/>
          <p:cNvSpPr>
            <a:spLocks noChangeArrowheads="1"/>
          </p:cNvSpPr>
          <p:nvPr/>
        </p:nvSpPr>
        <p:spPr bwMode="auto">
          <a:xfrm>
            <a:off x="4485937" y="1752600"/>
            <a:ext cx="408261" cy="497804"/>
          </a:xfrm>
          <a:prstGeom prst="downArrow">
            <a:avLst>
              <a:gd name="adj1" fmla="val 50000"/>
              <a:gd name="adj2" fmla="val 50024"/>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6" name="TextBox 21"/>
          <p:cNvSpPr txBox="1">
            <a:spLocks noChangeArrowheads="1"/>
          </p:cNvSpPr>
          <p:nvPr/>
        </p:nvSpPr>
        <p:spPr bwMode="auto">
          <a:xfrm>
            <a:off x="696647" y="5722203"/>
            <a:ext cx="3706464"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Result: small test suite, </a:t>
            </a:r>
            <a:b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b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high </a:t>
            </a:r>
            <a:r>
              <a:rPr lang="en-US" sz="2400" b="1" dirty="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code </a:t>
            </a: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coverage</a:t>
            </a:r>
          </a:p>
        </p:txBody>
      </p:sp>
      <p:sp>
        <p:nvSpPr>
          <p:cNvPr id="18" name="TextBox 15"/>
          <p:cNvSpPr txBox="1">
            <a:spLocks noChangeArrowheads="1"/>
          </p:cNvSpPr>
          <p:nvPr/>
        </p:nvSpPr>
        <p:spPr bwMode="auto">
          <a:xfrm>
            <a:off x="2209800" y="1676400"/>
            <a:ext cx="2392643" cy="338554"/>
          </a:xfrm>
          <a:prstGeom prst="rect">
            <a:avLst/>
          </a:prstGeom>
          <a:noFill/>
          <a:ln w="9525">
            <a:noFill/>
            <a:miter lim="800000"/>
            <a:headEnd/>
            <a:tailEnd/>
          </a:ln>
        </p:spPr>
        <p:txBody>
          <a:bodyPr wrap="none">
            <a:spAutoFit/>
          </a:bodyPr>
          <a:lstStyle/>
          <a:p>
            <a:r>
              <a:rPr lang="en-US" sz="1600" dirty="0" smtClean="0">
                <a:latin typeface="Segoe" pitchFamily="34" charset="0"/>
              </a:rPr>
              <a:t>Initially, choose Arbitrary</a:t>
            </a:r>
            <a:endParaRPr lang="en-US" sz="1600" dirty="0">
              <a:latin typeface="Segoe" pitchFamily="34" charset="0"/>
            </a:endParaRPr>
          </a:p>
        </p:txBody>
      </p:sp>
      <p:sp>
        <p:nvSpPr>
          <p:cNvPr id="19" name="Rounded Rectangle 18"/>
          <p:cNvSpPr/>
          <p:nvPr/>
        </p:nvSpPr>
        <p:spPr bwMode="auto">
          <a:xfrm>
            <a:off x="4953000" y="5562599"/>
            <a:ext cx="3352800" cy="1066801"/>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endParaRPr lang="en-US" sz="2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TextBox 21"/>
          <p:cNvSpPr txBox="1">
            <a:spLocks noChangeArrowheads="1"/>
          </p:cNvSpPr>
          <p:nvPr/>
        </p:nvSpPr>
        <p:spPr bwMode="auto">
          <a:xfrm>
            <a:off x="5029200" y="5700117"/>
            <a:ext cx="3172663"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Finds only real bugs</a:t>
            </a:r>
          </a:p>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No false warnings</a:t>
            </a:r>
          </a:p>
        </p:txBody>
      </p:sp>
      <p:sp>
        <p:nvSpPr>
          <p:cNvPr id="21" name="Title 1"/>
          <p:cNvSpPr txBox="1">
            <a:spLocks/>
          </p:cNvSpPr>
          <p:nvPr/>
        </p:nvSpPr>
        <p:spPr>
          <a:xfrm>
            <a:off x="381000" y="762000"/>
            <a:ext cx="8229600" cy="1143000"/>
          </a:xfrm>
          <a:prstGeom prst="rect">
            <a:avLst/>
          </a:prstGeom>
        </p:spPr>
        <p:txBody>
          <a:bodyP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0" cap="none" spc="0" normalizeH="0" baseline="0" noProof="0" dirty="0">
              <a:ln>
                <a:noFill/>
              </a:ln>
              <a:solidFill>
                <a:srgbClr val="090F14"/>
              </a:solidFill>
              <a:effectLst/>
              <a:uLnTx/>
              <a:uFillTx/>
              <a:latin typeface="+mj-lt"/>
              <a:ea typeface="+mj-ea"/>
              <a:cs typeface="+mj-cs"/>
            </a:endParaRPr>
          </a:p>
        </p:txBody>
      </p:sp>
      <p:sp>
        <p:nvSpPr>
          <p:cNvPr id="22" name="Title 1"/>
          <p:cNvSpPr txBox="1">
            <a:spLocks/>
          </p:cNvSpPr>
          <p:nvPr/>
        </p:nvSpPr>
        <p:spPr>
          <a:xfrm>
            <a:off x="381000" y="230187"/>
            <a:ext cx="8382000" cy="664797"/>
          </a:xfrm>
          <a:prstGeom prst="rect">
            <a:avLst/>
          </a:prstGeom>
        </p:spPr>
        <p:txBody>
          <a:bodyPr/>
          <a:lstStyle/>
          <a:p>
            <a:pPr lvl="0" defTabSz="912777" fontAlgn="base">
              <a:lnSpc>
                <a:spcPct val="90000"/>
              </a:lnSpc>
              <a:spcBef>
                <a:spcPct val="0"/>
              </a:spcBef>
              <a:spcAft>
                <a:spcPct val="0"/>
              </a:spcAft>
              <a:defRPr/>
            </a:pPr>
            <a: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t>Test Input Generation by</a:t>
            </a:r>
            <a:b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br>
            <a: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t>Dynamic  Symbolic Execution</a:t>
            </a:r>
          </a:p>
        </p:txBody>
      </p:sp>
    </p:spTree>
    <p:extLst>
      <p:ext uri="{BB962C8B-B14F-4D97-AF65-F5344CB8AC3E}">
        <p14:creationId xmlns="" xmlns:p14="http://schemas.microsoft.com/office/powerpoint/2007/7/12/main" val="207829733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85800" y="5562600"/>
            <a:ext cx="3733800" cy="1066800"/>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 name="Rounded Rectangle 6"/>
          <p:cNvSpPr>
            <a:spLocks noChangeArrowheads="1"/>
          </p:cNvSpPr>
          <p:nvPr/>
        </p:nvSpPr>
        <p:spPr bwMode="auto">
          <a:xfrm>
            <a:off x="3953191" y="2362200"/>
            <a:ext cx="1349269"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Test</a:t>
            </a:r>
            <a:br>
              <a:rPr lang="en-US" sz="2000" dirty="0">
                <a:solidFill>
                  <a:schemeClr val="lt1"/>
                </a:solidFill>
                <a:effectLst>
                  <a:outerShdw blurRad="38100" dist="38100" dir="2700000" algn="tl">
                    <a:srgbClr val="000000">
                      <a:alpha val="43137"/>
                    </a:srgbClr>
                  </a:outerShdw>
                </a:effectLst>
                <a:latin typeface="Segoe" pitchFamily="34" charset="0"/>
              </a:rPr>
            </a:br>
            <a:r>
              <a:rPr lang="en-US" sz="2000" dirty="0">
                <a:solidFill>
                  <a:schemeClr val="lt1"/>
                </a:solidFill>
                <a:effectLst>
                  <a:outerShdw blurRad="38100" dist="38100" dir="2700000" algn="tl">
                    <a:srgbClr val="000000">
                      <a:alpha val="43137"/>
                    </a:srgbClr>
                  </a:outerShdw>
                </a:effectLst>
                <a:latin typeface="Segoe" pitchFamily="34" charset="0"/>
              </a:rPr>
              <a:t>Inputs</a:t>
            </a:r>
          </a:p>
        </p:txBody>
      </p:sp>
      <p:sp>
        <p:nvSpPr>
          <p:cNvPr id="4" name="Rounded Rectangle 7"/>
          <p:cNvSpPr>
            <a:spLocks noChangeArrowheads="1"/>
          </p:cNvSpPr>
          <p:nvPr/>
        </p:nvSpPr>
        <p:spPr bwMode="auto">
          <a:xfrm>
            <a:off x="1190401" y="3200400"/>
            <a:ext cx="1991780"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Constraint System</a:t>
            </a:r>
          </a:p>
        </p:txBody>
      </p:sp>
      <p:sp>
        <p:nvSpPr>
          <p:cNvPr id="5" name="Rounded Rectangle 8"/>
          <p:cNvSpPr>
            <a:spLocks noChangeArrowheads="1"/>
          </p:cNvSpPr>
          <p:nvPr/>
        </p:nvSpPr>
        <p:spPr bwMode="auto">
          <a:xfrm>
            <a:off x="6009220" y="3344660"/>
            <a:ext cx="1991780" cy="39728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Execution Path</a:t>
            </a:r>
          </a:p>
        </p:txBody>
      </p:sp>
      <p:sp>
        <p:nvSpPr>
          <p:cNvPr id="6" name="Can 9"/>
          <p:cNvSpPr>
            <a:spLocks noChangeArrowheads="1"/>
          </p:cNvSpPr>
          <p:nvPr/>
        </p:nvSpPr>
        <p:spPr bwMode="auto">
          <a:xfrm>
            <a:off x="3953191" y="4074906"/>
            <a:ext cx="1349269" cy="1086116"/>
          </a:xfrm>
          <a:prstGeom prst="can">
            <a:avLst>
              <a:gd name="adj" fmla="val 25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r>
              <a:rPr lang="en-US" sz="2000" dirty="0">
                <a:effectLst>
                  <a:outerShdw blurRad="38100" dist="38100" dir="2700000" algn="tl">
                    <a:srgbClr val="000000">
                      <a:alpha val="43137"/>
                    </a:srgbClr>
                  </a:outerShdw>
                </a:effectLst>
                <a:latin typeface="Segoe" pitchFamily="34" charset="0"/>
              </a:rPr>
              <a:t>Known</a:t>
            </a:r>
            <a:br>
              <a:rPr lang="en-US" sz="2000" dirty="0">
                <a:effectLst>
                  <a:outerShdw blurRad="38100" dist="38100" dir="2700000" algn="tl">
                    <a:srgbClr val="000000">
                      <a:alpha val="43137"/>
                    </a:srgbClr>
                  </a:outerShdw>
                </a:effectLst>
                <a:latin typeface="Segoe" pitchFamily="34" charset="0"/>
              </a:rPr>
            </a:br>
            <a:r>
              <a:rPr lang="en-US" sz="2000" dirty="0">
                <a:effectLst>
                  <a:outerShdw blurRad="38100" dist="38100" dir="2700000" algn="tl">
                    <a:srgbClr val="000000">
                      <a:alpha val="43137"/>
                    </a:srgbClr>
                  </a:outerShdw>
                </a:effectLst>
                <a:latin typeface="Segoe" pitchFamily="34" charset="0"/>
              </a:rPr>
              <a:t>Paths</a:t>
            </a:r>
          </a:p>
        </p:txBody>
      </p:sp>
      <p:sp>
        <p:nvSpPr>
          <p:cNvPr id="7" name="Bent Arrow 6"/>
          <p:cNvSpPr/>
          <p:nvPr/>
        </p:nvSpPr>
        <p:spPr bwMode="auto">
          <a:xfrm>
            <a:off x="2218415" y="2560723"/>
            <a:ext cx="1413521" cy="543058"/>
          </a:xfrm>
          <a:prstGeom prst="bentArrow">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8" name="Bent Arrow 7"/>
          <p:cNvSpPr/>
          <p:nvPr/>
        </p:nvSpPr>
        <p:spPr bwMode="auto">
          <a:xfrm rot="5400000">
            <a:off x="6148659" y="2164281"/>
            <a:ext cx="620638" cy="1413521"/>
          </a:xfrm>
          <a:prstGeom prst="bentArrow">
            <a:avLst>
              <a:gd name="adj1" fmla="val 20519"/>
              <a:gd name="adj2" fmla="val 17245"/>
              <a:gd name="adj3" fmla="val 23074"/>
              <a:gd name="adj4" fmla="val 46831"/>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9" name="Bent Arrow 8"/>
          <p:cNvSpPr/>
          <p:nvPr/>
        </p:nvSpPr>
        <p:spPr bwMode="auto">
          <a:xfrm rot="10800000">
            <a:off x="5687964" y="3958538"/>
            <a:ext cx="1413521" cy="892166"/>
          </a:xfrm>
          <a:prstGeom prst="bentArrow">
            <a:avLst>
              <a:gd name="adj1" fmla="val 15687"/>
              <a:gd name="adj2" fmla="val 14357"/>
              <a:gd name="adj3" fmla="val 17018"/>
              <a:gd name="adj4" fmla="val 43750"/>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0" name="Bent Arrow 9"/>
          <p:cNvSpPr/>
          <p:nvPr/>
        </p:nvSpPr>
        <p:spPr bwMode="auto">
          <a:xfrm rot="16200000">
            <a:off x="2369987" y="3678467"/>
            <a:ext cx="853377" cy="1413521"/>
          </a:xfrm>
          <a:prstGeom prst="bentArrow">
            <a:avLst>
              <a:gd name="adj1" fmla="val 15687"/>
              <a:gd name="adj2" fmla="val 16353"/>
              <a:gd name="adj3" fmla="val 25000"/>
              <a:gd name="adj4" fmla="val 43750"/>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11" name="TextBox 15"/>
          <p:cNvSpPr txBox="1">
            <a:spLocks noChangeArrowheads="1"/>
          </p:cNvSpPr>
          <p:nvPr/>
        </p:nvSpPr>
        <p:spPr bwMode="auto">
          <a:xfrm>
            <a:off x="6554001" y="1981200"/>
            <a:ext cx="1446999" cy="584775"/>
          </a:xfrm>
          <a:prstGeom prst="rect">
            <a:avLst/>
          </a:prstGeom>
          <a:noFill/>
          <a:ln w="9525">
            <a:noFill/>
            <a:miter lim="800000"/>
            <a:headEnd/>
            <a:tailEnd/>
          </a:ln>
        </p:spPr>
        <p:txBody>
          <a:bodyPr wrap="none">
            <a:spAutoFit/>
          </a:bodyPr>
          <a:lstStyle/>
          <a:p>
            <a:r>
              <a:rPr lang="en-US" sz="1600" dirty="0">
                <a:latin typeface="Segoe" pitchFamily="34" charset="0"/>
              </a:rPr>
              <a:t>Run Test and </a:t>
            </a:r>
            <a:br>
              <a:rPr lang="en-US" sz="1600" dirty="0">
                <a:latin typeface="Segoe" pitchFamily="34" charset="0"/>
              </a:rPr>
            </a:br>
            <a:r>
              <a:rPr lang="en-US" sz="1600" dirty="0">
                <a:latin typeface="Segoe" pitchFamily="34" charset="0"/>
              </a:rPr>
              <a:t>Monitor</a:t>
            </a:r>
          </a:p>
        </p:txBody>
      </p:sp>
      <p:sp>
        <p:nvSpPr>
          <p:cNvPr id="12" name="TextBox 16"/>
          <p:cNvSpPr txBox="1">
            <a:spLocks noChangeArrowheads="1"/>
          </p:cNvSpPr>
          <p:nvPr/>
        </p:nvSpPr>
        <p:spPr bwMode="auto">
          <a:xfrm>
            <a:off x="6473018" y="4596825"/>
            <a:ext cx="1527982" cy="584775"/>
          </a:xfrm>
          <a:prstGeom prst="rect">
            <a:avLst/>
          </a:prstGeom>
          <a:noFill/>
          <a:ln w="9525">
            <a:noFill/>
            <a:miter lim="800000"/>
            <a:headEnd/>
            <a:tailEnd/>
          </a:ln>
        </p:spPr>
        <p:txBody>
          <a:bodyPr wrap="none">
            <a:spAutoFit/>
          </a:bodyPr>
          <a:lstStyle/>
          <a:p>
            <a:pPr algn="r"/>
            <a:r>
              <a:rPr lang="en-US" sz="1600" dirty="0" smtClean="0">
                <a:latin typeface="Segoe" pitchFamily="34" charset="0"/>
              </a:rPr>
              <a:t>Record</a:t>
            </a:r>
          </a:p>
          <a:p>
            <a:pPr algn="r"/>
            <a:r>
              <a:rPr lang="en-US" sz="1600" dirty="0" smtClean="0">
                <a:latin typeface="Segoe" pitchFamily="34" charset="0"/>
              </a:rPr>
              <a:t>Path Condition</a:t>
            </a:r>
            <a:endParaRPr lang="en-US" sz="1600" dirty="0">
              <a:latin typeface="Segoe" pitchFamily="34" charset="0"/>
            </a:endParaRPr>
          </a:p>
        </p:txBody>
      </p:sp>
      <p:sp>
        <p:nvSpPr>
          <p:cNvPr id="13" name="TextBox 17"/>
          <p:cNvSpPr txBox="1">
            <a:spLocks noChangeArrowheads="1"/>
          </p:cNvSpPr>
          <p:nvPr/>
        </p:nvSpPr>
        <p:spPr bwMode="auto">
          <a:xfrm>
            <a:off x="1066800" y="4596825"/>
            <a:ext cx="1654620" cy="584775"/>
          </a:xfrm>
          <a:prstGeom prst="rect">
            <a:avLst/>
          </a:prstGeom>
          <a:noFill/>
          <a:ln w="9525">
            <a:noFill/>
            <a:miter lim="800000"/>
            <a:headEnd/>
            <a:tailEnd/>
          </a:ln>
        </p:spPr>
        <p:txBody>
          <a:bodyPr wrap="none">
            <a:spAutoFit/>
          </a:bodyPr>
          <a:lstStyle/>
          <a:p>
            <a:pPr algn="l"/>
            <a:r>
              <a:rPr lang="en-US" sz="1600" dirty="0" smtClean="0">
                <a:latin typeface="Segoe" pitchFamily="34" charset="0"/>
              </a:rPr>
              <a:t>Choose an </a:t>
            </a:r>
          </a:p>
          <a:p>
            <a:pPr algn="l"/>
            <a:r>
              <a:rPr lang="en-US" sz="1600" dirty="0" smtClean="0">
                <a:latin typeface="Segoe" pitchFamily="34" charset="0"/>
              </a:rPr>
              <a:t>Uncovered Path</a:t>
            </a:r>
            <a:endParaRPr lang="en-US" sz="1600" dirty="0">
              <a:latin typeface="Segoe" pitchFamily="34" charset="0"/>
            </a:endParaRPr>
          </a:p>
        </p:txBody>
      </p:sp>
      <p:sp>
        <p:nvSpPr>
          <p:cNvPr id="14" name="TextBox 18"/>
          <p:cNvSpPr txBox="1">
            <a:spLocks noChangeArrowheads="1"/>
          </p:cNvSpPr>
          <p:nvPr/>
        </p:nvSpPr>
        <p:spPr bwMode="auto">
          <a:xfrm>
            <a:off x="1600200" y="2362200"/>
            <a:ext cx="696024" cy="338554"/>
          </a:xfrm>
          <a:prstGeom prst="rect">
            <a:avLst/>
          </a:prstGeom>
          <a:noFill/>
          <a:ln w="9525">
            <a:noFill/>
            <a:miter lim="800000"/>
            <a:headEnd/>
            <a:tailEnd/>
          </a:ln>
        </p:spPr>
        <p:txBody>
          <a:bodyPr wrap="none">
            <a:spAutoFit/>
          </a:bodyPr>
          <a:lstStyle/>
          <a:p>
            <a:r>
              <a:rPr lang="en-US" sz="1600" dirty="0" smtClean="0">
                <a:latin typeface="Segoe" pitchFamily="34" charset="0"/>
              </a:rPr>
              <a:t>Solve</a:t>
            </a:r>
            <a:endParaRPr lang="en-US" sz="1600" dirty="0">
              <a:latin typeface="Segoe" pitchFamily="34" charset="0"/>
            </a:endParaRPr>
          </a:p>
        </p:txBody>
      </p:sp>
      <p:sp>
        <p:nvSpPr>
          <p:cNvPr id="15" name="Down Arrow 19"/>
          <p:cNvSpPr>
            <a:spLocks noChangeArrowheads="1"/>
          </p:cNvSpPr>
          <p:nvPr/>
        </p:nvSpPr>
        <p:spPr bwMode="auto">
          <a:xfrm>
            <a:off x="4485937" y="1752600"/>
            <a:ext cx="408261" cy="497804"/>
          </a:xfrm>
          <a:prstGeom prst="downArrow">
            <a:avLst>
              <a:gd name="adj1" fmla="val 50000"/>
              <a:gd name="adj2" fmla="val 50024"/>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6" name="TextBox 21"/>
          <p:cNvSpPr txBox="1">
            <a:spLocks noChangeArrowheads="1"/>
          </p:cNvSpPr>
          <p:nvPr/>
        </p:nvSpPr>
        <p:spPr bwMode="auto">
          <a:xfrm>
            <a:off x="696647" y="5722203"/>
            <a:ext cx="3706464"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Result: small test suite, </a:t>
            </a:r>
            <a:b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b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high </a:t>
            </a:r>
            <a:r>
              <a:rPr lang="en-US" sz="2400" b="1" dirty="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code </a:t>
            </a: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coverage</a:t>
            </a:r>
          </a:p>
        </p:txBody>
      </p:sp>
      <p:sp>
        <p:nvSpPr>
          <p:cNvPr id="18" name="TextBox 15"/>
          <p:cNvSpPr txBox="1">
            <a:spLocks noChangeArrowheads="1"/>
          </p:cNvSpPr>
          <p:nvPr/>
        </p:nvSpPr>
        <p:spPr bwMode="auto">
          <a:xfrm>
            <a:off x="2209800" y="1676400"/>
            <a:ext cx="2392643" cy="338554"/>
          </a:xfrm>
          <a:prstGeom prst="rect">
            <a:avLst/>
          </a:prstGeom>
          <a:noFill/>
          <a:ln w="9525">
            <a:noFill/>
            <a:miter lim="800000"/>
            <a:headEnd/>
            <a:tailEnd/>
          </a:ln>
        </p:spPr>
        <p:txBody>
          <a:bodyPr wrap="none">
            <a:spAutoFit/>
          </a:bodyPr>
          <a:lstStyle/>
          <a:p>
            <a:r>
              <a:rPr lang="en-US" sz="1600" dirty="0" smtClean="0">
                <a:latin typeface="Segoe" pitchFamily="34" charset="0"/>
              </a:rPr>
              <a:t>Initially, choose Arbitrary</a:t>
            </a:r>
            <a:endParaRPr lang="en-US" sz="1600" dirty="0">
              <a:latin typeface="Segoe" pitchFamily="34" charset="0"/>
            </a:endParaRPr>
          </a:p>
        </p:txBody>
      </p:sp>
      <p:sp>
        <p:nvSpPr>
          <p:cNvPr id="19" name="Rounded Rectangle 18"/>
          <p:cNvSpPr/>
          <p:nvPr/>
        </p:nvSpPr>
        <p:spPr bwMode="auto">
          <a:xfrm>
            <a:off x="4953000" y="5562599"/>
            <a:ext cx="3352800" cy="1066801"/>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endParaRPr lang="en-US" sz="2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TextBox 21"/>
          <p:cNvSpPr txBox="1">
            <a:spLocks noChangeArrowheads="1"/>
          </p:cNvSpPr>
          <p:nvPr/>
        </p:nvSpPr>
        <p:spPr bwMode="auto">
          <a:xfrm>
            <a:off x="5029200" y="5700117"/>
            <a:ext cx="3172663"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Finds only real bugs</a:t>
            </a:r>
          </a:p>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No false warnings</a:t>
            </a:r>
          </a:p>
        </p:txBody>
      </p:sp>
      <p:sp>
        <p:nvSpPr>
          <p:cNvPr id="22" name="Title 1"/>
          <p:cNvSpPr txBox="1">
            <a:spLocks/>
          </p:cNvSpPr>
          <p:nvPr/>
        </p:nvSpPr>
        <p:spPr>
          <a:xfrm>
            <a:off x="457200" y="203205"/>
            <a:ext cx="8229600" cy="1143000"/>
          </a:xfrm>
          <a:prstGeom prst="rect">
            <a:avLst/>
          </a:prstGeom>
          <a:noFill/>
          <a:ln w="9525">
            <a:noFill/>
            <a:miter lim="800000"/>
            <a:headEnd/>
            <a:tailEnd/>
          </a:ln>
        </p:spPr>
        <p:txBody>
          <a:bodyPr vert="horz" wrap="square" lIns="0" tIns="0" rIns="0" bIns="0" numCol="1" anchor="t" anchorCtr="0" compatLnSpc="1">
            <a:prstTxWarp prst="textNoShape">
              <a:avLst/>
            </a:prstTxWarp>
            <a:normAutofit fontScale="77500" lnSpcReduction="20000"/>
          </a:bodyPr>
          <a:lstStyle/>
          <a:p>
            <a:pPr marL="0" marR="0" lvl="0" indent="0" algn="ctr" defTabSz="914027" rtl="0" eaLnBrk="1" fontAlgn="base" latinLnBrk="0" hangingPunct="1">
              <a:lnSpc>
                <a:spcPct val="90000"/>
              </a:lnSpc>
              <a:spcBef>
                <a:spcPct val="0"/>
              </a:spcBef>
              <a:spcAft>
                <a:spcPct val="0"/>
              </a:spcAft>
              <a:buClrTx/>
              <a:buSzTx/>
              <a:buFontTx/>
              <a:buNone/>
              <a:tabLst/>
              <a:defRPr/>
            </a:pPr>
            <a:r>
              <a:rPr kumimoji="0" lang="en-US" sz="5400" b="0" i="0" u="none" strike="noStrike" kern="1200" cap="none" spc="-30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t>Automatic Test</a:t>
            </a:r>
            <a:r>
              <a:rPr kumimoji="0" lang="en-US" sz="5400" b="0" i="0" u="none" strike="noStrike" kern="1200" cap="none" spc="-300" normalizeH="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t> Input Generation:</a:t>
            </a:r>
          </a:p>
          <a:p>
            <a:pPr marL="0" marR="0" lvl="0" indent="0" algn="ctr" defTabSz="914027" rtl="0" eaLnBrk="1" fontAlgn="base" latinLnBrk="0" hangingPunct="1">
              <a:lnSpc>
                <a:spcPct val="90000"/>
              </a:lnSpc>
              <a:spcBef>
                <a:spcPct val="0"/>
              </a:spcBef>
              <a:spcAft>
                <a:spcPct val="0"/>
              </a:spcAft>
              <a:buClrTx/>
              <a:buSzTx/>
              <a:buFontTx/>
              <a:buNone/>
              <a:tabLst/>
              <a:defRPr/>
            </a:pPr>
            <a:r>
              <a:rPr lang="en-US" sz="5400" spc="-300" baseline="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latin typeface="Segoe" pitchFamily="34" charset="0"/>
                <a:cs typeface="Arial" charset="0"/>
              </a:rPr>
              <a:t>Whole-program,</a:t>
            </a:r>
            <a:r>
              <a:rPr lang="en-US" sz="5400" spc="-30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latin typeface="Segoe" pitchFamily="34" charset="0"/>
                <a:cs typeface="Arial" charset="0"/>
              </a:rPr>
              <a:t> white box code analysis</a:t>
            </a:r>
            <a:endParaRPr kumimoji="0" lang="en-US" sz="5400" b="1" i="0" u="none" strike="noStrike" kern="1200" cap="none" spc="-300" normalizeH="0" baseline="0" noProof="0" dirty="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endParaRPr>
          </a:p>
        </p:txBody>
      </p:sp>
    </p:spTree>
    <p:extLst>
      <p:ext uri="{BB962C8B-B14F-4D97-AF65-F5344CB8AC3E}">
        <p14:creationId xmlns="" xmlns:p14="http://schemas.microsoft.com/office/powerpoint/2007/7/12/main" val="74548286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err="1" smtClean="0"/>
              <a:t>ArrayList</a:t>
            </a:r>
            <a:r>
              <a:rPr dirty="0" smtClean="0"/>
              <a:t> with </a:t>
            </a:r>
            <a:r>
              <a:rPr lang="en-US" dirty="0" err="1" smtClean="0">
                <a:latin typeface="Magneto" pitchFamily="82" charset="0"/>
              </a:rPr>
              <a:t>Pex</a:t>
            </a:r>
            <a:r>
              <a:rPr dirty="0" smtClean="0"/>
              <a:t>: The Spec</a:t>
            </a: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381000" y="3267075"/>
            <a:ext cx="6715125" cy="2981325"/>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cstate="print"/>
          <a:srcRect/>
          <a:stretch>
            <a:fillRect/>
          </a:stretch>
        </p:blipFill>
        <p:spPr bwMode="auto">
          <a:xfrm>
            <a:off x="4438650" y="1371600"/>
            <a:ext cx="4400550" cy="2657475"/>
          </a:xfrm>
          <a:prstGeom prst="rect">
            <a:avLst/>
          </a:prstGeom>
          <a:noFill/>
          <a:ln w="9525">
            <a:noFill/>
            <a:miter lim="800000"/>
            <a:headEnd/>
            <a:tailEnd/>
          </a:ln>
          <a:effectLst/>
        </p:spPr>
      </p:pic>
      <p:sp>
        <p:nvSpPr>
          <p:cNvPr id="5" name="Rectangle 4"/>
          <p:cNvSpPr/>
          <p:nvPr/>
        </p:nvSpPr>
        <p:spPr>
          <a:xfrm>
            <a:off x="363889" y="1640821"/>
            <a:ext cx="2604239" cy="646331"/>
          </a:xfrm>
          <a:prstGeom prst="rect">
            <a:avLst/>
          </a:prstGeom>
        </p:spPr>
        <p:txBody>
          <a:bodyPr wrap="none">
            <a:spAutoFit/>
          </a:bodyPr>
          <a:lstStyle/>
          <a:p>
            <a:r>
              <a:rPr lang="en-US" dirty="0" smtClean="0">
                <a:solidFill>
                  <a:schemeClr val="bg1"/>
                </a:solidFill>
              </a:rPr>
              <a:t>Nikolai </a:t>
            </a:r>
            <a:r>
              <a:rPr lang="en-US" dirty="0" err="1" smtClean="0">
                <a:solidFill>
                  <a:schemeClr val="bg1"/>
                </a:solidFill>
              </a:rPr>
              <a:t>Tillmann</a:t>
            </a:r>
            <a:r>
              <a:rPr lang="en-US" dirty="0" smtClean="0">
                <a:solidFill>
                  <a:schemeClr val="bg1"/>
                </a:solidFill>
              </a:rPr>
              <a:t>, </a:t>
            </a:r>
            <a:r>
              <a:rPr lang="en-US" dirty="0" smtClean="0">
                <a:solidFill>
                  <a:schemeClr val="bg1"/>
                </a:solidFill>
              </a:rPr>
              <a:t/>
            </a:r>
            <a:br>
              <a:rPr lang="en-US" dirty="0" smtClean="0">
                <a:solidFill>
                  <a:schemeClr val="bg1"/>
                </a:solidFill>
              </a:rPr>
            </a:br>
            <a:r>
              <a:rPr lang="en-US" dirty="0" smtClean="0">
                <a:solidFill>
                  <a:schemeClr val="bg1"/>
                </a:solidFill>
              </a:rPr>
              <a:t>RV workshop, Saturday</a:t>
            </a:r>
            <a:endParaRPr lang="en-US" dirty="0" smtClean="0">
              <a:solidFill>
                <a:schemeClr val="bg1"/>
              </a:solidFill>
            </a:endParaRPr>
          </a:p>
        </p:txBody>
      </p:sp>
    </p:spTree>
    <p:extLst>
      <p:ext uri="{BB962C8B-B14F-4D97-AF65-F5344CB8AC3E}">
        <p14:creationId xmlns="" xmlns:p14="http://schemas.microsoft.com/office/powerpoint/2007/7/12/main" val="2513104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Talk</a:t>
            </a:r>
            <a:endParaRPr lang="en-US" dirty="0"/>
          </a:p>
        </p:txBody>
      </p:sp>
      <p:sp>
        <p:nvSpPr>
          <p:cNvPr id="3" name="Content Placeholder 2"/>
          <p:cNvSpPr>
            <a:spLocks noGrp="1"/>
          </p:cNvSpPr>
          <p:nvPr>
            <p:ph idx="1"/>
          </p:nvPr>
        </p:nvSpPr>
        <p:spPr>
          <a:xfrm>
            <a:off x="341243" y="1320110"/>
            <a:ext cx="8382000" cy="5433795"/>
          </a:xfrm>
        </p:spPr>
        <p:txBody>
          <a:bodyPr/>
          <a:lstStyle/>
          <a:p>
            <a:r>
              <a:rPr lang="en-US" dirty="0" smtClean="0"/>
              <a:t>Z3 – An Efficient SMT Solver</a:t>
            </a:r>
          </a:p>
          <a:p>
            <a:pPr lvl="1"/>
            <a:endParaRPr lang="en-US" dirty="0" smtClean="0"/>
          </a:p>
          <a:p>
            <a:r>
              <a:rPr lang="en-US" dirty="0" smtClean="0"/>
              <a:t>10 x</a:t>
            </a:r>
          </a:p>
          <a:p>
            <a:pPr lvl="1"/>
            <a:endParaRPr lang="en-US" dirty="0" smtClean="0"/>
          </a:p>
          <a:p>
            <a:pPr lvl="1"/>
            <a:r>
              <a:rPr lang="en-US" dirty="0" smtClean="0"/>
              <a:t>Applications of Z3 (at Microsoft)</a:t>
            </a:r>
          </a:p>
          <a:p>
            <a:pPr lvl="2"/>
            <a:endParaRPr lang="en-US" dirty="0" smtClean="0"/>
          </a:p>
          <a:p>
            <a:pPr lvl="1"/>
            <a:r>
              <a:rPr lang="en-US" dirty="0" smtClean="0"/>
              <a:t>Enabling Technologies – what was important</a:t>
            </a:r>
          </a:p>
          <a:p>
            <a:pPr lvl="2"/>
            <a:endParaRPr lang="en-US" dirty="0" smtClean="0"/>
          </a:p>
          <a:p>
            <a:pPr lvl="1"/>
            <a:r>
              <a:rPr lang="en-US" dirty="0" smtClean="0"/>
              <a:t>Challenges – what is compelling future work</a:t>
            </a:r>
          </a:p>
          <a:p>
            <a:pPr lvl="2"/>
            <a:endParaRPr lang="en-US" dirty="0" smtClean="0"/>
          </a:p>
          <a:p>
            <a:pPr lvl="1"/>
            <a:r>
              <a:rPr lang="en-US" dirty="0" smtClean="0"/>
              <a:t>Directions – emerging applications</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t>ArrayList: AddItem Test</a:t>
            </a:r>
            <a:endParaRPr lang="en-US" dirty="0"/>
          </a:p>
        </p:txBody>
      </p:sp>
      <p:pic>
        <p:nvPicPr>
          <p:cNvPr id="17" name="Picture 2"/>
          <p:cNvPicPr>
            <a:picLocks noChangeAspect="1" noChangeArrowheads="1"/>
          </p:cNvPicPr>
          <p:nvPr/>
        </p:nvPicPr>
        <p:blipFill>
          <a:blip r:embed="rId2" cstate="print"/>
          <a:srcRect/>
          <a:stretch>
            <a:fillRect/>
          </a:stretch>
        </p:blipFill>
        <p:spPr bwMode="auto">
          <a:xfrm>
            <a:off x="4438650" y="1371600"/>
            <a:ext cx="4400550" cy="2657475"/>
          </a:xfrm>
          <a:prstGeom prst="rect">
            <a:avLst/>
          </a:prstGeom>
          <a:noFill/>
          <a:ln w="9525">
            <a:noFill/>
            <a:miter lim="800000"/>
            <a:headEnd/>
            <a:tailEnd/>
          </a:ln>
          <a:effectLst/>
        </p:spPr>
      </p:pic>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 object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list.Add</a:t>
              </a:r>
              <a:r>
                <a:rPr lang="en-US" sz="1400"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Tree>
    <p:extLst>
      <p:ext uri="{BB962C8B-B14F-4D97-AF65-F5344CB8AC3E}">
        <p14:creationId xmlns="" xmlns:p14="http://schemas.microsoft.com/office/powerpoint/2007/7/12/main" val="8194226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err="1" smtClean="0"/>
              <a:t>ArrayList</a:t>
            </a:r>
            <a:r>
              <a:rPr dirty="0" smtClean="0"/>
              <a:t>: Starting </a:t>
            </a:r>
            <a:r>
              <a:rPr lang="en-US" dirty="0" err="1" smtClean="0">
                <a:latin typeface="Magneto" pitchFamily="82" charset="0"/>
              </a:rPr>
              <a:t>Pex</a:t>
            </a:r>
            <a:r>
              <a:rPr lang="en-US" dirty="0" smtClean="0">
                <a:latin typeface="Magneto" pitchFamily="82" charset="0"/>
              </a:rPr>
              <a:t> </a:t>
            </a:r>
            <a:r>
              <a:rPr lang="en-US" dirty="0" smtClean="0"/>
              <a:t>…</a:t>
            </a:r>
            <a:endParaRPr lang="en-US" dirty="0"/>
          </a:p>
        </p:txBody>
      </p:sp>
      <p:grpSp>
        <p:nvGrpSpPr>
          <p:cNvPr id="3" name="Group 10"/>
          <p:cNvGrpSpPr/>
          <p:nvPr/>
        </p:nvGrpSpPr>
        <p:grpSpPr>
          <a:xfrm>
            <a:off x="76200" y="2895600"/>
            <a:ext cx="3886200" cy="3581400"/>
            <a:chOff x="76200" y="2895600"/>
            <a:chExt cx="3886200" cy="3581400"/>
          </a:xfrm>
        </p:grpSpPr>
        <p:sp>
          <p:nvSpPr>
            <p:cNvPr id="6" name="Rounded Rectangle 5"/>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4" name="TextBox 3"/>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7" name="Group 11"/>
          <p:cNvGrpSpPr/>
          <p:nvPr/>
        </p:nvGrpSpPr>
        <p:grpSpPr>
          <a:xfrm>
            <a:off x="76200" y="1143000"/>
            <a:ext cx="3886200" cy="1892082"/>
            <a:chOff x="76200" y="1143000"/>
            <a:chExt cx="3886200" cy="1892082"/>
          </a:xfrm>
        </p:grpSpPr>
        <p:sp>
          <p:nvSpPr>
            <p:cNvPr id="5" name="Rounded Rectangle 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0" name="TextBox 9"/>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 object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list.Add</a:t>
              </a:r>
              <a:r>
                <a:rPr lang="en-US" sz="1400"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graphicFrame>
        <p:nvGraphicFramePr>
          <p:cNvPr id="11" name="Table 10"/>
          <p:cNvGraphicFramePr>
            <a:graphicFrameLocks noGrp="1"/>
          </p:cNvGraphicFramePr>
          <p:nvPr/>
        </p:nvGraphicFramePr>
        <p:xfrm>
          <a:off x="4038600" y="1198880"/>
          <a:ext cx="4876800" cy="741680"/>
        </p:xfrm>
        <a:graphic>
          <a:graphicData uri="http://schemas.openxmlformats.org/drawingml/2006/table">
            <a:tbl>
              <a:tblPr firstRow="1" bandRow="1">
                <a:tableStyleId>{9DCAF9ED-07DC-4A11-8D7F-57B35C25682E}</a:tableStyleId>
              </a:tblPr>
              <a:tblGrid>
                <a:gridCol w="1625600"/>
                <a:gridCol w="1625600"/>
                <a:gridCol w="1625600"/>
              </a:tblGrid>
              <a:tr h="370840">
                <a:tc>
                  <a:txBody>
                    <a:bodyPr/>
                    <a:lstStyle/>
                    <a:p>
                      <a:endParaRPr lang="en-US" sz="1600" dirty="0"/>
                    </a:p>
                  </a:txBody>
                  <a:tcPr/>
                </a:tc>
                <a:tc>
                  <a:txBody>
                    <a:bodyPr/>
                    <a:lstStyle/>
                    <a:p>
                      <a:r>
                        <a:rPr lang="en-US" sz="1600" dirty="0" smtClean="0"/>
                        <a:t>Inputs</a:t>
                      </a:r>
                      <a:endParaRPr lang="en-US" sz="1600" dirty="0"/>
                    </a:p>
                  </a:txBody>
                  <a:tcPr/>
                </a:tc>
                <a:tc>
                  <a:txBody>
                    <a:bodyPr/>
                    <a:lstStyle/>
                    <a:p>
                      <a:endParaRPr lang="en-US" sz="1600" dirty="0"/>
                    </a:p>
                  </a:txBody>
                  <a:tcPr/>
                </a:tc>
              </a:tr>
              <a:tr h="370840">
                <a:tc>
                  <a:txBody>
                    <a:bodyPr/>
                    <a:lstStyle/>
                    <a:p>
                      <a:endParaRPr lang="en-US" dirty="0"/>
                    </a:p>
                  </a:txBody>
                  <a:tcPr/>
                </a:tc>
                <a:tc>
                  <a:txBody>
                    <a:bodyPr/>
                    <a:lstStyle/>
                    <a:p>
                      <a:endParaRPr lang="en-US" dirty="0"/>
                    </a:p>
                  </a:txBody>
                  <a:tcPr/>
                </a:tc>
                <a:tc>
                  <a:txBody>
                    <a:bodyPr/>
                    <a:lstStyle/>
                    <a:p>
                      <a:endParaRPr lang="en-US" sz="1600" dirty="0">
                        <a:latin typeface="Consolas" pitchFamily="49" charset="0"/>
                      </a:endParaRPr>
                    </a:p>
                  </a:txBody>
                  <a:tcPr/>
                </a:tc>
              </a:tr>
            </a:tbl>
          </a:graphicData>
        </a:graphic>
      </p:graphicFrame>
    </p:spTree>
    <p:extLst>
      <p:ext uri="{BB962C8B-B14F-4D97-AF65-F5344CB8AC3E}">
        <p14:creationId xmlns="" xmlns:p14="http://schemas.microsoft.com/office/powerpoint/2007/7/12/main" val="90652912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ArrayList: Run 1, (0,null)</a:t>
            </a:r>
            <a:endParaRPr lang="en-US" dirty="0"/>
          </a:p>
        </p:txBody>
      </p:sp>
      <p:graphicFrame>
        <p:nvGraphicFramePr>
          <p:cNvPr id="11" name="Table 10"/>
          <p:cNvGraphicFramePr>
            <a:graphicFrameLocks noGrp="1"/>
          </p:cNvGraphicFramePr>
          <p:nvPr/>
        </p:nvGraphicFramePr>
        <p:xfrm>
          <a:off x="4038600" y="1198880"/>
          <a:ext cx="4876800" cy="741680"/>
        </p:xfrm>
        <a:graphic>
          <a:graphicData uri="http://schemas.openxmlformats.org/drawingml/2006/table">
            <a:tbl>
              <a:tblPr firstRow="1" bandRow="1">
                <a:tableStyleId>{9DCAF9ED-07DC-4A11-8D7F-57B35C25682E}</a:tableStyleId>
              </a:tblPr>
              <a:tblGrid>
                <a:gridCol w="1625600"/>
                <a:gridCol w="1117600"/>
                <a:gridCol w="2133600"/>
              </a:tblGrid>
              <a:tr h="370840">
                <a:tc>
                  <a:txBody>
                    <a:bodyPr/>
                    <a:lstStyle/>
                    <a:p>
                      <a:endParaRPr lang="en-US" sz="1600" dirty="0"/>
                    </a:p>
                  </a:txBody>
                  <a:tcPr/>
                </a:tc>
                <a:tc>
                  <a:txBody>
                    <a:bodyPr/>
                    <a:lstStyle/>
                    <a:p>
                      <a:r>
                        <a:rPr lang="en-US" sz="1600" dirty="0" smtClean="0"/>
                        <a:t>Inputs</a:t>
                      </a:r>
                      <a:endParaRPr lang="en-US" sz="1600" dirty="0"/>
                    </a:p>
                  </a:txBody>
                  <a:tcPr/>
                </a:tc>
                <a:tc>
                  <a:txBody>
                    <a:bodyPr/>
                    <a:lstStyle/>
                    <a:p>
                      <a:endParaRPr lang="en-US" sz="1600" dirty="0"/>
                    </a:p>
                  </a:txBody>
                  <a:tcPr/>
                </a:tc>
              </a:tr>
              <a:tr h="370840">
                <a:tc>
                  <a:txBody>
                    <a:bodyPr/>
                    <a:lstStyle/>
                    <a:p>
                      <a:endParaRPr lang="en-US" sz="1600" dirty="0">
                        <a:latin typeface="Consolas" pitchFamily="49" charset="0"/>
                      </a:endParaRPr>
                    </a:p>
                  </a:txBody>
                  <a:tcPr/>
                </a:tc>
                <a:tc>
                  <a:txBody>
                    <a:bodyPr/>
                    <a:lstStyle/>
                    <a:p>
                      <a:r>
                        <a:rPr lang="en-US" sz="1600" b="1" dirty="0" smtClean="0">
                          <a:solidFill>
                            <a:srgbClr val="FF0000"/>
                          </a:solidFill>
                          <a:latin typeface="Consolas" pitchFamily="49" charset="0"/>
                        </a:rPr>
                        <a:t>(0,null)</a:t>
                      </a:r>
                      <a:endParaRPr lang="en-US" sz="1600" b="1" dirty="0">
                        <a:solidFill>
                          <a:srgbClr val="FF0000"/>
                        </a:solidFill>
                        <a:latin typeface="Consolas" pitchFamily="49" charset="0"/>
                      </a:endParaRPr>
                    </a:p>
                  </a:txBody>
                  <a:tcPr/>
                </a:tc>
                <a:tc>
                  <a:txBody>
                    <a:bodyPr/>
                    <a:lstStyle/>
                    <a:p>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34" name="Rounded Rectangle 33"/>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35" name="TextBox 34"/>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37" name="Rounded Rectangle 36"/>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38" name="TextBox 37"/>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b="1" dirty="0" err="1" smtClean="0">
                  <a:solidFill>
                    <a:srgbClr val="FF0000"/>
                  </a:solidFill>
                  <a:latin typeface="Consolas" pitchFamily="49" charset="0"/>
                </a:rPr>
                <a:t>int</a:t>
              </a:r>
              <a:r>
                <a:rPr lang="en-US" sz="1400" b="1" dirty="0" smtClean="0">
                  <a:solidFill>
                    <a:srgbClr val="FF0000"/>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list.Add</a:t>
              </a:r>
              <a:r>
                <a:rPr lang="en-US" sz="1400"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Tree>
    <p:extLst>
      <p:ext uri="{BB962C8B-B14F-4D97-AF65-F5344CB8AC3E}">
        <p14:creationId xmlns="" xmlns:p14="http://schemas.microsoft.com/office/powerpoint/2007/7/12/main" val="302567680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ArrayList: Run 1, (0,null)</a:t>
            </a:r>
            <a:endParaRPr lang="en-US" dirty="0"/>
          </a:p>
        </p:txBody>
      </p:sp>
      <p:graphicFrame>
        <p:nvGraphicFramePr>
          <p:cNvPr id="11" name="Table 10"/>
          <p:cNvGraphicFramePr>
            <a:graphicFrameLocks noGrp="1"/>
          </p:cNvGraphicFramePr>
          <p:nvPr/>
        </p:nvGraphicFramePr>
        <p:xfrm>
          <a:off x="4038601" y="1198880"/>
          <a:ext cx="4876800" cy="949960"/>
        </p:xfrm>
        <a:graphic>
          <a:graphicData uri="http://schemas.openxmlformats.org/drawingml/2006/table">
            <a:tbl>
              <a:tblPr firstRow="1" bandRow="1">
                <a:tableStyleId>{9DCAF9ED-07DC-4A11-8D7F-57B35C25682E}</a:tableStyleId>
              </a:tblPr>
              <a:tblGrid>
                <a:gridCol w="1676399"/>
                <a:gridCol w="1143000"/>
                <a:gridCol w="2057401"/>
              </a:tblGrid>
              <a:tr h="370840">
                <a:tc>
                  <a:txBody>
                    <a:bodyPr/>
                    <a:lstStyle/>
                    <a:p>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a:t>
                      </a:r>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a:t>
              </a:r>
              <a:r>
                <a:rPr lang="en-US" sz="1400" b="1" dirty="0" smtClean="0">
                  <a:solidFill>
                    <a:srgbClr val="FF0000"/>
                  </a:solidFill>
                  <a:latin typeface="Consolas" pitchFamily="49" charset="0"/>
                </a:rPr>
                <a:t>capacity &lt; 0</a:t>
              </a:r>
              <a:r>
                <a:rPr lang="en-US" sz="1400" dirty="0" smtClean="0">
                  <a:solidFill>
                    <a:schemeClr val="bg1"/>
                  </a:solidFill>
                  <a:latin typeface="Consolas" pitchFamily="49" charset="0"/>
                </a:rPr>
                <a:t>)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a:t>
              </a:r>
              <a:r>
                <a:rPr lang="en-US" sz="1400" b="1" dirty="0" smtClean="0">
                  <a:solidFill>
                    <a:schemeClr val="bg1"/>
                  </a:solidFill>
                  <a:latin typeface="Consolas" pitchFamily="49" charset="0"/>
                </a:rPr>
                <a:t>new </a:t>
              </a:r>
              <a:r>
                <a:rPr lang="en-US" sz="1400" b="1" dirty="0" err="1" smtClean="0">
                  <a:solidFill>
                    <a:schemeClr val="bg1"/>
                  </a:solidFill>
                  <a:latin typeface="Consolas" pitchFamily="49" charset="0"/>
                </a:rPr>
                <a:t>ArrayList</a:t>
              </a:r>
              <a:r>
                <a:rPr lang="en-US" sz="1400" b="1" dirty="0" smtClean="0">
                  <a:solidFill>
                    <a:schemeClr val="bg1"/>
                  </a:solidFill>
                  <a:latin typeface="Consolas" pitchFamily="49" charset="0"/>
                </a:rPr>
                <a:t>(c);</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list.Add</a:t>
              </a:r>
              <a:r>
                <a:rPr lang="en-US" sz="1400"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grpSp>
        <p:nvGrpSpPr>
          <p:cNvPr id="5" name="Group 9"/>
          <p:cNvGrpSpPr/>
          <p:nvPr/>
        </p:nvGrpSpPr>
        <p:grpSpPr>
          <a:xfrm>
            <a:off x="3429000" y="3962400"/>
            <a:ext cx="2057400" cy="609600"/>
            <a:chOff x="4572000" y="2362200"/>
            <a:chExt cx="2057400" cy="609600"/>
          </a:xfrm>
        </p:grpSpPr>
        <p:sp>
          <p:nvSpPr>
            <p:cNvPr id="17" name="Rounded Rectangle 16"/>
            <p:cNvSpPr/>
            <p:nvPr/>
          </p:nvSpPr>
          <p:spPr bwMode="auto">
            <a:xfrm>
              <a:off x="4572000" y="2496766"/>
              <a:ext cx="2057400" cy="475034"/>
            </a:xfrm>
            <a:prstGeom prst="roundRect">
              <a:avLst>
                <a:gd name="adj" fmla="val 3128"/>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8" name="TextBox 17"/>
            <p:cNvSpPr txBox="1"/>
            <p:nvPr/>
          </p:nvSpPr>
          <p:spPr>
            <a:xfrm>
              <a:off x="4572001" y="2362200"/>
              <a:ext cx="1981199" cy="52322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c &lt; 0   </a:t>
              </a:r>
              <a:r>
                <a:rPr lang="en-US" sz="1400" dirty="0" smtClean="0">
                  <a:solidFill>
                    <a:schemeClr val="bg1"/>
                  </a:solidFill>
                  <a:latin typeface="Consolas" pitchFamily="49" charset="0"/>
                  <a:sym typeface="Wingdings" pitchFamily="2" charset="2"/>
                </a:rPr>
                <a:t></a:t>
              </a:r>
              <a:r>
                <a:rPr lang="en-US" sz="1400" dirty="0" smtClean="0">
                  <a:solidFill>
                    <a:schemeClr val="bg1"/>
                  </a:solidFill>
                  <a:latin typeface="Consolas" pitchFamily="49" charset="0"/>
                </a:rPr>
                <a:t>  false</a:t>
              </a:r>
            </a:p>
          </p:txBody>
        </p:sp>
      </p:grpSp>
    </p:spTree>
    <p:extLst>
      <p:ext uri="{BB962C8B-B14F-4D97-AF65-F5344CB8AC3E}">
        <p14:creationId xmlns="" xmlns:p14="http://schemas.microsoft.com/office/powerpoint/2007/7/12/main" val="109011880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ArrayList: Run 1, (0,null)</a:t>
            </a:r>
            <a:endParaRPr lang="en-US" dirty="0"/>
          </a:p>
        </p:txBody>
      </p:sp>
      <p:graphicFrame>
        <p:nvGraphicFramePr>
          <p:cNvPr id="11" name="Table 10"/>
          <p:cNvGraphicFramePr>
            <a:graphicFrameLocks noGrp="1"/>
          </p:cNvGraphicFramePr>
          <p:nvPr/>
        </p:nvGraphicFramePr>
        <p:xfrm>
          <a:off x="4038600" y="1198880"/>
          <a:ext cx="4876800" cy="949960"/>
        </p:xfrm>
        <a:graphic>
          <a:graphicData uri="http://schemas.openxmlformats.org/drawingml/2006/table">
            <a:tbl>
              <a:tblPr firstRow="1" bandRow="1">
                <a:tableStyleId>{9DCAF9ED-07DC-4A11-8D7F-57B35C25682E}</a:tableStyleId>
              </a:tblPr>
              <a:tblGrid>
                <a:gridCol w="1625600"/>
                <a:gridCol w="1193800"/>
                <a:gridCol w="2057400"/>
              </a:tblGrid>
              <a:tr h="370840">
                <a:tc>
                  <a:txBody>
                    <a:bodyPr/>
                    <a:lstStyle/>
                    <a:p>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a:t>
              </a:r>
              <a:r>
                <a:rPr lang="en-US" sz="1400" b="1" dirty="0" smtClean="0">
                  <a:solidFill>
                    <a:srgbClr val="FF0000"/>
                  </a:solidFill>
                  <a:latin typeface="Consolas" pitchFamily="49" charset="0"/>
                </a:rPr>
                <a:t>count == </a:t>
              </a:r>
              <a:r>
                <a:rPr lang="en-US" sz="1400" b="1" dirty="0" err="1" smtClean="0">
                  <a:solidFill>
                    <a:srgbClr val="FF0000"/>
                  </a:solidFill>
                  <a:latin typeface="Consolas" pitchFamily="49" charset="0"/>
                </a:rPr>
                <a:t>items.Length</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b="1" dirty="0" smtClean="0">
                  <a:solidFill>
                    <a:schemeClr val="bg1"/>
                  </a:solidFill>
                  <a:latin typeface="Consolas" pitchFamily="49" charset="0"/>
                </a:rPr>
                <a:t>      </a:t>
              </a:r>
              <a:r>
                <a:rPr lang="en-US" sz="1400" b="1" dirty="0" err="1" smtClean="0">
                  <a:solidFill>
                    <a:schemeClr val="bg1"/>
                  </a:solidFill>
                  <a:latin typeface="Consolas" pitchFamily="49" charset="0"/>
                </a:rPr>
                <a:t>list.Add</a:t>
              </a:r>
              <a:r>
                <a:rPr lang="en-US" sz="1400" b="1"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grpSp>
        <p:nvGrpSpPr>
          <p:cNvPr id="5" name="Group 18"/>
          <p:cNvGrpSpPr/>
          <p:nvPr/>
        </p:nvGrpSpPr>
        <p:grpSpPr>
          <a:xfrm>
            <a:off x="3124200" y="5029200"/>
            <a:ext cx="2057400" cy="738664"/>
            <a:chOff x="4572000" y="2362200"/>
            <a:chExt cx="2057400" cy="738664"/>
          </a:xfrm>
        </p:grpSpPr>
        <p:sp>
          <p:nvSpPr>
            <p:cNvPr id="17" name="Rounded Rectangle 16"/>
            <p:cNvSpPr/>
            <p:nvPr/>
          </p:nvSpPr>
          <p:spPr bwMode="auto">
            <a:xfrm>
              <a:off x="4572000" y="2496766"/>
              <a:ext cx="2057400" cy="475034"/>
            </a:xfrm>
            <a:prstGeom prst="roundRect">
              <a:avLst>
                <a:gd name="adj" fmla="val 3128"/>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8" name="TextBox 17"/>
            <p:cNvSpPr txBox="1"/>
            <p:nvPr/>
          </p:nvSpPr>
          <p:spPr>
            <a:xfrm>
              <a:off x="4572001" y="2362200"/>
              <a:ext cx="1981199" cy="738664"/>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0 == c  </a:t>
              </a:r>
              <a:r>
                <a:rPr lang="en-US" sz="1400" dirty="0" smtClean="0">
                  <a:solidFill>
                    <a:schemeClr val="bg1"/>
                  </a:solidFill>
                  <a:latin typeface="Consolas" pitchFamily="49" charset="0"/>
                  <a:sym typeface="Wingdings" pitchFamily="2" charset="2"/>
                </a:rPr>
                <a:t></a:t>
              </a:r>
              <a:r>
                <a:rPr lang="en-US" sz="1400" dirty="0" smtClean="0">
                  <a:solidFill>
                    <a:schemeClr val="bg1"/>
                  </a:solidFill>
                  <a:latin typeface="Consolas" pitchFamily="49" charset="0"/>
                </a:rPr>
                <a:t>  true</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Tree>
    <p:extLst>
      <p:ext uri="{BB962C8B-B14F-4D97-AF65-F5344CB8AC3E}">
        <p14:creationId xmlns="" xmlns:p14="http://schemas.microsoft.com/office/powerpoint/2007/7/12/main" val="318511515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ArrayList: Run 1, (0,null)</a:t>
            </a:r>
            <a:endParaRPr lang="en-US" dirty="0"/>
          </a:p>
        </p:txBody>
      </p:sp>
      <p:graphicFrame>
        <p:nvGraphicFramePr>
          <p:cNvPr id="11" name="Table 10"/>
          <p:cNvGraphicFramePr>
            <a:graphicFrameLocks noGrp="1"/>
          </p:cNvGraphicFramePr>
          <p:nvPr/>
        </p:nvGraphicFramePr>
        <p:xfrm>
          <a:off x="4038600" y="1198880"/>
          <a:ext cx="4876800" cy="949960"/>
        </p:xfrm>
        <a:graphic>
          <a:graphicData uri="http://schemas.openxmlformats.org/drawingml/2006/table">
            <a:tbl>
              <a:tblPr firstRow="1" bandRow="1">
                <a:tableStyleId>{9DCAF9ED-07DC-4A11-8D7F-57B35C25682E}</a:tableStyleId>
              </a:tblPr>
              <a:tblGrid>
                <a:gridCol w="1625600"/>
                <a:gridCol w="1193800"/>
                <a:gridCol w="2057400"/>
              </a:tblGrid>
              <a:tr h="370840">
                <a:tc>
                  <a:txBody>
                    <a:bodyPr/>
                    <a:lstStyle/>
                    <a:p>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b="1" dirty="0" smtClean="0">
                  <a:solidFill>
                    <a:schemeClr val="bg1"/>
                  </a:solidFill>
                  <a:latin typeface="Consolas" pitchFamily="49" charset="0"/>
                </a:rPr>
                <a:t>      </a:t>
              </a:r>
              <a:r>
                <a:rPr lang="en-US" sz="1400" b="1" dirty="0" err="1" smtClean="0">
                  <a:solidFill>
                    <a:schemeClr val="bg1"/>
                  </a:solidFill>
                  <a:latin typeface="Consolas" pitchFamily="49" charset="0"/>
                </a:rPr>
                <a:t>list.Add</a:t>
              </a:r>
              <a:r>
                <a:rPr lang="en-US" sz="1400" b="1" dirty="0" smtClean="0">
                  <a:solidFill>
                    <a:schemeClr val="bg1"/>
                  </a:solidFill>
                  <a:latin typeface="Consolas" pitchFamily="49" charset="0"/>
                </a:rPr>
                <a:t>(item);</a:t>
              </a:r>
            </a:p>
            <a:p>
              <a:r>
                <a:rPr lang="en-US" sz="1400" dirty="0" smtClean="0">
                  <a:solidFill>
                    <a:schemeClr val="bg1"/>
                  </a:solidFill>
                  <a:latin typeface="Consolas" pitchFamily="49" charset="0"/>
                </a:rPr>
                <a:t>      Assert(</a:t>
              </a:r>
              <a:r>
                <a:rPr lang="en-US" sz="1400" b="1" dirty="0" smtClean="0">
                  <a:solidFill>
                    <a:srgbClr val="FF0000"/>
                  </a:solidFill>
                  <a:latin typeface="Consolas" pitchFamily="49" charset="0"/>
                </a:rPr>
                <a:t>list[0] == item</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grpSp>
        <p:nvGrpSpPr>
          <p:cNvPr id="5" name="Group 18"/>
          <p:cNvGrpSpPr/>
          <p:nvPr/>
        </p:nvGrpSpPr>
        <p:grpSpPr>
          <a:xfrm>
            <a:off x="3581400" y="2209800"/>
            <a:ext cx="2438400" cy="738664"/>
            <a:chOff x="4572000" y="2362200"/>
            <a:chExt cx="2057400" cy="738664"/>
          </a:xfrm>
        </p:grpSpPr>
        <p:sp>
          <p:nvSpPr>
            <p:cNvPr id="17" name="Rounded Rectangle 16"/>
            <p:cNvSpPr/>
            <p:nvPr/>
          </p:nvSpPr>
          <p:spPr bwMode="auto">
            <a:xfrm>
              <a:off x="4572000" y="2496766"/>
              <a:ext cx="2057400" cy="475034"/>
            </a:xfrm>
            <a:prstGeom prst="roundRect">
              <a:avLst>
                <a:gd name="adj" fmla="val 3128"/>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8" name="TextBox 17"/>
            <p:cNvSpPr txBox="1"/>
            <p:nvPr/>
          </p:nvSpPr>
          <p:spPr>
            <a:xfrm>
              <a:off x="4572001" y="2362200"/>
              <a:ext cx="1981199" cy="738664"/>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item == item  </a:t>
              </a:r>
              <a:r>
                <a:rPr lang="en-US" sz="1400" dirty="0" smtClean="0">
                  <a:solidFill>
                    <a:schemeClr val="bg1"/>
                  </a:solidFill>
                  <a:latin typeface="Consolas" pitchFamily="49" charset="0"/>
                  <a:sym typeface="Wingdings" pitchFamily="2" charset="2"/>
                </a:rPr>
                <a:t></a:t>
              </a:r>
              <a:r>
                <a:rPr lang="en-US" sz="1400" dirty="0" smtClean="0">
                  <a:solidFill>
                    <a:schemeClr val="bg1"/>
                  </a:solidFill>
                  <a:latin typeface="Consolas" pitchFamily="49" charset="0"/>
                </a:rPr>
                <a:t>  true</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
        <p:nvSpPr>
          <p:cNvPr id="14" name="TextBox 13"/>
          <p:cNvSpPr txBox="1"/>
          <p:nvPr/>
        </p:nvSpPr>
        <p:spPr>
          <a:xfrm>
            <a:off x="4191000" y="3200400"/>
            <a:ext cx="3724096" cy="1477328"/>
          </a:xfrm>
          <a:prstGeom prst="rect">
            <a:avLst/>
          </a:prstGeom>
          <a:noFill/>
        </p:spPr>
        <p:txBody>
          <a:bodyPr wrap="none" rtlCol="0">
            <a:spAutoFit/>
          </a:bodyPr>
          <a:lstStyle/>
          <a:p>
            <a:r>
              <a:rPr lang="en-US" dirty="0" smtClean="0"/>
              <a:t>This is a </a:t>
            </a:r>
            <a:r>
              <a:rPr lang="en-US" i="1" dirty="0" smtClean="0"/>
              <a:t>tautology</a:t>
            </a:r>
            <a:r>
              <a:rPr lang="en-US" dirty="0" smtClean="0"/>
              <a:t>, </a:t>
            </a:r>
          </a:p>
          <a:p>
            <a:r>
              <a:rPr lang="en-US" dirty="0" smtClean="0"/>
              <a:t>i.e. a constraint that is always true,</a:t>
            </a:r>
          </a:p>
          <a:p>
            <a:r>
              <a:rPr lang="en-US" dirty="0" smtClean="0"/>
              <a:t>regardless of the chosen values.</a:t>
            </a:r>
          </a:p>
          <a:p>
            <a:endParaRPr lang="en-US" dirty="0" smtClean="0"/>
          </a:p>
          <a:p>
            <a:r>
              <a:rPr lang="en-US" dirty="0" smtClean="0"/>
              <a:t>We can ignore </a:t>
            </a:r>
            <a:r>
              <a:rPr lang="en-US" smtClean="0"/>
              <a:t>such constraints.</a:t>
            </a:r>
            <a:endParaRPr lang="en-US" dirty="0" smtClean="0"/>
          </a:p>
        </p:txBody>
      </p:sp>
    </p:spTree>
    <p:extLst>
      <p:ext uri="{BB962C8B-B14F-4D97-AF65-F5344CB8AC3E}">
        <p14:creationId xmlns="" xmlns:p14="http://schemas.microsoft.com/office/powerpoint/2007/7/12/main" val="319887285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553998"/>
          </a:xfrm>
        </p:spPr>
        <p:txBody>
          <a:bodyPr/>
          <a:lstStyle/>
          <a:p>
            <a:r>
              <a:rPr sz="4000" smtClean="0"/>
              <a:t>ArrayList: Picking the next branch to cover</a:t>
            </a:r>
            <a:endParaRPr lang="en-US" sz="4000" dirty="0"/>
          </a:p>
        </p:txBody>
      </p:sp>
      <p:graphicFrame>
        <p:nvGraphicFramePr>
          <p:cNvPr id="11" name="Table 10"/>
          <p:cNvGraphicFramePr>
            <a:graphicFrameLocks noGrp="1"/>
          </p:cNvGraphicFramePr>
          <p:nvPr/>
        </p:nvGraphicFramePr>
        <p:xfrm>
          <a:off x="4038600" y="1198880"/>
          <a:ext cx="5105400" cy="1320800"/>
        </p:xfrm>
        <a:graphic>
          <a:graphicData uri="http://schemas.openxmlformats.org/drawingml/2006/table">
            <a:tbl>
              <a:tblPr firstRow="1" bandRow="1">
                <a:tableStyleId>{9DCAF9ED-07DC-4A11-8D7F-57B35C25682E}</a:tableStyleId>
              </a:tblPr>
              <a:tblGrid>
                <a:gridCol w="1754981"/>
                <a:gridCol w="1196578"/>
                <a:gridCol w="2153841"/>
              </a:tblGrid>
              <a:tr h="370840">
                <a:tc>
                  <a:txBody>
                    <a:bodyPr/>
                    <a:lstStyle/>
                    <a:p>
                      <a:r>
                        <a:rPr lang="en-US" sz="1600" dirty="0" smtClean="0"/>
                        <a:t>Constraints to solve</a:t>
                      </a:r>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nsolas" pitchFamily="49" charset="0"/>
                        </a:rPr>
                        <a:t>!(c&lt;0) &amp;&amp; </a:t>
                      </a:r>
                      <a:r>
                        <a:rPr lang="en-US" sz="1600" b="1" dirty="0" smtClean="0">
                          <a:solidFill>
                            <a:srgbClr val="FF0000"/>
                          </a:solidFill>
                          <a:latin typeface="Consolas" pitchFamily="49" charset="0"/>
                        </a:rPr>
                        <a:t>0!=c</a:t>
                      </a:r>
                    </a:p>
                  </a:txBody>
                  <a:tcPr/>
                </a:tc>
                <a:tc>
                  <a:txBody>
                    <a:bodyPr/>
                    <a:lstStyle/>
                    <a:p>
                      <a:endParaRPr lang="en-US" sz="1600" dirty="0">
                        <a:latin typeface="Consolas" pitchFamily="49" charset="0"/>
                      </a:endParaRPr>
                    </a:p>
                  </a:txBody>
                  <a:tcPr/>
                </a:tc>
                <a:tc>
                  <a:txBody>
                    <a:bodyPr/>
                    <a:lstStyle/>
                    <a:p>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a:t>
              </a:r>
              <a:r>
                <a:rPr lang="en-US" sz="1400" b="1" dirty="0" smtClean="0">
                  <a:solidFill>
                    <a:schemeClr val="bg1"/>
                  </a:solidFill>
                  <a:latin typeface="Consolas" pitchFamily="49" charset="0"/>
                </a:rPr>
                <a:t>if (count == </a:t>
              </a:r>
              <a:r>
                <a:rPr lang="en-US" sz="1400" b="1" dirty="0" err="1" smtClean="0">
                  <a:solidFill>
                    <a:schemeClr val="bg1"/>
                  </a:solidFill>
                  <a:latin typeface="Consolas" pitchFamily="49" charset="0"/>
                </a:rPr>
                <a:t>items.Length</a:t>
              </a:r>
              <a:r>
                <a:rPr lang="en-US" sz="1400" b="1" dirty="0" smtClean="0">
                  <a:solidFill>
                    <a:schemeClr val="bg1"/>
                  </a:solidFill>
                  <a:latin typeface="Consolas" pitchFamily="49" charset="0"/>
                </a:rPr>
                <a:t>) </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 object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list.Add</a:t>
              </a:r>
              <a:r>
                <a:rPr lang="en-US" sz="1400"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Tree>
    <p:extLst>
      <p:ext uri="{BB962C8B-B14F-4D97-AF65-F5344CB8AC3E}">
        <p14:creationId xmlns="" xmlns:p14="http://schemas.microsoft.com/office/powerpoint/2007/7/12/main" val="378410015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498598"/>
          </a:xfrm>
        </p:spPr>
        <p:txBody>
          <a:bodyPr/>
          <a:lstStyle/>
          <a:p>
            <a:r>
              <a:rPr sz="3600" smtClean="0"/>
              <a:t>ArrayList: Solve constraints using SMT solver</a:t>
            </a:r>
            <a:endParaRPr lang="en-US" sz="3600" dirty="0"/>
          </a:p>
        </p:txBody>
      </p:sp>
      <p:graphicFrame>
        <p:nvGraphicFramePr>
          <p:cNvPr id="11" name="Table 10"/>
          <p:cNvGraphicFramePr>
            <a:graphicFrameLocks noGrp="1"/>
          </p:cNvGraphicFramePr>
          <p:nvPr/>
        </p:nvGraphicFramePr>
        <p:xfrm>
          <a:off x="4038600" y="1198880"/>
          <a:ext cx="5105400" cy="1320800"/>
        </p:xfrm>
        <a:graphic>
          <a:graphicData uri="http://schemas.openxmlformats.org/drawingml/2006/table">
            <a:tbl>
              <a:tblPr firstRow="1" bandRow="1">
                <a:tableStyleId>{9DCAF9ED-07DC-4A11-8D7F-57B35C25682E}</a:tableStyleId>
              </a:tblPr>
              <a:tblGrid>
                <a:gridCol w="1754981"/>
                <a:gridCol w="1196578"/>
                <a:gridCol w="2153841"/>
              </a:tblGrid>
              <a:tr h="370840">
                <a:tc>
                  <a:txBody>
                    <a:bodyPr/>
                    <a:lstStyle/>
                    <a:p>
                      <a:r>
                        <a:rPr lang="en-US" sz="1600" dirty="0" smtClean="0"/>
                        <a:t>Constraints to solve</a:t>
                      </a:r>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nsolas" pitchFamily="49" charset="0"/>
                        </a:rPr>
                        <a:t>!(c&lt;0) &amp;&amp; </a:t>
                      </a:r>
                      <a:r>
                        <a:rPr lang="en-US" sz="1600" b="0" dirty="0" smtClean="0">
                          <a:solidFill>
                            <a:schemeClr val="bg1"/>
                          </a:solidFill>
                          <a:latin typeface="Consolas" pitchFamily="49" charset="0"/>
                        </a:rPr>
                        <a:t>0!=c</a:t>
                      </a:r>
                    </a:p>
                  </a:txBody>
                  <a:tcPr/>
                </a:tc>
                <a:tc>
                  <a:txBody>
                    <a:bodyPr/>
                    <a:lstStyle/>
                    <a:p>
                      <a:r>
                        <a:rPr lang="en-US" sz="1600" b="1" dirty="0" smtClean="0">
                          <a:solidFill>
                            <a:srgbClr val="FF0000"/>
                          </a:solidFill>
                          <a:latin typeface="Consolas" pitchFamily="49" charset="0"/>
                        </a:rPr>
                        <a:t>(1,null)</a:t>
                      </a:r>
                      <a:endParaRPr lang="en-US" sz="1600" b="1" dirty="0">
                        <a:solidFill>
                          <a:srgbClr val="FF0000"/>
                        </a:solidFill>
                        <a:latin typeface="Consolas" pitchFamily="49" charset="0"/>
                      </a:endParaRPr>
                    </a:p>
                  </a:txBody>
                  <a:tcPr/>
                </a:tc>
                <a:tc>
                  <a:txBody>
                    <a:bodyPr/>
                    <a:lstStyle/>
                    <a:p>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a:t>
              </a:r>
              <a:r>
                <a:rPr lang="en-US" sz="1400" b="1" dirty="0" smtClean="0">
                  <a:solidFill>
                    <a:schemeClr val="bg1"/>
                  </a:solidFill>
                  <a:latin typeface="Consolas" pitchFamily="49" charset="0"/>
                </a:rPr>
                <a:t>if (count == </a:t>
              </a:r>
              <a:r>
                <a:rPr lang="en-US" sz="1400" b="1" dirty="0" err="1" smtClean="0">
                  <a:solidFill>
                    <a:schemeClr val="bg1"/>
                  </a:solidFill>
                  <a:latin typeface="Consolas" pitchFamily="49" charset="0"/>
                </a:rPr>
                <a:t>items.Length</a:t>
              </a:r>
              <a:r>
                <a:rPr lang="en-US" sz="1400" b="1" dirty="0" smtClean="0">
                  <a:solidFill>
                    <a:schemeClr val="bg1"/>
                  </a:solidFill>
                  <a:latin typeface="Consolas" pitchFamily="49" charset="0"/>
                </a:rPr>
                <a:t>) </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 object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list.Add</a:t>
              </a:r>
              <a:r>
                <a:rPr lang="en-US" sz="1400"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
        <p:nvSpPr>
          <p:cNvPr id="14" name="Rounded Rectangle 13"/>
          <p:cNvSpPr/>
          <p:nvPr/>
        </p:nvSpPr>
        <p:spPr bwMode="auto">
          <a:xfrm>
            <a:off x="4876800" y="2895600"/>
            <a:ext cx="3505200" cy="2819400"/>
          </a:xfrm>
          <a:prstGeom prst="roundRect">
            <a:avLst>
              <a:gd name="adj" fmla="val 3128"/>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8" name="TextBox 17"/>
          <p:cNvSpPr txBox="1"/>
          <p:nvPr/>
        </p:nvSpPr>
        <p:spPr>
          <a:xfrm>
            <a:off x="4912549" y="2949053"/>
            <a:ext cx="1031051" cy="1015663"/>
          </a:xfrm>
          <a:prstGeom prst="rect">
            <a:avLst/>
          </a:prstGeom>
          <a:noFill/>
        </p:spPr>
        <p:txBody>
          <a:bodyPr wrap="none" rtlCol="0">
            <a:spAutoFit/>
          </a:bodyPr>
          <a:lstStyle/>
          <a:p>
            <a:r>
              <a:rPr lang="en-US" sz="6000" dirty="0" smtClean="0">
                <a:solidFill>
                  <a:schemeClr val="bg1"/>
                </a:solidFill>
                <a:latin typeface="Consolas" pitchFamily="49" charset="0"/>
              </a:rPr>
              <a:t>Z3</a:t>
            </a:r>
            <a:endParaRPr lang="en-US" sz="6000" dirty="0">
              <a:solidFill>
                <a:schemeClr val="bg1"/>
              </a:solidFill>
              <a:latin typeface="Consolas" pitchFamily="49" charset="0"/>
            </a:endParaRPr>
          </a:p>
        </p:txBody>
      </p:sp>
      <p:sp>
        <p:nvSpPr>
          <p:cNvPr id="19" name="TextBox 18"/>
          <p:cNvSpPr txBox="1"/>
          <p:nvPr/>
        </p:nvSpPr>
        <p:spPr>
          <a:xfrm>
            <a:off x="4953000" y="3733800"/>
            <a:ext cx="3376245" cy="1815882"/>
          </a:xfrm>
          <a:prstGeom prst="rect">
            <a:avLst/>
          </a:prstGeom>
          <a:noFill/>
        </p:spPr>
        <p:txBody>
          <a:bodyPr wrap="none" rtlCol="0">
            <a:spAutoFit/>
          </a:bodyPr>
          <a:lstStyle/>
          <a:p>
            <a:r>
              <a:rPr lang="en-US" sz="1400" dirty="0" smtClean="0">
                <a:solidFill>
                  <a:schemeClr val="bg1"/>
                </a:solidFill>
              </a:rPr>
              <a:t>Constraint solver</a:t>
            </a:r>
          </a:p>
          <a:p>
            <a:endParaRPr lang="en-US" sz="1400" dirty="0" smtClean="0">
              <a:solidFill>
                <a:schemeClr val="bg1"/>
              </a:solidFill>
            </a:endParaRPr>
          </a:p>
          <a:p>
            <a:r>
              <a:rPr lang="en-US" sz="1400" dirty="0" smtClean="0">
                <a:solidFill>
                  <a:schemeClr val="bg1"/>
                </a:solidFill>
              </a:rPr>
              <a:t>Z3 has decision procedures for</a:t>
            </a:r>
          </a:p>
          <a:p>
            <a:pPr>
              <a:buFontTx/>
              <a:buChar char="-"/>
            </a:pPr>
            <a:r>
              <a:rPr lang="en-US" sz="1400" dirty="0" smtClean="0">
                <a:solidFill>
                  <a:schemeClr val="bg1"/>
                </a:solidFill>
              </a:rPr>
              <a:t> Arrays</a:t>
            </a:r>
          </a:p>
          <a:p>
            <a:pPr>
              <a:buFontTx/>
              <a:buChar char="-"/>
            </a:pPr>
            <a:r>
              <a:rPr lang="en-US" sz="1400" dirty="0" smtClean="0">
                <a:solidFill>
                  <a:schemeClr val="bg1"/>
                </a:solidFill>
              </a:rPr>
              <a:t> Linear integer arithmetic</a:t>
            </a:r>
          </a:p>
          <a:p>
            <a:pPr>
              <a:buFontTx/>
              <a:buChar char="-"/>
            </a:pPr>
            <a:r>
              <a:rPr lang="en-US" sz="1400" dirty="0" smtClean="0">
                <a:solidFill>
                  <a:schemeClr val="bg1"/>
                </a:solidFill>
              </a:rPr>
              <a:t> </a:t>
            </a:r>
            <a:r>
              <a:rPr lang="en-US" sz="1400" dirty="0" err="1" smtClean="0">
                <a:solidFill>
                  <a:schemeClr val="bg1"/>
                </a:solidFill>
              </a:rPr>
              <a:t>Bitvector</a:t>
            </a:r>
            <a:r>
              <a:rPr lang="en-US" sz="1400" dirty="0" smtClean="0">
                <a:solidFill>
                  <a:schemeClr val="bg1"/>
                </a:solidFill>
              </a:rPr>
              <a:t> arithmetic</a:t>
            </a:r>
          </a:p>
          <a:p>
            <a:pPr>
              <a:buFontTx/>
              <a:buChar char="-"/>
            </a:pPr>
            <a:r>
              <a:rPr lang="en-US" sz="1400" dirty="0" smtClean="0">
                <a:solidFill>
                  <a:schemeClr val="bg1"/>
                </a:solidFill>
              </a:rPr>
              <a:t> …</a:t>
            </a:r>
          </a:p>
          <a:p>
            <a:pPr>
              <a:buFontTx/>
              <a:buChar char="-"/>
            </a:pPr>
            <a:r>
              <a:rPr lang="en-US" sz="1400" dirty="0" smtClean="0">
                <a:solidFill>
                  <a:schemeClr val="bg1"/>
                </a:solidFill>
              </a:rPr>
              <a:t> (Everything but floating-point numbers)</a:t>
            </a:r>
            <a:endParaRPr lang="en-US" sz="1400" dirty="0">
              <a:solidFill>
                <a:schemeClr val="bg1"/>
              </a:solidFill>
            </a:endParaRPr>
          </a:p>
        </p:txBody>
      </p:sp>
    </p:spTree>
    <p:extLst>
      <p:ext uri="{BB962C8B-B14F-4D97-AF65-F5344CB8AC3E}">
        <p14:creationId xmlns="" xmlns:p14="http://schemas.microsoft.com/office/powerpoint/2007/7/12/main" val="218588358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553998"/>
          </a:xfrm>
        </p:spPr>
        <p:txBody>
          <a:bodyPr/>
          <a:lstStyle/>
          <a:p>
            <a:r>
              <a:rPr sz="4000" smtClean="0"/>
              <a:t>ArrayList: R</a:t>
            </a:r>
            <a:r>
              <a:rPr lang="en-US" sz="4000" dirty="0" smtClean="0"/>
              <a:t>u</a:t>
            </a:r>
            <a:r>
              <a:rPr sz="4000" smtClean="0"/>
              <a:t>n 2, (1, null)</a:t>
            </a:r>
            <a:endParaRPr lang="en-US" sz="4000" dirty="0"/>
          </a:p>
        </p:txBody>
      </p:sp>
      <p:graphicFrame>
        <p:nvGraphicFramePr>
          <p:cNvPr id="11" name="Table 10"/>
          <p:cNvGraphicFramePr>
            <a:graphicFrameLocks noGrp="1"/>
          </p:cNvGraphicFramePr>
          <p:nvPr/>
        </p:nvGraphicFramePr>
        <p:xfrm>
          <a:off x="4038600" y="1198880"/>
          <a:ext cx="5105400" cy="1320800"/>
        </p:xfrm>
        <a:graphic>
          <a:graphicData uri="http://schemas.openxmlformats.org/drawingml/2006/table">
            <a:tbl>
              <a:tblPr firstRow="1" bandRow="1">
                <a:tableStyleId>{9DCAF9ED-07DC-4A11-8D7F-57B35C25682E}</a:tableStyleId>
              </a:tblPr>
              <a:tblGrid>
                <a:gridCol w="1754981"/>
                <a:gridCol w="1196578"/>
                <a:gridCol w="2153841"/>
              </a:tblGrid>
              <a:tr h="370840">
                <a:tc>
                  <a:txBody>
                    <a:bodyPr/>
                    <a:lstStyle/>
                    <a:p>
                      <a:r>
                        <a:rPr lang="en-US" sz="1600" dirty="0" smtClean="0"/>
                        <a:t>Constraints to solve</a:t>
                      </a:r>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nsolas" pitchFamily="49" charset="0"/>
                        </a:rPr>
                        <a:t>!(c&lt;0) &amp;&amp; </a:t>
                      </a:r>
                      <a:r>
                        <a:rPr lang="en-US" sz="1600" b="0" dirty="0" smtClean="0">
                          <a:solidFill>
                            <a:schemeClr val="bg1"/>
                          </a:solidFill>
                          <a:latin typeface="Consolas" pitchFamily="49" charset="0"/>
                        </a:rPr>
                        <a:t>0!=c</a:t>
                      </a:r>
                    </a:p>
                  </a:txBody>
                  <a:tcPr/>
                </a:tc>
                <a:tc>
                  <a:txBody>
                    <a:bodyPr/>
                    <a:lstStyle/>
                    <a:p>
                      <a:r>
                        <a:rPr lang="en-US" sz="1600" dirty="0" smtClean="0">
                          <a:latin typeface="Consolas" pitchFamily="49" charset="0"/>
                        </a:rPr>
                        <a:t>(1,null)</a:t>
                      </a:r>
                      <a:endParaRPr lang="en-US" sz="1600" dirty="0">
                        <a:latin typeface="Consolas" pitchFamily="49" charset="0"/>
                      </a:endParaRPr>
                    </a:p>
                  </a:txBody>
                  <a:tcPr/>
                </a:tc>
                <a:tc>
                  <a:txBody>
                    <a:bodyPr/>
                    <a:lstStyle/>
                    <a:p>
                      <a:r>
                        <a:rPr lang="en-US" sz="1600" dirty="0" smtClean="0">
                          <a:latin typeface="Consolas" pitchFamily="49" charset="0"/>
                        </a:rPr>
                        <a:t>!(c&lt;0) &amp;&amp;</a:t>
                      </a:r>
                      <a:r>
                        <a:rPr lang="en-US" sz="1600" baseline="0" dirty="0" smtClean="0">
                          <a:latin typeface="Consolas" pitchFamily="49" charset="0"/>
                        </a:rPr>
                        <a:t> 0!=c</a:t>
                      </a:r>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a:t>
              </a:r>
              <a:r>
                <a:rPr lang="en-US" sz="1400" b="1" dirty="0" smtClean="0">
                  <a:solidFill>
                    <a:schemeClr val="bg1"/>
                  </a:solidFill>
                  <a:latin typeface="Consolas" pitchFamily="49" charset="0"/>
                </a:rPr>
                <a:t>if (</a:t>
              </a:r>
              <a:r>
                <a:rPr lang="en-US" sz="1400" b="1" dirty="0" smtClean="0">
                  <a:solidFill>
                    <a:srgbClr val="FF0000"/>
                  </a:solidFill>
                  <a:latin typeface="Consolas" pitchFamily="49" charset="0"/>
                </a:rPr>
                <a:t>count == </a:t>
              </a:r>
              <a:r>
                <a:rPr lang="en-US" sz="1400" b="1" dirty="0" err="1" smtClean="0">
                  <a:solidFill>
                    <a:srgbClr val="FF0000"/>
                  </a:solidFill>
                  <a:latin typeface="Consolas" pitchFamily="49" charset="0"/>
                </a:rPr>
                <a:t>items.Length</a:t>
              </a:r>
              <a:r>
                <a:rPr lang="en-US" sz="1400" b="1" dirty="0" smtClean="0">
                  <a:solidFill>
                    <a:schemeClr val="bg1"/>
                  </a:solidFill>
                  <a:latin typeface="Consolas" pitchFamily="49" charset="0"/>
                </a:rPr>
                <a:t>) </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b="1"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b="1" dirty="0" smtClean="0">
                  <a:solidFill>
                    <a:schemeClr val="bg1"/>
                  </a:solidFill>
                  <a:latin typeface="Consolas" pitchFamily="49" charset="0"/>
                </a:rPr>
                <a:t>      </a:t>
              </a:r>
              <a:r>
                <a:rPr lang="en-US" sz="1400" b="1" dirty="0" err="1" smtClean="0">
                  <a:solidFill>
                    <a:schemeClr val="bg1"/>
                  </a:solidFill>
                  <a:latin typeface="Consolas" pitchFamily="49" charset="0"/>
                </a:rPr>
                <a:t>list.Add</a:t>
              </a:r>
              <a:r>
                <a:rPr lang="en-US" sz="1400" b="1"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
        <p:nvSpPr>
          <p:cNvPr id="10" name="Rounded Rectangle 9"/>
          <p:cNvSpPr/>
          <p:nvPr/>
        </p:nvSpPr>
        <p:spPr bwMode="auto">
          <a:xfrm>
            <a:off x="3124200" y="5163766"/>
            <a:ext cx="2057400" cy="475034"/>
          </a:xfrm>
          <a:prstGeom prst="roundRect">
            <a:avLst>
              <a:gd name="adj" fmla="val 3128"/>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grpSp>
        <p:nvGrpSpPr>
          <p:cNvPr id="5" name="Group 16"/>
          <p:cNvGrpSpPr/>
          <p:nvPr/>
        </p:nvGrpSpPr>
        <p:grpSpPr>
          <a:xfrm>
            <a:off x="3124200" y="5029200"/>
            <a:ext cx="2057400" cy="738664"/>
            <a:chOff x="4572000" y="2362200"/>
            <a:chExt cx="2057400" cy="738664"/>
          </a:xfrm>
        </p:grpSpPr>
        <p:sp>
          <p:nvSpPr>
            <p:cNvPr id="18" name="Rounded Rectangle 17"/>
            <p:cNvSpPr/>
            <p:nvPr/>
          </p:nvSpPr>
          <p:spPr bwMode="auto">
            <a:xfrm>
              <a:off x="4572000" y="2496766"/>
              <a:ext cx="2057400" cy="475034"/>
            </a:xfrm>
            <a:prstGeom prst="roundRect">
              <a:avLst>
                <a:gd name="adj" fmla="val 3128"/>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9" name="TextBox 18"/>
            <p:cNvSpPr txBox="1"/>
            <p:nvPr/>
          </p:nvSpPr>
          <p:spPr>
            <a:xfrm>
              <a:off x="4572001" y="2362200"/>
              <a:ext cx="1981199" cy="738664"/>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0 == c  </a:t>
              </a:r>
              <a:r>
                <a:rPr lang="en-US" sz="1400" dirty="0" smtClean="0">
                  <a:solidFill>
                    <a:schemeClr val="bg1"/>
                  </a:solidFill>
                  <a:latin typeface="Consolas" pitchFamily="49" charset="0"/>
                  <a:sym typeface="Wingdings" pitchFamily="2" charset="2"/>
                </a:rPr>
                <a:t></a:t>
              </a:r>
              <a:r>
                <a:rPr lang="en-US" sz="1400" dirty="0" smtClean="0">
                  <a:solidFill>
                    <a:schemeClr val="bg1"/>
                  </a:solidFill>
                  <a:latin typeface="Consolas" pitchFamily="49" charset="0"/>
                </a:rPr>
                <a:t>  false</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Tree>
    <p:extLst>
      <p:ext uri="{BB962C8B-B14F-4D97-AF65-F5344CB8AC3E}">
        <p14:creationId xmlns="" xmlns:p14="http://schemas.microsoft.com/office/powerpoint/2007/7/12/main" val="156864956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553998"/>
          </a:xfrm>
        </p:spPr>
        <p:txBody>
          <a:bodyPr/>
          <a:lstStyle/>
          <a:p>
            <a:r>
              <a:rPr sz="4000" smtClean="0"/>
              <a:t>ArrayList: Pick new branch</a:t>
            </a:r>
            <a:endParaRPr lang="en-US" sz="4000" dirty="0"/>
          </a:p>
        </p:txBody>
      </p:sp>
      <p:graphicFrame>
        <p:nvGraphicFramePr>
          <p:cNvPr id="11" name="Table 10"/>
          <p:cNvGraphicFramePr>
            <a:graphicFrameLocks noGrp="1"/>
          </p:cNvGraphicFramePr>
          <p:nvPr/>
        </p:nvGraphicFramePr>
        <p:xfrm>
          <a:off x="4038600" y="1198880"/>
          <a:ext cx="5105400" cy="1691640"/>
        </p:xfrm>
        <a:graphic>
          <a:graphicData uri="http://schemas.openxmlformats.org/drawingml/2006/table">
            <a:tbl>
              <a:tblPr firstRow="1" bandRow="1">
                <a:tableStyleId>{9DCAF9ED-07DC-4A11-8D7F-57B35C25682E}</a:tableStyleId>
              </a:tblPr>
              <a:tblGrid>
                <a:gridCol w="1754981"/>
                <a:gridCol w="1196578"/>
                <a:gridCol w="2153841"/>
              </a:tblGrid>
              <a:tr h="370840">
                <a:tc>
                  <a:txBody>
                    <a:bodyPr/>
                    <a:lstStyle/>
                    <a:p>
                      <a:r>
                        <a:rPr lang="en-US" sz="1600" dirty="0" smtClean="0"/>
                        <a:t>Constraints to solve</a:t>
                      </a:r>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nsolas" pitchFamily="49" charset="0"/>
                        </a:rPr>
                        <a:t>!(c&lt;0) &amp;&amp; </a:t>
                      </a:r>
                      <a:r>
                        <a:rPr lang="en-US" sz="1600" b="0" dirty="0" smtClean="0">
                          <a:solidFill>
                            <a:schemeClr val="bg1"/>
                          </a:solidFill>
                          <a:latin typeface="Consolas" pitchFamily="49" charset="0"/>
                        </a:rPr>
                        <a:t>0!=c</a:t>
                      </a:r>
                    </a:p>
                  </a:txBody>
                  <a:tcPr/>
                </a:tc>
                <a:tc>
                  <a:txBody>
                    <a:bodyPr/>
                    <a:lstStyle/>
                    <a:p>
                      <a:r>
                        <a:rPr lang="en-US" sz="1600" dirty="0" smtClean="0">
                          <a:latin typeface="Consolas" pitchFamily="49" charset="0"/>
                        </a:rPr>
                        <a:t>(1,null)</a:t>
                      </a:r>
                      <a:endParaRPr lang="en-US" sz="1600" dirty="0">
                        <a:latin typeface="Consolas" pitchFamily="49" charset="0"/>
                      </a:endParaRPr>
                    </a:p>
                  </a:txBody>
                  <a:tcPr/>
                </a:tc>
                <a:tc>
                  <a:txBody>
                    <a:bodyPr/>
                    <a:lstStyle/>
                    <a:p>
                      <a:r>
                        <a:rPr lang="en-US" sz="1600" dirty="0" smtClean="0">
                          <a:latin typeface="Consolas" pitchFamily="49" charset="0"/>
                        </a:rPr>
                        <a:t>!(c&lt;0) &amp;&amp;</a:t>
                      </a:r>
                      <a:r>
                        <a:rPr lang="en-US" sz="1600" baseline="0" dirty="0" smtClean="0">
                          <a:latin typeface="Consolas" pitchFamily="49" charset="0"/>
                        </a:rPr>
                        <a:t>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1" dirty="0" smtClean="0">
                          <a:solidFill>
                            <a:srgbClr val="FF0000"/>
                          </a:solidFill>
                          <a:latin typeface="Consolas" pitchFamily="49" charset="0"/>
                        </a:rPr>
                        <a:t>c&lt;0</a:t>
                      </a:r>
                    </a:p>
                  </a:txBody>
                  <a:tcPr/>
                </a:tc>
                <a:tc>
                  <a:txBody>
                    <a:bodyPr/>
                    <a:lstStyle/>
                    <a:p>
                      <a:endParaRPr lang="en-US" sz="1600" dirty="0">
                        <a:latin typeface="Consolas" pitchFamily="49" charset="0"/>
                      </a:endParaRPr>
                    </a:p>
                  </a:txBody>
                  <a:tcPr/>
                </a:tc>
                <a:tc>
                  <a:txBody>
                    <a:bodyPr/>
                    <a:lstStyle/>
                    <a:p>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a:t>
              </a:r>
              <a:r>
                <a:rPr lang="en-US" sz="1400" b="1" dirty="0" smtClean="0">
                  <a:solidFill>
                    <a:schemeClr val="bg1"/>
                  </a:solidFill>
                  <a:latin typeface="Consolas" pitchFamily="49" charset="0"/>
                </a:rPr>
                <a:t>if (</a:t>
              </a:r>
              <a:r>
                <a:rPr lang="en-US" sz="1400" dirty="0" smtClean="0">
                  <a:solidFill>
                    <a:schemeClr val="bg1"/>
                  </a:solidFill>
                  <a:latin typeface="Consolas" pitchFamily="49" charset="0"/>
                </a:rPr>
                <a:t>count == </a:t>
              </a:r>
              <a:r>
                <a:rPr lang="en-US" sz="1400" dirty="0" err="1" smtClean="0">
                  <a:solidFill>
                    <a:schemeClr val="bg1"/>
                  </a:solidFill>
                  <a:latin typeface="Consolas" pitchFamily="49" charset="0"/>
                </a:rPr>
                <a:t>items.Length</a:t>
              </a:r>
              <a:r>
                <a:rPr lang="en-US" sz="1400" b="1" dirty="0" smtClean="0">
                  <a:solidFill>
                    <a:schemeClr val="bg1"/>
                  </a:solidFill>
                  <a:latin typeface="Consolas" pitchFamily="49" charset="0"/>
                </a:rPr>
                <a:t>) </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b="1"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b="1" dirty="0" smtClean="0">
                  <a:solidFill>
                    <a:schemeClr val="bg1"/>
                  </a:solidFill>
                  <a:latin typeface="Consolas" pitchFamily="49" charset="0"/>
                </a:rPr>
                <a:t>      </a:t>
              </a:r>
              <a:r>
                <a:rPr lang="en-US" sz="1400" b="1" dirty="0" err="1" smtClean="0">
                  <a:solidFill>
                    <a:schemeClr val="bg1"/>
                  </a:solidFill>
                  <a:latin typeface="Consolas" pitchFamily="49" charset="0"/>
                </a:rPr>
                <a:t>list.Add</a:t>
              </a:r>
              <a:r>
                <a:rPr lang="en-US" sz="1400" b="1"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Tree>
    <p:extLst>
      <p:ext uri="{BB962C8B-B14F-4D97-AF65-F5344CB8AC3E}">
        <p14:creationId xmlns="" xmlns:p14="http://schemas.microsoft.com/office/powerpoint/2007/7/12/main" val="11586291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84313" y="2203225"/>
            <a:ext cx="8494643" cy="3077766"/>
          </a:xfrm>
        </p:spPr>
        <p:txBody>
          <a:bodyPr/>
          <a:lstStyle/>
          <a:p>
            <a:r>
              <a:rPr lang="en-US" dirty="0" smtClean="0"/>
              <a:t>An update </a:t>
            </a:r>
          </a:p>
          <a:p>
            <a:r>
              <a:rPr lang="en-US" dirty="0" smtClean="0"/>
              <a:t>on Z3</a:t>
            </a:r>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553998"/>
          </a:xfrm>
        </p:spPr>
        <p:txBody>
          <a:bodyPr/>
          <a:lstStyle/>
          <a:p>
            <a:r>
              <a:rPr sz="4000" smtClean="0"/>
              <a:t>ArrayList: Run 3, (-1, null)</a:t>
            </a:r>
            <a:endParaRPr lang="en-US" sz="4000" dirty="0"/>
          </a:p>
        </p:txBody>
      </p:sp>
      <p:graphicFrame>
        <p:nvGraphicFramePr>
          <p:cNvPr id="11" name="Table 10"/>
          <p:cNvGraphicFramePr>
            <a:graphicFrameLocks noGrp="1"/>
          </p:cNvGraphicFramePr>
          <p:nvPr/>
        </p:nvGraphicFramePr>
        <p:xfrm>
          <a:off x="4038600" y="1198880"/>
          <a:ext cx="5105400" cy="1691640"/>
        </p:xfrm>
        <a:graphic>
          <a:graphicData uri="http://schemas.openxmlformats.org/drawingml/2006/table">
            <a:tbl>
              <a:tblPr firstRow="1" bandRow="1">
                <a:tableStyleId>{9DCAF9ED-07DC-4A11-8D7F-57B35C25682E}</a:tableStyleId>
              </a:tblPr>
              <a:tblGrid>
                <a:gridCol w="1754981"/>
                <a:gridCol w="1196578"/>
                <a:gridCol w="2153841"/>
              </a:tblGrid>
              <a:tr h="370840">
                <a:tc>
                  <a:txBody>
                    <a:bodyPr/>
                    <a:lstStyle/>
                    <a:p>
                      <a:r>
                        <a:rPr lang="en-US" sz="1600" dirty="0" smtClean="0"/>
                        <a:t>Constraints to solve</a:t>
                      </a:r>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nsolas" pitchFamily="49" charset="0"/>
                        </a:rPr>
                        <a:t>!(c&lt;0) &amp;&amp; </a:t>
                      </a:r>
                      <a:r>
                        <a:rPr lang="en-US" sz="1600" b="0" dirty="0" smtClean="0">
                          <a:solidFill>
                            <a:schemeClr val="bg1"/>
                          </a:solidFill>
                          <a:latin typeface="Consolas" pitchFamily="49" charset="0"/>
                        </a:rPr>
                        <a:t>0!=c</a:t>
                      </a:r>
                    </a:p>
                  </a:txBody>
                  <a:tcPr/>
                </a:tc>
                <a:tc>
                  <a:txBody>
                    <a:bodyPr/>
                    <a:lstStyle/>
                    <a:p>
                      <a:r>
                        <a:rPr lang="en-US" sz="1600" dirty="0" smtClean="0">
                          <a:latin typeface="Consolas" pitchFamily="49" charset="0"/>
                        </a:rPr>
                        <a:t>(1,null)</a:t>
                      </a:r>
                      <a:endParaRPr lang="en-US" sz="1600" dirty="0">
                        <a:latin typeface="Consolas" pitchFamily="49" charset="0"/>
                      </a:endParaRPr>
                    </a:p>
                  </a:txBody>
                  <a:tcPr/>
                </a:tc>
                <a:tc>
                  <a:txBody>
                    <a:bodyPr/>
                    <a:lstStyle/>
                    <a:p>
                      <a:r>
                        <a:rPr lang="en-US" sz="1600" dirty="0" smtClean="0">
                          <a:latin typeface="Consolas" pitchFamily="49" charset="0"/>
                        </a:rPr>
                        <a:t>!(c&lt;0) &amp;&amp;</a:t>
                      </a:r>
                      <a:r>
                        <a:rPr lang="en-US" sz="1600" baseline="0" dirty="0" smtClean="0">
                          <a:latin typeface="Consolas" pitchFamily="49" charset="0"/>
                        </a:rPr>
                        <a:t>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0" dirty="0" smtClean="0">
                          <a:solidFill>
                            <a:schemeClr val="bg1"/>
                          </a:solidFill>
                          <a:latin typeface="Consolas" pitchFamily="49" charset="0"/>
                        </a:rPr>
                        <a:t>c&lt;0</a:t>
                      </a:r>
                    </a:p>
                  </a:txBody>
                  <a:tcPr/>
                </a:tc>
                <a:tc>
                  <a:txBody>
                    <a:bodyPr/>
                    <a:lstStyle/>
                    <a:p>
                      <a:r>
                        <a:rPr lang="en-US" sz="1600" b="1" dirty="0" smtClean="0">
                          <a:solidFill>
                            <a:srgbClr val="FF0000"/>
                          </a:solidFill>
                          <a:latin typeface="Consolas" pitchFamily="49" charset="0"/>
                        </a:rPr>
                        <a:t>(-1,null)</a:t>
                      </a:r>
                      <a:endParaRPr lang="en-US" sz="1600" b="1" dirty="0">
                        <a:solidFill>
                          <a:srgbClr val="FF0000"/>
                        </a:solidFill>
                        <a:latin typeface="Consolas" pitchFamily="49" charset="0"/>
                      </a:endParaRPr>
                    </a:p>
                  </a:txBody>
                  <a:tcPr/>
                </a:tc>
                <a:tc>
                  <a:txBody>
                    <a:bodyPr/>
                    <a:lstStyle/>
                    <a:p>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b="1" dirty="0" smtClean="0">
                  <a:solidFill>
                    <a:schemeClr val="bg1"/>
                  </a:solidFill>
                  <a:latin typeface="Consolas" pitchFamily="49" charset="0"/>
                </a:rPr>
                <a:t>) </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b="1"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b="1" dirty="0" smtClean="0">
                  <a:solidFill>
                    <a:schemeClr val="bg1"/>
                  </a:solidFill>
                  <a:latin typeface="Consolas" pitchFamily="49" charset="0"/>
                </a:rPr>
                <a:t>      </a:t>
              </a:r>
              <a:r>
                <a:rPr lang="en-US" sz="1400" b="1" dirty="0" err="1" smtClean="0">
                  <a:solidFill>
                    <a:schemeClr val="bg1"/>
                  </a:solidFill>
                  <a:latin typeface="Consolas" pitchFamily="49" charset="0"/>
                </a:rPr>
                <a:t>list.Add</a:t>
              </a:r>
              <a:r>
                <a:rPr lang="en-US" sz="1400" b="1"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Tree>
    <p:extLst>
      <p:ext uri="{BB962C8B-B14F-4D97-AF65-F5344CB8AC3E}">
        <p14:creationId xmlns="" xmlns:p14="http://schemas.microsoft.com/office/powerpoint/2007/7/12/main" val="9913878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553998"/>
          </a:xfrm>
        </p:spPr>
        <p:txBody>
          <a:bodyPr/>
          <a:lstStyle/>
          <a:p>
            <a:r>
              <a:rPr sz="4000" smtClean="0"/>
              <a:t>ArrayList: Run 3, (-1, null)</a:t>
            </a:r>
            <a:endParaRPr lang="en-US" sz="4000" dirty="0"/>
          </a:p>
        </p:txBody>
      </p:sp>
      <p:graphicFrame>
        <p:nvGraphicFramePr>
          <p:cNvPr id="11" name="Table 10"/>
          <p:cNvGraphicFramePr>
            <a:graphicFrameLocks noGrp="1"/>
          </p:cNvGraphicFramePr>
          <p:nvPr/>
        </p:nvGraphicFramePr>
        <p:xfrm>
          <a:off x="4038600" y="1198880"/>
          <a:ext cx="5105400" cy="1691640"/>
        </p:xfrm>
        <a:graphic>
          <a:graphicData uri="http://schemas.openxmlformats.org/drawingml/2006/table">
            <a:tbl>
              <a:tblPr firstRow="1" bandRow="1">
                <a:tableStyleId>{9DCAF9ED-07DC-4A11-8D7F-57B35C25682E}</a:tableStyleId>
              </a:tblPr>
              <a:tblGrid>
                <a:gridCol w="1754981"/>
                <a:gridCol w="1196578"/>
                <a:gridCol w="2153841"/>
              </a:tblGrid>
              <a:tr h="370840">
                <a:tc>
                  <a:txBody>
                    <a:bodyPr/>
                    <a:lstStyle/>
                    <a:p>
                      <a:r>
                        <a:rPr lang="en-US" sz="1600" dirty="0" smtClean="0"/>
                        <a:t>Constraints to solve</a:t>
                      </a:r>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nsolas" pitchFamily="49" charset="0"/>
                        </a:rPr>
                        <a:t>!(c&lt;0) &amp;&amp; </a:t>
                      </a:r>
                      <a:r>
                        <a:rPr lang="en-US" sz="1600" b="0" dirty="0" smtClean="0">
                          <a:solidFill>
                            <a:schemeClr val="bg1"/>
                          </a:solidFill>
                          <a:latin typeface="Consolas" pitchFamily="49" charset="0"/>
                        </a:rPr>
                        <a:t>0!=c</a:t>
                      </a:r>
                    </a:p>
                  </a:txBody>
                  <a:tcPr/>
                </a:tc>
                <a:tc>
                  <a:txBody>
                    <a:bodyPr/>
                    <a:lstStyle/>
                    <a:p>
                      <a:r>
                        <a:rPr lang="en-US" sz="1600" dirty="0" smtClean="0">
                          <a:latin typeface="Consolas" pitchFamily="49" charset="0"/>
                        </a:rPr>
                        <a:t>(1,null)</a:t>
                      </a:r>
                      <a:endParaRPr lang="en-US" sz="1600" dirty="0">
                        <a:latin typeface="Consolas" pitchFamily="49" charset="0"/>
                      </a:endParaRPr>
                    </a:p>
                  </a:txBody>
                  <a:tcPr/>
                </a:tc>
                <a:tc>
                  <a:txBody>
                    <a:bodyPr/>
                    <a:lstStyle/>
                    <a:p>
                      <a:r>
                        <a:rPr lang="en-US" sz="1600" dirty="0" smtClean="0">
                          <a:latin typeface="Consolas" pitchFamily="49" charset="0"/>
                        </a:rPr>
                        <a:t>!(c&lt;0) &amp;&amp;</a:t>
                      </a:r>
                      <a:r>
                        <a:rPr lang="en-US" sz="1600" baseline="0" dirty="0" smtClean="0">
                          <a:latin typeface="Consolas" pitchFamily="49" charset="0"/>
                        </a:rPr>
                        <a:t>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0" dirty="0" smtClean="0">
                          <a:solidFill>
                            <a:schemeClr val="bg1"/>
                          </a:solidFill>
                          <a:latin typeface="Consolas" pitchFamily="49" charset="0"/>
                        </a:rPr>
                        <a:t>c&lt;0</a:t>
                      </a:r>
                    </a:p>
                  </a:txBody>
                  <a:tcPr/>
                </a:tc>
                <a:tc>
                  <a:txBody>
                    <a:bodyPr/>
                    <a:lstStyle/>
                    <a:p>
                      <a:r>
                        <a:rPr lang="en-US" sz="1600" b="1" dirty="0" smtClean="0">
                          <a:solidFill>
                            <a:srgbClr val="FF0000"/>
                          </a:solidFill>
                          <a:latin typeface="Consolas" pitchFamily="49" charset="0"/>
                        </a:rPr>
                        <a:t>(-1,null)</a:t>
                      </a:r>
                      <a:endParaRPr lang="en-US" sz="1600" b="1" dirty="0">
                        <a:solidFill>
                          <a:srgbClr val="FF0000"/>
                        </a:solidFill>
                        <a:latin typeface="Consolas" pitchFamily="49" charset="0"/>
                      </a:endParaRPr>
                    </a:p>
                  </a:txBody>
                  <a:tcPr/>
                </a:tc>
                <a:tc>
                  <a:txBody>
                    <a:bodyPr/>
                    <a:lstStyle/>
                    <a:p>
                      <a:r>
                        <a:rPr lang="en-US" sz="1600" dirty="0" smtClean="0">
                          <a:latin typeface="Consolas" pitchFamily="49" charset="0"/>
                        </a:rPr>
                        <a:t>c&lt;0</a:t>
                      </a:r>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b="1" dirty="0" smtClean="0">
                  <a:solidFill>
                    <a:schemeClr val="bg1"/>
                  </a:solidFill>
                  <a:latin typeface="Consolas" pitchFamily="49" charset="0"/>
                </a:rPr>
                <a:t>) </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b="1"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b="1" dirty="0" smtClean="0">
                  <a:solidFill>
                    <a:schemeClr val="bg1"/>
                  </a:solidFill>
                  <a:latin typeface="Consolas" pitchFamily="49" charset="0"/>
                </a:rPr>
                <a:t>      </a:t>
              </a:r>
              <a:r>
                <a:rPr lang="en-US" sz="1400" b="1" dirty="0" err="1" smtClean="0">
                  <a:solidFill>
                    <a:schemeClr val="bg1"/>
                  </a:solidFill>
                  <a:latin typeface="Consolas" pitchFamily="49" charset="0"/>
                </a:rPr>
                <a:t>list.Add</a:t>
              </a:r>
              <a:r>
                <a:rPr lang="en-US" sz="1400" b="1"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grpSp>
        <p:nvGrpSpPr>
          <p:cNvPr id="5" name="Group 13"/>
          <p:cNvGrpSpPr/>
          <p:nvPr/>
        </p:nvGrpSpPr>
        <p:grpSpPr>
          <a:xfrm>
            <a:off x="3429000" y="3962400"/>
            <a:ext cx="2057400" cy="609600"/>
            <a:chOff x="4572000" y="2362200"/>
            <a:chExt cx="2057400" cy="609600"/>
          </a:xfrm>
        </p:grpSpPr>
        <p:sp>
          <p:nvSpPr>
            <p:cNvPr id="17" name="Rounded Rectangle 16"/>
            <p:cNvSpPr/>
            <p:nvPr/>
          </p:nvSpPr>
          <p:spPr bwMode="auto">
            <a:xfrm>
              <a:off x="4572000" y="2496766"/>
              <a:ext cx="2057400" cy="475034"/>
            </a:xfrm>
            <a:prstGeom prst="roundRect">
              <a:avLst>
                <a:gd name="adj" fmla="val 3128"/>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8" name="TextBox 17"/>
            <p:cNvSpPr txBox="1"/>
            <p:nvPr/>
          </p:nvSpPr>
          <p:spPr>
            <a:xfrm>
              <a:off x="4572001" y="2362200"/>
              <a:ext cx="1981199" cy="52322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c &lt; 0   </a:t>
              </a:r>
              <a:r>
                <a:rPr lang="en-US" sz="1400" dirty="0" smtClean="0">
                  <a:solidFill>
                    <a:schemeClr val="bg1"/>
                  </a:solidFill>
                  <a:latin typeface="Consolas" pitchFamily="49" charset="0"/>
                  <a:sym typeface="Wingdings" pitchFamily="2" charset="2"/>
                </a:rPr>
                <a:t></a:t>
              </a:r>
              <a:r>
                <a:rPr lang="en-US" sz="1400" dirty="0" smtClean="0">
                  <a:solidFill>
                    <a:schemeClr val="bg1"/>
                  </a:solidFill>
                  <a:latin typeface="Consolas" pitchFamily="49" charset="0"/>
                </a:rPr>
                <a:t>  true</a:t>
              </a:r>
            </a:p>
          </p:txBody>
        </p:sp>
      </p:grpSp>
    </p:spTree>
    <p:extLst>
      <p:ext uri="{BB962C8B-B14F-4D97-AF65-F5344CB8AC3E}">
        <p14:creationId xmlns="" xmlns:p14="http://schemas.microsoft.com/office/powerpoint/2007/7/12/main" val="138726399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553998"/>
          </a:xfrm>
        </p:spPr>
        <p:txBody>
          <a:bodyPr/>
          <a:lstStyle/>
          <a:p>
            <a:r>
              <a:rPr sz="4000" smtClean="0"/>
              <a:t>ArrayList: Run 3, (-1, null)</a:t>
            </a:r>
            <a:endParaRPr lang="en-US" sz="4000" dirty="0"/>
          </a:p>
        </p:txBody>
      </p:sp>
      <p:graphicFrame>
        <p:nvGraphicFramePr>
          <p:cNvPr id="11" name="Table 10"/>
          <p:cNvGraphicFramePr>
            <a:graphicFrameLocks noGrp="1"/>
          </p:cNvGraphicFramePr>
          <p:nvPr/>
        </p:nvGraphicFramePr>
        <p:xfrm>
          <a:off x="4038600" y="1198880"/>
          <a:ext cx="5105400" cy="1691640"/>
        </p:xfrm>
        <a:graphic>
          <a:graphicData uri="http://schemas.openxmlformats.org/drawingml/2006/table">
            <a:tbl>
              <a:tblPr firstRow="1" bandRow="1">
                <a:tableStyleId>{9DCAF9ED-07DC-4A11-8D7F-57B35C25682E}</a:tableStyleId>
              </a:tblPr>
              <a:tblGrid>
                <a:gridCol w="1754981"/>
                <a:gridCol w="1196578"/>
                <a:gridCol w="2153841"/>
              </a:tblGrid>
              <a:tr h="370840">
                <a:tc>
                  <a:txBody>
                    <a:bodyPr/>
                    <a:lstStyle/>
                    <a:p>
                      <a:r>
                        <a:rPr lang="en-US" sz="1600" dirty="0" smtClean="0"/>
                        <a:t>Constraints to solve</a:t>
                      </a:r>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nsolas" pitchFamily="49" charset="0"/>
                        </a:rPr>
                        <a:t>!(c&lt;0) &amp;&amp; </a:t>
                      </a:r>
                      <a:r>
                        <a:rPr lang="en-US" sz="1600" b="0" dirty="0" smtClean="0">
                          <a:solidFill>
                            <a:schemeClr val="bg1"/>
                          </a:solidFill>
                          <a:latin typeface="Consolas" pitchFamily="49" charset="0"/>
                        </a:rPr>
                        <a:t>0!=c</a:t>
                      </a:r>
                    </a:p>
                  </a:txBody>
                  <a:tcPr/>
                </a:tc>
                <a:tc>
                  <a:txBody>
                    <a:bodyPr/>
                    <a:lstStyle/>
                    <a:p>
                      <a:r>
                        <a:rPr lang="en-US" sz="1600" dirty="0" smtClean="0">
                          <a:latin typeface="Consolas" pitchFamily="49" charset="0"/>
                        </a:rPr>
                        <a:t>(1,null)</a:t>
                      </a:r>
                      <a:endParaRPr lang="en-US" sz="1600" dirty="0">
                        <a:latin typeface="Consolas" pitchFamily="49" charset="0"/>
                      </a:endParaRPr>
                    </a:p>
                  </a:txBody>
                  <a:tcPr/>
                </a:tc>
                <a:tc>
                  <a:txBody>
                    <a:bodyPr/>
                    <a:lstStyle/>
                    <a:p>
                      <a:r>
                        <a:rPr lang="en-US" sz="1600" dirty="0" smtClean="0">
                          <a:latin typeface="Consolas" pitchFamily="49" charset="0"/>
                        </a:rPr>
                        <a:t>!(c&lt;0) &amp;&amp;</a:t>
                      </a:r>
                      <a:r>
                        <a:rPr lang="en-US" sz="1600" baseline="0" dirty="0" smtClean="0">
                          <a:latin typeface="Consolas" pitchFamily="49" charset="0"/>
                        </a:rPr>
                        <a:t>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0" dirty="0" smtClean="0">
                          <a:solidFill>
                            <a:schemeClr val="bg1"/>
                          </a:solidFill>
                          <a:latin typeface="Consolas" pitchFamily="49" charset="0"/>
                        </a:rPr>
                        <a:t>c&lt;0</a:t>
                      </a:r>
                    </a:p>
                  </a:txBody>
                  <a:tcPr/>
                </a:tc>
                <a:tc>
                  <a:txBody>
                    <a:bodyPr/>
                    <a:lstStyle/>
                    <a:p>
                      <a:r>
                        <a:rPr lang="en-US" sz="1600" dirty="0" smtClean="0">
                          <a:latin typeface="Consolas" pitchFamily="49" charset="0"/>
                        </a:rPr>
                        <a:t>(-1,null)</a:t>
                      </a:r>
                      <a:endParaRPr lang="en-US" sz="1600" dirty="0">
                        <a:latin typeface="Consolas" pitchFamily="49" charset="0"/>
                      </a:endParaRPr>
                    </a:p>
                  </a:txBody>
                  <a:tcPr/>
                </a:tc>
                <a:tc>
                  <a:txBody>
                    <a:bodyPr/>
                    <a:lstStyle/>
                    <a:p>
                      <a:r>
                        <a:rPr lang="en-US" sz="1600" dirty="0" smtClean="0">
                          <a:latin typeface="Consolas" pitchFamily="49" charset="0"/>
                        </a:rPr>
                        <a:t>c&lt;0</a:t>
                      </a:r>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b="1" dirty="0" smtClean="0">
                  <a:solidFill>
                    <a:schemeClr val="bg1"/>
                  </a:solidFill>
                  <a:latin typeface="Consolas" pitchFamily="49" charset="0"/>
                </a:rPr>
                <a:t>) </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b="1"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b="1" dirty="0" smtClean="0">
                  <a:solidFill>
                    <a:schemeClr val="bg1"/>
                  </a:solidFill>
                  <a:latin typeface="Consolas" pitchFamily="49" charset="0"/>
                </a:rPr>
                <a:t>      </a:t>
              </a:r>
              <a:r>
                <a:rPr lang="en-US" sz="1400" b="1" dirty="0" err="1" smtClean="0">
                  <a:solidFill>
                    <a:schemeClr val="bg1"/>
                  </a:solidFill>
                  <a:latin typeface="Consolas" pitchFamily="49" charset="0"/>
                </a:rPr>
                <a:t>list.Add</a:t>
              </a:r>
              <a:r>
                <a:rPr lang="en-US" sz="1400" b="1"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Tree>
    <p:extLst>
      <p:ext uri="{BB962C8B-B14F-4D97-AF65-F5344CB8AC3E}">
        <p14:creationId xmlns="" xmlns:p14="http://schemas.microsoft.com/office/powerpoint/2007/7/12/main" val="120587953"/>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smtClean="0"/>
              <a:t>White box testing in practice</a:t>
            </a:r>
            <a:endParaRPr lang="en-US" b="1" dirty="0"/>
          </a:p>
        </p:txBody>
      </p:sp>
      <p:sp>
        <p:nvSpPr>
          <p:cNvPr id="3" name="Content Placeholder 2"/>
          <p:cNvSpPr>
            <a:spLocks noGrp="1"/>
          </p:cNvSpPr>
          <p:nvPr>
            <p:ph idx="1"/>
          </p:nvPr>
        </p:nvSpPr>
        <p:spPr>
          <a:xfrm>
            <a:off x="381000" y="1751538"/>
            <a:ext cx="8382000" cy="2210862"/>
          </a:xfrm>
        </p:spPr>
        <p:txBody>
          <a:bodyPr>
            <a:noAutofit/>
          </a:bodyPr>
          <a:lstStyle/>
          <a:p>
            <a:pPr>
              <a:buNone/>
            </a:pPr>
            <a:r>
              <a:rPr lang="en-US" sz="3600" b="1" dirty="0" smtClean="0"/>
              <a:t>How to test this code?</a:t>
            </a:r>
          </a:p>
          <a:p>
            <a:pPr>
              <a:buNone/>
            </a:pPr>
            <a:r>
              <a:rPr lang="en-US" sz="2800" dirty="0" smtClean="0"/>
              <a:t>(Real code from .NET base class libraries.)</a:t>
            </a:r>
          </a:p>
        </p:txBody>
      </p:sp>
      <p:sp>
        <p:nvSpPr>
          <p:cNvPr id="5" name="Slide Number Placeholder 4"/>
          <p:cNvSpPr>
            <a:spLocks noGrp="1"/>
          </p:cNvSpPr>
          <p:nvPr>
            <p:ph type="sldNum" sz="quarter" idx="4294967295"/>
          </p:nvPr>
        </p:nvSpPr>
        <p:spPr>
          <a:xfrm>
            <a:off x="7010400" y="6356350"/>
            <a:ext cx="2133600" cy="365125"/>
          </a:xfrm>
          <a:prstGeom prst="rect">
            <a:avLst/>
          </a:prstGeom>
        </p:spPr>
        <p:txBody>
          <a:bodyPr/>
          <a:lstStyle/>
          <a:p>
            <a:pPr>
              <a:defRPr/>
            </a:pPr>
            <a:fld id="{53B4BE8B-82E4-476B-B441-6BD86FD886FF}" type="slidenum">
              <a:rPr lang="en-US" smtClean="0"/>
              <a:pPr>
                <a:defRPr/>
              </a:pPr>
              <a:t>33</a:t>
            </a:fld>
            <a:endParaRPr lang="en-US" dirty="0"/>
          </a:p>
        </p:txBody>
      </p:sp>
      <p:pic>
        <p:nvPicPr>
          <p:cNvPr id="2050" name="Picture 2"/>
          <p:cNvPicPr>
            <a:picLocks noChangeAspect="1" noChangeArrowheads="1"/>
          </p:cNvPicPr>
          <p:nvPr/>
        </p:nvPicPr>
        <p:blipFill>
          <a:blip r:embed="rId3" cstate="print"/>
          <a:srcRect r="1067"/>
          <a:stretch>
            <a:fillRect/>
          </a:stretch>
        </p:blipFill>
        <p:spPr bwMode="auto">
          <a:xfrm>
            <a:off x="342900" y="3048000"/>
            <a:ext cx="8481060" cy="2638425"/>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
        <p:nvSpPr>
          <p:cNvPr id="9" name="Rounded Rectangle 8"/>
          <p:cNvSpPr/>
          <p:nvPr/>
        </p:nvSpPr>
        <p:spPr bwMode="auto">
          <a:xfrm>
            <a:off x="609600" y="5334000"/>
            <a:ext cx="1371600" cy="228600"/>
          </a:xfrm>
          <a:prstGeom prst="roundRect">
            <a:avLst/>
          </a:prstGeom>
          <a:noFill/>
          <a:ln w="25400">
            <a:solidFill>
              <a:srgbClr val="FF00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Rounded Rectangle 7"/>
          <p:cNvSpPr/>
          <p:nvPr/>
        </p:nvSpPr>
        <p:spPr bwMode="auto">
          <a:xfrm>
            <a:off x="914400" y="3200400"/>
            <a:ext cx="2286000" cy="228600"/>
          </a:xfrm>
          <a:prstGeom prst="roundRect">
            <a:avLst/>
          </a:prstGeom>
          <a:noFill/>
          <a:ln w="25400">
            <a:solidFill>
              <a:srgbClr val="FF00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 xmlns:p14="http://schemas.microsoft.com/office/powerpoint/2007/7/12/main" val="41515865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None/>
            </a:pPr>
            <a:endParaRPr lang="en-US" sz="3600" b="1" dirty="0" smtClean="0"/>
          </a:p>
        </p:txBody>
      </p:sp>
      <p:sp>
        <p:nvSpPr>
          <p:cNvPr id="5" name="Slide Number Placeholder 4"/>
          <p:cNvSpPr>
            <a:spLocks noGrp="1"/>
          </p:cNvSpPr>
          <p:nvPr>
            <p:ph type="sldNum" sz="quarter" idx="4294967295"/>
          </p:nvPr>
        </p:nvSpPr>
        <p:spPr>
          <a:xfrm>
            <a:off x="7010400" y="6356350"/>
            <a:ext cx="2133600" cy="365125"/>
          </a:xfrm>
          <a:prstGeom prst="rect">
            <a:avLst/>
          </a:prstGeom>
        </p:spPr>
        <p:txBody>
          <a:bodyPr/>
          <a:lstStyle/>
          <a:p>
            <a:pPr>
              <a:defRPr/>
            </a:pPr>
            <a:fld id="{53B4BE8B-82E4-476B-B441-6BD86FD886FF}" type="slidenum">
              <a:rPr lang="en-US" smtClean="0"/>
              <a:pPr>
                <a:defRPr/>
              </a:pPr>
              <a:t>34</a:t>
            </a:fld>
            <a:endParaRPr lang="en-US" dirty="0"/>
          </a:p>
        </p:txBody>
      </p:sp>
      <p:pic>
        <p:nvPicPr>
          <p:cNvPr id="1026" name="Picture 2"/>
          <p:cNvPicPr>
            <a:picLocks noChangeAspect="1" noChangeArrowheads="1"/>
          </p:cNvPicPr>
          <p:nvPr/>
        </p:nvPicPr>
        <p:blipFill>
          <a:blip r:embed="rId2" cstate="print"/>
          <a:srcRect r="28691" b="32542"/>
          <a:stretch>
            <a:fillRect/>
          </a:stretch>
        </p:blipFill>
        <p:spPr bwMode="auto">
          <a:xfrm>
            <a:off x="381000" y="1371600"/>
            <a:ext cx="8402645" cy="4928267"/>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
        <p:nvSpPr>
          <p:cNvPr id="7" name="Rounded Rectangle 6"/>
          <p:cNvSpPr/>
          <p:nvPr/>
        </p:nvSpPr>
        <p:spPr bwMode="auto">
          <a:xfrm>
            <a:off x="1905000" y="1828800"/>
            <a:ext cx="1371600" cy="228600"/>
          </a:xfrm>
          <a:prstGeom prst="roundRect">
            <a:avLst/>
          </a:prstGeom>
          <a:noFill/>
          <a:ln w="25400">
            <a:solidFill>
              <a:srgbClr val="FF00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Rounded Rectangle 7"/>
          <p:cNvSpPr/>
          <p:nvPr/>
        </p:nvSpPr>
        <p:spPr bwMode="auto">
          <a:xfrm>
            <a:off x="1828800" y="5181600"/>
            <a:ext cx="7086600" cy="304800"/>
          </a:xfrm>
          <a:prstGeom prst="roundRect">
            <a:avLst/>
          </a:prstGeom>
          <a:noFill/>
          <a:ln w="25400">
            <a:solidFill>
              <a:srgbClr val="FF00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9" name="Picture 3"/>
          <p:cNvPicPr>
            <a:picLocks noChangeAspect="1" noChangeArrowheads="1"/>
          </p:cNvPicPr>
          <p:nvPr/>
        </p:nvPicPr>
        <p:blipFill>
          <a:blip r:embed="rId3" cstate="print"/>
          <a:srcRect/>
          <a:stretch>
            <a:fillRect/>
          </a:stretch>
        </p:blipFill>
        <p:spPr bwMode="auto">
          <a:xfrm>
            <a:off x="1819275" y="3810000"/>
            <a:ext cx="7248525" cy="2295525"/>
          </a:xfrm>
          <a:prstGeom prst="rect">
            <a:avLst/>
          </a:prstGeom>
          <a:noFill/>
          <a:ln w="6350">
            <a:solidFill>
              <a:schemeClr val="bg1"/>
            </a:solidFill>
            <a:miter lim="800000"/>
            <a:headEnd/>
            <a:tailEnd/>
          </a:ln>
          <a:effectLst>
            <a:outerShdw blurRad="50800" dist="165100" dir="2700000" algn="tl" rotWithShape="0">
              <a:prstClr val="black">
                <a:alpha val="40000"/>
              </a:prstClr>
            </a:outerShdw>
          </a:effectLst>
        </p:spPr>
      </p:pic>
      <p:sp>
        <p:nvSpPr>
          <p:cNvPr id="10" name="Rounded Rectangle 9"/>
          <p:cNvSpPr/>
          <p:nvPr/>
        </p:nvSpPr>
        <p:spPr bwMode="auto">
          <a:xfrm>
            <a:off x="1524000" y="3581400"/>
            <a:ext cx="7086600" cy="609600"/>
          </a:xfrm>
          <a:prstGeom prst="roundRect">
            <a:avLst/>
          </a:prstGeom>
          <a:noFill/>
          <a:ln w="25400">
            <a:solidFill>
              <a:srgbClr val="FF00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Rounded Rectangle 10"/>
          <p:cNvSpPr/>
          <p:nvPr/>
        </p:nvSpPr>
        <p:spPr bwMode="auto">
          <a:xfrm>
            <a:off x="2362200" y="5562600"/>
            <a:ext cx="6781800" cy="228600"/>
          </a:xfrm>
          <a:prstGeom prst="roundRect">
            <a:avLst/>
          </a:prstGeom>
          <a:noFill/>
          <a:ln w="25400">
            <a:solidFill>
              <a:srgbClr val="FF00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Title 1"/>
          <p:cNvSpPr>
            <a:spLocks noGrp="1"/>
          </p:cNvSpPr>
          <p:nvPr>
            <p:ph type="title"/>
          </p:nvPr>
        </p:nvSpPr>
        <p:spPr>
          <a:xfrm>
            <a:off x="457200" y="304800"/>
            <a:ext cx="8229600" cy="1143000"/>
          </a:xfrm>
        </p:spPr>
        <p:txBody>
          <a:bodyPr>
            <a:normAutofit/>
          </a:bodyPr>
          <a:lstStyle/>
          <a:p>
            <a:r>
              <a:rPr smtClean="0"/>
              <a:t>White box testing in practice</a:t>
            </a:r>
            <a:endParaRPr lang="en-US" b="1" dirty="0"/>
          </a:p>
        </p:txBody>
      </p:sp>
    </p:spTree>
    <p:extLst>
      <p:ext uri="{BB962C8B-B14F-4D97-AF65-F5344CB8AC3E}">
        <p14:creationId xmlns="" xmlns:p14="http://schemas.microsoft.com/office/powerpoint/2007/7/12/main" val="365239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0" grpId="1" animBg="1"/>
      <p:bldP spid="11" grpId="0" animBg="1"/>
      <p:bldP spid="11"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304800" y="1295400"/>
            <a:ext cx="6143625" cy="4114800"/>
          </a:xfrm>
          <a:prstGeom prst="rect">
            <a:avLst/>
          </a:prstGeom>
          <a:noFill/>
          <a:ln w="9525">
            <a:noFill/>
            <a:miter lim="800000"/>
            <a:headEnd/>
            <a:tailEnd/>
          </a:ln>
          <a:effectLst/>
        </p:spPr>
      </p:pic>
      <p:sp>
        <p:nvSpPr>
          <p:cNvPr id="3" name="Title 1"/>
          <p:cNvSpPr txBox="1">
            <a:spLocks/>
          </p:cNvSpPr>
          <p:nvPr/>
        </p:nvSpPr>
        <p:spPr>
          <a:xfrm>
            <a:off x="381000" y="685800"/>
            <a:ext cx="8763000" cy="1495794"/>
          </a:xfrm>
          <a:prstGeom prst="rect">
            <a:avLst/>
          </a:prstGeom>
        </p:spPr>
        <p:txBody>
          <a:bodyPr/>
          <a:lstStyle/>
          <a:p>
            <a:pPr lvl="0" algn="ctr" eaLnBrk="1" hangingPunct="1">
              <a:defRPr/>
            </a:pPr>
            <a:endParaRPr kumimoji="0" lang="en-US" sz="3200" b="0" i="0" u="none" strike="noStrike" kern="0" cap="none" spc="0" normalizeH="0" baseline="0" noProof="0" dirty="0">
              <a:ln>
                <a:noFill/>
              </a:ln>
              <a:solidFill>
                <a:srgbClr val="090F14"/>
              </a:solidFill>
              <a:effectLst/>
              <a:uLnTx/>
              <a:uFillTx/>
              <a:latin typeface="+mj-lt"/>
              <a:ea typeface="+mj-ea"/>
              <a:cs typeface="+mj-cs"/>
            </a:endParaRPr>
          </a:p>
        </p:txBody>
      </p:sp>
      <p:sp>
        <p:nvSpPr>
          <p:cNvPr id="4" name="Rounded Rectangle 3"/>
          <p:cNvSpPr/>
          <p:nvPr/>
        </p:nvSpPr>
        <p:spPr bwMode="auto">
          <a:xfrm>
            <a:off x="3962400" y="2914650"/>
            <a:ext cx="838200" cy="304800"/>
          </a:xfrm>
          <a:prstGeom prst="roundRect">
            <a:avLst>
              <a:gd name="adj" fmla="val 32468"/>
            </a:avLst>
          </a:prstGeom>
          <a:solidFill>
            <a:srgbClr val="FF0000">
              <a:alpha val="10196"/>
            </a:srgbClr>
          </a:solidFill>
          <a:ln w="63500">
            <a:solidFill>
              <a:srgbClr val="FF0000"/>
            </a:solidFill>
            <a:headEnd type="none" w="med" len="med"/>
            <a:tailEnd type="none" w="med" len="me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 name="Rounded Rectangle 4"/>
          <p:cNvSpPr/>
          <p:nvPr/>
        </p:nvSpPr>
        <p:spPr bwMode="auto">
          <a:xfrm>
            <a:off x="5791200" y="3657600"/>
            <a:ext cx="2209800" cy="2057400"/>
          </a:xfrm>
          <a:prstGeom prst="roundRect">
            <a:avLst>
              <a:gd name="adj" fmla="val 6963"/>
            </a:avLst>
          </a:prstGeom>
          <a:solidFill>
            <a:schemeClr val="tx1"/>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09728" tIns="0" rIns="109728" bIns="54864" numCol="1" rtlCol="0" anchor="t" anchorCtr="0" compatLnSpc="1">
            <a:prstTxWarp prst="textNoShape">
              <a:avLst/>
            </a:prstTxWarp>
          </a:bodyPr>
          <a:lstStyle/>
          <a:p>
            <a:pPr defTabSz="1096963" fontAlgn="base">
              <a:spcBef>
                <a:spcPct val="0"/>
              </a:spcBef>
              <a:spcAft>
                <a:spcPct val="0"/>
              </a:spcAft>
            </a:pPr>
            <a:r>
              <a:rPr lang="en-US" sz="1800" dirty="0" smtClean="0">
                <a:solidFill>
                  <a:srgbClr val="002060"/>
                </a:solidFill>
              </a:rPr>
              <a:t>Test input, generated by Pex</a:t>
            </a:r>
          </a:p>
        </p:txBody>
      </p:sp>
      <p:cxnSp>
        <p:nvCxnSpPr>
          <p:cNvPr id="8" name="Shape 7"/>
          <p:cNvCxnSpPr>
            <a:stCxn id="12" idx="1"/>
            <a:endCxn id="4" idx="2"/>
          </p:cNvCxnSpPr>
          <p:nvPr/>
        </p:nvCxnSpPr>
        <p:spPr>
          <a:xfrm rot="10800000">
            <a:off x="4381500" y="3219450"/>
            <a:ext cx="1485900" cy="2343150"/>
          </a:xfrm>
          <a:prstGeom prst="curvedConnector2">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9" name="Curved Right Arrow 8"/>
          <p:cNvSpPr/>
          <p:nvPr/>
        </p:nvSpPr>
        <p:spPr bwMode="auto">
          <a:xfrm rot="6781822" flipH="1" flipV="1">
            <a:off x="3288469" y="3484757"/>
            <a:ext cx="1211835" cy="4470596"/>
          </a:xfrm>
          <a:prstGeom prst="curved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10" name="Picture 4"/>
          <p:cNvPicPr>
            <a:picLocks noChangeAspect="1" noChangeArrowheads="1"/>
          </p:cNvPicPr>
          <p:nvPr/>
        </p:nvPicPr>
        <p:blipFill>
          <a:blip r:embed="rId3" cstate="print"/>
          <a:srcRect/>
          <a:stretch>
            <a:fillRect/>
          </a:stretch>
        </p:blipFill>
        <p:spPr bwMode="auto">
          <a:xfrm>
            <a:off x="2819400" y="4343400"/>
            <a:ext cx="1524000" cy="2362200"/>
          </a:xfrm>
          <a:prstGeom prst="rect">
            <a:avLst/>
          </a:prstGeom>
          <a:noFill/>
          <a:ln w="9525">
            <a:noFill/>
            <a:miter lim="800000"/>
            <a:headEnd/>
            <a:tailEnd/>
          </a:ln>
          <a:effectLst/>
        </p:spPr>
      </p:pic>
      <p:pic>
        <p:nvPicPr>
          <p:cNvPr id="11" name="Picture 6"/>
          <p:cNvPicPr>
            <a:picLocks noChangeAspect="1" noChangeArrowheads="1"/>
          </p:cNvPicPr>
          <p:nvPr/>
        </p:nvPicPr>
        <p:blipFill>
          <a:blip r:embed="rId4" cstate="print"/>
          <a:srcRect/>
          <a:stretch>
            <a:fillRect/>
          </a:stretch>
        </p:blipFill>
        <p:spPr bwMode="auto">
          <a:xfrm>
            <a:off x="5943600" y="4343400"/>
            <a:ext cx="1895475" cy="1276350"/>
          </a:xfrm>
          <a:prstGeom prst="rect">
            <a:avLst/>
          </a:prstGeom>
          <a:noFill/>
          <a:ln w="9525">
            <a:noFill/>
            <a:miter lim="800000"/>
            <a:headEnd/>
            <a:tailEnd/>
          </a:ln>
          <a:effectLst/>
        </p:spPr>
      </p:pic>
      <p:sp>
        <p:nvSpPr>
          <p:cNvPr id="12" name="Rounded Rectangle 11"/>
          <p:cNvSpPr/>
          <p:nvPr/>
        </p:nvSpPr>
        <p:spPr bwMode="auto">
          <a:xfrm>
            <a:off x="5867400" y="5410200"/>
            <a:ext cx="2057400" cy="304800"/>
          </a:xfrm>
          <a:prstGeom prst="roundRect">
            <a:avLst>
              <a:gd name="adj" fmla="val 50000"/>
            </a:avLst>
          </a:prstGeom>
          <a:solidFill>
            <a:srgbClr val="FF0000">
              <a:alpha val="10196"/>
            </a:srgbClr>
          </a:solidFill>
          <a:ln w="63500">
            <a:solidFill>
              <a:srgbClr val="FF0000"/>
            </a:solidFill>
            <a:headEnd type="none" w="med" len="med"/>
            <a:tailEnd type="none" w="med" len="me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Slide Number Placeholder 4"/>
          <p:cNvSpPr txBox="1">
            <a:spLocks/>
          </p:cNvSpPr>
          <p:nvPr/>
        </p:nvSpPr>
        <p:spPr>
          <a:xfrm>
            <a:off x="70104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B4BE8B-82E4-476B-B441-6BD86FD886FF}"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Title 1"/>
          <p:cNvSpPr txBox="1">
            <a:spLocks/>
          </p:cNvSpPr>
          <p:nvPr/>
        </p:nvSpPr>
        <p:spPr>
          <a:xfrm>
            <a:off x="381000" y="230187"/>
            <a:ext cx="8382000" cy="664797"/>
          </a:xfrm>
          <a:prstGeom prst="rect">
            <a:avLst/>
          </a:prstGeom>
        </p:spPr>
        <p:txBody>
          <a:bodyPr/>
          <a:lstStyle/>
          <a:p>
            <a:pPr marL="0" marR="0" lvl="0" indent="0" algn="l" defTabSz="912777" rtl="0" eaLnBrk="1" fontAlgn="base" latinLnBrk="0" hangingPunct="1">
              <a:lnSpc>
                <a:spcPct val="90000"/>
              </a:lnSpc>
              <a:spcBef>
                <a:spcPct val="0"/>
              </a:spcBef>
              <a:spcAft>
                <a:spcPct val="0"/>
              </a:spcAft>
              <a:buClrTx/>
              <a:buSzTx/>
              <a:buFontTx/>
              <a:buNone/>
              <a:tabLst/>
              <a:defRPr/>
            </a:pPr>
            <a:r>
              <a:rPr kumimoji="0" lang="en-US" sz="4700" b="0" i="0" u="none" strike="noStrike" kern="1200" cap="none" spc="-300" normalizeH="0" baseline="0" noProof="0" dirty="0" err="1"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Magneto" pitchFamily="82" charset="0"/>
                <a:cs typeface="Arial" charset="0"/>
              </a:rPr>
              <a:t>Pex</a:t>
            </a:r>
            <a:r>
              <a:rPr kumimoji="0" lang="en-US" sz="4700" b="0" i="0" u="none" strike="noStrike" kern="1200" cap="none" spc="-300" normalizeH="0" baseline="0" noProof="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Calibri" pitchFamily="34" charset="0"/>
                <a:ea typeface="+mn-ea"/>
                <a:cs typeface="Arial" charset="0"/>
              </a:rPr>
              <a:t> – Test Input </a:t>
            </a:r>
            <a:r>
              <a:rPr kumimoji="0" lang="en-US" sz="4700" b="0" i="0" u="none" strike="noStrike" kern="1200" cap="none" spc="-300" normalizeH="0" baseline="0" noProof="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Calibri" pitchFamily="34" charset="0"/>
                <a:ea typeface="+mn-ea"/>
                <a:cs typeface="Arial" charset="0"/>
              </a:rPr>
              <a:t>Generation</a:t>
            </a:r>
            <a:r>
              <a:rPr kumimoji="0" lang="en-US" sz="4700" b="0" i="0" u="none" strike="noStrike" kern="1200" cap="none" spc="-300" normalizeH="0" noProof="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Calibri" pitchFamily="34" charset="0"/>
                <a:ea typeface="+mn-ea"/>
                <a:cs typeface="Arial" charset="0"/>
              </a:rPr>
              <a:t> Demo</a:t>
            </a:r>
            <a:endParaRPr kumimoji="0" lang="en-US" sz="4700" b="0" i="0" u="none" strike="noStrike" kern="1200" cap="none" spc="-300" normalizeH="0" baseline="0" noProof="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Calibri" pitchFamily="34" charset="0"/>
              <a:ea typeface="+mn-ea"/>
              <a:cs typeface="Arial" charset="0"/>
            </a:endParaRPr>
          </a:p>
        </p:txBody>
      </p:sp>
    </p:spTree>
    <p:extLst>
      <p:ext uri="{BB962C8B-B14F-4D97-AF65-F5344CB8AC3E}">
        <p14:creationId xmlns="" xmlns:p14="http://schemas.microsoft.com/office/powerpoint/2007/7/12/main" val="35524821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2"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xit" presetSubtype="0" fill="hold" grpId="3" nodeType="withEffect">
                                  <p:stCondLst>
                                    <p:cond delay="0"/>
                                  </p:stCondLst>
                                  <p:childTnLst>
                                    <p:set>
                                      <p:cBhvr>
                                        <p:cTn id="30" dur="1" fill="hold">
                                          <p:stCondLst>
                                            <p:cond delay="0"/>
                                          </p:stCondLst>
                                        </p:cTn>
                                        <p:tgtEl>
                                          <p:spTgt spid="4"/>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5" grpId="0" animBg="1"/>
      <p:bldP spid="9"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dirty="0" smtClean="0">
                <a:solidFill>
                  <a:schemeClr val="accent4"/>
                </a:solidFill>
              </a:rPr>
              <a:t>#1 Enabler: finite model-finding</a:t>
            </a:r>
            <a:endParaRPr lang="en-US" dirty="0">
              <a:solidFill>
                <a:schemeClr val="accent4"/>
              </a:solidFill>
            </a:endParaRPr>
          </a:p>
        </p:txBody>
      </p:sp>
      <p:sp>
        <p:nvSpPr>
          <p:cNvPr id="3" name="Content Placeholder 2"/>
          <p:cNvSpPr>
            <a:spLocks noGrp="1"/>
          </p:cNvSpPr>
          <p:nvPr>
            <p:ph idx="1"/>
          </p:nvPr>
        </p:nvSpPr>
        <p:spPr>
          <a:xfrm>
            <a:off x="394252" y="1212769"/>
            <a:ext cx="8382000" cy="3313215"/>
          </a:xfrm>
        </p:spPr>
        <p:txBody>
          <a:bodyPr/>
          <a:lstStyle/>
          <a:p>
            <a:pPr>
              <a:buNone/>
            </a:pPr>
            <a:endParaRPr lang="en-US" sz="2000" b="1" dirty="0" smtClean="0"/>
          </a:p>
          <a:p>
            <a:r>
              <a:rPr lang="en-US" sz="2000" b="1" dirty="0" smtClean="0"/>
              <a:t>Model generation</a:t>
            </a:r>
          </a:p>
          <a:p>
            <a:pPr lvl="1"/>
            <a:r>
              <a:rPr sz="2000" dirty="0" smtClean="0"/>
              <a:t>Models used as test inputs</a:t>
            </a:r>
            <a:endParaRPr lang="en-US" sz="2000" dirty="0" smtClean="0"/>
          </a:p>
          <a:p>
            <a:pPr lvl="1"/>
            <a:endParaRPr sz="2000" dirty="0" smtClean="0"/>
          </a:p>
          <a:p>
            <a:r>
              <a:rPr lang="en-US" sz="2000" b="1" dirty="0" smtClean="0"/>
              <a:t>Incremental</a:t>
            </a:r>
            <a:r>
              <a:rPr lang="en-US" sz="2000" dirty="0" smtClean="0"/>
              <a:t> solving</a:t>
            </a:r>
          </a:p>
          <a:p>
            <a:pPr lvl="1"/>
            <a:r>
              <a:rPr lang="en-US" sz="2000" dirty="0" smtClean="0"/>
              <a:t>Given a formula </a:t>
            </a:r>
            <a:r>
              <a:rPr lang="en-US" sz="2000" i="1" dirty="0" smtClean="0"/>
              <a:t>F</a:t>
            </a:r>
            <a:r>
              <a:rPr lang="en-US" sz="2000" dirty="0" smtClean="0"/>
              <a:t>, find a model </a:t>
            </a:r>
            <a:r>
              <a:rPr lang="en-US" sz="2000" i="1" dirty="0" smtClean="0"/>
              <a:t>M</a:t>
            </a:r>
            <a:r>
              <a:rPr lang="en-US" sz="2000" dirty="0" smtClean="0"/>
              <a:t>, that minimizes the value of the variables </a:t>
            </a:r>
            <a:r>
              <a:rPr lang="en-US" sz="2000" i="1" dirty="0" smtClean="0"/>
              <a:t>x</a:t>
            </a:r>
            <a:r>
              <a:rPr lang="en-US" sz="2000" i="1" baseline="-25000" dirty="0" smtClean="0"/>
              <a:t>0 </a:t>
            </a:r>
            <a:r>
              <a:rPr lang="en-US" sz="2000" i="1" dirty="0" smtClean="0"/>
              <a:t>… </a:t>
            </a:r>
            <a:r>
              <a:rPr lang="en-US" sz="2000" i="1" dirty="0" err="1" smtClean="0"/>
              <a:t>x</a:t>
            </a:r>
            <a:r>
              <a:rPr lang="en-US" sz="2000" i="1" baseline="-25000" dirty="0" err="1" smtClean="0"/>
              <a:t>n</a:t>
            </a:r>
            <a:endParaRPr lang="en-US" sz="2400" dirty="0" smtClean="0"/>
          </a:p>
          <a:p>
            <a:pPr lvl="1"/>
            <a:r>
              <a:rPr sz="2000" b="1" dirty="0" smtClean="0"/>
              <a:t>Push</a:t>
            </a:r>
            <a:r>
              <a:rPr sz="2000" dirty="0" smtClean="0"/>
              <a:t> / </a:t>
            </a:r>
            <a:r>
              <a:rPr sz="2000" b="1" dirty="0" smtClean="0"/>
              <a:t>Pop</a:t>
            </a:r>
            <a:r>
              <a:rPr sz="2000" dirty="0" smtClean="0"/>
              <a:t> of contexts for model mini</a:t>
            </a:r>
            <a:r>
              <a:rPr lang="en-US" sz="2000" dirty="0" smtClean="0"/>
              <a:t>mi</a:t>
            </a:r>
            <a:r>
              <a:rPr sz="2000" dirty="0" smtClean="0"/>
              <a:t>zation</a:t>
            </a:r>
            <a:endParaRPr lang="en-US" sz="2000" dirty="0" smtClean="0"/>
          </a:p>
          <a:p>
            <a:pPr lvl="1"/>
            <a:endParaRPr lang="en-US" sz="2000" dirty="0" smtClean="0"/>
          </a:p>
          <a:p>
            <a:r>
              <a:rPr lang="en-US" sz="2300" dirty="0" smtClean="0"/>
              <a:t>Demo: Example Z3 model</a:t>
            </a:r>
          </a:p>
        </p:txBody>
      </p:sp>
      <p:sp>
        <p:nvSpPr>
          <p:cNvPr id="4" name="Title 1"/>
          <p:cNvSpPr txBox="1">
            <a:spLocks/>
          </p:cNvSpPr>
          <p:nvPr/>
        </p:nvSpPr>
        <p:spPr>
          <a:xfrm>
            <a:off x="274983" y="4709425"/>
            <a:ext cx="8382000" cy="6093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0" fontAlgn="base" latinLnBrk="0" hangingPunct="0">
              <a:lnSpc>
                <a:spcPct val="90000"/>
              </a:lnSpc>
              <a:spcBef>
                <a:spcPct val="0"/>
              </a:spcBef>
              <a:spcAft>
                <a:spcPct val="0"/>
              </a:spcAft>
              <a:buClrTx/>
              <a:buSzTx/>
              <a:buFontTx/>
              <a:buNone/>
              <a:tabLst/>
              <a:defRPr/>
            </a:pPr>
            <a:r>
              <a:rPr kumimoji="0" lang="en-US" sz="4400" b="0" i="0" u="none" strike="noStrike" kern="1200" cap="none" spc="-300" normalizeH="0" baseline="0" noProof="0" dirty="0" smtClean="0">
                <a:ln w="3175">
                  <a:noFill/>
                </a:ln>
                <a:solidFill>
                  <a:srgbClr val="FF7C80"/>
                </a:solidFill>
                <a:effectLst>
                  <a:outerShdw blurRad="50800" dist="38100" dir="2700000" algn="tl" rotWithShape="0">
                    <a:prstClr val="black">
                      <a:alpha val="40000"/>
                    </a:prstClr>
                  </a:outerShdw>
                </a:effectLst>
                <a:uLnTx/>
                <a:uFillTx/>
                <a:latin typeface="Segoe" pitchFamily="34" charset="0"/>
                <a:ea typeface="+mn-ea"/>
                <a:cs typeface="Arial" charset="0"/>
              </a:rPr>
              <a:t>#1 Challenge: </a:t>
            </a:r>
            <a:r>
              <a:rPr kumimoji="0" lang="en-US" sz="4400" b="0" i="0" u="none" strike="noStrike" kern="1200" cap="none" spc="-300" normalizeH="0" baseline="0" noProof="0" dirty="0" smtClean="0">
                <a:ln w="3175">
                  <a:noFill/>
                </a:ln>
                <a:solidFill>
                  <a:srgbClr val="FF7C80"/>
                </a:solidFill>
                <a:effectLst>
                  <a:outerShdw blurRad="50800" dist="38100" dir="2700000" algn="tl" rotWithShape="0">
                    <a:prstClr val="black">
                      <a:alpha val="40000"/>
                    </a:prstClr>
                  </a:outerShdw>
                </a:effectLst>
                <a:uLnTx/>
                <a:uFillTx/>
                <a:latin typeface="Segoe" pitchFamily="34" charset="0"/>
                <a:ea typeface="+mn-ea"/>
                <a:cs typeface="Arial" charset="0"/>
              </a:rPr>
              <a:t>non-finite</a:t>
            </a:r>
            <a:r>
              <a:rPr kumimoji="0" lang="en-US" sz="4400" b="0" i="0" u="none" strike="noStrike" kern="1200" cap="none" spc="-300" normalizeH="0" noProof="0" dirty="0" smtClean="0">
                <a:ln w="3175">
                  <a:noFill/>
                </a:ln>
                <a:solidFill>
                  <a:srgbClr val="FF7C80"/>
                </a:solidFill>
                <a:effectLst>
                  <a:outerShdw blurRad="50800" dist="38100" dir="2700000" algn="tl" rotWithShape="0">
                    <a:prstClr val="black">
                      <a:alpha val="40000"/>
                    </a:prstClr>
                  </a:outerShdw>
                </a:effectLst>
                <a:uLnTx/>
                <a:uFillTx/>
                <a:latin typeface="Segoe" pitchFamily="34" charset="0"/>
                <a:ea typeface="+mn-ea"/>
                <a:cs typeface="Arial" charset="0"/>
              </a:rPr>
              <a:t> </a:t>
            </a:r>
            <a:r>
              <a:rPr kumimoji="0" lang="en-US" sz="4400" b="0" i="0" u="none" strike="noStrike" kern="1200" cap="none" spc="-300" normalizeH="0" baseline="0" noProof="0" dirty="0" smtClean="0">
                <a:ln w="3175">
                  <a:noFill/>
                </a:ln>
                <a:solidFill>
                  <a:srgbClr val="FF7C80"/>
                </a:solidFill>
                <a:effectLst>
                  <a:outerShdw blurRad="50800" dist="38100" dir="2700000" algn="tl" rotWithShape="0">
                    <a:prstClr val="black">
                      <a:alpha val="40000"/>
                    </a:prstClr>
                  </a:outerShdw>
                </a:effectLst>
                <a:uLnTx/>
                <a:uFillTx/>
                <a:latin typeface="Segoe" pitchFamily="34" charset="0"/>
                <a:ea typeface="+mn-ea"/>
                <a:cs typeface="Arial" charset="0"/>
              </a:rPr>
              <a:t>model-finding</a:t>
            </a:r>
            <a:endParaRPr kumimoji="0" lang="en-US" sz="4400" b="0" i="0" u="none" strike="noStrike" kern="1200" cap="none" spc="-300" normalizeH="0" baseline="0" noProof="0" dirty="0">
              <a:ln w="3175">
                <a:noFill/>
              </a:ln>
              <a:solidFill>
                <a:srgbClr val="FF7C80"/>
              </a:solidFill>
              <a:effectLst>
                <a:outerShdw blurRad="50800" dist="38100" dir="2700000" algn="tl" rotWithShape="0">
                  <a:prstClr val="black">
                    <a:alpha val="40000"/>
                  </a:prstClr>
                </a:outerShdw>
              </a:effectLst>
              <a:uLnTx/>
              <a:uFillTx/>
              <a:latin typeface="Segoe" pitchFamily="34" charset="0"/>
              <a:ea typeface="+mn-ea"/>
              <a:cs typeface="Arial" charset="0"/>
            </a:endParaRPr>
          </a:p>
        </p:txBody>
      </p:sp>
      <p:sp>
        <p:nvSpPr>
          <p:cNvPr id="5" name="Title 1"/>
          <p:cNvSpPr txBox="1">
            <a:spLocks/>
          </p:cNvSpPr>
          <p:nvPr/>
        </p:nvSpPr>
        <p:spPr>
          <a:xfrm>
            <a:off x="327991" y="5550522"/>
            <a:ext cx="8382000" cy="121879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0" fontAlgn="base" latinLnBrk="0" hangingPunct="0">
              <a:lnSpc>
                <a:spcPct val="90000"/>
              </a:lnSpc>
              <a:spcBef>
                <a:spcPct val="0"/>
              </a:spcBef>
              <a:spcAft>
                <a:spcPct val="0"/>
              </a:spcAft>
              <a:buClrTx/>
              <a:buSzTx/>
              <a:buFontTx/>
              <a:buNone/>
              <a:tabLst/>
              <a:defRPr/>
            </a:pPr>
            <a:r>
              <a:rPr kumimoji="0" lang="en-US" sz="4400" b="0" i="0" u="none" strike="noStrike" kern="1200" cap="none" spc="-300" normalizeH="0" baseline="0" noProof="0" dirty="0" smtClean="0">
                <a:ln w="3175">
                  <a:noFill/>
                </a:ln>
                <a:solidFill>
                  <a:srgbClr val="F1C283"/>
                </a:solidFill>
                <a:effectLst>
                  <a:outerShdw blurRad="50800" dist="38100" dir="2700000" algn="tl" rotWithShape="0">
                    <a:prstClr val="black">
                      <a:alpha val="40000"/>
                    </a:prstClr>
                  </a:outerShdw>
                </a:effectLst>
                <a:uLnTx/>
                <a:uFillTx/>
                <a:latin typeface="Segoe" pitchFamily="34" charset="0"/>
                <a:ea typeface="+mn-ea"/>
                <a:cs typeface="Arial" charset="0"/>
              </a:rPr>
              <a:t>#1 Direction: Model-driven </a:t>
            </a:r>
            <a:br>
              <a:rPr kumimoji="0" lang="en-US" sz="4400" b="0" i="0" u="none" strike="noStrike" kern="1200" cap="none" spc="-300" normalizeH="0" baseline="0" noProof="0" dirty="0" smtClean="0">
                <a:ln w="3175">
                  <a:noFill/>
                </a:ln>
                <a:solidFill>
                  <a:srgbClr val="F1C283"/>
                </a:solidFill>
                <a:effectLst>
                  <a:outerShdw blurRad="50800" dist="38100" dir="2700000" algn="tl" rotWithShape="0">
                    <a:prstClr val="black">
                      <a:alpha val="40000"/>
                    </a:prstClr>
                  </a:outerShdw>
                </a:effectLst>
                <a:uLnTx/>
                <a:uFillTx/>
                <a:latin typeface="Segoe" pitchFamily="34" charset="0"/>
                <a:ea typeface="+mn-ea"/>
                <a:cs typeface="Arial" charset="0"/>
              </a:rPr>
            </a:br>
            <a:r>
              <a:rPr kumimoji="0" lang="en-US" sz="4400" b="0" i="0" u="none" strike="noStrike" kern="1200" cap="none" spc="-300" normalizeH="0" baseline="0" noProof="0" dirty="0" smtClean="0">
                <a:ln w="3175">
                  <a:noFill/>
                </a:ln>
                <a:solidFill>
                  <a:srgbClr val="F1C283"/>
                </a:solidFill>
                <a:effectLst>
                  <a:outerShdw blurRad="50800" dist="38100" dir="2700000" algn="tl" rotWithShape="0">
                    <a:prstClr val="black">
                      <a:alpha val="40000"/>
                    </a:prstClr>
                  </a:outerShdw>
                </a:effectLst>
                <a:uLnTx/>
                <a:uFillTx/>
                <a:latin typeface="Segoe" pitchFamily="34" charset="0"/>
                <a:ea typeface="+mn-ea"/>
                <a:cs typeface="Arial" charset="0"/>
              </a:rPr>
              <a:t>Dynamic Symbolic Execution</a:t>
            </a:r>
            <a:endParaRPr kumimoji="0" lang="en-US" sz="4400" b="0" i="0" u="none" strike="noStrike" kern="1200" cap="none" spc="-300" normalizeH="0" baseline="0" noProof="0" dirty="0">
              <a:ln w="3175">
                <a:noFill/>
              </a:ln>
              <a:solidFill>
                <a:srgbClr val="F1C283"/>
              </a:solidFill>
              <a:effectLst>
                <a:outerShdw blurRad="50800" dist="38100" dir="2700000" algn="tl" rotWithShape="0">
                  <a:prstClr val="black">
                    <a:alpha val="40000"/>
                  </a:prstClr>
                </a:outerShdw>
              </a:effectLst>
              <a:uLnTx/>
              <a:uFillTx/>
              <a:latin typeface="Segoe" pitchFamily="34" charset="0"/>
              <a:ea typeface="+mn-ea"/>
              <a:cs typeface="Arial" charset="0"/>
            </a:endParaRPr>
          </a:p>
        </p:txBody>
      </p:sp>
    </p:spTree>
    <p:extLst>
      <p:ext uri="{BB962C8B-B14F-4D97-AF65-F5344CB8AC3E}">
        <p14:creationId xmlns="" xmlns:p14="http://schemas.microsoft.com/office/powerpoint/2007/7/12/main" val="15206706"/>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Static Program Analysis</a:t>
            </a:r>
            <a:endParaRPr lang="en-US" dirty="0"/>
          </a:p>
        </p:txBody>
      </p:sp>
      <p:sp>
        <p:nvSpPr>
          <p:cNvPr id="3" name="Content Placeholder 2"/>
          <p:cNvSpPr>
            <a:spLocks noGrp="1"/>
          </p:cNvSpPr>
          <p:nvPr>
            <p:ph idx="1"/>
          </p:nvPr>
        </p:nvSpPr>
        <p:spPr>
          <a:xfrm>
            <a:off x="381000" y="1412875"/>
            <a:ext cx="8382000" cy="4925964"/>
          </a:xfrm>
        </p:spPr>
        <p:txBody>
          <a:bodyPr/>
          <a:lstStyle/>
          <a:p>
            <a:r>
              <a:rPr lang="en-US" dirty="0" smtClean="0"/>
              <a:t>Application: </a:t>
            </a:r>
            <a:r>
              <a:rPr lang="en-US" dirty="0" err="1" smtClean="0"/>
              <a:t>PREfix</a:t>
            </a:r>
            <a:r>
              <a:rPr lang="en-US" dirty="0" smtClean="0"/>
              <a:t> Static Analysis </a:t>
            </a:r>
          </a:p>
          <a:p>
            <a:endParaRPr lang="en-US" dirty="0" smtClean="0"/>
          </a:p>
          <a:p>
            <a:pPr>
              <a:buNone/>
            </a:pPr>
            <a:endParaRPr lang="en-US" dirty="0" smtClean="0"/>
          </a:p>
          <a:p>
            <a:pPr>
              <a:buNone/>
            </a:pPr>
            <a:endParaRPr lang="en-US" dirty="0" smtClean="0"/>
          </a:p>
          <a:p>
            <a:endParaRPr lang="en-US" dirty="0" smtClean="0"/>
          </a:p>
          <a:p>
            <a:pPr>
              <a:buNone/>
            </a:pPr>
            <a:endParaRPr lang="en-US" dirty="0" smtClean="0"/>
          </a:p>
          <a:p>
            <a:r>
              <a:rPr lang="en-US" dirty="0" smtClean="0"/>
              <a:t>Enabler: Bit-precise support</a:t>
            </a:r>
          </a:p>
          <a:p>
            <a:r>
              <a:rPr lang="en-US" dirty="0" smtClean="0"/>
              <a:t>Challenge: Speed</a:t>
            </a:r>
          </a:p>
          <a:p>
            <a:r>
              <a:rPr lang="en-US" dirty="0" smtClean="0"/>
              <a:t>More about </a:t>
            </a:r>
            <a:r>
              <a:rPr lang="en-US" dirty="0" err="1" smtClean="0"/>
              <a:t>PREfix</a:t>
            </a:r>
            <a:r>
              <a:rPr lang="en-US" dirty="0" smtClean="0"/>
              <a:t> &amp; Z3 by Yannick Moy</a:t>
            </a:r>
            <a:endParaRPr lang="en-US" dirty="0"/>
          </a:p>
        </p:txBody>
      </p:sp>
      <p:sp>
        <p:nvSpPr>
          <p:cNvPr id="5" name="Subtitle 2"/>
          <p:cNvSpPr txBox="1">
            <a:spLocks/>
          </p:cNvSpPr>
          <p:nvPr/>
        </p:nvSpPr>
        <p:spPr bwMode="auto">
          <a:xfrm>
            <a:off x="801756" y="1977886"/>
            <a:ext cx="3863009" cy="2673627"/>
          </a:xfrm>
          <a:prstGeom prst="rect">
            <a:avLst/>
          </a:prstGeom>
          <a:ln>
            <a:solidFill>
              <a:schemeClr val="accent2">
                <a:lumMod val="50000"/>
              </a:schemeClr>
            </a:solidFill>
          </a:ln>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Lst>
        </p:spPr>
        <p:txBody>
          <a:bodyPr vert="horz" wrap="square" lIns="0" tIns="0" rIns="0" bIns="0" numCol="1" anchor="t" anchorCtr="0" compatLnSpc="1">
            <a:prstTxWarp prst="textNoShape">
              <a:avLst/>
            </a:prstTxWarp>
            <a:noAutofit/>
          </a:bodyPr>
          <a:lstStyle/>
          <a:p>
            <a:pPr marL="384175" marR="0" lvl="0" indent="-384175" algn="l" defTabSz="912813" rtl="0" eaLnBrk="1" fontAlgn="base" latinLnBrk="0" hangingPunct="1">
              <a:lnSpc>
                <a:spcPct val="90000"/>
              </a:lnSpc>
              <a:spcBef>
                <a:spcPct val="20000"/>
              </a:spcBef>
              <a:spcAft>
                <a:spcPct val="0"/>
              </a:spcAft>
              <a:buClrTx/>
              <a:buSzPct val="90000"/>
              <a:tabLst/>
              <a:defRPr/>
            </a:pP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int</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binary_search</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int</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arr</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int</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low, </a:t>
            </a:r>
            <a:br>
              <a:rPr kumimoji="0" lang="en-US" sz="2000" b="0" i="0" u="none" strike="noStrike" kern="1200" cap="none" spc="0" normalizeH="0" baseline="0" noProof="0" dirty="0" smtClean="0">
                <a:ln>
                  <a:noFill/>
                </a:ln>
                <a:solidFill>
                  <a:schemeClr val="bg1"/>
                </a:solidFill>
                <a:effectLst/>
                <a:uLnTx/>
                <a:uFillTx/>
                <a:latin typeface="+mn-lt"/>
                <a:ea typeface="+mn-ea"/>
                <a:cs typeface="+mn-cs"/>
              </a:rPr>
            </a:b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int</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high, </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int</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key)  </a:t>
            </a:r>
          </a:p>
          <a:p>
            <a:pPr marL="384175" marR="0" lvl="0" indent="-384175" algn="l" defTabSz="912813" rtl="0" eaLnBrk="1" fontAlgn="base" latinLnBrk="0" hangingPunct="1">
              <a:lnSpc>
                <a:spcPct val="90000"/>
              </a:lnSpc>
              <a:spcBef>
                <a:spcPct val="20000"/>
              </a:spcBef>
              <a:spcAft>
                <a:spcPct val="0"/>
              </a:spcAft>
              <a:buClrTx/>
              <a:buSzPct val="90000"/>
              <a:tabLst/>
              <a:defRPr/>
            </a:pPr>
            <a:r>
              <a:rPr lang="en-US" sz="2000" dirty="0" smtClean="0">
                <a:solidFill>
                  <a:schemeClr val="bg1"/>
                </a:solidFill>
                <a:latin typeface="+mn-lt"/>
              </a:rPr>
              <a:t>    </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while (low &lt;= high)   {</a:t>
            </a:r>
          </a:p>
          <a:p>
            <a:pPr marL="384175" marR="0" lvl="0" indent="-384175" algn="l" defTabSz="912813" rtl="0" eaLnBrk="1" fontAlgn="base" latinLnBrk="0" hangingPunct="1">
              <a:lnSpc>
                <a:spcPct val="90000"/>
              </a:lnSpc>
              <a:spcBef>
                <a:spcPct val="20000"/>
              </a:spcBef>
              <a:spcAft>
                <a:spcPct val="0"/>
              </a:spcAft>
              <a:buClrTx/>
              <a:buSzPct val="90000"/>
              <a:tabLst/>
              <a:defRPr/>
            </a:pPr>
            <a:r>
              <a:rPr lang="en-US" sz="2000" dirty="0" smtClean="0">
                <a:solidFill>
                  <a:schemeClr val="bg1"/>
                </a:solidFill>
                <a:latin typeface="+mn-lt"/>
              </a:rPr>
              <a:t> 		</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Find middle value</a:t>
            </a:r>
          </a:p>
          <a:p>
            <a:pPr marL="384175" marR="0" lvl="0" indent="-384175" algn="l" defTabSz="912813" rtl="0" eaLnBrk="1" fontAlgn="base" latinLnBrk="0" hangingPunct="1">
              <a:lnSpc>
                <a:spcPct val="90000"/>
              </a:lnSpc>
              <a:spcBef>
                <a:spcPct val="20000"/>
              </a:spcBef>
              <a:spcAft>
                <a:spcPct val="0"/>
              </a:spcAft>
              <a:buClrTx/>
              <a:buSzPct val="90000"/>
              <a:tabLst/>
              <a:defRPr/>
            </a:pPr>
            <a:r>
              <a:rPr lang="en-US" sz="2000" dirty="0" smtClean="0">
                <a:solidFill>
                  <a:schemeClr val="bg1"/>
                </a:solidFill>
                <a:latin typeface="+mn-lt"/>
              </a:rPr>
              <a:t>		</a:t>
            </a:r>
            <a:r>
              <a:rPr lang="en-US" sz="2000" dirty="0" err="1" smtClean="0">
                <a:solidFill>
                  <a:schemeClr val="bg1"/>
                </a:solidFill>
                <a:latin typeface="+mn-lt"/>
              </a:rPr>
              <a:t>i</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nt</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mid = (low + high) / 2;</a:t>
            </a:r>
          </a:p>
          <a:p>
            <a:pPr marL="384175" marR="0" lvl="0" indent="-384175" algn="l" defTabSz="912813" rtl="0" eaLnBrk="1" fontAlgn="base" latinLnBrk="0" hangingPunct="1">
              <a:lnSpc>
                <a:spcPct val="90000"/>
              </a:lnSpc>
              <a:spcBef>
                <a:spcPct val="20000"/>
              </a:spcBef>
              <a:spcAft>
                <a:spcPct val="0"/>
              </a:spcAft>
              <a:buClrTx/>
              <a:buSzPct val="90000"/>
              <a:tabLst/>
              <a:defRPr/>
            </a:pPr>
            <a:r>
              <a:rPr lang="en-US" sz="2000" dirty="0" smtClean="0">
                <a:solidFill>
                  <a:schemeClr val="bg1"/>
                </a:solidFill>
                <a:latin typeface="+mn-lt"/>
              </a:rPr>
              <a:t>		</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int</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val</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 </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arr</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[mid];</a:t>
            </a:r>
          </a:p>
          <a:p>
            <a:pPr marL="384175" marR="0" lvl="0" indent="-384175" algn="l" defTabSz="912813" rtl="0" eaLnBrk="1" fontAlgn="base" latinLnBrk="0" hangingPunct="1">
              <a:lnSpc>
                <a:spcPct val="90000"/>
              </a:lnSpc>
              <a:spcBef>
                <a:spcPct val="20000"/>
              </a:spcBef>
              <a:spcAft>
                <a:spcPct val="0"/>
              </a:spcAft>
              <a:buClrTx/>
              <a:buSzPct val="90000"/>
              <a:tabLst/>
              <a:defRPr/>
            </a:pPr>
            <a:r>
              <a:rPr lang="en-US" sz="2000" dirty="0" smtClean="0">
                <a:solidFill>
                  <a:schemeClr val="bg1"/>
                </a:solidFill>
                <a:latin typeface="+mn-lt"/>
              </a:rPr>
              <a:t>		</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Refine range</a:t>
            </a:r>
          </a:p>
          <a:p>
            <a:pPr marL="384175" marR="0" lvl="0" indent="-384175" algn="l" defTabSz="912813" rtl="0" eaLnBrk="1" fontAlgn="base" latinLnBrk="0" hangingPunct="1">
              <a:lnSpc>
                <a:spcPct val="90000"/>
              </a:lnSpc>
              <a:spcBef>
                <a:spcPct val="20000"/>
              </a:spcBef>
              <a:spcAft>
                <a:spcPct val="0"/>
              </a:spcAft>
              <a:buClrTx/>
              <a:buSzPct val="90000"/>
              <a:tabLst/>
              <a:defRPr/>
            </a:pPr>
            <a:r>
              <a:rPr lang="en-US" sz="2000" dirty="0" smtClean="0">
                <a:solidFill>
                  <a:schemeClr val="bg1"/>
                </a:solidFill>
                <a:latin typeface="+mn-lt"/>
              </a:rPr>
              <a:t>		.</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a:t>
            </a:r>
          </a:p>
        </p:txBody>
      </p:sp>
      <p:sp>
        <p:nvSpPr>
          <p:cNvPr id="6" name="Subtitle 2"/>
          <p:cNvSpPr txBox="1">
            <a:spLocks/>
          </p:cNvSpPr>
          <p:nvPr/>
        </p:nvSpPr>
        <p:spPr bwMode="auto">
          <a:xfrm>
            <a:off x="5486400" y="1958008"/>
            <a:ext cx="2597426" cy="2667000"/>
          </a:xfrm>
          <a:prstGeom prst="rect">
            <a:avLst/>
          </a:prstGeom>
          <a:ln>
            <a:solidFill>
              <a:schemeClr val="accent2">
                <a:lumMod val="50000"/>
              </a:schemeClr>
            </a:solidFill>
          </a:ln>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Lst>
        </p:spPr>
        <p:txBody>
          <a:bodyPr vert="horz" wrap="square" lIns="0" tIns="0" rIns="0" bIns="0" numCol="1" anchor="t" anchorCtr="0" compatLnSpc="1">
            <a:prstTxWarp prst="textNoShape">
              <a:avLst/>
            </a:prstTxWarp>
            <a:noAutofit/>
          </a:bodyPr>
          <a:lstStyle/>
          <a:p>
            <a:pPr marL="384175" marR="0" lvl="0" indent="-384175" algn="l" defTabSz="912813" rtl="0" eaLnBrk="1" fontAlgn="base" latinLnBrk="0" hangingPunct="1">
              <a:lnSpc>
                <a:spcPct val="90000"/>
              </a:lnSpc>
              <a:spcBef>
                <a:spcPct val="20000"/>
              </a:spcBef>
              <a:spcAft>
                <a:spcPct val="0"/>
              </a:spcAft>
              <a:buClrTx/>
              <a:buSzPct val="90000"/>
              <a:tabLst/>
              <a:defRPr/>
            </a:pPr>
            <a:r>
              <a:rPr lang="en-US" sz="2000" dirty="0" smtClean="0">
                <a:solidFill>
                  <a:schemeClr val="bg1"/>
                </a:solidFill>
                <a:latin typeface="+mn-lt"/>
              </a:rPr>
              <a:t>string </a:t>
            </a:r>
            <a:r>
              <a:rPr lang="en-US" sz="2000" dirty="0" err="1" smtClean="0">
                <a:solidFill>
                  <a:schemeClr val="bg1"/>
                </a:solidFill>
                <a:latin typeface="+mn-lt"/>
              </a:rPr>
              <a:t>itoa</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int</a:t>
            </a:r>
            <a:r>
              <a:rPr kumimoji="0" lang="en-US" sz="2000" b="0" i="0" u="none" strike="noStrike" kern="1200" cap="none" spc="0" normalizeH="0" noProof="0" dirty="0" smtClean="0">
                <a:ln>
                  <a:noFill/>
                </a:ln>
                <a:solidFill>
                  <a:schemeClr val="bg1"/>
                </a:solidFill>
                <a:effectLst/>
                <a:uLnTx/>
                <a:uFillTx/>
                <a:latin typeface="+mn-lt"/>
                <a:ea typeface="+mn-ea"/>
                <a:cs typeface="+mn-cs"/>
              </a:rPr>
              <a:t> </a:t>
            </a:r>
            <a:r>
              <a:rPr lang="en-US" sz="2000" dirty="0" err="1" smtClean="0">
                <a:solidFill>
                  <a:schemeClr val="bg1"/>
                </a:solidFill>
                <a:latin typeface="+mn-lt"/>
              </a:rPr>
              <a:t>n</a:t>
            </a:r>
            <a:r>
              <a:rPr kumimoji="0" lang="en-US" sz="2000" b="0" i="0" u="none" strike="noStrike" kern="1200" cap="none" spc="0" normalizeH="0" noProof="0" dirty="0" smtClean="0">
                <a:ln>
                  <a:noFill/>
                </a:ln>
                <a:solidFill>
                  <a:schemeClr val="bg1"/>
                </a:solidFill>
                <a:effectLst/>
                <a:uLnTx/>
                <a:uFillTx/>
                <a:latin typeface="+mn-lt"/>
                <a:ea typeface="+mn-ea"/>
                <a:cs typeface="+mn-cs"/>
              </a:rPr>
              <a:t>) {</a:t>
            </a:r>
          </a:p>
          <a:p>
            <a:pPr marL="384175" marR="0" lvl="0" indent="-384175" algn="l" defTabSz="912813" rtl="0" eaLnBrk="1" fontAlgn="base" latinLnBrk="0" hangingPunct="1">
              <a:lnSpc>
                <a:spcPct val="90000"/>
              </a:lnSpc>
              <a:spcBef>
                <a:spcPct val="20000"/>
              </a:spcBef>
              <a:spcAft>
                <a:spcPct val="0"/>
              </a:spcAft>
              <a:buClrTx/>
              <a:buSzPct val="90000"/>
              <a:tabLst/>
              <a:defRPr/>
            </a:pPr>
            <a:r>
              <a:rPr lang="en-US" sz="2000" dirty="0" smtClean="0">
                <a:solidFill>
                  <a:schemeClr val="bg1"/>
                </a:solidFill>
                <a:latin typeface="+mn-lt"/>
              </a:rPr>
              <a:t>     string s = “”;</a:t>
            </a:r>
            <a:endParaRPr kumimoji="0" lang="en-US" sz="2000" b="0" i="0" u="none" strike="noStrike" kern="1200" cap="none" spc="0" normalizeH="0" noProof="0" dirty="0" smtClean="0">
              <a:ln>
                <a:noFill/>
              </a:ln>
              <a:solidFill>
                <a:schemeClr val="bg1"/>
              </a:solidFill>
              <a:effectLst/>
              <a:uLnTx/>
              <a:uFillTx/>
              <a:latin typeface="+mn-lt"/>
              <a:ea typeface="+mn-ea"/>
              <a:cs typeface="+mn-cs"/>
            </a:endParaRPr>
          </a:p>
          <a:p>
            <a:pPr marL="384175" marR="0" lvl="0" indent="-384175" algn="l" defTabSz="912813" rtl="0" eaLnBrk="1" fontAlgn="base" latinLnBrk="0" hangingPunct="1">
              <a:lnSpc>
                <a:spcPct val="90000"/>
              </a:lnSpc>
              <a:spcBef>
                <a:spcPct val="20000"/>
              </a:spcBef>
              <a:spcAft>
                <a:spcPct val="0"/>
              </a:spcAft>
              <a:buClrTx/>
              <a:buSzPct val="90000"/>
              <a:tabLst/>
              <a:defRPr/>
            </a:pPr>
            <a:r>
              <a:rPr lang="en-US" sz="2000" baseline="0" dirty="0" smtClean="0">
                <a:solidFill>
                  <a:schemeClr val="bg1"/>
                </a:solidFill>
                <a:latin typeface="+mn-lt"/>
              </a:rPr>
              <a:t>     if (n &lt; 0) {</a:t>
            </a:r>
          </a:p>
          <a:p>
            <a:pPr marL="384175" marR="0" lvl="0" indent="-384175" algn="l" defTabSz="912813" rtl="0" eaLnBrk="1" fontAlgn="base" latinLnBrk="0" hangingPunct="1">
              <a:lnSpc>
                <a:spcPct val="90000"/>
              </a:lnSpc>
              <a:spcBef>
                <a:spcPct val="20000"/>
              </a:spcBef>
              <a:spcAft>
                <a:spcPct val="0"/>
              </a:spcAft>
              <a:buClrTx/>
              <a:buSzPct val="90000"/>
              <a:tabLst/>
              <a:defRPr/>
            </a:pPr>
            <a:r>
              <a:rPr kumimoji="0" lang="en-US" sz="2000" b="0" i="0" u="none" strike="noStrike" kern="1200" cap="none" spc="0" normalizeH="0" noProof="0" dirty="0" smtClean="0">
                <a:ln>
                  <a:noFill/>
                </a:ln>
                <a:solidFill>
                  <a:schemeClr val="bg1"/>
                </a:solidFill>
                <a:effectLst/>
                <a:uLnTx/>
                <a:uFillTx/>
                <a:latin typeface="+mn-lt"/>
                <a:ea typeface="+mn-ea"/>
                <a:cs typeface="+mn-cs"/>
              </a:rPr>
              <a:t>         s += “-”;</a:t>
            </a:r>
          </a:p>
          <a:p>
            <a:pPr marL="384175" marR="0" lvl="0" indent="-384175" algn="l" defTabSz="912813" rtl="0" eaLnBrk="1" fontAlgn="base" latinLnBrk="0" hangingPunct="1">
              <a:lnSpc>
                <a:spcPct val="90000"/>
              </a:lnSpc>
              <a:spcBef>
                <a:spcPct val="20000"/>
              </a:spcBef>
              <a:spcAft>
                <a:spcPct val="0"/>
              </a:spcAft>
              <a:buClrTx/>
              <a:buSzPct val="90000"/>
              <a:tabLst/>
              <a:defRPr/>
            </a:pPr>
            <a:r>
              <a:rPr lang="en-US" sz="2000" dirty="0" smtClean="0">
                <a:solidFill>
                  <a:schemeClr val="bg1"/>
                </a:solidFill>
                <a:latin typeface="+mn-lt"/>
              </a:rPr>
              <a:t>         n = -n;</a:t>
            </a:r>
            <a:endParaRPr kumimoji="0" lang="en-US" sz="2000" b="0" i="0" u="none" strike="noStrike" kern="1200" cap="none" spc="0" normalizeH="0" noProof="0" dirty="0" smtClean="0">
              <a:ln>
                <a:noFill/>
              </a:ln>
              <a:solidFill>
                <a:schemeClr val="bg1"/>
              </a:solidFill>
              <a:effectLst/>
              <a:uLnTx/>
              <a:uFillTx/>
              <a:latin typeface="+mn-lt"/>
              <a:ea typeface="+mn-ea"/>
              <a:cs typeface="+mn-cs"/>
            </a:endParaRPr>
          </a:p>
          <a:p>
            <a:pPr marL="384175" marR="0" lvl="0" indent="-384175" algn="l" defTabSz="912813" rtl="0" eaLnBrk="1" fontAlgn="base" latinLnBrk="0" hangingPunct="1">
              <a:lnSpc>
                <a:spcPct val="90000"/>
              </a:lnSpc>
              <a:spcBef>
                <a:spcPct val="20000"/>
              </a:spcBef>
              <a:spcAft>
                <a:spcPct val="0"/>
              </a:spcAft>
              <a:buClrTx/>
              <a:buSzPct val="90000"/>
              <a:tabLst/>
              <a:defRPr/>
            </a:pPr>
            <a:r>
              <a:rPr lang="en-US" sz="2000" baseline="0" dirty="0" smtClean="0">
                <a:solidFill>
                  <a:schemeClr val="bg1"/>
                </a:solidFill>
                <a:latin typeface="+mn-lt"/>
              </a:rPr>
              <a:t>     }</a:t>
            </a:r>
          </a:p>
          <a:p>
            <a:pPr marL="384175" marR="0" lvl="0" indent="-384175" algn="l" defTabSz="912813" rtl="0" eaLnBrk="1" fontAlgn="base" latinLnBrk="0" hangingPunct="1">
              <a:lnSpc>
                <a:spcPct val="90000"/>
              </a:lnSpc>
              <a:spcBef>
                <a:spcPct val="20000"/>
              </a:spcBef>
              <a:spcAft>
                <a:spcPct val="0"/>
              </a:spcAft>
              <a:buClrTx/>
              <a:buSzPct val="90000"/>
              <a:tabLst/>
              <a:defRPr/>
            </a:pPr>
            <a:r>
              <a:rPr kumimoji="0" lang="en-US" sz="2000" b="0" i="0" u="none" strike="noStrike" kern="1200" cap="none" spc="0" normalizeH="0" noProof="0" dirty="0" smtClean="0">
                <a:ln>
                  <a:noFill/>
                </a:ln>
                <a:solidFill>
                  <a:schemeClr val="bg1"/>
                </a:solidFill>
                <a:effectLst/>
                <a:uLnTx/>
                <a:uFillTx/>
                <a:latin typeface="+mn-lt"/>
                <a:ea typeface="+mn-ea"/>
                <a:cs typeface="+mn-cs"/>
              </a:rPr>
              <a:t>     // Add digits to s</a:t>
            </a:r>
          </a:p>
          <a:p>
            <a:pPr marL="384175" marR="0" lvl="0" indent="-384175" algn="l" defTabSz="912813" rtl="0" eaLnBrk="1" fontAlgn="base" latinLnBrk="0" hangingPunct="1">
              <a:lnSpc>
                <a:spcPct val="90000"/>
              </a:lnSpc>
              <a:spcBef>
                <a:spcPct val="20000"/>
              </a:spcBef>
              <a:spcAft>
                <a:spcPct val="0"/>
              </a:spcAft>
              <a:buClrTx/>
              <a:buSzPct val="90000"/>
              <a:tabLst/>
              <a:defRPr/>
            </a:pPr>
            <a:r>
              <a:rPr lang="en-US" sz="2000" dirty="0" smtClean="0">
                <a:solidFill>
                  <a:schemeClr val="bg1"/>
                </a:solidFill>
                <a:latin typeface="+mn-lt"/>
              </a:rPr>
              <a:t>     </a:t>
            </a:r>
            <a:r>
              <a:rPr kumimoji="0" lang="en-US" sz="2000" b="0" i="0" u="none" strike="noStrike" kern="1200" cap="none" spc="0" normalizeH="0" noProof="0" dirty="0" smtClean="0">
                <a:ln>
                  <a:noFill/>
                </a:ln>
                <a:solidFill>
                  <a:schemeClr val="bg1"/>
                </a:solidFill>
                <a:effectLst/>
                <a:uLnTx/>
                <a:uFillTx/>
                <a:latin typeface="+mn-lt"/>
                <a:ea typeface="+mn-ea"/>
                <a:cs typeface="+mn-cs"/>
              </a:rPr>
              <a:t>….</a:t>
            </a:r>
          </a:p>
          <a:p>
            <a:pPr marL="384175" marR="0" lvl="0" indent="-384175" algn="l" defTabSz="912813" rtl="0" eaLnBrk="1" fontAlgn="base" latinLnBrk="0" hangingPunct="1">
              <a:lnSpc>
                <a:spcPct val="90000"/>
              </a:lnSpc>
              <a:spcBef>
                <a:spcPct val="20000"/>
              </a:spcBef>
              <a:spcAft>
                <a:spcPct val="0"/>
              </a:spcAft>
              <a:buClrTx/>
              <a:buSzPct val="90000"/>
              <a:tabLst/>
              <a:defRPr/>
            </a:pPr>
            <a:endParaRPr kumimoji="0" lang="en-US" sz="20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7" name="Cloud Callout 6"/>
          <p:cNvSpPr/>
          <p:nvPr/>
        </p:nvSpPr>
        <p:spPr bwMode="auto">
          <a:xfrm>
            <a:off x="6686550" y="1276351"/>
            <a:ext cx="2324100" cy="1774698"/>
          </a:xfrm>
          <a:prstGeom prst="cloudCallou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latin typeface="Segoe" pitchFamily="34" charset="0"/>
              </a:rPr>
              <a:t>-INT_MIN= INT_MIN</a:t>
            </a:r>
            <a:endPar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Cloud Callout 7"/>
          <p:cNvSpPr/>
          <p:nvPr/>
        </p:nvSpPr>
        <p:spPr bwMode="auto">
          <a:xfrm>
            <a:off x="2228851" y="1276351"/>
            <a:ext cx="3562350" cy="1774698"/>
          </a:xfrm>
          <a:prstGeom prst="cloudCallou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r>
              <a:rPr lang="en-US" dirty="0" smtClean="0">
                <a:solidFill>
                  <a:schemeClr val="tx1"/>
                </a:solidFill>
                <a:effectLst>
                  <a:outerShdw blurRad="38100" dist="38100" dir="2700000" algn="tl">
                    <a:srgbClr val="000000">
                      <a:alpha val="43137"/>
                    </a:srgbClr>
                  </a:outerShdw>
                </a:effectLst>
                <a:latin typeface="Segoe" pitchFamily="34" charset="0"/>
              </a:rPr>
              <a:t>3</a:t>
            </a:r>
            <a:r>
              <a:rPr lang="en-US" dirty="0" smtClean="0">
                <a:solidFill>
                  <a:schemeClr val="tx1"/>
                </a:solidFill>
                <a:effectLst>
                  <a:outerShdw blurRad="38100" dist="38100" dir="2700000" algn="tl">
                    <a:srgbClr val="000000">
                      <a:alpha val="43137"/>
                    </a:srgbClr>
                  </a:outerShdw>
                </a:effectLst>
                <a:latin typeface="Segoe" pitchFamily="34" charset="0"/>
              </a:rPr>
              <a:t>(INT_MAX+1)/4 </a:t>
            </a:r>
            <a:r>
              <a:rPr lang="en-US" dirty="0" smtClean="0">
                <a:solidFill>
                  <a:schemeClr val="tx1"/>
                </a:solidFill>
                <a:effectLst>
                  <a:outerShdw blurRad="38100" dist="38100" dir="2700000" algn="tl">
                    <a:srgbClr val="000000">
                      <a:alpha val="43137"/>
                    </a:srgbClr>
                  </a:outerShdw>
                </a:effectLst>
                <a:latin typeface="Segoe" pitchFamily="34" charset="0"/>
              </a:rPr>
              <a:t>+</a:t>
            </a:r>
            <a:br>
              <a:rPr lang="en-US" dirty="0" smtClean="0">
                <a:solidFill>
                  <a:schemeClr val="tx1"/>
                </a:solidFill>
                <a:effectLst>
                  <a:outerShdw blurRad="38100" dist="38100" dir="2700000" algn="tl">
                    <a:srgbClr val="000000">
                      <a:alpha val="43137"/>
                    </a:srgbClr>
                  </a:outerShdw>
                </a:effectLst>
                <a:latin typeface="Segoe" pitchFamily="34" charset="0"/>
              </a:rPr>
            </a:br>
            <a:r>
              <a:rPr lang="en-US" dirty="0" smtClean="0">
                <a:solidFill>
                  <a:schemeClr val="tx1"/>
                </a:solidFill>
                <a:effectLst>
                  <a:outerShdw blurRad="38100" dist="38100" dir="2700000" algn="tl">
                    <a:srgbClr val="000000">
                      <a:alpha val="43137"/>
                    </a:srgbClr>
                  </a:outerShdw>
                </a:effectLst>
                <a:latin typeface="Segoe" pitchFamily="34" charset="0"/>
              </a:rPr>
              <a:t>(INT_MAX+1</a:t>
            </a:r>
            <a:r>
              <a:rPr lang="en-US" dirty="0" smtClean="0">
                <a:solidFill>
                  <a:schemeClr val="tx1"/>
                </a:solidFill>
                <a:effectLst>
                  <a:outerShdw blurRad="38100" dist="38100" dir="2700000" algn="tl">
                    <a:srgbClr val="000000">
                      <a:alpha val="43137"/>
                    </a:srgbClr>
                  </a:outerShdw>
                </a:effectLst>
                <a:latin typeface="Segoe" pitchFamily="34" charset="0"/>
              </a:rPr>
              <a:t>)/4 </a:t>
            </a:r>
            <a:endParaRPr lang="en-US" dirty="0" smtClean="0">
              <a:solidFill>
                <a:schemeClr val="tx1"/>
              </a:solidFill>
              <a:effectLst>
                <a:outerShdw blurRad="38100" dist="38100" dir="2700000" algn="tl">
                  <a:srgbClr val="000000">
                    <a:alpha val="43137"/>
                  </a:srgbClr>
                </a:outerShdw>
              </a:effectLst>
              <a:latin typeface="Segoe" pitchFamily="34" charset="0"/>
            </a:endParaRPr>
          </a:p>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latin typeface="Segoe" pitchFamily="34" charset="0"/>
              </a:rPr>
              <a:t> = INT_MIN</a:t>
            </a:r>
            <a:endPar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495794"/>
          </a:xfrm>
        </p:spPr>
        <p:txBody>
          <a:bodyPr/>
          <a:lstStyle/>
          <a:p>
            <a:r>
              <a:rPr lang="en-US" dirty="0" smtClean="0"/>
              <a:t>#3 Program Model Checking</a:t>
            </a:r>
            <a:br>
              <a:rPr lang="en-US" dirty="0" smtClean="0"/>
            </a:br>
            <a:endParaRPr spc="-167" dirty="0">
              <a:solidFill>
                <a:schemeClr val="accent1"/>
              </a:solidFill>
              <a:effectLst>
                <a:outerShdw blurRad="50800" dist="38100" dir="2700000" algn="tl" rotWithShape="0">
                  <a:prstClr val="black">
                    <a:alpha val="61000"/>
                  </a:prstClr>
                </a:outerShdw>
              </a:effectLst>
            </a:endParaRPr>
          </a:p>
        </p:txBody>
      </p:sp>
      <p:sp>
        <p:nvSpPr>
          <p:cNvPr id="107" name="TextBox 106"/>
          <p:cNvSpPr txBox="1"/>
          <p:nvPr/>
        </p:nvSpPr>
        <p:spPr>
          <a:xfrm>
            <a:off x="5964410" y="5658679"/>
            <a:ext cx="3179590" cy="646331"/>
          </a:xfrm>
          <a:prstGeom prst="rect">
            <a:avLst/>
          </a:prstGeom>
          <a:noFill/>
        </p:spPr>
        <p:txBody>
          <a:bodyPr wrap="square" rtlCol="0">
            <a:spAutoFit/>
          </a:bodyPr>
          <a:lstStyle/>
          <a:p>
            <a:r>
              <a:rPr lang="en-US" sz="1200" dirty="0" smtClean="0">
                <a:solidFill>
                  <a:srgbClr val="9C42E6"/>
                </a:solidFill>
                <a:latin typeface="Calibri" pitchFamily="34" charset="0"/>
              </a:rPr>
              <a:t>Ella Bounimova, Vlad Levin, Jakob Lichtenberg, </a:t>
            </a:r>
          </a:p>
          <a:p>
            <a:r>
              <a:rPr lang="en-US" sz="1200" dirty="0" smtClean="0">
                <a:solidFill>
                  <a:srgbClr val="9C42E6"/>
                </a:solidFill>
                <a:latin typeface="Calibri" pitchFamily="34" charset="0"/>
              </a:rPr>
              <a:t>Tom Ball, Sriram Rajamani, Byron Cook, and team</a:t>
            </a:r>
            <a:endParaRPr lang="en-US" sz="1200" dirty="0">
              <a:solidFill>
                <a:srgbClr val="9C42E6"/>
              </a:solidFill>
              <a:latin typeface="Calibri" pitchFamily="34" charset="0"/>
            </a:endParaRPr>
          </a:p>
        </p:txBody>
      </p:sp>
      <p:sp>
        <p:nvSpPr>
          <p:cNvPr id="68" name="Text Placeholder 2"/>
          <p:cNvSpPr txBox="1">
            <a:spLocks/>
          </p:cNvSpPr>
          <p:nvPr/>
        </p:nvSpPr>
        <p:spPr>
          <a:xfrm>
            <a:off x="381000" y="1676400"/>
            <a:ext cx="8382000" cy="3231654"/>
          </a:xfrm>
          <a:prstGeom prst="rect">
            <a:avLst/>
          </a:prstGeom>
        </p:spPr>
        <p:txBody>
          <a:bodyPr vert="horz" lIns="0" tIns="0" rIns="0" bIns="0" rtlCol="0">
            <a:spAutoFit/>
          </a:bodyPr>
          <a:lstStyle/>
          <a:p>
            <a:pPr marL="384954" marR="0" lvl="0" indent="-384954" algn="l" defTabSz="914363" rtl="0" eaLnBrk="1" fontAlgn="auto" latinLnBrk="0" hangingPunct="1">
              <a:lnSpc>
                <a:spcPct val="90000"/>
              </a:lnSpc>
              <a:spcBef>
                <a:spcPct val="20000"/>
              </a:spcBef>
              <a:spcAft>
                <a:spcPts val="0"/>
              </a:spcAft>
              <a:buClrTx/>
              <a:buSzPct val="90000"/>
              <a:buFontTx/>
              <a:buBlip>
                <a:blip r:embed="rId3"/>
              </a:buBlip>
              <a:tabLst/>
              <a:defRPr/>
            </a:pP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Z3 is</a:t>
            </a:r>
            <a:r>
              <a:rPr kumimoji="0" lang="en-US" sz="2800" b="0" i="0" u="none" strike="noStrike" kern="1200" cap="none" spc="0" normalizeH="0" noProof="0" dirty="0" smtClean="0">
                <a:ln>
                  <a:noFill/>
                </a:ln>
                <a:solidFill>
                  <a:schemeClr val="bg1"/>
                </a:solidFill>
                <a:effectLst/>
                <a:uLnTx/>
                <a:uFillTx/>
                <a:latin typeface="Calibri" pitchFamily="34" charset="0"/>
                <a:ea typeface="+mn-ea"/>
                <a:cs typeface="+mn-cs"/>
              </a:rPr>
              <a:t> part </a:t>
            </a:r>
            <a:r>
              <a:rPr kumimoji="0" lang="en-US" sz="2800" b="1" i="0" u="none" strike="noStrike" kern="1200" cap="none" spc="0" normalizeH="0" noProof="0" dirty="0" smtClean="0">
                <a:ln>
                  <a:noFill/>
                </a:ln>
                <a:solidFill>
                  <a:schemeClr val="bg1"/>
                </a:solidFill>
                <a:effectLst/>
                <a:uLnTx/>
                <a:uFillTx/>
                <a:latin typeface="Calibri" pitchFamily="34" charset="0"/>
                <a:ea typeface="+mn-ea"/>
                <a:cs typeface="+mn-cs"/>
              </a:rPr>
              <a:t>of SDV 2.0 </a:t>
            </a:r>
            <a:r>
              <a:rPr kumimoji="0" lang="en-US" sz="2800" b="0" i="0" u="none" strike="noStrike" kern="1200" cap="none" spc="0" normalizeH="0" noProof="0" dirty="0" smtClean="0">
                <a:ln>
                  <a:noFill/>
                </a:ln>
                <a:solidFill>
                  <a:schemeClr val="bg1"/>
                </a:solidFill>
                <a:effectLst/>
                <a:uLnTx/>
                <a:uFillTx/>
                <a:latin typeface="Calibri" pitchFamily="34" charset="0"/>
                <a:ea typeface="+mn-ea"/>
                <a:cs typeface="+mn-cs"/>
              </a:rPr>
              <a:t>(Windows 7) and </a:t>
            </a:r>
            <a:r>
              <a:rPr kumimoji="0" lang="en-US" sz="2800" b="1" i="0" u="none" strike="noStrike" kern="1200" cap="none" spc="0" normalizeH="0" noProof="0" dirty="0" smtClean="0">
                <a:ln>
                  <a:noFill/>
                </a:ln>
                <a:solidFill>
                  <a:schemeClr val="bg1"/>
                </a:solidFill>
                <a:effectLst/>
                <a:uLnTx/>
                <a:uFillTx/>
                <a:latin typeface="Calibri" pitchFamily="34" charset="0"/>
                <a:ea typeface="+mn-ea"/>
                <a:cs typeface="+mn-cs"/>
              </a:rPr>
              <a:t>Yogi</a:t>
            </a:r>
          </a:p>
          <a:p>
            <a:pPr marL="384954" marR="0" lvl="0" indent="-384954" algn="l" defTabSz="914363" rtl="0" eaLnBrk="1" fontAlgn="auto" latinLnBrk="0" hangingPunct="1">
              <a:lnSpc>
                <a:spcPct val="90000"/>
              </a:lnSpc>
              <a:spcBef>
                <a:spcPct val="20000"/>
              </a:spcBef>
              <a:spcAft>
                <a:spcPts val="0"/>
              </a:spcAft>
              <a:buClrTx/>
              <a:buSzPct val="90000"/>
              <a:buFontTx/>
              <a:buBlip>
                <a:blip r:embed="rId3"/>
              </a:buBlip>
              <a:tabLst/>
              <a:defRPr/>
            </a:pPr>
            <a:r>
              <a:rPr lang="en-US" sz="2800" dirty="0" smtClean="0">
                <a:solidFill>
                  <a:schemeClr val="bg1"/>
                </a:solidFill>
                <a:latin typeface="Calibri" pitchFamily="34" charset="0"/>
              </a:rPr>
              <a:t>Z3 is used for</a:t>
            </a:r>
            <a:r>
              <a:rPr kumimoji="0" lang="en-US" sz="2800" b="0" i="0" u="none" strike="noStrike" kern="1200" cap="none" spc="0" normalizeH="0" noProof="0" dirty="0" smtClean="0">
                <a:ln>
                  <a:noFill/>
                </a:ln>
                <a:solidFill>
                  <a:schemeClr val="bg1"/>
                </a:solidFill>
                <a:effectLst/>
                <a:uLnTx/>
                <a:uFillTx/>
                <a:latin typeface="Calibri" pitchFamily="34" charset="0"/>
                <a:ea typeface="+mn-ea"/>
                <a:cs typeface="+mn-cs"/>
              </a:rPr>
              <a:t>:</a:t>
            </a:r>
          </a:p>
          <a:p>
            <a:pPr marL="842136" lvl="1" indent="-384954">
              <a:lnSpc>
                <a:spcPct val="90000"/>
              </a:lnSpc>
              <a:spcBef>
                <a:spcPct val="20000"/>
              </a:spcBef>
              <a:buSzPct val="90000"/>
              <a:buFontTx/>
              <a:buBlip>
                <a:blip r:embed="rId3"/>
              </a:buBlip>
            </a:pPr>
            <a:r>
              <a:rPr lang="en-US" sz="2800" dirty="0" smtClean="0">
                <a:solidFill>
                  <a:schemeClr val="bg1"/>
                </a:solidFill>
                <a:latin typeface="Calibri" pitchFamily="34" charset="0"/>
              </a:rPr>
              <a:t>Predicate abstraction (c2bp)</a:t>
            </a:r>
          </a:p>
          <a:p>
            <a:pPr marL="842136" lvl="1" indent="-384954">
              <a:lnSpc>
                <a:spcPct val="90000"/>
              </a:lnSpc>
              <a:spcBef>
                <a:spcPct val="20000"/>
              </a:spcBef>
              <a:buSzPct val="90000"/>
              <a:buFontTx/>
              <a:buBlip>
                <a:blip r:embed="rId3"/>
              </a:buBlip>
            </a:pPr>
            <a:r>
              <a:rPr lang="en-US" sz="2800" dirty="0" smtClean="0">
                <a:solidFill>
                  <a:schemeClr val="bg1"/>
                </a:solidFill>
                <a:latin typeface="Calibri" pitchFamily="34" charset="0"/>
              </a:rPr>
              <a:t>Counter-example refinement (</a:t>
            </a:r>
            <a:r>
              <a:rPr lang="en-US" sz="2800" dirty="0" err="1" smtClean="0">
                <a:solidFill>
                  <a:schemeClr val="bg1"/>
                </a:solidFill>
                <a:latin typeface="Calibri" pitchFamily="34" charset="0"/>
              </a:rPr>
              <a:t>newton</a:t>
            </a:r>
            <a:r>
              <a:rPr lang="en-US" sz="2800" dirty="0" smtClean="0">
                <a:solidFill>
                  <a:schemeClr val="bg1"/>
                </a:solidFill>
                <a:latin typeface="Calibri" pitchFamily="34" charset="0"/>
              </a:rPr>
              <a:t>)</a:t>
            </a:r>
          </a:p>
          <a:p>
            <a:pPr marL="842136" lvl="1" indent="-384954">
              <a:lnSpc>
                <a:spcPct val="90000"/>
              </a:lnSpc>
              <a:spcBef>
                <a:spcPct val="20000"/>
              </a:spcBef>
              <a:buSzPct val="90000"/>
              <a:buFontTx/>
              <a:buBlip>
                <a:blip r:embed="rId3"/>
              </a:buBlip>
            </a:pPr>
            <a:r>
              <a:rPr lang="en-US" sz="2800" dirty="0" smtClean="0">
                <a:solidFill>
                  <a:schemeClr val="bg1"/>
                </a:solidFill>
                <a:latin typeface="Calibri" pitchFamily="34" charset="0"/>
              </a:rPr>
              <a:t>Maintaining symbolic state summaries</a:t>
            </a:r>
          </a:p>
          <a:p>
            <a:pPr marL="386523" indent="-384954">
              <a:lnSpc>
                <a:spcPct val="90000"/>
              </a:lnSpc>
              <a:spcBef>
                <a:spcPct val="20000"/>
              </a:spcBef>
              <a:buSzPct val="90000"/>
              <a:buFontTx/>
              <a:buBlip>
                <a:blip r:embed="rId3"/>
              </a:buBlip>
            </a:pPr>
            <a:r>
              <a:rPr lang="en-US" sz="2800" dirty="0" smtClean="0">
                <a:solidFill>
                  <a:schemeClr val="bg1"/>
                </a:solidFill>
                <a:latin typeface="Calibri" pitchFamily="34" charset="0"/>
              </a:rPr>
              <a:t>An enabling feature: Term Simplification.</a:t>
            </a:r>
          </a:p>
          <a:p>
            <a:pPr marL="386523" indent="-384954">
              <a:lnSpc>
                <a:spcPct val="90000"/>
              </a:lnSpc>
              <a:spcBef>
                <a:spcPct val="20000"/>
              </a:spcBef>
              <a:buSzPct val="90000"/>
              <a:buFontTx/>
              <a:buBlip>
                <a:blip r:embed="rId3"/>
              </a:buBlip>
            </a:pPr>
            <a:endParaRPr lang="en-US" sz="2800" dirty="0" smtClean="0">
              <a:solidFill>
                <a:schemeClr val="bg1"/>
              </a:solidFill>
              <a:latin typeface="Calibri" pitchFamily="34" charset="0"/>
            </a:endParaRPr>
          </a:p>
        </p:txBody>
      </p:sp>
      <p:pic>
        <p:nvPicPr>
          <p:cNvPr id="21506" name="Picture 2"/>
          <p:cNvPicPr>
            <a:picLocks noChangeAspect="1" noChangeArrowheads="1"/>
          </p:cNvPicPr>
          <p:nvPr/>
        </p:nvPicPr>
        <p:blipFill>
          <a:blip r:embed="rId4" cstate="print"/>
          <a:srcRect/>
          <a:stretch>
            <a:fillRect/>
          </a:stretch>
        </p:blipFill>
        <p:spPr bwMode="auto">
          <a:xfrm>
            <a:off x="6027186" y="6030122"/>
            <a:ext cx="1179957" cy="562835"/>
          </a:xfrm>
          <a:prstGeom prst="rect">
            <a:avLst/>
          </a:prstGeom>
          <a:noFill/>
          <a:ln w="9525">
            <a:noFill/>
            <a:miter lim="800000"/>
            <a:headEnd/>
            <a:tailEnd/>
          </a:ln>
          <a:effectLst/>
        </p:spPr>
      </p:pic>
      <p:pic>
        <p:nvPicPr>
          <p:cNvPr id="7" name="Picture 6" descr="tball.jpg"/>
          <p:cNvPicPr>
            <a:picLocks noChangeAspect="1"/>
          </p:cNvPicPr>
          <p:nvPr/>
        </p:nvPicPr>
        <p:blipFill>
          <a:blip r:embed="rId5" cstate="print"/>
          <a:stretch>
            <a:fillRect/>
          </a:stretch>
        </p:blipFill>
        <p:spPr>
          <a:xfrm>
            <a:off x="6051756" y="4971276"/>
            <a:ext cx="573071" cy="612909"/>
          </a:xfrm>
          <a:prstGeom prst="rect">
            <a:avLst/>
          </a:prstGeom>
        </p:spPr>
      </p:pic>
      <p:pic>
        <p:nvPicPr>
          <p:cNvPr id="8" name="Picture 7" descr="rse-fte.jpg"/>
          <p:cNvPicPr>
            <a:picLocks noChangeAspect="1"/>
          </p:cNvPicPr>
          <p:nvPr/>
        </p:nvPicPr>
        <p:blipFill>
          <a:blip r:embed="rId6" cstate="print"/>
          <a:srcRect l="53218" t="19025" r="31604" b="58814"/>
          <a:stretch>
            <a:fillRect/>
          </a:stretch>
        </p:blipFill>
        <p:spPr>
          <a:xfrm>
            <a:off x="6658232" y="4951367"/>
            <a:ext cx="536193" cy="633203"/>
          </a:xfrm>
          <a:prstGeom prst="rect">
            <a:avLst/>
          </a:prstGeom>
        </p:spPr>
      </p:pic>
      <p:pic>
        <p:nvPicPr>
          <p:cNvPr id="9" name="Picture 8" descr="ella.jpg"/>
          <p:cNvPicPr>
            <a:picLocks noChangeAspect="1"/>
          </p:cNvPicPr>
          <p:nvPr/>
        </p:nvPicPr>
        <p:blipFill>
          <a:blip r:embed="rId7" cstate="print"/>
          <a:stretch>
            <a:fillRect/>
          </a:stretch>
        </p:blipFill>
        <p:spPr>
          <a:xfrm>
            <a:off x="7214618" y="4960956"/>
            <a:ext cx="615252" cy="599492"/>
          </a:xfrm>
          <a:prstGeom prst="rect">
            <a:avLst/>
          </a:prstGeom>
        </p:spPr>
      </p:pic>
      <p:pic>
        <p:nvPicPr>
          <p:cNvPr id="10" name="Picture 9" descr="jl.jpg"/>
          <p:cNvPicPr>
            <a:picLocks noChangeAspect="1"/>
          </p:cNvPicPr>
          <p:nvPr/>
        </p:nvPicPr>
        <p:blipFill>
          <a:blip r:embed="rId8" cstate="print"/>
          <a:stretch>
            <a:fillRect/>
          </a:stretch>
        </p:blipFill>
        <p:spPr>
          <a:xfrm>
            <a:off x="7831082" y="4922048"/>
            <a:ext cx="417229" cy="644750"/>
          </a:xfrm>
          <a:prstGeom prst="rect">
            <a:avLst/>
          </a:prstGeom>
        </p:spPr>
      </p:pic>
    </p:spTree>
    <p:extLst>
      <p:ext uri="{BB962C8B-B14F-4D97-AF65-F5344CB8AC3E}">
        <p14:creationId xmlns="" xmlns:p14="http://schemas.microsoft.com/office/powerpoint/2007/7/12/main" val="2470725146"/>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1218795"/>
          </a:xfrm>
        </p:spPr>
        <p:txBody>
          <a:bodyPr/>
          <a:lstStyle/>
          <a:p>
            <a:r>
              <a:rPr lang="en-US" sz="4400" dirty="0" smtClean="0"/>
              <a:t>#4 Extended Static Checking</a:t>
            </a:r>
            <a:br>
              <a:rPr lang="en-US" sz="4400" dirty="0" smtClean="0"/>
            </a:br>
            <a:r>
              <a:rPr lang="en-US" sz="4400" dirty="0" smtClean="0"/>
              <a:t>#5 Program Verification</a:t>
            </a:r>
            <a:endParaRPr sz="4400" spc="-167" dirty="0">
              <a:solidFill>
                <a:schemeClr val="accent1"/>
              </a:solidFill>
              <a:effectLst>
                <a:outerShdw blurRad="50800" dist="38100" dir="2700000" algn="tl" rotWithShape="0">
                  <a:prstClr val="black">
                    <a:alpha val="61000"/>
                  </a:prstClr>
                </a:outerShdw>
              </a:effectLst>
            </a:endParaRPr>
          </a:p>
        </p:txBody>
      </p:sp>
      <p:sp>
        <p:nvSpPr>
          <p:cNvPr id="6" name="Rounded Rectangle 5"/>
          <p:cNvSpPr/>
          <p:nvPr/>
        </p:nvSpPr>
        <p:spPr>
          <a:xfrm>
            <a:off x="3810502" y="2876603"/>
            <a:ext cx="2008527" cy="590497"/>
          </a:xfrm>
          <a:prstGeom prst="round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sz="3200" b="1" dirty="0" smtClean="0">
                <a:solidFill>
                  <a:srgbClr val="FF0000"/>
                </a:solidFill>
                <a:latin typeface="Calibri" pitchFamily="34" charset="0"/>
              </a:rPr>
              <a:t>VCC</a:t>
            </a:r>
            <a:endParaRPr lang="en-US" sz="3200" b="1" dirty="0">
              <a:solidFill>
                <a:srgbClr val="FF0000"/>
              </a:solidFill>
              <a:latin typeface="Calibri" pitchFamily="34" charset="0"/>
            </a:endParaRPr>
          </a:p>
        </p:txBody>
      </p:sp>
      <p:sp>
        <p:nvSpPr>
          <p:cNvPr id="7" name="Rounded Rectangle 6"/>
          <p:cNvSpPr/>
          <p:nvPr/>
        </p:nvSpPr>
        <p:spPr>
          <a:xfrm>
            <a:off x="6809532" y="2872150"/>
            <a:ext cx="1972661" cy="534338"/>
          </a:xfrm>
          <a:prstGeom prst="roundRect">
            <a:avLst/>
          </a:prstGeom>
        </p:spPr>
        <p:style>
          <a:lnRef idx="1">
            <a:schemeClr val="accent3"/>
          </a:lnRef>
          <a:fillRef idx="2">
            <a:schemeClr val="accent3"/>
          </a:fillRef>
          <a:effectRef idx="1">
            <a:schemeClr val="accent3"/>
          </a:effectRef>
          <a:fontRef idx="minor">
            <a:schemeClr val="dk1"/>
          </a:fontRef>
        </p:style>
        <p:txBody>
          <a:bodyPr lIns="64008" tIns="32004" rIns="64008" bIns="32004" rtlCol="0" anchor="ctr"/>
          <a:lstStyle/>
          <a:p>
            <a:pPr algn="ctr"/>
            <a:r>
              <a:rPr lang="en-US" sz="3600" b="1" dirty="0" smtClean="0">
                <a:latin typeface="Calibri" pitchFamily="34" charset="0"/>
              </a:rPr>
              <a:t>Boogie</a:t>
            </a:r>
            <a:endParaRPr lang="en-US" sz="3600" b="1" dirty="0">
              <a:latin typeface="Calibri" pitchFamily="34" charset="0"/>
            </a:endParaRPr>
          </a:p>
        </p:txBody>
      </p:sp>
      <p:pic>
        <p:nvPicPr>
          <p:cNvPr id="10" name="Picture 9" descr="SpecSharpLogo-h100-w367.png"/>
          <p:cNvPicPr>
            <a:picLocks noChangeAspect="1"/>
          </p:cNvPicPr>
          <p:nvPr/>
        </p:nvPicPr>
        <p:blipFill>
          <a:blip r:embed="rId3" cstate="print"/>
          <a:stretch>
            <a:fillRect/>
          </a:stretch>
        </p:blipFill>
        <p:spPr>
          <a:xfrm>
            <a:off x="2422173" y="1769660"/>
            <a:ext cx="2969751" cy="798716"/>
          </a:xfrm>
          <a:prstGeom prst="rect">
            <a:avLst/>
          </a:prstGeom>
        </p:spPr>
      </p:pic>
      <p:grpSp>
        <p:nvGrpSpPr>
          <p:cNvPr id="3" name="Group 6"/>
          <p:cNvGrpSpPr/>
          <p:nvPr/>
        </p:nvGrpSpPr>
        <p:grpSpPr>
          <a:xfrm>
            <a:off x="148735" y="2768636"/>
            <a:ext cx="3119766" cy="777252"/>
            <a:chOff x="1485114" y="2859314"/>
            <a:chExt cx="3156226" cy="618689"/>
          </a:xfrm>
        </p:grpSpPr>
        <p:pic>
          <p:nvPicPr>
            <p:cNvPr id="12" name="Picture 7" descr="logo.gif"/>
            <p:cNvPicPr>
              <a:picLocks noChangeAspect="1"/>
            </p:cNvPicPr>
            <p:nvPr/>
          </p:nvPicPr>
          <p:blipFill>
            <a:blip r:embed="rId4" cstate="print"/>
            <a:stretch>
              <a:fillRect/>
            </a:stretch>
          </p:blipFill>
          <p:spPr>
            <a:xfrm>
              <a:off x="1485114" y="2888344"/>
              <a:ext cx="3156226" cy="589659"/>
            </a:xfrm>
            <a:prstGeom prst="rect">
              <a:avLst/>
            </a:prstGeom>
          </p:spPr>
          <p:style>
            <a:lnRef idx="1">
              <a:schemeClr val="accent4"/>
            </a:lnRef>
            <a:fillRef idx="3">
              <a:schemeClr val="accent4"/>
            </a:fillRef>
            <a:effectRef idx="2">
              <a:schemeClr val="accent4"/>
            </a:effectRef>
            <a:fontRef idx="minor">
              <a:schemeClr val="lt1"/>
            </a:fontRef>
          </p:style>
        </p:pic>
        <p:sp>
          <p:nvSpPr>
            <p:cNvPr id="13" name="TextBox 12"/>
            <p:cNvSpPr txBox="1"/>
            <p:nvPr/>
          </p:nvSpPr>
          <p:spPr>
            <a:xfrm>
              <a:off x="2394858" y="2859314"/>
              <a:ext cx="1245818" cy="367483"/>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sz="2400" b="1" dirty="0" smtClean="0">
                  <a:latin typeface="Calibri" pitchFamily="34" charset="0"/>
                </a:rPr>
                <a:t>Hyper-V</a:t>
              </a:r>
              <a:endParaRPr lang="en-US" sz="2400" b="1" dirty="0">
                <a:latin typeface="Calibri" pitchFamily="34" charset="0"/>
              </a:endParaRPr>
            </a:p>
          </p:txBody>
        </p:sp>
      </p:grpSp>
      <p:sp>
        <p:nvSpPr>
          <p:cNvPr id="18" name="Rounded Rectangle 17"/>
          <p:cNvSpPr/>
          <p:nvPr/>
        </p:nvSpPr>
        <p:spPr>
          <a:xfrm>
            <a:off x="193040" y="3862281"/>
            <a:ext cx="2993195" cy="615764"/>
          </a:xfrm>
          <a:prstGeom prst="round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libri" pitchFamily="34" charset="0"/>
              </a:rPr>
              <a:t>Win. Modules</a:t>
            </a:r>
            <a:endParaRPr lang="en-US"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libri" pitchFamily="34" charset="0"/>
            </a:endParaRPr>
          </a:p>
        </p:txBody>
      </p:sp>
      <p:sp>
        <p:nvSpPr>
          <p:cNvPr id="19" name="TextBox 18"/>
          <p:cNvSpPr txBox="1"/>
          <p:nvPr/>
        </p:nvSpPr>
        <p:spPr>
          <a:xfrm>
            <a:off x="156835" y="5843602"/>
            <a:ext cx="5572125" cy="803297"/>
          </a:xfrm>
          <a:prstGeom prst="rect">
            <a:avLst/>
          </a:prstGeom>
          <a:noFill/>
        </p:spPr>
        <p:txBody>
          <a:bodyPr wrap="square" lIns="64008" tIns="32004" rIns="64008" bIns="32004" rtlCol="0">
            <a:spAutoFit/>
          </a:bodyPr>
          <a:lstStyle/>
          <a:p>
            <a:r>
              <a:rPr lang="en-US" sz="1200" dirty="0" smtClean="0">
                <a:solidFill>
                  <a:srgbClr val="9C42E6"/>
                </a:solidFill>
                <a:latin typeface="Calibri" pitchFamily="34" charset="0"/>
              </a:rPr>
              <a:t>Rustan Leino, Mike Barnet, </a:t>
            </a:r>
            <a:r>
              <a:rPr lang="en-US" sz="1200" dirty="0" err="1" smtClean="0">
                <a:solidFill>
                  <a:srgbClr val="9C42E6"/>
                </a:solidFill>
                <a:latin typeface="Calibri" pitchFamily="34" charset="0"/>
              </a:rPr>
              <a:t>Michał</a:t>
            </a:r>
            <a:r>
              <a:rPr lang="en-US" sz="1200" dirty="0" smtClean="0">
                <a:solidFill>
                  <a:srgbClr val="9C42E6"/>
                </a:solidFill>
                <a:latin typeface="Calibri" pitchFamily="34" charset="0"/>
              </a:rPr>
              <a:t> </a:t>
            </a:r>
            <a:r>
              <a:rPr lang="en-US" sz="1200" dirty="0" err="1" smtClean="0">
                <a:solidFill>
                  <a:srgbClr val="9C42E6"/>
                </a:solidFill>
                <a:latin typeface="Calibri" pitchFamily="34" charset="0"/>
              </a:rPr>
              <a:t>Moskal</a:t>
            </a:r>
            <a:r>
              <a:rPr lang="en-US" sz="1200" dirty="0" smtClean="0">
                <a:solidFill>
                  <a:srgbClr val="9C42E6"/>
                </a:solidFill>
                <a:latin typeface="Calibri" pitchFamily="34" charset="0"/>
              </a:rPr>
              <a:t>, Shaz Qadeer, </a:t>
            </a:r>
            <a:br>
              <a:rPr lang="en-US" sz="1200" dirty="0" smtClean="0">
                <a:solidFill>
                  <a:srgbClr val="9C42E6"/>
                </a:solidFill>
                <a:latin typeface="Calibri" pitchFamily="34" charset="0"/>
              </a:rPr>
            </a:br>
            <a:r>
              <a:rPr lang="en-US" sz="1200" dirty="0" smtClean="0">
                <a:solidFill>
                  <a:srgbClr val="9C42E6"/>
                </a:solidFill>
                <a:latin typeface="Calibri" pitchFamily="34" charset="0"/>
              </a:rPr>
              <a:t>Shuvendu Lahiri,  Herman Venter,  </a:t>
            </a:r>
          </a:p>
          <a:p>
            <a:r>
              <a:rPr lang="en-US" sz="1200" dirty="0" smtClean="0">
                <a:solidFill>
                  <a:srgbClr val="9C42E6"/>
                </a:solidFill>
                <a:latin typeface="Calibri" pitchFamily="34" charset="0"/>
              </a:rPr>
              <a:t>Wolfram Schulte, Ernie Cohen,</a:t>
            </a:r>
          </a:p>
          <a:p>
            <a:r>
              <a:rPr lang="en-US" sz="1200" dirty="0" err="1" smtClean="0">
                <a:solidFill>
                  <a:srgbClr val="9C42E6"/>
                </a:solidFill>
                <a:latin typeface="Calibri" pitchFamily="34" charset="0"/>
              </a:rPr>
              <a:t>Khatib</a:t>
            </a:r>
            <a:r>
              <a:rPr lang="en-US" sz="1200" dirty="0" smtClean="0">
                <a:solidFill>
                  <a:srgbClr val="9C42E6"/>
                </a:solidFill>
                <a:latin typeface="Calibri" pitchFamily="34" charset="0"/>
              </a:rPr>
              <a:t> </a:t>
            </a:r>
            <a:r>
              <a:rPr lang="en-US" sz="1200" dirty="0" err="1" smtClean="0">
                <a:solidFill>
                  <a:srgbClr val="9C42E6"/>
                </a:solidFill>
                <a:latin typeface="Calibri" pitchFamily="34" charset="0"/>
              </a:rPr>
              <a:t>Braghaven</a:t>
            </a:r>
            <a:r>
              <a:rPr lang="en-US" sz="1200" dirty="0" smtClean="0">
                <a:solidFill>
                  <a:srgbClr val="9C42E6"/>
                </a:solidFill>
                <a:latin typeface="Calibri" pitchFamily="34" charset="0"/>
              </a:rPr>
              <a:t>, Cedric </a:t>
            </a:r>
            <a:r>
              <a:rPr lang="en-US" sz="1200" dirty="0" err="1" smtClean="0">
                <a:solidFill>
                  <a:srgbClr val="9C42E6"/>
                </a:solidFill>
                <a:latin typeface="Calibri" pitchFamily="34" charset="0"/>
              </a:rPr>
              <a:t>Fournet</a:t>
            </a:r>
            <a:r>
              <a:rPr lang="en-US" sz="1200" dirty="0" smtClean="0">
                <a:solidFill>
                  <a:srgbClr val="9C42E6"/>
                </a:solidFill>
                <a:latin typeface="Calibri" pitchFamily="34" charset="0"/>
              </a:rPr>
              <a:t>, Andy Gordon, Nikhil </a:t>
            </a:r>
            <a:r>
              <a:rPr lang="en-US" sz="1200" dirty="0" err="1" smtClean="0">
                <a:solidFill>
                  <a:srgbClr val="9C42E6"/>
                </a:solidFill>
                <a:latin typeface="Calibri" pitchFamily="34" charset="0"/>
              </a:rPr>
              <a:t>Swamy</a:t>
            </a:r>
            <a:endParaRPr lang="en-US" sz="1200" dirty="0">
              <a:solidFill>
                <a:srgbClr val="9C42E6"/>
              </a:solidFill>
              <a:latin typeface="Calibri" pitchFamily="34" charset="0"/>
            </a:endParaRPr>
          </a:p>
        </p:txBody>
      </p:sp>
      <p:sp>
        <p:nvSpPr>
          <p:cNvPr id="20" name="TextBox 19"/>
          <p:cNvSpPr txBox="1"/>
          <p:nvPr/>
        </p:nvSpPr>
        <p:spPr>
          <a:xfrm>
            <a:off x="6381030" y="3855054"/>
            <a:ext cx="2010971" cy="680186"/>
          </a:xfrm>
          <a:prstGeom prst="rect">
            <a:avLst/>
          </a:prstGeom>
          <a:noFill/>
        </p:spPr>
        <p:txBody>
          <a:bodyPr wrap="square" lIns="64008" tIns="32004" rIns="64008" bIns="32004" rtlCol="0">
            <a:spAutoFit/>
          </a:bodyPr>
          <a:lstStyle/>
          <a:p>
            <a:r>
              <a:rPr lang="en-US" sz="2000" dirty="0" smtClean="0"/>
              <a:t>Verification </a:t>
            </a:r>
          </a:p>
          <a:p>
            <a:r>
              <a:rPr lang="en-US" sz="2000" dirty="0" smtClean="0"/>
              <a:t>condition</a:t>
            </a:r>
            <a:endParaRPr lang="en-US" sz="2000" dirty="0"/>
          </a:p>
        </p:txBody>
      </p:sp>
      <p:sp>
        <p:nvSpPr>
          <p:cNvPr id="22" name="TextBox 21"/>
          <p:cNvSpPr txBox="1"/>
          <p:nvPr/>
        </p:nvSpPr>
        <p:spPr>
          <a:xfrm>
            <a:off x="4287175" y="5065656"/>
            <a:ext cx="1937387" cy="557076"/>
          </a:xfrm>
          <a:prstGeom prst="rect">
            <a:avLst/>
          </a:prstGeom>
          <a:noFill/>
        </p:spPr>
        <p:txBody>
          <a:bodyPr wrap="square" lIns="64008" tIns="32004" rIns="64008" bIns="32004" rtlCol="0">
            <a:spAutoFit/>
          </a:bodyPr>
          <a:lstStyle/>
          <a:p>
            <a:r>
              <a:rPr lang="en-US" sz="3200" dirty="0" smtClean="0">
                <a:solidFill>
                  <a:schemeClr val="bg1"/>
                </a:solidFill>
                <a:latin typeface="Calibri" pitchFamily="34" charset="0"/>
              </a:rPr>
              <a:t>Bug path</a:t>
            </a:r>
            <a:endParaRPr lang="en-US" sz="3200" dirty="0">
              <a:solidFill>
                <a:schemeClr val="bg1"/>
              </a:solidFill>
              <a:latin typeface="Calibri" pitchFamily="34" charset="0"/>
            </a:endParaRPr>
          </a:p>
        </p:txBody>
      </p:sp>
      <p:pic>
        <p:nvPicPr>
          <p:cNvPr id="23" name="Picture 22" descr="z3.png"/>
          <p:cNvPicPr>
            <a:picLocks noChangeAspect="1"/>
          </p:cNvPicPr>
          <p:nvPr/>
        </p:nvPicPr>
        <p:blipFill>
          <a:blip r:embed="rId5" cstate="print"/>
          <a:stretch>
            <a:fillRect/>
          </a:stretch>
        </p:blipFill>
        <p:spPr>
          <a:xfrm>
            <a:off x="7309612" y="4958411"/>
            <a:ext cx="1213872" cy="701903"/>
          </a:xfrm>
          <a:prstGeom prst="rect">
            <a:avLst/>
          </a:prstGeom>
        </p:spPr>
      </p:pic>
      <p:sp>
        <p:nvSpPr>
          <p:cNvPr id="24" name="Up Arrow 23"/>
          <p:cNvSpPr/>
          <p:nvPr/>
        </p:nvSpPr>
        <p:spPr bwMode="auto">
          <a:xfrm rot="6437446">
            <a:off x="6013901" y="1942558"/>
            <a:ext cx="188002" cy="1433238"/>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6" name="Up Arrow 25"/>
          <p:cNvSpPr/>
          <p:nvPr/>
        </p:nvSpPr>
        <p:spPr bwMode="auto">
          <a:xfrm rot="3746608">
            <a:off x="6086102" y="3032166"/>
            <a:ext cx="198742" cy="1351756"/>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 name="Rounded Rectangle 15"/>
          <p:cNvSpPr/>
          <p:nvPr/>
        </p:nvSpPr>
        <p:spPr>
          <a:xfrm>
            <a:off x="3799451" y="3848992"/>
            <a:ext cx="1982391" cy="646807"/>
          </a:xfrm>
          <a:prstGeom prst="round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sz="3200" b="1" dirty="0" smtClean="0">
                <a:solidFill>
                  <a:srgbClr val="FF0000"/>
                </a:solidFill>
                <a:latin typeface="Calibri" pitchFamily="34" charset="0"/>
              </a:rPr>
              <a:t>HAVOC</a:t>
            </a:r>
            <a:endParaRPr lang="en-US" sz="3200" b="1" dirty="0">
              <a:solidFill>
                <a:srgbClr val="FF0000"/>
              </a:solidFill>
              <a:latin typeface="Calibri" pitchFamily="34" charset="0"/>
            </a:endParaRPr>
          </a:p>
        </p:txBody>
      </p:sp>
      <p:sp>
        <p:nvSpPr>
          <p:cNvPr id="28" name="Up Arrow 27"/>
          <p:cNvSpPr/>
          <p:nvPr/>
        </p:nvSpPr>
        <p:spPr bwMode="auto">
          <a:xfrm rot="5400000">
            <a:off x="3450452" y="2996215"/>
            <a:ext cx="213068" cy="435005"/>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9" name="Up Arrow 28"/>
          <p:cNvSpPr/>
          <p:nvPr/>
        </p:nvSpPr>
        <p:spPr bwMode="auto">
          <a:xfrm rot="5400000">
            <a:off x="3416421" y="3938731"/>
            <a:ext cx="213068" cy="435005"/>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0" name="Up Arrow 29"/>
          <p:cNvSpPr/>
          <p:nvPr/>
        </p:nvSpPr>
        <p:spPr bwMode="auto">
          <a:xfrm rot="5400000">
            <a:off x="6232862" y="2727669"/>
            <a:ext cx="205669" cy="893684"/>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1" name="Up Arrow 30"/>
          <p:cNvSpPr/>
          <p:nvPr/>
        </p:nvSpPr>
        <p:spPr bwMode="auto">
          <a:xfrm rot="10800000">
            <a:off x="7625916" y="3524435"/>
            <a:ext cx="221944" cy="1305016"/>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2" name="Up Arrow 31"/>
          <p:cNvSpPr/>
          <p:nvPr/>
        </p:nvSpPr>
        <p:spPr bwMode="auto">
          <a:xfrm rot="16200000">
            <a:off x="6473298" y="4715522"/>
            <a:ext cx="221944" cy="1305016"/>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25" name="Picture 24" descr="leino.jpg"/>
          <p:cNvPicPr>
            <a:picLocks noChangeAspect="1"/>
          </p:cNvPicPr>
          <p:nvPr/>
        </p:nvPicPr>
        <p:blipFill>
          <a:blip r:embed="rId6" cstate="print"/>
          <a:stretch>
            <a:fillRect/>
          </a:stretch>
        </p:blipFill>
        <p:spPr>
          <a:xfrm>
            <a:off x="7429473" y="2187026"/>
            <a:ext cx="566447" cy="622390"/>
          </a:xfrm>
          <a:prstGeom prst="rect">
            <a:avLst/>
          </a:prstGeom>
        </p:spPr>
      </p:pic>
      <p:pic>
        <p:nvPicPr>
          <p:cNvPr id="27" name="Picture 26" descr="shuvendu.jpg"/>
          <p:cNvPicPr>
            <a:picLocks noChangeAspect="1"/>
          </p:cNvPicPr>
          <p:nvPr/>
        </p:nvPicPr>
        <p:blipFill>
          <a:blip r:embed="rId7" cstate="print"/>
          <a:stretch>
            <a:fillRect/>
          </a:stretch>
        </p:blipFill>
        <p:spPr>
          <a:xfrm>
            <a:off x="1551632" y="4582047"/>
            <a:ext cx="554645" cy="604717"/>
          </a:xfrm>
          <a:prstGeom prst="rect">
            <a:avLst/>
          </a:prstGeom>
        </p:spPr>
      </p:pic>
      <p:pic>
        <p:nvPicPr>
          <p:cNvPr id="33" name="Picture 32" descr="qadeer.jpg"/>
          <p:cNvPicPr>
            <a:picLocks noChangeAspect="1"/>
          </p:cNvPicPr>
          <p:nvPr/>
        </p:nvPicPr>
        <p:blipFill>
          <a:blip r:embed="rId8" cstate="print"/>
          <a:stretch>
            <a:fillRect/>
          </a:stretch>
        </p:blipFill>
        <p:spPr>
          <a:xfrm>
            <a:off x="2105860" y="4582161"/>
            <a:ext cx="573741" cy="609600"/>
          </a:xfrm>
          <a:prstGeom prst="rect">
            <a:avLst/>
          </a:prstGeom>
        </p:spPr>
      </p:pic>
      <p:pic>
        <p:nvPicPr>
          <p:cNvPr id="35" name="Picture 34" descr="mbarnett.jpg"/>
          <p:cNvPicPr>
            <a:picLocks noChangeAspect="1"/>
          </p:cNvPicPr>
          <p:nvPr/>
        </p:nvPicPr>
        <p:blipFill>
          <a:blip r:embed="rId9" cstate="print"/>
          <a:stretch>
            <a:fillRect/>
          </a:stretch>
        </p:blipFill>
        <p:spPr>
          <a:xfrm>
            <a:off x="1852798" y="1871728"/>
            <a:ext cx="575442" cy="566672"/>
          </a:xfrm>
          <a:prstGeom prst="rect">
            <a:avLst/>
          </a:prstGeom>
        </p:spPr>
      </p:pic>
      <p:pic>
        <p:nvPicPr>
          <p:cNvPr id="37" name="Picture 36" descr="schulte.jpg"/>
          <p:cNvPicPr>
            <a:picLocks noChangeAspect="1"/>
          </p:cNvPicPr>
          <p:nvPr/>
        </p:nvPicPr>
        <p:blipFill>
          <a:blip r:embed="rId10" cstate="print"/>
          <a:stretch>
            <a:fillRect/>
          </a:stretch>
        </p:blipFill>
        <p:spPr>
          <a:xfrm>
            <a:off x="1340795" y="1881253"/>
            <a:ext cx="552537" cy="552537"/>
          </a:xfrm>
          <a:prstGeom prst="rect">
            <a:avLst/>
          </a:prstGeom>
        </p:spPr>
      </p:pic>
      <p:pic>
        <p:nvPicPr>
          <p:cNvPr id="38" name="Picture 37" descr="michal-new-small.jpg"/>
          <p:cNvPicPr>
            <a:picLocks noChangeAspect="1"/>
          </p:cNvPicPr>
          <p:nvPr/>
        </p:nvPicPr>
        <p:blipFill>
          <a:blip r:embed="rId11" cstate="print"/>
          <a:stretch>
            <a:fillRect/>
          </a:stretch>
        </p:blipFill>
        <p:spPr>
          <a:xfrm>
            <a:off x="3911544" y="2528146"/>
            <a:ext cx="402548" cy="500845"/>
          </a:xfrm>
          <a:prstGeom prst="rect">
            <a:avLst/>
          </a:prstGeom>
        </p:spPr>
      </p:pic>
      <p:pic>
        <p:nvPicPr>
          <p:cNvPr id="39" name="Picture 2" descr="hermanv.jpg"/>
          <p:cNvPicPr>
            <a:picLocks noChangeAspect="1" noChangeArrowheads="1"/>
          </p:cNvPicPr>
          <p:nvPr/>
        </p:nvPicPr>
        <p:blipFill>
          <a:blip r:embed="rId12" cstate="print"/>
          <a:srcRect/>
          <a:stretch>
            <a:fillRect/>
          </a:stretch>
        </p:blipFill>
        <p:spPr bwMode="auto">
          <a:xfrm>
            <a:off x="4352437" y="2526985"/>
            <a:ext cx="430578" cy="506118"/>
          </a:xfrm>
          <a:prstGeom prst="rect">
            <a:avLst/>
          </a:prstGeom>
          <a:noFill/>
          <a:ln w="9525">
            <a:noFill/>
            <a:miter lim="800000"/>
            <a:headEnd/>
            <a:tailEnd/>
          </a:ln>
        </p:spPr>
      </p:pic>
      <p:pic>
        <p:nvPicPr>
          <p:cNvPr id="40" name="Picture 1" descr="Cohen_Jackson.jpg"/>
          <p:cNvPicPr>
            <a:picLocks noChangeAspect="1" noChangeArrowheads="1"/>
          </p:cNvPicPr>
          <p:nvPr/>
        </p:nvPicPr>
        <p:blipFill>
          <a:blip r:embed="rId13" cstate="print"/>
          <a:srcRect/>
          <a:stretch>
            <a:fillRect/>
          </a:stretch>
        </p:blipFill>
        <p:spPr bwMode="auto">
          <a:xfrm>
            <a:off x="269143" y="2494818"/>
            <a:ext cx="465504" cy="555338"/>
          </a:xfrm>
          <a:prstGeom prst="rect">
            <a:avLst/>
          </a:prstGeom>
          <a:noFill/>
          <a:ln w="9525">
            <a:noFill/>
            <a:miter lim="800000"/>
            <a:headEnd/>
            <a:tailEnd/>
          </a:ln>
        </p:spPr>
      </p:pic>
      <p:pic>
        <p:nvPicPr>
          <p:cNvPr id="34" name="Picture 33" descr="fournet.jpg"/>
          <p:cNvPicPr>
            <a:picLocks noChangeAspect="1"/>
          </p:cNvPicPr>
          <p:nvPr/>
        </p:nvPicPr>
        <p:blipFill>
          <a:blip r:embed="rId14" cstate="print"/>
          <a:stretch>
            <a:fillRect/>
          </a:stretch>
        </p:blipFill>
        <p:spPr>
          <a:xfrm>
            <a:off x="4660994" y="6061339"/>
            <a:ext cx="553466" cy="632022"/>
          </a:xfrm>
          <a:prstGeom prst="rect">
            <a:avLst/>
          </a:prstGeom>
        </p:spPr>
      </p:pic>
      <p:pic>
        <p:nvPicPr>
          <p:cNvPr id="36" name="Picture 35" descr="andy-gordon.jpg"/>
          <p:cNvPicPr>
            <a:picLocks noChangeAspect="1"/>
          </p:cNvPicPr>
          <p:nvPr/>
        </p:nvPicPr>
        <p:blipFill>
          <a:blip r:embed="rId15" cstate="print"/>
          <a:stretch>
            <a:fillRect/>
          </a:stretch>
        </p:blipFill>
        <p:spPr>
          <a:xfrm>
            <a:off x="5209037" y="6066848"/>
            <a:ext cx="468542" cy="624723"/>
          </a:xfrm>
          <a:prstGeom prst="rect">
            <a:avLst/>
          </a:prstGeom>
        </p:spPr>
      </p:pic>
      <p:pic>
        <p:nvPicPr>
          <p:cNvPr id="41" name="Picture 40" descr="kb1.jpg"/>
          <p:cNvPicPr>
            <a:picLocks noChangeAspect="1"/>
          </p:cNvPicPr>
          <p:nvPr/>
        </p:nvPicPr>
        <p:blipFill>
          <a:blip r:embed="rId16" cstate="print"/>
          <a:srcRect l="46369" t="43695" r="47528" b="44602"/>
          <a:stretch>
            <a:fillRect/>
          </a:stretch>
        </p:blipFill>
        <p:spPr>
          <a:xfrm>
            <a:off x="4201476" y="6060557"/>
            <a:ext cx="503355" cy="608277"/>
          </a:xfrm>
          <a:prstGeom prst="rect">
            <a:avLst/>
          </a:prstGeom>
        </p:spPr>
      </p:pic>
      <p:pic>
        <p:nvPicPr>
          <p:cNvPr id="42" name="Picture 41" descr="nik-cropped.jpg"/>
          <p:cNvPicPr>
            <a:picLocks noChangeAspect="1"/>
          </p:cNvPicPr>
          <p:nvPr/>
        </p:nvPicPr>
        <p:blipFill>
          <a:blip r:embed="rId17" cstate="print"/>
          <a:stretch>
            <a:fillRect/>
          </a:stretch>
        </p:blipFill>
        <p:spPr>
          <a:xfrm>
            <a:off x="5674362" y="6050645"/>
            <a:ext cx="567413" cy="645677"/>
          </a:xfrm>
          <a:prstGeom prst="rect">
            <a:avLst/>
          </a:prstGeom>
        </p:spPr>
      </p:pic>
      <p:sp>
        <p:nvSpPr>
          <p:cNvPr id="43" name="Rounded Rectangle 42"/>
          <p:cNvSpPr/>
          <p:nvPr/>
        </p:nvSpPr>
        <p:spPr>
          <a:xfrm>
            <a:off x="6721555" y="6042227"/>
            <a:ext cx="1982391" cy="646807"/>
          </a:xfrm>
          <a:prstGeom prst="round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sz="3200" b="1" dirty="0" smtClean="0">
                <a:solidFill>
                  <a:srgbClr val="FF0000"/>
                </a:solidFill>
                <a:latin typeface="Calibri" pitchFamily="34" charset="0"/>
              </a:rPr>
              <a:t>F7</a:t>
            </a:r>
            <a:endParaRPr lang="en-US" sz="3200" b="1" dirty="0">
              <a:solidFill>
                <a:srgbClr val="FF0000"/>
              </a:solidFill>
              <a:latin typeface="Calibri" pitchFamily="34" charset="0"/>
            </a:endParaRPr>
          </a:p>
        </p:txBody>
      </p:sp>
      <p:sp>
        <p:nvSpPr>
          <p:cNvPr id="44" name="Up Arrow 43"/>
          <p:cNvSpPr/>
          <p:nvPr/>
        </p:nvSpPr>
        <p:spPr bwMode="auto">
          <a:xfrm rot="5400000">
            <a:off x="6391534" y="6211480"/>
            <a:ext cx="213068" cy="435005"/>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6" name="Up Arrow 45"/>
          <p:cNvSpPr/>
          <p:nvPr/>
        </p:nvSpPr>
        <p:spPr bwMode="auto">
          <a:xfrm>
            <a:off x="7633253" y="5579166"/>
            <a:ext cx="225287" cy="477078"/>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 xmlns:p14="http://schemas.microsoft.com/office/powerpoint/2007/7/12/main" val="115478422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2" name="Picture 4"/>
          <p:cNvPicPr>
            <a:picLocks noChangeAspect="1" noChangeArrowheads="1"/>
          </p:cNvPicPr>
          <p:nvPr/>
        </p:nvPicPr>
        <p:blipFill>
          <a:blip r:embed="rId2" cstate="print"/>
          <a:srcRect l="4674" t="8696" r="49067" b="10000"/>
          <a:stretch>
            <a:fillRect/>
          </a:stretch>
        </p:blipFill>
        <p:spPr bwMode="auto">
          <a:xfrm>
            <a:off x="2900915" y="0"/>
            <a:ext cx="6243085" cy="6858000"/>
          </a:xfrm>
          <a:prstGeom prst="rect">
            <a:avLst/>
          </a:prstGeom>
          <a:noFill/>
          <a:ln w="9525">
            <a:noFill/>
            <a:miter lim="800000"/>
            <a:headEnd/>
            <a:tailEnd/>
          </a:ln>
        </p:spPr>
      </p:pic>
      <p:sp>
        <p:nvSpPr>
          <p:cNvPr id="2" name="Title 1"/>
          <p:cNvSpPr>
            <a:spLocks noGrp="1"/>
          </p:cNvSpPr>
          <p:nvPr>
            <p:ph type="title"/>
          </p:nvPr>
        </p:nvSpPr>
        <p:spPr>
          <a:xfrm>
            <a:off x="381000" y="230188"/>
            <a:ext cx="8382000" cy="1495794"/>
          </a:xfrm>
        </p:spPr>
        <p:txBody>
          <a:bodyPr/>
          <a:lstStyle/>
          <a:p>
            <a:r>
              <a:rPr lang="en-US" dirty="0" smtClean="0"/>
              <a:t>What </a:t>
            </a:r>
            <a:br>
              <a:rPr lang="en-US" dirty="0" smtClean="0"/>
            </a:br>
            <a:r>
              <a:rPr lang="en-US" dirty="0" smtClean="0"/>
              <a:t>is Z3?</a:t>
            </a:r>
            <a:endParaRPr lang="en-US" dirty="0"/>
          </a:p>
        </p:txBody>
      </p:sp>
      <p:grpSp>
        <p:nvGrpSpPr>
          <p:cNvPr id="4" name="Group 3"/>
          <p:cNvGrpSpPr/>
          <p:nvPr/>
        </p:nvGrpSpPr>
        <p:grpSpPr>
          <a:xfrm>
            <a:off x="0" y="4134679"/>
            <a:ext cx="5883965" cy="2365512"/>
            <a:chOff x="183452" y="1571349"/>
            <a:chExt cx="8632074" cy="4707697"/>
          </a:xfrm>
        </p:grpSpPr>
        <p:sp>
          <p:nvSpPr>
            <p:cNvPr id="5" name="Rectangle 4"/>
            <p:cNvSpPr/>
            <p:nvPr/>
          </p:nvSpPr>
          <p:spPr>
            <a:xfrm>
              <a:off x="5433874" y="1571349"/>
              <a:ext cx="3381652" cy="4323424"/>
            </a:xfrm>
            <a:prstGeom prst="rect">
              <a:avLst/>
            </a:prstGeom>
          </p:spPr>
          <p:style>
            <a:lnRef idx="0">
              <a:schemeClr val="accent2"/>
            </a:lnRef>
            <a:fillRef idx="3">
              <a:schemeClr val="accent2"/>
            </a:fillRef>
            <a:effectRef idx="3">
              <a:schemeClr val="accent2"/>
            </a:effectRef>
            <a:fontRef idx="minor">
              <a:schemeClr val="lt1"/>
            </a:fontRef>
          </p:style>
          <p:txBody>
            <a:bodyPr rtlCol="0" anchor="t" anchorCtr="0"/>
            <a:lstStyle/>
            <a:p>
              <a:pPr algn="ctr"/>
              <a:r>
                <a:rPr lang="en-US" sz="2400" dirty="0" smtClean="0">
                  <a:latin typeface="Calibri" pitchFamily="34" charset="0"/>
                </a:rPr>
                <a:t>Theories</a:t>
              </a:r>
              <a:endParaRPr lang="en-US" sz="2400" dirty="0">
                <a:latin typeface="Calibri" pitchFamily="34" charset="0"/>
              </a:endParaRPr>
            </a:p>
          </p:txBody>
        </p:sp>
        <p:sp>
          <p:nvSpPr>
            <p:cNvPr id="6" name="Rounded Rectangle 5"/>
            <p:cNvSpPr/>
            <p:nvPr/>
          </p:nvSpPr>
          <p:spPr>
            <a:xfrm>
              <a:off x="2145299" y="3997843"/>
              <a:ext cx="2437936" cy="92489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Core Theory</a:t>
              </a:r>
              <a:endParaRPr lang="en-US" sz="2000" b="1" dirty="0">
                <a:latin typeface="Calibri" pitchFamily="34" charset="0"/>
              </a:endParaRPr>
            </a:p>
          </p:txBody>
        </p:sp>
        <p:sp>
          <p:nvSpPr>
            <p:cNvPr id="7" name="Rounded Rectangle 6"/>
            <p:cNvSpPr/>
            <p:nvPr/>
          </p:nvSpPr>
          <p:spPr>
            <a:xfrm>
              <a:off x="2132611" y="5354154"/>
              <a:ext cx="2516578" cy="92489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SAT solver</a:t>
              </a:r>
              <a:endParaRPr lang="en-US" sz="2000" b="1" dirty="0">
                <a:latin typeface="Calibri" pitchFamily="34" charset="0"/>
              </a:endParaRPr>
            </a:p>
          </p:txBody>
        </p:sp>
        <p:sp>
          <p:nvSpPr>
            <p:cNvPr id="9" name="Rounded Rectangle 8"/>
            <p:cNvSpPr/>
            <p:nvPr/>
          </p:nvSpPr>
          <p:spPr>
            <a:xfrm>
              <a:off x="5904511" y="2282503"/>
              <a:ext cx="2516578" cy="61659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Bit-Vectors</a:t>
              </a:r>
              <a:endParaRPr lang="en-US" sz="2000" b="1" dirty="0">
                <a:latin typeface="Calibri" pitchFamily="34" charset="0"/>
              </a:endParaRPr>
            </a:p>
          </p:txBody>
        </p:sp>
        <p:sp>
          <p:nvSpPr>
            <p:cNvPr id="10" name="Rounded Rectangle 9"/>
            <p:cNvSpPr/>
            <p:nvPr/>
          </p:nvSpPr>
          <p:spPr>
            <a:xfrm>
              <a:off x="5904511" y="3044503"/>
              <a:ext cx="2516578" cy="61659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Arithmetic</a:t>
              </a:r>
              <a:endParaRPr lang="en-US" sz="2000" b="1" dirty="0">
                <a:latin typeface="Calibri" pitchFamily="34" charset="0"/>
              </a:endParaRPr>
            </a:p>
          </p:txBody>
        </p:sp>
        <p:sp>
          <p:nvSpPr>
            <p:cNvPr id="11" name="Rounded Rectangle 10"/>
            <p:cNvSpPr/>
            <p:nvPr/>
          </p:nvSpPr>
          <p:spPr>
            <a:xfrm>
              <a:off x="5904511" y="4468327"/>
              <a:ext cx="2516578" cy="53952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Data-types</a:t>
              </a:r>
              <a:endParaRPr lang="en-US" sz="2000" b="1" dirty="0">
                <a:latin typeface="Calibri" pitchFamily="34" charset="0"/>
              </a:endParaRPr>
            </a:p>
          </p:txBody>
        </p:sp>
        <p:sp>
          <p:nvSpPr>
            <p:cNvPr id="12" name="Rounded Rectangle 11"/>
            <p:cNvSpPr/>
            <p:nvPr/>
          </p:nvSpPr>
          <p:spPr>
            <a:xfrm>
              <a:off x="5904511" y="5127931"/>
              <a:ext cx="2516578" cy="46244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Free functions</a:t>
              </a:r>
              <a:endParaRPr lang="en-US" sz="2000" b="1" dirty="0">
                <a:latin typeface="Calibri" pitchFamily="34" charset="0"/>
              </a:endParaRPr>
            </a:p>
          </p:txBody>
        </p:sp>
        <p:sp>
          <p:nvSpPr>
            <p:cNvPr id="13" name="Left-Right Arrow 12"/>
            <p:cNvSpPr/>
            <p:nvPr/>
          </p:nvSpPr>
          <p:spPr>
            <a:xfrm>
              <a:off x="4554245" y="4418289"/>
              <a:ext cx="878889" cy="231222"/>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Up-Down Arrow 13"/>
            <p:cNvSpPr/>
            <p:nvPr/>
          </p:nvSpPr>
          <p:spPr>
            <a:xfrm>
              <a:off x="3272935" y="4950814"/>
              <a:ext cx="235930" cy="385372"/>
            </a:xfrm>
            <a:prstGeom prst="up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Down Arrow 14"/>
            <p:cNvSpPr/>
            <p:nvPr/>
          </p:nvSpPr>
          <p:spPr>
            <a:xfrm>
              <a:off x="3273546" y="3655414"/>
              <a:ext cx="196608" cy="385372"/>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Rounded Rectangle 15"/>
            <p:cNvSpPr/>
            <p:nvPr/>
          </p:nvSpPr>
          <p:spPr>
            <a:xfrm>
              <a:off x="221941" y="4083728"/>
              <a:ext cx="1567631" cy="88988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latin typeface="Calibri" pitchFamily="34" charset="0"/>
                </a:rPr>
                <a:t>E-</a:t>
              </a:r>
              <a:r>
                <a:rPr lang="en-US" sz="1600" b="1" dirty="0" smtClean="0">
                  <a:latin typeface="Calibri" pitchFamily="34" charset="0"/>
                </a:rPr>
                <a:t>matching</a:t>
              </a:r>
              <a:endParaRPr lang="en-US" b="1" dirty="0">
                <a:latin typeface="Calibri" pitchFamily="34" charset="0"/>
              </a:endParaRPr>
            </a:p>
          </p:txBody>
        </p:sp>
        <p:sp>
          <p:nvSpPr>
            <p:cNvPr id="17" name="Left-Right Arrow 16"/>
            <p:cNvSpPr/>
            <p:nvPr/>
          </p:nvSpPr>
          <p:spPr>
            <a:xfrm>
              <a:off x="1745271" y="4418289"/>
              <a:ext cx="471858" cy="231222"/>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8" name="Rounded Rectangle 17"/>
            <p:cNvSpPr/>
            <p:nvPr/>
          </p:nvSpPr>
          <p:spPr>
            <a:xfrm>
              <a:off x="5904511" y="3806940"/>
              <a:ext cx="2516578" cy="53952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Arrays</a:t>
              </a:r>
              <a:endParaRPr lang="en-US" sz="2000" b="1" dirty="0">
                <a:latin typeface="Calibri" pitchFamily="34" charset="0"/>
              </a:endParaRPr>
            </a:p>
          </p:txBody>
        </p:sp>
        <p:sp>
          <p:nvSpPr>
            <p:cNvPr id="19" name="Up Arrow 18"/>
            <p:cNvSpPr/>
            <p:nvPr/>
          </p:nvSpPr>
          <p:spPr bwMode="auto">
            <a:xfrm rot="14578082">
              <a:off x="4162005" y="1917085"/>
              <a:ext cx="257453" cy="1009420"/>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Rounded Rectangle 19"/>
            <p:cNvSpPr/>
            <p:nvPr/>
          </p:nvSpPr>
          <p:spPr>
            <a:xfrm>
              <a:off x="4056137" y="1609038"/>
              <a:ext cx="1323826" cy="68082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err="1" smtClean="0">
                  <a:latin typeface="Calibri" pitchFamily="34" charset="0"/>
                </a:rPr>
                <a:t>OCaml</a:t>
              </a:r>
              <a:endParaRPr lang="en-US" b="1" dirty="0">
                <a:latin typeface="Calibri" pitchFamily="34" charset="0"/>
              </a:endParaRPr>
            </a:p>
          </p:txBody>
        </p:sp>
        <p:sp>
          <p:nvSpPr>
            <p:cNvPr id="21" name="Up Arrow 20"/>
            <p:cNvSpPr/>
            <p:nvPr/>
          </p:nvSpPr>
          <p:spPr bwMode="auto">
            <a:xfrm rot="6677667">
              <a:off x="1418801" y="1547832"/>
              <a:ext cx="257453" cy="1649510"/>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2" name="Rounded Rectangle 21"/>
            <p:cNvSpPr/>
            <p:nvPr/>
          </p:nvSpPr>
          <p:spPr>
            <a:xfrm>
              <a:off x="183452" y="1609038"/>
              <a:ext cx="1271396" cy="68082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Text</a:t>
              </a:r>
              <a:endParaRPr lang="en-US" sz="2000" b="1" dirty="0">
                <a:latin typeface="Calibri" pitchFamily="34" charset="0"/>
              </a:endParaRPr>
            </a:p>
          </p:txBody>
        </p:sp>
        <p:sp>
          <p:nvSpPr>
            <p:cNvPr id="23" name="Up Arrow 22"/>
            <p:cNvSpPr/>
            <p:nvPr/>
          </p:nvSpPr>
          <p:spPr bwMode="auto">
            <a:xfrm rot="10800000">
              <a:off x="3160307" y="2247042"/>
              <a:ext cx="257453" cy="416260"/>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4" name="Rounded Rectangle 23"/>
            <p:cNvSpPr/>
            <p:nvPr/>
          </p:nvSpPr>
          <p:spPr>
            <a:xfrm>
              <a:off x="2751906" y="1609038"/>
              <a:ext cx="1074788" cy="68082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.NET</a:t>
              </a:r>
              <a:endParaRPr lang="en-US" sz="2000" b="1" dirty="0">
                <a:latin typeface="Calibri" pitchFamily="34" charset="0"/>
              </a:endParaRPr>
            </a:p>
          </p:txBody>
        </p:sp>
        <p:sp>
          <p:nvSpPr>
            <p:cNvPr id="25" name="Up Arrow 24"/>
            <p:cNvSpPr/>
            <p:nvPr/>
          </p:nvSpPr>
          <p:spPr bwMode="auto">
            <a:xfrm rot="7026053">
              <a:off x="2362315" y="1874249"/>
              <a:ext cx="257453" cy="1068850"/>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6" name="Rounded Rectangle 25"/>
            <p:cNvSpPr/>
            <p:nvPr/>
          </p:nvSpPr>
          <p:spPr>
            <a:xfrm>
              <a:off x="1637970" y="1609038"/>
              <a:ext cx="838860" cy="68082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C</a:t>
              </a:r>
              <a:endParaRPr lang="en-US" sz="2000" b="1" dirty="0">
                <a:latin typeface="Calibri" pitchFamily="34" charset="0"/>
              </a:endParaRPr>
            </a:p>
          </p:txBody>
        </p:sp>
        <p:sp>
          <p:nvSpPr>
            <p:cNvPr id="8" name="Rounded Rectangle 7"/>
            <p:cNvSpPr/>
            <p:nvPr/>
          </p:nvSpPr>
          <p:spPr>
            <a:xfrm>
              <a:off x="2170711" y="2661317"/>
              <a:ext cx="2516578" cy="100196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Rewriting Simplification</a:t>
              </a:r>
              <a:endParaRPr lang="en-US" sz="2000" b="1" dirty="0">
                <a:latin typeface="Calibri" pitchFamily="34" charset="0"/>
              </a:endParaRPr>
            </a:p>
          </p:txBody>
        </p:sp>
      </p:grpSp>
      <p:sp>
        <p:nvSpPr>
          <p:cNvPr id="27" name="TextBox 26"/>
          <p:cNvSpPr txBox="1"/>
          <p:nvPr/>
        </p:nvSpPr>
        <p:spPr>
          <a:xfrm>
            <a:off x="6629400" y="5257800"/>
            <a:ext cx="2416046" cy="1477328"/>
          </a:xfrm>
          <a:prstGeom prst="rect">
            <a:avLst/>
          </a:prstGeom>
          <a:noFill/>
        </p:spPr>
        <p:txBody>
          <a:bodyPr wrap="none" rtlCol="0">
            <a:spAutoFit/>
          </a:bodyPr>
          <a:lstStyle/>
          <a:p>
            <a:r>
              <a:rPr lang="en-US" dirty="0" smtClean="0">
                <a:solidFill>
                  <a:schemeClr val="bg1"/>
                </a:solidFill>
              </a:rPr>
              <a:t>Leonardo de Moura &amp;</a:t>
            </a:r>
          </a:p>
          <a:p>
            <a:r>
              <a:rPr lang="en-US" dirty="0" smtClean="0">
                <a:solidFill>
                  <a:schemeClr val="bg1"/>
                </a:solidFill>
              </a:rPr>
              <a:t>Nikolaj Bjørner</a:t>
            </a:r>
          </a:p>
          <a:p>
            <a:endParaRPr lang="en-US" dirty="0" smtClean="0">
              <a:solidFill>
                <a:schemeClr val="bg1"/>
              </a:solidFill>
            </a:endParaRPr>
          </a:p>
          <a:p>
            <a:r>
              <a:rPr lang="en-US" dirty="0" smtClean="0">
                <a:solidFill>
                  <a:schemeClr val="bg1"/>
                </a:solidFill>
              </a:rPr>
              <a:t>Microsoft Research</a:t>
            </a:r>
          </a:p>
          <a:p>
            <a:r>
              <a:rPr lang="en-US" dirty="0" smtClean="0">
                <a:solidFill>
                  <a:schemeClr val="bg1"/>
                </a:solidFill>
              </a:rPr>
              <a:t>Redmond</a:t>
            </a:r>
            <a:endParaRPr lang="en-US" dirty="0" smtClean="0">
              <a:solidFill>
                <a:schemeClr val="bg1"/>
              </a:solidFill>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Program formula</a:t>
            </a:r>
            <a:endParaRPr lang="en-US" dirty="0"/>
          </a:p>
        </p:txBody>
      </p:sp>
      <p:pic>
        <p:nvPicPr>
          <p:cNvPr id="334850" name="Picture 2" descr="C:\Users\nbjorner\AppData\Local\Microsoft\Windows\Temporary Internet Files\Content.IE5\P7MO1J4W\MPj04100900000[1].jpg"/>
          <p:cNvPicPr>
            <a:picLocks noChangeAspect="1" noChangeArrowheads="1"/>
          </p:cNvPicPr>
          <p:nvPr/>
        </p:nvPicPr>
        <p:blipFill>
          <a:blip r:embed="rId2" cstate="print"/>
          <a:srcRect l="21704" t="13153" r="19026"/>
          <a:stretch>
            <a:fillRect/>
          </a:stretch>
        </p:blipFill>
        <p:spPr bwMode="auto">
          <a:xfrm>
            <a:off x="940906" y="0"/>
            <a:ext cx="1258956" cy="1229345"/>
          </a:xfrm>
          <a:prstGeom prst="rect">
            <a:avLst/>
          </a:prstGeom>
          <a:noFill/>
        </p:spPr>
      </p:pic>
      <p:pic>
        <p:nvPicPr>
          <p:cNvPr id="334851" name="Picture 3"/>
          <p:cNvPicPr>
            <a:picLocks noChangeAspect="1" noChangeArrowheads="1"/>
          </p:cNvPicPr>
          <p:nvPr/>
        </p:nvPicPr>
        <p:blipFill>
          <a:blip r:embed="rId3" cstate="print"/>
          <a:srcRect l="22386" t="34000" r="45909" b="17091"/>
          <a:stretch>
            <a:fillRect/>
          </a:stretch>
        </p:blipFill>
        <p:spPr bwMode="auto">
          <a:xfrm>
            <a:off x="1733021" y="1792798"/>
            <a:ext cx="4959325" cy="4781570"/>
          </a:xfrm>
          <a:prstGeom prst="rect">
            <a:avLst/>
          </a:prstGeom>
          <a:noFill/>
          <a:ln w="9525">
            <a:noFill/>
            <a:miter lim="800000"/>
            <a:headEnd/>
            <a:tailEnd/>
          </a:ln>
        </p:spPr>
      </p:pic>
      <p:sp>
        <p:nvSpPr>
          <p:cNvPr id="7" name="Rectangle 6"/>
          <p:cNvSpPr/>
          <p:nvPr/>
        </p:nvSpPr>
        <p:spPr bwMode="auto">
          <a:xfrm>
            <a:off x="5857461" y="2637183"/>
            <a:ext cx="1630017" cy="2875721"/>
          </a:xfrm>
          <a:prstGeom prst="rect">
            <a:avLst/>
          </a:prstGeom>
          <a:solidFill>
            <a:schemeClr val="tx2"/>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Flowchart: Decision 8"/>
          <p:cNvSpPr/>
          <p:nvPr/>
        </p:nvSpPr>
        <p:spPr bwMode="auto">
          <a:xfrm>
            <a:off x="6553200" y="1828800"/>
            <a:ext cx="1600200" cy="838200"/>
          </a:xfrm>
          <a:prstGeom prst="flowChartDecision">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latin typeface="Segoe" pitchFamily="34" charset="0"/>
              </a:rPr>
              <a:t>p</a:t>
            </a:r>
            <a:r>
              <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1(a)</a:t>
            </a:r>
          </a:p>
        </p:txBody>
      </p:sp>
      <p:sp>
        <p:nvSpPr>
          <p:cNvPr id="10" name="Flowchart: Decision 9"/>
          <p:cNvSpPr/>
          <p:nvPr/>
        </p:nvSpPr>
        <p:spPr bwMode="auto">
          <a:xfrm>
            <a:off x="6477000" y="4191000"/>
            <a:ext cx="1600200" cy="838200"/>
          </a:xfrm>
          <a:prstGeom prst="flowChartDecision">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latin typeface="Segoe" pitchFamily="34" charset="0"/>
              </a:rPr>
              <a:t>p2</a:t>
            </a:r>
            <a:r>
              <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a:t>
            </a:r>
          </a:p>
        </p:txBody>
      </p:sp>
      <p:sp>
        <p:nvSpPr>
          <p:cNvPr id="11" name="Flowchart: Connector 10"/>
          <p:cNvSpPr/>
          <p:nvPr/>
        </p:nvSpPr>
        <p:spPr bwMode="auto">
          <a:xfrm>
            <a:off x="8382000" y="3200400"/>
            <a:ext cx="609600" cy="533400"/>
          </a:xfrm>
          <a:prstGeom prst="flowChartConnector">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Flowchart: Connector 11"/>
          <p:cNvSpPr/>
          <p:nvPr/>
        </p:nvSpPr>
        <p:spPr bwMode="auto">
          <a:xfrm>
            <a:off x="5562600" y="3200400"/>
            <a:ext cx="609600" cy="533400"/>
          </a:xfrm>
          <a:prstGeom prst="flowChartConnector">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14" name="Straight Arrow Connector 13"/>
          <p:cNvCxnSpPr>
            <a:endCxn id="11" idx="1"/>
          </p:cNvCxnSpPr>
          <p:nvPr/>
        </p:nvCxnSpPr>
        <p:spPr>
          <a:xfrm>
            <a:off x="7391400" y="2667000"/>
            <a:ext cx="1079874" cy="61151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flipV="1">
            <a:off x="6082926" y="2667000"/>
            <a:ext cx="1232274" cy="61151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1" idx="3"/>
            <a:endCxn id="10" idx="0"/>
          </p:cNvCxnSpPr>
          <p:nvPr/>
        </p:nvCxnSpPr>
        <p:spPr>
          <a:xfrm rot="5400000">
            <a:off x="7606530" y="3326255"/>
            <a:ext cx="535315" cy="119417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 idx="5"/>
            <a:endCxn id="10" idx="0"/>
          </p:cNvCxnSpPr>
          <p:nvPr/>
        </p:nvCxnSpPr>
        <p:spPr>
          <a:xfrm rot="16200000" flipH="1">
            <a:off x="6412356" y="3326255"/>
            <a:ext cx="535315" cy="119417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001000" y="2667000"/>
            <a:ext cx="582211" cy="369332"/>
          </a:xfrm>
          <a:prstGeom prst="rect">
            <a:avLst/>
          </a:prstGeom>
          <a:noFill/>
        </p:spPr>
        <p:txBody>
          <a:bodyPr wrap="none" rtlCol="0">
            <a:spAutoFit/>
          </a:bodyPr>
          <a:lstStyle/>
          <a:p>
            <a:r>
              <a:rPr lang="en-US" dirty="0" smtClean="0">
                <a:solidFill>
                  <a:schemeClr val="bg1"/>
                </a:solidFill>
              </a:rPr>
              <a:t>true</a:t>
            </a:r>
          </a:p>
        </p:txBody>
      </p:sp>
      <p:sp>
        <p:nvSpPr>
          <p:cNvPr id="32" name="TextBox 31"/>
          <p:cNvSpPr txBox="1"/>
          <p:nvPr/>
        </p:nvSpPr>
        <p:spPr>
          <a:xfrm>
            <a:off x="6096000" y="2678668"/>
            <a:ext cx="671979" cy="369332"/>
          </a:xfrm>
          <a:prstGeom prst="rect">
            <a:avLst/>
          </a:prstGeom>
          <a:noFill/>
        </p:spPr>
        <p:txBody>
          <a:bodyPr wrap="none" rtlCol="0">
            <a:spAutoFit/>
          </a:bodyPr>
          <a:lstStyle/>
          <a:p>
            <a:r>
              <a:rPr lang="en-US" dirty="0" smtClean="0">
                <a:solidFill>
                  <a:schemeClr val="bg1"/>
                </a:solidFill>
              </a:rPr>
              <a:t>false</a:t>
            </a:r>
          </a:p>
        </p:txBody>
      </p:sp>
      <p:sp>
        <p:nvSpPr>
          <p:cNvPr id="33" name="TextBox 32"/>
          <p:cNvSpPr txBox="1"/>
          <p:nvPr/>
        </p:nvSpPr>
        <p:spPr>
          <a:xfrm>
            <a:off x="8001000" y="3897868"/>
            <a:ext cx="966931" cy="369332"/>
          </a:xfrm>
          <a:prstGeom prst="rect">
            <a:avLst/>
          </a:prstGeom>
          <a:noFill/>
        </p:spPr>
        <p:txBody>
          <a:bodyPr wrap="none" rtlCol="0">
            <a:spAutoFit/>
          </a:bodyPr>
          <a:lstStyle/>
          <a:p>
            <a:r>
              <a:rPr lang="en-US" dirty="0" smtClean="0">
                <a:solidFill>
                  <a:schemeClr val="bg1"/>
                </a:solidFill>
              </a:rPr>
              <a:t>a = a+1</a:t>
            </a:r>
          </a:p>
        </p:txBody>
      </p:sp>
      <p:sp>
        <p:nvSpPr>
          <p:cNvPr id="34" name="TextBox 33"/>
          <p:cNvSpPr txBox="1"/>
          <p:nvPr/>
        </p:nvSpPr>
        <p:spPr>
          <a:xfrm>
            <a:off x="5738669" y="3962400"/>
            <a:ext cx="909223" cy="369332"/>
          </a:xfrm>
          <a:prstGeom prst="rect">
            <a:avLst/>
          </a:prstGeom>
          <a:noFill/>
        </p:spPr>
        <p:txBody>
          <a:bodyPr wrap="none" rtlCol="0">
            <a:spAutoFit/>
          </a:bodyPr>
          <a:lstStyle/>
          <a:p>
            <a:r>
              <a:rPr lang="en-US" dirty="0" smtClean="0">
                <a:solidFill>
                  <a:schemeClr val="bg1"/>
                </a:solidFill>
              </a:rPr>
              <a:t>a = a-1</a:t>
            </a:r>
          </a:p>
        </p:txBody>
      </p:sp>
      <p:cxnSp>
        <p:nvCxnSpPr>
          <p:cNvPr id="35" name="Straight Arrow Connector 34"/>
          <p:cNvCxnSpPr/>
          <p:nvPr/>
        </p:nvCxnSpPr>
        <p:spPr>
          <a:xfrm rot="10800000" flipV="1">
            <a:off x="6082926" y="5027284"/>
            <a:ext cx="1232274" cy="61151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7315200" y="5029200"/>
            <a:ext cx="1079874" cy="61151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Program formula</a:t>
            </a:r>
            <a:endParaRPr lang="en-US" dirty="0"/>
          </a:p>
        </p:txBody>
      </p:sp>
      <p:pic>
        <p:nvPicPr>
          <p:cNvPr id="334850" name="Picture 2" descr="C:\Users\nbjorner\AppData\Local\Microsoft\Windows\Temporary Internet Files\Content.IE5\P7MO1J4W\MPj04100900000[1].jpg"/>
          <p:cNvPicPr>
            <a:picLocks noChangeAspect="1" noChangeArrowheads="1"/>
          </p:cNvPicPr>
          <p:nvPr/>
        </p:nvPicPr>
        <p:blipFill>
          <a:blip r:embed="rId2" cstate="print"/>
          <a:srcRect l="21704" t="13153" r="19026"/>
          <a:stretch>
            <a:fillRect/>
          </a:stretch>
        </p:blipFill>
        <p:spPr bwMode="auto">
          <a:xfrm>
            <a:off x="940906" y="0"/>
            <a:ext cx="1258956" cy="1229345"/>
          </a:xfrm>
          <a:prstGeom prst="rect">
            <a:avLst/>
          </a:prstGeom>
          <a:noFill/>
        </p:spPr>
      </p:pic>
      <p:pic>
        <p:nvPicPr>
          <p:cNvPr id="334851" name="Picture 3"/>
          <p:cNvPicPr>
            <a:picLocks noChangeAspect="1" noChangeArrowheads="1"/>
          </p:cNvPicPr>
          <p:nvPr/>
        </p:nvPicPr>
        <p:blipFill>
          <a:blip r:embed="rId3" cstate="print"/>
          <a:srcRect l="22386" t="34000" r="45909" b="17091"/>
          <a:stretch>
            <a:fillRect/>
          </a:stretch>
        </p:blipFill>
        <p:spPr bwMode="auto">
          <a:xfrm>
            <a:off x="1733021" y="1792798"/>
            <a:ext cx="4959325" cy="4781570"/>
          </a:xfrm>
          <a:prstGeom prst="rect">
            <a:avLst/>
          </a:prstGeom>
          <a:noFill/>
          <a:ln w="9525">
            <a:noFill/>
            <a:miter lim="800000"/>
            <a:headEnd/>
            <a:tailEnd/>
          </a:ln>
        </p:spPr>
      </p:pic>
      <p:sp>
        <p:nvSpPr>
          <p:cNvPr id="7" name="Rectangle 6"/>
          <p:cNvSpPr/>
          <p:nvPr/>
        </p:nvSpPr>
        <p:spPr bwMode="auto">
          <a:xfrm>
            <a:off x="5857461" y="2637183"/>
            <a:ext cx="1630017" cy="2875721"/>
          </a:xfrm>
          <a:prstGeom prst="rect">
            <a:avLst/>
          </a:prstGeom>
          <a:solidFill>
            <a:schemeClr val="tx2"/>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TextBox 5"/>
          <p:cNvSpPr txBox="1"/>
          <p:nvPr/>
        </p:nvSpPr>
        <p:spPr>
          <a:xfrm>
            <a:off x="4267200" y="4724400"/>
            <a:ext cx="4689104" cy="646331"/>
          </a:xfrm>
          <a:prstGeom prst="rect">
            <a:avLst/>
          </a:prstGeom>
          <a:noFill/>
        </p:spPr>
        <p:txBody>
          <a:bodyPr wrap="none" rtlCol="0">
            <a:spAutoFit/>
          </a:bodyPr>
          <a:lstStyle/>
          <a:p>
            <a:r>
              <a:rPr lang="en-US" dirty="0" err="1" smtClean="0">
                <a:solidFill>
                  <a:schemeClr val="bg1"/>
                </a:solidFill>
              </a:rPr>
              <a:t>wp</a:t>
            </a:r>
            <a:r>
              <a:rPr lang="en-US" dirty="0" smtClean="0">
                <a:solidFill>
                  <a:schemeClr val="bg1"/>
                </a:solidFill>
              </a:rPr>
              <a:t>( </a:t>
            </a:r>
            <a:r>
              <a:rPr lang="en-US" b="1" dirty="0" smtClean="0">
                <a:solidFill>
                  <a:schemeClr val="bg1"/>
                </a:solidFill>
              </a:rPr>
              <a:t>assert </a:t>
            </a:r>
            <a:r>
              <a:rPr lang="en-US" dirty="0" smtClean="0">
                <a:solidFill>
                  <a:schemeClr val="bg1"/>
                </a:solidFill>
              </a:rPr>
              <a:t>(old(a) – 100 ≤ a ≤ old(a) + 100),</a:t>
            </a:r>
          </a:p>
          <a:p>
            <a:r>
              <a:rPr lang="en-US" dirty="0" smtClean="0">
                <a:solidFill>
                  <a:schemeClr val="bg1"/>
                </a:solidFill>
              </a:rPr>
              <a:t>       </a:t>
            </a:r>
            <a:r>
              <a:rPr lang="en-US" b="1" dirty="0" smtClean="0">
                <a:solidFill>
                  <a:schemeClr val="bg1"/>
                </a:solidFill>
              </a:rPr>
              <a:t>true</a:t>
            </a:r>
            <a:r>
              <a:rPr lang="en-US" dirty="0" smtClean="0">
                <a:solidFill>
                  <a:schemeClr val="bg1"/>
                </a:solidFill>
              </a:rPr>
              <a:t>) </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Program formula</a:t>
            </a:r>
            <a:endParaRPr lang="en-US" dirty="0"/>
          </a:p>
        </p:txBody>
      </p:sp>
      <p:pic>
        <p:nvPicPr>
          <p:cNvPr id="334850" name="Picture 2" descr="C:\Users\nbjorner\AppData\Local\Microsoft\Windows\Temporary Internet Files\Content.IE5\P7MO1J4W\MPj04100900000[1].jpg"/>
          <p:cNvPicPr>
            <a:picLocks noChangeAspect="1" noChangeArrowheads="1"/>
          </p:cNvPicPr>
          <p:nvPr/>
        </p:nvPicPr>
        <p:blipFill>
          <a:blip r:embed="rId2" cstate="print"/>
          <a:srcRect l="21704" t="13153" r="19026"/>
          <a:stretch>
            <a:fillRect/>
          </a:stretch>
        </p:blipFill>
        <p:spPr bwMode="auto">
          <a:xfrm>
            <a:off x="940906" y="0"/>
            <a:ext cx="1258956" cy="1229345"/>
          </a:xfrm>
          <a:prstGeom prst="rect">
            <a:avLst/>
          </a:prstGeom>
          <a:noFill/>
        </p:spPr>
      </p:pic>
      <p:pic>
        <p:nvPicPr>
          <p:cNvPr id="334851" name="Picture 3"/>
          <p:cNvPicPr>
            <a:picLocks noChangeAspect="1" noChangeArrowheads="1"/>
          </p:cNvPicPr>
          <p:nvPr/>
        </p:nvPicPr>
        <p:blipFill>
          <a:blip r:embed="rId3" cstate="print"/>
          <a:srcRect l="22386" t="34000" r="45909" b="17091"/>
          <a:stretch>
            <a:fillRect/>
          </a:stretch>
        </p:blipFill>
        <p:spPr bwMode="auto">
          <a:xfrm>
            <a:off x="1733021" y="1792798"/>
            <a:ext cx="4959325" cy="4781570"/>
          </a:xfrm>
          <a:prstGeom prst="rect">
            <a:avLst/>
          </a:prstGeom>
          <a:noFill/>
          <a:ln w="9525">
            <a:noFill/>
            <a:miter lim="800000"/>
            <a:headEnd/>
            <a:tailEnd/>
          </a:ln>
        </p:spPr>
      </p:pic>
      <p:sp>
        <p:nvSpPr>
          <p:cNvPr id="7" name="Rectangle 6"/>
          <p:cNvSpPr/>
          <p:nvPr/>
        </p:nvSpPr>
        <p:spPr bwMode="auto">
          <a:xfrm>
            <a:off x="5857461" y="2637183"/>
            <a:ext cx="1630017" cy="2875721"/>
          </a:xfrm>
          <a:prstGeom prst="rect">
            <a:avLst/>
          </a:prstGeom>
          <a:solidFill>
            <a:schemeClr val="tx2"/>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TextBox 5"/>
          <p:cNvSpPr txBox="1"/>
          <p:nvPr/>
        </p:nvSpPr>
        <p:spPr>
          <a:xfrm>
            <a:off x="4495800" y="3974068"/>
            <a:ext cx="3355406" cy="369332"/>
          </a:xfrm>
          <a:prstGeom prst="rect">
            <a:avLst/>
          </a:prstGeom>
          <a:noFill/>
        </p:spPr>
        <p:txBody>
          <a:bodyPr wrap="none" rtlCol="0">
            <a:spAutoFit/>
          </a:bodyPr>
          <a:lstStyle/>
          <a:p>
            <a:r>
              <a:rPr lang="en-US" dirty="0" smtClean="0">
                <a:solidFill>
                  <a:schemeClr val="bg1"/>
                </a:solidFill>
              </a:rPr>
              <a:t>old(a) – 100 ≤ a ≤ old(a) + 100 </a:t>
            </a:r>
          </a:p>
        </p:txBody>
      </p:sp>
      <p:sp>
        <p:nvSpPr>
          <p:cNvPr id="8" name="Rectangle 7"/>
          <p:cNvSpPr/>
          <p:nvPr/>
        </p:nvSpPr>
        <p:spPr>
          <a:xfrm>
            <a:off x="4581759" y="6183868"/>
            <a:ext cx="2733441" cy="369332"/>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r>
              <a:rPr lang="en-US" b="1" dirty="0" err="1" smtClean="0">
                <a:solidFill>
                  <a:schemeClr val="accent1">
                    <a:lumMod val="20000"/>
                    <a:lumOff val="80000"/>
                  </a:schemeClr>
                </a:solidFill>
                <a:latin typeface="Calibri" pitchFamily="34" charset="0"/>
                <a:sym typeface="Symbol"/>
              </a:rPr>
              <a:t>wp</a:t>
            </a:r>
            <a:r>
              <a:rPr lang="en-US" b="1" dirty="0" smtClean="0">
                <a:solidFill>
                  <a:schemeClr val="accent1">
                    <a:lumMod val="20000"/>
                    <a:lumOff val="80000"/>
                  </a:schemeClr>
                </a:solidFill>
                <a:latin typeface="Calibri" pitchFamily="34" charset="0"/>
                <a:sym typeface="Symbol"/>
              </a:rPr>
              <a:t>( assert (), )  =   </a:t>
            </a:r>
            <a:endParaRPr lang="en-US" b="1" dirty="0">
              <a:solidFill>
                <a:schemeClr val="accent1">
                  <a:lumMod val="20000"/>
                  <a:lumOff val="80000"/>
                </a:schemeClr>
              </a:solidFill>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Program formula</a:t>
            </a:r>
            <a:endParaRPr lang="en-US" dirty="0"/>
          </a:p>
        </p:txBody>
      </p:sp>
      <p:pic>
        <p:nvPicPr>
          <p:cNvPr id="334850" name="Picture 2" descr="C:\Users\nbjorner\AppData\Local\Microsoft\Windows\Temporary Internet Files\Content.IE5\P7MO1J4W\MPj04100900000[1].jpg"/>
          <p:cNvPicPr>
            <a:picLocks noChangeAspect="1" noChangeArrowheads="1"/>
          </p:cNvPicPr>
          <p:nvPr/>
        </p:nvPicPr>
        <p:blipFill>
          <a:blip r:embed="rId2" cstate="print"/>
          <a:srcRect l="21704" t="13153" r="19026"/>
          <a:stretch>
            <a:fillRect/>
          </a:stretch>
        </p:blipFill>
        <p:spPr bwMode="auto">
          <a:xfrm>
            <a:off x="940906" y="0"/>
            <a:ext cx="1258956" cy="1229345"/>
          </a:xfrm>
          <a:prstGeom prst="rect">
            <a:avLst/>
          </a:prstGeom>
          <a:noFill/>
        </p:spPr>
      </p:pic>
      <p:pic>
        <p:nvPicPr>
          <p:cNvPr id="334851" name="Picture 3"/>
          <p:cNvPicPr>
            <a:picLocks noChangeAspect="1" noChangeArrowheads="1"/>
          </p:cNvPicPr>
          <p:nvPr/>
        </p:nvPicPr>
        <p:blipFill>
          <a:blip r:embed="rId3" cstate="print"/>
          <a:srcRect l="22386" t="34000" r="45909" b="17091"/>
          <a:stretch>
            <a:fillRect/>
          </a:stretch>
        </p:blipFill>
        <p:spPr bwMode="auto">
          <a:xfrm>
            <a:off x="1733021" y="1792798"/>
            <a:ext cx="4959325" cy="4781570"/>
          </a:xfrm>
          <a:prstGeom prst="rect">
            <a:avLst/>
          </a:prstGeom>
          <a:noFill/>
          <a:ln w="9525">
            <a:noFill/>
            <a:miter lim="800000"/>
            <a:headEnd/>
            <a:tailEnd/>
          </a:ln>
        </p:spPr>
      </p:pic>
      <p:sp>
        <p:nvSpPr>
          <p:cNvPr id="7" name="Rectangle 6"/>
          <p:cNvSpPr/>
          <p:nvPr/>
        </p:nvSpPr>
        <p:spPr bwMode="auto">
          <a:xfrm>
            <a:off x="5857461" y="2637183"/>
            <a:ext cx="1630017" cy="2875721"/>
          </a:xfrm>
          <a:prstGeom prst="rect">
            <a:avLst/>
          </a:prstGeom>
          <a:solidFill>
            <a:schemeClr val="tx2"/>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TextBox 5"/>
          <p:cNvSpPr txBox="1"/>
          <p:nvPr/>
        </p:nvSpPr>
        <p:spPr>
          <a:xfrm>
            <a:off x="4405143" y="3914199"/>
            <a:ext cx="3825086" cy="1477328"/>
          </a:xfrm>
          <a:prstGeom prst="rect">
            <a:avLst/>
          </a:prstGeom>
          <a:noFill/>
        </p:spPr>
        <p:txBody>
          <a:bodyPr wrap="none" rtlCol="0">
            <a:spAutoFit/>
          </a:bodyPr>
          <a:lstStyle/>
          <a:p>
            <a:r>
              <a:rPr lang="en-US" dirty="0" err="1" smtClean="0">
                <a:solidFill>
                  <a:schemeClr val="bg1"/>
                </a:solidFill>
              </a:rPr>
              <a:t>wp</a:t>
            </a:r>
            <a:r>
              <a:rPr lang="en-US" dirty="0" smtClean="0">
                <a:solidFill>
                  <a:schemeClr val="bg1"/>
                </a:solidFill>
              </a:rPr>
              <a:t>( </a:t>
            </a:r>
            <a:r>
              <a:rPr lang="en-US" b="1" dirty="0" smtClean="0">
                <a:solidFill>
                  <a:schemeClr val="bg1"/>
                </a:solidFill>
              </a:rPr>
              <a:t>if</a:t>
            </a:r>
            <a:r>
              <a:rPr lang="en-US" dirty="0" smtClean="0">
                <a:solidFill>
                  <a:schemeClr val="bg1"/>
                </a:solidFill>
              </a:rPr>
              <a:t> (p100(a)) </a:t>
            </a:r>
          </a:p>
          <a:p>
            <a:r>
              <a:rPr lang="en-US" dirty="0" smtClean="0">
                <a:solidFill>
                  <a:schemeClr val="bg1"/>
                </a:solidFill>
              </a:rPr>
              <a:t>              a++; </a:t>
            </a:r>
          </a:p>
          <a:p>
            <a:r>
              <a:rPr lang="en-US" b="1" dirty="0" smtClean="0">
                <a:solidFill>
                  <a:schemeClr val="bg1"/>
                </a:solidFill>
              </a:rPr>
              <a:t>       else</a:t>
            </a:r>
            <a:r>
              <a:rPr lang="en-US" dirty="0" smtClean="0">
                <a:solidFill>
                  <a:schemeClr val="bg1"/>
                </a:solidFill>
              </a:rPr>
              <a:t> </a:t>
            </a:r>
          </a:p>
          <a:p>
            <a:r>
              <a:rPr lang="en-US" dirty="0" smtClean="0">
                <a:solidFill>
                  <a:schemeClr val="bg1"/>
                </a:solidFill>
              </a:rPr>
              <a:t>               a--;, </a:t>
            </a:r>
            <a:br>
              <a:rPr lang="en-US" dirty="0" smtClean="0">
                <a:solidFill>
                  <a:schemeClr val="bg1"/>
                </a:solidFill>
              </a:rPr>
            </a:br>
            <a:r>
              <a:rPr lang="en-US" dirty="0" smtClean="0">
                <a:solidFill>
                  <a:schemeClr val="bg1"/>
                </a:solidFill>
              </a:rPr>
              <a:t>      old(a) – 100 ≤ a ≤ old(a) + 100) </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Program formula</a:t>
            </a:r>
            <a:endParaRPr lang="en-US" dirty="0"/>
          </a:p>
        </p:txBody>
      </p:sp>
      <p:pic>
        <p:nvPicPr>
          <p:cNvPr id="334850" name="Picture 2" descr="C:\Users\nbjorner\AppData\Local\Microsoft\Windows\Temporary Internet Files\Content.IE5\P7MO1J4W\MPj04100900000[1].jpg"/>
          <p:cNvPicPr>
            <a:picLocks noChangeAspect="1" noChangeArrowheads="1"/>
          </p:cNvPicPr>
          <p:nvPr/>
        </p:nvPicPr>
        <p:blipFill>
          <a:blip r:embed="rId2" cstate="print"/>
          <a:srcRect l="21704" t="13153" r="19026"/>
          <a:stretch>
            <a:fillRect/>
          </a:stretch>
        </p:blipFill>
        <p:spPr bwMode="auto">
          <a:xfrm>
            <a:off x="940906" y="0"/>
            <a:ext cx="1258956" cy="1229345"/>
          </a:xfrm>
          <a:prstGeom prst="rect">
            <a:avLst/>
          </a:prstGeom>
          <a:noFill/>
        </p:spPr>
      </p:pic>
      <p:pic>
        <p:nvPicPr>
          <p:cNvPr id="334851" name="Picture 3"/>
          <p:cNvPicPr>
            <a:picLocks noChangeAspect="1" noChangeArrowheads="1"/>
          </p:cNvPicPr>
          <p:nvPr/>
        </p:nvPicPr>
        <p:blipFill>
          <a:blip r:embed="rId3" cstate="print"/>
          <a:srcRect l="22386" t="34000" r="45909" b="17091"/>
          <a:stretch>
            <a:fillRect/>
          </a:stretch>
        </p:blipFill>
        <p:spPr bwMode="auto">
          <a:xfrm>
            <a:off x="1733021" y="1792798"/>
            <a:ext cx="4959325" cy="4781570"/>
          </a:xfrm>
          <a:prstGeom prst="rect">
            <a:avLst/>
          </a:prstGeom>
          <a:noFill/>
          <a:ln w="9525">
            <a:noFill/>
            <a:miter lim="800000"/>
            <a:headEnd/>
            <a:tailEnd/>
          </a:ln>
        </p:spPr>
      </p:pic>
      <p:sp>
        <p:nvSpPr>
          <p:cNvPr id="7" name="Rectangle 6"/>
          <p:cNvSpPr/>
          <p:nvPr/>
        </p:nvSpPr>
        <p:spPr bwMode="auto">
          <a:xfrm>
            <a:off x="5857461" y="2637183"/>
            <a:ext cx="1630017" cy="2875721"/>
          </a:xfrm>
          <a:prstGeom prst="rect">
            <a:avLst/>
          </a:prstGeom>
          <a:solidFill>
            <a:schemeClr val="tx2"/>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TextBox 5"/>
          <p:cNvSpPr txBox="1"/>
          <p:nvPr/>
        </p:nvSpPr>
        <p:spPr>
          <a:xfrm>
            <a:off x="4405143" y="3914199"/>
            <a:ext cx="3817071" cy="1200329"/>
          </a:xfrm>
          <a:prstGeom prst="rect">
            <a:avLst/>
          </a:prstGeom>
          <a:noFill/>
        </p:spPr>
        <p:txBody>
          <a:bodyPr wrap="none" rtlCol="0">
            <a:spAutoFit/>
          </a:bodyPr>
          <a:lstStyle/>
          <a:p>
            <a:r>
              <a:rPr lang="en-US" dirty="0" err="1" smtClean="0">
                <a:solidFill>
                  <a:schemeClr val="bg1"/>
                </a:solidFill>
              </a:rPr>
              <a:t>wp</a:t>
            </a:r>
            <a:r>
              <a:rPr lang="en-US" dirty="0" smtClean="0">
                <a:solidFill>
                  <a:schemeClr val="bg1"/>
                </a:solidFill>
              </a:rPr>
              <a:t>( </a:t>
            </a:r>
            <a:r>
              <a:rPr lang="en-US" b="1" dirty="0" smtClean="0">
                <a:solidFill>
                  <a:schemeClr val="bg1"/>
                </a:solidFill>
              </a:rPr>
              <a:t>assume </a:t>
            </a:r>
            <a:r>
              <a:rPr lang="en-US" dirty="0" smtClean="0">
                <a:solidFill>
                  <a:schemeClr val="bg1"/>
                </a:solidFill>
              </a:rPr>
              <a:t>(p100(a)); a++</a:t>
            </a:r>
          </a:p>
          <a:p>
            <a:r>
              <a:rPr lang="en-US" dirty="0" smtClean="0">
                <a:solidFill>
                  <a:schemeClr val="bg1"/>
                </a:solidFill>
              </a:rPr>
              <a:t>       </a:t>
            </a:r>
            <a:r>
              <a:rPr lang="en-US" dirty="0" smtClean="0">
                <a:solidFill>
                  <a:schemeClr val="bg1"/>
                </a:solidFill>
                <a:sym typeface="Symbol"/>
              </a:rPr>
              <a:t></a:t>
            </a:r>
            <a:endParaRPr lang="en-US" dirty="0" smtClean="0">
              <a:solidFill>
                <a:schemeClr val="bg1"/>
              </a:solidFill>
            </a:endParaRPr>
          </a:p>
          <a:p>
            <a:r>
              <a:rPr lang="en-US" dirty="0" smtClean="0">
                <a:solidFill>
                  <a:schemeClr val="bg1"/>
                </a:solidFill>
              </a:rPr>
              <a:t>       </a:t>
            </a:r>
            <a:r>
              <a:rPr lang="en-US" b="1" dirty="0" smtClean="0">
                <a:solidFill>
                  <a:schemeClr val="bg1"/>
                </a:solidFill>
              </a:rPr>
              <a:t>assume </a:t>
            </a:r>
            <a:r>
              <a:rPr lang="en-US" dirty="0" smtClean="0">
                <a:solidFill>
                  <a:schemeClr val="bg1"/>
                </a:solidFill>
              </a:rPr>
              <a:t>(!p100(a)); a--,</a:t>
            </a:r>
            <a:br>
              <a:rPr lang="en-US" dirty="0" smtClean="0">
                <a:solidFill>
                  <a:schemeClr val="bg1"/>
                </a:solidFill>
              </a:rPr>
            </a:br>
            <a:r>
              <a:rPr lang="en-US" dirty="0" smtClean="0">
                <a:solidFill>
                  <a:schemeClr val="bg1"/>
                </a:solidFill>
              </a:rPr>
              <a:t>      old(a) – 100 ≤ a ≤ old(a) + 100) </a:t>
            </a:r>
          </a:p>
        </p:txBody>
      </p:sp>
      <p:sp>
        <p:nvSpPr>
          <p:cNvPr id="8" name="Rectangle 7"/>
          <p:cNvSpPr/>
          <p:nvPr/>
        </p:nvSpPr>
        <p:spPr>
          <a:xfrm>
            <a:off x="2702172" y="6183868"/>
            <a:ext cx="6441828" cy="369332"/>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r>
              <a:rPr lang="en-US" b="1" dirty="0" err="1" smtClean="0">
                <a:solidFill>
                  <a:schemeClr val="accent1">
                    <a:lumMod val="20000"/>
                    <a:lumOff val="80000"/>
                  </a:schemeClr>
                </a:solidFill>
                <a:latin typeface="Calibri" pitchFamily="34" charset="0"/>
                <a:sym typeface="Symbol"/>
              </a:rPr>
              <a:t>wp</a:t>
            </a:r>
            <a:r>
              <a:rPr lang="en-US" b="1" dirty="0" smtClean="0">
                <a:solidFill>
                  <a:schemeClr val="accent1">
                    <a:lumMod val="20000"/>
                    <a:lumOff val="80000"/>
                  </a:schemeClr>
                </a:solidFill>
                <a:latin typeface="Calibri" pitchFamily="34" charset="0"/>
                <a:sym typeface="Symbol"/>
              </a:rPr>
              <a:t>( if p then S else T,  Q )  = </a:t>
            </a:r>
            <a:r>
              <a:rPr lang="en-US" b="1" dirty="0" err="1" smtClean="0">
                <a:solidFill>
                  <a:schemeClr val="accent1">
                    <a:lumMod val="20000"/>
                    <a:lumOff val="80000"/>
                  </a:schemeClr>
                </a:solidFill>
                <a:latin typeface="Calibri" pitchFamily="34" charset="0"/>
                <a:sym typeface="Symbol"/>
              </a:rPr>
              <a:t>wp</a:t>
            </a:r>
            <a:r>
              <a:rPr lang="en-US" b="1" dirty="0" smtClean="0">
                <a:solidFill>
                  <a:schemeClr val="accent1">
                    <a:lumMod val="20000"/>
                    <a:lumOff val="80000"/>
                  </a:schemeClr>
                </a:solidFill>
                <a:latin typeface="Calibri" pitchFamily="34" charset="0"/>
                <a:sym typeface="Symbol"/>
              </a:rPr>
              <a:t>( assume(p); S </a:t>
            </a:r>
            <a:r>
              <a:rPr lang="en-US" b="1" dirty="0" smtClean="0">
                <a:solidFill>
                  <a:schemeClr val="accent1">
                    <a:lumMod val="20000"/>
                    <a:lumOff val="80000"/>
                  </a:schemeClr>
                </a:solidFill>
                <a:sym typeface="Symbol"/>
              </a:rPr>
              <a:t></a:t>
            </a:r>
            <a:r>
              <a:rPr lang="en-US" b="1" dirty="0" smtClean="0">
                <a:solidFill>
                  <a:schemeClr val="accent1">
                    <a:lumMod val="20000"/>
                    <a:lumOff val="80000"/>
                  </a:schemeClr>
                </a:solidFill>
                <a:latin typeface="Calibri" pitchFamily="34" charset="0"/>
                <a:sym typeface="Symbol"/>
              </a:rPr>
              <a:t> assume(!p); T, )</a:t>
            </a:r>
            <a:endParaRPr lang="en-US" b="1" dirty="0">
              <a:solidFill>
                <a:schemeClr val="accent1">
                  <a:lumMod val="20000"/>
                  <a:lumOff val="80000"/>
                </a:schemeClr>
              </a:solidFill>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Program formula</a:t>
            </a:r>
            <a:endParaRPr lang="en-US" dirty="0"/>
          </a:p>
        </p:txBody>
      </p:sp>
      <p:pic>
        <p:nvPicPr>
          <p:cNvPr id="334850" name="Picture 2" descr="C:\Users\nbjorner\AppData\Local\Microsoft\Windows\Temporary Internet Files\Content.IE5\P7MO1J4W\MPj04100900000[1].jpg"/>
          <p:cNvPicPr>
            <a:picLocks noChangeAspect="1" noChangeArrowheads="1"/>
          </p:cNvPicPr>
          <p:nvPr/>
        </p:nvPicPr>
        <p:blipFill>
          <a:blip r:embed="rId2" cstate="print"/>
          <a:srcRect l="21704" t="13153" r="19026"/>
          <a:stretch>
            <a:fillRect/>
          </a:stretch>
        </p:blipFill>
        <p:spPr bwMode="auto">
          <a:xfrm>
            <a:off x="940906" y="0"/>
            <a:ext cx="1258956" cy="1229345"/>
          </a:xfrm>
          <a:prstGeom prst="rect">
            <a:avLst/>
          </a:prstGeom>
          <a:noFill/>
        </p:spPr>
      </p:pic>
      <p:pic>
        <p:nvPicPr>
          <p:cNvPr id="334851" name="Picture 3"/>
          <p:cNvPicPr>
            <a:picLocks noChangeAspect="1" noChangeArrowheads="1"/>
          </p:cNvPicPr>
          <p:nvPr/>
        </p:nvPicPr>
        <p:blipFill>
          <a:blip r:embed="rId3" cstate="print"/>
          <a:srcRect l="22386" t="34000" r="45909" b="17091"/>
          <a:stretch>
            <a:fillRect/>
          </a:stretch>
        </p:blipFill>
        <p:spPr bwMode="auto">
          <a:xfrm>
            <a:off x="1733021" y="1792798"/>
            <a:ext cx="4959325" cy="4781570"/>
          </a:xfrm>
          <a:prstGeom prst="rect">
            <a:avLst/>
          </a:prstGeom>
          <a:noFill/>
          <a:ln w="9525">
            <a:noFill/>
            <a:miter lim="800000"/>
            <a:headEnd/>
            <a:tailEnd/>
          </a:ln>
        </p:spPr>
      </p:pic>
      <p:sp>
        <p:nvSpPr>
          <p:cNvPr id="7" name="Rectangle 6"/>
          <p:cNvSpPr/>
          <p:nvPr/>
        </p:nvSpPr>
        <p:spPr bwMode="auto">
          <a:xfrm>
            <a:off x="5857461" y="2637183"/>
            <a:ext cx="1630017" cy="2875721"/>
          </a:xfrm>
          <a:prstGeom prst="rect">
            <a:avLst/>
          </a:prstGeom>
          <a:solidFill>
            <a:schemeClr val="tx2"/>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TextBox 5"/>
          <p:cNvSpPr txBox="1"/>
          <p:nvPr/>
        </p:nvSpPr>
        <p:spPr>
          <a:xfrm>
            <a:off x="4405143" y="3914199"/>
            <a:ext cx="3959738" cy="1477328"/>
          </a:xfrm>
          <a:prstGeom prst="rect">
            <a:avLst/>
          </a:prstGeom>
          <a:noFill/>
        </p:spPr>
        <p:txBody>
          <a:bodyPr wrap="none" rtlCol="0">
            <a:spAutoFit/>
          </a:bodyPr>
          <a:lstStyle/>
          <a:p>
            <a:r>
              <a:rPr lang="en-US" dirty="0" err="1" smtClean="0">
                <a:solidFill>
                  <a:schemeClr val="bg1"/>
                </a:solidFill>
              </a:rPr>
              <a:t>wp</a:t>
            </a:r>
            <a:r>
              <a:rPr lang="en-US" dirty="0" smtClean="0">
                <a:solidFill>
                  <a:schemeClr val="bg1"/>
                </a:solidFill>
              </a:rPr>
              <a:t>( </a:t>
            </a:r>
            <a:r>
              <a:rPr lang="en-US" b="1" dirty="0" smtClean="0">
                <a:solidFill>
                  <a:schemeClr val="bg1"/>
                </a:solidFill>
              </a:rPr>
              <a:t>assume </a:t>
            </a:r>
            <a:r>
              <a:rPr lang="en-US" dirty="0" smtClean="0">
                <a:solidFill>
                  <a:schemeClr val="bg1"/>
                </a:solidFill>
              </a:rPr>
              <a:t>(p100(a)); a++;</a:t>
            </a:r>
          </a:p>
          <a:p>
            <a:r>
              <a:rPr lang="en-US" dirty="0" smtClean="0">
                <a:solidFill>
                  <a:schemeClr val="bg1"/>
                </a:solidFill>
              </a:rPr>
              <a:t>      old(a) – 100 ≤ a ≤ old(a) + 100) </a:t>
            </a:r>
          </a:p>
          <a:p>
            <a:r>
              <a:rPr lang="en-US" dirty="0" smtClean="0">
                <a:solidFill>
                  <a:schemeClr val="bg1"/>
                </a:solidFill>
                <a:sym typeface="Symbol"/>
              </a:rPr>
              <a:t></a:t>
            </a:r>
            <a:endParaRPr lang="en-US" dirty="0" smtClean="0">
              <a:solidFill>
                <a:schemeClr val="bg1"/>
              </a:solidFill>
            </a:endParaRPr>
          </a:p>
          <a:p>
            <a:r>
              <a:rPr lang="en-US" dirty="0" err="1" smtClean="0">
                <a:solidFill>
                  <a:schemeClr val="bg1"/>
                </a:solidFill>
              </a:rPr>
              <a:t>wp</a:t>
            </a:r>
            <a:r>
              <a:rPr lang="en-US" dirty="0" smtClean="0">
                <a:solidFill>
                  <a:schemeClr val="bg1"/>
                </a:solidFill>
              </a:rPr>
              <a:t>( </a:t>
            </a:r>
            <a:r>
              <a:rPr lang="en-US" b="1" dirty="0" smtClean="0">
                <a:solidFill>
                  <a:schemeClr val="bg1"/>
                </a:solidFill>
              </a:rPr>
              <a:t>assume </a:t>
            </a:r>
            <a:r>
              <a:rPr lang="en-US" dirty="0" smtClean="0">
                <a:solidFill>
                  <a:schemeClr val="bg1"/>
                </a:solidFill>
              </a:rPr>
              <a:t>(!p100(a)); a--;,</a:t>
            </a:r>
            <a:br>
              <a:rPr lang="en-US" dirty="0" smtClean="0">
                <a:solidFill>
                  <a:schemeClr val="bg1"/>
                </a:solidFill>
              </a:rPr>
            </a:br>
            <a:r>
              <a:rPr lang="en-US" dirty="0" smtClean="0">
                <a:solidFill>
                  <a:schemeClr val="bg1"/>
                </a:solidFill>
              </a:rPr>
              <a:t>      old(a) – 100 ≤ a ≤ old(a) + 100) </a:t>
            </a:r>
          </a:p>
        </p:txBody>
      </p:sp>
      <p:sp>
        <p:nvSpPr>
          <p:cNvPr id="8" name="Rectangle 7"/>
          <p:cNvSpPr/>
          <p:nvPr/>
        </p:nvSpPr>
        <p:spPr>
          <a:xfrm>
            <a:off x="4572000" y="6183868"/>
            <a:ext cx="3822328" cy="369332"/>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r>
              <a:rPr lang="en-US" b="1" dirty="0" err="1" smtClean="0">
                <a:solidFill>
                  <a:schemeClr val="accent1">
                    <a:lumMod val="20000"/>
                    <a:lumOff val="80000"/>
                  </a:schemeClr>
                </a:solidFill>
                <a:latin typeface="Calibri" pitchFamily="34" charset="0"/>
                <a:sym typeface="Symbol"/>
              </a:rPr>
              <a:t>wp</a:t>
            </a:r>
            <a:r>
              <a:rPr lang="en-US" b="1" dirty="0" smtClean="0">
                <a:solidFill>
                  <a:schemeClr val="accent1">
                    <a:lumMod val="20000"/>
                    <a:lumOff val="80000"/>
                  </a:schemeClr>
                </a:solidFill>
                <a:latin typeface="Calibri" pitchFamily="34" charset="0"/>
                <a:sym typeface="Symbol"/>
              </a:rPr>
              <a:t>( S </a:t>
            </a:r>
            <a:r>
              <a:rPr lang="en-US" b="1" dirty="0" smtClean="0">
                <a:solidFill>
                  <a:schemeClr val="accent1">
                    <a:lumMod val="20000"/>
                    <a:lumOff val="80000"/>
                  </a:schemeClr>
                </a:solidFill>
                <a:sym typeface="Symbol"/>
              </a:rPr>
              <a:t></a:t>
            </a:r>
            <a:r>
              <a:rPr lang="en-US" b="1" dirty="0" smtClean="0">
                <a:solidFill>
                  <a:schemeClr val="accent1">
                    <a:lumMod val="20000"/>
                    <a:lumOff val="80000"/>
                  </a:schemeClr>
                </a:solidFill>
                <a:latin typeface="Calibri" pitchFamily="34" charset="0"/>
                <a:sym typeface="Symbol"/>
              </a:rPr>
              <a:t> T,  Q )  = </a:t>
            </a:r>
            <a:r>
              <a:rPr lang="en-US" b="1" dirty="0" err="1" smtClean="0">
                <a:solidFill>
                  <a:schemeClr val="accent1">
                    <a:lumMod val="20000"/>
                    <a:lumOff val="80000"/>
                  </a:schemeClr>
                </a:solidFill>
                <a:latin typeface="Calibri" pitchFamily="34" charset="0"/>
                <a:sym typeface="Symbol"/>
              </a:rPr>
              <a:t>wp</a:t>
            </a:r>
            <a:r>
              <a:rPr lang="en-US" b="1" dirty="0" smtClean="0">
                <a:solidFill>
                  <a:schemeClr val="accent1">
                    <a:lumMod val="20000"/>
                    <a:lumOff val="80000"/>
                  </a:schemeClr>
                </a:solidFill>
                <a:latin typeface="Calibri" pitchFamily="34" charset="0"/>
                <a:sym typeface="Symbol"/>
              </a:rPr>
              <a:t>( S, ) </a:t>
            </a:r>
            <a:r>
              <a:rPr lang="en-US" b="1" dirty="0" smtClean="0">
                <a:solidFill>
                  <a:schemeClr val="accent1">
                    <a:lumMod val="20000"/>
                    <a:lumOff val="80000"/>
                  </a:schemeClr>
                </a:solidFill>
                <a:sym typeface="Symbol"/>
              </a:rPr>
              <a:t></a:t>
            </a:r>
            <a:r>
              <a:rPr lang="en-US" b="1" dirty="0" smtClean="0">
                <a:solidFill>
                  <a:schemeClr val="accent1">
                    <a:lumMod val="20000"/>
                    <a:lumOff val="80000"/>
                  </a:schemeClr>
                </a:solidFill>
                <a:latin typeface="Calibri" pitchFamily="34" charset="0"/>
                <a:sym typeface="Symbol"/>
              </a:rPr>
              <a:t> </a:t>
            </a:r>
            <a:r>
              <a:rPr lang="en-US" b="1" dirty="0" err="1" smtClean="0">
                <a:solidFill>
                  <a:schemeClr val="accent1">
                    <a:lumMod val="20000"/>
                    <a:lumOff val="80000"/>
                  </a:schemeClr>
                </a:solidFill>
                <a:latin typeface="Calibri" pitchFamily="34" charset="0"/>
                <a:sym typeface="Symbol"/>
              </a:rPr>
              <a:t>wp</a:t>
            </a:r>
            <a:r>
              <a:rPr lang="en-US" b="1" dirty="0" smtClean="0">
                <a:solidFill>
                  <a:schemeClr val="accent1">
                    <a:lumMod val="20000"/>
                    <a:lumOff val="80000"/>
                  </a:schemeClr>
                </a:solidFill>
                <a:latin typeface="Calibri" pitchFamily="34" charset="0"/>
                <a:sym typeface="Symbol"/>
              </a:rPr>
              <a:t>( T, )</a:t>
            </a:r>
            <a:endParaRPr lang="en-US" b="1" dirty="0">
              <a:solidFill>
                <a:schemeClr val="accent1">
                  <a:lumMod val="20000"/>
                  <a:lumOff val="80000"/>
                </a:schemeClr>
              </a:solidFill>
            </a:endParaRP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Program formula</a:t>
            </a:r>
            <a:endParaRPr lang="en-US" dirty="0"/>
          </a:p>
        </p:txBody>
      </p:sp>
      <p:pic>
        <p:nvPicPr>
          <p:cNvPr id="334850" name="Picture 2" descr="C:\Users\nbjorner\AppData\Local\Microsoft\Windows\Temporary Internet Files\Content.IE5\P7MO1J4W\MPj04100900000[1].jpg"/>
          <p:cNvPicPr>
            <a:picLocks noChangeAspect="1" noChangeArrowheads="1"/>
          </p:cNvPicPr>
          <p:nvPr/>
        </p:nvPicPr>
        <p:blipFill>
          <a:blip r:embed="rId2" cstate="print"/>
          <a:srcRect l="21704" t="13153" r="19026"/>
          <a:stretch>
            <a:fillRect/>
          </a:stretch>
        </p:blipFill>
        <p:spPr bwMode="auto">
          <a:xfrm>
            <a:off x="940906" y="0"/>
            <a:ext cx="1258956" cy="1229345"/>
          </a:xfrm>
          <a:prstGeom prst="rect">
            <a:avLst/>
          </a:prstGeom>
          <a:noFill/>
        </p:spPr>
      </p:pic>
      <p:pic>
        <p:nvPicPr>
          <p:cNvPr id="334851" name="Picture 3"/>
          <p:cNvPicPr>
            <a:picLocks noChangeAspect="1" noChangeArrowheads="1"/>
          </p:cNvPicPr>
          <p:nvPr/>
        </p:nvPicPr>
        <p:blipFill>
          <a:blip r:embed="rId3" cstate="print"/>
          <a:srcRect l="22386" t="34000" r="45909" b="17091"/>
          <a:stretch>
            <a:fillRect/>
          </a:stretch>
        </p:blipFill>
        <p:spPr bwMode="auto">
          <a:xfrm>
            <a:off x="1733021" y="1792798"/>
            <a:ext cx="4959325" cy="4781570"/>
          </a:xfrm>
          <a:prstGeom prst="rect">
            <a:avLst/>
          </a:prstGeom>
          <a:noFill/>
          <a:ln w="9525">
            <a:noFill/>
            <a:miter lim="800000"/>
            <a:headEnd/>
            <a:tailEnd/>
          </a:ln>
        </p:spPr>
      </p:pic>
      <p:sp>
        <p:nvSpPr>
          <p:cNvPr id="7" name="Rectangle 6"/>
          <p:cNvSpPr/>
          <p:nvPr/>
        </p:nvSpPr>
        <p:spPr bwMode="auto">
          <a:xfrm>
            <a:off x="5857461" y="2637183"/>
            <a:ext cx="1630017" cy="2875721"/>
          </a:xfrm>
          <a:prstGeom prst="rect">
            <a:avLst/>
          </a:prstGeom>
          <a:solidFill>
            <a:schemeClr val="tx2"/>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TextBox 5"/>
          <p:cNvSpPr txBox="1"/>
          <p:nvPr/>
        </p:nvSpPr>
        <p:spPr>
          <a:xfrm>
            <a:off x="4444899" y="3490130"/>
            <a:ext cx="4086375" cy="2031325"/>
          </a:xfrm>
          <a:prstGeom prst="rect">
            <a:avLst/>
          </a:prstGeom>
          <a:noFill/>
        </p:spPr>
        <p:txBody>
          <a:bodyPr wrap="none" rtlCol="0">
            <a:spAutoFit/>
          </a:bodyPr>
          <a:lstStyle/>
          <a:p>
            <a:r>
              <a:rPr lang="en-US" dirty="0" err="1" smtClean="0">
                <a:solidFill>
                  <a:schemeClr val="bg1"/>
                </a:solidFill>
              </a:rPr>
              <a:t>wp</a:t>
            </a:r>
            <a:r>
              <a:rPr lang="en-US" dirty="0" smtClean="0">
                <a:solidFill>
                  <a:schemeClr val="bg1"/>
                </a:solidFill>
              </a:rPr>
              <a:t>( </a:t>
            </a:r>
            <a:r>
              <a:rPr lang="en-US" b="1" dirty="0" smtClean="0">
                <a:solidFill>
                  <a:schemeClr val="bg1"/>
                </a:solidFill>
              </a:rPr>
              <a:t>assume </a:t>
            </a:r>
            <a:r>
              <a:rPr lang="en-US" dirty="0" smtClean="0">
                <a:solidFill>
                  <a:schemeClr val="bg1"/>
                </a:solidFill>
              </a:rPr>
              <a:t>(p100(a)); </a:t>
            </a:r>
          </a:p>
          <a:p>
            <a:r>
              <a:rPr lang="en-US" dirty="0" smtClean="0">
                <a:solidFill>
                  <a:schemeClr val="bg1"/>
                </a:solidFill>
              </a:rPr>
              <a:t>      </a:t>
            </a:r>
            <a:r>
              <a:rPr lang="en-US" dirty="0" err="1" smtClean="0">
                <a:solidFill>
                  <a:schemeClr val="bg1"/>
                </a:solidFill>
              </a:rPr>
              <a:t>wp</a:t>
            </a:r>
            <a:r>
              <a:rPr lang="en-US" dirty="0" smtClean="0">
                <a:solidFill>
                  <a:schemeClr val="bg1"/>
                </a:solidFill>
              </a:rPr>
              <a:t>( a++, </a:t>
            </a:r>
          </a:p>
          <a:p>
            <a:r>
              <a:rPr lang="en-US" dirty="0" smtClean="0">
                <a:solidFill>
                  <a:schemeClr val="bg1"/>
                </a:solidFill>
              </a:rPr>
              <a:t>         old(a) – 100 ≤ a ≤ old(a) + 100)) </a:t>
            </a:r>
          </a:p>
          <a:p>
            <a:r>
              <a:rPr lang="en-US" dirty="0" smtClean="0">
                <a:solidFill>
                  <a:schemeClr val="bg1"/>
                </a:solidFill>
                <a:sym typeface="Symbol"/>
              </a:rPr>
              <a:t></a:t>
            </a:r>
            <a:endParaRPr lang="en-US" dirty="0" smtClean="0">
              <a:solidFill>
                <a:schemeClr val="bg1"/>
              </a:solidFill>
            </a:endParaRPr>
          </a:p>
          <a:p>
            <a:r>
              <a:rPr lang="en-US" dirty="0" err="1" smtClean="0">
                <a:solidFill>
                  <a:schemeClr val="bg1"/>
                </a:solidFill>
              </a:rPr>
              <a:t>wp</a:t>
            </a:r>
            <a:r>
              <a:rPr lang="en-US" dirty="0" smtClean="0">
                <a:solidFill>
                  <a:schemeClr val="bg1"/>
                </a:solidFill>
              </a:rPr>
              <a:t>( </a:t>
            </a:r>
            <a:r>
              <a:rPr lang="en-US" b="1" dirty="0" smtClean="0">
                <a:solidFill>
                  <a:schemeClr val="bg1"/>
                </a:solidFill>
              </a:rPr>
              <a:t>assume </a:t>
            </a:r>
            <a:r>
              <a:rPr lang="en-US" dirty="0" smtClean="0">
                <a:solidFill>
                  <a:schemeClr val="bg1"/>
                </a:solidFill>
              </a:rPr>
              <a:t>(!p100(a)); </a:t>
            </a:r>
          </a:p>
          <a:p>
            <a:r>
              <a:rPr lang="en-US" dirty="0" smtClean="0">
                <a:solidFill>
                  <a:schemeClr val="bg1"/>
                </a:solidFill>
              </a:rPr>
              <a:t>      </a:t>
            </a:r>
            <a:r>
              <a:rPr lang="en-US" dirty="0" err="1" smtClean="0">
                <a:solidFill>
                  <a:schemeClr val="bg1"/>
                </a:solidFill>
              </a:rPr>
              <a:t>wp</a:t>
            </a:r>
            <a:r>
              <a:rPr lang="en-US" dirty="0" smtClean="0">
                <a:solidFill>
                  <a:schemeClr val="bg1"/>
                </a:solidFill>
              </a:rPr>
              <a:t>( a--,</a:t>
            </a:r>
            <a:br>
              <a:rPr lang="en-US" dirty="0" smtClean="0">
                <a:solidFill>
                  <a:schemeClr val="bg1"/>
                </a:solidFill>
              </a:rPr>
            </a:br>
            <a:r>
              <a:rPr lang="en-US" dirty="0" smtClean="0">
                <a:solidFill>
                  <a:schemeClr val="bg1"/>
                </a:solidFill>
              </a:rPr>
              <a:t>         old(a) – 100 ≤ a ≤ old(a) + 100)) </a:t>
            </a:r>
          </a:p>
        </p:txBody>
      </p:sp>
      <p:sp>
        <p:nvSpPr>
          <p:cNvPr id="8" name="Rectangle 7"/>
          <p:cNvSpPr/>
          <p:nvPr/>
        </p:nvSpPr>
        <p:spPr>
          <a:xfrm>
            <a:off x="4572000" y="6146559"/>
            <a:ext cx="3291735" cy="369332"/>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r>
              <a:rPr lang="en-US" b="1" dirty="0" err="1" smtClean="0">
                <a:solidFill>
                  <a:schemeClr val="accent1">
                    <a:lumMod val="20000"/>
                    <a:lumOff val="80000"/>
                  </a:schemeClr>
                </a:solidFill>
                <a:latin typeface="Calibri" pitchFamily="34" charset="0"/>
                <a:sym typeface="Symbol"/>
              </a:rPr>
              <a:t>wp</a:t>
            </a:r>
            <a:r>
              <a:rPr lang="en-US" b="1" dirty="0" smtClean="0">
                <a:solidFill>
                  <a:schemeClr val="accent1">
                    <a:lumMod val="20000"/>
                    <a:lumOff val="80000"/>
                  </a:schemeClr>
                </a:solidFill>
                <a:latin typeface="Calibri" pitchFamily="34" charset="0"/>
                <a:sym typeface="Symbol"/>
              </a:rPr>
              <a:t>( S ; T,  )  = </a:t>
            </a:r>
            <a:r>
              <a:rPr lang="en-US" b="1" dirty="0" err="1" smtClean="0">
                <a:solidFill>
                  <a:schemeClr val="accent1">
                    <a:lumMod val="20000"/>
                    <a:lumOff val="80000"/>
                  </a:schemeClr>
                </a:solidFill>
                <a:latin typeface="Calibri" pitchFamily="34" charset="0"/>
                <a:sym typeface="Symbol"/>
              </a:rPr>
              <a:t>wp</a:t>
            </a:r>
            <a:r>
              <a:rPr lang="en-US" b="1" dirty="0" smtClean="0">
                <a:solidFill>
                  <a:schemeClr val="accent1">
                    <a:lumMod val="20000"/>
                    <a:lumOff val="80000"/>
                  </a:schemeClr>
                </a:solidFill>
                <a:latin typeface="Calibri" pitchFamily="34" charset="0"/>
                <a:sym typeface="Symbol"/>
              </a:rPr>
              <a:t>( S, </a:t>
            </a:r>
            <a:r>
              <a:rPr lang="en-US" b="1" dirty="0" err="1" smtClean="0">
                <a:solidFill>
                  <a:schemeClr val="accent1">
                    <a:lumMod val="20000"/>
                    <a:lumOff val="80000"/>
                  </a:schemeClr>
                </a:solidFill>
                <a:latin typeface="Calibri" pitchFamily="34" charset="0"/>
                <a:sym typeface="Symbol"/>
              </a:rPr>
              <a:t>wp</a:t>
            </a:r>
            <a:r>
              <a:rPr lang="en-US" b="1" dirty="0" smtClean="0">
                <a:solidFill>
                  <a:schemeClr val="accent1">
                    <a:lumMod val="20000"/>
                    <a:lumOff val="80000"/>
                  </a:schemeClr>
                </a:solidFill>
                <a:latin typeface="Calibri" pitchFamily="34" charset="0"/>
                <a:sym typeface="Symbol"/>
              </a:rPr>
              <a:t>( T, ))</a:t>
            </a:r>
            <a:endParaRPr lang="en-US" b="1" dirty="0">
              <a:solidFill>
                <a:schemeClr val="accent1">
                  <a:lumMod val="20000"/>
                  <a:lumOff val="80000"/>
                </a:schemeClr>
              </a:solidFill>
            </a:endParaRP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Program formula</a:t>
            </a:r>
            <a:endParaRPr lang="en-US" dirty="0"/>
          </a:p>
        </p:txBody>
      </p:sp>
      <p:pic>
        <p:nvPicPr>
          <p:cNvPr id="334850" name="Picture 2" descr="C:\Users\nbjorner\AppData\Local\Microsoft\Windows\Temporary Internet Files\Content.IE5\P7MO1J4W\MPj04100900000[1].jpg"/>
          <p:cNvPicPr>
            <a:picLocks noChangeAspect="1" noChangeArrowheads="1"/>
          </p:cNvPicPr>
          <p:nvPr/>
        </p:nvPicPr>
        <p:blipFill>
          <a:blip r:embed="rId2" cstate="print"/>
          <a:srcRect l="21704" t="13153" r="19026"/>
          <a:stretch>
            <a:fillRect/>
          </a:stretch>
        </p:blipFill>
        <p:spPr bwMode="auto">
          <a:xfrm>
            <a:off x="940906" y="0"/>
            <a:ext cx="1258956" cy="1229345"/>
          </a:xfrm>
          <a:prstGeom prst="rect">
            <a:avLst/>
          </a:prstGeom>
          <a:noFill/>
        </p:spPr>
      </p:pic>
      <p:pic>
        <p:nvPicPr>
          <p:cNvPr id="334851" name="Picture 3"/>
          <p:cNvPicPr>
            <a:picLocks noChangeAspect="1" noChangeArrowheads="1"/>
          </p:cNvPicPr>
          <p:nvPr/>
        </p:nvPicPr>
        <p:blipFill>
          <a:blip r:embed="rId3" cstate="print"/>
          <a:srcRect l="22386" t="34000" r="45909" b="17091"/>
          <a:stretch>
            <a:fillRect/>
          </a:stretch>
        </p:blipFill>
        <p:spPr bwMode="auto">
          <a:xfrm>
            <a:off x="1746275" y="1792798"/>
            <a:ext cx="4959325" cy="4781570"/>
          </a:xfrm>
          <a:prstGeom prst="rect">
            <a:avLst/>
          </a:prstGeom>
          <a:noFill/>
          <a:ln w="9525">
            <a:noFill/>
            <a:miter lim="800000"/>
            <a:headEnd/>
            <a:tailEnd/>
          </a:ln>
        </p:spPr>
      </p:pic>
      <p:sp>
        <p:nvSpPr>
          <p:cNvPr id="7" name="Rectangle 6"/>
          <p:cNvSpPr/>
          <p:nvPr/>
        </p:nvSpPr>
        <p:spPr bwMode="auto">
          <a:xfrm>
            <a:off x="5857461" y="2637183"/>
            <a:ext cx="1630017" cy="2875721"/>
          </a:xfrm>
          <a:prstGeom prst="rect">
            <a:avLst/>
          </a:prstGeom>
          <a:solidFill>
            <a:schemeClr val="tx2"/>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TextBox 5"/>
          <p:cNvSpPr txBox="1"/>
          <p:nvPr/>
        </p:nvSpPr>
        <p:spPr>
          <a:xfrm>
            <a:off x="4444899" y="3490130"/>
            <a:ext cx="4291559" cy="1754326"/>
          </a:xfrm>
          <a:prstGeom prst="rect">
            <a:avLst/>
          </a:prstGeom>
          <a:noFill/>
        </p:spPr>
        <p:txBody>
          <a:bodyPr wrap="none" rtlCol="0">
            <a:spAutoFit/>
          </a:bodyPr>
          <a:lstStyle/>
          <a:p>
            <a:r>
              <a:rPr lang="en-US" dirty="0" err="1" smtClean="0">
                <a:solidFill>
                  <a:schemeClr val="bg1"/>
                </a:solidFill>
              </a:rPr>
              <a:t>wp</a:t>
            </a:r>
            <a:r>
              <a:rPr lang="en-US" dirty="0" smtClean="0">
                <a:solidFill>
                  <a:schemeClr val="bg1"/>
                </a:solidFill>
              </a:rPr>
              <a:t>( </a:t>
            </a:r>
            <a:r>
              <a:rPr lang="en-US" b="1" dirty="0" smtClean="0">
                <a:solidFill>
                  <a:schemeClr val="bg1"/>
                </a:solidFill>
              </a:rPr>
              <a:t>assume </a:t>
            </a:r>
            <a:r>
              <a:rPr lang="en-US" dirty="0" smtClean="0">
                <a:solidFill>
                  <a:schemeClr val="bg1"/>
                </a:solidFill>
              </a:rPr>
              <a:t>(p100(a));  </a:t>
            </a:r>
          </a:p>
          <a:p>
            <a:r>
              <a:rPr lang="en-US" dirty="0" smtClean="0">
                <a:solidFill>
                  <a:schemeClr val="bg1"/>
                </a:solidFill>
              </a:rPr>
              <a:t>         old(a) – 100 ≤ a+1 ≤ old(a) + 100) </a:t>
            </a:r>
          </a:p>
          <a:p>
            <a:r>
              <a:rPr lang="en-US" dirty="0" smtClean="0">
                <a:solidFill>
                  <a:schemeClr val="bg1"/>
                </a:solidFill>
                <a:sym typeface="Symbol"/>
              </a:rPr>
              <a:t></a:t>
            </a:r>
            <a:endParaRPr lang="en-US" dirty="0" smtClean="0">
              <a:solidFill>
                <a:schemeClr val="bg1"/>
              </a:solidFill>
            </a:endParaRPr>
          </a:p>
          <a:p>
            <a:r>
              <a:rPr lang="en-US" dirty="0" err="1" smtClean="0">
                <a:solidFill>
                  <a:schemeClr val="bg1"/>
                </a:solidFill>
              </a:rPr>
              <a:t>wp</a:t>
            </a:r>
            <a:r>
              <a:rPr lang="en-US" dirty="0" smtClean="0">
                <a:solidFill>
                  <a:schemeClr val="bg1"/>
                </a:solidFill>
              </a:rPr>
              <a:t>( </a:t>
            </a:r>
            <a:r>
              <a:rPr lang="en-US" b="1" dirty="0" smtClean="0">
                <a:solidFill>
                  <a:schemeClr val="bg1"/>
                </a:solidFill>
              </a:rPr>
              <a:t>assume </a:t>
            </a:r>
            <a:r>
              <a:rPr lang="en-US" dirty="0" smtClean="0">
                <a:solidFill>
                  <a:schemeClr val="bg1"/>
                </a:solidFill>
              </a:rPr>
              <a:t>(!p100(a)); </a:t>
            </a:r>
          </a:p>
          <a:p>
            <a:r>
              <a:rPr lang="en-US" dirty="0" smtClean="0">
                <a:solidFill>
                  <a:schemeClr val="bg1"/>
                </a:solidFill>
              </a:rPr>
              <a:t>      </a:t>
            </a:r>
            <a:r>
              <a:rPr lang="en-US" dirty="0" err="1" smtClean="0">
                <a:solidFill>
                  <a:schemeClr val="bg1"/>
                </a:solidFill>
              </a:rPr>
              <a:t>wp</a:t>
            </a:r>
            <a:r>
              <a:rPr lang="en-US" dirty="0" smtClean="0">
                <a:solidFill>
                  <a:schemeClr val="bg1"/>
                </a:solidFill>
              </a:rPr>
              <a:t>( a--,</a:t>
            </a:r>
            <a:br>
              <a:rPr lang="en-US" dirty="0" smtClean="0">
                <a:solidFill>
                  <a:schemeClr val="bg1"/>
                </a:solidFill>
              </a:rPr>
            </a:br>
            <a:r>
              <a:rPr lang="en-US" dirty="0" smtClean="0">
                <a:solidFill>
                  <a:schemeClr val="bg1"/>
                </a:solidFill>
              </a:rPr>
              <a:t>         old(a) – 100 ≤ a ≤ old(a) + 100)) </a:t>
            </a:r>
          </a:p>
        </p:txBody>
      </p:sp>
      <p:sp>
        <p:nvSpPr>
          <p:cNvPr id="9" name="Rectangle 8"/>
          <p:cNvSpPr/>
          <p:nvPr/>
        </p:nvSpPr>
        <p:spPr>
          <a:xfrm>
            <a:off x="4572000" y="6172200"/>
            <a:ext cx="2481770" cy="369332"/>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r>
              <a:rPr lang="en-US" b="1" dirty="0" err="1" smtClean="0">
                <a:solidFill>
                  <a:schemeClr val="accent1">
                    <a:lumMod val="20000"/>
                    <a:lumOff val="80000"/>
                  </a:schemeClr>
                </a:solidFill>
                <a:latin typeface="Calibri" pitchFamily="34" charset="0"/>
                <a:sym typeface="Symbol"/>
              </a:rPr>
              <a:t>wp</a:t>
            </a:r>
            <a:r>
              <a:rPr lang="en-US" b="1" dirty="0" smtClean="0">
                <a:solidFill>
                  <a:schemeClr val="accent1">
                    <a:lumMod val="20000"/>
                    <a:lumOff val="80000"/>
                  </a:schemeClr>
                </a:solidFill>
                <a:latin typeface="Calibri" pitchFamily="34" charset="0"/>
                <a:sym typeface="Symbol"/>
              </a:rPr>
              <a:t>( x := E,  )  = [E/x]</a:t>
            </a:r>
            <a:endParaRPr lang="en-US" b="1" dirty="0">
              <a:solidFill>
                <a:schemeClr val="accent1">
                  <a:lumMod val="20000"/>
                  <a:lumOff val="80000"/>
                </a:schemeClr>
              </a:solidFill>
            </a:endParaRP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Program formula</a:t>
            </a:r>
            <a:endParaRPr lang="en-US" dirty="0"/>
          </a:p>
        </p:txBody>
      </p:sp>
      <p:pic>
        <p:nvPicPr>
          <p:cNvPr id="334850" name="Picture 2" descr="C:\Users\nbjorner\AppData\Local\Microsoft\Windows\Temporary Internet Files\Content.IE5\P7MO1J4W\MPj04100900000[1].jpg"/>
          <p:cNvPicPr>
            <a:picLocks noChangeAspect="1" noChangeArrowheads="1"/>
          </p:cNvPicPr>
          <p:nvPr/>
        </p:nvPicPr>
        <p:blipFill>
          <a:blip r:embed="rId2" cstate="print"/>
          <a:srcRect l="21704" t="13153" r="19026"/>
          <a:stretch>
            <a:fillRect/>
          </a:stretch>
        </p:blipFill>
        <p:spPr bwMode="auto">
          <a:xfrm>
            <a:off x="940906" y="0"/>
            <a:ext cx="1258956" cy="1229345"/>
          </a:xfrm>
          <a:prstGeom prst="rect">
            <a:avLst/>
          </a:prstGeom>
          <a:noFill/>
        </p:spPr>
      </p:pic>
      <p:pic>
        <p:nvPicPr>
          <p:cNvPr id="334851" name="Picture 3"/>
          <p:cNvPicPr>
            <a:picLocks noChangeAspect="1" noChangeArrowheads="1"/>
          </p:cNvPicPr>
          <p:nvPr/>
        </p:nvPicPr>
        <p:blipFill>
          <a:blip r:embed="rId3" cstate="print"/>
          <a:srcRect l="22386" t="34000" r="45909" b="17091"/>
          <a:stretch>
            <a:fillRect/>
          </a:stretch>
        </p:blipFill>
        <p:spPr bwMode="auto">
          <a:xfrm>
            <a:off x="1733021" y="1792798"/>
            <a:ext cx="4959325" cy="4781570"/>
          </a:xfrm>
          <a:prstGeom prst="rect">
            <a:avLst/>
          </a:prstGeom>
          <a:noFill/>
          <a:ln w="9525">
            <a:noFill/>
            <a:miter lim="800000"/>
            <a:headEnd/>
            <a:tailEnd/>
          </a:ln>
        </p:spPr>
      </p:pic>
      <p:sp>
        <p:nvSpPr>
          <p:cNvPr id="7" name="Rectangle 6"/>
          <p:cNvSpPr/>
          <p:nvPr/>
        </p:nvSpPr>
        <p:spPr bwMode="auto">
          <a:xfrm>
            <a:off x="5857461" y="2637183"/>
            <a:ext cx="1630017" cy="2875721"/>
          </a:xfrm>
          <a:prstGeom prst="rect">
            <a:avLst/>
          </a:prstGeom>
          <a:solidFill>
            <a:schemeClr val="tx2"/>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TextBox 5"/>
          <p:cNvSpPr txBox="1"/>
          <p:nvPr/>
        </p:nvSpPr>
        <p:spPr>
          <a:xfrm>
            <a:off x="4444899" y="3490130"/>
            <a:ext cx="4272323" cy="1477328"/>
          </a:xfrm>
          <a:prstGeom prst="rect">
            <a:avLst/>
          </a:prstGeom>
          <a:noFill/>
        </p:spPr>
        <p:txBody>
          <a:bodyPr wrap="none" rtlCol="0">
            <a:spAutoFit/>
          </a:bodyPr>
          <a:lstStyle/>
          <a:p>
            <a:r>
              <a:rPr lang="en-US" dirty="0" err="1" smtClean="0">
                <a:solidFill>
                  <a:schemeClr val="bg1"/>
                </a:solidFill>
              </a:rPr>
              <a:t>wp</a:t>
            </a:r>
            <a:r>
              <a:rPr lang="en-US" dirty="0" smtClean="0">
                <a:solidFill>
                  <a:schemeClr val="bg1"/>
                </a:solidFill>
              </a:rPr>
              <a:t>( </a:t>
            </a:r>
            <a:r>
              <a:rPr lang="en-US" b="1" dirty="0" smtClean="0">
                <a:solidFill>
                  <a:schemeClr val="bg1"/>
                </a:solidFill>
              </a:rPr>
              <a:t>assume </a:t>
            </a:r>
            <a:r>
              <a:rPr lang="en-US" dirty="0" smtClean="0">
                <a:solidFill>
                  <a:schemeClr val="bg1"/>
                </a:solidFill>
              </a:rPr>
              <a:t>(p100(a)),  </a:t>
            </a:r>
          </a:p>
          <a:p>
            <a:r>
              <a:rPr lang="en-US" dirty="0" smtClean="0">
                <a:solidFill>
                  <a:schemeClr val="bg1"/>
                </a:solidFill>
              </a:rPr>
              <a:t>         old(a) – 100 ≤ a+1 ≤ old(a) + 100) </a:t>
            </a:r>
          </a:p>
          <a:p>
            <a:r>
              <a:rPr lang="en-US" dirty="0" smtClean="0">
                <a:solidFill>
                  <a:schemeClr val="bg1"/>
                </a:solidFill>
                <a:sym typeface="Symbol"/>
              </a:rPr>
              <a:t></a:t>
            </a:r>
            <a:endParaRPr lang="en-US" dirty="0" smtClean="0">
              <a:solidFill>
                <a:schemeClr val="bg1"/>
              </a:solidFill>
            </a:endParaRPr>
          </a:p>
          <a:p>
            <a:r>
              <a:rPr lang="en-US" dirty="0" err="1" smtClean="0">
                <a:solidFill>
                  <a:schemeClr val="bg1"/>
                </a:solidFill>
              </a:rPr>
              <a:t>wp</a:t>
            </a:r>
            <a:r>
              <a:rPr lang="en-US" dirty="0" smtClean="0">
                <a:solidFill>
                  <a:schemeClr val="bg1"/>
                </a:solidFill>
              </a:rPr>
              <a:t>( </a:t>
            </a:r>
            <a:r>
              <a:rPr lang="en-US" b="1" dirty="0" smtClean="0">
                <a:solidFill>
                  <a:schemeClr val="bg1"/>
                </a:solidFill>
              </a:rPr>
              <a:t>assume </a:t>
            </a:r>
            <a:r>
              <a:rPr lang="en-US" dirty="0" smtClean="0">
                <a:solidFill>
                  <a:schemeClr val="bg1"/>
                </a:solidFill>
              </a:rPr>
              <a:t>(!p100(a)), </a:t>
            </a:r>
            <a:br>
              <a:rPr lang="en-US" dirty="0" smtClean="0">
                <a:solidFill>
                  <a:schemeClr val="bg1"/>
                </a:solidFill>
              </a:rPr>
            </a:br>
            <a:r>
              <a:rPr lang="en-US" dirty="0" smtClean="0">
                <a:solidFill>
                  <a:schemeClr val="bg1"/>
                </a:solidFill>
              </a:rPr>
              <a:t>         old(a) – 100 ≤ a-1 ≤ old(a) + 100)) </a:t>
            </a:r>
          </a:p>
        </p:txBody>
      </p:sp>
      <p:sp>
        <p:nvSpPr>
          <p:cNvPr id="8" name="Rectangle 7"/>
          <p:cNvSpPr/>
          <p:nvPr/>
        </p:nvSpPr>
        <p:spPr>
          <a:xfrm>
            <a:off x="4572000" y="6172200"/>
            <a:ext cx="2481770" cy="369332"/>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r>
              <a:rPr lang="en-US" b="1" dirty="0" err="1" smtClean="0">
                <a:solidFill>
                  <a:schemeClr val="accent1">
                    <a:lumMod val="20000"/>
                    <a:lumOff val="80000"/>
                  </a:schemeClr>
                </a:solidFill>
                <a:latin typeface="Calibri" pitchFamily="34" charset="0"/>
                <a:sym typeface="Symbol"/>
              </a:rPr>
              <a:t>wp</a:t>
            </a:r>
            <a:r>
              <a:rPr lang="en-US" b="1" dirty="0" smtClean="0">
                <a:solidFill>
                  <a:schemeClr val="accent1">
                    <a:lumMod val="20000"/>
                    <a:lumOff val="80000"/>
                  </a:schemeClr>
                </a:solidFill>
                <a:latin typeface="Calibri" pitchFamily="34" charset="0"/>
                <a:sym typeface="Symbol"/>
              </a:rPr>
              <a:t>( x := E,  )  = [E/x]</a:t>
            </a:r>
            <a:endParaRPr lang="en-US" b="1" dirty="0">
              <a:solidFill>
                <a:schemeClr val="accent1">
                  <a:lumMod val="20000"/>
                  <a:lumOff val="80000"/>
                </a:schemeClr>
              </a:solidFill>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Program formula</a:t>
            </a:r>
            <a:endParaRPr lang="en-US" dirty="0"/>
          </a:p>
        </p:txBody>
      </p:sp>
      <p:pic>
        <p:nvPicPr>
          <p:cNvPr id="334850" name="Picture 2" descr="C:\Users\nbjorner\AppData\Local\Microsoft\Windows\Temporary Internet Files\Content.IE5\P7MO1J4W\MPj04100900000[1].jpg"/>
          <p:cNvPicPr>
            <a:picLocks noChangeAspect="1" noChangeArrowheads="1"/>
          </p:cNvPicPr>
          <p:nvPr/>
        </p:nvPicPr>
        <p:blipFill>
          <a:blip r:embed="rId2" cstate="print"/>
          <a:srcRect l="21704" t="13153" r="19026"/>
          <a:stretch>
            <a:fillRect/>
          </a:stretch>
        </p:blipFill>
        <p:spPr bwMode="auto">
          <a:xfrm>
            <a:off x="940906" y="0"/>
            <a:ext cx="1258956" cy="1229345"/>
          </a:xfrm>
          <a:prstGeom prst="rect">
            <a:avLst/>
          </a:prstGeom>
          <a:noFill/>
        </p:spPr>
      </p:pic>
      <p:pic>
        <p:nvPicPr>
          <p:cNvPr id="334851" name="Picture 3"/>
          <p:cNvPicPr>
            <a:picLocks noChangeAspect="1" noChangeArrowheads="1"/>
          </p:cNvPicPr>
          <p:nvPr/>
        </p:nvPicPr>
        <p:blipFill>
          <a:blip r:embed="rId3" cstate="print"/>
          <a:srcRect l="22386" t="34000" r="45909" b="17091"/>
          <a:stretch>
            <a:fillRect/>
          </a:stretch>
        </p:blipFill>
        <p:spPr bwMode="auto">
          <a:xfrm>
            <a:off x="1733021" y="1792798"/>
            <a:ext cx="4959325" cy="4781570"/>
          </a:xfrm>
          <a:prstGeom prst="rect">
            <a:avLst/>
          </a:prstGeom>
          <a:noFill/>
          <a:ln w="9525">
            <a:noFill/>
            <a:miter lim="800000"/>
            <a:headEnd/>
            <a:tailEnd/>
          </a:ln>
        </p:spPr>
      </p:pic>
      <p:sp>
        <p:nvSpPr>
          <p:cNvPr id="7" name="Rectangle 6"/>
          <p:cNvSpPr/>
          <p:nvPr/>
        </p:nvSpPr>
        <p:spPr bwMode="auto">
          <a:xfrm>
            <a:off x="5857461" y="2623931"/>
            <a:ext cx="1630017" cy="2875721"/>
          </a:xfrm>
          <a:prstGeom prst="rect">
            <a:avLst/>
          </a:prstGeom>
          <a:solidFill>
            <a:schemeClr val="tx2"/>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TextBox 5"/>
          <p:cNvSpPr txBox="1"/>
          <p:nvPr/>
        </p:nvSpPr>
        <p:spPr>
          <a:xfrm>
            <a:off x="4444899" y="3490130"/>
            <a:ext cx="4291559" cy="1477328"/>
          </a:xfrm>
          <a:prstGeom prst="rect">
            <a:avLst/>
          </a:prstGeom>
          <a:noFill/>
        </p:spPr>
        <p:txBody>
          <a:bodyPr wrap="none" rtlCol="0">
            <a:spAutoFit/>
          </a:bodyPr>
          <a:lstStyle/>
          <a:p>
            <a:r>
              <a:rPr lang="en-US" dirty="0" smtClean="0">
                <a:solidFill>
                  <a:schemeClr val="bg1"/>
                </a:solidFill>
              </a:rPr>
              <a:t>p100(a) </a:t>
            </a:r>
            <a:r>
              <a:rPr lang="en-US" dirty="0" smtClean="0">
                <a:solidFill>
                  <a:schemeClr val="bg1"/>
                </a:solidFill>
                <a:sym typeface="Symbol"/>
              </a:rPr>
              <a:t></a:t>
            </a:r>
            <a:r>
              <a:rPr lang="en-US" dirty="0" smtClean="0">
                <a:solidFill>
                  <a:schemeClr val="bg1"/>
                </a:solidFill>
              </a:rPr>
              <a:t>   </a:t>
            </a:r>
          </a:p>
          <a:p>
            <a:r>
              <a:rPr lang="en-US" dirty="0" smtClean="0">
                <a:solidFill>
                  <a:schemeClr val="bg1"/>
                </a:solidFill>
              </a:rPr>
              <a:t>         old(a) – 100 ≤ a+1 ≤ old(a) + 100 </a:t>
            </a:r>
          </a:p>
          <a:p>
            <a:r>
              <a:rPr lang="en-US" dirty="0" smtClean="0">
                <a:solidFill>
                  <a:schemeClr val="bg1"/>
                </a:solidFill>
                <a:sym typeface="Symbol"/>
              </a:rPr>
              <a:t></a:t>
            </a:r>
            <a:endParaRPr lang="en-US" dirty="0" smtClean="0">
              <a:solidFill>
                <a:schemeClr val="bg1"/>
              </a:solidFill>
            </a:endParaRPr>
          </a:p>
          <a:p>
            <a:r>
              <a:rPr lang="en-US" dirty="0" smtClean="0">
                <a:solidFill>
                  <a:schemeClr val="bg1"/>
                </a:solidFill>
              </a:rPr>
              <a:t>!p100(a) </a:t>
            </a:r>
            <a:r>
              <a:rPr lang="en-US" dirty="0" smtClean="0">
                <a:solidFill>
                  <a:schemeClr val="bg1"/>
                </a:solidFill>
                <a:sym typeface="Symbol"/>
              </a:rPr>
              <a:t></a:t>
            </a:r>
            <a:r>
              <a:rPr lang="en-US" dirty="0" smtClean="0">
                <a:solidFill>
                  <a:schemeClr val="bg1"/>
                </a:solidFill>
              </a:rPr>
              <a:t>   </a:t>
            </a:r>
            <a:br>
              <a:rPr lang="en-US" dirty="0" smtClean="0">
                <a:solidFill>
                  <a:schemeClr val="bg1"/>
                </a:solidFill>
              </a:rPr>
            </a:br>
            <a:r>
              <a:rPr lang="en-US" dirty="0" smtClean="0">
                <a:solidFill>
                  <a:schemeClr val="bg1"/>
                </a:solidFill>
              </a:rPr>
              <a:t>         old(a) – 100 ≤ a-1 ≤ old(a) + 100 </a:t>
            </a:r>
          </a:p>
        </p:txBody>
      </p:sp>
      <p:sp>
        <p:nvSpPr>
          <p:cNvPr id="8" name="Rectangle 7"/>
          <p:cNvSpPr/>
          <p:nvPr/>
        </p:nvSpPr>
        <p:spPr>
          <a:xfrm>
            <a:off x="4544146" y="6172200"/>
            <a:ext cx="2924198" cy="369332"/>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r>
              <a:rPr lang="en-US" b="1" dirty="0" err="1" smtClean="0">
                <a:solidFill>
                  <a:schemeClr val="accent1">
                    <a:lumMod val="20000"/>
                    <a:lumOff val="80000"/>
                  </a:schemeClr>
                </a:solidFill>
                <a:latin typeface="Calibri" pitchFamily="34" charset="0"/>
                <a:sym typeface="Symbol"/>
              </a:rPr>
              <a:t>wp</a:t>
            </a:r>
            <a:r>
              <a:rPr lang="en-US" b="1" dirty="0" smtClean="0">
                <a:solidFill>
                  <a:schemeClr val="accent1">
                    <a:lumMod val="20000"/>
                    <a:lumOff val="80000"/>
                  </a:schemeClr>
                </a:solidFill>
                <a:latin typeface="Calibri" pitchFamily="34" charset="0"/>
                <a:sym typeface="Symbol"/>
              </a:rPr>
              <a:t>( assume p,  )  = p  </a:t>
            </a:r>
            <a:endParaRPr lang="en-US" b="1" dirty="0">
              <a:solidFill>
                <a:schemeClr val="accent1">
                  <a:lumMod val="20000"/>
                  <a:lumOff val="80000"/>
                </a:schemeClr>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Z3?</a:t>
            </a:r>
            <a:endParaRPr lang="en-US" dirty="0"/>
          </a:p>
        </p:txBody>
      </p:sp>
      <p:sp>
        <p:nvSpPr>
          <p:cNvPr id="3" name="Content Placeholder 2"/>
          <p:cNvSpPr>
            <a:spLocks noGrp="1"/>
          </p:cNvSpPr>
          <p:nvPr>
            <p:ph idx="1"/>
          </p:nvPr>
        </p:nvSpPr>
        <p:spPr>
          <a:xfrm>
            <a:off x="420757" y="1373118"/>
            <a:ext cx="8382000" cy="3250121"/>
          </a:xfrm>
        </p:spPr>
        <p:txBody>
          <a:bodyPr/>
          <a:lstStyle/>
          <a:p>
            <a:pPr>
              <a:buNone/>
            </a:pPr>
            <a:r>
              <a:rPr lang="en-US" dirty="0" smtClean="0"/>
              <a:t>		</a:t>
            </a:r>
          </a:p>
          <a:p>
            <a:pPr>
              <a:buNone/>
            </a:pPr>
            <a:endParaRPr lang="en-US" dirty="0" smtClean="0"/>
          </a:p>
          <a:p>
            <a:endParaRPr lang="en-US" dirty="0" smtClean="0"/>
          </a:p>
          <a:p>
            <a:endParaRPr lang="en-US" dirty="0" smtClean="0"/>
          </a:p>
          <a:p>
            <a:pPr>
              <a:buNone/>
            </a:pPr>
            <a:endParaRPr lang="en-US" dirty="0" smtClean="0"/>
          </a:p>
          <a:p>
            <a:pPr>
              <a:buNone/>
            </a:pPr>
            <a:endParaRPr lang="en-US" dirty="0" smtClean="0"/>
          </a:p>
        </p:txBody>
      </p:sp>
      <p:grpSp>
        <p:nvGrpSpPr>
          <p:cNvPr id="62" name="Group 61"/>
          <p:cNvGrpSpPr/>
          <p:nvPr/>
        </p:nvGrpSpPr>
        <p:grpSpPr>
          <a:xfrm>
            <a:off x="2292624" y="1577008"/>
            <a:ext cx="4982818" cy="1669775"/>
            <a:chOff x="3313043" y="940904"/>
            <a:chExt cx="4982818" cy="1669775"/>
          </a:xfrm>
        </p:grpSpPr>
        <p:sp>
          <p:nvSpPr>
            <p:cNvPr id="6" name="Rectangle 5"/>
            <p:cNvSpPr/>
            <p:nvPr/>
          </p:nvSpPr>
          <p:spPr>
            <a:xfrm>
              <a:off x="3313043" y="940904"/>
              <a:ext cx="4982818" cy="1669775"/>
            </a:xfrm>
            <a:prstGeom prst="rect">
              <a:avLst/>
            </a:prstGeom>
          </p:spPr>
          <p:style>
            <a:lnRef idx="0">
              <a:schemeClr val="accent2"/>
            </a:lnRef>
            <a:fillRef idx="3">
              <a:schemeClr val="accent2"/>
            </a:fillRef>
            <a:effectRef idx="3">
              <a:schemeClr val="accent2"/>
            </a:effectRef>
            <a:fontRef idx="minor">
              <a:schemeClr val="lt1"/>
            </a:fontRef>
          </p:style>
          <p:txBody>
            <a:bodyPr rtlCol="0" anchor="t" anchorCtr="0"/>
            <a:lstStyle/>
            <a:p>
              <a:pPr algn="ctr"/>
              <a:r>
                <a:rPr lang="en-US" sz="2400" dirty="0" smtClean="0">
                  <a:latin typeface="Calibri" pitchFamily="34" charset="0"/>
                </a:rPr>
                <a:t>Theories</a:t>
              </a:r>
              <a:endParaRPr lang="en-US" sz="2400" dirty="0">
                <a:latin typeface="Calibri" pitchFamily="34" charset="0"/>
              </a:endParaRPr>
            </a:p>
          </p:txBody>
        </p:sp>
        <p:sp>
          <p:nvSpPr>
            <p:cNvPr id="10" name="Rounded Rectangle 9"/>
            <p:cNvSpPr/>
            <p:nvPr/>
          </p:nvSpPr>
          <p:spPr>
            <a:xfrm>
              <a:off x="3458945" y="1352272"/>
              <a:ext cx="2209674" cy="29762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Bit-Vectors</a:t>
              </a:r>
              <a:endParaRPr lang="en-US" sz="2000" b="1" dirty="0">
                <a:latin typeface="Calibri" pitchFamily="34" charset="0"/>
              </a:endParaRPr>
            </a:p>
          </p:txBody>
        </p:sp>
        <p:sp>
          <p:nvSpPr>
            <p:cNvPr id="11" name="Rounded Rectangle 10"/>
            <p:cNvSpPr/>
            <p:nvPr/>
          </p:nvSpPr>
          <p:spPr>
            <a:xfrm>
              <a:off x="3458819" y="1705010"/>
              <a:ext cx="2218996" cy="32588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Lin-arithmetic</a:t>
              </a:r>
              <a:endParaRPr lang="en-US" sz="2000" b="1" dirty="0">
                <a:latin typeface="Calibri" pitchFamily="34" charset="0"/>
              </a:endParaRPr>
            </a:p>
          </p:txBody>
        </p:sp>
        <p:sp>
          <p:nvSpPr>
            <p:cNvPr id="12" name="Rounded Rectangle 11"/>
            <p:cNvSpPr/>
            <p:nvPr/>
          </p:nvSpPr>
          <p:spPr>
            <a:xfrm>
              <a:off x="5812619" y="1731798"/>
              <a:ext cx="2218199" cy="29909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err="1" smtClean="0">
                  <a:latin typeface="Calibri" pitchFamily="34" charset="0"/>
                </a:rPr>
                <a:t>Tuples</a:t>
              </a:r>
              <a:endParaRPr lang="en-US" sz="2000" b="1" dirty="0">
                <a:latin typeface="Calibri" pitchFamily="34" charset="0"/>
              </a:endParaRPr>
            </a:p>
          </p:txBody>
        </p:sp>
        <p:sp>
          <p:nvSpPr>
            <p:cNvPr id="13" name="Rounded Rectangle 12"/>
            <p:cNvSpPr/>
            <p:nvPr/>
          </p:nvSpPr>
          <p:spPr>
            <a:xfrm>
              <a:off x="3435637" y="2109356"/>
              <a:ext cx="4595182" cy="37874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err="1" smtClean="0">
                  <a:latin typeface="Calibri" pitchFamily="34" charset="0"/>
                </a:rPr>
                <a:t>U</a:t>
              </a:r>
              <a:r>
                <a:rPr lang="en-US" sz="2000" b="1" dirty="0" err="1" smtClean="0">
                  <a:latin typeface="Calibri" pitchFamily="34" charset="0"/>
                </a:rPr>
                <a:t>ninterpreted</a:t>
              </a:r>
              <a:r>
                <a:rPr lang="en-US" sz="2000" b="1" dirty="0" smtClean="0">
                  <a:latin typeface="Calibri" pitchFamily="34" charset="0"/>
                </a:rPr>
                <a:t> </a:t>
              </a:r>
              <a:r>
                <a:rPr lang="en-US" sz="2000" b="1" dirty="0" smtClean="0">
                  <a:latin typeface="Calibri" pitchFamily="34" charset="0"/>
                </a:rPr>
                <a:t>functions</a:t>
              </a:r>
              <a:endParaRPr lang="en-US" sz="2000" b="1" dirty="0">
                <a:latin typeface="Calibri" pitchFamily="34" charset="0"/>
              </a:endParaRPr>
            </a:p>
          </p:txBody>
        </p:sp>
        <p:sp>
          <p:nvSpPr>
            <p:cNvPr id="19" name="Rounded Rectangle 18"/>
            <p:cNvSpPr/>
            <p:nvPr/>
          </p:nvSpPr>
          <p:spPr>
            <a:xfrm>
              <a:off x="5821019" y="1345096"/>
              <a:ext cx="2197161" cy="32467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Arrays</a:t>
              </a:r>
              <a:endParaRPr lang="en-US" sz="2000" b="1" dirty="0">
                <a:latin typeface="Calibri" pitchFamily="34" charset="0"/>
              </a:endParaRPr>
            </a:p>
          </p:txBody>
        </p:sp>
      </p:grpSp>
      <p:sp>
        <p:nvSpPr>
          <p:cNvPr id="40" name="Rounded Rectangle 39"/>
          <p:cNvSpPr/>
          <p:nvPr/>
        </p:nvSpPr>
        <p:spPr>
          <a:xfrm>
            <a:off x="2279106" y="3684104"/>
            <a:ext cx="1974841" cy="58312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latin typeface="Calibri" pitchFamily="34" charset="0"/>
              </a:rPr>
              <a:t>Quantifiers:</a:t>
            </a:r>
          </a:p>
          <a:p>
            <a:pPr algn="ctr"/>
            <a:r>
              <a:rPr lang="en-US" b="1" dirty="0" smtClean="0">
                <a:latin typeface="Calibri" pitchFamily="34" charset="0"/>
              </a:rPr>
              <a:t>E-</a:t>
            </a:r>
            <a:r>
              <a:rPr lang="en-US" sz="1600" b="1" dirty="0" smtClean="0">
                <a:latin typeface="Calibri" pitchFamily="34" charset="0"/>
              </a:rPr>
              <a:t>matching</a:t>
            </a:r>
            <a:endParaRPr lang="en-US" b="1" dirty="0">
              <a:latin typeface="Calibri" pitchFamily="34" charset="0"/>
            </a:endParaRPr>
          </a:p>
        </p:txBody>
      </p:sp>
      <p:sp>
        <p:nvSpPr>
          <p:cNvPr id="44" name="Rounded Rectangle 43"/>
          <p:cNvSpPr/>
          <p:nvPr/>
        </p:nvSpPr>
        <p:spPr>
          <a:xfrm>
            <a:off x="7865571" y="1631622"/>
            <a:ext cx="1066392" cy="36288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err="1" smtClean="0">
                <a:latin typeface="Calibri" pitchFamily="34" charset="0"/>
              </a:rPr>
              <a:t>OCaml</a:t>
            </a:r>
            <a:endParaRPr lang="en-US" b="1" dirty="0">
              <a:latin typeface="Calibri" pitchFamily="34" charset="0"/>
            </a:endParaRPr>
          </a:p>
        </p:txBody>
      </p:sp>
      <p:sp>
        <p:nvSpPr>
          <p:cNvPr id="48" name="Rounded Rectangle 47"/>
          <p:cNvSpPr/>
          <p:nvPr/>
        </p:nvSpPr>
        <p:spPr>
          <a:xfrm>
            <a:off x="7918513" y="2279374"/>
            <a:ext cx="865782" cy="36288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.NET</a:t>
            </a:r>
            <a:endParaRPr lang="en-US" sz="2000" b="1" dirty="0">
              <a:latin typeface="Calibri" pitchFamily="34" charset="0"/>
            </a:endParaRPr>
          </a:p>
        </p:txBody>
      </p:sp>
      <p:sp>
        <p:nvSpPr>
          <p:cNvPr id="50" name="Rounded Rectangle 49"/>
          <p:cNvSpPr/>
          <p:nvPr/>
        </p:nvSpPr>
        <p:spPr>
          <a:xfrm>
            <a:off x="7948850" y="2902230"/>
            <a:ext cx="675733" cy="36288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C</a:t>
            </a:r>
            <a:endParaRPr lang="en-US" sz="2000" b="1" dirty="0">
              <a:latin typeface="Calibri" pitchFamily="34" charset="0"/>
            </a:endParaRPr>
          </a:p>
        </p:txBody>
      </p:sp>
      <p:sp>
        <p:nvSpPr>
          <p:cNvPr id="59" name="Rounded Rectangle 58"/>
          <p:cNvSpPr/>
          <p:nvPr/>
        </p:nvSpPr>
        <p:spPr>
          <a:xfrm>
            <a:off x="298171" y="2861543"/>
            <a:ext cx="1292092" cy="34348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Native</a:t>
            </a:r>
            <a:endParaRPr lang="en-US" sz="2000" b="1" dirty="0">
              <a:latin typeface="Calibri" pitchFamily="34" charset="0"/>
            </a:endParaRPr>
          </a:p>
        </p:txBody>
      </p:sp>
      <p:sp>
        <p:nvSpPr>
          <p:cNvPr id="61" name="Rounded Rectangle 60"/>
          <p:cNvSpPr/>
          <p:nvPr/>
        </p:nvSpPr>
        <p:spPr>
          <a:xfrm>
            <a:off x="416753" y="2185783"/>
            <a:ext cx="1160258" cy="34348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SMT-LIB</a:t>
            </a:r>
            <a:endParaRPr lang="en-US" sz="2000" b="1" dirty="0">
              <a:latin typeface="Calibri" pitchFamily="34" charset="0"/>
            </a:endParaRPr>
          </a:p>
        </p:txBody>
      </p:sp>
      <p:sp>
        <p:nvSpPr>
          <p:cNvPr id="63" name="Rounded Rectangle 62"/>
          <p:cNvSpPr/>
          <p:nvPr/>
        </p:nvSpPr>
        <p:spPr>
          <a:xfrm>
            <a:off x="5168346" y="3697356"/>
            <a:ext cx="2093843" cy="58975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latin typeface="Calibri" pitchFamily="34" charset="0"/>
              </a:rPr>
              <a:t>Model Generation:</a:t>
            </a:r>
          </a:p>
          <a:p>
            <a:pPr algn="ctr"/>
            <a:r>
              <a:rPr lang="en-US" b="1" dirty="0" smtClean="0">
                <a:latin typeface="Calibri" pitchFamily="34" charset="0"/>
              </a:rPr>
              <a:t>Finite Models</a:t>
            </a:r>
          </a:p>
        </p:txBody>
      </p:sp>
      <p:sp>
        <p:nvSpPr>
          <p:cNvPr id="65" name="Left Arrow 64"/>
          <p:cNvSpPr/>
          <p:nvPr/>
        </p:nvSpPr>
        <p:spPr bwMode="auto">
          <a:xfrm>
            <a:off x="7301947" y="2941985"/>
            <a:ext cx="636105" cy="251791"/>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6" name="Left Arrow 65"/>
          <p:cNvSpPr/>
          <p:nvPr/>
        </p:nvSpPr>
        <p:spPr bwMode="auto">
          <a:xfrm>
            <a:off x="7282071" y="2378777"/>
            <a:ext cx="636105" cy="251791"/>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7" name="Left Arrow 66"/>
          <p:cNvSpPr/>
          <p:nvPr/>
        </p:nvSpPr>
        <p:spPr bwMode="auto">
          <a:xfrm>
            <a:off x="7275447" y="1736057"/>
            <a:ext cx="636105" cy="251791"/>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8" name="Right Arrow 67"/>
          <p:cNvSpPr/>
          <p:nvPr/>
        </p:nvSpPr>
        <p:spPr bwMode="auto">
          <a:xfrm>
            <a:off x="1550503" y="1669776"/>
            <a:ext cx="742122" cy="291548"/>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9" name="Right Arrow 68"/>
          <p:cNvSpPr/>
          <p:nvPr/>
        </p:nvSpPr>
        <p:spPr bwMode="auto">
          <a:xfrm>
            <a:off x="1557131" y="2219736"/>
            <a:ext cx="742122" cy="291548"/>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0" name="Right Arrow 69"/>
          <p:cNvSpPr/>
          <p:nvPr/>
        </p:nvSpPr>
        <p:spPr bwMode="auto">
          <a:xfrm>
            <a:off x="1570383" y="2882336"/>
            <a:ext cx="742122" cy="291548"/>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7" name="Rounded Rectangle 56"/>
          <p:cNvSpPr/>
          <p:nvPr/>
        </p:nvSpPr>
        <p:spPr>
          <a:xfrm>
            <a:off x="258416" y="1602675"/>
            <a:ext cx="1451114" cy="34348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Simplify</a:t>
            </a:r>
            <a:endParaRPr lang="en-US" sz="2000" b="1" dirty="0">
              <a:latin typeface="Calibri" pitchFamily="34" charset="0"/>
            </a:endParaRPr>
          </a:p>
        </p:txBody>
      </p:sp>
      <p:graphicFrame>
        <p:nvGraphicFramePr>
          <p:cNvPr id="25" name="Object 24"/>
          <p:cNvGraphicFramePr>
            <a:graphicFrameLocks noChangeAspect="1"/>
          </p:cNvGraphicFramePr>
          <p:nvPr/>
        </p:nvGraphicFramePr>
        <p:xfrm>
          <a:off x="402684" y="4731778"/>
          <a:ext cx="8517665" cy="524164"/>
        </p:xfrm>
        <a:graphic>
          <a:graphicData uri="http://schemas.openxmlformats.org/presentationml/2006/ole">
            <p:oleObj spid="_x0000_s64513" name="Equation" r:id="rId3" imgW="3302000" imgH="203200" progId="Equation.3">
              <p:embed/>
            </p:oleObj>
          </a:graphicData>
        </a:graphic>
      </p:graphicFrame>
      <p:sp>
        <p:nvSpPr>
          <p:cNvPr id="26" name="Rectangle 25"/>
          <p:cNvSpPr/>
          <p:nvPr/>
        </p:nvSpPr>
        <p:spPr bwMode="auto">
          <a:xfrm>
            <a:off x="366201" y="4770340"/>
            <a:ext cx="151384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7" name="Rectangle 26"/>
          <p:cNvSpPr/>
          <p:nvPr/>
        </p:nvSpPr>
        <p:spPr bwMode="auto">
          <a:xfrm>
            <a:off x="7478201" y="4780500"/>
            <a:ext cx="125984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8" name="Rectangle 27"/>
          <p:cNvSpPr/>
          <p:nvPr/>
        </p:nvSpPr>
        <p:spPr bwMode="auto">
          <a:xfrm>
            <a:off x="5771321" y="4760180"/>
            <a:ext cx="77216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9" name="Rectangle 28"/>
          <p:cNvSpPr/>
          <p:nvPr/>
        </p:nvSpPr>
        <p:spPr bwMode="auto">
          <a:xfrm>
            <a:off x="5232841" y="4760180"/>
            <a:ext cx="33528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0" name="Rectangle 29"/>
          <p:cNvSpPr/>
          <p:nvPr/>
        </p:nvSpPr>
        <p:spPr bwMode="auto">
          <a:xfrm>
            <a:off x="781449" y="5748969"/>
            <a:ext cx="2332824" cy="92456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Arithmetic</a:t>
            </a:r>
          </a:p>
        </p:txBody>
      </p:sp>
      <p:sp>
        <p:nvSpPr>
          <p:cNvPr id="31" name="Rectangle 30"/>
          <p:cNvSpPr/>
          <p:nvPr/>
        </p:nvSpPr>
        <p:spPr bwMode="auto">
          <a:xfrm>
            <a:off x="2753801" y="4770340"/>
            <a:ext cx="843280" cy="457200"/>
          </a:xfrm>
          <a:prstGeom prst="rect">
            <a:avLst/>
          </a:prstGeom>
          <a:no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2" name="Rectangle 31"/>
          <p:cNvSpPr/>
          <p:nvPr/>
        </p:nvSpPr>
        <p:spPr bwMode="auto">
          <a:xfrm>
            <a:off x="3698681" y="4770340"/>
            <a:ext cx="843280" cy="457200"/>
          </a:xfrm>
          <a:prstGeom prst="rect">
            <a:avLst/>
          </a:prstGeom>
          <a:no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3" name="Rectangle 32"/>
          <p:cNvSpPr/>
          <p:nvPr/>
        </p:nvSpPr>
        <p:spPr bwMode="auto">
          <a:xfrm>
            <a:off x="3436973" y="5748969"/>
            <a:ext cx="2160545" cy="924560"/>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Array</a:t>
            </a:r>
            <a:r>
              <a:rPr kumimoji="0" lang="en-US" sz="2800"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s</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4" name="Rectangle 33"/>
          <p:cNvSpPr/>
          <p:nvPr/>
        </p:nvSpPr>
        <p:spPr bwMode="auto">
          <a:xfrm>
            <a:off x="7051481" y="4780500"/>
            <a:ext cx="335280" cy="457200"/>
          </a:xfrm>
          <a:prstGeom prst="rect">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5" name="Rectangle 34"/>
          <p:cNvSpPr/>
          <p:nvPr/>
        </p:nvSpPr>
        <p:spPr bwMode="auto">
          <a:xfrm>
            <a:off x="2367721" y="4770340"/>
            <a:ext cx="335280" cy="457200"/>
          </a:xfrm>
          <a:prstGeom prst="rect">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6" name="Rectangle 35"/>
          <p:cNvSpPr/>
          <p:nvPr/>
        </p:nvSpPr>
        <p:spPr bwMode="auto">
          <a:xfrm>
            <a:off x="5893714" y="5748969"/>
            <a:ext cx="2770145" cy="92456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Free Functions</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Program formula</a:t>
            </a:r>
            <a:endParaRPr lang="en-US" dirty="0"/>
          </a:p>
        </p:txBody>
      </p:sp>
      <p:pic>
        <p:nvPicPr>
          <p:cNvPr id="334850" name="Picture 2" descr="C:\Users\nbjorner\AppData\Local\Microsoft\Windows\Temporary Internet Files\Content.IE5\P7MO1J4W\MPj04100900000[1].jpg"/>
          <p:cNvPicPr>
            <a:picLocks noChangeAspect="1" noChangeArrowheads="1"/>
          </p:cNvPicPr>
          <p:nvPr/>
        </p:nvPicPr>
        <p:blipFill>
          <a:blip r:embed="rId2" cstate="print"/>
          <a:srcRect l="21704" t="13153" r="19026"/>
          <a:stretch>
            <a:fillRect/>
          </a:stretch>
        </p:blipFill>
        <p:spPr bwMode="auto">
          <a:xfrm>
            <a:off x="940906" y="0"/>
            <a:ext cx="1258956" cy="1229345"/>
          </a:xfrm>
          <a:prstGeom prst="rect">
            <a:avLst/>
          </a:prstGeom>
          <a:noFill/>
        </p:spPr>
      </p:pic>
      <p:pic>
        <p:nvPicPr>
          <p:cNvPr id="334851" name="Picture 3"/>
          <p:cNvPicPr>
            <a:picLocks noChangeAspect="1" noChangeArrowheads="1"/>
          </p:cNvPicPr>
          <p:nvPr/>
        </p:nvPicPr>
        <p:blipFill>
          <a:blip r:embed="rId3" cstate="print"/>
          <a:srcRect l="22386" t="34000" r="45909" b="17091"/>
          <a:stretch>
            <a:fillRect/>
          </a:stretch>
        </p:blipFill>
        <p:spPr bwMode="auto">
          <a:xfrm>
            <a:off x="1733021" y="1792798"/>
            <a:ext cx="4959325" cy="4781570"/>
          </a:xfrm>
          <a:prstGeom prst="rect">
            <a:avLst/>
          </a:prstGeom>
          <a:noFill/>
          <a:ln w="9525">
            <a:noFill/>
            <a:miter lim="800000"/>
            <a:headEnd/>
            <a:tailEnd/>
          </a:ln>
        </p:spPr>
      </p:pic>
      <p:sp>
        <p:nvSpPr>
          <p:cNvPr id="7" name="Rectangle 6"/>
          <p:cNvSpPr/>
          <p:nvPr/>
        </p:nvSpPr>
        <p:spPr bwMode="auto">
          <a:xfrm>
            <a:off x="5857461" y="2637183"/>
            <a:ext cx="1630017" cy="2875721"/>
          </a:xfrm>
          <a:prstGeom prst="rect">
            <a:avLst/>
          </a:prstGeom>
          <a:solidFill>
            <a:schemeClr val="tx2"/>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TextBox 5"/>
          <p:cNvSpPr txBox="1"/>
          <p:nvPr/>
        </p:nvSpPr>
        <p:spPr>
          <a:xfrm>
            <a:off x="4550917" y="3503382"/>
            <a:ext cx="4593083" cy="2031325"/>
          </a:xfrm>
          <a:prstGeom prst="rect">
            <a:avLst/>
          </a:prstGeom>
          <a:noFill/>
        </p:spPr>
        <p:txBody>
          <a:bodyPr wrap="square" rtlCol="0">
            <a:spAutoFit/>
          </a:bodyPr>
          <a:lstStyle/>
          <a:p>
            <a:r>
              <a:rPr lang="en-US" dirty="0" smtClean="0">
                <a:solidFill>
                  <a:schemeClr val="bg1"/>
                </a:solidFill>
              </a:rPr>
              <a:t>p100(a) </a:t>
            </a:r>
            <a:r>
              <a:rPr lang="en-US" dirty="0" smtClean="0">
                <a:solidFill>
                  <a:schemeClr val="bg1"/>
                </a:solidFill>
                <a:sym typeface="Symbol"/>
              </a:rPr>
              <a:t></a:t>
            </a:r>
            <a:r>
              <a:rPr lang="en-US" dirty="0" smtClean="0">
                <a:solidFill>
                  <a:schemeClr val="bg1"/>
                </a:solidFill>
              </a:rPr>
              <a:t>  </a:t>
            </a:r>
          </a:p>
          <a:p>
            <a:r>
              <a:rPr lang="en-US" dirty="0" smtClean="0">
                <a:solidFill>
                  <a:schemeClr val="bg1"/>
                </a:solidFill>
              </a:rPr>
              <a:t>      a100 = a+1 </a:t>
            </a:r>
            <a:r>
              <a:rPr lang="en-US" dirty="0" smtClean="0">
                <a:solidFill>
                  <a:schemeClr val="bg1"/>
                </a:solidFill>
                <a:sym typeface="Symbol"/>
              </a:rPr>
              <a:t></a:t>
            </a:r>
            <a:endParaRPr lang="en-US" dirty="0" smtClean="0">
              <a:solidFill>
                <a:schemeClr val="bg1"/>
              </a:solidFill>
            </a:endParaRPr>
          </a:p>
          <a:p>
            <a:r>
              <a:rPr lang="en-US" dirty="0" smtClean="0">
                <a:solidFill>
                  <a:schemeClr val="bg1"/>
                </a:solidFill>
              </a:rPr>
              <a:t>      old(a) – 100 ≤ a100 ≤ old(a) + 100</a:t>
            </a:r>
          </a:p>
          <a:p>
            <a:r>
              <a:rPr lang="en-US" dirty="0" smtClean="0">
                <a:solidFill>
                  <a:schemeClr val="bg1"/>
                </a:solidFill>
                <a:sym typeface="Symbol"/>
              </a:rPr>
              <a:t></a:t>
            </a:r>
            <a:endParaRPr lang="en-US" dirty="0" smtClean="0">
              <a:solidFill>
                <a:schemeClr val="bg1"/>
              </a:solidFill>
            </a:endParaRPr>
          </a:p>
          <a:p>
            <a:r>
              <a:rPr lang="en-US" dirty="0" smtClean="0">
                <a:solidFill>
                  <a:schemeClr val="bg1"/>
                </a:solidFill>
              </a:rPr>
              <a:t>!p100(a) </a:t>
            </a:r>
            <a:r>
              <a:rPr lang="en-US" dirty="0" smtClean="0">
                <a:solidFill>
                  <a:schemeClr val="bg1"/>
                </a:solidFill>
                <a:sym typeface="Symbol"/>
              </a:rPr>
              <a:t></a:t>
            </a:r>
            <a:r>
              <a:rPr lang="en-US" dirty="0" smtClean="0">
                <a:solidFill>
                  <a:schemeClr val="bg1"/>
                </a:solidFill>
              </a:rPr>
              <a:t>  </a:t>
            </a:r>
          </a:p>
          <a:p>
            <a:r>
              <a:rPr lang="en-US" dirty="0" smtClean="0">
                <a:solidFill>
                  <a:schemeClr val="bg1"/>
                </a:solidFill>
              </a:rPr>
              <a:t>      a100 = a-1 </a:t>
            </a:r>
            <a:r>
              <a:rPr lang="en-US" dirty="0" smtClean="0">
                <a:solidFill>
                  <a:schemeClr val="bg1"/>
                </a:solidFill>
                <a:sym typeface="Symbol"/>
              </a:rPr>
              <a:t></a:t>
            </a:r>
            <a:endParaRPr lang="en-US" dirty="0" smtClean="0">
              <a:solidFill>
                <a:schemeClr val="bg1"/>
              </a:solidFill>
            </a:endParaRPr>
          </a:p>
          <a:p>
            <a:r>
              <a:rPr lang="en-US" dirty="0" smtClean="0">
                <a:solidFill>
                  <a:schemeClr val="bg1"/>
                </a:solidFill>
              </a:rPr>
              <a:t>      old(a) – 100 ≤ a100 ≤ old(a) + 100   </a:t>
            </a:r>
          </a:p>
        </p:txBody>
      </p:sp>
      <p:sp>
        <p:nvSpPr>
          <p:cNvPr id="8" name="Rectangle 7"/>
          <p:cNvSpPr/>
          <p:nvPr/>
        </p:nvSpPr>
        <p:spPr>
          <a:xfrm>
            <a:off x="4546759" y="6172200"/>
            <a:ext cx="3378041" cy="369332"/>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r>
              <a:rPr lang="en-US" b="1" dirty="0" smtClean="0">
                <a:solidFill>
                  <a:schemeClr val="accent1">
                    <a:lumMod val="20000"/>
                    <a:lumOff val="80000"/>
                  </a:schemeClr>
                </a:solidFill>
                <a:latin typeface="Calibri" pitchFamily="34" charset="0"/>
                <a:sym typeface="Symbol"/>
              </a:rPr>
              <a:t>Introduce proxy name for a-1,a+1</a:t>
            </a:r>
            <a:endParaRPr lang="en-US" b="1" dirty="0">
              <a:solidFill>
                <a:schemeClr val="accent1">
                  <a:lumMod val="20000"/>
                  <a:lumOff val="80000"/>
                </a:schemeClr>
              </a:solidFill>
            </a:endParaRP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Program formula</a:t>
            </a:r>
            <a:endParaRPr lang="en-US" dirty="0"/>
          </a:p>
        </p:txBody>
      </p:sp>
      <p:pic>
        <p:nvPicPr>
          <p:cNvPr id="334850" name="Picture 2" descr="C:\Users\nbjorner\AppData\Local\Microsoft\Windows\Temporary Internet Files\Content.IE5\P7MO1J4W\MPj04100900000[1].jpg"/>
          <p:cNvPicPr>
            <a:picLocks noChangeAspect="1" noChangeArrowheads="1"/>
          </p:cNvPicPr>
          <p:nvPr/>
        </p:nvPicPr>
        <p:blipFill>
          <a:blip r:embed="rId2" cstate="print"/>
          <a:srcRect l="21704" t="13153" r="19026"/>
          <a:stretch>
            <a:fillRect/>
          </a:stretch>
        </p:blipFill>
        <p:spPr bwMode="auto">
          <a:xfrm>
            <a:off x="940906" y="0"/>
            <a:ext cx="1258956" cy="1229345"/>
          </a:xfrm>
          <a:prstGeom prst="rect">
            <a:avLst/>
          </a:prstGeom>
          <a:noFill/>
        </p:spPr>
      </p:pic>
      <p:pic>
        <p:nvPicPr>
          <p:cNvPr id="334851" name="Picture 3"/>
          <p:cNvPicPr>
            <a:picLocks noChangeAspect="1" noChangeArrowheads="1"/>
          </p:cNvPicPr>
          <p:nvPr/>
        </p:nvPicPr>
        <p:blipFill>
          <a:blip r:embed="rId3" cstate="print"/>
          <a:srcRect l="22386" t="34000" r="45909" b="17091"/>
          <a:stretch>
            <a:fillRect/>
          </a:stretch>
        </p:blipFill>
        <p:spPr bwMode="auto">
          <a:xfrm>
            <a:off x="1733021" y="1792798"/>
            <a:ext cx="4959325" cy="4781570"/>
          </a:xfrm>
          <a:prstGeom prst="rect">
            <a:avLst/>
          </a:prstGeom>
          <a:noFill/>
          <a:ln w="9525">
            <a:noFill/>
            <a:miter lim="800000"/>
            <a:headEnd/>
            <a:tailEnd/>
          </a:ln>
        </p:spPr>
      </p:pic>
      <p:sp>
        <p:nvSpPr>
          <p:cNvPr id="7" name="Rectangle 6"/>
          <p:cNvSpPr/>
          <p:nvPr/>
        </p:nvSpPr>
        <p:spPr bwMode="auto">
          <a:xfrm>
            <a:off x="5857461" y="2637183"/>
            <a:ext cx="1630017" cy="2875721"/>
          </a:xfrm>
          <a:prstGeom prst="rect">
            <a:avLst/>
          </a:prstGeom>
          <a:solidFill>
            <a:schemeClr val="tx2"/>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TextBox 5"/>
          <p:cNvSpPr txBox="1"/>
          <p:nvPr/>
        </p:nvSpPr>
        <p:spPr>
          <a:xfrm>
            <a:off x="4550917" y="4059974"/>
            <a:ext cx="4593083" cy="923330"/>
          </a:xfrm>
          <a:prstGeom prst="rect">
            <a:avLst/>
          </a:prstGeom>
          <a:noFill/>
        </p:spPr>
        <p:txBody>
          <a:bodyPr wrap="square" rtlCol="0">
            <a:spAutoFit/>
          </a:bodyPr>
          <a:lstStyle/>
          <a:p>
            <a:r>
              <a:rPr lang="en-US" dirty="0" smtClean="0">
                <a:solidFill>
                  <a:schemeClr val="bg1"/>
                </a:solidFill>
              </a:rPr>
              <a:t>old(a) – 100 ≤ a100 ≤ old(a) + 100 </a:t>
            </a:r>
            <a:r>
              <a:rPr lang="en-US" dirty="0" smtClean="0">
                <a:solidFill>
                  <a:schemeClr val="bg1"/>
                </a:solidFill>
                <a:sym typeface="Symbol"/>
              </a:rPr>
              <a:t></a:t>
            </a:r>
            <a:endParaRPr lang="en-US" dirty="0" smtClean="0">
              <a:solidFill>
                <a:schemeClr val="bg1"/>
              </a:solidFill>
            </a:endParaRPr>
          </a:p>
          <a:p>
            <a:r>
              <a:rPr lang="en-US" dirty="0" smtClean="0">
                <a:solidFill>
                  <a:schemeClr val="bg1"/>
                </a:solidFill>
              </a:rPr>
              <a:t>(p100(a) </a:t>
            </a:r>
            <a:r>
              <a:rPr lang="en-US" dirty="0" smtClean="0">
                <a:solidFill>
                  <a:schemeClr val="bg1"/>
                </a:solidFill>
                <a:latin typeface="Matura MT Script Capitals"/>
                <a:sym typeface="Symbol"/>
              </a:rPr>
              <a:t></a:t>
            </a:r>
            <a:r>
              <a:rPr lang="en-US" dirty="0" smtClean="0">
                <a:solidFill>
                  <a:schemeClr val="bg1"/>
                </a:solidFill>
              </a:rPr>
              <a:t> </a:t>
            </a:r>
            <a:r>
              <a:rPr lang="en-US" dirty="0" smtClean="0">
                <a:solidFill>
                  <a:schemeClr val="bg1"/>
                </a:solidFill>
              </a:rPr>
              <a:t>a100 = a-1) </a:t>
            </a:r>
            <a:r>
              <a:rPr lang="en-US" dirty="0" smtClean="0">
                <a:solidFill>
                  <a:schemeClr val="bg1"/>
                </a:solidFill>
                <a:sym typeface="Symbol"/>
              </a:rPr>
              <a:t></a:t>
            </a:r>
            <a:endParaRPr lang="en-US" dirty="0" smtClean="0">
              <a:solidFill>
                <a:schemeClr val="bg1"/>
              </a:solidFill>
            </a:endParaRPr>
          </a:p>
          <a:p>
            <a:r>
              <a:rPr lang="en-US" dirty="0" smtClean="0">
                <a:solidFill>
                  <a:schemeClr val="bg1"/>
                </a:solidFill>
              </a:rPr>
              <a:t>(!p100(a) </a:t>
            </a:r>
            <a:r>
              <a:rPr lang="en-US" dirty="0" smtClean="0">
                <a:solidFill>
                  <a:schemeClr val="bg1"/>
                </a:solidFill>
                <a:latin typeface="Matura MT Script Capitals"/>
                <a:sym typeface="Symbol"/>
              </a:rPr>
              <a:t></a:t>
            </a:r>
            <a:r>
              <a:rPr lang="en-US" dirty="0" smtClean="0">
                <a:solidFill>
                  <a:schemeClr val="bg1"/>
                </a:solidFill>
              </a:rPr>
              <a:t> </a:t>
            </a:r>
            <a:r>
              <a:rPr lang="en-US" dirty="0" smtClean="0">
                <a:solidFill>
                  <a:schemeClr val="bg1"/>
                </a:solidFill>
              </a:rPr>
              <a:t>a100 = a+1)  </a:t>
            </a:r>
          </a:p>
        </p:txBody>
      </p:sp>
      <p:sp>
        <p:nvSpPr>
          <p:cNvPr id="8" name="Rectangle 7"/>
          <p:cNvSpPr/>
          <p:nvPr/>
        </p:nvSpPr>
        <p:spPr>
          <a:xfrm>
            <a:off x="4529535" y="6183868"/>
            <a:ext cx="4190443" cy="369332"/>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r>
              <a:rPr lang="en-US" b="1" dirty="0" smtClean="0">
                <a:solidFill>
                  <a:schemeClr val="accent1">
                    <a:lumMod val="20000"/>
                    <a:lumOff val="80000"/>
                  </a:schemeClr>
                </a:solidFill>
                <a:latin typeface="Calibri" pitchFamily="34" charset="0"/>
                <a:sym typeface="Symbol"/>
              </a:rPr>
              <a:t>Simplify (for purpose of this presentation)</a:t>
            </a:r>
            <a:endParaRPr lang="en-US" b="1" dirty="0">
              <a:solidFill>
                <a:schemeClr val="accent1">
                  <a:lumMod val="20000"/>
                  <a:lumOff val="80000"/>
                </a:schemeClr>
              </a:solidFill>
            </a:endParaRP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Program formula</a:t>
            </a:r>
            <a:endParaRPr lang="en-US" dirty="0"/>
          </a:p>
        </p:txBody>
      </p:sp>
      <p:pic>
        <p:nvPicPr>
          <p:cNvPr id="334850" name="Picture 2" descr="C:\Users\nbjorner\AppData\Local\Microsoft\Windows\Temporary Internet Files\Content.IE5\P7MO1J4W\MPj04100900000[1].jpg"/>
          <p:cNvPicPr>
            <a:picLocks noChangeAspect="1" noChangeArrowheads="1"/>
          </p:cNvPicPr>
          <p:nvPr/>
        </p:nvPicPr>
        <p:blipFill>
          <a:blip r:embed="rId2" cstate="print"/>
          <a:srcRect l="21704" t="13153" r="19026"/>
          <a:stretch>
            <a:fillRect/>
          </a:stretch>
        </p:blipFill>
        <p:spPr bwMode="auto">
          <a:xfrm>
            <a:off x="940906" y="0"/>
            <a:ext cx="1258956" cy="1229345"/>
          </a:xfrm>
          <a:prstGeom prst="rect">
            <a:avLst/>
          </a:prstGeom>
          <a:noFill/>
        </p:spPr>
      </p:pic>
      <p:pic>
        <p:nvPicPr>
          <p:cNvPr id="334851" name="Picture 3"/>
          <p:cNvPicPr>
            <a:picLocks noChangeAspect="1" noChangeArrowheads="1"/>
          </p:cNvPicPr>
          <p:nvPr/>
        </p:nvPicPr>
        <p:blipFill>
          <a:blip r:embed="rId3" cstate="print"/>
          <a:srcRect l="22386" t="34000" r="45909" b="17091"/>
          <a:stretch>
            <a:fillRect/>
          </a:stretch>
        </p:blipFill>
        <p:spPr bwMode="auto">
          <a:xfrm>
            <a:off x="1534238" y="1806051"/>
            <a:ext cx="4959325" cy="4781570"/>
          </a:xfrm>
          <a:prstGeom prst="rect">
            <a:avLst/>
          </a:prstGeom>
          <a:noFill/>
          <a:ln w="9525">
            <a:noFill/>
            <a:miter lim="800000"/>
            <a:headEnd/>
            <a:tailEnd/>
          </a:ln>
        </p:spPr>
      </p:pic>
      <p:sp>
        <p:nvSpPr>
          <p:cNvPr id="7" name="Rectangle 6"/>
          <p:cNvSpPr/>
          <p:nvPr/>
        </p:nvSpPr>
        <p:spPr bwMode="auto">
          <a:xfrm>
            <a:off x="5857461" y="2637183"/>
            <a:ext cx="1630017" cy="2875721"/>
          </a:xfrm>
          <a:prstGeom prst="rect">
            <a:avLst/>
          </a:prstGeom>
          <a:solidFill>
            <a:schemeClr val="tx2"/>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TextBox 5"/>
          <p:cNvSpPr txBox="1"/>
          <p:nvPr/>
        </p:nvSpPr>
        <p:spPr>
          <a:xfrm>
            <a:off x="4479235" y="2694999"/>
            <a:ext cx="4479234" cy="2308324"/>
          </a:xfrm>
          <a:prstGeom prst="rect">
            <a:avLst/>
          </a:prstGeom>
          <a:noFill/>
        </p:spPr>
        <p:txBody>
          <a:bodyPr wrap="square" rtlCol="0">
            <a:spAutoFit/>
          </a:bodyPr>
          <a:lstStyle/>
          <a:p>
            <a:r>
              <a:rPr lang="en-US" dirty="0" err="1" smtClean="0">
                <a:solidFill>
                  <a:schemeClr val="bg1"/>
                </a:solidFill>
              </a:rPr>
              <a:t>wp</a:t>
            </a:r>
            <a:r>
              <a:rPr lang="en-US" dirty="0" smtClean="0">
                <a:solidFill>
                  <a:schemeClr val="bg1"/>
                </a:solidFill>
              </a:rPr>
              <a:t>( </a:t>
            </a:r>
            <a:r>
              <a:rPr lang="en-US" b="1" dirty="0" smtClean="0">
                <a:solidFill>
                  <a:schemeClr val="bg1"/>
                </a:solidFill>
              </a:rPr>
              <a:t>if</a:t>
            </a:r>
            <a:r>
              <a:rPr lang="en-US" dirty="0" smtClean="0">
                <a:solidFill>
                  <a:schemeClr val="bg1"/>
                </a:solidFill>
              </a:rPr>
              <a:t> (p99(a)) </a:t>
            </a:r>
          </a:p>
          <a:p>
            <a:r>
              <a:rPr lang="en-US" dirty="0" smtClean="0">
                <a:solidFill>
                  <a:schemeClr val="bg1"/>
                </a:solidFill>
              </a:rPr>
              <a:t>              a++; </a:t>
            </a:r>
          </a:p>
          <a:p>
            <a:r>
              <a:rPr lang="en-US" b="1" dirty="0" smtClean="0">
                <a:solidFill>
                  <a:schemeClr val="bg1"/>
                </a:solidFill>
              </a:rPr>
              <a:t>       else</a:t>
            </a:r>
            <a:r>
              <a:rPr lang="en-US" dirty="0" smtClean="0">
                <a:solidFill>
                  <a:schemeClr val="bg1"/>
                </a:solidFill>
              </a:rPr>
              <a:t> </a:t>
            </a:r>
          </a:p>
          <a:p>
            <a:r>
              <a:rPr lang="en-US" dirty="0" smtClean="0">
                <a:solidFill>
                  <a:schemeClr val="bg1"/>
                </a:solidFill>
              </a:rPr>
              <a:t>               a--, </a:t>
            </a:r>
          </a:p>
          <a:p>
            <a:r>
              <a:rPr lang="en-US" dirty="0" smtClean="0">
                <a:solidFill>
                  <a:schemeClr val="bg1"/>
                </a:solidFill>
              </a:rPr>
              <a:t>      old(a) – 100 ≤ a</a:t>
            </a:r>
            <a:r>
              <a:rPr lang="en-US" baseline="-25000" dirty="0" smtClean="0">
                <a:solidFill>
                  <a:schemeClr val="bg1"/>
                </a:solidFill>
              </a:rPr>
              <a:t>100</a:t>
            </a:r>
            <a:r>
              <a:rPr lang="en-US" dirty="0" smtClean="0">
                <a:solidFill>
                  <a:schemeClr val="bg1"/>
                </a:solidFill>
              </a:rPr>
              <a:t> ≤ old(a) + 100 </a:t>
            </a:r>
            <a:r>
              <a:rPr lang="en-US" dirty="0" smtClean="0">
                <a:solidFill>
                  <a:schemeClr val="bg1"/>
                </a:solidFill>
                <a:sym typeface="Symbol"/>
              </a:rPr>
              <a:t></a:t>
            </a:r>
            <a:endParaRPr lang="en-US" dirty="0" smtClean="0">
              <a:solidFill>
                <a:schemeClr val="bg1"/>
              </a:solidFill>
            </a:endParaRPr>
          </a:p>
          <a:p>
            <a:r>
              <a:rPr lang="en-US" dirty="0" smtClean="0">
                <a:solidFill>
                  <a:schemeClr val="bg1"/>
                </a:solidFill>
              </a:rPr>
              <a:t>      (p100(a) </a:t>
            </a:r>
            <a:r>
              <a:rPr lang="en-US" dirty="0" smtClean="0">
                <a:solidFill>
                  <a:schemeClr val="bg1"/>
                </a:solidFill>
                <a:latin typeface="Matura MT Script Capitals"/>
                <a:sym typeface="Symbol"/>
              </a:rPr>
              <a:t></a:t>
            </a:r>
            <a:r>
              <a:rPr lang="en-US" dirty="0" smtClean="0">
                <a:solidFill>
                  <a:schemeClr val="bg1"/>
                </a:solidFill>
              </a:rPr>
              <a:t> </a:t>
            </a:r>
            <a:r>
              <a:rPr lang="en-US" dirty="0" smtClean="0">
                <a:solidFill>
                  <a:schemeClr val="bg1"/>
                </a:solidFill>
              </a:rPr>
              <a:t>a</a:t>
            </a:r>
            <a:r>
              <a:rPr lang="en-US" baseline="-25000" dirty="0" smtClean="0">
                <a:solidFill>
                  <a:schemeClr val="bg1"/>
                </a:solidFill>
              </a:rPr>
              <a:t>100</a:t>
            </a:r>
            <a:r>
              <a:rPr lang="en-US" dirty="0" smtClean="0">
                <a:solidFill>
                  <a:schemeClr val="bg1"/>
                </a:solidFill>
              </a:rPr>
              <a:t> = a-1) </a:t>
            </a:r>
            <a:r>
              <a:rPr lang="en-US" dirty="0" smtClean="0">
                <a:solidFill>
                  <a:schemeClr val="bg1"/>
                </a:solidFill>
                <a:sym typeface="Symbol"/>
              </a:rPr>
              <a:t></a:t>
            </a:r>
            <a:endParaRPr lang="en-US" dirty="0" smtClean="0">
              <a:solidFill>
                <a:schemeClr val="bg1"/>
              </a:solidFill>
            </a:endParaRPr>
          </a:p>
          <a:p>
            <a:r>
              <a:rPr lang="en-US" dirty="0" smtClean="0">
                <a:solidFill>
                  <a:schemeClr val="bg1"/>
                </a:solidFill>
              </a:rPr>
              <a:t>      (!p100(a) </a:t>
            </a:r>
            <a:r>
              <a:rPr lang="en-US" dirty="0" smtClean="0">
                <a:solidFill>
                  <a:schemeClr val="bg1"/>
                </a:solidFill>
                <a:latin typeface="Matura MT Script Capitals"/>
                <a:sym typeface="Symbol"/>
              </a:rPr>
              <a:t></a:t>
            </a:r>
            <a:r>
              <a:rPr lang="en-US" dirty="0" smtClean="0">
                <a:solidFill>
                  <a:schemeClr val="bg1"/>
                </a:solidFill>
              </a:rPr>
              <a:t> </a:t>
            </a:r>
            <a:r>
              <a:rPr lang="en-US" dirty="0" smtClean="0">
                <a:solidFill>
                  <a:schemeClr val="bg1"/>
                </a:solidFill>
              </a:rPr>
              <a:t>a</a:t>
            </a:r>
            <a:r>
              <a:rPr lang="en-US" baseline="-25000" dirty="0" smtClean="0">
                <a:solidFill>
                  <a:schemeClr val="bg1"/>
                </a:solidFill>
              </a:rPr>
              <a:t>100</a:t>
            </a:r>
            <a:r>
              <a:rPr lang="en-US" dirty="0" smtClean="0">
                <a:solidFill>
                  <a:schemeClr val="bg1"/>
                </a:solidFill>
              </a:rPr>
              <a:t> = a+1) </a:t>
            </a:r>
          </a:p>
          <a:p>
            <a:r>
              <a:rPr lang="en-US" dirty="0" smtClean="0">
                <a:solidFill>
                  <a:schemeClr val="bg1"/>
                </a:solidFill>
              </a:rPr>
              <a:t>    ) </a:t>
            </a:r>
          </a:p>
        </p:txBody>
      </p:sp>
      <p:sp>
        <p:nvSpPr>
          <p:cNvPr id="8" name="Rectangle 7"/>
          <p:cNvSpPr/>
          <p:nvPr/>
        </p:nvSpPr>
        <p:spPr>
          <a:xfrm>
            <a:off x="4534739" y="6172200"/>
            <a:ext cx="1561261" cy="369332"/>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r>
              <a:rPr lang="en-US" b="1" dirty="0" smtClean="0">
                <a:solidFill>
                  <a:schemeClr val="accent1">
                    <a:lumMod val="20000"/>
                    <a:lumOff val="80000"/>
                  </a:schemeClr>
                </a:solidFill>
                <a:latin typeface="Calibri" pitchFamily="34" charset="0"/>
                <a:sym typeface="Symbol"/>
              </a:rPr>
              <a:t>Next Diamond</a:t>
            </a:r>
            <a:endParaRPr lang="en-US" b="1" dirty="0">
              <a:solidFill>
                <a:schemeClr val="accent1">
                  <a:lumMod val="20000"/>
                  <a:lumOff val="80000"/>
                </a:schemeClr>
              </a:solidFill>
            </a:endParaRP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Program formula</a:t>
            </a:r>
            <a:endParaRPr lang="en-US" dirty="0"/>
          </a:p>
        </p:txBody>
      </p:sp>
      <p:pic>
        <p:nvPicPr>
          <p:cNvPr id="334850" name="Picture 2" descr="C:\Users\nbjorner\AppData\Local\Microsoft\Windows\Temporary Internet Files\Content.IE5\P7MO1J4W\MPj04100900000[1].jpg"/>
          <p:cNvPicPr>
            <a:picLocks noChangeAspect="1" noChangeArrowheads="1"/>
          </p:cNvPicPr>
          <p:nvPr/>
        </p:nvPicPr>
        <p:blipFill>
          <a:blip r:embed="rId2" cstate="print"/>
          <a:srcRect l="21704" t="13153" r="19026"/>
          <a:stretch>
            <a:fillRect/>
          </a:stretch>
        </p:blipFill>
        <p:spPr bwMode="auto">
          <a:xfrm>
            <a:off x="940906" y="0"/>
            <a:ext cx="1258956" cy="1229345"/>
          </a:xfrm>
          <a:prstGeom prst="rect">
            <a:avLst/>
          </a:prstGeom>
          <a:noFill/>
        </p:spPr>
      </p:pic>
      <p:pic>
        <p:nvPicPr>
          <p:cNvPr id="334851" name="Picture 3"/>
          <p:cNvPicPr>
            <a:picLocks noChangeAspect="1" noChangeArrowheads="1"/>
          </p:cNvPicPr>
          <p:nvPr/>
        </p:nvPicPr>
        <p:blipFill>
          <a:blip r:embed="rId3" cstate="print"/>
          <a:srcRect l="22386" t="34000" r="45909" b="17091"/>
          <a:stretch>
            <a:fillRect/>
          </a:stretch>
        </p:blipFill>
        <p:spPr bwMode="auto">
          <a:xfrm>
            <a:off x="1733021" y="1792798"/>
            <a:ext cx="4959325" cy="4781570"/>
          </a:xfrm>
          <a:prstGeom prst="rect">
            <a:avLst/>
          </a:prstGeom>
          <a:noFill/>
          <a:ln w="9525">
            <a:noFill/>
            <a:miter lim="800000"/>
            <a:headEnd/>
            <a:tailEnd/>
          </a:ln>
        </p:spPr>
      </p:pic>
      <p:sp>
        <p:nvSpPr>
          <p:cNvPr id="7" name="Rectangle 6"/>
          <p:cNvSpPr/>
          <p:nvPr/>
        </p:nvSpPr>
        <p:spPr bwMode="auto">
          <a:xfrm>
            <a:off x="5857461" y="2637183"/>
            <a:ext cx="1630017" cy="2875721"/>
          </a:xfrm>
          <a:prstGeom prst="rect">
            <a:avLst/>
          </a:prstGeom>
          <a:solidFill>
            <a:schemeClr val="tx2"/>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TextBox 5"/>
          <p:cNvSpPr txBox="1"/>
          <p:nvPr/>
        </p:nvSpPr>
        <p:spPr>
          <a:xfrm>
            <a:off x="4709944" y="3278095"/>
            <a:ext cx="3917222" cy="1754326"/>
          </a:xfrm>
          <a:prstGeom prst="rect">
            <a:avLst/>
          </a:prstGeom>
          <a:noFill/>
        </p:spPr>
        <p:txBody>
          <a:bodyPr wrap="square" rtlCol="0">
            <a:spAutoFit/>
          </a:bodyPr>
          <a:lstStyle/>
          <a:p>
            <a:r>
              <a:rPr lang="en-US" dirty="0" smtClean="0">
                <a:solidFill>
                  <a:schemeClr val="bg1"/>
                </a:solidFill>
              </a:rPr>
              <a:t>old(a) – 100 ≤ a</a:t>
            </a:r>
            <a:r>
              <a:rPr lang="en-US" baseline="-25000" dirty="0" smtClean="0">
                <a:solidFill>
                  <a:schemeClr val="bg1"/>
                </a:solidFill>
              </a:rPr>
              <a:t>100</a:t>
            </a:r>
            <a:r>
              <a:rPr lang="en-US" dirty="0" smtClean="0">
                <a:solidFill>
                  <a:schemeClr val="bg1"/>
                </a:solidFill>
              </a:rPr>
              <a:t> ≤ old(a) + 100 </a:t>
            </a:r>
            <a:r>
              <a:rPr lang="en-US" dirty="0" smtClean="0">
                <a:solidFill>
                  <a:schemeClr val="bg1"/>
                </a:solidFill>
                <a:sym typeface="Symbol"/>
              </a:rPr>
              <a:t></a:t>
            </a:r>
            <a:endParaRPr lang="en-US" dirty="0" smtClean="0">
              <a:solidFill>
                <a:schemeClr val="bg1"/>
              </a:solidFill>
            </a:endParaRPr>
          </a:p>
          <a:p>
            <a:r>
              <a:rPr lang="en-US" dirty="0" smtClean="0">
                <a:solidFill>
                  <a:schemeClr val="bg1"/>
                </a:solidFill>
              </a:rPr>
              <a:t>(p100(a</a:t>
            </a:r>
            <a:r>
              <a:rPr lang="en-US" baseline="-25000" dirty="0" smtClean="0">
                <a:solidFill>
                  <a:schemeClr val="bg1"/>
                </a:solidFill>
              </a:rPr>
              <a:t>99</a:t>
            </a:r>
            <a:r>
              <a:rPr lang="en-US" dirty="0" smtClean="0">
                <a:solidFill>
                  <a:schemeClr val="bg1"/>
                </a:solidFill>
              </a:rPr>
              <a:t>) </a:t>
            </a:r>
            <a:r>
              <a:rPr lang="en-US" dirty="0" smtClean="0">
                <a:solidFill>
                  <a:schemeClr val="bg1"/>
                </a:solidFill>
                <a:latin typeface="Matura MT Script Capitals"/>
                <a:sym typeface="Symbol"/>
              </a:rPr>
              <a:t></a:t>
            </a:r>
            <a:r>
              <a:rPr lang="en-US" dirty="0" smtClean="0">
                <a:solidFill>
                  <a:schemeClr val="bg1"/>
                </a:solidFill>
              </a:rPr>
              <a:t> </a:t>
            </a:r>
            <a:r>
              <a:rPr lang="en-US" dirty="0" smtClean="0">
                <a:solidFill>
                  <a:schemeClr val="bg1"/>
                </a:solidFill>
              </a:rPr>
              <a:t>a</a:t>
            </a:r>
            <a:r>
              <a:rPr lang="en-US" baseline="-25000" dirty="0" smtClean="0">
                <a:solidFill>
                  <a:schemeClr val="bg1"/>
                </a:solidFill>
              </a:rPr>
              <a:t>100</a:t>
            </a:r>
            <a:r>
              <a:rPr lang="en-US" dirty="0" smtClean="0">
                <a:solidFill>
                  <a:schemeClr val="bg1"/>
                </a:solidFill>
              </a:rPr>
              <a:t> = a</a:t>
            </a:r>
            <a:r>
              <a:rPr lang="en-US" baseline="-25000" dirty="0" smtClean="0">
                <a:solidFill>
                  <a:schemeClr val="bg1"/>
                </a:solidFill>
              </a:rPr>
              <a:t>99</a:t>
            </a:r>
            <a:r>
              <a:rPr lang="en-US" dirty="0" smtClean="0">
                <a:solidFill>
                  <a:schemeClr val="bg1"/>
                </a:solidFill>
              </a:rPr>
              <a:t>-1) </a:t>
            </a:r>
            <a:r>
              <a:rPr lang="en-US" dirty="0" smtClean="0">
                <a:solidFill>
                  <a:schemeClr val="bg1"/>
                </a:solidFill>
                <a:sym typeface="Symbol"/>
              </a:rPr>
              <a:t></a:t>
            </a:r>
            <a:endParaRPr lang="en-US" dirty="0" smtClean="0">
              <a:solidFill>
                <a:schemeClr val="bg1"/>
              </a:solidFill>
            </a:endParaRPr>
          </a:p>
          <a:p>
            <a:r>
              <a:rPr lang="en-US" dirty="0" smtClean="0">
                <a:solidFill>
                  <a:schemeClr val="bg1"/>
                </a:solidFill>
              </a:rPr>
              <a:t>(!p100(a</a:t>
            </a:r>
            <a:r>
              <a:rPr lang="en-US" baseline="-25000" dirty="0" smtClean="0">
                <a:solidFill>
                  <a:schemeClr val="bg1"/>
                </a:solidFill>
              </a:rPr>
              <a:t>99</a:t>
            </a:r>
            <a:r>
              <a:rPr lang="en-US" dirty="0" smtClean="0">
                <a:solidFill>
                  <a:schemeClr val="bg1"/>
                </a:solidFill>
              </a:rPr>
              <a:t>) </a:t>
            </a:r>
            <a:r>
              <a:rPr lang="en-US" dirty="0" smtClean="0">
                <a:solidFill>
                  <a:schemeClr val="bg1"/>
                </a:solidFill>
                <a:latin typeface="Matura MT Script Capitals"/>
                <a:sym typeface="Symbol"/>
              </a:rPr>
              <a:t></a:t>
            </a:r>
            <a:r>
              <a:rPr lang="en-US" dirty="0" smtClean="0">
                <a:solidFill>
                  <a:schemeClr val="bg1"/>
                </a:solidFill>
              </a:rPr>
              <a:t> </a:t>
            </a:r>
            <a:r>
              <a:rPr lang="en-US" dirty="0" smtClean="0">
                <a:solidFill>
                  <a:schemeClr val="bg1"/>
                </a:solidFill>
              </a:rPr>
              <a:t>a</a:t>
            </a:r>
            <a:r>
              <a:rPr lang="en-US" baseline="-25000" dirty="0" smtClean="0">
                <a:solidFill>
                  <a:schemeClr val="bg1"/>
                </a:solidFill>
              </a:rPr>
              <a:t>100</a:t>
            </a:r>
            <a:r>
              <a:rPr lang="en-US" dirty="0" smtClean="0">
                <a:solidFill>
                  <a:schemeClr val="bg1"/>
                </a:solidFill>
              </a:rPr>
              <a:t> = a</a:t>
            </a:r>
            <a:r>
              <a:rPr lang="en-US" baseline="-25000" dirty="0" smtClean="0">
                <a:solidFill>
                  <a:schemeClr val="bg1"/>
                </a:solidFill>
              </a:rPr>
              <a:t>99</a:t>
            </a:r>
            <a:r>
              <a:rPr lang="en-US" dirty="0" smtClean="0">
                <a:solidFill>
                  <a:schemeClr val="bg1"/>
                </a:solidFill>
              </a:rPr>
              <a:t>+1) </a:t>
            </a:r>
            <a:r>
              <a:rPr lang="en-US" dirty="0" smtClean="0">
                <a:solidFill>
                  <a:schemeClr val="bg1"/>
                </a:solidFill>
                <a:sym typeface="Symbol"/>
              </a:rPr>
              <a:t></a:t>
            </a:r>
            <a:endParaRPr lang="en-US" dirty="0" smtClean="0">
              <a:solidFill>
                <a:schemeClr val="bg1"/>
              </a:solidFill>
            </a:endParaRPr>
          </a:p>
          <a:p>
            <a:r>
              <a:rPr lang="en-US" dirty="0" smtClean="0">
                <a:solidFill>
                  <a:schemeClr val="bg1"/>
                </a:solidFill>
              </a:rPr>
              <a:t>(p99(a) </a:t>
            </a:r>
            <a:r>
              <a:rPr lang="en-US" dirty="0" smtClean="0">
                <a:solidFill>
                  <a:schemeClr val="bg1"/>
                </a:solidFill>
                <a:latin typeface="Matura MT Script Capitals"/>
                <a:sym typeface="Symbol"/>
              </a:rPr>
              <a:t></a:t>
            </a:r>
            <a:r>
              <a:rPr lang="en-US" dirty="0" smtClean="0">
                <a:solidFill>
                  <a:schemeClr val="bg1"/>
                </a:solidFill>
              </a:rPr>
              <a:t> </a:t>
            </a:r>
            <a:r>
              <a:rPr lang="en-US" dirty="0" smtClean="0">
                <a:solidFill>
                  <a:schemeClr val="bg1"/>
                </a:solidFill>
              </a:rPr>
              <a:t>a</a:t>
            </a:r>
            <a:r>
              <a:rPr lang="en-US" baseline="-25000" dirty="0" smtClean="0">
                <a:solidFill>
                  <a:schemeClr val="bg1"/>
                </a:solidFill>
              </a:rPr>
              <a:t>99</a:t>
            </a:r>
            <a:r>
              <a:rPr lang="en-US" dirty="0" smtClean="0">
                <a:solidFill>
                  <a:schemeClr val="bg1"/>
                </a:solidFill>
              </a:rPr>
              <a:t> = a-1) </a:t>
            </a:r>
            <a:r>
              <a:rPr lang="en-US" dirty="0" smtClean="0">
                <a:solidFill>
                  <a:schemeClr val="bg1"/>
                </a:solidFill>
                <a:sym typeface="Symbol"/>
              </a:rPr>
              <a:t></a:t>
            </a:r>
            <a:endParaRPr lang="en-US" dirty="0" smtClean="0">
              <a:solidFill>
                <a:schemeClr val="bg1"/>
              </a:solidFill>
            </a:endParaRPr>
          </a:p>
          <a:p>
            <a:r>
              <a:rPr lang="en-US" dirty="0" smtClean="0">
                <a:solidFill>
                  <a:schemeClr val="bg1"/>
                </a:solidFill>
              </a:rPr>
              <a:t>(!p99(a) </a:t>
            </a:r>
            <a:r>
              <a:rPr lang="en-US" dirty="0" smtClean="0">
                <a:solidFill>
                  <a:schemeClr val="bg1"/>
                </a:solidFill>
                <a:latin typeface="Matura MT Script Capitals"/>
                <a:sym typeface="Symbol"/>
              </a:rPr>
              <a:t></a:t>
            </a:r>
            <a:r>
              <a:rPr lang="en-US" dirty="0" smtClean="0">
                <a:solidFill>
                  <a:schemeClr val="bg1"/>
                </a:solidFill>
              </a:rPr>
              <a:t> </a:t>
            </a:r>
            <a:r>
              <a:rPr lang="en-US" dirty="0" smtClean="0">
                <a:solidFill>
                  <a:schemeClr val="bg1"/>
                </a:solidFill>
              </a:rPr>
              <a:t>a</a:t>
            </a:r>
            <a:r>
              <a:rPr lang="en-US" baseline="-25000" dirty="0" smtClean="0">
                <a:solidFill>
                  <a:schemeClr val="bg1"/>
                </a:solidFill>
              </a:rPr>
              <a:t>99</a:t>
            </a:r>
            <a:r>
              <a:rPr lang="en-US" dirty="0" smtClean="0">
                <a:solidFill>
                  <a:schemeClr val="bg1"/>
                </a:solidFill>
              </a:rPr>
              <a:t> = a+1) </a:t>
            </a:r>
          </a:p>
          <a:p>
            <a:endParaRPr lang="en-US" dirty="0" smtClean="0">
              <a:solidFill>
                <a:schemeClr val="bg1"/>
              </a:solidFill>
            </a:endParaRPr>
          </a:p>
        </p:txBody>
      </p:sp>
      <p:sp>
        <p:nvSpPr>
          <p:cNvPr id="8" name="Rectangle 7"/>
          <p:cNvSpPr/>
          <p:nvPr/>
        </p:nvSpPr>
        <p:spPr>
          <a:xfrm>
            <a:off x="4572000" y="6172200"/>
            <a:ext cx="1561261" cy="369332"/>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r>
              <a:rPr lang="en-US" b="1" dirty="0" smtClean="0">
                <a:solidFill>
                  <a:schemeClr val="accent1">
                    <a:lumMod val="20000"/>
                    <a:lumOff val="80000"/>
                  </a:schemeClr>
                </a:solidFill>
                <a:latin typeface="Calibri" pitchFamily="34" charset="0"/>
                <a:sym typeface="Symbol"/>
              </a:rPr>
              <a:t>Next Diamond</a:t>
            </a:r>
            <a:endParaRPr lang="en-US" b="1" dirty="0">
              <a:solidFill>
                <a:schemeClr val="accent1">
                  <a:lumMod val="20000"/>
                  <a:lumOff val="80000"/>
                </a:schemeClr>
              </a:solidFill>
            </a:endParaRP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Program formula</a:t>
            </a:r>
            <a:endParaRPr lang="en-US" dirty="0"/>
          </a:p>
        </p:txBody>
      </p:sp>
      <p:pic>
        <p:nvPicPr>
          <p:cNvPr id="334850" name="Picture 2" descr="C:\Users\nbjorner\AppData\Local\Microsoft\Windows\Temporary Internet Files\Content.IE5\P7MO1J4W\MPj04100900000[1].jpg"/>
          <p:cNvPicPr>
            <a:picLocks noChangeAspect="1" noChangeArrowheads="1"/>
          </p:cNvPicPr>
          <p:nvPr/>
        </p:nvPicPr>
        <p:blipFill>
          <a:blip r:embed="rId2" cstate="print"/>
          <a:srcRect l="21704" t="13153" r="19026"/>
          <a:stretch>
            <a:fillRect/>
          </a:stretch>
        </p:blipFill>
        <p:spPr bwMode="auto">
          <a:xfrm>
            <a:off x="940906" y="0"/>
            <a:ext cx="1258956" cy="1229345"/>
          </a:xfrm>
          <a:prstGeom prst="rect">
            <a:avLst/>
          </a:prstGeom>
          <a:noFill/>
        </p:spPr>
      </p:pic>
      <p:pic>
        <p:nvPicPr>
          <p:cNvPr id="334851" name="Picture 3"/>
          <p:cNvPicPr>
            <a:picLocks noChangeAspect="1" noChangeArrowheads="1"/>
          </p:cNvPicPr>
          <p:nvPr/>
        </p:nvPicPr>
        <p:blipFill>
          <a:blip r:embed="rId3" cstate="print"/>
          <a:srcRect l="22386" t="34000" r="45909" b="17091"/>
          <a:stretch>
            <a:fillRect/>
          </a:stretch>
        </p:blipFill>
        <p:spPr bwMode="auto">
          <a:xfrm>
            <a:off x="1733021" y="1792798"/>
            <a:ext cx="4959325" cy="4781570"/>
          </a:xfrm>
          <a:prstGeom prst="rect">
            <a:avLst/>
          </a:prstGeom>
          <a:noFill/>
          <a:ln w="9525">
            <a:noFill/>
            <a:miter lim="800000"/>
            <a:headEnd/>
            <a:tailEnd/>
          </a:ln>
        </p:spPr>
      </p:pic>
      <p:sp>
        <p:nvSpPr>
          <p:cNvPr id="7" name="Rectangle 6"/>
          <p:cNvSpPr/>
          <p:nvPr/>
        </p:nvSpPr>
        <p:spPr bwMode="auto">
          <a:xfrm>
            <a:off x="5857461" y="2637183"/>
            <a:ext cx="1630017" cy="2875721"/>
          </a:xfrm>
          <a:prstGeom prst="rect">
            <a:avLst/>
          </a:prstGeom>
          <a:solidFill>
            <a:schemeClr val="tx2"/>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TextBox 5"/>
          <p:cNvSpPr txBox="1"/>
          <p:nvPr/>
        </p:nvSpPr>
        <p:spPr>
          <a:xfrm>
            <a:off x="4724400" y="3048000"/>
            <a:ext cx="3917222" cy="2862322"/>
          </a:xfrm>
          <a:prstGeom prst="rect">
            <a:avLst/>
          </a:prstGeom>
          <a:noFill/>
        </p:spPr>
        <p:txBody>
          <a:bodyPr wrap="square" rtlCol="0">
            <a:spAutoFit/>
          </a:bodyPr>
          <a:lstStyle/>
          <a:p>
            <a:r>
              <a:rPr lang="en-US" dirty="0" smtClean="0">
                <a:solidFill>
                  <a:schemeClr val="bg1"/>
                </a:solidFill>
              </a:rPr>
              <a:t>old(a) – 100 ≤ a</a:t>
            </a:r>
            <a:r>
              <a:rPr lang="en-US" baseline="-25000" dirty="0" smtClean="0">
                <a:solidFill>
                  <a:schemeClr val="bg1"/>
                </a:solidFill>
              </a:rPr>
              <a:t>100</a:t>
            </a:r>
            <a:r>
              <a:rPr lang="en-US" dirty="0" smtClean="0">
                <a:solidFill>
                  <a:schemeClr val="bg1"/>
                </a:solidFill>
              </a:rPr>
              <a:t> ≤ old(a) + 100 </a:t>
            </a:r>
            <a:r>
              <a:rPr lang="en-US" dirty="0" smtClean="0">
                <a:solidFill>
                  <a:schemeClr val="bg1"/>
                </a:solidFill>
                <a:sym typeface="Symbol"/>
              </a:rPr>
              <a:t></a:t>
            </a:r>
            <a:endParaRPr lang="en-US" dirty="0" smtClean="0">
              <a:solidFill>
                <a:schemeClr val="bg1"/>
              </a:solidFill>
            </a:endParaRPr>
          </a:p>
          <a:p>
            <a:r>
              <a:rPr lang="en-US" dirty="0" smtClean="0">
                <a:solidFill>
                  <a:schemeClr val="bg1"/>
                </a:solidFill>
              </a:rPr>
              <a:t>(p100(a</a:t>
            </a:r>
            <a:r>
              <a:rPr lang="en-US" baseline="-25000" dirty="0" smtClean="0">
                <a:solidFill>
                  <a:schemeClr val="bg1"/>
                </a:solidFill>
              </a:rPr>
              <a:t>99</a:t>
            </a:r>
            <a:r>
              <a:rPr lang="en-US" dirty="0" smtClean="0">
                <a:solidFill>
                  <a:schemeClr val="bg1"/>
                </a:solidFill>
              </a:rPr>
              <a:t>) </a:t>
            </a:r>
            <a:r>
              <a:rPr lang="en-US" dirty="0" smtClean="0">
                <a:solidFill>
                  <a:schemeClr val="bg1"/>
                </a:solidFill>
                <a:latin typeface="Matura MT Script Capitals"/>
                <a:sym typeface="Symbol"/>
              </a:rPr>
              <a:t></a:t>
            </a:r>
            <a:r>
              <a:rPr lang="en-US" dirty="0" smtClean="0">
                <a:solidFill>
                  <a:schemeClr val="bg1"/>
                </a:solidFill>
              </a:rPr>
              <a:t> </a:t>
            </a:r>
            <a:r>
              <a:rPr lang="en-US" dirty="0" smtClean="0">
                <a:solidFill>
                  <a:schemeClr val="bg1"/>
                </a:solidFill>
              </a:rPr>
              <a:t>a</a:t>
            </a:r>
            <a:r>
              <a:rPr lang="en-US" baseline="-25000" dirty="0" smtClean="0">
                <a:solidFill>
                  <a:schemeClr val="bg1"/>
                </a:solidFill>
              </a:rPr>
              <a:t>100</a:t>
            </a:r>
            <a:r>
              <a:rPr lang="en-US" dirty="0" smtClean="0">
                <a:solidFill>
                  <a:schemeClr val="bg1"/>
                </a:solidFill>
              </a:rPr>
              <a:t> = a</a:t>
            </a:r>
            <a:r>
              <a:rPr lang="en-US" baseline="-25000" dirty="0" smtClean="0">
                <a:solidFill>
                  <a:schemeClr val="bg1"/>
                </a:solidFill>
              </a:rPr>
              <a:t>99</a:t>
            </a:r>
            <a:r>
              <a:rPr lang="en-US" dirty="0" smtClean="0">
                <a:solidFill>
                  <a:schemeClr val="bg1"/>
                </a:solidFill>
              </a:rPr>
              <a:t>-1) </a:t>
            </a:r>
            <a:r>
              <a:rPr lang="en-US" dirty="0" smtClean="0">
                <a:solidFill>
                  <a:schemeClr val="bg1"/>
                </a:solidFill>
                <a:sym typeface="Symbol"/>
              </a:rPr>
              <a:t></a:t>
            </a:r>
            <a:endParaRPr lang="en-US" dirty="0" smtClean="0">
              <a:solidFill>
                <a:schemeClr val="bg1"/>
              </a:solidFill>
            </a:endParaRPr>
          </a:p>
          <a:p>
            <a:r>
              <a:rPr lang="en-US" dirty="0" smtClean="0">
                <a:solidFill>
                  <a:schemeClr val="bg1"/>
                </a:solidFill>
              </a:rPr>
              <a:t>(!p100(a</a:t>
            </a:r>
            <a:r>
              <a:rPr lang="en-US" baseline="-25000" dirty="0" smtClean="0">
                <a:solidFill>
                  <a:schemeClr val="bg1"/>
                </a:solidFill>
              </a:rPr>
              <a:t>99</a:t>
            </a:r>
            <a:r>
              <a:rPr lang="en-US" dirty="0" smtClean="0">
                <a:solidFill>
                  <a:schemeClr val="bg1"/>
                </a:solidFill>
              </a:rPr>
              <a:t>) </a:t>
            </a:r>
            <a:r>
              <a:rPr lang="en-US" dirty="0" smtClean="0">
                <a:solidFill>
                  <a:schemeClr val="bg1"/>
                </a:solidFill>
                <a:latin typeface="Matura MT Script Capitals"/>
                <a:sym typeface="Symbol"/>
              </a:rPr>
              <a:t></a:t>
            </a:r>
            <a:r>
              <a:rPr lang="en-US" dirty="0" smtClean="0">
                <a:solidFill>
                  <a:schemeClr val="bg1"/>
                </a:solidFill>
              </a:rPr>
              <a:t> </a:t>
            </a:r>
            <a:r>
              <a:rPr lang="en-US" dirty="0" smtClean="0">
                <a:solidFill>
                  <a:schemeClr val="bg1"/>
                </a:solidFill>
              </a:rPr>
              <a:t>a</a:t>
            </a:r>
            <a:r>
              <a:rPr lang="en-US" baseline="-25000" dirty="0" smtClean="0">
                <a:solidFill>
                  <a:schemeClr val="bg1"/>
                </a:solidFill>
              </a:rPr>
              <a:t>100</a:t>
            </a:r>
            <a:r>
              <a:rPr lang="en-US" dirty="0" smtClean="0">
                <a:solidFill>
                  <a:schemeClr val="bg1"/>
                </a:solidFill>
              </a:rPr>
              <a:t> = a</a:t>
            </a:r>
            <a:r>
              <a:rPr lang="en-US" baseline="-25000" dirty="0" smtClean="0">
                <a:solidFill>
                  <a:schemeClr val="bg1"/>
                </a:solidFill>
              </a:rPr>
              <a:t>99</a:t>
            </a:r>
            <a:r>
              <a:rPr lang="en-US" dirty="0" smtClean="0">
                <a:solidFill>
                  <a:schemeClr val="bg1"/>
                </a:solidFill>
              </a:rPr>
              <a:t>+1) </a:t>
            </a:r>
            <a:r>
              <a:rPr lang="en-US" dirty="0" smtClean="0">
                <a:solidFill>
                  <a:schemeClr val="bg1"/>
                </a:solidFill>
                <a:sym typeface="Symbol"/>
              </a:rPr>
              <a:t></a:t>
            </a:r>
            <a:endParaRPr lang="en-US" dirty="0" smtClean="0">
              <a:solidFill>
                <a:schemeClr val="bg1"/>
              </a:solidFill>
            </a:endParaRPr>
          </a:p>
          <a:p>
            <a:r>
              <a:rPr lang="en-US" dirty="0" smtClean="0">
                <a:solidFill>
                  <a:schemeClr val="bg1"/>
                </a:solidFill>
              </a:rPr>
              <a:t>(p99(a</a:t>
            </a:r>
            <a:r>
              <a:rPr lang="en-US" baseline="-25000" dirty="0" smtClean="0">
                <a:solidFill>
                  <a:schemeClr val="bg1"/>
                </a:solidFill>
              </a:rPr>
              <a:t>98</a:t>
            </a:r>
            <a:r>
              <a:rPr lang="en-US" dirty="0" smtClean="0">
                <a:solidFill>
                  <a:schemeClr val="bg1"/>
                </a:solidFill>
              </a:rPr>
              <a:t>) </a:t>
            </a:r>
            <a:r>
              <a:rPr lang="en-US" dirty="0" smtClean="0">
                <a:solidFill>
                  <a:schemeClr val="bg1"/>
                </a:solidFill>
                <a:latin typeface="Matura MT Script Capitals"/>
                <a:sym typeface="Symbol"/>
              </a:rPr>
              <a:t></a:t>
            </a:r>
            <a:r>
              <a:rPr lang="en-US" dirty="0" smtClean="0">
                <a:solidFill>
                  <a:schemeClr val="bg1"/>
                </a:solidFill>
              </a:rPr>
              <a:t> </a:t>
            </a:r>
            <a:r>
              <a:rPr lang="en-US" dirty="0" smtClean="0">
                <a:solidFill>
                  <a:schemeClr val="bg1"/>
                </a:solidFill>
              </a:rPr>
              <a:t>a</a:t>
            </a:r>
            <a:r>
              <a:rPr lang="en-US" baseline="-25000" dirty="0" smtClean="0">
                <a:solidFill>
                  <a:schemeClr val="bg1"/>
                </a:solidFill>
              </a:rPr>
              <a:t>99</a:t>
            </a:r>
            <a:r>
              <a:rPr lang="en-US" dirty="0" smtClean="0">
                <a:solidFill>
                  <a:schemeClr val="bg1"/>
                </a:solidFill>
              </a:rPr>
              <a:t> = a</a:t>
            </a:r>
            <a:r>
              <a:rPr lang="en-US" baseline="-25000" dirty="0" smtClean="0">
                <a:solidFill>
                  <a:schemeClr val="bg1"/>
                </a:solidFill>
              </a:rPr>
              <a:t>98</a:t>
            </a:r>
            <a:r>
              <a:rPr lang="en-US" dirty="0" smtClean="0">
                <a:solidFill>
                  <a:schemeClr val="bg1"/>
                </a:solidFill>
              </a:rPr>
              <a:t>-1) </a:t>
            </a:r>
            <a:r>
              <a:rPr lang="en-US" dirty="0" smtClean="0">
                <a:solidFill>
                  <a:schemeClr val="bg1"/>
                </a:solidFill>
                <a:sym typeface="Symbol"/>
              </a:rPr>
              <a:t></a:t>
            </a:r>
            <a:endParaRPr lang="en-US" dirty="0" smtClean="0">
              <a:solidFill>
                <a:schemeClr val="bg1"/>
              </a:solidFill>
            </a:endParaRPr>
          </a:p>
          <a:p>
            <a:r>
              <a:rPr lang="en-US" dirty="0" smtClean="0">
                <a:solidFill>
                  <a:schemeClr val="bg1"/>
                </a:solidFill>
              </a:rPr>
              <a:t>(!p99(a</a:t>
            </a:r>
            <a:r>
              <a:rPr lang="en-US" baseline="-25000" dirty="0" smtClean="0">
                <a:solidFill>
                  <a:schemeClr val="bg1"/>
                </a:solidFill>
              </a:rPr>
              <a:t>98</a:t>
            </a:r>
            <a:r>
              <a:rPr lang="en-US" dirty="0" smtClean="0">
                <a:solidFill>
                  <a:schemeClr val="bg1"/>
                </a:solidFill>
              </a:rPr>
              <a:t>) </a:t>
            </a:r>
            <a:r>
              <a:rPr lang="en-US" dirty="0" smtClean="0">
                <a:solidFill>
                  <a:schemeClr val="bg1"/>
                </a:solidFill>
                <a:latin typeface="Matura MT Script Capitals"/>
                <a:sym typeface="Symbol"/>
              </a:rPr>
              <a:t></a:t>
            </a:r>
            <a:r>
              <a:rPr lang="en-US" dirty="0" smtClean="0">
                <a:solidFill>
                  <a:schemeClr val="bg1"/>
                </a:solidFill>
              </a:rPr>
              <a:t> </a:t>
            </a:r>
            <a:r>
              <a:rPr lang="en-US" dirty="0" smtClean="0">
                <a:solidFill>
                  <a:schemeClr val="bg1"/>
                </a:solidFill>
              </a:rPr>
              <a:t>a</a:t>
            </a:r>
            <a:r>
              <a:rPr lang="en-US" baseline="-25000" dirty="0" smtClean="0">
                <a:solidFill>
                  <a:schemeClr val="bg1"/>
                </a:solidFill>
              </a:rPr>
              <a:t>99</a:t>
            </a:r>
            <a:r>
              <a:rPr lang="en-US" dirty="0" smtClean="0">
                <a:solidFill>
                  <a:schemeClr val="bg1"/>
                </a:solidFill>
              </a:rPr>
              <a:t> = a</a:t>
            </a:r>
            <a:r>
              <a:rPr lang="en-US" baseline="-25000" dirty="0" smtClean="0">
                <a:solidFill>
                  <a:schemeClr val="bg1"/>
                </a:solidFill>
              </a:rPr>
              <a:t>98</a:t>
            </a:r>
            <a:r>
              <a:rPr lang="en-US" dirty="0" smtClean="0">
                <a:solidFill>
                  <a:schemeClr val="bg1"/>
                </a:solidFill>
              </a:rPr>
              <a:t>+1)</a:t>
            </a:r>
          </a:p>
          <a:p>
            <a:r>
              <a:rPr lang="en-US" dirty="0" smtClean="0">
                <a:solidFill>
                  <a:schemeClr val="bg1"/>
                </a:solidFill>
              </a:rPr>
              <a:t>…</a:t>
            </a:r>
          </a:p>
          <a:p>
            <a:r>
              <a:rPr lang="en-US" dirty="0" smtClean="0">
                <a:solidFill>
                  <a:schemeClr val="bg1"/>
                </a:solidFill>
              </a:rPr>
              <a:t> (p1(a) </a:t>
            </a:r>
            <a:r>
              <a:rPr lang="en-US" dirty="0" smtClean="0">
                <a:solidFill>
                  <a:schemeClr val="bg1"/>
                </a:solidFill>
                <a:latin typeface="Matura MT Script Capitals"/>
                <a:sym typeface="Symbol"/>
              </a:rPr>
              <a:t></a:t>
            </a:r>
            <a:r>
              <a:rPr lang="en-US" dirty="0" smtClean="0">
                <a:solidFill>
                  <a:schemeClr val="bg1"/>
                </a:solidFill>
              </a:rPr>
              <a:t> </a:t>
            </a:r>
            <a:r>
              <a:rPr lang="en-US" dirty="0" smtClean="0">
                <a:solidFill>
                  <a:schemeClr val="bg1"/>
                </a:solidFill>
              </a:rPr>
              <a:t>a1 = a-1) </a:t>
            </a:r>
            <a:r>
              <a:rPr lang="en-US" dirty="0" smtClean="0">
                <a:solidFill>
                  <a:schemeClr val="bg1"/>
                </a:solidFill>
                <a:sym typeface="Symbol"/>
              </a:rPr>
              <a:t></a:t>
            </a:r>
            <a:endParaRPr lang="en-US" dirty="0" smtClean="0">
              <a:solidFill>
                <a:schemeClr val="bg1"/>
              </a:solidFill>
            </a:endParaRPr>
          </a:p>
          <a:p>
            <a:r>
              <a:rPr lang="en-US" dirty="0" smtClean="0">
                <a:solidFill>
                  <a:schemeClr val="bg1"/>
                </a:solidFill>
              </a:rPr>
              <a:t>(!p1(a) </a:t>
            </a:r>
            <a:r>
              <a:rPr lang="en-US" dirty="0" smtClean="0">
                <a:solidFill>
                  <a:schemeClr val="bg1"/>
                </a:solidFill>
                <a:latin typeface="Matura MT Script Capitals"/>
                <a:sym typeface="Symbol"/>
              </a:rPr>
              <a:t></a:t>
            </a:r>
            <a:r>
              <a:rPr lang="en-US" dirty="0" smtClean="0">
                <a:solidFill>
                  <a:schemeClr val="bg1"/>
                </a:solidFill>
              </a:rPr>
              <a:t> </a:t>
            </a:r>
            <a:r>
              <a:rPr lang="en-US" dirty="0" smtClean="0">
                <a:solidFill>
                  <a:schemeClr val="bg1"/>
                </a:solidFill>
              </a:rPr>
              <a:t>a1 = a+1)</a:t>
            </a:r>
          </a:p>
          <a:p>
            <a:endParaRPr lang="en-US" dirty="0" smtClean="0">
              <a:solidFill>
                <a:schemeClr val="bg1"/>
              </a:solidFill>
            </a:endParaRPr>
          </a:p>
          <a:p>
            <a:endParaRPr lang="en-US" dirty="0" smtClean="0">
              <a:solidFill>
                <a:schemeClr val="bg1"/>
              </a:solidFill>
            </a:endParaRPr>
          </a:p>
        </p:txBody>
      </p:sp>
      <p:sp>
        <p:nvSpPr>
          <p:cNvPr id="8" name="Rectangle 7"/>
          <p:cNvSpPr/>
          <p:nvPr/>
        </p:nvSpPr>
        <p:spPr>
          <a:xfrm>
            <a:off x="4572000" y="6172200"/>
            <a:ext cx="1491755" cy="369332"/>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r>
              <a:rPr lang="en-US" b="1" dirty="0" smtClean="0">
                <a:solidFill>
                  <a:schemeClr val="accent1">
                    <a:lumMod val="20000"/>
                    <a:lumOff val="80000"/>
                  </a:schemeClr>
                </a:solidFill>
                <a:latin typeface="Calibri" pitchFamily="34" charset="0"/>
                <a:sym typeface="Symbol"/>
              </a:rPr>
              <a:t>Last Diamond</a:t>
            </a:r>
            <a:endParaRPr lang="en-US" b="1" dirty="0">
              <a:solidFill>
                <a:schemeClr val="accent1">
                  <a:lumMod val="20000"/>
                  <a:lumOff val="80000"/>
                </a:schemeClr>
              </a:solidFill>
            </a:endParaRP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Program formula</a:t>
            </a:r>
            <a:endParaRPr lang="en-US" dirty="0"/>
          </a:p>
        </p:txBody>
      </p:sp>
      <p:pic>
        <p:nvPicPr>
          <p:cNvPr id="334850" name="Picture 2" descr="C:\Users\nbjorner\AppData\Local\Microsoft\Windows\Temporary Internet Files\Content.IE5\P7MO1J4W\MPj04100900000[1].jpg"/>
          <p:cNvPicPr>
            <a:picLocks noChangeAspect="1" noChangeArrowheads="1"/>
          </p:cNvPicPr>
          <p:nvPr/>
        </p:nvPicPr>
        <p:blipFill>
          <a:blip r:embed="rId2" cstate="print"/>
          <a:srcRect l="21704" t="13153" r="19026"/>
          <a:stretch>
            <a:fillRect/>
          </a:stretch>
        </p:blipFill>
        <p:spPr bwMode="auto">
          <a:xfrm>
            <a:off x="940906" y="0"/>
            <a:ext cx="1258956" cy="1229345"/>
          </a:xfrm>
          <a:prstGeom prst="rect">
            <a:avLst/>
          </a:prstGeom>
          <a:noFill/>
        </p:spPr>
      </p:pic>
      <p:sp>
        <p:nvSpPr>
          <p:cNvPr id="39" name="Flowchart: Connector 38"/>
          <p:cNvSpPr/>
          <p:nvPr/>
        </p:nvSpPr>
        <p:spPr bwMode="auto">
          <a:xfrm>
            <a:off x="2895600" y="2514600"/>
            <a:ext cx="533400" cy="533400"/>
          </a:xfrm>
          <a:prstGeom prst="flowChartConnector">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a:t>
            </a:r>
          </a:p>
        </p:txBody>
      </p:sp>
      <p:sp>
        <p:nvSpPr>
          <p:cNvPr id="40" name="Flowchart: Connector 39"/>
          <p:cNvSpPr/>
          <p:nvPr/>
        </p:nvSpPr>
        <p:spPr bwMode="auto">
          <a:xfrm>
            <a:off x="1981200" y="3429000"/>
            <a:ext cx="609600" cy="609600"/>
          </a:xfrm>
          <a:prstGeom prst="flowChartConnector">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latin typeface="Segoe" pitchFamily="34" charset="0"/>
              </a:rPr>
              <a:t>a</a:t>
            </a:r>
            <a:r>
              <a:rPr kumimoji="0" lang="en-US" b="0" i="0" u="none" strike="noStrike" cap="none" normalizeH="0" baseline="-25000" dirty="0" smtClean="0">
                <a:solidFill>
                  <a:schemeClr val="tx1"/>
                </a:solidFill>
                <a:effectLst>
                  <a:outerShdw blurRad="38100" dist="38100" dir="2700000" algn="tl">
                    <a:srgbClr val="000000">
                      <a:alpha val="43137"/>
                    </a:srgbClr>
                  </a:outerShdw>
                </a:effectLst>
                <a:latin typeface="Segoe" pitchFamily="34" charset="0"/>
              </a:rPr>
              <a:t>1</a:t>
            </a:r>
            <a:endParaRPr kumimoji="0" lang="en-US" sz="2400" b="0" i="0" u="none" strike="noStrike" cap="none" normalizeH="0" baseline="-25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1" name="Flowchart: Connector 40"/>
          <p:cNvSpPr/>
          <p:nvPr/>
        </p:nvSpPr>
        <p:spPr bwMode="auto">
          <a:xfrm>
            <a:off x="3886200" y="3429000"/>
            <a:ext cx="609600" cy="609600"/>
          </a:xfrm>
          <a:prstGeom prst="flowChartConnector">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latin typeface="Segoe" pitchFamily="34" charset="0"/>
              </a:rPr>
              <a:t>a</a:t>
            </a:r>
            <a:r>
              <a:rPr kumimoji="0" lang="en-US" b="0" i="0" u="none" strike="noStrike" cap="none" normalizeH="0" baseline="-25000" dirty="0" smtClean="0">
                <a:solidFill>
                  <a:schemeClr val="tx1"/>
                </a:solidFill>
                <a:effectLst>
                  <a:outerShdw blurRad="38100" dist="38100" dir="2700000" algn="tl">
                    <a:srgbClr val="000000">
                      <a:alpha val="43137"/>
                    </a:srgbClr>
                  </a:outerShdw>
                </a:effectLst>
                <a:latin typeface="Segoe" pitchFamily="34" charset="0"/>
              </a:rPr>
              <a:t>1</a:t>
            </a:r>
            <a:endParaRPr kumimoji="0" lang="en-US" sz="2400" b="0" i="0" u="none" strike="noStrike" cap="none" normalizeH="0" baseline="-25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2" name="Flowchart: Connector 41"/>
          <p:cNvSpPr/>
          <p:nvPr/>
        </p:nvSpPr>
        <p:spPr bwMode="auto">
          <a:xfrm>
            <a:off x="2895600" y="4343400"/>
            <a:ext cx="609600" cy="609600"/>
          </a:xfrm>
          <a:prstGeom prst="flowChartConnector">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latin typeface="Segoe" pitchFamily="34" charset="0"/>
              </a:rPr>
              <a:t>a</a:t>
            </a:r>
            <a:r>
              <a:rPr lang="en-US" baseline="-25000" dirty="0" smtClean="0">
                <a:solidFill>
                  <a:schemeClr val="tx1"/>
                </a:solidFill>
                <a:effectLst>
                  <a:outerShdw blurRad="38100" dist="38100" dir="2700000" algn="tl">
                    <a:srgbClr val="000000">
                      <a:alpha val="43137"/>
                    </a:srgbClr>
                  </a:outerShdw>
                </a:effectLst>
                <a:latin typeface="Segoe" pitchFamily="34" charset="0"/>
              </a:rPr>
              <a:t>2</a:t>
            </a:r>
            <a:endParaRPr kumimoji="0" lang="en-US" sz="2400" b="0" i="0" u="none" strike="noStrike" cap="none" normalizeH="0" baseline="-25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3" name="Flowchart: Connector 42"/>
          <p:cNvSpPr/>
          <p:nvPr/>
        </p:nvSpPr>
        <p:spPr bwMode="auto">
          <a:xfrm>
            <a:off x="4724400" y="4343400"/>
            <a:ext cx="609600" cy="609600"/>
          </a:xfrm>
          <a:prstGeom prst="flowChartConnector">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latin typeface="Segoe" pitchFamily="34" charset="0"/>
              </a:rPr>
              <a:t>a</a:t>
            </a:r>
            <a:r>
              <a:rPr lang="en-US" baseline="-25000" dirty="0" smtClean="0">
                <a:solidFill>
                  <a:schemeClr val="tx1"/>
                </a:solidFill>
                <a:effectLst>
                  <a:outerShdw blurRad="38100" dist="38100" dir="2700000" algn="tl">
                    <a:srgbClr val="000000">
                      <a:alpha val="43137"/>
                    </a:srgbClr>
                  </a:outerShdw>
                </a:effectLst>
                <a:latin typeface="Segoe" pitchFamily="34" charset="0"/>
              </a:rPr>
              <a:t>2</a:t>
            </a:r>
            <a:endParaRPr kumimoji="0" lang="en-US" sz="2400" b="0" i="0" u="none" strike="noStrike" cap="none" normalizeH="0" baseline="-25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4" name="Flowchart: Connector 43"/>
          <p:cNvSpPr/>
          <p:nvPr/>
        </p:nvSpPr>
        <p:spPr bwMode="auto">
          <a:xfrm>
            <a:off x="1066800" y="4343400"/>
            <a:ext cx="609600" cy="609600"/>
          </a:xfrm>
          <a:prstGeom prst="flowChartConnector">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latin typeface="Segoe" pitchFamily="34" charset="0"/>
              </a:rPr>
              <a:t>a</a:t>
            </a:r>
            <a:r>
              <a:rPr lang="en-US" baseline="-25000" dirty="0" smtClean="0">
                <a:solidFill>
                  <a:schemeClr val="tx1"/>
                </a:solidFill>
                <a:effectLst>
                  <a:outerShdw blurRad="38100" dist="38100" dir="2700000" algn="tl">
                    <a:srgbClr val="000000">
                      <a:alpha val="43137"/>
                    </a:srgbClr>
                  </a:outerShdw>
                </a:effectLst>
                <a:latin typeface="Segoe" pitchFamily="34" charset="0"/>
              </a:rPr>
              <a:t>2</a:t>
            </a:r>
            <a:endParaRPr kumimoji="0" lang="en-US" sz="2400" b="0" i="0" u="none" strike="noStrike" cap="none" normalizeH="0" baseline="-25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5" name="Flowchart: Connector 44"/>
          <p:cNvSpPr/>
          <p:nvPr/>
        </p:nvSpPr>
        <p:spPr bwMode="auto">
          <a:xfrm>
            <a:off x="3810000" y="5257800"/>
            <a:ext cx="609600" cy="609600"/>
          </a:xfrm>
          <a:prstGeom prst="flowChartConnector">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latin typeface="Segoe" pitchFamily="34" charset="0"/>
              </a:rPr>
              <a:t>a</a:t>
            </a:r>
            <a:r>
              <a:rPr lang="en-US" baseline="-25000" dirty="0" smtClean="0">
                <a:solidFill>
                  <a:schemeClr val="tx1"/>
                </a:solidFill>
                <a:effectLst>
                  <a:outerShdw blurRad="38100" dist="38100" dir="2700000" algn="tl">
                    <a:srgbClr val="000000">
                      <a:alpha val="43137"/>
                    </a:srgbClr>
                  </a:outerShdw>
                </a:effectLst>
                <a:latin typeface="Segoe" pitchFamily="34" charset="0"/>
              </a:rPr>
              <a:t>3</a:t>
            </a:r>
            <a:endParaRPr kumimoji="0" lang="en-US" sz="2400" b="0" i="0" u="none" strike="noStrike" cap="none" normalizeH="0" baseline="-25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6" name="Flowchart: Connector 45"/>
          <p:cNvSpPr/>
          <p:nvPr/>
        </p:nvSpPr>
        <p:spPr bwMode="auto">
          <a:xfrm>
            <a:off x="1981200" y="5257800"/>
            <a:ext cx="609600" cy="609600"/>
          </a:xfrm>
          <a:prstGeom prst="flowChartConnector">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latin typeface="Segoe" pitchFamily="34" charset="0"/>
              </a:rPr>
              <a:t>a</a:t>
            </a:r>
            <a:r>
              <a:rPr lang="en-US" baseline="-25000" dirty="0" smtClean="0">
                <a:solidFill>
                  <a:schemeClr val="tx1"/>
                </a:solidFill>
                <a:effectLst>
                  <a:outerShdw blurRad="38100" dist="38100" dir="2700000" algn="tl">
                    <a:srgbClr val="000000">
                      <a:alpha val="43137"/>
                    </a:srgbClr>
                  </a:outerShdw>
                </a:effectLst>
                <a:latin typeface="Segoe" pitchFamily="34" charset="0"/>
              </a:rPr>
              <a:t>3</a:t>
            </a:r>
            <a:endParaRPr kumimoji="0" lang="en-US" sz="2400" b="0" i="0" u="none" strike="noStrike" cap="none" normalizeH="0" baseline="-25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7" name="Flowchart: Connector 46"/>
          <p:cNvSpPr/>
          <p:nvPr/>
        </p:nvSpPr>
        <p:spPr bwMode="auto">
          <a:xfrm>
            <a:off x="5638800" y="5257800"/>
            <a:ext cx="609600" cy="609600"/>
          </a:xfrm>
          <a:prstGeom prst="flowChartConnector">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latin typeface="Segoe" pitchFamily="34" charset="0"/>
              </a:rPr>
              <a:t>a</a:t>
            </a:r>
            <a:r>
              <a:rPr lang="en-US" baseline="-25000" dirty="0" smtClean="0">
                <a:solidFill>
                  <a:schemeClr val="tx1"/>
                </a:solidFill>
                <a:effectLst>
                  <a:outerShdw blurRad="38100" dist="38100" dir="2700000" algn="tl">
                    <a:srgbClr val="000000">
                      <a:alpha val="43137"/>
                    </a:srgbClr>
                  </a:outerShdw>
                </a:effectLst>
                <a:latin typeface="Segoe" pitchFamily="34" charset="0"/>
              </a:rPr>
              <a:t>3</a:t>
            </a:r>
            <a:endParaRPr kumimoji="0" lang="en-US" sz="2400" b="0" i="0" u="none" strike="noStrike" cap="none" normalizeH="0" baseline="-25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8" name="Flowchart: Connector 47"/>
          <p:cNvSpPr/>
          <p:nvPr/>
        </p:nvSpPr>
        <p:spPr bwMode="auto">
          <a:xfrm>
            <a:off x="152400" y="5257800"/>
            <a:ext cx="609600" cy="609600"/>
          </a:xfrm>
          <a:prstGeom prst="flowChartConnector">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latin typeface="Segoe" pitchFamily="34" charset="0"/>
              </a:rPr>
              <a:t>a</a:t>
            </a:r>
            <a:r>
              <a:rPr lang="en-US" baseline="-25000" dirty="0" smtClean="0">
                <a:solidFill>
                  <a:schemeClr val="tx1"/>
                </a:solidFill>
                <a:effectLst>
                  <a:outerShdw blurRad="38100" dist="38100" dir="2700000" algn="tl">
                    <a:srgbClr val="000000">
                      <a:alpha val="43137"/>
                    </a:srgbClr>
                  </a:outerShdw>
                </a:effectLst>
                <a:latin typeface="Segoe" pitchFamily="34" charset="0"/>
              </a:rPr>
              <a:t>3</a:t>
            </a:r>
            <a:endParaRPr kumimoji="0" lang="en-US" sz="2400" b="0" i="0" u="none" strike="noStrike" cap="none" normalizeH="0" baseline="-25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1" name="TextBox 50"/>
          <p:cNvSpPr txBox="1"/>
          <p:nvPr/>
        </p:nvSpPr>
        <p:spPr>
          <a:xfrm>
            <a:off x="228600" y="1752600"/>
            <a:ext cx="6205545" cy="369332"/>
          </a:xfrm>
          <a:prstGeom prst="rect">
            <a:avLst/>
          </a:prstGeom>
          <a:noFill/>
        </p:spPr>
        <p:txBody>
          <a:bodyPr wrap="none" rtlCol="0">
            <a:spAutoFit/>
          </a:bodyPr>
          <a:lstStyle/>
          <a:p>
            <a:r>
              <a:rPr lang="en-US" dirty="0" smtClean="0">
                <a:solidFill>
                  <a:schemeClr val="bg1"/>
                </a:solidFill>
              </a:rPr>
              <a:t>a-3         a-2         a-1           a          a+1         a+2        a+3 </a:t>
            </a:r>
          </a:p>
        </p:txBody>
      </p:sp>
      <p:cxnSp>
        <p:nvCxnSpPr>
          <p:cNvPr id="53" name="Straight Connector 52"/>
          <p:cNvCxnSpPr/>
          <p:nvPr/>
        </p:nvCxnSpPr>
        <p:spPr>
          <a:xfrm rot="5400000">
            <a:off x="-266701" y="4305300"/>
            <a:ext cx="5105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1181100" y="4305300"/>
            <a:ext cx="5105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2095500" y="4305300"/>
            <a:ext cx="5105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647700" y="4305300"/>
            <a:ext cx="5105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1562099" y="4305300"/>
            <a:ext cx="5105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2476499" y="4305300"/>
            <a:ext cx="5105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a:off x="3390899" y="4305300"/>
            <a:ext cx="5105400" cy="0"/>
          </a:xfrm>
          <a:prstGeom prst="line">
            <a:avLst/>
          </a:prstGeom>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5334000" y="2209800"/>
            <a:ext cx="4038600" cy="2739211"/>
          </a:xfrm>
          <a:prstGeom prst="rect">
            <a:avLst/>
          </a:prstGeom>
          <a:noFill/>
        </p:spPr>
        <p:txBody>
          <a:bodyPr wrap="square" rtlCol="0">
            <a:spAutoFit/>
          </a:bodyPr>
          <a:lstStyle/>
          <a:p>
            <a:r>
              <a:rPr lang="en-US" dirty="0" smtClean="0">
                <a:solidFill>
                  <a:schemeClr val="bg1"/>
                </a:solidFill>
              </a:rPr>
              <a:t>old(a) – 100 ≤ a</a:t>
            </a:r>
            <a:r>
              <a:rPr lang="en-US" baseline="-25000" dirty="0" smtClean="0">
                <a:solidFill>
                  <a:schemeClr val="bg1"/>
                </a:solidFill>
              </a:rPr>
              <a:t>100</a:t>
            </a:r>
            <a:r>
              <a:rPr lang="en-US" dirty="0" smtClean="0">
                <a:solidFill>
                  <a:schemeClr val="bg1"/>
                </a:solidFill>
              </a:rPr>
              <a:t> ≤ old(a) + 100 </a:t>
            </a:r>
            <a:r>
              <a:rPr lang="en-US" dirty="0" smtClean="0">
                <a:solidFill>
                  <a:schemeClr val="bg1"/>
                </a:solidFill>
                <a:sym typeface="Symbol"/>
              </a:rPr>
              <a:t></a:t>
            </a:r>
            <a:endParaRPr lang="en-US" dirty="0" smtClean="0">
              <a:solidFill>
                <a:schemeClr val="bg1"/>
              </a:solidFill>
            </a:endParaRPr>
          </a:p>
          <a:p>
            <a:r>
              <a:rPr lang="en-US" dirty="0" smtClean="0">
                <a:solidFill>
                  <a:schemeClr val="bg1"/>
                </a:solidFill>
              </a:rPr>
              <a:t>(p100(a</a:t>
            </a:r>
            <a:r>
              <a:rPr lang="en-US" baseline="-25000" dirty="0" smtClean="0">
                <a:solidFill>
                  <a:schemeClr val="bg1"/>
                </a:solidFill>
              </a:rPr>
              <a:t>99</a:t>
            </a:r>
            <a:r>
              <a:rPr lang="en-US" dirty="0" smtClean="0">
                <a:solidFill>
                  <a:schemeClr val="bg1"/>
                </a:solidFill>
              </a:rPr>
              <a:t>) </a:t>
            </a:r>
            <a:r>
              <a:rPr lang="en-US" dirty="0" smtClean="0">
                <a:solidFill>
                  <a:schemeClr val="bg1"/>
                </a:solidFill>
              </a:rPr>
              <a:t> </a:t>
            </a:r>
            <a:r>
              <a:rPr lang="en-US" dirty="0" smtClean="0">
                <a:solidFill>
                  <a:schemeClr val="bg1"/>
                </a:solidFill>
                <a:latin typeface="Matura MT Script Capitals"/>
                <a:sym typeface="Symbol"/>
              </a:rPr>
              <a:t></a:t>
            </a:r>
            <a:r>
              <a:rPr lang="en-US" dirty="0" smtClean="0">
                <a:solidFill>
                  <a:schemeClr val="bg1"/>
                </a:solidFill>
              </a:rPr>
              <a:t> </a:t>
            </a:r>
            <a:r>
              <a:rPr lang="en-US" dirty="0" smtClean="0">
                <a:solidFill>
                  <a:schemeClr val="bg1"/>
                </a:solidFill>
              </a:rPr>
              <a:t>a</a:t>
            </a:r>
            <a:r>
              <a:rPr lang="en-US" baseline="-25000" dirty="0" smtClean="0">
                <a:solidFill>
                  <a:schemeClr val="bg1"/>
                </a:solidFill>
              </a:rPr>
              <a:t>100</a:t>
            </a:r>
            <a:r>
              <a:rPr lang="en-US" dirty="0" smtClean="0">
                <a:solidFill>
                  <a:schemeClr val="bg1"/>
                </a:solidFill>
              </a:rPr>
              <a:t> = a</a:t>
            </a:r>
            <a:r>
              <a:rPr lang="en-US" baseline="-25000" dirty="0" smtClean="0">
                <a:solidFill>
                  <a:schemeClr val="bg1"/>
                </a:solidFill>
              </a:rPr>
              <a:t>99</a:t>
            </a:r>
            <a:r>
              <a:rPr lang="en-US" dirty="0" smtClean="0">
                <a:solidFill>
                  <a:schemeClr val="bg1"/>
                </a:solidFill>
              </a:rPr>
              <a:t>-1) </a:t>
            </a:r>
            <a:r>
              <a:rPr lang="en-US" dirty="0" smtClean="0">
                <a:solidFill>
                  <a:schemeClr val="bg1"/>
                </a:solidFill>
                <a:sym typeface="Symbol"/>
              </a:rPr>
              <a:t></a:t>
            </a:r>
            <a:endParaRPr lang="en-US" dirty="0" smtClean="0">
              <a:solidFill>
                <a:schemeClr val="bg1"/>
              </a:solidFill>
            </a:endParaRPr>
          </a:p>
          <a:p>
            <a:r>
              <a:rPr lang="en-US" dirty="0" smtClean="0">
                <a:solidFill>
                  <a:schemeClr val="bg1"/>
                </a:solidFill>
              </a:rPr>
              <a:t>(!p100(a</a:t>
            </a:r>
            <a:r>
              <a:rPr lang="en-US" baseline="-25000" dirty="0" smtClean="0">
                <a:solidFill>
                  <a:schemeClr val="bg1"/>
                </a:solidFill>
              </a:rPr>
              <a:t>99</a:t>
            </a:r>
            <a:r>
              <a:rPr lang="en-US" dirty="0" smtClean="0">
                <a:solidFill>
                  <a:schemeClr val="bg1"/>
                </a:solidFill>
              </a:rPr>
              <a:t>) </a:t>
            </a:r>
            <a:r>
              <a:rPr lang="en-US" dirty="0" smtClean="0">
                <a:solidFill>
                  <a:schemeClr val="bg1"/>
                </a:solidFill>
                <a:latin typeface="Matura MT Script Capitals"/>
                <a:sym typeface="Symbol"/>
              </a:rPr>
              <a:t></a:t>
            </a:r>
            <a:r>
              <a:rPr lang="en-US" dirty="0" smtClean="0">
                <a:solidFill>
                  <a:schemeClr val="bg1"/>
                </a:solidFill>
              </a:rPr>
              <a:t> </a:t>
            </a:r>
            <a:r>
              <a:rPr lang="en-US" dirty="0" smtClean="0">
                <a:solidFill>
                  <a:schemeClr val="bg1"/>
                </a:solidFill>
              </a:rPr>
              <a:t>a</a:t>
            </a:r>
            <a:r>
              <a:rPr lang="en-US" baseline="-25000" dirty="0" smtClean="0">
                <a:solidFill>
                  <a:schemeClr val="bg1"/>
                </a:solidFill>
              </a:rPr>
              <a:t>100</a:t>
            </a:r>
            <a:r>
              <a:rPr lang="en-US" dirty="0" smtClean="0">
                <a:solidFill>
                  <a:schemeClr val="bg1"/>
                </a:solidFill>
              </a:rPr>
              <a:t> = a</a:t>
            </a:r>
            <a:r>
              <a:rPr lang="en-US" baseline="-25000" dirty="0" smtClean="0">
                <a:solidFill>
                  <a:schemeClr val="bg1"/>
                </a:solidFill>
              </a:rPr>
              <a:t>99</a:t>
            </a:r>
            <a:r>
              <a:rPr lang="en-US" dirty="0" smtClean="0">
                <a:solidFill>
                  <a:schemeClr val="bg1"/>
                </a:solidFill>
              </a:rPr>
              <a:t>+1) </a:t>
            </a:r>
            <a:r>
              <a:rPr lang="en-US" dirty="0" smtClean="0">
                <a:solidFill>
                  <a:schemeClr val="bg1"/>
                </a:solidFill>
                <a:sym typeface="Symbol"/>
              </a:rPr>
              <a:t></a:t>
            </a:r>
            <a:endParaRPr lang="en-US" dirty="0" smtClean="0">
              <a:solidFill>
                <a:schemeClr val="bg1"/>
              </a:solidFill>
            </a:endParaRPr>
          </a:p>
          <a:p>
            <a:r>
              <a:rPr lang="en-US" dirty="0" smtClean="0">
                <a:solidFill>
                  <a:schemeClr val="bg1"/>
                </a:solidFill>
              </a:rPr>
              <a:t>(p99(a</a:t>
            </a:r>
            <a:r>
              <a:rPr lang="en-US" baseline="-25000" dirty="0" smtClean="0">
                <a:solidFill>
                  <a:schemeClr val="bg1"/>
                </a:solidFill>
              </a:rPr>
              <a:t>98</a:t>
            </a:r>
            <a:r>
              <a:rPr lang="en-US" dirty="0" smtClean="0">
                <a:solidFill>
                  <a:schemeClr val="bg1"/>
                </a:solidFill>
              </a:rPr>
              <a:t>) </a:t>
            </a:r>
            <a:r>
              <a:rPr lang="en-US" dirty="0" smtClean="0">
                <a:solidFill>
                  <a:schemeClr val="bg1"/>
                </a:solidFill>
              </a:rPr>
              <a:t>   </a:t>
            </a:r>
            <a:r>
              <a:rPr lang="en-US" dirty="0" smtClean="0">
                <a:solidFill>
                  <a:schemeClr val="bg1"/>
                </a:solidFill>
                <a:latin typeface="Matura MT Script Capitals"/>
                <a:sym typeface="Symbol"/>
              </a:rPr>
              <a:t></a:t>
            </a:r>
            <a:r>
              <a:rPr lang="en-US" dirty="0" smtClean="0">
                <a:solidFill>
                  <a:schemeClr val="bg1"/>
                </a:solidFill>
              </a:rPr>
              <a:t> </a:t>
            </a:r>
            <a:r>
              <a:rPr lang="en-US" dirty="0" smtClean="0">
                <a:solidFill>
                  <a:schemeClr val="bg1"/>
                </a:solidFill>
              </a:rPr>
              <a:t>a</a:t>
            </a:r>
            <a:r>
              <a:rPr lang="en-US" baseline="-25000" dirty="0" smtClean="0">
                <a:solidFill>
                  <a:schemeClr val="bg1"/>
                </a:solidFill>
              </a:rPr>
              <a:t>99</a:t>
            </a:r>
            <a:r>
              <a:rPr lang="en-US" dirty="0" smtClean="0">
                <a:solidFill>
                  <a:schemeClr val="bg1"/>
                </a:solidFill>
              </a:rPr>
              <a:t> = a</a:t>
            </a:r>
            <a:r>
              <a:rPr lang="en-US" baseline="-25000" dirty="0" smtClean="0">
                <a:solidFill>
                  <a:schemeClr val="bg1"/>
                </a:solidFill>
              </a:rPr>
              <a:t>98</a:t>
            </a:r>
            <a:r>
              <a:rPr lang="en-US" dirty="0" smtClean="0">
                <a:solidFill>
                  <a:schemeClr val="bg1"/>
                </a:solidFill>
              </a:rPr>
              <a:t>-1) </a:t>
            </a:r>
            <a:r>
              <a:rPr lang="en-US" dirty="0" smtClean="0">
                <a:solidFill>
                  <a:schemeClr val="bg1"/>
                </a:solidFill>
                <a:sym typeface="Symbol"/>
              </a:rPr>
              <a:t></a:t>
            </a:r>
            <a:endParaRPr lang="en-US" dirty="0" smtClean="0">
              <a:solidFill>
                <a:schemeClr val="bg1"/>
              </a:solidFill>
            </a:endParaRPr>
          </a:p>
          <a:p>
            <a:r>
              <a:rPr lang="en-US" dirty="0" smtClean="0">
                <a:solidFill>
                  <a:schemeClr val="bg1"/>
                </a:solidFill>
              </a:rPr>
              <a:t>(!p99(a</a:t>
            </a:r>
            <a:r>
              <a:rPr lang="en-US" baseline="-25000" dirty="0" smtClean="0">
                <a:solidFill>
                  <a:schemeClr val="bg1"/>
                </a:solidFill>
              </a:rPr>
              <a:t>98</a:t>
            </a:r>
            <a:r>
              <a:rPr lang="en-US" dirty="0" smtClean="0">
                <a:solidFill>
                  <a:schemeClr val="bg1"/>
                </a:solidFill>
              </a:rPr>
              <a:t>) </a:t>
            </a:r>
            <a:r>
              <a:rPr lang="en-US" dirty="0" smtClean="0">
                <a:solidFill>
                  <a:schemeClr val="bg1"/>
                </a:solidFill>
                <a:latin typeface="Matura MT Script Capitals"/>
                <a:sym typeface="Symbol"/>
              </a:rPr>
              <a:t> </a:t>
            </a:r>
            <a:r>
              <a:rPr lang="en-US" dirty="0" smtClean="0">
                <a:solidFill>
                  <a:schemeClr val="bg1"/>
                </a:solidFill>
              </a:rPr>
              <a:t> </a:t>
            </a:r>
            <a:r>
              <a:rPr lang="en-US" dirty="0" smtClean="0">
                <a:solidFill>
                  <a:schemeClr val="bg1"/>
                </a:solidFill>
              </a:rPr>
              <a:t>a</a:t>
            </a:r>
            <a:r>
              <a:rPr lang="en-US" baseline="-25000" dirty="0" smtClean="0">
                <a:solidFill>
                  <a:schemeClr val="bg1"/>
                </a:solidFill>
              </a:rPr>
              <a:t>99</a:t>
            </a:r>
            <a:r>
              <a:rPr lang="en-US" dirty="0" smtClean="0">
                <a:solidFill>
                  <a:schemeClr val="bg1"/>
                </a:solidFill>
              </a:rPr>
              <a:t> = a</a:t>
            </a:r>
            <a:r>
              <a:rPr lang="en-US" baseline="-25000" dirty="0" smtClean="0">
                <a:solidFill>
                  <a:schemeClr val="bg1"/>
                </a:solidFill>
              </a:rPr>
              <a:t>98</a:t>
            </a:r>
            <a:r>
              <a:rPr lang="en-US" dirty="0" smtClean="0">
                <a:solidFill>
                  <a:schemeClr val="bg1"/>
                </a:solidFill>
              </a:rPr>
              <a:t>+1)</a:t>
            </a:r>
          </a:p>
          <a:p>
            <a:r>
              <a:rPr lang="en-US" dirty="0" smtClean="0">
                <a:solidFill>
                  <a:schemeClr val="bg1"/>
                </a:solidFill>
              </a:rPr>
              <a:t>…</a:t>
            </a:r>
          </a:p>
          <a:p>
            <a:r>
              <a:rPr lang="en-US" dirty="0" smtClean="0">
                <a:solidFill>
                  <a:schemeClr val="bg1"/>
                </a:solidFill>
              </a:rPr>
              <a:t> (p1(a) </a:t>
            </a:r>
            <a:r>
              <a:rPr lang="en-US" dirty="0" smtClean="0">
                <a:solidFill>
                  <a:schemeClr val="bg1"/>
                </a:solidFill>
                <a:latin typeface="Matura MT Script Capitals"/>
                <a:sym typeface="Symbol"/>
              </a:rPr>
              <a:t></a:t>
            </a:r>
            <a:r>
              <a:rPr lang="en-US" dirty="0" smtClean="0">
                <a:solidFill>
                  <a:schemeClr val="bg1"/>
                </a:solidFill>
              </a:rPr>
              <a:t> </a:t>
            </a:r>
            <a:r>
              <a:rPr lang="en-US" dirty="0" smtClean="0">
                <a:solidFill>
                  <a:schemeClr val="bg1"/>
                </a:solidFill>
              </a:rPr>
              <a:t>a1 = a-1) </a:t>
            </a:r>
            <a:r>
              <a:rPr lang="en-US" dirty="0" smtClean="0">
                <a:solidFill>
                  <a:schemeClr val="bg1"/>
                </a:solidFill>
                <a:sym typeface="Symbol"/>
              </a:rPr>
              <a:t></a:t>
            </a:r>
            <a:endParaRPr lang="en-US" dirty="0" smtClean="0">
              <a:solidFill>
                <a:schemeClr val="bg1"/>
              </a:solidFill>
            </a:endParaRPr>
          </a:p>
          <a:p>
            <a:r>
              <a:rPr lang="en-US" dirty="0" smtClean="0">
                <a:solidFill>
                  <a:schemeClr val="bg1"/>
                </a:solidFill>
              </a:rPr>
              <a:t>(!p1(a) </a:t>
            </a:r>
            <a:r>
              <a:rPr lang="en-US" dirty="0" smtClean="0">
                <a:solidFill>
                  <a:schemeClr val="bg1"/>
                </a:solidFill>
                <a:latin typeface="Matura MT Script Capitals"/>
                <a:sym typeface="Symbol"/>
              </a:rPr>
              <a:t></a:t>
            </a:r>
            <a:r>
              <a:rPr lang="en-US" dirty="0" smtClean="0">
                <a:solidFill>
                  <a:schemeClr val="bg1"/>
                </a:solidFill>
              </a:rPr>
              <a:t> </a:t>
            </a:r>
            <a:r>
              <a:rPr lang="en-US" dirty="0" smtClean="0">
                <a:solidFill>
                  <a:schemeClr val="bg1"/>
                </a:solidFill>
              </a:rPr>
              <a:t>a1 = a+1)</a:t>
            </a:r>
          </a:p>
          <a:p>
            <a:endParaRPr lang="en-US" sz="1400" dirty="0" smtClean="0">
              <a:solidFill>
                <a:schemeClr val="bg1"/>
              </a:solidFill>
            </a:endParaRPr>
          </a:p>
          <a:p>
            <a:endParaRPr lang="en-US" sz="1400" dirty="0" smtClean="0">
              <a:solidFill>
                <a:schemeClr val="bg1"/>
              </a:solidFill>
            </a:endParaRP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n-US" sz="4000" dirty="0" smtClean="0"/>
              <a:t>DPLL(T) is </a:t>
            </a:r>
            <a:r>
              <a:rPr lang="en-US" sz="4000" i="1" dirty="0" smtClean="0"/>
              <a:t>brittle </a:t>
            </a:r>
            <a:r>
              <a:rPr lang="en-US" sz="4000" dirty="0" smtClean="0"/>
              <a:t>on diamond formulas</a:t>
            </a:r>
            <a:endParaRPr lang="en-US" sz="4000" dirty="0"/>
          </a:p>
        </p:txBody>
      </p:sp>
      <p:sp>
        <p:nvSpPr>
          <p:cNvPr id="3" name="Content Placeholder 2"/>
          <p:cNvSpPr>
            <a:spLocks noGrp="1"/>
          </p:cNvSpPr>
          <p:nvPr>
            <p:ph idx="1"/>
          </p:nvPr>
        </p:nvSpPr>
        <p:spPr>
          <a:xfrm>
            <a:off x="381000" y="1412875"/>
            <a:ext cx="8382000" cy="914096"/>
          </a:xfrm>
        </p:spPr>
        <p:txBody>
          <a:bodyPr/>
          <a:lstStyle/>
          <a:p>
            <a:r>
              <a:rPr lang="en-US" dirty="0" smtClean="0"/>
              <a:t>The Diamond program formula is </a:t>
            </a:r>
            <a:r>
              <a:rPr lang="en-US" i="1" dirty="0" smtClean="0"/>
              <a:t>easy </a:t>
            </a:r>
            <a:r>
              <a:rPr lang="en-US" dirty="0" smtClean="0"/>
              <a:t>(for Z3). But, similar problems are </a:t>
            </a:r>
            <a:r>
              <a:rPr lang="en-US" i="1" dirty="0" smtClean="0"/>
              <a:t>hard</a:t>
            </a:r>
            <a:endParaRPr lang="en-US" dirty="0" smtClean="0"/>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n-US" sz="4000" dirty="0" smtClean="0"/>
              <a:t>DPLL(T) is </a:t>
            </a:r>
            <a:r>
              <a:rPr lang="en-US" sz="4000" i="1" dirty="0" smtClean="0"/>
              <a:t>brittle </a:t>
            </a:r>
            <a:r>
              <a:rPr lang="en-US" sz="4000" dirty="0" smtClean="0"/>
              <a:t>on diamond formulas</a:t>
            </a:r>
            <a:endParaRPr lang="en-US" sz="4000" dirty="0"/>
          </a:p>
        </p:txBody>
      </p:sp>
      <p:sp>
        <p:nvSpPr>
          <p:cNvPr id="3" name="Content Placeholder 2"/>
          <p:cNvSpPr>
            <a:spLocks noGrp="1"/>
          </p:cNvSpPr>
          <p:nvPr>
            <p:ph idx="1"/>
          </p:nvPr>
        </p:nvSpPr>
        <p:spPr>
          <a:xfrm>
            <a:off x="381000" y="1412875"/>
            <a:ext cx="8382000" cy="914096"/>
          </a:xfrm>
        </p:spPr>
        <p:txBody>
          <a:bodyPr/>
          <a:lstStyle/>
          <a:p>
            <a:r>
              <a:rPr lang="en-US" dirty="0" smtClean="0"/>
              <a:t>The Diamond program formula is </a:t>
            </a:r>
            <a:r>
              <a:rPr lang="en-US" i="1" dirty="0" smtClean="0"/>
              <a:t>easy </a:t>
            </a:r>
            <a:r>
              <a:rPr lang="en-US" dirty="0" smtClean="0"/>
              <a:t>(for Z3). But, similar problems are </a:t>
            </a:r>
            <a:r>
              <a:rPr lang="en-US" i="1" dirty="0" smtClean="0"/>
              <a:t>hard</a:t>
            </a:r>
            <a:endParaRPr lang="en-US" dirty="0" smtClean="0"/>
          </a:p>
        </p:txBody>
      </p:sp>
      <p:pic>
        <p:nvPicPr>
          <p:cNvPr id="165890" name="Picture 2"/>
          <p:cNvPicPr>
            <a:picLocks noChangeAspect="1" noChangeArrowheads="1"/>
          </p:cNvPicPr>
          <p:nvPr/>
        </p:nvPicPr>
        <p:blipFill>
          <a:blip r:embed="rId2" cstate="print"/>
          <a:srcRect l="23125" t="27000" r="30625" b="35000"/>
          <a:stretch>
            <a:fillRect/>
          </a:stretch>
        </p:blipFill>
        <p:spPr bwMode="auto">
          <a:xfrm>
            <a:off x="76200" y="2279821"/>
            <a:ext cx="8915400" cy="457817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n-US" sz="4000" dirty="0" smtClean="0"/>
              <a:t>DPLL(T) is </a:t>
            </a:r>
            <a:r>
              <a:rPr lang="en-US" sz="4000" i="1" dirty="0" smtClean="0"/>
              <a:t>brittle </a:t>
            </a:r>
            <a:r>
              <a:rPr lang="en-US" sz="4000" dirty="0" smtClean="0"/>
              <a:t>on diamond formulas</a:t>
            </a:r>
            <a:endParaRPr lang="en-US" sz="4000" dirty="0"/>
          </a:p>
        </p:txBody>
      </p:sp>
      <p:sp>
        <p:nvSpPr>
          <p:cNvPr id="3" name="Content Placeholder 2"/>
          <p:cNvSpPr>
            <a:spLocks noGrp="1"/>
          </p:cNvSpPr>
          <p:nvPr>
            <p:ph idx="1"/>
          </p:nvPr>
        </p:nvSpPr>
        <p:spPr>
          <a:xfrm>
            <a:off x="381000" y="1412875"/>
            <a:ext cx="8382000" cy="914096"/>
          </a:xfrm>
        </p:spPr>
        <p:txBody>
          <a:bodyPr/>
          <a:lstStyle/>
          <a:p>
            <a:r>
              <a:rPr lang="en-US" dirty="0" smtClean="0"/>
              <a:t>The Diamond program formula is </a:t>
            </a:r>
            <a:r>
              <a:rPr lang="en-US" i="1" dirty="0" smtClean="0"/>
              <a:t>easy </a:t>
            </a:r>
            <a:r>
              <a:rPr lang="en-US" dirty="0" smtClean="0"/>
              <a:t>(for Z3). But, similar problems are </a:t>
            </a:r>
            <a:r>
              <a:rPr lang="en-US" i="1" dirty="0" smtClean="0"/>
              <a:t>hard</a:t>
            </a:r>
            <a:endParaRPr lang="en-US" dirty="0" smtClean="0"/>
          </a:p>
        </p:txBody>
      </p:sp>
      <p:pic>
        <p:nvPicPr>
          <p:cNvPr id="166914" name="Picture 2"/>
          <p:cNvPicPr>
            <a:picLocks noChangeAspect="1" noChangeArrowheads="1"/>
          </p:cNvPicPr>
          <p:nvPr/>
        </p:nvPicPr>
        <p:blipFill>
          <a:blip r:embed="rId2" cstate="print"/>
          <a:srcRect l="20625" t="29000" r="31875" b="37000"/>
          <a:stretch>
            <a:fillRect/>
          </a:stretch>
        </p:blipFill>
        <p:spPr bwMode="auto">
          <a:xfrm>
            <a:off x="-394447" y="2514600"/>
            <a:ext cx="9708776" cy="4343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DPLL(T) is </a:t>
            </a:r>
            <a:r>
              <a:rPr lang="en-US" sz="4400" i="1" dirty="0" smtClean="0"/>
              <a:t>brittle </a:t>
            </a:r>
            <a:r>
              <a:rPr lang="en-US" sz="4400" dirty="0" smtClean="0"/>
              <a:t>on diamond formulas</a:t>
            </a:r>
            <a:endParaRPr sz="4400" spc="-167" dirty="0">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14" name="Content Placeholder 13"/>
          <p:cNvSpPr>
            <a:spLocks noGrp="1"/>
          </p:cNvSpPr>
          <p:nvPr>
            <p:ph idx="1"/>
          </p:nvPr>
        </p:nvSpPr>
        <p:spPr>
          <a:xfrm>
            <a:off x="381000" y="1412875"/>
            <a:ext cx="8382000" cy="1888209"/>
          </a:xfrm>
        </p:spPr>
        <p:txBody>
          <a:bodyPr/>
          <a:lstStyle/>
          <a:p>
            <a:r>
              <a:rPr lang="en-US" dirty="0" smtClean="0"/>
              <a:t>A problem: </a:t>
            </a:r>
          </a:p>
          <a:p>
            <a:pPr lvl="1"/>
            <a:r>
              <a:rPr lang="en-US" dirty="0" smtClean="0"/>
              <a:t>Most SMT solvers implement DPLL(T). </a:t>
            </a:r>
            <a:r>
              <a:rPr lang="en-US" dirty="0" smtClean="0"/>
              <a:t/>
            </a:r>
            <a:br>
              <a:rPr lang="en-US" dirty="0" smtClean="0"/>
            </a:br>
            <a:r>
              <a:rPr lang="en-US" dirty="0" smtClean="0"/>
              <a:t>It uses only existing literals.</a:t>
            </a:r>
          </a:p>
          <a:p>
            <a:pPr lvl="1"/>
            <a:r>
              <a:rPr lang="en-US" sz="2800" dirty="0" smtClean="0"/>
              <a:t>Can we learn useful new literals and lemmas?</a:t>
            </a:r>
            <a:endParaRPr lang="en-US" dirty="0"/>
          </a:p>
        </p:txBody>
      </p:sp>
      <p:pic>
        <p:nvPicPr>
          <p:cNvPr id="16" name="Picture 2"/>
          <p:cNvPicPr>
            <a:picLocks noChangeAspect="1" noChangeArrowheads="1"/>
          </p:cNvPicPr>
          <p:nvPr/>
        </p:nvPicPr>
        <p:blipFill>
          <a:blip r:embed="rId3" cstate="print"/>
          <a:srcRect l="43285" t="37171" r="31416" b="41325"/>
          <a:stretch>
            <a:fillRect/>
          </a:stretch>
        </p:blipFill>
        <p:spPr bwMode="auto">
          <a:xfrm>
            <a:off x="381000" y="3276600"/>
            <a:ext cx="5737412" cy="3048000"/>
          </a:xfrm>
          <a:prstGeom prst="rect">
            <a:avLst/>
          </a:prstGeom>
          <a:noFill/>
          <a:ln w="9525">
            <a:noFill/>
            <a:miter lim="800000"/>
            <a:headEnd/>
            <a:tailEnd/>
          </a:ln>
        </p:spPr>
      </p:pic>
      <p:sp>
        <p:nvSpPr>
          <p:cNvPr id="35" name="Rounded Rectangle 34"/>
          <p:cNvSpPr/>
          <p:nvPr/>
        </p:nvSpPr>
        <p:spPr bwMode="auto">
          <a:xfrm>
            <a:off x="5867400" y="5791200"/>
            <a:ext cx="2971800" cy="1066800"/>
          </a:xfrm>
          <a:prstGeom prst="roundRect">
            <a:avLst/>
          </a:prstGeom>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800" dirty="0" smtClean="0">
                <a:solidFill>
                  <a:schemeClr val="bg1"/>
                </a:solidFill>
                <a:effectLst>
                  <a:outerShdw blurRad="38100" dist="38100" dir="2700000" algn="tl">
                    <a:srgbClr val="000000">
                      <a:alpha val="43137"/>
                    </a:srgbClr>
                  </a:outerShdw>
                </a:effectLst>
                <a:latin typeface="Segoe" pitchFamily="34" charset="0"/>
              </a:rPr>
              <a:t>S</a:t>
            </a:r>
            <a:r>
              <a:rPr lang="en-US" sz="2800" baseline="-25000" dirty="0" smtClean="0">
                <a:solidFill>
                  <a:schemeClr val="bg1"/>
                </a:solidFill>
                <a:effectLst>
                  <a:outerShdw blurRad="38100" dist="38100" dir="2700000" algn="tl">
                    <a:srgbClr val="000000">
                      <a:alpha val="43137"/>
                    </a:srgbClr>
                  </a:outerShdw>
                </a:effectLst>
                <a:latin typeface="Segoe" pitchFamily="34" charset="0"/>
              </a:rPr>
              <a:t>1  </a:t>
            </a:r>
            <a:r>
              <a:rPr lang="en-US" sz="2800" baseline="-25000" dirty="0" smtClean="0">
                <a:solidFill>
                  <a:schemeClr val="bg1"/>
                </a:solidFill>
                <a:effectLst>
                  <a:outerShdw blurRad="38100" dist="38100" dir="2700000" algn="tl">
                    <a:srgbClr val="000000">
                      <a:alpha val="43137"/>
                    </a:srgbClr>
                  </a:outerShdw>
                </a:effectLst>
                <a:latin typeface="Segoe" pitchFamily="34" charset="0"/>
              </a:rPr>
              <a:t>   </a:t>
            </a:r>
            <a:r>
              <a:rPr lang="en-US" sz="2800" dirty="0" smtClean="0">
                <a:solidFill>
                  <a:schemeClr val="bg1"/>
                </a:solidFill>
                <a:effectLst>
                  <a:outerShdw blurRad="38100" dist="38100" dir="2700000" algn="tl">
                    <a:srgbClr val="000000">
                      <a:alpha val="43137"/>
                    </a:srgbClr>
                  </a:outerShdw>
                </a:effectLst>
                <a:latin typeface="Segoe" pitchFamily="34" charset="0"/>
              </a:rPr>
              <a:t>S</a:t>
            </a:r>
            <a:r>
              <a:rPr lang="en-US" sz="2800" baseline="-25000" dirty="0" smtClean="0">
                <a:solidFill>
                  <a:schemeClr val="bg1"/>
                </a:solidFill>
                <a:effectLst>
                  <a:outerShdw blurRad="38100" dist="38100" dir="2700000" algn="tl">
                    <a:srgbClr val="000000">
                      <a:alpha val="43137"/>
                    </a:srgbClr>
                  </a:outerShdw>
                </a:effectLst>
                <a:latin typeface="Segoe" pitchFamily="34" charset="0"/>
              </a:rPr>
              <a:t>2</a:t>
            </a:r>
            <a:endParaRPr kumimoji="0" lang="en-US" sz="2800" b="0" i="0" u="none" strike="noStrike" cap="none" normalizeH="0" baseline="0" dirty="0" smtClean="0">
              <a:solidFill>
                <a:schemeClr val="bg1"/>
              </a:solidFill>
              <a:effectLst>
                <a:outerShdw blurRad="38100" dist="38100" dir="2700000" algn="tl">
                  <a:srgbClr val="000000">
                    <a:alpha val="43137"/>
                  </a:srgbClr>
                </a:outerShdw>
              </a:effectLst>
              <a:latin typeface="Segoe" pitchFamily="34" charset="0"/>
            </a:endParaRPr>
          </a:p>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effectLst>
                  <a:outerShdw blurRad="38100" dist="38100" dir="2700000" algn="tl">
                    <a:srgbClr val="000000">
                      <a:alpha val="43137"/>
                    </a:srgbClr>
                  </a:outerShdw>
                </a:effectLst>
                <a:latin typeface="Segoe" pitchFamily="34" charset="0"/>
              </a:rPr>
              <a:t>a</a:t>
            </a:r>
            <a:r>
              <a:rPr lang="en-US" sz="2800" baseline="-25000" dirty="0" smtClean="0">
                <a:solidFill>
                  <a:schemeClr val="bg1"/>
                </a:solidFill>
                <a:effectLst>
                  <a:outerShdw blurRad="38100" dist="38100" dir="2700000" algn="tl">
                    <a:srgbClr val="000000">
                      <a:alpha val="43137"/>
                    </a:srgbClr>
                  </a:outerShdw>
                </a:effectLst>
                <a:latin typeface="Segoe" pitchFamily="34" charset="0"/>
              </a:rPr>
              <a:t>0</a:t>
            </a:r>
            <a:r>
              <a:rPr lang="en-US" sz="2800" dirty="0" smtClean="0">
                <a:solidFill>
                  <a:schemeClr val="bg1"/>
                </a:solidFill>
                <a:effectLst>
                  <a:outerShdw blurRad="38100" dist="38100" dir="2700000" algn="tl">
                    <a:srgbClr val="000000">
                      <a:alpha val="43137"/>
                    </a:srgbClr>
                  </a:outerShdw>
                </a:effectLst>
                <a:latin typeface="Segoe" pitchFamily="34" charset="0"/>
              </a:rPr>
              <a:t> -2 ≤ a</a:t>
            </a:r>
            <a:r>
              <a:rPr lang="en-US" sz="2800" baseline="-25000" dirty="0" smtClean="0">
                <a:solidFill>
                  <a:schemeClr val="bg1"/>
                </a:solidFill>
                <a:effectLst>
                  <a:outerShdw blurRad="38100" dist="38100" dir="2700000" algn="tl">
                    <a:srgbClr val="000000">
                      <a:alpha val="43137"/>
                    </a:srgbClr>
                  </a:outerShdw>
                </a:effectLst>
                <a:latin typeface="Segoe" pitchFamily="34" charset="0"/>
              </a:rPr>
              <a:t>1</a:t>
            </a:r>
            <a:r>
              <a:rPr lang="en-US" sz="2800" dirty="0" smtClean="0">
                <a:solidFill>
                  <a:schemeClr val="bg1"/>
                </a:solidFill>
                <a:effectLst>
                  <a:outerShdw blurRad="38100" dist="38100" dir="2700000" algn="tl">
                    <a:srgbClr val="000000">
                      <a:alpha val="43137"/>
                    </a:srgbClr>
                  </a:outerShdw>
                </a:effectLst>
                <a:latin typeface="Segoe" pitchFamily="34" charset="0"/>
              </a:rPr>
              <a:t> ≤ a</a:t>
            </a:r>
            <a:r>
              <a:rPr lang="en-US" sz="2800" baseline="-25000" dirty="0" smtClean="0">
                <a:solidFill>
                  <a:schemeClr val="bg1"/>
                </a:solidFill>
                <a:effectLst>
                  <a:outerShdw blurRad="38100" dist="38100" dir="2700000" algn="tl">
                    <a:srgbClr val="000000">
                      <a:alpha val="43137"/>
                    </a:srgbClr>
                  </a:outerShdw>
                </a:effectLst>
                <a:latin typeface="Segoe" pitchFamily="34" charset="0"/>
              </a:rPr>
              <a:t>0</a:t>
            </a:r>
            <a:r>
              <a:rPr lang="en-US" sz="2800" dirty="0" smtClean="0">
                <a:solidFill>
                  <a:schemeClr val="bg1"/>
                </a:solidFill>
                <a:effectLst>
                  <a:outerShdw blurRad="38100" dist="38100" dir="2700000" algn="tl">
                    <a:srgbClr val="000000">
                      <a:alpha val="43137"/>
                    </a:srgbClr>
                  </a:outerShdw>
                </a:effectLst>
                <a:latin typeface="Segoe" pitchFamily="34" charset="0"/>
              </a:rPr>
              <a:t>+2 </a:t>
            </a:r>
            <a:endParaRPr kumimoji="0" lang="en-US" sz="2800" b="0" i="0" u="none" strike="noStrike" cap="none" normalizeH="0" baseline="0" dirty="0" smtClean="0">
              <a:solidFill>
                <a:schemeClr val="bg1"/>
              </a:solidFill>
              <a:effectLst>
                <a:outerShdw blurRad="38100" dist="38100" dir="2700000" algn="tl">
                  <a:srgbClr val="000000">
                    <a:alpha val="43137"/>
                  </a:srgbClr>
                </a:outerShdw>
              </a:effectLst>
              <a:latin typeface="Segoe" pitchFamily="34" charset="0"/>
            </a:endParaRPr>
          </a:p>
        </p:txBody>
      </p:sp>
      <p:grpSp>
        <p:nvGrpSpPr>
          <p:cNvPr id="28" name="Group 26"/>
          <p:cNvGrpSpPr/>
          <p:nvPr/>
        </p:nvGrpSpPr>
        <p:grpSpPr>
          <a:xfrm>
            <a:off x="7239000" y="6019800"/>
            <a:ext cx="180975" cy="211809"/>
            <a:chOff x="3952876" y="2452591"/>
            <a:chExt cx="180975" cy="211809"/>
          </a:xfrm>
          <a:effectLst>
            <a:outerShdw blurRad="50800" dist="38100" dir="2700000" algn="tl" rotWithShape="0">
              <a:prstClr val="black">
                <a:alpha val="40000"/>
              </a:prstClr>
            </a:outerShdw>
          </a:effectLst>
        </p:grpSpPr>
        <p:cxnSp>
          <p:nvCxnSpPr>
            <p:cNvPr id="29" name="Straight Connector 28"/>
            <p:cNvCxnSpPr/>
            <p:nvPr/>
          </p:nvCxnSpPr>
          <p:spPr>
            <a:xfrm rot="5400000">
              <a:off x="3862401" y="2557702"/>
              <a:ext cx="211809"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4014801" y="2557702"/>
              <a:ext cx="211809"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952876" y="2652714"/>
              <a:ext cx="180975"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6096000" y="2971800"/>
            <a:ext cx="2590800" cy="1871537"/>
            <a:chOff x="6096000" y="2971800"/>
            <a:chExt cx="2590800" cy="1871537"/>
          </a:xfrm>
        </p:grpSpPr>
        <p:sp>
          <p:nvSpPr>
            <p:cNvPr id="18" name="Oval 17"/>
            <p:cNvSpPr/>
            <p:nvPr/>
          </p:nvSpPr>
          <p:spPr bwMode="auto">
            <a:xfrm>
              <a:off x="6934200" y="2971800"/>
              <a:ext cx="854110" cy="773723"/>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S</a:t>
              </a:r>
            </a:p>
          </p:txBody>
        </p:sp>
        <p:sp>
          <p:nvSpPr>
            <p:cNvPr id="19" name="Right Arrow 18"/>
            <p:cNvSpPr/>
            <p:nvPr/>
          </p:nvSpPr>
          <p:spPr bwMode="auto">
            <a:xfrm rot="3737451">
              <a:off x="7221966" y="3932398"/>
              <a:ext cx="1166217" cy="542611"/>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6" name="Right Arrow 25"/>
            <p:cNvSpPr/>
            <p:nvPr/>
          </p:nvSpPr>
          <p:spPr bwMode="auto">
            <a:xfrm rot="7127934">
              <a:off x="6230088" y="3948735"/>
              <a:ext cx="1246593" cy="542611"/>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2" name="Rounded Rectangle 31"/>
            <p:cNvSpPr/>
            <p:nvPr/>
          </p:nvSpPr>
          <p:spPr bwMode="auto">
            <a:xfrm>
              <a:off x="6096000" y="3810000"/>
              <a:ext cx="1143000" cy="6096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400" dirty="0" smtClean="0">
                  <a:solidFill>
                    <a:schemeClr val="bg1"/>
                  </a:solidFill>
                  <a:sym typeface="Symbol"/>
                </a:rPr>
                <a:t>p</a:t>
              </a:r>
              <a:r>
                <a:rPr lang="en-US" sz="2400" baseline="-25000" dirty="0" smtClean="0">
                  <a:solidFill>
                    <a:schemeClr val="bg1"/>
                  </a:solidFill>
                  <a:sym typeface="Symbol"/>
                </a:rPr>
                <a:t>1</a:t>
              </a:r>
              <a:r>
                <a:rPr lang="en-US" sz="2400" dirty="0" smtClean="0">
                  <a:solidFill>
                    <a:schemeClr val="bg1"/>
                  </a:solidFill>
                  <a:sym typeface="Symbol"/>
                </a:rPr>
                <a:t>(a</a:t>
              </a:r>
              <a:r>
                <a:rPr lang="en-US" sz="2400" baseline="-25000" dirty="0" smtClean="0">
                  <a:solidFill>
                    <a:schemeClr val="bg1"/>
                  </a:solidFill>
                  <a:sym typeface="Symbol"/>
                </a:rPr>
                <a:t>0</a:t>
              </a:r>
              <a:r>
                <a:rPr lang="en-US" sz="2400" dirty="0" smtClean="0">
                  <a:solidFill>
                    <a:schemeClr val="bg1"/>
                  </a:solidFill>
                  <a:sym typeface="Symbol"/>
                </a:rPr>
                <a:t>)</a:t>
              </a:r>
              <a:endParaRPr lang="en-US" sz="2400" dirty="0" smtClean="0">
                <a:solidFill>
                  <a:schemeClr val="bg1"/>
                </a:solidFill>
              </a:endParaRPr>
            </a:p>
          </p:txBody>
        </p:sp>
        <p:sp>
          <p:nvSpPr>
            <p:cNvPr id="33" name="Rounded Rectangle 32"/>
            <p:cNvSpPr/>
            <p:nvPr/>
          </p:nvSpPr>
          <p:spPr bwMode="auto">
            <a:xfrm>
              <a:off x="7315200" y="3810000"/>
              <a:ext cx="1371600" cy="6096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400" dirty="0" smtClean="0">
                  <a:solidFill>
                    <a:schemeClr val="bg1"/>
                  </a:solidFill>
                  <a:sym typeface="Symbol"/>
                </a:rPr>
                <a:t> </a:t>
              </a:r>
              <a:r>
                <a:rPr lang="en-US" sz="2400" dirty="0" smtClean="0">
                  <a:solidFill>
                    <a:schemeClr val="bg1"/>
                  </a:solidFill>
                  <a:sym typeface="Symbol"/>
                </a:rPr>
                <a:t>p</a:t>
              </a:r>
              <a:r>
                <a:rPr lang="en-US" sz="2400" baseline="-25000" dirty="0" smtClean="0">
                  <a:solidFill>
                    <a:schemeClr val="bg1"/>
                  </a:solidFill>
                  <a:sym typeface="Symbol"/>
                </a:rPr>
                <a:t>1</a:t>
              </a:r>
              <a:r>
                <a:rPr lang="en-US" sz="2400" dirty="0" smtClean="0">
                  <a:solidFill>
                    <a:schemeClr val="bg1"/>
                  </a:solidFill>
                  <a:sym typeface="Symbol"/>
                </a:rPr>
                <a:t>(a</a:t>
              </a:r>
              <a:r>
                <a:rPr lang="en-US" sz="2400" baseline="-25000" dirty="0" smtClean="0">
                  <a:solidFill>
                    <a:schemeClr val="bg1"/>
                  </a:solidFill>
                  <a:sym typeface="Symbol"/>
                </a:rPr>
                <a:t>0</a:t>
              </a:r>
              <a:r>
                <a:rPr lang="en-US" sz="2400" dirty="0" smtClean="0">
                  <a:solidFill>
                    <a:schemeClr val="bg1"/>
                  </a:solidFill>
                  <a:sym typeface="Symbol"/>
                </a:rPr>
                <a:t>)</a:t>
              </a:r>
              <a:endParaRPr lang="en-US" sz="2400" dirty="0" smtClean="0">
                <a:solidFill>
                  <a:schemeClr val="bg1"/>
                </a:solidFill>
              </a:endParaRPr>
            </a:p>
          </p:txBody>
        </p:sp>
      </p:grpSp>
      <p:grpSp>
        <p:nvGrpSpPr>
          <p:cNvPr id="41" name="Group 40"/>
          <p:cNvGrpSpPr/>
          <p:nvPr/>
        </p:nvGrpSpPr>
        <p:grpSpPr>
          <a:xfrm>
            <a:off x="6096000" y="4724400"/>
            <a:ext cx="2454310" cy="1202645"/>
            <a:chOff x="6096000" y="4724400"/>
            <a:chExt cx="2454310" cy="1202645"/>
          </a:xfrm>
        </p:grpSpPr>
        <p:sp>
          <p:nvSpPr>
            <p:cNvPr id="23" name="Oval 22"/>
            <p:cNvSpPr/>
            <p:nvPr/>
          </p:nvSpPr>
          <p:spPr bwMode="auto">
            <a:xfrm>
              <a:off x="6096000" y="4724400"/>
              <a:ext cx="854110" cy="773723"/>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S</a:t>
              </a:r>
              <a:r>
                <a:rPr kumimoji="0" lang="en-US" sz="2800" b="0" i="0" u="none" strike="noStrike" cap="none" normalizeH="0" baseline="-25000" dirty="0" smtClean="0">
                  <a:solidFill>
                    <a:schemeClr val="tx1"/>
                  </a:solidFill>
                  <a:effectLst>
                    <a:outerShdw blurRad="38100" dist="38100" dir="2700000" algn="tl">
                      <a:srgbClr val="000000">
                        <a:alpha val="43137"/>
                      </a:srgbClr>
                    </a:outerShdw>
                  </a:effectLst>
                  <a:latin typeface="Segoe" pitchFamily="34" charset="0"/>
                </a:rPr>
                <a:t>1</a:t>
              </a:r>
            </a:p>
          </p:txBody>
        </p:sp>
        <p:sp>
          <p:nvSpPr>
            <p:cNvPr id="24" name="Oval 23"/>
            <p:cNvSpPr/>
            <p:nvPr/>
          </p:nvSpPr>
          <p:spPr bwMode="auto">
            <a:xfrm>
              <a:off x="7696200" y="4724400"/>
              <a:ext cx="854110" cy="773723"/>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S</a:t>
              </a:r>
              <a:r>
                <a:rPr lang="en-US" sz="2800" baseline="-25000" dirty="0" smtClean="0">
                  <a:solidFill>
                    <a:schemeClr val="tx1"/>
                  </a:solidFill>
                  <a:effectLst>
                    <a:outerShdw blurRad="38100" dist="38100" dir="2700000" algn="tl">
                      <a:srgbClr val="000000">
                        <a:alpha val="43137"/>
                      </a:srgbClr>
                    </a:outerShdw>
                  </a:effectLst>
                  <a:latin typeface="Segoe" pitchFamily="34" charset="0"/>
                </a:rPr>
                <a:t>2</a:t>
              </a:r>
              <a:endParaRPr kumimoji="0" lang="en-US" sz="2800" b="0" i="0" u="none" strike="noStrike" cap="none" normalizeH="0" baseline="-25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Right Arrow 19"/>
            <p:cNvSpPr/>
            <p:nvPr/>
          </p:nvSpPr>
          <p:spPr bwMode="auto">
            <a:xfrm rot="4519401">
              <a:off x="6464274" y="5389238"/>
              <a:ext cx="533002" cy="542611"/>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5" name="Right Arrow 24"/>
            <p:cNvSpPr/>
            <p:nvPr/>
          </p:nvSpPr>
          <p:spPr bwMode="auto">
            <a:xfrm rot="6667003">
              <a:off x="7709495" y="5398984"/>
              <a:ext cx="511438" cy="542611"/>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sp>
        <p:nvSpPr>
          <p:cNvPr id="37" name="Rounded Rectangle 36"/>
          <p:cNvSpPr/>
          <p:nvPr/>
        </p:nvSpPr>
        <p:spPr bwMode="auto">
          <a:xfrm>
            <a:off x="7467600" y="4800600"/>
            <a:ext cx="1676400" cy="609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400" dirty="0" smtClean="0">
                <a:solidFill>
                  <a:schemeClr val="bg1"/>
                </a:solidFill>
                <a:effectLst>
                  <a:outerShdw blurRad="38100" dist="38100" dir="2700000" algn="tl">
                    <a:srgbClr val="000000">
                      <a:alpha val="43137"/>
                    </a:srgbClr>
                  </a:outerShdw>
                </a:effectLst>
                <a:latin typeface="Segoe" pitchFamily="34" charset="0"/>
              </a:rPr>
              <a:t>a</a:t>
            </a:r>
            <a:r>
              <a:rPr lang="en-US" sz="2400" baseline="-25000" dirty="0" smtClean="0">
                <a:solidFill>
                  <a:schemeClr val="bg1"/>
                </a:solidFill>
                <a:effectLst>
                  <a:outerShdw blurRad="38100" dist="38100" dir="2700000" algn="tl">
                    <a:srgbClr val="000000">
                      <a:alpha val="43137"/>
                    </a:srgbClr>
                  </a:outerShdw>
                </a:effectLst>
                <a:latin typeface="Segoe" pitchFamily="34" charset="0"/>
              </a:rPr>
              <a:t>1</a:t>
            </a:r>
            <a:r>
              <a:rPr lang="en-US" sz="2400" dirty="0" smtClean="0">
                <a:solidFill>
                  <a:schemeClr val="bg1"/>
                </a:solidFill>
                <a:effectLst>
                  <a:outerShdw blurRad="38100" dist="38100" dir="2700000" algn="tl">
                    <a:srgbClr val="000000">
                      <a:alpha val="43137"/>
                    </a:srgbClr>
                  </a:outerShdw>
                </a:effectLst>
                <a:latin typeface="Segoe" pitchFamily="34" charset="0"/>
              </a:rPr>
              <a:t> = a</a:t>
            </a:r>
            <a:r>
              <a:rPr lang="en-US" sz="2400" baseline="-25000" dirty="0" smtClean="0">
                <a:solidFill>
                  <a:schemeClr val="bg1"/>
                </a:solidFill>
                <a:effectLst>
                  <a:outerShdw blurRad="38100" dist="38100" dir="2700000" algn="tl">
                    <a:srgbClr val="000000">
                      <a:alpha val="43137"/>
                    </a:srgbClr>
                  </a:outerShdw>
                </a:effectLst>
                <a:latin typeface="Segoe" pitchFamily="34" charset="0"/>
              </a:rPr>
              <a:t>0</a:t>
            </a:r>
            <a:r>
              <a:rPr lang="en-US" sz="2400" dirty="0" smtClean="0">
                <a:solidFill>
                  <a:schemeClr val="bg1"/>
                </a:solidFill>
                <a:effectLst>
                  <a:outerShdw blurRad="38100" dist="38100" dir="2700000" algn="tl">
                    <a:srgbClr val="000000">
                      <a:alpha val="43137"/>
                    </a:srgbClr>
                  </a:outerShdw>
                </a:effectLst>
                <a:latin typeface="Segoe" pitchFamily="34" charset="0"/>
              </a:rPr>
              <a:t>-2</a:t>
            </a:r>
            <a:endParaRPr lang="en-US" sz="2400" dirty="0" smtClean="0">
              <a:solidFill>
                <a:schemeClr val="bg1"/>
              </a:solidFill>
            </a:endParaRPr>
          </a:p>
        </p:txBody>
      </p:sp>
      <p:sp>
        <p:nvSpPr>
          <p:cNvPr id="36" name="Rounded Rectangle 35"/>
          <p:cNvSpPr/>
          <p:nvPr/>
        </p:nvSpPr>
        <p:spPr bwMode="auto">
          <a:xfrm>
            <a:off x="5486400" y="4800600"/>
            <a:ext cx="1676400" cy="609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400" dirty="0" smtClean="0">
                <a:solidFill>
                  <a:schemeClr val="bg1"/>
                </a:solidFill>
                <a:effectLst>
                  <a:outerShdw blurRad="38100" dist="38100" dir="2700000" algn="tl">
                    <a:srgbClr val="000000">
                      <a:alpha val="43137"/>
                    </a:srgbClr>
                  </a:outerShdw>
                </a:effectLst>
                <a:latin typeface="Segoe" pitchFamily="34" charset="0"/>
              </a:rPr>
              <a:t>a</a:t>
            </a:r>
            <a:r>
              <a:rPr lang="en-US" sz="2400" baseline="-25000" dirty="0" smtClean="0">
                <a:solidFill>
                  <a:schemeClr val="bg1"/>
                </a:solidFill>
                <a:effectLst>
                  <a:outerShdw blurRad="38100" dist="38100" dir="2700000" algn="tl">
                    <a:srgbClr val="000000">
                      <a:alpha val="43137"/>
                    </a:srgbClr>
                  </a:outerShdw>
                </a:effectLst>
                <a:latin typeface="Segoe" pitchFamily="34" charset="0"/>
              </a:rPr>
              <a:t>1</a:t>
            </a:r>
            <a:r>
              <a:rPr lang="en-US" sz="2400" dirty="0" smtClean="0">
                <a:solidFill>
                  <a:schemeClr val="bg1"/>
                </a:solidFill>
                <a:effectLst>
                  <a:outerShdw blurRad="38100" dist="38100" dir="2700000" algn="tl">
                    <a:srgbClr val="000000">
                      <a:alpha val="43137"/>
                    </a:srgbClr>
                  </a:outerShdw>
                </a:effectLst>
                <a:latin typeface="Segoe" pitchFamily="34" charset="0"/>
              </a:rPr>
              <a:t> = </a:t>
            </a:r>
            <a:r>
              <a:rPr lang="en-US" sz="2400" dirty="0" smtClean="0">
                <a:solidFill>
                  <a:schemeClr val="bg1"/>
                </a:solidFill>
                <a:effectLst>
                  <a:outerShdw blurRad="38100" dist="38100" dir="2700000" algn="tl">
                    <a:srgbClr val="000000">
                      <a:alpha val="43137"/>
                    </a:srgbClr>
                  </a:outerShdw>
                </a:effectLst>
                <a:latin typeface="Segoe" pitchFamily="34" charset="0"/>
              </a:rPr>
              <a:t>a</a:t>
            </a:r>
            <a:r>
              <a:rPr lang="en-US" sz="2400" baseline="-25000" dirty="0" smtClean="0">
                <a:solidFill>
                  <a:schemeClr val="bg1"/>
                </a:solidFill>
                <a:effectLst>
                  <a:outerShdw blurRad="38100" dist="38100" dir="2700000" algn="tl">
                    <a:srgbClr val="000000">
                      <a:alpha val="43137"/>
                    </a:srgbClr>
                  </a:outerShdw>
                </a:effectLst>
                <a:latin typeface="Segoe" pitchFamily="34" charset="0"/>
              </a:rPr>
              <a:t>0</a:t>
            </a:r>
            <a:r>
              <a:rPr lang="en-US" sz="2400" dirty="0" smtClean="0">
                <a:solidFill>
                  <a:schemeClr val="bg1"/>
                </a:solidFill>
                <a:effectLst>
                  <a:outerShdw blurRad="38100" dist="38100" dir="2700000" algn="tl">
                    <a:srgbClr val="000000">
                      <a:alpha val="43137"/>
                    </a:srgbClr>
                  </a:outerShdw>
                </a:effectLst>
                <a:latin typeface="Segoe" pitchFamily="34" charset="0"/>
              </a:rPr>
              <a:t>+2</a:t>
            </a:r>
            <a:endParaRPr lang="en-US" sz="2400" dirty="0" smtClean="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Z3 2.0 released last week</a:t>
            </a:r>
            <a:endParaRPr lang="en-US" dirty="0"/>
          </a:p>
        </p:txBody>
      </p:sp>
      <p:sp>
        <p:nvSpPr>
          <p:cNvPr id="3" name="Content Placeholder 2"/>
          <p:cNvSpPr>
            <a:spLocks noGrp="1"/>
          </p:cNvSpPr>
          <p:nvPr>
            <p:ph idx="1"/>
          </p:nvPr>
        </p:nvSpPr>
        <p:spPr>
          <a:xfrm>
            <a:off x="447261" y="1306857"/>
            <a:ext cx="8382000" cy="3250121"/>
          </a:xfrm>
        </p:spPr>
        <p:txBody>
          <a:bodyPr/>
          <a:lstStyle/>
          <a:p>
            <a:pPr>
              <a:buNone/>
            </a:pPr>
            <a:r>
              <a:rPr lang="en-US" dirty="0" smtClean="0"/>
              <a:t>		</a:t>
            </a:r>
          </a:p>
          <a:p>
            <a:pPr>
              <a:buNone/>
            </a:pPr>
            <a:endParaRPr lang="en-US" dirty="0" smtClean="0"/>
          </a:p>
          <a:p>
            <a:endParaRPr lang="en-US" dirty="0" smtClean="0"/>
          </a:p>
          <a:p>
            <a:endParaRPr lang="en-US" dirty="0" smtClean="0"/>
          </a:p>
          <a:p>
            <a:pPr>
              <a:buNone/>
            </a:pPr>
            <a:endParaRPr lang="en-US" dirty="0" smtClean="0"/>
          </a:p>
          <a:p>
            <a:pPr>
              <a:buNone/>
            </a:pPr>
            <a:endParaRPr lang="en-US" dirty="0" smtClean="0"/>
          </a:p>
        </p:txBody>
      </p:sp>
      <p:grpSp>
        <p:nvGrpSpPr>
          <p:cNvPr id="4" name="Group 61"/>
          <p:cNvGrpSpPr/>
          <p:nvPr/>
        </p:nvGrpSpPr>
        <p:grpSpPr>
          <a:xfrm>
            <a:off x="1219200" y="2531164"/>
            <a:ext cx="7182679" cy="1669775"/>
            <a:chOff x="3313043" y="940904"/>
            <a:chExt cx="4982818" cy="1669775"/>
          </a:xfrm>
        </p:grpSpPr>
        <p:sp>
          <p:nvSpPr>
            <p:cNvPr id="6" name="Rectangle 5"/>
            <p:cNvSpPr/>
            <p:nvPr/>
          </p:nvSpPr>
          <p:spPr>
            <a:xfrm>
              <a:off x="3313043" y="940904"/>
              <a:ext cx="4982818" cy="1669775"/>
            </a:xfrm>
            <a:prstGeom prst="rect">
              <a:avLst/>
            </a:prstGeom>
          </p:spPr>
          <p:style>
            <a:lnRef idx="0">
              <a:schemeClr val="accent2"/>
            </a:lnRef>
            <a:fillRef idx="3">
              <a:schemeClr val="accent2"/>
            </a:fillRef>
            <a:effectRef idx="3">
              <a:schemeClr val="accent2"/>
            </a:effectRef>
            <a:fontRef idx="minor">
              <a:schemeClr val="lt1"/>
            </a:fontRef>
          </p:style>
          <p:txBody>
            <a:bodyPr rtlCol="0" anchor="t" anchorCtr="0"/>
            <a:lstStyle/>
            <a:p>
              <a:pPr algn="ctr"/>
              <a:r>
                <a:rPr lang="en-US" sz="2400" dirty="0" smtClean="0">
                  <a:latin typeface="Calibri" pitchFamily="34" charset="0"/>
                </a:rPr>
                <a:t>Theories</a:t>
              </a:r>
              <a:endParaRPr lang="en-US" sz="2400" dirty="0">
                <a:latin typeface="Calibri" pitchFamily="34" charset="0"/>
              </a:endParaRPr>
            </a:p>
          </p:txBody>
        </p:sp>
        <p:sp>
          <p:nvSpPr>
            <p:cNvPr id="11" name="Rounded Rectangle 10"/>
            <p:cNvSpPr/>
            <p:nvPr/>
          </p:nvSpPr>
          <p:spPr>
            <a:xfrm>
              <a:off x="3498701" y="1391479"/>
              <a:ext cx="1773655" cy="90114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err="1" smtClean="0">
                  <a:latin typeface="Calibri" pitchFamily="34" charset="0"/>
                </a:rPr>
                <a:t>Groebner</a:t>
              </a:r>
              <a:r>
                <a:rPr lang="en-US" sz="2000" b="1" dirty="0" smtClean="0">
                  <a:latin typeface="Calibri" pitchFamily="34" charset="0"/>
                </a:rPr>
                <a:t>-basis</a:t>
              </a:r>
            </a:p>
            <a:p>
              <a:pPr algn="ctr"/>
              <a:r>
                <a:rPr lang="en-US" sz="2000" b="1" dirty="0" smtClean="0">
                  <a:latin typeface="Calibri" pitchFamily="34" charset="0"/>
                </a:rPr>
                <a:t>for non-linear</a:t>
              </a:r>
            </a:p>
            <a:p>
              <a:pPr algn="ctr"/>
              <a:r>
                <a:rPr lang="en-US" sz="2000" b="1" dirty="0" smtClean="0">
                  <a:latin typeface="Calibri" pitchFamily="34" charset="0"/>
                </a:rPr>
                <a:t>arithmetic</a:t>
              </a:r>
              <a:endParaRPr lang="en-US" sz="2000" b="1" dirty="0">
                <a:latin typeface="Calibri" pitchFamily="34" charset="0"/>
              </a:endParaRPr>
            </a:p>
          </p:txBody>
        </p:sp>
        <p:sp>
          <p:nvSpPr>
            <p:cNvPr id="12" name="Rounded Rectangle 11"/>
            <p:cNvSpPr/>
            <p:nvPr/>
          </p:nvSpPr>
          <p:spPr>
            <a:xfrm>
              <a:off x="5461510" y="1391478"/>
              <a:ext cx="1230077" cy="94090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Recursive</a:t>
              </a:r>
            </a:p>
            <a:p>
              <a:pPr algn="ctr"/>
              <a:r>
                <a:rPr lang="en-US" sz="2000" b="1" dirty="0" smtClean="0">
                  <a:latin typeface="Calibri" pitchFamily="34" charset="0"/>
                </a:rPr>
                <a:t> data-types</a:t>
              </a:r>
              <a:endParaRPr lang="en-US" sz="2000" b="1" dirty="0">
                <a:latin typeface="Calibri" pitchFamily="34" charset="0"/>
              </a:endParaRPr>
            </a:p>
          </p:txBody>
        </p:sp>
      </p:grpSp>
      <p:sp>
        <p:nvSpPr>
          <p:cNvPr id="40" name="Rounded Rectangle 39"/>
          <p:cNvSpPr/>
          <p:nvPr/>
        </p:nvSpPr>
        <p:spPr>
          <a:xfrm>
            <a:off x="2212846" y="4625009"/>
            <a:ext cx="2080858" cy="68911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latin typeface="Calibri" pitchFamily="34" charset="0"/>
              </a:rPr>
              <a:t>Quantifiers:</a:t>
            </a:r>
          </a:p>
          <a:p>
            <a:pPr algn="ctr"/>
            <a:r>
              <a:rPr lang="en-US" b="1" dirty="0" smtClean="0">
                <a:latin typeface="Calibri" pitchFamily="34" charset="0"/>
              </a:rPr>
              <a:t>Super-position</a:t>
            </a:r>
            <a:endParaRPr lang="en-US" b="1" dirty="0">
              <a:latin typeface="Calibri" pitchFamily="34" charset="0"/>
            </a:endParaRPr>
          </a:p>
        </p:txBody>
      </p:sp>
      <p:sp>
        <p:nvSpPr>
          <p:cNvPr id="63" name="Rounded Rectangle 62"/>
          <p:cNvSpPr/>
          <p:nvPr/>
        </p:nvSpPr>
        <p:spPr>
          <a:xfrm>
            <a:off x="4969566" y="4664765"/>
            <a:ext cx="2226364" cy="64935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latin typeface="Calibri" pitchFamily="34" charset="0"/>
              </a:rPr>
              <a:t>Proof objects</a:t>
            </a:r>
          </a:p>
        </p:txBody>
      </p:sp>
      <p:sp>
        <p:nvSpPr>
          <p:cNvPr id="25" name="Rounded Rectangle 24"/>
          <p:cNvSpPr/>
          <p:nvPr/>
        </p:nvSpPr>
        <p:spPr>
          <a:xfrm>
            <a:off x="2232725" y="5711687"/>
            <a:ext cx="2034475" cy="642761"/>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latin typeface="Calibri" pitchFamily="34" charset="0"/>
              </a:rPr>
              <a:t>Parallel Z3</a:t>
            </a:r>
          </a:p>
        </p:txBody>
      </p:sp>
      <p:sp>
        <p:nvSpPr>
          <p:cNvPr id="26" name="Rounded Rectangle 25"/>
          <p:cNvSpPr/>
          <p:nvPr/>
        </p:nvSpPr>
        <p:spPr>
          <a:xfrm>
            <a:off x="5009323" y="5698435"/>
            <a:ext cx="2120348" cy="662641"/>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latin typeface="Calibri" pitchFamily="34" charset="0"/>
              </a:rPr>
              <a:t>Assumption tracking</a:t>
            </a:r>
          </a:p>
        </p:txBody>
      </p:sp>
      <p:sp>
        <p:nvSpPr>
          <p:cNvPr id="14" name="Rounded Rectangle 13"/>
          <p:cNvSpPr/>
          <p:nvPr/>
        </p:nvSpPr>
        <p:spPr>
          <a:xfrm>
            <a:off x="6318918" y="2975111"/>
            <a:ext cx="1844422" cy="94090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Combinatory</a:t>
            </a:r>
          </a:p>
          <a:p>
            <a:pPr algn="ctr"/>
            <a:r>
              <a:rPr lang="en-US" sz="2000" b="1" dirty="0" smtClean="0">
                <a:latin typeface="Calibri" pitchFamily="34" charset="0"/>
              </a:rPr>
              <a:t>Array </a:t>
            </a:r>
          </a:p>
          <a:p>
            <a:pPr algn="ctr"/>
            <a:r>
              <a:rPr lang="en-US" sz="2000" b="1" dirty="0" smtClean="0">
                <a:latin typeface="Calibri" pitchFamily="34" charset="0"/>
              </a:rPr>
              <a:t>Logic</a:t>
            </a:r>
            <a:endParaRPr lang="en-US" sz="2000" b="1" dirty="0">
              <a:latin typeface="Calibri" pitchFamily="34" charset="0"/>
            </a:endParaRPr>
          </a:p>
        </p:txBody>
      </p:sp>
      <p:sp>
        <p:nvSpPr>
          <p:cNvPr id="13" name="TextBox 12"/>
          <p:cNvSpPr txBox="1"/>
          <p:nvPr/>
        </p:nvSpPr>
        <p:spPr>
          <a:xfrm>
            <a:off x="609600" y="1295400"/>
            <a:ext cx="2645276" cy="584775"/>
          </a:xfrm>
          <a:prstGeom prst="rect">
            <a:avLst/>
          </a:prstGeom>
          <a:noFill/>
        </p:spPr>
        <p:txBody>
          <a:bodyPr wrap="none" rtlCol="0">
            <a:spAutoFit/>
          </a:bodyPr>
          <a:lstStyle/>
          <a:p>
            <a:r>
              <a:rPr lang="en-US" sz="3200" dirty="0" smtClean="0">
                <a:solidFill>
                  <a:schemeClr val="bg1"/>
                </a:solidFill>
              </a:rPr>
              <a:t>What is new?</a:t>
            </a:r>
            <a:endParaRPr lang="en-US" sz="3200" dirty="0" err="1" smtClean="0">
              <a:solidFill>
                <a:schemeClr val="bg1"/>
              </a:solidFill>
            </a:endParaRP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recent approaches</a:t>
            </a:r>
            <a:endParaRPr lang="en-US" dirty="0"/>
          </a:p>
        </p:txBody>
      </p:sp>
      <p:sp>
        <p:nvSpPr>
          <p:cNvPr id="3" name="Content Placeholder 2"/>
          <p:cNvSpPr>
            <a:spLocks noGrp="1"/>
          </p:cNvSpPr>
          <p:nvPr>
            <p:ph idx="1"/>
          </p:nvPr>
        </p:nvSpPr>
        <p:spPr>
          <a:xfrm>
            <a:off x="381000" y="1412875"/>
            <a:ext cx="8382000" cy="5078313"/>
          </a:xfrm>
        </p:spPr>
        <p:txBody>
          <a:bodyPr/>
          <a:lstStyle/>
          <a:p>
            <a:pPr>
              <a:buNone/>
            </a:pPr>
            <a:endParaRPr lang="en-US" dirty="0" smtClean="0"/>
          </a:p>
          <a:p>
            <a:pPr lvl="1"/>
            <a:r>
              <a:rPr lang="en-US" sz="2800" dirty="0" smtClean="0"/>
              <a:t>Difference logic: new literals based on activity</a:t>
            </a:r>
            <a:endParaRPr lang="en-US" sz="2800" dirty="0" smtClean="0"/>
          </a:p>
          <a:p>
            <a:pPr lvl="4"/>
            <a:r>
              <a:rPr lang="en-US" dirty="0" smtClean="0"/>
              <a:t>[Wang, Gupta, </a:t>
            </a:r>
            <a:r>
              <a:rPr lang="en-US" dirty="0" err="1" smtClean="0"/>
              <a:t>Ganai</a:t>
            </a:r>
            <a:r>
              <a:rPr lang="en-US" dirty="0" smtClean="0"/>
              <a:t>, </a:t>
            </a:r>
            <a:r>
              <a:rPr lang="en-US" dirty="0" smtClean="0"/>
              <a:t>DAC 2006] </a:t>
            </a:r>
            <a:endParaRPr lang="en-US" dirty="0" smtClean="0"/>
          </a:p>
          <a:p>
            <a:pPr lvl="4"/>
            <a:endParaRPr lang="en-US" dirty="0" smtClean="0"/>
          </a:p>
          <a:p>
            <a:pPr lvl="1"/>
            <a:r>
              <a:rPr lang="en-US" dirty="0" smtClean="0"/>
              <a:t>DPLL(</a:t>
            </a:r>
            <a:r>
              <a:rPr lang="en-US" dirty="0" smtClean="0">
                <a:latin typeface="Times New Roman"/>
                <a:cs typeface="Times New Roman"/>
                <a:sym typeface="MT Extra"/>
              </a:rPr>
              <a:t></a:t>
            </a:r>
            <a:r>
              <a:rPr lang="en-US" dirty="0" smtClean="0"/>
              <a:t>) </a:t>
            </a:r>
            <a:endParaRPr lang="en-US" dirty="0" smtClean="0"/>
          </a:p>
          <a:p>
            <a:pPr lvl="4"/>
            <a:r>
              <a:rPr lang="en-US" dirty="0" smtClean="0"/>
              <a:t>[Bjorner, </a:t>
            </a:r>
            <a:r>
              <a:rPr lang="en-US" dirty="0" err="1" smtClean="0"/>
              <a:t>Dutertre</a:t>
            </a:r>
            <a:r>
              <a:rPr lang="en-US" dirty="0" smtClean="0"/>
              <a:t>, de Moura, LPAR 2008</a:t>
            </a:r>
            <a:r>
              <a:rPr lang="en-US" dirty="0" smtClean="0"/>
              <a:t>]</a:t>
            </a:r>
          </a:p>
          <a:p>
            <a:pPr lvl="4"/>
            <a:endParaRPr lang="en-US" dirty="0" smtClean="0"/>
          </a:p>
          <a:p>
            <a:pPr lvl="1"/>
            <a:r>
              <a:rPr lang="en-US" dirty="0" smtClean="0"/>
              <a:t>1-consistent resolution</a:t>
            </a:r>
          </a:p>
          <a:p>
            <a:pPr lvl="4"/>
            <a:r>
              <a:rPr lang="en-US" dirty="0" smtClean="0"/>
              <a:t>[Cotton</a:t>
            </a:r>
            <a:r>
              <a:rPr lang="en-US" dirty="0" smtClean="0"/>
              <a:t>, </a:t>
            </a:r>
            <a:r>
              <a:rPr lang="en-US" dirty="0" smtClean="0"/>
              <a:t>Thesis, </a:t>
            </a:r>
            <a:r>
              <a:rPr lang="en-US" dirty="0" err="1" smtClean="0"/>
              <a:t>Verimag</a:t>
            </a:r>
            <a:r>
              <a:rPr lang="en-US" dirty="0" smtClean="0"/>
              <a:t>, Yesterday 2009]</a:t>
            </a:r>
          </a:p>
          <a:p>
            <a:pPr lvl="4"/>
            <a:endParaRPr lang="en-US" dirty="0" smtClean="0"/>
          </a:p>
          <a:p>
            <a:pPr lvl="1"/>
            <a:r>
              <a:rPr lang="en-US" sz="2400" dirty="0" smtClean="0"/>
              <a:t>Abstract DPLL/Generalizing DPLL to Richer Logics</a:t>
            </a:r>
          </a:p>
          <a:p>
            <a:pPr lvl="4"/>
            <a:r>
              <a:rPr lang="en-US" dirty="0" smtClean="0"/>
              <a:t>[</a:t>
            </a:r>
            <a:r>
              <a:rPr lang="en-US" dirty="0" err="1" smtClean="0"/>
              <a:t>Kuehlmann</a:t>
            </a:r>
            <a:r>
              <a:rPr lang="en-US" dirty="0" smtClean="0"/>
              <a:t>, McMillan, </a:t>
            </a:r>
            <a:r>
              <a:rPr lang="en-US" dirty="0" err="1" smtClean="0"/>
              <a:t>Sagiv</a:t>
            </a:r>
            <a:r>
              <a:rPr lang="en-US" dirty="0" smtClean="0"/>
              <a:t>, </a:t>
            </a:r>
            <a:r>
              <a:rPr lang="en-US" dirty="0" smtClean="0"/>
              <a:t>CAV 2009]</a:t>
            </a:r>
            <a:endParaRPr lang="en-US" dirty="0"/>
          </a:p>
        </p:txBody>
      </p:sp>
      <p:sp>
        <p:nvSpPr>
          <p:cNvPr id="2385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3859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95250" cy="190500"/>
          </a:xfrm>
          <a:prstGeom prst="rect">
            <a:avLst/>
          </a:prstGeom>
          <a:noFill/>
        </p:spPr>
      </p:pic>
      <p:sp>
        <p:nvSpPr>
          <p:cNvPr id="2385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38595"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95250" cy="190500"/>
          </a:xfrm>
          <a:prstGeom prst="rect">
            <a:avLst/>
          </a:prstGeom>
          <a:noFill/>
        </p:spPr>
      </p:pic>
      <p:sp>
        <p:nvSpPr>
          <p:cNvPr id="2385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38597"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95250" cy="190500"/>
          </a:xfrm>
          <a:prstGeom prst="rect">
            <a:avLst/>
          </a:prstGeom>
          <a:noFill/>
        </p:spPr>
      </p:pic>
      <p:sp>
        <p:nvSpPr>
          <p:cNvPr id="2386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38599" name="Picture 7"/>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95250" cy="190500"/>
          </a:xfrm>
          <a:prstGeom prst="rect">
            <a:avLst/>
          </a:prstGeom>
          <a:noFill/>
        </p:spPr>
      </p:pic>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772793"/>
          </a:xfrm>
        </p:spPr>
        <p:txBody>
          <a:bodyPr/>
          <a:lstStyle/>
          <a:p>
            <a:pPr lvl="0"/>
            <a:r>
              <a:rPr lang="en-US" sz="4400" dirty="0" smtClean="0">
                <a:solidFill>
                  <a:srgbClr val="F1C283"/>
                </a:solidFill>
              </a:rPr>
              <a:t>#6 Model-based Testing</a:t>
            </a:r>
            <a:br>
              <a:rPr lang="en-US" sz="4400" dirty="0" smtClean="0">
                <a:solidFill>
                  <a:srgbClr val="F1C283"/>
                </a:solidFill>
              </a:rPr>
            </a:br>
            <a:r>
              <a:rPr lang="en-US" sz="4400" dirty="0" smtClean="0">
                <a:solidFill>
                  <a:srgbClr val="F1C283"/>
                </a:solidFill>
              </a:rPr>
              <a:t>#7 Test-input generation</a:t>
            </a:r>
            <a:br>
              <a:rPr lang="en-US" sz="4400" dirty="0" smtClean="0">
                <a:solidFill>
                  <a:srgbClr val="F1C283"/>
                </a:solidFill>
              </a:rPr>
            </a:br>
            <a:r>
              <a:rPr lang="en-US" sz="4000" dirty="0" smtClean="0">
                <a:solidFill>
                  <a:srgbClr val="F1C283"/>
                </a:solidFill>
              </a:rPr>
              <a:t>#8 Model-program exploration</a:t>
            </a:r>
            <a:endParaRPr lang="en-US" sz="4400" dirty="0">
              <a:solidFill>
                <a:srgbClr val="F1C283"/>
              </a:solidFill>
            </a:endParaRPr>
          </a:p>
        </p:txBody>
      </p:sp>
      <p:graphicFrame>
        <p:nvGraphicFramePr>
          <p:cNvPr id="5" name="Chart 4"/>
          <p:cNvGraphicFramePr/>
          <p:nvPr/>
        </p:nvGraphicFramePr>
        <p:xfrm>
          <a:off x="4562476" y="1790700"/>
          <a:ext cx="5829300" cy="5067300"/>
        </p:xfrm>
        <a:graphic>
          <a:graphicData uri="http://schemas.openxmlformats.org/drawingml/2006/chart">
            <c:chart xmlns:c="http://schemas.openxmlformats.org/drawingml/2006/chart" xmlns:r="http://schemas.openxmlformats.org/officeDocument/2006/relationships" r:id="rId2"/>
          </a:graphicData>
        </a:graphic>
      </p:graphicFrame>
      <p:sp>
        <p:nvSpPr>
          <p:cNvPr id="6" name="Striped Right Arrow 5"/>
          <p:cNvSpPr/>
          <p:nvPr/>
        </p:nvSpPr>
        <p:spPr>
          <a:xfrm>
            <a:off x="4309573" y="4788981"/>
            <a:ext cx="1981200" cy="609600"/>
          </a:xfrm>
          <a:prstGeom prst="striped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2"/>
                </a:solidFill>
              </a:rPr>
              <a:t>Behavioral modeling</a:t>
            </a:r>
            <a:endParaRPr lang="en-US" sz="1200" dirty="0">
              <a:solidFill>
                <a:schemeClr val="bg2"/>
              </a:solidFill>
            </a:endParaRPr>
          </a:p>
        </p:txBody>
      </p:sp>
      <p:sp>
        <p:nvSpPr>
          <p:cNvPr id="7" name="Striped Right Arrow 6"/>
          <p:cNvSpPr/>
          <p:nvPr/>
        </p:nvSpPr>
        <p:spPr>
          <a:xfrm>
            <a:off x="4299524" y="4043729"/>
            <a:ext cx="1981200" cy="609600"/>
          </a:xfrm>
          <a:prstGeom prst="stripedRightArrow">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smtClean="0">
                <a:solidFill>
                  <a:schemeClr val="bg2"/>
                </a:solidFill>
              </a:rPr>
              <a:t>Scenarios (slicing)</a:t>
            </a:r>
            <a:endParaRPr lang="en-US" sz="1200">
              <a:solidFill>
                <a:schemeClr val="bg2"/>
              </a:solidFill>
            </a:endParaRPr>
          </a:p>
        </p:txBody>
      </p:sp>
      <p:sp>
        <p:nvSpPr>
          <p:cNvPr id="8" name="Striped Right Arrow 7"/>
          <p:cNvSpPr/>
          <p:nvPr/>
        </p:nvSpPr>
        <p:spPr>
          <a:xfrm>
            <a:off x="4319622" y="5478968"/>
            <a:ext cx="1981200" cy="609600"/>
          </a:xfrm>
          <a:prstGeom prst="stripedRightArrow">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2"/>
                </a:solidFill>
              </a:rPr>
              <a:t>Scenarios (slicing)</a:t>
            </a:r>
            <a:endParaRPr lang="en-US" sz="1200" dirty="0">
              <a:solidFill>
                <a:schemeClr val="bg2"/>
              </a:solidFill>
            </a:endParaRPr>
          </a:p>
        </p:txBody>
      </p:sp>
      <p:sp>
        <p:nvSpPr>
          <p:cNvPr id="9" name="Striped Right Arrow 8"/>
          <p:cNvSpPr/>
          <p:nvPr/>
        </p:nvSpPr>
        <p:spPr>
          <a:xfrm>
            <a:off x="4269380" y="3118443"/>
            <a:ext cx="1981200" cy="609600"/>
          </a:xfrm>
          <a:prstGeom prst="stripedRightArrow">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2"/>
                </a:solidFill>
              </a:rPr>
              <a:t>Adapter for testing</a:t>
            </a:r>
            <a:endParaRPr lang="en-US" sz="1200" dirty="0">
              <a:solidFill>
                <a:schemeClr val="bg2"/>
              </a:solidFill>
            </a:endParaRPr>
          </a:p>
        </p:txBody>
      </p:sp>
      <p:sp>
        <p:nvSpPr>
          <p:cNvPr id="11" name="Content Placeholder 18"/>
          <p:cNvSpPr txBox="1">
            <a:spLocks/>
          </p:cNvSpPr>
          <p:nvPr/>
        </p:nvSpPr>
        <p:spPr>
          <a:xfrm>
            <a:off x="381000" y="2133600"/>
            <a:ext cx="4114800" cy="4518160"/>
          </a:xfrm>
          <a:prstGeom prst="rect">
            <a:avLst/>
          </a:prstGeom>
        </p:spPr>
        <p:txBody>
          <a:bodyPr/>
          <a:lstStyle/>
          <a:p>
            <a:pPr marL="414057" lvl="0" indent="-362465">
              <a:lnSpc>
                <a:spcPct val="90000"/>
              </a:lnSpc>
              <a:spcBef>
                <a:spcPct val="20000"/>
              </a:spcBef>
              <a:buSzPct val="90000"/>
              <a:defRPr/>
            </a:pPr>
            <a:r>
              <a:rPr lang="en-US" sz="2000" b="1" dirty="0" smtClean="0">
                <a:solidFill>
                  <a:schemeClr val="bg1"/>
                </a:solidFill>
              </a:rPr>
              <a:t>Example MSFT protocol</a:t>
            </a:r>
          </a:p>
          <a:p>
            <a:pPr marL="384954" lvl="0" indent="-384954">
              <a:lnSpc>
                <a:spcPct val="90000"/>
              </a:lnSpc>
              <a:spcBef>
                <a:spcPct val="20000"/>
              </a:spcBef>
              <a:buSzPct val="90000"/>
              <a:buBlip>
                <a:blip r:embed="rId3"/>
              </a:buBlip>
              <a:defRPr/>
            </a:pPr>
            <a:r>
              <a:rPr lang="en-US" dirty="0" smtClean="0">
                <a:solidFill>
                  <a:schemeClr val="bg1"/>
                </a:solidFill>
              </a:rPr>
              <a:t>SMB2 (= remote file) Protocol Specification</a:t>
            </a:r>
          </a:p>
          <a:p>
            <a:pPr marL="384954" lvl="0" indent="-384954">
              <a:lnSpc>
                <a:spcPct val="90000"/>
              </a:lnSpc>
              <a:spcBef>
                <a:spcPct val="20000"/>
              </a:spcBef>
              <a:buSzPct val="90000"/>
              <a:buBlip>
                <a:blip r:embed="rId3"/>
              </a:buBlip>
              <a:defRPr/>
            </a:pPr>
            <a:r>
              <a:rPr lang="en-US" dirty="0" smtClean="0">
                <a:solidFill>
                  <a:schemeClr val="bg1"/>
                </a:solidFill>
              </a:rPr>
              <a:t>200+ other Microsoft Protocols</a:t>
            </a:r>
          </a:p>
          <a:p>
            <a:pPr marL="384175" marR="0" lvl="0" indent="-384175" algn="l" defTabSz="912813" rtl="0" eaLnBrk="1" fontAlgn="base" latinLnBrk="0" hangingPunct="1">
              <a:lnSpc>
                <a:spcPct val="90000"/>
              </a:lnSpc>
              <a:spcBef>
                <a:spcPct val="20000"/>
              </a:spcBef>
              <a:spcAft>
                <a:spcPct val="0"/>
              </a:spcAft>
              <a:buClrTx/>
              <a:buSzPct val="90000"/>
              <a:buFontTx/>
              <a:buNone/>
              <a:tabLst/>
              <a:defRPr/>
            </a:pPr>
            <a:endParaRPr kumimoji="0" lang="en-US" b="1" i="0" u="none" strike="noStrike" kern="1200" cap="none" spc="0" normalizeH="0" baseline="0" noProof="0" dirty="0" smtClean="0">
              <a:ln>
                <a:noFill/>
              </a:ln>
              <a:solidFill>
                <a:schemeClr val="bg1"/>
              </a:solidFill>
              <a:effectLst/>
              <a:uLnTx/>
              <a:uFillTx/>
              <a:latin typeface="+mn-lt"/>
              <a:ea typeface="+mn-ea"/>
              <a:cs typeface="+mn-cs"/>
            </a:endParaRPr>
          </a:p>
          <a:p>
            <a:pPr marL="384175" lvl="0" indent="-384175">
              <a:lnSpc>
                <a:spcPct val="90000"/>
              </a:lnSpc>
              <a:spcBef>
                <a:spcPct val="20000"/>
              </a:spcBef>
              <a:buSzPct val="90000"/>
            </a:pPr>
            <a:r>
              <a:rPr lang="en-US" dirty="0" smtClean="0">
                <a:solidFill>
                  <a:schemeClr val="bg1"/>
                </a:solidFill>
              </a:rPr>
              <a:t>#6: Symbolic Exploration of protocol models to generate</a:t>
            </a:r>
            <a:br>
              <a:rPr lang="en-US" dirty="0" smtClean="0">
                <a:solidFill>
                  <a:schemeClr val="bg1"/>
                </a:solidFill>
              </a:rPr>
            </a:br>
            <a:r>
              <a:rPr lang="en-US" dirty="0" smtClean="0">
                <a:solidFill>
                  <a:schemeClr val="bg1"/>
                </a:solidFill>
              </a:rPr>
              <a:t>tests.</a:t>
            </a:r>
            <a:r>
              <a:rPr lang="en-US" dirty="0" smtClean="0">
                <a:solidFill>
                  <a:schemeClr val="bg1"/>
                </a:solidFill>
                <a:latin typeface="+mn-lt"/>
              </a:rPr>
              <a:t/>
            </a:r>
            <a:br>
              <a:rPr lang="en-US" dirty="0" smtClean="0">
                <a:solidFill>
                  <a:schemeClr val="bg1"/>
                </a:solidFill>
                <a:latin typeface="+mn-lt"/>
              </a:rPr>
            </a:br>
            <a:endParaRPr lang="en-US" dirty="0" smtClean="0">
              <a:solidFill>
                <a:schemeClr val="bg1"/>
              </a:solidFill>
              <a:latin typeface="+mn-lt"/>
            </a:endParaRPr>
          </a:p>
          <a:p>
            <a:pPr marL="384175" marR="0" lvl="0" indent="-384175" algn="l" defTabSz="912813" rtl="0" eaLnBrk="1" fontAlgn="base" latinLnBrk="0" hangingPunct="1">
              <a:lnSpc>
                <a:spcPct val="90000"/>
              </a:lnSpc>
              <a:spcBef>
                <a:spcPct val="20000"/>
              </a:spcBef>
              <a:spcAft>
                <a:spcPct val="0"/>
              </a:spcAft>
              <a:buClrTx/>
              <a:buSzPct val="90000"/>
              <a:buFontTx/>
              <a:buNone/>
              <a:tabLst/>
              <a:defRPr/>
            </a:pPr>
            <a:r>
              <a:rPr kumimoji="0" lang="en-US" i="0" u="none" strike="noStrike" kern="1200" cap="none" spc="0" normalizeH="0" baseline="0" noProof="0" dirty="0" smtClean="0">
                <a:ln>
                  <a:noFill/>
                </a:ln>
                <a:solidFill>
                  <a:schemeClr val="bg1"/>
                </a:solidFill>
                <a:effectLst/>
                <a:uLnTx/>
                <a:uFillTx/>
                <a:latin typeface="+mn-lt"/>
                <a:ea typeface="+mn-ea"/>
                <a:cs typeface="+mn-cs"/>
              </a:rPr>
              <a:t>#7</a:t>
            </a:r>
            <a:r>
              <a:rPr lang="en-US" dirty="0" smtClean="0">
                <a:solidFill>
                  <a:schemeClr val="bg1"/>
                </a:solidFill>
                <a:latin typeface="+mn-lt"/>
              </a:rPr>
              <a:t>: Pair-wise independent input</a:t>
            </a:r>
          </a:p>
          <a:p>
            <a:pPr marL="384175" marR="0" lvl="0" indent="-384175" algn="l" defTabSz="912813" rtl="0" eaLnBrk="1" fontAlgn="base" latinLnBrk="0" hangingPunct="1">
              <a:lnSpc>
                <a:spcPct val="90000"/>
              </a:lnSpc>
              <a:spcBef>
                <a:spcPct val="20000"/>
              </a:spcBef>
              <a:spcAft>
                <a:spcPct val="0"/>
              </a:spcAft>
              <a:buClrTx/>
              <a:buSzPct val="90000"/>
              <a:buFontTx/>
              <a:buNone/>
              <a:tabLst/>
              <a:defRPr/>
            </a:pPr>
            <a:r>
              <a:rPr lang="en-US" dirty="0" smtClean="0">
                <a:solidFill>
                  <a:schemeClr val="bg1"/>
                </a:solidFill>
                <a:latin typeface="+mn-lt"/>
              </a:rPr>
              <a:t>g</a:t>
            </a:r>
            <a:r>
              <a:rPr kumimoji="0" lang="en-US" i="0" u="none" strike="noStrike" kern="1200" cap="none" spc="0" normalizeH="0" baseline="0" noProof="0" dirty="0" err="1" smtClean="0">
                <a:ln>
                  <a:noFill/>
                </a:ln>
                <a:solidFill>
                  <a:schemeClr val="bg1"/>
                </a:solidFill>
                <a:effectLst/>
                <a:uLnTx/>
                <a:uFillTx/>
                <a:latin typeface="+mn-lt"/>
                <a:ea typeface="+mn-ea"/>
                <a:cs typeface="+mn-cs"/>
              </a:rPr>
              <a:t>eneration</a:t>
            </a:r>
            <a:r>
              <a:rPr kumimoji="0" lang="en-US" i="0" u="none" strike="noStrike" kern="1200" cap="none" spc="0" normalizeH="0" baseline="0" noProof="0" dirty="0" smtClean="0">
                <a:ln>
                  <a:noFill/>
                </a:ln>
                <a:solidFill>
                  <a:schemeClr val="bg1"/>
                </a:solidFill>
                <a:effectLst/>
                <a:uLnTx/>
                <a:uFillTx/>
                <a:latin typeface="+mn-lt"/>
                <a:ea typeface="+mn-ea"/>
                <a:cs typeface="+mn-cs"/>
              </a:rPr>
              <a:t> for constrained algebraic data-types</a:t>
            </a:r>
            <a:r>
              <a:rPr lang="en-US" dirty="0" smtClean="0">
                <a:solidFill>
                  <a:schemeClr val="bg1"/>
                </a:solidFill>
                <a:latin typeface="+mn-lt"/>
              </a:rPr>
              <a:t>.</a:t>
            </a:r>
            <a:endParaRPr kumimoji="0" lang="en-US" i="0" u="none" strike="noStrike" kern="1200" cap="none" spc="0" normalizeH="0" noProof="0" dirty="0" smtClean="0">
              <a:ln>
                <a:noFill/>
              </a:ln>
              <a:solidFill>
                <a:schemeClr val="bg1"/>
              </a:solidFill>
              <a:effectLst/>
              <a:uLnTx/>
              <a:uFillTx/>
              <a:latin typeface="+mn-lt"/>
              <a:ea typeface="+mn-ea"/>
              <a:cs typeface="+mn-cs"/>
            </a:endParaRPr>
          </a:p>
          <a:p>
            <a:pPr marL="384175" lvl="0" indent="-384175">
              <a:lnSpc>
                <a:spcPct val="90000"/>
              </a:lnSpc>
              <a:spcBef>
                <a:spcPct val="20000"/>
              </a:spcBef>
              <a:buSzPct val="90000"/>
            </a:pPr>
            <a:endParaRPr lang="en-US" dirty="0" smtClean="0">
              <a:solidFill>
                <a:schemeClr val="bg1"/>
              </a:solidFill>
              <a:latin typeface="+mn-lt"/>
            </a:endParaRPr>
          </a:p>
          <a:p>
            <a:pPr marL="384175" marR="0" lvl="0" indent="-384175" algn="l" defTabSz="912813" rtl="0" eaLnBrk="1" fontAlgn="base" latinLnBrk="0" hangingPunct="1">
              <a:lnSpc>
                <a:spcPct val="90000"/>
              </a:lnSpc>
              <a:spcBef>
                <a:spcPct val="20000"/>
              </a:spcBef>
              <a:spcAft>
                <a:spcPct val="0"/>
              </a:spcAft>
              <a:buClrTx/>
              <a:buSzPct val="90000"/>
              <a:buFontTx/>
              <a:buNone/>
              <a:tabLst/>
              <a:defRPr/>
            </a:pPr>
            <a:r>
              <a:rPr kumimoji="0" lang="en-US" i="0" u="none" strike="noStrike" kern="1200" cap="none" spc="0" normalizeH="0" baseline="0" noProof="0" dirty="0" smtClean="0">
                <a:ln>
                  <a:noFill/>
                </a:ln>
                <a:solidFill>
                  <a:schemeClr val="bg1"/>
                </a:solidFill>
                <a:effectLst/>
                <a:uLnTx/>
                <a:uFillTx/>
                <a:latin typeface="+mn-lt"/>
                <a:ea typeface="+mn-ea"/>
                <a:cs typeface="+mn-cs"/>
              </a:rPr>
              <a:t>#8: Design time model debugging using Bounded Model Checking</a:t>
            </a: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6019800" y="3810000"/>
            <a:ext cx="1981200" cy="121920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Rectangle 4"/>
          <p:cNvSpPr/>
          <p:nvPr/>
        </p:nvSpPr>
        <p:spPr>
          <a:xfrm>
            <a:off x="0" y="0"/>
            <a:ext cx="9144000" cy="523220"/>
          </a:xfrm>
          <a:prstGeom prst="rect">
            <a:avLst/>
          </a:prstGeom>
        </p:spPr>
        <p:txBody>
          <a:bodyPr wrap="square">
            <a:spAutoFit/>
          </a:bodyPr>
          <a:lstStyle/>
          <a:p>
            <a:pPr algn="ctr"/>
            <a:r>
              <a:rPr lang="en-US" sz="2800" dirty="0" smtClean="0">
                <a:solidFill>
                  <a:schemeClr val="accent1">
                    <a:lumMod val="75000"/>
                  </a:schemeClr>
                </a:solidFill>
              </a:rPr>
              <a:t>#9 Model-based development</a:t>
            </a:r>
          </a:p>
        </p:txBody>
      </p:sp>
      <p:sp>
        <p:nvSpPr>
          <p:cNvPr id="10" name="TextBox 9"/>
          <p:cNvSpPr txBox="1"/>
          <p:nvPr/>
        </p:nvSpPr>
        <p:spPr>
          <a:xfrm>
            <a:off x="297713" y="533400"/>
            <a:ext cx="8399720" cy="1323439"/>
          </a:xfrm>
          <a:prstGeom prst="rect">
            <a:avLst/>
          </a:prstGeom>
          <a:noFill/>
        </p:spPr>
        <p:txBody>
          <a:bodyPr wrap="square" rtlCol="0">
            <a:spAutoFit/>
          </a:bodyPr>
          <a:lstStyle/>
          <a:p>
            <a:pPr algn="ctr"/>
            <a:r>
              <a:rPr lang="en-US" sz="1600" b="1" dirty="0" smtClean="0">
                <a:solidFill>
                  <a:schemeClr val="bg1"/>
                </a:solidFill>
              </a:rPr>
              <a:t>The model finding procedure in FORMULA allows to:</a:t>
            </a:r>
          </a:p>
          <a:p>
            <a:pPr algn="ctr"/>
            <a:endParaRPr lang="en-US" sz="1600" dirty="0" smtClean="0">
              <a:solidFill>
                <a:schemeClr val="bg1"/>
              </a:solidFill>
            </a:endParaRPr>
          </a:p>
          <a:p>
            <a:pPr marL="342900" indent="-342900" algn="ctr">
              <a:buAutoNum type="arabicPeriod"/>
            </a:pPr>
            <a:r>
              <a:rPr lang="en-US" sz="1600" dirty="0" smtClean="0">
                <a:solidFill>
                  <a:schemeClr val="bg1"/>
                </a:solidFill>
              </a:rPr>
              <a:t>Determine if a composition of abstractions contains inconsistencies</a:t>
            </a:r>
          </a:p>
          <a:p>
            <a:pPr marL="342900" indent="-342900" algn="ctr">
              <a:buAutoNum type="arabicPeriod"/>
            </a:pPr>
            <a:r>
              <a:rPr lang="en-US" sz="1600" dirty="0" smtClean="0">
                <a:solidFill>
                  <a:schemeClr val="bg1"/>
                </a:solidFill>
              </a:rPr>
              <a:t>Construct (partial) architectures that satisfy many domain constraints.</a:t>
            </a:r>
          </a:p>
          <a:p>
            <a:pPr marL="342900" indent="-342900" algn="ctr">
              <a:buAutoNum type="arabicPeriod"/>
            </a:pPr>
            <a:r>
              <a:rPr lang="en-US" sz="1600" dirty="0" smtClean="0">
                <a:solidFill>
                  <a:schemeClr val="bg1"/>
                </a:solidFill>
              </a:rPr>
              <a:t>Generate design spaces of architectural invariants.</a:t>
            </a:r>
            <a:endParaRPr lang="en-US" sz="1600" dirty="0">
              <a:solidFill>
                <a:schemeClr val="bg1"/>
              </a:solidFill>
            </a:endParaRPr>
          </a:p>
        </p:txBody>
      </p:sp>
      <p:pic>
        <p:nvPicPr>
          <p:cNvPr id="2050" name="Picture 2"/>
          <p:cNvPicPr>
            <a:picLocks noChangeAspect="1" noChangeArrowheads="1"/>
          </p:cNvPicPr>
          <p:nvPr/>
        </p:nvPicPr>
        <p:blipFill>
          <a:blip r:embed="rId2" cstate="print"/>
          <a:srcRect/>
          <a:stretch>
            <a:fillRect/>
          </a:stretch>
        </p:blipFill>
        <p:spPr bwMode="auto">
          <a:xfrm>
            <a:off x="249233" y="2438400"/>
            <a:ext cx="4627567" cy="2057400"/>
          </a:xfrm>
          <a:prstGeom prst="rect">
            <a:avLst/>
          </a:prstGeom>
          <a:noFill/>
          <a:ln w="9525">
            <a:solidFill>
              <a:schemeClr val="bg1"/>
            </a:solidFill>
            <a:miter lim="800000"/>
            <a:headEnd/>
            <a:tailEnd/>
          </a:ln>
          <a:effectLst>
            <a:outerShdw blurRad="50800" dist="38100" dir="2700000" algn="tl" rotWithShape="0">
              <a:prstClr val="black">
                <a:alpha val="40000"/>
              </a:prstClr>
            </a:outerShdw>
          </a:effectLst>
        </p:spPr>
      </p:pic>
      <p:sp>
        <p:nvSpPr>
          <p:cNvPr id="13" name="Rectangle 12"/>
          <p:cNvSpPr/>
          <p:nvPr/>
        </p:nvSpPr>
        <p:spPr>
          <a:xfrm>
            <a:off x="4343400" y="4191000"/>
            <a:ext cx="228600" cy="2286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solidFill>
              </a:rPr>
              <a:t>1</a:t>
            </a:r>
            <a:endParaRPr lang="en-US" dirty="0">
              <a:solidFill>
                <a:schemeClr val="bg1"/>
              </a:solidFill>
            </a:endParaRPr>
          </a:p>
        </p:txBody>
      </p:sp>
      <p:sp>
        <p:nvSpPr>
          <p:cNvPr id="20" name="Rectangle 19"/>
          <p:cNvSpPr/>
          <p:nvPr/>
        </p:nvSpPr>
        <p:spPr>
          <a:xfrm>
            <a:off x="3733800" y="3810000"/>
            <a:ext cx="228600" cy="2286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solidFill>
              </a:rPr>
              <a:t>2</a:t>
            </a:r>
            <a:endParaRPr lang="en-US" dirty="0">
              <a:solidFill>
                <a:schemeClr val="bg1"/>
              </a:solidFill>
            </a:endParaRPr>
          </a:p>
        </p:txBody>
      </p:sp>
      <p:sp>
        <p:nvSpPr>
          <p:cNvPr id="21" name="Rectangle 20"/>
          <p:cNvSpPr/>
          <p:nvPr/>
        </p:nvSpPr>
        <p:spPr>
          <a:xfrm>
            <a:off x="3581400" y="3276600"/>
            <a:ext cx="228600" cy="2286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solidFill>
              </a:rPr>
              <a:t>3</a:t>
            </a:r>
            <a:endParaRPr lang="en-US" dirty="0">
              <a:solidFill>
                <a:schemeClr val="bg1"/>
              </a:solidFill>
            </a:endParaRPr>
          </a:p>
        </p:txBody>
      </p:sp>
      <p:sp>
        <p:nvSpPr>
          <p:cNvPr id="22" name="Rectangle 21"/>
          <p:cNvSpPr/>
          <p:nvPr/>
        </p:nvSpPr>
        <p:spPr>
          <a:xfrm>
            <a:off x="3276600" y="3048000"/>
            <a:ext cx="228600" cy="2286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chemeClr val="bg1"/>
                </a:solidFill>
              </a:rPr>
              <a:t>4</a:t>
            </a:r>
          </a:p>
        </p:txBody>
      </p:sp>
      <p:sp>
        <p:nvSpPr>
          <p:cNvPr id="23" name="Rectangle 22"/>
          <p:cNvSpPr/>
          <p:nvPr/>
        </p:nvSpPr>
        <p:spPr>
          <a:xfrm>
            <a:off x="3962400" y="2667000"/>
            <a:ext cx="228600" cy="2286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chemeClr val="bg1"/>
                </a:solidFill>
              </a:rPr>
              <a:t>5</a:t>
            </a:r>
          </a:p>
        </p:txBody>
      </p:sp>
      <p:sp>
        <p:nvSpPr>
          <p:cNvPr id="24" name="Rectangle 23"/>
          <p:cNvSpPr/>
          <p:nvPr/>
        </p:nvSpPr>
        <p:spPr>
          <a:xfrm>
            <a:off x="4648200" y="2438400"/>
            <a:ext cx="228600" cy="2286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solidFill>
              </a:rPr>
              <a:t>6</a:t>
            </a:r>
            <a:endParaRPr lang="en-US" dirty="0">
              <a:solidFill>
                <a:schemeClr val="bg1"/>
              </a:solidFill>
            </a:endParaRPr>
          </a:p>
        </p:txBody>
      </p:sp>
      <p:cxnSp>
        <p:nvCxnSpPr>
          <p:cNvPr id="30" name="Shape 29"/>
          <p:cNvCxnSpPr>
            <a:stCxn id="13" idx="0"/>
            <a:endCxn id="22" idx="1"/>
          </p:cNvCxnSpPr>
          <p:nvPr/>
        </p:nvCxnSpPr>
        <p:spPr>
          <a:xfrm rot="16200000" flipV="1">
            <a:off x="3352800" y="3086100"/>
            <a:ext cx="1028700" cy="1181100"/>
          </a:xfrm>
          <a:prstGeom prst="curvedConnector4">
            <a:avLst>
              <a:gd name="adj1" fmla="val 44444"/>
              <a:gd name="adj2" fmla="val 119355"/>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 name="Shape 31"/>
          <p:cNvCxnSpPr>
            <a:stCxn id="13" idx="0"/>
            <a:endCxn id="21" idx="1"/>
          </p:cNvCxnSpPr>
          <p:nvPr/>
        </p:nvCxnSpPr>
        <p:spPr>
          <a:xfrm rot="16200000" flipV="1">
            <a:off x="3619500" y="3352800"/>
            <a:ext cx="800100" cy="876300"/>
          </a:xfrm>
          <a:prstGeom prst="curvedConnector4">
            <a:avLst>
              <a:gd name="adj1" fmla="val 42857"/>
              <a:gd name="adj2" fmla="val 126087"/>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0" name="Shape 39"/>
          <p:cNvCxnSpPr>
            <a:stCxn id="21" idx="3"/>
            <a:endCxn id="23" idx="2"/>
          </p:cNvCxnSpPr>
          <p:nvPr/>
        </p:nvCxnSpPr>
        <p:spPr>
          <a:xfrm flipV="1">
            <a:off x="3810000" y="2895600"/>
            <a:ext cx="266700" cy="495300"/>
          </a:xfrm>
          <a:prstGeom prst="curvedConnector2">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2" name="Shape 41"/>
          <p:cNvCxnSpPr>
            <a:stCxn id="22" idx="0"/>
            <a:endCxn id="24" idx="1"/>
          </p:cNvCxnSpPr>
          <p:nvPr/>
        </p:nvCxnSpPr>
        <p:spPr>
          <a:xfrm rot="5400000" flipH="1" flipV="1">
            <a:off x="3771900" y="2171700"/>
            <a:ext cx="495300" cy="1257300"/>
          </a:xfrm>
          <a:prstGeom prst="curvedConnector2">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228600" y="4661118"/>
            <a:ext cx="4648200" cy="2062103"/>
          </a:xfrm>
          <a:prstGeom prst="rect">
            <a:avLst/>
          </a:prstGeom>
          <a:noFill/>
        </p:spPr>
        <p:txBody>
          <a:bodyPr wrap="square" rtlCol="0">
            <a:spAutoFit/>
          </a:bodyPr>
          <a:lstStyle/>
          <a:p>
            <a:pPr algn="ctr"/>
            <a:r>
              <a:rPr lang="en-US" sz="1600" dirty="0" smtClean="0">
                <a:solidFill>
                  <a:schemeClr val="bg1"/>
                </a:solidFill>
              </a:rPr>
              <a:t>Symbolic backwards chaining yields a set of candidate terms </a:t>
            </a:r>
            <a:r>
              <a:rPr lang="en-US" sz="1600" b="1" i="1" dirty="0" smtClean="0">
                <a:solidFill>
                  <a:schemeClr val="bg1"/>
                </a:solidFill>
              </a:rPr>
              <a:t>S</a:t>
            </a:r>
            <a:r>
              <a:rPr lang="en-US" sz="1600" dirty="0" smtClean="0">
                <a:solidFill>
                  <a:schemeClr val="bg1"/>
                </a:solidFill>
              </a:rPr>
              <a:t> with the following property:</a:t>
            </a:r>
          </a:p>
          <a:p>
            <a:pPr algn="ctr"/>
            <a:endParaRPr lang="en-US" sz="1600" dirty="0" smtClean="0">
              <a:solidFill>
                <a:schemeClr val="bg1"/>
              </a:solidFill>
            </a:endParaRPr>
          </a:p>
          <a:p>
            <a:pPr algn="ctr"/>
            <a:r>
              <a:rPr lang="en-US" sz="1600" i="1" dirty="0">
                <a:solidFill>
                  <a:srgbClr val="0070C0"/>
                </a:solidFill>
              </a:rPr>
              <a:t>A</a:t>
            </a:r>
            <a:r>
              <a:rPr lang="en-US" sz="1600" i="1" dirty="0" smtClean="0">
                <a:solidFill>
                  <a:srgbClr val="0070C0"/>
                </a:solidFill>
              </a:rPr>
              <a:t> finite instance exists that satisfies the query </a:t>
            </a:r>
            <a:r>
              <a:rPr lang="en-US" sz="1600" b="1" i="1" dirty="0" smtClean="0">
                <a:solidFill>
                  <a:srgbClr val="0070C0"/>
                </a:solidFill>
              </a:rPr>
              <a:t>Q</a:t>
            </a:r>
            <a:r>
              <a:rPr lang="en-US" sz="1600" i="1" dirty="0" smtClean="0">
                <a:solidFill>
                  <a:srgbClr val="0070C0"/>
                </a:solidFill>
              </a:rPr>
              <a:t> </a:t>
            </a:r>
            <a:r>
              <a:rPr lang="en-US" sz="1600" i="1" dirty="0" err="1" smtClean="0">
                <a:solidFill>
                  <a:srgbClr val="0070C0"/>
                </a:solidFill>
              </a:rPr>
              <a:t>iff</a:t>
            </a:r>
            <a:r>
              <a:rPr lang="en-US" sz="1600" i="1" dirty="0" smtClean="0">
                <a:solidFill>
                  <a:srgbClr val="0070C0"/>
                </a:solidFill>
              </a:rPr>
              <a:t> some subset of </a:t>
            </a:r>
            <a:r>
              <a:rPr lang="en-US" sz="1600" b="1" i="1" dirty="0" smtClean="0">
                <a:solidFill>
                  <a:srgbClr val="0070C0"/>
                </a:solidFill>
              </a:rPr>
              <a:t>S</a:t>
            </a:r>
            <a:r>
              <a:rPr lang="en-US" sz="1600" i="1" dirty="0" smtClean="0">
                <a:solidFill>
                  <a:srgbClr val="0070C0"/>
                </a:solidFill>
              </a:rPr>
              <a:t> satisfies the query </a:t>
            </a:r>
            <a:r>
              <a:rPr lang="en-US" sz="1600" b="1" i="1" dirty="0" smtClean="0">
                <a:solidFill>
                  <a:srgbClr val="0070C0"/>
                </a:solidFill>
              </a:rPr>
              <a:t>Q</a:t>
            </a:r>
            <a:r>
              <a:rPr lang="en-US" sz="1600" i="1" dirty="0" smtClean="0">
                <a:solidFill>
                  <a:srgbClr val="0070C0"/>
                </a:solidFill>
              </a:rPr>
              <a:t>.</a:t>
            </a:r>
            <a:endParaRPr lang="en-US" sz="1600" i="1" dirty="0">
              <a:solidFill>
                <a:srgbClr val="0070C0"/>
              </a:solidFill>
            </a:endParaRPr>
          </a:p>
          <a:p>
            <a:pPr algn="ctr"/>
            <a:endParaRPr lang="en-US" sz="1600" dirty="0">
              <a:solidFill>
                <a:schemeClr val="bg1"/>
              </a:solidFill>
            </a:endParaRPr>
          </a:p>
          <a:p>
            <a:pPr algn="ctr"/>
            <a:r>
              <a:rPr lang="en-US" sz="1600" dirty="0" smtClean="0">
                <a:solidFill>
                  <a:schemeClr val="bg1"/>
                </a:solidFill>
              </a:rPr>
              <a:t>Once the finite set S is calculated, then S + Q is reduced to SMT and evaluated by Z3.</a:t>
            </a:r>
            <a:endParaRPr lang="en-US" sz="1600" dirty="0">
              <a:solidFill>
                <a:schemeClr val="bg1"/>
              </a:solidFill>
            </a:endParaRPr>
          </a:p>
        </p:txBody>
      </p:sp>
      <p:sp>
        <p:nvSpPr>
          <p:cNvPr id="64" name="TextBox 63"/>
          <p:cNvSpPr txBox="1"/>
          <p:nvPr/>
        </p:nvSpPr>
        <p:spPr>
          <a:xfrm>
            <a:off x="1447800" y="1981200"/>
            <a:ext cx="6629400" cy="338554"/>
          </a:xfrm>
          <a:prstGeom prst="rect">
            <a:avLst/>
          </a:prstGeom>
          <a:noFill/>
        </p:spPr>
        <p:txBody>
          <a:bodyPr wrap="square" rtlCol="0">
            <a:spAutoFit/>
          </a:bodyPr>
          <a:lstStyle/>
          <a:p>
            <a:pPr algn="ctr"/>
            <a:r>
              <a:rPr lang="en-US" sz="1600" b="1" dirty="0" smtClean="0">
                <a:solidFill>
                  <a:schemeClr val="bg1"/>
                </a:solidFill>
              </a:rPr>
              <a:t>Reduction to Z3 works as follows:</a:t>
            </a:r>
            <a:endParaRPr lang="en-US" sz="1600" b="1" dirty="0">
              <a:solidFill>
                <a:schemeClr val="bg1"/>
              </a:solidFill>
            </a:endParaRPr>
          </a:p>
        </p:txBody>
      </p:sp>
      <p:cxnSp>
        <p:nvCxnSpPr>
          <p:cNvPr id="66" name="Shape 65"/>
          <p:cNvCxnSpPr>
            <a:stCxn id="13" idx="1"/>
            <a:endCxn id="20" idx="2"/>
          </p:cNvCxnSpPr>
          <p:nvPr/>
        </p:nvCxnSpPr>
        <p:spPr>
          <a:xfrm rot="10800000">
            <a:off x="3848100" y="4038600"/>
            <a:ext cx="495300" cy="266700"/>
          </a:xfrm>
          <a:prstGeom prst="curvedConnector2">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print"/>
          <a:srcRect/>
          <a:stretch>
            <a:fillRect/>
          </a:stretch>
        </p:blipFill>
        <p:spPr bwMode="auto">
          <a:xfrm>
            <a:off x="5660066" y="2394098"/>
            <a:ext cx="3071812" cy="1019251"/>
          </a:xfrm>
          <a:prstGeom prst="rect">
            <a:avLst/>
          </a:prstGeom>
          <a:noFill/>
          <a:ln w="9525">
            <a:noFill/>
            <a:miter lim="800000"/>
            <a:headEnd/>
            <a:tailEnd/>
          </a:ln>
          <a:effectLst/>
        </p:spPr>
      </p:pic>
      <p:sp>
        <p:nvSpPr>
          <p:cNvPr id="19" name="Rectangle 18"/>
          <p:cNvSpPr/>
          <p:nvPr/>
        </p:nvSpPr>
        <p:spPr>
          <a:xfrm>
            <a:off x="5029200" y="2678668"/>
            <a:ext cx="566181" cy="369332"/>
          </a:xfrm>
          <a:prstGeom prst="rect">
            <a:avLst/>
          </a:prstGeom>
        </p:spPr>
        <p:txBody>
          <a:bodyPr wrap="none">
            <a:spAutoFit/>
          </a:bodyPr>
          <a:lstStyle/>
          <a:p>
            <a:r>
              <a:rPr lang="en-US" dirty="0" smtClean="0"/>
              <a:t> </a:t>
            </a:r>
            <a:r>
              <a:rPr lang="en-US" b="1" i="1" dirty="0" smtClean="0"/>
              <a:t>S</a:t>
            </a:r>
            <a:r>
              <a:rPr lang="en-US" dirty="0" smtClean="0"/>
              <a:t>  =</a:t>
            </a:r>
            <a:endParaRPr lang="en-US" dirty="0"/>
          </a:p>
        </p:txBody>
      </p:sp>
      <p:pic>
        <p:nvPicPr>
          <p:cNvPr id="1027"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477000" y="4191000"/>
            <a:ext cx="981075" cy="590550"/>
          </a:xfrm>
          <a:prstGeom prst="rect">
            <a:avLst/>
          </a:prstGeom>
          <a:noFill/>
          <a:ln w="9525">
            <a:noFill/>
            <a:miter lim="800000"/>
            <a:headEnd/>
            <a:tailEnd/>
          </a:ln>
          <a:effectLst/>
        </p:spPr>
      </p:pic>
      <p:sp>
        <p:nvSpPr>
          <p:cNvPr id="26" name="Right Arrow 25"/>
          <p:cNvSpPr/>
          <p:nvPr/>
        </p:nvSpPr>
        <p:spPr>
          <a:xfrm>
            <a:off x="4648200" y="4114800"/>
            <a:ext cx="1676400" cy="3810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Q</a:t>
            </a:r>
            <a:endParaRPr lang="en-US" dirty="0"/>
          </a:p>
        </p:txBody>
      </p:sp>
      <p:sp>
        <p:nvSpPr>
          <p:cNvPr id="27" name="Down Arrow 26"/>
          <p:cNvSpPr/>
          <p:nvPr/>
        </p:nvSpPr>
        <p:spPr>
          <a:xfrm>
            <a:off x="6858000" y="3200400"/>
            <a:ext cx="381000" cy="91440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S</a:t>
            </a:r>
            <a:endParaRPr lang="en-US" dirty="0"/>
          </a:p>
        </p:txBody>
      </p:sp>
      <p:pic>
        <p:nvPicPr>
          <p:cNvPr id="28" name="Picture 2"/>
          <p:cNvPicPr>
            <a:picLocks noChangeAspect="1" noChangeArrowheads="1"/>
          </p:cNvPicPr>
          <p:nvPr/>
        </p:nvPicPr>
        <p:blipFill>
          <a:blip r:embed="rId5" cstate="print">
            <a:clrChange>
              <a:clrFrom>
                <a:srgbClr val="FF0000"/>
              </a:clrFrom>
              <a:clrTo>
                <a:srgbClr val="FF0000">
                  <a:alpha val="0"/>
                </a:srgbClr>
              </a:clrTo>
            </a:clrChange>
          </a:blip>
          <a:srcRect/>
          <a:stretch>
            <a:fillRect/>
          </a:stretch>
        </p:blipFill>
        <p:spPr bwMode="auto">
          <a:xfrm>
            <a:off x="7559097" y="5181600"/>
            <a:ext cx="1203903" cy="154787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9" name="Down Arrow 28"/>
          <p:cNvSpPr/>
          <p:nvPr/>
        </p:nvSpPr>
        <p:spPr>
          <a:xfrm>
            <a:off x="6858000" y="4800600"/>
            <a:ext cx="381000" cy="91440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pic>
        <p:nvPicPr>
          <p:cNvPr id="1028" name="Picture 4"/>
          <p:cNvPicPr>
            <a:picLocks noChangeAspect="1" noChangeArrowheads="1"/>
          </p:cNvPicPr>
          <p:nvPr/>
        </p:nvPicPr>
        <p:blipFill>
          <a:blip r:embed="rId6" cstate="print"/>
          <a:srcRect/>
          <a:stretch>
            <a:fillRect/>
          </a:stretch>
        </p:blipFill>
        <p:spPr bwMode="auto">
          <a:xfrm>
            <a:off x="5029200" y="5797170"/>
            <a:ext cx="2438400" cy="67983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Quantitative Termination</a:t>
            </a:r>
            <a:endParaRPr lang="en-US" dirty="0"/>
          </a:p>
        </p:txBody>
      </p:sp>
      <p:sp>
        <p:nvSpPr>
          <p:cNvPr id="4" name="Text Placeholder 2"/>
          <p:cNvSpPr txBox="1">
            <a:spLocks/>
          </p:cNvSpPr>
          <p:nvPr/>
        </p:nvSpPr>
        <p:spPr bwMode="auto">
          <a:xfrm>
            <a:off x="349102" y="1859442"/>
            <a:ext cx="8382000" cy="3707169"/>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Lst>
        </p:spPr>
        <p:txBody>
          <a:bodyPr vert="horz" wrap="square" lIns="0" tIns="0" rIns="0" bIns="0" numCol="1" anchor="t" anchorCtr="0" compatLnSpc="1">
            <a:prstTxWarp prst="textNoShape">
              <a:avLst/>
            </a:prstTxWarp>
            <a:spAutoFit/>
          </a:bodyPr>
          <a:lstStyle/>
          <a:p>
            <a:pPr marL="384175" marR="0" lvl="0" indent="-384175" algn="l" defTabSz="912813" rtl="0" eaLnBrk="1" fontAlgn="base" latinLnBrk="0" hangingPunct="1">
              <a:lnSpc>
                <a:spcPct val="90000"/>
              </a:lnSpc>
              <a:spcBef>
                <a:spcPct val="20000"/>
              </a:spcBef>
              <a:spcAft>
                <a:spcPct val="0"/>
              </a:spcAft>
              <a:buClrTx/>
              <a:buSzPct val="90000"/>
              <a:buFontTx/>
              <a:buBlip>
                <a:blip r:embed="rId2"/>
              </a:buBlip>
              <a:tabLst/>
              <a:defRPr/>
            </a:pPr>
            <a:r>
              <a:rPr kumimoji="0" lang="en-US" sz="3300" b="0" i="0" u="none" strike="noStrike" kern="1200" cap="none" spc="0" normalizeH="0" baseline="0" noProof="0" dirty="0" smtClean="0">
                <a:ln>
                  <a:noFill/>
                </a:ln>
                <a:solidFill>
                  <a:schemeClr val="bg1"/>
                </a:solidFill>
                <a:effectLst/>
                <a:uLnTx/>
                <a:uFillTx/>
                <a:latin typeface="+mn-lt"/>
                <a:ea typeface="+mn-ea"/>
                <a:cs typeface="+mn-cs"/>
              </a:rPr>
              <a:t>Termination</a:t>
            </a:r>
          </a:p>
          <a:p>
            <a:pPr marL="384175" marR="0" lvl="0" indent="-384175" algn="l" defTabSz="912813" rtl="0" eaLnBrk="1" fontAlgn="base" latinLnBrk="0" hangingPunct="1">
              <a:lnSpc>
                <a:spcPct val="90000"/>
              </a:lnSpc>
              <a:spcBef>
                <a:spcPct val="20000"/>
              </a:spcBef>
              <a:spcAft>
                <a:spcPct val="0"/>
              </a:spcAft>
              <a:buClrTx/>
              <a:buSzPct val="90000"/>
              <a:tabLst/>
              <a:defRPr/>
            </a:pPr>
            <a:r>
              <a:rPr kumimoji="0" lang="en-US" sz="3300" b="0" i="0" u="none" strike="noStrike" kern="1200" cap="none" spc="0" normalizeH="0" baseline="0" noProof="0" dirty="0" smtClean="0">
                <a:ln>
                  <a:noFill/>
                </a:ln>
                <a:solidFill>
                  <a:schemeClr val="bg1"/>
                </a:solidFill>
                <a:effectLst/>
                <a:uLnTx/>
                <a:uFillTx/>
                <a:latin typeface="+mn-lt"/>
                <a:ea typeface="+mn-ea"/>
                <a:cs typeface="+mn-cs"/>
              </a:rPr>
              <a:t/>
            </a:r>
            <a:br>
              <a:rPr kumimoji="0" lang="en-US" sz="3300" b="0" i="0" u="none" strike="noStrike" kern="1200" cap="none" spc="0" normalizeH="0" baseline="0" noProof="0" dirty="0" smtClean="0">
                <a:ln>
                  <a:noFill/>
                </a:ln>
                <a:solidFill>
                  <a:schemeClr val="bg1"/>
                </a:solidFill>
                <a:effectLst/>
                <a:uLnTx/>
                <a:uFillTx/>
                <a:latin typeface="+mn-lt"/>
                <a:ea typeface="+mn-ea"/>
                <a:cs typeface="+mn-cs"/>
              </a:rPr>
            </a:br>
            <a:r>
              <a:rPr kumimoji="0" lang="en-US" sz="3300" b="0" i="0" u="none" strike="noStrike" kern="1200" cap="none" spc="0" normalizeH="0" baseline="0" noProof="0" dirty="0" smtClean="0">
                <a:ln>
                  <a:noFill/>
                </a:ln>
                <a:solidFill>
                  <a:schemeClr val="bg1"/>
                </a:solidFill>
                <a:effectLst/>
                <a:uLnTx/>
                <a:uFillTx/>
                <a:latin typeface="+mn-lt"/>
                <a:ea typeface="+mn-ea"/>
                <a:cs typeface="+mn-cs"/>
              </a:rPr>
              <a:t>	</a:t>
            </a:r>
            <a:endParaRPr kumimoji="0" lang="en-US" sz="3300" b="0" i="0" u="none" strike="noStrike" kern="1200" cap="none" spc="0" normalizeH="0" baseline="0" noProof="0" dirty="0" smtClean="0">
              <a:ln>
                <a:noFill/>
              </a:ln>
              <a:solidFill>
                <a:schemeClr val="bg1"/>
              </a:solidFill>
              <a:effectLst/>
              <a:uLnTx/>
              <a:uFillTx/>
              <a:latin typeface="+mn-lt"/>
              <a:ea typeface="+mn-ea"/>
              <a:cs typeface="+mn-cs"/>
            </a:endParaRPr>
          </a:p>
          <a:p>
            <a:pPr marL="384175" marR="0" lvl="0" indent="-384175" algn="l" defTabSz="912813" rtl="0" eaLnBrk="1" fontAlgn="base" latinLnBrk="0" hangingPunct="1">
              <a:lnSpc>
                <a:spcPct val="90000"/>
              </a:lnSpc>
              <a:spcBef>
                <a:spcPct val="20000"/>
              </a:spcBef>
              <a:spcAft>
                <a:spcPct val="0"/>
              </a:spcAft>
              <a:buClrTx/>
              <a:buSzPct val="90000"/>
              <a:buFontTx/>
              <a:buBlip>
                <a:blip r:embed="rId2"/>
              </a:buBlip>
              <a:tabLst/>
              <a:defRPr/>
            </a:pPr>
            <a:endParaRPr kumimoji="0" lang="en-US" sz="3300" b="0" i="0" u="none" strike="noStrike" kern="1200" cap="none" spc="0" normalizeH="0" baseline="0" noProof="0" dirty="0" smtClean="0">
              <a:ln>
                <a:noFill/>
              </a:ln>
              <a:solidFill>
                <a:schemeClr val="bg1"/>
              </a:solidFill>
              <a:effectLst/>
              <a:uLnTx/>
              <a:uFillTx/>
              <a:latin typeface="+mn-lt"/>
              <a:ea typeface="+mn-ea"/>
              <a:cs typeface="+mn-cs"/>
            </a:endParaRPr>
          </a:p>
          <a:p>
            <a:pPr marL="384175" marR="0" lvl="0" indent="-384175" algn="l" defTabSz="912813" rtl="0" eaLnBrk="1" fontAlgn="base" latinLnBrk="0" hangingPunct="1">
              <a:lnSpc>
                <a:spcPct val="90000"/>
              </a:lnSpc>
              <a:spcBef>
                <a:spcPct val="20000"/>
              </a:spcBef>
              <a:spcAft>
                <a:spcPct val="0"/>
              </a:spcAft>
              <a:buClrTx/>
              <a:buSzPct val="90000"/>
              <a:buFontTx/>
              <a:buBlip>
                <a:blip r:embed="rId2"/>
              </a:buBlip>
              <a:tabLst/>
              <a:defRPr/>
            </a:pPr>
            <a:endParaRPr lang="en-US" sz="3300" dirty="0" smtClean="0">
              <a:solidFill>
                <a:schemeClr val="bg1"/>
              </a:solidFill>
              <a:latin typeface="+mn-lt"/>
            </a:endParaRPr>
          </a:p>
          <a:p>
            <a:pPr marL="384175" marR="0" lvl="0" indent="-384175" algn="l" defTabSz="912813" rtl="0" eaLnBrk="1" fontAlgn="base" latinLnBrk="0" hangingPunct="1">
              <a:lnSpc>
                <a:spcPct val="90000"/>
              </a:lnSpc>
              <a:spcBef>
                <a:spcPct val="20000"/>
              </a:spcBef>
              <a:spcAft>
                <a:spcPct val="0"/>
              </a:spcAft>
              <a:buClrTx/>
              <a:buSzPct val="90000"/>
              <a:buFontTx/>
              <a:buBlip>
                <a:blip r:embed="rId2"/>
              </a:buBlip>
              <a:tabLst/>
              <a:defRPr/>
            </a:pPr>
            <a:r>
              <a:rPr kumimoji="0" lang="en-US" sz="3300" b="0" i="0" u="none" strike="noStrike" kern="1200" cap="none" spc="0" normalizeH="0" baseline="0" noProof="0" dirty="0" smtClean="0">
                <a:ln>
                  <a:noFill/>
                </a:ln>
                <a:solidFill>
                  <a:schemeClr val="bg1"/>
                </a:solidFill>
                <a:effectLst/>
                <a:uLnTx/>
                <a:uFillTx/>
                <a:latin typeface="+mn-lt"/>
                <a:ea typeface="+mn-ea"/>
                <a:cs typeface="+mn-cs"/>
              </a:rPr>
              <a:t>Runtime </a:t>
            </a:r>
            <a:r>
              <a:rPr kumimoji="0" lang="en-US" sz="3300" b="0" i="0" u="none" strike="noStrike" kern="1200" cap="none" spc="0" normalizeH="0" baseline="0" noProof="0" dirty="0" smtClean="0">
                <a:ln>
                  <a:noFill/>
                </a:ln>
                <a:solidFill>
                  <a:schemeClr val="bg1"/>
                </a:solidFill>
                <a:effectLst/>
                <a:uLnTx/>
                <a:uFillTx/>
                <a:latin typeface="+mn-lt"/>
                <a:ea typeface="+mn-ea"/>
                <a:cs typeface="+mn-cs"/>
              </a:rPr>
              <a:t>&amp; </a:t>
            </a:r>
            <a:r>
              <a:rPr kumimoji="0" lang="en-US" sz="3300" b="0" i="0" u="none" strike="noStrike" kern="1200" cap="none" spc="0" normalizeH="0" baseline="0" noProof="0" dirty="0" smtClean="0">
                <a:ln>
                  <a:noFill/>
                </a:ln>
                <a:solidFill>
                  <a:schemeClr val="bg1"/>
                </a:solidFill>
                <a:effectLst/>
                <a:uLnTx/>
                <a:uFillTx/>
                <a:latin typeface="+mn-lt"/>
                <a:ea typeface="+mn-ea"/>
                <a:cs typeface="+mn-cs"/>
              </a:rPr>
              <a:t>Invariants</a:t>
            </a:r>
          </a:p>
          <a:p>
            <a:pPr marL="384175" marR="0" lvl="0" indent="-384175" algn="l" defTabSz="912813" rtl="0" eaLnBrk="1" fontAlgn="base" latinLnBrk="0" hangingPunct="1">
              <a:lnSpc>
                <a:spcPct val="90000"/>
              </a:lnSpc>
              <a:spcBef>
                <a:spcPct val="20000"/>
              </a:spcBef>
              <a:spcAft>
                <a:spcPct val="0"/>
              </a:spcAft>
              <a:buClrTx/>
              <a:buSzPct val="90000"/>
              <a:tabLst/>
              <a:defRPr/>
            </a:pPr>
            <a:r>
              <a:rPr lang="en-US" sz="3300" dirty="0" smtClean="0">
                <a:solidFill>
                  <a:schemeClr val="bg1"/>
                </a:solidFill>
                <a:latin typeface="+mn-lt"/>
              </a:rPr>
              <a:t>	</a:t>
            </a:r>
            <a:r>
              <a:rPr lang="en-US" sz="3300" dirty="0" smtClean="0">
                <a:solidFill>
                  <a:schemeClr val="bg1"/>
                </a:solidFill>
                <a:latin typeface="+mn-lt"/>
              </a:rPr>
              <a:t>	[PLDI, CAV 2009]</a:t>
            </a:r>
            <a:endParaRPr kumimoji="0" lang="en-US" sz="3300" b="0"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6" name="Picture 5" descr="bycook.jpg"/>
          <p:cNvPicPr>
            <a:picLocks noChangeAspect="1"/>
          </p:cNvPicPr>
          <p:nvPr/>
        </p:nvPicPr>
        <p:blipFill>
          <a:blip r:embed="rId3" cstate="print"/>
          <a:stretch>
            <a:fillRect/>
          </a:stretch>
        </p:blipFill>
        <p:spPr>
          <a:xfrm>
            <a:off x="3048000" y="1752600"/>
            <a:ext cx="601120" cy="601120"/>
          </a:xfrm>
          <a:prstGeom prst="rect">
            <a:avLst/>
          </a:prstGeom>
        </p:spPr>
      </p:pic>
      <p:pic>
        <p:nvPicPr>
          <p:cNvPr id="15" name="Picture 14" descr="sumit2.jpg"/>
          <p:cNvPicPr>
            <a:picLocks noChangeAspect="1"/>
          </p:cNvPicPr>
          <p:nvPr/>
        </p:nvPicPr>
        <p:blipFill>
          <a:blip r:embed="rId4" cstate="print"/>
          <a:srcRect l="16863" t="4093" r="10517" b="24787"/>
          <a:stretch>
            <a:fillRect/>
          </a:stretch>
        </p:blipFill>
        <p:spPr>
          <a:xfrm>
            <a:off x="4876800" y="4343400"/>
            <a:ext cx="539646" cy="639192"/>
          </a:xfrm>
          <a:prstGeom prst="rect">
            <a:avLst/>
          </a:prstGeom>
        </p:spPr>
      </p:pic>
      <p:sp>
        <p:nvSpPr>
          <p:cNvPr id="7" name="Rectangle 6"/>
          <p:cNvSpPr/>
          <p:nvPr/>
        </p:nvSpPr>
        <p:spPr>
          <a:xfrm>
            <a:off x="1371600" y="2438400"/>
            <a:ext cx="5760551" cy="461665"/>
          </a:xfrm>
          <a:prstGeom prst="rect">
            <a:avLst/>
          </a:prstGeom>
        </p:spPr>
        <p:txBody>
          <a:bodyPr wrap="none">
            <a:spAutoFit/>
          </a:bodyPr>
          <a:lstStyle/>
          <a:p>
            <a:r>
              <a:rPr lang="en-US" sz="2400" dirty="0" smtClean="0">
                <a:solidFill>
                  <a:schemeClr val="bg1"/>
                </a:solidFill>
              </a:rPr>
              <a:t>http://www.foment.net/byron/fsharp.shtml</a:t>
            </a:r>
            <a:endParaRPr lang="en-US" sz="24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381000" y="1680353"/>
            <a:ext cx="8382000" cy="4949047"/>
          </a:xfrm>
        </p:spPr>
        <p:txBody>
          <a:bodyPr/>
          <a:lstStyle/>
          <a:p>
            <a:r>
              <a:rPr lang="en-US" sz="3200" dirty="0" smtClean="0"/>
              <a:t>SMT solvers are a great fit for software tools</a:t>
            </a:r>
          </a:p>
          <a:p>
            <a:endParaRPr lang="en-US" sz="3200" dirty="0" smtClean="0"/>
          </a:p>
          <a:p>
            <a:r>
              <a:rPr lang="en-US" sz="3200" dirty="0" smtClean="0"/>
              <a:t>Current main </a:t>
            </a:r>
            <a:r>
              <a:rPr lang="en-US" sz="3200" dirty="0" smtClean="0"/>
              <a:t>applications:</a:t>
            </a:r>
          </a:p>
          <a:p>
            <a:pPr lvl="1"/>
            <a:r>
              <a:rPr lang="en-US" sz="2800" dirty="0" smtClean="0"/>
              <a:t>Test-case generation.</a:t>
            </a:r>
          </a:p>
          <a:p>
            <a:pPr lvl="1"/>
            <a:r>
              <a:rPr lang="en-US" sz="2800" dirty="0" smtClean="0"/>
              <a:t>Verifying </a:t>
            </a:r>
            <a:r>
              <a:rPr lang="en-US" sz="2800" dirty="0" smtClean="0"/>
              <a:t>compilers.</a:t>
            </a:r>
            <a:endParaRPr lang="en-US" sz="2800" dirty="0" smtClean="0"/>
          </a:p>
          <a:p>
            <a:pPr lvl="1"/>
            <a:r>
              <a:rPr lang="en-US" sz="2800" dirty="0" smtClean="0"/>
              <a:t>Model Checking &amp; Predicate Abstraction</a:t>
            </a:r>
            <a:r>
              <a:rPr lang="en-US" sz="2800" dirty="0" smtClean="0"/>
              <a:t>.</a:t>
            </a:r>
          </a:p>
          <a:p>
            <a:pPr lvl="1"/>
            <a:r>
              <a:rPr lang="en-US" sz="2800" dirty="0" smtClean="0"/>
              <a:t>Model-based testing and development</a:t>
            </a:r>
            <a:endParaRPr lang="en-US" sz="2800" dirty="0" smtClean="0"/>
          </a:p>
          <a:p>
            <a:pPr>
              <a:buNone/>
            </a:pPr>
            <a:endParaRPr lang="en-US" sz="3200" dirty="0" smtClean="0"/>
          </a:p>
          <a:p>
            <a:r>
              <a:rPr lang="en-US" sz="3200" dirty="0" smtClean="0"/>
              <a:t>Future opportunities in SMT research and applications abound</a:t>
            </a:r>
            <a:endParaRPr lang="en-US" sz="3200" dirty="0"/>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276600"/>
            <a:ext cx="8382000" cy="750887"/>
          </a:xfrm>
        </p:spPr>
        <p:txBody>
          <a:bodyPr/>
          <a:lstStyle/>
          <a:p>
            <a:pPr algn="ctr"/>
            <a:endParaRPr lang="en-US" dirty="0">
              <a:solidFill>
                <a:srgbClr val="FFCD2D"/>
              </a:solidFill>
            </a:endParaRP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276600"/>
            <a:ext cx="8382000" cy="750887"/>
          </a:xfrm>
        </p:spPr>
        <p:txBody>
          <a:bodyPr/>
          <a:lstStyle/>
          <a:p>
            <a:pPr algn="ctr"/>
            <a:r>
              <a:rPr lang="en-US" dirty="0" smtClean="0">
                <a:solidFill>
                  <a:srgbClr val="FFCD2D"/>
                </a:solidFill>
              </a:rPr>
              <a:t>Extra slides</a:t>
            </a:r>
            <a:endParaRPr lang="en-US" dirty="0">
              <a:solidFill>
                <a:srgbClr val="FFCD2D"/>
              </a:solidFill>
            </a:endParaRP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Harnessing Triggers</a:t>
            </a:r>
            <a:endParaRPr lang="en-US" dirty="0"/>
          </a:p>
        </p:txBody>
      </p:sp>
      <p:sp>
        <p:nvSpPr>
          <p:cNvPr id="7" name="Content Placeholder 6"/>
          <p:cNvSpPr>
            <a:spLocks noGrp="1"/>
          </p:cNvSpPr>
          <p:nvPr>
            <p:ph idx="1"/>
          </p:nvPr>
        </p:nvSpPr>
        <p:spPr>
          <a:xfrm>
            <a:off x="381000" y="1524000"/>
            <a:ext cx="2819400" cy="1231106"/>
          </a:xfrm>
        </p:spPr>
        <p:txBody>
          <a:bodyPr/>
          <a:lstStyle/>
          <a:p>
            <a:r>
              <a:rPr lang="en-US" sz="2000" dirty="0" smtClean="0"/>
              <a:t>Example: A theory of Object Inheritance</a:t>
            </a:r>
          </a:p>
          <a:p>
            <a:endParaRPr lang="en-US" sz="2000" dirty="0" smtClean="0"/>
          </a:p>
          <a:p>
            <a:endParaRPr lang="en-US" sz="2000" dirty="0"/>
          </a:p>
        </p:txBody>
      </p:sp>
      <p:pic>
        <p:nvPicPr>
          <p:cNvPr id="163842" name="Picture 2"/>
          <p:cNvPicPr>
            <a:picLocks noChangeAspect="1" noChangeArrowheads="1"/>
          </p:cNvPicPr>
          <p:nvPr/>
        </p:nvPicPr>
        <p:blipFill>
          <a:blip r:embed="rId3" cstate="print"/>
          <a:srcRect l="23750" t="26000" r="43750" b="49000"/>
          <a:stretch>
            <a:fillRect/>
          </a:stretch>
        </p:blipFill>
        <p:spPr bwMode="auto">
          <a:xfrm>
            <a:off x="3657600" y="1524000"/>
            <a:ext cx="5230368" cy="2514600"/>
          </a:xfrm>
          <a:prstGeom prst="rect">
            <a:avLst/>
          </a:prstGeom>
          <a:noFill/>
          <a:ln w="9525">
            <a:noFill/>
            <a:miter lim="800000"/>
            <a:headEnd/>
            <a:tailEnd/>
          </a:ln>
          <a:effectLst>
            <a:outerShdw blurRad="50800" dist="38100" dir="2700000" algn="tl" rotWithShape="0">
              <a:prstClr val="black">
                <a:alpha val="40000"/>
              </a:prstClr>
            </a:outerShdw>
          </a:effectLst>
        </p:spPr>
      </p:pic>
      <p:grpSp>
        <p:nvGrpSpPr>
          <p:cNvPr id="3" name="Group 19"/>
          <p:cNvGrpSpPr/>
          <p:nvPr/>
        </p:nvGrpSpPr>
        <p:grpSpPr>
          <a:xfrm>
            <a:off x="5029200" y="4495800"/>
            <a:ext cx="3733800" cy="2133600"/>
            <a:chOff x="304800" y="2667000"/>
            <a:chExt cx="5867400" cy="3810000"/>
          </a:xfrm>
        </p:grpSpPr>
        <p:sp>
          <p:nvSpPr>
            <p:cNvPr id="8" name="Oval 7"/>
            <p:cNvSpPr/>
            <p:nvPr/>
          </p:nvSpPr>
          <p:spPr bwMode="auto">
            <a:xfrm>
              <a:off x="1905000" y="2667000"/>
              <a:ext cx="762000" cy="7620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a:t>
              </a:r>
            </a:p>
          </p:txBody>
        </p:sp>
        <p:sp>
          <p:nvSpPr>
            <p:cNvPr id="9" name="Oval 8"/>
            <p:cNvSpPr/>
            <p:nvPr/>
          </p:nvSpPr>
          <p:spPr bwMode="auto">
            <a:xfrm>
              <a:off x="1066800" y="4191000"/>
              <a:ext cx="762000" cy="762000"/>
            </a:xfrm>
            <a:prstGeom prst="ellips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B</a:t>
              </a:r>
            </a:p>
          </p:txBody>
        </p:sp>
        <p:sp>
          <p:nvSpPr>
            <p:cNvPr id="10" name="Oval 9"/>
            <p:cNvSpPr/>
            <p:nvPr/>
          </p:nvSpPr>
          <p:spPr bwMode="auto">
            <a:xfrm>
              <a:off x="304800" y="5715000"/>
              <a:ext cx="762000" cy="762000"/>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C</a:t>
              </a:r>
            </a:p>
          </p:txBody>
        </p:sp>
        <p:sp>
          <p:nvSpPr>
            <p:cNvPr id="11" name="Oval 10"/>
            <p:cNvSpPr/>
            <p:nvPr/>
          </p:nvSpPr>
          <p:spPr bwMode="auto">
            <a:xfrm>
              <a:off x="1752600" y="5715000"/>
              <a:ext cx="762000" cy="762000"/>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D</a:t>
              </a:r>
            </a:p>
          </p:txBody>
        </p:sp>
        <p:sp>
          <p:nvSpPr>
            <p:cNvPr id="12" name="Oval 11"/>
            <p:cNvSpPr/>
            <p:nvPr/>
          </p:nvSpPr>
          <p:spPr bwMode="auto">
            <a:xfrm>
              <a:off x="3886200" y="4191000"/>
              <a:ext cx="2286000" cy="762000"/>
            </a:xfrm>
            <a:prstGeom prst="ellips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Array(B)</a:t>
              </a:r>
            </a:p>
          </p:txBody>
        </p:sp>
        <p:sp>
          <p:nvSpPr>
            <p:cNvPr id="13" name="Oval 12"/>
            <p:cNvSpPr/>
            <p:nvPr/>
          </p:nvSpPr>
          <p:spPr bwMode="auto">
            <a:xfrm>
              <a:off x="3352800" y="5715000"/>
              <a:ext cx="2209800" cy="762000"/>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Array(C)</a:t>
              </a:r>
            </a:p>
          </p:txBody>
        </p:sp>
        <p:cxnSp>
          <p:nvCxnSpPr>
            <p:cNvPr id="15" name="Straight Connector 14"/>
            <p:cNvCxnSpPr>
              <a:endCxn id="9" idx="7"/>
            </p:cNvCxnSpPr>
            <p:nvPr/>
          </p:nvCxnSpPr>
          <p:spPr>
            <a:xfrm rot="5400000">
              <a:off x="1488608" y="3657600"/>
              <a:ext cx="873592" cy="4163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85800" y="5105400"/>
              <a:ext cx="762000" cy="457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4343400" y="5105400"/>
              <a:ext cx="762000" cy="457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11" idx="0"/>
            </p:cNvCxnSpPr>
            <p:nvPr/>
          </p:nvCxnSpPr>
          <p:spPr>
            <a:xfrm rot="16200000" flipH="1">
              <a:off x="1485900" y="5067300"/>
              <a:ext cx="838200" cy="457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bwMode="auto">
            <a:xfrm>
              <a:off x="304800" y="2667000"/>
              <a:ext cx="762000" cy="7620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Z</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22" name="Straight Connector 21"/>
            <p:cNvCxnSpPr>
              <a:endCxn id="9" idx="1"/>
            </p:cNvCxnSpPr>
            <p:nvPr/>
          </p:nvCxnSpPr>
          <p:spPr>
            <a:xfrm rot="16200000" flipH="1">
              <a:off x="533400" y="3657600"/>
              <a:ext cx="873592" cy="416392"/>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Harnessing Triggers</a:t>
            </a:r>
            <a:endParaRPr lang="en-US" dirty="0"/>
          </a:p>
        </p:txBody>
      </p:sp>
      <p:sp>
        <p:nvSpPr>
          <p:cNvPr id="7" name="Content Placeholder 6"/>
          <p:cNvSpPr>
            <a:spLocks noGrp="1"/>
          </p:cNvSpPr>
          <p:nvPr>
            <p:ph idx="1"/>
          </p:nvPr>
        </p:nvSpPr>
        <p:spPr>
          <a:xfrm>
            <a:off x="381000" y="1524000"/>
            <a:ext cx="2819400" cy="553998"/>
          </a:xfrm>
        </p:spPr>
        <p:txBody>
          <a:bodyPr/>
          <a:lstStyle/>
          <a:p>
            <a:r>
              <a:rPr lang="en-US" sz="2000" dirty="0" smtClean="0"/>
              <a:t>Example: A theory of Object Inheritance</a:t>
            </a:r>
            <a:endParaRPr lang="en-US" sz="2000" dirty="0"/>
          </a:p>
        </p:txBody>
      </p:sp>
      <p:pic>
        <p:nvPicPr>
          <p:cNvPr id="163842" name="Picture 2"/>
          <p:cNvPicPr>
            <a:picLocks noChangeAspect="1" noChangeArrowheads="1"/>
          </p:cNvPicPr>
          <p:nvPr/>
        </p:nvPicPr>
        <p:blipFill>
          <a:blip r:embed="rId3" cstate="print"/>
          <a:srcRect l="23750" t="26000" r="43750" b="49000"/>
          <a:stretch>
            <a:fillRect/>
          </a:stretch>
        </p:blipFill>
        <p:spPr bwMode="auto">
          <a:xfrm>
            <a:off x="3657600" y="1524000"/>
            <a:ext cx="5230368" cy="25146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8" name="Oval 7"/>
          <p:cNvSpPr/>
          <p:nvPr/>
        </p:nvSpPr>
        <p:spPr bwMode="auto">
          <a:xfrm>
            <a:off x="1905000" y="2667000"/>
            <a:ext cx="762000" cy="7620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a:t>
            </a:r>
          </a:p>
        </p:txBody>
      </p:sp>
      <p:sp>
        <p:nvSpPr>
          <p:cNvPr id="9" name="Oval 8"/>
          <p:cNvSpPr/>
          <p:nvPr/>
        </p:nvSpPr>
        <p:spPr bwMode="auto">
          <a:xfrm>
            <a:off x="1066800" y="4191000"/>
            <a:ext cx="762000" cy="762000"/>
          </a:xfrm>
          <a:prstGeom prst="ellips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B</a:t>
            </a:r>
          </a:p>
        </p:txBody>
      </p:sp>
      <p:sp>
        <p:nvSpPr>
          <p:cNvPr id="10" name="Oval 9"/>
          <p:cNvSpPr/>
          <p:nvPr/>
        </p:nvSpPr>
        <p:spPr bwMode="auto">
          <a:xfrm>
            <a:off x="304800" y="5715000"/>
            <a:ext cx="762000" cy="762000"/>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C</a:t>
            </a:r>
          </a:p>
        </p:txBody>
      </p:sp>
      <p:sp>
        <p:nvSpPr>
          <p:cNvPr id="11" name="Oval 10"/>
          <p:cNvSpPr/>
          <p:nvPr/>
        </p:nvSpPr>
        <p:spPr bwMode="auto">
          <a:xfrm>
            <a:off x="1752600" y="5715000"/>
            <a:ext cx="762000" cy="762000"/>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D</a:t>
            </a:r>
          </a:p>
        </p:txBody>
      </p:sp>
      <p:sp>
        <p:nvSpPr>
          <p:cNvPr id="12" name="Oval 11"/>
          <p:cNvSpPr/>
          <p:nvPr/>
        </p:nvSpPr>
        <p:spPr bwMode="auto">
          <a:xfrm>
            <a:off x="3886200" y="4191000"/>
            <a:ext cx="2286000" cy="762000"/>
          </a:xfrm>
          <a:prstGeom prst="ellips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Array(B)</a:t>
            </a:r>
          </a:p>
        </p:txBody>
      </p:sp>
      <p:sp>
        <p:nvSpPr>
          <p:cNvPr id="13" name="Oval 12"/>
          <p:cNvSpPr/>
          <p:nvPr/>
        </p:nvSpPr>
        <p:spPr bwMode="auto">
          <a:xfrm>
            <a:off x="3352800" y="5715000"/>
            <a:ext cx="2209800" cy="762000"/>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Array(C)</a:t>
            </a:r>
          </a:p>
        </p:txBody>
      </p:sp>
      <p:cxnSp>
        <p:nvCxnSpPr>
          <p:cNvPr id="15" name="Straight Connector 14"/>
          <p:cNvCxnSpPr>
            <a:endCxn id="9" idx="7"/>
          </p:cNvCxnSpPr>
          <p:nvPr/>
        </p:nvCxnSpPr>
        <p:spPr>
          <a:xfrm rot="5400000">
            <a:off x="1488608" y="3657600"/>
            <a:ext cx="873592" cy="4163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85800" y="5105400"/>
            <a:ext cx="762000" cy="457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4343400" y="5105400"/>
            <a:ext cx="762000" cy="457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11" idx="0"/>
          </p:cNvCxnSpPr>
          <p:nvPr/>
        </p:nvCxnSpPr>
        <p:spPr>
          <a:xfrm rot="16200000" flipH="1">
            <a:off x="1485900" y="5067300"/>
            <a:ext cx="838200" cy="457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bwMode="auto">
          <a:xfrm>
            <a:off x="304800" y="2667000"/>
            <a:ext cx="762000" cy="7620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Z</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22" name="Straight Connector 21"/>
          <p:cNvCxnSpPr>
            <a:endCxn id="9" idx="1"/>
          </p:cNvCxnSpPr>
          <p:nvPr/>
        </p:nvCxnSpPr>
        <p:spPr>
          <a:xfrm rot="16200000" flipH="1">
            <a:off x="533400" y="3657600"/>
            <a:ext cx="873592" cy="416392"/>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t>Constraint Solving: Preprocessing</a:t>
            </a:r>
            <a:endParaRPr lang="en-US" sz="4800" dirty="0"/>
          </a:p>
        </p:txBody>
      </p:sp>
      <p:sp>
        <p:nvSpPr>
          <p:cNvPr id="3" name="Content Placeholder 2"/>
          <p:cNvSpPr>
            <a:spLocks noGrp="1"/>
          </p:cNvSpPr>
          <p:nvPr>
            <p:ph idx="1"/>
          </p:nvPr>
        </p:nvSpPr>
        <p:spPr>
          <a:xfrm>
            <a:off x="381000" y="1411552"/>
            <a:ext cx="8382000" cy="4801314"/>
          </a:xfrm>
        </p:spPr>
        <p:txBody>
          <a:bodyPr/>
          <a:lstStyle/>
          <a:p>
            <a:endParaRPr lang="en-US" sz="2800" dirty="0" smtClean="0"/>
          </a:p>
          <a:p>
            <a:pPr>
              <a:buNone/>
            </a:pPr>
            <a:r>
              <a:rPr lang="en-US" sz="2800" dirty="0" smtClean="0"/>
              <a:t>Independent constraint optimization + Constraint caching (similar to EXE)</a:t>
            </a:r>
          </a:p>
          <a:p>
            <a:r>
              <a:rPr lang="en-US" sz="2800" dirty="0" smtClean="0"/>
              <a:t>Idea: </a:t>
            </a:r>
            <a:r>
              <a:rPr sz="2800" smtClean="0"/>
              <a:t>Related execution paths give rise to "similar" constraint systems</a:t>
            </a:r>
            <a:endParaRPr lang="en-US" sz="2800" dirty="0" smtClean="0"/>
          </a:p>
          <a:p>
            <a:r>
              <a:rPr lang="en-US" dirty="0" smtClean="0"/>
              <a:t>Example: Consider    </a:t>
            </a:r>
            <a:r>
              <a:rPr sz="2000" smtClean="0">
                <a:solidFill>
                  <a:srgbClr val="FF0000"/>
                </a:solidFill>
              </a:rPr>
              <a:t>x&gt;y</a:t>
            </a:r>
            <a:r>
              <a:rPr sz="2000" smtClean="0"/>
              <a:t> </a:t>
            </a:r>
            <a:r>
              <a:rPr lang="en-US" sz="2000" dirty="0" smtClean="0">
                <a:ea typeface="Arial Unicode MS"/>
                <a:cs typeface="Arial Unicode MS"/>
              </a:rPr>
              <a:t>⋀ </a:t>
            </a:r>
            <a:r>
              <a:rPr lang="en-US" sz="2000" dirty="0" smtClean="0">
                <a:solidFill>
                  <a:schemeClr val="accent4">
                    <a:lumMod val="75000"/>
                  </a:schemeClr>
                </a:solidFill>
                <a:ea typeface="Arial Unicode MS"/>
                <a:cs typeface="Arial Unicode MS"/>
              </a:rPr>
              <a:t>z&gt;0</a:t>
            </a:r>
            <a:r>
              <a:rPr lang="en-US" sz="2000" dirty="0" smtClean="0">
                <a:ea typeface="Arial Unicode MS"/>
                <a:cs typeface="Arial Unicode MS"/>
              </a:rPr>
              <a:t>      vs.       </a:t>
            </a:r>
            <a:r>
              <a:rPr lang="en-US" sz="2000" dirty="0" smtClean="0">
                <a:solidFill>
                  <a:srgbClr val="FF0000"/>
                </a:solidFill>
                <a:ea typeface="Arial Unicode MS"/>
                <a:cs typeface="Arial Unicode MS"/>
              </a:rPr>
              <a:t>x&gt;y</a:t>
            </a:r>
            <a:r>
              <a:rPr lang="en-US" sz="2000" dirty="0" smtClean="0">
                <a:ea typeface="Arial Unicode MS"/>
                <a:cs typeface="Arial Unicode MS"/>
              </a:rPr>
              <a:t> </a:t>
            </a:r>
            <a:r>
              <a:rPr sz="2000" smtClean="0">
                <a:ea typeface="Arial Unicode MS"/>
                <a:cs typeface="Arial Unicode MS"/>
              </a:rPr>
              <a:t>⋀ </a:t>
            </a:r>
            <a:r>
              <a:rPr sz="2000" smtClean="0">
                <a:solidFill>
                  <a:schemeClr val="accent4">
                    <a:lumMod val="75000"/>
                  </a:schemeClr>
                </a:solidFill>
                <a:ea typeface="Arial Unicode MS"/>
                <a:cs typeface="Arial Unicode MS"/>
              </a:rPr>
              <a:t>z&lt;=0</a:t>
            </a:r>
          </a:p>
          <a:p>
            <a:r>
              <a:rPr sz="2800" smtClean="0">
                <a:ea typeface="Arial Unicode MS"/>
                <a:cs typeface="Arial Unicode MS"/>
              </a:rPr>
              <a:t>If we already have a cached solution for a "similar" constraint system, we can reuse it</a:t>
            </a:r>
          </a:p>
          <a:p>
            <a:pPr lvl="1"/>
            <a:r>
              <a:rPr sz="2000" smtClean="0">
                <a:ea typeface="Arial Unicode MS"/>
                <a:cs typeface="Arial Unicode MS"/>
              </a:rPr>
              <a:t>x=1, y=0, z=1 is solution for </a:t>
            </a:r>
            <a:r>
              <a:rPr sz="2000" smtClean="0">
                <a:solidFill>
                  <a:srgbClr val="FF0000"/>
                </a:solidFill>
                <a:ea typeface="Arial Unicode MS"/>
                <a:cs typeface="Arial Unicode MS"/>
              </a:rPr>
              <a:t>x&gt;y</a:t>
            </a:r>
            <a:r>
              <a:rPr sz="2000" smtClean="0">
                <a:ea typeface="Arial Unicode MS"/>
                <a:cs typeface="Arial Unicode MS"/>
              </a:rPr>
              <a:t> </a:t>
            </a:r>
            <a:r>
              <a:rPr sz="1600" smtClean="0">
                <a:ea typeface="Arial Unicode MS"/>
                <a:cs typeface="Arial Unicode MS"/>
              </a:rPr>
              <a:t>⋀</a:t>
            </a:r>
            <a:r>
              <a:rPr sz="2000" smtClean="0">
                <a:ea typeface="Arial Unicode MS"/>
                <a:cs typeface="Arial Unicode MS"/>
              </a:rPr>
              <a:t> </a:t>
            </a:r>
            <a:r>
              <a:rPr sz="2000" smtClean="0">
                <a:solidFill>
                  <a:schemeClr val="accent4">
                    <a:lumMod val="75000"/>
                  </a:schemeClr>
                </a:solidFill>
                <a:ea typeface="Arial Unicode MS"/>
                <a:cs typeface="Arial Unicode MS"/>
              </a:rPr>
              <a:t>z&gt;0</a:t>
            </a:r>
          </a:p>
          <a:p>
            <a:pPr lvl="1"/>
            <a:r>
              <a:rPr lang="en-US" sz="2000" dirty="0" smtClean="0">
                <a:ea typeface="Arial Unicode MS"/>
                <a:cs typeface="Arial Unicode MS"/>
              </a:rPr>
              <a:t>we can obtain a solution for </a:t>
            </a:r>
            <a:r>
              <a:rPr sz="2000">
                <a:solidFill>
                  <a:srgbClr val="FF0000"/>
                </a:solidFill>
                <a:ea typeface="Arial Unicode MS"/>
                <a:cs typeface="Arial Unicode MS"/>
              </a:rPr>
              <a:t>x&gt;y</a:t>
            </a:r>
            <a:r>
              <a:rPr sz="2000">
                <a:ea typeface="Arial Unicode MS"/>
                <a:cs typeface="Arial Unicode MS"/>
              </a:rPr>
              <a:t> </a:t>
            </a:r>
            <a:r>
              <a:rPr sz="1600">
                <a:ea typeface="Arial Unicode MS"/>
                <a:cs typeface="Arial Unicode MS"/>
              </a:rPr>
              <a:t>⋀</a:t>
            </a:r>
            <a:r>
              <a:rPr sz="2000">
                <a:ea typeface="Arial Unicode MS"/>
                <a:cs typeface="Arial Unicode MS"/>
              </a:rPr>
              <a:t> </a:t>
            </a:r>
            <a:r>
              <a:rPr sz="2000">
                <a:solidFill>
                  <a:schemeClr val="accent4">
                    <a:lumMod val="75000"/>
                  </a:schemeClr>
                </a:solidFill>
                <a:ea typeface="Arial Unicode MS"/>
                <a:cs typeface="Arial Unicode MS"/>
              </a:rPr>
              <a:t>z&lt;=0</a:t>
            </a:r>
            <a:r>
              <a:rPr sz="2000">
                <a:ea typeface="Arial Unicode MS"/>
                <a:cs typeface="Arial Unicode MS"/>
              </a:rPr>
              <a:t> </a:t>
            </a:r>
            <a:r>
              <a:rPr sz="2000" smtClean="0">
                <a:ea typeface="Arial Unicode MS"/>
                <a:cs typeface="Arial Unicode MS"/>
              </a:rPr>
              <a:t>by</a:t>
            </a:r>
          </a:p>
          <a:p>
            <a:pPr lvl="2"/>
            <a:r>
              <a:rPr lang="en-US" sz="2000" dirty="0" smtClean="0">
                <a:ea typeface="Arial Unicode MS"/>
                <a:cs typeface="Arial Unicode MS"/>
              </a:rPr>
              <a:t>r</a:t>
            </a:r>
            <a:r>
              <a:rPr sz="2000" smtClean="0">
                <a:ea typeface="Arial Unicode MS"/>
                <a:cs typeface="Arial Unicode MS"/>
              </a:rPr>
              <a:t>eusing old solution of </a:t>
            </a:r>
            <a:r>
              <a:rPr lang="en-US" sz="2000" dirty="0" smtClean="0">
                <a:solidFill>
                  <a:srgbClr val="FF0000"/>
                </a:solidFill>
                <a:ea typeface="Arial Unicode MS"/>
                <a:cs typeface="Arial Unicode MS"/>
              </a:rPr>
              <a:t>x&gt;y</a:t>
            </a:r>
            <a:r>
              <a:rPr sz="2000" smtClean="0">
                <a:ea typeface="Arial Unicode MS"/>
                <a:cs typeface="Arial Unicode MS"/>
              </a:rPr>
              <a:t>: x=1, y=0</a:t>
            </a:r>
          </a:p>
          <a:p>
            <a:pPr lvl="2"/>
            <a:r>
              <a:rPr lang="en-US" sz="2000" dirty="0" smtClean="0">
                <a:ea typeface="Arial Unicode MS"/>
                <a:cs typeface="Arial Unicode MS"/>
              </a:rPr>
              <a:t>c</a:t>
            </a:r>
            <a:r>
              <a:rPr sz="2000" smtClean="0">
                <a:ea typeface="Arial Unicode MS"/>
                <a:cs typeface="Arial Unicode MS"/>
              </a:rPr>
              <a:t>ombining with solution of </a:t>
            </a:r>
            <a:r>
              <a:rPr sz="2000" smtClean="0">
                <a:solidFill>
                  <a:schemeClr val="accent4">
                    <a:lumMod val="75000"/>
                  </a:schemeClr>
                </a:solidFill>
                <a:ea typeface="Arial Unicode MS"/>
                <a:cs typeface="Arial Unicode MS"/>
              </a:rPr>
              <a:t>z&lt;=0</a:t>
            </a:r>
            <a:r>
              <a:rPr sz="2000" smtClean="0">
                <a:ea typeface="Arial Unicode MS"/>
                <a:cs typeface="Arial Unicode MS"/>
              </a:rPr>
              <a:t>: z=0</a:t>
            </a:r>
          </a:p>
        </p:txBody>
      </p:sp>
    </p:spTree>
    <p:extLst>
      <p:ext uri="{BB962C8B-B14F-4D97-AF65-F5344CB8AC3E}">
        <p14:creationId xmlns="" xmlns:p14="http://schemas.microsoft.com/office/powerpoint/2007/7/12/main" val="232005707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674597" y="1506112"/>
            <a:ext cx="7692761" cy="3046988"/>
          </a:xfrm>
        </p:spPr>
        <p:txBody>
          <a:bodyPr/>
          <a:lstStyle/>
          <a:p>
            <a:r>
              <a:rPr lang="en-US" sz="4400" b="1" dirty="0" smtClean="0"/>
              <a:t>Z3</a:t>
            </a:r>
            <a:r>
              <a:rPr lang="en-US" sz="4400" b="1" baseline="30000" dirty="0" smtClean="0"/>
              <a:t>10</a:t>
            </a:r>
            <a:r>
              <a:rPr lang="en-US" sz="4400" b="1" dirty="0" smtClean="0"/>
              <a:t>: </a:t>
            </a:r>
            <a:br>
              <a:rPr lang="en-US" sz="4400" b="1" dirty="0" smtClean="0"/>
            </a:br>
            <a:r>
              <a:rPr lang="en-US" sz="4400" b="1" dirty="0" smtClean="0"/>
              <a:t>    Applications</a:t>
            </a:r>
            <a:br>
              <a:rPr lang="en-US" sz="4400" b="1" dirty="0" smtClean="0"/>
            </a:br>
            <a:r>
              <a:rPr lang="en-US" sz="4400" b="1" dirty="0" smtClean="0"/>
              <a:t>        Enablers</a:t>
            </a:r>
            <a:br>
              <a:rPr lang="en-US" sz="4400" b="1" dirty="0" smtClean="0"/>
            </a:br>
            <a:r>
              <a:rPr lang="en-US" sz="4400" b="1" dirty="0" smtClean="0"/>
              <a:t>            Challenges</a:t>
            </a:r>
            <a:br>
              <a:rPr lang="en-US" sz="4400" b="1" dirty="0" smtClean="0"/>
            </a:br>
            <a:r>
              <a:rPr lang="en-US" sz="4400" b="1" dirty="0" smtClean="0"/>
              <a:t>                 Directions</a:t>
            </a:r>
            <a:endParaRPr lang="en-US" sz="4400" dirty="0"/>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More Z3 Microsoft Clients</a:t>
            </a:r>
            <a:endParaRPr spc="-167" dirty="0">
              <a:solidFill>
                <a:schemeClr val="accent1"/>
              </a:solidFill>
              <a:effectLst>
                <a:outerShdw blurRad="50800" dist="38100" dir="2700000" algn="tl" rotWithShape="0">
                  <a:prstClr val="black">
                    <a:alpha val="61000"/>
                  </a:prstClr>
                </a:outerShdw>
              </a:effectLst>
            </a:endParaRPr>
          </a:p>
        </p:txBody>
      </p:sp>
      <p:sp>
        <p:nvSpPr>
          <p:cNvPr id="3" name="Text Placeholder 2"/>
          <p:cNvSpPr>
            <a:spLocks noGrp="1"/>
          </p:cNvSpPr>
          <p:nvPr>
            <p:ph idx="1"/>
          </p:nvPr>
        </p:nvSpPr>
        <p:spPr>
          <a:xfrm>
            <a:off x="349102" y="1859442"/>
            <a:ext cx="8382000" cy="4925964"/>
          </a:xfrm>
        </p:spPr>
        <p:txBody>
          <a:bodyPr/>
          <a:lstStyle/>
          <a:p>
            <a:pPr>
              <a:lnSpc>
                <a:spcPct val="90000"/>
              </a:lnSpc>
            </a:pPr>
            <a:r>
              <a:rPr lang="en-US" dirty="0" smtClean="0"/>
              <a:t>Bounded model-program checking</a:t>
            </a:r>
          </a:p>
          <a:p>
            <a:pPr>
              <a:lnSpc>
                <a:spcPct val="90000"/>
              </a:lnSpc>
            </a:pPr>
            <a:r>
              <a:rPr lang="en-US" dirty="0" smtClean="0"/>
              <a:t>Termination</a:t>
            </a:r>
          </a:p>
          <a:p>
            <a:pPr>
              <a:lnSpc>
                <a:spcPct val="90000"/>
              </a:lnSpc>
            </a:pPr>
            <a:r>
              <a:rPr lang="en-US" dirty="0" smtClean="0"/>
              <a:t>Runtime &amp; Invariants</a:t>
            </a:r>
          </a:p>
          <a:p>
            <a:pPr>
              <a:lnSpc>
                <a:spcPct val="90000"/>
              </a:lnSpc>
            </a:pPr>
            <a:r>
              <a:rPr lang="en-US" dirty="0" smtClean="0"/>
              <a:t>Security protocols, F#/7</a:t>
            </a:r>
          </a:p>
          <a:p>
            <a:pPr>
              <a:lnSpc>
                <a:spcPct val="90000"/>
              </a:lnSpc>
            </a:pPr>
            <a:r>
              <a:rPr lang="en-US" dirty="0" smtClean="0"/>
              <a:t>Business application modeling</a:t>
            </a:r>
          </a:p>
          <a:p>
            <a:pPr>
              <a:lnSpc>
                <a:spcPct val="90000"/>
              </a:lnSpc>
            </a:pPr>
            <a:r>
              <a:rPr lang="en-US" dirty="0" smtClean="0"/>
              <a:t>Cryptography</a:t>
            </a:r>
          </a:p>
          <a:p>
            <a:pPr>
              <a:lnSpc>
                <a:spcPct val="90000"/>
              </a:lnSpc>
            </a:pPr>
            <a:r>
              <a:rPr lang="en-US" dirty="0" smtClean="0"/>
              <a:t>Model Based Testing (2 groups) </a:t>
            </a:r>
          </a:p>
          <a:p>
            <a:pPr>
              <a:lnSpc>
                <a:spcPct val="90000"/>
              </a:lnSpc>
            </a:pPr>
            <a:r>
              <a:rPr lang="en-US" dirty="0" smtClean="0"/>
              <a:t>Verified garbage collectors </a:t>
            </a:r>
          </a:p>
          <a:p>
            <a:pPr>
              <a:lnSpc>
                <a:spcPct val="90000"/>
              </a:lnSpc>
            </a:pPr>
            <a:r>
              <a:rPr lang="en-US" dirty="0" err="1" smtClean="0"/>
              <a:t>PREfix</a:t>
            </a:r>
            <a:r>
              <a:rPr lang="en-US" dirty="0" smtClean="0"/>
              <a:t> Static Analysis</a:t>
            </a:r>
          </a:p>
        </p:txBody>
      </p:sp>
      <p:pic>
        <p:nvPicPr>
          <p:cNvPr id="5" name="Picture 4" descr="margus.jpg"/>
          <p:cNvPicPr>
            <a:picLocks noChangeAspect="1"/>
          </p:cNvPicPr>
          <p:nvPr/>
        </p:nvPicPr>
        <p:blipFill>
          <a:blip r:embed="rId3" cstate="print"/>
          <a:stretch>
            <a:fillRect/>
          </a:stretch>
        </p:blipFill>
        <p:spPr>
          <a:xfrm>
            <a:off x="7194145" y="1834032"/>
            <a:ext cx="636603" cy="641696"/>
          </a:xfrm>
          <a:prstGeom prst="rect">
            <a:avLst/>
          </a:prstGeom>
        </p:spPr>
      </p:pic>
      <p:pic>
        <p:nvPicPr>
          <p:cNvPr id="6" name="Picture 5" descr="bycook.jpg"/>
          <p:cNvPicPr>
            <a:picLocks noChangeAspect="1"/>
          </p:cNvPicPr>
          <p:nvPr/>
        </p:nvPicPr>
        <p:blipFill>
          <a:blip r:embed="rId4" cstate="print"/>
          <a:stretch>
            <a:fillRect/>
          </a:stretch>
        </p:blipFill>
        <p:spPr>
          <a:xfrm>
            <a:off x="3104955" y="2333957"/>
            <a:ext cx="601120" cy="601120"/>
          </a:xfrm>
          <a:prstGeom prst="rect">
            <a:avLst/>
          </a:prstGeom>
        </p:spPr>
      </p:pic>
      <p:pic>
        <p:nvPicPr>
          <p:cNvPr id="8" name="Picture 7" descr="fournet.jpg"/>
          <p:cNvPicPr>
            <a:picLocks noChangeAspect="1"/>
          </p:cNvPicPr>
          <p:nvPr/>
        </p:nvPicPr>
        <p:blipFill>
          <a:blip r:embed="rId5" cstate="print"/>
          <a:stretch>
            <a:fillRect/>
          </a:stretch>
        </p:blipFill>
        <p:spPr>
          <a:xfrm>
            <a:off x="5986211" y="3410904"/>
            <a:ext cx="553466" cy="632022"/>
          </a:xfrm>
          <a:prstGeom prst="rect">
            <a:avLst/>
          </a:prstGeom>
        </p:spPr>
      </p:pic>
      <p:pic>
        <p:nvPicPr>
          <p:cNvPr id="9" name="Picture 8" descr="ethanjackson.png"/>
          <p:cNvPicPr>
            <a:picLocks noChangeAspect="1"/>
          </p:cNvPicPr>
          <p:nvPr/>
        </p:nvPicPr>
        <p:blipFill>
          <a:blip r:embed="rId6" cstate="print"/>
          <a:stretch>
            <a:fillRect/>
          </a:stretch>
        </p:blipFill>
        <p:spPr>
          <a:xfrm>
            <a:off x="6337759" y="3996089"/>
            <a:ext cx="823235" cy="891839"/>
          </a:xfrm>
          <a:prstGeom prst="rect">
            <a:avLst/>
          </a:prstGeom>
        </p:spPr>
      </p:pic>
      <p:pic>
        <p:nvPicPr>
          <p:cNvPr id="11" name="Picture 10" descr="andy-gordon.jpg"/>
          <p:cNvPicPr>
            <a:picLocks noChangeAspect="1"/>
          </p:cNvPicPr>
          <p:nvPr/>
        </p:nvPicPr>
        <p:blipFill>
          <a:blip r:embed="rId7" cstate="print"/>
          <a:stretch>
            <a:fillRect/>
          </a:stretch>
        </p:blipFill>
        <p:spPr>
          <a:xfrm>
            <a:off x="6534254" y="3416413"/>
            <a:ext cx="468542" cy="624723"/>
          </a:xfrm>
          <a:prstGeom prst="rect">
            <a:avLst/>
          </a:prstGeom>
        </p:spPr>
      </p:pic>
      <p:pic>
        <p:nvPicPr>
          <p:cNvPr id="20482" name="Picture 2"/>
          <p:cNvPicPr>
            <a:picLocks noChangeAspect="1" noChangeArrowheads="1"/>
          </p:cNvPicPr>
          <p:nvPr/>
        </p:nvPicPr>
        <p:blipFill>
          <a:blip r:embed="rId8" cstate="print"/>
          <a:srcRect/>
          <a:stretch>
            <a:fillRect/>
          </a:stretch>
        </p:blipFill>
        <p:spPr bwMode="auto">
          <a:xfrm>
            <a:off x="3433825" y="4502264"/>
            <a:ext cx="599473" cy="601653"/>
          </a:xfrm>
          <a:prstGeom prst="rect">
            <a:avLst/>
          </a:prstGeom>
          <a:noFill/>
          <a:ln w="9525">
            <a:noFill/>
            <a:miter lim="800000"/>
            <a:headEnd/>
            <a:tailEnd/>
          </a:ln>
          <a:effectLst/>
        </p:spPr>
      </p:pic>
      <p:pic>
        <p:nvPicPr>
          <p:cNvPr id="10" name="Picture 9" descr="hawblitz.jpg"/>
          <p:cNvPicPr>
            <a:picLocks noChangeAspect="1"/>
          </p:cNvPicPr>
          <p:nvPr/>
        </p:nvPicPr>
        <p:blipFill>
          <a:blip r:embed="rId9" cstate="print"/>
          <a:stretch>
            <a:fillRect/>
          </a:stretch>
        </p:blipFill>
        <p:spPr>
          <a:xfrm>
            <a:off x="5818330" y="5584552"/>
            <a:ext cx="718162" cy="712595"/>
          </a:xfrm>
          <a:prstGeom prst="rect">
            <a:avLst/>
          </a:prstGeom>
        </p:spPr>
      </p:pic>
      <p:pic>
        <p:nvPicPr>
          <p:cNvPr id="12" name="Picture 11" descr="kb1.jpg"/>
          <p:cNvPicPr>
            <a:picLocks noChangeAspect="1"/>
          </p:cNvPicPr>
          <p:nvPr/>
        </p:nvPicPr>
        <p:blipFill>
          <a:blip r:embed="rId10" cstate="print"/>
          <a:srcRect l="46369" t="43695" r="47528" b="44602"/>
          <a:stretch>
            <a:fillRect/>
          </a:stretch>
        </p:blipFill>
        <p:spPr>
          <a:xfrm>
            <a:off x="5526693" y="3410122"/>
            <a:ext cx="503355" cy="608277"/>
          </a:xfrm>
          <a:prstGeom prst="rect">
            <a:avLst/>
          </a:prstGeom>
        </p:spPr>
      </p:pic>
      <p:pic>
        <p:nvPicPr>
          <p:cNvPr id="13" name="Picture 12" descr="wrwg.jpg"/>
          <p:cNvPicPr>
            <a:picLocks noChangeAspect="1"/>
          </p:cNvPicPr>
          <p:nvPr/>
        </p:nvPicPr>
        <p:blipFill>
          <a:blip r:embed="rId11" cstate="print"/>
          <a:srcRect l="18000" r="19623" b="25993"/>
          <a:stretch>
            <a:fillRect/>
          </a:stretch>
        </p:blipFill>
        <p:spPr>
          <a:xfrm>
            <a:off x="6732105" y="5035826"/>
            <a:ext cx="622886" cy="715617"/>
          </a:xfrm>
          <a:prstGeom prst="rect">
            <a:avLst/>
          </a:prstGeom>
        </p:spPr>
      </p:pic>
      <p:pic>
        <p:nvPicPr>
          <p:cNvPr id="14" name="Picture 13" descr="nik-cropped.jpg"/>
          <p:cNvPicPr>
            <a:picLocks noChangeAspect="1"/>
          </p:cNvPicPr>
          <p:nvPr/>
        </p:nvPicPr>
        <p:blipFill>
          <a:blip r:embed="rId12" cstate="print"/>
          <a:stretch>
            <a:fillRect/>
          </a:stretch>
        </p:blipFill>
        <p:spPr>
          <a:xfrm>
            <a:off x="6999579" y="3400210"/>
            <a:ext cx="567413" cy="645677"/>
          </a:xfrm>
          <a:prstGeom prst="rect">
            <a:avLst/>
          </a:prstGeom>
        </p:spPr>
      </p:pic>
      <p:pic>
        <p:nvPicPr>
          <p:cNvPr id="15" name="Picture 14" descr="sielaff.bmp"/>
          <p:cNvPicPr>
            <a:picLocks noChangeAspect="1"/>
          </p:cNvPicPr>
          <p:nvPr/>
        </p:nvPicPr>
        <p:blipFill>
          <a:blip r:embed="rId13" cstate="print"/>
          <a:srcRect l="20087" r="27043" b="25652"/>
          <a:stretch>
            <a:fillRect/>
          </a:stretch>
        </p:blipFill>
        <p:spPr>
          <a:xfrm>
            <a:off x="4969565" y="6062870"/>
            <a:ext cx="665947" cy="702366"/>
          </a:xfrm>
          <a:prstGeom prst="rect">
            <a:avLst/>
          </a:prstGeom>
        </p:spPr>
      </p:pic>
      <p:pic>
        <p:nvPicPr>
          <p:cNvPr id="16" name="Picture 15" descr="sumit2.jpg"/>
          <p:cNvPicPr>
            <a:picLocks noChangeAspect="1"/>
          </p:cNvPicPr>
          <p:nvPr/>
        </p:nvPicPr>
        <p:blipFill>
          <a:blip r:embed="rId14" cstate="print"/>
          <a:srcRect l="16863" t="4093" r="10517" b="24787"/>
          <a:stretch>
            <a:fillRect/>
          </a:stretch>
        </p:blipFill>
        <p:spPr>
          <a:xfrm>
            <a:off x="4721467" y="2779869"/>
            <a:ext cx="539646" cy="639192"/>
          </a:xfrm>
          <a:prstGeom prst="rect">
            <a:avLst/>
          </a:prstGeom>
        </p:spPr>
      </p:pic>
    </p:spTree>
    <p:extLst>
      <p:ext uri="{BB962C8B-B14F-4D97-AF65-F5344CB8AC3E}">
        <p14:creationId xmlns="" xmlns:p14="http://schemas.microsoft.com/office/powerpoint/2007/7/12/main" val="2199137559"/>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5"/>
          <p:cNvSpPr>
            <a:spLocks noGrp="1"/>
          </p:cNvSpPr>
          <p:nvPr>
            <p:ph type="sldNum" sz="quarter" idx="12"/>
          </p:nvPr>
        </p:nvSpPr>
        <p:spPr/>
        <p:txBody>
          <a:bodyPr/>
          <a:lstStyle/>
          <a:p>
            <a:fld id="{B3B2106F-877A-4110-9088-7E02C3BA47CD}" type="slidenum">
              <a:rPr lang="en-US" smtClean="0"/>
              <a:pPr/>
              <a:t>71</a:t>
            </a:fld>
            <a:endParaRPr lang="en-US"/>
          </a:p>
        </p:txBody>
      </p:sp>
      <p:sp>
        <p:nvSpPr>
          <p:cNvPr id="47106" name="Rectangle 2"/>
          <p:cNvSpPr>
            <a:spLocks noGrp="1" noChangeArrowheads="1"/>
          </p:cNvSpPr>
          <p:nvPr>
            <p:ph type="title"/>
          </p:nvPr>
        </p:nvSpPr>
        <p:spPr>
          <a:xfrm>
            <a:off x="304800" y="274638"/>
            <a:ext cx="8839200" cy="1143000"/>
          </a:xfrm>
        </p:spPr>
        <p:txBody>
          <a:bodyPr>
            <a:noAutofit/>
          </a:bodyPr>
          <a:lstStyle/>
          <a:p>
            <a:r>
              <a:rPr lang="en-US" sz="4900" spc="-300" dirty="0" smtClean="0"/>
              <a:t>Monitoring by Code Instrumentation</a:t>
            </a:r>
            <a:endParaRPr lang="en-US" sz="4900" spc="-300" dirty="0"/>
          </a:p>
        </p:txBody>
      </p:sp>
      <p:sp>
        <p:nvSpPr>
          <p:cNvPr id="47107" name="Rectangle 3"/>
          <p:cNvSpPr>
            <a:spLocks noGrp="1" noChangeArrowheads="1"/>
          </p:cNvSpPr>
          <p:nvPr>
            <p:ph type="body" idx="1"/>
          </p:nvPr>
        </p:nvSpPr>
        <p:spPr>
          <a:xfrm>
            <a:off x="457200" y="2514600"/>
            <a:ext cx="3962400" cy="3429000"/>
          </a:xfrm>
        </p:spPr>
        <p:txBody>
          <a:bodyPr>
            <a:noAutofit/>
          </a:bodyPr>
          <a:lstStyle/>
          <a:p>
            <a:pPr>
              <a:lnSpc>
                <a:spcPct val="80000"/>
              </a:lnSpc>
              <a:buFontTx/>
              <a:buNone/>
            </a:pPr>
            <a:r>
              <a:rPr lang="en-US" sz="1300" dirty="0"/>
              <a:t>	</a:t>
            </a:r>
            <a:r>
              <a:rPr lang="en-US" sz="1300" dirty="0" err="1"/>
              <a:t>ldtoken</a:t>
            </a:r>
            <a:r>
              <a:rPr lang="en-US" sz="1300" dirty="0"/>
              <a:t>	Point::</a:t>
            </a:r>
            <a:r>
              <a:rPr lang="en-US" sz="1300" dirty="0" err="1"/>
              <a:t>GetX</a:t>
            </a:r>
            <a:endParaRPr lang="en-US" sz="1300" dirty="0"/>
          </a:p>
          <a:p>
            <a:pPr>
              <a:lnSpc>
                <a:spcPct val="80000"/>
              </a:lnSpc>
              <a:buFontTx/>
              <a:buNone/>
            </a:pPr>
            <a:r>
              <a:rPr lang="en-US" sz="1300" dirty="0"/>
              <a:t>	call	__Monitor::</a:t>
            </a:r>
            <a:r>
              <a:rPr lang="en-US" sz="1300" dirty="0" err="1"/>
              <a:t>EnterMethod</a:t>
            </a:r>
            <a:endParaRPr lang="en-US" sz="1300" dirty="0"/>
          </a:p>
          <a:p>
            <a:pPr>
              <a:lnSpc>
                <a:spcPct val="80000"/>
              </a:lnSpc>
              <a:buFontTx/>
              <a:buNone/>
            </a:pPr>
            <a:r>
              <a:rPr lang="en-US" sz="1300" dirty="0"/>
              <a:t>	</a:t>
            </a:r>
            <a:r>
              <a:rPr lang="en-US" sz="1300" dirty="0" err="1"/>
              <a:t>brfalse</a:t>
            </a:r>
            <a:r>
              <a:rPr lang="en-US" sz="1300" dirty="0"/>
              <a:t>	L0</a:t>
            </a:r>
          </a:p>
          <a:p>
            <a:pPr>
              <a:lnSpc>
                <a:spcPct val="80000"/>
              </a:lnSpc>
              <a:buFontTx/>
              <a:buNone/>
            </a:pPr>
            <a:r>
              <a:rPr lang="en-US" sz="1300" dirty="0"/>
              <a:t>	ldarg.0	</a:t>
            </a:r>
          </a:p>
          <a:p>
            <a:pPr>
              <a:lnSpc>
                <a:spcPct val="80000"/>
              </a:lnSpc>
              <a:buFontTx/>
              <a:buNone/>
            </a:pPr>
            <a:r>
              <a:rPr lang="en-US" sz="1300" dirty="0"/>
              <a:t>	call	__Monitor::</a:t>
            </a:r>
            <a:r>
              <a:rPr lang="en-US" sz="1300" dirty="0" err="1"/>
              <a:t>NextArgument</a:t>
            </a:r>
            <a:r>
              <a:rPr lang="en-US" sz="1300" dirty="0"/>
              <a:t>&lt;Point&gt;</a:t>
            </a:r>
          </a:p>
          <a:p>
            <a:pPr>
              <a:lnSpc>
                <a:spcPct val="80000"/>
              </a:lnSpc>
              <a:buFontTx/>
              <a:buNone/>
            </a:pPr>
            <a:r>
              <a:rPr lang="en-US" sz="1300" dirty="0"/>
              <a:t>L0:	.try { </a:t>
            </a:r>
          </a:p>
          <a:p>
            <a:pPr>
              <a:lnSpc>
                <a:spcPct val="80000"/>
              </a:lnSpc>
              <a:buFontTx/>
              <a:buNone/>
            </a:pPr>
            <a:r>
              <a:rPr lang="en-US" sz="1300" dirty="0"/>
              <a:t>	  .try { </a:t>
            </a:r>
          </a:p>
          <a:p>
            <a:pPr>
              <a:lnSpc>
                <a:spcPct val="80000"/>
              </a:lnSpc>
              <a:buFontTx/>
              <a:buNone/>
            </a:pPr>
            <a:r>
              <a:rPr lang="en-US" sz="1300" dirty="0"/>
              <a:t>	    call	__Monitor::LDARG_0</a:t>
            </a:r>
          </a:p>
          <a:p>
            <a:pPr>
              <a:lnSpc>
                <a:spcPct val="80000"/>
              </a:lnSpc>
              <a:buFontTx/>
              <a:buNone/>
            </a:pPr>
            <a:r>
              <a:rPr lang="en-US" sz="1300" dirty="0"/>
              <a:t>	    ldarg.0	</a:t>
            </a:r>
          </a:p>
          <a:p>
            <a:pPr>
              <a:lnSpc>
                <a:spcPct val="80000"/>
              </a:lnSpc>
              <a:buFontTx/>
              <a:buNone/>
            </a:pPr>
            <a:r>
              <a:rPr lang="en-US" sz="1300" dirty="0"/>
              <a:t>	    call	__Monitor::LDNULL</a:t>
            </a:r>
          </a:p>
          <a:p>
            <a:pPr>
              <a:lnSpc>
                <a:spcPct val="80000"/>
              </a:lnSpc>
              <a:buFontTx/>
              <a:buNone/>
            </a:pPr>
            <a:r>
              <a:rPr lang="en-US" sz="1300" dirty="0"/>
              <a:t>	    </a:t>
            </a:r>
            <a:r>
              <a:rPr lang="en-US" sz="1300" dirty="0" err="1"/>
              <a:t>ldnull</a:t>
            </a:r>
            <a:r>
              <a:rPr lang="en-US" sz="1300" dirty="0"/>
              <a:t>	</a:t>
            </a:r>
          </a:p>
          <a:p>
            <a:pPr>
              <a:lnSpc>
                <a:spcPct val="80000"/>
              </a:lnSpc>
              <a:buFontTx/>
              <a:buNone/>
            </a:pPr>
            <a:r>
              <a:rPr lang="en-US" sz="1300" dirty="0"/>
              <a:t>	    call	__Monitor::CEQ</a:t>
            </a:r>
          </a:p>
          <a:p>
            <a:pPr>
              <a:lnSpc>
                <a:spcPct val="80000"/>
              </a:lnSpc>
              <a:buFontTx/>
              <a:buNone/>
            </a:pPr>
            <a:r>
              <a:rPr lang="en-US" sz="1300" dirty="0"/>
              <a:t>	    </a:t>
            </a:r>
            <a:r>
              <a:rPr lang="en-US" sz="1300" dirty="0" err="1"/>
              <a:t>ceq</a:t>
            </a:r>
            <a:r>
              <a:rPr lang="en-US" sz="1300" dirty="0"/>
              <a:t>	</a:t>
            </a:r>
          </a:p>
          <a:p>
            <a:pPr>
              <a:lnSpc>
                <a:spcPct val="80000"/>
              </a:lnSpc>
              <a:buFontTx/>
              <a:buNone/>
            </a:pPr>
            <a:r>
              <a:rPr lang="en-US" sz="1300" dirty="0"/>
              <a:t>	    call	__Monitor::BRTRUE</a:t>
            </a:r>
          </a:p>
          <a:p>
            <a:pPr>
              <a:lnSpc>
                <a:spcPct val="80000"/>
              </a:lnSpc>
              <a:buFontTx/>
              <a:buNone/>
            </a:pPr>
            <a:r>
              <a:rPr lang="en-US" sz="1300" dirty="0"/>
              <a:t>	    </a:t>
            </a:r>
            <a:r>
              <a:rPr lang="en-US" sz="1300" dirty="0" err="1"/>
              <a:t>brtrue</a:t>
            </a:r>
            <a:r>
              <a:rPr lang="en-US" sz="1300" dirty="0"/>
              <a:t>	L1</a:t>
            </a:r>
          </a:p>
          <a:p>
            <a:pPr>
              <a:lnSpc>
                <a:spcPct val="80000"/>
              </a:lnSpc>
              <a:buFontTx/>
              <a:buNone/>
            </a:pPr>
            <a:r>
              <a:rPr lang="en-US" sz="1300" dirty="0"/>
              <a:t>	    call	__Monitor::</a:t>
            </a:r>
            <a:r>
              <a:rPr lang="en-US" sz="1300" dirty="0" err="1"/>
              <a:t>BranchFallthrough</a:t>
            </a:r>
            <a:endParaRPr lang="en-US" sz="1300" dirty="0"/>
          </a:p>
          <a:p>
            <a:pPr>
              <a:lnSpc>
                <a:spcPct val="80000"/>
              </a:lnSpc>
              <a:buFontTx/>
              <a:buNone/>
            </a:pPr>
            <a:r>
              <a:rPr lang="en-US" sz="1300" dirty="0"/>
              <a:t>	    call	__Monitor::LDARG_0</a:t>
            </a:r>
          </a:p>
          <a:p>
            <a:pPr>
              <a:lnSpc>
                <a:spcPct val="80000"/>
              </a:lnSpc>
              <a:buFontTx/>
              <a:buNone/>
            </a:pPr>
            <a:r>
              <a:rPr lang="en-US" sz="1300" dirty="0"/>
              <a:t>	    ldarg.0	</a:t>
            </a:r>
          </a:p>
          <a:p>
            <a:pPr>
              <a:lnSpc>
                <a:spcPct val="80000"/>
              </a:lnSpc>
              <a:buFontTx/>
              <a:buNone/>
            </a:pPr>
            <a:r>
              <a:rPr lang="en-US" sz="1300" dirty="0"/>
              <a:t>	    …</a:t>
            </a:r>
          </a:p>
        </p:txBody>
      </p:sp>
      <p:sp>
        <p:nvSpPr>
          <p:cNvPr id="47108" name="Rectangle 4"/>
          <p:cNvSpPr>
            <a:spLocks noChangeArrowheads="1"/>
          </p:cNvSpPr>
          <p:nvPr/>
        </p:nvSpPr>
        <p:spPr bwMode="auto">
          <a:xfrm>
            <a:off x="4572000" y="1265238"/>
            <a:ext cx="39624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spcBef>
                <a:spcPct val="20000"/>
              </a:spcBef>
            </a:pPr>
            <a:r>
              <a:rPr lang="en-US" sz="1300" dirty="0">
                <a:solidFill>
                  <a:schemeClr val="bg1"/>
                </a:solidFill>
                <a:latin typeface="Calibri" pitchFamily="34" charset="0"/>
              </a:rPr>
              <a:t>	    </a:t>
            </a:r>
            <a:r>
              <a:rPr lang="en-US" sz="1300" dirty="0" err="1">
                <a:solidFill>
                  <a:schemeClr val="bg1"/>
                </a:solidFill>
                <a:latin typeface="Calibri" pitchFamily="34" charset="0"/>
              </a:rPr>
              <a:t>ldtoken</a:t>
            </a:r>
            <a:r>
              <a:rPr lang="en-US" sz="1300" dirty="0">
                <a:solidFill>
                  <a:schemeClr val="bg1"/>
                </a:solidFill>
                <a:latin typeface="Calibri" pitchFamily="34" charset="0"/>
              </a:rPr>
              <a:t>	Point::X</a:t>
            </a:r>
          </a:p>
          <a:p>
            <a:pPr marL="342900" indent="-342900">
              <a:spcBef>
                <a:spcPct val="20000"/>
              </a:spcBef>
            </a:pPr>
            <a:r>
              <a:rPr lang="en-US" sz="1300" dirty="0">
                <a:solidFill>
                  <a:schemeClr val="bg1"/>
                </a:solidFill>
                <a:latin typeface="Calibri" pitchFamily="34" charset="0"/>
              </a:rPr>
              <a:t>	    call	__Monitor::LDFLD_REFERENCE</a:t>
            </a:r>
          </a:p>
          <a:p>
            <a:pPr marL="342900" indent="-342900">
              <a:spcBef>
                <a:spcPct val="20000"/>
              </a:spcBef>
            </a:pPr>
            <a:r>
              <a:rPr lang="en-US" sz="1300" dirty="0">
                <a:solidFill>
                  <a:schemeClr val="bg1"/>
                </a:solidFill>
                <a:latin typeface="Calibri" pitchFamily="34" charset="0"/>
              </a:rPr>
              <a:t>	    </a:t>
            </a:r>
            <a:r>
              <a:rPr lang="en-US" sz="1300" dirty="0" err="1">
                <a:solidFill>
                  <a:schemeClr val="bg1"/>
                </a:solidFill>
                <a:latin typeface="Calibri" pitchFamily="34" charset="0"/>
              </a:rPr>
              <a:t>ldfld</a:t>
            </a:r>
            <a:r>
              <a:rPr lang="en-US" sz="1300" dirty="0">
                <a:solidFill>
                  <a:schemeClr val="bg1"/>
                </a:solidFill>
                <a:latin typeface="Calibri" pitchFamily="34" charset="0"/>
              </a:rPr>
              <a:t>	Point::X</a:t>
            </a:r>
          </a:p>
          <a:p>
            <a:pPr marL="342900" indent="-342900">
              <a:spcBef>
                <a:spcPct val="20000"/>
              </a:spcBef>
            </a:pPr>
            <a:r>
              <a:rPr lang="en-US" sz="1300" dirty="0">
                <a:solidFill>
                  <a:schemeClr val="bg1"/>
                </a:solidFill>
                <a:latin typeface="Calibri" pitchFamily="34" charset="0"/>
              </a:rPr>
              <a:t>	    call	__Monitor::</a:t>
            </a:r>
            <a:r>
              <a:rPr lang="en-US" sz="1300" dirty="0" err="1">
                <a:solidFill>
                  <a:schemeClr val="bg1"/>
                </a:solidFill>
                <a:latin typeface="Calibri" pitchFamily="34" charset="0"/>
              </a:rPr>
              <a:t>AtDereferenceFallthrough</a:t>
            </a:r>
            <a:endParaRPr lang="en-US" sz="1300" dirty="0">
              <a:solidFill>
                <a:schemeClr val="bg1"/>
              </a:solidFill>
              <a:latin typeface="Calibri" pitchFamily="34" charset="0"/>
            </a:endParaRPr>
          </a:p>
          <a:p>
            <a:pPr marL="342900" indent="-342900">
              <a:spcBef>
                <a:spcPct val="20000"/>
              </a:spcBef>
            </a:pPr>
            <a:r>
              <a:rPr lang="en-US" sz="1300" dirty="0">
                <a:solidFill>
                  <a:schemeClr val="bg1"/>
                </a:solidFill>
                <a:latin typeface="Calibri" pitchFamily="34" charset="0"/>
              </a:rPr>
              <a:t>	    </a:t>
            </a:r>
            <a:r>
              <a:rPr lang="en-US" sz="1300" dirty="0" err="1">
                <a:solidFill>
                  <a:schemeClr val="bg1"/>
                </a:solidFill>
                <a:latin typeface="Calibri" pitchFamily="34" charset="0"/>
              </a:rPr>
              <a:t>br</a:t>
            </a:r>
            <a:r>
              <a:rPr lang="en-US" sz="1300" dirty="0">
                <a:solidFill>
                  <a:schemeClr val="bg1"/>
                </a:solidFill>
                <a:latin typeface="Calibri" pitchFamily="34" charset="0"/>
              </a:rPr>
              <a:t>	L2</a:t>
            </a:r>
          </a:p>
          <a:p>
            <a:pPr marL="342900" indent="-342900">
              <a:lnSpc>
                <a:spcPct val="80000"/>
              </a:lnSpc>
              <a:spcBef>
                <a:spcPct val="20000"/>
              </a:spcBef>
            </a:pPr>
            <a:r>
              <a:rPr lang="en-US" sz="1300" dirty="0">
                <a:solidFill>
                  <a:schemeClr val="bg1"/>
                </a:solidFill>
                <a:latin typeface="Calibri" pitchFamily="34" charset="0"/>
              </a:rPr>
              <a:t>L1:	    </a:t>
            </a:r>
          </a:p>
          <a:p>
            <a:pPr marL="342900" indent="-342900">
              <a:lnSpc>
                <a:spcPct val="80000"/>
              </a:lnSpc>
              <a:spcBef>
                <a:spcPct val="20000"/>
              </a:spcBef>
            </a:pPr>
            <a:r>
              <a:rPr lang="en-US" sz="1300" dirty="0">
                <a:solidFill>
                  <a:schemeClr val="bg1"/>
                </a:solidFill>
                <a:latin typeface="Calibri" pitchFamily="34" charset="0"/>
              </a:rPr>
              <a:t>	    call	__Monitor::</a:t>
            </a:r>
            <a:r>
              <a:rPr lang="en-US" sz="1300" dirty="0" err="1">
                <a:solidFill>
                  <a:schemeClr val="bg1"/>
                </a:solidFill>
                <a:latin typeface="Calibri" pitchFamily="34" charset="0"/>
              </a:rPr>
              <a:t>AtBranchTarget</a:t>
            </a:r>
            <a:r>
              <a:rPr lang="en-US" sz="1300" dirty="0">
                <a:solidFill>
                  <a:schemeClr val="bg1"/>
                </a:solidFill>
                <a:latin typeface="Calibri" pitchFamily="34" charset="0"/>
              </a:rPr>
              <a:t> </a:t>
            </a:r>
          </a:p>
          <a:p>
            <a:pPr marL="342900" indent="-342900">
              <a:lnSpc>
                <a:spcPct val="80000"/>
              </a:lnSpc>
              <a:spcBef>
                <a:spcPct val="20000"/>
              </a:spcBef>
            </a:pPr>
            <a:r>
              <a:rPr lang="en-US" sz="1300" dirty="0">
                <a:solidFill>
                  <a:schemeClr val="bg1"/>
                </a:solidFill>
                <a:latin typeface="Calibri" pitchFamily="34" charset="0"/>
              </a:rPr>
              <a:t>	    call	__Monitor::LDC_I4_M1</a:t>
            </a:r>
          </a:p>
          <a:p>
            <a:pPr marL="342900" indent="-342900">
              <a:lnSpc>
                <a:spcPct val="80000"/>
              </a:lnSpc>
              <a:spcBef>
                <a:spcPct val="20000"/>
              </a:spcBef>
            </a:pPr>
            <a:r>
              <a:rPr lang="en-US" sz="1300" dirty="0">
                <a:solidFill>
                  <a:schemeClr val="bg1"/>
                </a:solidFill>
                <a:latin typeface="Calibri" pitchFamily="34" charset="0"/>
              </a:rPr>
              <a:t>	    ldc.i4.m1	</a:t>
            </a:r>
          </a:p>
          <a:p>
            <a:pPr marL="342900" indent="-342900">
              <a:lnSpc>
                <a:spcPct val="80000"/>
              </a:lnSpc>
              <a:spcBef>
                <a:spcPct val="20000"/>
              </a:spcBef>
            </a:pPr>
            <a:r>
              <a:rPr lang="en-US" sz="1300" dirty="0">
                <a:solidFill>
                  <a:schemeClr val="bg1"/>
                </a:solidFill>
                <a:latin typeface="Calibri" pitchFamily="34" charset="0"/>
              </a:rPr>
              <a:t>L2:	    </a:t>
            </a:r>
          </a:p>
          <a:p>
            <a:pPr marL="342900" indent="-342900">
              <a:lnSpc>
                <a:spcPct val="80000"/>
              </a:lnSpc>
              <a:spcBef>
                <a:spcPct val="20000"/>
              </a:spcBef>
            </a:pPr>
            <a:r>
              <a:rPr lang="en-US" sz="1300" dirty="0">
                <a:solidFill>
                  <a:schemeClr val="bg1"/>
                </a:solidFill>
                <a:latin typeface="Calibri" pitchFamily="34" charset="0"/>
              </a:rPr>
              <a:t>	    call	__Monitor::RET</a:t>
            </a:r>
          </a:p>
          <a:p>
            <a:pPr marL="342900" indent="-342900">
              <a:lnSpc>
                <a:spcPct val="80000"/>
              </a:lnSpc>
              <a:spcBef>
                <a:spcPct val="20000"/>
              </a:spcBef>
            </a:pPr>
            <a:r>
              <a:rPr lang="en-US" sz="1300" dirty="0">
                <a:solidFill>
                  <a:schemeClr val="bg1"/>
                </a:solidFill>
                <a:latin typeface="Calibri" pitchFamily="34" charset="0"/>
              </a:rPr>
              <a:t>	    stloc.0</a:t>
            </a:r>
          </a:p>
          <a:p>
            <a:pPr marL="342900" indent="-342900">
              <a:lnSpc>
                <a:spcPct val="80000"/>
              </a:lnSpc>
              <a:spcBef>
                <a:spcPct val="20000"/>
              </a:spcBef>
            </a:pPr>
            <a:r>
              <a:rPr lang="en-US" sz="1300" dirty="0">
                <a:solidFill>
                  <a:schemeClr val="bg1"/>
                </a:solidFill>
                <a:latin typeface="Calibri" pitchFamily="34" charset="0"/>
              </a:rPr>
              <a:t>	    leave	L4</a:t>
            </a:r>
          </a:p>
          <a:p>
            <a:pPr marL="342900" indent="-342900">
              <a:lnSpc>
                <a:spcPct val="80000"/>
              </a:lnSpc>
              <a:spcBef>
                <a:spcPct val="20000"/>
              </a:spcBef>
            </a:pPr>
            <a:r>
              <a:rPr lang="en-US" sz="1300" dirty="0">
                <a:solidFill>
                  <a:schemeClr val="bg1"/>
                </a:solidFill>
                <a:latin typeface="Calibri" pitchFamily="34" charset="0"/>
              </a:rPr>
              <a:t>	  } catch </a:t>
            </a:r>
            <a:r>
              <a:rPr lang="en-US" sz="1300" dirty="0" err="1">
                <a:solidFill>
                  <a:schemeClr val="bg1"/>
                </a:solidFill>
                <a:latin typeface="Calibri" pitchFamily="34" charset="0"/>
              </a:rPr>
              <a:t>NullReferenceException</a:t>
            </a:r>
            <a:r>
              <a:rPr lang="en-US" sz="1300" dirty="0">
                <a:solidFill>
                  <a:schemeClr val="bg1"/>
                </a:solidFill>
                <a:latin typeface="Calibri" pitchFamily="34" charset="0"/>
              </a:rPr>
              <a:t> {</a:t>
            </a:r>
          </a:p>
          <a:p>
            <a:pPr marL="342900" indent="-342900">
              <a:lnSpc>
                <a:spcPct val="80000"/>
              </a:lnSpc>
              <a:spcBef>
                <a:spcPct val="20000"/>
              </a:spcBef>
            </a:pPr>
            <a:r>
              <a:rPr lang="en-US" sz="1300" dirty="0">
                <a:solidFill>
                  <a:schemeClr val="bg1"/>
                </a:solidFill>
                <a:latin typeface="Calibri" pitchFamily="34" charset="0"/>
              </a:rPr>
              <a:t>‘	    call	__Monitor::</a:t>
            </a:r>
            <a:r>
              <a:rPr lang="en-US" sz="1300" dirty="0" err="1">
                <a:solidFill>
                  <a:schemeClr val="bg1"/>
                </a:solidFill>
                <a:latin typeface="Calibri" pitchFamily="34" charset="0"/>
              </a:rPr>
              <a:t>AtNullReferenceException</a:t>
            </a:r>
            <a:endParaRPr lang="en-US" sz="1300" dirty="0">
              <a:solidFill>
                <a:schemeClr val="bg1"/>
              </a:solidFill>
              <a:latin typeface="Calibri" pitchFamily="34" charset="0"/>
            </a:endParaRPr>
          </a:p>
          <a:p>
            <a:pPr marL="342900" indent="-342900">
              <a:lnSpc>
                <a:spcPct val="80000"/>
              </a:lnSpc>
              <a:spcBef>
                <a:spcPct val="20000"/>
              </a:spcBef>
            </a:pPr>
            <a:r>
              <a:rPr lang="en-US" sz="1300" dirty="0">
                <a:solidFill>
                  <a:schemeClr val="bg1"/>
                </a:solidFill>
                <a:latin typeface="Calibri" pitchFamily="34" charset="0"/>
              </a:rPr>
              <a:t>	    </a:t>
            </a:r>
            <a:r>
              <a:rPr lang="en-US" sz="1300" dirty="0" err="1">
                <a:solidFill>
                  <a:schemeClr val="bg1"/>
                </a:solidFill>
                <a:latin typeface="Calibri" pitchFamily="34" charset="0"/>
              </a:rPr>
              <a:t>rethrow</a:t>
            </a:r>
            <a:r>
              <a:rPr lang="en-US" sz="1300" dirty="0">
                <a:solidFill>
                  <a:schemeClr val="bg1"/>
                </a:solidFill>
                <a:latin typeface="Calibri" pitchFamily="34" charset="0"/>
              </a:rPr>
              <a:t>	</a:t>
            </a:r>
          </a:p>
          <a:p>
            <a:pPr marL="342900" indent="-342900">
              <a:lnSpc>
                <a:spcPct val="80000"/>
              </a:lnSpc>
              <a:spcBef>
                <a:spcPct val="20000"/>
              </a:spcBef>
            </a:pPr>
            <a:r>
              <a:rPr lang="en-US" sz="1300" dirty="0">
                <a:solidFill>
                  <a:schemeClr val="bg1"/>
                </a:solidFill>
                <a:latin typeface="Calibri" pitchFamily="34" charset="0"/>
              </a:rPr>
              <a:t>	  }</a:t>
            </a:r>
          </a:p>
          <a:p>
            <a:pPr marL="342900" indent="-342900">
              <a:lnSpc>
                <a:spcPct val="80000"/>
              </a:lnSpc>
              <a:spcBef>
                <a:spcPct val="20000"/>
              </a:spcBef>
            </a:pPr>
            <a:r>
              <a:rPr lang="en-US" sz="1300" dirty="0">
                <a:solidFill>
                  <a:schemeClr val="bg1"/>
                </a:solidFill>
                <a:latin typeface="Calibri" pitchFamily="34" charset="0"/>
              </a:rPr>
              <a:t>L4:	  leave	L5</a:t>
            </a:r>
          </a:p>
          <a:p>
            <a:pPr marL="342900" indent="-342900">
              <a:lnSpc>
                <a:spcPct val="80000"/>
              </a:lnSpc>
              <a:spcBef>
                <a:spcPct val="20000"/>
              </a:spcBef>
            </a:pPr>
            <a:r>
              <a:rPr lang="en-US" sz="1300" dirty="0">
                <a:solidFill>
                  <a:schemeClr val="bg1"/>
                </a:solidFill>
                <a:latin typeface="Calibri" pitchFamily="34" charset="0"/>
              </a:rPr>
              <a:t>	} finally {</a:t>
            </a:r>
          </a:p>
          <a:p>
            <a:pPr marL="342900" indent="-342900">
              <a:lnSpc>
                <a:spcPct val="80000"/>
              </a:lnSpc>
              <a:spcBef>
                <a:spcPct val="20000"/>
              </a:spcBef>
            </a:pPr>
            <a:r>
              <a:rPr lang="en-US" sz="1300" dirty="0">
                <a:solidFill>
                  <a:schemeClr val="bg1"/>
                </a:solidFill>
                <a:latin typeface="Calibri" pitchFamily="34" charset="0"/>
              </a:rPr>
              <a:t>	  call	__Monitor::</a:t>
            </a:r>
            <a:r>
              <a:rPr lang="en-US" sz="1300" dirty="0" err="1">
                <a:solidFill>
                  <a:schemeClr val="bg1"/>
                </a:solidFill>
                <a:latin typeface="Calibri" pitchFamily="34" charset="0"/>
              </a:rPr>
              <a:t>LeaveMethod</a:t>
            </a:r>
            <a:endParaRPr lang="en-US" sz="1300" dirty="0">
              <a:solidFill>
                <a:schemeClr val="bg1"/>
              </a:solidFill>
              <a:latin typeface="Calibri" pitchFamily="34" charset="0"/>
            </a:endParaRPr>
          </a:p>
          <a:p>
            <a:pPr marL="342900" indent="-342900">
              <a:lnSpc>
                <a:spcPct val="80000"/>
              </a:lnSpc>
              <a:spcBef>
                <a:spcPct val="20000"/>
              </a:spcBef>
            </a:pPr>
            <a:r>
              <a:rPr lang="en-US" sz="1300" dirty="0">
                <a:solidFill>
                  <a:schemeClr val="bg1"/>
                </a:solidFill>
                <a:latin typeface="Calibri" pitchFamily="34" charset="0"/>
              </a:rPr>
              <a:t>	  </a:t>
            </a:r>
            <a:r>
              <a:rPr lang="en-US" sz="1300" dirty="0" err="1">
                <a:solidFill>
                  <a:schemeClr val="bg1"/>
                </a:solidFill>
                <a:latin typeface="Calibri" pitchFamily="34" charset="0"/>
              </a:rPr>
              <a:t>endfinally</a:t>
            </a:r>
            <a:r>
              <a:rPr lang="en-US" sz="1300" dirty="0">
                <a:solidFill>
                  <a:schemeClr val="bg1"/>
                </a:solidFill>
                <a:latin typeface="Calibri" pitchFamily="34" charset="0"/>
              </a:rPr>
              <a:t> </a:t>
            </a:r>
          </a:p>
          <a:p>
            <a:pPr marL="342900" indent="-342900">
              <a:lnSpc>
                <a:spcPct val="80000"/>
              </a:lnSpc>
              <a:spcBef>
                <a:spcPct val="20000"/>
              </a:spcBef>
            </a:pPr>
            <a:r>
              <a:rPr lang="en-US" sz="1300" dirty="0">
                <a:solidFill>
                  <a:schemeClr val="bg1"/>
                </a:solidFill>
                <a:latin typeface="Calibri" pitchFamily="34" charset="0"/>
              </a:rPr>
              <a:t>	}</a:t>
            </a:r>
          </a:p>
          <a:p>
            <a:pPr marL="342900" indent="-342900">
              <a:lnSpc>
                <a:spcPct val="80000"/>
              </a:lnSpc>
              <a:spcBef>
                <a:spcPct val="20000"/>
              </a:spcBef>
            </a:pPr>
            <a:r>
              <a:rPr lang="en-US" sz="1300" dirty="0">
                <a:solidFill>
                  <a:schemeClr val="bg1"/>
                </a:solidFill>
                <a:latin typeface="Calibri" pitchFamily="34" charset="0"/>
              </a:rPr>
              <a:t>L5:	ldloc.0</a:t>
            </a:r>
          </a:p>
          <a:p>
            <a:pPr marL="342900" indent="-342900">
              <a:lnSpc>
                <a:spcPct val="80000"/>
              </a:lnSpc>
              <a:spcBef>
                <a:spcPct val="20000"/>
              </a:spcBef>
            </a:pPr>
            <a:r>
              <a:rPr lang="en-US" sz="1300" dirty="0">
                <a:solidFill>
                  <a:schemeClr val="bg1"/>
                </a:solidFill>
                <a:latin typeface="Calibri" pitchFamily="34" charset="0"/>
              </a:rPr>
              <a:t>	ret	</a:t>
            </a:r>
          </a:p>
        </p:txBody>
      </p:sp>
      <p:sp>
        <p:nvSpPr>
          <p:cNvPr id="47109" name="Rectangle 5"/>
          <p:cNvSpPr>
            <a:spLocks noChangeArrowheads="1"/>
          </p:cNvSpPr>
          <p:nvPr/>
        </p:nvSpPr>
        <p:spPr bwMode="auto">
          <a:xfrm>
            <a:off x="762000" y="1447800"/>
            <a:ext cx="2667000" cy="990600"/>
          </a:xfrm>
          <a:prstGeom prst="rect">
            <a:avLst/>
          </a:prstGeom>
          <a:noFill/>
          <a:ln w="9525">
            <a:solidFill>
              <a:schemeClr val="bg1"/>
            </a:solidFill>
            <a:miter lim="800000"/>
            <a:headEnd/>
            <a:tailEnd/>
          </a:ln>
          <a:effectLst/>
        </p:spPr>
        <p:txBody>
          <a:bodyPr vert="horz" wrap="square" lIns="91440" tIns="45720" rIns="91440" bIns="45720" numCol="1" anchor="t" anchorCtr="0" compatLnSpc="1">
            <a:prstTxWarp prst="textNoShape">
              <a:avLst/>
            </a:prstTxWarp>
          </a:bodyPr>
          <a:lstStyle/>
          <a:p>
            <a:pPr marL="342900" indent="-342900">
              <a:spcBef>
                <a:spcPct val="20000"/>
              </a:spcBef>
            </a:pPr>
            <a:r>
              <a:rPr lang="en-US" sz="1300" noProof="1">
                <a:solidFill>
                  <a:schemeClr val="bg1"/>
                </a:solidFill>
              </a:rPr>
              <a:t>class </a:t>
            </a:r>
            <a:r>
              <a:rPr lang="en-US" sz="1300" dirty="0">
                <a:solidFill>
                  <a:schemeClr val="bg1"/>
                </a:solidFill>
              </a:rPr>
              <a:t> </a:t>
            </a:r>
            <a:r>
              <a:rPr lang="en-US" sz="1300" noProof="1">
                <a:solidFill>
                  <a:schemeClr val="bg1"/>
                </a:solidFill>
              </a:rPr>
              <a:t>Point</a:t>
            </a:r>
            <a:r>
              <a:rPr lang="en-US" sz="1300" dirty="0">
                <a:solidFill>
                  <a:schemeClr val="bg1"/>
                </a:solidFill>
              </a:rPr>
              <a:t> { </a:t>
            </a:r>
            <a:r>
              <a:rPr lang="en-US" sz="1300" dirty="0" err="1">
                <a:solidFill>
                  <a:schemeClr val="bg1"/>
                </a:solidFill>
              </a:rPr>
              <a:t>int</a:t>
            </a:r>
            <a:r>
              <a:rPr lang="en-US" sz="1300" dirty="0">
                <a:solidFill>
                  <a:schemeClr val="bg1"/>
                </a:solidFill>
              </a:rPr>
              <a:t> x; </a:t>
            </a:r>
            <a:r>
              <a:rPr lang="en-US" sz="1300" dirty="0" err="1">
                <a:solidFill>
                  <a:schemeClr val="bg1"/>
                </a:solidFill>
              </a:rPr>
              <a:t>int</a:t>
            </a:r>
            <a:r>
              <a:rPr lang="en-US" sz="1300" dirty="0">
                <a:solidFill>
                  <a:schemeClr val="bg1"/>
                </a:solidFill>
              </a:rPr>
              <a:t> y;</a:t>
            </a:r>
            <a:endParaRPr lang="en-US" sz="1300" noProof="1">
              <a:solidFill>
                <a:schemeClr val="bg1"/>
              </a:solidFill>
            </a:endParaRPr>
          </a:p>
          <a:p>
            <a:pPr marL="342900" indent="-342900">
              <a:spcBef>
                <a:spcPct val="20000"/>
              </a:spcBef>
            </a:pPr>
            <a:r>
              <a:rPr lang="en-US" sz="1300" dirty="0">
                <a:solidFill>
                  <a:schemeClr val="bg1"/>
                </a:solidFill>
              </a:rPr>
              <a:t>  </a:t>
            </a:r>
            <a:r>
              <a:rPr lang="en-US" sz="1300" noProof="1">
                <a:solidFill>
                  <a:schemeClr val="bg1"/>
                </a:solidFill>
              </a:rPr>
              <a:t>public static int GetX(Point p)</a:t>
            </a:r>
            <a:r>
              <a:rPr lang="en-US" sz="1300" dirty="0">
                <a:solidFill>
                  <a:schemeClr val="bg1"/>
                </a:solidFill>
              </a:rPr>
              <a:t> {</a:t>
            </a:r>
            <a:endParaRPr lang="en-US" sz="1300" noProof="1">
              <a:solidFill>
                <a:schemeClr val="bg1"/>
              </a:solidFill>
            </a:endParaRPr>
          </a:p>
          <a:p>
            <a:pPr marL="342900" indent="-342900">
              <a:spcBef>
                <a:spcPct val="20000"/>
              </a:spcBef>
            </a:pPr>
            <a:r>
              <a:rPr lang="en-US" sz="1300" dirty="0">
                <a:solidFill>
                  <a:schemeClr val="bg1"/>
                </a:solidFill>
              </a:rPr>
              <a:t>    </a:t>
            </a:r>
            <a:r>
              <a:rPr lang="en-US" sz="1300" noProof="1">
                <a:solidFill>
                  <a:schemeClr val="bg1"/>
                </a:solidFill>
              </a:rPr>
              <a:t>if (p != null) return p.X;</a:t>
            </a:r>
          </a:p>
          <a:p>
            <a:pPr marL="342900" indent="-342900">
              <a:spcBef>
                <a:spcPct val="20000"/>
              </a:spcBef>
            </a:pPr>
            <a:r>
              <a:rPr lang="en-US" sz="1300" noProof="1">
                <a:solidFill>
                  <a:schemeClr val="bg1"/>
                </a:solidFill>
              </a:rPr>
              <a:t>    else return -1;</a:t>
            </a:r>
            <a:r>
              <a:rPr lang="en-US" sz="1300" dirty="0">
                <a:solidFill>
                  <a:schemeClr val="bg1"/>
                </a:solidFill>
              </a:rPr>
              <a:t> } }</a:t>
            </a:r>
            <a:endParaRPr lang="en-US" sz="1300" noProof="1">
              <a:solidFill>
                <a:schemeClr val="bg1"/>
              </a:solidFill>
            </a:endParaRPr>
          </a:p>
        </p:txBody>
      </p:sp>
      <p:sp>
        <p:nvSpPr>
          <p:cNvPr id="47110" name="Line 6"/>
          <p:cNvSpPr>
            <a:spLocks noChangeShapeType="1"/>
          </p:cNvSpPr>
          <p:nvPr/>
        </p:nvSpPr>
        <p:spPr bwMode="auto">
          <a:xfrm>
            <a:off x="304800" y="2590800"/>
            <a:ext cx="0" cy="3581400"/>
          </a:xfrm>
          <a:prstGeom prst="line">
            <a:avLst/>
          </a:prstGeom>
          <a:noFill/>
          <a:ln w="9525">
            <a:solidFill>
              <a:schemeClr val="tx1"/>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47111" name="Line 7"/>
          <p:cNvSpPr>
            <a:spLocks noChangeShapeType="1"/>
          </p:cNvSpPr>
          <p:nvPr/>
        </p:nvSpPr>
        <p:spPr bwMode="auto">
          <a:xfrm>
            <a:off x="4419600" y="1371600"/>
            <a:ext cx="0" cy="4724400"/>
          </a:xfrm>
          <a:prstGeom prst="line">
            <a:avLst/>
          </a:prstGeom>
          <a:noFill/>
          <a:ln w="9525">
            <a:solidFill>
              <a:schemeClr val="bg1"/>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47112" name="Rectangle 8"/>
          <p:cNvSpPr>
            <a:spLocks noChangeArrowheads="1"/>
          </p:cNvSpPr>
          <p:nvPr/>
        </p:nvSpPr>
        <p:spPr bwMode="auto">
          <a:xfrm>
            <a:off x="3733800" y="2514600"/>
            <a:ext cx="1219200" cy="381000"/>
          </a:xfrm>
          <a:prstGeom prst="rect">
            <a:avLst/>
          </a:prstGeom>
          <a:solidFill>
            <a:schemeClr val="accent1">
              <a:lumMod val="60000"/>
              <a:lumOff val="40000"/>
            </a:schemeClr>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pPr algn="ctr"/>
            <a:r>
              <a:rPr lang="en-US" dirty="0">
                <a:solidFill>
                  <a:schemeClr val="bg1"/>
                </a:solidFill>
              </a:rPr>
              <a:t>Prologue</a:t>
            </a:r>
          </a:p>
        </p:txBody>
      </p:sp>
      <p:sp>
        <p:nvSpPr>
          <p:cNvPr id="47113" name="Line 9"/>
          <p:cNvSpPr>
            <a:spLocks noChangeShapeType="1"/>
          </p:cNvSpPr>
          <p:nvPr/>
        </p:nvSpPr>
        <p:spPr bwMode="auto">
          <a:xfrm flipH="1">
            <a:off x="3429000" y="2743200"/>
            <a:ext cx="304800" cy="76200"/>
          </a:xfrm>
          <a:prstGeom prst="line">
            <a:avLst/>
          </a:prstGeom>
          <a:noFill/>
          <a:ln w="9525">
            <a:solidFill>
              <a:schemeClr val="tx1"/>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47114" name="Rectangle 10"/>
          <p:cNvSpPr>
            <a:spLocks noChangeArrowheads="1"/>
          </p:cNvSpPr>
          <p:nvPr/>
        </p:nvSpPr>
        <p:spPr bwMode="auto">
          <a:xfrm>
            <a:off x="3352800" y="4648200"/>
            <a:ext cx="1219200" cy="381000"/>
          </a:xfrm>
          <a:prstGeom prst="rect">
            <a:avLst/>
          </a:prstGeom>
          <a:solidFill>
            <a:schemeClr val="accent1">
              <a:lumMod val="60000"/>
              <a:lumOff val="40000"/>
            </a:schemeClr>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pPr algn="ctr"/>
            <a:r>
              <a:rPr lang="en-US" dirty="0">
                <a:solidFill>
                  <a:schemeClr val="bg1"/>
                </a:solidFill>
              </a:rPr>
              <a:t>Epilogue</a:t>
            </a:r>
          </a:p>
        </p:txBody>
      </p:sp>
      <p:sp>
        <p:nvSpPr>
          <p:cNvPr id="47115" name="Line 11"/>
          <p:cNvSpPr>
            <a:spLocks noChangeShapeType="1"/>
          </p:cNvSpPr>
          <p:nvPr/>
        </p:nvSpPr>
        <p:spPr bwMode="auto">
          <a:xfrm>
            <a:off x="4572000" y="4876800"/>
            <a:ext cx="457200" cy="457200"/>
          </a:xfrm>
          <a:prstGeom prst="line">
            <a:avLst/>
          </a:prstGeom>
          <a:noFill/>
          <a:ln w="9525">
            <a:solidFill>
              <a:schemeClr val="tx1"/>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47116" name="Rectangle 12"/>
          <p:cNvSpPr>
            <a:spLocks noChangeArrowheads="1"/>
          </p:cNvSpPr>
          <p:nvPr/>
        </p:nvSpPr>
        <p:spPr bwMode="auto">
          <a:xfrm>
            <a:off x="3352800" y="3733800"/>
            <a:ext cx="2514600" cy="609600"/>
          </a:xfrm>
          <a:prstGeom prst="rect">
            <a:avLst/>
          </a:prstGeom>
          <a:solidFill>
            <a:schemeClr val="accent1">
              <a:lumMod val="40000"/>
              <a:lumOff val="60000"/>
            </a:schemeClr>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pPr algn="ctr"/>
            <a:r>
              <a:rPr lang="en-US" dirty="0">
                <a:solidFill>
                  <a:schemeClr val="bg1"/>
                </a:solidFill>
              </a:rPr>
              <a:t>Calls will perform</a:t>
            </a:r>
            <a:br>
              <a:rPr lang="en-US" dirty="0">
                <a:solidFill>
                  <a:schemeClr val="bg1"/>
                </a:solidFill>
              </a:rPr>
            </a:br>
            <a:r>
              <a:rPr lang="en-US" dirty="0">
                <a:solidFill>
                  <a:schemeClr val="bg1"/>
                </a:solidFill>
              </a:rPr>
              <a:t>symbolic computation</a:t>
            </a:r>
          </a:p>
        </p:txBody>
      </p:sp>
      <p:sp>
        <p:nvSpPr>
          <p:cNvPr id="47117" name="Line 13"/>
          <p:cNvSpPr>
            <a:spLocks noChangeShapeType="1"/>
          </p:cNvSpPr>
          <p:nvPr/>
        </p:nvSpPr>
        <p:spPr bwMode="auto">
          <a:xfrm flipH="1">
            <a:off x="3048000" y="3962400"/>
            <a:ext cx="304800" cy="76200"/>
          </a:xfrm>
          <a:prstGeom prst="line">
            <a:avLst/>
          </a:prstGeom>
          <a:noFill/>
          <a:ln w="9525">
            <a:solidFill>
              <a:schemeClr val="tx1"/>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47118" name="Rectangle 14"/>
          <p:cNvSpPr>
            <a:spLocks noChangeArrowheads="1"/>
          </p:cNvSpPr>
          <p:nvPr/>
        </p:nvSpPr>
        <p:spPr bwMode="auto">
          <a:xfrm>
            <a:off x="3962400" y="5257800"/>
            <a:ext cx="1752600" cy="609600"/>
          </a:xfrm>
          <a:prstGeom prst="rect">
            <a:avLst/>
          </a:prstGeom>
          <a:solidFill>
            <a:schemeClr val="accent1">
              <a:lumMod val="60000"/>
              <a:lumOff val="40000"/>
            </a:schemeClr>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pPr algn="ctr"/>
            <a:r>
              <a:rPr lang="en-US" dirty="0">
                <a:solidFill>
                  <a:schemeClr val="bg1"/>
                </a:solidFill>
              </a:rPr>
              <a:t>Calls to build </a:t>
            </a:r>
            <a:br>
              <a:rPr lang="en-US" dirty="0">
                <a:solidFill>
                  <a:schemeClr val="bg1"/>
                </a:solidFill>
              </a:rPr>
            </a:br>
            <a:r>
              <a:rPr lang="en-US" dirty="0">
                <a:solidFill>
                  <a:schemeClr val="bg1"/>
                </a:solidFill>
              </a:rPr>
              <a:t>path condition</a:t>
            </a:r>
          </a:p>
        </p:txBody>
      </p:sp>
      <p:sp>
        <p:nvSpPr>
          <p:cNvPr id="47119" name="Line 15"/>
          <p:cNvSpPr>
            <a:spLocks noChangeShapeType="1"/>
          </p:cNvSpPr>
          <p:nvPr/>
        </p:nvSpPr>
        <p:spPr bwMode="auto">
          <a:xfrm flipH="1">
            <a:off x="3657600" y="5486400"/>
            <a:ext cx="304800" cy="76200"/>
          </a:xfrm>
          <a:prstGeom prst="line">
            <a:avLst/>
          </a:prstGeom>
          <a:noFill/>
          <a:ln w="9525">
            <a:solidFill>
              <a:schemeClr val="tx1"/>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47120" name="Line 16"/>
          <p:cNvSpPr>
            <a:spLocks noChangeShapeType="1"/>
          </p:cNvSpPr>
          <p:nvPr/>
        </p:nvSpPr>
        <p:spPr bwMode="auto">
          <a:xfrm flipV="1">
            <a:off x="4800600" y="2895600"/>
            <a:ext cx="1905000" cy="2362200"/>
          </a:xfrm>
          <a:prstGeom prst="line">
            <a:avLst/>
          </a:prstGeom>
          <a:noFill/>
          <a:ln w="9525">
            <a:solidFill>
              <a:schemeClr val="tx1"/>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47121" name="Rectangle 17"/>
          <p:cNvSpPr>
            <a:spLocks noChangeArrowheads="1"/>
          </p:cNvSpPr>
          <p:nvPr/>
        </p:nvSpPr>
        <p:spPr bwMode="auto">
          <a:xfrm>
            <a:off x="3124200" y="3276600"/>
            <a:ext cx="1752600" cy="609600"/>
          </a:xfrm>
          <a:prstGeom prst="rect">
            <a:avLst/>
          </a:prstGeom>
          <a:solidFill>
            <a:schemeClr val="accent1">
              <a:lumMod val="60000"/>
              <a:lumOff val="40000"/>
            </a:schemeClr>
          </a:solidFill>
          <a:ln w="9525">
            <a:solidFill>
              <a:schemeClr val="accent1">
                <a:lumMod val="40000"/>
                <a:lumOff val="60000"/>
              </a:schemeClr>
            </a:solidFill>
            <a:miter lim="800000"/>
            <a:headEnd/>
            <a:tailEnd/>
          </a:ln>
          <a:effectLst/>
        </p:spPr>
        <p:txBody>
          <a:bodyPr vert="horz" wrap="none" lIns="91440" tIns="45720" rIns="91440" bIns="45720" numCol="1" anchor="ctr" anchorCtr="0" compatLnSpc="1">
            <a:prstTxWarp prst="textNoShape">
              <a:avLst/>
            </a:prstTxWarp>
          </a:bodyPr>
          <a:lstStyle/>
          <a:p>
            <a:pPr algn="ctr"/>
            <a:r>
              <a:rPr lang="en-US">
                <a:solidFill>
                  <a:schemeClr val="bg1"/>
                </a:solidFill>
              </a:rPr>
              <a:t>Calls to build </a:t>
            </a:r>
            <a:br>
              <a:rPr lang="en-US">
                <a:solidFill>
                  <a:schemeClr val="bg1"/>
                </a:solidFill>
              </a:rPr>
            </a:br>
            <a:r>
              <a:rPr lang="en-US">
                <a:solidFill>
                  <a:schemeClr val="bg1"/>
                </a:solidFill>
              </a:rPr>
              <a:t>path condition</a:t>
            </a:r>
          </a:p>
        </p:txBody>
      </p:sp>
      <p:sp>
        <p:nvSpPr>
          <p:cNvPr id="47122" name="Line 18"/>
          <p:cNvSpPr>
            <a:spLocks noChangeShapeType="1"/>
          </p:cNvSpPr>
          <p:nvPr/>
        </p:nvSpPr>
        <p:spPr bwMode="auto">
          <a:xfrm>
            <a:off x="3962400" y="3886200"/>
            <a:ext cx="1676400" cy="381000"/>
          </a:xfrm>
          <a:prstGeom prst="line">
            <a:avLst/>
          </a:prstGeom>
          <a:noFill/>
          <a:ln w="9525">
            <a:solidFill>
              <a:schemeClr val="tx1"/>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47123" name="Line 19"/>
          <p:cNvSpPr>
            <a:spLocks noChangeShapeType="1"/>
          </p:cNvSpPr>
          <p:nvPr/>
        </p:nvSpPr>
        <p:spPr bwMode="auto">
          <a:xfrm flipV="1">
            <a:off x="3962400" y="2286000"/>
            <a:ext cx="2590800" cy="990600"/>
          </a:xfrm>
          <a:prstGeom prst="line">
            <a:avLst/>
          </a:prstGeom>
          <a:noFill/>
          <a:ln w="9525">
            <a:solidFill>
              <a:schemeClr val="tx1"/>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47124" name="Rectangle 20"/>
          <p:cNvSpPr>
            <a:spLocks noChangeArrowheads="1"/>
          </p:cNvSpPr>
          <p:nvPr/>
        </p:nvSpPr>
        <p:spPr bwMode="auto">
          <a:xfrm>
            <a:off x="3886200" y="2743200"/>
            <a:ext cx="2743200" cy="1143000"/>
          </a:xfrm>
          <a:prstGeom prst="rect">
            <a:avLst/>
          </a:prstGeom>
          <a:solidFill>
            <a:schemeClr val="accent1">
              <a:lumMod val="60000"/>
              <a:lumOff val="40000"/>
            </a:schemeClr>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pPr algn="ctr"/>
            <a:r>
              <a:rPr lang="en-US" dirty="0">
                <a:solidFill>
                  <a:schemeClr val="bg1"/>
                </a:solidFill>
              </a:rPr>
              <a:t>Record concrete values </a:t>
            </a:r>
            <a:br>
              <a:rPr lang="en-US" dirty="0">
                <a:solidFill>
                  <a:schemeClr val="bg1"/>
                </a:solidFill>
              </a:rPr>
            </a:br>
            <a:r>
              <a:rPr lang="en-US" dirty="0">
                <a:solidFill>
                  <a:schemeClr val="bg1"/>
                </a:solidFill>
              </a:rPr>
              <a:t>to have all information </a:t>
            </a:r>
            <a:br>
              <a:rPr lang="en-US" dirty="0">
                <a:solidFill>
                  <a:schemeClr val="bg1"/>
                </a:solidFill>
              </a:rPr>
            </a:br>
            <a:r>
              <a:rPr lang="en-US" dirty="0">
                <a:solidFill>
                  <a:schemeClr val="bg1"/>
                </a:solidFill>
              </a:rPr>
              <a:t>when this method is called</a:t>
            </a:r>
            <a:br>
              <a:rPr lang="en-US" dirty="0">
                <a:solidFill>
                  <a:schemeClr val="bg1"/>
                </a:solidFill>
              </a:rPr>
            </a:br>
            <a:r>
              <a:rPr lang="en-US" dirty="0">
                <a:solidFill>
                  <a:schemeClr val="bg1"/>
                </a:solidFill>
              </a:rPr>
              <a:t>with no proper context</a:t>
            </a:r>
          </a:p>
        </p:txBody>
      </p:sp>
      <p:sp>
        <p:nvSpPr>
          <p:cNvPr id="47125" name="Line 21"/>
          <p:cNvSpPr>
            <a:spLocks noChangeShapeType="1"/>
          </p:cNvSpPr>
          <p:nvPr/>
        </p:nvSpPr>
        <p:spPr bwMode="auto">
          <a:xfrm flipH="1">
            <a:off x="3581400" y="3200400"/>
            <a:ext cx="304800" cy="76200"/>
          </a:xfrm>
          <a:prstGeom prst="line">
            <a:avLst/>
          </a:prstGeom>
          <a:noFill/>
          <a:ln w="9525">
            <a:solidFill>
              <a:schemeClr val="tx1"/>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47126" name="Oval 22"/>
          <p:cNvSpPr>
            <a:spLocks noChangeArrowheads="1"/>
          </p:cNvSpPr>
          <p:nvPr/>
        </p:nvSpPr>
        <p:spPr bwMode="auto">
          <a:xfrm>
            <a:off x="2895600" y="3124200"/>
            <a:ext cx="2514600" cy="1600200"/>
          </a:xfrm>
          <a:prstGeom prst="ellipse">
            <a:avLst/>
          </a:prstGeom>
          <a:solidFill>
            <a:schemeClr val="accent1">
              <a:lumMod val="60000"/>
              <a:lumOff val="40000"/>
            </a:schemeClr>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pPr algn="ctr"/>
            <a:r>
              <a:rPr lang="en-US" dirty="0">
                <a:solidFill>
                  <a:schemeClr val="bg1"/>
                </a:solidFill>
              </a:rPr>
              <a:t>(The real C# compiler </a:t>
            </a:r>
            <a:br>
              <a:rPr lang="en-US" dirty="0">
                <a:solidFill>
                  <a:schemeClr val="bg1"/>
                </a:solidFill>
              </a:rPr>
            </a:br>
            <a:r>
              <a:rPr lang="en-US" dirty="0">
                <a:solidFill>
                  <a:schemeClr val="bg1"/>
                </a:solidFill>
              </a:rPr>
              <a:t>output is actually more </a:t>
            </a:r>
            <a:br>
              <a:rPr lang="en-US" dirty="0">
                <a:solidFill>
                  <a:schemeClr val="bg1"/>
                </a:solidFill>
              </a:rPr>
            </a:br>
            <a:r>
              <a:rPr lang="en-US" dirty="0">
                <a:solidFill>
                  <a:schemeClr val="bg1"/>
                </a:solidFill>
              </a:rPr>
              <a:t>complicated.)</a:t>
            </a:r>
          </a:p>
        </p:txBody>
      </p:sp>
    </p:spTree>
    <p:extLst>
      <p:ext uri="{BB962C8B-B14F-4D97-AF65-F5344CB8AC3E}">
        <p14:creationId xmlns="" xmlns:p14="http://schemas.microsoft.com/office/powerpoint/2007/7/12/main" val="256672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10" end="1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1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107">
                                            <p:txEl>
                                              <p:pRg st="12" end="1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iterate type="lt">
                                    <p:tmAbs val="0"/>
                                  </p:iterate>
                                  <p:childTnLst>
                                    <p:set>
                                      <p:cBhvr>
                                        <p:cTn id="20" dur="1" fill="hold">
                                          <p:stCondLst>
                                            <p:cond delay="0"/>
                                          </p:stCondLst>
                                        </p:cTn>
                                        <p:tgtEl>
                                          <p:spTgt spid="47107">
                                            <p:txEl>
                                              <p:pRg st="14" end="1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108">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1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7107">
                                            <p:txEl>
                                              <p:pRg st="17" end="1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107">
                                            <p:txEl>
                                              <p:pRg st="18" end="1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108">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7108">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7108">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7108">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7108">
                                            <p:txEl>
                                              <p:pRg st="23" end="2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7126"/>
                                        </p:tgtEl>
                                        <p:attrNameLst>
                                          <p:attrName>style.visibility</p:attrName>
                                        </p:attrNameLst>
                                      </p:cBhvr>
                                      <p:to>
                                        <p:strVal val="visible"/>
                                      </p:to>
                                    </p:set>
                                  </p:childTnLst>
                                  <p:subTnLst>
                                    <p:set>
                                      <p:cBhvr override="childStyle">
                                        <p:cTn dur="1" fill="hold" display="0" masterRel="nextClick" afterEffect="1"/>
                                        <p:tgtEl>
                                          <p:spTgt spid="47126"/>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7107">
                                            <p:txEl>
                                              <p:pRg st="0" end="0"/>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7107">
                                            <p:txEl>
                                              <p:pRg st="1" end="1"/>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7113"/>
                                        </p:tgtEl>
                                        <p:attrNameLst>
                                          <p:attrName>style.visibility</p:attrName>
                                        </p:attrNameLst>
                                      </p:cBhvr>
                                      <p:to>
                                        <p:strVal val="visible"/>
                                      </p:to>
                                    </p:set>
                                  </p:childTnLst>
                                  <p:subTnLst>
                                    <p:set>
                                      <p:cBhvr override="childStyle">
                                        <p:cTn dur="1" fill="hold" display="0" masterRel="nextClick" afterEffect="1"/>
                                        <p:tgtEl>
                                          <p:spTgt spid="47113"/>
                                        </p:tgtEl>
                                        <p:attrNameLst>
                                          <p:attrName>style.visibility</p:attrName>
                                        </p:attrNameLst>
                                      </p:cBhvr>
                                      <p:to>
                                        <p:strVal val="hidden"/>
                                      </p:to>
                                    </p:set>
                                  </p:subTnLst>
                                </p:cTn>
                              </p:par>
                              <p:par>
                                <p:cTn id="61" presetID="1" presetClass="entr" presetSubtype="0" fill="hold" grpId="0" nodeType="withEffect">
                                  <p:stCondLst>
                                    <p:cond delay="0"/>
                                  </p:stCondLst>
                                  <p:childTnLst>
                                    <p:set>
                                      <p:cBhvr>
                                        <p:cTn id="62" dur="1" fill="hold">
                                          <p:stCondLst>
                                            <p:cond delay="0"/>
                                          </p:stCondLst>
                                        </p:cTn>
                                        <p:tgtEl>
                                          <p:spTgt spid="47112"/>
                                        </p:tgtEl>
                                        <p:attrNameLst>
                                          <p:attrName>style.visibility</p:attrName>
                                        </p:attrNameLst>
                                      </p:cBhvr>
                                      <p:to>
                                        <p:strVal val="visible"/>
                                      </p:to>
                                    </p:set>
                                  </p:childTnLst>
                                  <p:subTnLst>
                                    <p:set>
                                      <p:cBhvr override="childStyle">
                                        <p:cTn dur="1" fill="hold" display="0" masterRel="nextClick" afterEffect="1"/>
                                        <p:tgtEl>
                                          <p:spTgt spid="47112"/>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7107">
                                            <p:txEl>
                                              <p:pRg st="5" end="5"/>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7108">
                                            <p:txEl>
                                              <p:pRg st="11" end="11"/>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7108">
                                            <p:txEl>
                                              <p:pRg st="17" end="17"/>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7108">
                                            <p:txEl>
                                              <p:pRg st="18" end="18"/>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7108">
                                            <p:txEl>
                                              <p:pRg st="19" end="19"/>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7108">
                                            <p:txEl>
                                              <p:pRg st="20" end="20"/>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7108">
                                            <p:txEl>
                                              <p:pRg st="21" end="21"/>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7108">
                                            <p:txEl>
                                              <p:pRg st="22" end="22"/>
                                            </p:txEl>
                                          </p:spTgt>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7114"/>
                                        </p:tgtEl>
                                        <p:attrNameLst>
                                          <p:attrName>style.visibility</p:attrName>
                                        </p:attrNameLst>
                                      </p:cBhvr>
                                      <p:to>
                                        <p:strVal val="visible"/>
                                      </p:to>
                                    </p:set>
                                  </p:childTnLst>
                                  <p:subTnLst>
                                    <p:set>
                                      <p:cBhvr override="childStyle">
                                        <p:cTn dur="1" fill="hold" display="0" masterRel="nextClick" afterEffect="1"/>
                                        <p:tgtEl>
                                          <p:spTgt spid="47114"/>
                                        </p:tgtEl>
                                        <p:attrNameLst>
                                          <p:attrName>style.visibility</p:attrName>
                                        </p:attrNameLst>
                                      </p:cBhvr>
                                      <p:to>
                                        <p:strVal val="hidden"/>
                                      </p:to>
                                    </p:set>
                                  </p:subTnLst>
                                </p:cTn>
                              </p:par>
                              <p:par>
                                <p:cTn id="83" presetID="1" presetClass="entr" presetSubtype="0" fill="hold" grpId="0" nodeType="withEffect">
                                  <p:stCondLst>
                                    <p:cond delay="0"/>
                                  </p:stCondLst>
                                  <p:childTnLst>
                                    <p:set>
                                      <p:cBhvr>
                                        <p:cTn id="84" dur="1" fill="hold">
                                          <p:stCondLst>
                                            <p:cond delay="0"/>
                                          </p:stCondLst>
                                        </p:cTn>
                                        <p:tgtEl>
                                          <p:spTgt spid="47115"/>
                                        </p:tgtEl>
                                        <p:attrNameLst>
                                          <p:attrName>style.visibility</p:attrName>
                                        </p:attrNameLst>
                                      </p:cBhvr>
                                      <p:to>
                                        <p:strVal val="visible"/>
                                      </p:to>
                                    </p:set>
                                  </p:childTnLst>
                                  <p:subTnLst>
                                    <p:set>
                                      <p:cBhvr override="childStyle">
                                        <p:cTn dur="1" fill="hold" display="0" masterRel="nextClick" afterEffect="1"/>
                                        <p:tgtEl>
                                          <p:spTgt spid="47115"/>
                                        </p:tgtEl>
                                        <p:attrNameLst>
                                          <p:attrName>style.visibility</p:attrName>
                                        </p:attrNameLst>
                                      </p:cBhvr>
                                      <p:to>
                                        <p:strVal val="hidden"/>
                                      </p:to>
                                    </p:set>
                                  </p:sub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47107">
                                            <p:txEl>
                                              <p:pRg st="7" end="7"/>
                                            </p:txEl>
                                          </p:spTgt>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47107">
                                            <p:txEl>
                                              <p:pRg st="9" end="9"/>
                                            </p:txEl>
                                          </p:spTgt>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7107">
                                            <p:txEl>
                                              <p:pRg st="11" end="11"/>
                                            </p:txEl>
                                          </p:spTgt>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7107">
                                            <p:txEl>
                                              <p:pRg st="13" end="13"/>
                                            </p:txEl>
                                          </p:spTgt>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47107">
                                            <p:txEl>
                                              <p:pRg st="16" end="16"/>
                                            </p:txEl>
                                          </p:spTgt>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47108">
                                            <p:txEl>
                                              <p:pRg st="0" end="0"/>
                                            </p:txEl>
                                          </p:spTgt>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47108">
                                            <p:txEl>
                                              <p:pRg st="1" end="1"/>
                                            </p:txEl>
                                          </p:spTgt>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47108">
                                            <p:txEl>
                                              <p:pRg st="7" end="7"/>
                                            </p:txEl>
                                          </p:spTgt>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47108">
                                            <p:txEl>
                                              <p:pRg st="10" end="10"/>
                                            </p:txEl>
                                          </p:spTgt>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47117"/>
                                        </p:tgtEl>
                                        <p:attrNameLst>
                                          <p:attrName>style.visibility</p:attrName>
                                        </p:attrNameLst>
                                      </p:cBhvr>
                                      <p:to>
                                        <p:strVal val="visible"/>
                                      </p:to>
                                    </p:set>
                                  </p:childTnLst>
                                  <p:subTnLst>
                                    <p:set>
                                      <p:cBhvr override="childStyle">
                                        <p:cTn dur="1" fill="hold" display="0" masterRel="nextClick" afterEffect="1"/>
                                        <p:tgtEl>
                                          <p:spTgt spid="47117"/>
                                        </p:tgtEl>
                                        <p:attrNameLst>
                                          <p:attrName>style.visibility</p:attrName>
                                        </p:attrNameLst>
                                      </p:cBhvr>
                                      <p:to>
                                        <p:strVal val="hidden"/>
                                      </p:to>
                                    </p:set>
                                  </p:subTnLst>
                                </p:cTn>
                              </p:par>
                              <p:par>
                                <p:cTn id="107" presetID="1" presetClass="entr" presetSubtype="0" fill="hold" grpId="0" nodeType="withEffect">
                                  <p:stCondLst>
                                    <p:cond delay="0"/>
                                  </p:stCondLst>
                                  <p:childTnLst>
                                    <p:set>
                                      <p:cBhvr>
                                        <p:cTn id="108" dur="1" fill="hold">
                                          <p:stCondLst>
                                            <p:cond delay="0"/>
                                          </p:stCondLst>
                                        </p:cTn>
                                        <p:tgtEl>
                                          <p:spTgt spid="47116"/>
                                        </p:tgtEl>
                                        <p:attrNameLst>
                                          <p:attrName>style.visibility</p:attrName>
                                        </p:attrNameLst>
                                      </p:cBhvr>
                                      <p:to>
                                        <p:strVal val="visible"/>
                                      </p:to>
                                    </p:set>
                                  </p:childTnLst>
                                  <p:subTnLst>
                                    <p:set>
                                      <p:cBhvr override="childStyle">
                                        <p:cTn dur="1" fill="hold" display="0" masterRel="nextClick" afterEffect="1"/>
                                        <p:tgtEl>
                                          <p:spTgt spid="47116"/>
                                        </p:tgtEl>
                                        <p:attrNameLst>
                                          <p:attrName>style.visibility</p:attrName>
                                        </p:attrNameLst>
                                      </p:cBhvr>
                                      <p:to>
                                        <p:strVal val="hidden"/>
                                      </p:to>
                                    </p:set>
                                  </p:sub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47107">
                                            <p:txEl>
                                              <p:pRg st="15" end="15"/>
                                            </p:txEl>
                                          </p:spTgt>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47108">
                                            <p:txEl>
                                              <p:pRg st="6" end="6"/>
                                            </p:txEl>
                                          </p:spTgt>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47119"/>
                                        </p:tgtEl>
                                        <p:attrNameLst>
                                          <p:attrName>style.visibility</p:attrName>
                                        </p:attrNameLst>
                                      </p:cBhvr>
                                      <p:to>
                                        <p:strVal val="visible"/>
                                      </p:to>
                                    </p:set>
                                  </p:childTnLst>
                                  <p:subTnLst>
                                    <p:set>
                                      <p:cBhvr override="childStyle">
                                        <p:cTn dur="1" fill="hold" display="0" masterRel="nextClick" afterEffect="1"/>
                                        <p:tgtEl>
                                          <p:spTgt spid="47119"/>
                                        </p:tgtEl>
                                        <p:attrNameLst>
                                          <p:attrName>style.visibility</p:attrName>
                                        </p:attrNameLst>
                                      </p:cBhvr>
                                      <p:to>
                                        <p:strVal val="hidden"/>
                                      </p:to>
                                    </p:set>
                                  </p:subTnLst>
                                </p:cTn>
                              </p:par>
                              <p:par>
                                <p:cTn id="117" presetID="1" presetClass="entr" presetSubtype="0" fill="hold" grpId="0" nodeType="withEffect">
                                  <p:stCondLst>
                                    <p:cond delay="0"/>
                                  </p:stCondLst>
                                  <p:childTnLst>
                                    <p:set>
                                      <p:cBhvr>
                                        <p:cTn id="118" dur="1" fill="hold">
                                          <p:stCondLst>
                                            <p:cond delay="0"/>
                                          </p:stCondLst>
                                        </p:cTn>
                                        <p:tgtEl>
                                          <p:spTgt spid="47118"/>
                                        </p:tgtEl>
                                        <p:attrNameLst>
                                          <p:attrName>style.visibility</p:attrName>
                                        </p:attrNameLst>
                                      </p:cBhvr>
                                      <p:to>
                                        <p:strVal val="visible"/>
                                      </p:to>
                                    </p:set>
                                  </p:childTnLst>
                                  <p:subTnLst>
                                    <p:set>
                                      <p:cBhvr override="childStyle">
                                        <p:cTn dur="1" fill="hold" display="0" masterRel="nextClick" afterEffect="1"/>
                                        <p:tgtEl>
                                          <p:spTgt spid="47118"/>
                                        </p:tgtEl>
                                        <p:attrNameLst>
                                          <p:attrName>style.visibility</p:attrName>
                                        </p:attrNameLst>
                                      </p:cBhvr>
                                      <p:to>
                                        <p:strVal val="hidden"/>
                                      </p:to>
                                    </p:set>
                                  </p:subTnLst>
                                </p:cTn>
                              </p:par>
                              <p:par>
                                <p:cTn id="119" presetID="1" presetClass="entr" presetSubtype="0" fill="hold" grpId="0" nodeType="withEffect">
                                  <p:stCondLst>
                                    <p:cond delay="0"/>
                                  </p:stCondLst>
                                  <p:childTnLst>
                                    <p:set>
                                      <p:cBhvr>
                                        <p:cTn id="120" dur="1" fill="hold">
                                          <p:stCondLst>
                                            <p:cond delay="0"/>
                                          </p:stCondLst>
                                        </p:cTn>
                                        <p:tgtEl>
                                          <p:spTgt spid="47120"/>
                                        </p:tgtEl>
                                        <p:attrNameLst>
                                          <p:attrName>style.visibility</p:attrName>
                                        </p:attrNameLst>
                                      </p:cBhvr>
                                      <p:to>
                                        <p:strVal val="visible"/>
                                      </p:to>
                                    </p:set>
                                  </p:childTnLst>
                                  <p:subTnLst>
                                    <p:set>
                                      <p:cBhvr override="childStyle">
                                        <p:cTn dur="1" fill="hold" display="0" masterRel="nextClick" afterEffect="1"/>
                                        <p:tgtEl>
                                          <p:spTgt spid="47120"/>
                                        </p:tgtEl>
                                        <p:attrNameLst>
                                          <p:attrName>style.visibility</p:attrName>
                                        </p:attrNameLst>
                                      </p:cBhvr>
                                      <p:to>
                                        <p:strVal val="hidden"/>
                                      </p:to>
                                    </p:set>
                                  </p:subTnLst>
                                </p:cTn>
                              </p:par>
                              <p:par>
                                <p:cTn id="121" presetID="1" presetClass="entr" presetSubtype="0" fill="hold" nodeType="withEffect">
                                  <p:stCondLst>
                                    <p:cond delay="0"/>
                                  </p:stCondLst>
                                  <p:iterate type="lt">
                                    <p:tmAbs val="0"/>
                                  </p:iterate>
                                  <p:childTnLst>
                                    <p:set>
                                      <p:cBhvr>
                                        <p:cTn id="122" dur="1" fill="hold">
                                          <p:stCondLst>
                                            <p:cond delay="0"/>
                                          </p:stCondLst>
                                        </p:cTn>
                                        <p:tgtEl>
                                          <p:spTgt spid="47107">
                                            <p:txEl>
                                              <p:pRg st="14" end="14"/>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47108">
                                            <p:txEl>
                                              <p:pRg st="3" end="3"/>
                                            </p:txEl>
                                          </p:spTgt>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47107">
                                            <p:txEl>
                                              <p:pRg st="6" end="6"/>
                                            </p:txEl>
                                          </p:spTgt>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47108">
                                            <p:txEl>
                                              <p:pRg st="12" end="12"/>
                                            </p:txEl>
                                          </p:spTgt>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47108">
                                            <p:txEl>
                                              <p:pRg st="13" end="13"/>
                                            </p:txEl>
                                          </p:spTgt>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47108">
                                            <p:txEl>
                                              <p:pRg st="14" end="14"/>
                                            </p:txEl>
                                          </p:spTgt>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47108">
                                            <p:txEl>
                                              <p:pRg st="15" end="15"/>
                                            </p:txEl>
                                          </p:spTgt>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47108">
                                            <p:txEl>
                                              <p:pRg st="16" end="16"/>
                                            </p:txEl>
                                          </p:spTgt>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47122"/>
                                        </p:tgtEl>
                                        <p:attrNameLst>
                                          <p:attrName>style.visibility</p:attrName>
                                        </p:attrNameLst>
                                      </p:cBhvr>
                                      <p:to>
                                        <p:strVal val="visible"/>
                                      </p:to>
                                    </p:set>
                                  </p:childTnLst>
                                  <p:subTnLst>
                                    <p:set>
                                      <p:cBhvr override="childStyle">
                                        <p:cTn dur="1" fill="hold" display="0" masterRel="nextClick" afterEffect="1"/>
                                        <p:tgtEl>
                                          <p:spTgt spid="47122"/>
                                        </p:tgtEl>
                                        <p:attrNameLst>
                                          <p:attrName>style.visibility</p:attrName>
                                        </p:attrNameLst>
                                      </p:cBhvr>
                                      <p:to>
                                        <p:strVal val="hidden"/>
                                      </p:to>
                                    </p:set>
                                  </p:subTnLst>
                                </p:cTn>
                              </p:par>
                              <p:par>
                                <p:cTn id="141" presetID="1" presetClass="entr" presetSubtype="0" fill="hold" grpId="0" nodeType="withEffect">
                                  <p:stCondLst>
                                    <p:cond delay="0"/>
                                  </p:stCondLst>
                                  <p:childTnLst>
                                    <p:set>
                                      <p:cBhvr>
                                        <p:cTn id="142" dur="1" fill="hold">
                                          <p:stCondLst>
                                            <p:cond delay="0"/>
                                          </p:stCondLst>
                                        </p:cTn>
                                        <p:tgtEl>
                                          <p:spTgt spid="47121"/>
                                        </p:tgtEl>
                                        <p:attrNameLst>
                                          <p:attrName>style.visibility</p:attrName>
                                        </p:attrNameLst>
                                      </p:cBhvr>
                                      <p:to>
                                        <p:strVal val="visible"/>
                                      </p:to>
                                    </p:set>
                                  </p:childTnLst>
                                  <p:subTnLst>
                                    <p:set>
                                      <p:cBhvr override="childStyle">
                                        <p:cTn dur="1" fill="hold" display="0" masterRel="nextClick" afterEffect="1"/>
                                        <p:tgtEl>
                                          <p:spTgt spid="47121"/>
                                        </p:tgtEl>
                                        <p:attrNameLst>
                                          <p:attrName>style.visibility</p:attrName>
                                        </p:attrNameLst>
                                      </p:cBhvr>
                                      <p:to>
                                        <p:strVal val="hidden"/>
                                      </p:to>
                                    </p:set>
                                  </p:subTnLst>
                                </p:cTn>
                              </p:par>
                              <p:par>
                                <p:cTn id="143" presetID="1" presetClass="entr" presetSubtype="0" fill="hold" grpId="0" nodeType="withEffect">
                                  <p:stCondLst>
                                    <p:cond delay="0"/>
                                  </p:stCondLst>
                                  <p:childTnLst>
                                    <p:set>
                                      <p:cBhvr>
                                        <p:cTn id="144" dur="1" fill="hold">
                                          <p:stCondLst>
                                            <p:cond delay="0"/>
                                          </p:stCondLst>
                                        </p:cTn>
                                        <p:tgtEl>
                                          <p:spTgt spid="47123"/>
                                        </p:tgtEl>
                                        <p:attrNameLst>
                                          <p:attrName>style.visibility</p:attrName>
                                        </p:attrNameLst>
                                      </p:cBhvr>
                                      <p:to>
                                        <p:strVal val="visible"/>
                                      </p:to>
                                    </p:set>
                                  </p:childTnLst>
                                  <p:subTnLst>
                                    <p:set>
                                      <p:cBhvr override="childStyle">
                                        <p:cTn dur="1" fill="hold" display="0" masterRel="nextClick" afterEffect="1"/>
                                        <p:tgtEl>
                                          <p:spTgt spid="47123"/>
                                        </p:tgtEl>
                                        <p:attrNameLst>
                                          <p:attrName>style.visibility</p:attrName>
                                        </p:attrNameLst>
                                      </p:cBhvr>
                                      <p:to>
                                        <p:strVal val="hidden"/>
                                      </p:to>
                                    </p:set>
                                  </p:subTnLst>
                                </p:cTn>
                              </p:par>
                              <p:par>
                                <p:cTn id="145" presetID="1" presetClass="entr" presetSubtype="0" fill="hold" nodeType="withEffect">
                                  <p:stCondLst>
                                    <p:cond delay="0"/>
                                  </p:stCondLst>
                                  <p:childTnLst>
                                    <p:set>
                                      <p:cBhvr>
                                        <p:cTn id="146" dur="1" fill="hold">
                                          <p:stCondLst>
                                            <p:cond delay="0"/>
                                          </p:stCondLst>
                                        </p:cTn>
                                        <p:tgtEl>
                                          <p:spTgt spid="47108">
                                            <p:txEl>
                                              <p:pRg st="2" end="2"/>
                                            </p:txEl>
                                          </p:spTgt>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nodeType="clickEffect">
                                  <p:stCondLst>
                                    <p:cond delay="0"/>
                                  </p:stCondLst>
                                  <p:childTnLst>
                                    <p:set>
                                      <p:cBhvr>
                                        <p:cTn id="150" dur="1" fill="hold">
                                          <p:stCondLst>
                                            <p:cond delay="0"/>
                                          </p:stCondLst>
                                        </p:cTn>
                                        <p:tgtEl>
                                          <p:spTgt spid="47107">
                                            <p:txEl>
                                              <p:pRg st="2" end="2"/>
                                            </p:txEl>
                                          </p:spTgt>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47107">
                                            <p:txEl>
                                              <p:pRg st="3" end="3"/>
                                            </p:txEl>
                                          </p:spTgt>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47107">
                                            <p:txEl>
                                              <p:pRg st="4" end="4"/>
                                            </p:txEl>
                                          </p:spTgt>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47125"/>
                                        </p:tgtEl>
                                        <p:attrNameLst>
                                          <p:attrName>style.visibility</p:attrName>
                                        </p:attrNameLst>
                                      </p:cBhvr>
                                      <p:to>
                                        <p:strVal val="visible"/>
                                      </p:to>
                                    </p:set>
                                  </p:childTnLst>
                                  <p:subTnLst>
                                    <p:set>
                                      <p:cBhvr override="childStyle">
                                        <p:cTn dur="1" fill="hold" display="0" masterRel="nextClick" afterEffect="1"/>
                                        <p:tgtEl>
                                          <p:spTgt spid="47125"/>
                                        </p:tgtEl>
                                        <p:attrNameLst>
                                          <p:attrName>style.visibility</p:attrName>
                                        </p:attrNameLst>
                                      </p:cBhvr>
                                      <p:to>
                                        <p:strVal val="hidden"/>
                                      </p:to>
                                    </p:set>
                                  </p:subTnLst>
                                </p:cTn>
                              </p:par>
                              <p:par>
                                <p:cTn id="157" presetID="1" presetClass="entr" presetSubtype="0" fill="hold" grpId="0" nodeType="withEffect">
                                  <p:stCondLst>
                                    <p:cond delay="0"/>
                                  </p:stCondLst>
                                  <p:childTnLst>
                                    <p:set>
                                      <p:cBhvr>
                                        <p:cTn id="158" dur="1" fill="hold">
                                          <p:stCondLst>
                                            <p:cond delay="0"/>
                                          </p:stCondLst>
                                        </p:cTn>
                                        <p:tgtEl>
                                          <p:spTgt spid="47124"/>
                                        </p:tgtEl>
                                        <p:attrNameLst>
                                          <p:attrName>style.visibility</p:attrName>
                                        </p:attrNameLst>
                                      </p:cBhvr>
                                      <p:to>
                                        <p:strVal val="visible"/>
                                      </p:to>
                                    </p:set>
                                  </p:childTnLst>
                                  <p:subTnLst>
                                    <p:set>
                                      <p:cBhvr override="childStyle">
                                        <p:cTn dur="1" fill="hold" display="0" masterRel="nextClick" afterEffect="1"/>
                                        <p:tgtEl>
                                          <p:spTgt spid="4712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animBg="1"/>
      <p:bldP spid="47111" grpId="0" animBg="1"/>
      <p:bldP spid="47112" grpId="0" animBg="1"/>
      <p:bldP spid="47113" grpId="0" animBg="1"/>
      <p:bldP spid="47114" grpId="0" animBg="1"/>
      <p:bldP spid="47115" grpId="0" animBg="1"/>
      <p:bldP spid="47116" grpId="0" animBg="1"/>
      <p:bldP spid="47117" grpId="0" animBg="1"/>
      <p:bldP spid="47118" grpId="0" animBg="1"/>
      <p:bldP spid="47119" grpId="0" animBg="1"/>
      <p:bldP spid="47120" grpId="0" animBg="1"/>
      <p:bldP spid="47121" grpId="0" animBg="1"/>
      <p:bldP spid="47122" grpId="0" animBg="1"/>
      <p:bldP spid="47123" grpId="0" animBg="1"/>
      <p:bldP spid="47124" grpId="0" animBg="1"/>
      <p:bldP spid="47125" grpId="0" animBg="1"/>
      <p:bldP spid="4712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DPLL</a:t>
            </a:r>
            <a:r>
              <a:rPr smtClean="0"/>
              <a:t>(QT) </a:t>
            </a:r>
            <a:r>
              <a:rPr lang="en-US" dirty="0" smtClean="0"/>
              <a:t>–</a:t>
            </a:r>
            <a:r>
              <a:rPr smtClean="0"/>
              <a:t> </a:t>
            </a:r>
            <a:r>
              <a:rPr i="1" smtClean="0"/>
              <a:t>cute quantifiers</a:t>
            </a:r>
            <a:endParaRPr lang="en-US" dirty="0"/>
          </a:p>
        </p:txBody>
      </p:sp>
      <p:sp>
        <p:nvSpPr>
          <p:cNvPr id="3" name="Content Placeholder 2"/>
          <p:cNvSpPr>
            <a:spLocks noGrp="1"/>
          </p:cNvSpPr>
          <p:nvPr>
            <p:ph idx="1"/>
          </p:nvPr>
        </p:nvSpPr>
        <p:spPr>
          <a:xfrm>
            <a:off x="368969" y="1737727"/>
            <a:ext cx="8382000" cy="4801314"/>
          </a:xfrm>
        </p:spPr>
        <p:txBody>
          <a:bodyPr/>
          <a:lstStyle/>
          <a:p>
            <a:r>
              <a:rPr lang="en-US" dirty="0" smtClean="0">
                <a:sym typeface="Symbol"/>
              </a:rPr>
              <a:t>We can use DPLL(T) for  with quantifiers.</a:t>
            </a:r>
          </a:p>
          <a:p>
            <a:pPr lvl="1"/>
            <a:endParaRPr lang="en-US" dirty="0" smtClean="0">
              <a:sym typeface="Symbol"/>
            </a:endParaRPr>
          </a:p>
          <a:p>
            <a:pPr lvl="1"/>
            <a:r>
              <a:rPr lang="en-US" dirty="0" smtClean="0">
                <a:sym typeface="Symbol"/>
              </a:rPr>
              <a:t>Treat quantified sub-formulas as atomic predicates.</a:t>
            </a:r>
          </a:p>
          <a:p>
            <a:pPr lvl="1"/>
            <a:endParaRPr lang="en-US" dirty="0" smtClean="0">
              <a:sym typeface="Symbol"/>
            </a:endParaRPr>
          </a:p>
          <a:p>
            <a:pPr lvl="1"/>
            <a:r>
              <a:rPr lang="en-US" dirty="0" smtClean="0">
                <a:sym typeface="Symbol"/>
              </a:rPr>
              <a:t>In other words, if x.(x) is a sub-formula if , then introduce </a:t>
            </a:r>
            <a:r>
              <a:rPr lang="en-US" i="1" dirty="0" smtClean="0">
                <a:sym typeface="Symbol"/>
              </a:rPr>
              <a:t>fresh </a:t>
            </a:r>
            <a:r>
              <a:rPr lang="en-US" b="1" i="1" dirty="0" smtClean="0">
                <a:solidFill>
                  <a:schemeClr val="accent4">
                    <a:lumMod val="75000"/>
                  </a:schemeClr>
                </a:solidFill>
                <a:sym typeface="Symbol"/>
              </a:rPr>
              <a:t>p</a:t>
            </a:r>
            <a:r>
              <a:rPr lang="en-US" i="1" dirty="0" smtClean="0">
                <a:sym typeface="Symbol"/>
              </a:rPr>
              <a:t>. </a:t>
            </a:r>
            <a:r>
              <a:rPr lang="en-US" dirty="0" smtClean="0">
                <a:sym typeface="Symbol"/>
              </a:rPr>
              <a:t>Solve instead </a:t>
            </a:r>
          </a:p>
          <a:p>
            <a:pPr lvl="1">
              <a:buNone/>
            </a:pPr>
            <a:r>
              <a:rPr lang="en-US" dirty="0" smtClean="0">
                <a:sym typeface="Symbol"/>
              </a:rPr>
              <a:t/>
            </a:r>
            <a:br>
              <a:rPr lang="en-US" dirty="0" smtClean="0">
                <a:sym typeface="Symbol"/>
              </a:rPr>
            </a:br>
            <a:r>
              <a:rPr lang="en-US" dirty="0" smtClean="0">
                <a:sym typeface="Symbol"/>
              </a:rPr>
              <a:t>		 [x.(x)  </a:t>
            </a:r>
            <a:r>
              <a:rPr lang="en-US" b="1" i="1" dirty="0" smtClean="0">
                <a:solidFill>
                  <a:schemeClr val="accent4">
                    <a:lumMod val="75000"/>
                  </a:schemeClr>
                </a:solidFill>
                <a:sym typeface="Symbol"/>
              </a:rPr>
              <a:t>p</a:t>
            </a:r>
            <a:r>
              <a:rPr lang="en-US" dirty="0" smtClean="0">
                <a:sym typeface="Symbol"/>
              </a:rPr>
              <a:t>]</a:t>
            </a:r>
          </a:p>
          <a:p>
            <a:pPr>
              <a:buNone/>
            </a:pPr>
            <a:endParaRPr lang="en-US" dirty="0"/>
          </a:p>
        </p:txBody>
      </p:sp>
    </p:spTree>
    <p:extLst>
      <p:ext uri="{BB962C8B-B14F-4D97-AF65-F5344CB8AC3E}">
        <p14:creationId xmlns="" xmlns:p14="http://schemas.microsoft.com/office/powerpoint/2007/7/12/main" val="3878105009"/>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DPLL</a:t>
            </a:r>
            <a:r>
              <a:rPr smtClean="0"/>
              <a:t>(QT) </a:t>
            </a:r>
            <a:endParaRPr lang="en-US" dirty="0"/>
          </a:p>
        </p:txBody>
      </p:sp>
      <p:sp>
        <p:nvSpPr>
          <p:cNvPr id="3" name="Content Placeholder 2"/>
          <p:cNvSpPr>
            <a:spLocks noGrp="1"/>
          </p:cNvSpPr>
          <p:nvPr>
            <p:ph idx="1"/>
          </p:nvPr>
        </p:nvSpPr>
        <p:spPr>
          <a:xfrm>
            <a:off x="356937" y="1318022"/>
            <a:ext cx="8382000" cy="4801314"/>
          </a:xfrm>
        </p:spPr>
        <p:txBody>
          <a:bodyPr/>
          <a:lstStyle/>
          <a:p>
            <a:r>
              <a:rPr lang="en-US" dirty="0" smtClean="0">
                <a:sym typeface="Symbol"/>
              </a:rPr>
              <a:t>Suppose DPLL(T) sets </a:t>
            </a:r>
            <a:r>
              <a:rPr lang="en-US" b="1" i="1" dirty="0" smtClean="0">
                <a:solidFill>
                  <a:schemeClr val="accent4">
                    <a:lumMod val="75000"/>
                  </a:schemeClr>
                </a:solidFill>
                <a:sym typeface="Symbol"/>
              </a:rPr>
              <a:t>p</a:t>
            </a:r>
            <a:r>
              <a:rPr lang="en-US" i="1" dirty="0" smtClean="0">
                <a:sym typeface="Symbol"/>
              </a:rPr>
              <a:t> </a:t>
            </a:r>
            <a:r>
              <a:rPr lang="en-US" dirty="0" smtClean="0">
                <a:sym typeface="Symbol"/>
              </a:rPr>
              <a:t>to </a:t>
            </a:r>
            <a:r>
              <a:rPr lang="en-US" b="1" dirty="0" smtClean="0">
                <a:sym typeface="Symbol"/>
              </a:rPr>
              <a:t>false</a:t>
            </a:r>
          </a:p>
          <a:p>
            <a:endParaRPr lang="en-US" b="1" dirty="0" smtClean="0">
              <a:sym typeface="Symbol"/>
            </a:endParaRPr>
          </a:p>
          <a:p>
            <a:pPr lvl="1"/>
            <a:r>
              <a:rPr lang="en-US" dirty="0" smtClean="0">
                <a:sym typeface="Symbol"/>
              </a:rPr>
              <a:t> any model </a:t>
            </a:r>
            <a:r>
              <a:rPr lang="en-US" i="1" dirty="0" smtClean="0">
                <a:sym typeface="Symbol"/>
              </a:rPr>
              <a:t>M </a:t>
            </a:r>
            <a:r>
              <a:rPr lang="en-US" dirty="0" smtClean="0">
                <a:sym typeface="Symbol"/>
              </a:rPr>
              <a:t>for  must satisfy:</a:t>
            </a:r>
            <a:br>
              <a:rPr lang="en-US" dirty="0" smtClean="0">
                <a:sym typeface="Symbol"/>
              </a:rPr>
            </a:br>
            <a:r>
              <a:rPr lang="en-US" dirty="0" smtClean="0">
                <a:sym typeface="Symbol"/>
              </a:rPr>
              <a:t/>
            </a:r>
            <a:br>
              <a:rPr lang="en-US" dirty="0" smtClean="0">
                <a:sym typeface="Symbol"/>
              </a:rPr>
            </a:br>
            <a:r>
              <a:rPr lang="en-US" dirty="0" smtClean="0">
                <a:sym typeface="Symbol"/>
              </a:rPr>
              <a:t>				</a:t>
            </a:r>
            <a:r>
              <a:rPr lang="en-US" i="1" dirty="0" smtClean="0">
                <a:sym typeface="Symbol"/>
              </a:rPr>
              <a:t>M </a:t>
            </a:r>
            <a:r>
              <a:rPr lang="en-US" dirty="0" smtClean="0"/>
              <a:t>⊨</a:t>
            </a:r>
            <a:r>
              <a:rPr lang="en-US" dirty="0" smtClean="0">
                <a:sym typeface="Symbol"/>
              </a:rPr>
              <a:t>  x.(x) </a:t>
            </a:r>
          </a:p>
          <a:p>
            <a:pPr lvl="1"/>
            <a:endParaRPr lang="en-US" dirty="0" smtClean="0">
              <a:sym typeface="Symbol"/>
            </a:endParaRPr>
          </a:p>
          <a:p>
            <a:pPr lvl="1"/>
            <a:r>
              <a:rPr lang="en-US" dirty="0" smtClean="0">
                <a:sym typeface="Symbol"/>
              </a:rPr>
              <a:t> for some </a:t>
            </a:r>
            <a:r>
              <a:rPr lang="en-US" i="1" dirty="0" err="1" smtClean="0">
                <a:sym typeface="Symbol"/>
              </a:rPr>
              <a:t>sk</a:t>
            </a:r>
            <a:r>
              <a:rPr lang="en-US" i="1" baseline="-25000" dirty="0" err="1" smtClean="0">
                <a:sym typeface="Symbol"/>
              </a:rPr>
              <a:t>x</a:t>
            </a:r>
            <a:r>
              <a:rPr lang="en-US" i="1" dirty="0" smtClean="0">
                <a:sym typeface="Symbol"/>
              </a:rPr>
              <a:t>: 	M </a:t>
            </a:r>
            <a:r>
              <a:rPr lang="en-US" dirty="0" smtClean="0"/>
              <a:t>⊨</a:t>
            </a:r>
            <a:r>
              <a:rPr lang="en-US" dirty="0" smtClean="0">
                <a:sym typeface="Symbol"/>
              </a:rPr>
              <a:t>  (</a:t>
            </a:r>
            <a:r>
              <a:rPr lang="en-US" dirty="0" err="1" smtClean="0">
                <a:sym typeface="Symbol"/>
              </a:rPr>
              <a:t>sk</a:t>
            </a:r>
            <a:r>
              <a:rPr lang="en-US" i="1" baseline="-25000" dirty="0" err="1" smtClean="0">
                <a:sym typeface="Symbol"/>
              </a:rPr>
              <a:t>x</a:t>
            </a:r>
            <a:r>
              <a:rPr lang="en-US" dirty="0" smtClean="0">
                <a:sym typeface="Symbol"/>
              </a:rPr>
              <a:t>) </a:t>
            </a:r>
            <a:br>
              <a:rPr lang="en-US" dirty="0" smtClean="0">
                <a:sym typeface="Symbol"/>
              </a:rPr>
            </a:br>
            <a:endParaRPr lang="en-US" dirty="0" smtClean="0">
              <a:sym typeface="Symbol"/>
            </a:endParaRPr>
          </a:p>
          <a:p>
            <a:pPr lvl="1"/>
            <a:endParaRPr lang="en-US" dirty="0" smtClean="0">
              <a:sym typeface="Symbol"/>
            </a:endParaRPr>
          </a:p>
          <a:p>
            <a:pPr lvl="1"/>
            <a:r>
              <a:rPr lang="en-US" dirty="0" smtClean="0">
                <a:sym typeface="Symbol"/>
              </a:rPr>
              <a:t>In general:</a:t>
            </a:r>
            <a:r>
              <a:rPr lang="en-US" dirty="0" smtClean="0"/>
              <a:t> 		⊨</a:t>
            </a:r>
            <a:r>
              <a:rPr lang="en-US" dirty="0" smtClean="0">
                <a:sym typeface="Symbol"/>
              </a:rPr>
              <a:t>  </a:t>
            </a:r>
            <a:r>
              <a:rPr lang="en-US" b="1" i="1" dirty="0" smtClean="0">
                <a:solidFill>
                  <a:schemeClr val="accent4">
                    <a:lumMod val="75000"/>
                  </a:schemeClr>
                </a:solidFill>
                <a:sym typeface="Symbol"/>
              </a:rPr>
              <a:t>p</a:t>
            </a:r>
            <a:r>
              <a:rPr lang="en-US" dirty="0" smtClean="0">
                <a:sym typeface="Symbol"/>
              </a:rPr>
              <a:t>   (</a:t>
            </a:r>
            <a:r>
              <a:rPr lang="en-US" dirty="0" err="1" smtClean="0">
                <a:sym typeface="Symbol"/>
              </a:rPr>
              <a:t>sk</a:t>
            </a:r>
            <a:r>
              <a:rPr lang="en-US" i="1" baseline="-25000" dirty="0" err="1" smtClean="0">
                <a:sym typeface="Symbol"/>
              </a:rPr>
              <a:t>x</a:t>
            </a:r>
            <a:r>
              <a:rPr lang="en-US" dirty="0" smtClean="0">
                <a:sym typeface="Symbol"/>
              </a:rPr>
              <a:t>) </a:t>
            </a:r>
          </a:p>
        </p:txBody>
      </p:sp>
    </p:spTree>
    <p:extLst>
      <p:ext uri="{BB962C8B-B14F-4D97-AF65-F5344CB8AC3E}">
        <p14:creationId xmlns="" xmlns:p14="http://schemas.microsoft.com/office/powerpoint/2007/7/12/main" val="3869596225"/>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DPLL</a:t>
            </a:r>
            <a:r>
              <a:rPr smtClean="0"/>
              <a:t>(QT)</a:t>
            </a:r>
            <a:endParaRPr lang="en-US" dirty="0"/>
          </a:p>
        </p:txBody>
      </p:sp>
      <p:sp>
        <p:nvSpPr>
          <p:cNvPr id="3" name="Content Placeholder 2"/>
          <p:cNvSpPr>
            <a:spLocks noGrp="1"/>
          </p:cNvSpPr>
          <p:nvPr>
            <p:ph idx="1"/>
          </p:nvPr>
        </p:nvSpPr>
        <p:spPr>
          <a:xfrm>
            <a:off x="368969" y="1376780"/>
            <a:ext cx="8382000" cy="5216813"/>
          </a:xfrm>
        </p:spPr>
        <p:txBody>
          <a:bodyPr/>
          <a:lstStyle/>
          <a:p>
            <a:r>
              <a:rPr lang="x-none" smtClean="0"/>
              <a:t>  </a:t>
            </a:r>
            <a:r>
              <a:rPr lang="en-US" dirty="0" smtClean="0">
                <a:sym typeface="Symbol"/>
              </a:rPr>
              <a:t>Suppose DPLL(T) sets </a:t>
            </a:r>
            <a:r>
              <a:rPr lang="en-US" b="1" i="1" dirty="0" smtClean="0">
                <a:solidFill>
                  <a:schemeClr val="accent4">
                    <a:lumMod val="75000"/>
                  </a:schemeClr>
                </a:solidFill>
                <a:sym typeface="Symbol"/>
              </a:rPr>
              <a:t>p</a:t>
            </a:r>
            <a:r>
              <a:rPr lang="en-US" i="1" dirty="0" smtClean="0">
                <a:sym typeface="Symbol"/>
              </a:rPr>
              <a:t> </a:t>
            </a:r>
            <a:r>
              <a:rPr lang="en-US" dirty="0" smtClean="0">
                <a:sym typeface="Symbol"/>
              </a:rPr>
              <a:t>to </a:t>
            </a:r>
            <a:r>
              <a:rPr lang="en-US" b="1" dirty="0" smtClean="0">
                <a:sym typeface="Symbol"/>
              </a:rPr>
              <a:t>true</a:t>
            </a:r>
          </a:p>
          <a:p>
            <a:endParaRPr lang="en-US" b="1" dirty="0" smtClean="0">
              <a:sym typeface="Symbol"/>
            </a:endParaRPr>
          </a:p>
          <a:p>
            <a:pPr lvl="1"/>
            <a:r>
              <a:rPr lang="en-US" dirty="0" smtClean="0">
                <a:sym typeface="Symbol"/>
              </a:rPr>
              <a:t> any model </a:t>
            </a:r>
            <a:r>
              <a:rPr lang="en-US" i="1" dirty="0" smtClean="0">
                <a:sym typeface="Symbol"/>
              </a:rPr>
              <a:t>M </a:t>
            </a:r>
            <a:r>
              <a:rPr lang="en-US" dirty="0" smtClean="0">
                <a:sym typeface="Symbol"/>
              </a:rPr>
              <a:t>for  must satisfy:</a:t>
            </a:r>
            <a:br>
              <a:rPr lang="en-US" dirty="0" smtClean="0">
                <a:sym typeface="Symbol"/>
              </a:rPr>
            </a:br>
            <a:r>
              <a:rPr lang="en-US" dirty="0" smtClean="0">
                <a:sym typeface="Symbol"/>
              </a:rPr>
              <a:t/>
            </a:r>
            <a:br>
              <a:rPr lang="en-US" dirty="0" smtClean="0">
                <a:sym typeface="Symbol"/>
              </a:rPr>
            </a:br>
            <a:r>
              <a:rPr lang="en-US" dirty="0" smtClean="0">
                <a:sym typeface="Symbol"/>
              </a:rPr>
              <a:t>				</a:t>
            </a:r>
            <a:r>
              <a:rPr lang="en-US" i="1" dirty="0" smtClean="0">
                <a:sym typeface="Symbol"/>
              </a:rPr>
              <a:t>M </a:t>
            </a:r>
            <a:r>
              <a:rPr lang="en-US" dirty="0" smtClean="0"/>
              <a:t>⊨</a:t>
            </a:r>
            <a:r>
              <a:rPr lang="en-US" dirty="0" smtClean="0">
                <a:sym typeface="Symbol"/>
              </a:rPr>
              <a:t> x.(x) </a:t>
            </a:r>
          </a:p>
          <a:p>
            <a:pPr lvl="1"/>
            <a:endParaRPr lang="en-US" dirty="0" smtClean="0">
              <a:sym typeface="Symbol"/>
            </a:endParaRPr>
          </a:p>
          <a:p>
            <a:pPr lvl="1"/>
            <a:r>
              <a:rPr lang="en-US" dirty="0" smtClean="0">
                <a:sym typeface="Symbol"/>
              </a:rPr>
              <a:t> for every term </a:t>
            </a:r>
            <a:r>
              <a:rPr lang="en-US" i="1" dirty="0" smtClean="0">
                <a:sym typeface="Symbol"/>
              </a:rPr>
              <a:t>t: 	M </a:t>
            </a:r>
            <a:r>
              <a:rPr lang="en-US" dirty="0" smtClean="0"/>
              <a:t>⊨</a:t>
            </a:r>
            <a:r>
              <a:rPr lang="en-US" dirty="0" smtClean="0">
                <a:sym typeface="Symbol"/>
              </a:rPr>
              <a:t> </a:t>
            </a:r>
            <a:r>
              <a:rPr lang="en-US" i="1" dirty="0" smtClean="0">
                <a:sym typeface="Symbol"/>
              </a:rPr>
              <a:t>(t)</a:t>
            </a:r>
            <a:r>
              <a:rPr lang="en-US" dirty="0" smtClean="0">
                <a:sym typeface="Symbol"/>
              </a:rPr>
              <a:t> </a:t>
            </a:r>
            <a:br>
              <a:rPr lang="en-US" dirty="0" smtClean="0">
                <a:sym typeface="Symbol"/>
              </a:rPr>
            </a:br>
            <a:endParaRPr lang="en-US" dirty="0" smtClean="0">
              <a:sym typeface="Symbol"/>
            </a:endParaRPr>
          </a:p>
          <a:p>
            <a:pPr lvl="1"/>
            <a:endParaRPr lang="en-US" dirty="0" smtClean="0">
              <a:sym typeface="Symbol"/>
            </a:endParaRPr>
          </a:p>
          <a:p>
            <a:pPr lvl="1"/>
            <a:r>
              <a:rPr lang="en-US" dirty="0" smtClean="0">
                <a:sym typeface="Symbol"/>
              </a:rPr>
              <a:t>In general:</a:t>
            </a:r>
            <a:r>
              <a:rPr lang="en-US" dirty="0" smtClean="0"/>
              <a:t> 		⊨</a:t>
            </a:r>
            <a:r>
              <a:rPr lang="en-US" dirty="0" smtClean="0">
                <a:sym typeface="Symbol"/>
              </a:rPr>
              <a:t> </a:t>
            </a:r>
            <a:r>
              <a:rPr lang="en-US" b="1" i="1" dirty="0" smtClean="0">
                <a:solidFill>
                  <a:schemeClr val="accent4">
                    <a:lumMod val="75000"/>
                  </a:schemeClr>
                </a:solidFill>
                <a:sym typeface="Symbol"/>
              </a:rPr>
              <a:t>p</a:t>
            </a:r>
            <a:r>
              <a:rPr lang="en-US" dirty="0" smtClean="0">
                <a:sym typeface="Symbol"/>
              </a:rPr>
              <a:t>  </a:t>
            </a:r>
            <a:r>
              <a:rPr lang="en-US" i="1" dirty="0" smtClean="0">
                <a:sym typeface="Symbol"/>
              </a:rPr>
              <a:t>(t)</a:t>
            </a:r>
            <a:r>
              <a:rPr lang="en-US" dirty="0" smtClean="0">
                <a:sym typeface="Symbol"/>
              </a:rPr>
              <a:t> </a:t>
            </a:r>
            <a:br>
              <a:rPr lang="en-US" dirty="0" smtClean="0">
                <a:sym typeface="Symbol"/>
              </a:rPr>
            </a:br>
            <a:r>
              <a:rPr lang="en-US" dirty="0" smtClean="0">
                <a:sym typeface="Symbol"/>
              </a:rPr>
              <a:t>For every term </a:t>
            </a:r>
            <a:r>
              <a:rPr lang="en-US" i="1" dirty="0" smtClean="0">
                <a:sym typeface="Symbol"/>
              </a:rPr>
              <a:t>t.</a:t>
            </a:r>
            <a:r>
              <a:rPr lang="x-none" smtClean="0"/>
              <a:t>  </a:t>
            </a:r>
            <a:endParaRPr lang="en-US" dirty="0"/>
          </a:p>
        </p:txBody>
      </p:sp>
    </p:spTree>
    <p:extLst>
      <p:ext uri="{BB962C8B-B14F-4D97-AF65-F5344CB8AC3E}">
        <p14:creationId xmlns="" xmlns:p14="http://schemas.microsoft.com/office/powerpoint/2007/7/12/main" val="2050032056"/>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DPLL</a:t>
            </a:r>
            <a:r>
              <a:rPr smtClean="0"/>
              <a:t>(QT)</a:t>
            </a:r>
            <a:endParaRPr lang="en-US" dirty="0"/>
          </a:p>
        </p:txBody>
      </p:sp>
      <p:sp>
        <p:nvSpPr>
          <p:cNvPr id="3" name="Content Placeholder 2"/>
          <p:cNvSpPr>
            <a:spLocks noGrp="1"/>
          </p:cNvSpPr>
          <p:nvPr>
            <p:ph idx="1"/>
          </p:nvPr>
        </p:nvSpPr>
        <p:spPr>
          <a:xfrm>
            <a:off x="381000" y="1412875"/>
            <a:ext cx="8382000" cy="3554819"/>
          </a:xfrm>
        </p:spPr>
        <p:txBody>
          <a:bodyPr/>
          <a:lstStyle/>
          <a:p>
            <a:r>
              <a:rPr lang="x-none" smtClean="0"/>
              <a:t> </a:t>
            </a:r>
            <a:r>
              <a:rPr lang="en-US" dirty="0" smtClean="0"/>
              <a:t>Summary of auxiliary axioms:</a:t>
            </a:r>
          </a:p>
          <a:p>
            <a:endParaRPr lang="en-US" dirty="0" smtClean="0">
              <a:sym typeface="Symbol"/>
            </a:endParaRPr>
          </a:p>
          <a:p>
            <a:pPr lvl="1"/>
            <a:r>
              <a:rPr lang="en-US" dirty="0" smtClean="0"/>
              <a:t>⊨</a:t>
            </a:r>
            <a:r>
              <a:rPr lang="en-US" dirty="0" smtClean="0">
                <a:sym typeface="Symbol"/>
              </a:rPr>
              <a:t>  </a:t>
            </a:r>
            <a:r>
              <a:rPr lang="en-US" b="1" i="1" dirty="0" smtClean="0">
                <a:solidFill>
                  <a:schemeClr val="accent4">
                    <a:lumMod val="75000"/>
                  </a:schemeClr>
                </a:solidFill>
                <a:sym typeface="Symbol"/>
              </a:rPr>
              <a:t>p</a:t>
            </a:r>
            <a:r>
              <a:rPr lang="en-US" dirty="0" smtClean="0">
                <a:sym typeface="Symbol"/>
              </a:rPr>
              <a:t>   (</a:t>
            </a:r>
            <a:r>
              <a:rPr lang="en-US" dirty="0" err="1" smtClean="0">
                <a:sym typeface="Symbol"/>
              </a:rPr>
              <a:t>sk</a:t>
            </a:r>
            <a:r>
              <a:rPr lang="en-US" i="1" baseline="-25000" dirty="0" err="1" smtClean="0">
                <a:sym typeface="Symbol"/>
              </a:rPr>
              <a:t>x</a:t>
            </a:r>
            <a:r>
              <a:rPr lang="en-US" dirty="0" smtClean="0">
                <a:sym typeface="Symbol"/>
              </a:rPr>
              <a:t>)		For fixed, fresh </a:t>
            </a:r>
            <a:r>
              <a:rPr lang="en-US" dirty="0" err="1" smtClean="0">
                <a:sym typeface="Symbol"/>
              </a:rPr>
              <a:t>sk</a:t>
            </a:r>
            <a:r>
              <a:rPr lang="en-US" i="1" baseline="-25000" dirty="0" err="1" smtClean="0">
                <a:sym typeface="Symbol"/>
              </a:rPr>
              <a:t>x</a:t>
            </a:r>
            <a:endParaRPr lang="en-US" dirty="0" smtClean="0">
              <a:sym typeface="Symbol"/>
            </a:endParaRPr>
          </a:p>
          <a:p>
            <a:pPr lvl="1"/>
            <a:r>
              <a:rPr lang="en-US" dirty="0" smtClean="0"/>
              <a:t>⊨</a:t>
            </a:r>
            <a:r>
              <a:rPr lang="en-US" dirty="0" smtClean="0">
                <a:sym typeface="Symbol"/>
              </a:rPr>
              <a:t> </a:t>
            </a:r>
            <a:r>
              <a:rPr lang="en-US" b="1" i="1" dirty="0" smtClean="0">
                <a:solidFill>
                  <a:schemeClr val="accent4">
                    <a:lumMod val="75000"/>
                  </a:schemeClr>
                </a:solidFill>
                <a:sym typeface="Symbol"/>
              </a:rPr>
              <a:t>p</a:t>
            </a:r>
            <a:r>
              <a:rPr lang="en-US" dirty="0" smtClean="0">
                <a:sym typeface="Symbol"/>
              </a:rPr>
              <a:t>  </a:t>
            </a:r>
            <a:r>
              <a:rPr lang="en-US" i="1" dirty="0" smtClean="0">
                <a:sym typeface="Symbol"/>
              </a:rPr>
              <a:t>(t)</a:t>
            </a:r>
            <a:r>
              <a:rPr lang="en-US" dirty="0" smtClean="0">
                <a:sym typeface="Symbol"/>
              </a:rPr>
              <a:t> 			For every term </a:t>
            </a:r>
            <a:r>
              <a:rPr lang="en-US" i="1" dirty="0" smtClean="0">
                <a:sym typeface="Symbol"/>
              </a:rPr>
              <a:t>t.</a:t>
            </a:r>
          </a:p>
          <a:p>
            <a:pPr lvl="1"/>
            <a:endParaRPr lang="en-US" i="1" dirty="0" smtClean="0">
              <a:sym typeface="Symbol"/>
            </a:endParaRPr>
          </a:p>
          <a:p>
            <a:r>
              <a:rPr lang="en-US" dirty="0" smtClean="0">
                <a:sym typeface="Symbol"/>
              </a:rPr>
              <a:t>Which terms </a:t>
            </a:r>
            <a:r>
              <a:rPr lang="en-US" i="1" dirty="0" smtClean="0">
                <a:sym typeface="Symbol"/>
              </a:rPr>
              <a:t>t </a:t>
            </a:r>
            <a:r>
              <a:rPr lang="en-US" dirty="0" smtClean="0">
                <a:sym typeface="Symbol"/>
              </a:rPr>
              <a:t>to use for auxiliary axioms of the second kind?</a:t>
            </a:r>
            <a:endParaRPr lang="en-US" dirty="0"/>
          </a:p>
        </p:txBody>
      </p:sp>
    </p:spTree>
    <p:extLst>
      <p:ext uri="{BB962C8B-B14F-4D97-AF65-F5344CB8AC3E}">
        <p14:creationId xmlns="" xmlns:p14="http://schemas.microsoft.com/office/powerpoint/2007/7/12/main" val="1108479558"/>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lang="en-US" dirty="0" smtClean="0"/>
              <a:t>DPLL</a:t>
            </a:r>
            <a:r>
              <a:rPr smtClean="0"/>
              <a:t>(QT)  with E-matching</a:t>
            </a:r>
            <a:endParaRPr lang="en-US" dirty="0"/>
          </a:p>
        </p:txBody>
      </p:sp>
      <p:sp>
        <p:nvSpPr>
          <p:cNvPr id="3" name="Content Placeholder 2"/>
          <p:cNvSpPr>
            <a:spLocks noGrp="1"/>
          </p:cNvSpPr>
          <p:nvPr>
            <p:ph idx="1"/>
          </p:nvPr>
        </p:nvSpPr>
        <p:spPr>
          <a:xfrm>
            <a:off x="381000" y="1665538"/>
            <a:ext cx="8382000" cy="3877985"/>
          </a:xfrm>
        </p:spPr>
        <p:txBody>
          <a:bodyPr/>
          <a:lstStyle/>
          <a:p>
            <a:pPr>
              <a:buNone/>
            </a:pPr>
            <a:endParaRPr lang="en-US" dirty="0" smtClean="0"/>
          </a:p>
          <a:p>
            <a:pPr lvl="1"/>
            <a:r>
              <a:rPr lang="en-US" dirty="0" smtClean="0"/>
              <a:t>⊨</a:t>
            </a:r>
            <a:r>
              <a:rPr lang="en-US" dirty="0" smtClean="0">
                <a:sym typeface="Symbol"/>
              </a:rPr>
              <a:t> </a:t>
            </a:r>
            <a:r>
              <a:rPr lang="en-US" i="1" dirty="0" smtClean="0">
                <a:sym typeface="Symbol"/>
              </a:rPr>
              <a:t>p</a:t>
            </a:r>
            <a:r>
              <a:rPr lang="en-US" dirty="0" smtClean="0">
                <a:sym typeface="Symbol"/>
              </a:rPr>
              <a:t>  </a:t>
            </a:r>
            <a:r>
              <a:rPr lang="en-US" i="1" dirty="0" smtClean="0">
                <a:sym typeface="Symbol"/>
              </a:rPr>
              <a:t>(t)</a:t>
            </a:r>
            <a:r>
              <a:rPr lang="en-US" dirty="0" smtClean="0">
                <a:sym typeface="Symbol"/>
              </a:rPr>
              <a:t> 			For every term </a:t>
            </a:r>
            <a:r>
              <a:rPr lang="en-US" i="1" dirty="0" smtClean="0">
                <a:sym typeface="Symbol"/>
              </a:rPr>
              <a:t>t.</a:t>
            </a:r>
          </a:p>
          <a:p>
            <a:pPr lvl="1"/>
            <a:endParaRPr lang="en-US" i="1" dirty="0" smtClean="0">
              <a:sym typeface="Symbol"/>
            </a:endParaRPr>
          </a:p>
          <a:p>
            <a:r>
              <a:rPr lang="en-US" dirty="0" smtClean="0">
                <a:sym typeface="Symbol"/>
              </a:rPr>
              <a:t>Approach: </a:t>
            </a:r>
          </a:p>
          <a:p>
            <a:pPr lvl="1"/>
            <a:r>
              <a:rPr lang="en-US" dirty="0" smtClean="0">
                <a:sym typeface="Symbol"/>
              </a:rPr>
              <a:t>Add patterns to quantifiers</a:t>
            </a:r>
          </a:p>
          <a:p>
            <a:pPr lvl="1"/>
            <a:r>
              <a:rPr lang="en-US" dirty="0" smtClean="0">
                <a:sym typeface="Symbol"/>
              </a:rPr>
              <a:t>Search for instantiations in </a:t>
            </a:r>
            <a:r>
              <a:rPr lang="en-US" i="1" dirty="0" smtClean="0">
                <a:sym typeface="Symbol"/>
              </a:rPr>
              <a:t>E-</a:t>
            </a:r>
            <a:r>
              <a:rPr lang="en-US" dirty="0" smtClean="0">
                <a:sym typeface="Symbol"/>
              </a:rPr>
              <a:t>graph.</a:t>
            </a:r>
            <a:br>
              <a:rPr lang="en-US" dirty="0" smtClean="0">
                <a:sym typeface="Symbol"/>
              </a:rPr>
            </a:br>
            <a:r>
              <a:rPr lang="en-US" dirty="0" smtClean="0">
                <a:sym typeface="Symbol"/>
              </a:rPr>
              <a:t/>
            </a:r>
            <a:br>
              <a:rPr lang="en-US" dirty="0" smtClean="0">
                <a:sym typeface="Symbol"/>
              </a:rPr>
            </a:br>
            <a:r>
              <a:rPr lang="en-US" dirty="0" smtClean="0">
                <a:sym typeface="Symbol"/>
              </a:rPr>
              <a:t></a:t>
            </a:r>
            <a:r>
              <a:rPr lang="en-US" dirty="0" err="1" smtClean="0">
                <a:sym typeface="Symbol"/>
              </a:rPr>
              <a:t>a,i,v</a:t>
            </a:r>
            <a:r>
              <a:rPr lang="en-US" dirty="0" smtClean="0">
                <a:sym typeface="Symbol"/>
              </a:rPr>
              <a:t> </a:t>
            </a:r>
            <a:r>
              <a:rPr lang="en-US" b="1" dirty="0" smtClean="0">
                <a:solidFill>
                  <a:srgbClr val="C00000"/>
                </a:solidFill>
                <a:sym typeface="Symbol"/>
              </a:rPr>
              <a:t>{ write(</a:t>
            </a:r>
            <a:r>
              <a:rPr lang="en-US" b="1" dirty="0" err="1" smtClean="0">
                <a:solidFill>
                  <a:srgbClr val="C00000"/>
                </a:solidFill>
                <a:sym typeface="Symbol"/>
              </a:rPr>
              <a:t>a,i,v</a:t>
            </a:r>
            <a:r>
              <a:rPr lang="en-US" b="1" dirty="0" smtClean="0">
                <a:solidFill>
                  <a:srgbClr val="C00000"/>
                </a:solidFill>
                <a:sym typeface="Symbol"/>
              </a:rPr>
              <a:t>) } </a:t>
            </a:r>
            <a:r>
              <a:rPr lang="en-US" dirty="0" smtClean="0">
                <a:sym typeface="Symbol"/>
              </a:rPr>
              <a:t>. read(write(</a:t>
            </a:r>
            <a:r>
              <a:rPr lang="en-US" dirty="0" err="1" smtClean="0">
                <a:sym typeface="Symbol"/>
              </a:rPr>
              <a:t>a,i,v</a:t>
            </a:r>
            <a:r>
              <a:rPr lang="en-US" dirty="0" smtClean="0">
                <a:sym typeface="Symbol"/>
              </a:rPr>
              <a:t>),</a:t>
            </a:r>
            <a:r>
              <a:rPr lang="en-US" dirty="0" err="1" smtClean="0">
                <a:sym typeface="Symbol"/>
              </a:rPr>
              <a:t>i</a:t>
            </a:r>
            <a:r>
              <a:rPr lang="en-US" dirty="0" smtClean="0">
                <a:sym typeface="Symbol"/>
              </a:rPr>
              <a:t>) = v</a:t>
            </a:r>
          </a:p>
        </p:txBody>
      </p:sp>
    </p:spTree>
    <p:extLst>
      <p:ext uri="{BB962C8B-B14F-4D97-AF65-F5344CB8AC3E}">
        <p14:creationId xmlns="" xmlns:p14="http://schemas.microsoft.com/office/powerpoint/2007/7/12/main" val="3377738726"/>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lang="en-US" dirty="0" smtClean="0"/>
              <a:t>DPLL</a:t>
            </a:r>
            <a:r>
              <a:rPr smtClean="0"/>
              <a:t>(QT)  with E-matching</a:t>
            </a:r>
            <a:endParaRPr lang="en-US" dirty="0"/>
          </a:p>
        </p:txBody>
      </p:sp>
      <p:sp>
        <p:nvSpPr>
          <p:cNvPr id="3" name="Content Placeholder 2"/>
          <p:cNvSpPr>
            <a:spLocks noGrp="1"/>
          </p:cNvSpPr>
          <p:nvPr>
            <p:ph idx="1"/>
          </p:nvPr>
        </p:nvSpPr>
        <p:spPr>
          <a:xfrm>
            <a:off x="381000" y="1665538"/>
            <a:ext cx="8382000" cy="4724370"/>
          </a:xfrm>
        </p:spPr>
        <p:txBody>
          <a:bodyPr/>
          <a:lstStyle/>
          <a:p>
            <a:pPr>
              <a:buNone/>
            </a:pPr>
            <a:endParaRPr lang="en-US" dirty="0" smtClean="0"/>
          </a:p>
          <a:p>
            <a:pPr lvl="1"/>
            <a:r>
              <a:rPr lang="en-US" dirty="0" smtClean="0"/>
              <a:t>⊨</a:t>
            </a:r>
            <a:r>
              <a:rPr lang="en-US" dirty="0" smtClean="0">
                <a:sym typeface="Symbol"/>
              </a:rPr>
              <a:t> </a:t>
            </a:r>
            <a:r>
              <a:rPr lang="en-US" b="1" i="1" dirty="0" smtClean="0">
                <a:solidFill>
                  <a:schemeClr val="accent4">
                    <a:lumMod val="75000"/>
                  </a:schemeClr>
                </a:solidFill>
                <a:sym typeface="Symbol"/>
              </a:rPr>
              <a:t>p</a:t>
            </a:r>
            <a:r>
              <a:rPr lang="en-US" dirty="0" smtClean="0">
                <a:sym typeface="Symbol"/>
              </a:rPr>
              <a:t>  </a:t>
            </a:r>
            <a:r>
              <a:rPr lang="en-US" i="1" dirty="0" smtClean="0">
                <a:sym typeface="Symbol"/>
              </a:rPr>
              <a:t>(t)</a:t>
            </a:r>
            <a:r>
              <a:rPr lang="en-US" dirty="0" smtClean="0">
                <a:sym typeface="Symbol"/>
              </a:rPr>
              <a:t> 			For every term </a:t>
            </a:r>
            <a:r>
              <a:rPr lang="en-US" i="1" dirty="0" smtClean="0">
                <a:sym typeface="Symbol"/>
              </a:rPr>
              <a:t>t.</a:t>
            </a:r>
          </a:p>
          <a:p>
            <a:pPr lvl="1"/>
            <a:endParaRPr lang="en-US" i="1" dirty="0" smtClean="0">
              <a:sym typeface="Symbol"/>
            </a:endParaRPr>
          </a:p>
          <a:p>
            <a:r>
              <a:rPr lang="en-US" dirty="0" smtClean="0">
                <a:sym typeface="Symbol"/>
              </a:rPr>
              <a:t>Approach: </a:t>
            </a:r>
          </a:p>
          <a:p>
            <a:pPr lvl="1"/>
            <a:r>
              <a:rPr lang="en-US" dirty="0" smtClean="0">
                <a:sym typeface="Symbol"/>
              </a:rPr>
              <a:t>Add patterns to quantifiers</a:t>
            </a:r>
          </a:p>
          <a:p>
            <a:pPr lvl="1"/>
            <a:r>
              <a:rPr lang="en-US" dirty="0" smtClean="0">
                <a:sym typeface="Symbol"/>
              </a:rPr>
              <a:t>Search for pattern matches in </a:t>
            </a:r>
            <a:r>
              <a:rPr lang="en-US" i="1" dirty="0" smtClean="0">
                <a:sym typeface="Symbol"/>
              </a:rPr>
              <a:t>E-</a:t>
            </a:r>
            <a:r>
              <a:rPr lang="en-US" dirty="0" smtClean="0">
                <a:sym typeface="Symbol"/>
              </a:rPr>
              <a:t>graph.</a:t>
            </a:r>
            <a:br>
              <a:rPr lang="en-US" dirty="0" smtClean="0">
                <a:sym typeface="Symbol"/>
              </a:rPr>
            </a:br>
            <a:r>
              <a:rPr lang="en-US" dirty="0" smtClean="0">
                <a:sym typeface="Symbol"/>
              </a:rPr>
              <a:t/>
            </a:r>
            <a:br>
              <a:rPr lang="en-US" dirty="0" smtClean="0">
                <a:sym typeface="Symbol"/>
              </a:rPr>
            </a:br>
            <a:r>
              <a:rPr lang="en-US" dirty="0" smtClean="0">
                <a:sym typeface="Symbol"/>
              </a:rPr>
              <a:t></a:t>
            </a:r>
            <a:r>
              <a:rPr lang="en-US" dirty="0" err="1" smtClean="0">
                <a:sym typeface="Symbol"/>
              </a:rPr>
              <a:t>a,i,v</a:t>
            </a:r>
            <a:r>
              <a:rPr lang="en-US" dirty="0" smtClean="0">
                <a:sym typeface="Symbol"/>
              </a:rPr>
              <a:t> </a:t>
            </a:r>
            <a:r>
              <a:rPr lang="en-US" b="1" dirty="0" smtClean="0">
                <a:solidFill>
                  <a:srgbClr val="C00000"/>
                </a:solidFill>
                <a:sym typeface="Symbol"/>
              </a:rPr>
              <a:t>{ write(</a:t>
            </a:r>
            <a:r>
              <a:rPr lang="en-US" b="1" dirty="0" err="1" smtClean="0">
                <a:solidFill>
                  <a:srgbClr val="C00000"/>
                </a:solidFill>
                <a:sym typeface="Symbol"/>
              </a:rPr>
              <a:t>a,i,v</a:t>
            </a:r>
            <a:r>
              <a:rPr lang="en-US" b="1" dirty="0" smtClean="0">
                <a:solidFill>
                  <a:srgbClr val="C00000"/>
                </a:solidFill>
                <a:sym typeface="Symbol"/>
              </a:rPr>
              <a:t>) } </a:t>
            </a:r>
            <a:r>
              <a:rPr lang="en-US" dirty="0" smtClean="0">
                <a:sym typeface="Symbol"/>
              </a:rPr>
              <a:t>. read(write(</a:t>
            </a:r>
            <a:r>
              <a:rPr lang="en-US" dirty="0" err="1" smtClean="0">
                <a:sym typeface="Symbol"/>
              </a:rPr>
              <a:t>a,i,v</a:t>
            </a:r>
            <a:r>
              <a:rPr lang="en-US" dirty="0" smtClean="0">
                <a:sym typeface="Symbol"/>
              </a:rPr>
              <a:t>),</a:t>
            </a:r>
            <a:r>
              <a:rPr lang="en-US" dirty="0" err="1" smtClean="0">
                <a:sym typeface="Symbol"/>
              </a:rPr>
              <a:t>i</a:t>
            </a:r>
            <a:r>
              <a:rPr lang="en-US" dirty="0" smtClean="0">
                <a:sym typeface="Symbol"/>
              </a:rPr>
              <a:t>) = v</a:t>
            </a:r>
          </a:p>
          <a:p>
            <a:pPr lvl="1"/>
            <a:endParaRPr lang="en-US" dirty="0" smtClean="0">
              <a:sym typeface="Symbol"/>
            </a:endParaRPr>
          </a:p>
          <a:p>
            <a:pPr lvl="2"/>
            <a:r>
              <a:rPr lang="en-US" sz="2000" dirty="0" smtClean="0">
                <a:sym typeface="Symbol"/>
              </a:rPr>
              <a:t>Add equality every time there is a write(</a:t>
            </a:r>
            <a:r>
              <a:rPr lang="en-US" sz="2000" dirty="0" err="1" smtClean="0">
                <a:sym typeface="Symbol"/>
              </a:rPr>
              <a:t>b,j,w</a:t>
            </a:r>
            <a:r>
              <a:rPr lang="en-US" sz="2000" dirty="0" smtClean="0">
                <a:sym typeface="Symbol"/>
              </a:rPr>
              <a:t>) term in </a:t>
            </a:r>
            <a:r>
              <a:rPr lang="en-US" sz="2000" i="1" dirty="0" smtClean="0">
                <a:sym typeface="Symbol"/>
              </a:rPr>
              <a:t>E.</a:t>
            </a:r>
            <a:endParaRPr lang="en-US" sz="2000" dirty="0" smtClean="0">
              <a:sym typeface="Symbol"/>
            </a:endParaRPr>
          </a:p>
        </p:txBody>
      </p:sp>
    </p:spTree>
    <p:extLst>
      <p:ext uri="{BB962C8B-B14F-4D97-AF65-F5344CB8AC3E}">
        <p14:creationId xmlns="" xmlns:p14="http://schemas.microsoft.com/office/powerpoint/2007/7/12/main" val="2116949410"/>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Model-based - Example</a:t>
            </a:r>
            <a:endParaRPr lang="en-US" dirty="0"/>
          </a:p>
        </p:txBody>
      </p:sp>
      <p:pic>
        <p:nvPicPr>
          <p:cNvPr id="62466" name="Picture 2"/>
          <p:cNvPicPr>
            <a:picLocks noChangeAspect="1" noChangeArrowheads="1"/>
          </p:cNvPicPr>
          <p:nvPr/>
        </p:nvPicPr>
        <p:blipFill>
          <a:blip r:embed="rId2" cstate="print"/>
          <a:srcRect l="19095" t="27365" r="16567" b="56640"/>
          <a:stretch>
            <a:fillRect/>
          </a:stretch>
        </p:blipFill>
        <p:spPr bwMode="auto">
          <a:xfrm>
            <a:off x="605480" y="3299253"/>
            <a:ext cx="8016735" cy="1606379"/>
          </a:xfrm>
          <a:prstGeom prst="rect">
            <a:avLst/>
          </a:prstGeom>
          <a:noFill/>
          <a:ln w="9525">
            <a:noFill/>
            <a:miter lim="800000"/>
            <a:headEnd/>
            <a:tailEnd/>
          </a:ln>
          <a:effectLst/>
        </p:spPr>
      </p:pic>
    </p:spTree>
    <p:extLst>
      <p:ext uri="{BB962C8B-B14F-4D97-AF65-F5344CB8AC3E}">
        <p14:creationId xmlns="" xmlns:p14="http://schemas.microsoft.com/office/powerpoint/2007/7/12/main" val="4277666437"/>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Model-based - Example</a:t>
            </a:r>
            <a:endParaRPr lang="en-US" dirty="0"/>
          </a:p>
        </p:txBody>
      </p:sp>
      <p:pic>
        <p:nvPicPr>
          <p:cNvPr id="63490" name="Picture 2"/>
          <p:cNvPicPr>
            <a:picLocks noChangeAspect="1" noChangeArrowheads="1"/>
          </p:cNvPicPr>
          <p:nvPr/>
        </p:nvPicPr>
        <p:blipFill>
          <a:blip r:embed="rId2" cstate="print"/>
          <a:srcRect l="13865" t="27061" r="10000" b="13801"/>
          <a:stretch>
            <a:fillRect/>
          </a:stretch>
        </p:blipFill>
        <p:spPr bwMode="auto">
          <a:xfrm>
            <a:off x="531341" y="1779373"/>
            <a:ext cx="7735330" cy="4806779"/>
          </a:xfrm>
          <a:prstGeom prst="rect">
            <a:avLst/>
          </a:prstGeom>
          <a:noFill/>
          <a:ln w="9525">
            <a:noFill/>
            <a:miter lim="800000"/>
            <a:headEnd/>
            <a:tailEnd/>
          </a:ln>
          <a:effectLst/>
        </p:spPr>
      </p:pic>
    </p:spTree>
    <p:extLst>
      <p:ext uri="{BB962C8B-B14F-4D97-AF65-F5344CB8AC3E}">
        <p14:creationId xmlns="" xmlns:p14="http://schemas.microsoft.com/office/powerpoint/2007/7/12/main" val="370868504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18" name="Picture 2"/>
          <p:cNvPicPr>
            <a:picLocks noChangeAspect="1" noChangeArrowheads="1"/>
          </p:cNvPicPr>
          <p:nvPr/>
        </p:nvPicPr>
        <p:blipFill>
          <a:blip r:embed="rId3" cstate="print"/>
          <a:srcRect l="29674" t="13565" r="26196" b="18182"/>
          <a:stretch>
            <a:fillRect/>
          </a:stretch>
        </p:blipFill>
        <p:spPr bwMode="auto">
          <a:xfrm>
            <a:off x="1139687" y="0"/>
            <a:ext cx="7094703"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Model-based - Example</a:t>
            </a:r>
            <a:endParaRPr lang="en-US" dirty="0"/>
          </a:p>
        </p:txBody>
      </p:sp>
      <p:pic>
        <p:nvPicPr>
          <p:cNvPr id="64514" name="Picture 2"/>
          <p:cNvPicPr>
            <a:picLocks noChangeAspect="1" noChangeArrowheads="1"/>
          </p:cNvPicPr>
          <p:nvPr/>
        </p:nvPicPr>
        <p:blipFill>
          <a:blip r:embed="rId2" cstate="print"/>
          <a:srcRect l="13014" t="28125" r="7324" b="19122"/>
          <a:stretch>
            <a:fillRect/>
          </a:stretch>
        </p:blipFill>
        <p:spPr bwMode="auto">
          <a:xfrm>
            <a:off x="420129" y="2100649"/>
            <a:ext cx="8093676" cy="4287794"/>
          </a:xfrm>
          <a:prstGeom prst="rect">
            <a:avLst/>
          </a:prstGeom>
          <a:noFill/>
          <a:ln w="9525">
            <a:noFill/>
            <a:miter lim="800000"/>
            <a:headEnd/>
            <a:tailEnd/>
          </a:ln>
          <a:effectLst/>
        </p:spPr>
      </p:pic>
    </p:spTree>
    <p:extLst>
      <p:ext uri="{BB962C8B-B14F-4D97-AF65-F5344CB8AC3E}">
        <p14:creationId xmlns="" xmlns:p14="http://schemas.microsoft.com/office/powerpoint/2007/7/12/main" val="2121866488"/>
      </p:ext>
    </p:extLst>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Model-based - Example</a:t>
            </a:r>
            <a:endParaRPr lang="en-US" dirty="0"/>
          </a:p>
        </p:txBody>
      </p:sp>
      <p:pic>
        <p:nvPicPr>
          <p:cNvPr id="65538" name="Picture 2"/>
          <p:cNvPicPr>
            <a:picLocks noChangeAspect="1" noChangeArrowheads="1"/>
          </p:cNvPicPr>
          <p:nvPr/>
        </p:nvPicPr>
        <p:blipFill>
          <a:blip r:embed="rId2" cstate="print"/>
          <a:srcRect l="14230" t="26909" r="10000" b="9696"/>
          <a:stretch>
            <a:fillRect/>
          </a:stretch>
        </p:blipFill>
        <p:spPr bwMode="auto">
          <a:xfrm>
            <a:off x="627253" y="1367775"/>
            <a:ext cx="7698259" cy="5152768"/>
          </a:xfrm>
          <a:prstGeom prst="rect">
            <a:avLst/>
          </a:prstGeom>
          <a:noFill/>
          <a:ln w="9525">
            <a:noFill/>
            <a:miter lim="800000"/>
            <a:headEnd/>
            <a:tailEnd/>
          </a:ln>
          <a:effectLst/>
        </p:spPr>
      </p:pic>
    </p:spTree>
    <p:extLst>
      <p:ext uri="{BB962C8B-B14F-4D97-AF65-F5344CB8AC3E}">
        <p14:creationId xmlns="" xmlns:p14="http://schemas.microsoft.com/office/powerpoint/2007/7/12/main" val="849564051"/>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Model-based - Example</a:t>
            </a:r>
            <a:endParaRPr lang="en-US" dirty="0"/>
          </a:p>
        </p:txBody>
      </p:sp>
      <p:pic>
        <p:nvPicPr>
          <p:cNvPr id="66562" name="Picture 2"/>
          <p:cNvPicPr>
            <a:picLocks noChangeAspect="1" noChangeArrowheads="1"/>
          </p:cNvPicPr>
          <p:nvPr/>
        </p:nvPicPr>
        <p:blipFill>
          <a:blip r:embed="rId2" cstate="print"/>
          <a:srcRect l="13257" t="28277" r="11703" b="12889"/>
          <a:stretch>
            <a:fillRect/>
          </a:stretch>
        </p:blipFill>
        <p:spPr bwMode="auto">
          <a:xfrm>
            <a:off x="729048" y="1767016"/>
            <a:ext cx="7624119" cy="4782065"/>
          </a:xfrm>
          <a:prstGeom prst="rect">
            <a:avLst/>
          </a:prstGeom>
          <a:noFill/>
          <a:ln w="9525">
            <a:noFill/>
            <a:miter lim="800000"/>
            <a:headEnd/>
            <a:tailEnd/>
          </a:ln>
          <a:effectLst/>
        </p:spPr>
      </p:pic>
    </p:spTree>
    <p:extLst>
      <p:ext uri="{BB962C8B-B14F-4D97-AF65-F5344CB8AC3E}">
        <p14:creationId xmlns="" xmlns:p14="http://schemas.microsoft.com/office/powerpoint/2007/7/12/main" val="710765455"/>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Model-based - Example</a:t>
            </a:r>
            <a:endParaRPr lang="en-US" dirty="0"/>
          </a:p>
        </p:txBody>
      </p:sp>
      <p:pic>
        <p:nvPicPr>
          <p:cNvPr id="67586" name="Picture 2"/>
          <p:cNvPicPr>
            <a:picLocks noChangeAspect="1" noChangeArrowheads="1"/>
          </p:cNvPicPr>
          <p:nvPr/>
        </p:nvPicPr>
        <p:blipFill>
          <a:blip r:embed="rId2" cstate="print"/>
          <a:srcRect l="14595" t="27635" r="6595" b="17483"/>
          <a:stretch>
            <a:fillRect/>
          </a:stretch>
        </p:blipFill>
        <p:spPr bwMode="auto">
          <a:xfrm>
            <a:off x="593124" y="1952368"/>
            <a:ext cx="8007178" cy="4460789"/>
          </a:xfrm>
          <a:prstGeom prst="rect">
            <a:avLst/>
          </a:prstGeom>
          <a:noFill/>
          <a:ln w="9525">
            <a:noFill/>
            <a:miter lim="800000"/>
            <a:headEnd/>
            <a:tailEnd/>
          </a:ln>
          <a:effectLst/>
        </p:spPr>
      </p:pic>
    </p:spTree>
    <p:extLst>
      <p:ext uri="{BB962C8B-B14F-4D97-AF65-F5344CB8AC3E}">
        <p14:creationId xmlns="" xmlns:p14="http://schemas.microsoft.com/office/powerpoint/2007/7/12/main" val="302149280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Z3: Some Microsoft Clients</a:t>
            </a:r>
            <a:endParaRPr lang="en-US" dirty="0"/>
          </a:p>
        </p:txBody>
      </p:sp>
      <p:sp>
        <p:nvSpPr>
          <p:cNvPr id="6" name="Left Arrow 5"/>
          <p:cNvSpPr/>
          <p:nvPr/>
        </p:nvSpPr>
        <p:spPr bwMode="auto">
          <a:xfrm rot="19085311">
            <a:off x="4842794" y="3835461"/>
            <a:ext cx="2381460" cy="1169347"/>
          </a:xfrm>
          <a:prstGeom prst="leftArrow">
            <a:avLst/>
          </a:prstGeom>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Finite Program abstraction</a:t>
            </a:r>
          </a:p>
        </p:txBody>
      </p:sp>
      <p:sp>
        <p:nvSpPr>
          <p:cNvPr id="7" name="Right Arrow 6"/>
          <p:cNvSpPr/>
          <p:nvPr/>
        </p:nvSpPr>
        <p:spPr>
          <a:xfrm rot="5400000">
            <a:off x="3452786" y="3812859"/>
            <a:ext cx="1883668" cy="1055915"/>
          </a:xfrm>
          <a:prstGeom prst="rightArrow">
            <a:avLst/>
          </a:prstGeom>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Hoare</a:t>
            </a:r>
          </a:p>
          <a:p>
            <a:pPr algn="ctr"/>
            <a:r>
              <a:rPr lang="en-US" dirty="0" smtClean="0">
                <a:effectLst>
                  <a:outerShdw blurRad="38100" dist="38100" dir="2700000" algn="tl">
                    <a:srgbClr val="000000">
                      <a:alpha val="43137"/>
                    </a:srgbClr>
                  </a:outerShdw>
                </a:effectLst>
              </a:rPr>
              <a:t>Triples</a:t>
            </a:r>
          </a:p>
        </p:txBody>
      </p:sp>
      <p:pic>
        <p:nvPicPr>
          <p:cNvPr id="8" name="Picture 7" descr="z3.png"/>
          <p:cNvPicPr>
            <a:picLocks noChangeAspect="1"/>
          </p:cNvPicPr>
          <p:nvPr/>
        </p:nvPicPr>
        <p:blipFill>
          <a:blip r:embed="rId3" cstate="print"/>
          <a:stretch>
            <a:fillRect/>
          </a:stretch>
        </p:blipFill>
        <p:spPr>
          <a:xfrm>
            <a:off x="3847831" y="5420549"/>
            <a:ext cx="1227089" cy="709545"/>
          </a:xfrm>
          <a:prstGeom prst="rect">
            <a:avLst/>
          </a:prstGeom>
        </p:spPr>
      </p:pic>
      <p:sp>
        <p:nvSpPr>
          <p:cNvPr id="9" name="Rounded Rectangle 8"/>
          <p:cNvSpPr/>
          <p:nvPr/>
        </p:nvSpPr>
        <p:spPr>
          <a:xfrm>
            <a:off x="3417889" y="2790479"/>
            <a:ext cx="2133600" cy="7620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b="1" dirty="0" smtClean="0">
                <a:solidFill>
                  <a:schemeClr val="accent1">
                    <a:lumMod val="60000"/>
                    <a:lumOff val="40000"/>
                  </a:schemeClr>
                </a:solidFill>
              </a:rPr>
              <a:t>VCC</a:t>
            </a:r>
            <a:endParaRPr lang="en-US" b="1" dirty="0">
              <a:solidFill>
                <a:schemeClr val="accent1">
                  <a:lumMod val="60000"/>
                  <a:lumOff val="40000"/>
                </a:schemeClr>
              </a:solidFill>
            </a:endParaRPr>
          </a:p>
        </p:txBody>
      </p:sp>
      <p:sp>
        <p:nvSpPr>
          <p:cNvPr id="10" name="Rounded Rectangle 9"/>
          <p:cNvSpPr/>
          <p:nvPr/>
        </p:nvSpPr>
        <p:spPr>
          <a:xfrm>
            <a:off x="3558566" y="1411344"/>
            <a:ext cx="1663839" cy="82731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smtClean="0"/>
              <a:t>Hyper-V</a:t>
            </a:r>
            <a:endParaRPr lang="en-US" sz="2800" dirty="0"/>
          </a:p>
        </p:txBody>
      </p:sp>
      <p:sp>
        <p:nvSpPr>
          <p:cNvPr id="11" name="Rounded Rectangle 10"/>
          <p:cNvSpPr/>
          <p:nvPr/>
        </p:nvSpPr>
        <p:spPr>
          <a:xfrm>
            <a:off x="6026275" y="1401294"/>
            <a:ext cx="1718269" cy="86750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smtClean="0"/>
              <a:t>Drivers</a:t>
            </a:r>
            <a:endParaRPr lang="en-US" sz="2800" dirty="0"/>
          </a:p>
        </p:txBody>
      </p:sp>
      <p:sp>
        <p:nvSpPr>
          <p:cNvPr id="12" name="Right Arrow 11"/>
          <p:cNvSpPr/>
          <p:nvPr/>
        </p:nvSpPr>
        <p:spPr>
          <a:xfrm rot="2732653">
            <a:off x="1856754" y="3867520"/>
            <a:ext cx="2176912" cy="1007671"/>
          </a:xfrm>
          <a:prstGeom prst="rightArrow">
            <a:avLst/>
          </a:prstGeom>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Is this path feasible?</a:t>
            </a:r>
            <a:endParaRPr lang="en-US" dirty="0">
              <a:effectLst>
                <a:outerShdw blurRad="38100" dist="38100" dir="2700000" algn="tl">
                  <a:srgbClr val="000000">
                    <a:alpha val="43137"/>
                  </a:srgbClr>
                </a:outerShdw>
              </a:effectLst>
            </a:endParaRPr>
          </a:p>
        </p:txBody>
      </p:sp>
      <p:sp>
        <p:nvSpPr>
          <p:cNvPr id="13" name="Rounded Rectangle 12"/>
          <p:cNvSpPr/>
          <p:nvPr/>
        </p:nvSpPr>
        <p:spPr>
          <a:xfrm>
            <a:off x="1052339" y="2790480"/>
            <a:ext cx="2133600" cy="7620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smtClean="0">
                <a:solidFill>
                  <a:schemeClr val="accent1">
                    <a:lumMod val="60000"/>
                    <a:lumOff val="40000"/>
                  </a:schemeClr>
                </a:solidFill>
              </a:rPr>
              <a:t>PEX</a:t>
            </a:r>
            <a:endParaRPr lang="en-US" b="1" dirty="0">
              <a:solidFill>
                <a:schemeClr val="accent1">
                  <a:lumMod val="60000"/>
                  <a:lumOff val="40000"/>
                </a:schemeClr>
              </a:solidFill>
            </a:endParaRPr>
          </a:p>
        </p:txBody>
      </p:sp>
      <p:sp>
        <p:nvSpPr>
          <p:cNvPr id="14" name="Right Arrow 13"/>
          <p:cNvSpPr/>
          <p:nvPr/>
        </p:nvSpPr>
        <p:spPr>
          <a:xfrm>
            <a:off x="5483981" y="5289427"/>
            <a:ext cx="2009353" cy="782323"/>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smtClean="0"/>
              <a:t>Proof</a:t>
            </a:r>
            <a:endParaRPr lang="en-US" sz="2800" dirty="0"/>
          </a:p>
        </p:txBody>
      </p:sp>
      <p:sp>
        <p:nvSpPr>
          <p:cNvPr id="15" name="Left Arrow 14"/>
          <p:cNvSpPr/>
          <p:nvPr/>
        </p:nvSpPr>
        <p:spPr bwMode="auto">
          <a:xfrm>
            <a:off x="1172921" y="5340249"/>
            <a:ext cx="2160395" cy="773723"/>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Model</a:t>
            </a:r>
          </a:p>
        </p:txBody>
      </p:sp>
      <p:sp>
        <p:nvSpPr>
          <p:cNvPr id="16" name="Rounded Rectangle 15"/>
          <p:cNvSpPr/>
          <p:nvPr/>
        </p:nvSpPr>
        <p:spPr>
          <a:xfrm>
            <a:off x="1092534" y="1421392"/>
            <a:ext cx="1840522" cy="788795"/>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smtClean="0"/>
              <a:t>.NET BCL</a:t>
            </a:r>
            <a:endParaRPr lang="en-US" sz="2800" dirty="0"/>
          </a:p>
        </p:txBody>
      </p:sp>
      <p:sp>
        <p:nvSpPr>
          <p:cNvPr id="17" name="Rounded Rectangle 16"/>
          <p:cNvSpPr/>
          <p:nvPr/>
        </p:nvSpPr>
        <p:spPr>
          <a:xfrm>
            <a:off x="5847916" y="2760334"/>
            <a:ext cx="2133600" cy="7620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smtClean="0">
                <a:solidFill>
                  <a:schemeClr val="accent1">
                    <a:lumMod val="60000"/>
                    <a:lumOff val="40000"/>
                  </a:schemeClr>
                </a:solidFill>
              </a:rPr>
              <a:t>SLAM/SDV</a:t>
            </a:r>
          </a:p>
        </p:txBody>
      </p:sp>
    </p:spTree>
    <p:extLst>
      <p:ext uri="{BB962C8B-B14F-4D97-AF65-F5344CB8AC3E}">
        <p14:creationId xmlns="" xmlns:p14="http://schemas.microsoft.com/office/powerpoint/2007/7/12/main" val="131112118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SR_PPT_all_template_v05_light">
  <a:themeElements>
    <a:clrScheme name="MSR 2007">
      <a:dk1>
        <a:srgbClr val="000000"/>
      </a:dk1>
      <a:lt1>
        <a:srgbClr val="FFFFFF"/>
      </a:lt1>
      <a:dk2>
        <a:srgbClr val="3F3F3F"/>
      </a:dk2>
      <a:lt2>
        <a:srgbClr val="FFFFFF"/>
      </a:lt2>
      <a:accent1>
        <a:srgbClr val="FFDF79"/>
      </a:accent1>
      <a:accent2>
        <a:srgbClr val="5782B5"/>
      </a:accent2>
      <a:accent3>
        <a:srgbClr val="E28A54"/>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outs:outSpaceData xmlns:outs="http://schemas.microsoft.com/office/2009/outspace/metadata">
  <outs:relatedDates>
    <outs:relatedDate>
      <outs:type>3</outs:type>
      <outs:displayName>Last Modified</outs:displayName>
      <outs:dateTime>2009-06-13T23:56:55Z</outs:dateTime>
      <outs:isPinned>true</outs:isPinned>
    </outs:relatedDate>
    <outs:relatedDate>
      <outs:type>2</outs:type>
      <outs:displayName>Created</outs:displayName>
      <outs:dateTime>2007-06-05T19:21:09Z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Jennifer Henshaw</outs:displayName>
          <outs:accountName/>
        </outs:relatedPerson>
      </outs:people>
      <outs:source>0</outs:source>
      <outs:isPinned>true</outs:isPinned>
    </outs:relatedPeopleItem>
    <outs:relatedPeopleItem>
      <outs:category>Last modified by</outs:category>
      <outs:people>
        <outs:relatedPerson>
          <outs:displayName>Nikolaj Bjorner</outs:displayName>
          <outs:accountName/>
        </outs:relatedPerson>
      </outs:people>
      <outs:source>0</outs:source>
      <outs:isPinned>true</outs:isPinned>
    </outs:relatedPeopleItem>
    <outs:relatedPeopleItem>
      <outs:category>Manager</outs:category>
      <outs:people>
        <outs:relatedPerson>
          <outs:displayName>&lt;Content Manager Name Here&gt;</outs:displayName>
          <outs:accountName/>
        </outs:relatedPerson>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2.xml><?xml version="1.0" encoding="utf-8"?>
<ct:contentTypeSchema xmlns:ct="http://schemas.microsoft.com/office/2006/metadata/contentType" xmlns:ma="http://schemas.microsoft.com/office/2006/metadata/properties/metaAttributes" ct:_="" ma:_="" ma:contentTypeName="Document" ma:contentTypeID="0x01010078CC6EB42EF67047A278C6E580679852" ma:contentTypeVersion="4" ma:contentTypeDescription="Create a new document." ma:contentTypeScope="" ma:versionID="40f89ca09ab3369822c7be1a6d9ba351">
  <xsd:schema xmlns:xsd="http://www.w3.org/2001/XMLSchema" xmlns:p="http://schemas.microsoft.com/office/2006/metadata/properties" xmlns:ns1="http://schemas.microsoft.com/sharepoint/v3" targetNamespace="http://schemas.microsoft.com/office/2006/metadata/properties" ma:root="true" ma:fieldsID="b387f137bb906b7447443f1b7ddcb5f2" ns1:_="">
    <xsd:import namespace="http://schemas.microsoft.com/sharepoint/v3"/>
    <xsd:element name="properties">
      <xsd:complexType>
        <xsd:sequence>
          <xsd:element name="documentManagement">
            <xsd:complexType>
              <xsd:all>
                <xsd:element ref="ns1:PublishingExpirationDate" minOccurs="0"/>
                <xsd:element ref="ns1:PublishingStart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ExpirationDate" ma:index="8" nillable="true" ma:displayName="Scheduling End Date" ma:internalName="PublishingExpirationDate">
      <xsd:simpleType>
        <xsd:restriction base="dms:Unknown"/>
      </xsd:simpleType>
    </xsd:element>
    <xsd:element name="PublishingStartDate" ma:index="9" nillable="true" ma:displayName="Scheduling Start Date" ma:internalName="PublishingStart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2019-07-01T09:52:57+00:00</PublishingExpirationDate>
    <PublishingStartDate xmlns="http://schemas.microsoft.com/sharepoint/v3">2000-01-01T08:00:00+00:00</PublishingStartDat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69D944-88CE-42D2-A308-449EAFE1901A}"/>
</file>

<file path=customXml/itemProps2.xml><?xml version="1.0" encoding="utf-8"?>
<ds:datastoreItem xmlns:ds="http://schemas.openxmlformats.org/officeDocument/2006/customXml" ds:itemID="{E94B99EA-28BA-485D-A2C0-2B1551BA21E4}"/>
</file>

<file path=customXml/itemProps3.xml><?xml version="1.0" encoding="utf-8"?>
<ds:datastoreItem xmlns:ds="http://schemas.openxmlformats.org/officeDocument/2006/customXml" ds:itemID="{014AE0F6-A26A-488C-8FCD-1935552EF916}"/>
</file>

<file path=customXml/itemProps4.xml><?xml version="1.0" encoding="utf-8"?>
<ds:datastoreItem xmlns:ds="http://schemas.openxmlformats.org/officeDocument/2006/customXml" ds:itemID="{318D8302-06BF-48B4-A23B-C02C7EDB1585}"/>
</file>

<file path=docProps/app.xml><?xml version="1.0" encoding="utf-8"?>
<Properties xmlns="http://schemas.openxmlformats.org/officeDocument/2006/extended-properties" xmlns:vt="http://schemas.openxmlformats.org/officeDocument/2006/docPropsVTypes">
  <Template>MSR_PPT_all_template_v05_light</Template>
  <TotalTime>11388</TotalTime>
  <Words>3520</Words>
  <Application>Microsoft Office PowerPoint</Application>
  <PresentationFormat>On-screen Show (4:3)</PresentationFormat>
  <Paragraphs>1001</Paragraphs>
  <Slides>83</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85" baseType="lpstr">
      <vt:lpstr>MSR_PPT_all_template_v05_light</vt:lpstr>
      <vt:lpstr>Equation</vt:lpstr>
      <vt:lpstr>Z310:      Applications         Enablers             Challenges                  Directions</vt:lpstr>
      <vt:lpstr>This Talk</vt:lpstr>
      <vt:lpstr>Slide 3</vt:lpstr>
      <vt:lpstr>What  is Z3?</vt:lpstr>
      <vt:lpstr>What is Z3?</vt:lpstr>
      <vt:lpstr>Z3 2.0 released last week</vt:lpstr>
      <vt:lpstr>Z310:      Applications         Enablers             Challenges                  Directions</vt:lpstr>
      <vt:lpstr>Slide 8</vt:lpstr>
      <vt:lpstr>Z3: Some Microsoft Clients</vt:lpstr>
      <vt:lpstr>#1 App: Dynamic Symbolic Execution</vt:lpstr>
      <vt:lpstr>Test-case generation with SAGE for exploring x86 binaries</vt:lpstr>
      <vt:lpstr>Slide 12</vt:lpstr>
      <vt:lpstr>Slide 13</vt:lpstr>
      <vt:lpstr>Slide 14</vt:lpstr>
      <vt:lpstr>Slide 15</vt:lpstr>
      <vt:lpstr>Slide 16</vt:lpstr>
      <vt:lpstr>Slide 17</vt:lpstr>
      <vt:lpstr>Slide 18</vt:lpstr>
      <vt:lpstr>ArrayList with Pex: The Spec</vt:lpstr>
      <vt:lpstr>ArrayList: AddItem Test</vt:lpstr>
      <vt:lpstr>ArrayList: Starting Pex …</vt:lpstr>
      <vt:lpstr>ArrayList: Run 1, (0,null)</vt:lpstr>
      <vt:lpstr>ArrayList: Run 1, (0,null)</vt:lpstr>
      <vt:lpstr>ArrayList: Run 1, (0,null)</vt:lpstr>
      <vt:lpstr>ArrayList: Run 1, (0,null)</vt:lpstr>
      <vt:lpstr>ArrayList: Picking the next branch to cover</vt:lpstr>
      <vt:lpstr>ArrayList: Solve constraints using SMT solver</vt:lpstr>
      <vt:lpstr>ArrayList: Run 2, (1, null)</vt:lpstr>
      <vt:lpstr>ArrayList: Pick new branch</vt:lpstr>
      <vt:lpstr>ArrayList: Run 3, (-1, null)</vt:lpstr>
      <vt:lpstr>ArrayList: Run 3, (-1, null)</vt:lpstr>
      <vt:lpstr>ArrayList: Run 3, (-1, null)</vt:lpstr>
      <vt:lpstr>White box testing in practice</vt:lpstr>
      <vt:lpstr>White box testing in practice</vt:lpstr>
      <vt:lpstr>Slide 35</vt:lpstr>
      <vt:lpstr>#1 Enabler: finite model-finding</vt:lpstr>
      <vt:lpstr>#2 Static Program Analysis</vt:lpstr>
      <vt:lpstr>#3 Program Model Checking </vt:lpstr>
      <vt:lpstr>#4 Extended Static Checking #5 Program Verification</vt:lpstr>
      <vt:lpstr>A          Program formula</vt:lpstr>
      <vt:lpstr>A          Program formula</vt:lpstr>
      <vt:lpstr>A          Program formula</vt:lpstr>
      <vt:lpstr>A          Program formula</vt:lpstr>
      <vt:lpstr>A          Program formula</vt:lpstr>
      <vt:lpstr>A          Program formula</vt:lpstr>
      <vt:lpstr>A          Program formula</vt:lpstr>
      <vt:lpstr>A          Program formula</vt:lpstr>
      <vt:lpstr>A          Program formula</vt:lpstr>
      <vt:lpstr>A          Program formula</vt:lpstr>
      <vt:lpstr>A          Program formula</vt:lpstr>
      <vt:lpstr>A          Program formula</vt:lpstr>
      <vt:lpstr>A          Program formula</vt:lpstr>
      <vt:lpstr>A          Program formula</vt:lpstr>
      <vt:lpstr>A          Program formula</vt:lpstr>
      <vt:lpstr>A          Program formula</vt:lpstr>
      <vt:lpstr>DPLL(T) is brittle on diamond formulas</vt:lpstr>
      <vt:lpstr>DPLL(T) is brittle on diamond formulas</vt:lpstr>
      <vt:lpstr>DPLL(T) is brittle on diamond formulas</vt:lpstr>
      <vt:lpstr>DPLL(T) is brittle on diamond formulas</vt:lpstr>
      <vt:lpstr>Some recent approaches</vt:lpstr>
      <vt:lpstr>#6 Model-based Testing #7 Test-input generation #8 Model-program exploration</vt:lpstr>
      <vt:lpstr>Slide 62</vt:lpstr>
      <vt:lpstr>#10 Quantitative Termination</vt:lpstr>
      <vt:lpstr>Conclusions</vt:lpstr>
      <vt:lpstr>Slide 65</vt:lpstr>
      <vt:lpstr>Extra slides</vt:lpstr>
      <vt:lpstr>Harnessing Triggers</vt:lpstr>
      <vt:lpstr>Harnessing Triggers</vt:lpstr>
      <vt:lpstr>Constraint Solving: Preprocessing</vt:lpstr>
      <vt:lpstr>More Z3 Microsoft Clients</vt:lpstr>
      <vt:lpstr>Monitoring by Code Instrumentation</vt:lpstr>
      <vt:lpstr>DPLL(QT) – cute quantifiers</vt:lpstr>
      <vt:lpstr>DPLL(QT) </vt:lpstr>
      <vt:lpstr>DPLL(QT)</vt:lpstr>
      <vt:lpstr>DPLL(QT)</vt:lpstr>
      <vt:lpstr>DPLL(QT)  with E-matching</vt:lpstr>
      <vt:lpstr>DPLL(QT)  with E-matching</vt:lpstr>
      <vt:lpstr>Model-based - Example</vt:lpstr>
      <vt:lpstr>Model-based - Example</vt:lpstr>
      <vt:lpstr>Model-based - Example</vt:lpstr>
      <vt:lpstr>Model-based - Example</vt:lpstr>
      <vt:lpstr>Model-based - Example</vt:lpstr>
      <vt:lpstr>Model-based - Example</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Name of Event</dc:subject>
  <dc:creator>Jennifer Henshaw</dc:creator>
  <dc:description>Template: Mark Johnson, Silver Fox Productions Inc.
Formatting:
Event Date:
Event Location:
Audience:</dc:description>
  <cp:lastModifiedBy>nbjorner</cp:lastModifiedBy>
  <cp:revision>597</cp:revision>
  <dcterms:created xsi:type="dcterms:W3CDTF">2007-06-05T19:21:09Z</dcterms:created>
  <dcterms:modified xsi:type="dcterms:W3CDTF">2009-06-28T09:56:57Z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0x01010078CC6EB42EF67047A278C6E580679852</vt:lpwstr>
  </property>
</Properties>
</file>