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67"/>
  </p:notesMasterIdLst>
  <p:handoutMasterIdLst>
    <p:handoutMasterId r:id="rId68"/>
  </p:handoutMasterIdLst>
  <p:sldIdLst>
    <p:sldId id="426" r:id="rId6"/>
    <p:sldId id="520" r:id="rId7"/>
    <p:sldId id="542" r:id="rId8"/>
    <p:sldId id="348" r:id="rId9"/>
    <p:sldId id="314" r:id="rId10"/>
    <p:sldId id="484" r:id="rId11"/>
    <p:sldId id="468" r:id="rId12"/>
    <p:sldId id="478" r:id="rId13"/>
    <p:sldId id="469" r:id="rId14"/>
    <p:sldId id="470" r:id="rId15"/>
    <p:sldId id="471" r:id="rId16"/>
    <p:sldId id="522" r:id="rId17"/>
    <p:sldId id="511" r:id="rId18"/>
    <p:sldId id="512" r:id="rId19"/>
    <p:sldId id="513" r:id="rId20"/>
    <p:sldId id="514" r:id="rId21"/>
    <p:sldId id="515" r:id="rId22"/>
    <p:sldId id="516" r:id="rId23"/>
    <p:sldId id="517" r:id="rId24"/>
    <p:sldId id="518" r:id="rId25"/>
    <p:sldId id="519" r:id="rId26"/>
    <p:sldId id="521" r:id="rId27"/>
    <p:sldId id="465" r:id="rId28"/>
    <p:sldId id="473" r:id="rId29"/>
    <p:sldId id="523" r:id="rId30"/>
    <p:sldId id="524" r:id="rId31"/>
    <p:sldId id="525" r:id="rId32"/>
    <p:sldId id="526" r:id="rId33"/>
    <p:sldId id="527" r:id="rId34"/>
    <p:sldId id="528" r:id="rId35"/>
    <p:sldId id="529" r:id="rId36"/>
    <p:sldId id="530" r:id="rId37"/>
    <p:sldId id="531" r:id="rId38"/>
    <p:sldId id="532" r:id="rId39"/>
    <p:sldId id="533" r:id="rId40"/>
    <p:sldId id="534" r:id="rId41"/>
    <p:sldId id="535" r:id="rId42"/>
    <p:sldId id="536" r:id="rId43"/>
    <p:sldId id="537" r:id="rId44"/>
    <p:sldId id="538" r:id="rId45"/>
    <p:sldId id="539" r:id="rId46"/>
    <p:sldId id="540" r:id="rId47"/>
    <p:sldId id="541" r:id="rId48"/>
    <p:sldId id="466" r:id="rId49"/>
    <p:sldId id="475" r:id="rId50"/>
    <p:sldId id="316" r:id="rId51"/>
    <p:sldId id="429" r:id="rId52"/>
    <p:sldId id="431" r:id="rId53"/>
    <p:sldId id="480" r:id="rId54"/>
    <p:sldId id="461" r:id="rId55"/>
    <p:sldId id="462" r:id="rId56"/>
    <p:sldId id="335" r:id="rId57"/>
    <p:sldId id="481" r:id="rId58"/>
    <p:sldId id="510" r:id="rId59"/>
    <p:sldId id="463" r:id="rId60"/>
    <p:sldId id="338" r:id="rId61"/>
    <p:sldId id="508" r:id="rId62"/>
    <p:sldId id="509" r:id="rId63"/>
    <p:sldId id="483" r:id="rId64"/>
    <p:sldId id="485" r:id="rId65"/>
    <p:sldId id="486" r:id="rId66"/>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orient="horz" pos="889">
          <p15:clr>
            <a:srgbClr val="A4A3A4"/>
          </p15:clr>
        </p15:guide>
        <p15:guide id="3" orient="horz" pos="1490">
          <p15:clr>
            <a:srgbClr val="A4A3A4"/>
          </p15:clr>
        </p15:guide>
        <p15:guide id="4" orient="horz">
          <p15:clr>
            <a:srgbClr val="A4A3A4"/>
          </p15:clr>
        </p15:guide>
        <p15:guide id="5" orient="horz" pos="1200">
          <p15:clr>
            <a:srgbClr val="A4A3A4"/>
          </p15:clr>
        </p15:guide>
        <p15:guide id="6" orient="horz" pos="2737">
          <p15:clr>
            <a:srgbClr val="A4A3A4"/>
          </p15:clr>
        </p15:guide>
        <p15:guide id="7" pos="2880">
          <p15:clr>
            <a:srgbClr val="A4A3A4"/>
          </p15:clr>
        </p15:guide>
        <p15:guide id="8" pos="250">
          <p15:clr>
            <a:srgbClr val="A4A3A4"/>
          </p15:clr>
        </p15:guide>
        <p15:guide id="9" pos="455">
          <p15:clr>
            <a:srgbClr val="A4A3A4"/>
          </p15:clr>
        </p15:guide>
        <p15:guide id="10" pos="5520">
          <p15:clr>
            <a:srgbClr val="A4A3A4"/>
          </p15:clr>
        </p15:guide>
        <p15:guide id="11" pos="863">
          <p15:clr>
            <a:srgbClr val="A4A3A4"/>
          </p15:clr>
        </p15:guide>
        <p15:guide id="12" pos="52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E12"/>
    <a:srgbClr val="FF5050"/>
    <a:srgbClr val="005392"/>
    <a:srgbClr val="0060A8"/>
    <a:srgbClr val="FF7C80"/>
    <a:srgbClr val="FFCCCC"/>
    <a:srgbClr val="619BE1"/>
    <a:srgbClr val="3399FF"/>
    <a:srgbClr val="66AC32"/>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36" autoAdjust="0"/>
    <p:restoredTop sz="96975" autoAdjust="0"/>
  </p:normalViewPr>
  <p:slideViewPr>
    <p:cSldViewPr>
      <p:cViewPr varScale="1">
        <p:scale>
          <a:sx n="74" d="100"/>
          <a:sy n="74" d="100"/>
        </p:scale>
        <p:origin x="558" y="72"/>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720"/>
    </p:cViewPr>
  </p:sorterViewPr>
  <p:notesViewPr>
    <p:cSldViewPr>
      <p:cViewPr varScale="1">
        <p:scale>
          <a:sx n="88" d="100"/>
          <a:sy n="88" d="100"/>
        </p:scale>
        <p:origin x="-3179" y="-8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colorful2" csCatId="colorful" phldr="1"/>
      <dgm:spPr/>
    </dgm:pt>
    <dgm:pt modelId="{028328A9-9EA0-4480-8524-53466DCF3F28}">
      <dgm:prSet phldrT="[Text]"/>
      <dgm:spPr/>
      <dgm:t>
        <a:bodyPr/>
        <a:lstStyle/>
        <a:p>
          <a:r>
            <a:rPr lang="en-US" dirty="0" err="1" smtClean="0"/>
            <a:t>Arrrays</a:t>
          </a:r>
          <a:endParaRPr lang="en-US" dirty="0" smtClean="0"/>
        </a:p>
      </dgm:t>
    </dgm:pt>
    <dgm:pt modelId="{D1D1424E-9376-49CE-B71E-095F3154F862}" type="sibTrans" cxnId="{212369DC-3DDD-43DC-8C02-1AF78339BE46}">
      <dgm:prSet/>
      <dgm:spPr/>
      <dgm:t>
        <a:bodyPr/>
        <a:lstStyle/>
        <a:p>
          <a:endParaRPr lang="en-US"/>
        </a:p>
      </dgm:t>
    </dgm:pt>
    <dgm:pt modelId="{C9D07A6F-6052-40A7-9E01-31BFE7ED8074}" type="parTrans" cxnId="{212369DC-3DDD-43DC-8C02-1AF78339BE46}">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pt>
    <dgm:pt modelId="{A67D4131-D547-42AD-8E8D-9FDAB89CA7F8}" type="pres">
      <dgm:prSet presAssocID="{028328A9-9EA0-4480-8524-53466DCF3F28}" presName="gear1" presStyleLbl="node1" presStyleIdx="0" presStyleCnt="1" custLinFactNeighborX="-11784" custLinFactNeighborY="-3928">
        <dgm:presLayoutVars>
          <dgm:chMax val="1"/>
          <dgm:bulletEnabled val="1"/>
        </dgm:presLayoutVars>
      </dgm:prSet>
      <dgm:spPr/>
      <dgm:t>
        <a:bodyPr/>
        <a:lstStyle/>
        <a:p>
          <a:endParaRPr lang="en-US"/>
        </a:p>
      </dgm:t>
    </dgm:pt>
    <dgm:pt modelId="{CBA49CF5-6EA7-49CF-919F-1C7C5F4F34CA}" type="pres">
      <dgm:prSet presAssocID="{028328A9-9EA0-4480-8524-53466DCF3F28}" presName="gear1srcNode" presStyleLbl="node1" presStyleIdx="0" presStyleCnt="1"/>
      <dgm:spPr/>
      <dgm:t>
        <a:bodyPr/>
        <a:lstStyle/>
        <a:p>
          <a:endParaRPr lang="en-US"/>
        </a:p>
      </dgm:t>
    </dgm:pt>
    <dgm:pt modelId="{010D959C-59D4-42F1-BC8F-56F885092BD7}" type="pres">
      <dgm:prSet presAssocID="{028328A9-9EA0-4480-8524-53466DCF3F28}" presName="gear1dstNode" presStyleLbl="node1" presStyleIdx="0" presStyleCnt="1"/>
      <dgm:spPr/>
      <dgm:t>
        <a:bodyPr/>
        <a:lstStyle/>
        <a:p>
          <a:endParaRPr lang="en-US"/>
        </a:p>
      </dgm:t>
    </dgm:pt>
    <dgm:pt modelId="{C0815319-C4C1-4070-AF44-7B43FD9F84B1}" type="pres">
      <dgm:prSet presAssocID="{D1D1424E-9376-49CE-B71E-095F3154F862}" presName="connector1" presStyleLbl="sibTrans2D1" presStyleIdx="0" presStyleCnt="1" custLinFactNeighborX="-10144" custLinFactNeighborY="-7502"/>
      <dgm:spPr/>
      <dgm:t>
        <a:bodyPr/>
        <a:lstStyle/>
        <a:p>
          <a:endParaRPr lang="en-US"/>
        </a:p>
      </dgm:t>
    </dgm:pt>
  </dgm:ptLst>
  <dgm:cxnLst>
    <dgm:cxn modelId="{07495E86-2146-4FC2-9354-B3A88D53225C}" type="presOf" srcId="{D1D1424E-9376-49CE-B71E-095F3154F862}" destId="{C0815319-C4C1-4070-AF44-7B43FD9F84B1}" srcOrd="0" destOrd="0" presId="urn:microsoft.com/office/officeart/2005/8/layout/gear1"/>
    <dgm:cxn modelId="{212369DC-3DDD-43DC-8C02-1AF78339BE46}" srcId="{FC65EB8A-D23D-4B7C-A2BE-CBA33B02C98F}" destId="{028328A9-9EA0-4480-8524-53466DCF3F28}" srcOrd="0" destOrd="0" parTransId="{C9D07A6F-6052-40A7-9E01-31BFE7ED8074}" sibTransId="{D1D1424E-9376-49CE-B71E-095F3154F862}"/>
    <dgm:cxn modelId="{55A4A5AA-F960-4BA5-A9B8-68FE0F5F45FD}" type="presOf" srcId="{028328A9-9EA0-4480-8524-53466DCF3F28}" destId="{A67D4131-D547-42AD-8E8D-9FDAB89CA7F8}" srcOrd="0" destOrd="0" presId="urn:microsoft.com/office/officeart/2005/8/layout/gear1"/>
    <dgm:cxn modelId="{CFB39FE2-566D-4EF8-BE4D-1580A83957A0}" type="presOf" srcId="{028328A9-9EA0-4480-8524-53466DCF3F28}" destId="{CBA49CF5-6EA7-49CF-919F-1C7C5F4F34CA}" srcOrd="1" destOrd="0" presId="urn:microsoft.com/office/officeart/2005/8/layout/gear1"/>
    <dgm:cxn modelId="{64C555C2-B392-4C8A-9CB2-F0BB513FB5DC}" type="presOf" srcId="{FC65EB8A-D23D-4B7C-A2BE-CBA33B02C98F}" destId="{2CE0C0F7-2180-48EA-B8FD-3AE845E91CF9}" srcOrd="0" destOrd="0" presId="urn:microsoft.com/office/officeart/2005/8/layout/gear1"/>
    <dgm:cxn modelId="{E14108B1-1C95-469D-8363-FBEE4451AE89}" type="presOf" srcId="{028328A9-9EA0-4480-8524-53466DCF3F28}" destId="{010D959C-59D4-42F1-BC8F-56F885092BD7}" srcOrd="2" destOrd="0" presId="urn:microsoft.com/office/officeart/2005/8/layout/gear1"/>
    <dgm:cxn modelId="{3342EE13-FB3D-4171-8C45-CFD1F228F351}" type="presParOf" srcId="{2CE0C0F7-2180-48EA-B8FD-3AE845E91CF9}" destId="{A67D4131-D547-42AD-8E8D-9FDAB89CA7F8}" srcOrd="0" destOrd="0" presId="urn:microsoft.com/office/officeart/2005/8/layout/gear1"/>
    <dgm:cxn modelId="{0F95BD88-F3CC-4F63-BB14-9EE33F311392}" type="presParOf" srcId="{2CE0C0F7-2180-48EA-B8FD-3AE845E91CF9}" destId="{CBA49CF5-6EA7-49CF-919F-1C7C5F4F34CA}" srcOrd="1" destOrd="0" presId="urn:microsoft.com/office/officeart/2005/8/layout/gear1"/>
    <dgm:cxn modelId="{FCCA4504-4F39-41B2-B1B8-1580DE301AF0}" type="presParOf" srcId="{2CE0C0F7-2180-48EA-B8FD-3AE845E91CF9}" destId="{010D959C-59D4-42F1-BC8F-56F885092BD7}" srcOrd="2" destOrd="0" presId="urn:microsoft.com/office/officeart/2005/8/layout/gear1"/>
    <dgm:cxn modelId="{8069437F-31F2-4481-A5A5-829AAA02962D}" type="presParOf" srcId="{2CE0C0F7-2180-48EA-B8FD-3AE845E91CF9}" destId="{C0815319-C4C1-4070-AF44-7B43FD9F84B1}"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3_4" csCatId="accent3" phldr="1"/>
      <dgm:spPr/>
      <dgm:t>
        <a:bodyPr/>
        <a:lstStyle/>
        <a:p>
          <a:endParaRPr lang="en-US"/>
        </a:p>
      </dgm:t>
    </dgm:pt>
    <dgm:pt modelId="{DB653186-6C98-4359-8931-40B522990D4B}">
      <dgm:prSet phldrT="[Text]"/>
      <dgm:spPr/>
      <dgm:t>
        <a:bodyPr/>
        <a:lstStyle/>
        <a:p>
          <a:r>
            <a:rPr lang="en-US" dirty="0" smtClean="0"/>
            <a:t>Bit-</a:t>
          </a:r>
        </a:p>
        <a:p>
          <a:r>
            <a:rPr lang="en-US" dirty="0" smtClean="0"/>
            <a:t>Vectors</a:t>
          </a:r>
          <a:endParaRPr lang="en-US" dirty="0"/>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7576">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E06C5267-6FD0-4670-B518-2F55E5530039}" type="presOf" srcId="{DB653186-6C98-4359-8931-40B522990D4B}" destId="{EA7AEB81-7433-47D6-AFFB-690FA08601B5}" srcOrd="0" destOrd="0" presId="urn:microsoft.com/office/officeart/2005/8/layout/gear1"/>
    <dgm:cxn modelId="{85B7B5C4-8D61-4E91-B289-60C62F6857DA}" type="presOf" srcId="{FC65EB8A-D23D-4B7C-A2BE-CBA33B02C98F}" destId="{2CE0C0F7-2180-48EA-B8FD-3AE845E91CF9}" srcOrd="0" destOrd="0" presId="urn:microsoft.com/office/officeart/2005/8/layout/gear1"/>
    <dgm:cxn modelId="{00D73FFA-0B58-495C-BCF2-0BE6B489B1A0}" type="presOf" srcId="{E187F960-5745-4C48-931A-5813066E0A0E}" destId="{C593A2F3-AC5F-4A79-A874-047DD0E9C18B}" srcOrd="0" destOrd="0" presId="urn:microsoft.com/office/officeart/2005/8/layout/gear1"/>
    <dgm:cxn modelId="{783759D9-BE5F-439B-8E5E-EA431024E247}" type="presOf" srcId="{DB653186-6C98-4359-8931-40B522990D4B}" destId="{0F1AAA97-E40B-4471-A3AB-264E3D7D883D}" srcOrd="2" destOrd="0" presId="urn:microsoft.com/office/officeart/2005/8/layout/gear1"/>
    <dgm:cxn modelId="{033E0F69-EF25-4E9A-82E4-A3864D4F163E}" type="presOf" srcId="{DB653186-6C98-4359-8931-40B522990D4B}" destId="{4E1E5508-9B06-440D-875B-7A5174225E00}" srcOrd="1"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CA9C4E52-A984-4BD8-A575-17E7455CF12A}" type="presParOf" srcId="{2CE0C0F7-2180-48EA-B8FD-3AE845E91CF9}" destId="{EA7AEB81-7433-47D6-AFFB-690FA08601B5}" srcOrd="0" destOrd="0" presId="urn:microsoft.com/office/officeart/2005/8/layout/gear1"/>
    <dgm:cxn modelId="{B1AF3213-200D-4776-BD85-8FBEC197508D}" type="presParOf" srcId="{2CE0C0F7-2180-48EA-B8FD-3AE845E91CF9}" destId="{4E1E5508-9B06-440D-875B-7A5174225E00}" srcOrd="1" destOrd="0" presId="urn:microsoft.com/office/officeart/2005/8/layout/gear1"/>
    <dgm:cxn modelId="{C4227695-C4DF-4116-A4CB-951F51773590}" type="presParOf" srcId="{2CE0C0F7-2180-48EA-B8FD-3AE845E91CF9}" destId="{0F1AAA97-E40B-4471-A3AB-264E3D7D883D}" srcOrd="2" destOrd="0" presId="urn:microsoft.com/office/officeart/2005/8/layout/gear1"/>
    <dgm:cxn modelId="{B04416E3-EE25-43F6-9258-6C19304E6807}"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4_4" csCatId="accent4" phldr="1"/>
      <dgm:spPr/>
      <dgm:t>
        <a:bodyPr/>
        <a:lstStyle/>
        <a:p>
          <a:endParaRPr lang="en-US"/>
        </a:p>
      </dgm:t>
    </dgm:pt>
    <dgm:pt modelId="{DB653186-6C98-4359-8931-40B522990D4B}">
      <dgm:prSet phldrT="[Text]"/>
      <dgm:spPr/>
      <dgm:t>
        <a:bodyPr/>
        <a:lstStyle/>
        <a:p>
          <a:r>
            <a:rPr lang="en-US" dirty="0" err="1" smtClean="0"/>
            <a:t>Arith</a:t>
          </a:r>
          <a:r>
            <a:rPr lang="en-US" dirty="0" smtClean="0"/>
            <a:t/>
          </a:r>
          <a:br>
            <a:rPr lang="en-US" dirty="0" smtClean="0"/>
          </a:br>
          <a:r>
            <a:rPr lang="en-US" dirty="0" err="1" smtClean="0"/>
            <a:t>metic</a:t>
          </a:r>
          <a:endParaRPr lang="en-US" dirty="0" smtClean="0"/>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9134947D-E432-4D19-8DD9-305E3EF6DE48}" type="presOf" srcId="{E187F960-5745-4C48-931A-5813066E0A0E}" destId="{C593A2F3-AC5F-4A79-A874-047DD0E9C18B}" srcOrd="0" destOrd="0" presId="urn:microsoft.com/office/officeart/2005/8/layout/gear1"/>
    <dgm:cxn modelId="{5473D49C-43FE-4D91-9428-5CE8A65FBBE5}" type="presOf" srcId="{DB653186-6C98-4359-8931-40B522990D4B}" destId="{0F1AAA97-E40B-4471-A3AB-264E3D7D883D}" srcOrd="2" destOrd="0" presId="urn:microsoft.com/office/officeart/2005/8/layout/gear1"/>
    <dgm:cxn modelId="{26125120-9E67-4430-B3DC-F6D3F2105D58}" type="presOf" srcId="{FC65EB8A-D23D-4B7C-A2BE-CBA33B02C98F}" destId="{2CE0C0F7-2180-48EA-B8FD-3AE845E91CF9}" srcOrd="0"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7EC84C0E-CDAE-4496-A749-A888E9143A53}" type="presOf" srcId="{DB653186-6C98-4359-8931-40B522990D4B}" destId="{EA7AEB81-7433-47D6-AFFB-690FA08601B5}" srcOrd="0" destOrd="0" presId="urn:microsoft.com/office/officeart/2005/8/layout/gear1"/>
    <dgm:cxn modelId="{710976C1-F9F7-4792-8B0B-7793A70D1A94}" type="presOf" srcId="{DB653186-6C98-4359-8931-40B522990D4B}" destId="{4E1E5508-9B06-440D-875B-7A5174225E00}" srcOrd="1" destOrd="0" presId="urn:microsoft.com/office/officeart/2005/8/layout/gear1"/>
    <dgm:cxn modelId="{48DD6471-B1C4-403B-9194-E77119F9E5DC}" type="presParOf" srcId="{2CE0C0F7-2180-48EA-B8FD-3AE845E91CF9}" destId="{EA7AEB81-7433-47D6-AFFB-690FA08601B5}" srcOrd="0" destOrd="0" presId="urn:microsoft.com/office/officeart/2005/8/layout/gear1"/>
    <dgm:cxn modelId="{FE77DB2C-ED1C-4AF4-8ECB-85970CA4C21B}" type="presParOf" srcId="{2CE0C0F7-2180-48EA-B8FD-3AE845E91CF9}" destId="{4E1E5508-9B06-440D-875B-7A5174225E00}" srcOrd="1" destOrd="0" presId="urn:microsoft.com/office/officeart/2005/8/layout/gear1"/>
    <dgm:cxn modelId="{238EE471-CBE9-4643-80C4-492FC0FA0C0E}" type="presParOf" srcId="{2CE0C0F7-2180-48EA-B8FD-3AE845E91CF9}" destId="{0F1AAA97-E40B-4471-A3AB-264E3D7D883D}" srcOrd="2" destOrd="0" presId="urn:microsoft.com/office/officeart/2005/8/layout/gear1"/>
    <dgm:cxn modelId="{3D308794-B6B3-40B0-BEA5-BE1BF322DFB7}"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6_4" csCatId="accent6" phldr="1"/>
      <dgm:spPr/>
      <dgm:t>
        <a:bodyPr/>
        <a:lstStyle/>
        <a:p>
          <a:endParaRPr lang="en-US"/>
        </a:p>
      </dgm:t>
    </dgm:pt>
    <dgm:pt modelId="{DB653186-6C98-4359-8931-40B522990D4B}">
      <dgm:prSet phldrT="[Text]"/>
      <dgm:spPr/>
      <dgm:t>
        <a:bodyPr/>
        <a:lstStyle/>
        <a:p>
          <a:r>
            <a:rPr lang="en-US" dirty="0" err="1" smtClean="0"/>
            <a:t>Quanti</a:t>
          </a:r>
          <a:r>
            <a:rPr lang="en-US" dirty="0" smtClean="0"/>
            <a:t>-</a:t>
          </a:r>
        </a:p>
        <a:p>
          <a:r>
            <a:rPr lang="en-US" dirty="0" err="1" smtClean="0"/>
            <a:t>fier</a:t>
          </a:r>
          <a:r>
            <a:rPr lang="en-US" dirty="0" smtClean="0"/>
            <a:t> </a:t>
          </a:r>
          <a:r>
            <a:rPr lang="en-US" dirty="0" err="1" smtClean="0"/>
            <a:t>Inst</a:t>
          </a:r>
          <a:endParaRPr lang="en-US" dirty="0" smtClean="0"/>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7DE6DA81-4CC4-47FE-B02C-21E90D10939A}" type="presOf" srcId="{DB653186-6C98-4359-8931-40B522990D4B}" destId="{EA7AEB81-7433-47D6-AFFB-690FA08601B5}" srcOrd="0" destOrd="0" presId="urn:microsoft.com/office/officeart/2005/8/layout/gear1"/>
    <dgm:cxn modelId="{6EF698A4-93E2-4A00-964E-127CBC118D83}" type="presOf" srcId="{DB653186-6C98-4359-8931-40B522990D4B}" destId="{4E1E5508-9B06-440D-875B-7A5174225E00}" srcOrd="1" destOrd="0" presId="urn:microsoft.com/office/officeart/2005/8/layout/gear1"/>
    <dgm:cxn modelId="{773FFAB5-B446-40BB-BFE1-DE9F5C5379C1}" type="presOf" srcId="{DB653186-6C98-4359-8931-40B522990D4B}" destId="{0F1AAA97-E40B-4471-A3AB-264E3D7D883D}" srcOrd="2"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C9243DBC-F0E8-4FBD-AC82-5A2A004133D6}" type="presOf" srcId="{E187F960-5745-4C48-931A-5813066E0A0E}" destId="{C593A2F3-AC5F-4A79-A874-047DD0E9C18B}" srcOrd="0" destOrd="0" presId="urn:microsoft.com/office/officeart/2005/8/layout/gear1"/>
    <dgm:cxn modelId="{55525EF8-D011-4B35-8611-FCAABFA82DF0}" type="presOf" srcId="{FC65EB8A-D23D-4B7C-A2BE-CBA33B02C98F}" destId="{2CE0C0F7-2180-48EA-B8FD-3AE845E91CF9}" srcOrd="0" destOrd="0" presId="urn:microsoft.com/office/officeart/2005/8/layout/gear1"/>
    <dgm:cxn modelId="{F3FC8F70-068A-4131-986E-11BFC42D1A09}" type="presParOf" srcId="{2CE0C0F7-2180-48EA-B8FD-3AE845E91CF9}" destId="{EA7AEB81-7433-47D6-AFFB-690FA08601B5}" srcOrd="0" destOrd="0" presId="urn:microsoft.com/office/officeart/2005/8/layout/gear1"/>
    <dgm:cxn modelId="{33952350-CC2F-4EA8-AEB4-F4F371DCA84A}" type="presParOf" srcId="{2CE0C0F7-2180-48EA-B8FD-3AE845E91CF9}" destId="{4E1E5508-9B06-440D-875B-7A5174225E00}" srcOrd="1" destOrd="0" presId="urn:microsoft.com/office/officeart/2005/8/layout/gear1"/>
    <dgm:cxn modelId="{FD09428D-A5BA-4559-AB44-EDFFF41AEEE8}" type="presParOf" srcId="{2CE0C0F7-2180-48EA-B8FD-3AE845E91CF9}" destId="{0F1AAA97-E40B-4471-A3AB-264E3D7D883D}" srcOrd="2" destOrd="0" presId="urn:microsoft.com/office/officeart/2005/8/layout/gear1"/>
    <dgm:cxn modelId="{F76924D1-B20E-4479-BA2D-C59868460159}"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5_2" csCatId="accent5" phldr="1"/>
      <dgm:spPr/>
      <dgm:t>
        <a:bodyPr/>
        <a:lstStyle/>
        <a:p>
          <a:endParaRPr lang="en-US"/>
        </a:p>
      </dgm:t>
    </dgm:pt>
    <dgm:pt modelId="{DB653186-6C98-4359-8931-40B522990D4B}">
      <dgm:prSet phldrT="[Text]"/>
      <dgm:spPr/>
      <dgm:t>
        <a:bodyPr/>
        <a:lstStyle/>
        <a:p>
          <a:r>
            <a:rPr lang="en-US" dirty="0" err="1" smtClean="0"/>
            <a:t>Quanti</a:t>
          </a:r>
          <a:r>
            <a:rPr lang="en-US" dirty="0" smtClean="0"/>
            <a:t>-</a:t>
          </a:r>
        </a:p>
        <a:p>
          <a:r>
            <a:rPr lang="en-US" dirty="0" err="1" smtClean="0"/>
            <a:t>fier-elim</a:t>
          </a:r>
          <a:endParaRPr lang="en-US" dirty="0" smtClean="0"/>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877D52F0-2014-43C8-9A82-DE564ED4B8B1}" type="presOf" srcId="{DB653186-6C98-4359-8931-40B522990D4B}" destId="{4E1E5508-9B06-440D-875B-7A5174225E00}" srcOrd="1" destOrd="0" presId="urn:microsoft.com/office/officeart/2005/8/layout/gear1"/>
    <dgm:cxn modelId="{E5D4D3B1-54F5-4656-ABC7-D6652199A654}" type="presOf" srcId="{FC65EB8A-D23D-4B7C-A2BE-CBA33B02C98F}" destId="{2CE0C0F7-2180-48EA-B8FD-3AE845E91CF9}" srcOrd="0" destOrd="0" presId="urn:microsoft.com/office/officeart/2005/8/layout/gear1"/>
    <dgm:cxn modelId="{B5492DAE-6DF1-425F-BD97-7CE36D139094}" type="presOf" srcId="{DB653186-6C98-4359-8931-40B522990D4B}" destId="{EA7AEB81-7433-47D6-AFFB-690FA08601B5}" srcOrd="0" destOrd="0" presId="urn:microsoft.com/office/officeart/2005/8/layout/gear1"/>
    <dgm:cxn modelId="{ED26A740-1AB3-48A4-A010-A8A2CA9ED973}" type="presOf" srcId="{DB653186-6C98-4359-8931-40B522990D4B}" destId="{0F1AAA97-E40B-4471-A3AB-264E3D7D883D}" srcOrd="2"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EF5DB3BA-4B04-4FC5-89F1-5C93DAF71B4E}" type="presOf" srcId="{E187F960-5745-4C48-931A-5813066E0A0E}" destId="{C593A2F3-AC5F-4A79-A874-047DD0E9C18B}" srcOrd="0" destOrd="0" presId="urn:microsoft.com/office/officeart/2005/8/layout/gear1"/>
    <dgm:cxn modelId="{A31B2BB5-771A-41EC-9749-514B000F621B}" type="presParOf" srcId="{2CE0C0F7-2180-48EA-B8FD-3AE845E91CF9}" destId="{EA7AEB81-7433-47D6-AFFB-690FA08601B5}" srcOrd="0" destOrd="0" presId="urn:microsoft.com/office/officeart/2005/8/layout/gear1"/>
    <dgm:cxn modelId="{65F2E2F5-D25E-4542-9CBF-CE7EC2B9B7F8}" type="presParOf" srcId="{2CE0C0F7-2180-48EA-B8FD-3AE845E91CF9}" destId="{4E1E5508-9B06-440D-875B-7A5174225E00}" srcOrd="1" destOrd="0" presId="urn:microsoft.com/office/officeart/2005/8/layout/gear1"/>
    <dgm:cxn modelId="{3542E4CE-2110-4DA7-8AA4-7CBABB6E2BB8}" type="presParOf" srcId="{2CE0C0F7-2180-48EA-B8FD-3AE845E91CF9}" destId="{0F1AAA97-E40B-4471-A3AB-264E3D7D883D}" srcOrd="2" destOrd="0" presId="urn:microsoft.com/office/officeart/2005/8/layout/gear1"/>
    <dgm:cxn modelId="{B003CA73-60AC-4037-B618-74A4115BA9BC}"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8D253-E406-4669-ABD2-F9A52225FC03}" type="doc">
      <dgm:prSet loTypeId="urn:microsoft.com/office/officeart/2005/8/layout/process4" loCatId="process" qsTypeId="urn:microsoft.com/office/officeart/2005/8/quickstyle/simple1" qsCatId="simple" csTypeId="urn:microsoft.com/office/officeart/2005/8/colors/accent1_2" csCatId="accent1" phldr="1"/>
      <dgm:spPr/>
    </dgm:pt>
    <dgm:pt modelId="{EF0DE4ED-FD0E-491B-AE62-F844DAC77FF2}">
      <dgm:prSet phldrT="[Text]"/>
      <dgm:spPr>
        <a:xfrm rot="10800000">
          <a:off x="0" y="82"/>
          <a:ext cx="2438400" cy="85107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Parser</a:t>
          </a:r>
          <a:endParaRPr lang="en-US" dirty="0">
            <a:solidFill>
              <a:sysClr val="window" lastClr="FFFFFF"/>
            </a:solidFill>
            <a:latin typeface="Calibri"/>
            <a:ea typeface="+mn-ea"/>
            <a:cs typeface="+mn-cs"/>
          </a:endParaRPr>
        </a:p>
      </dgm:t>
    </dgm:pt>
    <dgm:pt modelId="{F9093317-5AD6-43F1-9B69-79781ACE4CB6}" type="parTrans" cxnId="{20D2BB82-4A1A-426D-960B-36D262C31655}">
      <dgm:prSet/>
      <dgm:spPr/>
      <dgm:t>
        <a:bodyPr/>
        <a:lstStyle/>
        <a:p>
          <a:endParaRPr lang="en-US"/>
        </a:p>
      </dgm:t>
    </dgm:pt>
    <dgm:pt modelId="{6ECE70E7-8F77-4079-B140-DE6D42207943}" type="sibTrans" cxnId="{20D2BB82-4A1A-426D-960B-36D262C31655}">
      <dgm:prSet/>
      <dgm:spPr/>
      <dgm:t>
        <a:bodyPr/>
        <a:lstStyle/>
        <a:p>
          <a:endParaRPr lang="en-US"/>
        </a:p>
      </dgm:t>
    </dgm:pt>
    <dgm:pt modelId="{0FFB6C7C-1FDC-4FA2-B1AE-75A147FA990C}">
      <dgm:prSet phldrT="[Text]"/>
      <dgm:spPr>
        <a:xfrm>
          <a:off x="1190" y="1355118"/>
          <a:ext cx="812006" cy="441568"/>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Early preprocessing</a:t>
          </a:r>
          <a:endParaRPr lang="en-US" dirty="0">
            <a:solidFill>
              <a:sysClr val="windowText" lastClr="000000">
                <a:hueOff val="0"/>
                <a:satOff val="0"/>
                <a:lumOff val="0"/>
                <a:alphaOff val="0"/>
              </a:sysClr>
            </a:solidFill>
            <a:latin typeface="Calibri"/>
            <a:ea typeface="+mn-ea"/>
            <a:cs typeface="+mn-cs"/>
          </a:endParaRPr>
        </a:p>
      </dgm:t>
    </dgm:pt>
    <dgm:pt modelId="{FF4275B2-19FC-4D6F-9E92-862CF147CF62}" type="parTrans" cxnId="{BEA19518-FD24-42D0-822E-69DB39761D9B}">
      <dgm:prSet/>
      <dgm:spPr/>
      <dgm:t>
        <a:bodyPr/>
        <a:lstStyle/>
        <a:p>
          <a:endParaRPr lang="en-US"/>
        </a:p>
      </dgm:t>
    </dgm:pt>
    <dgm:pt modelId="{53800AC4-2DA8-414B-98C1-AAF91B93BD95}" type="sibTrans" cxnId="{BEA19518-FD24-42D0-822E-69DB39761D9B}">
      <dgm:prSet/>
      <dgm:spPr/>
      <dgm:t>
        <a:bodyPr/>
        <a:lstStyle/>
        <a:p>
          <a:endParaRPr lang="en-US"/>
        </a:p>
      </dgm:t>
    </dgm:pt>
    <dgm:pt modelId="{DBEC2E2E-315C-43D1-9183-D907FCC156D4}">
      <dgm:prSet phldrT="[Text]"/>
      <dgm:spPr>
        <a:xfrm>
          <a:off x="813196" y="1355118"/>
          <a:ext cx="812006" cy="441568"/>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Rule normalization</a:t>
          </a:r>
          <a:endParaRPr lang="en-US" dirty="0">
            <a:solidFill>
              <a:sysClr val="windowText" lastClr="000000">
                <a:hueOff val="0"/>
                <a:satOff val="0"/>
                <a:lumOff val="0"/>
                <a:alphaOff val="0"/>
              </a:sysClr>
            </a:solidFill>
            <a:latin typeface="Calibri"/>
            <a:ea typeface="+mn-ea"/>
            <a:cs typeface="+mn-cs"/>
          </a:endParaRPr>
        </a:p>
      </dgm:t>
    </dgm:pt>
    <dgm:pt modelId="{EF62C5A0-4B75-4D2A-A04E-154FF4E14492}" type="parTrans" cxnId="{508DAB07-7027-4046-98C6-46A16C84C265}">
      <dgm:prSet/>
      <dgm:spPr/>
      <dgm:t>
        <a:bodyPr/>
        <a:lstStyle/>
        <a:p>
          <a:endParaRPr lang="en-US"/>
        </a:p>
      </dgm:t>
    </dgm:pt>
    <dgm:pt modelId="{5E2E19B1-8345-4AEE-A12E-C2301C30F798}" type="sibTrans" cxnId="{508DAB07-7027-4046-98C6-46A16C84C265}">
      <dgm:prSet/>
      <dgm:spPr/>
      <dgm:t>
        <a:bodyPr/>
        <a:lstStyle/>
        <a:p>
          <a:endParaRPr lang="en-US"/>
        </a:p>
      </dgm:t>
    </dgm:pt>
    <dgm:pt modelId="{A540FD9F-11F6-454D-A2AF-DB48FC0EDF56}">
      <dgm:prSet/>
      <dgm:spPr>
        <a:xfrm>
          <a:off x="1625203" y="1355118"/>
          <a:ext cx="812006" cy="441568"/>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Late preprocessing</a:t>
          </a:r>
          <a:endParaRPr lang="en-US" dirty="0">
            <a:solidFill>
              <a:sysClr val="windowText" lastClr="000000">
                <a:hueOff val="0"/>
                <a:satOff val="0"/>
                <a:lumOff val="0"/>
                <a:alphaOff val="0"/>
              </a:sysClr>
            </a:solidFill>
            <a:latin typeface="Calibri"/>
            <a:ea typeface="+mn-ea"/>
            <a:cs typeface="+mn-cs"/>
          </a:endParaRPr>
        </a:p>
      </dgm:t>
    </dgm:pt>
    <dgm:pt modelId="{36921624-CA07-46FB-8982-82287AEDC2D9}" type="parTrans" cxnId="{620BE200-BE0B-4535-8BB1-B33984B2BB90}">
      <dgm:prSet/>
      <dgm:spPr/>
      <dgm:t>
        <a:bodyPr/>
        <a:lstStyle/>
        <a:p>
          <a:endParaRPr lang="en-US"/>
        </a:p>
      </dgm:t>
    </dgm:pt>
    <dgm:pt modelId="{F3EC3521-2D07-4BB9-A313-031613C93309}" type="sibTrans" cxnId="{620BE200-BE0B-4535-8BB1-B33984B2BB90}">
      <dgm:prSet/>
      <dgm:spPr/>
      <dgm:t>
        <a:bodyPr/>
        <a:lstStyle/>
        <a:p>
          <a:endParaRPr lang="en-US"/>
        </a:p>
      </dgm:t>
    </dgm:pt>
    <dgm:pt modelId="{0A7C1D54-759C-44F7-B48B-0A4FF3C265BE}">
      <dgm:prSet/>
      <dgm:spPr>
        <a:xfrm rot="10800000">
          <a:off x="0" y="2299170"/>
          <a:ext cx="2438400" cy="85107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Compilation</a:t>
          </a:r>
          <a:endParaRPr lang="en-US" dirty="0">
            <a:solidFill>
              <a:sysClr val="window" lastClr="FFFFFF"/>
            </a:solidFill>
            <a:latin typeface="Calibri"/>
            <a:ea typeface="+mn-ea"/>
            <a:cs typeface="+mn-cs"/>
          </a:endParaRPr>
        </a:p>
      </dgm:t>
    </dgm:pt>
    <dgm:pt modelId="{26F92CBB-8FD2-4031-BCD5-AC424A6528B7}" type="parTrans" cxnId="{89430C8A-5E22-409C-BEB5-F490E018F0F5}">
      <dgm:prSet/>
      <dgm:spPr/>
      <dgm:t>
        <a:bodyPr/>
        <a:lstStyle/>
        <a:p>
          <a:endParaRPr lang="en-US"/>
        </a:p>
      </dgm:t>
    </dgm:pt>
    <dgm:pt modelId="{87D94FE9-4D58-4E7C-8C4F-9AF9005A9F32}" type="sibTrans" cxnId="{89430C8A-5E22-409C-BEB5-F490E018F0F5}">
      <dgm:prSet/>
      <dgm:spPr/>
      <dgm:t>
        <a:bodyPr/>
        <a:lstStyle/>
        <a:p>
          <a:endParaRPr lang="en-US"/>
        </a:p>
      </dgm:t>
    </dgm:pt>
    <dgm:pt modelId="{50D60383-1CAB-4194-A873-6EE22F4EFDBE}">
      <dgm:prSet/>
      <dgm:spPr>
        <a:xfrm rot="10800000">
          <a:off x="0" y="3135842"/>
          <a:ext cx="2438400" cy="85107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Execution</a:t>
          </a:r>
          <a:endParaRPr lang="en-US" dirty="0">
            <a:solidFill>
              <a:sysClr val="window" lastClr="FFFFFF"/>
            </a:solidFill>
            <a:latin typeface="Calibri"/>
            <a:ea typeface="+mn-ea"/>
            <a:cs typeface="+mn-cs"/>
          </a:endParaRPr>
        </a:p>
      </dgm:t>
    </dgm:pt>
    <dgm:pt modelId="{DF7F03E2-821C-4F3E-AF7D-024345030FE3}" type="parTrans" cxnId="{F5EA969E-E7F3-4794-AEEF-C582F3A5D429}">
      <dgm:prSet/>
      <dgm:spPr/>
      <dgm:t>
        <a:bodyPr/>
        <a:lstStyle/>
        <a:p>
          <a:endParaRPr lang="en-US"/>
        </a:p>
      </dgm:t>
    </dgm:pt>
    <dgm:pt modelId="{6DDE81BC-E111-4265-BCB6-8479C2A994B0}" type="sibTrans" cxnId="{F5EA969E-E7F3-4794-AEEF-C582F3A5D429}">
      <dgm:prSet/>
      <dgm:spPr/>
      <dgm:t>
        <a:bodyPr/>
        <a:lstStyle/>
        <a:p>
          <a:endParaRPr lang="en-US"/>
        </a:p>
      </dgm:t>
    </dgm:pt>
    <dgm:pt modelId="{3952088A-B5DD-4C10-A940-1513AB512C14}">
      <dgm:prSet/>
      <dgm:spPr>
        <a:xfrm>
          <a:off x="0" y="3972515"/>
          <a:ext cx="2438400" cy="55336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Results</a:t>
          </a:r>
          <a:endParaRPr lang="en-US" dirty="0">
            <a:solidFill>
              <a:sysClr val="window" lastClr="FFFFFF"/>
            </a:solidFill>
            <a:latin typeface="Calibri"/>
            <a:ea typeface="+mn-ea"/>
            <a:cs typeface="+mn-cs"/>
          </a:endParaRPr>
        </a:p>
      </dgm:t>
    </dgm:pt>
    <dgm:pt modelId="{1D91194F-D0E1-4CC7-B4CA-73D542D3C771}" type="parTrans" cxnId="{1BDF3D2D-34AB-4D4D-8737-FA9EBA250237}">
      <dgm:prSet/>
      <dgm:spPr/>
      <dgm:t>
        <a:bodyPr/>
        <a:lstStyle/>
        <a:p>
          <a:endParaRPr lang="en-US"/>
        </a:p>
      </dgm:t>
    </dgm:pt>
    <dgm:pt modelId="{AE995A9C-66D5-4D4D-9BB8-6071FA4AECC9}" type="sibTrans" cxnId="{1BDF3D2D-34AB-4D4D-8737-FA9EBA250237}">
      <dgm:prSet/>
      <dgm:spPr/>
      <dgm:t>
        <a:bodyPr/>
        <a:lstStyle/>
        <a:p>
          <a:endParaRPr lang="en-US"/>
        </a:p>
      </dgm:t>
    </dgm:pt>
    <dgm:pt modelId="{721AAA6C-B2DC-4CF0-8ADE-A616A4615B3D}">
      <dgm:prSet/>
      <dgm:spPr>
        <a:xfrm rot="10800000">
          <a:off x="0" y="836754"/>
          <a:ext cx="2438400" cy="147681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Rule transformations</a:t>
          </a:r>
          <a:endParaRPr lang="en-US" dirty="0">
            <a:solidFill>
              <a:sysClr val="window" lastClr="FFFFFF"/>
            </a:solidFill>
            <a:latin typeface="Calibri"/>
            <a:ea typeface="+mn-ea"/>
            <a:cs typeface="+mn-cs"/>
          </a:endParaRPr>
        </a:p>
      </dgm:t>
    </dgm:pt>
    <dgm:pt modelId="{7909948E-C815-4FAF-A13D-DC0A6A8F65DD}" type="parTrans" cxnId="{D43DDC16-554E-4C86-A541-6DEE651D7640}">
      <dgm:prSet/>
      <dgm:spPr/>
      <dgm:t>
        <a:bodyPr/>
        <a:lstStyle/>
        <a:p>
          <a:endParaRPr lang="en-US"/>
        </a:p>
      </dgm:t>
    </dgm:pt>
    <dgm:pt modelId="{ADDE57D5-1749-471C-B97C-3C0E655C8E12}" type="sibTrans" cxnId="{D43DDC16-554E-4C86-A541-6DEE651D7640}">
      <dgm:prSet/>
      <dgm:spPr/>
      <dgm:t>
        <a:bodyPr/>
        <a:lstStyle/>
        <a:p>
          <a:endParaRPr lang="en-US"/>
        </a:p>
      </dgm:t>
    </dgm:pt>
    <dgm:pt modelId="{8E31AAAD-0FDC-4D0A-9FEB-136ABC891158}" type="pres">
      <dgm:prSet presAssocID="{31F8D253-E406-4669-ABD2-F9A52225FC03}" presName="Name0" presStyleCnt="0">
        <dgm:presLayoutVars>
          <dgm:dir/>
          <dgm:animLvl val="lvl"/>
          <dgm:resizeHandles val="exact"/>
        </dgm:presLayoutVars>
      </dgm:prSet>
      <dgm:spPr/>
    </dgm:pt>
    <dgm:pt modelId="{E1EC37D4-7C9A-4BED-9AB7-68485072743E}" type="pres">
      <dgm:prSet presAssocID="{3952088A-B5DD-4C10-A940-1513AB512C14}" presName="boxAndChildren" presStyleCnt="0"/>
      <dgm:spPr/>
    </dgm:pt>
    <dgm:pt modelId="{979BDD0E-60FB-4AA4-AB6B-89302F6DDF5F}" type="pres">
      <dgm:prSet presAssocID="{3952088A-B5DD-4C10-A940-1513AB512C14}" presName="parentTextBox" presStyleLbl="node1" presStyleIdx="0" presStyleCnt="5" custScaleY="57629"/>
      <dgm:spPr>
        <a:prstGeom prst="rect">
          <a:avLst/>
        </a:prstGeom>
      </dgm:spPr>
      <dgm:t>
        <a:bodyPr/>
        <a:lstStyle/>
        <a:p>
          <a:endParaRPr lang="en-US"/>
        </a:p>
      </dgm:t>
    </dgm:pt>
    <dgm:pt modelId="{0F4C75F1-7CF8-4019-8EC2-047153DAA604}" type="pres">
      <dgm:prSet presAssocID="{6DDE81BC-E111-4265-BCB6-8479C2A994B0}" presName="sp" presStyleCnt="0"/>
      <dgm:spPr/>
    </dgm:pt>
    <dgm:pt modelId="{CDDFE245-2E75-4DFD-AEAE-8E5DCD6E813C}" type="pres">
      <dgm:prSet presAssocID="{50D60383-1CAB-4194-A873-6EE22F4EFDBE}" presName="arrowAndChildren" presStyleCnt="0"/>
      <dgm:spPr/>
    </dgm:pt>
    <dgm:pt modelId="{2EDBEC0F-B756-4BEF-AE1B-B3C693107226}" type="pres">
      <dgm:prSet presAssocID="{50D60383-1CAB-4194-A873-6EE22F4EFDBE}" presName="parentTextArrow" presStyleLbl="node1" presStyleIdx="1" presStyleCnt="5" custScaleY="57629"/>
      <dgm:spPr>
        <a:prstGeom prst="upArrowCallout">
          <a:avLst/>
        </a:prstGeom>
      </dgm:spPr>
      <dgm:t>
        <a:bodyPr/>
        <a:lstStyle/>
        <a:p>
          <a:endParaRPr lang="en-US"/>
        </a:p>
      </dgm:t>
    </dgm:pt>
    <dgm:pt modelId="{7D7F0259-A983-4721-AB24-F20C2245CE4F}" type="pres">
      <dgm:prSet presAssocID="{87D94FE9-4D58-4E7C-8C4F-9AF9005A9F32}" presName="sp" presStyleCnt="0"/>
      <dgm:spPr/>
    </dgm:pt>
    <dgm:pt modelId="{6D59DD2E-7080-4CC2-A0FA-B2AC8DF28D73}" type="pres">
      <dgm:prSet presAssocID="{0A7C1D54-759C-44F7-B48B-0A4FF3C265BE}" presName="arrowAndChildren" presStyleCnt="0"/>
      <dgm:spPr/>
    </dgm:pt>
    <dgm:pt modelId="{6A4C195A-7A70-4E61-A28D-B11D257D7A82}" type="pres">
      <dgm:prSet presAssocID="{0A7C1D54-759C-44F7-B48B-0A4FF3C265BE}" presName="parentTextArrow" presStyleLbl="node1" presStyleIdx="2" presStyleCnt="5" custScaleY="57629"/>
      <dgm:spPr>
        <a:prstGeom prst="upArrowCallout">
          <a:avLst/>
        </a:prstGeom>
      </dgm:spPr>
      <dgm:t>
        <a:bodyPr/>
        <a:lstStyle/>
        <a:p>
          <a:endParaRPr lang="en-US"/>
        </a:p>
      </dgm:t>
    </dgm:pt>
    <dgm:pt modelId="{7B7D6306-C758-43DC-93F6-749E8B517940}" type="pres">
      <dgm:prSet presAssocID="{ADDE57D5-1749-471C-B97C-3C0E655C8E12}" presName="sp" presStyleCnt="0"/>
      <dgm:spPr/>
    </dgm:pt>
    <dgm:pt modelId="{19CE7A6C-FCD6-4189-8654-63565AC941AF}" type="pres">
      <dgm:prSet presAssocID="{721AAA6C-B2DC-4CF0-8ADE-A616A4615B3D}" presName="arrowAndChildren" presStyleCnt="0"/>
      <dgm:spPr/>
    </dgm:pt>
    <dgm:pt modelId="{C1A7E2E2-C2F2-47BC-A5CD-FEE7D0159405}" type="pres">
      <dgm:prSet presAssocID="{721AAA6C-B2DC-4CF0-8ADE-A616A4615B3D}" presName="parentTextArrow" presStyleLbl="node1" presStyleIdx="2" presStyleCnt="5"/>
      <dgm:spPr>
        <a:prstGeom prst="upArrowCallout">
          <a:avLst/>
        </a:prstGeom>
      </dgm:spPr>
      <dgm:t>
        <a:bodyPr/>
        <a:lstStyle/>
        <a:p>
          <a:endParaRPr lang="en-US"/>
        </a:p>
      </dgm:t>
    </dgm:pt>
    <dgm:pt modelId="{C5B1A0E4-C46F-4D0A-A4D4-652812FF4248}" type="pres">
      <dgm:prSet presAssocID="{721AAA6C-B2DC-4CF0-8ADE-A616A4615B3D}" presName="arrow" presStyleLbl="node1" presStyleIdx="3" presStyleCnt="5"/>
      <dgm:spPr/>
      <dgm:t>
        <a:bodyPr/>
        <a:lstStyle/>
        <a:p>
          <a:endParaRPr lang="en-US"/>
        </a:p>
      </dgm:t>
    </dgm:pt>
    <dgm:pt modelId="{F9D16473-9C23-4B75-B321-2C278C94C09D}" type="pres">
      <dgm:prSet presAssocID="{721AAA6C-B2DC-4CF0-8ADE-A616A4615B3D}" presName="descendantArrow" presStyleCnt="0"/>
      <dgm:spPr/>
    </dgm:pt>
    <dgm:pt modelId="{4F7451FF-2950-4288-926B-27208B3B1090}" type="pres">
      <dgm:prSet presAssocID="{0FFB6C7C-1FDC-4FA2-B1AE-75A147FA990C}" presName="childTextArrow" presStyleLbl="fgAccFollowNode1" presStyleIdx="0" presStyleCnt="3">
        <dgm:presLayoutVars>
          <dgm:bulletEnabled val="1"/>
        </dgm:presLayoutVars>
      </dgm:prSet>
      <dgm:spPr>
        <a:prstGeom prst="rect">
          <a:avLst/>
        </a:prstGeom>
      </dgm:spPr>
      <dgm:t>
        <a:bodyPr/>
        <a:lstStyle/>
        <a:p>
          <a:endParaRPr lang="en-US"/>
        </a:p>
      </dgm:t>
    </dgm:pt>
    <dgm:pt modelId="{9D4A78A6-A26B-432E-9D20-0CE156EEFBAF}" type="pres">
      <dgm:prSet presAssocID="{DBEC2E2E-315C-43D1-9183-D907FCC156D4}" presName="childTextArrow" presStyleLbl="fgAccFollowNode1" presStyleIdx="1" presStyleCnt="3">
        <dgm:presLayoutVars>
          <dgm:bulletEnabled val="1"/>
        </dgm:presLayoutVars>
      </dgm:prSet>
      <dgm:spPr>
        <a:prstGeom prst="rect">
          <a:avLst/>
        </a:prstGeom>
      </dgm:spPr>
      <dgm:t>
        <a:bodyPr/>
        <a:lstStyle/>
        <a:p>
          <a:endParaRPr lang="en-US"/>
        </a:p>
      </dgm:t>
    </dgm:pt>
    <dgm:pt modelId="{FABDEA2E-E1FF-4ECD-98B9-FECAF40C7BBF}" type="pres">
      <dgm:prSet presAssocID="{A540FD9F-11F6-454D-A2AF-DB48FC0EDF56}" presName="childTextArrow" presStyleLbl="fgAccFollowNode1" presStyleIdx="2" presStyleCnt="3">
        <dgm:presLayoutVars>
          <dgm:bulletEnabled val="1"/>
        </dgm:presLayoutVars>
      </dgm:prSet>
      <dgm:spPr>
        <a:prstGeom prst="rect">
          <a:avLst/>
        </a:prstGeom>
      </dgm:spPr>
      <dgm:t>
        <a:bodyPr/>
        <a:lstStyle/>
        <a:p>
          <a:endParaRPr lang="en-US"/>
        </a:p>
      </dgm:t>
    </dgm:pt>
    <dgm:pt modelId="{D583483B-B43C-47CC-B3DA-1E2211AC3F7B}" type="pres">
      <dgm:prSet presAssocID="{6ECE70E7-8F77-4079-B140-DE6D42207943}" presName="sp" presStyleCnt="0"/>
      <dgm:spPr/>
    </dgm:pt>
    <dgm:pt modelId="{4BE25042-68FA-4289-91FD-D87ADC3C2401}" type="pres">
      <dgm:prSet presAssocID="{EF0DE4ED-FD0E-491B-AE62-F844DAC77FF2}" presName="arrowAndChildren" presStyleCnt="0"/>
      <dgm:spPr/>
    </dgm:pt>
    <dgm:pt modelId="{71E45A84-AE0D-4C15-A8AB-2D972D597ED3}" type="pres">
      <dgm:prSet presAssocID="{EF0DE4ED-FD0E-491B-AE62-F844DAC77FF2}" presName="parentTextArrow" presStyleLbl="node1" presStyleIdx="4" presStyleCnt="5" custScaleY="57629"/>
      <dgm:spPr>
        <a:prstGeom prst="upArrowCallout">
          <a:avLst/>
        </a:prstGeom>
      </dgm:spPr>
      <dgm:t>
        <a:bodyPr/>
        <a:lstStyle/>
        <a:p>
          <a:endParaRPr lang="en-US"/>
        </a:p>
      </dgm:t>
    </dgm:pt>
  </dgm:ptLst>
  <dgm:cxnLst>
    <dgm:cxn modelId="{039F42AD-7AEF-4696-A709-C96BF31ADE2F}" type="presOf" srcId="{721AAA6C-B2DC-4CF0-8ADE-A616A4615B3D}" destId="{C5B1A0E4-C46F-4D0A-A4D4-652812FF4248}" srcOrd="1" destOrd="0" presId="urn:microsoft.com/office/officeart/2005/8/layout/process4"/>
    <dgm:cxn modelId="{BEA19518-FD24-42D0-822E-69DB39761D9B}" srcId="{721AAA6C-B2DC-4CF0-8ADE-A616A4615B3D}" destId="{0FFB6C7C-1FDC-4FA2-B1AE-75A147FA990C}" srcOrd="0" destOrd="0" parTransId="{FF4275B2-19FC-4D6F-9E92-862CF147CF62}" sibTransId="{53800AC4-2DA8-414B-98C1-AAF91B93BD95}"/>
    <dgm:cxn modelId="{620BE200-BE0B-4535-8BB1-B33984B2BB90}" srcId="{721AAA6C-B2DC-4CF0-8ADE-A616A4615B3D}" destId="{A540FD9F-11F6-454D-A2AF-DB48FC0EDF56}" srcOrd="2" destOrd="0" parTransId="{36921624-CA07-46FB-8982-82287AEDC2D9}" sibTransId="{F3EC3521-2D07-4BB9-A313-031613C93309}"/>
    <dgm:cxn modelId="{AB453B40-D66C-46F1-8658-4C620411D163}" type="presOf" srcId="{A540FD9F-11F6-454D-A2AF-DB48FC0EDF56}" destId="{FABDEA2E-E1FF-4ECD-98B9-FECAF40C7BBF}" srcOrd="0" destOrd="0" presId="urn:microsoft.com/office/officeart/2005/8/layout/process4"/>
    <dgm:cxn modelId="{8B353623-D90E-4621-B80D-228D5BE48013}" type="presOf" srcId="{50D60383-1CAB-4194-A873-6EE22F4EFDBE}" destId="{2EDBEC0F-B756-4BEF-AE1B-B3C693107226}" srcOrd="0" destOrd="0" presId="urn:microsoft.com/office/officeart/2005/8/layout/process4"/>
    <dgm:cxn modelId="{E8F52D50-F3EB-49C1-ABB0-9B661605D793}" type="presOf" srcId="{31F8D253-E406-4669-ABD2-F9A52225FC03}" destId="{8E31AAAD-0FDC-4D0A-9FEB-136ABC891158}" srcOrd="0" destOrd="0" presId="urn:microsoft.com/office/officeart/2005/8/layout/process4"/>
    <dgm:cxn modelId="{89430C8A-5E22-409C-BEB5-F490E018F0F5}" srcId="{31F8D253-E406-4669-ABD2-F9A52225FC03}" destId="{0A7C1D54-759C-44F7-B48B-0A4FF3C265BE}" srcOrd="2" destOrd="0" parTransId="{26F92CBB-8FD2-4031-BCD5-AC424A6528B7}" sibTransId="{87D94FE9-4D58-4E7C-8C4F-9AF9005A9F32}"/>
    <dgm:cxn modelId="{21516040-73F2-4D9F-9F0C-20701F0B800F}" type="presOf" srcId="{721AAA6C-B2DC-4CF0-8ADE-A616A4615B3D}" destId="{C1A7E2E2-C2F2-47BC-A5CD-FEE7D0159405}" srcOrd="0" destOrd="0" presId="urn:microsoft.com/office/officeart/2005/8/layout/process4"/>
    <dgm:cxn modelId="{34A8BF66-D5FD-4A16-9D54-016F93B3F426}" type="presOf" srcId="{EF0DE4ED-FD0E-491B-AE62-F844DAC77FF2}" destId="{71E45A84-AE0D-4C15-A8AB-2D972D597ED3}" srcOrd="0" destOrd="0" presId="urn:microsoft.com/office/officeart/2005/8/layout/process4"/>
    <dgm:cxn modelId="{508DAB07-7027-4046-98C6-46A16C84C265}" srcId="{721AAA6C-B2DC-4CF0-8ADE-A616A4615B3D}" destId="{DBEC2E2E-315C-43D1-9183-D907FCC156D4}" srcOrd="1" destOrd="0" parTransId="{EF62C5A0-4B75-4D2A-A04E-154FF4E14492}" sibTransId="{5E2E19B1-8345-4AEE-A12E-C2301C30F798}"/>
    <dgm:cxn modelId="{D43DDC16-554E-4C86-A541-6DEE651D7640}" srcId="{31F8D253-E406-4669-ABD2-F9A52225FC03}" destId="{721AAA6C-B2DC-4CF0-8ADE-A616A4615B3D}" srcOrd="1" destOrd="0" parTransId="{7909948E-C815-4FAF-A13D-DC0A6A8F65DD}" sibTransId="{ADDE57D5-1749-471C-B97C-3C0E655C8E12}"/>
    <dgm:cxn modelId="{29B66BB6-D24F-4A47-A574-963D815B9B3D}" type="presOf" srcId="{0FFB6C7C-1FDC-4FA2-B1AE-75A147FA990C}" destId="{4F7451FF-2950-4288-926B-27208B3B1090}" srcOrd="0" destOrd="0" presId="urn:microsoft.com/office/officeart/2005/8/layout/process4"/>
    <dgm:cxn modelId="{F5EA969E-E7F3-4794-AEEF-C582F3A5D429}" srcId="{31F8D253-E406-4669-ABD2-F9A52225FC03}" destId="{50D60383-1CAB-4194-A873-6EE22F4EFDBE}" srcOrd="3" destOrd="0" parTransId="{DF7F03E2-821C-4F3E-AF7D-024345030FE3}" sibTransId="{6DDE81BC-E111-4265-BCB6-8479C2A994B0}"/>
    <dgm:cxn modelId="{39C3EC0F-3127-48F8-BDD7-851E04E31194}" type="presOf" srcId="{0A7C1D54-759C-44F7-B48B-0A4FF3C265BE}" destId="{6A4C195A-7A70-4E61-A28D-B11D257D7A82}" srcOrd="0" destOrd="0" presId="urn:microsoft.com/office/officeart/2005/8/layout/process4"/>
    <dgm:cxn modelId="{20D2BB82-4A1A-426D-960B-36D262C31655}" srcId="{31F8D253-E406-4669-ABD2-F9A52225FC03}" destId="{EF0DE4ED-FD0E-491B-AE62-F844DAC77FF2}" srcOrd="0" destOrd="0" parTransId="{F9093317-5AD6-43F1-9B69-79781ACE4CB6}" sibTransId="{6ECE70E7-8F77-4079-B140-DE6D42207943}"/>
    <dgm:cxn modelId="{1BDF3D2D-34AB-4D4D-8737-FA9EBA250237}" srcId="{31F8D253-E406-4669-ABD2-F9A52225FC03}" destId="{3952088A-B5DD-4C10-A940-1513AB512C14}" srcOrd="4" destOrd="0" parTransId="{1D91194F-D0E1-4CC7-B4CA-73D542D3C771}" sibTransId="{AE995A9C-66D5-4D4D-9BB8-6071FA4AECC9}"/>
    <dgm:cxn modelId="{ED63C04B-A2A3-433F-882A-6CFBF2DB5218}" type="presOf" srcId="{DBEC2E2E-315C-43D1-9183-D907FCC156D4}" destId="{9D4A78A6-A26B-432E-9D20-0CE156EEFBAF}" srcOrd="0" destOrd="0" presId="urn:microsoft.com/office/officeart/2005/8/layout/process4"/>
    <dgm:cxn modelId="{2F59CF59-69CB-4DA9-A902-299631C617EF}" type="presOf" srcId="{3952088A-B5DD-4C10-A940-1513AB512C14}" destId="{979BDD0E-60FB-4AA4-AB6B-89302F6DDF5F}" srcOrd="0" destOrd="0" presId="urn:microsoft.com/office/officeart/2005/8/layout/process4"/>
    <dgm:cxn modelId="{26DF8ABD-1FFF-40E0-8042-EF3B1C22F3B8}" type="presParOf" srcId="{8E31AAAD-0FDC-4D0A-9FEB-136ABC891158}" destId="{E1EC37D4-7C9A-4BED-9AB7-68485072743E}" srcOrd="0" destOrd="0" presId="urn:microsoft.com/office/officeart/2005/8/layout/process4"/>
    <dgm:cxn modelId="{8F006025-5CA1-4011-B84B-C7C74EA85B50}" type="presParOf" srcId="{E1EC37D4-7C9A-4BED-9AB7-68485072743E}" destId="{979BDD0E-60FB-4AA4-AB6B-89302F6DDF5F}" srcOrd="0" destOrd="0" presId="urn:microsoft.com/office/officeart/2005/8/layout/process4"/>
    <dgm:cxn modelId="{F7DF3560-24E7-48D3-B934-242B1C9CAA9C}" type="presParOf" srcId="{8E31AAAD-0FDC-4D0A-9FEB-136ABC891158}" destId="{0F4C75F1-7CF8-4019-8EC2-047153DAA604}" srcOrd="1" destOrd="0" presId="urn:microsoft.com/office/officeart/2005/8/layout/process4"/>
    <dgm:cxn modelId="{7E19BD7B-6D36-4BB1-BB4E-EF93CA0D95E8}" type="presParOf" srcId="{8E31AAAD-0FDC-4D0A-9FEB-136ABC891158}" destId="{CDDFE245-2E75-4DFD-AEAE-8E5DCD6E813C}" srcOrd="2" destOrd="0" presId="urn:microsoft.com/office/officeart/2005/8/layout/process4"/>
    <dgm:cxn modelId="{FFCE9433-8D92-474D-9785-AE80870D6964}" type="presParOf" srcId="{CDDFE245-2E75-4DFD-AEAE-8E5DCD6E813C}" destId="{2EDBEC0F-B756-4BEF-AE1B-B3C693107226}" srcOrd="0" destOrd="0" presId="urn:microsoft.com/office/officeart/2005/8/layout/process4"/>
    <dgm:cxn modelId="{D2AD099E-7034-493E-89B4-24F51BBF3C6E}" type="presParOf" srcId="{8E31AAAD-0FDC-4D0A-9FEB-136ABC891158}" destId="{7D7F0259-A983-4721-AB24-F20C2245CE4F}" srcOrd="3" destOrd="0" presId="urn:microsoft.com/office/officeart/2005/8/layout/process4"/>
    <dgm:cxn modelId="{9A356AD5-EB01-4B64-9556-2124B6000455}" type="presParOf" srcId="{8E31AAAD-0FDC-4D0A-9FEB-136ABC891158}" destId="{6D59DD2E-7080-4CC2-A0FA-B2AC8DF28D73}" srcOrd="4" destOrd="0" presId="urn:microsoft.com/office/officeart/2005/8/layout/process4"/>
    <dgm:cxn modelId="{E0CF9711-A1A7-4DA9-9A74-4218143B7801}" type="presParOf" srcId="{6D59DD2E-7080-4CC2-A0FA-B2AC8DF28D73}" destId="{6A4C195A-7A70-4E61-A28D-B11D257D7A82}" srcOrd="0" destOrd="0" presId="urn:microsoft.com/office/officeart/2005/8/layout/process4"/>
    <dgm:cxn modelId="{522289DF-1F68-4D50-B567-DB13E8195746}" type="presParOf" srcId="{8E31AAAD-0FDC-4D0A-9FEB-136ABC891158}" destId="{7B7D6306-C758-43DC-93F6-749E8B517940}" srcOrd="5" destOrd="0" presId="urn:microsoft.com/office/officeart/2005/8/layout/process4"/>
    <dgm:cxn modelId="{C6FC1B68-E121-49A4-9FAB-3B3A27939BA7}" type="presParOf" srcId="{8E31AAAD-0FDC-4D0A-9FEB-136ABC891158}" destId="{19CE7A6C-FCD6-4189-8654-63565AC941AF}" srcOrd="6" destOrd="0" presId="urn:microsoft.com/office/officeart/2005/8/layout/process4"/>
    <dgm:cxn modelId="{285103AB-7B61-4824-8EA4-21FAA3427A44}" type="presParOf" srcId="{19CE7A6C-FCD6-4189-8654-63565AC941AF}" destId="{C1A7E2E2-C2F2-47BC-A5CD-FEE7D0159405}" srcOrd="0" destOrd="0" presId="urn:microsoft.com/office/officeart/2005/8/layout/process4"/>
    <dgm:cxn modelId="{0575C411-05C2-4115-8A25-EE1D4ED5B6B9}" type="presParOf" srcId="{19CE7A6C-FCD6-4189-8654-63565AC941AF}" destId="{C5B1A0E4-C46F-4D0A-A4D4-652812FF4248}" srcOrd="1" destOrd="0" presId="urn:microsoft.com/office/officeart/2005/8/layout/process4"/>
    <dgm:cxn modelId="{615690C4-4CCF-4E48-9126-03D427539F2A}" type="presParOf" srcId="{19CE7A6C-FCD6-4189-8654-63565AC941AF}" destId="{F9D16473-9C23-4B75-B321-2C278C94C09D}" srcOrd="2" destOrd="0" presId="urn:microsoft.com/office/officeart/2005/8/layout/process4"/>
    <dgm:cxn modelId="{C6AFBEF0-1A9C-48E4-BF66-62014AAD261C}" type="presParOf" srcId="{F9D16473-9C23-4B75-B321-2C278C94C09D}" destId="{4F7451FF-2950-4288-926B-27208B3B1090}" srcOrd="0" destOrd="0" presId="urn:microsoft.com/office/officeart/2005/8/layout/process4"/>
    <dgm:cxn modelId="{1DFE12E1-AE06-41FB-854B-BC01FAA57067}" type="presParOf" srcId="{F9D16473-9C23-4B75-B321-2C278C94C09D}" destId="{9D4A78A6-A26B-432E-9D20-0CE156EEFBAF}" srcOrd="1" destOrd="0" presId="urn:microsoft.com/office/officeart/2005/8/layout/process4"/>
    <dgm:cxn modelId="{7EEA63D6-9E5A-4409-97DA-D83E3D033F0F}" type="presParOf" srcId="{F9D16473-9C23-4B75-B321-2C278C94C09D}" destId="{FABDEA2E-E1FF-4ECD-98B9-FECAF40C7BBF}" srcOrd="2" destOrd="0" presId="urn:microsoft.com/office/officeart/2005/8/layout/process4"/>
    <dgm:cxn modelId="{BD393810-4166-4A75-A9C7-9B03DA04E559}" type="presParOf" srcId="{8E31AAAD-0FDC-4D0A-9FEB-136ABC891158}" destId="{D583483B-B43C-47CC-B3DA-1E2211AC3F7B}" srcOrd="7" destOrd="0" presId="urn:microsoft.com/office/officeart/2005/8/layout/process4"/>
    <dgm:cxn modelId="{6302EC1B-8FA6-4593-A94C-AA3C679E2F30}" type="presParOf" srcId="{8E31AAAD-0FDC-4D0A-9FEB-136ABC891158}" destId="{4BE25042-68FA-4289-91FD-D87ADC3C2401}" srcOrd="8" destOrd="0" presId="urn:microsoft.com/office/officeart/2005/8/layout/process4"/>
    <dgm:cxn modelId="{3398CCB2-C90A-430E-A096-7765FDAC3935}" type="presParOf" srcId="{4BE25042-68FA-4289-91FD-D87ADC3C2401}" destId="{71E45A84-AE0D-4C15-A8AB-2D972D597E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C589B9-2B0F-4D17-B170-285D2C9F165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41EBBCB-50EF-46AE-AC16-D2FFC8D724D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Tables</a:t>
          </a:r>
          <a:endParaRPr lang="en-US" b="1" dirty="0"/>
        </a:p>
      </dgm:t>
    </dgm:pt>
    <dgm:pt modelId="{92CB71C1-5536-47D8-A5A4-CF186758115F}" type="parTrans" cxnId="{7E38B7B5-618A-4619-99DB-4D0A9E8EE9E6}">
      <dgm:prSet/>
      <dgm:spPr/>
      <dgm:t>
        <a:bodyPr/>
        <a:lstStyle/>
        <a:p>
          <a:endParaRPr lang="en-US"/>
        </a:p>
      </dgm:t>
    </dgm:pt>
    <dgm:pt modelId="{B7EB7DF1-D934-48E2-BE4D-21E54F21E366}" type="sibTrans" cxnId="{7E38B7B5-618A-4619-99DB-4D0A9E8EE9E6}">
      <dgm:prSet/>
      <dgm:spPr/>
      <dgm:t>
        <a:bodyPr/>
        <a:lstStyle/>
        <a:p>
          <a:endParaRPr lang="en-US"/>
        </a:p>
      </dgm:t>
    </dgm:pt>
    <dgm:pt modelId="{4E3C7796-6861-477F-81ED-52DF48F7EF4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Hash-table</a:t>
          </a:r>
          <a:endParaRPr lang="en-US" b="1" dirty="0"/>
        </a:p>
      </dgm:t>
    </dgm:pt>
    <dgm:pt modelId="{053FC710-8A36-412C-BBBC-401B264F1CBE}" type="parTrans" cxnId="{4803B1B1-62B0-462F-9D15-7A0BD3EB6EF5}">
      <dgm:prSet/>
      <dgm:spPr/>
      <dgm:t>
        <a:bodyPr/>
        <a:lstStyle/>
        <a:p>
          <a:endParaRPr lang="en-US"/>
        </a:p>
      </dgm:t>
    </dgm:pt>
    <dgm:pt modelId="{E12CAD3F-34A5-4F89-B79E-46584DD35C19}" type="sibTrans" cxnId="{4803B1B1-62B0-462F-9D15-7A0BD3EB6EF5}">
      <dgm:prSet/>
      <dgm:spPr/>
      <dgm:t>
        <a:bodyPr/>
        <a:lstStyle/>
        <a:p>
          <a:endParaRPr lang="en-US"/>
        </a:p>
      </dgm:t>
    </dgm:pt>
    <dgm:pt modelId="{A427E221-DA0A-4FC5-A86E-7D99A95A17C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BDD</a:t>
          </a:r>
          <a:endParaRPr lang="en-US" b="1" dirty="0"/>
        </a:p>
      </dgm:t>
    </dgm:pt>
    <dgm:pt modelId="{FEC8E422-6BEC-41B7-8401-32A7EA5521AC}" type="parTrans" cxnId="{3186A119-459D-4DE8-B6DC-CAED8A990515}">
      <dgm:prSet/>
      <dgm:spPr/>
      <dgm:t>
        <a:bodyPr/>
        <a:lstStyle/>
        <a:p>
          <a:endParaRPr lang="en-US"/>
        </a:p>
      </dgm:t>
    </dgm:pt>
    <dgm:pt modelId="{402C1D0E-D52B-497A-A80D-D61F0A524BFE}" type="sibTrans" cxnId="{3186A119-459D-4DE8-B6DC-CAED8A990515}">
      <dgm:prSet/>
      <dgm:spPr/>
      <dgm:t>
        <a:bodyPr/>
        <a:lstStyle/>
        <a:p>
          <a:endParaRPr lang="en-US"/>
        </a:p>
      </dgm:t>
    </dgm:pt>
    <dgm:pt modelId="{E79FF036-C270-4834-9E3C-3C0224B35CC7}">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Relations</a:t>
          </a:r>
          <a:endParaRPr lang="en-US" b="1" dirty="0"/>
        </a:p>
      </dgm:t>
    </dgm:pt>
    <dgm:pt modelId="{5464B4A5-051D-4727-95FC-2F78339FD642}" type="parTrans" cxnId="{D19EE0D1-B51F-4382-A948-BB6D6B680A47}">
      <dgm:prSet/>
      <dgm:spPr/>
      <dgm:t>
        <a:bodyPr/>
        <a:lstStyle/>
        <a:p>
          <a:endParaRPr lang="en-US"/>
        </a:p>
      </dgm:t>
    </dgm:pt>
    <dgm:pt modelId="{C437B223-1CD0-492B-802D-043A7EAA2066}" type="sibTrans" cxnId="{D19EE0D1-B51F-4382-A948-BB6D6B680A47}">
      <dgm:prSet/>
      <dgm:spPr/>
      <dgm:t>
        <a:bodyPr/>
        <a:lstStyle/>
        <a:p>
          <a:endParaRPr lang="en-US"/>
        </a:p>
      </dgm:t>
    </dgm:pt>
    <dgm:pt modelId="{15EE2A04-88C0-4DF1-8D22-5887FD5EA5A9}">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Bit-vectors</a:t>
          </a:r>
          <a:endParaRPr lang="en-US" b="1" dirty="0"/>
        </a:p>
      </dgm:t>
    </dgm:pt>
    <dgm:pt modelId="{7FF0F2D3-B6C7-4B59-A130-1BB1CDDB9172}" type="parTrans" cxnId="{9CE34802-E11B-46F7-A686-CC6EBC472461}">
      <dgm:prSet/>
      <dgm:spPr/>
      <dgm:t>
        <a:bodyPr/>
        <a:lstStyle/>
        <a:p>
          <a:endParaRPr lang="en-US"/>
        </a:p>
      </dgm:t>
    </dgm:pt>
    <dgm:pt modelId="{01F31ADA-A190-4A44-9F5C-660670CF9151}" type="sibTrans" cxnId="{9CE34802-E11B-46F7-A686-CC6EBC472461}">
      <dgm:prSet/>
      <dgm:spPr/>
      <dgm:t>
        <a:bodyPr/>
        <a:lstStyle/>
        <a:p>
          <a:endParaRPr lang="en-US"/>
        </a:p>
      </dgm:t>
    </dgm:pt>
    <dgm:pt modelId="{30EBBB47-D1B4-4897-A323-C932CCD8DF42}">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Abstractions</a:t>
          </a:r>
          <a:endParaRPr lang="en-US" b="1" dirty="0"/>
        </a:p>
      </dgm:t>
    </dgm:pt>
    <dgm:pt modelId="{84683DFC-6FDA-4397-87A2-B09B692B5BB0}" type="parTrans" cxnId="{2EA7EF7D-0710-4B00-8840-F18658F8CC32}">
      <dgm:prSet/>
      <dgm:spPr/>
      <dgm:t>
        <a:bodyPr/>
        <a:lstStyle/>
        <a:p>
          <a:endParaRPr lang="en-US"/>
        </a:p>
      </dgm:t>
    </dgm:pt>
    <dgm:pt modelId="{E31CB4D9-14B8-40CB-B632-1938E4B51BE0}" type="sibTrans" cxnId="{2EA7EF7D-0710-4B00-8840-F18658F8CC32}">
      <dgm:prSet/>
      <dgm:spPr/>
      <dgm:t>
        <a:bodyPr/>
        <a:lstStyle/>
        <a:p>
          <a:endParaRPr lang="en-US"/>
        </a:p>
      </dgm:t>
    </dgm:pt>
    <dgm:pt modelId="{3FCD3DF1-B669-4F21-8128-626CD5B0FCBE}">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Intervals</a:t>
          </a:r>
          <a:endParaRPr lang="en-US" b="1" dirty="0"/>
        </a:p>
      </dgm:t>
    </dgm:pt>
    <dgm:pt modelId="{4FC378D8-5907-48DD-B96C-F47327193971}" type="parTrans" cxnId="{E4DE2C87-7D0F-4D35-A978-6FEC80C3E1DA}">
      <dgm:prSet/>
      <dgm:spPr/>
      <dgm:t>
        <a:bodyPr/>
        <a:lstStyle/>
        <a:p>
          <a:endParaRPr lang="en-US"/>
        </a:p>
      </dgm:t>
    </dgm:pt>
    <dgm:pt modelId="{41A9A19F-23E6-4E0C-A5C5-D66FA4684882}" type="sibTrans" cxnId="{E4DE2C87-7D0F-4D35-A978-6FEC80C3E1DA}">
      <dgm:prSet/>
      <dgm:spPr/>
      <dgm:t>
        <a:bodyPr/>
        <a:lstStyle/>
        <a:p>
          <a:endParaRPr lang="en-US"/>
        </a:p>
      </dgm:t>
    </dgm:pt>
    <dgm:pt modelId="{B87BA166-AA88-4386-A771-E294CEA5870D}">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Bounds</a:t>
          </a:r>
          <a:endParaRPr lang="en-US" b="1" dirty="0"/>
        </a:p>
      </dgm:t>
    </dgm:pt>
    <dgm:pt modelId="{2753B86D-666E-44FC-98A9-978DC977C192}" type="parTrans" cxnId="{1F9493B9-2596-4E3F-B076-F3059989630F}">
      <dgm:prSet/>
      <dgm:spPr/>
      <dgm:t>
        <a:bodyPr/>
        <a:lstStyle/>
        <a:p>
          <a:endParaRPr lang="en-US"/>
        </a:p>
      </dgm:t>
    </dgm:pt>
    <dgm:pt modelId="{33CA567F-70A4-44E3-AC91-BB1B6C51DBEA}" type="sibTrans" cxnId="{1F9493B9-2596-4E3F-B076-F3059989630F}">
      <dgm:prSet/>
      <dgm:spPr/>
      <dgm:t>
        <a:bodyPr/>
        <a:lstStyle/>
        <a:p>
          <a:endParaRPr lang="en-US"/>
        </a:p>
      </dgm:t>
    </dgm:pt>
    <dgm:pt modelId="{437FFE42-EA4C-4158-B584-D16A7551F80A}">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SMT</a:t>
          </a:r>
          <a:endParaRPr lang="en-US" b="1" dirty="0"/>
        </a:p>
      </dgm:t>
    </dgm:pt>
    <dgm:pt modelId="{1EF400A4-571A-4E6F-9AAF-DA7582E90EF5}" type="parTrans" cxnId="{6DE7963D-5EB3-46CD-B991-506B27B6C56D}">
      <dgm:prSet/>
      <dgm:spPr/>
      <dgm:t>
        <a:bodyPr/>
        <a:lstStyle/>
        <a:p>
          <a:endParaRPr lang="en-US"/>
        </a:p>
      </dgm:t>
    </dgm:pt>
    <dgm:pt modelId="{82BD2D17-49E4-4435-9451-5AD56D8ADFC4}" type="sibTrans" cxnId="{6DE7963D-5EB3-46CD-B991-506B27B6C56D}">
      <dgm:prSet/>
      <dgm:spPr/>
      <dgm:t>
        <a:bodyPr/>
        <a:lstStyle/>
        <a:p>
          <a:endParaRPr lang="en-US"/>
        </a:p>
      </dgm:t>
    </dgm:pt>
    <dgm:pt modelId="{D250AC8C-D584-4A84-80B6-344ECF9EB3CE}">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Explanations</a:t>
          </a:r>
          <a:endParaRPr lang="en-US" b="1" dirty="0"/>
        </a:p>
      </dgm:t>
    </dgm:pt>
    <dgm:pt modelId="{56ABA325-8F78-48D5-B263-251DF18F25F9}" type="parTrans" cxnId="{B699033E-483A-4BE6-B75A-DC663FF147D9}">
      <dgm:prSet/>
      <dgm:spPr/>
      <dgm:t>
        <a:bodyPr/>
        <a:lstStyle/>
        <a:p>
          <a:endParaRPr lang="en-US"/>
        </a:p>
      </dgm:t>
    </dgm:pt>
    <dgm:pt modelId="{1A5E4A32-3443-485D-AF02-0B2AE584FBDE}" type="sibTrans" cxnId="{B699033E-483A-4BE6-B75A-DC663FF147D9}">
      <dgm:prSet/>
      <dgm:spPr/>
      <dgm:t>
        <a:bodyPr/>
        <a:lstStyle/>
        <a:p>
          <a:endParaRPr lang="en-US"/>
        </a:p>
      </dgm:t>
    </dgm:pt>
    <dgm:pt modelId="{C6C805C8-6816-4467-9DD2-304B930DBEFD}">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Compositions</a:t>
          </a:r>
          <a:endParaRPr lang="en-US" b="1" dirty="0"/>
        </a:p>
      </dgm:t>
    </dgm:pt>
    <dgm:pt modelId="{E3E71E30-DFDE-4556-8903-27FE03AB6517}" type="parTrans" cxnId="{548AA99D-0AEE-4B02-B89E-777C686D58BA}">
      <dgm:prSet/>
      <dgm:spPr/>
      <dgm:t>
        <a:bodyPr/>
        <a:lstStyle/>
        <a:p>
          <a:endParaRPr lang="en-US"/>
        </a:p>
      </dgm:t>
    </dgm:pt>
    <dgm:pt modelId="{298F4835-8882-4F3E-B91F-FCBDFD52236A}" type="sibTrans" cxnId="{548AA99D-0AEE-4B02-B89E-777C686D58BA}">
      <dgm:prSet/>
      <dgm:spPr/>
      <dgm:t>
        <a:bodyPr/>
        <a:lstStyle/>
        <a:p>
          <a:endParaRPr lang="en-US"/>
        </a:p>
      </dgm:t>
    </dgm:pt>
    <dgm:pt modelId="{2513E27A-03B5-45AA-94E3-D9E67534D58B}">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Finite</a:t>
          </a:r>
          <a:r>
            <a:rPr lang="en-US" dirty="0" smtClean="0"/>
            <a:t/>
          </a:r>
          <a:br>
            <a:rPr lang="en-US" dirty="0" smtClean="0"/>
          </a:br>
          <a:r>
            <a:rPr lang="en-US" b="1" dirty="0" smtClean="0"/>
            <a:t>product</a:t>
          </a:r>
          <a:endParaRPr lang="en-US" b="1" dirty="0"/>
        </a:p>
      </dgm:t>
    </dgm:pt>
    <dgm:pt modelId="{F0CA6C6C-DA11-43EE-8140-C52F0922F672}" type="parTrans" cxnId="{77C13FA5-1543-4203-B1A4-7FC26643D065}">
      <dgm:prSet/>
      <dgm:spPr/>
      <dgm:t>
        <a:bodyPr/>
        <a:lstStyle/>
        <a:p>
          <a:endParaRPr lang="en-US"/>
        </a:p>
      </dgm:t>
    </dgm:pt>
    <dgm:pt modelId="{BD1A2C2F-7A70-4928-916A-F0BDE858C97B}" type="sibTrans" cxnId="{77C13FA5-1543-4203-B1A4-7FC26643D065}">
      <dgm:prSet/>
      <dgm:spPr/>
      <dgm:t>
        <a:bodyPr/>
        <a:lstStyle/>
        <a:p>
          <a:endParaRPr lang="en-US"/>
        </a:p>
      </dgm:t>
    </dgm:pt>
    <dgm:pt modelId="{E28042D0-E59C-4903-91A6-A73723C6197A}">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Relation</a:t>
          </a:r>
          <a:r>
            <a:rPr lang="en-US" dirty="0" smtClean="0"/>
            <a:t> </a:t>
          </a:r>
          <a:r>
            <a:rPr lang="en-US" b="1" dirty="0" smtClean="0"/>
            <a:t>product</a:t>
          </a:r>
          <a:endParaRPr lang="en-US" b="1" dirty="0"/>
        </a:p>
      </dgm:t>
    </dgm:pt>
    <dgm:pt modelId="{8BF0814E-468B-4817-9A0C-722D3CFE100A}" type="parTrans" cxnId="{FECEA950-353E-4BA9-93A9-FFDDA6D9B8E1}">
      <dgm:prSet/>
      <dgm:spPr/>
      <dgm:t>
        <a:bodyPr/>
        <a:lstStyle/>
        <a:p>
          <a:endParaRPr lang="en-US"/>
        </a:p>
      </dgm:t>
    </dgm:pt>
    <dgm:pt modelId="{3D4E95F6-D965-404A-81A4-6D9F822FBD02}" type="sibTrans" cxnId="{FECEA950-353E-4BA9-93A9-FFDDA6D9B8E1}">
      <dgm:prSet/>
      <dgm:spPr/>
      <dgm:t>
        <a:bodyPr/>
        <a:lstStyle/>
        <a:p>
          <a:endParaRPr lang="en-US"/>
        </a:p>
      </dgm:t>
    </dgm:pt>
    <dgm:pt modelId="{8F54AC27-83F1-4DD6-9630-C2F6C6E39C26}">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t>External</a:t>
          </a:r>
          <a:endParaRPr lang="en-US" b="1" dirty="0"/>
        </a:p>
      </dgm:t>
    </dgm:pt>
    <dgm:pt modelId="{A25BF5D5-C23C-429A-9325-7B58A4D8738B}" type="parTrans" cxnId="{A5EF508B-D713-49F4-A8FA-61544AAC2B98}">
      <dgm:prSet/>
      <dgm:spPr/>
      <dgm:t>
        <a:bodyPr/>
        <a:lstStyle/>
        <a:p>
          <a:endParaRPr lang="en-US"/>
        </a:p>
      </dgm:t>
    </dgm:pt>
    <dgm:pt modelId="{49A29833-FFE5-4B5D-861B-F0742E8407DF}" type="sibTrans" cxnId="{A5EF508B-D713-49F4-A8FA-61544AAC2B98}">
      <dgm:prSet/>
      <dgm:spPr/>
      <dgm:t>
        <a:bodyPr/>
        <a:lstStyle/>
        <a:p>
          <a:endParaRPr lang="en-US"/>
        </a:p>
      </dgm:t>
    </dgm:pt>
    <dgm:pt modelId="{04A3B0D1-D265-41B9-942F-10849FC0FDC3}" type="pres">
      <dgm:prSet presAssocID="{4BC589B9-2B0F-4D17-B170-285D2C9F1654}" presName="diagram" presStyleCnt="0">
        <dgm:presLayoutVars>
          <dgm:chPref val="1"/>
          <dgm:dir/>
          <dgm:animOne val="branch"/>
          <dgm:animLvl val="lvl"/>
          <dgm:resizeHandles val="exact"/>
        </dgm:presLayoutVars>
      </dgm:prSet>
      <dgm:spPr/>
      <dgm:t>
        <a:bodyPr/>
        <a:lstStyle/>
        <a:p>
          <a:endParaRPr lang="en-US"/>
        </a:p>
      </dgm:t>
    </dgm:pt>
    <dgm:pt modelId="{7B691BB8-7726-4617-894B-7669D1ED9A6C}" type="pres">
      <dgm:prSet presAssocID="{241EBBCB-50EF-46AE-AC16-D2FFC8D724D3}" presName="root1" presStyleCnt="0"/>
      <dgm:spPr/>
    </dgm:pt>
    <dgm:pt modelId="{ED8019AB-8B6E-4AAC-95F7-FAE083D8B4A0}" type="pres">
      <dgm:prSet presAssocID="{241EBBCB-50EF-46AE-AC16-D2FFC8D724D3}" presName="LevelOneTextNode" presStyleLbl="node0" presStyleIdx="0" presStyleCnt="4">
        <dgm:presLayoutVars>
          <dgm:chPref val="3"/>
        </dgm:presLayoutVars>
      </dgm:prSet>
      <dgm:spPr/>
      <dgm:t>
        <a:bodyPr/>
        <a:lstStyle/>
        <a:p>
          <a:endParaRPr lang="en-US"/>
        </a:p>
      </dgm:t>
    </dgm:pt>
    <dgm:pt modelId="{7FC89A72-CA10-45FD-81DF-9AA0BBDB9C3B}" type="pres">
      <dgm:prSet presAssocID="{241EBBCB-50EF-46AE-AC16-D2FFC8D724D3}" presName="level2hierChild" presStyleCnt="0"/>
      <dgm:spPr/>
    </dgm:pt>
    <dgm:pt modelId="{334BA2B3-E165-4EE2-95C0-F6CD6ADF9962}" type="pres">
      <dgm:prSet presAssocID="{053FC710-8A36-412C-BBBC-401B264F1CBE}" presName="conn2-1" presStyleLbl="parChTrans1D2" presStyleIdx="0" presStyleCnt="10"/>
      <dgm:spPr/>
      <dgm:t>
        <a:bodyPr/>
        <a:lstStyle/>
        <a:p>
          <a:endParaRPr lang="en-US"/>
        </a:p>
      </dgm:t>
    </dgm:pt>
    <dgm:pt modelId="{6E881178-1A62-4E7F-B6C2-46129EF0D4D6}" type="pres">
      <dgm:prSet presAssocID="{053FC710-8A36-412C-BBBC-401B264F1CBE}" presName="connTx" presStyleLbl="parChTrans1D2" presStyleIdx="0" presStyleCnt="10"/>
      <dgm:spPr/>
      <dgm:t>
        <a:bodyPr/>
        <a:lstStyle/>
        <a:p>
          <a:endParaRPr lang="en-US"/>
        </a:p>
      </dgm:t>
    </dgm:pt>
    <dgm:pt modelId="{926C3AAD-1016-45FD-ABF9-E3BB859B3438}" type="pres">
      <dgm:prSet presAssocID="{4E3C7796-6861-477F-81ED-52DF48F7EF44}" presName="root2" presStyleCnt="0"/>
      <dgm:spPr/>
    </dgm:pt>
    <dgm:pt modelId="{549CCBCA-3FAB-4F40-8852-C9BD3B2E009F}" type="pres">
      <dgm:prSet presAssocID="{4E3C7796-6861-477F-81ED-52DF48F7EF44}" presName="LevelTwoTextNode" presStyleLbl="node2" presStyleIdx="0" presStyleCnt="10" custLinFactNeighborY="-15954">
        <dgm:presLayoutVars>
          <dgm:chPref val="3"/>
        </dgm:presLayoutVars>
      </dgm:prSet>
      <dgm:spPr/>
      <dgm:t>
        <a:bodyPr/>
        <a:lstStyle/>
        <a:p>
          <a:endParaRPr lang="en-US"/>
        </a:p>
      </dgm:t>
    </dgm:pt>
    <dgm:pt modelId="{3A4F7B2B-0CC7-448D-B4A0-EF2CD09ECA43}" type="pres">
      <dgm:prSet presAssocID="{4E3C7796-6861-477F-81ED-52DF48F7EF44}" presName="level3hierChild" presStyleCnt="0"/>
      <dgm:spPr/>
    </dgm:pt>
    <dgm:pt modelId="{769A58C0-C142-4EDD-8C72-6FB84E56C74A}" type="pres">
      <dgm:prSet presAssocID="{FEC8E422-6BEC-41B7-8401-32A7EA5521AC}" presName="conn2-1" presStyleLbl="parChTrans1D2" presStyleIdx="1" presStyleCnt="10"/>
      <dgm:spPr/>
      <dgm:t>
        <a:bodyPr/>
        <a:lstStyle/>
        <a:p>
          <a:endParaRPr lang="en-US"/>
        </a:p>
      </dgm:t>
    </dgm:pt>
    <dgm:pt modelId="{EAE505AE-EDE5-4EAF-A768-9E2A7DA0EA8B}" type="pres">
      <dgm:prSet presAssocID="{FEC8E422-6BEC-41B7-8401-32A7EA5521AC}" presName="connTx" presStyleLbl="parChTrans1D2" presStyleIdx="1" presStyleCnt="10"/>
      <dgm:spPr/>
      <dgm:t>
        <a:bodyPr/>
        <a:lstStyle/>
        <a:p>
          <a:endParaRPr lang="en-US"/>
        </a:p>
      </dgm:t>
    </dgm:pt>
    <dgm:pt modelId="{EC07FAD3-D5ED-4FE0-8C0D-FEF273B92BCC}" type="pres">
      <dgm:prSet presAssocID="{A427E221-DA0A-4FC5-A86E-7D99A95A17C4}" presName="root2" presStyleCnt="0"/>
      <dgm:spPr/>
    </dgm:pt>
    <dgm:pt modelId="{E29CE88E-026D-4D28-BD63-F2B3CAF6F6FF}" type="pres">
      <dgm:prSet presAssocID="{A427E221-DA0A-4FC5-A86E-7D99A95A17C4}" presName="LevelTwoTextNode" presStyleLbl="node2" presStyleIdx="1" presStyleCnt="10">
        <dgm:presLayoutVars>
          <dgm:chPref val="3"/>
        </dgm:presLayoutVars>
      </dgm:prSet>
      <dgm:spPr/>
      <dgm:t>
        <a:bodyPr/>
        <a:lstStyle/>
        <a:p>
          <a:endParaRPr lang="en-US"/>
        </a:p>
      </dgm:t>
    </dgm:pt>
    <dgm:pt modelId="{60E93D41-75DE-4876-9A78-499A9E45CAFC}" type="pres">
      <dgm:prSet presAssocID="{A427E221-DA0A-4FC5-A86E-7D99A95A17C4}" presName="level3hierChild" presStyleCnt="0"/>
      <dgm:spPr/>
    </dgm:pt>
    <dgm:pt modelId="{1E513CEF-524A-48CC-827C-0F8CA11896E4}" type="pres">
      <dgm:prSet presAssocID="{7FF0F2D3-B6C7-4B59-A130-1BB1CDDB9172}" presName="conn2-1" presStyleLbl="parChTrans1D2" presStyleIdx="2" presStyleCnt="10"/>
      <dgm:spPr/>
      <dgm:t>
        <a:bodyPr/>
        <a:lstStyle/>
        <a:p>
          <a:endParaRPr lang="en-US"/>
        </a:p>
      </dgm:t>
    </dgm:pt>
    <dgm:pt modelId="{4C3CFAD8-1736-4DA1-B36C-72A9033DB32F}" type="pres">
      <dgm:prSet presAssocID="{7FF0F2D3-B6C7-4B59-A130-1BB1CDDB9172}" presName="connTx" presStyleLbl="parChTrans1D2" presStyleIdx="2" presStyleCnt="10"/>
      <dgm:spPr/>
      <dgm:t>
        <a:bodyPr/>
        <a:lstStyle/>
        <a:p>
          <a:endParaRPr lang="en-US"/>
        </a:p>
      </dgm:t>
    </dgm:pt>
    <dgm:pt modelId="{C2716C77-2DB9-43B4-A4C3-2D36EC982C1B}" type="pres">
      <dgm:prSet presAssocID="{15EE2A04-88C0-4DF1-8D22-5887FD5EA5A9}" presName="root2" presStyleCnt="0"/>
      <dgm:spPr/>
    </dgm:pt>
    <dgm:pt modelId="{C3C91735-FACA-4EC1-99F3-30C0665F2B14}" type="pres">
      <dgm:prSet presAssocID="{15EE2A04-88C0-4DF1-8D22-5887FD5EA5A9}" presName="LevelTwoTextNode" presStyleLbl="node2" presStyleIdx="2" presStyleCnt="10">
        <dgm:presLayoutVars>
          <dgm:chPref val="3"/>
        </dgm:presLayoutVars>
      </dgm:prSet>
      <dgm:spPr/>
      <dgm:t>
        <a:bodyPr/>
        <a:lstStyle/>
        <a:p>
          <a:endParaRPr lang="en-US"/>
        </a:p>
      </dgm:t>
    </dgm:pt>
    <dgm:pt modelId="{F1AB38C4-20C9-4816-9555-9D01615144F8}" type="pres">
      <dgm:prSet presAssocID="{15EE2A04-88C0-4DF1-8D22-5887FD5EA5A9}" presName="level3hierChild" presStyleCnt="0"/>
      <dgm:spPr/>
    </dgm:pt>
    <dgm:pt modelId="{D8471EB2-90D3-4DB3-88E2-78454617AF9E}" type="pres">
      <dgm:prSet presAssocID="{E79FF036-C270-4834-9E3C-3C0224B35CC7}" presName="root1" presStyleCnt="0"/>
      <dgm:spPr/>
    </dgm:pt>
    <dgm:pt modelId="{EE0C128E-8CB1-4127-9C88-E7447AA9E4B6}" type="pres">
      <dgm:prSet presAssocID="{E79FF036-C270-4834-9E3C-3C0224B35CC7}" presName="LevelOneTextNode" presStyleLbl="node0" presStyleIdx="1" presStyleCnt="4">
        <dgm:presLayoutVars>
          <dgm:chPref val="3"/>
        </dgm:presLayoutVars>
      </dgm:prSet>
      <dgm:spPr/>
      <dgm:t>
        <a:bodyPr/>
        <a:lstStyle/>
        <a:p>
          <a:endParaRPr lang="en-US"/>
        </a:p>
      </dgm:t>
    </dgm:pt>
    <dgm:pt modelId="{2DD61CFF-B132-4924-B3CB-5866CF7A72EE}" type="pres">
      <dgm:prSet presAssocID="{E79FF036-C270-4834-9E3C-3C0224B35CC7}" presName="level2hierChild" presStyleCnt="0"/>
      <dgm:spPr/>
    </dgm:pt>
    <dgm:pt modelId="{983A9A80-A285-4075-8D48-F26D57B6AD94}" type="pres">
      <dgm:prSet presAssocID="{1EF400A4-571A-4E6F-9AAF-DA7582E90EF5}" presName="conn2-1" presStyleLbl="parChTrans1D2" presStyleIdx="3" presStyleCnt="10"/>
      <dgm:spPr/>
      <dgm:t>
        <a:bodyPr/>
        <a:lstStyle/>
        <a:p>
          <a:endParaRPr lang="en-US"/>
        </a:p>
      </dgm:t>
    </dgm:pt>
    <dgm:pt modelId="{419EE8ED-C149-4D9D-AE52-4643162F86BF}" type="pres">
      <dgm:prSet presAssocID="{1EF400A4-571A-4E6F-9AAF-DA7582E90EF5}" presName="connTx" presStyleLbl="parChTrans1D2" presStyleIdx="3" presStyleCnt="10"/>
      <dgm:spPr/>
      <dgm:t>
        <a:bodyPr/>
        <a:lstStyle/>
        <a:p>
          <a:endParaRPr lang="en-US"/>
        </a:p>
      </dgm:t>
    </dgm:pt>
    <dgm:pt modelId="{7596ADAD-0F7B-4F33-B05C-9EDCDD5FBC40}" type="pres">
      <dgm:prSet presAssocID="{437FFE42-EA4C-4158-B584-D16A7551F80A}" presName="root2" presStyleCnt="0"/>
      <dgm:spPr/>
    </dgm:pt>
    <dgm:pt modelId="{B2FF15D8-ABAC-43DF-9E10-784F52AF4168}" type="pres">
      <dgm:prSet presAssocID="{437FFE42-EA4C-4158-B584-D16A7551F80A}" presName="LevelTwoTextNode" presStyleLbl="node2" presStyleIdx="3" presStyleCnt="10">
        <dgm:presLayoutVars>
          <dgm:chPref val="3"/>
        </dgm:presLayoutVars>
      </dgm:prSet>
      <dgm:spPr/>
      <dgm:t>
        <a:bodyPr/>
        <a:lstStyle/>
        <a:p>
          <a:endParaRPr lang="en-US"/>
        </a:p>
      </dgm:t>
    </dgm:pt>
    <dgm:pt modelId="{80D3F2DA-17A7-4A3F-BB5F-AF42BDC6F8D2}" type="pres">
      <dgm:prSet presAssocID="{437FFE42-EA4C-4158-B584-D16A7551F80A}" presName="level3hierChild" presStyleCnt="0"/>
      <dgm:spPr/>
    </dgm:pt>
    <dgm:pt modelId="{8FAD47A1-7420-4BB9-8527-8D64911FC5EE}" type="pres">
      <dgm:prSet presAssocID="{56ABA325-8F78-48D5-B263-251DF18F25F9}" presName="conn2-1" presStyleLbl="parChTrans1D2" presStyleIdx="4" presStyleCnt="10"/>
      <dgm:spPr/>
      <dgm:t>
        <a:bodyPr/>
        <a:lstStyle/>
        <a:p>
          <a:endParaRPr lang="en-US"/>
        </a:p>
      </dgm:t>
    </dgm:pt>
    <dgm:pt modelId="{1A6B7ADC-19C1-4504-9D43-CDFB6DD7AB06}" type="pres">
      <dgm:prSet presAssocID="{56ABA325-8F78-48D5-B263-251DF18F25F9}" presName="connTx" presStyleLbl="parChTrans1D2" presStyleIdx="4" presStyleCnt="10"/>
      <dgm:spPr/>
      <dgm:t>
        <a:bodyPr/>
        <a:lstStyle/>
        <a:p>
          <a:endParaRPr lang="en-US"/>
        </a:p>
      </dgm:t>
    </dgm:pt>
    <dgm:pt modelId="{2703A053-D52E-4651-A37E-692C47E61EE0}" type="pres">
      <dgm:prSet presAssocID="{D250AC8C-D584-4A84-80B6-344ECF9EB3CE}" presName="root2" presStyleCnt="0"/>
      <dgm:spPr/>
    </dgm:pt>
    <dgm:pt modelId="{BACCA986-3FCA-4BBA-9F54-EA8318A9E3FF}" type="pres">
      <dgm:prSet presAssocID="{D250AC8C-D584-4A84-80B6-344ECF9EB3CE}" presName="LevelTwoTextNode" presStyleLbl="node2" presStyleIdx="4" presStyleCnt="10">
        <dgm:presLayoutVars>
          <dgm:chPref val="3"/>
        </dgm:presLayoutVars>
      </dgm:prSet>
      <dgm:spPr/>
      <dgm:t>
        <a:bodyPr/>
        <a:lstStyle/>
        <a:p>
          <a:endParaRPr lang="en-US"/>
        </a:p>
      </dgm:t>
    </dgm:pt>
    <dgm:pt modelId="{00150BF4-6418-4462-9119-64682EC125C3}" type="pres">
      <dgm:prSet presAssocID="{D250AC8C-D584-4A84-80B6-344ECF9EB3CE}" presName="level3hierChild" presStyleCnt="0"/>
      <dgm:spPr/>
    </dgm:pt>
    <dgm:pt modelId="{924BE5ED-922B-4864-AF10-E99699BDEA9E}" type="pres">
      <dgm:prSet presAssocID="{A25BF5D5-C23C-429A-9325-7B58A4D8738B}" presName="conn2-1" presStyleLbl="parChTrans1D2" presStyleIdx="5" presStyleCnt="10"/>
      <dgm:spPr/>
      <dgm:t>
        <a:bodyPr/>
        <a:lstStyle/>
        <a:p>
          <a:endParaRPr lang="en-US"/>
        </a:p>
      </dgm:t>
    </dgm:pt>
    <dgm:pt modelId="{926C366B-29D2-47EB-82FB-2DDBD6965EC4}" type="pres">
      <dgm:prSet presAssocID="{A25BF5D5-C23C-429A-9325-7B58A4D8738B}" presName="connTx" presStyleLbl="parChTrans1D2" presStyleIdx="5" presStyleCnt="10"/>
      <dgm:spPr/>
      <dgm:t>
        <a:bodyPr/>
        <a:lstStyle/>
        <a:p>
          <a:endParaRPr lang="en-US"/>
        </a:p>
      </dgm:t>
    </dgm:pt>
    <dgm:pt modelId="{C98AAB3C-BBBE-4C85-B67A-8215C4C0BFE2}" type="pres">
      <dgm:prSet presAssocID="{8F54AC27-83F1-4DD6-9630-C2F6C6E39C26}" presName="root2" presStyleCnt="0"/>
      <dgm:spPr/>
    </dgm:pt>
    <dgm:pt modelId="{FDB428B5-E93F-4AC4-9ADF-36BAC5E4057B}" type="pres">
      <dgm:prSet presAssocID="{8F54AC27-83F1-4DD6-9630-C2F6C6E39C26}" presName="LevelTwoTextNode" presStyleLbl="node2" presStyleIdx="5" presStyleCnt="10">
        <dgm:presLayoutVars>
          <dgm:chPref val="3"/>
        </dgm:presLayoutVars>
      </dgm:prSet>
      <dgm:spPr/>
      <dgm:t>
        <a:bodyPr/>
        <a:lstStyle/>
        <a:p>
          <a:endParaRPr lang="en-US"/>
        </a:p>
      </dgm:t>
    </dgm:pt>
    <dgm:pt modelId="{0F338144-6895-439F-BD35-8676B63B7394}" type="pres">
      <dgm:prSet presAssocID="{8F54AC27-83F1-4DD6-9630-C2F6C6E39C26}" presName="level3hierChild" presStyleCnt="0"/>
      <dgm:spPr/>
    </dgm:pt>
    <dgm:pt modelId="{C6180B53-CB46-47DB-9633-3C06F3B3BCBB}" type="pres">
      <dgm:prSet presAssocID="{30EBBB47-D1B4-4897-A323-C932CCD8DF42}" presName="root1" presStyleCnt="0"/>
      <dgm:spPr/>
    </dgm:pt>
    <dgm:pt modelId="{94A4457C-6293-4B81-A089-51E5150FC1BB}" type="pres">
      <dgm:prSet presAssocID="{30EBBB47-D1B4-4897-A323-C932CCD8DF42}" presName="LevelOneTextNode" presStyleLbl="node0" presStyleIdx="2" presStyleCnt="4">
        <dgm:presLayoutVars>
          <dgm:chPref val="3"/>
        </dgm:presLayoutVars>
      </dgm:prSet>
      <dgm:spPr/>
      <dgm:t>
        <a:bodyPr/>
        <a:lstStyle/>
        <a:p>
          <a:endParaRPr lang="en-US"/>
        </a:p>
      </dgm:t>
    </dgm:pt>
    <dgm:pt modelId="{EC7187FB-793D-4AA2-A9F8-AD9CBBC7D947}" type="pres">
      <dgm:prSet presAssocID="{30EBBB47-D1B4-4897-A323-C932CCD8DF42}" presName="level2hierChild" presStyleCnt="0"/>
      <dgm:spPr/>
    </dgm:pt>
    <dgm:pt modelId="{485D6D50-B365-42BB-B8B7-1A7975660421}" type="pres">
      <dgm:prSet presAssocID="{4FC378D8-5907-48DD-B96C-F47327193971}" presName="conn2-1" presStyleLbl="parChTrans1D2" presStyleIdx="6" presStyleCnt="10"/>
      <dgm:spPr/>
      <dgm:t>
        <a:bodyPr/>
        <a:lstStyle/>
        <a:p>
          <a:endParaRPr lang="en-US"/>
        </a:p>
      </dgm:t>
    </dgm:pt>
    <dgm:pt modelId="{F669A106-C635-476D-B40A-062B54AE76A0}" type="pres">
      <dgm:prSet presAssocID="{4FC378D8-5907-48DD-B96C-F47327193971}" presName="connTx" presStyleLbl="parChTrans1D2" presStyleIdx="6" presStyleCnt="10"/>
      <dgm:spPr/>
      <dgm:t>
        <a:bodyPr/>
        <a:lstStyle/>
        <a:p>
          <a:endParaRPr lang="en-US"/>
        </a:p>
      </dgm:t>
    </dgm:pt>
    <dgm:pt modelId="{75A9FDF0-7DD4-43FE-8D77-BD0FAD86F082}" type="pres">
      <dgm:prSet presAssocID="{3FCD3DF1-B669-4F21-8128-626CD5B0FCBE}" presName="root2" presStyleCnt="0"/>
      <dgm:spPr/>
    </dgm:pt>
    <dgm:pt modelId="{FFA442EF-7391-47CE-9EBF-FD40AAC22085}" type="pres">
      <dgm:prSet presAssocID="{3FCD3DF1-B669-4F21-8128-626CD5B0FCBE}" presName="LevelTwoTextNode" presStyleLbl="node2" presStyleIdx="6" presStyleCnt="10">
        <dgm:presLayoutVars>
          <dgm:chPref val="3"/>
        </dgm:presLayoutVars>
      </dgm:prSet>
      <dgm:spPr/>
      <dgm:t>
        <a:bodyPr/>
        <a:lstStyle/>
        <a:p>
          <a:endParaRPr lang="en-US"/>
        </a:p>
      </dgm:t>
    </dgm:pt>
    <dgm:pt modelId="{767786C9-E3E1-42EE-A981-673D83F09A18}" type="pres">
      <dgm:prSet presAssocID="{3FCD3DF1-B669-4F21-8128-626CD5B0FCBE}" presName="level3hierChild" presStyleCnt="0"/>
      <dgm:spPr/>
    </dgm:pt>
    <dgm:pt modelId="{0ACA9972-3BE3-4F1D-8BB7-5B9760F6F65A}" type="pres">
      <dgm:prSet presAssocID="{2753B86D-666E-44FC-98A9-978DC977C192}" presName="conn2-1" presStyleLbl="parChTrans1D2" presStyleIdx="7" presStyleCnt="10"/>
      <dgm:spPr/>
      <dgm:t>
        <a:bodyPr/>
        <a:lstStyle/>
        <a:p>
          <a:endParaRPr lang="en-US"/>
        </a:p>
      </dgm:t>
    </dgm:pt>
    <dgm:pt modelId="{345686CE-B5A0-4E1B-A6C4-6FC9244A5901}" type="pres">
      <dgm:prSet presAssocID="{2753B86D-666E-44FC-98A9-978DC977C192}" presName="connTx" presStyleLbl="parChTrans1D2" presStyleIdx="7" presStyleCnt="10"/>
      <dgm:spPr/>
      <dgm:t>
        <a:bodyPr/>
        <a:lstStyle/>
        <a:p>
          <a:endParaRPr lang="en-US"/>
        </a:p>
      </dgm:t>
    </dgm:pt>
    <dgm:pt modelId="{91F8964B-1B57-4875-BB76-48671C4E883C}" type="pres">
      <dgm:prSet presAssocID="{B87BA166-AA88-4386-A771-E294CEA5870D}" presName="root2" presStyleCnt="0"/>
      <dgm:spPr/>
    </dgm:pt>
    <dgm:pt modelId="{AFE0E19A-2F12-4B1B-8714-E2518B8440AE}" type="pres">
      <dgm:prSet presAssocID="{B87BA166-AA88-4386-A771-E294CEA5870D}" presName="LevelTwoTextNode" presStyleLbl="node2" presStyleIdx="7" presStyleCnt="10">
        <dgm:presLayoutVars>
          <dgm:chPref val="3"/>
        </dgm:presLayoutVars>
      </dgm:prSet>
      <dgm:spPr/>
      <dgm:t>
        <a:bodyPr/>
        <a:lstStyle/>
        <a:p>
          <a:endParaRPr lang="en-US"/>
        </a:p>
      </dgm:t>
    </dgm:pt>
    <dgm:pt modelId="{8A9571D6-1064-4917-83C7-9755D1C7F574}" type="pres">
      <dgm:prSet presAssocID="{B87BA166-AA88-4386-A771-E294CEA5870D}" presName="level3hierChild" presStyleCnt="0"/>
      <dgm:spPr/>
    </dgm:pt>
    <dgm:pt modelId="{6498FD4A-B94E-4B0E-A31D-D6C3E8FC6D66}" type="pres">
      <dgm:prSet presAssocID="{C6C805C8-6816-4467-9DD2-304B930DBEFD}" presName="root1" presStyleCnt="0"/>
      <dgm:spPr/>
    </dgm:pt>
    <dgm:pt modelId="{5A33CE37-3013-438C-AA23-D4FF219E84BC}" type="pres">
      <dgm:prSet presAssocID="{C6C805C8-6816-4467-9DD2-304B930DBEFD}" presName="LevelOneTextNode" presStyleLbl="node0" presStyleIdx="3" presStyleCnt="4">
        <dgm:presLayoutVars>
          <dgm:chPref val="3"/>
        </dgm:presLayoutVars>
      </dgm:prSet>
      <dgm:spPr/>
      <dgm:t>
        <a:bodyPr/>
        <a:lstStyle/>
        <a:p>
          <a:endParaRPr lang="en-US"/>
        </a:p>
      </dgm:t>
    </dgm:pt>
    <dgm:pt modelId="{CD7C9C33-876C-4A40-A423-0D0144553102}" type="pres">
      <dgm:prSet presAssocID="{C6C805C8-6816-4467-9DD2-304B930DBEFD}" presName="level2hierChild" presStyleCnt="0"/>
      <dgm:spPr/>
    </dgm:pt>
    <dgm:pt modelId="{A3410B31-B78B-4F1B-99E5-4A822B3F7B83}" type="pres">
      <dgm:prSet presAssocID="{F0CA6C6C-DA11-43EE-8140-C52F0922F672}" presName="conn2-1" presStyleLbl="parChTrans1D2" presStyleIdx="8" presStyleCnt="10"/>
      <dgm:spPr/>
      <dgm:t>
        <a:bodyPr/>
        <a:lstStyle/>
        <a:p>
          <a:endParaRPr lang="en-US"/>
        </a:p>
      </dgm:t>
    </dgm:pt>
    <dgm:pt modelId="{18020886-5632-488A-9167-1167416725FC}" type="pres">
      <dgm:prSet presAssocID="{F0CA6C6C-DA11-43EE-8140-C52F0922F672}" presName="connTx" presStyleLbl="parChTrans1D2" presStyleIdx="8" presStyleCnt="10"/>
      <dgm:spPr/>
      <dgm:t>
        <a:bodyPr/>
        <a:lstStyle/>
        <a:p>
          <a:endParaRPr lang="en-US"/>
        </a:p>
      </dgm:t>
    </dgm:pt>
    <dgm:pt modelId="{25B64A50-0E51-49B2-BB05-6B598DCC7C61}" type="pres">
      <dgm:prSet presAssocID="{2513E27A-03B5-45AA-94E3-D9E67534D58B}" presName="root2" presStyleCnt="0"/>
      <dgm:spPr/>
    </dgm:pt>
    <dgm:pt modelId="{663AA066-3EE7-4026-B552-5D04DF283FF6}" type="pres">
      <dgm:prSet presAssocID="{2513E27A-03B5-45AA-94E3-D9E67534D58B}" presName="LevelTwoTextNode" presStyleLbl="node2" presStyleIdx="8" presStyleCnt="10">
        <dgm:presLayoutVars>
          <dgm:chPref val="3"/>
        </dgm:presLayoutVars>
      </dgm:prSet>
      <dgm:spPr/>
      <dgm:t>
        <a:bodyPr/>
        <a:lstStyle/>
        <a:p>
          <a:endParaRPr lang="en-US"/>
        </a:p>
      </dgm:t>
    </dgm:pt>
    <dgm:pt modelId="{BD700926-D728-4663-86BD-B884BF63028F}" type="pres">
      <dgm:prSet presAssocID="{2513E27A-03B5-45AA-94E3-D9E67534D58B}" presName="level3hierChild" presStyleCnt="0"/>
      <dgm:spPr/>
    </dgm:pt>
    <dgm:pt modelId="{E518D30D-4867-4367-B9F8-6A2E5EAA0C57}" type="pres">
      <dgm:prSet presAssocID="{8BF0814E-468B-4817-9A0C-722D3CFE100A}" presName="conn2-1" presStyleLbl="parChTrans1D2" presStyleIdx="9" presStyleCnt="10"/>
      <dgm:spPr/>
      <dgm:t>
        <a:bodyPr/>
        <a:lstStyle/>
        <a:p>
          <a:endParaRPr lang="en-US"/>
        </a:p>
      </dgm:t>
    </dgm:pt>
    <dgm:pt modelId="{842E800A-D4A1-496D-B928-B95E2F0E50D0}" type="pres">
      <dgm:prSet presAssocID="{8BF0814E-468B-4817-9A0C-722D3CFE100A}" presName="connTx" presStyleLbl="parChTrans1D2" presStyleIdx="9" presStyleCnt="10"/>
      <dgm:spPr/>
      <dgm:t>
        <a:bodyPr/>
        <a:lstStyle/>
        <a:p>
          <a:endParaRPr lang="en-US"/>
        </a:p>
      </dgm:t>
    </dgm:pt>
    <dgm:pt modelId="{95AE25A1-3199-43BB-AE7F-1FB879252408}" type="pres">
      <dgm:prSet presAssocID="{E28042D0-E59C-4903-91A6-A73723C6197A}" presName="root2" presStyleCnt="0"/>
      <dgm:spPr/>
    </dgm:pt>
    <dgm:pt modelId="{09C7EADF-97C5-4B97-B197-9333DE735193}" type="pres">
      <dgm:prSet presAssocID="{E28042D0-E59C-4903-91A6-A73723C6197A}" presName="LevelTwoTextNode" presStyleLbl="node2" presStyleIdx="9" presStyleCnt="10">
        <dgm:presLayoutVars>
          <dgm:chPref val="3"/>
        </dgm:presLayoutVars>
      </dgm:prSet>
      <dgm:spPr/>
      <dgm:t>
        <a:bodyPr/>
        <a:lstStyle/>
        <a:p>
          <a:endParaRPr lang="en-US"/>
        </a:p>
      </dgm:t>
    </dgm:pt>
    <dgm:pt modelId="{C850C584-9478-44E7-8129-F5FE7483CA84}" type="pres">
      <dgm:prSet presAssocID="{E28042D0-E59C-4903-91A6-A73723C6197A}" presName="level3hierChild" presStyleCnt="0"/>
      <dgm:spPr/>
    </dgm:pt>
  </dgm:ptLst>
  <dgm:cxnLst>
    <dgm:cxn modelId="{B159FF36-DBF4-48D7-91CC-AC7AD9169A8B}" type="presOf" srcId="{E28042D0-E59C-4903-91A6-A73723C6197A}" destId="{09C7EADF-97C5-4B97-B197-9333DE735193}" srcOrd="0" destOrd="0" presId="urn:microsoft.com/office/officeart/2005/8/layout/hierarchy2"/>
    <dgm:cxn modelId="{F0C65A06-108C-4CB3-A990-3DCE6DE91DFB}" type="presOf" srcId="{D250AC8C-D584-4A84-80B6-344ECF9EB3CE}" destId="{BACCA986-3FCA-4BBA-9F54-EA8318A9E3FF}" srcOrd="0" destOrd="0" presId="urn:microsoft.com/office/officeart/2005/8/layout/hierarchy2"/>
    <dgm:cxn modelId="{FECEA950-353E-4BA9-93A9-FFDDA6D9B8E1}" srcId="{C6C805C8-6816-4467-9DD2-304B930DBEFD}" destId="{E28042D0-E59C-4903-91A6-A73723C6197A}" srcOrd="1" destOrd="0" parTransId="{8BF0814E-468B-4817-9A0C-722D3CFE100A}" sibTransId="{3D4E95F6-D965-404A-81A4-6D9F822FBD02}"/>
    <dgm:cxn modelId="{AD111FFB-01F4-4B9F-8232-94A080E475D8}" type="presOf" srcId="{15EE2A04-88C0-4DF1-8D22-5887FD5EA5A9}" destId="{C3C91735-FACA-4EC1-99F3-30C0665F2B14}" srcOrd="0" destOrd="0" presId="urn:microsoft.com/office/officeart/2005/8/layout/hierarchy2"/>
    <dgm:cxn modelId="{9CE34802-E11B-46F7-A686-CC6EBC472461}" srcId="{241EBBCB-50EF-46AE-AC16-D2FFC8D724D3}" destId="{15EE2A04-88C0-4DF1-8D22-5887FD5EA5A9}" srcOrd="2" destOrd="0" parTransId="{7FF0F2D3-B6C7-4B59-A130-1BB1CDDB9172}" sibTransId="{01F31ADA-A190-4A44-9F5C-660670CF9151}"/>
    <dgm:cxn modelId="{3186A119-459D-4DE8-B6DC-CAED8A990515}" srcId="{241EBBCB-50EF-46AE-AC16-D2FFC8D724D3}" destId="{A427E221-DA0A-4FC5-A86E-7D99A95A17C4}" srcOrd="1" destOrd="0" parTransId="{FEC8E422-6BEC-41B7-8401-32A7EA5521AC}" sibTransId="{402C1D0E-D52B-497A-A80D-D61F0A524BFE}"/>
    <dgm:cxn modelId="{927EBCF2-0196-4BD5-819D-91CC2EBF0C85}" type="presOf" srcId="{8F54AC27-83F1-4DD6-9630-C2F6C6E39C26}" destId="{FDB428B5-E93F-4AC4-9ADF-36BAC5E4057B}" srcOrd="0" destOrd="0" presId="urn:microsoft.com/office/officeart/2005/8/layout/hierarchy2"/>
    <dgm:cxn modelId="{CDB6B694-0815-479D-9C79-ACFDBB53F85F}" type="presOf" srcId="{30EBBB47-D1B4-4897-A323-C932CCD8DF42}" destId="{94A4457C-6293-4B81-A089-51E5150FC1BB}" srcOrd="0" destOrd="0" presId="urn:microsoft.com/office/officeart/2005/8/layout/hierarchy2"/>
    <dgm:cxn modelId="{929774D3-2486-4CC4-887D-F4F4DB8C4CD6}" type="presOf" srcId="{2753B86D-666E-44FC-98A9-978DC977C192}" destId="{0ACA9972-3BE3-4F1D-8BB7-5B9760F6F65A}" srcOrd="0" destOrd="0" presId="urn:microsoft.com/office/officeart/2005/8/layout/hierarchy2"/>
    <dgm:cxn modelId="{FAA6EB81-45EE-4361-B84A-BA67863EE107}" type="presOf" srcId="{437FFE42-EA4C-4158-B584-D16A7551F80A}" destId="{B2FF15D8-ABAC-43DF-9E10-784F52AF4168}" srcOrd="0" destOrd="0" presId="urn:microsoft.com/office/officeart/2005/8/layout/hierarchy2"/>
    <dgm:cxn modelId="{6E7976E6-9EB1-4CB6-8B8E-0874E2FDA158}" type="presOf" srcId="{E79FF036-C270-4834-9E3C-3C0224B35CC7}" destId="{EE0C128E-8CB1-4127-9C88-E7447AA9E4B6}" srcOrd="0" destOrd="0" presId="urn:microsoft.com/office/officeart/2005/8/layout/hierarchy2"/>
    <dgm:cxn modelId="{864D5D13-6A29-47B0-8251-B56A656D7C82}" type="presOf" srcId="{B87BA166-AA88-4386-A771-E294CEA5870D}" destId="{AFE0E19A-2F12-4B1B-8714-E2518B8440AE}" srcOrd="0" destOrd="0" presId="urn:microsoft.com/office/officeart/2005/8/layout/hierarchy2"/>
    <dgm:cxn modelId="{A5EF508B-D713-49F4-A8FA-61544AAC2B98}" srcId="{E79FF036-C270-4834-9E3C-3C0224B35CC7}" destId="{8F54AC27-83F1-4DD6-9630-C2F6C6E39C26}" srcOrd="2" destOrd="0" parTransId="{A25BF5D5-C23C-429A-9325-7B58A4D8738B}" sibTransId="{49A29833-FFE5-4B5D-861B-F0742E8407DF}"/>
    <dgm:cxn modelId="{2EA7EF7D-0710-4B00-8840-F18658F8CC32}" srcId="{4BC589B9-2B0F-4D17-B170-285D2C9F1654}" destId="{30EBBB47-D1B4-4897-A323-C932CCD8DF42}" srcOrd="2" destOrd="0" parTransId="{84683DFC-6FDA-4397-87A2-B09B692B5BB0}" sibTransId="{E31CB4D9-14B8-40CB-B632-1938E4B51BE0}"/>
    <dgm:cxn modelId="{548AA99D-0AEE-4B02-B89E-777C686D58BA}" srcId="{4BC589B9-2B0F-4D17-B170-285D2C9F1654}" destId="{C6C805C8-6816-4467-9DD2-304B930DBEFD}" srcOrd="3" destOrd="0" parTransId="{E3E71E30-DFDE-4556-8903-27FE03AB6517}" sibTransId="{298F4835-8882-4F3E-B91F-FCBDFD52236A}"/>
    <dgm:cxn modelId="{A53CF4C5-EA19-45BE-AEC8-A326463C2F11}" type="presOf" srcId="{2513E27A-03B5-45AA-94E3-D9E67534D58B}" destId="{663AA066-3EE7-4026-B552-5D04DF283FF6}" srcOrd="0" destOrd="0" presId="urn:microsoft.com/office/officeart/2005/8/layout/hierarchy2"/>
    <dgm:cxn modelId="{D8A64AB5-AF13-41ED-AECA-35E8825AE131}" type="presOf" srcId="{8BF0814E-468B-4817-9A0C-722D3CFE100A}" destId="{E518D30D-4867-4367-B9F8-6A2E5EAA0C57}" srcOrd="0" destOrd="0" presId="urn:microsoft.com/office/officeart/2005/8/layout/hierarchy2"/>
    <dgm:cxn modelId="{A7718D45-DE63-4ED5-99A5-FF5019278986}" type="presOf" srcId="{1EF400A4-571A-4E6F-9AAF-DA7582E90EF5}" destId="{419EE8ED-C149-4D9D-AE52-4643162F86BF}" srcOrd="1" destOrd="0" presId="urn:microsoft.com/office/officeart/2005/8/layout/hierarchy2"/>
    <dgm:cxn modelId="{A5978FD4-5418-42E6-87D4-49CF3615764F}" type="presOf" srcId="{3FCD3DF1-B669-4F21-8128-626CD5B0FCBE}" destId="{FFA442EF-7391-47CE-9EBF-FD40AAC22085}" srcOrd="0" destOrd="0" presId="urn:microsoft.com/office/officeart/2005/8/layout/hierarchy2"/>
    <dgm:cxn modelId="{6DE7963D-5EB3-46CD-B991-506B27B6C56D}" srcId="{E79FF036-C270-4834-9E3C-3C0224B35CC7}" destId="{437FFE42-EA4C-4158-B584-D16A7551F80A}" srcOrd="0" destOrd="0" parTransId="{1EF400A4-571A-4E6F-9AAF-DA7582E90EF5}" sibTransId="{82BD2D17-49E4-4435-9451-5AD56D8ADFC4}"/>
    <dgm:cxn modelId="{85C2B6C0-5DB3-4D4A-A7CE-BCD7B48AF3CD}" type="presOf" srcId="{A25BF5D5-C23C-429A-9325-7B58A4D8738B}" destId="{926C366B-29D2-47EB-82FB-2DDBD6965EC4}" srcOrd="1" destOrd="0" presId="urn:microsoft.com/office/officeart/2005/8/layout/hierarchy2"/>
    <dgm:cxn modelId="{C13FA5D2-6B17-4DBD-8F5E-20A22790F35D}" type="presOf" srcId="{4FC378D8-5907-48DD-B96C-F47327193971}" destId="{F669A106-C635-476D-B40A-062B54AE76A0}" srcOrd="1" destOrd="0" presId="urn:microsoft.com/office/officeart/2005/8/layout/hierarchy2"/>
    <dgm:cxn modelId="{0D2347DE-996A-42F1-89B7-ED335273CF37}" type="presOf" srcId="{4E3C7796-6861-477F-81ED-52DF48F7EF44}" destId="{549CCBCA-3FAB-4F40-8852-C9BD3B2E009F}" srcOrd="0" destOrd="0" presId="urn:microsoft.com/office/officeart/2005/8/layout/hierarchy2"/>
    <dgm:cxn modelId="{B3E2705B-F7CD-4E18-AF18-F0DB4704EAD2}" type="presOf" srcId="{C6C805C8-6816-4467-9DD2-304B930DBEFD}" destId="{5A33CE37-3013-438C-AA23-D4FF219E84BC}" srcOrd="0" destOrd="0" presId="urn:microsoft.com/office/officeart/2005/8/layout/hierarchy2"/>
    <dgm:cxn modelId="{99FC3C57-5B7E-402A-9B6C-2CD5BCB51566}" type="presOf" srcId="{8BF0814E-468B-4817-9A0C-722D3CFE100A}" destId="{842E800A-D4A1-496D-B928-B95E2F0E50D0}" srcOrd="1" destOrd="0" presId="urn:microsoft.com/office/officeart/2005/8/layout/hierarchy2"/>
    <dgm:cxn modelId="{4803B1B1-62B0-462F-9D15-7A0BD3EB6EF5}" srcId="{241EBBCB-50EF-46AE-AC16-D2FFC8D724D3}" destId="{4E3C7796-6861-477F-81ED-52DF48F7EF44}" srcOrd="0" destOrd="0" parTransId="{053FC710-8A36-412C-BBBC-401B264F1CBE}" sibTransId="{E12CAD3F-34A5-4F89-B79E-46584DD35C19}"/>
    <dgm:cxn modelId="{7E38B7B5-618A-4619-99DB-4D0A9E8EE9E6}" srcId="{4BC589B9-2B0F-4D17-B170-285D2C9F1654}" destId="{241EBBCB-50EF-46AE-AC16-D2FFC8D724D3}" srcOrd="0" destOrd="0" parTransId="{92CB71C1-5536-47D8-A5A4-CF186758115F}" sibTransId="{B7EB7DF1-D934-48E2-BE4D-21E54F21E366}"/>
    <dgm:cxn modelId="{E23AE9CA-A851-40FD-A201-A09428DEEC5C}" type="presOf" srcId="{4FC378D8-5907-48DD-B96C-F47327193971}" destId="{485D6D50-B365-42BB-B8B7-1A7975660421}" srcOrd="0" destOrd="0" presId="urn:microsoft.com/office/officeart/2005/8/layout/hierarchy2"/>
    <dgm:cxn modelId="{1F9493B9-2596-4E3F-B076-F3059989630F}" srcId="{30EBBB47-D1B4-4897-A323-C932CCD8DF42}" destId="{B87BA166-AA88-4386-A771-E294CEA5870D}" srcOrd="1" destOrd="0" parTransId="{2753B86D-666E-44FC-98A9-978DC977C192}" sibTransId="{33CA567F-70A4-44E3-AC91-BB1B6C51DBEA}"/>
    <dgm:cxn modelId="{E4DE2C87-7D0F-4D35-A978-6FEC80C3E1DA}" srcId="{30EBBB47-D1B4-4897-A323-C932CCD8DF42}" destId="{3FCD3DF1-B669-4F21-8128-626CD5B0FCBE}" srcOrd="0" destOrd="0" parTransId="{4FC378D8-5907-48DD-B96C-F47327193971}" sibTransId="{41A9A19F-23E6-4E0C-A5C5-D66FA4684882}"/>
    <dgm:cxn modelId="{DE24901E-BBE5-48C3-9C15-17C3822307D6}" type="presOf" srcId="{FEC8E422-6BEC-41B7-8401-32A7EA5521AC}" destId="{769A58C0-C142-4EDD-8C72-6FB84E56C74A}" srcOrd="0" destOrd="0" presId="urn:microsoft.com/office/officeart/2005/8/layout/hierarchy2"/>
    <dgm:cxn modelId="{88E67F08-6FE2-4DCF-AF86-AFBFFBD2741D}" type="presOf" srcId="{F0CA6C6C-DA11-43EE-8140-C52F0922F672}" destId="{18020886-5632-488A-9167-1167416725FC}" srcOrd="1" destOrd="0" presId="urn:microsoft.com/office/officeart/2005/8/layout/hierarchy2"/>
    <dgm:cxn modelId="{2D89422C-C9A3-4CD1-80D6-56CE37BD3EF5}" type="presOf" srcId="{FEC8E422-6BEC-41B7-8401-32A7EA5521AC}" destId="{EAE505AE-EDE5-4EAF-A768-9E2A7DA0EA8B}" srcOrd="1" destOrd="0" presId="urn:microsoft.com/office/officeart/2005/8/layout/hierarchy2"/>
    <dgm:cxn modelId="{06C123CD-1946-4290-941F-66B481E87D47}" type="presOf" srcId="{F0CA6C6C-DA11-43EE-8140-C52F0922F672}" destId="{A3410B31-B78B-4F1B-99E5-4A822B3F7B83}" srcOrd="0" destOrd="0" presId="urn:microsoft.com/office/officeart/2005/8/layout/hierarchy2"/>
    <dgm:cxn modelId="{42FFF0EB-89D7-4944-9044-3031A3700FC5}" type="presOf" srcId="{241EBBCB-50EF-46AE-AC16-D2FFC8D724D3}" destId="{ED8019AB-8B6E-4AAC-95F7-FAE083D8B4A0}" srcOrd="0" destOrd="0" presId="urn:microsoft.com/office/officeart/2005/8/layout/hierarchy2"/>
    <dgm:cxn modelId="{D9A3C988-BBAE-4597-9B93-ED3EFFE02409}" type="presOf" srcId="{053FC710-8A36-412C-BBBC-401B264F1CBE}" destId="{6E881178-1A62-4E7F-B6C2-46129EF0D4D6}" srcOrd="1" destOrd="0" presId="urn:microsoft.com/office/officeart/2005/8/layout/hierarchy2"/>
    <dgm:cxn modelId="{74AEBFB1-A284-4656-84DB-04A3E23E42B2}" type="presOf" srcId="{56ABA325-8F78-48D5-B263-251DF18F25F9}" destId="{1A6B7ADC-19C1-4504-9D43-CDFB6DD7AB06}" srcOrd="1" destOrd="0" presId="urn:microsoft.com/office/officeart/2005/8/layout/hierarchy2"/>
    <dgm:cxn modelId="{B699033E-483A-4BE6-B75A-DC663FF147D9}" srcId="{E79FF036-C270-4834-9E3C-3C0224B35CC7}" destId="{D250AC8C-D584-4A84-80B6-344ECF9EB3CE}" srcOrd="1" destOrd="0" parTransId="{56ABA325-8F78-48D5-B263-251DF18F25F9}" sibTransId="{1A5E4A32-3443-485D-AF02-0B2AE584FBDE}"/>
    <dgm:cxn modelId="{0FF1DCF7-98A3-4064-A6C8-6545CB6496D5}" type="presOf" srcId="{1EF400A4-571A-4E6F-9AAF-DA7582E90EF5}" destId="{983A9A80-A285-4075-8D48-F26D57B6AD94}" srcOrd="0" destOrd="0" presId="urn:microsoft.com/office/officeart/2005/8/layout/hierarchy2"/>
    <dgm:cxn modelId="{D33BCEB5-4A3D-4FDE-9B37-CFD550D7F445}" type="presOf" srcId="{053FC710-8A36-412C-BBBC-401B264F1CBE}" destId="{334BA2B3-E165-4EE2-95C0-F6CD6ADF9962}" srcOrd="0" destOrd="0" presId="urn:microsoft.com/office/officeart/2005/8/layout/hierarchy2"/>
    <dgm:cxn modelId="{A42B8553-F06D-42E4-9422-FC7FDFD81965}" type="presOf" srcId="{2753B86D-666E-44FC-98A9-978DC977C192}" destId="{345686CE-B5A0-4E1B-A6C4-6FC9244A5901}" srcOrd="1" destOrd="0" presId="urn:microsoft.com/office/officeart/2005/8/layout/hierarchy2"/>
    <dgm:cxn modelId="{C7063D45-C55F-4E45-AD10-A6DB5DD3FFA7}" type="presOf" srcId="{56ABA325-8F78-48D5-B263-251DF18F25F9}" destId="{8FAD47A1-7420-4BB9-8527-8D64911FC5EE}" srcOrd="0" destOrd="0" presId="urn:microsoft.com/office/officeart/2005/8/layout/hierarchy2"/>
    <dgm:cxn modelId="{2B227DEC-D779-4AC4-83DD-BEC08EF66802}" type="presOf" srcId="{A25BF5D5-C23C-429A-9325-7B58A4D8738B}" destId="{924BE5ED-922B-4864-AF10-E99699BDEA9E}" srcOrd="0" destOrd="0" presId="urn:microsoft.com/office/officeart/2005/8/layout/hierarchy2"/>
    <dgm:cxn modelId="{36A5AD29-DD48-4FBB-893B-D71B2E078268}" type="presOf" srcId="{A427E221-DA0A-4FC5-A86E-7D99A95A17C4}" destId="{E29CE88E-026D-4D28-BD63-F2B3CAF6F6FF}" srcOrd="0" destOrd="0" presId="urn:microsoft.com/office/officeart/2005/8/layout/hierarchy2"/>
    <dgm:cxn modelId="{C69A9A3B-EC03-4DCE-B86E-337FDE2746E8}" type="presOf" srcId="{7FF0F2D3-B6C7-4B59-A130-1BB1CDDB9172}" destId="{4C3CFAD8-1736-4DA1-B36C-72A9033DB32F}" srcOrd="1" destOrd="0" presId="urn:microsoft.com/office/officeart/2005/8/layout/hierarchy2"/>
    <dgm:cxn modelId="{D19EE0D1-B51F-4382-A948-BB6D6B680A47}" srcId="{4BC589B9-2B0F-4D17-B170-285D2C9F1654}" destId="{E79FF036-C270-4834-9E3C-3C0224B35CC7}" srcOrd="1" destOrd="0" parTransId="{5464B4A5-051D-4727-95FC-2F78339FD642}" sibTransId="{C437B223-1CD0-492B-802D-043A7EAA2066}"/>
    <dgm:cxn modelId="{62C4C6CE-A715-4841-A5AC-8D83B1621F3C}" type="presOf" srcId="{4BC589B9-2B0F-4D17-B170-285D2C9F1654}" destId="{04A3B0D1-D265-41B9-942F-10849FC0FDC3}" srcOrd="0" destOrd="0" presId="urn:microsoft.com/office/officeart/2005/8/layout/hierarchy2"/>
    <dgm:cxn modelId="{77C13FA5-1543-4203-B1A4-7FC26643D065}" srcId="{C6C805C8-6816-4467-9DD2-304B930DBEFD}" destId="{2513E27A-03B5-45AA-94E3-D9E67534D58B}" srcOrd="0" destOrd="0" parTransId="{F0CA6C6C-DA11-43EE-8140-C52F0922F672}" sibTransId="{BD1A2C2F-7A70-4928-916A-F0BDE858C97B}"/>
    <dgm:cxn modelId="{A2E7AF8B-8C4F-47D4-8502-43B63248EDAF}" type="presOf" srcId="{7FF0F2D3-B6C7-4B59-A130-1BB1CDDB9172}" destId="{1E513CEF-524A-48CC-827C-0F8CA11896E4}" srcOrd="0" destOrd="0" presId="urn:microsoft.com/office/officeart/2005/8/layout/hierarchy2"/>
    <dgm:cxn modelId="{E5C044E3-2661-41CA-8BAD-50D20A03915B}" type="presParOf" srcId="{04A3B0D1-D265-41B9-942F-10849FC0FDC3}" destId="{7B691BB8-7726-4617-894B-7669D1ED9A6C}" srcOrd="0" destOrd="0" presId="urn:microsoft.com/office/officeart/2005/8/layout/hierarchy2"/>
    <dgm:cxn modelId="{1DE0D248-ECEF-42E5-A162-4733A0EEFFD0}" type="presParOf" srcId="{7B691BB8-7726-4617-894B-7669D1ED9A6C}" destId="{ED8019AB-8B6E-4AAC-95F7-FAE083D8B4A0}" srcOrd="0" destOrd="0" presId="urn:microsoft.com/office/officeart/2005/8/layout/hierarchy2"/>
    <dgm:cxn modelId="{B63F228B-B750-4A92-B5C1-5E41FDAB51D8}" type="presParOf" srcId="{7B691BB8-7726-4617-894B-7669D1ED9A6C}" destId="{7FC89A72-CA10-45FD-81DF-9AA0BBDB9C3B}" srcOrd="1" destOrd="0" presId="urn:microsoft.com/office/officeart/2005/8/layout/hierarchy2"/>
    <dgm:cxn modelId="{4397177E-5080-47C9-81D1-2848DF3C5B3E}" type="presParOf" srcId="{7FC89A72-CA10-45FD-81DF-9AA0BBDB9C3B}" destId="{334BA2B3-E165-4EE2-95C0-F6CD6ADF9962}" srcOrd="0" destOrd="0" presId="urn:microsoft.com/office/officeart/2005/8/layout/hierarchy2"/>
    <dgm:cxn modelId="{F1E9FA69-125F-4B83-B990-CA8775B6B39E}" type="presParOf" srcId="{334BA2B3-E165-4EE2-95C0-F6CD6ADF9962}" destId="{6E881178-1A62-4E7F-B6C2-46129EF0D4D6}" srcOrd="0" destOrd="0" presId="urn:microsoft.com/office/officeart/2005/8/layout/hierarchy2"/>
    <dgm:cxn modelId="{04336789-404B-4CCC-8993-CEE2091A6B93}" type="presParOf" srcId="{7FC89A72-CA10-45FD-81DF-9AA0BBDB9C3B}" destId="{926C3AAD-1016-45FD-ABF9-E3BB859B3438}" srcOrd="1" destOrd="0" presId="urn:microsoft.com/office/officeart/2005/8/layout/hierarchy2"/>
    <dgm:cxn modelId="{EF0D5DB9-E2DF-4F24-9424-A80C25438073}" type="presParOf" srcId="{926C3AAD-1016-45FD-ABF9-E3BB859B3438}" destId="{549CCBCA-3FAB-4F40-8852-C9BD3B2E009F}" srcOrd="0" destOrd="0" presId="urn:microsoft.com/office/officeart/2005/8/layout/hierarchy2"/>
    <dgm:cxn modelId="{25743936-CE85-412F-B4AD-BA31F8170D5F}" type="presParOf" srcId="{926C3AAD-1016-45FD-ABF9-E3BB859B3438}" destId="{3A4F7B2B-0CC7-448D-B4A0-EF2CD09ECA43}" srcOrd="1" destOrd="0" presId="urn:microsoft.com/office/officeart/2005/8/layout/hierarchy2"/>
    <dgm:cxn modelId="{0917E9B5-F7E5-4EA5-9BC0-BC4C5BB350C1}" type="presParOf" srcId="{7FC89A72-CA10-45FD-81DF-9AA0BBDB9C3B}" destId="{769A58C0-C142-4EDD-8C72-6FB84E56C74A}" srcOrd="2" destOrd="0" presId="urn:microsoft.com/office/officeart/2005/8/layout/hierarchy2"/>
    <dgm:cxn modelId="{9CA3D1E8-B15B-4777-8F7A-052DE2F35902}" type="presParOf" srcId="{769A58C0-C142-4EDD-8C72-6FB84E56C74A}" destId="{EAE505AE-EDE5-4EAF-A768-9E2A7DA0EA8B}" srcOrd="0" destOrd="0" presId="urn:microsoft.com/office/officeart/2005/8/layout/hierarchy2"/>
    <dgm:cxn modelId="{25A809F2-712C-475E-A24B-668D6BE564F5}" type="presParOf" srcId="{7FC89A72-CA10-45FD-81DF-9AA0BBDB9C3B}" destId="{EC07FAD3-D5ED-4FE0-8C0D-FEF273B92BCC}" srcOrd="3" destOrd="0" presId="urn:microsoft.com/office/officeart/2005/8/layout/hierarchy2"/>
    <dgm:cxn modelId="{BD91DC7C-97A2-48D6-A425-3B0026BE7641}" type="presParOf" srcId="{EC07FAD3-D5ED-4FE0-8C0D-FEF273B92BCC}" destId="{E29CE88E-026D-4D28-BD63-F2B3CAF6F6FF}" srcOrd="0" destOrd="0" presId="urn:microsoft.com/office/officeart/2005/8/layout/hierarchy2"/>
    <dgm:cxn modelId="{4DEE0A2F-895D-49B5-8F0A-78A837C201E3}" type="presParOf" srcId="{EC07FAD3-D5ED-4FE0-8C0D-FEF273B92BCC}" destId="{60E93D41-75DE-4876-9A78-499A9E45CAFC}" srcOrd="1" destOrd="0" presId="urn:microsoft.com/office/officeart/2005/8/layout/hierarchy2"/>
    <dgm:cxn modelId="{2BA8BC25-456D-41B0-9B10-10CB248E5E6C}" type="presParOf" srcId="{7FC89A72-CA10-45FD-81DF-9AA0BBDB9C3B}" destId="{1E513CEF-524A-48CC-827C-0F8CA11896E4}" srcOrd="4" destOrd="0" presId="urn:microsoft.com/office/officeart/2005/8/layout/hierarchy2"/>
    <dgm:cxn modelId="{07C29507-BE9F-48B8-BF5D-3C345C888D92}" type="presParOf" srcId="{1E513CEF-524A-48CC-827C-0F8CA11896E4}" destId="{4C3CFAD8-1736-4DA1-B36C-72A9033DB32F}" srcOrd="0" destOrd="0" presId="urn:microsoft.com/office/officeart/2005/8/layout/hierarchy2"/>
    <dgm:cxn modelId="{2A556DC4-BEFF-4525-ACC4-F7862FE13BBF}" type="presParOf" srcId="{7FC89A72-CA10-45FD-81DF-9AA0BBDB9C3B}" destId="{C2716C77-2DB9-43B4-A4C3-2D36EC982C1B}" srcOrd="5" destOrd="0" presId="urn:microsoft.com/office/officeart/2005/8/layout/hierarchy2"/>
    <dgm:cxn modelId="{0C6C57D2-5202-4B4E-9B35-2448A505829C}" type="presParOf" srcId="{C2716C77-2DB9-43B4-A4C3-2D36EC982C1B}" destId="{C3C91735-FACA-4EC1-99F3-30C0665F2B14}" srcOrd="0" destOrd="0" presId="urn:microsoft.com/office/officeart/2005/8/layout/hierarchy2"/>
    <dgm:cxn modelId="{EA0F597C-52AA-444F-B877-B62BF5687860}" type="presParOf" srcId="{C2716C77-2DB9-43B4-A4C3-2D36EC982C1B}" destId="{F1AB38C4-20C9-4816-9555-9D01615144F8}" srcOrd="1" destOrd="0" presId="urn:microsoft.com/office/officeart/2005/8/layout/hierarchy2"/>
    <dgm:cxn modelId="{E79A5C9D-FD8D-4AF2-A5AD-88D1CDB0DFE9}" type="presParOf" srcId="{04A3B0D1-D265-41B9-942F-10849FC0FDC3}" destId="{D8471EB2-90D3-4DB3-88E2-78454617AF9E}" srcOrd="1" destOrd="0" presId="urn:microsoft.com/office/officeart/2005/8/layout/hierarchy2"/>
    <dgm:cxn modelId="{6F370425-4951-4EBE-A41A-C455C33E4B3E}" type="presParOf" srcId="{D8471EB2-90D3-4DB3-88E2-78454617AF9E}" destId="{EE0C128E-8CB1-4127-9C88-E7447AA9E4B6}" srcOrd="0" destOrd="0" presId="urn:microsoft.com/office/officeart/2005/8/layout/hierarchy2"/>
    <dgm:cxn modelId="{75DE114D-E16E-43FE-8C9A-F6E8727DD67E}" type="presParOf" srcId="{D8471EB2-90D3-4DB3-88E2-78454617AF9E}" destId="{2DD61CFF-B132-4924-B3CB-5866CF7A72EE}" srcOrd="1" destOrd="0" presId="urn:microsoft.com/office/officeart/2005/8/layout/hierarchy2"/>
    <dgm:cxn modelId="{AFFDE585-3AF5-4ADA-8590-0502CED70C7E}" type="presParOf" srcId="{2DD61CFF-B132-4924-B3CB-5866CF7A72EE}" destId="{983A9A80-A285-4075-8D48-F26D57B6AD94}" srcOrd="0" destOrd="0" presId="urn:microsoft.com/office/officeart/2005/8/layout/hierarchy2"/>
    <dgm:cxn modelId="{DB6905D7-0E87-430E-A85F-F8B597C71970}" type="presParOf" srcId="{983A9A80-A285-4075-8D48-F26D57B6AD94}" destId="{419EE8ED-C149-4D9D-AE52-4643162F86BF}" srcOrd="0" destOrd="0" presId="urn:microsoft.com/office/officeart/2005/8/layout/hierarchy2"/>
    <dgm:cxn modelId="{08A7B0E4-DF28-4CE8-A00B-AC38BE83DD38}" type="presParOf" srcId="{2DD61CFF-B132-4924-B3CB-5866CF7A72EE}" destId="{7596ADAD-0F7B-4F33-B05C-9EDCDD5FBC40}" srcOrd="1" destOrd="0" presId="urn:microsoft.com/office/officeart/2005/8/layout/hierarchy2"/>
    <dgm:cxn modelId="{7680894F-344C-4B8A-BADE-4023777CFF16}" type="presParOf" srcId="{7596ADAD-0F7B-4F33-B05C-9EDCDD5FBC40}" destId="{B2FF15D8-ABAC-43DF-9E10-784F52AF4168}" srcOrd="0" destOrd="0" presId="urn:microsoft.com/office/officeart/2005/8/layout/hierarchy2"/>
    <dgm:cxn modelId="{32467649-A221-4C0E-BD06-376790380536}" type="presParOf" srcId="{7596ADAD-0F7B-4F33-B05C-9EDCDD5FBC40}" destId="{80D3F2DA-17A7-4A3F-BB5F-AF42BDC6F8D2}" srcOrd="1" destOrd="0" presId="urn:microsoft.com/office/officeart/2005/8/layout/hierarchy2"/>
    <dgm:cxn modelId="{1B1D5E63-B7E8-4696-A8C3-47A4E7E9583E}" type="presParOf" srcId="{2DD61CFF-B132-4924-B3CB-5866CF7A72EE}" destId="{8FAD47A1-7420-4BB9-8527-8D64911FC5EE}" srcOrd="2" destOrd="0" presId="urn:microsoft.com/office/officeart/2005/8/layout/hierarchy2"/>
    <dgm:cxn modelId="{239F6426-5A63-41F4-80A4-F845A037A58B}" type="presParOf" srcId="{8FAD47A1-7420-4BB9-8527-8D64911FC5EE}" destId="{1A6B7ADC-19C1-4504-9D43-CDFB6DD7AB06}" srcOrd="0" destOrd="0" presId="urn:microsoft.com/office/officeart/2005/8/layout/hierarchy2"/>
    <dgm:cxn modelId="{804B08CD-388F-45AE-A01E-1B439706C4E8}" type="presParOf" srcId="{2DD61CFF-B132-4924-B3CB-5866CF7A72EE}" destId="{2703A053-D52E-4651-A37E-692C47E61EE0}" srcOrd="3" destOrd="0" presId="urn:microsoft.com/office/officeart/2005/8/layout/hierarchy2"/>
    <dgm:cxn modelId="{D51E0649-3A95-469C-AEE7-C23F0F5A0E72}" type="presParOf" srcId="{2703A053-D52E-4651-A37E-692C47E61EE0}" destId="{BACCA986-3FCA-4BBA-9F54-EA8318A9E3FF}" srcOrd="0" destOrd="0" presId="urn:microsoft.com/office/officeart/2005/8/layout/hierarchy2"/>
    <dgm:cxn modelId="{F2AC8B31-C905-4642-B6B3-0AE45A7C303E}" type="presParOf" srcId="{2703A053-D52E-4651-A37E-692C47E61EE0}" destId="{00150BF4-6418-4462-9119-64682EC125C3}" srcOrd="1" destOrd="0" presId="urn:microsoft.com/office/officeart/2005/8/layout/hierarchy2"/>
    <dgm:cxn modelId="{AB206B30-47F0-46E6-90FA-9DEED22B2DBF}" type="presParOf" srcId="{2DD61CFF-B132-4924-B3CB-5866CF7A72EE}" destId="{924BE5ED-922B-4864-AF10-E99699BDEA9E}" srcOrd="4" destOrd="0" presId="urn:microsoft.com/office/officeart/2005/8/layout/hierarchy2"/>
    <dgm:cxn modelId="{28680590-9DA7-44F4-B236-344485938793}" type="presParOf" srcId="{924BE5ED-922B-4864-AF10-E99699BDEA9E}" destId="{926C366B-29D2-47EB-82FB-2DDBD6965EC4}" srcOrd="0" destOrd="0" presId="urn:microsoft.com/office/officeart/2005/8/layout/hierarchy2"/>
    <dgm:cxn modelId="{817C2BBA-3317-4E6A-B6CE-E37F55A6E879}" type="presParOf" srcId="{2DD61CFF-B132-4924-B3CB-5866CF7A72EE}" destId="{C98AAB3C-BBBE-4C85-B67A-8215C4C0BFE2}" srcOrd="5" destOrd="0" presId="urn:microsoft.com/office/officeart/2005/8/layout/hierarchy2"/>
    <dgm:cxn modelId="{486858C5-D989-4B78-A2EF-93F4B5BE2D0C}" type="presParOf" srcId="{C98AAB3C-BBBE-4C85-B67A-8215C4C0BFE2}" destId="{FDB428B5-E93F-4AC4-9ADF-36BAC5E4057B}" srcOrd="0" destOrd="0" presId="urn:microsoft.com/office/officeart/2005/8/layout/hierarchy2"/>
    <dgm:cxn modelId="{408C32D4-8165-44FC-B2D5-3B9F769F5E0C}" type="presParOf" srcId="{C98AAB3C-BBBE-4C85-B67A-8215C4C0BFE2}" destId="{0F338144-6895-439F-BD35-8676B63B7394}" srcOrd="1" destOrd="0" presId="urn:microsoft.com/office/officeart/2005/8/layout/hierarchy2"/>
    <dgm:cxn modelId="{EC4CB3AD-2F78-4C88-9C89-F4DCE83A3896}" type="presParOf" srcId="{04A3B0D1-D265-41B9-942F-10849FC0FDC3}" destId="{C6180B53-CB46-47DB-9633-3C06F3B3BCBB}" srcOrd="2" destOrd="0" presId="urn:microsoft.com/office/officeart/2005/8/layout/hierarchy2"/>
    <dgm:cxn modelId="{FB5A4F2B-5EE4-4E05-B7E8-AE43F2EABDD5}" type="presParOf" srcId="{C6180B53-CB46-47DB-9633-3C06F3B3BCBB}" destId="{94A4457C-6293-4B81-A089-51E5150FC1BB}" srcOrd="0" destOrd="0" presId="urn:microsoft.com/office/officeart/2005/8/layout/hierarchy2"/>
    <dgm:cxn modelId="{E0CECA02-9BF7-4B2B-9A6A-D523A00D7343}" type="presParOf" srcId="{C6180B53-CB46-47DB-9633-3C06F3B3BCBB}" destId="{EC7187FB-793D-4AA2-A9F8-AD9CBBC7D947}" srcOrd="1" destOrd="0" presId="urn:microsoft.com/office/officeart/2005/8/layout/hierarchy2"/>
    <dgm:cxn modelId="{8F22BE00-9A1A-4930-9DE1-5B65A5882D07}" type="presParOf" srcId="{EC7187FB-793D-4AA2-A9F8-AD9CBBC7D947}" destId="{485D6D50-B365-42BB-B8B7-1A7975660421}" srcOrd="0" destOrd="0" presId="urn:microsoft.com/office/officeart/2005/8/layout/hierarchy2"/>
    <dgm:cxn modelId="{59F0DE0C-1E52-46A1-8C6E-6E380F32B640}" type="presParOf" srcId="{485D6D50-B365-42BB-B8B7-1A7975660421}" destId="{F669A106-C635-476D-B40A-062B54AE76A0}" srcOrd="0" destOrd="0" presId="urn:microsoft.com/office/officeart/2005/8/layout/hierarchy2"/>
    <dgm:cxn modelId="{B2979451-00E4-4596-9211-83CFE0C0927B}" type="presParOf" srcId="{EC7187FB-793D-4AA2-A9F8-AD9CBBC7D947}" destId="{75A9FDF0-7DD4-43FE-8D77-BD0FAD86F082}" srcOrd="1" destOrd="0" presId="urn:microsoft.com/office/officeart/2005/8/layout/hierarchy2"/>
    <dgm:cxn modelId="{7FCD5427-9371-4ED0-A87A-C6D525820C83}" type="presParOf" srcId="{75A9FDF0-7DD4-43FE-8D77-BD0FAD86F082}" destId="{FFA442EF-7391-47CE-9EBF-FD40AAC22085}" srcOrd="0" destOrd="0" presId="urn:microsoft.com/office/officeart/2005/8/layout/hierarchy2"/>
    <dgm:cxn modelId="{9D936307-82E8-4E04-9BE7-2B1F9D867143}" type="presParOf" srcId="{75A9FDF0-7DD4-43FE-8D77-BD0FAD86F082}" destId="{767786C9-E3E1-42EE-A981-673D83F09A18}" srcOrd="1" destOrd="0" presId="urn:microsoft.com/office/officeart/2005/8/layout/hierarchy2"/>
    <dgm:cxn modelId="{733DF826-35DC-4109-AEA0-AF11AF31301C}" type="presParOf" srcId="{EC7187FB-793D-4AA2-A9F8-AD9CBBC7D947}" destId="{0ACA9972-3BE3-4F1D-8BB7-5B9760F6F65A}" srcOrd="2" destOrd="0" presId="urn:microsoft.com/office/officeart/2005/8/layout/hierarchy2"/>
    <dgm:cxn modelId="{606C4F84-3787-408A-9502-E02F002C4BB7}" type="presParOf" srcId="{0ACA9972-3BE3-4F1D-8BB7-5B9760F6F65A}" destId="{345686CE-B5A0-4E1B-A6C4-6FC9244A5901}" srcOrd="0" destOrd="0" presId="urn:microsoft.com/office/officeart/2005/8/layout/hierarchy2"/>
    <dgm:cxn modelId="{2E992A9D-A2E7-4450-A88D-388452B2372A}" type="presParOf" srcId="{EC7187FB-793D-4AA2-A9F8-AD9CBBC7D947}" destId="{91F8964B-1B57-4875-BB76-48671C4E883C}" srcOrd="3" destOrd="0" presId="urn:microsoft.com/office/officeart/2005/8/layout/hierarchy2"/>
    <dgm:cxn modelId="{1567984E-854E-44D0-8967-4E3DE80FCFCF}" type="presParOf" srcId="{91F8964B-1B57-4875-BB76-48671C4E883C}" destId="{AFE0E19A-2F12-4B1B-8714-E2518B8440AE}" srcOrd="0" destOrd="0" presId="urn:microsoft.com/office/officeart/2005/8/layout/hierarchy2"/>
    <dgm:cxn modelId="{203B5295-F7D6-4FBA-96F3-A93B8BD5FE6E}" type="presParOf" srcId="{91F8964B-1B57-4875-BB76-48671C4E883C}" destId="{8A9571D6-1064-4917-83C7-9755D1C7F574}" srcOrd="1" destOrd="0" presId="urn:microsoft.com/office/officeart/2005/8/layout/hierarchy2"/>
    <dgm:cxn modelId="{CA27AA5B-A47A-4A19-9B31-0B1F3820871B}" type="presParOf" srcId="{04A3B0D1-D265-41B9-942F-10849FC0FDC3}" destId="{6498FD4A-B94E-4B0E-A31D-D6C3E8FC6D66}" srcOrd="3" destOrd="0" presId="urn:microsoft.com/office/officeart/2005/8/layout/hierarchy2"/>
    <dgm:cxn modelId="{74791073-E372-45B3-BDD1-9C315D342EF1}" type="presParOf" srcId="{6498FD4A-B94E-4B0E-A31D-D6C3E8FC6D66}" destId="{5A33CE37-3013-438C-AA23-D4FF219E84BC}" srcOrd="0" destOrd="0" presId="urn:microsoft.com/office/officeart/2005/8/layout/hierarchy2"/>
    <dgm:cxn modelId="{D2EC5419-BDDC-42C8-B2CA-A6D4502D7861}" type="presParOf" srcId="{6498FD4A-B94E-4B0E-A31D-D6C3E8FC6D66}" destId="{CD7C9C33-876C-4A40-A423-0D0144553102}" srcOrd="1" destOrd="0" presId="urn:microsoft.com/office/officeart/2005/8/layout/hierarchy2"/>
    <dgm:cxn modelId="{EB0F8B1A-79CC-459C-B08D-3D9458C3AA17}" type="presParOf" srcId="{CD7C9C33-876C-4A40-A423-0D0144553102}" destId="{A3410B31-B78B-4F1B-99E5-4A822B3F7B83}" srcOrd="0" destOrd="0" presId="urn:microsoft.com/office/officeart/2005/8/layout/hierarchy2"/>
    <dgm:cxn modelId="{09383B60-091F-4246-A116-7534D1F3AD95}" type="presParOf" srcId="{A3410B31-B78B-4F1B-99E5-4A822B3F7B83}" destId="{18020886-5632-488A-9167-1167416725FC}" srcOrd="0" destOrd="0" presId="urn:microsoft.com/office/officeart/2005/8/layout/hierarchy2"/>
    <dgm:cxn modelId="{B2B69C34-68BC-43A5-9036-88A01548764F}" type="presParOf" srcId="{CD7C9C33-876C-4A40-A423-0D0144553102}" destId="{25B64A50-0E51-49B2-BB05-6B598DCC7C61}" srcOrd="1" destOrd="0" presId="urn:microsoft.com/office/officeart/2005/8/layout/hierarchy2"/>
    <dgm:cxn modelId="{C4A2F0BD-36B0-4013-BBF3-E50CE9B13CAF}" type="presParOf" srcId="{25B64A50-0E51-49B2-BB05-6B598DCC7C61}" destId="{663AA066-3EE7-4026-B552-5D04DF283FF6}" srcOrd="0" destOrd="0" presId="urn:microsoft.com/office/officeart/2005/8/layout/hierarchy2"/>
    <dgm:cxn modelId="{DC6A8176-A37B-44E7-8465-FADF4CEE75FD}" type="presParOf" srcId="{25B64A50-0E51-49B2-BB05-6B598DCC7C61}" destId="{BD700926-D728-4663-86BD-B884BF63028F}" srcOrd="1" destOrd="0" presId="urn:microsoft.com/office/officeart/2005/8/layout/hierarchy2"/>
    <dgm:cxn modelId="{368505C2-0089-432D-AC2C-E38884622A3A}" type="presParOf" srcId="{CD7C9C33-876C-4A40-A423-0D0144553102}" destId="{E518D30D-4867-4367-B9F8-6A2E5EAA0C57}" srcOrd="2" destOrd="0" presId="urn:microsoft.com/office/officeart/2005/8/layout/hierarchy2"/>
    <dgm:cxn modelId="{598D2D75-77CF-467D-A6F6-770EF7A6135D}" type="presParOf" srcId="{E518D30D-4867-4367-B9F8-6A2E5EAA0C57}" destId="{842E800A-D4A1-496D-B928-B95E2F0E50D0}" srcOrd="0" destOrd="0" presId="urn:microsoft.com/office/officeart/2005/8/layout/hierarchy2"/>
    <dgm:cxn modelId="{5A413AFF-B22F-4446-8697-F94D4D7C5033}" type="presParOf" srcId="{CD7C9C33-876C-4A40-A423-0D0144553102}" destId="{95AE25A1-3199-43BB-AE7F-1FB879252408}" srcOrd="3" destOrd="0" presId="urn:microsoft.com/office/officeart/2005/8/layout/hierarchy2"/>
    <dgm:cxn modelId="{05C29E12-E851-4C9F-BA20-3A8AAD472311}" type="presParOf" srcId="{95AE25A1-3199-43BB-AE7F-1FB879252408}" destId="{09C7EADF-97C5-4B97-B197-9333DE735193}" srcOrd="0" destOrd="0" presId="urn:microsoft.com/office/officeart/2005/8/layout/hierarchy2"/>
    <dgm:cxn modelId="{21AA7C4B-5B3F-42FC-843D-D4D50AE21EF2}" type="presParOf" srcId="{95AE25A1-3199-43BB-AE7F-1FB879252408}" destId="{C850C584-9478-44E7-8129-F5FE7483CA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D4131-D547-42AD-8E8D-9FDAB89CA7F8}">
      <dsp:nvSpPr>
        <dsp:cNvPr id="0" name=""/>
        <dsp:cNvSpPr/>
      </dsp:nvSpPr>
      <dsp:spPr>
        <a:xfrm>
          <a:off x="452971" y="417690"/>
          <a:ext cx="1005840" cy="1005840"/>
        </a:xfrm>
        <a:prstGeom prst="gear9">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Arrrays</a:t>
          </a:r>
          <a:endParaRPr lang="en-US" sz="1300" kern="1200" dirty="0" smtClean="0"/>
        </a:p>
      </dsp:txBody>
      <dsp:txXfrm>
        <a:off x="655190" y="653303"/>
        <a:ext cx="601402" cy="517023"/>
      </dsp:txXfrm>
    </dsp:sp>
    <dsp:sp modelId="{C0815319-C4C1-4070-AF44-7B43FD9F84B1}">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380997"/>
          <a:ext cx="1005840" cy="1005840"/>
        </a:xfrm>
        <a:prstGeom prst="gear9">
          <a:avLst/>
        </a:prstGeom>
        <a:solidFill>
          <a:schemeClr val="accent3">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Bit-</a:t>
          </a:r>
        </a:p>
        <a:p>
          <a:pPr lvl="0" algn="ctr" defTabSz="577850">
            <a:lnSpc>
              <a:spcPct val="90000"/>
            </a:lnSpc>
            <a:spcBef>
              <a:spcPct val="0"/>
            </a:spcBef>
            <a:spcAft>
              <a:spcPct val="35000"/>
            </a:spcAft>
          </a:pPr>
          <a:r>
            <a:rPr lang="en-US" sz="1300" kern="1200" dirty="0" smtClean="0"/>
            <a:t>Vectors</a:t>
          </a:r>
          <a:endParaRPr lang="en-US" sz="1300" kern="1200" dirty="0"/>
        </a:p>
      </dsp:txBody>
      <dsp:txXfrm>
        <a:off x="655190" y="616610"/>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chemeClr val="accent4">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Arith</a:t>
          </a:r>
          <a:r>
            <a:rPr lang="en-US" sz="1700" kern="1200" dirty="0" smtClean="0"/>
            <a:t/>
          </a:r>
          <a:br>
            <a:rPr lang="en-US" sz="1700" kern="1200" dirty="0" smtClean="0"/>
          </a:br>
          <a:r>
            <a:rPr lang="en-US" sz="1700" kern="1200" dirty="0" err="1" smtClean="0"/>
            <a:t>metic</a:t>
          </a:r>
          <a:endParaRPr lang="en-US" sz="1700" kern="1200" dirty="0" smtClean="0"/>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chemeClr val="accent6">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Quanti</a:t>
          </a:r>
          <a:r>
            <a:rPr lang="en-US" sz="1300" kern="1200" dirty="0" smtClean="0"/>
            <a:t>-</a:t>
          </a:r>
        </a:p>
        <a:p>
          <a:pPr lvl="0" algn="ctr" defTabSz="577850">
            <a:lnSpc>
              <a:spcPct val="90000"/>
            </a:lnSpc>
            <a:spcBef>
              <a:spcPct val="0"/>
            </a:spcBef>
            <a:spcAft>
              <a:spcPct val="35000"/>
            </a:spcAft>
          </a:pPr>
          <a:r>
            <a:rPr lang="en-US" sz="1300" kern="1200" dirty="0" err="1" smtClean="0"/>
            <a:t>fier</a:t>
          </a:r>
          <a:r>
            <a:rPr lang="en-US" sz="1300" kern="1200" dirty="0" smtClean="0"/>
            <a:t> </a:t>
          </a:r>
          <a:r>
            <a:rPr lang="en-US" sz="1300" kern="1200" dirty="0" err="1" smtClean="0"/>
            <a:t>Inst</a:t>
          </a:r>
          <a:endParaRPr lang="en-US" sz="1300" kern="1200" dirty="0" smtClean="0"/>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Quanti</a:t>
          </a:r>
          <a:r>
            <a:rPr lang="en-US" sz="1200" kern="1200" dirty="0" smtClean="0"/>
            <a:t>-</a:t>
          </a:r>
        </a:p>
        <a:p>
          <a:pPr lvl="0" algn="ctr" defTabSz="533400">
            <a:lnSpc>
              <a:spcPct val="90000"/>
            </a:lnSpc>
            <a:spcBef>
              <a:spcPct val="0"/>
            </a:spcBef>
            <a:spcAft>
              <a:spcPct val="35000"/>
            </a:spcAft>
          </a:pPr>
          <a:r>
            <a:rPr lang="en-US" sz="1200" kern="1200" dirty="0" err="1" smtClean="0"/>
            <a:t>fier-elim</a:t>
          </a:r>
          <a:endParaRPr lang="en-US" sz="1200" kern="1200" dirty="0" smtClean="0"/>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8/24/2012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2-04-30T02:42:07.1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-1059-5561 14,'5'0'14,"-5"0"1,0 0-1,4-6 0,-4 6-2,0 0 0,5-6-4,-5 6-1,0-8-1,0 8-1,0-8 0,-1 3 0,-2 0 0,1 0 1,-2-1 1,4 6 0,-9-11 0,3 7-3,-2-3 2,0 3-4,2-2 2,-3 2-3,1 0-1,-2 1-1,1 1 1,-3 1 1,0 1-2,-1 2 2,-2 2-2,1 0 2,-1 4 0,-1 0-1,1 2 1,1 2-1,-2 0 0,1 2 1,1 1-1,0 1 0,2 1 1,1 0-1,0 0 2,2 1-1,2 0 0,3 1 0,2-1 0,1 2 0,2-2-1,1 0 1,5 0-2,-2 0 1,3-2-1,1 0 1,1-2-1,2-1 0,0-1 1,1-2-1,1-2 0,1 0 1,0-3-1,3-1 1,-2-2 0,1-2-1,1-2 2,1-1-1,-2-3 3,1-2-1,-1-1 0,-2 0 1,0-3 0,-2-1 0,-4-1-2,2-1 2,-3-1-2,-2 0 0,0 0 0,-1-2-1,-2 0 0,0 1 1,-3-1-1,-2 1 1,-3 1-1,0 0 0,-1 1 0,-2 1 0,0 3-1,0 1-2,2 3-2,-2-1-8,8 8-7,-6-7-10,0 2 0,6 5-1,-8-4 1</inkml:trace>
  <inkml:trace contextRef="#ctx0" brushRef="#br0" timeOffset="2345.1137">-1248-6739 8,'-6'-14'17,"6"14"0,-11-13 1,5 5-5,-5 0-1,2 0-3,-2 0 1,-1-2-1,1 1 0,-4-1-2,4 2 0,-5 0 0,4 3 0,-6 1-2,-1 4-1,-3 2-1,1 4-2,-3 5 0,-1 3 1,-1 3-1,-2 5 0,2 2-1,2 4 2,1 3-1,0 2 0,3 0 0,3 0-1,3 1-1,4-1 1,5-2 1,2-2-1,6-2 0,5-4 0,6-2 0,3-4 0,4-4 0,5-3 0,2-5 0,2-3 0,0-5 1,1-3 0,-2-5 0,0-3 1,-3-4-1,-3-2 0,-1-5-1,-2-1 2,-4-3-2,-7-3 0,-3 1 1,-3 2-1,-3 2 0,-2 2 0,-6 2-1,1 4-1,-1 4-4,1 3-5,2 4-6,2 3-11,-3-3 0,6 8 0,-5-10 0</inkml:trace>
  <inkml:trace contextRef="#ctx0" brushRef="#br0" timeOffset="21821.9694">-843-7773 20,'3'-6'13,"-3"6"0,3-7 0,-3 7-1,0-9-1,0 9 0,-2-9-2,2 4 0,-1 1-1,-2-1 0,1 0-2,-2 0 0,0 0-1,0 0 0,4 5-1,-10-8 0,10 8-1,-10-6 0,5 5-1,0-2 0,-2 3-1,1 0 1,0 0-1,-1 1 0,0 1 0,1 2 0,-3-1 0,1 1-1,1 1 1,-2 1 0,0-1 0,1 1 0,-2 0 0,3-1 0,0 2-1,1-2 1,0 1-1,1 0 1,0 0-1,1 1 0,1 0 0,-1 0 0,1 0 0,1 0 0,0 0 0,1 1 0,-2-2 0,3 2 1,-1-1-2,1 1 2,1-1-1,1 2 1,1-1-1,0 0 0,2 1 0,0-1 0,1 0 0,0-2-1,3 1 1,-1-1-1,-1-2 1,2 1 0,0-1-1,1-2 1,-1 0 0,0-1 0,0-1-1,0-2 1,1 0 0,-1-2-1,0-2 1,-2 0 0,3-1-1,-4-1 1,2 0 0,-2-2-1,0 1 1,-3-1 0,1 0 0,0 1 0,-3 1 1,1-1-2,-2 1 2,-2 1 0,1-1 0,0 1 0,-2 1 0,-1-1 0,1 0 0,0 1 0,-1 0-1,1 1 1,-1 0-1,4 5 0,-7-8-2,7 8-2,-5-7-3,5 7-8,0 0-12,-6-6-1,6 6-2,-4-5 2</inkml:trace>
  <inkml:trace contextRef="#ctx0" brushRef="#br0" timeOffset="22948.2537">-824-8176 15,'5'-1'16,"-5"1"-2,2-5-3,-2 5 0,0 0-2,-3-7 0,3 7-2,-4-6 0,4 6 0,-8-6-1,8 6 0,-9-8 0,3 5-1,6 3 0,-11-6-1,6 4 1,-2 0-1,1 1-1,-1 1 0,0 1-1,0 0 0,-1 2 0,-1 0-1,-1 2 0,3 1-1,-3 0 1,1 1-1,-1 1 1,1 1-1,-1 0 1,3-1-1,0 1 1,0 0-1,0 0 0,2-2 0,1 2 0,1-2 0,2 2 0,1-1 0,1 1 0,2 1 0,1-1-1,2 2 2,2-1-1,0 1 1,1 0-1,1-2 0,2 1 0,-1-3 1,2 0-1,-2-2-1,-2-1 1,1-3 0,0-1 0,-1-1-1,0-2 1,0-1 0,0-2 0,-1 0-1,3-2 0,-2 0 0,-3-2 1,2 1-2,-2-1 2,0 1-1,-1 1 0,-1-1 2,-3 0-2,1 2 2,0-1 0,-2 0-1,0 0 1,-3 0 0,1-1 0,0 1 0,-2-1 0,1 0 0,-1 1-1,1 1 0,-2 0-1,3 2-3,-2 0-3,4 5-5,-6-4-11,0-1-4,6 5-1,-9-4 1</inkml:trace>
  <inkml:trace contextRef="#ctx0" brushRef="#br0" timeOffset="1292.5771">-1695-4340 9,'-6'-8'16,"6"8"0,-11-8 4,11 8-4,-13-5 0,4 3-1,0-1-1,-1 2-2,0 0-3,-3 2 0,0 2-4,0 0-2,0 3-1,-2 2-3,3 2 1,-1 3 0,0 2 0,1 2-1,4 0 1,-2 2 0,3 0 0,0 2 0,0 0 1,2 1-1,1 1 1,1 1-1,1-1 0,2 0 0,0 0 0,3-3 0,1 0 0,2-1-1,1-4 0,3-2 1,2-3 0,2 0 0,1-4 0,2-3 1,1-5-1,3-2 1,0-5 1,1-4-2,0-2 2,0-5 0,1-4 0,-1-4 0,-1 0-1,-2-2 1,0 0-1,-5 0 1,-1 2-1,-5 2 1,-3 4-1,-4 3 1,-3 4-1,-3 0 1,-3 4-1,-1 2-1,-3 2-2,2 2-3,-4-2-5,3 4-8,1 1-10,-4-3 0,5 4-1,-3-6 1</inkml:trace>
  <inkml:trace contextRef="#ctx0" brushRef="#br0" timeOffset="-7488.7305">-831-4836 6,'2'-10'17,"3"6"2,-3-5-1,-2 5-4,-2-2 2,0 1-3,2 5 0,-4-9-2,4 9-1,-8-9-1,8 9-2,-10-7-1,5 4-2,-3-2 0,0 2 1,-1 0-3,-1 2 1,1 0-2,-1 1 1,0 2-1,-2 2 0,1 1 0,-1 0 0,0 2 0,-2 1-1,1 1 1,0 0 0,0 1 0,1 0 0,1 2 0,1 1-1,1 0 1,0 1-2,2-1 2,0 2-3,2 0 2,1 1-2,1-2 2,2 0 0,1 2 0,4-3 2,0 3-3,2-2 3,1 0-3,3-2 2,1 2-1,-1-3-1,4-2 0,-2 1 1,1-4-1,1 0 0,0-2 0,1-1 0,-2-3 1,2 0-1,-2-3 0,1-1 0,0-2 0,1-1 0,2-3 0,-1 0 0,-16 10 3,38-23-1,-38 23 1,37-24 0,-37 24 0,31-21 0,-31 21 1,18-22 0,-18 22-3,1-21 1,-1 21 0,-9-23 0,2 10-2,-6-1-1,4-1 1,-7 1-1,4 0 0,-3 0 1,4 2-1,-2 1 0,4 3 0,0 1-3,2 4-5,0-1-6,0 2-12,1 3-2,1-3 1,5 2-1</inkml:trace>
  <inkml:trace contextRef="#ctx0" brushRef="#br0" timeOffset="-8729.7043">-817-5396 5,'0'0'18,"10"-6"-5,-10 6 1,4-6-2,-4 6 0,2-6-1,-2 6-1,1-6-2,-1 6-2,-9-4 1,9 4-1,-7-6 0,1 4-1,1 0-1,-3 0-1,2 0 0,-2 1 0,1 1-1,-1 0-1,-1 1 1,1 0-1,-1 2 1,1 0-1,-3 1 1,3 1-1,-3 1 2,1 0-2,1 1 2,-2 1-2,0 1 1,1 1 1,-2 1-1,2 2-1,1 0 0,1 2 0,-1 0-1,2 0 1,1 1-1,1 0 0,1-1 0,2-1 0,0 1 0,2-1-1,3-1 1,0 0 0,3-1 0,2-1 0,1 0-1,3-1 1,1-2-1,2-2 1,1-1-1,0-3 1,3-1-1,0-3 0,2-3 0,-2-2-2,3-2 3,-22 9 1,47-23 2,-47 23-2,40-29 1,-40 29 0,34-32 1,-34 32 0,23-35 0,-23 35-1,-2-35-2,2 35 2,-15-38-3,2 20 0,-3 0-1,-1 0 1,-3 2-1,5 1 0,-1 3-2,4 1-1,1 1-3,4 4-6,0 3-14,2-3 1,5 6-3,-9-5 2</inkml:trace>
  <inkml:trace contextRef="#ctx0" brushRef="#br0" timeOffset="-10368.9624">-836-6270 2,'0'0'13,"0"-10"2,-1 5-3,-2-2 0,2 0 0,-3 0-1,0 1 1,0-1-2,-1 1-1,0 1 0,5 5-1,-10-8-1,4 6-1,1 0-1,-2 1 0,0 0-2,-1 1 1,1 2-1,-1-1-1,0 2 0,-1 0-1,0 0 1,1 1-1,-2 1 0,1-1 2,-1 3-2,-1-2 1,1 1 0,1 1 0,-1 0 0,0 1 0,3-1 0,-3 1 0,2 0-2,0 1 1,0 0-2,1 0 2,-2 1-3,2 0 1,-2-1-1,3 1 1,0 1 1,0-2-1,1 2 1,-1 0 0,1 2 0,1-1 2,0 1-2,1 0 1,0 1 0,1 0 0,0 2-1,0-1 0,0 0 0,0 2 0,1 0 0,-1 1 0,1 0 0,0 0-1,-1 0 1,2 0 0,0 0 0,-1-1 0,1-1 0,-1 2 1,1-1-1,-1-1 1,2 1-1,-1-1 1,0 0-1,0-1 1,1 0-1,1-2 0,0 0 0,0-2-1,-1 1 1,3 0 0,0-2 0,1 2-1,-2-2 1,3 0 2,0 0-3,0 0 3,2-2-2,-1 0 1,0 0 1,1-1-1,1 0 1,0-1-3,1-1 3,-1 1-2,1-1 1,0-1-1,0 0-1,2-1 1,-1-1 0,0 0-1,-1-1 1,0-1-1,0 0 1,1-1 0,-1 0-1,-1-1 1,1-1 0,-1 0 0,2-1-1,-2-1 1,2 0-1,-1-1 1,-2-1 0,2 0 0,0 0 0,-3-1 0,-1 0 0,-1-1 0,0 0 0,-1-2 0,0 1 0,-3-2 1,1 0-1,2-2 0,-1 2 0,-3 12 2,11-29 1,-10 15-4,1-1 2,0-1-2,1 0 1,-3-1-1,2 0 2,-2 17-2,2-36 1,0 17 1,1 0-1,-2-1 0,-1 0 1,0 20 2,2-39-1,-3 20-4,-1 2 0,2 17 5,1-33-3,-1 33 3,2-30-3,-2 16-2,-2 0 0,1 0 2,-2 0 0,-1 0-3,0 0 4,0 0-4,-2 0 4,1 0-1,-1 0 0,-2 0 1,5 1 0,-4 1 0,1-1 0,2 1 0,0 2-1,-1 0 1,1 1 0,-1 1-1,0 0 1,0 2 0,-1 1 0,-3 1-1,1 1 1,0 1 0,-3 1-1,3 2 0,-3 0 0,1 1-2,0 1 0,4 2-4,-3-1-4,6 2-10,0 1-10,-2-2 0,2 4-1,1-4 2</inkml:trace>
  <inkml:trace contextRef="#ctx0" brushRef="#br0" timeOffset="-12300.1096">-810-6573 13,'0'0'13,"0"0"3,12-4-4,-12 4 1,6-2-3,-6 2-2,0 0-2,0 0 2,0 0-2,5-3-5,-5 3 2,0 0-2,-6 0 2,6 0 3,0 0-3,0 0-2,0 0-1,0 0 3,0 0-1,-4-6-1,4 6 1,0 0-4,-6-5 3,6 5 0,0 0 0,-4-5 0,4 5-1,0 0 1,-7-7-1,7 7 1,-7-4 0,7 4 0,-8-5 0,3 2 1,-1 0-1,0-1 1,0 2 1,0-2-1,0 0 0,-3 1 0,1 0 0,-1 1 0,1 0 0,-1 1 0,-1 1 0,-1 0-1,1 1 1,1 0-1,-2 1 1,2 1 0,0 0 0,-1 1 0,1-1-1,-1 1 1,2 0 0,-1 1-1,1 0 1,-1 1-1,-1 0-2,2 1 2,-1 0-2,1 1 2,0-1-2,-1 1 0,-1 0 1,2 0-1,2-1 2,-2 1-2,1 0 2,0 0-2,0 0 2,3 2-1,-1-1 1,0 0 1,0 1-1,1 1 0,1-1 0,1 1 0,1-1 0,-1-1 0,3 1-1,0 0 0,1-2 0,0 1 0,2 0 0,-1 0 0,1 0-1,2 0 1,-1 0 0,3 0 1,-1 0-1,1 1 2,1-2-1,1 2 1,1-1 0,-1-1-1,1-1 1,-3 1-3,4-2 3,-1 0-3,1-1 1,-1-1-1,0-1 1,1-1-1,0 0 0,0-2 1,0-1 0,-4-1-1,3 0 1,-2-1 0,2-2-1,-3 1 1,0-2 0,-1 0-1,1-2 1,1 1 0,-2 0 0,-1-2 0,-1 0 0,1-1 0,-2 0-1,3 0 1,-2 0 0,-3-1 0,2 0 0,2 0 0,1-1-1,-3 1 1,2-1 0,-3 0-1,-1 0 1,-1-2 0,0 1 0,-1-1-1,-4 1 1,2-1 0,-5 2 0,1-2 1,0 2 0,2 2-1,-3 1 1,1 1-1,1 1 0,-1 2 0,4 0-3,2 5-3,-6-5-8,6 5-17,-8-1 2,3 0-2,5 1 1</inkml:trace>
  <inkml:trace contextRef="#ctx0" brushRef="#br0" timeOffset="-2758.2502">-851-3154 22,'0'0'22,"5"-2"2,-5 2-3,0 0-6,0 0 0,2-6-2,-2 6-1,-1-6-4,1 6-2,1-7 0,-1 7-2,-1-10 0,2 4-2,-4-1-1,2 1 1,-3-2 0,-1 2 0,-1-3-1,0 2 1,-2-1 0,1-1 0,-2 1 0,2 1 0,1 1 0,-1 1 0,1 0 0,-1 1 0,2 1-1,5 3 1,-9-2-1,3 2 0,-1 1 0,2 2-1,0 1 1,-1 2-1,-2 0 0,1 2 1,0 1-1,1 2 0,0 0 0,0 1 0,1 2 1,0 1-1,2 0 0,-1 1 0,0-2 1,-1 2-1,2-1 1,1 1-1,-2-3 0,1-1 0,1-1 0,2 1 1,0-2-1,1 1 0,0-1 0,-1 0 0,4 0 0,-1 0 0,0-1 0,0-1 0,1 0 0,1-1 0,1-1 0,1-2 0,-1-1-1,3-1 1,0-1 0,1-2 0,-1-2-1,1-1 1,0-2 0,1-1 0,2-2-1,-2-2 1,2 0 0,0-2-1,2 0 1,-4-1-1,1 1 1,-1 0-1,-2 1 1,-1 1 0,-2 0 0,0 1 0,-2 0 0,-2 1 0,2 0 1,-5-1-1,-2 0 0,0-1 1,-2 0-1,-2 1 1,0-1-1,0 2 1,-3-1-1,5 1-1,0 3 0,0-1-1,1 2-3,1-2-3,3 7-9,0 0-16,-3-7 0,3 7 0,-6-5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2-06-18T00:03:02.52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-1107-5561 14,'5'0'14,"-5"0"1,0 0-1,4-6 0,-4 6-2,0 0 0,4-6-4,-4 6-1,0-8-1,0 8-1,0-8 0,-1 3 0,-1 0 0,0 0 1,-2-1 1,4 6 0,-9-11 0,4 7-3,-3-3 2,0 3-4,3-2 2,-4 2-3,2 0-1,-3 1-1,2 1 1,-4 1 1,1 1-2,-1 2 2,-2 2-2,0 0 2,0 4 0,-1 0-1,1 2 1,1 2-1,-3 0 0,2 2 1,1 1-1,0 1 0,1 1 1,2 0-1,-1 0 2,3 1-1,1 0 0,4 1 0,1-1 0,1 2 0,2-2-1,1 0 1,4-1-2,-1 1 1,2-2-1,2 0 1,0-2-1,3-1 0,-1-1 1,1-2-1,2-2 0,0 0 1,0-3-1,3-1 1,-2-2 0,1-2-1,1-2 2,1-1-1,-2-3 3,2-2-1,-2-1 0,-2 0 1,0-3 0,-2-1 0,-3-1-2,1-1 2,-2-1-2,-3 0 0,1 1 0,-1-3-1,-2 0 0,0 1 1,-3-1-1,-2 1 1,-3 1-1,0 0 0,0 1 0,-3 1 0,0 3-1,1 1-2,1 3-2,-1-1-8,7 8-7,-6-7-10,0 2 0,6 5-1,-7-4 1</inkml:trace>
  <inkml:trace contextRef="#ctx0" brushRef="#br0" timeOffset="1">-1286-6739 8,'-5'-14'17,"5"14"0,-11-13 1,5 5-5,-4 0-1,1 0-3,-1 0 1,-1-2-1,0 1 0,-3-1-2,4 2 0,-5 0 0,3 3 0,-5 1-2,-1 4-1,-3 2-1,2 4-2,-4 5 0,0 3 1,-1 3-1,-3 5 0,2 2-1,3 4 2,0 3-1,0 2 0,3 0 0,3 0-1,3 1-1,3-1 1,6-2 1,1-2-1,6-2 0,4-4 0,7-2 0,2-4 0,4-4 0,4-3 0,3-5 0,1-3 0,0-5 1,2-3 0,-3-5 0,0-3 1,-3-4-1,-2-2 0,-1-5-1,-2-1 2,-4-3-2,-7-3 0,-2 1 1,-3 2-1,-3 2 0,-2 2 0,-6 2-1,2 4-1,-2 4-4,2 3-5,1 4-6,2 3-11,-3-3 0,6 8 0,-4-10 0</inkml:trace>
  <inkml:trace contextRef="#ctx0" brushRef="#br0" timeOffset="2">-903-7773 20,'3'-6'13,"-3"6"0,3-7 0,-3 7-1,0-9-1,0 9 0,-2-9-2,2 4 0,-1 1-1,-2-1 0,2 0-2,-3 0 0,0 0-1,0 0 0,4 5-1,-9-8 0,9 8-1,-10-6 0,6 5-1,-1-2 0,-2 3-1,2 0 1,-1 0-1,-1 1 0,1 1 0,0 2 0,-3-1 0,2 1-1,0 1 1,-1 1 0,-1-1 0,2 1 0,-3 0 0,3-1 0,1 2-1,0-2 1,1 1-1,0 0 1,0 0-1,1 1 0,1 0 0,0 0 0,0 0 0,1 0 0,0 0 0,1 1 0,-2-2 0,3 2 1,-1-1-2,1 1 2,1-1-1,1 2 1,1-1-1,0 0 0,2 1 0,-1-1 0,2 0 0,0-2-1,2 1 1,0-1-1,-2-2 1,3 1 0,-1-1-1,2-2 1,-2 0 0,1-1 0,-1-1-1,1-2 1,0 0 0,0-2-1,-1-2 1,-1 0 0,2-1-1,-3-1 1,2 0 0,-3-2-1,1 1 1,-3-1 0,1 0 0,-1 1 0,-2 1 1,1-1-2,-2 1 2,-2 1 0,1-1 0,1 1 0,-3 1 0,-1-1 0,1 0 0,0 1 0,-1 0-1,2 1 1,-2 0-1,4 5 0,-7-8-2,7 8-2,-5-7-3,5 7-8,0 0-12,-5-6-1,5 6-2,-4-5 2</inkml:trace>
  <inkml:trace contextRef="#ctx0" brushRef="#br0" timeOffset="3">-885-8176 15,'5'-1'16,"-5"1"-2,2-5-3,-2 5 0,0 0-2,-3-7 0,3 7-2,-4-6 0,4 6 0,-7-6-1,7 6 0,-9-8 0,4 5-1,5 3 0,-11-6-1,7 4 1,-3 0-1,1 1-1,0 1 0,-1 1-1,0 0 0,0 2 0,-2 0-1,0 2 0,2 1-1,-2 0 1,0 1-1,0 1 1,0 1-1,0 0 1,2-1-1,0 1 1,1 0-1,-1 0 0,3-2 0,0 2 0,1-2 0,2 2 0,1-1 0,1 1 0,2 1 0,1-1-1,1 2 2,3-1-1,-1 1 1,2 0-1,0-2 0,3 1 0,-2-3 1,2 0-1,-1-2-1,-3-1 1,2-3 0,-1-1 0,0-1-1,-1-2 1,1-1 0,-1-2 0,0 0-1,2-2 0,-1 0 0,-4-2 1,3 1-2,-2-1 2,-1 1-1,0 1 0,-1-1 2,-3 0-2,1 2 2,0-1 0,-2 0-1,0 0 1,-3 0 0,1-1 0,0 1 0,-2-1 0,1 0 0,0 1-1,0 1 0,-2 0-1,3 2-3,-2 0-3,4 5-5,-5-4-11,-1-1-4,6 5-1,-9-4 1</inkml:trace>
  <inkml:trace contextRef="#ctx0" brushRef="#br0" timeOffset="4">-1708-4341 9,'-6'-8'16,"6"8"0,-10-8 4,10 8-4,-12-5 0,3 3-1,1-1-1,-2 2-2,1 0-3,-3 2 0,-1 2-4,1 0-2,0 3-1,-3 2-3,4 2 1,-1 3 0,-1 2 0,2 2-1,4 0 1,-3 2 0,3 0 0,1 2 0,-1 0 1,2 1-1,2 1 1,0 1-1,1-1 0,2 0 0,0 0 0,3-3 0,1 0 0,1-1-1,2-4 0,2-2 1,3-3 0,1 0 0,1-4 0,2-3 1,1-5-1,3-2 1,0-5 1,1-4-2,0-2 2,-1-5 0,2-4 0,-1-4 0,-1 0-1,-2-2 1,0 0-1,-5 0 1,-1 2-1,-4 2 1,-3 4-1,-4 3 1,-3 4-1,-3 0 1,-3 4-1,0 2-1,-3 2-2,1 2-3,-3-2-5,2 4-8,2 1-10,-4-3 0,4 4-1,-2-6 1</inkml:trace>
  <inkml:trace contextRef="#ctx0" brushRef="#br0" timeOffset="5">-891-4837 6,'2'-10'17,"2"6"2,-2-5-1,-2 5-4,-2-2 2,1 1-3,1 5 0,-4-9-2,4 9-1,-8-9-1,8 9-2,-9-7-1,4 4-2,-3-2 0,1 2 1,-2 0-3,0 2 1,0 0-2,0 1 1,-1 2-1,-1 2 0,1 1 0,-2 0 0,1 2 0,-2 1-1,0 1 1,1 0 0,0 1 0,0 0 0,2 2 0,1 1-1,0 0 1,1 1-2,1-1 2,0 2-3,3 0 2,0 1-2,1-2 2,2 0 0,1 2 0,4-3 2,0 3-3,1-2 3,2 0-3,2-2 2,2 2-1,-2-3-1,4-2 0,-1 1 1,0-4-1,1 0 0,1-2 0,0-1 0,-2-3 1,2 0-1,-1-3 0,0-1 0,0-2 0,1-1 0,2-3 0,-1 0 0,-15 10 3,36-23-1,-36 23 1,35-24 0,-35 24 0,30-21 0,-30 21 1,17-22 0,-17 22-3,1-21 1,-1 21 0,-9-23 0,3 10-2,-7-1-1,5-1 1,-7 1-1,3 0 0,-2 0 1,4 2-1,-3 1 0,5 3 0,-1 1-3,3 4-5,-1-1-6,1 2-12,0 3-2,1-3 1,5 2-1</inkml:trace>
  <inkml:trace contextRef="#ctx0" brushRef="#br0" timeOffset="6">-878-5396 5,'0'0'18,"10"-6"-5,-10 6 1,3-6-2,-3 6 0,2-6-1,-2 6-1,1-6-2,-1 6-2,-8-4 1,8 4-1,-7-6 0,1 4-1,2 0-1,-4 0-1,2 0 0,-1 1 0,0 1-1,0 0-1,-2 1 1,1 0-1,0 2 1,0 0-1,-2 1 1,2 1-1,-2 1 2,1 0-2,0 1 2,-1 1-2,-1 1 1,2 1 1,-3 1-1,3 1-1,0 1 0,2 2 0,-2 0-1,3 0 1,0 1-1,1 0 0,2-1 0,1-1 0,0 1 0,2-1-1,3-1 1,-1 0 0,4-1 0,2-1 0,0 0-1,4-1 1,0-2-1,2-2 1,1-1-1,0-3 1,3-1-1,0-3 0,2-3 0,-2-2-2,3-2 3,-21 9 1,44-23 2,-44 23-2,38-29 1,-38 29 0,32-32 1,-32 32 0,22-35 0,-22 35-1,-2-35-2,2 35 2,-14-38-3,2 20 0,-3 1-1,-1-1 1,-3 2-1,4 1 0,0 3-2,4 1-1,1 1-3,3 4-6,0 3-14,3-3 1,4 6-3,-9-5 2</inkml:trace>
  <inkml:trace contextRef="#ctx0" brushRef="#br0" timeOffset="7">-896-6270 2,'0'0'13,"0"-10"2,-1 5-3,-2-2 0,2 0 0,-2 0-1,-1 1 1,0-1-2,-1 1-1,1 1 0,4 5-1,-10-8-1,4 6-1,2 0-1,-3 1 0,0 0-2,0 1 1,0 2-1,0-1-1,-1 2 0,0 0-1,-1 0 1,1 1-1,-1 1 0,0-1 2,0 3-2,-1-2 1,0 1 0,2 1 0,-2 0 0,1 1 0,2-1 0,-2 1 0,1 0-2,0 1 1,1 0-2,0 0 2,-1 1-3,1 0 1,-1-1-1,2 1 1,0 1 1,1-2-1,0 2 1,-1 0 0,1 2 0,2-1 2,-1 1-2,1 0 1,0 1 0,1 0 0,0 2-1,1-1 0,-1 0 0,0 2 0,1 0 0,-1 1 0,1 0 0,0 0-1,-1 0 1,2 0 0,0 0 0,-1-1 0,1-1 0,-1 2 1,1-1-1,-1-1 1,2 1-1,-1-1 1,0 0-1,0-1 1,1 0-1,1-2 0,0 0 0,0-2-1,-1 1 1,3 0 0,-1-2 0,2 2-1,-2-2 1,3 0 2,-1 0-3,1 0 3,2-2-2,-2 0 1,1 0 1,0-1-1,2 0 1,-1-1-3,2-1 3,-2 1-2,2-1 1,-1-1-1,1 0-1,1-1 1,0-1 0,-1 0-1,-1-1 1,1-1-1,-1 0 1,2-1 0,-2 0-1,0-1 1,0-1 0,0 0 0,1-1-1,-1-1 1,1 0-1,-1-1 1,-1-1 0,2 0 0,-1 0 0,-2-1 0,-2 0 0,0-1 0,0 0 0,-1-2 0,-1 1 0,-2-2 1,1 0-1,2-2 0,-1 2 0,-3 12 2,10-29 1,-9 15-4,1-1 2,0-1-2,1 0 1,-3-1-1,2 0 2,-2 17-2,2-36 1,-1 17 1,2 0-1,-2-1 0,-1 0 1,0 20 2,2-39-1,-3 20-4,-1 2 0,2 17 5,1-33-3,-1 33 3,2-30-3,-2 16-2,-2 0 0,1 0 2,-2 0 0,0 0-3,-1 0 4,0 0-4,-2 0 4,2 0-1,-2 0 0,-2 0 1,6 1 0,-5 1 0,1-1 0,2 1 0,1 2-1,-2 0 1,1 1 0,-1 1-1,1 0 1,-1 2 0,-1 1 0,-2 1-1,0 1 1,1 1 0,-4 1-1,4 2 0,-4 0 0,2 1-2,-1 1 0,5 2-4,-4-1-4,6 2-10,0 1-10,-1-2 0,1 4-1,1-4 2</inkml:trace>
  <inkml:trace contextRef="#ctx0" brushRef="#br0" timeOffset="8">-871-6573 13,'0'0'13,"0"0"3,11-4-4,-11 4 1,6-2-3,-6 2-2,0 0-2,0 0 2,0 0-2,4-3-5,-4 3 2,0 0-2,-5 0 2,5 0 3,0 0-3,0 0-2,0 0-1,0 0 3,0 0-1,-4-6-1,4 6 1,0 0-4,-6-5 3,6 5 0,0 0 0,-3-5 0,3 5-1,0 0 1,-7-7-1,7 7 1,-7-4 0,7 4 0,-7-5 0,2 2 1,-1 0-1,1-1 1,-1 2 1,0-2-1,1 0 0,-4 1 0,1 0 0,0 1 0,0 0 0,0 1 0,-2 1 0,0 0-1,1 1 1,0 0-1,-1 1 1,1 1 0,1 0 0,-2 1 0,2-1-1,-2 1 1,3 0 0,-2 1-1,1 0 1,0 1-1,-1 0-2,1 1 2,-1 0-2,2 1 2,-1-1-2,0 1 0,-2 0 1,3 0-1,1-1 2,-2 1-2,2 0 2,-1 0-2,1 0 2,2 2-1,-1-1 1,0 0 1,1 1-1,0 1 0,1-1 0,1 1 0,1-1 0,-1-1 0,3 1-1,0 0 0,1-2 0,0 1 0,2 0 0,-1 0 0,0 0-1,3 0 1,-1 0 0,2 0 1,0 0-1,1 1 2,0-2-1,2 2 1,0-1 0,-1-1-1,2-1 1,-4 1-3,5-2 3,-2 0-3,1-1 1,0-1-1,-1-1 1,2-1-1,-1 0 0,0-2 1,1-1 0,-5-1-1,4 0 1,-3-1 0,3-2-1,-4 1 1,1-2 0,-2 0-1,2-2 1,0 1 0,-1 0 0,-1-2 0,-1 0 0,0-1 0,-1 0-1,3 0 1,-3 0 0,-2-1 0,2 0 0,2 0 0,0-1-1,-2 1 1,2-1 0,-3 0-1,-1 0 1,-2-2 0,1 1 0,-1-1-1,-3 1 1,1-1 0,-5 2 0,1-2 1,1 2 0,1 2-1,-3 1 1,2 1-1,0 1 0,-1 2 0,4 0-3,2 5-3,-5-5-8,5 5-17,-8-1 2,3 0-2,5 1 1</inkml:trace>
  <inkml:trace contextRef="#ctx0" brushRef="#br0" timeOffset="9">-910-3154 22,'0'0'22,"5"-2"2,-5 2-3,0 0-6,0 0 0,1-6-2,-1 6-1,0-6-4,0 6-2,0-7 0,0 7-2,0-10 0,0 4-2,-2-1-1,1 1 1,-3-2 0,-1 2 0,0-3-1,-1 2 1,-2-1 0,2-1 0,-3 1 0,3 1 0,0 1 0,-1 1 0,2 0 0,-2 1 0,2 1-1,5 3 1,-8-2-1,2 2 0,-1 1 0,3 2-1,-1 1 1,-1 2-1,-1 0 0,0 2 1,0 1-1,2 2 0,-1 0 0,0 1 0,2 2 1,-1 1-1,2 0 0,-1 1 0,0-2 1,0 2-1,1-1 1,1 1-1,-2-3 0,1-1 0,2-1 0,1 1 1,0-2-1,0 1 0,1-1 0,-1 0 0,4 0 0,-1 0 0,0-1 0,0-1 0,0 0 0,2-1 0,1-1 0,1-2 0,-2-1-1,4-1 1,-1-1 0,2-2 0,-2-2-1,2-1 1,-1-2 0,2-1 0,1-2-1,-2-2 1,3 0 0,-1-2-1,2 0 1,-4-1-1,2 1 1,-2 0-1,-1 1 1,-2 1 0,-1 0 0,0 1 0,-3 0 0,-1 1 0,2 0 1,-5-1-1,-2 0 0,1-1 1,-3 0-1,-2 1 1,1-1-1,-1 2 1,-3-1-1,6 1-1,-1 3 0,0-1-1,1 2-3,2-2-3,2 7-9,0 0-16,-3-7 0,3 7 0,-6-5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8/24/2012 6:20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282361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8/24/2012 6:20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196619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8/24/2012 6:20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3561693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0" y="0"/>
            <a:ext cx="9142413" cy="1031875"/>
          </a:xfrm>
          <a:prstGeom prst="rect">
            <a:avLst/>
          </a:prstGeom>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5.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rise4fun.com/z3"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81.png"/><Relationship Id="rId1" Type="http://schemas.openxmlformats.org/officeDocument/2006/relationships/slideLayout" Target="../slideLayouts/slideLayout4.xml"/><Relationship Id="rId4" Type="http://schemas.openxmlformats.org/officeDocument/2006/relationships/image" Target="../media/image20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image" Target="../media/image9.jpeg"/><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image" Target="../media/image8.png"/><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7.png"/><Relationship Id="rId30"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22.png"/><Relationship Id="rId7" Type="http://schemas.openxmlformats.org/officeDocument/2006/relationships/image" Target="../media/image260.png"/><Relationship Id="rId12" Type="http://schemas.openxmlformats.org/officeDocument/2006/relationships/image" Target="../media/image7.emf"/><Relationship Id="rId2" Type="http://schemas.openxmlformats.org/officeDocument/2006/relationships/image" Target="../media/image212.png"/><Relationship Id="rId1" Type="http://schemas.openxmlformats.org/officeDocument/2006/relationships/slideLayout" Target="../slideLayouts/slideLayout4.xml"/><Relationship Id="rId6" Type="http://schemas.openxmlformats.org/officeDocument/2006/relationships/image" Target="../media/image250.png"/><Relationship Id="rId11" Type="http://schemas.openxmlformats.org/officeDocument/2006/relationships/customXml" Target="../ink/ink2.xml"/><Relationship Id="rId5" Type="http://schemas.openxmlformats.org/officeDocument/2006/relationships/image" Target="../media/image240.png"/><Relationship Id="rId10" Type="http://schemas.openxmlformats.org/officeDocument/2006/relationships/image" Target="../media/image13.png"/><Relationship Id="rId4" Type="http://schemas.openxmlformats.org/officeDocument/2006/relationships/image" Target="../media/image232.png"/><Relationship Id="rId9" Type="http://schemas.openxmlformats.org/officeDocument/2006/relationships/image" Target="../media/image280.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320.png"/></Relationships>
</file>

<file path=ppt/slides/_rels/slide4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121.png"/><Relationship Id="rId7" Type="http://schemas.openxmlformats.org/officeDocument/2006/relationships/image" Target="../media/image370.png"/><Relationship Id="rId2" Type="http://schemas.openxmlformats.org/officeDocument/2006/relationships/image" Target="../media/image330.png"/><Relationship Id="rId1" Type="http://schemas.openxmlformats.org/officeDocument/2006/relationships/slideLayout" Target="../slideLayouts/slideLayout4.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 Id="rId9"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410.png"/><Relationship Id="rId3" Type="http://schemas.openxmlformats.org/officeDocument/2006/relationships/image" Target="../media/image201.png"/><Relationship Id="rId7" Type="http://schemas.openxmlformats.org/officeDocument/2006/relationships/image" Target="../media/image221.png"/><Relationship Id="rId12" Type="http://schemas.openxmlformats.org/officeDocument/2006/relationships/image" Target="../media/image400.png"/><Relationship Id="rId2" Type="http://schemas.openxmlformats.org/officeDocument/2006/relationships/image" Target="../media/image191.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210.png"/><Relationship Id="rId5" Type="http://schemas.openxmlformats.org/officeDocument/2006/relationships/image" Target="../media/image66.jpeg"/><Relationship Id="rId15" Type="http://schemas.openxmlformats.org/officeDocument/2006/relationships/image" Target="../media/image420.png"/><Relationship Id="rId10" Type="http://schemas.openxmlformats.org/officeDocument/2006/relationships/image" Target="../media/image390.png"/><Relationship Id="rId4" Type="http://schemas.openxmlformats.org/officeDocument/2006/relationships/image" Target="../media/image211.png"/><Relationship Id="rId9" Type="http://schemas.openxmlformats.org/officeDocument/2006/relationships/image" Target="../media/image65.png"/><Relationship Id="rId14" Type="http://schemas.openxmlformats.org/officeDocument/2006/relationships/image" Target="../media/image220.png"/></Relationships>
</file>

<file path=ppt/slides/_rels/slide4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00.png"/><Relationship Id="rId7" Type="http://schemas.openxmlformats.org/officeDocument/2006/relationships/image" Target="../media/image220.png"/><Relationship Id="rId12" Type="http://schemas.openxmlformats.org/officeDocument/2006/relationships/image" Target="../media/image310.png"/><Relationship Id="rId2" Type="http://schemas.openxmlformats.org/officeDocument/2006/relationships/image" Target="../media/image190.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300.png"/><Relationship Id="rId5" Type="http://schemas.openxmlformats.org/officeDocument/2006/relationships/image" Target="../media/image66.jpeg"/><Relationship Id="rId10" Type="http://schemas.openxmlformats.org/officeDocument/2006/relationships/image" Target="../media/image290.png"/><Relationship Id="rId4" Type="http://schemas.openxmlformats.org/officeDocument/2006/relationships/image" Target="../media/image210.png"/><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rise4fun.com/Z3Py/tutorial/fixedpoint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6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Layout" Target="../diagrams/layout6.xml"/><Relationship Id="rId7" Type="http://schemas.openxmlformats.org/officeDocument/2006/relationships/image" Target="../media/image7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8" Type="http://schemas.openxmlformats.org/officeDocument/2006/relationships/image" Target="../media/image73.png"/><Relationship Id="rId13" Type="http://schemas.microsoft.com/office/2007/relationships/hdphoto" Target="../media/hdphoto3.wdp"/><Relationship Id="rId3" Type="http://schemas.openxmlformats.org/officeDocument/2006/relationships/diagramLayout" Target="../diagrams/layout7.xml"/><Relationship Id="rId7" Type="http://schemas.openxmlformats.org/officeDocument/2006/relationships/image" Target="../media/image84.png"/><Relationship Id="rId12" Type="http://schemas.openxmlformats.org/officeDocument/2006/relationships/image" Target="../media/image76.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hdphoto" Target="../media/hdphoto2.wdp"/><Relationship Id="rId5" Type="http://schemas.openxmlformats.org/officeDocument/2006/relationships/diagramColors" Target="../diagrams/colors7.xml"/><Relationship Id="rId15" Type="http://schemas.microsoft.com/office/2007/relationships/hdphoto" Target="../media/hdphoto4.wdp"/><Relationship Id="rId10" Type="http://schemas.openxmlformats.org/officeDocument/2006/relationships/image" Target="../media/image75.png"/><Relationship Id="rId4" Type="http://schemas.openxmlformats.org/officeDocument/2006/relationships/diagramQuickStyle" Target="../diagrams/quickStyle7.xml"/><Relationship Id="rId9" Type="http://schemas.openxmlformats.org/officeDocument/2006/relationships/image" Target="../media/image74.png"/><Relationship Id="rId14" Type="http://schemas.openxmlformats.org/officeDocument/2006/relationships/image" Target="../media/image7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2636912"/>
            <a:ext cx="8856476" cy="1495794"/>
          </a:xfrm>
        </p:spPr>
        <p:txBody>
          <a:bodyPr/>
          <a:lstStyle/>
          <a:p>
            <a:r>
              <a:rPr lang="en-US" sz="5400" dirty="0" smtClean="0">
                <a:effectLst/>
              </a:rPr>
              <a:t>Symbolic </a:t>
            </a:r>
            <a:r>
              <a:rPr lang="en-US" sz="5400" dirty="0">
                <a:effectLst/>
              </a:rPr>
              <a:t>program analysis </a:t>
            </a:r>
            <a:r>
              <a:rPr lang="en-US" sz="5400" dirty="0" smtClean="0">
                <a:effectLst/>
              </a:rPr>
              <a:t> as </a:t>
            </a:r>
            <a:r>
              <a:rPr lang="en-US" sz="5400" dirty="0">
                <a:effectLst/>
              </a:rPr>
              <a:t>Satisfiability Modulo </a:t>
            </a:r>
            <a:r>
              <a:rPr lang="en-US" sz="5400" dirty="0" smtClean="0">
                <a:effectLst/>
              </a:rPr>
              <a:t>Theories</a:t>
            </a:r>
            <a:endParaRPr lang="en-US" sz="2800" dirty="0" smtClean="0">
              <a:solidFill>
                <a:srgbClr val="00B0F0"/>
              </a:solidFill>
            </a:endParaRPr>
          </a:p>
        </p:txBody>
      </p:sp>
      <p:sp>
        <p:nvSpPr>
          <p:cNvPr id="2" name="Rectangle 1"/>
          <p:cNvSpPr/>
          <p:nvPr/>
        </p:nvSpPr>
        <p:spPr>
          <a:xfrm>
            <a:off x="0" y="5194227"/>
            <a:ext cx="9144000" cy="1631216"/>
          </a:xfrm>
          <a:prstGeom prst="rect">
            <a:avLst/>
          </a:prstGeom>
        </p:spPr>
        <p:txBody>
          <a:bodyPr wrap="square">
            <a:spAutoFit/>
          </a:bodyPr>
          <a:lstStyle/>
          <a:p>
            <a:r>
              <a:rPr lang="en-US" sz="2800" dirty="0" smtClean="0">
                <a:solidFill>
                  <a:schemeClr val="bg1"/>
                </a:solidFill>
              </a:rPr>
              <a:t>Nikolaj </a:t>
            </a:r>
            <a:r>
              <a:rPr lang="en-US" sz="2800" dirty="0" err="1" smtClean="0">
                <a:solidFill>
                  <a:schemeClr val="bg1"/>
                </a:solidFill>
              </a:rPr>
              <a:t>Bjørner</a:t>
            </a:r>
            <a:endParaRPr lang="en-US" sz="2800" dirty="0" smtClean="0">
              <a:solidFill>
                <a:schemeClr val="bg1"/>
              </a:solidFill>
            </a:endParaRPr>
          </a:p>
          <a:p>
            <a:r>
              <a:rPr lang="en-US" sz="2800" dirty="0" smtClean="0">
                <a:solidFill>
                  <a:schemeClr val="bg1"/>
                </a:solidFill>
              </a:rPr>
              <a:t>Microsoft Research</a:t>
            </a:r>
          </a:p>
          <a:p>
            <a:r>
              <a:rPr lang="en-US" sz="2800" dirty="0" smtClean="0">
                <a:solidFill>
                  <a:schemeClr val="bg1"/>
                </a:solidFill>
              </a:rPr>
              <a:t/>
            </a:r>
            <a:br>
              <a:rPr lang="en-US" sz="2800" dirty="0" smtClean="0">
                <a:solidFill>
                  <a:schemeClr val="bg1"/>
                </a:solidFill>
              </a:rPr>
            </a:br>
            <a:r>
              <a:rPr lang="en-US" sz="1600" dirty="0" smtClean="0">
                <a:solidFill>
                  <a:schemeClr val="bg1"/>
                </a:solidFill>
              </a:rPr>
              <a:t>Based on joint </a:t>
            </a:r>
            <a:r>
              <a:rPr lang="en-US" sz="1600" dirty="0">
                <a:solidFill>
                  <a:schemeClr val="bg1"/>
                </a:solidFill>
              </a:rPr>
              <a:t>work with </a:t>
            </a:r>
            <a:r>
              <a:rPr lang="en-US" sz="1600" dirty="0" err="1">
                <a:solidFill>
                  <a:schemeClr val="bg1"/>
                </a:solidFill>
              </a:rPr>
              <a:t>Kryštof</a:t>
            </a:r>
            <a:r>
              <a:rPr lang="en-US" sz="1600" dirty="0">
                <a:solidFill>
                  <a:schemeClr val="bg1"/>
                </a:solidFill>
              </a:rPr>
              <a:t> </a:t>
            </a:r>
            <a:r>
              <a:rPr lang="en-US" sz="1600" dirty="0" err="1" smtClean="0">
                <a:solidFill>
                  <a:schemeClr val="bg1"/>
                </a:solidFill>
              </a:rPr>
              <a:t>Hoder</a:t>
            </a:r>
            <a:r>
              <a:rPr lang="en-US" sz="1600" dirty="0" smtClean="0">
                <a:solidFill>
                  <a:schemeClr val="bg1"/>
                </a:solidFill>
              </a:rPr>
              <a:t>, Ken McMillan, </a:t>
            </a:r>
            <a:r>
              <a:rPr lang="en-US" sz="1600" dirty="0">
                <a:solidFill>
                  <a:schemeClr val="bg1"/>
                </a:solidFill>
              </a:rPr>
              <a:t>Leonardo de Moura, </a:t>
            </a:r>
            <a:r>
              <a:rPr lang="en-US" sz="1600" dirty="0" err="1" smtClean="0">
                <a:solidFill>
                  <a:schemeClr val="bg1"/>
                </a:solidFill>
              </a:rPr>
              <a:t>Andrey</a:t>
            </a:r>
            <a:r>
              <a:rPr lang="en-US" sz="1600" dirty="0" smtClean="0">
                <a:solidFill>
                  <a:schemeClr val="bg1"/>
                </a:solidFill>
              </a:rPr>
              <a:t> </a:t>
            </a:r>
            <a:r>
              <a:rPr lang="en-US" sz="1600" dirty="0" err="1" smtClean="0">
                <a:solidFill>
                  <a:schemeClr val="bg1"/>
                </a:solidFill>
              </a:rPr>
              <a:t>Rybalchenko</a:t>
            </a:r>
            <a:endParaRPr lang="en-US" sz="1600" dirty="0">
              <a:solidFill>
                <a:schemeClr val="bg1"/>
              </a:solidFill>
            </a:endParaRPr>
          </a:p>
        </p:txBody>
      </p:sp>
    </p:spTree>
    <p:extLst>
      <p:ext uri="{BB962C8B-B14F-4D97-AF65-F5344CB8AC3E}">
        <p14:creationId xmlns:p14="http://schemas.microsoft.com/office/powerpoint/2010/main" val="40870531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5576" y="1844824"/>
                <a:ext cx="7704856" cy="4476867"/>
              </a:xfrm>
            </p:spPr>
            <p:txBody>
              <a:bodyPr/>
              <a:lstStyle/>
              <a:p>
                <a:pPr marL="0" indent="0">
                  <a:buNone/>
                </a:pPr>
                <a:r>
                  <a:rPr lang="en-US" sz="2400" b="1" dirty="0" smtClean="0">
                    <a:sym typeface="Symbol"/>
                  </a:rPr>
                  <a:t>Instead of computing </a:t>
                </a:r>
                <a14:m>
                  <m:oMath xmlns:m="http://schemas.openxmlformats.org/officeDocument/2006/math">
                    <m:r>
                      <m:rPr>
                        <m:sty m:val="p"/>
                      </m:rPr>
                      <a:rPr lang="en-US" sz="2400" b="1" i="1">
                        <a:latin typeface="Cambria Math"/>
                      </a:rPr>
                      <m:t>μ</m:t>
                    </m:r>
                    <m:r>
                      <m:rPr>
                        <m:nor/>
                      </m:rPr>
                      <a:rPr lang="en-US" sz="1800" b="1" dirty="0">
                        <a:solidFill>
                          <a:srgbClr val="000000"/>
                        </a:solidFill>
                        <a:latin typeface="Edwardian Script ITC" pitchFamily="66" charset="0"/>
                      </a:rPr>
                      <m:t>F</m:t>
                    </m:r>
                    <m:r>
                      <a:rPr lang="en-US" sz="1800" b="1" i="1" dirty="0">
                        <a:solidFill>
                          <a:srgbClr val="000000"/>
                        </a:solidFill>
                        <a:latin typeface="Cambria Math"/>
                      </a:rPr>
                      <m:t>  </m:t>
                    </m:r>
                    <m:d>
                      <m:dPr>
                        <m:ctrlPr>
                          <a:rPr lang="en-US" sz="2400" b="1" i="1">
                            <a:latin typeface="Cambria Math" panose="02040503050406030204" pitchFamily="18" charset="0"/>
                          </a:rPr>
                        </m:ctrlPr>
                      </m:dPr>
                      <m:e>
                        <m:r>
                          <m:rPr>
                            <m:nor/>
                          </m:rPr>
                          <a:rPr lang="en-US" sz="2400" b="1" dirty="0">
                            <a:solidFill>
                              <a:srgbClr val="FF0000"/>
                            </a:solidFill>
                            <a:sym typeface="Symbol"/>
                          </a:rPr>
                          <m:t>mc</m:t>
                        </m:r>
                      </m:e>
                    </m:d>
                    <m:d>
                      <m:dPr>
                        <m:ctrlPr>
                          <a:rPr lang="en-US" sz="2400" b="1" i="1" dirty="0">
                            <a:latin typeface="Cambria Math" panose="02040503050406030204" pitchFamily="18" charset="0"/>
                            <a:sym typeface="Symbol"/>
                          </a:rPr>
                        </m:ctrlPr>
                      </m:dPr>
                      <m:e>
                        <m:r>
                          <a:rPr lang="en-US" sz="2400" i="1">
                            <a:latin typeface="Cambria Math"/>
                          </a:rPr>
                          <m:t>𝑋</m:t>
                        </m:r>
                        <m:r>
                          <m:rPr>
                            <m:nor/>
                          </m:rPr>
                          <a:rPr lang="en-US" sz="2400" i="1" dirty="0"/>
                          <m:t>,</m:t>
                        </m:r>
                        <m:r>
                          <a:rPr lang="en-US" sz="2400" i="1">
                            <a:latin typeface="Cambria Math"/>
                          </a:rPr>
                          <m:t>𝑅</m:t>
                        </m:r>
                      </m:e>
                    </m:d>
                    <m:r>
                      <a:rPr lang="en-US" sz="2400" b="1" i="1" smtClean="0">
                        <a:latin typeface="Cambria Math"/>
                      </a:rPr>
                      <m:t>, </m:t>
                    </m:r>
                  </m:oMath>
                </a14:m>
                <a:endParaRPr lang="en-US" sz="2400" b="1" i="1" dirty="0" smtClean="0">
                  <a:latin typeface="Cambria Math"/>
                </a:endParaRPr>
              </a:p>
              <a:p>
                <a:pPr marL="0" indent="0">
                  <a:buNone/>
                </a:pPr>
                <a:r>
                  <a:rPr lang="en-US" sz="2400" b="1" dirty="0">
                    <a:sym typeface="Symbol"/>
                  </a:rPr>
                  <a:t>t</a:t>
                </a:r>
                <a:r>
                  <a:rPr lang="en-US" sz="2400" b="1" dirty="0" smtClean="0">
                    <a:sym typeface="Symbol"/>
                  </a:rPr>
                  <a:t>hen checking </a:t>
                </a:r>
                <a14:m>
                  <m:oMath xmlns:m="http://schemas.openxmlformats.org/officeDocument/2006/math">
                    <m:r>
                      <m:rPr>
                        <m:sty m:val="p"/>
                      </m:rPr>
                      <a:rPr lang="en-US" sz="2400" b="1" i="1">
                        <a:latin typeface="Cambria Math"/>
                      </a:rPr>
                      <m:t>μ</m:t>
                    </m:r>
                    <m:r>
                      <m:rPr>
                        <m:nor/>
                      </m:rPr>
                      <a:rPr lang="en-US" sz="1800" b="1" dirty="0">
                        <a:solidFill>
                          <a:srgbClr val="000000"/>
                        </a:solidFill>
                        <a:latin typeface="Edwardian Script ITC" pitchFamily="66" charset="0"/>
                      </a:rPr>
                      <m:t>F</m:t>
                    </m:r>
                    <m:r>
                      <a:rPr lang="en-US" sz="1800" b="1" i="1" dirty="0">
                        <a:solidFill>
                          <a:srgbClr val="000000"/>
                        </a:solidFill>
                        <a:latin typeface="Cambria Math"/>
                      </a:rPr>
                      <m:t>  </m:t>
                    </m:r>
                    <m:d>
                      <m:dPr>
                        <m:ctrlPr>
                          <a:rPr lang="en-US" sz="2400" b="1" i="1">
                            <a:latin typeface="Cambria Math" panose="02040503050406030204" pitchFamily="18" charset="0"/>
                          </a:rPr>
                        </m:ctrlPr>
                      </m:dPr>
                      <m:e>
                        <m:r>
                          <m:rPr>
                            <m:nor/>
                          </m:rPr>
                          <a:rPr lang="en-US" sz="2400" b="1" dirty="0">
                            <a:solidFill>
                              <a:srgbClr val="FF0000"/>
                            </a:solidFill>
                            <a:sym typeface="Symbol"/>
                          </a:rPr>
                          <m:t>mc</m:t>
                        </m:r>
                      </m:e>
                    </m:d>
                    <m:d>
                      <m:dPr>
                        <m:ctrlPr>
                          <a:rPr lang="en-US" sz="2400" b="1" i="1" dirty="0">
                            <a:latin typeface="Cambria Math" panose="02040503050406030204" pitchFamily="18" charset="0"/>
                            <a:sym typeface="Symbol"/>
                          </a:rPr>
                        </m:ctrlPr>
                      </m:dPr>
                      <m:e>
                        <m:r>
                          <a:rPr lang="en-US" sz="2400" i="1">
                            <a:latin typeface="Cambria Math"/>
                          </a:rPr>
                          <m:t>𝑋</m:t>
                        </m:r>
                        <m:r>
                          <m:rPr>
                            <m:nor/>
                          </m:rPr>
                          <a:rPr lang="en-US" sz="2400" i="1" dirty="0"/>
                          <m:t>,</m:t>
                        </m:r>
                        <m:r>
                          <a:rPr lang="en-US" sz="2400" i="1">
                            <a:latin typeface="Cambria Math"/>
                          </a:rPr>
                          <m:t>𝑅</m:t>
                        </m:r>
                      </m:e>
                    </m:d>
                    <m:r>
                      <a:rPr lang="en-US" sz="2400" i="1">
                        <a:latin typeface="Cambria Math"/>
                      </a:rPr>
                      <m:t>→</m:t>
                    </m:r>
                    <m:r>
                      <a:rPr lang="en-US" sz="2400" i="1">
                        <a:latin typeface="Cambria Math"/>
                      </a:rPr>
                      <m:t>𝑅</m:t>
                    </m:r>
                    <m:r>
                      <a:rPr lang="en-US" sz="2400" i="1">
                        <a:latin typeface="Cambria Math"/>
                      </a:rPr>
                      <m:t>≥91</m:t>
                    </m:r>
                  </m:oMath>
                </a14:m>
                <a:r>
                  <a:rPr lang="en-US" sz="1800" b="1" dirty="0">
                    <a:sym typeface="Symbol"/>
                  </a:rPr>
                  <a:t>   </a:t>
                </a:r>
                <a:endParaRPr lang="en-US" sz="2000" b="1" dirty="0">
                  <a:sym typeface="Symbol"/>
                </a:endParaRPr>
              </a:p>
              <a:p>
                <a:pPr marL="0" indent="0">
                  <a:buNone/>
                </a:pPr>
                <a:endParaRPr lang="en-US" sz="2400" b="1" dirty="0">
                  <a:sym typeface="Symbol"/>
                </a:endParaRPr>
              </a:p>
              <a:p>
                <a:pPr marL="0" indent="0">
                  <a:buNone/>
                </a:pPr>
                <a:endParaRPr lang="en-US" sz="2400" b="1" dirty="0" smtClean="0">
                  <a:sym typeface="Symbol"/>
                </a:endParaRPr>
              </a:p>
              <a:p>
                <a:pPr marL="0" indent="0">
                  <a:buNone/>
                </a:pPr>
                <a:r>
                  <a:rPr lang="en-US" sz="2400" b="1" dirty="0" smtClean="0">
                    <a:sym typeface="Symbol"/>
                  </a:rPr>
                  <a:t>Suffices </a:t>
                </a:r>
                <a:r>
                  <a:rPr lang="en-US" sz="2400" b="1" dirty="0">
                    <a:sym typeface="Symbol"/>
                  </a:rPr>
                  <a:t>to find post-fixed point </a:t>
                </a:r>
                <a14:m>
                  <m:oMath xmlns:m="http://schemas.openxmlformats.org/officeDocument/2006/math">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r>
                      <a:rPr lang="en-US" sz="2400" b="1" dirty="0">
                        <a:solidFill>
                          <a:srgbClr val="FF0000"/>
                        </a:solidFill>
                        <a:latin typeface="Cambria Math"/>
                        <a:sym typeface="Symbol"/>
                      </a:rPr>
                      <m:t> </m:t>
                    </m:r>
                  </m:oMath>
                </a14:m>
                <a:r>
                  <a:rPr lang="en-US" sz="2400" b="1" dirty="0">
                    <a:sym typeface="Symbol"/>
                  </a:rPr>
                  <a:t>satisfying:</a:t>
                </a:r>
              </a:p>
              <a:p>
                <a:pPr marL="0" indent="0">
                  <a:buNone/>
                </a:pPr>
                <a:r>
                  <a:rPr lang="en-US" sz="2400" b="1" dirty="0">
                    <a:sym typeface="Symbol"/>
                  </a:rPr>
                  <a:t>	</a:t>
                </a:r>
                <a:endParaRPr lang="en-US" sz="2400" b="1" dirty="0" smtClean="0">
                  <a:sym typeface="Symbol"/>
                </a:endParaRPr>
              </a:p>
              <a:p>
                <a:pPr marL="0" indent="0">
                  <a:buNone/>
                </a:pPr>
                <a:endParaRPr lang="en-US" sz="2400" b="1" dirty="0">
                  <a:sym typeface="Symbol"/>
                </a:endParaRPr>
              </a:p>
              <a:p>
                <a:pPr marL="0" indent="0">
                  <a:buNone/>
                </a:pPr>
                <a:r>
                  <a:rPr lang="en-US" sz="2400" b="1" dirty="0">
                    <a:sym typeface="Symbol"/>
                  </a:rPr>
                  <a:t>	</a:t>
                </a: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m:t>
                    </m:r>
                    <m:r>
                      <m:rPr>
                        <m:nor/>
                      </m:rPr>
                      <a:rPr lang="en-US" sz="2400" b="1" i="0" smtClean="0">
                        <a:latin typeface="Cambria Math"/>
                      </a:rPr>
                      <m:t>   </m:t>
                    </m:r>
                    <m:r>
                      <m:rPr>
                        <m:nor/>
                      </m:rPr>
                      <a:rPr lang="en-US" sz="1800" b="1" dirty="0">
                        <a:solidFill>
                          <a:srgbClr val="000000"/>
                        </a:solidFill>
                        <a:latin typeface="Edwardian Script ITC" pitchFamily="66" charset="0"/>
                      </a:rPr>
                      <m:t>F</m:t>
                    </m:r>
                    <m:r>
                      <a:rPr lang="en-US" sz="1800" i="1" dirty="0">
                        <a:solidFill>
                          <a:srgbClr val="000000"/>
                        </a:solidFill>
                        <a:latin typeface="Cambria Math"/>
                      </a:rPr>
                      <m:t>  </m:t>
                    </m:r>
                    <m:d>
                      <m:dPr>
                        <m:ctrlPr>
                          <a:rPr lang="en-US" sz="2400" b="1" i="1">
                            <a:latin typeface="Cambria Math" panose="02040503050406030204" pitchFamily="18" charset="0"/>
                          </a:rPr>
                        </m:ctrlPr>
                      </m:dPr>
                      <m:e>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e>
                    </m:d>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r>
                      <a:rPr lang="en-US" sz="2400" i="1">
                        <a:latin typeface="Cambria Math"/>
                      </a:rPr>
                      <m:t>→</m:t>
                    </m:r>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oMath>
                </a14:m>
                <a:endParaRPr lang="en-US" sz="2400" b="1" dirty="0" smtClean="0">
                  <a:sym typeface="Symbol"/>
                </a:endParaRPr>
              </a:p>
              <a:p>
                <a:pPr marL="0" indent="0">
                  <a:buNone/>
                </a:pPr>
                <a:r>
                  <a:rPr lang="en-US" sz="2400" b="1" dirty="0" smtClean="0">
                    <a:sym typeface="Symbol"/>
                  </a:rPr>
                  <a:t/>
                </a:r>
                <a:br>
                  <a:rPr lang="en-US" sz="2400" b="1" dirty="0" smtClean="0">
                    <a:sym typeface="Symbol"/>
                  </a:rPr>
                </a:br>
                <a:r>
                  <a:rPr lang="en-US" sz="2400" b="1" dirty="0" smtClean="0">
                    <a:sym typeface="Symbol"/>
                  </a:rPr>
                  <a:t> 	</a:t>
                </a:r>
                <a14:m>
                  <m:oMath xmlns:m="http://schemas.openxmlformats.org/officeDocument/2006/math">
                    <m:sSub>
                      <m:sSubPr>
                        <m:ctrlPr>
                          <a:rPr lang="en-US" sz="2400" b="1" i="1" dirty="0">
                            <a:solidFill>
                              <a:srgbClr val="FF0000"/>
                            </a:solidFill>
                            <a:latin typeface="Cambria Math" panose="02040503050406030204" pitchFamily="18" charset="0"/>
                            <a:sym typeface="Symbol"/>
                          </a:rPr>
                        </m:ctrlPr>
                      </m:sSubPr>
                      <m:e>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r>
                      <a:rPr lang="en-US" sz="2400" i="1" dirty="0">
                        <a:latin typeface="Cambria Math"/>
                        <a:sym typeface="Symbol"/>
                      </a:rPr>
                      <m:t>→</m:t>
                    </m:r>
                    <m:r>
                      <a:rPr lang="en-US" sz="2400" b="1" i="1">
                        <a:latin typeface="Cambria Math"/>
                      </a:rPr>
                      <m:t>𝑹</m:t>
                    </m:r>
                    <m:r>
                      <a:rPr lang="en-US" sz="2400" i="1">
                        <a:latin typeface="Cambria Math"/>
                      </a:rPr>
                      <m:t>≥91</m:t>
                    </m:r>
                  </m:oMath>
                </a14:m>
                <a:endParaRPr lang="en-US" sz="2400" b="1" dirty="0" smtClean="0">
                  <a:solidFill>
                    <a:srgbClr val="FF0000"/>
                  </a:solidFill>
                  <a:sym typeface="Symbol"/>
                </a:endParaRPr>
              </a:p>
              <a:p>
                <a:pPr marL="0" indent="0">
                  <a:buNone/>
                </a:pPr>
                <a:r>
                  <a:rPr lang="en-US" sz="2400" b="1" dirty="0">
                    <a:solidFill>
                      <a:srgbClr val="FF0000"/>
                    </a:solidFill>
                    <a:sym typeface="Symbol"/>
                  </a:rPr>
                  <a:t>	</a:t>
                </a:r>
                <a:endParaRPr lang="en-US" sz="1800"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5576" y="1844824"/>
                <a:ext cx="7704856" cy="4476867"/>
              </a:xfrm>
              <a:blipFill rotWithShape="1">
                <a:blip r:embed="rId2"/>
                <a:stretch>
                  <a:fillRect l="-2453" t="-2861"/>
                </a:stretch>
              </a:blipFill>
            </p:spPr>
            <p:txBody>
              <a:bodyPr/>
              <a:lstStyle/>
              <a:p>
                <a:r>
                  <a:rPr lang="en-US">
                    <a:noFill/>
                  </a:rPr>
                  <a:t> </a:t>
                </a:r>
              </a:p>
            </p:txBody>
          </p:sp>
        </mc:Fallback>
      </mc:AlternateContent>
      <p:sp>
        <p:nvSpPr>
          <p:cNvPr id="5" name="Title 1"/>
          <p:cNvSpPr>
            <a:spLocks noGrp="1"/>
          </p:cNvSpPr>
          <p:nvPr>
            <p:ph type="title"/>
          </p:nvPr>
        </p:nvSpPr>
        <p:spPr>
          <a:xfrm>
            <a:off x="381000" y="230188"/>
            <a:ext cx="8382000" cy="664797"/>
          </a:xfrm>
        </p:spPr>
        <p:txBody>
          <a:bodyPr/>
          <a:lstStyle/>
          <a:p>
            <a:r>
              <a:rPr lang="en-US" sz="4800" dirty="0" smtClean="0"/>
              <a:t>Motivation: Recursive Procedures</a:t>
            </a:r>
            <a:endParaRPr lang="en-US" sz="4800" dirty="0"/>
          </a:p>
        </p:txBody>
      </p:sp>
    </p:spTree>
    <p:extLst>
      <p:ext uri="{BB962C8B-B14F-4D97-AF65-F5344CB8AC3E}">
        <p14:creationId xmlns:p14="http://schemas.microsoft.com/office/powerpoint/2010/main" val="222885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050" y="2744924"/>
            <a:ext cx="7348362" cy="2609945"/>
          </a:xfrm>
        </p:spPr>
        <p:txBody>
          <a:bodyPr/>
          <a:lstStyle/>
          <a:p>
            <a:pPr marL="0" indent="0">
              <a:buNone/>
            </a:pPr>
            <a:r>
              <a:rPr lang="en-US" sz="3200" b="1" i="1" dirty="0" smtClean="0"/>
              <a:t>	Program Verification (Safety) </a:t>
            </a:r>
            <a:endParaRPr lang="en-US" sz="3200" b="1" i="1" dirty="0"/>
          </a:p>
          <a:p>
            <a:pPr marL="0" indent="0">
              <a:buNone/>
            </a:pPr>
            <a:endParaRPr lang="en-US" sz="3200" b="1" i="1" dirty="0" smtClean="0"/>
          </a:p>
          <a:p>
            <a:pPr marL="0" indent="0">
              <a:buNone/>
            </a:pPr>
            <a:r>
              <a:rPr lang="en-US" sz="3200" b="1" i="1" dirty="0" smtClean="0"/>
              <a:t>as </a:t>
            </a:r>
            <a:r>
              <a:rPr lang="en-US" sz="3200" b="1" i="1" dirty="0"/>
              <a:t>	</a:t>
            </a:r>
            <a:r>
              <a:rPr lang="en-US" sz="3200" b="1" i="1" dirty="0" smtClean="0"/>
              <a:t>Solving least fixed-points</a:t>
            </a:r>
          </a:p>
          <a:p>
            <a:pPr marL="0" indent="0">
              <a:buNone/>
            </a:pPr>
            <a:endParaRPr lang="en-US" sz="3200" b="1" i="1" dirty="0"/>
          </a:p>
          <a:p>
            <a:pPr marL="0" indent="0">
              <a:buNone/>
            </a:pPr>
            <a:r>
              <a:rPr lang="en-US" sz="3200" b="1" i="1" dirty="0"/>
              <a:t>a</a:t>
            </a:r>
            <a:r>
              <a:rPr lang="en-US" sz="3200" b="1" i="1" dirty="0" smtClean="0"/>
              <a:t>s</a:t>
            </a:r>
            <a:r>
              <a:rPr lang="en-US" sz="3200" b="1" i="1" dirty="0"/>
              <a:t>	</a:t>
            </a:r>
            <a:r>
              <a:rPr lang="en-US" sz="3200" b="1" i="1" dirty="0" err="1" smtClean="0"/>
              <a:t>Satisfiability</a:t>
            </a:r>
            <a:r>
              <a:rPr lang="en-US" sz="3200" b="1" i="1" dirty="0" smtClean="0"/>
              <a:t> of Horn clauses</a:t>
            </a:r>
          </a:p>
        </p:txBody>
      </p:sp>
      <p:sp>
        <p:nvSpPr>
          <p:cNvPr id="5" name="Title 1"/>
          <p:cNvSpPr>
            <a:spLocks noGrp="1"/>
          </p:cNvSpPr>
          <p:nvPr>
            <p:ph type="title"/>
          </p:nvPr>
        </p:nvSpPr>
        <p:spPr>
          <a:xfrm>
            <a:off x="381000" y="230188"/>
            <a:ext cx="8382000" cy="664797"/>
          </a:xfrm>
        </p:spPr>
        <p:txBody>
          <a:bodyPr/>
          <a:lstStyle/>
          <a:p>
            <a:r>
              <a:rPr lang="en-US" sz="4800" dirty="0" smtClean="0"/>
              <a:t>Program Verification as SMT</a:t>
            </a:r>
            <a:endParaRPr lang="en-US" sz="4800" dirty="0"/>
          </a:p>
        </p:txBody>
      </p:sp>
      <p:sp>
        <p:nvSpPr>
          <p:cNvPr id="2" name="TextBox 1"/>
          <p:cNvSpPr txBox="1"/>
          <p:nvPr/>
        </p:nvSpPr>
        <p:spPr>
          <a:xfrm>
            <a:off x="863588" y="5992796"/>
            <a:ext cx="8408840" cy="861774"/>
          </a:xfrm>
          <a:prstGeom prst="rect">
            <a:avLst/>
          </a:prstGeom>
          <a:noFill/>
        </p:spPr>
        <p:txBody>
          <a:bodyPr wrap="none" rtlCol="0">
            <a:spAutoFit/>
          </a:bodyPr>
          <a:lstStyle/>
          <a:p>
            <a:r>
              <a:rPr lang="en-US" sz="1600" dirty="0" smtClean="0">
                <a:solidFill>
                  <a:srgbClr val="1F6E12"/>
                </a:solidFill>
              </a:rPr>
              <a:t>[</a:t>
            </a:r>
            <a:r>
              <a:rPr lang="en-US" sz="1600" dirty="0" err="1" smtClean="0">
                <a:solidFill>
                  <a:srgbClr val="1F6E12"/>
                </a:solidFill>
              </a:rPr>
              <a:t>Bjørner</a:t>
            </a:r>
            <a:r>
              <a:rPr lang="en-US" sz="1600" dirty="0" smtClean="0">
                <a:solidFill>
                  <a:srgbClr val="1F6E12"/>
                </a:solidFill>
              </a:rPr>
              <a:t>, McMillan, </a:t>
            </a:r>
            <a:r>
              <a:rPr lang="en-US" sz="1600" dirty="0" err="1" smtClean="0">
                <a:solidFill>
                  <a:srgbClr val="1F6E12"/>
                </a:solidFill>
              </a:rPr>
              <a:t>Rybalchenko</a:t>
            </a:r>
            <a:r>
              <a:rPr lang="en-US" sz="1600" dirty="0" smtClean="0">
                <a:solidFill>
                  <a:srgbClr val="1F6E12"/>
                </a:solidFill>
              </a:rPr>
              <a:t>, SMT workshop 2012]</a:t>
            </a:r>
          </a:p>
          <a:p>
            <a:endParaRPr lang="en-US" sz="1600" dirty="0" smtClean="0">
              <a:solidFill>
                <a:srgbClr val="1F6E12"/>
              </a:solidFill>
            </a:endParaRPr>
          </a:p>
          <a:p>
            <a:r>
              <a:rPr lang="en-US" sz="1600" dirty="0" smtClean="0">
                <a:solidFill>
                  <a:srgbClr val="1F6E12"/>
                </a:solidFill>
              </a:rPr>
              <a:t>Hilbert Sausage Factory: [</a:t>
            </a:r>
            <a:r>
              <a:rPr lang="en-US" sz="1600" dirty="0" err="1" smtClean="0">
                <a:solidFill>
                  <a:srgbClr val="1F6E12"/>
                </a:solidFill>
              </a:rPr>
              <a:t>Grebenshchikov</a:t>
            </a:r>
            <a:r>
              <a:rPr lang="en-US" sz="1600" dirty="0" smtClean="0">
                <a:solidFill>
                  <a:srgbClr val="1F6E12"/>
                </a:solidFill>
              </a:rPr>
              <a:t>, Lopes, </a:t>
            </a:r>
            <a:r>
              <a:rPr lang="en-US" sz="1600" dirty="0" err="1" smtClean="0">
                <a:solidFill>
                  <a:srgbClr val="1F6E12"/>
                </a:solidFill>
              </a:rPr>
              <a:t>Popeea</a:t>
            </a:r>
            <a:r>
              <a:rPr lang="en-US" sz="1600" dirty="0" smtClean="0">
                <a:solidFill>
                  <a:srgbClr val="1F6E12"/>
                </a:solidFill>
              </a:rPr>
              <a:t>, </a:t>
            </a:r>
            <a:r>
              <a:rPr lang="en-US" sz="1600" dirty="0" err="1" smtClean="0">
                <a:solidFill>
                  <a:srgbClr val="1F6E12"/>
                </a:solidFill>
              </a:rPr>
              <a:t>Rybalchenko</a:t>
            </a:r>
            <a:r>
              <a:rPr lang="en-US" sz="1600" dirty="0" smtClean="0">
                <a:solidFill>
                  <a:srgbClr val="1F6E12"/>
                </a:solidFill>
              </a:rPr>
              <a:t> et.al. PLDI 2012</a:t>
            </a:r>
            <a:r>
              <a:rPr lang="en-US" dirty="0" smtClean="0">
                <a:solidFill>
                  <a:srgbClr val="1F6E12"/>
                </a:solidFill>
              </a:rPr>
              <a:t>]</a:t>
            </a:r>
          </a:p>
        </p:txBody>
      </p:sp>
    </p:spTree>
    <p:extLst>
      <p:ext uri="{BB962C8B-B14F-4D97-AF65-F5344CB8AC3E}">
        <p14:creationId xmlns:p14="http://schemas.microsoft.com/office/powerpoint/2010/main" val="25181522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but New</a:t>
            </a:r>
            <a:endParaRPr lang="en-US" dirty="0"/>
          </a:p>
        </p:txBody>
      </p:sp>
      <p:sp>
        <p:nvSpPr>
          <p:cNvPr id="3" name="Content Placeholder 2"/>
          <p:cNvSpPr>
            <a:spLocks noGrp="1"/>
          </p:cNvSpPr>
          <p:nvPr>
            <p:ph idx="1"/>
          </p:nvPr>
        </p:nvSpPr>
        <p:spPr>
          <a:xfrm>
            <a:off x="381000" y="1412875"/>
            <a:ext cx="8382000" cy="4247317"/>
          </a:xfrm>
        </p:spPr>
        <p:txBody>
          <a:bodyPr/>
          <a:lstStyle/>
          <a:p>
            <a:pPr marL="0" indent="0">
              <a:buNone/>
            </a:pPr>
            <a:r>
              <a:rPr lang="en-US" sz="2400" b="1" dirty="0" smtClean="0"/>
              <a:t>Should really not be a surprise:</a:t>
            </a:r>
            <a:endParaRPr lang="en-US" sz="2400" dirty="0" smtClean="0"/>
          </a:p>
          <a:p>
            <a:pPr>
              <a:buFontTx/>
              <a:buChar char="-"/>
            </a:pPr>
            <a:r>
              <a:rPr lang="en-US" sz="2400" dirty="0" smtClean="0"/>
              <a:t>90’s Program Analyses using </a:t>
            </a:r>
            <a:r>
              <a:rPr lang="en-US" sz="2400" dirty="0" err="1" smtClean="0"/>
              <a:t>Datalog</a:t>
            </a:r>
            <a:endParaRPr lang="en-US" sz="2400" dirty="0" smtClean="0"/>
          </a:p>
          <a:p>
            <a:pPr>
              <a:buFontTx/>
              <a:buChar char="-"/>
            </a:pPr>
            <a:r>
              <a:rPr lang="en-US" sz="2400" dirty="0"/>
              <a:t>Existential </a:t>
            </a:r>
            <a:r>
              <a:rPr lang="en-US" sz="2400" dirty="0" err="1"/>
              <a:t>Fixedpoint</a:t>
            </a:r>
            <a:r>
              <a:rPr lang="en-US" sz="2400" dirty="0"/>
              <a:t> </a:t>
            </a:r>
            <a:r>
              <a:rPr lang="en-US" sz="2400" dirty="0" smtClean="0"/>
              <a:t>Logic for Hoare </a:t>
            </a:r>
            <a:r>
              <a:rPr lang="en-US" sz="2400" dirty="0"/>
              <a:t>Logic </a:t>
            </a:r>
            <a:r>
              <a:rPr lang="en-US" sz="1800" dirty="0"/>
              <a:t>[Blass, Gurevich]</a:t>
            </a:r>
          </a:p>
          <a:p>
            <a:pPr>
              <a:buFontTx/>
              <a:buChar char="-"/>
            </a:pPr>
            <a:r>
              <a:rPr lang="en-US" sz="2400" dirty="0" smtClean="0"/>
              <a:t>Induction-less induction, …</a:t>
            </a:r>
          </a:p>
          <a:p>
            <a:pPr marL="0" indent="0">
              <a:buNone/>
            </a:pPr>
            <a:r>
              <a:rPr lang="en-US" sz="2400" b="1" dirty="0" smtClean="0"/>
              <a:t>Under-appreciated:</a:t>
            </a:r>
          </a:p>
          <a:p>
            <a:pPr>
              <a:buFontTx/>
              <a:buChar char="-"/>
            </a:pPr>
            <a:r>
              <a:rPr lang="en-US" sz="2400" dirty="0" smtClean="0"/>
              <a:t>Many language-specific tools using custom analysis </a:t>
            </a:r>
            <a:endParaRPr lang="en-US" sz="1800" dirty="0" smtClean="0"/>
          </a:p>
          <a:p>
            <a:pPr>
              <a:buFontTx/>
              <a:buChar char="-"/>
            </a:pPr>
            <a:r>
              <a:rPr lang="en-US" sz="2400" dirty="0" smtClean="0"/>
              <a:t>“.. </a:t>
            </a:r>
            <a:r>
              <a:rPr lang="en-US" sz="2400" dirty="0"/>
              <a:t>b</a:t>
            </a:r>
            <a:r>
              <a:rPr lang="en-US" sz="2400" dirty="0" smtClean="0"/>
              <a:t>ut there has to be a catch” </a:t>
            </a:r>
            <a:r>
              <a:rPr lang="en-US" sz="1600" dirty="0" smtClean="0"/>
              <a:t>[FOL &lt; </a:t>
            </a:r>
            <a:r>
              <a:rPr lang="en-US" sz="1600" dirty="0" err="1" smtClean="0"/>
              <a:t>FOL+Transitivity</a:t>
            </a:r>
            <a:r>
              <a:rPr lang="en-US" sz="1600" dirty="0" smtClean="0"/>
              <a:t>]</a:t>
            </a:r>
            <a:endParaRPr lang="en-US" sz="2400" dirty="0" smtClean="0"/>
          </a:p>
          <a:p>
            <a:pPr>
              <a:buFontTx/>
              <a:buChar char="-"/>
            </a:pPr>
            <a:r>
              <a:rPr lang="en-US" sz="2400" dirty="0" smtClean="0"/>
              <a:t>A flurry of recent progress on Modern Symbolic Model checking tools/algorithms. </a:t>
            </a:r>
            <a:br>
              <a:rPr lang="en-US" sz="2400" dirty="0" smtClean="0"/>
            </a:br>
            <a:r>
              <a:rPr lang="en-US" sz="2400" b="1" dirty="0" smtClean="0"/>
              <a:t>Claim</a:t>
            </a:r>
            <a:r>
              <a:rPr lang="en-US" sz="2400" dirty="0" smtClean="0"/>
              <a:t>: they are all strategies for Horn Clause </a:t>
            </a:r>
            <a:r>
              <a:rPr lang="en-US" sz="2400" dirty="0" err="1" smtClean="0"/>
              <a:t>satisfiability</a:t>
            </a:r>
            <a:r>
              <a:rPr lang="en-US" sz="2400" dirty="0" smtClean="0"/>
              <a:t>.</a:t>
            </a:r>
          </a:p>
          <a:p>
            <a:pPr>
              <a:buFontTx/>
              <a:buChar char="-"/>
            </a:pPr>
            <a:endParaRPr lang="en-US" sz="2400" dirty="0"/>
          </a:p>
        </p:txBody>
      </p:sp>
      <p:sp>
        <p:nvSpPr>
          <p:cNvPr id="4" name="TextBox 3"/>
          <p:cNvSpPr txBox="1"/>
          <p:nvPr/>
        </p:nvSpPr>
        <p:spPr>
          <a:xfrm>
            <a:off x="1552821" y="5913276"/>
            <a:ext cx="5216493" cy="461665"/>
          </a:xfrm>
          <a:prstGeom prst="rect">
            <a:avLst/>
          </a:prstGeom>
          <a:noFill/>
        </p:spPr>
        <p:txBody>
          <a:bodyPr wrap="none" rtlCol="0">
            <a:spAutoFit/>
          </a:bodyPr>
          <a:lstStyle/>
          <a:p>
            <a:r>
              <a:rPr lang="en-US" sz="2400" dirty="0" smtClean="0">
                <a:solidFill>
                  <a:schemeClr val="bg1"/>
                </a:solidFill>
              </a:rPr>
              <a:t>The Quest: </a:t>
            </a:r>
            <a:r>
              <a:rPr lang="en-US" sz="2400" i="1" dirty="0" smtClean="0">
                <a:solidFill>
                  <a:schemeClr val="bg1"/>
                </a:solidFill>
              </a:rPr>
              <a:t>Horn Clause </a:t>
            </a:r>
            <a:r>
              <a:rPr lang="en-US" sz="2400" i="1" dirty="0" err="1" smtClean="0">
                <a:solidFill>
                  <a:schemeClr val="bg1"/>
                </a:solidFill>
              </a:rPr>
              <a:t>Satisfiability</a:t>
            </a:r>
            <a:endParaRPr lang="en-US" sz="2400" i="1" dirty="0" smtClean="0">
              <a:solidFill>
                <a:schemeClr val="bg1"/>
              </a:solidFill>
            </a:endParaRPr>
          </a:p>
        </p:txBody>
      </p:sp>
    </p:spTree>
    <p:extLst>
      <p:ext uri="{BB962C8B-B14F-4D97-AF65-F5344CB8AC3E}">
        <p14:creationId xmlns:p14="http://schemas.microsoft.com/office/powerpoint/2010/main" val="3025830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bjorner\AppData\Local\Microsoft\Windows\Temporary Internet Files\Content.IE5\R0G2WCBD\MP900431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246" y="4826406"/>
            <a:ext cx="2051720" cy="143620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endParaRPr lang="en-US" sz="3200" b="1" dirty="0">
              <a:solidFill>
                <a:srgbClr val="FF0000"/>
              </a:solidFill>
              <a:latin typeface="Calibri" pitchFamily="34" charset="0"/>
            </a:endParaRPr>
          </a:p>
        </p:txBody>
      </p:sp>
      <p:sp>
        <p:nvSpPr>
          <p:cNvPr id="7" name="Rounded Rectangle 6"/>
          <p:cNvSpPr/>
          <p:nvPr/>
        </p:nvSpPr>
        <p:spPr>
          <a:xfrm>
            <a:off x="3557707" y="386677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a:latin typeface="Calibri" pitchFamily="34" charset="0"/>
            </a:endParaRPr>
          </a:p>
        </p:txBody>
      </p:sp>
      <p:sp>
        <p:nvSpPr>
          <p:cNvPr id="20" name="TextBox 19"/>
          <p:cNvSpPr txBox="1"/>
          <p:nvPr/>
        </p:nvSpPr>
        <p:spPr>
          <a:xfrm>
            <a:off x="2195736" y="5017066"/>
            <a:ext cx="2010971" cy="680186"/>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Verification </a:t>
            </a:r>
          </a:p>
          <a:p>
            <a:r>
              <a:rPr lang="en-US" sz="2000" dirty="0" smtClean="0">
                <a:solidFill>
                  <a:schemeClr val="accent4">
                    <a:lumMod val="75000"/>
                  </a:schemeClr>
                </a:solidFill>
              </a:rPr>
              <a:t>condition</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508524" y="4500152"/>
            <a:ext cx="221944" cy="65250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8" name="Picture 4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7944" y="5393243"/>
            <a:ext cx="1028794" cy="592041"/>
          </a:xfrm>
          <a:prstGeom prst="rect">
            <a:avLst/>
          </a:prstGeom>
        </p:spPr>
      </p:pic>
      <p:pic>
        <p:nvPicPr>
          <p:cNvPr id="49"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57707" y="3891063"/>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972" y="2024844"/>
            <a:ext cx="616148" cy="564802"/>
          </a:xfrm>
          <a:prstGeom prst="rect">
            <a:avLst/>
          </a:prstGeom>
        </p:spPr>
      </p:pic>
      <p:sp>
        <p:nvSpPr>
          <p:cNvPr id="52" name="Up Arrow 51"/>
          <p:cNvSpPr/>
          <p:nvPr/>
        </p:nvSpPr>
        <p:spPr bwMode="auto">
          <a:xfrm rot="10800000">
            <a:off x="4463988" y="2677313"/>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8"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9"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10"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7" name="TextBox 56"/>
          <p:cNvSpPr txBox="1"/>
          <p:nvPr/>
        </p:nvSpPr>
        <p:spPr>
          <a:xfrm>
            <a:off x="395536" y="3057904"/>
            <a:ext cx="2486447" cy="987963"/>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dirty="0">
                <a:solidFill>
                  <a:schemeClr val="accent4">
                    <a:lumMod val="75000"/>
                  </a:schemeClr>
                </a:solidFill>
              </a:rPr>
              <a:t>a</a:t>
            </a:r>
            <a:r>
              <a:rPr lang="en-US" sz="2000" dirty="0" smtClean="0">
                <a:solidFill>
                  <a:schemeClr val="accent4">
                    <a:lumMod val="75000"/>
                  </a:schemeClr>
                </a:solidFill>
              </a:rPr>
              <a:t>nnotated with</a:t>
            </a:r>
          </a:p>
          <a:p>
            <a:r>
              <a:rPr lang="en-US" sz="2000" dirty="0">
                <a:solidFill>
                  <a:schemeClr val="accent4">
                    <a:lumMod val="75000"/>
                  </a:schemeClr>
                </a:solidFill>
              </a:rPr>
              <a:t>i</a:t>
            </a:r>
            <a:r>
              <a:rPr lang="en-US" sz="2000" dirty="0" smtClean="0">
                <a:solidFill>
                  <a:schemeClr val="accent4">
                    <a:lumMod val="75000"/>
                  </a:schemeClr>
                </a:solidFill>
              </a:rPr>
              <a:t>nductive invariants</a:t>
            </a:r>
          </a:p>
        </p:txBody>
      </p:sp>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itle 8"/>
          <p:cNvSpPr>
            <a:spLocks noGrp="1"/>
          </p:cNvSpPr>
          <p:nvPr>
            <p:ph type="title"/>
          </p:nvPr>
        </p:nvSpPr>
        <p:spPr/>
        <p:txBody>
          <a:bodyPr/>
          <a:lstStyle/>
          <a:p>
            <a:r>
              <a:rPr lang="en-US" dirty="0" smtClean="0"/>
              <a:t>Verification </a:t>
            </a:r>
            <a:r>
              <a:rPr lang="en-US" dirty="0"/>
              <a:t>Tool Workflow</a:t>
            </a:r>
          </a:p>
        </p:txBody>
      </p:sp>
    </p:spTree>
    <p:extLst>
      <p:ext uri="{BB962C8B-B14F-4D97-AF65-F5344CB8AC3E}">
        <p14:creationId xmlns:p14="http://schemas.microsoft.com/office/powerpoint/2010/main" val="20335301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Callout 34"/>
          <p:cNvSpPr/>
          <p:nvPr/>
        </p:nvSpPr>
        <p:spPr bwMode="auto">
          <a:xfrm>
            <a:off x="5904148" y="908720"/>
            <a:ext cx="2934327" cy="1185784"/>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Cloud Callout 33"/>
          <p:cNvSpPr/>
          <p:nvPr/>
        </p:nvSpPr>
        <p:spPr bwMode="auto">
          <a:xfrm>
            <a:off x="3387870" y="1136510"/>
            <a:ext cx="2409641" cy="1053960"/>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Cloud Callout 3"/>
          <p:cNvSpPr/>
          <p:nvPr/>
        </p:nvSpPr>
        <p:spPr bwMode="auto">
          <a:xfrm>
            <a:off x="685966" y="1136510"/>
            <a:ext cx="2409641" cy="1053960"/>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2" descr="C:\Users\nbjorner\AppData\Local\Microsoft\Windows\Temporary Internet Files\Content.IE5\R0G2WCBD\MP900431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246" y="4801108"/>
            <a:ext cx="2051720" cy="143620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Corral</a:t>
            </a:r>
            <a:endParaRPr lang="en-US" sz="3200" b="1" dirty="0">
              <a:solidFill>
                <a:srgbClr val="FF0000"/>
              </a:solidFill>
              <a:latin typeface="Calibri" pitchFamily="34" charset="0"/>
            </a:endParaRPr>
          </a:p>
        </p:txBody>
      </p:sp>
      <p:sp>
        <p:nvSpPr>
          <p:cNvPr id="7" name="Rounded Rectangle 6"/>
          <p:cNvSpPr/>
          <p:nvPr/>
        </p:nvSpPr>
        <p:spPr>
          <a:xfrm>
            <a:off x="3557707" y="3861048"/>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a:latin typeface="Calibri" pitchFamily="34" charset="0"/>
            </a:endParaRPr>
          </a:p>
        </p:txBody>
      </p:sp>
      <p:sp>
        <p:nvSpPr>
          <p:cNvPr id="20" name="TextBox 19"/>
          <p:cNvSpPr txBox="1"/>
          <p:nvPr/>
        </p:nvSpPr>
        <p:spPr>
          <a:xfrm>
            <a:off x="2195736" y="5013176"/>
            <a:ext cx="2010971" cy="680186"/>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Verification </a:t>
            </a:r>
          </a:p>
          <a:p>
            <a:r>
              <a:rPr lang="en-US" sz="2000" dirty="0" smtClean="0">
                <a:solidFill>
                  <a:schemeClr val="accent4">
                    <a:lumMod val="75000"/>
                  </a:schemeClr>
                </a:solidFill>
              </a:rPr>
              <a:t>condition</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508524" y="4500152"/>
            <a:ext cx="221944" cy="65250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8" name="Picture 4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815" y="5324383"/>
            <a:ext cx="1028794" cy="592041"/>
          </a:xfrm>
          <a:prstGeom prst="rect">
            <a:avLst/>
          </a:prstGeom>
        </p:spPr>
      </p:pic>
      <p:pic>
        <p:nvPicPr>
          <p:cNvPr id="49"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57707" y="389705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Up Arrow 51"/>
          <p:cNvSpPr/>
          <p:nvPr/>
        </p:nvSpPr>
        <p:spPr bwMode="auto">
          <a:xfrm rot="10800000">
            <a:off x="4463988" y="2677313"/>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7"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8"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9"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itle 8"/>
          <p:cNvSpPr>
            <a:spLocks noGrp="1"/>
          </p:cNvSpPr>
          <p:nvPr>
            <p:ph type="title"/>
          </p:nvPr>
        </p:nvSpPr>
        <p:spPr/>
        <p:txBody>
          <a:bodyPr/>
          <a:lstStyle/>
          <a:p>
            <a:r>
              <a:rPr lang="en-US" dirty="0"/>
              <a:t>Verification Tool Workflow</a:t>
            </a:r>
          </a:p>
        </p:txBody>
      </p:sp>
      <p:sp>
        <p:nvSpPr>
          <p:cNvPr id="2" name="Curved Right Arrow 1"/>
          <p:cNvSpPr/>
          <p:nvPr/>
        </p:nvSpPr>
        <p:spPr bwMode="auto">
          <a:xfrm rot="5400000">
            <a:off x="1294323" y="1051422"/>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Curved Right Arrow 24"/>
          <p:cNvSpPr/>
          <p:nvPr/>
        </p:nvSpPr>
        <p:spPr bwMode="auto">
          <a:xfrm rot="5400000">
            <a:off x="4110575" y="979414"/>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Curved Right Arrow 26"/>
          <p:cNvSpPr/>
          <p:nvPr/>
        </p:nvSpPr>
        <p:spPr bwMode="auto">
          <a:xfrm rot="5400000">
            <a:off x="6920464" y="979414"/>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TextBox 2"/>
          <p:cNvSpPr txBox="1"/>
          <p:nvPr/>
        </p:nvSpPr>
        <p:spPr>
          <a:xfrm>
            <a:off x="1084152" y="1533381"/>
            <a:ext cx="1327608" cy="461665"/>
          </a:xfrm>
          <a:prstGeom prst="rect">
            <a:avLst/>
          </a:prstGeom>
          <a:noFill/>
        </p:spPr>
        <p:txBody>
          <a:bodyPr wrap="none" rtlCol="0">
            <a:spAutoFit/>
          </a:bodyPr>
          <a:lstStyle/>
          <a:p>
            <a:r>
              <a:rPr lang="en-US" sz="2400" b="1" dirty="0" smtClean="0">
                <a:solidFill>
                  <a:schemeClr val="accent1">
                    <a:lumMod val="75000"/>
                  </a:schemeClr>
                </a:solidFill>
              </a:rPr>
              <a:t>Houdini</a:t>
            </a:r>
          </a:p>
        </p:txBody>
      </p:sp>
      <p:sp>
        <p:nvSpPr>
          <p:cNvPr id="29" name="TextBox 28"/>
          <p:cNvSpPr txBox="1"/>
          <p:nvPr/>
        </p:nvSpPr>
        <p:spPr>
          <a:xfrm>
            <a:off x="4136732" y="1484784"/>
            <a:ext cx="1191352" cy="461665"/>
          </a:xfrm>
          <a:prstGeom prst="rect">
            <a:avLst/>
          </a:prstGeom>
          <a:noFill/>
        </p:spPr>
        <p:txBody>
          <a:bodyPr wrap="none" rtlCol="0">
            <a:spAutoFit/>
          </a:bodyPr>
          <a:lstStyle/>
          <a:p>
            <a:r>
              <a:rPr lang="en-US" sz="2400" b="1" dirty="0" smtClean="0">
                <a:solidFill>
                  <a:schemeClr val="accent1">
                    <a:lumMod val="75000"/>
                  </a:schemeClr>
                </a:solidFill>
              </a:rPr>
              <a:t>Slicing</a:t>
            </a:r>
          </a:p>
        </p:txBody>
      </p:sp>
      <p:sp>
        <p:nvSpPr>
          <p:cNvPr id="32" name="TextBox 31"/>
          <p:cNvSpPr txBox="1"/>
          <p:nvPr/>
        </p:nvSpPr>
        <p:spPr>
          <a:xfrm>
            <a:off x="5990030" y="1157843"/>
            <a:ext cx="2830442" cy="830997"/>
          </a:xfrm>
          <a:prstGeom prst="rect">
            <a:avLst/>
          </a:prstGeom>
          <a:noFill/>
        </p:spPr>
        <p:txBody>
          <a:bodyPr wrap="square" rtlCol="0">
            <a:spAutoFit/>
          </a:bodyPr>
          <a:lstStyle/>
          <a:p>
            <a:pPr algn="ctr"/>
            <a:r>
              <a:rPr lang="en-US" sz="2400" b="1" dirty="0" smtClean="0">
                <a:solidFill>
                  <a:schemeClr val="accent1">
                    <a:lumMod val="75000"/>
                  </a:schemeClr>
                </a:solidFill>
              </a:rPr>
              <a:t>Inductive variable</a:t>
            </a:r>
          </a:p>
          <a:p>
            <a:pPr algn="ctr"/>
            <a:r>
              <a:rPr lang="en-US" sz="2400" b="1" dirty="0" smtClean="0">
                <a:solidFill>
                  <a:schemeClr val="accent1">
                    <a:lumMod val="75000"/>
                  </a:schemeClr>
                </a:solidFill>
              </a:rPr>
              <a:t>selection</a:t>
            </a:r>
          </a:p>
        </p:txBody>
      </p:sp>
      <p:sp>
        <p:nvSpPr>
          <p:cNvPr id="33" name="TextBox 32"/>
          <p:cNvSpPr txBox="1"/>
          <p:nvPr/>
        </p:nvSpPr>
        <p:spPr>
          <a:xfrm>
            <a:off x="395536" y="3057904"/>
            <a:ext cx="2486447" cy="1295739"/>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b="1" i="1" dirty="0">
                <a:solidFill>
                  <a:schemeClr val="accent4">
                    <a:lumMod val="75000"/>
                  </a:schemeClr>
                </a:solidFill>
              </a:rPr>
              <a:t>p</a:t>
            </a:r>
            <a:r>
              <a:rPr lang="en-US" sz="2000" b="1" i="1" dirty="0" smtClean="0">
                <a:solidFill>
                  <a:schemeClr val="accent4">
                    <a:lumMod val="75000"/>
                  </a:schemeClr>
                </a:solidFill>
              </a:rPr>
              <a:t>artially </a:t>
            </a:r>
          </a:p>
          <a:p>
            <a:r>
              <a:rPr lang="en-US" sz="2000" dirty="0" smtClean="0">
                <a:solidFill>
                  <a:schemeClr val="accent4">
                    <a:lumMod val="75000"/>
                  </a:schemeClr>
                </a:solidFill>
              </a:rPr>
              <a:t>annotated with</a:t>
            </a:r>
          </a:p>
          <a:p>
            <a:r>
              <a:rPr lang="en-US" sz="2000" dirty="0">
                <a:solidFill>
                  <a:schemeClr val="accent4">
                    <a:lumMod val="75000"/>
                  </a:schemeClr>
                </a:solidFill>
              </a:rPr>
              <a:t>i</a:t>
            </a:r>
            <a:r>
              <a:rPr lang="en-US" sz="2000" dirty="0" smtClean="0">
                <a:solidFill>
                  <a:schemeClr val="accent4">
                    <a:lumMod val="75000"/>
                  </a:schemeClr>
                </a:solidFill>
              </a:rPr>
              <a:t>nductive invariants</a:t>
            </a:r>
          </a:p>
        </p:txBody>
      </p:sp>
    </p:spTree>
    <p:extLst>
      <p:ext uri="{BB962C8B-B14F-4D97-AF65-F5344CB8AC3E}">
        <p14:creationId xmlns:p14="http://schemas.microsoft.com/office/powerpoint/2010/main" val="19984420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Cloud Callout 33"/>
          <p:cNvSpPr/>
          <p:nvPr/>
        </p:nvSpPr>
        <p:spPr bwMode="auto">
          <a:xfrm>
            <a:off x="4379314" y="5024444"/>
            <a:ext cx="1848870" cy="888832"/>
          </a:xfrm>
          <a:prstGeom prst="cloud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Duality</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Corral</a:t>
            </a:r>
            <a:endParaRPr lang="en-US" sz="3200" b="1" dirty="0">
              <a:solidFill>
                <a:srgbClr val="FF0000"/>
              </a:solidFill>
              <a:latin typeface="Calibri" pitchFamily="34" charset="0"/>
            </a:endParaRPr>
          </a:p>
        </p:txBody>
      </p:sp>
      <p:sp>
        <p:nvSpPr>
          <p:cNvPr id="7" name="Rounded Rectangle 6"/>
          <p:cNvSpPr/>
          <p:nvPr/>
        </p:nvSpPr>
        <p:spPr>
          <a:xfrm>
            <a:off x="3311860" y="3645024"/>
            <a:ext cx="2363597" cy="988017"/>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smtClean="0">
              <a:latin typeface="Calibri" pitchFamily="34" charset="0"/>
            </a:endParaRPr>
          </a:p>
          <a:p>
            <a:pPr algn="ctr"/>
            <a:r>
              <a:rPr lang="en-US" sz="3600" b="1" dirty="0" smtClean="0">
                <a:latin typeface="Calibri" pitchFamily="34" charset="0"/>
              </a:rPr>
              <a:t>Why, LLVM</a:t>
            </a:r>
            <a:endParaRPr lang="en-US" sz="3600" b="1" dirty="0">
              <a:latin typeface="Calibri" pitchFamily="34" charset="0"/>
            </a:endParaRPr>
          </a:p>
        </p:txBody>
      </p:sp>
      <p:sp>
        <p:nvSpPr>
          <p:cNvPr id="20" name="TextBox 19"/>
          <p:cNvSpPr txBox="1"/>
          <p:nvPr/>
        </p:nvSpPr>
        <p:spPr>
          <a:xfrm>
            <a:off x="2483767" y="4568758"/>
            <a:ext cx="1836205" cy="372410"/>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Horn Clauses</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463989" y="4653136"/>
            <a:ext cx="243496" cy="447611"/>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9"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85359" y="371703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Up Arrow 51"/>
          <p:cNvSpPr/>
          <p:nvPr/>
        </p:nvSpPr>
        <p:spPr bwMode="auto">
          <a:xfrm rot="10800000">
            <a:off x="4463988" y="2600908"/>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5"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6"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7"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33" name="TextBox 32"/>
          <p:cNvSpPr txBox="1"/>
          <p:nvPr/>
        </p:nvSpPr>
        <p:spPr>
          <a:xfrm>
            <a:off x="395536" y="3057904"/>
            <a:ext cx="2486447" cy="1295739"/>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b="1" i="1" dirty="0">
                <a:solidFill>
                  <a:schemeClr val="accent4">
                    <a:lumMod val="75000"/>
                  </a:schemeClr>
                </a:solidFill>
              </a:rPr>
              <a:t>p</a:t>
            </a:r>
            <a:r>
              <a:rPr lang="en-US" sz="2000" b="1" i="1" dirty="0" smtClean="0">
                <a:solidFill>
                  <a:schemeClr val="accent4">
                    <a:lumMod val="75000"/>
                  </a:schemeClr>
                </a:solidFill>
              </a:rPr>
              <a:t>artially </a:t>
            </a:r>
          </a:p>
          <a:p>
            <a:r>
              <a:rPr lang="en-US" sz="2000" dirty="0" smtClean="0">
                <a:solidFill>
                  <a:schemeClr val="accent4">
                    <a:lumMod val="75000"/>
                  </a:schemeClr>
                </a:solidFill>
              </a:rPr>
              <a:t>annotated with</a:t>
            </a:r>
          </a:p>
          <a:p>
            <a:r>
              <a:rPr lang="en-US" sz="2000" dirty="0">
                <a:solidFill>
                  <a:schemeClr val="accent4">
                    <a:lumMod val="75000"/>
                  </a:schemeClr>
                </a:solidFill>
              </a:rPr>
              <a:t>i</a:t>
            </a:r>
            <a:r>
              <a:rPr lang="en-US" sz="2000" dirty="0" smtClean="0">
                <a:solidFill>
                  <a:schemeClr val="accent4">
                    <a:lumMod val="75000"/>
                  </a:schemeClr>
                </a:solidFill>
              </a:rPr>
              <a:t>nductive invariants</a:t>
            </a:r>
          </a:p>
        </p:txBody>
      </p:sp>
      <p:sp>
        <p:nvSpPr>
          <p:cNvPr id="5" name="Cloud Callout 4"/>
          <p:cNvSpPr/>
          <p:nvPr/>
        </p:nvSpPr>
        <p:spPr bwMode="auto">
          <a:xfrm>
            <a:off x="3311860" y="4977172"/>
            <a:ext cx="1440160" cy="888832"/>
          </a:xfrm>
          <a:prstGeom prst="cloudCallou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HSF</a:t>
            </a:r>
          </a:p>
        </p:txBody>
      </p:sp>
      <p:sp>
        <p:nvSpPr>
          <p:cNvPr id="35" name="Cloud Callout 34"/>
          <p:cNvSpPr/>
          <p:nvPr/>
        </p:nvSpPr>
        <p:spPr bwMode="auto">
          <a:xfrm>
            <a:off x="5035707" y="5780528"/>
            <a:ext cx="1516513" cy="888832"/>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IC3</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Cloud Callout 35"/>
          <p:cNvSpPr/>
          <p:nvPr/>
        </p:nvSpPr>
        <p:spPr bwMode="auto">
          <a:xfrm>
            <a:off x="2662555" y="5751561"/>
            <a:ext cx="1477397" cy="888832"/>
          </a:xfrm>
          <a:prstGeom prst="cloudCallou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UFO</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7" name="Cloud Callout 36"/>
          <p:cNvSpPr/>
          <p:nvPr/>
        </p:nvSpPr>
        <p:spPr bwMode="auto">
          <a:xfrm>
            <a:off x="3638831" y="5888540"/>
            <a:ext cx="1841621" cy="88883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MCMT</a:t>
            </a:r>
            <a:r>
              <a:rPr lang="en-US" sz="2000" dirty="0" smtClean="0">
                <a:solidFill>
                  <a:schemeClr val="bg1"/>
                </a:solidFill>
                <a:effectLst>
                  <a:outerShdw blurRad="38100" dist="38100" dir="2700000" algn="tl">
                    <a:srgbClr val="000000">
                      <a:alpha val="43137"/>
                    </a:srgbClr>
                  </a:outerShdw>
                </a:effectLst>
                <a:latin typeface="Segoe" pitchFamily="34" charset="0"/>
              </a:rPr>
              <a:t>SAFAR</a:t>
            </a:r>
            <a:r>
              <a:rPr lang="en-US" sz="2400" dirty="0" smtClean="0">
                <a:solidFill>
                  <a:schemeClr val="bg1"/>
                </a:solidFill>
                <a:effectLst>
                  <a:outerShdw blurRad="38100" dist="38100" dir="2700000" algn="tl">
                    <a:srgbClr val="000000">
                      <a:alpha val="43137"/>
                    </a:srgbClr>
                  </a:outerShdw>
                </a:effectLst>
                <a:latin typeface="Segoe" pitchFamily="34" charset="0"/>
              </a:rPr>
              <a:t>I</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494533" y="1480138"/>
            <a:ext cx="7965899" cy="400110"/>
          </a:xfrm>
          <a:prstGeom prst="rect">
            <a:avLst/>
          </a:prstGeom>
          <a:noFill/>
        </p:spPr>
        <p:txBody>
          <a:bodyPr wrap="none" rtlCol="0">
            <a:spAutoFit/>
          </a:bodyPr>
          <a:lstStyle/>
          <a:p>
            <a:r>
              <a:rPr lang="en-US" sz="2000" dirty="0" smtClean="0">
                <a:solidFill>
                  <a:schemeClr val="bg1"/>
                </a:solidFill>
              </a:rPr>
              <a:t>Verification Condition Generators can already produce Horn Clauses </a:t>
            </a:r>
          </a:p>
        </p:txBody>
      </p:sp>
      <p:sp>
        <p:nvSpPr>
          <p:cNvPr id="38" name="Cloud Callout 37"/>
          <p:cNvSpPr/>
          <p:nvPr/>
        </p:nvSpPr>
        <p:spPr bwMode="auto">
          <a:xfrm>
            <a:off x="2080310" y="5005039"/>
            <a:ext cx="1477397" cy="888832"/>
          </a:xfrm>
          <a:prstGeom prst="cloud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Leon</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9" name="Cloud Callout 38"/>
          <p:cNvSpPr/>
          <p:nvPr/>
        </p:nvSpPr>
        <p:spPr bwMode="auto">
          <a:xfrm>
            <a:off x="899592" y="5872288"/>
            <a:ext cx="2160240" cy="888832"/>
          </a:xfrm>
          <a:prstGeom prst="cloud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Synergy</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0" name="Cloud Callout 39"/>
          <p:cNvSpPr/>
          <p:nvPr/>
        </p:nvSpPr>
        <p:spPr bwMode="auto">
          <a:xfrm>
            <a:off x="1131394" y="4941168"/>
            <a:ext cx="1368618" cy="888832"/>
          </a:xfrm>
          <a:prstGeom prst="cloud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Kind</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a:xfrm>
            <a:off x="7173439" y="2924944"/>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endParaRPr lang="en-US" sz="2800" b="1" dirty="0" smtClean="0">
              <a:solidFill>
                <a:srgbClr val="FF0000"/>
              </a:solidFill>
              <a:latin typeface="Calibri" pitchFamily="34" charset="0"/>
            </a:endParaRPr>
          </a:p>
        </p:txBody>
      </p:sp>
      <p:sp>
        <p:nvSpPr>
          <p:cNvPr id="42" name="Up Arrow 41"/>
          <p:cNvSpPr/>
          <p:nvPr/>
        </p:nvSpPr>
        <p:spPr bwMode="auto">
          <a:xfrm rot="14854178">
            <a:off x="6279345" y="2923505"/>
            <a:ext cx="268127" cy="168619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a:xfrm>
            <a:off x="7181514" y="3746326"/>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2800" b="1" dirty="0" smtClean="0">
                <a:solidFill>
                  <a:srgbClr val="FF0000"/>
                </a:solidFill>
                <a:latin typeface="Calibri" pitchFamily="34" charset="0"/>
              </a:rPr>
              <a:t>…</a:t>
            </a:r>
          </a:p>
        </p:txBody>
      </p:sp>
      <p:pic>
        <p:nvPicPr>
          <p:cNvPr id="46" name="Picture 4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3873" y="2996952"/>
            <a:ext cx="1877582" cy="48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loud Callout 42"/>
          <p:cNvSpPr/>
          <p:nvPr/>
        </p:nvSpPr>
        <p:spPr bwMode="auto">
          <a:xfrm>
            <a:off x="215282" y="5456492"/>
            <a:ext cx="1764429" cy="888832"/>
          </a:xfrm>
          <a:prstGeom prst="cloudCallou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effectLst>
                  <a:outerShdw blurRad="38100" dist="38100" dir="2700000" algn="tl">
                    <a:srgbClr val="000000">
                      <a:alpha val="43137"/>
                    </a:srgbClr>
                  </a:outerShdw>
                </a:effectLst>
                <a:latin typeface="Segoe" pitchFamily="34" charset="0"/>
              </a:rPr>
              <a:t>Aligator</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8" name="Title 8"/>
          <p:cNvSpPr>
            <a:spLocks noGrp="1"/>
          </p:cNvSpPr>
          <p:nvPr>
            <p:ph type="title"/>
          </p:nvPr>
        </p:nvSpPr>
        <p:spPr>
          <a:xfrm>
            <a:off x="381000" y="230187"/>
            <a:ext cx="8382000" cy="609398"/>
          </a:xfrm>
        </p:spPr>
        <p:txBody>
          <a:bodyPr/>
          <a:lstStyle/>
          <a:p>
            <a:r>
              <a:rPr lang="en-US" sz="4400" dirty="0" smtClean="0"/>
              <a:t>Envisioned: Verification </a:t>
            </a:r>
            <a:r>
              <a:rPr lang="en-US" sz="4400" dirty="0"/>
              <a:t>Tool Workflow</a:t>
            </a:r>
          </a:p>
        </p:txBody>
      </p:sp>
    </p:spTree>
    <p:extLst>
      <p:ext uri="{BB962C8B-B14F-4D97-AF65-F5344CB8AC3E}">
        <p14:creationId xmlns:p14="http://schemas.microsoft.com/office/powerpoint/2010/main" val="2791356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306"/>
            <a:ext cx="8382000" cy="609398"/>
          </a:xfrm>
        </p:spPr>
        <p:txBody>
          <a:bodyPr/>
          <a:lstStyle/>
          <a:p>
            <a:r>
              <a:rPr lang="en-US" sz="4400" dirty="0" smtClean="0"/>
              <a:t>Procedures </a:t>
            </a:r>
            <a:r>
              <a:rPr lang="en-US" sz="4400" dirty="0">
                <a:sym typeface="Symbol"/>
              </a:rPr>
              <a:t></a:t>
            </a:r>
            <a:r>
              <a:rPr lang="en-US" sz="4400" dirty="0" smtClean="0"/>
              <a:t> Horn Formulas</a:t>
            </a:r>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93" t="18931" r="62279" b="68857"/>
          <a:stretch/>
        </p:blipFill>
        <p:spPr bwMode="auto">
          <a:xfrm>
            <a:off x="8149" y="2060848"/>
            <a:ext cx="29076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47" t="42046" r="61366" b="46430"/>
          <a:stretch/>
        </p:blipFill>
        <p:spPr bwMode="auto">
          <a:xfrm>
            <a:off x="6158500" y="2201533"/>
            <a:ext cx="2697402" cy="151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586" t="60967" r="65346" b="28286"/>
          <a:stretch/>
        </p:blipFill>
        <p:spPr bwMode="auto">
          <a:xfrm>
            <a:off x="287524" y="4169883"/>
            <a:ext cx="2327664" cy="195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1460" t="75944" r="41467" b="14456"/>
          <a:stretch/>
        </p:blipFill>
        <p:spPr bwMode="auto">
          <a:xfrm>
            <a:off x="5016136" y="5373371"/>
            <a:ext cx="4127864" cy="14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a:off x="2915816" y="1887771"/>
            <a:ext cx="3528392" cy="183300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Summary as commands</a:t>
            </a:r>
          </a:p>
        </p:txBody>
      </p:sp>
      <p:sp>
        <p:nvSpPr>
          <p:cNvPr id="11" name="Right Arrow 10"/>
          <p:cNvSpPr/>
          <p:nvPr/>
        </p:nvSpPr>
        <p:spPr bwMode="auto">
          <a:xfrm>
            <a:off x="2843808" y="4293096"/>
            <a:ext cx="3528392" cy="183300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Verifying procedure calls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556516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Modular Concurrency </a:t>
            </a:r>
            <a:r>
              <a:rPr lang="en-US" sz="4000" dirty="0" smtClean="0">
                <a:sym typeface="Symbol"/>
              </a:rPr>
              <a:t></a:t>
            </a:r>
            <a:r>
              <a:rPr lang="en-US" sz="4000" dirty="0" smtClean="0"/>
              <a:t> Horn Clauses</a:t>
            </a:r>
            <a:endParaRPr lang="en-US" sz="4000" dirty="0"/>
          </a:p>
        </p:txBody>
      </p:sp>
      <p:pic>
        <p:nvPicPr>
          <p:cNvPr id="3075"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571" t="14583" r="62902" b="75861"/>
          <a:stretch/>
        </p:blipFill>
        <p:spPr bwMode="auto">
          <a:xfrm>
            <a:off x="143508" y="1909507"/>
            <a:ext cx="2952377" cy="13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59532" y="4000241"/>
                <a:ext cx="4659481" cy="2607893"/>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r>
                      <a:rPr lang="en-US" b="0" i="1" smtClean="0">
                        <a:solidFill>
                          <a:schemeClr val="bg1"/>
                        </a:solidFill>
                        <a:latin typeface="Cambria Math"/>
                      </a:rPr>
                      <m:t>𝐼𝑛𝑖𝑡</m:t>
                    </m:r>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 </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 </m:t>
                        </m:r>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m:t>
                        </m:r>
                        <m:r>
                          <a:rPr lang="en-US" b="0" i="1" smtClean="0">
                            <a:solidFill>
                              <a:schemeClr val="bg1"/>
                            </a:solidFill>
                            <a:latin typeface="Cambria Math"/>
                          </a:rPr>
                          <m:t>𝑌</m:t>
                        </m:r>
                      </m:e>
                    </m:d>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𝜌</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r>
                          <a:rPr lang="en-US" b="0" i="1" smtClean="0">
                            <a:solidFill>
                              <a:schemeClr val="bg1"/>
                            </a:solidFill>
                            <a:latin typeface="Cambria Math"/>
                          </a:rPr>
                          <m:t>,</m:t>
                        </m:r>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a:rPr>
                              <m:t>𝑋</m:t>
                            </m:r>
                          </m:e>
                          <m:sub>
                            <m:r>
                              <a:rPr lang="en-US" b="0" i="1" smtClean="0">
                                <a:solidFill>
                                  <a:schemeClr val="bg1"/>
                                </a:solidFill>
                                <a:latin typeface="Cambria Math"/>
                              </a:rPr>
                              <m:t>𝑖</m:t>
                            </m:r>
                          </m:sub>
                          <m:sup>
                            <m:r>
                              <a:rPr lang="en-US" b="0" i="1" smtClean="0">
                                <a:solidFill>
                                  <a:schemeClr val="bg1"/>
                                </a:solidFill>
                                <a:latin typeface="Cambria Math"/>
                              </a:rPr>
                              <m:t>′</m:t>
                            </m:r>
                          </m:sup>
                        </m:sSubSup>
                        <m:r>
                          <a:rPr lang="en-US" b="0" i="1" smtClean="0">
                            <a:solidFill>
                              <a:schemeClr val="bg1"/>
                            </a:solidFill>
                            <a:latin typeface="Cambria Math"/>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Sup>
                          <m:sSubSupPr>
                            <m:ctrlPr>
                              <a:rPr lang="en-US" b="0" i="1" smtClean="0">
                                <a:solidFill>
                                  <a:schemeClr val="bg1"/>
                                </a:solidFill>
                                <a:latin typeface="Cambria Math" panose="02040503050406030204" pitchFamily="18" charset="0"/>
                              </a:rPr>
                            </m:ctrlPr>
                          </m:sSubSupPr>
                          <m:e>
                            <m:r>
                              <a:rPr lang="en-US" b="0" i="1" smtClean="0">
                                <a:solidFill>
                                  <a:schemeClr val="bg1"/>
                                </a:solidFill>
                                <a:latin typeface="Cambria Math"/>
                              </a:rPr>
                              <m:t>𝑋</m:t>
                            </m:r>
                          </m:e>
                          <m:sub>
                            <m:r>
                              <a:rPr lang="en-US" b="0" i="1" smtClean="0">
                                <a:solidFill>
                                  <a:schemeClr val="bg1"/>
                                </a:solidFill>
                                <a:latin typeface="Cambria Math"/>
                              </a:rPr>
                              <m:t>𝑖</m:t>
                            </m:r>
                          </m:sub>
                          <m:sup>
                            <m:r>
                              <a:rPr lang="en-US" b="0" i="1" smtClean="0">
                                <a:solidFill>
                                  <a:schemeClr val="bg1"/>
                                </a:solidFill>
                                <a:latin typeface="Cambria Math"/>
                              </a:rPr>
                              <m:t>′</m:t>
                            </m:r>
                          </m:sup>
                        </m:sSubSup>
                        <m:r>
                          <a:rPr lang="en-US" b="0" i="1" smtClean="0">
                            <a:solidFill>
                              <a:schemeClr val="bg1"/>
                            </a:solidFill>
                            <a:latin typeface="Cambria Math"/>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oMath>
                </a14:m>
                <a:endParaRPr lang="en-US" b="0" dirty="0" smtClean="0">
                  <a:solidFill>
                    <a:schemeClr val="bg1"/>
                  </a:solidFill>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r>
                      <a:rPr lang="en-US" b="0" i="1"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𝐸</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a:rPr>
                          <m:t>𝑌</m:t>
                        </m:r>
                        <m:r>
                          <a:rPr lang="en-US" b="0" i="1" smtClean="0">
                            <a:solidFill>
                              <a:schemeClr val="bg1"/>
                            </a:solidFill>
                            <a:latin typeface="Cambria Math"/>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oMath>
                </a14:m>
                <a:endParaRPr lang="en-US" b="0" i="1" dirty="0" smtClean="0">
                  <a:solidFill>
                    <a:schemeClr val="bg1"/>
                  </a:solidFill>
                  <a:latin typeface="Cambria Math"/>
                </a:endParaRPr>
              </a:p>
              <a:p>
                <a:endParaRPr lang="en-US" dirty="0">
                  <a:solidFill>
                    <a:schemeClr val="bg1"/>
                  </a:solidFill>
                </a:endParaRPr>
              </a:p>
              <a:p>
                <a:r>
                  <a:rPr lang="en-US" dirty="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𝑅</m:t>
                        </m:r>
                      </m:e>
                      <m:sub>
                        <m:r>
                          <a:rPr lang="en-US" i="1">
                            <a:solidFill>
                              <a:schemeClr val="bg1"/>
                            </a:solidFill>
                            <a:latin typeface="Cambria Math"/>
                          </a:rPr>
                          <m:t>𝑖</m:t>
                        </m:r>
                      </m:sub>
                    </m:sSub>
                    <m:d>
                      <m:dPr>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m:t>
                        </m:r>
                        <m:r>
                          <a:rPr lang="en-US" i="1">
                            <a:solidFill>
                              <a:schemeClr val="bg1"/>
                            </a:solidFill>
                            <a:latin typeface="Cambria Math"/>
                          </a:rPr>
                          <m:t>𝑌</m:t>
                        </m:r>
                      </m:e>
                    </m:d>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𝜌</m:t>
                        </m:r>
                      </m:e>
                      <m:sub>
                        <m:r>
                          <a:rPr lang="en-US" i="1">
                            <a:solidFill>
                              <a:schemeClr val="bg1"/>
                            </a:solidFill>
                            <a:latin typeface="Cambria Math"/>
                          </a:rPr>
                          <m:t>𝑖</m:t>
                        </m:r>
                      </m:sub>
                    </m:sSub>
                    <m:d>
                      <m:dPr>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 </m:t>
                        </m:r>
                        <m:r>
                          <a:rPr lang="en-US" i="1">
                            <a:solidFill>
                              <a:schemeClr val="bg1"/>
                            </a:solidFill>
                            <a:latin typeface="Cambria Math"/>
                          </a:rPr>
                          <m:t>𝑌</m:t>
                        </m:r>
                        <m:r>
                          <a:rPr lang="en-US" i="1">
                            <a:solidFill>
                              <a:schemeClr val="bg1"/>
                            </a:solidFill>
                            <a:latin typeface="Cambria Math"/>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a:rPr>
                              <m:t>𝑋</m:t>
                            </m:r>
                          </m:e>
                          <m:sub>
                            <m:r>
                              <a:rPr lang="en-US" i="1">
                                <a:solidFill>
                                  <a:schemeClr val="bg1"/>
                                </a:solidFill>
                                <a:latin typeface="Cambria Math"/>
                              </a:rPr>
                              <m:t>𝑖</m:t>
                            </m:r>
                          </m:sub>
                          <m:sup>
                            <m:r>
                              <a:rPr lang="en-US" i="1">
                                <a:solidFill>
                                  <a:schemeClr val="bg1"/>
                                </a:solidFill>
                                <a:latin typeface="Cambria Math"/>
                              </a:rPr>
                              <m:t>′</m:t>
                            </m:r>
                          </m:sup>
                        </m:sSubSup>
                        <m:r>
                          <a:rPr lang="en-US" i="1">
                            <a:solidFill>
                              <a:schemeClr val="bg1"/>
                            </a:solidFill>
                            <a:latin typeface="Cambria Math"/>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a:rPr>
                          <m:t>𝐸</m:t>
                        </m:r>
                      </m:e>
                      <m:sub>
                        <m:r>
                          <a:rPr lang="en-US" i="1">
                            <a:solidFill>
                              <a:schemeClr val="bg1"/>
                            </a:solidFill>
                            <a:latin typeface="Cambria Math"/>
                          </a:rPr>
                          <m:t>𝑗</m:t>
                        </m:r>
                      </m:sub>
                    </m:sSub>
                    <m:d>
                      <m:dPr>
                        <m:ctrlPr>
                          <a:rPr lang="en-US" i="1">
                            <a:solidFill>
                              <a:schemeClr val="bg1"/>
                            </a:solidFill>
                            <a:latin typeface="Cambria Math" panose="02040503050406030204" pitchFamily="18" charset="0"/>
                          </a:rPr>
                        </m:ctrlPr>
                      </m:dPr>
                      <m:e>
                        <m:r>
                          <a:rPr lang="en-US" i="1">
                            <a:solidFill>
                              <a:schemeClr val="bg1"/>
                            </a:solidFill>
                            <a:latin typeface="Cambria Math"/>
                          </a:rPr>
                          <m:t>𝑌</m:t>
                        </m:r>
                        <m:r>
                          <a:rPr lang="en-US" i="1">
                            <a:solidFill>
                              <a:schemeClr val="bg1"/>
                            </a:solidFill>
                            <a:latin typeface="Cambria Math"/>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   </m:t>
                    </m:r>
                    <m:r>
                      <a:rPr lang="en-US" i="1">
                        <a:solidFill>
                          <a:schemeClr val="bg1"/>
                        </a:solidFill>
                        <a:latin typeface="Cambria Math"/>
                      </a:rPr>
                      <m:t>𝑗</m:t>
                    </m:r>
                    <m:r>
                      <a:rPr lang="en-US" i="1">
                        <a:solidFill>
                          <a:schemeClr val="bg1"/>
                        </a:solidFill>
                        <a:latin typeface="Cambria Math"/>
                      </a:rPr>
                      <m:t>≠</m:t>
                    </m:r>
                    <m:r>
                      <a:rPr lang="en-US" i="1">
                        <a:solidFill>
                          <a:schemeClr val="bg1"/>
                        </a:solidFill>
                        <a:latin typeface="Cambria Math"/>
                      </a:rPr>
                      <m:t>𝑖</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1</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1</m:t>
                            </m:r>
                          </m:sub>
                        </m:sSub>
                      </m:e>
                    </m:d>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𝑁</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𝑁</m:t>
                            </m:r>
                          </m:sub>
                        </m:sSub>
                      </m:e>
                    </m:d>
                    <m:r>
                      <a:rPr lang="en-US" b="0" i="1" smtClean="0">
                        <a:solidFill>
                          <a:schemeClr val="bg1"/>
                        </a:solidFill>
                        <a:latin typeface="Cambria Math"/>
                      </a:rPr>
                      <m:t>⇒</m:t>
                    </m:r>
                    <m:r>
                      <a:rPr lang="en-US" b="0" i="1" smtClean="0">
                        <a:solidFill>
                          <a:schemeClr val="bg1"/>
                        </a:solidFill>
                        <a:latin typeface="Cambria Math"/>
                      </a:rPr>
                      <m:t>𝑆𝑎𝑓𝑒</m:t>
                    </m:r>
                  </m:oMath>
                </a14:m>
                <a:endParaRPr lang="en-US" b="0" i="1" dirty="0" smtClean="0">
                  <a:solidFill>
                    <a:schemeClr val="bg1"/>
                  </a:solidFill>
                  <a:latin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9532" y="4000241"/>
                <a:ext cx="4659481" cy="2607893"/>
              </a:xfrm>
              <a:prstGeom prst="rect">
                <a:avLst/>
              </a:prstGeom>
              <a:blipFill rotWithShape="0">
                <a:blip r:embed="rId3"/>
                <a:stretch>
                  <a:fillRect b="-1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55576" y="3804793"/>
                <a:ext cx="300082" cy="369332"/>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3804793"/>
                <a:ext cx="300082"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15080" y="1347784"/>
                <a:ext cx="5387629" cy="2585580"/>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r>
                      <a:rPr lang="en-US" b="0" i="1" smtClean="0">
                        <a:solidFill>
                          <a:schemeClr val="bg1"/>
                        </a:solidFill>
                        <a:latin typeface="Cambria Math"/>
                      </a:rPr>
                      <m:t>𝐼𝑛𝑖𝑡</m:t>
                    </m:r>
                    <m:r>
                      <a:rPr lang="en-US" b="0" i="1" smtClean="0">
                        <a:solidFill>
                          <a:schemeClr val="bg1"/>
                        </a:solidFill>
                        <a:latin typeface="Cambria Math"/>
                      </a:rPr>
                      <m:t> −</m:t>
                    </m:r>
                    <m:r>
                      <a:rPr lang="en-US" b="0" i="1" smtClean="0">
                        <a:solidFill>
                          <a:schemeClr val="bg1"/>
                        </a:solidFill>
                        <a:latin typeface="Cambria Math"/>
                      </a:rPr>
                      <m:t>𝐼𝑛𝑖𝑡𝑖𝑎𝑙</m:t>
                    </m:r>
                    <m:r>
                      <a:rPr lang="en-US" b="0" i="1" smtClean="0">
                        <a:solidFill>
                          <a:schemeClr val="bg1"/>
                        </a:solidFill>
                        <a:latin typeface="Cambria Math"/>
                      </a:rPr>
                      <m:t> </m:t>
                    </m:r>
                    <m:r>
                      <a:rPr lang="en-US" b="0" i="1" smtClean="0">
                        <a:solidFill>
                          <a:schemeClr val="bg1"/>
                        </a:solidFill>
                        <a:latin typeface="Cambria Math"/>
                      </a:rPr>
                      <m:t>𝑐𝑜𝑛𝑑𝑖𝑡𝑖𝑜𝑛</m:t>
                    </m:r>
                  </m:oMath>
                </a14:m>
                <a:endParaRPr lang="en-US" b="0" i="1" dirty="0" smtClean="0">
                  <a:solidFill>
                    <a:schemeClr val="bg1"/>
                  </a:solidFill>
                  <a:latin typeface="Cambria Math"/>
                </a:endParaRPr>
              </a:p>
              <a:p>
                <a:endParaRPr lang="en-US" i="1" dirty="0">
                  <a:solidFill>
                    <a:schemeClr val="bg1"/>
                  </a:solidFill>
                  <a:latin typeface="Cambria Math"/>
                </a:endParaRPr>
              </a:p>
              <a:p>
                <a:r>
                  <a:rPr lang="en-US" dirty="0">
                    <a:solidFill>
                      <a:schemeClr val="bg1"/>
                    </a:solidFill>
                  </a:rPr>
                  <a:t> </a:t>
                </a:r>
                <a14:m>
                  <m:oMath xmlns:m="http://schemas.openxmlformats.org/officeDocument/2006/math">
                    <m:r>
                      <a:rPr lang="en-US" i="1">
                        <a:solidFill>
                          <a:schemeClr val="bg1"/>
                        </a:solidFill>
                        <a:latin typeface="Cambria Math"/>
                      </a:rPr>
                      <m:t>𝑆𝑎𝑓𝑒</m:t>
                    </m:r>
                    <m:r>
                      <a:rPr lang="en-US" i="1">
                        <a:solidFill>
                          <a:schemeClr val="bg1"/>
                        </a:solidFill>
                        <a:latin typeface="Cambria Math"/>
                      </a:rPr>
                      <m:t> −</m:t>
                    </m:r>
                    <m:r>
                      <a:rPr lang="en-US" i="1">
                        <a:solidFill>
                          <a:schemeClr val="bg1"/>
                        </a:solidFill>
                        <a:latin typeface="Cambria Math"/>
                      </a:rPr>
                      <m:t>𝑆𝑎𝑓𝑒𝑡𝑦</m:t>
                    </m:r>
                    <m:r>
                      <a:rPr lang="en-US" i="1">
                        <a:solidFill>
                          <a:schemeClr val="bg1"/>
                        </a:solidFill>
                        <a:latin typeface="Cambria Math"/>
                      </a:rPr>
                      <m:t> </m:t>
                    </m:r>
                    <m:r>
                      <a:rPr lang="en-US" b="0" i="1" smtClean="0">
                        <a:solidFill>
                          <a:schemeClr val="bg1"/>
                        </a:solidFill>
                        <a:latin typeface="Cambria Math"/>
                      </a:rPr>
                      <m:t>𝑎𝑠𝑠𝑒𝑟𝑡𝑖𝑜𝑛</m:t>
                    </m:r>
                  </m:oMath>
                </a14:m>
                <a:endParaRPr lang="en-US" i="1" dirty="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𝜌</m:t>
                        </m:r>
                      </m:e>
                      <m:sub>
                        <m:r>
                          <a:rPr lang="en-US" i="1">
                            <a:solidFill>
                              <a:schemeClr val="bg1"/>
                            </a:solidFill>
                            <a:latin typeface="Cambria Math"/>
                          </a:rPr>
                          <m:t>𝑖</m:t>
                        </m:r>
                      </m:sub>
                    </m:sSub>
                    <m:d>
                      <m:dPr>
                        <m:ctrlPr>
                          <a:rPr lang="en-US" i="1">
                            <a:solidFill>
                              <a:schemeClr val="bg1"/>
                            </a:solidFill>
                            <a:latin typeface="Cambria Math" panose="02040503050406030204" pitchFamily="18" charset="0"/>
                          </a:rPr>
                        </m:ctrlPr>
                      </m:dPr>
                      <m:e>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 </m:t>
                        </m:r>
                        <m:r>
                          <a:rPr lang="en-US" i="1">
                            <a:solidFill>
                              <a:schemeClr val="bg1"/>
                            </a:solidFill>
                            <a:latin typeface="Cambria Math"/>
                          </a:rPr>
                          <m:t>𝑌</m:t>
                        </m:r>
                        <m:r>
                          <a:rPr lang="en-US" i="1">
                            <a:solidFill>
                              <a:schemeClr val="bg1"/>
                            </a:solidFill>
                            <a:latin typeface="Cambria Math"/>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a:rPr>
                              <m:t>𝑋</m:t>
                            </m:r>
                          </m:e>
                          <m:sub>
                            <m:r>
                              <a:rPr lang="en-US" i="1">
                                <a:solidFill>
                                  <a:schemeClr val="bg1"/>
                                </a:solidFill>
                                <a:latin typeface="Cambria Math"/>
                              </a:rPr>
                              <m:t>𝑖</m:t>
                            </m:r>
                          </m:sub>
                          <m:sup>
                            <m:r>
                              <a:rPr lang="en-US" i="1">
                                <a:solidFill>
                                  <a:schemeClr val="bg1"/>
                                </a:solidFill>
                                <a:latin typeface="Cambria Math"/>
                              </a:rPr>
                              <m:t>′</m:t>
                            </m:r>
                          </m:sup>
                        </m:sSubSup>
                        <m:r>
                          <a:rPr lang="en-US" i="1">
                            <a:solidFill>
                              <a:schemeClr val="bg1"/>
                            </a:solidFill>
                            <a:latin typeface="Cambria Math"/>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 −</m:t>
                    </m:r>
                    <m:r>
                      <a:rPr lang="en-US" i="1">
                        <a:solidFill>
                          <a:schemeClr val="bg1"/>
                        </a:solidFill>
                        <a:latin typeface="Cambria Math"/>
                      </a:rPr>
                      <m:t>𝑇𝑟𝑎𝑛𝑠𝑖𝑡𝑖𝑜𝑛</m:t>
                    </m:r>
                    <m:r>
                      <a:rPr lang="en-US" i="1">
                        <a:solidFill>
                          <a:schemeClr val="bg1"/>
                        </a:solidFill>
                        <a:latin typeface="Cambria Math"/>
                      </a:rPr>
                      <m:t> </m:t>
                    </m:r>
                    <m:r>
                      <a:rPr lang="en-US" i="1">
                        <a:solidFill>
                          <a:schemeClr val="bg1"/>
                        </a:solidFill>
                        <a:latin typeface="Cambria Math"/>
                      </a:rPr>
                      <m:t>𝑟𝑒𝑙𝑎𝑡𝑖𝑜𝑛</m:t>
                    </m:r>
                    <m:r>
                      <a:rPr lang="en-US" i="1">
                        <a:solidFill>
                          <a:schemeClr val="bg1"/>
                        </a:solidFill>
                        <a:latin typeface="Cambria Math"/>
                      </a:rPr>
                      <m:t> </m:t>
                    </m:r>
                    <m:r>
                      <a:rPr lang="en-US" i="1">
                        <a:solidFill>
                          <a:schemeClr val="bg1"/>
                        </a:solidFill>
                        <a:latin typeface="Cambria Math"/>
                      </a:rPr>
                      <m:t>𝑜𝑓</m:t>
                    </m:r>
                    <m:r>
                      <a:rPr lang="en-US" i="1">
                        <a:solidFill>
                          <a:schemeClr val="bg1"/>
                        </a:solidFill>
                        <a:latin typeface="Cambria Math"/>
                      </a:rPr>
                      <m:t> </m:t>
                    </m:r>
                    <m:r>
                      <a:rPr lang="en-US" i="1">
                        <a:solidFill>
                          <a:schemeClr val="bg1"/>
                        </a:solidFill>
                        <a:latin typeface="Cambria Math"/>
                      </a:rPr>
                      <m:t>𝑝𝑟𝑜𝑐𝑒𝑠𝑠</m:t>
                    </m:r>
                    <m:r>
                      <a:rPr lang="en-US" i="1">
                        <a:solidFill>
                          <a:schemeClr val="bg1"/>
                        </a:solidFill>
                        <a:latin typeface="Cambria Math"/>
                      </a:rPr>
                      <m:t> </m:t>
                    </m:r>
                    <m:r>
                      <a:rPr lang="en-US" i="1">
                        <a:solidFill>
                          <a:schemeClr val="bg1"/>
                        </a:solidFill>
                        <a:latin typeface="Cambria Math"/>
                      </a:rPr>
                      <m:t>𝑖</m:t>
                    </m:r>
                    <m:r>
                      <a:rPr lang="en-US" i="1">
                        <a:solidFill>
                          <a:schemeClr val="bg1"/>
                        </a:solidFill>
                        <a:latin typeface="Cambria Math"/>
                      </a:rPr>
                      <m:t> </m:t>
                    </m:r>
                  </m:oMath>
                </a14:m>
                <a:endParaRPr lang="en-US" dirty="0">
                  <a:solidFill>
                    <a:schemeClr val="bg1"/>
                  </a:solidFill>
                </a:endParaRPr>
              </a:p>
              <a:p>
                <a:endParaRPr lang="en-US" b="0" dirty="0" smtClean="0">
                  <a:solidFill>
                    <a:schemeClr val="bg1"/>
                  </a:solidFill>
                </a:endParaRPr>
              </a:p>
              <a:p>
                <a:r>
                  <a:rPr lang="en-US" dirty="0">
                    <a:solidFill>
                      <a:schemeClr val="bg1"/>
                    </a:solidFill>
                  </a:rPr>
                  <a:t>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 </m:t>
                        </m:r>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 −</m:t>
                    </m:r>
                    <m:r>
                      <a:rPr lang="en-US" b="0" i="1" smtClean="0">
                        <a:solidFill>
                          <a:schemeClr val="bg1"/>
                        </a:solidFill>
                        <a:latin typeface="Cambria Math"/>
                      </a:rPr>
                      <m:t>𝑆𝑢𝑚𝑚𝑎𝑟𝑦</m:t>
                    </m:r>
                    <m:r>
                      <a:rPr lang="en-US" b="0" i="1" smtClean="0">
                        <a:solidFill>
                          <a:schemeClr val="bg1"/>
                        </a:solidFill>
                        <a:latin typeface="Cambria Math"/>
                      </a:rPr>
                      <m:t> </m:t>
                    </m:r>
                    <m:r>
                      <a:rPr lang="en-US" b="0" i="1" smtClean="0">
                        <a:solidFill>
                          <a:schemeClr val="bg1"/>
                        </a:solidFill>
                        <a:latin typeface="Cambria Math"/>
                      </a:rPr>
                      <m:t>𝑜𝑓</m:t>
                    </m:r>
                    <m:r>
                      <a:rPr lang="en-US" b="0" i="1" smtClean="0">
                        <a:solidFill>
                          <a:schemeClr val="bg1"/>
                        </a:solidFill>
                        <a:latin typeface="Cambria Math"/>
                      </a:rPr>
                      <m:t> </m:t>
                    </m:r>
                    <m:r>
                      <a:rPr lang="en-US" b="0" i="1" smtClean="0">
                        <a:solidFill>
                          <a:schemeClr val="bg1"/>
                        </a:solidFill>
                        <a:latin typeface="Cambria Math"/>
                      </a:rPr>
                      <m:t>𝑝𝑟𝑜𝑐𝑒𝑠𝑠</m:t>
                    </m:r>
                    <m:r>
                      <a:rPr lang="en-US" b="0" i="1" smtClean="0">
                        <a:solidFill>
                          <a:schemeClr val="bg1"/>
                        </a:solidFill>
                        <a:latin typeface="Cambria Math"/>
                      </a:rPr>
                      <m:t> </m:t>
                    </m:r>
                    <m:r>
                      <a:rPr lang="en-US" b="0" i="1" smtClean="0">
                        <a:solidFill>
                          <a:schemeClr val="bg1"/>
                        </a:solidFill>
                        <a:latin typeface="Cambria Math"/>
                      </a:rPr>
                      <m:t>𝑖</m:t>
                    </m:r>
                    <m:r>
                      <a:rPr lang="en-US" b="0" i="1" smtClean="0">
                        <a:solidFill>
                          <a:schemeClr val="bg1"/>
                        </a:solidFill>
                        <a:latin typeface="Cambria Math"/>
                      </a:rPr>
                      <m:t>  </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𝐸</m:t>
                        </m:r>
                      </m:e>
                      <m:sub>
                        <m:r>
                          <a:rPr lang="en-US" b="0" i="1" smtClean="0">
                            <a:solidFill>
                              <a:schemeClr val="bg1"/>
                            </a:solidFill>
                            <a:latin typeface="Cambria Math"/>
                          </a:rPr>
                          <m:t>𝑖</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a:rPr>
                          <m:t>𝑌</m:t>
                        </m:r>
                        <m:r>
                          <a:rPr lang="en-US" b="0" i="1" smtClean="0">
                            <a:solidFill>
                              <a:schemeClr val="bg1"/>
                            </a:solidFill>
                            <a:latin typeface="Cambria Math"/>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 −</m:t>
                    </m:r>
                    <m:r>
                      <a:rPr lang="en-US" b="0" i="1" smtClean="0">
                        <a:solidFill>
                          <a:schemeClr val="bg1"/>
                        </a:solidFill>
                        <a:latin typeface="Cambria Math"/>
                      </a:rPr>
                      <m:t>𝑆𝑢𝑚𝑚𝑎𝑟𝑦</m:t>
                    </m:r>
                    <m:r>
                      <a:rPr lang="en-US" b="0" i="1" smtClean="0">
                        <a:solidFill>
                          <a:schemeClr val="bg1"/>
                        </a:solidFill>
                        <a:latin typeface="Cambria Math"/>
                      </a:rPr>
                      <m:t> </m:t>
                    </m:r>
                    <m:r>
                      <a:rPr lang="en-US" b="0" i="1" smtClean="0">
                        <a:solidFill>
                          <a:schemeClr val="bg1"/>
                        </a:solidFill>
                        <a:latin typeface="Cambria Math"/>
                      </a:rPr>
                      <m:t>𝑜𝑓</m:t>
                    </m:r>
                    <m:r>
                      <a:rPr lang="en-US" b="0" i="1" smtClean="0">
                        <a:solidFill>
                          <a:schemeClr val="bg1"/>
                        </a:solidFill>
                        <a:latin typeface="Cambria Math"/>
                      </a:rPr>
                      <m:t> </m:t>
                    </m:r>
                    <m:r>
                      <a:rPr lang="en-US" b="0" i="1" smtClean="0">
                        <a:solidFill>
                          <a:schemeClr val="bg1"/>
                        </a:solidFill>
                        <a:latin typeface="Cambria Math"/>
                      </a:rPr>
                      <m:t>𝑝𝑟𝑜𝑐𝑒𝑠𝑠</m:t>
                    </m:r>
                    <m:r>
                      <a:rPr lang="en-US" b="0" i="1" smtClean="0">
                        <a:solidFill>
                          <a:schemeClr val="bg1"/>
                        </a:solidFill>
                        <a:latin typeface="Cambria Math"/>
                      </a:rPr>
                      <m:t> </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a:rPr>
                          <m:t>𝑖</m:t>
                        </m:r>
                      </m:e>
                      <m:sup>
                        <m:r>
                          <a:rPr lang="en-US" b="0" i="1" smtClean="0">
                            <a:solidFill>
                              <a:schemeClr val="bg1"/>
                            </a:solidFill>
                            <a:latin typeface="Cambria Math" panose="02040503050406030204" pitchFamily="18" charset="0"/>
                          </a:rPr>
                          <m:t>′</m:t>
                        </m:r>
                      </m:sup>
                    </m:sSup>
                    <m:r>
                      <a:rPr lang="en-US" b="0" i="1" smtClean="0">
                        <a:solidFill>
                          <a:schemeClr val="bg1"/>
                        </a:solidFill>
                        <a:latin typeface="Cambria Math" panose="02040503050406030204" pitchFamily="18" charset="0"/>
                      </a:rPr>
                      <m:t>𝑠</m:t>
                    </m:r>
                    <m:r>
                      <a:rPr lang="en-US" b="0" i="1" smtClean="0">
                        <a:solidFill>
                          <a:schemeClr val="bg1"/>
                        </a:solidFill>
                        <a:latin typeface="Cambria Math"/>
                      </a:rPr>
                      <m:t> </m:t>
                    </m:r>
                    <m:r>
                      <a:rPr lang="en-US" b="0" i="1" smtClean="0">
                        <a:solidFill>
                          <a:schemeClr val="bg1"/>
                        </a:solidFill>
                        <a:latin typeface="Cambria Math"/>
                      </a:rPr>
                      <m:t>𝑒𝑛𝑣𝑖𝑟𝑜𝑛𝑚𝑒𝑛𝑡</m:t>
                    </m:r>
                    <m:r>
                      <a:rPr lang="en-US" b="0" i="1"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15080" y="1347784"/>
                <a:ext cx="5387629" cy="2585580"/>
              </a:xfrm>
              <a:prstGeom prst="rect">
                <a:avLst/>
              </a:prstGeom>
              <a:blipFill rotWithShape="0">
                <a:blip r:embed="rId5"/>
                <a:stretch>
                  <a:fillRect b="-1651"/>
                </a:stretch>
              </a:blipFill>
            </p:spPr>
            <p:txBody>
              <a:bodyPr/>
              <a:lstStyle/>
              <a:p>
                <a:r>
                  <a:rPr lang="en-US">
                    <a:noFill/>
                  </a:rPr>
                  <a:t> </a:t>
                </a:r>
              </a:p>
            </p:txBody>
          </p:sp>
        </mc:Fallback>
      </mc:AlternateContent>
      <p:sp>
        <p:nvSpPr>
          <p:cNvPr id="4" name="TextBox 3"/>
          <p:cNvSpPr txBox="1"/>
          <p:nvPr/>
        </p:nvSpPr>
        <p:spPr>
          <a:xfrm>
            <a:off x="5214744" y="4904000"/>
            <a:ext cx="3326552" cy="1477328"/>
          </a:xfrm>
          <a:prstGeom prst="rect">
            <a:avLst/>
          </a:prstGeom>
          <a:noFill/>
        </p:spPr>
        <p:txBody>
          <a:bodyPr wrap="none" rtlCol="0">
            <a:spAutoFit/>
          </a:bodyPr>
          <a:lstStyle/>
          <a:p>
            <a:r>
              <a:rPr lang="en-US" dirty="0" smtClean="0">
                <a:solidFill>
                  <a:srgbClr val="1F6E12"/>
                </a:solidFill>
              </a:rPr>
              <a:t>[</a:t>
            </a:r>
            <a:r>
              <a:rPr lang="en-US" b="1" dirty="0">
                <a:solidFill>
                  <a:srgbClr val="1F6E12"/>
                </a:solidFill>
              </a:rPr>
              <a:t>Predicate Abstraction and </a:t>
            </a:r>
            <a:endParaRPr lang="en-US" b="1" dirty="0" smtClean="0">
              <a:solidFill>
                <a:srgbClr val="1F6E12"/>
              </a:solidFill>
            </a:endParaRPr>
          </a:p>
          <a:p>
            <a:r>
              <a:rPr lang="en-US" b="1" dirty="0">
                <a:solidFill>
                  <a:srgbClr val="1F6E12"/>
                </a:solidFill>
              </a:rPr>
              <a:t> </a:t>
            </a:r>
            <a:r>
              <a:rPr lang="en-US" b="1" dirty="0" smtClean="0">
                <a:solidFill>
                  <a:srgbClr val="1F6E12"/>
                </a:solidFill>
              </a:rPr>
              <a:t>Refinement </a:t>
            </a:r>
            <a:r>
              <a:rPr lang="en-US" b="1" dirty="0">
                <a:solidFill>
                  <a:srgbClr val="1F6E12"/>
                </a:solidFill>
              </a:rPr>
              <a:t>for Verifying </a:t>
            </a:r>
            <a:endParaRPr lang="en-US" b="1" dirty="0" smtClean="0">
              <a:solidFill>
                <a:srgbClr val="1F6E12"/>
              </a:solidFill>
            </a:endParaRPr>
          </a:p>
          <a:p>
            <a:r>
              <a:rPr lang="en-US" b="1" dirty="0">
                <a:solidFill>
                  <a:srgbClr val="1F6E12"/>
                </a:solidFill>
              </a:rPr>
              <a:t> </a:t>
            </a:r>
            <a:r>
              <a:rPr lang="en-US" b="1" dirty="0" smtClean="0">
                <a:solidFill>
                  <a:srgbClr val="1F6E12"/>
                </a:solidFill>
              </a:rPr>
              <a:t>Multi-Threaded </a:t>
            </a:r>
            <a:r>
              <a:rPr lang="en-US" b="1" dirty="0">
                <a:solidFill>
                  <a:srgbClr val="1F6E12"/>
                </a:solidFill>
              </a:rPr>
              <a:t>Programs</a:t>
            </a:r>
            <a:r>
              <a:rPr lang="en-US" dirty="0">
                <a:solidFill>
                  <a:srgbClr val="1F6E12"/>
                </a:solidFill>
              </a:rPr>
              <a:t/>
            </a:r>
            <a:br>
              <a:rPr lang="en-US" dirty="0">
                <a:solidFill>
                  <a:srgbClr val="1F6E12"/>
                </a:solidFill>
              </a:rPr>
            </a:br>
            <a:r>
              <a:rPr lang="en-US" dirty="0" smtClean="0">
                <a:solidFill>
                  <a:srgbClr val="1F6E12"/>
                </a:solidFill>
              </a:rPr>
              <a:t>Gupta</a:t>
            </a:r>
            <a:r>
              <a:rPr lang="en-US" dirty="0">
                <a:solidFill>
                  <a:srgbClr val="1F6E12"/>
                </a:solidFill>
              </a:rPr>
              <a:t>, </a:t>
            </a:r>
            <a:r>
              <a:rPr lang="en-US" dirty="0" err="1" smtClean="0">
                <a:solidFill>
                  <a:srgbClr val="1F6E12"/>
                </a:solidFill>
              </a:rPr>
              <a:t>Popeea</a:t>
            </a:r>
            <a:r>
              <a:rPr lang="en-US" dirty="0" smtClean="0">
                <a:solidFill>
                  <a:srgbClr val="1F6E12"/>
                </a:solidFill>
              </a:rPr>
              <a:t>, </a:t>
            </a:r>
            <a:r>
              <a:rPr lang="en-US" dirty="0" err="1" smtClean="0">
                <a:solidFill>
                  <a:srgbClr val="1F6E12"/>
                </a:solidFill>
              </a:rPr>
              <a:t>Rybalchenko</a:t>
            </a:r>
            <a:r>
              <a:rPr lang="en-US" dirty="0" smtClean="0">
                <a:solidFill>
                  <a:srgbClr val="1F6E12"/>
                </a:solidFill>
              </a:rPr>
              <a:t>, </a:t>
            </a:r>
          </a:p>
          <a:p>
            <a:r>
              <a:rPr lang="en-US" dirty="0" smtClean="0">
                <a:solidFill>
                  <a:srgbClr val="1F6E12"/>
                </a:solidFill>
              </a:rPr>
              <a:t>POPL 2011]</a:t>
            </a:r>
          </a:p>
        </p:txBody>
      </p:sp>
    </p:spTree>
    <p:extLst>
      <p:ext uri="{BB962C8B-B14F-4D97-AF65-F5344CB8AC3E}">
        <p14:creationId xmlns:p14="http://schemas.microsoft.com/office/powerpoint/2010/main" val="4964202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a:t> </a:t>
            </a:r>
            <a:r>
              <a:rPr lang="en-US" sz="4800" dirty="0" smtClean="0"/>
              <a:t>                               </a:t>
            </a:r>
            <a:r>
              <a:rPr lang="en-US" sz="4800" dirty="0">
                <a:sym typeface="Symbol"/>
              </a:rPr>
              <a:t></a:t>
            </a:r>
            <a:r>
              <a:rPr lang="en-US" sz="4800" dirty="0" smtClean="0"/>
              <a:t> Horn Clauses</a:t>
            </a:r>
            <a:endParaRPr lang="en-US" sz="4800" dirty="0"/>
          </a:p>
        </p:txBody>
      </p:sp>
      <mc:AlternateContent xmlns:mc="http://schemas.openxmlformats.org/markup-compatibility/2006" xmlns:a14="http://schemas.microsoft.com/office/drawing/2010/main">
        <mc:Choice Requires="a14">
          <p:sp>
            <p:nvSpPr>
              <p:cNvPr id="7" name="TextBox 6"/>
              <p:cNvSpPr txBox="1"/>
              <p:nvPr/>
            </p:nvSpPr>
            <p:spPr>
              <a:xfrm>
                <a:off x="755576" y="3804793"/>
                <a:ext cx="300082" cy="369332"/>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3804793"/>
                <a:ext cx="300082"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4524" y="2643299"/>
                <a:ext cx="93905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 </m:t>
                          </m:r>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 </m:t>
                          </m:r>
                        </m:e>
                      </m:d>
                      <m:r>
                        <a:rPr lang="en-US" sz="2400" b="0" i="1" smtClean="0">
                          <a:solidFill>
                            <a:schemeClr val="bg1"/>
                          </a:solidFill>
                          <a:latin typeface="Cambria Math"/>
                        </a:rPr>
                        <m:t>𝑃</m:t>
                      </m:r>
                      <m:r>
                        <a:rPr lang="en-US" sz="2400" b="0" i="1" smtClean="0">
                          <a:solidFill>
                            <a:schemeClr val="bg1"/>
                          </a:solidFill>
                          <a:latin typeface="Cambria Math"/>
                        </a:rPr>
                        <m:t>(</m:t>
                      </m:r>
                      <m:r>
                        <a:rPr lang="en-US" sz="2400" b="0" i="1" smtClean="0">
                          <a:solidFill>
                            <a:schemeClr val="bg1"/>
                          </a:solidFill>
                          <a:latin typeface="Cambria Math"/>
                        </a:rPr>
                        <m:t>𝑥</m:t>
                      </m:r>
                      <m:r>
                        <a:rPr lang="en-US" sz="2400" b="0" i="1" smtClean="0">
                          <a:solidFill>
                            <a:schemeClr val="bg1"/>
                          </a:solidFill>
                          <a:latin typeface="Cambria Math"/>
                        </a:rPr>
                        <m:t>)}→</m:t>
                      </m:r>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 </m:t>
                          </m:r>
                          <m:r>
                            <a:rPr lang="en-US" sz="2400" b="0" i="1" smtClean="0">
                              <a:solidFill>
                                <a:schemeClr val="bg1"/>
                              </a:solidFill>
                              <a:latin typeface="Cambria Math"/>
                            </a:rPr>
                            <m:t>𝑦</m:t>
                          </m:r>
                          <m:r>
                            <a:rPr lang="en-US" sz="2400" b="0" i="1" smtClean="0">
                              <a:solidFill>
                                <a:schemeClr val="bg1"/>
                              </a:solidFill>
                              <a:latin typeface="Cambria Math"/>
                            </a:rPr>
                            <m:t>:</m:t>
                          </m:r>
                          <m:r>
                            <a:rPr lang="en-US" sz="2400" b="0" i="1" smtClean="0">
                              <a:solidFill>
                                <a:schemeClr val="bg1"/>
                              </a:solidFill>
                              <a:latin typeface="Cambria Math"/>
                            </a:rPr>
                            <m:t>𝜎</m:t>
                          </m:r>
                          <m:r>
                            <a:rPr lang="en-US" sz="2400" b="0" i="1" smtClean="0">
                              <a:solidFill>
                                <a:schemeClr val="bg1"/>
                              </a:solidFill>
                              <a:latin typeface="Cambria Math"/>
                            </a:rPr>
                            <m:t> </m:t>
                          </m:r>
                        </m:e>
                      </m:d>
                      <m:r>
                        <a:rPr lang="en-US" sz="2400" b="0" i="1" smtClean="0">
                          <a:solidFill>
                            <a:schemeClr val="bg1"/>
                          </a:solidFill>
                          <a:latin typeface="Cambria Math"/>
                        </a:rPr>
                        <m:t> </m:t>
                      </m:r>
                      <m:r>
                        <a:rPr lang="en-US" sz="2400" b="0" i="1" smtClean="0">
                          <a:solidFill>
                            <a:schemeClr val="bg1"/>
                          </a:solidFill>
                          <a:latin typeface="Cambria Math"/>
                        </a:rPr>
                        <m:t>𝑄</m:t>
                      </m:r>
                      <m:r>
                        <a:rPr lang="en-US" sz="2400" b="0" i="1" smtClean="0">
                          <a:solidFill>
                            <a:schemeClr val="bg1"/>
                          </a:solidFill>
                          <a:latin typeface="Cambria Math"/>
                        </a:rPr>
                        <m:t>(</m:t>
                      </m:r>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r>
                        <a:rPr lang="en-US" sz="2400" b="0" i="1" smtClean="0">
                          <a:solidFill>
                            <a:schemeClr val="bg1"/>
                          </a:solidFill>
                          <a:latin typeface="Cambria Math"/>
                        </a:rPr>
                        <m:t>) }≺</m:t>
                      </m:r>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a:rPr>
                            <m:t> </m:t>
                          </m:r>
                          <m:r>
                            <a:rPr lang="en-US" sz="2400" i="1">
                              <a:solidFill>
                                <a:schemeClr val="bg1"/>
                              </a:solidFill>
                              <a:latin typeface="Cambria Math"/>
                            </a:rPr>
                            <m:t>𝑥</m:t>
                          </m:r>
                          <m:r>
                            <a:rPr lang="en-US" sz="2400" i="1">
                              <a:solidFill>
                                <a:schemeClr val="bg1"/>
                              </a:solidFill>
                              <a:latin typeface="Cambria Math"/>
                            </a:rPr>
                            <m:t>:</m:t>
                          </m:r>
                          <m:r>
                            <a:rPr lang="en-US" sz="2400" i="1">
                              <a:solidFill>
                                <a:schemeClr val="bg1"/>
                              </a:solidFill>
                              <a:latin typeface="Cambria Math"/>
                            </a:rPr>
                            <m:t>𝜏</m:t>
                          </m:r>
                          <m:r>
                            <a:rPr lang="en-US" sz="2400" i="1">
                              <a:solidFill>
                                <a:schemeClr val="bg1"/>
                              </a:solidFill>
                              <a:latin typeface="Cambria Math"/>
                            </a:rPr>
                            <m:t> </m:t>
                          </m:r>
                        </m:e>
                      </m:d>
                      <m:r>
                        <a:rPr lang="en-US" sz="2400" i="1">
                          <a:solidFill>
                            <a:schemeClr val="bg1"/>
                          </a:solidFill>
                          <a:latin typeface="Cambria Math"/>
                        </a:rPr>
                        <m:t>𝑃</m:t>
                      </m:r>
                      <m:r>
                        <a:rPr lang="en-US" sz="2400" b="0" i="1" smtClean="0">
                          <a:solidFill>
                            <a:schemeClr val="bg1"/>
                          </a:solidFill>
                          <a:latin typeface="Cambria Math"/>
                        </a:rPr>
                        <m:t>′</m:t>
                      </m:r>
                      <m:r>
                        <a:rPr lang="en-US" sz="2400" i="1">
                          <a:solidFill>
                            <a:schemeClr val="bg1"/>
                          </a:solidFill>
                          <a:latin typeface="Cambria Math"/>
                        </a:rPr>
                        <m:t>(</m:t>
                      </m:r>
                      <m:r>
                        <a:rPr lang="en-US" sz="2400" i="1">
                          <a:solidFill>
                            <a:schemeClr val="bg1"/>
                          </a:solidFill>
                          <a:latin typeface="Cambria Math"/>
                        </a:rPr>
                        <m:t>𝑥</m:t>
                      </m:r>
                      <m:r>
                        <a:rPr lang="en-US" sz="2400" i="1">
                          <a:solidFill>
                            <a:schemeClr val="bg1"/>
                          </a:solidFill>
                          <a:latin typeface="Cambria Math"/>
                        </a:rPr>
                        <m:t>)}→</m:t>
                      </m:r>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a:rPr>
                            <m:t> </m:t>
                          </m:r>
                          <m:r>
                            <a:rPr lang="en-US" sz="2400" i="1">
                              <a:solidFill>
                                <a:schemeClr val="bg1"/>
                              </a:solidFill>
                              <a:latin typeface="Cambria Math"/>
                            </a:rPr>
                            <m:t>𝑦</m:t>
                          </m:r>
                          <m:r>
                            <a:rPr lang="en-US" sz="2400" i="1">
                              <a:solidFill>
                                <a:schemeClr val="bg1"/>
                              </a:solidFill>
                              <a:latin typeface="Cambria Math"/>
                            </a:rPr>
                            <m:t>:</m:t>
                          </m:r>
                          <m:r>
                            <a:rPr lang="en-US" sz="2400" i="1">
                              <a:solidFill>
                                <a:schemeClr val="bg1"/>
                              </a:solidFill>
                              <a:latin typeface="Cambria Math"/>
                            </a:rPr>
                            <m:t>𝜎</m:t>
                          </m:r>
                          <m:r>
                            <a:rPr lang="en-US" sz="2400" i="1">
                              <a:solidFill>
                                <a:schemeClr val="bg1"/>
                              </a:solidFill>
                              <a:latin typeface="Cambria Math"/>
                            </a:rPr>
                            <m:t> </m:t>
                          </m:r>
                        </m:e>
                      </m:d>
                      <m:r>
                        <a:rPr lang="en-US" sz="2400" i="1">
                          <a:solidFill>
                            <a:schemeClr val="bg1"/>
                          </a:solidFill>
                          <a:latin typeface="Cambria Math"/>
                        </a:rPr>
                        <m:t> </m:t>
                      </m:r>
                      <m:r>
                        <a:rPr lang="en-US" sz="2400" i="1">
                          <a:solidFill>
                            <a:schemeClr val="bg1"/>
                          </a:solidFill>
                          <a:latin typeface="Cambria Math"/>
                        </a:rPr>
                        <m:t>𝑄</m:t>
                      </m:r>
                      <m:r>
                        <a:rPr lang="en-US" sz="2400" b="0" i="1" smtClean="0">
                          <a:solidFill>
                            <a:schemeClr val="bg1"/>
                          </a:solidFill>
                          <a:latin typeface="Cambria Math"/>
                        </a:rPr>
                        <m:t>′</m:t>
                      </m:r>
                      <m:r>
                        <a:rPr lang="en-US" sz="2400" i="1">
                          <a:solidFill>
                            <a:schemeClr val="bg1"/>
                          </a:solidFill>
                          <a:latin typeface="Cambria Math"/>
                        </a:rPr>
                        <m:t>(</m:t>
                      </m:r>
                      <m:r>
                        <a:rPr lang="en-US" sz="2400" i="1">
                          <a:solidFill>
                            <a:schemeClr val="bg1"/>
                          </a:solidFill>
                          <a:latin typeface="Cambria Math"/>
                        </a:rPr>
                        <m:t>𝑥</m:t>
                      </m:r>
                      <m:r>
                        <a:rPr lang="en-US" sz="2400" i="1">
                          <a:solidFill>
                            <a:schemeClr val="bg1"/>
                          </a:solidFill>
                          <a:latin typeface="Cambria Math"/>
                        </a:rPr>
                        <m:t>,</m:t>
                      </m:r>
                      <m:r>
                        <a:rPr lang="en-US" sz="2400" i="1">
                          <a:solidFill>
                            <a:schemeClr val="bg1"/>
                          </a:solidFill>
                          <a:latin typeface="Cambria Math"/>
                        </a:rPr>
                        <m:t>𝑦</m:t>
                      </m:r>
                      <m:r>
                        <a:rPr lang="en-US" sz="2400" i="1">
                          <a:solidFill>
                            <a:schemeClr val="bg1"/>
                          </a:solidFill>
                          <a:latin typeface="Cambria Math"/>
                        </a:rPr>
                        <m:t>) }</m:t>
                      </m:r>
                    </m:oMath>
                  </m:oMathPara>
                </a14:m>
                <a:endParaRPr lang="en-US" sz="2400" dirty="0" err="1"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4524" y="2643299"/>
                <a:ext cx="9390519" cy="461665"/>
              </a:xfrm>
              <a:prstGeom prst="rect">
                <a:avLst/>
              </a:prstGeom>
              <a:blipFill rotWithShape="0">
                <a:blip r:embed="rId3"/>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07751" y="4928971"/>
                <a:ext cx="417236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a:rPr>
                            <m:t>𝑃</m:t>
                          </m:r>
                        </m:e>
                        <m:sup>
                          <m:r>
                            <a:rPr lang="en-US" sz="2400" b="0" i="1" smtClean="0">
                              <a:solidFill>
                                <a:schemeClr val="bg1"/>
                              </a:solidFill>
                              <a:latin typeface="Cambria Math"/>
                            </a:rPr>
                            <m:t>′</m:t>
                          </m:r>
                        </m:sup>
                      </m:sSup>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𝑥</m:t>
                          </m:r>
                        </m:e>
                      </m:d>
                      <m:r>
                        <a:rPr lang="en-US" sz="2400" b="0" i="1" smtClean="0">
                          <a:solidFill>
                            <a:schemeClr val="bg1"/>
                          </a:solidFill>
                          <a:latin typeface="Cambria Math"/>
                        </a:rPr>
                        <m:t>⇒</m:t>
                      </m:r>
                      <m:r>
                        <a:rPr lang="en-US" sz="2400" b="0" i="1" smtClean="0">
                          <a:solidFill>
                            <a:schemeClr val="bg1"/>
                          </a:solidFill>
                          <a:latin typeface="Cambria Math"/>
                        </a:rPr>
                        <m:t>𝑃</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𝑥</m:t>
                          </m:r>
                        </m:e>
                      </m:d>
                    </m:oMath>
                  </m:oMathPara>
                </a14:m>
                <a:endParaRPr lang="en-US" sz="2400" b="0" i="1" dirty="0" smtClean="0">
                  <a:solidFill>
                    <a:schemeClr val="bg1"/>
                  </a:solidFill>
                  <a:latin typeface="Cambria Math"/>
                </a:endParaRPr>
              </a:p>
              <a:p>
                <a:endParaRPr lang="en-US" sz="2400" b="0" i="1" dirty="0" smtClean="0">
                  <a:solidFill>
                    <a:schemeClr val="bg1"/>
                  </a:solidFill>
                  <a:latin typeface="Cambria Math"/>
                </a:endParaRPr>
              </a:p>
              <a:p>
                <a:r>
                  <a:rPr lang="en-US" sz="2400" b="0" dirty="0" smtClean="0">
                    <a:solidFill>
                      <a:schemeClr val="bg1"/>
                    </a:solidFill>
                  </a:rPr>
                  <a:t> </a:t>
                </a:r>
                <a14:m>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r>
                      <a:rPr lang="en-US" sz="2400" b="0" i="1" smtClean="0">
                        <a:solidFill>
                          <a:schemeClr val="bg1"/>
                        </a:solidFill>
                        <a:latin typeface="Cambria Math"/>
                      </a:rPr>
                      <m:t>𝑃</m:t>
                    </m:r>
                    <m:r>
                      <a:rPr lang="en-US" sz="2400" b="0" i="1" smtClean="0">
                        <a:solidFill>
                          <a:schemeClr val="bg1"/>
                        </a:solidFill>
                        <a:latin typeface="Cambria Math"/>
                      </a:rPr>
                      <m:t>′</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𝑥</m:t>
                        </m:r>
                      </m:e>
                    </m:d>
                    <m:r>
                      <a:rPr lang="en-US" sz="2400" b="0" i="1" smtClean="0">
                        <a:solidFill>
                          <a:schemeClr val="bg1"/>
                        </a:solidFill>
                        <a:latin typeface="Cambria Math"/>
                      </a:rPr>
                      <m:t>∧</m:t>
                    </m:r>
                    <m:r>
                      <a:rPr lang="en-US" sz="2400" b="0" i="1" smtClean="0">
                        <a:solidFill>
                          <a:schemeClr val="bg1"/>
                        </a:solidFill>
                        <a:latin typeface="Cambria Math"/>
                      </a:rPr>
                      <m:t>𝑄</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e>
                    </m:d>
                    <m:r>
                      <a:rPr lang="en-US" sz="2400" b="0" i="1" smtClean="0">
                        <a:solidFill>
                          <a:schemeClr val="bg1"/>
                        </a:solidFill>
                        <a:latin typeface="Cambria Math"/>
                      </a:rPr>
                      <m:t>⇒</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a:rPr>
                          <m:t>𝑄</m:t>
                        </m:r>
                      </m:e>
                      <m:sup>
                        <m:r>
                          <a:rPr lang="en-US" sz="2400" b="0" i="1" smtClean="0">
                            <a:solidFill>
                              <a:schemeClr val="bg1"/>
                            </a:solidFill>
                            <a:latin typeface="Cambria Math"/>
                          </a:rPr>
                          <m:t>′</m:t>
                        </m:r>
                      </m:sup>
                    </m:sSup>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e>
                    </m:d>
                  </m:oMath>
                </a14:m>
                <a:endParaRPr lang="en-US" sz="2400" dirty="0" err="1"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07751" y="4928971"/>
                <a:ext cx="4172361" cy="1200329"/>
              </a:xfrm>
              <a:prstGeom prst="rect">
                <a:avLst/>
              </a:prstGeom>
              <a:blipFill rotWithShape="0">
                <a:blip r:embed="rId4"/>
                <a:stretch>
                  <a:fillRect b="-5612"/>
                </a:stretch>
              </a:blipFill>
            </p:spPr>
            <p:txBody>
              <a:bodyPr/>
              <a:lstStyle/>
              <a:p>
                <a:r>
                  <a:rPr lang="en-US">
                    <a:noFill/>
                  </a:rPr>
                  <a:t> </a:t>
                </a:r>
              </a:p>
            </p:txBody>
          </p:sp>
        </mc:Fallback>
      </mc:AlternateContent>
      <p:sp>
        <p:nvSpPr>
          <p:cNvPr id="6" name="Down Arrow 5"/>
          <p:cNvSpPr/>
          <p:nvPr/>
        </p:nvSpPr>
        <p:spPr bwMode="auto">
          <a:xfrm>
            <a:off x="3065573" y="3340508"/>
            <a:ext cx="828092" cy="12601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4355976" y="3620127"/>
            <a:ext cx="3591689" cy="369332"/>
          </a:xfrm>
          <a:prstGeom prst="rect">
            <a:avLst/>
          </a:prstGeom>
          <a:noFill/>
        </p:spPr>
        <p:txBody>
          <a:bodyPr wrap="none" rtlCol="0">
            <a:spAutoFit/>
          </a:bodyPr>
          <a:lstStyle/>
          <a:p>
            <a:r>
              <a:rPr lang="en-US" dirty="0" smtClean="0">
                <a:solidFill>
                  <a:schemeClr val="bg1"/>
                </a:solidFill>
              </a:rPr>
              <a:t>Extract sufficient Horn Conditions</a:t>
            </a:r>
          </a:p>
        </p:txBody>
      </p:sp>
      <p:pic>
        <p:nvPicPr>
          <p:cNvPr id="13" name="Picture 1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107312"/>
            <a:ext cx="3920836" cy="10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7468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Verification Tool Workflow - summary</a:t>
            </a:r>
            <a:endParaRPr lang="en-US" sz="4400" dirty="0"/>
          </a:p>
        </p:txBody>
      </p:sp>
      <p:sp>
        <p:nvSpPr>
          <p:cNvPr id="3" name="Content Placeholder 2"/>
          <p:cNvSpPr>
            <a:spLocks noGrp="1"/>
          </p:cNvSpPr>
          <p:nvPr>
            <p:ph idx="1"/>
          </p:nvPr>
        </p:nvSpPr>
        <p:spPr>
          <a:xfrm>
            <a:off x="381000" y="1412875"/>
            <a:ext cx="8763000" cy="3808735"/>
          </a:xfrm>
        </p:spPr>
        <p:txBody>
          <a:bodyPr/>
          <a:lstStyle/>
          <a:p>
            <a:pPr marL="0" indent="0">
              <a:buNone/>
            </a:pPr>
            <a:r>
              <a:rPr lang="en-US" dirty="0" smtClean="0"/>
              <a:t>Many front-ends exist.</a:t>
            </a:r>
          </a:p>
          <a:p>
            <a:pPr marL="0" indent="0">
              <a:buNone/>
            </a:pPr>
            <a:endParaRPr lang="en-US" dirty="0"/>
          </a:p>
          <a:p>
            <a:pPr marL="0" indent="0">
              <a:buNone/>
            </a:pPr>
            <a:r>
              <a:rPr lang="en-US" dirty="0" smtClean="0"/>
              <a:t>Verification Condition Generators: </a:t>
            </a:r>
          </a:p>
          <a:p>
            <a:pPr marL="0" indent="0">
              <a:buNone/>
            </a:pPr>
            <a:endParaRPr lang="en-US" dirty="0" smtClean="0"/>
          </a:p>
          <a:p>
            <a:pPr marL="0" indent="0">
              <a:buNone/>
            </a:pPr>
            <a:r>
              <a:rPr lang="en-US" dirty="0" smtClean="0"/>
              <a:t>- used for Checking </a:t>
            </a:r>
            <a:r>
              <a:rPr lang="en-US" dirty="0"/>
              <a:t>I</a:t>
            </a:r>
            <a:r>
              <a:rPr lang="en-US" dirty="0" smtClean="0"/>
              <a:t>nductive Invariants</a:t>
            </a:r>
          </a:p>
          <a:p>
            <a:pPr marL="0" indent="0">
              <a:buNone/>
            </a:pPr>
            <a:endParaRPr lang="en-US" dirty="0" smtClean="0"/>
          </a:p>
          <a:p>
            <a:pPr>
              <a:buFontTx/>
              <a:buChar char="-"/>
            </a:pPr>
            <a:r>
              <a:rPr lang="en-US" i="1" dirty="0" smtClean="0"/>
              <a:t>re-used</a:t>
            </a:r>
            <a:r>
              <a:rPr lang="en-US" dirty="0" smtClean="0"/>
              <a:t> for Synthesizing Inductive Invariants</a:t>
            </a:r>
          </a:p>
        </p:txBody>
      </p:sp>
    </p:spTree>
    <p:extLst>
      <p:ext uri="{BB962C8B-B14F-4D97-AF65-F5344CB8AC3E}">
        <p14:creationId xmlns:p14="http://schemas.microsoft.com/office/powerpoint/2010/main" val="40529680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8100" y="224644"/>
            <a:ext cx="5334000" cy="997196"/>
          </a:xfrm>
        </p:spPr>
        <p:txBody>
          <a:bodyPr/>
          <a:lstStyle/>
          <a:p>
            <a:r>
              <a:rPr lang="en-US" sz="3600" dirty="0" smtClean="0"/>
              <a:t>Background:</a:t>
            </a:r>
            <a:br>
              <a:rPr lang="en-US" sz="3600" dirty="0" smtClean="0"/>
            </a:br>
            <a:r>
              <a:rPr lang="en-US" sz="3600" dirty="0" smtClean="0"/>
              <a:t>Z3 - Efficient SMT Solver</a:t>
            </a:r>
            <a:endParaRPr lang="en-US" sz="3600" dirty="0"/>
          </a:p>
        </p:txBody>
      </p:sp>
      <p:sp>
        <p:nvSpPr>
          <p:cNvPr id="3" name="Content Placeholder 2"/>
          <p:cNvSpPr>
            <a:spLocks noGrp="1"/>
          </p:cNvSpPr>
          <p:nvPr>
            <p:ph idx="4294967295"/>
          </p:nvPr>
        </p:nvSpPr>
        <p:spPr>
          <a:xfrm>
            <a:off x="260784" y="1628800"/>
            <a:ext cx="3959932" cy="4395049"/>
          </a:xfrm>
        </p:spPr>
        <p:txBody>
          <a:bodyPr/>
          <a:lstStyle/>
          <a:p>
            <a:pPr marL="0" indent="0">
              <a:buNone/>
            </a:pPr>
            <a:r>
              <a:rPr lang="en-US" sz="2400" b="1" dirty="0" smtClean="0"/>
              <a:t>Many custom solvers:</a:t>
            </a:r>
          </a:p>
          <a:p>
            <a:pPr marL="0" indent="0">
              <a:buNone/>
            </a:pPr>
            <a:r>
              <a:rPr lang="en-US" sz="2400" dirty="0" smtClean="0"/>
              <a:t>Free </a:t>
            </a:r>
            <a:r>
              <a:rPr lang="en-US" sz="2400" dirty="0"/>
              <a:t>f</a:t>
            </a:r>
            <a:r>
              <a:rPr lang="en-US" sz="2400" dirty="0" smtClean="0"/>
              <a:t>unctions</a:t>
            </a:r>
          </a:p>
          <a:p>
            <a:pPr marL="0" indent="0">
              <a:buNone/>
            </a:pPr>
            <a:r>
              <a:rPr lang="en-US" sz="2400" dirty="0" smtClean="0"/>
              <a:t>Linear Arithmetic </a:t>
            </a:r>
          </a:p>
          <a:p>
            <a:pPr marL="0" indent="0">
              <a:buNone/>
            </a:pPr>
            <a:r>
              <a:rPr lang="en-US" sz="2400" dirty="0" smtClean="0"/>
              <a:t>Bit-vectors</a:t>
            </a:r>
          </a:p>
          <a:p>
            <a:pPr marL="0" indent="0">
              <a:buNone/>
            </a:pPr>
            <a:r>
              <a:rPr lang="en-US" sz="2400" dirty="0" smtClean="0"/>
              <a:t>Algebraic data-types</a:t>
            </a:r>
          </a:p>
          <a:p>
            <a:pPr marL="0" indent="0">
              <a:buNone/>
            </a:pPr>
            <a:r>
              <a:rPr lang="en-US" sz="2400" dirty="0" smtClean="0"/>
              <a:t>Arrays</a:t>
            </a:r>
          </a:p>
          <a:p>
            <a:pPr marL="0" indent="0">
              <a:buNone/>
            </a:pPr>
            <a:r>
              <a:rPr lang="en-US" sz="2400" dirty="0" smtClean="0"/>
              <a:t>Polynomials</a:t>
            </a:r>
          </a:p>
          <a:p>
            <a:pPr marL="0" indent="0">
              <a:buNone/>
            </a:pPr>
            <a:r>
              <a:rPr lang="en-US" sz="2400" dirty="0" smtClean="0"/>
              <a:t>Quantifiers</a:t>
            </a:r>
          </a:p>
          <a:p>
            <a:pPr marL="0" indent="0">
              <a:buNone/>
            </a:pPr>
            <a:endParaRPr lang="en-US" sz="2400" dirty="0" smtClean="0"/>
          </a:p>
          <a:p>
            <a:pPr marL="0" indent="0">
              <a:buNone/>
            </a:pPr>
            <a:r>
              <a:rPr lang="en-US" sz="2400" b="1" dirty="0" smtClean="0"/>
              <a:t>Several Applications:</a:t>
            </a:r>
          </a:p>
          <a:p>
            <a:pPr marL="0" indent="0">
              <a:buNone/>
            </a:pPr>
            <a:r>
              <a:rPr lang="en-US" sz="2400" dirty="0" smtClean="0"/>
              <a:t>Analysis, Testing,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55" t="16979" r="53469" b="6043"/>
          <a:stretch/>
        </p:blipFill>
        <p:spPr bwMode="auto">
          <a:xfrm>
            <a:off x="4343400" y="58694"/>
            <a:ext cx="4724400" cy="626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84676" y="6426756"/>
            <a:ext cx="2971800" cy="369332"/>
          </a:xfrm>
          <a:prstGeom prst="rect">
            <a:avLst/>
          </a:prstGeom>
        </p:spPr>
        <p:txBody>
          <a:bodyPr wrap="square">
            <a:spAutoFit/>
          </a:bodyPr>
          <a:lstStyle/>
          <a:p>
            <a:r>
              <a:rPr lang="en-US" dirty="0">
                <a:solidFill>
                  <a:schemeClr val="bg1"/>
                </a:solidFill>
              </a:rPr>
              <a:t>from </a:t>
            </a:r>
            <a:r>
              <a:rPr lang="en-US" dirty="0">
                <a:hlinkClick r:id="rId3"/>
              </a:rPr>
              <a:t>http://</a:t>
            </a:r>
            <a:r>
              <a:rPr lang="en-US" dirty="0" smtClean="0">
                <a:hlinkClick r:id="rId3"/>
              </a:rPr>
              <a:t>rise4fun.com/z3</a:t>
            </a:r>
            <a:r>
              <a:rPr lang="en-US" dirty="0" smtClean="0"/>
              <a:t>   </a:t>
            </a:r>
            <a:endParaRPr lang="en-US" dirty="0"/>
          </a:p>
        </p:txBody>
      </p:sp>
      <p:sp>
        <p:nvSpPr>
          <p:cNvPr id="6" name="TextBox 5"/>
          <p:cNvSpPr txBox="1"/>
          <p:nvPr/>
        </p:nvSpPr>
        <p:spPr>
          <a:xfrm>
            <a:off x="179512" y="6426756"/>
            <a:ext cx="5019323" cy="369332"/>
          </a:xfrm>
          <a:prstGeom prst="rect">
            <a:avLst/>
          </a:prstGeom>
          <a:noFill/>
        </p:spPr>
        <p:txBody>
          <a:bodyPr wrap="none" rtlCol="0">
            <a:spAutoFit/>
          </a:bodyPr>
          <a:lstStyle/>
          <a:p>
            <a:r>
              <a:rPr lang="en-US" dirty="0" smtClean="0">
                <a:solidFill>
                  <a:schemeClr val="bg1"/>
                </a:solidFill>
              </a:rPr>
              <a:t>Leonardo de Moura, B, Christoph Wintersteiger</a:t>
            </a:r>
          </a:p>
        </p:txBody>
      </p:sp>
    </p:spTree>
    <p:extLst>
      <p:ext uri="{BB962C8B-B14F-4D97-AF65-F5344CB8AC3E}">
        <p14:creationId xmlns:p14="http://schemas.microsoft.com/office/powerpoint/2010/main" val="16700544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i="1" dirty="0" smtClean="0"/>
              <a:t>Generalized Horn Formulas</a:t>
            </a:r>
            <a:endParaRPr lang="en-US" sz="44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655496" cy="4364143"/>
              </a:xfrm>
            </p:spPr>
            <p:txBody>
              <a:bodyPr/>
              <a:lstStyle/>
              <a:p>
                <a:pPr marL="0" indent="0">
                  <a:buNone/>
                </a:pPr>
                <a:r>
                  <a:rPr lang="en-US" sz="2800" dirty="0" smtClean="0"/>
                  <a:t>In a nutshell, solving partial correctness amounts to checking truth value of formulas of the form:</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acc>
                        <m:accPr>
                          <m:chr m:val="⃗"/>
                          <m:ctrlPr>
                            <a:rPr lang="en-US" sz="2000" b="0" i="1" smtClean="0">
                              <a:latin typeface="Cambria Math" panose="02040503050406030204" pitchFamily="18" charset="0"/>
                            </a:rPr>
                          </m:ctrlPr>
                        </m:accPr>
                        <m:e>
                          <m:r>
                            <a:rPr lang="en-US" sz="2000" b="0" i="1" smtClean="0">
                              <a:latin typeface="Cambria Math"/>
                            </a:rPr>
                            <m:t>𝑃</m:t>
                          </m:r>
                        </m:e>
                      </m:acc>
                      <m:nary>
                        <m:naryPr>
                          <m:chr m:val="⋀"/>
                          <m:supHide m:val="on"/>
                          <m:ctrlPr>
                            <a:rPr lang="en-US" sz="2000" b="0" i="1" smtClean="0">
                              <a:latin typeface="Cambria Math" panose="02040503050406030204" pitchFamily="18" charset="0"/>
                            </a:rPr>
                          </m:ctrlPr>
                        </m:naryPr>
                        <m:sub/>
                        <m:sup/>
                        <m:e>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𝑥</m:t>
                              </m:r>
                            </m:e>
                          </m:acc>
                          <m:r>
                            <a:rPr lang="en-US" sz="2000" i="1">
                              <a:latin typeface="Cambria Math"/>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𝑗</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𝑘</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e>
                          </m:d>
                        </m:e>
                      </m:nary>
                    </m:oMath>
                  </m:oMathPara>
                </a14:m>
                <a:endParaRPr lang="en-US" sz="2000" b="0" i="1" dirty="0" smtClean="0"/>
              </a:p>
              <a:p>
                <a:pPr marL="0" indent="0">
                  <a:buNone/>
                </a:pPr>
                <a:endParaRPr lang="en-US" sz="2800" i="1" dirty="0" smtClean="0"/>
              </a:p>
              <a:p>
                <a:pPr marL="0" indent="0">
                  <a:buNone/>
                </a:pPr>
                <a:r>
                  <a:rPr lang="en-US" sz="2800" i="1" dirty="0" smtClean="0"/>
                  <a:t>E.g., </a:t>
                </a:r>
                <a:r>
                  <a:rPr lang="en-US" sz="2800" i="1" dirty="0" err="1" smtClean="0"/>
                  <a:t>satisfiability</a:t>
                </a:r>
                <a:r>
                  <a:rPr lang="en-US" sz="2800" i="1" dirty="0" smtClean="0"/>
                  <a:t> of:</a:t>
                </a:r>
              </a:p>
              <a:p>
                <a:pPr marL="0" indent="0">
                  <a:buNone/>
                </a:pPr>
                <a:endParaRPr lang="en-US" sz="2800" dirty="0" smtClean="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000" i="1">
                              <a:latin typeface="Cambria Math" panose="02040503050406030204" pitchFamily="18" charset="0"/>
                            </a:rPr>
                          </m:ctrlPr>
                        </m:naryPr>
                        <m:sub/>
                        <m:sup/>
                        <m:e>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𝑥</m:t>
                              </m:r>
                            </m:e>
                          </m:acc>
                          <m:r>
                            <a:rPr lang="en-US" sz="2000" i="1">
                              <a:latin typeface="Cambria Math"/>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𝑗</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𝑘</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e>
                          </m:d>
                        </m:e>
                      </m:nary>
                    </m:oMath>
                  </m:oMathPara>
                </a14:m>
                <a:endParaRPr lang="en-US" sz="2000" i="1" dirty="0"/>
              </a:p>
              <a:p>
                <a:pPr marL="0" indent="0">
                  <a:buNone/>
                </a:pPr>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655496" cy="4364143"/>
              </a:xfrm>
              <a:blipFill rotWithShape="0">
                <a:blip r:embed="rId2"/>
                <a:stretch>
                  <a:fillRect l="-2537" t="-3492"/>
                </a:stretch>
              </a:blipFill>
            </p:spPr>
            <p:txBody>
              <a:bodyPr/>
              <a:lstStyle/>
              <a:p>
                <a:r>
                  <a:rPr lang="en-US">
                    <a:noFill/>
                  </a:rPr>
                  <a:t> </a:t>
                </a:r>
              </a:p>
            </p:txBody>
          </p:sp>
        </mc:Fallback>
      </mc:AlternateContent>
    </p:spTree>
    <p:extLst>
      <p:ext uri="{BB962C8B-B14F-4D97-AF65-F5344CB8AC3E}">
        <p14:creationId xmlns:p14="http://schemas.microsoft.com/office/powerpoint/2010/main" val="12731336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i="1" dirty="0" smtClean="0"/>
              <a:t>Generalized Horn Formulas</a:t>
            </a:r>
            <a:endParaRPr lang="en-US" sz="44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4252" y="1916832"/>
                <a:ext cx="8655496" cy="1538819"/>
              </a:xfrm>
            </p:spPr>
            <p:txBody>
              <a:bodyPr/>
              <a:lstStyle/>
              <a:p>
                <a:pPr marL="0" indent="0">
                  <a:buNone/>
                </a:pPr>
                <a:r>
                  <a:rPr lang="en-US" sz="2800" dirty="0" smtClean="0"/>
                  <a:t>Handling background axioms:</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acc>
                        <m:accPr>
                          <m:chr m:val="⃗"/>
                          <m:ctrlPr>
                            <a:rPr lang="en-US" sz="2000" b="0" i="1" smtClean="0">
                              <a:latin typeface="Cambria Math" panose="02040503050406030204" pitchFamily="18" charset="0"/>
                            </a:rPr>
                          </m:ctrlPr>
                        </m:accPr>
                        <m:e>
                          <m:r>
                            <a:rPr lang="en-US" sz="2000" b="0" i="1" smtClean="0">
                              <a:latin typeface="Cambria Math"/>
                            </a:rPr>
                            <m:t>𝑅</m:t>
                          </m:r>
                        </m:e>
                      </m:acc>
                      <m:r>
                        <a:rPr lang="en-US" sz="2000" b="0" i="1" smtClean="0">
                          <a:latin typeface="Cambria Math"/>
                        </a:rPr>
                        <m:t>,</m:t>
                      </m:r>
                      <m:acc>
                        <m:accPr>
                          <m:chr m:val="⃗"/>
                          <m:ctrlPr>
                            <a:rPr lang="en-US" sz="2000" b="0" i="1" smtClean="0">
                              <a:latin typeface="Cambria Math" panose="02040503050406030204" pitchFamily="18" charset="0"/>
                            </a:rPr>
                          </m:ctrlPr>
                        </m:accPr>
                        <m:e>
                          <m:r>
                            <a:rPr lang="en-US" sz="2000" b="0" i="1" smtClean="0">
                              <a:latin typeface="Cambria Math"/>
                            </a:rPr>
                            <m:t>𝑓</m:t>
                          </m:r>
                        </m:e>
                      </m:acc>
                      <m:r>
                        <a:rPr lang="en-US" sz="2000" b="0" i="1" smtClean="0">
                          <a:latin typeface="Cambria Math"/>
                        </a:rPr>
                        <m:t> . </m:t>
                      </m:r>
                      <m:r>
                        <a:rPr lang="en-US" sz="2000" b="0" i="1" smtClean="0">
                          <a:latin typeface="Cambria Math"/>
                        </a:rPr>
                        <m:t>𝐵𝑎𝑐𝑘𝑔𝑟𝑜𝑢𝑛𝑑</m:t>
                      </m:r>
                      <m:d>
                        <m:dPr>
                          <m:begChr m:val="["/>
                          <m:endChr m:val="]"/>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𝑅</m:t>
                              </m:r>
                            </m:e>
                          </m:acc>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𝑓</m:t>
                              </m:r>
                            </m:e>
                          </m:acc>
                        </m:e>
                      </m:d>
                      <m:r>
                        <a:rPr lang="en-US" sz="2000" b="0" i="1" smtClean="0">
                          <a:latin typeface="Cambria Math"/>
                        </a:rPr>
                        <m:t>⇒ ∃</m:t>
                      </m:r>
                      <m:acc>
                        <m:accPr>
                          <m:chr m:val="⃗"/>
                          <m:ctrlPr>
                            <a:rPr lang="en-US" sz="2000" b="0" i="1" smtClean="0">
                              <a:latin typeface="Cambria Math" panose="02040503050406030204" pitchFamily="18" charset="0"/>
                            </a:rPr>
                          </m:ctrlPr>
                        </m:accPr>
                        <m:e>
                          <m:r>
                            <a:rPr lang="en-US" sz="2000" b="0" i="1" smtClean="0">
                              <a:latin typeface="Cambria Math"/>
                            </a:rPr>
                            <m:t>𝑃</m:t>
                          </m:r>
                        </m:e>
                      </m:acc>
                      <m:nary>
                        <m:naryPr>
                          <m:chr m:val="⋀"/>
                          <m:supHide m:val="on"/>
                          <m:ctrlPr>
                            <a:rPr lang="en-US" sz="2000" b="0" i="1" smtClean="0">
                              <a:latin typeface="Cambria Math" panose="02040503050406030204" pitchFamily="18" charset="0"/>
                            </a:rPr>
                          </m:ctrlPr>
                        </m:naryPr>
                        <m:sub/>
                        <m:sup/>
                        <m:e>
                          <m:r>
                            <a:rPr lang="en-US" sz="2000" i="1">
                              <a:latin typeface="Cambria Math"/>
                            </a:rPr>
                            <m:t>∀</m:t>
                          </m:r>
                          <m:acc>
                            <m:accPr>
                              <m:chr m:val="⃗"/>
                              <m:ctrlPr>
                                <a:rPr lang="en-US" sz="2000" i="1">
                                  <a:latin typeface="Cambria Math" panose="02040503050406030204" pitchFamily="18" charset="0"/>
                                </a:rPr>
                              </m:ctrlPr>
                            </m:accPr>
                            <m:e>
                              <m:r>
                                <a:rPr lang="en-US" sz="2000" i="1">
                                  <a:latin typeface="Cambria Math"/>
                                </a:rPr>
                                <m:t>𝑥</m:t>
                              </m:r>
                            </m:e>
                          </m:acc>
                          <m:r>
                            <a:rPr lang="en-US" sz="2000" i="1">
                              <a:latin typeface="Cambria Math"/>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𝑖</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𝑗</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0" i="1" smtClean="0">
                                          <a:latin typeface="Cambria Math"/>
                                        </a:rPr>
                                        <m:t>𝑅</m:t>
                                      </m:r>
                                      <m:r>
                                        <a:rPr lang="en-US" sz="2000" b="0" i="1" smtClean="0">
                                          <a:latin typeface="Cambria Math"/>
                                        </a:rPr>
                                        <m:t>, </m:t>
                                      </m:r>
                                      <m:r>
                                        <a:rPr lang="en-US" sz="2000" b="0" i="1" smtClean="0">
                                          <a:latin typeface="Cambria Math"/>
                                        </a:rPr>
                                        <m:t>𝑓</m:t>
                                      </m:r>
                                      <m:r>
                                        <a:rPr lang="en-US" sz="2000" b="0" i="1" smtClean="0">
                                          <a:latin typeface="Cambria Math"/>
                                        </a:rPr>
                                        <m:t>, </m:t>
                                      </m:r>
                                      <m:r>
                                        <a:rPr lang="en-US" sz="2000" i="1">
                                          <a:latin typeface="Cambria Math"/>
                                        </a:rPr>
                                        <m:t>𝑥</m:t>
                                      </m:r>
                                    </m:e>
                                  </m:acc>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r>
                                    <a:rPr lang="en-US" sz="2000" i="1">
                                      <a:latin typeface="Cambria Math"/>
                                    </a:rPr>
                                    <m:t>𝑘</m:t>
                                  </m:r>
                                </m:sub>
                              </m:sSub>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a:rPr>
                                        <m:t>𝑥</m:t>
                                      </m:r>
                                    </m:e>
                                  </m:acc>
                                </m:e>
                              </m:d>
                            </m:e>
                          </m:d>
                        </m:e>
                      </m:nary>
                    </m:oMath>
                  </m:oMathPara>
                </a14:m>
                <a:endParaRPr lang="en-US" sz="2000" b="0"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4252" y="1916832"/>
                <a:ext cx="8655496" cy="1538819"/>
              </a:xfrm>
              <a:blipFill rotWithShape="0">
                <a:blip r:embed="rId2"/>
                <a:stretch>
                  <a:fillRect l="-2465" t="-9881"/>
                </a:stretch>
              </a:blipFill>
            </p:spPr>
            <p:txBody>
              <a:bodyPr/>
              <a:lstStyle/>
              <a:p>
                <a:r>
                  <a:rPr lang="en-US">
                    <a:noFill/>
                  </a:rPr>
                  <a:t> </a:t>
                </a:r>
              </a:p>
            </p:txBody>
          </p:sp>
        </mc:Fallback>
      </mc:AlternateContent>
      <p:grpSp>
        <p:nvGrpSpPr>
          <p:cNvPr id="7" name="Group 6"/>
          <p:cNvGrpSpPr/>
          <p:nvPr/>
        </p:nvGrpSpPr>
        <p:grpSpPr>
          <a:xfrm>
            <a:off x="1496445" y="4030616"/>
            <a:ext cx="7272808" cy="2484276"/>
            <a:chOff x="1496445" y="4030616"/>
            <a:chExt cx="7272808" cy="2484276"/>
          </a:xfrm>
        </p:grpSpPr>
        <p:sp>
          <p:nvSpPr>
            <p:cNvPr id="5" name="Rounded Rectangular Callout 4"/>
            <p:cNvSpPr/>
            <p:nvPr/>
          </p:nvSpPr>
          <p:spPr bwMode="auto">
            <a:xfrm>
              <a:off x="1496445" y="4030616"/>
              <a:ext cx="7272808" cy="2484276"/>
            </a:xfrm>
            <a:prstGeom prst="wedgeRoundRect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748752" y="4257092"/>
                  <a:ext cx="7019229" cy="2031325"/>
                </a:xfrm>
                <a:prstGeom prst="rect">
                  <a:avLst/>
                </a:prstGeom>
                <a:noFill/>
              </p:spPr>
              <p:txBody>
                <a:bodyPr wrap="none" rtlCol="0">
                  <a:spAutoFit/>
                </a:bodyPr>
                <a:lstStyle/>
                <a:p>
                  <a:r>
                    <a:rPr lang="en-US" b="1" dirty="0" smtClean="0">
                      <a:solidFill>
                        <a:schemeClr val="bg1"/>
                      </a:solidFill>
                    </a:rPr>
                    <a:t>Remark:</a:t>
                  </a:r>
                </a:p>
                <a:p>
                  <a:r>
                    <a:rPr lang="en-US" dirty="0" err="1" smtClean="0">
                      <a:solidFill>
                        <a:schemeClr val="bg1"/>
                      </a:solidFill>
                    </a:rPr>
                    <a:t>Abductive</a:t>
                  </a:r>
                  <a:r>
                    <a:rPr lang="en-US" dirty="0" smtClean="0">
                      <a:solidFill>
                        <a:schemeClr val="bg1"/>
                      </a:solidFill>
                    </a:rPr>
                    <a:t> Logic Programming </a:t>
                  </a:r>
                  <a:r>
                    <a:rPr lang="en-US" i="1" dirty="0" smtClean="0">
                      <a:solidFill>
                        <a:schemeClr val="bg1"/>
                      </a:solidFill>
                    </a:rPr>
                    <a:t>amounts to</a:t>
                  </a:r>
                  <a:r>
                    <a:rPr lang="en-US" dirty="0" smtClean="0">
                      <a:solidFill>
                        <a:schemeClr val="bg1"/>
                      </a:solidFill>
                    </a:rPr>
                    <a:t> symbolic simulation: </a:t>
                  </a:r>
                </a:p>
                <a:p>
                  <a:r>
                    <a:rPr lang="en-US" dirty="0">
                      <a:solidFill>
                        <a:schemeClr val="bg1"/>
                      </a:solidFill>
                    </a:rPr>
                    <a:t>-</a:t>
                  </a:r>
                  <a:r>
                    <a:rPr lang="en-US" b="0" dirty="0" smtClean="0">
                      <a:solidFill>
                        <a:schemeClr val="bg1"/>
                      </a:solidFill>
                    </a:rPr>
                    <a:t> </a:t>
                  </a:r>
                  <a14:m>
                    <m:oMath xmlns:m="http://schemas.openxmlformats.org/officeDocument/2006/math">
                      <m:r>
                        <a:rPr lang="en-US" i="1" dirty="0" smtClean="0">
                          <a:solidFill>
                            <a:schemeClr val="bg1"/>
                          </a:solidFill>
                          <a:latin typeface="Cambria Math" panose="02040503050406030204" pitchFamily="18" charset="0"/>
                        </a:rPr>
                        <m:t>𝑃𝑟𝑜𝑔𝑟𝑎𝑚</m:t>
                      </m:r>
                      <m:r>
                        <a:rPr lang="en-US"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𝐴𝑏𝑑𝑢𝑐𝑖𝑏𝑙𝑒𝑠</m:t>
                      </m:r>
                      <m:r>
                        <a:rPr lang="en-US" b="0"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𝑎𝑛𝑠</m:t>
                      </m:r>
                      <m:r>
                        <a:rPr lang="en-US" b="0" i="1" dirty="0" smtClean="0">
                          <a:solidFill>
                            <a:schemeClr val="bg1"/>
                          </a:solidFill>
                          <a:latin typeface="Cambria Math" panose="02040503050406030204" pitchFamily="18" charset="0"/>
                        </a:rPr>
                        <m:t> . </m:t>
                      </m:r>
                      <m:r>
                        <a:rPr lang="en-US" b="0" i="1" dirty="0" smtClean="0">
                          <a:solidFill>
                            <a:schemeClr val="bg1"/>
                          </a:solidFill>
                          <a:latin typeface="Cambria Math" panose="02040503050406030204" pitchFamily="18" charset="0"/>
                        </a:rPr>
                        <m:t>𝑄𝑢𝑒𝑟𝑦</m:t>
                      </m:r>
                      <m:r>
                        <a:rPr lang="en-US" b="0"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𝑎𝑛𝑠</m:t>
                      </m:r>
                      <m:r>
                        <a:rPr lang="en-US" b="0" i="1" dirty="0" smtClean="0">
                          <a:solidFill>
                            <a:schemeClr val="bg1"/>
                          </a:solidFill>
                          <a:latin typeface="Cambria Math" panose="02040503050406030204" pitchFamily="18" charset="0"/>
                        </a:rPr>
                        <m:t>)</m:t>
                      </m:r>
                    </m:oMath>
                  </a14:m>
                  <a:endParaRPr lang="en-US" b="0" i="1" dirty="0" smtClean="0">
                    <a:solidFill>
                      <a:schemeClr val="bg1"/>
                    </a:solidFill>
                    <a:latin typeface="Cambria Math" panose="02040503050406030204" pitchFamily="18" charset="0"/>
                  </a:endParaRPr>
                </a:p>
                <a:p>
                  <a:r>
                    <a:rPr lang="en-US" b="0" dirty="0" smtClean="0">
                      <a:solidFill>
                        <a:schemeClr val="bg1"/>
                      </a:solidFill>
                    </a:rPr>
                    <a:t>- </a:t>
                  </a:r>
                  <a14:m>
                    <m:oMath xmlns:m="http://schemas.openxmlformats.org/officeDocument/2006/math">
                      <m:r>
                        <a:rPr lang="en-US" b="0" i="1" dirty="0" smtClean="0">
                          <a:solidFill>
                            <a:schemeClr val="bg1"/>
                          </a:solidFill>
                          <a:latin typeface="Cambria Math" panose="02040503050406030204" pitchFamily="18" charset="0"/>
                        </a:rPr>
                        <m:t>𝐴𝑏𝑑𝑢𝑐𝑖𝑏𝑙𝑒𝑠</m:t>
                      </m:r>
                      <m:r>
                        <a:rPr lang="en-US" b="0" i="1" dirty="0" smtClean="0">
                          <a:solidFill>
                            <a:schemeClr val="bg1"/>
                          </a:solidFill>
                          <a:latin typeface="Cambria Math" panose="02040503050406030204" pitchFamily="18" charset="0"/>
                        </a:rPr>
                        <m:t>+</m:t>
                      </m:r>
                      <m:r>
                        <a:rPr lang="en-US" b="0" i="1" dirty="0" smtClean="0">
                          <a:solidFill>
                            <a:schemeClr val="bg1"/>
                          </a:solidFill>
                          <a:latin typeface="Cambria Math" panose="02040503050406030204" pitchFamily="18" charset="0"/>
                        </a:rPr>
                        <m:t>𝐼𝑛𝑡𝑒𝑔𝑟𝑖𝑡𝑦</m:t>
                      </m:r>
                      <m:r>
                        <a:rPr lang="en-US" b="0"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rPr>
                        <m:t>𝐶𝑜𝑛𝑠𝑡𝑟𝑎𝑖𝑛𝑡𝑠</m:t>
                      </m:r>
                      <m:r>
                        <a:rPr lang="en-US" b="0" i="1" dirty="0" smtClean="0">
                          <a:solidFill>
                            <a:schemeClr val="bg1"/>
                          </a:solidFill>
                          <a:latin typeface="Cambria Math" panose="02040503050406030204" pitchFamily="18" charset="0"/>
                        </a:rPr>
                        <m:t> </m:t>
                      </m:r>
                    </m:oMath>
                  </a14:m>
                  <a:r>
                    <a:rPr lang="en-US" dirty="0" smtClean="0">
                      <a:solidFill>
                        <a:schemeClr val="bg1"/>
                      </a:solidFill>
                    </a:rPr>
                    <a:t>is consistent</a:t>
                  </a:r>
                </a:p>
                <a:p>
                  <a:endParaRPr lang="en-US" dirty="0" smtClean="0">
                    <a:solidFill>
                      <a:schemeClr val="bg1"/>
                    </a:solidFill>
                  </a:endParaRPr>
                </a:p>
                <a:p>
                  <a:r>
                    <a:rPr lang="en-US" dirty="0" err="1">
                      <a:solidFill>
                        <a:schemeClr val="bg1"/>
                      </a:solidFill>
                    </a:rPr>
                    <a:t>e</a:t>
                  </a:r>
                  <a:r>
                    <a:rPr lang="en-US" dirty="0" err="1" smtClean="0">
                      <a:solidFill>
                        <a:schemeClr val="bg1"/>
                      </a:solidFill>
                    </a:rPr>
                    <a:t>g</a:t>
                  </a:r>
                  <a:r>
                    <a:rPr lang="en-US" dirty="0" smtClean="0">
                      <a:solidFill>
                        <a:schemeClr val="bg1"/>
                      </a:solidFill>
                    </a:rPr>
                    <a:t>. </a:t>
                  </a:r>
                  <a:r>
                    <a:rPr lang="en-US" dirty="0">
                      <a:solidFill>
                        <a:schemeClr val="bg1"/>
                      </a:solidFill>
                    </a:rPr>
                    <a:t>s</a:t>
                  </a:r>
                  <a:r>
                    <a:rPr lang="en-US" dirty="0" smtClean="0">
                      <a:solidFill>
                        <a:schemeClr val="bg1"/>
                      </a:solidFill>
                    </a:rPr>
                    <a:t>olve for negation of above formula:</a:t>
                  </a:r>
                  <a:endParaRPr lang="en-US" dirty="0">
                    <a:solidFill>
                      <a:schemeClr val="bg1"/>
                    </a:solidFill>
                  </a:endParaRPr>
                </a:p>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𝐴𝑏</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𝐼𝐶</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𝐴𝑏</m:t>
                            </m:r>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𝑃</m:t>
                        </m:r>
                        <m:r>
                          <a:rPr lang="en-US" b="0" i="1" smtClean="0">
                            <a:solidFill>
                              <a:schemeClr val="bg1"/>
                            </a:solidFill>
                            <a:latin typeface="Cambria Math" panose="02040503050406030204" pitchFamily="18" charset="0"/>
                          </a:rPr>
                          <m:t> . </m:t>
                        </m:r>
                        <m:r>
                          <a:rPr lang="en-US" b="0" i="1" smtClean="0">
                            <a:solidFill>
                              <a:schemeClr val="bg1"/>
                            </a:solidFill>
                            <a:latin typeface="Cambria Math" panose="02040503050406030204" pitchFamily="18" charset="0"/>
                          </a:rPr>
                          <m:t>𝑃𝑟𝑜𝑔𝑟𝑎𝑚</m:t>
                        </m:r>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𝐴𝑏</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𝑃</m:t>
                            </m:r>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𝑎𝑛𝑠</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rPr>
                          <m:t>𝑄𝑢𝑒𝑟𝑦</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𝑎𝑛𝑠</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𝐴𝑏</m:t>
                        </m:r>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𝑃</m:t>
                        </m:r>
                        <m:r>
                          <a:rPr lang="en-US" b="0" i="1" smtClean="0">
                            <a:solidFill>
                              <a:schemeClr val="bg1"/>
                            </a:solidFill>
                            <a:latin typeface="Cambria Math" panose="02040503050406030204" pitchFamily="18" charset="0"/>
                          </a:rPr>
                          <m:t>))</m:t>
                        </m:r>
                      </m:oMath>
                    </m:oMathPara>
                  </a14:m>
                  <a:endParaRPr lang="en-US" dirty="0" smtClean="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48752" y="4257092"/>
                  <a:ext cx="7019229" cy="2031325"/>
                </a:xfrm>
                <a:prstGeom prst="rect">
                  <a:avLst/>
                </a:prstGeom>
                <a:blipFill rotWithShape="0">
                  <a:blip r:embed="rId3"/>
                  <a:stretch>
                    <a:fillRect l="-782" t="-1497" b="-1796"/>
                  </a:stretch>
                </a:blipFill>
              </p:spPr>
              <p:txBody>
                <a:bodyPr/>
                <a:lstStyle/>
                <a:p>
                  <a:r>
                    <a:rPr lang="en-US">
                      <a:noFill/>
                    </a:rPr>
                    <a:t> </a:t>
                  </a:r>
                </a:p>
              </p:txBody>
            </p:sp>
          </mc:Fallback>
        </mc:AlternateContent>
      </p:grpSp>
    </p:spTree>
    <p:extLst>
      <p:ext uri="{BB962C8B-B14F-4D97-AF65-F5344CB8AC3E}">
        <p14:creationId xmlns:p14="http://schemas.microsoft.com/office/powerpoint/2010/main" val="1689594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9"/>
            <a:ext cx="8667297" cy="664797"/>
          </a:xfrm>
        </p:spPr>
        <p:txBody>
          <a:bodyPr/>
          <a:lstStyle/>
          <a:p>
            <a:r>
              <a:rPr lang="en-US" sz="4800" dirty="0" smtClean="0"/>
              <a:t>A New PDR Engine for </a:t>
            </a:r>
            <a:r>
              <a:rPr lang="en-US" sz="4800" dirty="0" err="1" smtClean="0"/>
              <a:t>Fixedpoints</a:t>
            </a:r>
            <a:endParaRPr lang="en-US" sz="4800" dirty="0"/>
          </a:p>
        </p:txBody>
      </p:sp>
      <p:sp>
        <p:nvSpPr>
          <p:cNvPr id="4" name="TextBox 3"/>
          <p:cNvSpPr txBox="1"/>
          <p:nvPr/>
        </p:nvSpPr>
        <p:spPr>
          <a:xfrm>
            <a:off x="0" y="1448780"/>
            <a:ext cx="9143999" cy="4770537"/>
          </a:xfrm>
          <a:prstGeom prst="rect">
            <a:avLst/>
          </a:prstGeom>
          <a:noFill/>
        </p:spPr>
        <p:txBody>
          <a:bodyPr wrap="square" rtlCol="0">
            <a:spAutoFit/>
          </a:bodyPr>
          <a:lstStyle/>
          <a:p>
            <a:r>
              <a:rPr lang="en-US" sz="2000" dirty="0" smtClean="0">
                <a:solidFill>
                  <a:schemeClr val="bg1"/>
                </a:solidFill>
              </a:rPr>
              <a:t>PDR (aka. IC3) – Property Directed Reachability </a:t>
            </a:r>
            <a:r>
              <a:rPr lang="en-US" sz="2000" dirty="0" smtClean="0">
                <a:solidFill>
                  <a:schemeClr val="bg1"/>
                </a:solidFill>
              </a:rPr>
              <a:t>algorithm</a:t>
            </a:r>
            <a:endParaRPr lang="en-US" sz="2000" dirty="0" smtClean="0">
              <a:solidFill>
                <a:schemeClr val="bg1"/>
              </a:solidFill>
            </a:endParaRPr>
          </a:p>
          <a:p>
            <a:r>
              <a:rPr lang="en-US" sz="2000" b="1" dirty="0" smtClean="0">
                <a:solidFill>
                  <a:srgbClr val="FF0000"/>
                </a:solidFill>
              </a:rPr>
              <a:t>Breakthrough</a:t>
            </a:r>
            <a:r>
              <a:rPr lang="en-US" sz="2000" dirty="0" smtClean="0">
                <a:solidFill>
                  <a:srgbClr val="FF0000"/>
                </a:solidFill>
              </a:rPr>
              <a:t> </a:t>
            </a:r>
            <a:r>
              <a:rPr lang="en-US" sz="2000" dirty="0" smtClean="0">
                <a:solidFill>
                  <a:schemeClr val="bg1"/>
                </a:solidFill>
              </a:rPr>
              <a:t>in Symbolic Model Checking of </a:t>
            </a:r>
            <a:r>
              <a:rPr lang="en-US" sz="2000" dirty="0">
                <a:solidFill>
                  <a:schemeClr val="bg1"/>
                </a:solidFill>
              </a:rPr>
              <a:t>Hardware </a:t>
            </a:r>
            <a:r>
              <a:rPr lang="en-US" sz="1400" dirty="0">
                <a:solidFill>
                  <a:schemeClr val="bg1"/>
                </a:solidFill>
              </a:rPr>
              <a:t>[Aaron Bradley, VMCAI 2011]</a:t>
            </a:r>
            <a:endParaRPr lang="en-US" dirty="0" smtClean="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b="1" dirty="0">
                <a:solidFill>
                  <a:schemeClr val="bg1"/>
                </a:solidFill>
              </a:rPr>
              <a:t>T</a:t>
            </a:r>
            <a:r>
              <a:rPr lang="en-US" sz="2400" b="1" dirty="0" smtClean="0">
                <a:solidFill>
                  <a:schemeClr val="bg1"/>
                </a:solidFill>
              </a:rPr>
              <a:t>ransition 		</a:t>
            </a:r>
            <a:r>
              <a:rPr lang="en-US" sz="2400" i="1" dirty="0" smtClean="0">
                <a:solidFill>
                  <a:srgbClr val="1F6E12"/>
                </a:solidFill>
              </a:rPr>
              <a:t>Decomposes main steps</a:t>
            </a:r>
            <a:r>
              <a:rPr lang="en-US" sz="2400" i="1" dirty="0" smtClean="0">
                <a:solidFill>
                  <a:schemeClr val="bg1"/>
                </a:solidFill>
              </a:rPr>
              <a:t/>
            </a:r>
            <a:br>
              <a:rPr lang="en-US" sz="2400" i="1" dirty="0" smtClean="0">
                <a:solidFill>
                  <a:schemeClr val="bg1"/>
                </a:solidFill>
              </a:rPr>
            </a:br>
            <a:r>
              <a:rPr lang="en-US" sz="2400" b="1" dirty="0" smtClean="0">
                <a:solidFill>
                  <a:schemeClr val="bg1"/>
                </a:solidFill>
              </a:rPr>
              <a:t>System </a:t>
            </a:r>
            <a:r>
              <a:rPr lang="en-US" sz="2400" i="1" dirty="0" smtClean="0">
                <a:solidFill>
                  <a:schemeClr val="bg1"/>
                </a:solidFill>
              </a:rPr>
              <a:t>		</a:t>
            </a:r>
            <a:r>
              <a:rPr lang="en-US" sz="2400" dirty="0" smtClean="0">
                <a:solidFill>
                  <a:schemeClr val="tx1">
                    <a:lumMod val="50000"/>
                  </a:schemeClr>
                </a:solidFill>
              </a:rPr>
              <a:t>÷ </a:t>
            </a:r>
            <a:r>
              <a:rPr lang="en-US" sz="2400" i="1" dirty="0" smtClean="0">
                <a:solidFill>
                  <a:schemeClr val="tx1">
                    <a:lumMod val="50000"/>
                  </a:schemeClr>
                </a:solidFill>
              </a:rPr>
              <a:t>priority queue</a:t>
            </a:r>
            <a:r>
              <a:rPr lang="en-US" sz="2400" i="1" dirty="0" smtClean="0">
                <a:solidFill>
                  <a:srgbClr val="FF0000"/>
                </a:solidFill>
              </a:rPr>
              <a:t/>
            </a:r>
            <a:br>
              <a:rPr lang="en-US" sz="2400" i="1" dirty="0" smtClean="0">
                <a:solidFill>
                  <a:srgbClr val="FF0000"/>
                </a:solidFill>
              </a:rPr>
            </a:br>
            <a:r>
              <a:rPr lang="en-US" sz="2400" b="1" dirty="0" smtClean="0">
                <a:solidFill>
                  <a:schemeClr val="bg1"/>
                </a:solidFill>
              </a:rPr>
              <a:t>Formulation </a:t>
            </a:r>
            <a:r>
              <a:rPr lang="en-US" sz="2400" i="1" dirty="0" smtClean="0">
                <a:solidFill>
                  <a:srgbClr val="FF0000"/>
                </a:solidFill>
              </a:rPr>
              <a:t>	</a:t>
            </a:r>
          </a:p>
          <a:p>
            <a:r>
              <a:rPr lang="en-US" sz="2400" dirty="0" smtClean="0">
                <a:solidFill>
                  <a:schemeClr val="bg1"/>
                </a:solidFill>
              </a:rPr>
              <a:t/>
            </a:r>
            <a:br>
              <a:rPr lang="en-US" sz="2400" dirty="0" smtClean="0">
                <a:solidFill>
                  <a:schemeClr val="bg1"/>
                </a:solidFill>
              </a:rPr>
            </a:br>
            <a:r>
              <a:rPr lang="en-US" sz="2400" b="1" dirty="0">
                <a:solidFill>
                  <a:schemeClr val="bg1"/>
                </a:solidFill>
              </a:rPr>
              <a:t>P</a:t>
            </a:r>
            <a:r>
              <a:rPr lang="en-US" sz="2400" b="1" dirty="0" smtClean="0">
                <a:solidFill>
                  <a:schemeClr val="bg1"/>
                </a:solidFill>
              </a:rPr>
              <a:t>rocedures</a:t>
            </a:r>
            <a:r>
              <a:rPr lang="en-US" sz="2400" i="1" dirty="0" smtClean="0">
                <a:solidFill>
                  <a:schemeClr val="bg1"/>
                </a:solidFill>
              </a:rPr>
              <a:t> </a:t>
            </a:r>
            <a:r>
              <a:rPr lang="en-US" sz="2000" i="1" dirty="0" smtClean="0">
                <a:solidFill>
                  <a:schemeClr val="bg1"/>
                </a:solidFill>
              </a:rPr>
              <a:t> </a:t>
            </a:r>
            <a:r>
              <a:rPr lang="en-US" sz="2000" dirty="0" smtClean="0">
                <a:solidFill>
                  <a:schemeClr val="bg1"/>
                </a:solidFill>
              </a:rPr>
              <a:t>          </a:t>
            </a:r>
            <a:r>
              <a:rPr lang="en-US" sz="2400" dirty="0">
                <a:solidFill>
                  <a:schemeClr val="bg1"/>
                </a:solidFill>
              </a:rPr>
              <a:t>	</a:t>
            </a:r>
            <a:r>
              <a:rPr lang="en-US" sz="2400" i="1" dirty="0" smtClean="0">
                <a:solidFill>
                  <a:schemeClr val="bg1"/>
                </a:solidFill>
              </a:rPr>
              <a:t>Regular vs. </a:t>
            </a:r>
            <a:r>
              <a:rPr lang="en-US" sz="2400" i="1" dirty="0" smtClean="0">
                <a:solidFill>
                  <a:srgbClr val="1F6E12"/>
                </a:solidFill>
              </a:rPr>
              <a:t>Push Down </a:t>
            </a:r>
            <a:r>
              <a:rPr lang="en-US" sz="2400" i="1" dirty="0" smtClean="0">
                <a:solidFill>
                  <a:schemeClr val="bg1"/>
                </a:solidFill>
              </a:rPr>
              <a:t>systems</a:t>
            </a:r>
          </a:p>
          <a:p>
            <a:r>
              <a:rPr lang="en-US" sz="2400" dirty="0" smtClean="0">
                <a:solidFill>
                  <a:schemeClr val="bg1"/>
                </a:solidFill>
              </a:rPr>
              <a:t/>
            </a:r>
            <a:br>
              <a:rPr lang="en-US" sz="2400" dirty="0" smtClean="0">
                <a:solidFill>
                  <a:schemeClr val="bg1"/>
                </a:solidFill>
              </a:rPr>
            </a:br>
            <a:r>
              <a:rPr lang="en-US" sz="2400" b="1" dirty="0" smtClean="0">
                <a:solidFill>
                  <a:schemeClr val="bg1"/>
                </a:solidFill>
              </a:rPr>
              <a:t>Beyond 		</a:t>
            </a:r>
            <a:r>
              <a:rPr lang="en-US" sz="2400" i="1" dirty="0" smtClean="0">
                <a:solidFill>
                  <a:srgbClr val="1F6E12"/>
                </a:solidFill>
              </a:rPr>
              <a:t>Linear Real Arithmetic</a:t>
            </a:r>
          </a:p>
          <a:p>
            <a:r>
              <a:rPr lang="en-US" sz="2400" b="1" dirty="0" smtClean="0">
                <a:solidFill>
                  <a:schemeClr val="bg1"/>
                </a:solidFill>
              </a:rPr>
              <a:t>Propositional 	</a:t>
            </a:r>
            <a:r>
              <a:rPr lang="en-US" sz="2400" i="1" dirty="0" smtClean="0">
                <a:solidFill>
                  <a:schemeClr val="bg1"/>
                </a:solidFill>
              </a:rPr>
              <a:t>- </a:t>
            </a:r>
            <a:r>
              <a:rPr lang="en-US" sz="2400" i="1" dirty="0" smtClean="0">
                <a:solidFill>
                  <a:srgbClr val="1F6E12"/>
                </a:solidFill>
              </a:rPr>
              <a:t>Timed </a:t>
            </a:r>
            <a:r>
              <a:rPr lang="en-US" sz="2400" i="1" dirty="0">
                <a:solidFill>
                  <a:srgbClr val="1F6E12"/>
                </a:solidFill>
              </a:rPr>
              <a:t>Automata Decision </a:t>
            </a:r>
            <a:r>
              <a:rPr lang="en-US" sz="2400" i="1" dirty="0" smtClean="0">
                <a:solidFill>
                  <a:srgbClr val="1F6E12"/>
                </a:solidFill>
              </a:rPr>
              <a:t>Procedure</a:t>
            </a:r>
            <a:br>
              <a:rPr lang="en-US" sz="2400" i="1" dirty="0" smtClean="0">
                <a:solidFill>
                  <a:srgbClr val="1F6E12"/>
                </a:solidFill>
              </a:rPr>
            </a:br>
            <a:r>
              <a:rPr lang="en-US" sz="2400" b="1" dirty="0" smtClean="0">
                <a:solidFill>
                  <a:schemeClr val="bg1"/>
                </a:solidFill>
              </a:rPr>
              <a:t>Logic </a:t>
            </a:r>
            <a:r>
              <a:rPr lang="en-US" sz="2400" i="1" dirty="0" smtClean="0">
                <a:solidFill>
                  <a:srgbClr val="1F6E12"/>
                </a:solidFill>
              </a:rPr>
              <a:t>			</a:t>
            </a:r>
            <a:r>
              <a:rPr lang="en-US" sz="2400" i="1" dirty="0" smtClean="0">
                <a:solidFill>
                  <a:schemeClr val="bg1"/>
                </a:solidFill>
              </a:rPr>
              <a:t>-</a:t>
            </a:r>
            <a:r>
              <a:rPr lang="en-US" sz="2400" i="1" dirty="0" smtClean="0">
                <a:solidFill>
                  <a:srgbClr val="1F6E12"/>
                </a:solidFill>
              </a:rPr>
              <a:t> </a:t>
            </a:r>
            <a:r>
              <a:rPr lang="en-US" sz="2400" i="1" dirty="0" err="1" smtClean="0">
                <a:solidFill>
                  <a:srgbClr val="1F6E12"/>
                </a:solidFill>
              </a:rPr>
              <a:t>Interpolants</a:t>
            </a:r>
            <a:r>
              <a:rPr lang="en-US" sz="2400" i="1" dirty="0" smtClean="0">
                <a:solidFill>
                  <a:srgbClr val="1F6E12"/>
                </a:solidFill>
              </a:rPr>
              <a:t> from models</a:t>
            </a:r>
          </a:p>
        </p:txBody>
      </p:sp>
      <p:sp>
        <p:nvSpPr>
          <p:cNvPr id="3" name="TextBox 2"/>
          <p:cNvSpPr txBox="1"/>
          <p:nvPr/>
        </p:nvSpPr>
        <p:spPr>
          <a:xfrm>
            <a:off x="72008" y="2780928"/>
            <a:ext cx="7884368" cy="1754326"/>
          </a:xfrm>
          <a:prstGeom prst="rect">
            <a:avLst/>
          </a:prstGeom>
          <a:solidFill>
            <a:schemeClr val="tx1"/>
          </a:solidFill>
        </p:spPr>
        <p:txBody>
          <a:bodyPr wrap="square" rtlCol="0">
            <a:spAutoFit/>
          </a:bodyPr>
          <a:lstStyle/>
          <a:p>
            <a:r>
              <a:rPr lang="en-US" sz="2400" i="1" dirty="0" smtClean="0">
                <a:solidFill>
                  <a:schemeClr val="tx1">
                    <a:lumMod val="50000"/>
                  </a:schemeClr>
                </a:solidFill>
              </a:rPr>
              <a:t>Original Algorithm Description in code.</a:t>
            </a:r>
          </a:p>
          <a:p>
            <a:r>
              <a:rPr lang="en-US" sz="2400" i="1" dirty="0" smtClean="0">
                <a:solidFill>
                  <a:schemeClr val="tx1">
                    <a:lumMod val="50000"/>
                  </a:schemeClr>
                </a:solidFill>
              </a:rPr>
              <a:t>Tough to digest. Rule + strategy description could help deconstruct the steps.</a:t>
            </a:r>
          </a:p>
          <a:p>
            <a:endParaRPr lang="en-US" dirty="0">
              <a:solidFill>
                <a:schemeClr val="bg1"/>
              </a:solidFill>
            </a:endParaRPr>
          </a:p>
          <a:p>
            <a:endParaRPr lang="en-US" dirty="0" smtClean="0">
              <a:solidFill>
                <a:schemeClr val="bg1"/>
              </a:solidFill>
            </a:endParaRPr>
          </a:p>
        </p:txBody>
      </p:sp>
      <p:sp>
        <p:nvSpPr>
          <p:cNvPr id="5" name="TextBox 4"/>
          <p:cNvSpPr txBox="1"/>
          <p:nvPr/>
        </p:nvSpPr>
        <p:spPr>
          <a:xfrm>
            <a:off x="36004" y="4110171"/>
            <a:ext cx="8876406" cy="830997"/>
          </a:xfrm>
          <a:prstGeom prst="rect">
            <a:avLst/>
          </a:prstGeom>
          <a:solidFill>
            <a:schemeClr val="tx1"/>
          </a:solidFill>
        </p:spPr>
        <p:txBody>
          <a:bodyPr wrap="square" rtlCol="0">
            <a:spAutoFit/>
          </a:bodyPr>
          <a:lstStyle/>
          <a:p>
            <a:r>
              <a:rPr lang="en-US" sz="2400" i="1" dirty="0" smtClean="0">
                <a:solidFill>
                  <a:schemeClr val="tx1">
                    <a:lumMod val="50000"/>
                  </a:schemeClr>
                </a:solidFill>
              </a:rPr>
              <a:t>Original Algorithm Applies to Hardware (Finite State Automata). </a:t>
            </a:r>
          </a:p>
          <a:p>
            <a:r>
              <a:rPr lang="en-US" sz="2400" i="1" dirty="0" smtClean="0">
                <a:solidFill>
                  <a:schemeClr val="tx1">
                    <a:lumMod val="50000"/>
                  </a:schemeClr>
                </a:solidFill>
              </a:rPr>
              <a:t>Software has procedure calls.</a:t>
            </a:r>
          </a:p>
        </p:txBody>
      </p:sp>
      <p:sp>
        <p:nvSpPr>
          <p:cNvPr id="6" name="TextBox 5"/>
          <p:cNvSpPr txBox="1"/>
          <p:nvPr/>
        </p:nvSpPr>
        <p:spPr>
          <a:xfrm>
            <a:off x="36004" y="5049180"/>
            <a:ext cx="8100392" cy="1200329"/>
          </a:xfrm>
          <a:prstGeom prst="rect">
            <a:avLst/>
          </a:prstGeom>
          <a:solidFill>
            <a:schemeClr val="tx1"/>
          </a:solidFill>
        </p:spPr>
        <p:txBody>
          <a:bodyPr wrap="square" rtlCol="0">
            <a:spAutoFit/>
          </a:bodyPr>
          <a:lstStyle/>
          <a:p>
            <a:r>
              <a:rPr lang="en-US" sz="2400" i="1" dirty="0" smtClean="0">
                <a:solidFill>
                  <a:schemeClr val="tx1">
                    <a:lumMod val="50000"/>
                  </a:schemeClr>
                </a:solidFill>
              </a:rPr>
              <a:t>Original Algorithm is for Finite State Systems</a:t>
            </a:r>
            <a:endParaRPr lang="en-US" sz="2400" i="1" dirty="0">
              <a:solidFill>
                <a:schemeClr val="tx1">
                  <a:lumMod val="50000"/>
                </a:schemeClr>
              </a:solidFill>
            </a:endParaRPr>
          </a:p>
          <a:p>
            <a:r>
              <a:rPr lang="en-US" sz="2400" i="1" dirty="0" smtClean="0">
                <a:solidFill>
                  <a:schemeClr val="tx1">
                    <a:lumMod val="50000"/>
                  </a:schemeClr>
                </a:solidFill>
              </a:rPr>
              <a:t>Open question what it meant to incorporate </a:t>
            </a:r>
          </a:p>
          <a:p>
            <a:r>
              <a:rPr lang="en-US" sz="2400" i="1" dirty="0" smtClean="0">
                <a:solidFill>
                  <a:schemeClr val="tx1">
                    <a:lumMod val="50000"/>
                  </a:schemeClr>
                </a:solidFill>
              </a:rPr>
              <a:t>Infinite State systems (= theories)</a:t>
            </a:r>
          </a:p>
        </p:txBody>
      </p:sp>
      <p:sp>
        <p:nvSpPr>
          <p:cNvPr id="7" name="TextBox 6"/>
          <p:cNvSpPr txBox="1"/>
          <p:nvPr/>
        </p:nvSpPr>
        <p:spPr>
          <a:xfrm>
            <a:off x="5825090" y="6464195"/>
            <a:ext cx="3087320" cy="369332"/>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Hoder</a:t>
            </a:r>
            <a:r>
              <a:rPr lang="en-US" dirty="0" smtClean="0">
                <a:solidFill>
                  <a:schemeClr val="bg1"/>
                </a:solidFill>
              </a:rPr>
              <a:t> &amp; </a:t>
            </a:r>
            <a:r>
              <a:rPr lang="en-US" dirty="0" err="1" smtClean="0">
                <a:solidFill>
                  <a:schemeClr val="bg1"/>
                </a:solidFill>
              </a:rPr>
              <a:t>Bjørner</a:t>
            </a:r>
            <a:r>
              <a:rPr lang="en-US" dirty="0" smtClean="0">
                <a:solidFill>
                  <a:schemeClr val="bg1"/>
                </a:solidFill>
              </a:rPr>
              <a:t>, SAT 2012]</a:t>
            </a:r>
          </a:p>
        </p:txBody>
      </p:sp>
    </p:spTree>
    <p:extLst>
      <p:ext uri="{BB962C8B-B14F-4D97-AF65-F5344CB8AC3E}">
        <p14:creationId xmlns:p14="http://schemas.microsoft.com/office/powerpoint/2010/main" val="4053243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 as a Transition System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4" y="1412776"/>
                <a:ext cx="8714737" cy="5152373"/>
              </a:xfrm>
            </p:spPr>
            <p:txBody>
              <a:bodyPr/>
              <a:lstStyle/>
              <a:p>
                <a:pPr marL="0" indent="0">
                  <a:buNone/>
                </a:pPr>
                <a:r>
                  <a:rPr lang="en-US" sz="3600" b="1" dirty="0" smtClean="0">
                    <a:sym typeface="Symbol"/>
                  </a:rPr>
                  <a:t>Objective is to solve for </a:t>
                </a:r>
                <a:r>
                  <a:rPr lang="en-US" sz="3600" b="1" i="1" dirty="0" smtClean="0">
                    <a:solidFill>
                      <a:srgbClr val="C00000"/>
                    </a:solidFill>
                    <a:sym typeface="Symbol"/>
                  </a:rPr>
                  <a:t>R </a:t>
                </a:r>
                <a:r>
                  <a:rPr lang="en-US" sz="3600" b="1" dirty="0" smtClean="0">
                    <a:sym typeface="Symbol"/>
                  </a:rPr>
                  <a:t>such that </a:t>
                </a:r>
              </a:p>
              <a:p>
                <a:pPr marL="0" indent="0">
                  <a:buNone/>
                </a:pPr>
                <a:endParaRPr lang="en-US" sz="3600" b="1" dirty="0" smtClean="0">
                  <a:sym typeface="Symbol"/>
                </a:endParaRPr>
              </a:p>
              <a:p>
                <a:pPr marL="0" indent="0">
                  <a:buNone/>
                </a:pPr>
                <a:r>
                  <a:rPr lang="en-US" sz="3600" b="1" dirty="0" smtClean="0">
                    <a:sym typeface="Symbol"/>
                  </a:rPr>
                  <a:t> </a:t>
                </a:r>
                <a14:m>
                  <m:oMath xmlns:m="http://schemas.openxmlformats.org/officeDocument/2006/math">
                    <m:r>
                      <m:rPr>
                        <m:nor/>
                      </m:rPr>
                      <a:rPr lang="en-US" sz="2800" b="1" dirty="0">
                        <a:solidFill>
                          <a:srgbClr val="000000"/>
                        </a:solidFill>
                        <a:latin typeface="Edwardian Script ITC" pitchFamily="66" charset="0"/>
                      </a:rPr>
                      <m:t>F</m:t>
                    </m:r>
                    <m:r>
                      <a:rPr lang="en-US" sz="2800" b="1" i="1" dirty="0">
                        <a:solidFill>
                          <a:srgbClr val="000000"/>
                        </a:solidFill>
                        <a:latin typeface="Cambria Math"/>
                      </a:rPr>
                      <m:t> </m:t>
                    </m:r>
                    <m:r>
                      <a:rPr lang="en-US" sz="2800" b="0" i="1" dirty="0" smtClean="0">
                        <a:solidFill>
                          <a:srgbClr val="000000"/>
                        </a:solidFill>
                        <a:latin typeface="Cambria Math"/>
                      </a:rPr>
                      <m:t> </m:t>
                    </m:r>
                    <m:d>
                      <m:dPr>
                        <m:ctrlPr>
                          <a:rPr lang="en-US" sz="3600" b="1" i="1" smtClean="0">
                            <a:solidFill>
                              <a:schemeClr val="bg1"/>
                            </a:solidFill>
                            <a:latin typeface="Cambria Math" panose="02040503050406030204" pitchFamily="18" charset="0"/>
                          </a:rPr>
                        </m:ctrlPr>
                      </m:dPr>
                      <m:e>
                        <m:r>
                          <a:rPr lang="en-US" sz="3600" b="1" i="1" smtClean="0">
                            <a:solidFill>
                              <a:srgbClr val="C00000"/>
                            </a:solidFill>
                            <a:latin typeface="Cambria Math"/>
                          </a:rPr>
                          <m:t>𝑹</m:t>
                        </m:r>
                      </m:e>
                    </m:d>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r>
                      <a:rPr lang="en-US" sz="3600" i="1">
                        <a:latin typeface="Cambria Math"/>
                      </a:rPr>
                      <m:t>→</m:t>
                    </m:r>
                    <m:r>
                      <a:rPr lang="en-US" sz="3600" b="1" i="1" smtClean="0">
                        <a:solidFill>
                          <a:srgbClr val="C00000"/>
                        </a:solidFill>
                        <a:latin typeface="Cambria Math"/>
                      </a:rPr>
                      <m:t>𝑹</m:t>
                    </m:r>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oMath>
                </a14:m>
                <a:r>
                  <a:rPr lang="en-US" sz="3600" b="1" dirty="0" smtClean="0">
                    <a:sym typeface="Symbol"/>
                  </a:rPr>
                  <a:t>    </a:t>
                </a:r>
                <a14:m>
                  <m:oMath xmlns:m="http://schemas.openxmlformats.org/officeDocument/2006/math">
                    <m:r>
                      <a:rPr lang="en-US" sz="3600" b="1" i="1" smtClean="0">
                        <a:solidFill>
                          <a:srgbClr val="C00000"/>
                        </a:solidFill>
                        <a:latin typeface="Cambria Math"/>
                      </a:rPr>
                      <m:t>𝑹</m:t>
                    </m:r>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r>
                      <a:rPr lang="en-US" sz="3600" b="0" i="1" dirty="0" smtClean="0">
                        <a:solidFill>
                          <a:schemeClr val="bg1"/>
                        </a:solidFill>
                        <a:latin typeface="Cambria Math"/>
                        <a:sym typeface="Symbol"/>
                      </a:rPr>
                      <m:t>→</m:t>
                    </m:r>
                    <m:r>
                      <a:rPr lang="en-US" sz="3600" b="1" i="1" dirty="0" smtClean="0">
                        <a:latin typeface="Cambria Math"/>
                        <a:sym typeface="Symbol"/>
                      </a:rPr>
                      <m:t>𝑺</m:t>
                    </m:r>
                    <m:r>
                      <a:rPr lang="en-US" sz="3600" b="1" i="1" dirty="0" smtClean="0">
                        <a:solidFill>
                          <a:schemeClr val="tx1">
                            <a:lumMod val="50000"/>
                          </a:schemeClr>
                        </a:solidFill>
                        <a:latin typeface="Cambria Math"/>
                        <a:sym typeface="Symbol"/>
                      </a:rPr>
                      <m:t>𝒂𝒇𝒆</m:t>
                    </m:r>
                    <m:d>
                      <m:dPr>
                        <m:ctrlPr>
                          <a:rPr lang="en-US" sz="3600" b="1" i="1" dirty="0">
                            <a:latin typeface="Cambria Math" panose="02040503050406030204" pitchFamily="18" charset="0"/>
                            <a:sym typeface="Symbol"/>
                          </a:rPr>
                        </m:ctrlPr>
                      </m:dPr>
                      <m:e>
                        <m:r>
                          <a:rPr lang="en-US" sz="3600" b="1" i="1" dirty="0">
                            <a:latin typeface="Cambria Math"/>
                            <a:sym typeface="Symbol"/>
                          </a:rPr>
                          <m:t>𝑿</m:t>
                        </m:r>
                      </m:e>
                    </m:d>
                    <m:r>
                      <a:rPr lang="en-US" sz="3600" b="1" i="1" dirty="0" smtClean="0">
                        <a:latin typeface="Cambria Math"/>
                        <a:sym typeface="Symbol"/>
                      </a:rPr>
                      <m:t>,  ∀</m:t>
                    </m:r>
                    <m:r>
                      <a:rPr lang="en-US" sz="3600" b="1" i="1" dirty="0" smtClean="0">
                        <a:latin typeface="Cambria Math"/>
                        <a:sym typeface="Symbol"/>
                      </a:rPr>
                      <m:t>𝑿</m:t>
                    </m:r>
                  </m:oMath>
                </a14:m>
                <a:endParaRPr lang="en-US" sz="3600" dirty="0" smtClean="0">
                  <a:solidFill>
                    <a:schemeClr val="tx1">
                      <a:lumMod val="50000"/>
                    </a:schemeClr>
                  </a:solidFill>
                </a:endParaRPr>
              </a:p>
              <a:p>
                <a:pPr marL="0" indent="0">
                  <a:buNone/>
                </a:pPr>
                <a:endParaRPr lang="en-US" dirty="0" smtClean="0">
                  <a:solidFill>
                    <a:schemeClr val="tx1">
                      <a:lumMod val="50000"/>
                    </a:schemeClr>
                  </a:solidFill>
                </a:endParaRPr>
              </a:p>
              <a:p>
                <a:pPr marL="0" lvl="0" indent="0">
                  <a:buNone/>
                </a:pPr>
                <a:r>
                  <a:rPr lang="en-US" sz="3200" b="1" dirty="0" smtClean="0">
                    <a:sym typeface="Symbol"/>
                  </a:rPr>
                  <a:t>Elements of PDR encoded as transitions:</a:t>
                </a:r>
              </a:p>
              <a:p>
                <a:pPr marL="0" lvl="0" indent="0">
                  <a:buNone/>
                </a:pPr>
                <a:r>
                  <a:rPr lang="en-US" sz="3200" b="1" dirty="0" smtClean="0">
                    <a:sym typeface="Symbol"/>
                  </a:rPr>
                  <a:t/>
                </a:r>
                <a:br>
                  <a:rPr lang="en-US" sz="3200" b="1" dirty="0" smtClean="0">
                    <a:sym typeface="Symbol"/>
                  </a:rPr>
                </a:br>
                <a:r>
                  <a:rPr lang="en-US" sz="3200" b="1" dirty="0" smtClean="0">
                    <a:sym typeface="Symbol"/>
                  </a:rPr>
                  <a:t>	</a:t>
                </a:r>
                <a:r>
                  <a:rPr lang="en-US" sz="2800" b="1" dirty="0" smtClean="0">
                    <a:sym typeface="Symbol"/>
                  </a:rPr>
                  <a:t>Over-approximate reachable states	</a:t>
                </a:r>
                <a:br>
                  <a:rPr lang="en-US" sz="2800" b="1" dirty="0" smtClean="0">
                    <a:sym typeface="Symbol"/>
                  </a:rPr>
                </a:br>
                <a14:m>
                  <m:oMathPara xmlns:m="http://schemas.openxmlformats.org/officeDocument/2006/math">
                    <m:oMathParaPr>
                      <m:jc m:val="centerGroup"/>
                    </m:oMathParaPr>
                    <m:oMath xmlns:m="http://schemas.openxmlformats.org/officeDocument/2006/math">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a:solidFill>
                                <a:srgbClr val="C00000"/>
                              </a:solidFill>
                              <a:latin typeface="Cambria Math"/>
                            </a:rPr>
                            <m:t>𝟎</m:t>
                          </m:r>
                        </m:sub>
                      </m:sSub>
                      <m:r>
                        <a:rPr lang="en-US" sz="2400" b="1" i="1" smtClean="0">
                          <a:solidFill>
                            <a:srgbClr val="C00000"/>
                          </a:solidFill>
                          <a:latin typeface="Cambria Math"/>
                        </a:rPr>
                        <m:t> ≔</m:t>
                      </m:r>
                      <m:r>
                        <m:rPr>
                          <m:nor/>
                        </m:rPr>
                        <a:rPr lang="en-US" sz="2000" b="1" dirty="0">
                          <a:solidFill>
                            <a:srgbClr val="000000"/>
                          </a:solidFill>
                          <a:latin typeface="Edwardian Script ITC" pitchFamily="66" charset="0"/>
                        </a:rPr>
                        <m:t>F</m:t>
                      </m:r>
                      <m:r>
                        <a:rPr lang="en-US" sz="2000" b="1" i="1" dirty="0">
                          <a:solidFill>
                            <a:srgbClr val="000000"/>
                          </a:solidFill>
                          <a:latin typeface="Cambria Math"/>
                        </a:rPr>
                        <m:t> </m:t>
                      </m:r>
                      <m:r>
                        <a:rPr lang="en-US" sz="2000" i="1" dirty="0">
                          <a:solidFill>
                            <a:srgbClr val="000000"/>
                          </a:solidFill>
                          <a:latin typeface="Cambria Math"/>
                        </a:rPr>
                        <m:t> </m:t>
                      </m:r>
                      <m:d>
                        <m:dPr>
                          <m:ctrlPr>
                            <a:rPr lang="en-US" sz="2800" b="1" i="1">
                              <a:latin typeface="Cambria Math" panose="02040503050406030204" pitchFamily="18" charset="0"/>
                            </a:rPr>
                          </m:ctrlPr>
                        </m:dPr>
                        <m:e>
                          <m:r>
                            <a:rPr lang="en-US" sz="2800" b="1" i="0" smtClean="0">
                              <a:latin typeface="Cambria Math"/>
                            </a:rPr>
                            <m:t>𝐟𝐚𝐥𝐬𝐞</m:t>
                          </m:r>
                        </m:e>
                      </m:d>
                      <m:r>
                        <a:rPr lang="en-US" sz="2400" b="1" i="1">
                          <a:solidFill>
                            <a:srgbClr val="C00000"/>
                          </a:solidFill>
                          <a:latin typeface="Cambria Math"/>
                        </a:rPr>
                        <m:t>, </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a:solidFill>
                                <a:srgbClr val="C00000"/>
                              </a:solidFill>
                              <a:latin typeface="Cambria Math"/>
                            </a:rPr>
                            <m:t>𝟏</m:t>
                          </m:r>
                        </m:sub>
                      </m:sSub>
                      <m:r>
                        <a:rPr lang="en-US" sz="2400" b="1" i="1" smtClean="0">
                          <a:solidFill>
                            <a:schemeClr val="bg1"/>
                          </a:solidFill>
                          <a:latin typeface="Cambria Math"/>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𝟐</m:t>
                          </m:r>
                        </m:sub>
                      </m:sSub>
                      <m:r>
                        <a:rPr lang="en-US" sz="2400" b="1" i="1" smtClean="0">
                          <a:solidFill>
                            <a:schemeClr val="bg1"/>
                          </a:solidFill>
                          <a:latin typeface="Cambria Math"/>
                        </a:rPr>
                        <m:t>→</m:t>
                      </m:r>
                      <m:r>
                        <a:rPr lang="en-US" sz="2400" b="1" i="1">
                          <a:solidFill>
                            <a:srgbClr val="C00000"/>
                          </a:solidFill>
                          <a:latin typeface="Cambria Math"/>
                        </a:rPr>
                        <m:t>…</m:t>
                      </m:r>
                      <m:sSub>
                        <m:sSubPr>
                          <m:ctrlPr>
                            <a:rPr lang="en-US" sz="2400" b="1" i="1">
                              <a:solidFill>
                                <a:srgbClr val="C00000"/>
                              </a:solidFill>
                              <a:latin typeface="Cambria Math" panose="02040503050406030204" pitchFamily="18" charset="0"/>
                            </a:rPr>
                          </m:ctrlPr>
                        </m:sSubPr>
                        <m:e>
                          <m:r>
                            <a:rPr lang="en-US" sz="2400" b="1" i="1" smtClean="0">
                              <a:solidFill>
                                <a:schemeClr val="bg1"/>
                              </a:solidFill>
                              <a:latin typeface="Cambria Math"/>
                            </a:rPr>
                            <m:t>→</m:t>
                          </m:r>
                          <m:r>
                            <a:rPr lang="en-US" sz="2400" b="1" i="1">
                              <a:solidFill>
                                <a:srgbClr val="C00000"/>
                              </a:solidFill>
                              <a:latin typeface="Cambria Math"/>
                            </a:rPr>
                            <m:t>𝑹</m:t>
                          </m:r>
                        </m:e>
                        <m:sub>
                          <m:r>
                            <a:rPr lang="en-US" sz="2400" b="1" i="1">
                              <a:solidFill>
                                <a:srgbClr val="C00000"/>
                              </a:solidFill>
                              <a:latin typeface="Cambria Math"/>
                            </a:rPr>
                            <m:t>𝑵</m:t>
                          </m:r>
                        </m:sub>
                      </m:sSub>
                    </m:oMath>
                  </m:oMathPara>
                </a14:m>
                <a:endParaRPr lang="en-US" sz="2800" b="1" i="1" dirty="0">
                  <a:solidFill>
                    <a:srgbClr val="C00000"/>
                  </a:solidFill>
                </a:endParaRPr>
              </a:p>
              <a:p>
                <a:pPr marL="0" indent="0">
                  <a:buNone/>
                </a:pPr>
                <a:r>
                  <a:rPr lang="en-US" sz="2800" b="1" dirty="0"/>
                  <a:t>	</a:t>
                </a:r>
                <a:r>
                  <a:rPr lang="en-US" sz="2800" b="1" dirty="0" smtClean="0"/>
                  <a:t>Search for counter-examples to </a:t>
                </a:r>
                <a14:m>
                  <m:oMath xmlns:m="http://schemas.openxmlformats.org/officeDocument/2006/math">
                    <m:r>
                      <a:rPr lang="en-US" sz="2800" b="1" i="1" dirty="0">
                        <a:latin typeface="Cambria Math"/>
                        <a:sym typeface="Symbol"/>
                      </a:rPr>
                      <m:t>𝑺</m:t>
                    </m:r>
                    <m:r>
                      <a:rPr lang="en-US" sz="2800" b="1" i="1" dirty="0">
                        <a:solidFill>
                          <a:schemeClr val="tx1">
                            <a:lumMod val="50000"/>
                          </a:schemeClr>
                        </a:solidFill>
                        <a:latin typeface="Cambria Math"/>
                        <a:sym typeface="Symbol"/>
                      </a:rPr>
                      <m:t>𝒂𝒇𝒆</m:t>
                    </m:r>
                  </m:oMath>
                </a14:m>
                <a:r>
                  <a:rPr lang="en-US" sz="2800" b="1" dirty="0" smtClean="0"/>
                  <a:t> </a:t>
                </a:r>
              </a:p>
              <a:p>
                <a:pPr marL="0" lvl="0" indent="0">
                  <a:buNone/>
                </a:pPr>
                <a:r>
                  <a:rPr lang="en-US" sz="2800" b="1" dirty="0"/>
                  <a:t>	</a:t>
                </a:r>
                <a:r>
                  <a:rPr lang="en-US" sz="2800" b="1" dirty="0" smtClean="0"/>
                  <a:t>Resolve and Propagate conflicts</a:t>
                </a:r>
                <a:endParaRPr lang="en-US"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4" y="1412776"/>
                <a:ext cx="8714737" cy="5152373"/>
              </a:xfrm>
              <a:blipFill rotWithShape="1">
                <a:blip r:embed="rId2"/>
                <a:stretch>
                  <a:fillRect l="-3147" t="-3787" b="-3195"/>
                </a:stretch>
              </a:blipFill>
            </p:spPr>
            <p:txBody>
              <a:bodyPr/>
              <a:lstStyle/>
              <a:p>
                <a:r>
                  <a:rPr lang="en-US">
                    <a:noFill/>
                  </a:rPr>
                  <a:t> </a:t>
                </a:r>
              </a:p>
            </p:txBody>
          </p:sp>
        </mc:Fallback>
      </mc:AlternateContent>
    </p:spTree>
    <p:extLst>
      <p:ext uri="{BB962C8B-B14F-4D97-AF65-F5344CB8AC3E}">
        <p14:creationId xmlns:p14="http://schemas.microsoft.com/office/powerpoint/2010/main" val="10276780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 as a Transition System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7524" y="1412776"/>
                <a:ext cx="8714737" cy="5256584"/>
              </a:xfrm>
            </p:spPr>
            <p:txBody>
              <a:bodyPr/>
              <a:lstStyle/>
              <a:p>
                <a:pPr marL="0" indent="0">
                  <a:buNone/>
                </a:pPr>
                <a:r>
                  <a:rPr lang="en-US" sz="3600" b="1" dirty="0" smtClean="0">
                    <a:sym typeface="Symbol"/>
                  </a:rPr>
                  <a:t>Objective is to solve for </a:t>
                </a:r>
                <a:r>
                  <a:rPr lang="en-US" sz="3600" b="1" i="1" dirty="0" smtClean="0">
                    <a:solidFill>
                      <a:srgbClr val="C00000"/>
                    </a:solidFill>
                    <a:sym typeface="Symbol"/>
                  </a:rPr>
                  <a:t>R </a:t>
                </a:r>
                <a:r>
                  <a:rPr lang="en-US" sz="3600" b="1" dirty="0" smtClean="0">
                    <a:sym typeface="Symbol"/>
                  </a:rPr>
                  <a:t>such that </a:t>
                </a:r>
              </a:p>
              <a:p>
                <a:pPr marL="0" indent="0">
                  <a:buNone/>
                </a:pPr>
                <a:endParaRPr lang="en-US" sz="3600" b="1" dirty="0" smtClean="0">
                  <a:sym typeface="Symbol"/>
                </a:endParaRPr>
              </a:p>
              <a:p>
                <a:pPr marL="0" indent="0">
                  <a:buNone/>
                </a:pPr>
                <a:r>
                  <a:rPr lang="en-US" sz="3600" b="1" dirty="0" smtClean="0">
                    <a:sym typeface="Symbol"/>
                  </a:rPr>
                  <a:t> </a:t>
                </a:r>
                <a14:m>
                  <m:oMath xmlns:m="http://schemas.openxmlformats.org/officeDocument/2006/math">
                    <m:r>
                      <m:rPr>
                        <m:nor/>
                      </m:rPr>
                      <a:rPr lang="en-US" sz="2800" b="1" dirty="0">
                        <a:solidFill>
                          <a:srgbClr val="000000"/>
                        </a:solidFill>
                        <a:latin typeface="Edwardian Script ITC" pitchFamily="66" charset="0"/>
                      </a:rPr>
                      <m:t>F</m:t>
                    </m:r>
                    <m:r>
                      <a:rPr lang="en-US" sz="2800" b="1" i="1" dirty="0">
                        <a:solidFill>
                          <a:srgbClr val="000000"/>
                        </a:solidFill>
                        <a:latin typeface="Cambria Math"/>
                      </a:rPr>
                      <m:t> </m:t>
                    </m:r>
                    <m:r>
                      <a:rPr lang="en-US" sz="2800" b="0" i="1" dirty="0" smtClean="0">
                        <a:solidFill>
                          <a:srgbClr val="000000"/>
                        </a:solidFill>
                        <a:latin typeface="Cambria Math"/>
                      </a:rPr>
                      <m:t> </m:t>
                    </m:r>
                    <m:d>
                      <m:dPr>
                        <m:ctrlPr>
                          <a:rPr lang="en-US" sz="3600" b="1" i="1" smtClean="0">
                            <a:solidFill>
                              <a:schemeClr val="bg1"/>
                            </a:solidFill>
                            <a:latin typeface="Cambria Math" panose="02040503050406030204" pitchFamily="18" charset="0"/>
                          </a:rPr>
                        </m:ctrlPr>
                      </m:dPr>
                      <m:e>
                        <m:r>
                          <a:rPr lang="en-US" sz="3600" b="1" i="1" smtClean="0">
                            <a:solidFill>
                              <a:srgbClr val="C00000"/>
                            </a:solidFill>
                            <a:latin typeface="Cambria Math"/>
                          </a:rPr>
                          <m:t>𝑹</m:t>
                        </m:r>
                      </m:e>
                    </m:d>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r>
                      <a:rPr lang="en-US" sz="3600" i="1">
                        <a:latin typeface="Cambria Math"/>
                      </a:rPr>
                      <m:t>→</m:t>
                    </m:r>
                    <m:r>
                      <a:rPr lang="en-US" sz="3600" b="1" i="1" smtClean="0">
                        <a:solidFill>
                          <a:srgbClr val="C00000"/>
                        </a:solidFill>
                        <a:latin typeface="Cambria Math"/>
                      </a:rPr>
                      <m:t>𝑹</m:t>
                    </m:r>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oMath>
                </a14:m>
                <a:r>
                  <a:rPr lang="en-US" sz="3600" b="1" dirty="0" smtClean="0">
                    <a:sym typeface="Symbol"/>
                  </a:rPr>
                  <a:t>    </a:t>
                </a:r>
                <a14:m>
                  <m:oMath xmlns:m="http://schemas.openxmlformats.org/officeDocument/2006/math">
                    <m:r>
                      <a:rPr lang="en-US" sz="3600" b="1" i="1" smtClean="0">
                        <a:solidFill>
                          <a:srgbClr val="C00000"/>
                        </a:solidFill>
                        <a:latin typeface="Cambria Math"/>
                      </a:rPr>
                      <m:t>𝑹</m:t>
                    </m:r>
                    <m:d>
                      <m:dPr>
                        <m:ctrlPr>
                          <a:rPr lang="en-US" sz="3600" b="1" i="1" dirty="0">
                            <a:solidFill>
                              <a:schemeClr val="bg1"/>
                            </a:solidFill>
                            <a:latin typeface="Cambria Math" panose="02040503050406030204" pitchFamily="18" charset="0"/>
                            <a:sym typeface="Symbol"/>
                          </a:rPr>
                        </m:ctrlPr>
                      </m:dPr>
                      <m:e>
                        <m:r>
                          <a:rPr lang="en-US" sz="3600" b="1" i="1" dirty="0">
                            <a:solidFill>
                              <a:schemeClr val="bg1"/>
                            </a:solidFill>
                            <a:latin typeface="Cambria Math"/>
                            <a:sym typeface="Symbol"/>
                          </a:rPr>
                          <m:t>𝑿</m:t>
                        </m:r>
                      </m:e>
                    </m:d>
                    <m:r>
                      <a:rPr lang="en-US" sz="3600" b="0" i="1" dirty="0" smtClean="0">
                        <a:solidFill>
                          <a:schemeClr val="bg1"/>
                        </a:solidFill>
                        <a:latin typeface="Cambria Math"/>
                        <a:sym typeface="Symbol"/>
                      </a:rPr>
                      <m:t>→</m:t>
                    </m:r>
                    <m:r>
                      <a:rPr lang="en-US" sz="3600" b="1" i="1" dirty="0" smtClean="0">
                        <a:latin typeface="Cambria Math"/>
                        <a:sym typeface="Symbol"/>
                      </a:rPr>
                      <m:t>𝑺</m:t>
                    </m:r>
                    <m:r>
                      <a:rPr lang="en-US" sz="3600" b="1" i="1" dirty="0" smtClean="0">
                        <a:solidFill>
                          <a:schemeClr val="tx1">
                            <a:lumMod val="50000"/>
                          </a:schemeClr>
                        </a:solidFill>
                        <a:latin typeface="Cambria Math"/>
                        <a:sym typeface="Symbol"/>
                      </a:rPr>
                      <m:t>𝒂𝒇𝒆</m:t>
                    </m:r>
                    <m:d>
                      <m:dPr>
                        <m:ctrlPr>
                          <a:rPr lang="en-US" sz="3600" b="1" i="1" dirty="0">
                            <a:latin typeface="Cambria Math" panose="02040503050406030204" pitchFamily="18" charset="0"/>
                            <a:sym typeface="Symbol"/>
                          </a:rPr>
                        </m:ctrlPr>
                      </m:dPr>
                      <m:e>
                        <m:r>
                          <a:rPr lang="en-US" sz="3600" b="1" i="1" dirty="0">
                            <a:latin typeface="Cambria Math"/>
                            <a:sym typeface="Symbol"/>
                          </a:rPr>
                          <m:t>𝑿</m:t>
                        </m:r>
                      </m:e>
                    </m:d>
                    <m:r>
                      <a:rPr lang="en-US" sz="3600" b="1" i="1" dirty="0" smtClean="0">
                        <a:latin typeface="Cambria Math"/>
                        <a:sym typeface="Symbol"/>
                      </a:rPr>
                      <m:t>,  ∀</m:t>
                    </m:r>
                    <m:r>
                      <a:rPr lang="en-US" sz="3600" b="1" i="1" dirty="0" smtClean="0">
                        <a:latin typeface="Cambria Math"/>
                        <a:sym typeface="Symbol"/>
                      </a:rPr>
                      <m:t>𝑿</m:t>
                    </m:r>
                  </m:oMath>
                </a14:m>
                <a:endParaRPr lang="en-US" sz="3600" dirty="0" smtClean="0">
                  <a:solidFill>
                    <a:schemeClr val="tx1">
                      <a:lumMod val="50000"/>
                    </a:schemeClr>
                  </a:solidFill>
                </a:endParaRPr>
              </a:p>
              <a:p>
                <a:pPr marL="0" indent="0">
                  <a:buNone/>
                </a:pPr>
                <a:endParaRPr lang="en-US" dirty="0" smtClean="0">
                  <a:solidFill>
                    <a:schemeClr val="tx1">
                      <a:lumMod val="50000"/>
                    </a:schemeClr>
                  </a:solidFill>
                </a:endParaRPr>
              </a:p>
              <a:p>
                <a:pPr marL="0" lvl="0" indent="0">
                  <a:buNone/>
                </a:pPr>
                <a:endParaRPr lang="en-US" sz="3200" b="1" dirty="0">
                  <a:solidFill>
                    <a:schemeClr val="tx1">
                      <a:lumMod val="50000"/>
                    </a:schemeClr>
                  </a:solidFill>
                  <a:sym typeface="Symbol"/>
                </a:endParaRPr>
              </a:p>
              <a:p>
                <a:pPr marL="0" lvl="0" indent="0">
                  <a:buNone/>
                </a:pPr>
                <a:r>
                  <a:rPr lang="en-US" sz="3200" b="1" dirty="0" smtClean="0">
                    <a:sym typeface="Symbol"/>
                  </a:rPr>
                  <a:t>Initialize:</a:t>
                </a:r>
              </a:p>
              <a:p>
                <a:pPr marL="0" lvl="0" indent="0">
                  <a:buNone/>
                </a:pPr>
                <a:endParaRPr lang="en-US" sz="3200" b="1" dirty="0">
                  <a:sym typeface="Symbol"/>
                </a:endParaRPr>
              </a:p>
              <a:p>
                <a:pPr marL="0" lvl="0" indent="0">
                  <a:buNone/>
                </a:pPr>
                <a:endParaRPr lang="en-US" sz="3200" b="1" dirty="0" smtClean="0">
                  <a:sym typeface="Symbol"/>
                </a:endParaRPr>
              </a:p>
              <a:p>
                <a:pPr marL="0" lvl="0" indent="0">
                  <a:buNone/>
                </a:pPr>
                <a:r>
                  <a:rPr lang="en-US" sz="3200" b="1" dirty="0" smtClean="0">
                    <a:sym typeface="Symbol"/>
                  </a:rPr>
                  <a:t>Main invariant: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7524" y="1412776"/>
                <a:ext cx="8714737" cy="5256584"/>
              </a:xfrm>
              <a:blipFill rotWithShape="1">
                <a:blip r:embed="rId2"/>
                <a:stretch>
                  <a:fillRect l="-3147" t="-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07804" y="4149080"/>
                <a:ext cx="6338465" cy="9302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7"/>
                                <m:mcJc m:val="center"/>
                              </m:mcPr>
                            </m:mc>
                          </m:mcs>
                          <m:ctrlPr>
                            <a:rPr lang="en-US" b="1" i="1" smtClean="0">
                              <a:solidFill>
                                <a:srgbClr val="000000"/>
                              </a:solidFill>
                              <a:latin typeface="Cambria Math" panose="02040503050406030204" pitchFamily="18" charset="0"/>
                            </a:rPr>
                          </m:ctrlPr>
                        </m:mPr>
                        <m:mr>
                          <m:e>
                            <m:r>
                              <a:rPr lang="en-US" b="1" i="1" dirty="0">
                                <a:solidFill>
                                  <a:srgbClr val="00B050"/>
                                </a:solidFill>
                                <a:latin typeface="Cambria Math"/>
                              </a:rPr>
                              <m:t>𝑺𝒂𝒇𝒆</m:t>
                            </m:r>
                          </m:e>
                          <m:e/>
                          <m:e/>
                          <m:e/>
                          <m:e>
                            <m:sSub>
                              <m:sSubPr>
                                <m:ctrlPr>
                                  <a:rPr lang="en-US" b="1" i="1" smtClean="0">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a:solidFill>
                                      <a:srgbClr val="C00000"/>
                                    </a:solidFill>
                                    <a:latin typeface="Cambria Math"/>
                                  </a:rPr>
                                  <m:t>𝟏</m:t>
                                </m:r>
                              </m:sub>
                            </m:sSub>
                            <m:r>
                              <a:rPr lang="en-US" b="1" i="1">
                                <a:solidFill>
                                  <a:srgbClr val="000000"/>
                                </a:solidFill>
                                <a:latin typeface="Cambria Math"/>
                              </a:rPr>
                              <m:t>≔</m:t>
                            </m:r>
                            <m:r>
                              <a:rPr lang="en-US" b="1" i="1">
                                <a:solidFill>
                                  <a:srgbClr val="000000"/>
                                </a:solidFill>
                                <a:latin typeface="Cambria Math"/>
                              </a:rPr>
                              <m:t>𝒕𝒓𝒖𝒆</m:t>
                            </m:r>
                          </m:e>
                          <m:e/>
                          <m:e/>
                        </m:mr>
                        <m:mr>
                          <m:e/>
                          <m:e>
                            <m:r>
                              <a:rPr lang="en-US" b="1" i="1">
                                <a:solidFill>
                                  <a:srgbClr val="000000"/>
                                </a:solidFill>
                                <a:latin typeface="Cambria Math"/>
                              </a:rPr>
                              <m:t>↖</m:t>
                            </m:r>
                          </m:e>
                          <m:e/>
                          <m:e>
                            <m:r>
                              <a:rPr lang="en-US" b="1" i="1">
                                <a:solidFill>
                                  <a:srgbClr val="000000"/>
                                </a:solidFill>
                                <a:latin typeface="Cambria Math"/>
                              </a:rPr>
                              <m:t>↗</m:t>
                            </m:r>
                          </m:e>
                          <m:e/>
                          <m:e>
                            <m:r>
                              <a:rPr lang="en-US" b="1" i="1">
                                <a:solidFill>
                                  <a:srgbClr val="000000"/>
                                </a:solidFill>
                                <a:latin typeface="Cambria Math"/>
                              </a:rPr>
                              <m:t>↖ </m:t>
                            </m:r>
                          </m:e>
                          <m:e/>
                        </m:mr>
                        <m:mr>
                          <m:e/>
                          <m:e/>
                          <m:e>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a:rPr>
                                  <m:t>𝑹</m:t>
                                </m:r>
                              </m:e>
                              <m:sub>
                                <m:r>
                                  <a:rPr lang="en-US" b="1" i="1">
                                    <a:solidFill>
                                      <a:srgbClr val="C00000"/>
                                    </a:solidFill>
                                    <a:latin typeface="Cambria Math"/>
                                  </a:rPr>
                                  <m:t>𝟎</m:t>
                                </m:r>
                              </m:sub>
                            </m:sSub>
                            <m:r>
                              <m:rPr>
                                <m:nor/>
                              </m:rPr>
                              <a:rPr lang="en-US" b="1">
                                <a:solidFill>
                                  <a:srgbClr val="000000"/>
                                </a:solidFill>
                                <a:latin typeface="Cambria Math"/>
                              </a:rPr>
                              <m:t> </m:t>
                            </m:r>
                            <m:r>
                              <a:rPr lang="en-US" b="1" i="1">
                                <a:solidFill>
                                  <a:srgbClr val="000000"/>
                                </a:solidFill>
                                <a:latin typeface="Cambria Math"/>
                              </a:rPr>
                              <m:t>≔</m:t>
                            </m:r>
                            <m:r>
                              <m:rPr>
                                <m:nor/>
                              </m:rPr>
                              <a:rPr lang="en-US" b="1" dirty="0">
                                <a:solidFill>
                                  <a:srgbClr val="000000"/>
                                </a:solidFill>
                                <a:latin typeface="Edwardian Script ITC" pitchFamily="66" charset="0"/>
                              </a:rPr>
                              <m:t>F</m:t>
                            </m:r>
                            <m:r>
                              <a:rPr lang="en-US" b="1">
                                <a:solidFill>
                                  <a:srgbClr val="000000"/>
                                </a:solidFill>
                                <a:latin typeface="Cambria Math"/>
                              </a:rPr>
                              <m:t> </m:t>
                            </m:r>
                            <m:r>
                              <a:rPr lang="en-US" b="1" i="0" smtClean="0">
                                <a:solidFill>
                                  <a:srgbClr val="000000"/>
                                </a:solidFill>
                                <a:latin typeface="Cambria Math"/>
                              </a:rPr>
                              <m:t> </m:t>
                            </m:r>
                            <m:d>
                              <m:dPr>
                                <m:ctrlPr>
                                  <a:rPr lang="en-US" b="1" i="1">
                                    <a:solidFill>
                                      <a:srgbClr val="000000"/>
                                    </a:solidFill>
                                    <a:latin typeface="Cambria Math" panose="02040503050406030204" pitchFamily="18" charset="0"/>
                                  </a:rPr>
                                </m:ctrlPr>
                              </m:dPr>
                              <m:e>
                                <m:r>
                                  <a:rPr lang="en-US" b="1" i="1">
                                    <a:solidFill>
                                      <a:srgbClr val="000000"/>
                                    </a:solidFill>
                                    <a:latin typeface="Cambria Math"/>
                                  </a:rPr>
                                  <m:t>𝒇𝒂𝒍𝒔𝒆</m:t>
                                </m:r>
                              </m:e>
                            </m:d>
                          </m:e>
                          <m:e/>
                          <m:e/>
                          <m:e/>
                          <m:e>
                            <m:r>
                              <m:rPr>
                                <m:nor/>
                              </m:rPr>
                              <a:rPr lang="en-US" b="1" dirty="0">
                                <a:solidFill>
                                  <a:srgbClr val="000000"/>
                                </a:solidFill>
                                <a:latin typeface="Edwardian Script ITC" pitchFamily="66" charset="0"/>
                              </a:rPr>
                              <m:t>F</m:t>
                            </m:r>
                            <m:r>
                              <a:rPr lang="en-US" b="1">
                                <a:solidFill>
                                  <a:srgbClr val="000000"/>
                                </a:solidFill>
                                <a:latin typeface="Cambria Math"/>
                              </a:rPr>
                              <m:t> </m:t>
                            </m:r>
                            <m:r>
                              <a:rPr lang="en-US" b="1" i="0" smtClean="0">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smtClean="0">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a:solidFill>
                                          <a:srgbClr val="C00000"/>
                                        </a:solidFill>
                                        <a:latin typeface="Cambria Math"/>
                                      </a:rPr>
                                      <m:t>𝟎</m:t>
                                    </m:r>
                                  </m:sub>
                                </m:sSub>
                              </m:e>
                            </m:d>
                          </m:e>
                        </m:mr>
                      </m:m>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807804" y="4149080"/>
                <a:ext cx="6338465" cy="93025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70933" y="5633081"/>
                <a:ext cx="4165563" cy="928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7"/>
                                <m:mcJc m:val="center"/>
                              </m:mcPr>
                            </m:mc>
                          </m:mcs>
                          <m:ctrlPr>
                            <a:rPr lang="en-US" b="1" i="1" smtClean="0">
                              <a:solidFill>
                                <a:srgbClr val="000000"/>
                              </a:solidFill>
                              <a:latin typeface="Cambria Math" panose="02040503050406030204" pitchFamily="18" charset="0"/>
                            </a:rPr>
                          </m:ctrlPr>
                        </m:mPr>
                        <m:mr>
                          <m:e>
                            <m:r>
                              <a:rPr lang="en-US" b="1" i="1" dirty="0">
                                <a:solidFill>
                                  <a:srgbClr val="00B050"/>
                                </a:solidFill>
                                <a:latin typeface="Cambria Math"/>
                              </a:rPr>
                              <m:t>𝑺𝒂𝒇𝒆</m:t>
                            </m:r>
                          </m:e>
                          <m:e/>
                          <m:e/>
                          <m:e/>
                          <m:e>
                            <m:sSub>
                              <m:sSubPr>
                                <m:ctrlPr>
                                  <a:rPr lang="en-US" b="1" i="1" smtClean="0">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smtClean="0">
                                    <a:solidFill>
                                      <a:srgbClr val="C00000"/>
                                    </a:solidFill>
                                    <a:latin typeface="Cambria Math"/>
                                  </a:rPr>
                                  <m:t>𝒊</m:t>
                                </m:r>
                                <m:r>
                                  <a:rPr lang="en-US" b="1" i="1" smtClean="0">
                                    <a:solidFill>
                                      <a:srgbClr val="C00000"/>
                                    </a:solidFill>
                                    <a:latin typeface="Cambria Math"/>
                                  </a:rPr>
                                  <m:t>+</m:t>
                                </m:r>
                                <m:r>
                                  <a:rPr lang="en-US" b="1" i="1" smtClean="0">
                                    <a:solidFill>
                                      <a:srgbClr val="C00000"/>
                                    </a:solidFill>
                                    <a:latin typeface="Cambria Math"/>
                                  </a:rPr>
                                  <m:t>𝟏</m:t>
                                </m:r>
                              </m:sub>
                            </m:sSub>
                          </m:e>
                          <m:e/>
                          <m:e/>
                        </m:mr>
                        <m:mr>
                          <m:e/>
                          <m:e>
                            <m:r>
                              <a:rPr lang="en-US" b="1" i="1">
                                <a:solidFill>
                                  <a:srgbClr val="000000"/>
                                </a:solidFill>
                                <a:latin typeface="Cambria Math"/>
                              </a:rPr>
                              <m:t>↖</m:t>
                            </m:r>
                          </m:e>
                          <m:e/>
                          <m:e>
                            <m:r>
                              <a:rPr lang="en-US" b="1" i="1" smtClean="0">
                                <a:solidFill>
                                  <a:srgbClr val="000000"/>
                                </a:solidFill>
                                <a:latin typeface="Cambria Math"/>
                              </a:rPr>
                              <m:t>↗ </m:t>
                            </m:r>
                          </m:e>
                          <m:e/>
                          <m:e>
                            <m:r>
                              <a:rPr lang="en-US" b="1" i="1">
                                <a:solidFill>
                                  <a:srgbClr val="000000"/>
                                </a:solidFill>
                                <a:latin typeface="Cambria Math"/>
                              </a:rPr>
                              <m:t>↖ </m:t>
                            </m:r>
                          </m:e>
                          <m:e/>
                        </m:mr>
                        <m:mr>
                          <m:e/>
                          <m:e/>
                          <m:e>
                            <m:sSub>
                              <m:sSubPr>
                                <m:ctrlPr>
                                  <a:rPr lang="en-US" b="1" i="1" smtClean="0">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smtClean="0">
                                    <a:solidFill>
                                      <a:srgbClr val="C00000"/>
                                    </a:solidFill>
                                    <a:latin typeface="Cambria Math"/>
                                  </a:rPr>
                                  <m:t>𝒊</m:t>
                                </m:r>
                              </m:sub>
                            </m:sSub>
                          </m:e>
                          <m:e/>
                          <m:e/>
                          <m:e/>
                          <m:e>
                            <m:r>
                              <m:rPr>
                                <m:nor/>
                              </m:rPr>
                              <a:rPr lang="en-US" b="1" dirty="0">
                                <a:solidFill>
                                  <a:srgbClr val="000000"/>
                                </a:solidFill>
                                <a:latin typeface="Edwardian Script ITC" pitchFamily="66" charset="0"/>
                              </a:rPr>
                              <m:t>F</m:t>
                            </m:r>
                            <m:r>
                              <a:rPr lang="en-US" b="1">
                                <a:solidFill>
                                  <a:srgbClr val="000000"/>
                                </a:solidFill>
                                <a:latin typeface="Cambria Math"/>
                              </a:rPr>
                              <m:t> </m:t>
                            </m:r>
                            <m:r>
                              <a:rPr lang="en-US" b="1" i="1" smtClean="0">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smtClean="0">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smtClean="0">
                                        <a:solidFill>
                                          <a:srgbClr val="C00000"/>
                                        </a:solidFill>
                                        <a:latin typeface="Cambria Math"/>
                                      </a:rPr>
                                      <m:t>𝒊</m:t>
                                    </m:r>
                                  </m:sub>
                                </m:sSub>
                              </m:e>
                            </m:d>
                          </m:e>
                        </m:mr>
                      </m:m>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870933" y="5633081"/>
                <a:ext cx="4165563" cy="92826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70017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 a visual overview</a:t>
            </a:r>
            <a:endParaRPr lang="en-US" dirty="0"/>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87922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782553" y="5574268"/>
            <a:ext cx="4339650" cy="369332"/>
          </a:xfrm>
          <a:prstGeom prst="rect">
            <a:avLst/>
          </a:prstGeom>
          <a:noFill/>
        </p:spPr>
        <p:txBody>
          <a:bodyPr wrap="none" rtlCol="0">
            <a:spAutoFit/>
          </a:bodyPr>
          <a:lstStyle/>
          <a:p>
            <a:r>
              <a:rPr lang="en-US" dirty="0" smtClean="0">
                <a:solidFill>
                  <a:schemeClr val="bg1"/>
                </a:solidFill>
              </a:rPr>
              <a:t>Search for over-approximations of states</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p:spTree>
    <p:extLst>
      <p:ext uri="{BB962C8B-B14F-4D97-AF65-F5344CB8AC3E}">
        <p14:creationId xmlns:p14="http://schemas.microsoft.com/office/powerpoint/2010/main" val="1879398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1981200" y="6172200"/>
                <a:ext cx="3059171" cy="369332"/>
              </a:xfrm>
              <a:prstGeom prst="rect">
                <a:avLst/>
              </a:prstGeom>
              <a:noFill/>
            </p:spPr>
            <p:txBody>
              <a:bodyPr wrap="none" rtlCol="0">
                <a:spAutoFit/>
              </a:bodyPr>
              <a:lstStyle/>
              <a:p>
                <a:r>
                  <a:rPr lang="en-US" dirty="0" smtClean="0">
                    <a:solidFill>
                      <a:schemeClr val="bg1"/>
                    </a:solidFill>
                  </a:rPr>
                  <a:t>Initially: N = 0, start with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0</m:t>
                        </m:r>
                      </m:sub>
                    </m:sSub>
                  </m:oMath>
                </a14:m>
                <a:endParaRPr lang="en-US" dirty="0" smtClean="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81200" y="6172200"/>
                <a:ext cx="3059171" cy="369332"/>
              </a:xfrm>
              <a:prstGeom prst="rect">
                <a:avLst/>
              </a:prstGeom>
              <a:blipFill rotWithShape="0">
                <a:blip r:embed="rId2"/>
                <a:stretch>
                  <a:fillRect l="-1594" t="-10000" b="-25000"/>
                </a:stretch>
              </a:blipFill>
            </p:spPr>
            <p:txBody>
              <a:bodyPr/>
              <a:lstStyle/>
              <a:p>
                <a:r>
                  <a:rPr lang="en-US">
                    <a:noFill/>
                  </a:rPr>
                  <a:t> </a:t>
                </a:r>
              </a:p>
            </p:txBody>
          </p:sp>
        </mc:Fallback>
      </mc:AlternateContent>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533371"/>
                    <a:gridCol w="473811"/>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sz="1800"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533371"/>
                    <a:gridCol w="473811"/>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4"/>
                          <a:stretch>
                            <a:fillRect l="-54825" t="-100000" r="-442982" b="-477778"/>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4"/>
                          <a:stretch>
                            <a:fillRect t="-2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sz="1800"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4"/>
                          <a:stretch>
                            <a:fillRect l="-54825" t="-293458"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p:spTree>
    <p:extLst>
      <p:ext uri="{BB962C8B-B14F-4D97-AF65-F5344CB8AC3E}">
        <p14:creationId xmlns:p14="http://schemas.microsoft.com/office/powerpoint/2010/main" val="15547047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533371"/>
                    <a:gridCol w="473811"/>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sz="1800"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533371"/>
                    <a:gridCol w="473811"/>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4825" t="-100000" r="-442982" b="-477778"/>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2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398413" r="-1996774" b="-179365"/>
                          </a:stretch>
                        </a:blipFill>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sz="1800"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4825" t="-293458"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280907" y="6248400"/>
                <a:ext cx="3545009" cy="369332"/>
              </a:xfrm>
              <a:prstGeom prst="rect">
                <a:avLst/>
              </a:prstGeom>
              <a:noFill/>
            </p:spPr>
            <p:txBody>
              <a:bodyPr wrap="none" rtlCol="0">
                <a:spAutoFit/>
              </a:bodyPr>
              <a:lstStyle/>
              <a:p>
                <a:r>
                  <a:rPr lang="en-US" b="1" dirty="0" smtClean="0">
                    <a:solidFill>
                      <a:schemeClr val="bg1"/>
                    </a:solidFill>
                  </a:rPr>
                  <a:t>Unfold </a:t>
                </a:r>
                <a:r>
                  <a:rPr lang="en-US" dirty="0" smtClean="0">
                    <a:solidFill>
                      <a:schemeClr val="bg1"/>
                    </a:solidFill>
                  </a:rPr>
                  <a:t>to the next level if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𝑆</m:t>
                    </m:r>
                  </m:oMath>
                </a14:m>
                <a:endParaRPr lang="en-US" i="1" dirty="0"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0907" y="6248400"/>
                <a:ext cx="3545009" cy="369332"/>
              </a:xfrm>
              <a:prstGeom prst="rect">
                <a:avLst/>
              </a:prstGeom>
              <a:blipFill rotWithShape="0">
                <a:blip r:embed="rId4"/>
                <a:stretch>
                  <a:fillRect l="-137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6210149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815791"/>
            </p:xfrm>
            <a:graphic>
              <a:graphicData uri="http://schemas.openxmlformats.org/drawingml/2006/table">
                <a:tbl>
                  <a:tblPr firstRow="1" bandRow="1">
                    <a:tableStyleId>{5940675A-B579-460E-94D1-54222C63F5DA}</a:tableStyleId>
                  </a:tblPr>
                  <a:tblGrid>
                    <a:gridCol w="380999"/>
                    <a:gridCol w="381000"/>
                    <a:gridCol w="1391435"/>
                    <a:gridCol w="381000"/>
                    <a:gridCol w="914400"/>
                    <a:gridCol w="226300"/>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𝑡𝑟𝑢𝑒</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815791"/>
            </p:xfrm>
            <a:graphic>
              <a:graphicData uri="http://schemas.openxmlformats.org/drawingml/2006/table">
                <a:tbl>
                  <a:tblPr firstRow="1" bandRow="1">
                    <a:tableStyleId>{5940675A-B579-460E-94D1-54222C63F5DA}</a:tableStyleId>
                  </a:tblPr>
                  <a:tblGrid>
                    <a:gridCol w="380999"/>
                    <a:gridCol w="381000"/>
                    <a:gridCol w="1391435"/>
                    <a:gridCol w="381000"/>
                    <a:gridCol w="914400"/>
                    <a:gridCol w="226300"/>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4825" t="-101613" r="-442982" b="-553226"/>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633794">
                    <a:tc>
                      <a:txBody>
                        <a:bodyPr/>
                        <a:lstStyle/>
                        <a:p>
                          <a:endParaRPr lang="en-US"/>
                        </a:p>
                      </a:txBody>
                      <a:tcPr>
                        <a:blipFill rotWithShape="0">
                          <a:blip r:embed="rId3"/>
                          <a:stretch>
                            <a:fillRect t="-180769" r="-2063492" b="-16923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77333" t="-180769" r="-531333" b="-169231"/>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463492"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60317" t="-463492" r="-1503175" b="-1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529730" t="-463492" r="-2054054" b="-179365"/>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4825" t="-331776"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0825" t="-331776" r="-291753"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p:sp>
        <p:nvSpPr>
          <p:cNvPr id="7" name="TextBox 6"/>
          <p:cNvSpPr txBox="1"/>
          <p:nvPr/>
        </p:nvSpPr>
        <p:spPr>
          <a:xfrm>
            <a:off x="2280907" y="6248400"/>
            <a:ext cx="4153701" cy="369332"/>
          </a:xfrm>
          <a:prstGeom prst="rect">
            <a:avLst/>
          </a:prstGeom>
          <a:noFill/>
        </p:spPr>
        <p:txBody>
          <a:bodyPr wrap="none" rtlCol="0">
            <a:spAutoFit/>
          </a:bodyPr>
          <a:lstStyle/>
          <a:p>
            <a:r>
              <a:rPr lang="en-US" b="1" dirty="0" smtClean="0">
                <a:solidFill>
                  <a:schemeClr val="bg1"/>
                </a:solidFill>
              </a:rPr>
              <a:t>Main Invariant </a:t>
            </a:r>
            <a:r>
              <a:rPr lang="en-US" dirty="0" smtClean="0">
                <a:solidFill>
                  <a:schemeClr val="bg1"/>
                </a:solidFill>
              </a:rPr>
              <a:t>is established for </a:t>
            </a:r>
            <a:r>
              <a:rPr lang="en-US" i="1" dirty="0" smtClean="0">
                <a:solidFill>
                  <a:schemeClr val="bg1"/>
                </a:solidFill>
              </a:rPr>
              <a:t>N = 1</a:t>
            </a:r>
          </a:p>
        </p:txBody>
      </p:sp>
    </p:spTree>
    <p:extLst>
      <p:ext uri="{BB962C8B-B14F-4D97-AF65-F5344CB8AC3E}">
        <p14:creationId xmlns:p14="http://schemas.microsoft.com/office/powerpoint/2010/main" val="14077722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685800"/>
                    <a:gridCol w="4578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b="0" i="0" smtClean="0">
                                        <a:solidFill>
                                          <a:schemeClr val="bg1"/>
                                        </a:solidFill>
                                        <a:latin typeface="Cambria Math"/>
                                      </a:rPr>
                                      <m:t>M</m:t>
                                    </m:r>
                                    <m:r>
                                      <a:rPr lang="en-US" b="0" i="1" smtClean="0">
                                        <a:solidFill>
                                          <a:schemeClr val="bg1"/>
                                        </a:solidFill>
                                        <a:latin typeface="Cambria Math"/>
                                      </a:rPr>
                                      <m:t>⊨</m:t>
                                    </m:r>
                                    <m:r>
                                      <a:rPr lang="en-US" smtClean="0">
                                        <a:solidFill>
                                          <a:schemeClr val="bg1"/>
                                        </a:solidFill>
                                        <a:latin typeface="Cambria Math"/>
                                      </a:rPr>
                                      <m:t>𝑅</m:t>
                                    </m:r>
                                  </m:e>
                                  <m:sub>
                                    <m:r>
                                      <a:rPr lang="en-US" b="0" i="0"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685800"/>
                    <a:gridCol w="4578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4825" t="-100000" r="-442982" b="-477778"/>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2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156400" t="-298413" r="-288800" b="-279365"/>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398413"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28947" t="-398413" r="-2557895" b="-1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017460" t="-398413" r="-1046032" b="-179365"/>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4825" t="-293458"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28571" t="-293458" r="-488393"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362200" y="6172200"/>
                <a:ext cx="5480411" cy="369332"/>
              </a:xfrm>
              <a:prstGeom prst="rect">
                <a:avLst/>
              </a:prstGeom>
              <a:noFill/>
            </p:spPr>
            <p:txBody>
              <a:bodyPr wrap="none" rtlCol="0">
                <a:spAutoFit/>
              </a:bodyPr>
              <a:lstStyle/>
              <a:p>
                <a:r>
                  <a:rPr lang="en-US" b="1" dirty="0" smtClean="0">
                    <a:solidFill>
                      <a:schemeClr val="bg1"/>
                    </a:solidFill>
                  </a:rPr>
                  <a:t>Model </a:t>
                </a:r>
                <a14:m>
                  <m:oMath xmlns:m="http://schemas.openxmlformats.org/officeDocument/2006/math">
                    <m:r>
                      <m:rPr>
                        <m:sty m:val="p"/>
                      </m:rPr>
                      <a:rPr lang="en-US" b="0" i="0" smtClean="0">
                        <a:solidFill>
                          <a:schemeClr val="bg1"/>
                        </a:solidFill>
                        <a:latin typeface="Cambria Math"/>
                      </a:rPr>
                      <m:t>candidate</m:t>
                    </m:r>
                    <m:r>
                      <a:rPr lang="en-US" b="0" i="0" smtClean="0">
                        <a:solidFill>
                          <a:schemeClr val="bg1"/>
                        </a:solidFill>
                        <a:latin typeface="Cambria Math"/>
                      </a:rPr>
                      <m:t> </m:t>
                    </m:r>
                    <m:r>
                      <m:rPr>
                        <m:sty m:val="p"/>
                      </m:rPr>
                      <a:rPr lang="en-US" b="0" i="0" smtClean="0">
                        <a:solidFill>
                          <a:schemeClr val="bg1"/>
                        </a:solidFill>
                        <a:latin typeface="Cambria Math"/>
                      </a:rPr>
                      <m:t>when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𝑆</m:t>
                    </m:r>
                    <m:r>
                      <a:rPr lang="en-US" b="0" i="1" smtClean="0">
                        <a:solidFill>
                          <a:schemeClr val="bg1"/>
                        </a:solidFill>
                        <a:latin typeface="Cambria Math"/>
                      </a:rPr>
                      <m:t> </m:t>
                    </m:r>
                    <m:r>
                      <a:rPr lang="en-US" b="0" i="1" smtClean="0">
                        <a:solidFill>
                          <a:schemeClr val="bg1"/>
                        </a:solidFill>
                        <a:latin typeface="Cambria Math"/>
                      </a:rPr>
                      <m:t>𝑖𝑠</m:t>
                    </m:r>
                    <m:r>
                      <a:rPr lang="en-US" b="0" i="1" smtClean="0">
                        <a:solidFill>
                          <a:schemeClr val="bg1"/>
                        </a:solidFill>
                        <a:latin typeface="Cambria Math"/>
                      </a:rPr>
                      <m:t> </m:t>
                    </m:r>
                    <m:r>
                      <a:rPr lang="en-US" b="0" i="1" smtClean="0">
                        <a:solidFill>
                          <a:schemeClr val="bg1"/>
                        </a:solidFill>
                        <a:latin typeface="Cambria Math"/>
                      </a:rPr>
                      <m:t>𝑆𝐴𝑇</m:t>
                    </m:r>
                    <m:r>
                      <a:rPr lang="en-US" b="0" i="1" smtClean="0">
                        <a:solidFill>
                          <a:schemeClr val="bg1"/>
                        </a:solidFill>
                        <a:latin typeface="Cambria Math"/>
                      </a:rPr>
                      <m:t> </m:t>
                    </m:r>
                    <m:r>
                      <a:rPr lang="en-US" b="0" i="1" smtClean="0">
                        <a:solidFill>
                          <a:schemeClr val="bg1"/>
                        </a:solidFill>
                        <a:latin typeface="Cambria Math"/>
                      </a:rPr>
                      <m:t>𝑤𝑖𝑡h</m:t>
                    </m:r>
                    <m:r>
                      <a:rPr lang="en-US" b="0" i="1" smtClean="0">
                        <a:solidFill>
                          <a:schemeClr val="bg1"/>
                        </a:solidFill>
                        <a:latin typeface="Cambria Math"/>
                      </a:rPr>
                      <m:t> </m:t>
                    </m:r>
                    <m:r>
                      <a:rPr lang="en-US" b="0" i="1" smtClean="0">
                        <a:solidFill>
                          <a:schemeClr val="bg1"/>
                        </a:solidFill>
                        <a:latin typeface="Cambria Math"/>
                      </a:rPr>
                      <m:t>𝑚𝑜𝑑𝑒𝑙</m:t>
                    </m:r>
                    <m:r>
                      <a:rPr lang="en-US" b="0" i="1" smtClean="0">
                        <a:solidFill>
                          <a:schemeClr val="bg1"/>
                        </a:solidFill>
                        <a:latin typeface="Cambria Math"/>
                      </a:rPr>
                      <m:t> </m:t>
                    </m:r>
                    <m:r>
                      <a:rPr lang="en-US" b="0" i="1" smtClean="0">
                        <a:solidFill>
                          <a:schemeClr val="bg1"/>
                        </a:solidFill>
                        <a:latin typeface="Cambria Math"/>
                      </a:rPr>
                      <m:t>𝑀</m:t>
                    </m:r>
                  </m:oMath>
                </a14:m>
                <a:endParaRPr lang="en-US" i="1" dirty="0"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2200" y="6172200"/>
                <a:ext cx="5480411" cy="369332"/>
              </a:xfrm>
              <a:prstGeom prst="rect">
                <a:avLst/>
              </a:prstGeom>
              <a:blipFill rotWithShape="0">
                <a:blip r:embed="rId4"/>
                <a:stretch>
                  <a:fillRect l="-1001"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8547180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using Z3 features</a:t>
            </a:r>
            <a:endParaRPr lang="en-US" dirty="0"/>
          </a:p>
        </p:txBody>
      </p:sp>
      <p:graphicFrame>
        <p:nvGraphicFramePr>
          <p:cNvPr id="4" name="Diagram 3"/>
          <p:cNvGraphicFramePr/>
          <p:nvPr>
            <p:extLst>
              <p:ext uri="{D42A27DB-BD31-4B8C-83A1-F6EECF244321}">
                <p14:modId xmlns:p14="http://schemas.microsoft.com/office/powerpoint/2010/main" val="3425954927"/>
              </p:ext>
            </p:extLst>
          </p:nvPr>
        </p:nvGraphicFramePr>
        <p:xfrm>
          <a:off x="381000" y="1389806"/>
          <a:ext cx="2057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609462833"/>
              </p:ext>
            </p:extLst>
          </p:nvPr>
        </p:nvGraphicFramePr>
        <p:xfrm>
          <a:off x="381000" y="2238114"/>
          <a:ext cx="205740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157215095"/>
              </p:ext>
            </p:extLst>
          </p:nvPr>
        </p:nvGraphicFramePr>
        <p:xfrm>
          <a:off x="381000" y="3076314"/>
          <a:ext cx="205740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p:cNvGraphicFramePr/>
          <p:nvPr>
            <p:extLst>
              <p:ext uri="{D42A27DB-BD31-4B8C-83A1-F6EECF244321}">
                <p14:modId xmlns:p14="http://schemas.microsoft.com/office/powerpoint/2010/main" val="4174376640"/>
              </p:ext>
            </p:extLst>
          </p:nvPr>
        </p:nvGraphicFramePr>
        <p:xfrm>
          <a:off x="381000" y="3990714"/>
          <a:ext cx="2057400" cy="1828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Diagram 7"/>
          <p:cNvGraphicFramePr/>
          <p:nvPr>
            <p:extLst>
              <p:ext uri="{D42A27DB-BD31-4B8C-83A1-F6EECF244321}">
                <p14:modId xmlns:p14="http://schemas.microsoft.com/office/powerpoint/2010/main" val="1095257369"/>
              </p:ext>
            </p:extLst>
          </p:nvPr>
        </p:nvGraphicFramePr>
        <p:xfrm>
          <a:off x="381000" y="4828914"/>
          <a:ext cx="2057400" cy="18288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9" name="Picture 2"/>
          <p:cNvPicPr>
            <a:picLocks noChangeAspect="1" noChangeArrowheads="1"/>
          </p:cNvPicPr>
          <p:nvPr/>
        </p:nvPicPr>
        <p:blipFill>
          <a:blip r:embed="rId27" cstate="print"/>
          <a:srcRect/>
          <a:stretch>
            <a:fillRect/>
          </a:stretch>
        </p:blipFill>
        <p:spPr bwMode="auto">
          <a:xfrm>
            <a:off x="3689509" y="5485841"/>
            <a:ext cx="1468636" cy="655001"/>
          </a:xfrm>
          <a:prstGeom prst="rect">
            <a:avLst/>
          </a:prstGeom>
          <a:noFill/>
          <a:ln w="9525">
            <a:noFill/>
            <a:miter lim="800000"/>
            <a:headEnd/>
            <a:tailEnd/>
          </a:ln>
          <a:effectLst/>
        </p:spPr>
      </p:pic>
      <p:sp>
        <p:nvSpPr>
          <p:cNvPr id="10" name="TextBox 9"/>
          <p:cNvSpPr txBox="1"/>
          <p:nvPr/>
        </p:nvSpPr>
        <p:spPr>
          <a:xfrm>
            <a:off x="3620979" y="1552314"/>
            <a:ext cx="1605696" cy="584775"/>
          </a:xfrm>
          <a:prstGeom prst="rect">
            <a:avLst/>
          </a:prstGeom>
          <a:noFill/>
        </p:spPr>
        <p:txBody>
          <a:bodyPr wrap="none" rtlCol="0">
            <a:spAutoFit/>
          </a:bodyPr>
          <a:lstStyle/>
          <a:p>
            <a:r>
              <a:rPr lang="en-US" sz="3200" b="1" dirty="0" err="1" smtClean="0">
                <a:solidFill>
                  <a:srgbClr val="9047B9">
                    <a:lumMod val="50000"/>
                  </a:srgbClr>
                </a:solidFill>
              </a:rPr>
              <a:t>SLAyer</a:t>
            </a:r>
            <a:endParaRPr lang="en-US" sz="3200" b="1" dirty="0" smtClean="0">
              <a:solidFill>
                <a:srgbClr val="9047B9">
                  <a:lumMod val="50000"/>
                </a:srgbClr>
              </a:solidFill>
            </a:endParaRPr>
          </a:p>
        </p:txBody>
      </p:sp>
      <p:sp>
        <p:nvSpPr>
          <p:cNvPr id="11" name="TextBox 10"/>
          <p:cNvSpPr txBox="1"/>
          <p:nvPr/>
        </p:nvSpPr>
        <p:spPr>
          <a:xfrm>
            <a:off x="3620979" y="4320339"/>
            <a:ext cx="1348446" cy="584775"/>
          </a:xfrm>
          <a:prstGeom prst="rect">
            <a:avLst/>
          </a:prstGeom>
          <a:noFill/>
        </p:spPr>
        <p:txBody>
          <a:bodyPr wrap="none" rtlCol="0">
            <a:spAutoFit/>
          </a:bodyPr>
          <a:lstStyle/>
          <a:p>
            <a:r>
              <a:rPr lang="en-US" sz="3200" b="1" dirty="0" smtClean="0">
                <a:solidFill>
                  <a:srgbClr val="9047B9">
                    <a:lumMod val="50000"/>
                  </a:srgbClr>
                </a:solidFill>
              </a:rPr>
              <a:t>SAGE</a:t>
            </a:r>
          </a:p>
        </p:txBody>
      </p:sp>
      <p:pic>
        <p:nvPicPr>
          <p:cNvPr id="12" name="Picture 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276600" y="4804089"/>
            <a:ext cx="2236940" cy="546807"/>
          </a:xfrm>
          <a:prstGeom prst="rect">
            <a:avLst/>
          </a:prstGeom>
        </p:spPr>
      </p:pic>
      <p:pic>
        <p:nvPicPr>
          <p:cNvPr id="13" name="Picture 12" descr="yogi_logo.jpg"/>
          <p:cNvPicPr>
            <a:picLocks noChangeAspect="1"/>
          </p:cNvPicPr>
          <p:nvPr/>
        </p:nvPicPr>
        <p:blipFill>
          <a:blip r:embed="rId29" cstate="print"/>
          <a:stretch>
            <a:fillRect/>
          </a:stretch>
        </p:blipFill>
        <p:spPr>
          <a:xfrm>
            <a:off x="3573928" y="2070375"/>
            <a:ext cx="1689100" cy="835961"/>
          </a:xfrm>
          <a:prstGeom prst="rect">
            <a:avLst/>
          </a:prstGeom>
        </p:spPr>
      </p:pic>
      <p:pic>
        <p:nvPicPr>
          <p:cNvPr id="14" name="Picture 1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80852" y="3433984"/>
            <a:ext cx="1028700" cy="942975"/>
          </a:xfrm>
          <a:prstGeom prst="rect">
            <a:avLst/>
          </a:prstGeom>
        </p:spPr>
      </p:pic>
      <p:pic>
        <p:nvPicPr>
          <p:cNvPr id="15" name="Picture 3"/>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8287" t="23082" r="47124" b="59329"/>
          <a:stretch/>
        </p:blipFill>
        <p:spPr bwMode="auto">
          <a:xfrm>
            <a:off x="3393924" y="6231323"/>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homepagelogo.png"/>
          <p:cNvPicPr>
            <a:picLocks noChangeAspect="1"/>
          </p:cNvPicPr>
          <p:nvPr/>
        </p:nvPicPr>
        <p:blipFill>
          <a:blip r:embed="rId32" cstate="print"/>
          <a:stretch>
            <a:fillRect/>
          </a:stretch>
        </p:blipFill>
        <p:spPr>
          <a:xfrm>
            <a:off x="3810000" y="2843904"/>
            <a:ext cx="1143000" cy="689610"/>
          </a:xfrm>
          <a:prstGeom prst="rect">
            <a:avLst/>
          </a:prstGeom>
        </p:spPr>
      </p:pic>
      <p:cxnSp>
        <p:nvCxnSpPr>
          <p:cNvPr id="21" name="Straight Connector 20"/>
          <p:cNvCxnSpPr>
            <a:stCxn id="10" idx="1"/>
          </p:cNvCxnSpPr>
          <p:nvPr/>
        </p:nvCxnSpPr>
        <p:spPr>
          <a:xfrm flipH="1">
            <a:off x="2057400" y="1844702"/>
            <a:ext cx="1563579" cy="2923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1"/>
          </p:cNvCxnSpPr>
          <p:nvPr/>
        </p:nvCxnSpPr>
        <p:spPr>
          <a:xfrm flipH="1">
            <a:off x="1905000" y="1844702"/>
            <a:ext cx="1715979" cy="206076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p:cNvCxnSpPr>
          <p:nvPr/>
        </p:nvCxnSpPr>
        <p:spPr>
          <a:xfrm flipH="1">
            <a:off x="1905000" y="1844702"/>
            <a:ext cx="1715979" cy="38224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1"/>
          </p:cNvCxnSpPr>
          <p:nvPr/>
        </p:nvCxnSpPr>
        <p:spPr>
          <a:xfrm flipH="1" flipV="1">
            <a:off x="1905000" y="2314314"/>
            <a:ext cx="1668928" cy="1740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1"/>
          </p:cNvCxnSpPr>
          <p:nvPr/>
        </p:nvCxnSpPr>
        <p:spPr>
          <a:xfrm flipH="1">
            <a:off x="1905000" y="2488356"/>
            <a:ext cx="1668928" cy="14171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1"/>
          </p:cNvCxnSpPr>
          <p:nvPr/>
        </p:nvCxnSpPr>
        <p:spPr>
          <a:xfrm flipH="1">
            <a:off x="1905000" y="2488356"/>
            <a:ext cx="1668928" cy="317875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05000" y="2401335"/>
            <a:ext cx="1668928" cy="79557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057400" y="3116319"/>
            <a:ext cx="1516528" cy="805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905000" y="3196913"/>
            <a:ext cx="1668928" cy="7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905000" y="3196913"/>
            <a:ext cx="1668928" cy="14796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905000" y="3905471"/>
            <a:ext cx="1668928" cy="31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2057400" y="3116319"/>
            <a:ext cx="1516528" cy="820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905000" y="3936713"/>
            <a:ext cx="1668928" cy="7398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057400" y="3116319"/>
            <a:ext cx="1447800" cy="1395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057400" y="3156616"/>
            <a:ext cx="1066800" cy="19208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1905000" y="3921092"/>
            <a:ext cx="1219200" cy="11564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1905000" y="4676514"/>
            <a:ext cx="1219200" cy="400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1905000" y="3936713"/>
            <a:ext cx="1219200" cy="17304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905000" y="3905471"/>
            <a:ext cx="1219200" cy="2562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1905000" y="4676514"/>
            <a:ext cx="1219200" cy="17918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bwMode="auto">
          <a:xfrm>
            <a:off x="6780756" y="3989752"/>
            <a:ext cx="1676400" cy="77441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rgbClr val="FFFFFF"/>
                </a:solidFill>
                <a:effectLst>
                  <a:outerShdw blurRad="38100" dist="38100" dir="2700000" algn="tl">
                    <a:srgbClr val="000000">
                      <a:alpha val="43137"/>
                    </a:srgbClr>
                  </a:outerShdw>
                </a:effectLst>
              </a:rPr>
              <a:t>Models</a:t>
            </a:r>
          </a:p>
        </p:txBody>
      </p:sp>
      <p:sp>
        <p:nvSpPr>
          <p:cNvPr id="63" name="Rounded Rectangle 62"/>
          <p:cNvSpPr/>
          <p:nvPr/>
        </p:nvSpPr>
        <p:spPr bwMode="auto">
          <a:xfrm>
            <a:off x="6785975" y="2101149"/>
            <a:ext cx="1676400" cy="77441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rgbClr val="FFFFFF"/>
                </a:solidFill>
                <a:effectLst>
                  <a:outerShdw blurRad="38100" dist="38100" dir="2700000" algn="tl">
                    <a:srgbClr val="000000">
                      <a:alpha val="43137"/>
                    </a:srgbClr>
                  </a:outerShdw>
                </a:effectLst>
              </a:rPr>
              <a:t>Simplifier</a:t>
            </a:r>
          </a:p>
        </p:txBody>
      </p:sp>
      <p:sp>
        <p:nvSpPr>
          <p:cNvPr id="64" name="Rounded Rectangle 63"/>
          <p:cNvSpPr/>
          <p:nvPr/>
        </p:nvSpPr>
        <p:spPr bwMode="auto">
          <a:xfrm>
            <a:off x="6780756" y="4963689"/>
            <a:ext cx="1676400" cy="77441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rgbClr val="FFFFFF"/>
                </a:solidFill>
                <a:effectLst>
                  <a:outerShdw blurRad="38100" dist="38100" dir="2700000" algn="tl">
                    <a:srgbClr val="000000">
                      <a:alpha val="43137"/>
                    </a:srgbClr>
                  </a:outerShdw>
                </a:effectLst>
              </a:rPr>
              <a:t>Proofs</a:t>
            </a:r>
          </a:p>
        </p:txBody>
      </p:sp>
      <p:sp>
        <p:nvSpPr>
          <p:cNvPr id="65" name="Rounded Rectangle 64"/>
          <p:cNvSpPr/>
          <p:nvPr/>
        </p:nvSpPr>
        <p:spPr bwMode="auto">
          <a:xfrm>
            <a:off x="6785975" y="3039597"/>
            <a:ext cx="1676400" cy="77441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sz="2400" dirty="0" smtClean="0">
                <a:solidFill>
                  <a:srgbClr val="FFFFFF"/>
                </a:solidFill>
                <a:effectLst>
                  <a:outerShdw blurRad="38100" dist="38100" dir="2700000" algn="tl">
                    <a:srgbClr val="000000">
                      <a:alpha val="43137"/>
                    </a:srgbClr>
                  </a:outerShdw>
                </a:effectLst>
              </a:rPr>
              <a:t>Cores</a:t>
            </a:r>
          </a:p>
        </p:txBody>
      </p:sp>
      <p:cxnSp>
        <p:nvCxnSpPr>
          <p:cNvPr id="67" name="Straight Connector 66"/>
          <p:cNvCxnSpPr>
            <a:stCxn id="10" idx="3"/>
          </p:cNvCxnSpPr>
          <p:nvPr/>
        </p:nvCxnSpPr>
        <p:spPr>
          <a:xfrm>
            <a:off x="5226675" y="1844702"/>
            <a:ext cx="1402725" cy="6436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0" idx="3"/>
          </p:cNvCxnSpPr>
          <p:nvPr/>
        </p:nvCxnSpPr>
        <p:spPr>
          <a:xfrm>
            <a:off x="5226675" y="1844702"/>
            <a:ext cx="1402725" cy="15821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0" idx="3"/>
          </p:cNvCxnSpPr>
          <p:nvPr/>
        </p:nvCxnSpPr>
        <p:spPr>
          <a:xfrm>
            <a:off x="5226675" y="1844702"/>
            <a:ext cx="1554081" cy="2532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3"/>
          </p:cNvCxnSpPr>
          <p:nvPr/>
        </p:nvCxnSpPr>
        <p:spPr>
          <a:xfrm flipV="1">
            <a:off x="5263028" y="2488355"/>
            <a:ext cx="136637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3" idx="3"/>
            <a:endCxn id="62" idx="1"/>
          </p:cNvCxnSpPr>
          <p:nvPr/>
        </p:nvCxnSpPr>
        <p:spPr>
          <a:xfrm>
            <a:off x="5263028" y="2488356"/>
            <a:ext cx="1517728" cy="18886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969425" y="3110830"/>
            <a:ext cx="1811331" cy="1266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969425" y="4117054"/>
            <a:ext cx="1811331" cy="2599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1" idx="3"/>
            <a:endCxn id="62" idx="1"/>
          </p:cNvCxnSpPr>
          <p:nvPr/>
        </p:nvCxnSpPr>
        <p:spPr>
          <a:xfrm flipV="1">
            <a:off x="4969425" y="4376959"/>
            <a:ext cx="1811331" cy="2357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2" idx="3"/>
          </p:cNvCxnSpPr>
          <p:nvPr/>
        </p:nvCxnSpPr>
        <p:spPr>
          <a:xfrm flipV="1">
            <a:off x="5513540" y="4376958"/>
            <a:ext cx="1267216" cy="70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316669" y="2488356"/>
            <a:ext cx="1312731" cy="33249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410200" y="4376958"/>
            <a:ext cx="1370556" cy="2091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019974" y="5760457"/>
            <a:ext cx="1124026" cy="707886"/>
          </a:xfrm>
          <a:prstGeom prst="rect">
            <a:avLst/>
          </a:prstGeom>
          <a:noFill/>
        </p:spPr>
        <p:txBody>
          <a:bodyPr wrap="none" rtlCol="0">
            <a:spAutoFit/>
          </a:bodyPr>
          <a:lstStyle/>
          <a:p>
            <a:r>
              <a:rPr lang="en-US" sz="2000" b="1" dirty="0" smtClean="0">
                <a:solidFill>
                  <a:srgbClr val="9047B9">
                    <a:lumMod val="50000"/>
                  </a:srgbClr>
                </a:solidFill>
              </a:rPr>
              <a:t>Isabelle</a:t>
            </a:r>
          </a:p>
          <a:p>
            <a:r>
              <a:rPr lang="en-US" sz="2000" b="1" dirty="0" smtClean="0">
                <a:solidFill>
                  <a:srgbClr val="9047B9">
                    <a:lumMod val="50000"/>
                  </a:srgbClr>
                </a:solidFill>
              </a:rPr>
              <a:t>HOL4</a:t>
            </a:r>
          </a:p>
        </p:txBody>
      </p:sp>
      <p:cxnSp>
        <p:nvCxnSpPr>
          <p:cNvPr id="92" name="Elbow Connector 91"/>
          <p:cNvCxnSpPr>
            <a:endCxn id="88" idx="1"/>
          </p:cNvCxnSpPr>
          <p:nvPr/>
        </p:nvCxnSpPr>
        <p:spPr>
          <a:xfrm>
            <a:off x="7086602" y="5738104"/>
            <a:ext cx="933372" cy="376296"/>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390029" y="1628514"/>
            <a:ext cx="556563" cy="369332"/>
          </a:xfrm>
          <a:prstGeom prst="rect">
            <a:avLst/>
          </a:prstGeom>
          <a:noFill/>
        </p:spPr>
        <p:txBody>
          <a:bodyPr wrap="none" rtlCol="0">
            <a:spAutoFit/>
          </a:bodyPr>
          <a:lstStyle/>
          <a:p>
            <a:r>
              <a:rPr lang="en-US" dirty="0" smtClean="0">
                <a:solidFill>
                  <a:srgbClr val="000000"/>
                </a:solidFill>
              </a:rPr>
              <a:t>API</a:t>
            </a:r>
          </a:p>
        </p:txBody>
      </p:sp>
      <p:sp>
        <p:nvSpPr>
          <p:cNvPr id="55" name="TextBox 54"/>
          <p:cNvSpPr txBox="1"/>
          <p:nvPr/>
        </p:nvSpPr>
        <p:spPr>
          <a:xfrm>
            <a:off x="914400" y="1340768"/>
            <a:ext cx="902811" cy="369332"/>
          </a:xfrm>
          <a:prstGeom prst="rect">
            <a:avLst/>
          </a:prstGeom>
          <a:noFill/>
        </p:spPr>
        <p:txBody>
          <a:bodyPr wrap="none" rtlCol="0">
            <a:spAutoFit/>
          </a:bodyPr>
          <a:lstStyle/>
          <a:p>
            <a:r>
              <a:rPr lang="en-US" dirty="0" smtClean="0">
                <a:solidFill>
                  <a:srgbClr val="000000"/>
                </a:solidFill>
              </a:rPr>
              <a:t>Engine</a:t>
            </a:r>
          </a:p>
        </p:txBody>
      </p:sp>
    </p:spTree>
    <p:extLst>
      <p:ext uri="{BB962C8B-B14F-4D97-AF65-F5344CB8AC3E}">
        <p14:creationId xmlns:p14="http://schemas.microsoft.com/office/powerpoint/2010/main" val="1399882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685800"/>
                    <a:gridCol w="4578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1</m:t>
                                    </m:r>
                                  </m:sub>
                                </m:sSub>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685800"/>
                    <a:gridCol w="4578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4825" t="-100000" r="-442982" b="-477778"/>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2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156400" t="-298413" r="-288800" b="-279365"/>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398413"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28947" t="-398413" r="-2557895" b="-1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017460" t="-398413" r="-1046032" b="-179365"/>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4825" t="-293458"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28571" t="-293458" r="-488393" b="-560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362200" y="6172200"/>
                <a:ext cx="6768904" cy="369332"/>
              </a:xfrm>
              <a:prstGeom prst="rect">
                <a:avLst/>
              </a:prstGeom>
              <a:noFill/>
            </p:spPr>
            <p:txBody>
              <a:bodyPr wrap="none" rtlCol="0">
                <a:spAutoFit/>
              </a:bodyPr>
              <a:lstStyle/>
              <a:p>
                <a:r>
                  <a:rPr lang="en-US" b="1" dirty="0" smtClean="0">
                    <a:solidFill>
                      <a:schemeClr val="bg1"/>
                    </a:solidFill>
                  </a:rPr>
                  <a:t>C</a:t>
                </a:r>
                <a14:m>
                  <m:oMath xmlns:m="http://schemas.openxmlformats.org/officeDocument/2006/math">
                    <m:r>
                      <a:rPr lang="en-US" b="1" i="0" smtClean="0">
                        <a:solidFill>
                          <a:schemeClr val="bg1"/>
                        </a:solidFill>
                        <a:latin typeface="Cambria Math"/>
                      </a:rPr>
                      <m:t>𝐨𝐧𝐟𝐥𝐢𝐜𝐭</m:t>
                    </m:r>
                    <m:r>
                      <a:rPr lang="en-US" b="1" i="0" smtClean="0">
                        <a:solidFill>
                          <a:schemeClr val="bg1"/>
                        </a:solidFill>
                        <a:latin typeface="Cambria Math"/>
                      </a:rPr>
                      <m:t> </m:t>
                    </m:r>
                    <m:r>
                      <m:rPr>
                        <m:sty m:val="p"/>
                      </m:rPr>
                      <a:rPr lang="en-US" b="0" i="0" smtClean="0">
                        <a:solidFill>
                          <a:schemeClr val="bg1"/>
                        </a:solidFill>
                        <a:latin typeface="Cambria Math"/>
                      </a:rPr>
                      <m:t>when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 </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𝑀</m:t>
                    </m:r>
                    <m:r>
                      <a:rPr lang="en-US" b="0" i="1" smtClean="0">
                        <a:solidFill>
                          <a:schemeClr val="bg1"/>
                        </a:solidFill>
                        <a:latin typeface="Cambria Math"/>
                      </a:rPr>
                      <m:t> </m:t>
                    </m:r>
                    <m:r>
                      <a:rPr lang="en-US" b="0" i="1" smtClean="0">
                        <a:solidFill>
                          <a:schemeClr val="bg1"/>
                        </a:solidFill>
                        <a:latin typeface="Cambria Math"/>
                      </a:rPr>
                      <m:t>𝑎𝑟𝑒</m:t>
                    </m:r>
                    <m:r>
                      <a:rPr lang="en-US" b="0" i="1" smtClean="0">
                        <a:solidFill>
                          <a:schemeClr val="bg1"/>
                        </a:solidFill>
                        <a:latin typeface="Cambria Math"/>
                      </a:rPr>
                      <m:t> </m:t>
                    </m:r>
                    <m:r>
                      <a:rPr lang="en-US" b="0" i="1" smtClean="0">
                        <a:solidFill>
                          <a:schemeClr val="bg1"/>
                        </a:solidFill>
                        <a:latin typeface="Cambria Math"/>
                      </a:rPr>
                      <m:t>𝑉𝑎𝑙𝑖𝑑</m:t>
                    </m:r>
                  </m:oMath>
                </a14:m>
                <a:r>
                  <a:rPr lang="en-US" i="1" dirty="0" smtClean="0">
                    <a:solidFill>
                      <a:schemeClr val="bg1"/>
                    </a:solidFill>
                  </a:rPr>
                  <a:t>,</a:t>
                </a:r>
                <a14:m>
                  <m:oMath xmlns:m="http://schemas.openxmlformats.org/officeDocument/2006/math">
                    <m:r>
                      <a:rPr lang="en-US" b="0" i="1" smtClean="0">
                        <a:solidFill>
                          <a:schemeClr val="bg1"/>
                        </a:solidFill>
                        <a:latin typeface="Cambria Math"/>
                      </a:rPr>
                      <m:t>  </m:t>
                    </m:r>
                    <m:r>
                      <a:rPr lang="en-US" b="0" i="1" smtClean="0">
                        <a:solidFill>
                          <a:schemeClr val="bg1"/>
                        </a:solidFill>
                        <a:latin typeface="Cambria Math"/>
                      </a:rPr>
                      <m:t>𝑓𝑜𝑟</m:t>
                    </m:r>
                    <m:r>
                      <a:rPr lang="en-US" b="0" i="1" smtClean="0">
                        <a:solidFill>
                          <a:schemeClr val="bg1"/>
                        </a:solidFill>
                        <a:latin typeface="Cambria Math"/>
                      </a:rPr>
                      <m:t> </m:t>
                    </m:r>
                    <m:r>
                      <a:rPr lang="en-US" b="0" i="1" smtClean="0">
                        <a:solidFill>
                          <a:schemeClr val="bg1"/>
                        </a:solidFill>
                        <a:latin typeface="Cambria Math"/>
                      </a:rPr>
                      <m:t>𝑠𝑜𝑚𝑒</m:t>
                    </m:r>
                    <m:r>
                      <a:rPr lang="en-US" b="0" i="1" smtClean="0">
                        <a:solidFill>
                          <a:schemeClr val="bg1"/>
                        </a:solidFill>
                        <a:latin typeface="Cambria Math"/>
                      </a:rPr>
                      <m:t> ¬</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𝑀</m:t>
                    </m:r>
                  </m:oMath>
                </a14:m>
                <a:r>
                  <a:rPr lang="en-US" i="1" dirty="0" smtClean="0">
                    <a:solidFill>
                      <a:schemeClr val="bg1"/>
                    </a:solidFill>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2362200" y="6172200"/>
                <a:ext cx="6768904" cy="369332"/>
              </a:xfrm>
              <a:prstGeom prst="rect">
                <a:avLst/>
              </a:prstGeom>
              <a:blipFill rotWithShape="0">
                <a:blip r:embed="rId4"/>
                <a:stretch>
                  <a:fillRect l="-811"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11598158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815791"/>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838200"/>
                    <a:gridCol w="3054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𝑡𝑟𝑢𝑒</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815791"/>
            </p:xfrm>
            <a:graphic>
              <a:graphicData uri="http://schemas.openxmlformats.org/drawingml/2006/table">
                <a:tbl>
                  <a:tblPr firstRow="1" bandRow="1">
                    <a:tableStyleId>{5940675A-B579-460E-94D1-54222C63F5DA}</a:tableStyleId>
                  </a:tblPr>
                  <a:tblGrid>
                    <a:gridCol w="380999"/>
                    <a:gridCol w="381000"/>
                    <a:gridCol w="1391435"/>
                    <a:gridCol w="228600"/>
                    <a:gridCol w="1524000"/>
                    <a:gridCol w="381000"/>
                    <a:gridCol w="838200"/>
                    <a:gridCol w="305437"/>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r>
                  <a:tr h="633794">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4825" t="-60577" r="-442982" b="-289423"/>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13869" t="-60577" r="-381022" b="-289423"/>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928947" t="-269355" r="-2557895" b="-385484"/>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017460" t="-269355" r="-1046032" b="-385484"/>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682000" t="-269355" r="-944000" b="-38548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63492"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156400" t="-363492" r="-288800" b="-279365"/>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36" t="-363492" r="-151064"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463492"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28947" t="-463492" r="-2557895" b="-1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017460" t="-463492" r="-1046032" b="-1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682000" t="-463492" r="-944000"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4825" t="-331776" r="-442982"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13869" t="-331776" r="-381022" b="-560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232829" y="6248400"/>
                <a:ext cx="3539687" cy="369332"/>
              </a:xfrm>
              <a:prstGeom prst="rect">
                <a:avLst/>
              </a:prstGeom>
              <a:noFill/>
            </p:spPr>
            <p:txBody>
              <a:bodyPr wrap="none" rtlCol="0">
                <a:spAutoFit/>
              </a:bodyPr>
              <a:lstStyle/>
              <a:p>
                <a:r>
                  <a:rPr lang="en-US" b="1" dirty="0" smtClean="0">
                    <a:solidFill>
                      <a:schemeClr val="bg1"/>
                    </a:solidFill>
                  </a:rPr>
                  <a:t>Unfold </a:t>
                </a:r>
                <a:r>
                  <a:rPr lang="en-US" dirty="0" smtClean="0">
                    <a:solidFill>
                      <a:schemeClr val="bg1"/>
                    </a:solidFill>
                  </a:rPr>
                  <a:t>to the next level if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𝑆</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2829" y="6248400"/>
                <a:ext cx="3539687" cy="369332"/>
              </a:xfrm>
              <a:prstGeom prst="rect">
                <a:avLst/>
              </a:prstGeom>
              <a:blipFill rotWithShape="0">
                <a:blip r:embed="rId4"/>
                <a:stretch>
                  <a:fillRect l="-1377"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1417811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sp>
        <p:nvSpPr>
          <p:cNvPr id="20" name="TextBox 19"/>
          <p:cNvSpPr txBox="1"/>
          <p:nvPr/>
        </p:nvSpPr>
        <p:spPr>
          <a:xfrm>
            <a:off x="1981200" y="6172200"/>
            <a:ext cx="582211" cy="369332"/>
          </a:xfrm>
          <a:prstGeom prst="rect">
            <a:avLst/>
          </a:prstGeom>
          <a:noFill/>
        </p:spPr>
        <p:txBody>
          <a:bodyPr wrap="none" rtlCol="0">
            <a:spAutoFit/>
          </a:bodyPr>
          <a:lstStyle/>
          <a:p>
            <a:r>
              <a:rPr lang="en-US" dirty="0" smtClean="0">
                <a:solidFill>
                  <a:schemeClr val="bg1"/>
                </a:solidFill>
              </a:rPr>
              <a:t>Etc.</a:t>
            </a:r>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564195"/>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617857" r="-904762"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r="-502128"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89908" r="-160550" b="-577778"/>
                          </a:stretch>
                        </a:blipFill>
                      </a:tcPr>
                    </a:tc>
                    <a:tc>
                      <a:txBody>
                        <a:bodyPr/>
                        <a:lstStyle/>
                        <a:p>
                          <a:endParaRPr lang="en-US">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0403" t="-100000" r="-399194" b="-477778"/>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0825" t="-100000" r="-291753" b="-477778"/>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678857" t="-100000" b="-477778"/>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48529" t="-203226" r="-1355882" b="-38548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203226" r="-904762" b="-385484"/>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872" t="-203226" r="-502128" b="-38548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89908" t="-203226" r="-160550" b="-38548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2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5385" t="-298413" r="-1082051"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36" t="-298413" r="-151064"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398413"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48529" t="-398413" r="-135588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398413" r="-90476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t="-398413" r="-502128"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0403" t="-293458" r="-399194"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0825" t="-293458" r="-291753"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p:spTree>
    <p:extLst>
      <p:ext uri="{BB962C8B-B14F-4D97-AF65-F5344CB8AC3E}">
        <p14:creationId xmlns:p14="http://schemas.microsoft.com/office/powerpoint/2010/main" val="10253155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sp>
        <p:nvSpPr>
          <p:cNvPr id="20" name="TextBox 19"/>
          <p:cNvSpPr txBox="1"/>
          <p:nvPr/>
        </p:nvSpPr>
        <p:spPr>
          <a:xfrm>
            <a:off x="1981200" y="6172200"/>
            <a:ext cx="582211" cy="369332"/>
          </a:xfrm>
          <a:prstGeom prst="rect">
            <a:avLst/>
          </a:prstGeom>
          <a:noFill/>
        </p:spPr>
        <p:txBody>
          <a:bodyPr wrap="none" rtlCol="0">
            <a:spAutoFit/>
          </a:bodyPr>
          <a:lstStyle/>
          <a:p>
            <a:r>
              <a:rPr lang="en-US" dirty="0" smtClean="0">
                <a:solidFill>
                  <a:schemeClr val="bg1"/>
                </a:solidFill>
              </a:rPr>
              <a:t>Etc.</a:t>
            </a:r>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946393"/>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946393"/>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4518"/>
                    <a:gridCol w="11838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48529" r="-1355882" b="-677778"/>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36" r="-151064" b="-67777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7857" t="-100000" r="-904762"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t="-100000" r="-502128"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89908" t="-100000" r="-160550" b="-577778"/>
                          </a:stretch>
                        </a:blipFill>
                      </a:tcPr>
                    </a:tc>
                    <a:tc>
                      <a:txBody>
                        <a:bodyPr/>
                        <a:lstStyle/>
                        <a:p>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0403" t="-203226" r="-399194" b="-48709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0825" t="-203226" r="-291753" b="-48709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78857" t="-203226" b="-487097"/>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48529" t="-298413" r="-1355882"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298413" r="-904762" b="-3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872" t="-298413" r="-502128"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89908" t="-298413" r="-160550" b="-3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5385" t="-398413" r="-1082051"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36" t="-398413" r="-151064"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498413"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48529" t="-498413" r="-135588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498413" r="-90476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t="-498413" r="-502128"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0403" t="-352336" r="-399194"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0825" t="-352336" r="-291753"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p:spTree>
    <p:extLst>
      <p:ext uri="{BB962C8B-B14F-4D97-AF65-F5344CB8AC3E}">
        <p14:creationId xmlns:p14="http://schemas.microsoft.com/office/powerpoint/2010/main" val="292870597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305800" cy="2946393"/>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6818"/>
                    <a:gridCol w="11815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r>
                                  <a:rPr lang="en-US" b="0" i="1"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305800" cy="2946393"/>
            </p:xfrm>
            <a:graphic>
              <a:graphicData uri="http://schemas.openxmlformats.org/drawingml/2006/table">
                <a:tbl>
                  <a:tblPr firstRow="1" bandRow="1">
                    <a:tableStyleId>{5940675A-B579-460E-94D1-54222C63F5DA}</a:tableStyleId>
                  </a:tblPr>
                  <a:tblGrid>
                    <a:gridCol w="380999"/>
                    <a:gridCol w="381000"/>
                    <a:gridCol w="1510532"/>
                    <a:gridCol w="414303"/>
                    <a:gridCol w="473782"/>
                    <a:gridCol w="516818"/>
                    <a:gridCol w="1181587"/>
                    <a:gridCol w="571650"/>
                    <a:gridCol w="1143299"/>
                    <a:gridCol w="666924"/>
                    <a:gridCol w="1064906"/>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48529" r="-1355882" b="-677778"/>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36" r="-151064" b="-67777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7857" t="-100000" r="-904762"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t="-100000" r="-502128" b="-577778"/>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989908" t="-100000" r="-160550" b="-577778"/>
                          </a:stretch>
                        </a:blipFill>
                      </a:tcPr>
                    </a:tc>
                    <a:tc>
                      <a:txBody>
                        <a:bodyPr/>
                        <a:lstStyle/>
                        <a:p>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0403" t="-203226" r="-399194" b="-48709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0825" t="-203226" r="-291753" b="-48709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78857" t="-203226" b="-487097"/>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48529" t="-298413" r="-1355882"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298413" r="-904762" b="-3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872" t="-298413" r="-502128"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989908" t="-298413" r="-160550" b="-3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63492"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5385" t="-398413" r="-1082051"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36" t="-398413" r="-151064"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1613" t="-498413" r="-1996774"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48529" t="-498413" r="-135588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7857" t="-498413" r="-904762"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872" t="-498413" r="-502128"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0403" t="-352336" r="-399194"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0825" t="-352336" r="-291753" b="-560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779734" y="6172200"/>
                <a:ext cx="3477234" cy="369332"/>
              </a:xfrm>
              <a:prstGeom prst="rect">
                <a:avLst/>
              </a:prstGeom>
              <a:noFill/>
            </p:spPr>
            <p:txBody>
              <a:bodyPr wrap="none" rtlCol="0">
                <a:spAutoFit/>
              </a:bodyPr>
              <a:lstStyle/>
              <a:p>
                <a:r>
                  <a:rPr lang="en-US" b="1" dirty="0" smtClean="0">
                    <a:solidFill>
                      <a:schemeClr val="bg1"/>
                    </a:solidFill>
                  </a:rPr>
                  <a:t>Valid </a:t>
                </a:r>
                <a:r>
                  <a:rPr lang="en-US" dirty="0" smtClean="0">
                    <a:solidFill>
                      <a:schemeClr val="bg1"/>
                    </a:solidFill>
                  </a:rPr>
                  <a:t>Formula is </a:t>
                </a:r>
                <a:r>
                  <a:rPr lang="en-US" i="1" dirty="0" smtClean="0">
                    <a:solidFill>
                      <a:schemeClr val="bg1"/>
                    </a:solidFill>
                  </a:rPr>
                  <a:t>valid </a:t>
                </a:r>
                <a:r>
                  <a:rPr lang="en-US" dirty="0" smtClean="0">
                    <a:solidFill>
                      <a:schemeClr val="bg1"/>
                    </a:solidFill>
                  </a:rPr>
                  <a:t>if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3</m:t>
                        </m:r>
                      </m:sub>
                    </m:sSub>
                    <m:r>
                      <a:rPr lang="en-US" b="0" i="1" smtClean="0">
                        <a:solidFill>
                          <a:schemeClr val="bg1"/>
                        </a:solidFill>
                        <a:latin typeface="Cambria Math"/>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𝑅</m:t>
                        </m:r>
                      </m:e>
                      <m:sub>
                        <m:r>
                          <a:rPr lang="en-US" b="0" i="1" smtClean="0">
                            <a:solidFill>
                              <a:schemeClr val="bg1"/>
                            </a:solidFill>
                            <a:latin typeface="Cambria Math"/>
                          </a:rPr>
                          <m:t>2</m:t>
                        </m:r>
                      </m:sub>
                    </m:sSub>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79734" y="6172200"/>
                <a:ext cx="3477234" cy="369332"/>
              </a:xfrm>
              <a:prstGeom prst="rect">
                <a:avLst/>
              </a:prstGeom>
              <a:blipFill rotWithShape="0">
                <a:blip r:embed="rId4"/>
                <a:stretch>
                  <a:fillRect l="-1579" t="-10000" b="-25000"/>
                </a:stretch>
              </a:blipFill>
            </p:spPr>
            <p:txBody>
              <a:bodyPr/>
              <a:lstStyle/>
              <a:p>
                <a:r>
                  <a:rPr lang="en-US">
                    <a:noFill/>
                  </a:rPr>
                  <a:t> </a:t>
                </a:r>
              </a:p>
            </p:txBody>
          </p:sp>
        </mc:Fallback>
      </mc:AlternateContent>
      <p:sp>
        <p:nvSpPr>
          <p:cNvPr id="14" name="Curved Up Arrow 13"/>
          <p:cNvSpPr/>
          <p:nvPr/>
        </p:nvSpPr>
        <p:spPr bwMode="auto">
          <a:xfrm rot="10800000">
            <a:off x="5181600" y="3276265"/>
            <a:ext cx="2582449" cy="794694"/>
          </a:xfrm>
          <a:prstGeom prst="curvedUp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rot="7194711">
            <a:off x="3791273" y="3149384"/>
            <a:ext cx="215906" cy="1192829"/>
          </a:xfrm>
          <a:prstGeom prst="downArrow">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5410200" y="2854983"/>
                <a:ext cx="2487348" cy="369332"/>
              </a:xfrm>
              <a:prstGeom prst="rect">
                <a:avLst/>
              </a:prstGeom>
              <a:noFill/>
            </p:spPr>
            <p:txBody>
              <a:bodyPr wrap="none" rtlCol="0">
                <a:spAutoFit/>
              </a:bodyPr>
              <a:lstStyle/>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𝑅</m:t>
                        </m:r>
                      </m:e>
                      <m:sub>
                        <m:r>
                          <a:rPr lang="en-US" i="1">
                            <a:solidFill>
                              <a:schemeClr val="bg1"/>
                            </a:solidFill>
                            <a:latin typeface="Cambria Math"/>
                          </a:rPr>
                          <m:t>2</m:t>
                        </m:r>
                      </m:sub>
                    </m:sSub>
                  </m:oMath>
                </a14:m>
                <a:r>
                  <a:rPr lang="en-US" dirty="0" smtClean="0">
                    <a:solidFill>
                      <a:schemeClr val="bg1"/>
                    </a:solidFill>
                  </a:rPr>
                  <a:t> is a post-fixed point</a:t>
                </a:r>
              </a:p>
            </p:txBody>
          </p:sp>
        </mc:Choice>
        <mc:Fallback xmlns="">
          <p:sp>
            <p:nvSpPr>
              <p:cNvPr id="17" name="TextBox 16"/>
              <p:cNvSpPr txBox="1">
                <a:spLocks noRot="1" noChangeAspect="1" noMove="1" noResize="1" noEditPoints="1" noAdjustHandles="1" noChangeArrowheads="1" noChangeShapeType="1" noTextEdit="1"/>
              </p:cNvSpPr>
              <p:nvPr/>
            </p:nvSpPr>
            <p:spPr>
              <a:xfrm>
                <a:off x="5410200" y="2854983"/>
                <a:ext cx="2487348" cy="369332"/>
              </a:xfrm>
              <a:prstGeom prst="rect">
                <a:avLst/>
              </a:prstGeom>
              <a:blipFill rotWithShape="0">
                <a:blip r:embed="rId5"/>
                <a:stretch>
                  <a:fillRect t="-8197" r="-147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181337" y="2906932"/>
                <a:ext cx="1435778" cy="369332"/>
              </a:xfrm>
              <a:prstGeom prst="rect">
                <a:avLst/>
              </a:prstGeom>
              <a:noFill/>
            </p:spPr>
            <p:txBody>
              <a:bodyPr wrap="none" rtlCol="0">
                <a:spAutoFit/>
              </a:bodyPr>
              <a:lstStyle/>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a:rPr>
                          <m:t>𝑅</m:t>
                        </m:r>
                      </m:e>
                      <m:sub>
                        <m:r>
                          <a:rPr lang="en-US" i="1">
                            <a:solidFill>
                              <a:schemeClr val="bg1"/>
                            </a:solidFill>
                            <a:latin typeface="Cambria Math"/>
                          </a:rPr>
                          <m:t>2</m:t>
                        </m:r>
                      </m:sub>
                    </m:sSub>
                  </m:oMath>
                </a14:m>
                <a:r>
                  <a:rPr lang="en-US" dirty="0" smtClean="0">
                    <a:solidFill>
                      <a:schemeClr val="bg1"/>
                    </a:solidFill>
                  </a:rPr>
                  <a:t> implies </a:t>
                </a:r>
                <a14:m>
                  <m:oMath xmlns:m="http://schemas.openxmlformats.org/officeDocument/2006/math">
                    <m:r>
                      <a:rPr lang="en-US" i="1" dirty="0" smtClean="0">
                        <a:solidFill>
                          <a:schemeClr val="bg1"/>
                        </a:solidFill>
                        <a:latin typeface="Cambria Math"/>
                      </a:rPr>
                      <m:t>𝑆</m:t>
                    </m:r>
                  </m:oMath>
                </a14:m>
                <a:endParaRPr lang="en-US" dirty="0" smtClean="0">
                  <a:solidFill>
                    <a:schemeClr val="bg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81337" y="2906932"/>
                <a:ext cx="1435778" cy="369332"/>
              </a:xfrm>
              <a:prstGeom prst="rect">
                <a:avLst/>
              </a:prstGeom>
              <a:blipFill rotWithShape="0">
                <a:blip r:embed="rId6"/>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091905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541855"/>
                    <a:gridCol w="422894"/>
                    <a:gridCol w="483607"/>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541855"/>
                    <a:gridCol w="422894"/>
                    <a:gridCol w="483607"/>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2174" r="-1363768" b="-677778"/>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7777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77778"/>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0593" t="-203226" r="-399209" b="-48709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8709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87097"/>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2174" t="-298413" r="-1363768"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298413" r="-275325" b="-3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2500" t="-398413" r="-1076250"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52174" t="-498413" r="-1363768"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0593" t="-352336" r="-399209"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7458"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7458" cy="369332"/>
              </a:xfrm>
              <a:prstGeom prst="rect">
                <a:avLst/>
              </a:prstGeom>
              <a:blipFill rotWithShape="0">
                <a:blip r:embed="rId4"/>
                <a:stretch>
                  <a:fillRect l="-1452"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26796563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541855"/>
                    <a:gridCol w="422894"/>
                    <a:gridCol w="483607"/>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75000"/>
                                      </a:schemeClr>
                                    </a:solidFill>
                                    <a:latin typeface="Cambria Math"/>
                                  </a:rPr>
                                  <m:t>↖</m:t>
                                </m:r>
                              </m:oMath>
                            </m:oMathPara>
                          </a14:m>
                          <a:endParaRPr lang="en-US" dirty="0">
                            <a:solidFill>
                              <a:schemeClr val="tx1">
                                <a:lumMod val="75000"/>
                              </a:schemeClr>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541855"/>
                    <a:gridCol w="422894"/>
                    <a:gridCol w="483607"/>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2174" r="-1363768" b="-677778"/>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7777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77778"/>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0593" t="-203226" r="-399209" b="-48709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8709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87097"/>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2174" t="-298413" r="-1363768"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298413" r="-275325" b="-3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2500" t="-398413" r="-1076250"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552174" t="-498413" r="-1363768"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0593" t="-352336" r="-399209"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22206415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75000"/>
                                      </a:schemeClr>
                                    </a:solidFill>
                                    <a:latin typeface="Cambria Math"/>
                                  </a:rPr>
                                  <m:t>↖</m:t>
                                </m:r>
                              </m:oMath>
                            </m:oMathPara>
                          </a14:m>
                          <a:endParaRPr lang="en-US" dirty="0">
                            <a:solidFill>
                              <a:schemeClr val="tx1">
                                <a:lumMod val="75000"/>
                              </a:schemeClr>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75000"/>
                                      </a:schemeClr>
                                    </a:solidFill>
                                    <a:latin typeface="Cambria Math"/>
                                  </a:rPr>
                                  <m:t>↗</m:t>
                                </m:r>
                              </m:oMath>
                            </m:oMathPara>
                          </a14:m>
                          <a:endParaRPr lang="en-US" dirty="0">
                            <a:solidFill>
                              <a:schemeClr val="tx1">
                                <a:lumMod val="75000"/>
                              </a:schemeClr>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tx1">
                                        <a:lumMod val="75000"/>
                                      </a:schemeClr>
                                    </a:solidFill>
                                    <a:latin typeface="Cambria Math"/>
                                  </a:rPr>
                                  <m:t>↖</m:t>
                                </m:r>
                              </m:oMath>
                            </m:oMathPara>
                          </a14:m>
                          <a:endParaRPr lang="en-US" sz="1800" dirty="0">
                            <a:solidFill>
                              <a:schemeClr val="tx1">
                                <a:lumMod val="75000"/>
                              </a:schemeClr>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r="-892857" b="-66825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6825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6825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84768" t="-203226" r="-736424" b="-477419"/>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77419"/>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77419"/>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t="-298413" r="-892857"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298413" r="-275325" b="-3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81295" t="-398413" r="-619424" b="-269841"/>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49107" t="-498413" r="-892857"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84768" t="-352336" r="-73642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37594662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75000"/>
                                      </a:schemeClr>
                                    </a:solidFill>
                                    <a:latin typeface="Cambria Math"/>
                                  </a:rPr>
                                  <m:t>↖</m:t>
                                </m:r>
                              </m:oMath>
                            </m:oMathPara>
                          </a14:m>
                          <a:endParaRPr lang="en-US" dirty="0">
                            <a:solidFill>
                              <a:schemeClr val="tx1">
                                <a:lumMod val="75000"/>
                              </a:schemeClr>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85000"/>
                                      </a:schemeClr>
                                    </a:solidFill>
                                    <a:latin typeface="Cambria Math"/>
                                  </a:rPr>
                                  <m:t>↗</m:t>
                                </m:r>
                              </m:oMath>
                            </m:oMathPara>
                          </a14:m>
                          <a:endParaRPr lang="en-US" dirty="0">
                            <a:solidFill>
                              <a:schemeClr val="tx1">
                                <a:lumMod val="85000"/>
                              </a:schemeClr>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tx1">
                                        <a:lumMod val="75000"/>
                                      </a:schemeClr>
                                    </a:solidFill>
                                    <a:latin typeface="Cambria Math"/>
                                  </a:rPr>
                                  <m:t>↖</m:t>
                                </m:r>
                              </m:oMath>
                            </m:oMathPara>
                          </a14:m>
                          <a:endParaRPr lang="en-US" sz="1800" dirty="0">
                            <a:solidFill>
                              <a:schemeClr val="tx1">
                                <a:lumMod val="75000"/>
                              </a:schemeClr>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r="-892857" b="-66825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6825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6825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84768" t="-203226" r="-736424" b="-477419"/>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77419"/>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77419"/>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t="-298413" r="-892857"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298413" r="-275325" b="-3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81295" t="-398413" r="-619424" b="-269841"/>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49107" t="-498413" r="-892857"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84768" t="-352336" r="-73642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Tree>
    <p:extLst>
      <p:ext uri="{BB962C8B-B14F-4D97-AF65-F5344CB8AC3E}">
        <p14:creationId xmlns:p14="http://schemas.microsoft.com/office/powerpoint/2010/main" val="398994877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tx1">
                                        <a:lumMod val="75000"/>
                                      </a:schemeClr>
                                    </a:solidFill>
                                    <a:latin typeface="Cambria Math"/>
                                  </a:rPr>
                                  <m:t>↖</m:t>
                                </m:r>
                              </m:oMath>
                            </m:oMathPara>
                          </a14:m>
                          <a:endParaRPr lang="en-US" dirty="0">
                            <a:solidFill>
                              <a:schemeClr val="tx1">
                                <a:lumMod val="75000"/>
                              </a:schemeClr>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tx1">
                                        <a:lumMod val="75000"/>
                                      </a:schemeClr>
                                    </a:solidFill>
                                    <a:latin typeface="Cambria Math"/>
                                  </a:rPr>
                                  <m:t>↖</m:t>
                                </m:r>
                              </m:oMath>
                            </m:oMathPara>
                          </a14:m>
                          <a:endParaRPr lang="en-US" sz="1800" dirty="0">
                            <a:solidFill>
                              <a:schemeClr val="tx1">
                                <a:lumMod val="75000"/>
                              </a:schemeClr>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r="-892857" b="-66825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6825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6825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84768" t="-203226" r="-736424" b="-477419"/>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77419"/>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77419"/>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t="-298413" r="-892857"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431169" t="-298413" r="-275325" b="-3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81295" t="-398413" r="-619424" b="-269841"/>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49107" t="-498413" r="-892857"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84768" t="-352336" r="-73642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
        <p:nvSpPr>
          <p:cNvPr id="4" name="Right Arrow 3"/>
          <p:cNvSpPr/>
          <p:nvPr/>
        </p:nvSpPr>
        <p:spPr bwMode="auto">
          <a:xfrm rot="3090231">
            <a:off x="5246865" y="3646537"/>
            <a:ext cx="817156" cy="1752600"/>
          </a:xfrm>
          <a:prstGeom prst="rightArrow">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4038600" y="3080266"/>
            <a:ext cx="1941557" cy="369332"/>
          </a:xfrm>
          <a:prstGeom prst="rect">
            <a:avLst/>
          </a:prstGeom>
          <a:noFill/>
        </p:spPr>
        <p:txBody>
          <a:bodyPr wrap="none" rtlCol="0">
            <a:spAutoFit/>
          </a:bodyPr>
          <a:lstStyle/>
          <a:p>
            <a:r>
              <a:rPr lang="en-US" dirty="0" smtClean="0">
                <a:solidFill>
                  <a:schemeClr val="bg1"/>
                </a:solidFill>
              </a:rPr>
              <a:t>Monotonicity of </a:t>
            </a:r>
            <a:r>
              <a:rPr lang="en-US" i="1" dirty="0" smtClean="0">
                <a:solidFill>
                  <a:schemeClr val="bg1"/>
                </a:solidFill>
              </a:rPr>
              <a:t>F</a:t>
            </a:r>
            <a:endParaRPr lang="en-US" dirty="0" smtClean="0">
              <a:solidFill>
                <a:schemeClr val="bg1"/>
              </a:solidFill>
            </a:endParaRPr>
          </a:p>
        </p:txBody>
      </p:sp>
    </p:spTree>
    <p:extLst>
      <p:ext uri="{BB962C8B-B14F-4D97-AF65-F5344CB8AC3E}">
        <p14:creationId xmlns:p14="http://schemas.microsoft.com/office/powerpoint/2010/main" val="39715856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using Z3 for </a:t>
            </a:r>
            <a:r>
              <a:rPr lang="en-US" dirty="0" err="1" smtClean="0"/>
              <a:t>fixedpoints</a:t>
            </a:r>
            <a:endParaRPr lang="en-US" dirty="0"/>
          </a:p>
        </p:txBody>
      </p:sp>
      <p:pic>
        <p:nvPicPr>
          <p:cNvPr id="9" name="Picture 2"/>
          <p:cNvPicPr>
            <a:picLocks noChangeAspect="1" noChangeArrowheads="1"/>
          </p:cNvPicPr>
          <p:nvPr/>
        </p:nvPicPr>
        <p:blipFill>
          <a:blip r:embed="rId2" cstate="print"/>
          <a:srcRect/>
          <a:stretch>
            <a:fillRect/>
          </a:stretch>
        </p:blipFill>
        <p:spPr bwMode="auto">
          <a:xfrm>
            <a:off x="3689509" y="5305127"/>
            <a:ext cx="1468636" cy="655001"/>
          </a:xfrm>
          <a:prstGeom prst="rect">
            <a:avLst/>
          </a:prstGeom>
          <a:noFill/>
          <a:ln w="9525">
            <a:noFill/>
            <a:miter lim="800000"/>
            <a:headEnd/>
            <a:tailEnd/>
          </a:ln>
          <a:effectLst/>
        </p:spPr>
      </p:pic>
      <p:sp>
        <p:nvSpPr>
          <p:cNvPr id="10" name="TextBox 9"/>
          <p:cNvSpPr txBox="1"/>
          <p:nvPr/>
        </p:nvSpPr>
        <p:spPr>
          <a:xfrm>
            <a:off x="3620979" y="1371600"/>
            <a:ext cx="1605696" cy="584775"/>
          </a:xfrm>
          <a:prstGeom prst="rect">
            <a:avLst/>
          </a:prstGeom>
          <a:noFill/>
        </p:spPr>
        <p:txBody>
          <a:bodyPr wrap="none" rtlCol="0">
            <a:spAutoFit/>
          </a:bodyPr>
          <a:lstStyle/>
          <a:p>
            <a:r>
              <a:rPr lang="en-US" sz="3200" b="1" dirty="0" err="1" smtClean="0">
                <a:solidFill>
                  <a:schemeClr val="accent6">
                    <a:lumMod val="50000"/>
                  </a:schemeClr>
                </a:solidFill>
              </a:rPr>
              <a:t>SLAyer</a:t>
            </a:r>
            <a:endParaRPr lang="en-US" sz="3200" b="1" dirty="0" smtClean="0">
              <a:solidFill>
                <a:schemeClr val="accent6">
                  <a:lumMod val="50000"/>
                </a:schemeClr>
              </a:solidFill>
            </a:endParaRPr>
          </a:p>
        </p:txBody>
      </p:sp>
      <p:sp>
        <p:nvSpPr>
          <p:cNvPr id="11" name="TextBox 10"/>
          <p:cNvSpPr txBox="1"/>
          <p:nvPr/>
        </p:nvSpPr>
        <p:spPr>
          <a:xfrm>
            <a:off x="3620979" y="4139625"/>
            <a:ext cx="1348446" cy="584775"/>
          </a:xfrm>
          <a:prstGeom prst="rect">
            <a:avLst/>
          </a:prstGeom>
          <a:noFill/>
        </p:spPr>
        <p:txBody>
          <a:bodyPr wrap="none" rtlCol="0">
            <a:spAutoFit/>
          </a:bodyPr>
          <a:lstStyle/>
          <a:p>
            <a:r>
              <a:rPr lang="en-US" sz="3200" b="1" dirty="0" smtClean="0">
                <a:solidFill>
                  <a:schemeClr val="accent6">
                    <a:lumMod val="50000"/>
                  </a:schemeClr>
                </a:solidFill>
              </a:rPr>
              <a:t>SAGE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287" y="4623375"/>
            <a:ext cx="2236940" cy="546807"/>
          </a:xfrm>
          <a:prstGeom prst="rect">
            <a:avLst/>
          </a:prstGeom>
        </p:spPr>
      </p:pic>
      <p:pic>
        <p:nvPicPr>
          <p:cNvPr id="13" name="Picture 12" descr="yogi_logo.jpg"/>
          <p:cNvPicPr>
            <a:picLocks noChangeAspect="1"/>
          </p:cNvPicPr>
          <p:nvPr/>
        </p:nvPicPr>
        <p:blipFill>
          <a:blip r:embed="rId4" cstate="print"/>
          <a:stretch>
            <a:fillRect/>
          </a:stretch>
        </p:blipFill>
        <p:spPr>
          <a:xfrm>
            <a:off x="3573928" y="1889661"/>
            <a:ext cx="1689100" cy="83596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852" y="3253270"/>
            <a:ext cx="1028700" cy="942975"/>
          </a:xfrm>
          <a:prstGeom prst="rect">
            <a:avLst/>
          </a:prstGeom>
        </p:spPr>
      </p:pic>
      <p:sp>
        <p:nvSpPr>
          <p:cNvPr id="62" name="Rounded Rectangle 61"/>
          <p:cNvSpPr/>
          <p:nvPr/>
        </p:nvSpPr>
        <p:spPr bwMode="auto">
          <a:xfrm>
            <a:off x="6780756" y="3429000"/>
            <a:ext cx="1829844" cy="77441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Predicate Based </a:t>
            </a: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MC</a:t>
            </a:r>
          </a:p>
        </p:txBody>
      </p:sp>
      <p:sp>
        <p:nvSpPr>
          <p:cNvPr id="63" name="Rounded Rectangle 62"/>
          <p:cNvSpPr/>
          <p:nvPr/>
        </p:nvSpPr>
        <p:spPr bwMode="auto">
          <a:xfrm>
            <a:off x="467734" y="1752600"/>
            <a:ext cx="1676400" cy="77441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Sep.</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Logic</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Rounded Rectangle 63"/>
          <p:cNvSpPr/>
          <p:nvPr/>
        </p:nvSpPr>
        <p:spPr bwMode="auto">
          <a:xfrm>
            <a:off x="6781800" y="6083587"/>
            <a:ext cx="1829845" cy="77441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Interpolating</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MC</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Rounded Rectangle 64"/>
          <p:cNvSpPr/>
          <p:nvPr/>
        </p:nvSpPr>
        <p:spPr bwMode="auto">
          <a:xfrm>
            <a:off x="6781800" y="4343400"/>
            <a:ext cx="1832992" cy="77441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BDD MC</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7" name="Straight Connector 66"/>
          <p:cNvCxnSpPr>
            <a:stCxn id="10" idx="3"/>
          </p:cNvCxnSpPr>
          <p:nvPr/>
        </p:nvCxnSpPr>
        <p:spPr>
          <a:xfrm>
            <a:off x="5226675" y="1663988"/>
            <a:ext cx="1568291" cy="6128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0" idx="3"/>
          </p:cNvCxnSpPr>
          <p:nvPr/>
        </p:nvCxnSpPr>
        <p:spPr>
          <a:xfrm>
            <a:off x="5226675" y="1663988"/>
            <a:ext cx="1554081" cy="2532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3"/>
          </p:cNvCxnSpPr>
          <p:nvPr/>
        </p:nvCxnSpPr>
        <p:spPr>
          <a:xfrm flipV="1">
            <a:off x="5263028" y="2276868"/>
            <a:ext cx="1517728" cy="307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3" idx="3"/>
            <a:endCxn id="62" idx="1"/>
          </p:cNvCxnSpPr>
          <p:nvPr/>
        </p:nvCxnSpPr>
        <p:spPr>
          <a:xfrm>
            <a:off x="5263028" y="2307642"/>
            <a:ext cx="1517728" cy="15085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1" idx="3"/>
            <a:endCxn id="62" idx="1"/>
          </p:cNvCxnSpPr>
          <p:nvPr/>
        </p:nvCxnSpPr>
        <p:spPr>
          <a:xfrm flipV="1">
            <a:off x="4969425" y="3816207"/>
            <a:ext cx="1811331" cy="6158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2" idx="3"/>
            <a:endCxn id="61" idx="1"/>
          </p:cNvCxnSpPr>
          <p:nvPr/>
        </p:nvCxnSpPr>
        <p:spPr>
          <a:xfrm flipV="1">
            <a:off x="5455227" y="2978007"/>
            <a:ext cx="1358089" cy="1918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65" idx="1"/>
          </p:cNvCxnSpPr>
          <p:nvPr/>
        </p:nvCxnSpPr>
        <p:spPr>
          <a:xfrm flipV="1">
            <a:off x="5294530" y="4730607"/>
            <a:ext cx="1487270" cy="5374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73506" y="1263134"/>
            <a:ext cx="1441420" cy="369332"/>
          </a:xfrm>
          <a:prstGeom prst="rect">
            <a:avLst/>
          </a:prstGeom>
          <a:noFill/>
        </p:spPr>
        <p:txBody>
          <a:bodyPr wrap="none" rtlCol="0">
            <a:spAutoFit/>
          </a:bodyPr>
          <a:lstStyle/>
          <a:p>
            <a:r>
              <a:rPr lang="en-US" b="1" dirty="0" smtClean="0">
                <a:solidFill>
                  <a:schemeClr val="bg1"/>
                </a:solidFill>
              </a:rPr>
              <a:t>Fixed-Point</a:t>
            </a:r>
          </a:p>
        </p:txBody>
      </p:sp>
      <p:sp>
        <p:nvSpPr>
          <p:cNvPr id="55" name="TextBox 54"/>
          <p:cNvSpPr txBox="1"/>
          <p:nvPr/>
        </p:nvSpPr>
        <p:spPr>
          <a:xfrm>
            <a:off x="381000" y="1263134"/>
            <a:ext cx="1620957" cy="369332"/>
          </a:xfrm>
          <a:prstGeom prst="rect">
            <a:avLst/>
          </a:prstGeom>
          <a:noFill/>
        </p:spPr>
        <p:txBody>
          <a:bodyPr wrap="none" rtlCol="0">
            <a:spAutoFit/>
          </a:bodyPr>
          <a:lstStyle/>
          <a:p>
            <a:r>
              <a:rPr lang="en-US" b="1" dirty="0" smtClean="0">
                <a:solidFill>
                  <a:schemeClr val="bg1"/>
                </a:solidFill>
              </a:rPr>
              <a:t>Methodology</a:t>
            </a:r>
          </a:p>
        </p:txBody>
      </p:sp>
      <p:sp>
        <p:nvSpPr>
          <p:cNvPr id="57" name="Rounded Rectangle 56"/>
          <p:cNvSpPr/>
          <p:nvPr/>
        </p:nvSpPr>
        <p:spPr bwMode="auto">
          <a:xfrm>
            <a:off x="6803939" y="1752600"/>
            <a:ext cx="1806660" cy="77441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Abstract Interpretation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9" name="Rounded Rectangle 58"/>
          <p:cNvSpPr/>
          <p:nvPr/>
        </p:nvSpPr>
        <p:spPr bwMode="auto">
          <a:xfrm>
            <a:off x="467734" y="2766471"/>
            <a:ext cx="1676400" cy="77441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Simulation</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Relation</a:t>
            </a:r>
          </a:p>
        </p:txBody>
      </p:sp>
      <p:sp>
        <p:nvSpPr>
          <p:cNvPr id="61" name="Rounded Rectangle 60"/>
          <p:cNvSpPr/>
          <p:nvPr/>
        </p:nvSpPr>
        <p:spPr bwMode="auto">
          <a:xfrm>
            <a:off x="6813316" y="2590800"/>
            <a:ext cx="1797283" cy="774413"/>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Logic Programming</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Connector 65"/>
          <p:cNvCxnSpPr>
            <a:endCxn id="57" idx="1"/>
          </p:cNvCxnSpPr>
          <p:nvPr/>
        </p:nvCxnSpPr>
        <p:spPr>
          <a:xfrm flipV="1">
            <a:off x="5316669" y="2139807"/>
            <a:ext cx="1487270" cy="3492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62" idx="1"/>
          </p:cNvCxnSpPr>
          <p:nvPr/>
        </p:nvCxnSpPr>
        <p:spPr>
          <a:xfrm flipV="1">
            <a:off x="5315271" y="3816207"/>
            <a:ext cx="1465485" cy="26381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bwMode="auto">
          <a:xfrm>
            <a:off x="457200" y="5962219"/>
            <a:ext cx="1676400" cy="77441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Houdini</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6" name="Rounded Rectangle 75"/>
          <p:cNvSpPr/>
          <p:nvPr/>
        </p:nvSpPr>
        <p:spPr bwMode="auto">
          <a:xfrm>
            <a:off x="6794966" y="5245387"/>
            <a:ext cx="1806660" cy="77441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tx1"/>
                </a:solidFill>
                <a:effectLst>
                  <a:outerShdw blurRad="38100" dist="38100" dir="2700000" algn="tl">
                    <a:srgbClr val="000000">
                      <a:alpha val="43137"/>
                    </a:srgbClr>
                  </a:outerShdw>
                </a:effectLst>
                <a:latin typeface="Segoe" pitchFamily="34" charset="0"/>
              </a:rPr>
              <a:t>Datalog</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8" name="TextBox 77"/>
          <p:cNvSpPr txBox="1"/>
          <p:nvPr/>
        </p:nvSpPr>
        <p:spPr>
          <a:xfrm>
            <a:off x="3429000" y="2755363"/>
            <a:ext cx="2484976" cy="584775"/>
          </a:xfrm>
          <a:prstGeom prst="rect">
            <a:avLst/>
          </a:prstGeom>
          <a:noFill/>
        </p:spPr>
        <p:txBody>
          <a:bodyPr wrap="none" rtlCol="0">
            <a:spAutoFit/>
          </a:bodyPr>
          <a:lstStyle/>
          <a:p>
            <a:r>
              <a:rPr lang="en-US" sz="3200" b="1" dirty="0" err="1" smtClean="0">
                <a:solidFill>
                  <a:schemeClr val="accent6">
                    <a:lumMod val="50000"/>
                  </a:schemeClr>
                </a:solidFill>
              </a:rPr>
              <a:t>GateKeeper</a:t>
            </a:r>
            <a:endParaRPr lang="en-US" sz="3200" b="1" dirty="0" smtClean="0">
              <a:solidFill>
                <a:schemeClr val="accent6">
                  <a:lumMod val="50000"/>
                </a:schemeClr>
              </a:solidFill>
            </a:endParaRPr>
          </a:p>
        </p:txBody>
      </p:sp>
      <p:cxnSp>
        <p:nvCxnSpPr>
          <p:cNvPr id="80" name="Straight Connector 79"/>
          <p:cNvCxnSpPr>
            <a:stCxn id="76" idx="1"/>
          </p:cNvCxnSpPr>
          <p:nvPr/>
        </p:nvCxnSpPr>
        <p:spPr>
          <a:xfrm flipH="1" flipV="1">
            <a:off x="5874690" y="3172277"/>
            <a:ext cx="920276" cy="2460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043842" y="2276868"/>
            <a:ext cx="1736914" cy="1539338"/>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bwMode="auto">
          <a:xfrm>
            <a:off x="457200" y="3772742"/>
            <a:ext cx="1676400" cy="77441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Summaries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0" name="Rounded Rectangle 89"/>
          <p:cNvSpPr/>
          <p:nvPr/>
        </p:nvSpPr>
        <p:spPr bwMode="auto">
          <a:xfrm>
            <a:off x="457200" y="4860339"/>
            <a:ext cx="1676400" cy="77441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Abstraction</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Refinement</a:t>
            </a:r>
          </a:p>
        </p:txBody>
      </p:sp>
      <p:cxnSp>
        <p:nvCxnSpPr>
          <p:cNvPr id="38" name="Straight Connector 37"/>
          <p:cNvCxnSpPr/>
          <p:nvPr/>
        </p:nvCxnSpPr>
        <p:spPr>
          <a:xfrm flipH="1" flipV="1">
            <a:off x="5181751" y="6512004"/>
            <a:ext cx="1482626" cy="25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87" t="23082" r="47124" b="59329"/>
          <a:stretch/>
        </p:blipFill>
        <p:spPr bwMode="auto">
          <a:xfrm>
            <a:off x="3369335" y="6287629"/>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411760" y="5841268"/>
            <a:ext cx="4035079" cy="584775"/>
          </a:xfrm>
          <a:prstGeom prst="rect">
            <a:avLst/>
          </a:prstGeom>
          <a:noFill/>
        </p:spPr>
        <p:txBody>
          <a:bodyPr wrap="none" rtlCol="0">
            <a:spAutoFit/>
          </a:bodyPr>
          <a:lstStyle/>
          <a:p>
            <a:r>
              <a:rPr lang="en-US" sz="3200" b="1" dirty="0" smtClean="0">
                <a:solidFill>
                  <a:schemeClr val="accent6">
                    <a:lumMod val="50000"/>
                  </a:schemeClr>
                </a:solidFill>
              </a:rPr>
              <a:t>Havoc </a:t>
            </a:r>
            <a:r>
              <a:rPr lang="en-US" sz="3200" b="1" dirty="0" err="1" smtClean="0">
                <a:solidFill>
                  <a:schemeClr val="accent6">
                    <a:lumMod val="50000"/>
                  </a:schemeClr>
                </a:solidFill>
              </a:rPr>
              <a:t>Poirot</a:t>
            </a:r>
            <a:r>
              <a:rPr lang="en-US" sz="3200" b="1" dirty="0" smtClean="0">
                <a:solidFill>
                  <a:schemeClr val="accent6">
                    <a:lumMod val="50000"/>
                  </a:schemeClr>
                </a:solidFill>
              </a:rPr>
              <a:t> Corral</a:t>
            </a:r>
          </a:p>
        </p:txBody>
      </p:sp>
    </p:spTree>
    <p:extLst>
      <p:ext uri="{BB962C8B-B14F-4D97-AF65-F5344CB8AC3E}">
        <p14:creationId xmlns:p14="http://schemas.microsoft.com/office/powerpoint/2010/main" val="29922018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tx1">
                                        <a:lumMod val="75000"/>
                                      </a:schemeClr>
                                    </a:solidFill>
                                    <a:latin typeface="Cambria Math"/>
                                  </a:rPr>
                                  <m:t>↖</m:t>
                                </m:r>
                              </m:oMath>
                            </m:oMathPara>
                          </a14:m>
                          <a:endParaRPr lang="en-US" sz="1800" dirty="0">
                            <a:solidFill>
                              <a:schemeClr val="tx1">
                                <a:lumMod val="75000"/>
                              </a:schemeClr>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r="-892857" b="-66825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6825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6825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84768" t="-203226" r="-736424" b="-477419"/>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77419"/>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77419"/>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t="-298413" r="-892857"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431169" t="-298413" r="-275325" b="-3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81295" t="-398413" r="-619424" b="-269841"/>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49107" t="-498413" r="-892857"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84768" t="-352336" r="-73642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
        <p:nvSpPr>
          <p:cNvPr id="8" name="Curved Right Arrow 7"/>
          <p:cNvSpPr/>
          <p:nvPr/>
        </p:nvSpPr>
        <p:spPr bwMode="auto">
          <a:xfrm rot="11607193">
            <a:off x="7047800" y="3418167"/>
            <a:ext cx="803128" cy="2045040"/>
          </a:xfrm>
          <a:prstGeom prst="curvedRightArrow">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358721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b="0" i="0" smtClean="0">
                                        <a:solidFill>
                                          <a:schemeClr val="bg1"/>
                                        </a:solidFill>
                                        <a:latin typeface="Cambria Math"/>
                                      </a:rPr>
                                      <m:t>3</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oMath>
                            </m:oMathPara>
                          </a14:m>
                          <a:endParaRPr lang="en-US" dirty="0">
                            <a:solidFill>
                              <a:schemeClr val="bg1"/>
                            </a:solidFill>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b="0" i="1" smtClean="0">
                                    <a:solidFill>
                                      <a:schemeClr val="bg1"/>
                                    </a:solidFill>
                                    <a:latin typeface="Cambria Math"/>
                                  </a:rPr>
                                  <m:t>∧</m:t>
                                </m:r>
                                <m:r>
                                  <a:rPr lang="en-US" b="0" i="1" smtClean="0">
                                    <a:solidFill>
                                      <a:schemeClr val="bg1"/>
                                    </a:solidFill>
                                    <a:latin typeface="Cambria Math"/>
                                  </a:rPr>
                                  <m:t>𝜑</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92934"/>
                    <a:gridCol w="914400"/>
                    <a:gridCol w="685800"/>
                    <a:gridCol w="844123"/>
                    <a:gridCol w="525187"/>
                    <a:gridCol w="1208437"/>
                    <a:gridCol w="583504"/>
                    <a:gridCol w="1167007"/>
                    <a:gridCol w="472342"/>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r="-892857" b="-668254"/>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473958" r="-150521" b="-668254"/>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616279" t="-100000" r="-901163"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100000" r="-501042" b="-56825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431169" t="-100000" r="-275325" b="-56825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84768" t="-203226" r="-736424" b="-477419"/>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11111" t="-203226" r="-291414" b="-477419"/>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77419"/>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249107" t="-298413" r="-892857" b="-3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298413" r="-901163"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847917" t="-298413" r="-501042" b="-369841"/>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1431169" t="-298413" r="-275325" b="-3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281295" t="-398413" r="-619424" b="-269841"/>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3958" t="-398413" r="-150521" b="-26984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49107" t="-498413" r="-892857"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616279" t="-498413" r="-901163"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847917" t="-498413" r="-501042"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84768" t="-352336" r="-73642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311111" t="-352336" r="-291414"/>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2841321" y="6172200"/>
                <a:ext cx="3351046" cy="369332"/>
              </a:xfrm>
              <a:prstGeom prst="rect">
                <a:avLst/>
              </a:prstGeom>
              <a:noFill/>
            </p:spPr>
            <p:txBody>
              <a:bodyPr wrap="none" rtlCol="0">
                <a:spAutoFit/>
              </a:bodyPr>
              <a:lstStyle/>
              <a:p>
                <a:r>
                  <a:rPr lang="en-US" b="1" dirty="0" smtClean="0">
                    <a:solidFill>
                      <a:schemeClr val="bg1"/>
                    </a:solidFill>
                  </a:rPr>
                  <a:t>Induction </a:t>
                </a:r>
                <a:r>
                  <a:rPr lang="en-US" dirty="0" smtClean="0">
                    <a:solidFill>
                      <a:schemeClr val="bg1"/>
                    </a:solidFill>
                  </a:rPr>
                  <a:t>w</a:t>
                </a:r>
                <a14:m>
                  <m:oMath xmlns:m="http://schemas.openxmlformats.org/officeDocument/2006/math">
                    <m:r>
                      <m:rPr>
                        <m:sty m:val="p"/>
                      </m:rPr>
                      <a:rPr lang="en-US" b="0" i="0" smtClean="0">
                        <a:solidFill>
                          <a:schemeClr val="bg1"/>
                        </a:solidFill>
                        <a:latin typeface="Cambria Math"/>
                      </a:rPr>
                      <m:t>hen</m:t>
                    </m:r>
                    <m:r>
                      <a:rPr lang="en-US" b="0" i="0"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𝐹</m:t>
                        </m:r>
                        <m:r>
                          <a:rPr lang="en-US" b="0" i="1" smtClean="0">
                            <a:solidFill>
                              <a:schemeClr val="bg1"/>
                            </a:solidFill>
                            <a:latin typeface="Cambria Math"/>
                          </a:rPr>
                          <m:t>(</m:t>
                        </m:r>
                        <m:r>
                          <a:rPr lang="en-US" b="0" i="1" smtClean="0">
                            <a:solidFill>
                              <a:schemeClr val="bg1"/>
                            </a:solidFill>
                            <a:latin typeface="Cambria Math"/>
                          </a:rPr>
                          <m:t>𝑅</m:t>
                        </m:r>
                      </m:e>
                      <m:sub>
                        <m:r>
                          <a:rPr lang="en-US" b="0" i="1" smtClean="0">
                            <a:solidFill>
                              <a:schemeClr val="bg1"/>
                            </a:solidFill>
                            <a:latin typeface="Cambria Math"/>
                          </a:rPr>
                          <m:t>2</m:t>
                        </m:r>
                      </m:sub>
                    </m:sSub>
                    <m:r>
                      <a:rPr lang="en-US" b="0" i="1" smtClean="0">
                        <a:solidFill>
                          <a:schemeClr val="bg1"/>
                        </a:solidFill>
                        <a:latin typeface="Cambria Math"/>
                      </a:rPr>
                      <m:t>∧</m:t>
                    </m:r>
                    <m:r>
                      <a:rPr lang="en-US" b="0" i="1" smtClean="0">
                        <a:solidFill>
                          <a:schemeClr val="bg1"/>
                        </a:solidFill>
                        <a:latin typeface="Cambria Math"/>
                      </a:rPr>
                      <m:t>𝜑</m:t>
                    </m:r>
                    <m:r>
                      <a:rPr lang="en-US" b="0" i="1" smtClean="0">
                        <a:solidFill>
                          <a:schemeClr val="bg1"/>
                        </a:solidFill>
                        <a:latin typeface="Cambria Math"/>
                      </a:rPr>
                      <m:t>)⇒</m:t>
                    </m:r>
                    <m:r>
                      <a:rPr lang="en-US" b="0" i="1" smtClean="0">
                        <a:solidFill>
                          <a:schemeClr val="bg1"/>
                        </a:solidFill>
                        <a:latin typeface="Cambria Math"/>
                      </a:rPr>
                      <m:t>𝜑</m:t>
                    </m:r>
                  </m:oMath>
                </a14:m>
                <a:endParaRPr lang="en-US" i="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321" y="6172200"/>
                <a:ext cx="3351046" cy="369332"/>
              </a:xfrm>
              <a:prstGeom prst="rect">
                <a:avLst/>
              </a:prstGeom>
              <a:blipFill rotWithShape="0">
                <a:blip r:embed="rId4"/>
                <a:stretch>
                  <a:fillRect l="-1455" t="-10000" b="-25000"/>
                </a:stretch>
              </a:blipFill>
            </p:spPr>
            <p:txBody>
              <a:bodyPr/>
              <a:lstStyle/>
              <a:p>
                <a:r>
                  <a:rPr lang="en-US">
                    <a:noFill/>
                  </a:rPr>
                  <a:t> </a:t>
                </a:r>
              </a:p>
            </p:txBody>
          </p:sp>
        </mc:Fallback>
      </mc:AlternateContent>
      <p:sp>
        <p:nvSpPr>
          <p:cNvPr id="8" name="Curved Right Arrow 7"/>
          <p:cNvSpPr/>
          <p:nvPr/>
        </p:nvSpPr>
        <p:spPr bwMode="auto">
          <a:xfrm rot="12661219">
            <a:off x="6338011" y="3278300"/>
            <a:ext cx="803128" cy="3065800"/>
          </a:xfrm>
          <a:prstGeom prst="curvedRightArrow">
            <a:avLst/>
          </a:prstGeom>
          <a:solidFill>
            <a:srgbClr val="FF0000"/>
          </a:solid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8869510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375633"/>
                    <a:gridCol w="457200"/>
                    <a:gridCol w="457200"/>
                    <a:gridCol w="304800"/>
                    <a:gridCol w="1752600"/>
                    <a:gridCol w="228600"/>
                    <a:gridCol w="1600200"/>
                    <a:gridCol w="228600"/>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a:solidFill>
                                          <a:schemeClr val="bg1"/>
                                        </a:solidFill>
                                        <a:latin typeface="Cambria Math"/>
                                      </a:rPr>
                                      <m:t>M</m:t>
                                    </m:r>
                                    <m:r>
                                      <a:rPr lang="en-US" i="1">
                                        <a:solidFill>
                                          <a:schemeClr val="bg1"/>
                                        </a:solidFill>
                                        <a:latin typeface="Cambria Math"/>
                                      </a:rPr>
                                      <m:t>⊨</m:t>
                                    </m:r>
                                    <m:r>
                                      <a:rPr lang="en-US">
                                        <a:solidFill>
                                          <a:schemeClr val="bg1"/>
                                        </a:solidFill>
                                        <a:latin typeface="Cambria Math"/>
                                      </a:rPr>
                                      <m:t>𝑅</m:t>
                                    </m:r>
                                  </m:e>
                                  <m:sub>
                                    <m:r>
                                      <a:rPr lang="en-US">
                                        <a:solidFill>
                                          <a:schemeClr val="bg1"/>
                                        </a:solidFill>
                                        <a:latin typeface="Cambria Math"/>
                                      </a:rPr>
                                      <m:t>3</m:t>
                                    </m:r>
                                  </m:sub>
                                </m:sSub>
                                <m:r>
                                  <a:rPr lang="en-US" i="1">
                                    <a:solidFill>
                                      <a:schemeClr val="bg1"/>
                                    </a:solidFill>
                                    <a:latin typeface="Cambria Math"/>
                                  </a:rPr>
                                  <m:t>∧¬</m:t>
                                </m:r>
                                <m:r>
                                  <a:rPr lang="en-US" i="1">
                                    <a:solidFill>
                                      <a:schemeClr val="bg1"/>
                                    </a:solidFill>
                                    <a:latin typeface="Cambria Math"/>
                                  </a:rPr>
                                  <m:t>𝑆</m:t>
                                </m:r>
                                <m:r>
                                  <m:rPr>
                                    <m:nor/>
                                  </m:rPr>
                                  <a:rPr lang="en-US" dirty="0">
                                    <a:solidFill>
                                      <a:schemeClr val="bg1"/>
                                    </a:solidFill>
                                  </a:rPr>
                                  <m:t> </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a:rPr>
                                  <m:t>           </m:t>
                                </m:r>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a:solidFill>
                                          <a:schemeClr val="bg1"/>
                                        </a:solidFill>
                                        <a:latin typeface="Cambria Math"/>
                                      </a:rPr>
                                      <m:t>M</m:t>
                                    </m:r>
                                    <m:r>
                                      <a:rPr lang="en-US" b="0" i="0" smtClean="0">
                                        <a:solidFill>
                                          <a:schemeClr val="bg1"/>
                                        </a:solidFill>
                                        <a:latin typeface="Cambria Math"/>
                                      </a:rPr>
                                      <m:t>, </m:t>
                                    </m:r>
                                    <m:r>
                                      <m:rPr>
                                        <m:sty m:val="p"/>
                                      </m:rPr>
                                      <a:rPr lang="en-US" b="0" i="0" smtClean="0">
                                        <a:solidFill>
                                          <a:schemeClr val="bg1"/>
                                        </a:solidFill>
                                        <a:latin typeface="Cambria Math"/>
                                      </a:rPr>
                                      <m:t>M</m:t>
                                    </m:r>
                                    <m:r>
                                      <a:rPr lang="en-US" b="0" i="0" smtClean="0">
                                        <a:solidFill>
                                          <a:schemeClr val="bg1"/>
                                        </a:solidFill>
                                        <a:latin typeface="Cambria Math"/>
                                      </a:rPr>
                                      <m:t>′</m:t>
                                    </m:r>
                                    <m:r>
                                      <a:rPr lang="en-US" i="1">
                                        <a:solidFill>
                                          <a:schemeClr val="bg1"/>
                                        </a:solidFill>
                                        <a:latin typeface="Cambria Math"/>
                                      </a:rPr>
                                      <m:t>⊨</m:t>
                                    </m:r>
                                    <m:r>
                                      <m:rPr>
                                        <m:sty m:val="p"/>
                                      </m:rPr>
                                      <a:rPr lang="en-US" b="0" i="0" smtClean="0">
                                        <a:solidFill>
                                          <a:schemeClr val="bg1"/>
                                        </a:solidFill>
                                        <a:latin typeface="Cambria Math"/>
                                      </a:rPr>
                                      <m:t>F</m:t>
                                    </m:r>
                                    <m:r>
                                      <a:rPr lang="en-US" b="0" i="0" smtClean="0">
                                        <a:solidFill>
                                          <a:schemeClr val="bg1"/>
                                        </a:solidFill>
                                        <a:latin typeface="Cambria Math"/>
                                      </a:rPr>
                                      <m:t>(</m:t>
                                    </m:r>
                                    <m:r>
                                      <a:rPr lang="en-US">
                                        <a:solidFill>
                                          <a:schemeClr val="bg1"/>
                                        </a:solidFill>
                                        <a:latin typeface="Cambria Math"/>
                                      </a:rPr>
                                      <m:t>𝑅</m:t>
                                    </m:r>
                                  </m:e>
                                  <m:sub>
                                    <m:r>
                                      <a:rPr lang="en-US" b="0" i="0" smtClean="0">
                                        <a:solidFill>
                                          <a:schemeClr val="bg1"/>
                                        </a:solidFill>
                                        <a:latin typeface="Cambria Math"/>
                                      </a:rPr>
                                      <m:t>2</m:t>
                                    </m:r>
                                  </m:sub>
                                </m:sSub>
                                <m:r>
                                  <a:rPr lang="en-US" b="0" i="1" smtClean="0">
                                    <a:solidFill>
                                      <a:schemeClr val="bg1"/>
                                    </a:solidFill>
                                    <a:latin typeface="Cambria Math"/>
                                  </a:rPr>
                                  <m:t>)</m:t>
                                </m:r>
                                <m:r>
                                  <m:rPr>
                                    <m:nor/>
                                  </m:rPr>
                                  <a:rPr lang="en-US" dirty="0">
                                    <a:solidFill>
                                      <a:schemeClr val="bg1"/>
                                    </a:solidFill>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r>
                                  <a:rPr lang="en-US" smtClean="0">
                                    <a:solidFill>
                                      <a:schemeClr val="bg1"/>
                                    </a:solidFill>
                                    <a:latin typeface="Cambria Math"/>
                                  </a:rPr>
                                  <m:t>𝐹</m:t>
                                </m:r>
                                <m:r>
                                  <a:rPr lang="en-US" smtClean="0">
                                    <a:solidFill>
                                      <a:schemeClr val="bg1"/>
                                    </a:solidFill>
                                    <a:latin typeface="Cambria Math"/>
                                  </a:rPr>
                                  <m:t>(</m:t>
                                </m:r>
                                <m:r>
                                  <a:rPr lang="en-US" smtClean="0">
                                    <a:solidFill>
                                      <a:schemeClr val="bg1"/>
                                    </a:solidFill>
                                    <a:latin typeface="Cambria Math"/>
                                  </a:rPr>
                                  <m:t>𝑓𝑎𝑙𝑠𝑒</m:t>
                                </m:r>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2946393"/>
            </p:xfrm>
            <a:graphic>
              <a:graphicData uri="http://schemas.openxmlformats.org/drawingml/2006/table">
                <a:tbl>
                  <a:tblPr firstRow="1" bandRow="1">
                    <a:tableStyleId>{5940675A-B579-460E-94D1-54222C63F5DA}</a:tableStyleId>
                  </a:tblPr>
                  <a:tblGrid>
                    <a:gridCol w="388900"/>
                    <a:gridCol w="388901"/>
                    <a:gridCol w="1375633"/>
                    <a:gridCol w="457200"/>
                    <a:gridCol w="457200"/>
                    <a:gridCol w="304800"/>
                    <a:gridCol w="1752600"/>
                    <a:gridCol w="228600"/>
                    <a:gridCol w="1600200"/>
                    <a:gridCol w="228600"/>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2000" r="-1282667" b="-677778"/>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334221" r="-94677" b="-67777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008000" t="-100000" r="-1674000"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275676" t="-100000" r="-1383784" b="-57777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3086486" t="-100000" r="-572973" b="-577778"/>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6637" t="-203226" r="-458850" b="-48709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92361" t="-203226" r="-190625" b="-487097"/>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203226" r="469" b="-487097"/>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472000" t="-298413" r="-1282667"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008000" t="-298413" r="-1674000" b="-379365"/>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2275676" t="-298413" r="-1383784" b="-3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3086486" t="-298413" r="-572973" b="-3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p>
                      </a:txBody>
                      <a:tcPr>
                        <a:blipFill rotWithShape="0">
                          <a:blip r:embed="rId3"/>
                          <a:stretch>
                            <a:fillRect t="-398413" r="-2073438" b="-2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572000" t="-398413" r="-1182667" b="-279365"/>
                          </a:stretch>
                        </a:blipFill>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34221" t="-398413" r="-94677" b="-27936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00000" t="-498413" r="-1973438"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472000" t="-498413" r="-1282667"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008000" t="-498413" r="-1674000" b="-179365"/>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275676" t="-498413" r="-1383784" b="-179365"/>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56637" t="-352336" r="-458850" b="-5607"/>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92361" t="-352336" r="-190625" b="-5607"/>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2743200" y="6400800"/>
                <a:ext cx="4637808" cy="369332"/>
              </a:xfrm>
              <a:prstGeom prst="rect">
                <a:avLst/>
              </a:prstGeom>
              <a:noFill/>
            </p:spPr>
            <p:txBody>
              <a:bodyPr wrap="none" rtlCol="0">
                <a:spAutoFit/>
              </a:bodyPr>
              <a:lstStyle/>
              <a:p>
                <a:r>
                  <a:rPr lang="en-US" b="1" dirty="0" smtClean="0">
                    <a:solidFill>
                      <a:schemeClr val="bg1"/>
                    </a:solidFill>
                  </a:rPr>
                  <a:t>Decide </a:t>
                </a:r>
                <a14:m>
                  <m:oMath xmlns:m="http://schemas.openxmlformats.org/officeDocument/2006/math">
                    <m:r>
                      <m:rPr>
                        <m:sty m:val="p"/>
                      </m:rPr>
                      <a:rPr lang="en-US" b="0" i="0" smtClean="0">
                        <a:solidFill>
                          <a:schemeClr val="bg1"/>
                        </a:solidFill>
                        <a:latin typeface="Cambria Math"/>
                      </a:rPr>
                      <m:t>next</m:t>
                    </m:r>
                    <m:r>
                      <a:rPr lang="en-US" b="0" i="0" smtClean="0">
                        <a:solidFill>
                          <a:schemeClr val="bg1"/>
                        </a:solidFill>
                        <a:latin typeface="Cambria Math"/>
                      </a:rPr>
                      <m:t> </m:t>
                    </m:r>
                    <m:r>
                      <m:rPr>
                        <m:sty m:val="p"/>
                      </m:rPr>
                      <a:rPr lang="en-US" b="0" i="0" smtClean="0">
                        <a:solidFill>
                          <a:schemeClr val="bg1"/>
                        </a:solidFill>
                        <a:latin typeface="Cambria Math"/>
                      </a:rPr>
                      <m:t>unfolding</m:t>
                    </m:r>
                    <m:r>
                      <a:rPr lang="en-US" b="0" i="0" smtClean="0">
                        <a:solidFill>
                          <a:schemeClr val="bg1"/>
                        </a:solidFill>
                        <a:latin typeface="Cambria Math"/>
                      </a:rPr>
                      <m:t> </m:t>
                    </m:r>
                    <m:r>
                      <m:rPr>
                        <m:sty m:val="p"/>
                      </m:rPr>
                      <a:rPr lang="en-US" b="0" i="0" smtClean="0">
                        <a:solidFill>
                          <a:schemeClr val="bg1"/>
                        </a:solidFill>
                        <a:latin typeface="Cambria Math"/>
                      </a:rPr>
                      <m:t>of</m:t>
                    </m:r>
                    <m:r>
                      <a:rPr lang="en-US" b="0" i="0" smtClean="0">
                        <a:solidFill>
                          <a:schemeClr val="bg1"/>
                        </a:solidFill>
                        <a:latin typeface="Cambria Math"/>
                      </a:rPr>
                      <m:t> </m:t>
                    </m:r>
                    <m:r>
                      <m:rPr>
                        <m:sty m:val="p"/>
                      </m:rPr>
                      <a:rPr lang="en-US" b="0" i="0" smtClean="0">
                        <a:solidFill>
                          <a:schemeClr val="bg1"/>
                        </a:solidFill>
                        <a:latin typeface="Cambria Math"/>
                      </a:rPr>
                      <m:t>model</m:t>
                    </m:r>
                    <m:r>
                      <a:rPr lang="en-US" b="0" i="0" smtClean="0">
                        <a:solidFill>
                          <a:schemeClr val="bg1"/>
                        </a:solidFill>
                        <a:latin typeface="Cambria Math"/>
                      </a:rPr>
                      <m:t>, </m:t>
                    </m:r>
                    <m:r>
                      <m:rPr>
                        <m:sty m:val="p"/>
                      </m:rPr>
                      <a:rPr lang="en-US" b="0" i="0" smtClean="0">
                        <a:solidFill>
                          <a:schemeClr val="bg1"/>
                        </a:solidFill>
                        <a:latin typeface="Cambria Math"/>
                      </a:rPr>
                      <m:t>backwards</m:t>
                    </m:r>
                  </m:oMath>
                </a14:m>
                <a:endParaRPr lang="en-US" i="1" dirty="0"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743200" y="6400800"/>
                <a:ext cx="4637808" cy="369332"/>
              </a:xfrm>
              <a:prstGeom prst="rect">
                <a:avLst/>
              </a:prstGeom>
              <a:blipFill rotWithShape="0">
                <a:blip r:embed="rId4"/>
                <a:stretch>
                  <a:fillRect l="-1051"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12143083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a:t>
            </a:r>
            <a:endParaRPr lang="en-US" dirty="0"/>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29" y="1828800"/>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1200" y="1828800"/>
            <a:ext cx="5468164" cy="369332"/>
          </a:xfrm>
          <a:prstGeom prst="rect">
            <a:avLst/>
          </a:prstGeom>
          <a:noFill/>
        </p:spPr>
        <p:txBody>
          <a:bodyPr wrap="none" rtlCol="0">
            <a:spAutoFit/>
          </a:bodyPr>
          <a:lstStyle/>
          <a:p>
            <a:r>
              <a:rPr lang="en-US" b="1" dirty="0" smtClean="0">
                <a:solidFill>
                  <a:schemeClr val="accent3">
                    <a:lumMod val="50000"/>
                  </a:schemeClr>
                </a:solidFill>
              </a:rPr>
              <a:t>Is                                                                     valid?</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13566" y="3200400"/>
              <a:ext cx="8478035" cy="3204275"/>
            </p:xfrm>
            <a:graphic>
              <a:graphicData uri="http://schemas.openxmlformats.org/drawingml/2006/table">
                <a:tbl>
                  <a:tblPr firstRow="1" bandRow="1">
                    <a:tableStyleId>{5940675A-B579-460E-94D1-54222C63F5DA}</a:tableStyleId>
                  </a:tblPr>
                  <a:tblGrid>
                    <a:gridCol w="388900"/>
                    <a:gridCol w="240534"/>
                    <a:gridCol w="533400"/>
                    <a:gridCol w="304800"/>
                    <a:gridCol w="1600200"/>
                    <a:gridCol w="304800"/>
                    <a:gridCol w="1752600"/>
                    <a:gridCol w="228600"/>
                    <a:gridCol w="1600200"/>
                    <a:gridCol w="228600"/>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a:solidFill>
                                          <a:schemeClr val="bg1"/>
                                        </a:solidFill>
                                        <a:latin typeface="Cambria Math"/>
                                      </a:rPr>
                                      <m:t>M</m:t>
                                    </m:r>
                                    <m:r>
                                      <a:rPr lang="en-US">
                                        <a:solidFill>
                                          <a:schemeClr val="bg1"/>
                                        </a:solidFill>
                                        <a:latin typeface="Cambria Math"/>
                                      </a:rPr>
                                      <m:t>⊨</m:t>
                                    </m:r>
                                    <m:r>
                                      <a:rPr lang="en-US">
                                        <a:solidFill>
                                          <a:schemeClr val="bg1"/>
                                        </a:solidFill>
                                        <a:latin typeface="Cambria Math"/>
                                      </a:rPr>
                                      <m:t>𝑅</m:t>
                                    </m:r>
                                  </m:e>
                                  <m:sub>
                                    <m:r>
                                      <a:rPr lang="en-US">
                                        <a:solidFill>
                                          <a:schemeClr val="bg1"/>
                                        </a:solidFill>
                                        <a:latin typeface="Cambria Math"/>
                                      </a:rPr>
                                      <m:t>3</m:t>
                                    </m:r>
                                  </m:sub>
                                </m:sSub>
                                <m:r>
                                  <a:rPr lang="en-US">
                                    <a:solidFill>
                                      <a:schemeClr val="bg1"/>
                                    </a:solidFill>
                                    <a:latin typeface="Cambria Math"/>
                                  </a:rPr>
                                  <m:t>∧¬</m:t>
                                </m:r>
                                <m:r>
                                  <a:rPr lang="en-US">
                                    <a:solidFill>
                                      <a:schemeClr val="bg1"/>
                                    </a:solidFill>
                                    <a:latin typeface="Cambria Math"/>
                                  </a:rPr>
                                  <m:t>𝑆</m:t>
                                </m:r>
                                <m:r>
                                  <m:rPr>
                                    <m:nor/>
                                  </m:rPr>
                                  <a:rPr lang="en-US" dirty="0">
                                    <a:solidFill>
                                      <a:schemeClr val="bg1"/>
                                    </a:solidFill>
                                  </a:rPr>
                                  <m:t> </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a:solidFill>
                                          <a:schemeClr val="bg1"/>
                                        </a:solidFill>
                                        <a:latin typeface="Cambria Math"/>
                                      </a:rPr>
                                      <m:t>M</m:t>
                                    </m:r>
                                    <m:r>
                                      <a:rPr lang="en-US" smtClean="0">
                                        <a:solidFill>
                                          <a:schemeClr val="bg1"/>
                                        </a:solidFill>
                                        <a:latin typeface="Cambria Math"/>
                                      </a:rPr>
                                      <m:t>, </m:t>
                                    </m:r>
                                    <m:r>
                                      <m:rPr>
                                        <m:sty m:val="p"/>
                                      </m:rPr>
                                      <a:rPr lang="en-US" smtClean="0">
                                        <a:solidFill>
                                          <a:schemeClr val="bg1"/>
                                        </a:solidFill>
                                        <a:latin typeface="Cambria Math"/>
                                      </a:rPr>
                                      <m:t>M</m:t>
                                    </m:r>
                                    <m:r>
                                      <a:rPr lang="en-US" smtClean="0">
                                        <a:solidFill>
                                          <a:schemeClr val="bg1"/>
                                        </a:solidFill>
                                        <a:latin typeface="Cambria Math"/>
                                      </a:rPr>
                                      <m:t>′⊨</m:t>
                                    </m:r>
                                    <m:r>
                                      <m:rPr>
                                        <m:sty m:val="p"/>
                                      </m:rPr>
                                      <a:rPr lang="en-US" smtClean="0">
                                        <a:solidFill>
                                          <a:schemeClr val="bg1"/>
                                        </a:solidFill>
                                        <a:latin typeface="Cambria Math"/>
                                      </a:rPr>
                                      <m:t>F</m:t>
                                    </m:r>
                                    <m:r>
                                      <a:rPr lang="en-US" smtClean="0">
                                        <a:solidFill>
                                          <a:schemeClr val="bg1"/>
                                        </a:solidFill>
                                        <a:latin typeface="Cambria Math"/>
                                      </a:rPr>
                                      <m:t>(</m:t>
                                    </m:r>
                                    <m:r>
                                      <a:rPr lang="en-US">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r>
                                  <m:rPr>
                                    <m:nor/>
                                  </m:rPr>
                                  <a:rPr lang="en-US" dirty="0">
                                    <a:solidFill>
                                      <a:schemeClr val="bg1"/>
                                    </a:solidFill>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2</m:t>
                                    </m:r>
                                  </m:sub>
                                </m:sSub>
                                <m:r>
                                  <a:rPr lang="en-US" smtClean="0">
                                    <a:solidFill>
                                      <a:schemeClr val="bg1"/>
                                    </a:solidFill>
                                    <a:latin typeface="Cambria Math"/>
                                  </a:rPr>
                                  <m:t>)</m:t>
                                </m:r>
                              </m:oMath>
                            </m:oMathPara>
                          </a14:m>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𝑆</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a:rPr>
                                  <m:t>M</m:t>
                                </m:r>
                                <m:r>
                                  <a:rPr lang="en-US" smtClean="0">
                                    <a:solidFill>
                                      <a:schemeClr val="bg1"/>
                                    </a:solidFill>
                                    <a:latin typeface="Cambria Math"/>
                                  </a:rPr>
                                  <m:t>, </m:t>
                                </m:r>
                                <m:sSup>
                                  <m:sSupPr>
                                    <m:ctrlPr>
                                      <a:rPr lang="en-US" i="1" smtClean="0">
                                        <a:solidFill>
                                          <a:schemeClr val="bg1"/>
                                        </a:solidFill>
                                        <a:latin typeface="Cambria Math" panose="02040503050406030204" pitchFamily="18" charset="0"/>
                                      </a:rPr>
                                    </m:ctrlPr>
                                  </m:sSupPr>
                                  <m:e>
                                    <m:r>
                                      <m:rPr>
                                        <m:sty m:val="p"/>
                                      </m:rPr>
                                      <a:rPr lang="en-US" smtClean="0">
                                        <a:solidFill>
                                          <a:schemeClr val="bg1"/>
                                        </a:solidFill>
                                        <a:latin typeface="Cambria Math"/>
                                      </a:rPr>
                                      <m:t>M</m:t>
                                    </m:r>
                                  </m:e>
                                  <m:sup>
                                    <m:r>
                                      <a:rPr lang="en-US" smtClean="0">
                                        <a:solidFill>
                                          <a:schemeClr val="bg1"/>
                                        </a:solidFill>
                                        <a:latin typeface="Cambria Math"/>
                                      </a:rPr>
                                      <m:t>′</m:t>
                                    </m:r>
                                  </m:sup>
                                </m:sSup>
                                <m:r>
                                  <a:rPr lang="en-US" smtClean="0">
                                    <a:solidFill>
                                      <a:schemeClr val="bg1"/>
                                    </a:solidFill>
                                    <a:latin typeface="Cambria Math"/>
                                  </a:rPr>
                                  <m:t>,</m:t>
                                </m:r>
                                <m:r>
                                  <m:rPr>
                                    <m:sty m:val="p"/>
                                  </m:rPr>
                                  <a:rPr lang="en-US" smtClean="0">
                                    <a:solidFill>
                                      <a:schemeClr val="bg1"/>
                                    </a:solidFill>
                                    <a:latin typeface="Cambria Math"/>
                                  </a:rPr>
                                  <m:t>M</m:t>
                                </m:r>
                                <m:r>
                                  <a:rPr lang="en-US" smtClean="0">
                                    <a:solidFill>
                                      <a:schemeClr val="bg1"/>
                                    </a:solidFill>
                                    <a:latin typeface="Cambria Math"/>
                                  </a:rPr>
                                  <m:t>′′⊨</m:t>
                                </m:r>
                              </m:oMath>
                            </m:oMathPara>
                          </a14:m>
                          <a:endParaRPr lang="en-US" dirty="0" smtClean="0">
                            <a:solidFill>
                              <a:schemeClr val="bg1"/>
                            </a:solidFill>
                          </a:endParaRPr>
                        </a:p>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d>
                                  <m:dPr>
                                    <m:ctrlPr>
                                      <a:rPr lang="en-US" i="1" smtClean="0">
                                        <a:solidFill>
                                          <a:schemeClr val="bg1"/>
                                        </a:solidFill>
                                        <a:latin typeface="Cambria Math" panose="02040503050406030204" pitchFamily="18" charset="0"/>
                                      </a:rPr>
                                    </m:ctrlPr>
                                  </m:dPr>
                                  <m:e>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e>
                                </m:d>
                                <m:r>
                                  <m:rPr>
                                    <m:nor/>
                                  </m:rPr>
                                  <a:rPr lang="en-US" smtClean="0">
                                    <a:solidFill>
                                      <a:schemeClr val="bg1"/>
                                    </a:solidFill>
                                  </a:rPr>
                                  <m:t> </m:t>
                                </m:r>
                                <m:r>
                                  <m:rPr>
                                    <m:nor/>
                                  </m:rPr>
                                  <a:rPr lang="en-US" dirty="0">
                                    <a:solidFill>
                                      <a:schemeClr val="bg1"/>
                                    </a:solidFill>
                                  </a:rPr>
                                  <m:t> </m:t>
                                </m:r>
                              </m:oMath>
                            </m:oMathPara>
                          </a14:m>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1</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1800" smtClean="0">
                                    <a:solidFill>
                                      <a:schemeClr val="bg1"/>
                                    </a:solidFill>
                                    <a:latin typeface="Cambria Math"/>
                                  </a:rPr>
                                  <m:t>↖</m:t>
                                </m:r>
                              </m:oMath>
                            </m:oMathPara>
                          </a14:m>
                          <a:endParaRPr lang="en-US" sz="1800" dirty="0">
                            <a:solidFill>
                              <a:schemeClr val="bg1"/>
                            </a:solidFill>
                          </a:endParaRPr>
                        </a:p>
                      </a:txBody>
                      <a:tcPr/>
                    </a:tc>
                    <a:tc>
                      <a:txBody>
                        <a:bodyPr/>
                        <a:lstStyle/>
                        <a:p>
                          <a:endParaRPr lang="en-US">
                            <a:solidFill>
                              <a:schemeClr val="bg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a:rPr>
                                  <m:t>𝐹</m:t>
                                </m:r>
                                <m:r>
                                  <a:rPr lang="en-US" smtClean="0">
                                    <a:solidFill>
                                      <a:schemeClr val="bg1"/>
                                    </a:solidFill>
                                    <a:latin typeface="Cambria Math"/>
                                  </a:rPr>
                                  <m:t>(</m:t>
                                </m:r>
                                <m:sSub>
                                  <m:sSubPr>
                                    <m:ctrlPr>
                                      <a:rPr lang="en-US" i="1" smtClean="0">
                                        <a:solidFill>
                                          <a:schemeClr val="bg1"/>
                                        </a:solidFill>
                                        <a:latin typeface="Cambria Math" panose="02040503050406030204" pitchFamily="18" charset="0"/>
                                      </a:rPr>
                                    </m:ctrlPr>
                                  </m:sSubPr>
                                  <m:e>
                                    <m:r>
                                      <a:rPr lang="en-US" smtClean="0">
                                        <a:solidFill>
                                          <a:schemeClr val="bg1"/>
                                        </a:solidFill>
                                        <a:latin typeface="Cambria Math"/>
                                      </a:rPr>
                                      <m:t>𝑅</m:t>
                                    </m:r>
                                  </m:e>
                                  <m:sub>
                                    <m:r>
                                      <a:rPr lang="en-US" smtClean="0">
                                        <a:solidFill>
                                          <a:schemeClr val="bg1"/>
                                        </a:solidFill>
                                        <a:latin typeface="Cambria Math"/>
                                      </a:rPr>
                                      <m:t>0</m:t>
                                    </m:r>
                                  </m:sub>
                                </m:sSub>
                                <m:r>
                                  <a:rPr lang="en-US" smtClean="0">
                                    <a:solidFill>
                                      <a:schemeClr val="bg1"/>
                                    </a:solidFill>
                                    <a:latin typeface="Cambria Math"/>
                                  </a:rPr>
                                  <m:t>)</m:t>
                                </m:r>
                              </m:oMath>
                            </m:oMathPara>
                          </a14:m>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Choice>
        <mc:Fallback xmlns="">
          <p:graphicFrame>
            <p:nvGraphicFramePr>
              <p:cNvPr id="3" name="Table 2"/>
              <p:cNvGraphicFramePr>
                <a:graphicFrameLocks noGrp="1"/>
              </p:cNvGraphicFramePr>
              <p:nvPr>
                <p:extLst/>
              </p:nvPr>
            </p:nvGraphicFramePr>
            <p:xfrm>
              <a:off x="513566" y="3200400"/>
              <a:ext cx="8478035" cy="3204275"/>
            </p:xfrm>
            <a:graphic>
              <a:graphicData uri="http://schemas.openxmlformats.org/drawingml/2006/table">
                <a:tbl>
                  <a:tblPr firstRow="1" bandRow="1">
                    <a:tableStyleId>{5940675A-B579-460E-94D1-54222C63F5DA}</a:tableStyleId>
                  </a:tblPr>
                  <a:tblGrid>
                    <a:gridCol w="388900"/>
                    <a:gridCol w="240534"/>
                    <a:gridCol w="533400"/>
                    <a:gridCol w="304800"/>
                    <a:gridCol w="1600200"/>
                    <a:gridCol w="304800"/>
                    <a:gridCol w="1752600"/>
                    <a:gridCol w="228600"/>
                    <a:gridCol w="1600200"/>
                    <a:gridCol w="228600"/>
                    <a:gridCol w="1295401"/>
                  </a:tblGrid>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82000" r="-2300000" b="-734921"/>
                          </a:stretch>
                        </a:blipFill>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334221" r="-94677" b="-734921"/>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dirty="0">
                            <a:solidFill>
                              <a:schemeClr val="bg1"/>
                            </a:solidFill>
                          </a:endParaRPr>
                        </a:p>
                      </a:txBody>
                      <a:tcPr/>
                    </a:tc>
                  </a:tr>
                  <a:tr h="382198">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008000" t="-101613" r="-1674000" b="-64677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275676" t="-101613" r="-1383784" b="-646774"/>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3086486" t="-101613" r="-572973" b="-646774"/>
                          </a:stretch>
                        </a:blipFill>
                      </a:tcPr>
                    </a:tc>
                    <a:tc>
                      <a:txBody>
                        <a:bodyPr/>
                        <a:lstStyle/>
                        <a:p>
                          <a:endParaRPr lang="en-US" b="1" dirty="0">
                            <a:solidFill>
                              <a:schemeClr val="bg1"/>
                            </a:solidFill>
                          </a:endParaRPr>
                        </a:p>
                      </a:txBody>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117045" t="-198413" r="-1363636" b="-536508"/>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92361" t="-198413" r="-190625" b="-536508"/>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553521" t="-198413" r="469" b="-536508"/>
                          </a:stretch>
                        </a:blipFill>
                      </a:tcPr>
                    </a:tc>
                  </a:tr>
                  <a:tr h="382198">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82000" t="-298413" r="-2300000" b="-43650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008000" t="-298413" r="-1674000" b="-436508"/>
                          </a:stretch>
                        </a:blipFill>
                      </a:tcPr>
                    </a:tc>
                    <a:tc>
                      <a:txBody>
                        <a:bodyPr/>
                        <a:lstStyle/>
                        <a:p>
                          <a:endParaRPr lang="en-US" dirty="0">
                            <a:solidFill>
                              <a:schemeClr val="bg1"/>
                            </a:solidFill>
                          </a:endParaRPr>
                        </a:p>
                      </a:txBody>
                      <a:tcPr/>
                    </a:tc>
                    <a:tc>
                      <a:txBody>
                        <a:bodyPr/>
                        <a:lstStyle/>
                        <a:p>
                          <a:endParaRPr lang="en-US"/>
                        </a:p>
                      </a:txBody>
                      <a:tcPr>
                        <a:blipFill rotWithShape="0">
                          <a:blip r:embed="rId3"/>
                          <a:stretch>
                            <a:fillRect l="-2275676" t="-298413" r="-1383784" b="-436508"/>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3086486" t="-298413" r="-572973" b="-436508"/>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640080">
                    <a:tc>
                      <a:txBody>
                        <a:bodyPr/>
                        <a:lstStyle/>
                        <a:p>
                          <a:endParaRPr lang="en-US"/>
                        </a:p>
                      </a:txBody>
                      <a:tcPr>
                        <a:blipFill rotWithShape="0">
                          <a:blip r:embed="rId3"/>
                          <a:stretch>
                            <a:fillRect t="-239048" r="-2073438" b="-161905"/>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tc>
                      <a:txBody>
                        <a:bodyPr/>
                        <a:lstStyle/>
                        <a:p>
                          <a:endParaRPr lang="en-US"/>
                        </a:p>
                      </a:txBody>
                      <a:tcPr>
                        <a:blipFill rotWithShape="0">
                          <a:blip r:embed="rId3"/>
                          <a:stretch>
                            <a:fillRect l="-91635" t="-239048" r="-337262" b="-161905"/>
                          </a:stretch>
                        </a:blipFill>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334221" t="-239048" r="-94677" b="-161905"/>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r>
                  <a:tr h="382198">
                    <a:tc>
                      <a:txBody>
                        <a:bodyPr/>
                        <a:lstStyle/>
                        <a:p>
                          <a:endParaRPr lang="en-US">
                            <a:solidFill>
                              <a:schemeClr val="bg1"/>
                            </a:solidFill>
                          </a:endParaRPr>
                        </a:p>
                      </a:txBody>
                      <a:tcPr/>
                    </a:tc>
                    <a:tc>
                      <a:txBody>
                        <a:bodyPr/>
                        <a:lstStyle/>
                        <a:p>
                          <a:endParaRPr lang="en-US"/>
                        </a:p>
                      </a:txBody>
                      <a:tcPr>
                        <a:blipFill rotWithShape="0">
                          <a:blip r:embed="rId3"/>
                          <a:stretch>
                            <a:fillRect l="-164103" t="-565079" r="-3302564"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382000" t="-565079" r="-2300000"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1008000" t="-565079" r="-1674000" b="-169841"/>
                          </a:stretch>
                        </a:blipFill>
                      </a:tcPr>
                    </a:tc>
                    <a:tc>
                      <a:txBody>
                        <a:bodyPr/>
                        <a:lstStyle/>
                        <a:p>
                          <a:endParaRPr lang="en-US">
                            <a:solidFill>
                              <a:schemeClr val="bg1"/>
                            </a:solidFill>
                          </a:endParaRPr>
                        </a:p>
                      </a:txBody>
                      <a:tcPr/>
                    </a:tc>
                    <a:tc>
                      <a:txBody>
                        <a:bodyPr/>
                        <a:lstStyle/>
                        <a:p>
                          <a:endParaRPr lang="en-US"/>
                        </a:p>
                      </a:txBody>
                      <a:tcPr>
                        <a:blipFill rotWithShape="0">
                          <a:blip r:embed="rId3"/>
                          <a:stretch>
                            <a:fillRect l="-2275676" t="-565079" r="-1383784" b="-169841"/>
                          </a:stretch>
                        </a:blip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r>
                  <a:tr h="65320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a:tc>
                    <a:tc>
                      <a:txBody>
                        <a:bodyPr/>
                        <a:lstStyle/>
                        <a:p>
                          <a:endParaRPr lang="en-US"/>
                        </a:p>
                      </a:txBody>
                      <a:tcPr>
                        <a:blipFill rotWithShape="0">
                          <a:blip r:embed="rId3"/>
                          <a:stretch>
                            <a:fillRect l="-117045" t="-391589" r="-1363636"/>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a:p>
                      </a:txBody>
                      <a:tcPr>
                        <a:blipFill rotWithShape="0">
                          <a:blip r:embed="rId3"/>
                          <a:stretch>
                            <a:fillRect l="-192361" t="-391589" r="-190625"/>
                          </a:stretch>
                        </a:blipFill>
                      </a:tcPr>
                    </a:tc>
                    <a:tc>
                      <a:txBody>
                        <a:bodyPr/>
                        <a:lstStyle/>
                        <a:p>
                          <a:endParaRPr lang="en-US">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2743200" y="6400800"/>
                <a:ext cx="4509568" cy="369332"/>
              </a:xfrm>
              <a:prstGeom prst="rect">
                <a:avLst/>
              </a:prstGeom>
              <a:noFill/>
            </p:spPr>
            <p:txBody>
              <a:bodyPr wrap="none" rtlCol="0">
                <a:spAutoFit/>
              </a:bodyPr>
              <a:lstStyle/>
              <a:p>
                <a:r>
                  <a:rPr lang="en-US" b="1" dirty="0" smtClean="0">
                    <a:solidFill>
                      <a:schemeClr val="bg1"/>
                    </a:solidFill>
                  </a:rPr>
                  <a:t>Decide </a:t>
                </a:r>
                <a14:m>
                  <m:oMath xmlns:m="http://schemas.openxmlformats.org/officeDocument/2006/math">
                    <m:r>
                      <m:rPr>
                        <m:sty m:val="p"/>
                      </m:rPr>
                      <a:rPr lang="en-US" b="0" i="0" smtClean="0">
                        <a:solidFill>
                          <a:schemeClr val="bg1"/>
                        </a:solidFill>
                        <a:latin typeface="Cambria Math"/>
                      </a:rPr>
                      <m:t>next</m:t>
                    </m:r>
                    <m:r>
                      <a:rPr lang="en-US" b="0" i="0" smtClean="0">
                        <a:solidFill>
                          <a:schemeClr val="bg1"/>
                        </a:solidFill>
                        <a:latin typeface="Cambria Math"/>
                      </a:rPr>
                      <m:t> </m:t>
                    </m:r>
                    <m:r>
                      <m:rPr>
                        <m:sty m:val="p"/>
                      </m:rPr>
                      <a:rPr lang="en-US" b="0" i="0" smtClean="0">
                        <a:solidFill>
                          <a:schemeClr val="bg1"/>
                        </a:solidFill>
                        <a:latin typeface="Cambria Math"/>
                      </a:rPr>
                      <m:t>unfolding</m:t>
                    </m:r>
                    <m:r>
                      <a:rPr lang="en-US" b="0" i="0" smtClean="0">
                        <a:solidFill>
                          <a:schemeClr val="bg1"/>
                        </a:solidFill>
                        <a:latin typeface="Cambria Math"/>
                      </a:rPr>
                      <m:t> </m:t>
                    </m:r>
                    <m:r>
                      <m:rPr>
                        <m:sty m:val="p"/>
                      </m:rPr>
                      <a:rPr lang="en-US" b="0" i="0" smtClean="0">
                        <a:solidFill>
                          <a:schemeClr val="bg1"/>
                        </a:solidFill>
                        <a:latin typeface="Cambria Math"/>
                      </a:rPr>
                      <m:t>of</m:t>
                    </m:r>
                    <m:r>
                      <a:rPr lang="en-US" b="0" i="0" smtClean="0">
                        <a:solidFill>
                          <a:schemeClr val="bg1"/>
                        </a:solidFill>
                        <a:latin typeface="Cambria Math"/>
                      </a:rPr>
                      <m:t> </m:t>
                    </m:r>
                    <m:r>
                      <m:rPr>
                        <m:sty m:val="p"/>
                      </m:rPr>
                      <a:rPr lang="en-US" b="0" i="0" smtClean="0">
                        <a:solidFill>
                          <a:schemeClr val="bg1"/>
                        </a:solidFill>
                        <a:latin typeface="Cambria Math"/>
                      </a:rPr>
                      <m:t>model</m:t>
                    </m:r>
                    <m:r>
                      <a:rPr lang="en-US" b="0" i="0" smtClean="0">
                        <a:solidFill>
                          <a:schemeClr val="bg1"/>
                        </a:solidFill>
                        <a:latin typeface="Cambria Math"/>
                      </a:rPr>
                      <m:t>, </m:t>
                    </m:r>
                    <m:r>
                      <m:rPr>
                        <m:sty m:val="p"/>
                      </m:rPr>
                      <a:rPr lang="en-US" b="0" i="0" smtClean="0">
                        <a:solidFill>
                          <a:schemeClr val="bg1"/>
                        </a:solidFill>
                        <a:latin typeface="Cambria Math"/>
                      </a:rPr>
                      <m:t>backwards</m:t>
                    </m:r>
                  </m:oMath>
                </a14:m>
                <a:endParaRPr lang="en-US" i="1" dirty="0"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743200" y="6400800"/>
                <a:ext cx="4509568" cy="369332"/>
              </a:xfrm>
              <a:prstGeom prst="rect">
                <a:avLst/>
              </a:prstGeom>
              <a:blipFill rotWithShape="0">
                <a:blip r:embed="rId4"/>
                <a:stretch>
                  <a:fillRect l="-1081"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32081095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fixed-points</a:t>
            </a:r>
            <a:endParaRPr lang="en-US" dirty="0"/>
          </a:p>
        </p:txBody>
      </p:sp>
      <p:sp>
        <p:nvSpPr>
          <p:cNvPr id="3" name="Content Placeholder 2"/>
          <p:cNvSpPr>
            <a:spLocks noGrp="1"/>
          </p:cNvSpPr>
          <p:nvPr>
            <p:ph idx="1"/>
          </p:nvPr>
        </p:nvSpPr>
        <p:spPr>
          <a:xfrm>
            <a:off x="381000" y="1412875"/>
            <a:ext cx="8382000" cy="457048"/>
          </a:xfrm>
        </p:spPr>
        <p:txBody>
          <a:bodyPr/>
          <a:lstStyle/>
          <a:p>
            <a:pPr marL="0" indent="0">
              <a:buNone/>
            </a:pPr>
            <a:r>
              <a:rPr lang="en-US" dirty="0" smtClean="0"/>
              <a:t>Recall:</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791580" y="1592796"/>
                <a:ext cx="8172908" cy="1148712"/>
              </a:xfrm>
              <a:prstGeom prst="rect">
                <a:avLst/>
              </a:prstGeom>
            </p:spPr>
            <p:txBody>
              <a:bodyPr wrap="square">
                <a:spAutoFit/>
              </a:bodyPr>
              <a:lstStyle/>
              <a:p>
                <a:pPr lvl="0">
                  <a:lnSpc>
                    <a:spcPct val="90000"/>
                  </a:lnSpc>
                  <a:spcBef>
                    <a:spcPct val="20000"/>
                  </a:spcBef>
                  <a:buSzPct val="90000"/>
                </a:pPr>
                <a:endParaRPr lang="en-US" sz="3200" b="1" i="1" dirty="0" smtClean="0">
                  <a:solidFill>
                    <a:srgbClr val="000000"/>
                  </a:solidFill>
                  <a:latin typeface="Segoe"/>
                </a:endParaRPr>
              </a:p>
              <a:p>
                <a:pPr lvl="0">
                  <a:lnSpc>
                    <a:spcPct val="90000"/>
                  </a:lnSpc>
                  <a:spcBef>
                    <a:spcPct val="20000"/>
                  </a:spcBef>
                  <a:buSzPct val="90000"/>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i="1">
                              <a:solidFill>
                                <a:srgbClr val="000000"/>
                              </a:solidFill>
                              <a:latin typeface="Cambria Math" panose="02040503050406030204" pitchFamily="18" charset="0"/>
                            </a:rPr>
                          </m:ctrlPr>
                        </m:mPr>
                        <m:mr>
                          <m:e>
                            <m:r>
                              <m:rPr>
                                <m:nor/>
                              </m:rPr>
                              <a:rPr lang="en-US" b="1" dirty="0">
                                <a:solidFill>
                                  <a:srgbClr val="000000"/>
                                </a:solidFill>
                                <a:latin typeface="Edwardian Script ITC" pitchFamily="66" charset="0"/>
                              </a:rPr>
                              <m:t>F</m:t>
                            </m:r>
                            <m:r>
                              <a:rPr lang="en-US" i="1" dirty="0">
                                <a:solidFill>
                                  <a:srgbClr val="000000"/>
                                </a:solidFill>
                                <a:latin typeface="Cambria Math"/>
                              </a:rPr>
                              <m:t>  </m:t>
                            </m:r>
                            <m:r>
                              <a:rPr lang="en-US" sz="2400" i="1">
                                <a:solidFill>
                                  <a:srgbClr val="000000"/>
                                </a:solidFill>
                                <a:latin typeface="Cambria Math"/>
                              </a:rPr>
                              <m:t>(</m:t>
                            </m:r>
                            <m:r>
                              <m:rPr>
                                <m:nor/>
                              </m:rPr>
                              <a:rPr lang="en-US" sz="2400" b="1" dirty="0">
                                <a:solidFill>
                                  <a:srgbClr val="FF0000"/>
                                </a:solidFill>
                                <a:latin typeface="Segoe"/>
                                <a:sym typeface="Symbol"/>
                              </a:rPr>
                              <m:t>mc</m:t>
                            </m:r>
                            <m:r>
                              <a:rPr lang="en-US" sz="2400" i="1">
                                <a:solidFill>
                                  <a:srgbClr val="000000"/>
                                </a:solidFill>
                                <a:latin typeface="Cambria Math"/>
                              </a:rPr>
                              <m:t>)(</m:t>
                            </m:r>
                            <m:r>
                              <a:rPr lang="en-US" sz="2400" i="1">
                                <a:solidFill>
                                  <a:srgbClr val="000000"/>
                                </a:solidFill>
                                <a:latin typeface="Cambria Math"/>
                              </a:rPr>
                              <m:t>𝑋</m:t>
                            </m:r>
                            <m:r>
                              <m:rPr>
                                <m:nor/>
                              </m:rPr>
                              <a:rPr lang="en-US" sz="2400" i="1" dirty="0">
                                <a:solidFill>
                                  <a:srgbClr val="000000"/>
                                </a:solidFill>
                                <a:latin typeface="Segoe"/>
                              </a:rPr>
                              <m:t>,</m:t>
                            </m:r>
                            <m:r>
                              <a:rPr lang="en-US" sz="2400" i="1">
                                <a:solidFill>
                                  <a:srgbClr val="000000"/>
                                </a:solidFill>
                                <a:latin typeface="Cambria Math"/>
                              </a:rPr>
                              <m:t>𝑅</m:t>
                            </m:r>
                            <m:r>
                              <m:rPr>
                                <m:nor/>
                              </m:rPr>
                              <a:rPr lang="en-US" sz="2400" dirty="0">
                                <a:solidFill>
                                  <a:srgbClr val="000000"/>
                                </a:solidFill>
                                <a:latin typeface="Segoe"/>
                              </a:rPr>
                              <m:t>)</m:t>
                            </m:r>
                            <m:r>
                              <a:rPr lang="en-US" sz="2400" i="1" dirty="0">
                                <a:solidFill>
                                  <a:srgbClr val="000000"/>
                                </a:solidFill>
                                <a:latin typeface="Cambria Math"/>
                              </a:rPr>
                              <m:t>=</m:t>
                            </m:r>
                          </m:e>
                          <m:e>
                            <m:m>
                              <m:mPr>
                                <m:mcs>
                                  <m:mc>
                                    <m:mcPr>
                                      <m:count m:val="1"/>
                                      <m:mcJc m:val="center"/>
                                    </m:mcPr>
                                  </m:mc>
                                </m:mcs>
                                <m:ctrlPr>
                                  <a:rPr lang="en-US" sz="2400" i="1">
                                    <a:solidFill>
                                      <a:srgbClr val="000000"/>
                                    </a:solidFill>
                                    <a:latin typeface="Cambria Math" panose="02040503050406030204" pitchFamily="18" charset="0"/>
                                  </a:rPr>
                                </m:ctrlPr>
                              </m:mPr>
                              <m:mr>
                                <m:e>
                                  <m:r>
                                    <m:rPr>
                                      <m:brk m:alnAt="7"/>
                                    </m:rPr>
                                    <a:rPr lang="en-US" sz="2400" i="1">
                                      <a:solidFill>
                                        <a:srgbClr val="000000"/>
                                      </a:solidFill>
                                      <a:latin typeface="Cambria Math"/>
                                    </a:rPr>
                                    <m:t>𝑋</m:t>
                                  </m:r>
                                  <m:r>
                                    <a:rPr lang="en-US" sz="2400" i="1">
                                      <a:solidFill>
                                        <a:srgbClr val="000000"/>
                                      </a:solidFill>
                                      <a:latin typeface="Cambria Math"/>
                                    </a:rPr>
                                    <m:t>&gt;100∧</m:t>
                                  </m:r>
                                  <m:r>
                                    <a:rPr lang="en-US" sz="2400" i="1">
                                      <a:solidFill>
                                        <a:srgbClr val="000000"/>
                                      </a:solidFill>
                                      <a:latin typeface="Cambria Math"/>
                                    </a:rPr>
                                    <m:t>𝑅</m:t>
                                  </m:r>
                                  <m:r>
                                    <a:rPr lang="en-US" sz="2400" i="1">
                                      <a:solidFill>
                                        <a:srgbClr val="000000"/>
                                      </a:solidFill>
                                      <a:latin typeface="Cambria Math"/>
                                    </a:rPr>
                                    <m:t>=</m:t>
                                  </m:r>
                                  <m:r>
                                    <a:rPr lang="en-US" sz="2400" i="1">
                                      <a:solidFill>
                                        <a:srgbClr val="000000"/>
                                      </a:solidFill>
                                      <a:latin typeface="Cambria Math"/>
                                    </a:rPr>
                                    <m:t>𝑋</m:t>
                                  </m:r>
                                  <m:r>
                                    <a:rPr lang="en-US" sz="2400" b="0" i="1" smtClean="0">
                                      <a:solidFill>
                                        <a:srgbClr val="000000"/>
                                      </a:solidFill>
                                      <a:latin typeface="Cambria Math"/>
                                    </a:rPr>
                                    <m:t>−10</m:t>
                                  </m:r>
                                  <m:r>
                                    <a:rPr lang="en-US" sz="2400" i="1">
                                      <a:solidFill>
                                        <a:srgbClr val="000000"/>
                                      </a:solidFill>
                                      <a:latin typeface="Cambria Math"/>
                                    </a:rPr>
                                    <m:t> </m:t>
                                  </m:r>
                                </m:e>
                              </m:mr>
                              <m:mr>
                                <m:e>
                                  <m:r>
                                    <a:rPr lang="en-US" sz="2400" i="1">
                                      <a:solidFill>
                                        <a:srgbClr val="000000"/>
                                      </a:solidFill>
                                      <a:latin typeface="Cambria Math"/>
                                    </a:rPr>
                                    <m:t>∨ </m:t>
                                  </m:r>
                                  <m:r>
                                    <a:rPr lang="en-US" sz="2400" i="1">
                                      <a:solidFill>
                                        <a:srgbClr val="000000"/>
                                      </a:solidFill>
                                      <a:latin typeface="Cambria Math"/>
                                    </a:rPr>
                                    <m:t>𝑋</m:t>
                                  </m:r>
                                  <m:r>
                                    <a:rPr lang="en-US" sz="2400" i="1">
                                      <a:solidFill>
                                        <a:srgbClr val="000000"/>
                                      </a:solidFill>
                                      <a:latin typeface="Cambria Math"/>
                                    </a:rPr>
                                    <m:t>≤100∧∃</m:t>
                                  </m:r>
                                  <m:r>
                                    <a:rPr lang="en-US" sz="2400" i="1">
                                      <a:solidFill>
                                        <a:srgbClr val="000000"/>
                                      </a:solidFill>
                                      <a:latin typeface="Cambria Math"/>
                                    </a:rPr>
                                    <m:t>𝑌</m:t>
                                  </m:r>
                                  <m:r>
                                    <a:rPr lang="en-US" sz="2400" i="1">
                                      <a:solidFill>
                                        <a:srgbClr val="000000"/>
                                      </a:solidFill>
                                      <a:latin typeface="Cambria Math"/>
                                    </a:rPr>
                                    <m:t>. </m:t>
                                  </m:r>
                                  <m:r>
                                    <m:rPr>
                                      <m:nor/>
                                    </m:rPr>
                                    <a:rPr lang="en-US" sz="2400" b="1" dirty="0">
                                      <a:solidFill>
                                        <a:srgbClr val="FF0000"/>
                                      </a:solidFill>
                                      <a:latin typeface="Segoe"/>
                                      <a:sym typeface="Symbol"/>
                                    </a:rPr>
                                    <m:t>mc</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a:rPr>
                                        <m:t>𝑋</m:t>
                                      </m:r>
                                      <m:r>
                                        <a:rPr lang="en-US" sz="2400" i="1">
                                          <a:solidFill>
                                            <a:srgbClr val="000000"/>
                                          </a:solidFill>
                                          <a:latin typeface="Cambria Math"/>
                                        </a:rPr>
                                        <m:t>+11,</m:t>
                                      </m:r>
                                      <m:r>
                                        <a:rPr lang="en-US" sz="2400" i="1">
                                          <a:solidFill>
                                            <a:srgbClr val="000000"/>
                                          </a:solidFill>
                                          <a:latin typeface="Cambria Math"/>
                                        </a:rPr>
                                        <m:t>𝑌</m:t>
                                      </m:r>
                                    </m:e>
                                  </m:d>
                                  <m:r>
                                    <a:rPr lang="en-US" sz="2400" i="1">
                                      <a:solidFill>
                                        <a:srgbClr val="000000"/>
                                      </a:solidFill>
                                      <a:latin typeface="Cambria Math"/>
                                    </a:rPr>
                                    <m:t>∧</m:t>
                                  </m:r>
                                  <m:r>
                                    <m:rPr>
                                      <m:nor/>
                                    </m:rPr>
                                    <a:rPr lang="en-US" sz="2400" b="1" dirty="0">
                                      <a:solidFill>
                                        <a:srgbClr val="FF0000"/>
                                      </a:solidFill>
                                      <a:latin typeface="Segoe"/>
                                      <a:sym typeface="Symbol"/>
                                    </a:rPr>
                                    <m:t>mc</m:t>
                                  </m:r>
                                  <m:r>
                                    <a:rPr lang="en-US" sz="2400" i="1">
                                      <a:solidFill>
                                        <a:srgbClr val="000000"/>
                                      </a:solidFill>
                                      <a:latin typeface="Cambria Math"/>
                                    </a:rPr>
                                    <m:t>(</m:t>
                                  </m:r>
                                  <m:r>
                                    <a:rPr lang="en-US" sz="2400" i="1">
                                      <a:solidFill>
                                        <a:srgbClr val="000000"/>
                                      </a:solidFill>
                                      <a:latin typeface="Cambria Math"/>
                                    </a:rPr>
                                    <m:t>𝑌</m:t>
                                  </m:r>
                                  <m:r>
                                    <a:rPr lang="en-US" sz="2400" i="1">
                                      <a:solidFill>
                                        <a:srgbClr val="000000"/>
                                      </a:solidFill>
                                      <a:latin typeface="Cambria Math"/>
                                    </a:rPr>
                                    <m:t>,</m:t>
                                  </m:r>
                                  <m:r>
                                    <a:rPr lang="en-US" sz="2400" i="1">
                                      <a:solidFill>
                                        <a:srgbClr val="000000"/>
                                      </a:solidFill>
                                      <a:latin typeface="Cambria Math"/>
                                    </a:rPr>
                                    <m:t>𝑅</m:t>
                                  </m:r>
                                  <m:r>
                                    <a:rPr lang="en-US" sz="2400" i="1">
                                      <a:solidFill>
                                        <a:srgbClr val="000000"/>
                                      </a:solidFill>
                                      <a:latin typeface="Cambria Math"/>
                                    </a:rPr>
                                    <m:t>)</m:t>
                                  </m:r>
                                </m:e>
                              </m:mr>
                            </m:m>
                          </m:e>
                        </m:mr>
                      </m:m>
                    </m:oMath>
                  </m:oMathPara>
                </a14:m>
                <a:endParaRPr lang="en-US" b="1" dirty="0">
                  <a:solidFill>
                    <a:srgbClr val="000000"/>
                  </a:solidFill>
                  <a:latin typeface="Segoe"/>
                </a:endParaRPr>
              </a:p>
            </p:txBody>
          </p:sp>
        </mc:Choice>
        <mc:Fallback xmlns="">
          <p:sp>
            <p:nvSpPr>
              <p:cNvPr id="5" name="Rectangle 4"/>
              <p:cNvSpPr>
                <a:spLocks noRot="1" noChangeAspect="1" noMove="1" noResize="1" noEditPoints="1" noAdjustHandles="1" noChangeArrowheads="1" noChangeShapeType="1" noTextEdit="1"/>
              </p:cNvSpPr>
              <p:nvPr/>
            </p:nvSpPr>
            <p:spPr>
              <a:xfrm>
                <a:off x="791580" y="1592796"/>
                <a:ext cx="8172908" cy="114871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9552" y="3248980"/>
                <a:ext cx="8478860" cy="3416320"/>
              </a:xfrm>
              <a:prstGeom prst="rect">
                <a:avLst/>
              </a:prstGeom>
            </p:spPr>
            <p:txBody>
              <a:bodyPr wrap="none">
                <a:spAutoFit/>
              </a:bodyPr>
              <a:lstStyle/>
              <a:p>
                <a:pPr marL="0" indent="0">
                  <a:buNone/>
                </a:pPr>
                <a:r>
                  <a:rPr lang="en-US" sz="2400" b="1" dirty="0" smtClean="0">
                    <a:solidFill>
                      <a:schemeClr val="bg1"/>
                    </a:solidFill>
                    <a:sym typeface="Symbol"/>
                  </a:rPr>
                  <a:t>Is    </a:t>
                </a:r>
                <a:r>
                  <a:rPr lang="en-US" sz="2400" b="1" dirty="0" smtClean="0">
                    <a:solidFill>
                      <a:srgbClr val="FF0000"/>
                    </a:solidFill>
                    <a:sym typeface="Symbol"/>
                  </a:rPr>
                  <a:t> </a:t>
                </a:r>
                <a14:m>
                  <m:oMath xmlns:m="http://schemas.openxmlformats.org/officeDocument/2006/math">
                    <m:r>
                      <m:rPr>
                        <m:nor/>
                      </m:rPr>
                      <a:rPr lang="en-US" sz="2400" b="1" dirty="0" smtClean="0">
                        <a:solidFill>
                          <a:srgbClr val="FF0000"/>
                        </a:solidFill>
                        <a:latin typeface="Segoe"/>
                        <a:sym typeface="Symbol"/>
                      </a:rPr>
                      <m:t>mc</m:t>
                    </m:r>
                    <m:d>
                      <m:dPr>
                        <m:ctrlPr>
                          <a:rPr lang="en-US" sz="2400" b="1" i="1" dirty="0">
                            <a:solidFill>
                              <a:srgbClr val="000000"/>
                            </a:solidFill>
                            <a:latin typeface="Cambria Math" panose="02040503050406030204" pitchFamily="18" charset="0"/>
                            <a:sym typeface="Symbol"/>
                          </a:rPr>
                        </m:ctrlPr>
                      </m:dPr>
                      <m:e>
                        <m:r>
                          <a:rPr lang="en-US" sz="2400" b="0" i="1" dirty="0" smtClean="0">
                            <a:solidFill>
                              <a:srgbClr val="000000"/>
                            </a:solidFill>
                            <a:latin typeface="Cambria Math"/>
                            <a:sym typeface="Symbol"/>
                          </a:rPr>
                          <m:t>𝑋</m:t>
                        </m:r>
                        <m:r>
                          <a:rPr lang="en-US" sz="2400" i="1">
                            <a:solidFill>
                              <a:srgbClr val="000000"/>
                            </a:solidFill>
                            <a:latin typeface="Cambria Math"/>
                          </a:rPr>
                          <m:t>,</m:t>
                        </m:r>
                        <m:r>
                          <a:rPr lang="en-US" sz="2400" i="1">
                            <a:solidFill>
                              <a:srgbClr val="000000"/>
                            </a:solidFill>
                            <a:latin typeface="Cambria Math"/>
                          </a:rPr>
                          <m:t>𝑅</m:t>
                        </m:r>
                      </m:e>
                    </m:d>
                    <m:r>
                      <a:rPr lang="en-US" sz="2400" b="0" i="1" smtClean="0">
                        <a:solidFill>
                          <a:srgbClr val="000000"/>
                        </a:solidFill>
                        <a:latin typeface="Cambria Math"/>
                      </a:rPr>
                      <m:t>∧</m:t>
                    </m:r>
                    <m:r>
                      <a:rPr lang="en-US" sz="2400" i="1" smtClean="0">
                        <a:solidFill>
                          <a:schemeClr val="bg1"/>
                        </a:solidFill>
                        <a:latin typeface="Cambria Math"/>
                      </a:rPr>
                      <m:t>𝑅</m:t>
                    </m:r>
                    <m:r>
                      <a:rPr lang="en-US" sz="2400" b="0" i="1" smtClean="0">
                        <a:solidFill>
                          <a:schemeClr val="bg1"/>
                        </a:solidFill>
                        <a:latin typeface="Cambria Math"/>
                      </a:rPr>
                      <m:t>&lt;</m:t>
                    </m:r>
                    <m:r>
                      <a:rPr lang="en-US" sz="2400" i="1" smtClean="0">
                        <a:solidFill>
                          <a:schemeClr val="bg1"/>
                        </a:solidFill>
                        <a:latin typeface="Cambria Math"/>
                      </a:rPr>
                      <m:t>91</m:t>
                    </m:r>
                  </m:oMath>
                </a14:m>
                <a:r>
                  <a:rPr lang="en-US" b="1" dirty="0" smtClean="0">
                    <a:solidFill>
                      <a:schemeClr val="bg1"/>
                    </a:solidFill>
                    <a:sym typeface="Symbol"/>
                  </a:rPr>
                  <a:t>               </a:t>
                </a:r>
                <a:r>
                  <a:rPr lang="en-US" sz="2400" b="1" dirty="0" smtClean="0">
                    <a:solidFill>
                      <a:schemeClr val="bg1"/>
                    </a:solidFill>
                    <a:sym typeface="Symbol"/>
                  </a:rPr>
                  <a:t>feasible?</a:t>
                </a:r>
              </a:p>
              <a:p>
                <a:pPr marL="0" indent="0">
                  <a:buNone/>
                </a:pPr>
                <a:endParaRPr lang="en-US" sz="2400" b="1" dirty="0">
                  <a:solidFill>
                    <a:schemeClr val="bg1"/>
                  </a:solidFill>
                  <a:sym typeface="Symbol"/>
                </a:endParaRPr>
              </a:p>
              <a:p>
                <a:pPr marL="0" indent="0">
                  <a:buNone/>
                </a:pPr>
                <a:r>
                  <a:rPr lang="en-US" sz="2400" b="1" dirty="0" smtClean="0">
                    <a:solidFill>
                      <a:schemeClr val="bg1"/>
                    </a:solidFill>
                    <a:sym typeface="Symbol"/>
                  </a:rPr>
                  <a:t>			</a:t>
                </a:r>
                <a:r>
                  <a:rPr lang="en-US" sz="2400" b="1" i="1" dirty="0" smtClean="0">
                    <a:solidFill>
                      <a:schemeClr val="bg1"/>
                    </a:solidFill>
                    <a:sym typeface="Symbol"/>
                  </a:rPr>
                  <a:t>Start with summary </a:t>
                </a:r>
                <a14:m>
                  <m:oMath xmlns:m="http://schemas.openxmlformats.org/officeDocument/2006/math">
                    <m:r>
                      <m:rPr>
                        <m:nor/>
                      </m:rPr>
                      <a:rPr lang="en-US" sz="2400" b="1" i="1" dirty="0">
                        <a:solidFill>
                          <a:srgbClr val="FF0000"/>
                        </a:solidFill>
                        <a:latin typeface="Segoe"/>
                        <a:sym typeface="Symbol"/>
                      </a:rPr>
                      <m:t>mc</m:t>
                    </m:r>
                    <m:d>
                      <m:dPr>
                        <m:ctrlPr>
                          <a:rPr lang="en-US" sz="2400" b="1" i="1" dirty="0">
                            <a:solidFill>
                              <a:srgbClr val="000000"/>
                            </a:solidFill>
                            <a:latin typeface="Cambria Math" panose="02040503050406030204" pitchFamily="18" charset="0"/>
                            <a:sym typeface="Symbol"/>
                          </a:rPr>
                        </m:ctrlPr>
                      </m:dPr>
                      <m:e>
                        <m:r>
                          <a:rPr lang="en-US" sz="2400" i="1">
                            <a:solidFill>
                              <a:srgbClr val="000000"/>
                            </a:solidFill>
                            <a:latin typeface="Cambria Math"/>
                          </a:rPr>
                          <m:t>𝑌</m:t>
                        </m:r>
                        <m:r>
                          <a:rPr lang="en-US" sz="2400" i="1">
                            <a:solidFill>
                              <a:srgbClr val="000000"/>
                            </a:solidFill>
                            <a:latin typeface="Cambria Math"/>
                          </a:rPr>
                          <m:t>,</m:t>
                        </m:r>
                        <m:r>
                          <a:rPr lang="en-US" sz="2400" i="1">
                            <a:solidFill>
                              <a:srgbClr val="000000"/>
                            </a:solidFill>
                            <a:latin typeface="Cambria Math"/>
                          </a:rPr>
                          <m:t>𝑅</m:t>
                        </m:r>
                      </m:e>
                    </m:d>
                    <m:r>
                      <a:rPr lang="en-US" sz="2400" b="0" i="1" smtClean="0">
                        <a:solidFill>
                          <a:srgbClr val="000000"/>
                        </a:solidFill>
                        <a:latin typeface="Cambria Math"/>
                      </a:rPr>
                      <m:t> ≔</m:t>
                    </m:r>
                    <m:r>
                      <m:rPr>
                        <m:nor/>
                      </m:rPr>
                      <a:rPr lang="en-US" sz="2400" b="1" i="1" dirty="0" smtClean="0">
                        <a:solidFill>
                          <a:schemeClr val="bg1"/>
                        </a:solidFill>
                        <a:latin typeface="Cambria Math"/>
                        <a:sym typeface="Symbol"/>
                      </a:rPr>
                      <m:t>true</m:t>
                    </m:r>
                    <m:r>
                      <m:rPr>
                        <m:nor/>
                      </m:rPr>
                      <a:rPr lang="en-US" sz="2400" b="1" i="1" dirty="0" smtClean="0">
                        <a:solidFill>
                          <a:srgbClr val="FF0000"/>
                        </a:solidFill>
                        <a:latin typeface="Cambria Math"/>
                        <a:sym typeface="Symbol"/>
                      </a:rPr>
                      <m:t> </m:t>
                    </m:r>
                  </m:oMath>
                </a14:m>
                <a:endParaRPr lang="en-US" sz="2400" b="1" i="1" dirty="0" smtClean="0">
                  <a:solidFill>
                    <a:srgbClr val="FF0000"/>
                  </a:solidFill>
                  <a:latin typeface="Cambria Math"/>
                  <a:sym typeface="Symbol"/>
                </a:endParaRPr>
              </a:p>
              <a:p>
                <a:pPr marL="0" indent="0">
                  <a:buNone/>
                </a:pPr>
                <a:endParaRPr lang="en-US" sz="2400" i="1" dirty="0" smtClean="0">
                  <a:solidFill>
                    <a:srgbClr val="000000"/>
                  </a:solidFill>
                  <a:latin typeface="Cambria Math"/>
                </a:endParaRPr>
              </a:p>
              <a:p>
                <a14:m>
                  <m:oMath xmlns:m="http://schemas.openxmlformats.org/officeDocument/2006/math">
                    <m:r>
                      <m:rPr>
                        <m:nor/>
                      </m:rPr>
                      <a:rPr lang="en-US" sz="2400" b="1" dirty="0">
                        <a:solidFill>
                          <a:schemeClr val="bg1"/>
                        </a:solidFill>
                        <a:sym typeface="Symbol"/>
                      </a:rPr>
                      <m:t>Is</m:t>
                    </m:r>
                    <m:r>
                      <m:rPr>
                        <m:nor/>
                      </m:rPr>
                      <a:rPr lang="en-US" sz="2400" b="1" i="0" dirty="0" smtClean="0">
                        <a:solidFill>
                          <a:schemeClr val="bg1"/>
                        </a:solidFill>
                        <a:sym typeface="Symbol"/>
                      </a:rPr>
                      <m:t>   </m:t>
                    </m:r>
                    <m:r>
                      <a:rPr lang="en-US" sz="2400" b="1" i="0" dirty="0" smtClean="0">
                        <a:solidFill>
                          <a:schemeClr val="bg1"/>
                        </a:solidFill>
                        <a:latin typeface="Cambria Math"/>
                        <a:sym typeface="Symbol"/>
                      </a:rPr>
                      <m:t>   </m:t>
                    </m:r>
                    <m:r>
                      <a:rPr lang="en-US" sz="2400" b="1" i="0" smtClean="0">
                        <a:solidFill>
                          <a:srgbClr val="000000"/>
                        </a:solidFill>
                        <a:latin typeface="Cambria Math"/>
                      </a:rPr>
                      <m:t>𝐭𝐫𝐮𝐞</m:t>
                    </m:r>
                    <m:r>
                      <a:rPr lang="en-US" sz="2400" b="0" i="1" smtClean="0">
                        <a:solidFill>
                          <a:srgbClr val="000000"/>
                        </a:solidFill>
                        <a:latin typeface="Cambria Math"/>
                      </a:rPr>
                      <m:t> </m:t>
                    </m:r>
                    <m:r>
                      <a:rPr lang="en-US" sz="2400" i="1">
                        <a:solidFill>
                          <a:srgbClr val="000000"/>
                        </a:solidFill>
                        <a:latin typeface="Cambria Math"/>
                      </a:rPr>
                      <m:t>∧</m:t>
                    </m:r>
                    <m:r>
                      <a:rPr lang="en-US" sz="2400" i="1">
                        <a:solidFill>
                          <a:schemeClr val="bg1"/>
                        </a:solidFill>
                        <a:latin typeface="Cambria Math"/>
                      </a:rPr>
                      <m:t>𝑅</m:t>
                    </m:r>
                    <m:r>
                      <a:rPr lang="en-US" sz="2400" i="1">
                        <a:solidFill>
                          <a:schemeClr val="bg1"/>
                        </a:solidFill>
                        <a:latin typeface="Cambria Math"/>
                      </a:rPr>
                      <m:t>&lt;91</m:t>
                    </m:r>
                  </m:oMath>
                </a14:m>
                <a:r>
                  <a:rPr lang="en-US" sz="2400" b="1" dirty="0" smtClean="0">
                    <a:solidFill>
                      <a:schemeClr val="bg1"/>
                    </a:solidFill>
                    <a:sym typeface="Symbol"/>
                  </a:rPr>
                  <a:t>                  feasible?</a:t>
                </a:r>
              </a:p>
              <a:p>
                <a:endParaRPr lang="en-US" sz="2400" b="1" dirty="0">
                  <a:solidFill>
                    <a:schemeClr val="bg1"/>
                  </a:solidFill>
                  <a:sym typeface="Symbol"/>
                </a:endParaRPr>
              </a:p>
              <a:p>
                <a:r>
                  <a:rPr lang="en-US" sz="2400" b="1" dirty="0" smtClean="0">
                    <a:solidFill>
                      <a:schemeClr val="bg1"/>
                    </a:solidFill>
                    <a:sym typeface="Symbol"/>
                  </a:rPr>
                  <a:t>			</a:t>
                </a:r>
                <a:r>
                  <a:rPr lang="en-US" sz="2400" b="1" i="1" dirty="0" smtClean="0">
                    <a:solidFill>
                      <a:schemeClr val="bg1"/>
                    </a:solidFill>
                    <a:sym typeface="Symbol"/>
                  </a:rPr>
                  <a:t>Yes, e.g., </a:t>
                </a:r>
                <a14:m>
                  <m:oMath xmlns:m="http://schemas.openxmlformats.org/officeDocument/2006/math">
                    <m:r>
                      <a:rPr lang="en-US" sz="2400" b="0" i="1" smtClean="0">
                        <a:solidFill>
                          <a:schemeClr val="bg1"/>
                        </a:solidFill>
                        <a:latin typeface="Cambria Math"/>
                        <a:sym typeface="Symbol"/>
                      </a:rPr>
                      <m:t>𝑅</m:t>
                    </m:r>
                    <m:r>
                      <a:rPr lang="en-US" sz="2400" b="0" i="1" smtClean="0">
                        <a:solidFill>
                          <a:schemeClr val="bg1"/>
                        </a:solidFill>
                        <a:latin typeface="Cambria Math"/>
                        <a:sym typeface="Symbol"/>
                      </a:rPr>
                      <m:t>=90</m:t>
                    </m:r>
                    <m:r>
                      <a:rPr lang="en-US" sz="2400" b="1" i="1" smtClean="0">
                        <a:solidFill>
                          <a:schemeClr val="bg1"/>
                        </a:solidFill>
                        <a:latin typeface="Cambria Math"/>
                        <a:sym typeface="Symbol"/>
                      </a:rPr>
                      <m:t>⊨</m:t>
                    </m:r>
                  </m:oMath>
                </a14:m>
                <a:r>
                  <a:rPr lang="en-US" sz="2400" i="1" dirty="0">
                    <a:solidFill>
                      <a:schemeClr val="bg1"/>
                    </a:solidFill>
                  </a:rPr>
                  <a:t> </a:t>
                </a:r>
                <a14:m>
                  <m:oMath xmlns:m="http://schemas.openxmlformats.org/officeDocument/2006/math">
                    <m:r>
                      <a:rPr lang="en-US" sz="2400" i="1">
                        <a:solidFill>
                          <a:schemeClr val="bg1"/>
                        </a:solidFill>
                        <a:latin typeface="Cambria Math"/>
                      </a:rPr>
                      <m:t>𝑅</m:t>
                    </m:r>
                    <m:r>
                      <a:rPr lang="en-US" sz="2400" i="1">
                        <a:solidFill>
                          <a:schemeClr val="bg1"/>
                        </a:solidFill>
                        <a:latin typeface="Cambria Math"/>
                      </a:rPr>
                      <m:t>&lt;91</m:t>
                    </m:r>
                  </m:oMath>
                </a14:m>
                <a:endParaRPr lang="en-US" sz="2400" b="1" i="1" dirty="0" smtClean="0">
                  <a:solidFill>
                    <a:schemeClr val="bg1"/>
                  </a:solidFill>
                  <a:sym typeface="Symbol"/>
                </a:endParaRPr>
              </a:p>
              <a:p>
                <a:r>
                  <a:rPr lang="en-US" sz="2400" b="1" dirty="0">
                    <a:solidFill>
                      <a:schemeClr val="bg1"/>
                    </a:solidFill>
                    <a:sym typeface="Symbol"/>
                  </a:rPr>
                  <a:t> </a:t>
                </a:r>
                <a:endParaRPr lang="en-US" sz="2400" b="1" dirty="0" smtClean="0">
                  <a:solidFill>
                    <a:schemeClr val="bg1"/>
                  </a:solidFill>
                  <a:sym typeface="Symbol"/>
                </a:endParaRPr>
              </a:p>
              <a:p>
                <a:r>
                  <a:rPr lang="en-US" sz="2400" b="1" dirty="0" smtClean="0">
                    <a:solidFill>
                      <a:schemeClr val="bg1"/>
                    </a:solidFill>
                    <a:sym typeface="Symbol"/>
                  </a:rPr>
                  <a:t>Is     </a:t>
                </a:r>
                <a14:m>
                  <m:oMath xmlns:m="http://schemas.openxmlformats.org/officeDocument/2006/math">
                    <m:r>
                      <a:rPr lang="en-US" sz="2400" b="0" i="1">
                        <a:solidFill>
                          <a:schemeClr val="bg1"/>
                        </a:solidFill>
                        <a:latin typeface="Cambria Math"/>
                        <a:sym typeface="Symbol"/>
                      </a:rPr>
                      <m:t>𝑅</m:t>
                    </m:r>
                    <m:r>
                      <a:rPr lang="en-US" sz="2400" b="0" i="1">
                        <a:solidFill>
                          <a:schemeClr val="bg1"/>
                        </a:solidFill>
                        <a:latin typeface="Cambria Math"/>
                        <a:sym typeface="Symbol"/>
                      </a:rPr>
                      <m:t>=90</m:t>
                    </m:r>
                  </m:oMath>
                </a14:m>
                <a:r>
                  <a:rPr lang="en-US" sz="2400" b="1" dirty="0" smtClean="0">
                    <a:solidFill>
                      <a:schemeClr val="bg1"/>
                    </a:solidFill>
                    <a:sym typeface="Symbol"/>
                  </a:rPr>
                  <a:t>			      reachable? (in </a:t>
                </a:r>
                <a14:m>
                  <m:oMath xmlns:m="http://schemas.openxmlformats.org/officeDocument/2006/math">
                    <m:r>
                      <a:rPr lang="en-US" sz="2400" b="1" i="1" dirty="0" smtClean="0">
                        <a:solidFill>
                          <a:srgbClr val="000000"/>
                        </a:solidFill>
                        <a:latin typeface="Cambria Math"/>
                      </a:rPr>
                      <m:t>𝝁</m:t>
                    </m:r>
                    <m:r>
                      <m:rPr>
                        <m:nor/>
                      </m:rPr>
                      <a:rPr lang="en-US" sz="2400" b="1" dirty="0">
                        <a:solidFill>
                          <a:srgbClr val="000000"/>
                        </a:solidFill>
                        <a:latin typeface="Edwardian Script ITC" pitchFamily="66" charset="0"/>
                      </a:rPr>
                      <m:t>F</m:t>
                    </m:r>
                    <m:r>
                      <a:rPr lang="en-US" sz="2400" i="1" dirty="0">
                        <a:solidFill>
                          <a:srgbClr val="000000"/>
                        </a:solidFill>
                        <a:latin typeface="Cambria Math"/>
                      </a:rPr>
                      <m:t>  </m:t>
                    </m:r>
                    <m:d>
                      <m:dPr>
                        <m:ctrlPr>
                          <a:rPr lang="en-US" sz="2400" b="1" i="1" dirty="0">
                            <a:solidFill>
                              <a:srgbClr val="000000"/>
                            </a:solidFill>
                            <a:latin typeface="Cambria Math" panose="02040503050406030204" pitchFamily="18" charset="0"/>
                            <a:sym typeface="Symbol"/>
                          </a:rPr>
                        </m:ctrlPr>
                      </m:dPr>
                      <m:e>
                        <m:r>
                          <m:rPr>
                            <m:nor/>
                          </m:rPr>
                          <a:rPr lang="en-US" sz="2400" b="1" dirty="0">
                            <a:solidFill>
                              <a:srgbClr val="FF0000"/>
                            </a:solidFill>
                            <a:latin typeface="Segoe"/>
                            <a:sym typeface="Symbol"/>
                          </a:rPr>
                          <m:t>mc</m:t>
                        </m:r>
                      </m:e>
                    </m:d>
                    <m:r>
                      <a:rPr lang="en-US" sz="2400" b="1" i="1" dirty="0" smtClean="0">
                        <a:solidFill>
                          <a:srgbClr val="000000"/>
                        </a:solidFill>
                        <a:latin typeface="Cambria Math"/>
                        <a:sym typeface="Symbol"/>
                      </a:rPr>
                      <m:t>)</m:t>
                    </m:r>
                  </m:oMath>
                </a14:m>
                <a:endParaRPr lang="en-US" sz="2400" b="1" dirty="0">
                  <a:solidFill>
                    <a:schemeClr val="bg1"/>
                  </a:solidFill>
                  <a:sym typeface="Symbol"/>
                </a:endParaRPr>
              </a:p>
            </p:txBody>
          </p:sp>
        </mc:Choice>
        <mc:Fallback xmlns="">
          <p:sp>
            <p:nvSpPr>
              <p:cNvPr id="6" name="Rectangle 5"/>
              <p:cNvSpPr>
                <a:spLocks noRot="1" noChangeAspect="1" noMove="1" noResize="1" noEditPoints="1" noAdjustHandles="1" noChangeArrowheads="1" noChangeShapeType="1" noTextEdit="1"/>
              </p:cNvSpPr>
              <p:nvPr/>
            </p:nvSpPr>
            <p:spPr>
              <a:xfrm>
                <a:off x="539552" y="3248980"/>
                <a:ext cx="8478860" cy="3416320"/>
              </a:xfrm>
              <a:prstGeom prst="rect">
                <a:avLst/>
              </a:prstGeom>
              <a:blipFill rotWithShape="1">
                <a:blip r:embed="rId3"/>
                <a:stretch>
                  <a:fillRect l="-1151" t="-1250" b="-3393"/>
                </a:stretch>
              </a:blipFill>
            </p:spPr>
            <p:txBody>
              <a:bodyPr/>
              <a:lstStyle/>
              <a:p>
                <a:r>
                  <a:rPr lang="en-US">
                    <a:noFill/>
                  </a:rPr>
                  <a:t> </a:t>
                </a:r>
              </a:p>
            </p:txBody>
          </p:sp>
        </mc:Fallback>
      </mc:AlternateContent>
    </p:spTree>
    <p:extLst>
      <p:ext uri="{BB962C8B-B14F-4D97-AF65-F5344CB8AC3E}">
        <p14:creationId xmlns:p14="http://schemas.microsoft.com/office/powerpoint/2010/main" val="3791064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Non-linear transformers</a:t>
            </a:r>
            <a:endParaRPr lang="en-US" dirty="0"/>
          </a:p>
        </p:txBody>
      </p:sp>
      <mc:AlternateContent xmlns:mc="http://schemas.openxmlformats.org/markup-compatibility/2006" xmlns:a14="http://schemas.microsoft.com/office/drawing/2010/main">
        <mc:Choice Requires="a14">
          <p:sp>
            <p:nvSpPr>
              <p:cNvPr id="11" name="Oval 10"/>
              <p:cNvSpPr/>
              <p:nvPr/>
            </p:nvSpPr>
            <p:spPr bwMode="auto">
              <a:xfrm>
                <a:off x="2774832" y="1932920"/>
                <a:ext cx="1303310" cy="432792"/>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2000" b="0" i="0" u="none" strike="noStrike" cap="none" normalizeH="0" baseline="0" smtClean="0">
                          <a:solidFill>
                            <a:schemeClr val="tx1"/>
                          </a:solidFill>
                          <a:effectLst>
                            <a:outerShdw blurRad="38100" dist="38100" dir="2700000" algn="tl">
                              <a:srgbClr val="000000">
                                <a:alpha val="43137"/>
                              </a:srgbClr>
                            </a:outerShdw>
                          </a:effectLst>
                          <a:latin typeface="Cambria Math"/>
                        </a:rPr>
                        <m:t>R</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=90</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1" name="Oval 10"/>
              <p:cNvSpPr>
                <a:spLocks noRot="1" noChangeAspect="1" noMove="1" noResize="1" noEditPoints="1" noAdjustHandles="1" noChangeArrowheads="1" noChangeShapeType="1" noTextEdit="1"/>
              </p:cNvSpPr>
              <p:nvPr/>
            </p:nvSpPr>
            <p:spPr bwMode="auto">
              <a:xfrm>
                <a:off x="2774832" y="1932920"/>
                <a:ext cx="1303310" cy="432792"/>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p:cxnSp>
        <p:nvCxnSpPr>
          <p:cNvPr id="12" name="Straight Arrow Connector 11"/>
          <p:cNvCxnSpPr>
            <a:stCxn id="11" idx="3"/>
            <a:endCxn id="72" idx="0"/>
          </p:cNvCxnSpPr>
          <p:nvPr/>
        </p:nvCxnSpPr>
        <p:spPr>
          <a:xfrm flipH="1">
            <a:off x="2240047" y="2302331"/>
            <a:ext cx="725650" cy="81724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val 19"/>
              <p:cNvSpPr/>
              <p:nvPr/>
            </p:nvSpPr>
            <p:spPr bwMode="auto">
              <a:xfrm>
                <a:off x="4064883" y="3070188"/>
                <a:ext cx="1692188"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=91∧</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=90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0" name="Oval 19"/>
              <p:cNvSpPr>
                <a:spLocks noRot="1" noChangeAspect="1" noMove="1" noResize="1" noEditPoints="1" noAdjustHandles="1" noChangeArrowheads="1" noChangeShapeType="1" noTextEdit="1"/>
              </p:cNvSpPr>
              <p:nvPr/>
            </p:nvSpPr>
            <p:spPr bwMode="auto">
              <a:xfrm>
                <a:off x="4064883" y="3070188"/>
                <a:ext cx="1692188" cy="102139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p:cxnSp>
        <p:nvCxnSpPr>
          <p:cNvPr id="21" name="Straight Arrow Connector 20"/>
          <p:cNvCxnSpPr>
            <a:stCxn id="11" idx="5"/>
            <a:endCxn id="20" idx="0"/>
          </p:cNvCxnSpPr>
          <p:nvPr/>
        </p:nvCxnSpPr>
        <p:spPr>
          <a:xfrm>
            <a:off x="3887277" y="2302331"/>
            <a:ext cx="1023700" cy="76785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2" idx="3"/>
            <a:endCxn id="78" idx="0"/>
          </p:cNvCxnSpPr>
          <p:nvPr/>
        </p:nvCxnSpPr>
        <p:spPr>
          <a:xfrm flipH="1">
            <a:off x="1186189" y="3991383"/>
            <a:ext cx="430108" cy="4213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76" idx="0"/>
          </p:cNvCxnSpPr>
          <p:nvPr/>
        </p:nvCxnSpPr>
        <p:spPr>
          <a:xfrm>
            <a:off x="2548848" y="4091578"/>
            <a:ext cx="330243" cy="32115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Oval 71"/>
              <p:cNvSpPr/>
              <p:nvPr/>
            </p:nvSpPr>
            <p:spPr bwMode="auto">
              <a:xfrm>
                <a:off x="1357931" y="3119572"/>
                <a:ext cx="1764232"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=98 ∧</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=91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2" name="Oval 71"/>
              <p:cNvSpPr>
                <a:spLocks noRot="1" noChangeAspect="1" noMove="1" noResize="1" noEditPoints="1" noAdjustHandles="1" noChangeArrowheads="1" noChangeShapeType="1" noTextEdit="1"/>
              </p:cNvSpPr>
              <p:nvPr/>
            </p:nvSpPr>
            <p:spPr bwMode="auto">
              <a:xfrm>
                <a:off x="1357931" y="3119572"/>
                <a:ext cx="1764232" cy="102139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Oval 75"/>
              <p:cNvSpPr/>
              <p:nvPr/>
            </p:nvSpPr>
            <p:spPr bwMode="auto">
              <a:xfrm>
                <a:off x="2186023" y="4412735"/>
                <a:ext cx="1386136"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=99</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=91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6" name="Oval 75"/>
              <p:cNvSpPr>
                <a:spLocks noRot="1" noChangeAspect="1" noMove="1" noResize="1" noEditPoints="1" noAdjustHandles="1" noChangeArrowheads="1" noChangeShapeType="1" noTextEdit="1"/>
              </p:cNvSpPr>
              <p:nvPr/>
            </p:nvSpPr>
            <p:spPr bwMode="auto">
              <a:xfrm>
                <a:off x="2186023" y="4412735"/>
                <a:ext cx="1386136" cy="102139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Oval 77"/>
              <p:cNvSpPr/>
              <p:nvPr/>
            </p:nvSpPr>
            <p:spPr bwMode="auto">
              <a:xfrm>
                <a:off x="497715" y="4412735"/>
                <a:ext cx="1376947"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=109</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=99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8" name="Oval 77"/>
              <p:cNvSpPr>
                <a:spLocks noRot="1" noChangeAspect="1" noMove="1" noResize="1" noEditPoints="1" noAdjustHandles="1" noChangeArrowheads="1" noChangeShapeType="1" noTextEdit="1"/>
              </p:cNvSpPr>
              <p:nvPr/>
            </p:nvSpPr>
            <p:spPr bwMode="auto">
              <a:xfrm>
                <a:off x="497715" y="4412735"/>
                <a:ext cx="1376947" cy="102139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p:sp>
        <p:nvSpPr>
          <p:cNvPr id="80" name="Rectangle 79"/>
          <p:cNvSpPr/>
          <p:nvPr/>
        </p:nvSpPr>
        <p:spPr>
          <a:xfrm>
            <a:off x="0" y="1509624"/>
            <a:ext cx="2495938" cy="3693319"/>
          </a:xfrm>
          <a:prstGeom prst="rect">
            <a:avLst/>
          </a:prstGeom>
        </p:spPr>
        <p:txBody>
          <a:bodyPr wrap="square">
            <a:spAutoFit/>
          </a:bodyPr>
          <a:lstStyle/>
          <a:p>
            <a:r>
              <a:rPr lang="en-US" dirty="0">
                <a:solidFill>
                  <a:schemeClr val="bg1"/>
                </a:solidFill>
              </a:rPr>
              <a:t>M(87) </a:t>
            </a:r>
            <a:r>
              <a:rPr lang="en-US" dirty="0" smtClean="0">
                <a:solidFill>
                  <a:schemeClr val="bg1"/>
                </a:solidFill>
              </a:rPr>
              <a:t> </a:t>
            </a:r>
          </a:p>
          <a:p>
            <a:r>
              <a:rPr lang="en-US" dirty="0" smtClean="0">
                <a:solidFill>
                  <a:schemeClr val="bg1"/>
                </a:solidFill>
              </a:rPr>
              <a:t>= M(M(98</a:t>
            </a:r>
            <a:r>
              <a:rPr lang="en-US" dirty="0">
                <a:solidFill>
                  <a:schemeClr val="bg1"/>
                </a:solidFill>
              </a:rPr>
              <a:t>)) </a:t>
            </a:r>
            <a:endParaRPr lang="en-US" dirty="0" smtClean="0">
              <a:solidFill>
                <a:schemeClr val="bg1"/>
              </a:solidFill>
            </a:endParaRPr>
          </a:p>
          <a:p>
            <a:r>
              <a:rPr lang="en-US" dirty="0" smtClean="0">
                <a:solidFill>
                  <a:schemeClr val="bg1"/>
                </a:solidFill>
              </a:rPr>
              <a:t>= M(M(M(109))) </a:t>
            </a:r>
          </a:p>
          <a:p>
            <a:r>
              <a:rPr lang="en-US" dirty="0" smtClean="0">
                <a:solidFill>
                  <a:schemeClr val="bg1"/>
                </a:solidFill>
              </a:rPr>
              <a:t>= M(M(99))</a:t>
            </a:r>
          </a:p>
          <a:p>
            <a:r>
              <a:rPr lang="en-US" dirty="0" smtClean="0">
                <a:solidFill>
                  <a:schemeClr val="bg1"/>
                </a:solidFill>
              </a:rPr>
              <a:t>=</a:t>
            </a:r>
            <a:r>
              <a:rPr lang="en-US" dirty="0">
                <a:solidFill>
                  <a:schemeClr val="bg1"/>
                </a:solidFill>
              </a:rPr>
              <a:t> </a:t>
            </a:r>
            <a:r>
              <a:rPr lang="en-US" dirty="0" smtClean="0">
                <a:solidFill>
                  <a:schemeClr val="bg1"/>
                </a:solidFill>
              </a:rPr>
              <a:t>M(M(M(110))) </a:t>
            </a:r>
          </a:p>
          <a:p>
            <a:r>
              <a:rPr lang="en-US" dirty="0" smtClean="0">
                <a:solidFill>
                  <a:schemeClr val="bg1"/>
                </a:solidFill>
              </a:rPr>
              <a:t>= M(M(100</a:t>
            </a:r>
            <a:r>
              <a:rPr lang="en-US" dirty="0">
                <a:solidFill>
                  <a:schemeClr val="bg1"/>
                </a:solidFill>
              </a:rPr>
              <a:t>)) </a:t>
            </a:r>
          </a:p>
          <a:p>
            <a:r>
              <a:rPr lang="en-US" dirty="0" smtClean="0">
                <a:solidFill>
                  <a:schemeClr val="bg1"/>
                </a:solidFill>
              </a:rPr>
              <a:t>= M(M(M(111</a:t>
            </a:r>
            <a:r>
              <a:rPr lang="en-US" dirty="0">
                <a:solidFill>
                  <a:schemeClr val="bg1"/>
                </a:solidFill>
              </a:rPr>
              <a:t>))) </a:t>
            </a:r>
            <a:endParaRPr lang="en-US" dirty="0" smtClean="0">
              <a:solidFill>
                <a:schemeClr val="bg1"/>
              </a:solidFill>
            </a:endParaRPr>
          </a:p>
          <a:p>
            <a:r>
              <a:rPr lang="en-US" dirty="0" smtClean="0">
                <a:solidFill>
                  <a:schemeClr val="bg1"/>
                </a:solidFill>
              </a:rPr>
              <a:t>= M(M(101)) </a:t>
            </a:r>
          </a:p>
          <a:p>
            <a:r>
              <a:rPr lang="en-US" dirty="0" smtClean="0">
                <a:solidFill>
                  <a:schemeClr val="bg1"/>
                </a:solidFill>
              </a:rPr>
              <a:t>= M(91</a:t>
            </a:r>
            <a:r>
              <a:rPr lang="en-US" dirty="0">
                <a:solidFill>
                  <a:schemeClr val="bg1"/>
                </a:solidFill>
              </a:rPr>
              <a:t>) </a:t>
            </a:r>
          </a:p>
          <a:p>
            <a:r>
              <a:rPr lang="en-US" dirty="0" smtClean="0">
                <a:solidFill>
                  <a:schemeClr val="bg1"/>
                </a:solidFill>
              </a:rPr>
              <a:t>= M(M(102</a:t>
            </a:r>
            <a:r>
              <a:rPr lang="en-US" dirty="0">
                <a:solidFill>
                  <a:schemeClr val="bg1"/>
                </a:solidFill>
              </a:rPr>
              <a:t>)) </a:t>
            </a:r>
          </a:p>
          <a:p>
            <a:r>
              <a:rPr lang="en-US" dirty="0" smtClean="0">
                <a:solidFill>
                  <a:schemeClr val="bg1"/>
                </a:solidFill>
              </a:rPr>
              <a:t>= M(92</a:t>
            </a:r>
            <a:r>
              <a:rPr lang="en-US" dirty="0">
                <a:solidFill>
                  <a:schemeClr val="bg1"/>
                </a:solidFill>
              </a:rPr>
              <a:t>) </a:t>
            </a:r>
            <a:endParaRPr lang="en-US" dirty="0" smtClean="0">
              <a:solidFill>
                <a:schemeClr val="bg1"/>
              </a:solidFill>
            </a:endParaRPr>
          </a:p>
          <a:p>
            <a:r>
              <a:rPr lang="en-US" dirty="0" smtClean="0">
                <a:solidFill>
                  <a:schemeClr val="bg1"/>
                </a:solidFill>
              </a:rPr>
              <a:t>= M(M(103</a:t>
            </a:r>
            <a:r>
              <a:rPr lang="en-US" dirty="0">
                <a:solidFill>
                  <a:schemeClr val="bg1"/>
                </a:solidFill>
              </a:rPr>
              <a:t>)) </a:t>
            </a:r>
            <a:endParaRPr lang="en-US" dirty="0" smtClean="0">
              <a:solidFill>
                <a:schemeClr val="bg1"/>
              </a:solidFill>
            </a:endParaRPr>
          </a:p>
          <a:p>
            <a:r>
              <a:rPr lang="en-US" dirty="0" smtClean="0">
                <a:solidFill>
                  <a:schemeClr val="bg1"/>
                </a:solidFill>
              </a:rPr>
              <a:t>= M(93</a:t>
            </a:r>
            <a:r>
              <a:rPr lang="en-US" dirty="0">
                <a:solidFill>
                  <a:schemeClr val="bg1"/>
                </a:solidFill>
              </a:rPr>
              <a:t>) </a:t>
            </a:r>
            <a:r>
              <a:rPr lang="en-US" dirty="0" smtClean="0">
                <a:solidFill>
                  <a:schemeClr val="bg1"/>
                </a:solidFill>
              </a:rPr>
              <a:t> …</a:t>
            </a:r>
            <a:endParaRPr lang="en-US" dirty="0">
              <a:solidFill>
                <a:schemeClr val="bg1"/>
              </a:solidFill>
            </a:endParaRPr>
          </a:p>
        </p:txBody>
      </p:sp>
      <p:cxnSp>
        <p:nvCxnSpPr>
          <p:cNvPr id="96" name="Straight Arrow Connector 95"/>
          <p:cNvCxnSpPr/>
          <p:nvPr/>
        </p:nvCxnSpPr>
        <p:spPr>
          <a:xfrm flipH="1">
            <a:off x="287524" y="5342015"/>
            <a:ext cx="420384" cy="4213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616297" y="5383912"/>
            <a:ext cx="258366" cy="4213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Oval 97"/>
              <p:cNvSpPr/>
              <p:nvPr/>
            </p:nvSpPr>
            <p:spPr bwMode="auto">
              <a:xfrm>
                <a:off x="3743240" y="4452021"/>
                <a:ext cx="1395111"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=102</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=92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8" name="Oval 97"/>
              <p:cNvSpPr>
                <a:spLocks noRot="1" noChangeAspect="1" noMove="1" noResize="1" noEditPoints="1" noAdjustHandles="1" noChangeArrowheads="1" noChangeShapeType="1" noTextEdit="1"/>
              </p:cNvSpPr>
              <p:nvPr/>
            </p:nvSpPr>
            <p:spPr bwMode="auto">
              <a:xfrm>
                <a:off x="3743240" y="4452021"/>
                <a:ext cx="1395111" cy="102139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Oval 98"/>
              <p:cNvSpPr/>
              <p:nvPr/>
            </p:nvSpPr>
            <p:spPr bwMode="auto">
              <a:xfrm>
                <a:off x="5282367" y="4452021"/>
                <a:ext cx="1325496" cy="102139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spAutoFit/>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𝑋</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=92</m:t>
                      </m:r>
                    </m:oMath>
                  </m:oMathPara>
                </a14:m>
                <a:endParaRPr kumimoji="0" lang="en-US" sz="2000" b="0" i="1" u="none" strike="noStrike" cap="none" normalizeH="0" baseline="0" dirty="0" smtClean="0">
                  <a:solidFill>
                    <a:schemeClr val="tx1"/>
                  </a:solidFill>
                  <a:effectLst>
                    <a:outerShdw blurRad="38100" dist="38100" dir="2700000" algn="tl">
                      <a:srgbClr val="000000">
                        <a:alpha val="43137"/>
                      </a:srgbClr>
                    </a:outerShdw>
                  </a:effectLst>
                  <a:latin typeface="Cambria Math"/>
                </a:endParaRPr>
              </a:p>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𝑅</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=90 </m:t>
                      </m:r>
                    </m:oMath>
                  </m:oMathPara>
                </a14:m>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99" name="Oval 98"/>
              <p:cNvSpPr>
                <a:spLocks noRot="1" noChangeAspect="1" noMove="1" noResize="1" noEditPoints="1" noAdjustHandles="1" noChangeArrowheads="1" noChangeShapeType="1" noTextEdit="1"/>
              </p:cNvSpPr>
              <p:nvPr/>
            </p:nvSpPr>
            <p:spPr bwMode="auto">
              <a:xfrm>
                <a:off x="5282367" y="4452021"/>
                <a:ext cx="1325496" cy="1021390"/>
              </a:xfrm>
              <a:prstGeom prst="ellipse">
                <a:avLst/>
              </a:prstGeom>
              <a:blipFill rotWithShape="1">
                <a:blip r:embed="rId8"/>
                <a:stretch>
                  <a:fillRect/>
                </a:stretch>
              </a:blipFill>
              <a:ln>
                <a:headEnd type="none" w="med" len="med"/>
                <a:tailEnd type="none" w="med" len="med"/>
              </a:ln>
            </p:spPr>
            <p:txBody>
              <a:bodyPr/>
              <a:lstStyle/>
              <a:p>
                <a:r>
                  <a:rPr lang="en-US">
                    <a:noFill/>
                  </a:rPr>
                  <a:t> </a:t>
                </a:r>
              </a:p>
            </p:txBody>
          </p:sp>
        </mc:Fallback>
      </mc:AlternateContent>
      <p:cxnSp>
        <p:nvCxnSpPr>
          <p:cNvPr id="100" name="Straight Arrow Connector 99"/>
          <p:cNvCxnSpPr>
            <a:stCxn id="20" idx="5"/>
            <a:endCxn id="99" idx="0"/>
          </p:cNvCxnSpPr>
          <p:nvPr/>
        </p:nvCxnSpPr>
        <p:spPr>
          <a:xfrm>
            <a:off x="5509256" y="3941999"/>
            <a:ext cx="435859" cy="5100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98" idx="0"/>
          </p:cNvCxnSpPr>
          <p:nvPr/>
        </p:nvCxnSpPr>
        <p:spPr>
          <a:xfrm flipH="1">
            <a:off x="4440796" y="4091578"/>
            <a:ext cx="193499" cy="3604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Rectangle 128"/>
              <p:cNvSpPr/>
              <p:nvPr/>
            </p:nvSpPr>
            <p:spPr>
              <a:xfrm>
                <a:off x="513158" y="5805264"/>
                <a:ext cx="7458901" cy="923330"/>
              </a:xfrm>
              <a:prstGeom prst="rect">
                <a:avLst/>
              </a:prstGeom>
            </p:spPr>
            <p:txBody>
              <a:bodyPr wrap="none">
                <a:spAutoFit/>
              </a:bodyPr>
              <a:lstStyle/>
              <a:p>
                <a:r>
                  <a:rPr lang="en-US" dirty="0" smtClean="0">
                    <a:solidFill>
                      <a:schemeClr val="bg1"/>
                    </a:solidFill>
                  </a:rPr>
                  <a:t>Checking against </a:t>
                </a:r>
                <a14:m>
                  <m:oMath xmlns:m="http://schemas.openxmlformats.org/officeDocument/2006/math">
                    <m:sSub>
                      <m:sSubPr>
                        <m:ctrlPr>
                          <a:rPr lang="en-US" b="1" i="1">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a:solidFill>
                              <a:srgbClr val="C00000"/>
                            </a:solidFill>
                            <a:latin typeface="Cambria Math"/>
                          </a:rPr>
                          <m:t>𝟏</m:t>
                        </m:r>
                      </m:sub>
                    </m:sSub>
                    <m:r>
                      <a:rPr lang="en-US" b="1" i="1" smtClean="0">
                        <a:solidFill>
                          <a:srgbClr val="C00000"/>
                        </a:solidFill>
                        <a:latin typeface="Cambria Math"/>
                      </a:rPr>
                      <m:t>, </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a:rPr>
                          <m:t>𝑹</m:t>
                        </m:r>
                      </m:e>
                      <m:sub>
                        <m:r>
                          <a:rPr lang="en-US" b="1" i="1">
                            <a:solidFill>
                              <a:srgbClr val="C00000"/>
                            </a:solidFill>
                            <a:latin typeface="Cambria Math"/>
                          </a:rPr>
                          <m:t>𝟐</m:t>
                        </m:r>
                      </m:sub>
                    </m:sSub>
                    <m:r>
                      <a:rPr lang="en-US" b="1" i="1" smtClean="0">
                        <a:solidFill>
                          <a:srgbClr val="C00000"/>
                        </a:solidFill>
                        <a:latin typeface="Cambria Math"/>
                      </a:rPr>
                      <m:t>, </m:t>
                    </m:r>
                    <m:r>
                      <a:rPr lang="en-US" b="1" i="1">
                        <a:solidFill>
                          <a:srgbClr val="C00000"/>
                        </a:solidFill>
                        <a:latin typeface="Cambria Math"/>
                      </a:rPr>
                      <m:t>…</m:t>
                    </m:r>
                    <m:sSub>
                      <m:sSubPr>
                        <m:ctrlPr>
                          <a:rPr lang="en-US" b="1" i="1">
                            <a:solidFill>
                              <a:srgbClr val="C00000"/>
                            </a:solidFill>
                            <a:latin typeface="Cambria Math" panose="02040503050406030204" pitchFamily="18" charset="0"/>
                          </a:rPr>
                        </m:ctrlPr>
                      </m:sSubPr>
                      <m:e>
                        <m:r>
                          <a:rPr lang="en-US" b="1" i="1" smtClean="0">
                            <a:solidFill>
                              <a:srgbClr val="C00000"/>
                            </a:solidFill>
                            <a:latin typeface="Cambria Math"/>
                          </a:rPr>
                          <m:t>,</m:t>
                        </m:r>
                        <m:r>
                          <a:rPr lang="en-US" b="1" i="1">
                            <a:solidFill>
                              <a:srgbClr val="C00000"/>
                            </a:solidFill>
                            <a:latin typeface="Cambria Math"/>
                          </a:rPr>
                          <m:t>𝑹</m:t>
                        </m:r>
                      </m:e>
                      <m:sub>
                        <m:r>
                          <a:rPr lang="en-US" b="1" i="1">
                            <a:solidFill>
                              <a:srgbClr val="C00000"/>
                            </a:solidFill>
                            <a:latin typeface="Cambria Math"/>
                          </a:rPr>
                          <m:t>𝑵</m:t>
                        </m:r>
                      </m:sub>
                    </m:sSub>
                  </m:oMath>
                </a14:m>
                <a:r>
                  <a:rPr lang="en-US" dirty="0" smtClean="0">
                    <a:solidFill>
                      <a:schemeClr val="bg1"/>
                    </a:solidFill>
                  </a:rPr>
                  <a:t> controls depth, but potentially wide tree.</a:t>
                </a:r>
              </a:p>
              <a:p>
                <a:r>
                  <a:rPr lang="en-US" dirty="0" smtClean="0">
                    <a:solidFill>
                      <a:schemeClr val="bg1"/>
                    </a:solidFill>
                  </a:rPr>
                  <a:t>Our approach: build DAG by sharing states. </a:t>
                </a:r>
                <a:br>
                  <a:rPr lang="en-US" dirty="0" smtClean="0">
                    <a:solidFill>
                      <a:schemeClr val="bg1"/>
                    </a:solidFill>
                  </a:rPr>
                </a:br>
                <a:r>
                  <a:rPr lang="en-US" dirty="0" smtClean="0">
                    <a:solidFill>
                      <a:schemeClr val="bg1"/>
                    </a:solidFill>
                  </a:rPr>
                  <a:t>Sharing is cheap, even no sharing works on Bebop </a:t>
                </a:r>
                <a:endParaRPr lang="en-US" dirty="0">
                  <a:solidFill>
                    <a:schemeClr val="bg1"/>
                  </a:solidFill>
                </a:endParaRPr>
              </a:p>
            </p:txBody>
          </p:sp>
        </mc:Choice>
        <mc:Fallback xmlns="">
          <p:sp>
            <p:nvSpPr>
              <p:cNvPr id="129" name="Rectangle 128"/>
              <p:cNvSpPr>
                <a:spLocks noRot="1" noChangeAspect="1" noMove="1" noResize="1" noEditPoints="1" noAdjustHandles="1" noChangeArrowheads="1" noChangeShapeType="1" noTextEdit="1"/>
              </p:cNvSpPr>
              <p:nvPr/>
            </p:nvSpPr>
            <p:spPr>
              <a:xfrm>
                <a:off x="513158" y="5805264"/>
                <a:ext cx="7458901" cy="923330"/>
              </a:xfrm>
              <a:prstGeom prst="rect">
                <a:avLst/>
              </a:prstGeom>
              <a:blipFill rotWithShape="1">
                <a:blip r:embed="rId9"/>
                <a:stretch>
                  <a:fillRect l="-654" t="-3289" b="-9211"/>
                </a:stretch>
              </a:blipFill>
            </p:spPr>
            <p:txBody>
              <a:bodyPr/>
              <a:lstStyle/>
              <a:p>
                <a:r>
                  <a:rPr lang="en-US">
                    <a:noFill/>
                  </a:rPr>
                  <a:t> </a:t>
                </a:r>
              </a:p>
            </p:txBody>
          </p:sp>
        </mc:Fallback>
      </mc:AlternateContent>
      <p:grpSp>
        <p:nvGrpSpPr>
          <p:cNvPr id="130" name="Group 129"/>
          <p:cNvGrpSpPr/>
          <p:nvPr/>
        </p:nvGrpSpPr>
        <p:grpSpPr>
          <a:xfrm>
            <a:off x="5652120" y="1082971"/>
            <a:ext cx="3461362" cy="3008607"/>
            <a:chOff x="5105400" y="-1138621"/>
            <a:chExt cx="8419501" cy="7480287"/>
          </a:xfrm>
        </p:grpSpPr>
        <p:pic>
          <p:nvPicPr>
            <p:cNvPr id="131"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23589" t="19161" r="25625" b="8645"/>
            <a:stretch/>
          </p:blipFill>
          <p:spPr bwMode="auto">
            <a:xfrm>
              <a:off x="5105400" y="-1138621"/>
              <a:ext cx="8419501" cy="748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1">
              <p14:nvContentPartPr>
                <p14:cNvPr id="132" name="Ink 131"/>
                <p14:cNvContentPartPr/>
                <p14:nvPr/>
              </p14:nvContentPartPr>
              <p14:xfrm>
                <a:off x="12473280" y="-459735"/>
                <a:ext cx="1014120" cy="4726935"/>
              </p14:xfrm>
            </p:contentPart>
          </mc:Choice>
          <mc:Fallback xmlns="">
            <p:pic>
              <p:nvPicPr>
                <p:cNvPr id="1027" name="Ink 1026"/>
                <p:cNvPicPr/>
                <p:nvPr/>
              </p:nvPicPr>
              <p:blipFill>
                <a:blip r:embed="rId12"/>
                <a:stretch>
                  <a:fillRect/>
                </a:stretch>
              </p:blipFill>
              <p:spPr>
                <a:xfrm>
                  <a:off x="12440139" y="-493742"/>
                  <a:ext cx="1084545" cy="4805687"/>
                </a:xfrm>
                <a:prstGeom prst="rect">
                  <a:avLst/>
                </a:prstGeom>
              </p:spPr>
            </p:pic>
          </mc:Fallback>
        </mc:AlternateContent>
      </p:grpSp>
      <p:sp>
        <p:nvSpPr>
          <p:cNvPr id="133" name="TextBox 132"/>
          <p:cNvSpPr txBox="1"/>
          <p:nvPr/>
        </p:nvSpPr>
        <p:spPr>
          <a:xfrm>
            <a:off x="6922266" y="4189573"/>
            <a:ext cx="1838965" cy="923330"/>
          </a:xfrm>
          <a:prstGeom prst="rect">
            <a:avLst/>
          </a:prstGeom>
          <a:noFill/>
        </p:spPr>
        <p:txBody>
          <a:bodyPr wrap="none" rtlCol="0">
            <a:spAutoFit/>
          </a:bodyPr>
          <a:lstStyle/>
          <a:p>
            <a:r>
              <a:rPr lang="en-US" dirty="0" smtClean="0">
                <a:solidFill>
                  <a:schemeClr val="bg1"/>
                </a:solidFill>
              </a:rPr>
              <a:t>Benchmarks </a:t>
            </a:r>
            <a:br>
              <a:rPr lang="en-US" dirty="0" smtClean="0">
                <a:solidFill>
                  <a:schemeClr val="bg1"/>
                </a:solidFill>
              </a:rPr>
            </a:br>
            <a:r>
              <a:rPr lang="en-US" dirty="0" smtClean="0">
                <a:solidFill>
                  <a:schemeClr val="bg1"/>
                </a:solidFill>
              </a:rPr>
              <a:t>from the SLAM</a:t>
            </a:r>
          </a:p>
          <a:p>
            <a:r>
              <a:rPr lang="en-US" dirty="0" smtClean="0">
                <a:solidFill>
                  <a:schemeClr val="bg1"/>
                </a:solidFill>
              </a:rPr>
              <a:t>Research toolkit</a:t>
            </a:r>
          </a:p>
        </p:txBody>
      </p:sp>
    </p:spTree>
    <p:extLst>
      <p:ext uri="{BB962C8B-B14F-4D97-AF65-F5344CB8AC3E}">
        <p14:creationId xmlns:p14="http://schemas.microsoft.com/office/powerpoint/2010/main" val="1518752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72" grpId="0" animBg="1"/>
      <p:bldP spid="76" grpId="0" animBg="1"/>
      <p:bldP spid="78" grpId="0" animBg="1"/>
      <p:bldP spid="98" grpId="0" animBg="1"/>
      <p:bldP spid="99" grpId="0" animBg="1"/>
      <p:bldP spid="129" grpId="0"/>
      <p:bldP spid="1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30188"/>
            <a:ext cx="8915400" cy="553998"/>
          </a:xfrm>
        </p:spPr>
        <p:txBody>
          <a:bodyPr/>
          <a:lstStyle/>
          <a:p>
            <a:r>
              <a:rPr lang="en-US" sz="4000" dirty="0" smtClean="0"/>
              <a:t>Arithmetic</a:t>
            </a:r>
            <a:endParaRPr lang="en-US" sz="4000" dirty="0"/>
          </a:p>
        </p:txBody>
      </p:sp>
      <p:sp>
        <p:nvSpPr>
          <p:cNvPr id="3" name="Rectangle 2"/>
          <p:cNvSpPr/>
          <p:nvPr/>
        </p:nvSpPr>
        <p:spPr>
          <a:xfrm>
            <a:off x="0" y="3468570"/>
            <a:ext cx="9190702" cy="951030"/>
          </a:xfrm>
          <a:prstGeom prst="rect">
            <a:avLst/>
          </a:prstGeom>
        </p:spPr>
        <p:txBody>
          <a:bodyPr wrap="square">
            <a:spAutoFit/>
          </a:bodyPr>
          <a:lstStyle/>
          <a:p>
            <a:pPr lvl="0">
              <a:lnSpc>
                <a:spcPct val="90000"/>
              </a:lnSpc>
              <a:spcBef>
                <a:spcPct val="20000"/>
              </a:spcBef>
              <a:buSzPct val="90000"/>
            </a:pPr>
            <a:r>
              <a:rPr lang="en-US" b="1" dirty="0" smtClean="0">
                <a:solidFill>
                  <a:srgbClr val="000000"/>
                </a:solidFill>
                <a:latin typeface="Segoe"/>
              </a:rPr>
              <a:t>R(</a:t>
            </a:r>
            <a:r>
              <a:rPr lang="en-US" b="1" dirty="0" smtClean="0">
                <a:solidFill>
                  <a:srgbClr val="00B050"/>
                </a:solidFill>
                <a:latin typeface="Segoe"/>
              </a:rPr>
              <a:t>0</a:t>
            </a:r>
            <a:r>
              <a:rPr lang="en-US" b="1" dirty="0" smtClean="0">
                <a:solidFill>
                  <a:srgbClr val="000000"/>
                </a:solidFill>
                <a:latin typeface="Segoe"/>
              </a:rPr>
              <a:t>,</a:t>
            </a:r>
            <a:r>
              <a:rPr lang="en-US" b="1" dirty="0" smtClean="0">
                <a:solidFill>
                  <a:srgbClr val="FF0000"/>
                </a:solidFill>
                <a:latin typeface="Segoe"/>
              </a:rPr>
              <a:t>0</a:t>
            </a:r>
            <a:r>
              <a:rPr lang="en-US" b="1" dirty="0" smtClean="0">
                <a:solidFill>
                  <a:srgbClr val="000000"/>
                </a:solidFill>
                <a:latin typeface="Segoe"/>
              </a:rPr>
              <a:t>,</a:t>
            </a:r>
            <a:r>
              <a:rPr lang="en-US" b="1" dirty="0" smtClean="0">
                <a:solidFill>
                  <a:srgbClr val="0070C0"/>
                </a:solidFill>
                <a:latin typeface="Segoe"/>
              </a:rPr>
              <a:t>0</a:t>
            </a:r>
            <a:r>
              <a:rPr lang="en-US" b="1" dirty="0" smtClean="0">
                <a:solidFill>
                  <a:srgbClr val="000000"/>
                </a:solidFill>
                <a:latin typeface="Segoe"/>
              </a:rPr>
              <a:t>,</a:t>
            </a:r>
            <a:r>
              <a:rPr lang="en-US" b="1" dirty="0" smtClean="0">
                <a:solidFill>
                  <a:srgbClr val="7030A0"/>
                </a:solidFill>
                <a:latin typeface="Segoe"/>
              </a:rPr>
              <a:t>0</a:t>
            </a:r>
            <a:r>
              <a:rPr lang="en-US" b="1" dirty="0">
                <a:solidFill>
                  <a:srgbClr val="000000"/>
                </a:solidFill>
                <a:latin typeface="Segoe"/>
              </a:rPr>
              <a:t>). </a:t>
            </a:r>
            <a:r>
              <a:rPr lang="en-US" b="1" dirty="0" smtClean="0">
                <a:solidFill>
                  <a:srgbClr val="000000"/>
                </a:solidFill>
                <a:latin typeface="Segoe"/>
              </a:rPr>
              <a:t>						</a:t>
            </a:r>
            <a:r>
              <a:rPr lang="en-US" b="1" dirty="0">
                <a:solidFill>
                  <a:srgbClr val="000000"/>
                </a:solidFill>
                <a:latin typeface="Segoe"/>
              </a:rPr>
              <a:t> </a:t>
            </a:r>
            <a:r>
              <a:rPr lang="en-US" b="1" dirty="0" smtClean="0">
                <a:solidFill>
                  <a:srgbClr val="000000"/>
                </a:solidFill>
                <a:latin typeface="Segoe"/>
              </a:rPr>
              <a:t>                 </a:t>
            </a:r>
            <a:r>
              <a:rPr lang="en-US" b="1" i="1" dirty="0" smtClean="0">
                <a:solidFill>
                  <a:schemeClr val="tx1">
                    <a:lumMod val="50000"/>
                  </a:schemeClr>
                </a:solidFill>
                <a:latin typeface="Segoe"/>
              </a:rPr>
              <a:t>Initial states</a:t>
            </a:r>
            <a:endParaRPr lang="en-US" b="1" i="1" dirty="0">
              <a:solidFill>
                <a:schemeClr val="tx1">
                  <a:lumMod val="50000"/>
                </a:schemeClr>
              </a:solidFill>
              <a:latin typeface="Segoe"/>
            </a:endParaRPr>
          </a:p>
          <a:p>
            <a:pPr lvl="0">
              <a:lnSpc>
                <a:spcPct val="90000"/>
              </a:lnSpc>
              <a:spcBef>
                <a:spcPct val="20000"/>
              </a:spcBef>
              <a:buSzPct val="90000"/>
            </a:pPr>
            <a:r>
              <a:rPr lang="en-US" b="1" dirty="0">
                <a:solidFill>
                  <a:srgbClr val="000000"/>
                </a:solidFill>
                <a:latin typeface="Segoe"/>
              </a:rPr>
              <a:t>T(</a:t>
            </a:r>
            <a:r>
              <a:rPr lang="en-US" b="1" dirty="0">
                <a:solidFill>
                  <a:srgbClr val="00B050"/>
                </a:solidFill>
                <a:latin typeface="Segoe"/>
              </a:rPr>
              <a:t>L</a:t>
            </a:r>
            <a:r>
              <a:rPr lang="en-US" b="1" dirty="0">
                <a:solidFill>
                  <a:srgbClr val="000000"/>
                </a:solidFill>
                <a:latin typeface="Segoe"/>
              </a:rPr>
              <a:t>,</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B050"/>
                </a:solidFill>
                <a:latin typeface="Segoe"/>
              </a:rPr>
              <a:t>L’,</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smtClean="0">
                <a:solidFill>
                  <a:srgbClr val="000000"/>
                </a:solidFill>
                <a:latin typeface="Segoe"/>
              </a:rPr>
              <a:t>’)</a:t>
            </a:r>
            <a:r>
              <a:rPr lang="en-US" b="1" dirty="0" smtClean="0">
                <a:solidFill>
                  <a:srgbClr val="000000"/>
                </a:solidFill>
                <a:latin typeface="Segoe"/>
                <a:sym typeface="Symbol"/>
              </a:rPr>
              <a:t></a:t>
            </a:r>
            <a:r>
              <a:rPr lang="en-US" b="1" dirty="0" smtClean="0">
                <a:solidFill>
                  <a:srgbClr val="000000"/>
                </a:solidFill>
                <a:latin typeface="Segoe"/>
              </a:rPr>
              <a:t>R(</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70C0"/>
                </a:solidFill>
                <a:latin typeface="Segoe"/>
              </a:rPr>
              <a:t>Y1,</a:t>
            </a:r>
            <a:r>
              <a:rPr lang="en-US" b="1" dirty="0" smtClean="0">
                <a:solidFill>
                  <a:srgbClr val="9047B9">
                    <a:lumMod val="75000"/>
                  </a:srgbClr>
                </a:solidFill>
                <a:latin typeface="Segoe"/>
              </a:rPr>
              <a:t>Y2</a:t>
            </a:r>
            <a:r>
              <a:rPr lang="en-US" b="1" dirty="0" smtClean="0">
                <a:solidFill>
                  <a:srgbClr val="000000"/>
                </a:solidFill>
                <a:latin typeface="Segoe"/>
              </a:rPr>
              <a:t>) </a:t>
            </a:r>
            <a:r>
              <a:rPr lang="en-US" b="1" dirty="0" smtClean="0">
                <a:solidFill>
                  <a:srgbClr val="000000"/>
                </a:solidFill>
                <a:latin typeface="Segoe"/>
                <a:sym typeface="Symbol"/>
              </a:rPr>
              <a:t></a:t>
            </a:r>
            <a:r>
              <a:rPr lang="en-US" b="1" dirty="0" smtClean="0">
                <a:solidFill>
                  <a:srgbClr val="000000"/>
                </a:solidFill>
                <a:latin typeface="Segoe"/>
              </a:rPr>
              <a:t>  R(</a:t>
            </a:r>
            <a:r>
              <a:rPr lang="en-US" b="1" dirty="0" smtClean="0">
                <a:solidFill>
                  <a:srgbClr val="00B050"/>
                </a:solidFill>
                <a:latin typeface="Segoe"/>
              </a:rPr>
              <a:t>L</a:t>
            </a:r>
            <a:r>
              <a:rPr lang="en-US" b="1" dirty="0">
                <a:solidFill>
                  <a:srgbClr val="00B050"/>
                </a:solidFill>
                <a:latin typeface="Segoe"/>
              </a:rPr>
              <a:t>’,</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a:solidFill>
                  <a:srgbClr val="000000"/>
                </a:solidFill>
                <a:latin typeface="Segoe"/>
              </a:rPr>
              <a:t>) </a:t>
            </a:r>
            <a:r>
              <a:rPr lang="en-US" b="1" dirty="0" smtClean="0">
                <a:solidFill>
                  <a:srgbClr val="000000"/>
                </a:solidFill>
                <a:latin typeface="Segoe"/>
                <a:sym typeface="Symbol"/>
              </a:rPr>
              <a:t>       </a:t>
            </a:r>
            <a:r>
              <a:rPr lang="en-US" b="1" i="1" dirty="0" smtClean="0">
                <a:solidFill>
                  <a:schemeClr val="tx1">
                    <a:lumMod val="50000"/>
                  </a:schemeClr>
                </a:solidFill>
                <a:latin typeface="Segoe"/>
              </a:rPr>
              <a:t>Reachable states </a:t>
            </a:r>
            <a:endParaRPr lang="en-US" b="1" dirty="0" smtClean="0">
              <a:solidFill>
                <a:srgbClr val="000000"/>
              </a:solidFill>
              <a:latin typeface="Segoe"/>
            </a:endParaRPr>
          </a:p>
          <a:p>
            <a:pPr>
              <a:lnSpc>
                <a:spcPct val="90000"/>
              </a:lnSpc>
              <a:spcBef>
                <a:spcPct val="20000"/>
              </a:spcBef>
              <a:buSzPct val="90000"/>
            </a:pPr>
            <a:r>
              <a:rPr lang="en-US" b="1" dirty="0" smtClean="0">
                <a:solidFill>
                  <a:srgbClr val="000000"/>
                </a:solidFill>
                <a:latin typeface="Segoe"/>
              </a:rPr>
              <a:t>R(2,2,</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 </a:t>
            </a:r>
            <a:r>
              <a:rPr lang="en-US" b="1" dirty="0">
                <a:solidFill>
                  <a:srgbClr val="000000"/>
                </a:solidFill>
                <a:latin typeface="Segoe"/>
                <a:sym typeface="Symbol"/>
              </a:rPr>
              <a:t></a:t>
            </a:r>
            <a:r>
              <a:rPr lang="en-US" b="1" dirty="0">
                <a:solidFill>
                  <a:srgbClr val="000000"/>
                </a:solidFill>
                <a:latin typeface="Segoe"/>
              </a:rPr>
              <a:t> </a:t>
            </a:r>
            <a:r>
              <a:rPr lang="en-US" b="1" dirty="0" smtClean="0">
                <a:solidFill>
                  <a:srgbClr val="000000"/>
                </a:solidFill>
                <a:latin typeface="Segoe"/>
              </a:rPr>
              <a:t>false 			                       </a:t>
            </a:r>
            <a:r>
              <a:rPr lang="en-US" b="1" i="1" dirty="0" smtClean="0">
                <a:solidFill>
                  <a:schemeClr val="tx1">
                    <a:lumMod val="50000"/>
                  </a:schemeClr>
                </a:solidFill>
                <a:latin typeface="Segoe"/>
              </a:rPr>
              <a:t>Is unsafe state reachable?</a:t>
            </a:r>
            <a:endParaRPr lang="en-US" b="1" i="1" dirty="0">
              <a:solidFill>
                <a:schemeClr val="tx1">
                  <a:lumMod val="50000"/>
                </a:schemeClr>
              </a:solidFill>
              <a:latin typeface="Segoe"/>
            </a:endParaRPr>
          </a:p>
        </p:txBody>
      </p:sp>
      <p:sp>
        <p:nvSpPr>
          <p:cNvPr id="5" name="Rectangle 4"/>
          <p:cNvSpPr/>
          <p:nvPr/>
        </p:nvSpPr>
        <p:spPr>
          <a:xfrm>
            <a:off x="0" y="4572000"/>
            <a:ext cx="9190702" cy="646331"/>
          </a:xfrm>
          <a:prstGeom prst="rect">
            <a:avLst/>
          </a:prstGeom>
        </p:spPr>
        <p:txBody>
          <a:bodyPr wrap="square">
            <a:spAutoFit/>
          </a:bodyPr>
          <a:lstStyle/>
          <a:p>
            <a:pPr lvl="0">
              <a:lnSpc>
                <a:spcPct val="90000"/>
              </a:lnSpc>
              <a:spcBef>
                <a:spcPct val="20000"/>
              </a:spcBef>
              <a:buSzPct val="90000"/>
            </a:pPr>
            <a:r>
              <a:rPr lang="en-US" b="1" dirty="0">
                <a:solidFill>
                  <a:srgbClr val="000000"/>
                </a:solidFill>
                <a:latin typeface="Segoe"/>
              </a:rPr>
              <a:t>Step(</a:t>
            </a:r>
            <a:r>
              <a:rPr lang="en-US" b="1" dirty="0">
                <a:solidFill>
                  <a:srgbClr val="00B050"/>
                </a:solidFill>
                <a:latin typeface="Segoe"/>
              </a:rPr>
              <a:t>L</a:t>
            </a:r>
            <a:r>
              <a:rPr lang="en-US" b="1" dirty="0">
                <a:solidFill>
                  <a:srgbClr val="000000"/>
                </a:solidFill>
                <a:latin typeface="Segoe"/>
              </a:rPr>
              <a:t>,</a:t>
            </a:r>
            <a:r>
              <a:rPr lang="en-US" b="1" dirty="0">
                <a:solidFill>
                  <a:srgbClr val="00B050"/>
                </a:solidFill>
                <a:latin typeface="Segoe"/>
              </a:rPr>
              <a:t>L</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70C0"/>
                </a:solidFill>
                <a:latin typeface="Segoe"/>
              </a:rPr>
              <a:t>Y1</a:t>
            </a:r>
            <a:r>
              <a:rPr lang="en-US" b="1" dirty="0" smtClean="0">
                <a:solidFill>
                  <a:srgbClr val="000000"/>
                </a:solidFill>
                <a:latin typeface="Segoe"/>
              </a:rPr>
              <a:t>’) </a:t>
            </a:r>
            <a:r>
              <a:rPr lang="en-US" b="1" dirty="0">
                <a:solidFill>
                  <a:srgbClr val="000000"/>
                </a:solidFill>
                <a:latin typeface="Segoe"/>
                <a:sym typeface="Symbol"/>
              </a:rPr>
              <a:t></a:t>
            </a:r>
            <a:r>
              <a:rPr lang="en-US" b="1" dirty="0" smtClean="0">
                <a:solidFill>
                  <a:srgbClr val="000000"/>
                </a:solidFill>
                <a:latin typeface="Segoe"/>
              </a:rPr>
              <a:t> </a:t>
            </a:r>
            <a:r>
              <a:rPr lang="en-US" b="1" dirty="0">
                <a:solidFill>
                  <a:srgbClr val="000000"/>
                </a:solidFill>
                <a:latin typeface="Segoe"/>
              </a:rPr>
              <a:t>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B050"/>
                </a:solidFill>
                <a:latin typeface="Segoe"/>
              </a:rPr>
              <a:t>L</a:t>
            </a:r>
            <a:r>
              <a:rPr lang="en-US" b="1" dirty="0">
                <a:solidFill>
                  <a:srgbClr val="000000"/>
                </a:solidFill>
                <a:latin typeface="Segoe"/>
              </a:rPr>
              <a:t>’,</a:t>
            </a:r>
            <a:r>
              <a:rPr lang="en-US" b="1" dirty="0">
                <a:solidFill>
                  <a:srgbClr val="FF0000"/>
                </a:solidFill>
                <a:latin typeface="Segoe"/>
              </a:rPr>
              <a:t>M</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		              </a:t>
            </a:r>
            <a:r>
              <a:rPr lang="en-US" b="1" i="1" dirty="0" smtClean="0">
                <a:solidFill>
                  <a:schemeClr val="tx1">
                    <a:lumMod val="50000"/>
                  </a:schemeClr>
                </a:solidFill>
                <a:latin typeface="Segoe"/>
              </a:rPr>
              <a:t>P</a:t>
            </a:r>
            <a:r>
              <a:rPr lang="en-US" b="1" i="1" baseline="-25000" dirty="0" smtClean="0">
                <a:solidFill>
                  <a:schemeClr val="tx1">
                    <a:lumMod val="50000"/>
                  </a:schemeClr>
                </a:solidFill>
                <a:latin typeface="Segoe"/>
              </a:rPr>
              <a:t>1</a:t>
            </a:r>
            <a:r>
              <a:rPr lang="en-US" b="1" i="1" dirty="0" smtClean="0">
                <a:solidFill>
                  <a:schemeClr val="tx1">
                    <a:lumMod val="50000"/>
                  </a:schemeClr>
                </a:solidFill>
                <a:latin typeface="Segoe"/>
              </a:rPr>
              <a:t> takes </a:t>
            </a:r>
            <a:r>
              <a:rPr lang="en-US" b="1" i="1" dirty="0">
                <a:solidFill>
                  <a:schemeClr val="tx1">
                    <a:lumMod val="50000"/>
                  </a:schemeClr>
                </a:solidFill>
                <a:latin typeface="Segoe"/>
              </a:rPr>
              <a:t>a step</a:t>
            </a:r>
            <a:endParaRPr lang="en-US" b="1" dirty="0">
              <a:solidFill>
                <a:srgbClr val="000000"/>
              </a:solidFill>
              <a:latin typeface="Segoe"/>
            </a:endParaRPr>
          </a:p>
          <a:p>
            <a:pPr>
              <a:lnSpc>
                <a:spcPct val="90000"/>
              </a:lnSpc>
              <a:spcBef>
                <a:spcPct val="20000"/>
              </a:spcBef>
              <a:buSzPct val="90000"/>
            </a:pPr>
            <a:r>
              <a:rPr lang="en-US" b="1" dirty="0">
                <a:solidFill>
                  <a:srgbClr val="000000"/>
                </a:solidFill>
                <a:latin typeface="Segoe"/>
              </a:rPr>
              <a:t>Step(</a:t>
            </a:r>
            <a:r>
              <a:rPr lang="en-US" b="1" dirty="0">
                <a:solidFill>
                  <a:srgbClr val="FF0000"/>
                </a:solidFill>
                <a:latin typeface="Segoe"/>
              </a:rPr>
              <a:t>M</a:t>
            </a:r>
            <a:r>
              <a:rPr lang="en-US" b="1" dirty="0">
                <a:solidFill>
                  <a:srgbClr val="000000"/>
                </a:solidFill>
                <a:latin typeface="Segoe"/>
              </a:rPr>
              <a:t>,</a:t>
            </a:r>
            <a:r>
              <a:rPr lang="en-US" b="1" dirty="0">
                <a:solidFill>
                  <a:srgbClr val="FF0000"/>
                </a:solidFill>
                <a:latin typeface="Segoe"/>
              </a:rPr>
              <a:t>M</a:t>
            </a:r>
            <a:r>
              <a:rPr lang="en-US" b="1" dirty="0">
                <a:solidFill>
                  <a:srgbClr val="000000"/>
                </a:solidFill>
                <a:latin typeface="Segoe"/>
              </a:rPr>
              <a:t>’,</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a:t>
            </a:r>
            <a:r>
              <a:rPr lang="en-US" b="1" dirty="0">
                <a:solidFill>
                  <a:srgbClr val="000000"/>
                </a:solidFill>
                <a:latin typeface="Segoe"/>
              </a:rPr>
              <a:t> </a:t>
            </a:r>
            <a:r>
              <a:rPr lang="en-US" b="1" dirty="0">
                <a:solidFill>
                  <a:srgbClr val="000000"/>
                </a:solidFill>
                <a:latin typeface="Segoe"/>
                <a:sym typeface="Symbol"/>
              </a:rPr>
              <a:t></a:t>
            </a:r>
            <a:r>
              <a:rPr lang="en-US" b="1" dirty="0">
                <a:solidFill>
                  <a:srgbClr val="000000"/>
                </a:solidFill>
                <a:latin typeface="Segoe"/>
              </a:rPr>
              <a:t> </a:t>
            </a:r>
            <a:r>
              <a:rPr lang="en-US" b="1" i="1" dirty="0" smtClean="0">
                <a:solidFill>
                  <a:schemeClr val="tx1">
                    <a:lumMod val="50000"/>
                  </a:schemeClr>
                </a:solidFill>
                <a:latin typeface="Segoe"/>
              </a:rPr>
              <a:t> </a:t>
            </a:r>
            <a:r>
              <a:rPr lang="en-US" b="1" dirty="0" smtClean="0">
                <a:solidFill>
                  <a:srgbClr val="000000"/>
                </a:solidFill>
                <a:latin typeface="Segoe"/>
              </a:rPr>
              <a:t>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a:t>
            </a:r>
            <a:r>
              <a:rPr lang="en-US" b="1" i="1" dirty="0">
                <a:solidFill>
                  <a:schemeClr val="tx1">
                    <a:lumMod val="50000"/>
                  </a:schemeClr>
                </a:solidFill>
                <a:latin typeface="Segoe"/>
              </a:rPr>
              <a:t>	</a:t>
            </a:r>
            <a:r>
              <a:rPr lang="en-US" b="1" i="1" dirty="0" smtClean="0">
                <a:solidFill>
                  <a:schemeClr val="tx1">
                    <a:lumMod val="50000"/>
                  </a:schemeClr>
                </a:solidFill>
                <a:latin typeface="Segoe"/>
              </a:rPr>
              <a:t>	              P</a:t>
            </a:r>
            <a:r>
              <a:rPr lang="en-US" b="1" i="1" baseline="-25000" dirty="0" smtClean="0">
                <a:solidFill>
                  <a:schemeClr val="tx1">
                    <a:lumMod val="50000"/>
                  </a:schemeClr>
                </a:solidFill>
                <a:latin typeface="Segoe"/>
              </a:rPr>
              <a:t>2</a:t>
            </a:r>
            <a:r>
              <a:rPr lang="en-US" b="1" i="1" dirty="0" smtClean="0">
                <a:solidFill>
                  <a:schemeClr val="tx1">
                    <a:lumMod val="50000"/>
                  </a:schemeClr>
                </a:solidFill>
                <a:latin typeface="Segoe"/>
              </a:rPr>
              <a:t> </a:t>
            </a:r>
            <a:r>
              <a:rPr lang="en-US" b="1" i="1" dirty="0">
                <a:solidFill>
                  <a:schemeClr val="tx1">
                    <a:lumMod val="50000"/>
                  </a:schemeClr>
                </a:solidFill>
                <a:latin typeface="Segoe"/>
              </a:rPr>
              <a:t>takes a </a:t>
            </a:r>
            <a:r>
              <a:rPr lang="en-US" b="1" i="1" dirty="0" smtClean="0">
                <a:solidFill>
                  <a:schemeClr val="tx1">
                    <a:lumMod val="50000"/>
                  </a:schemeClr>
                </a:solidFill>
                <a:latin typeface="Segoe"/>
              </a:rPr>
              <a:t>step</a:t>
            </a:r>
            <a:endParaRPr lang="en-US" b="1" dirty="0">
              <a:solidFill>
                <a:srgbClr val="000000"/>
              </a:solidFill>
              <a:latin typeface="Segoe"/>
            </a:endParaRPr>
          </a:p>
        </p:txBody>
      </p:sp>
      <mc:AlternateContent xmlns:mc="http://schemas.openxmlformats.org/markup-compatibility/2006" xmlns:a14="http://schemas.microsoft.com/office/drawing/2010/main">
        <mc:Choice Requires="a14">
          <p:sp>
            <p:nvSpPr>
              <p:cNvPr id="8" name="Rectangle 7"/>
              <p:cNvSpPr/>
              <p:nvPr/>
            </p:nvSpPr>
            <p:spPr>
              <a:xfrm>
                <a:off x="0" y="5410200"/>
                <a:ext cx="9372600" cy="1366528"/>
              </a:xfrm>
              <a:prstGeom prst="rect">
                <a:avLst/>
              </a:prstGeom>
            </p:spPr>
            <p:txBody>
              <a:bodyPr wrap="square">
                <a:spAutoFit/>
              </a:bodyPr>
              <a:lstStyle/>
              <a:p>
                <a:pPr lvl="0">
                  <a:spcBef>
                    <a:spcPct val="20000"/>
                  </a:spcBef>
                  <a:buSzPct val="90000"/>
                </a:pPr>
                <a:r>
                  <a:rPr lang="en-US" b="1" dirty="0" smtClean="0">
                    <a:solidFill>
                      <a:srgbClr val="000000"/>
                    </a:solidFill>
                    <a:latin typeface="Segoe"/>
                  </a:rPr>
                  <a:t>Step(0,1,</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+1)                                                     	    </a:t>
                </a:r>
                <a14:m>
                  <m:oMath xmlns:m="http://schemas.openxmlformats.org/officeDocument/2006/math">
                    <m:sSub>
                      <m:sSubPr>
                        <m:ctrlPr>
                          <a:rPr lang="en-US" b="1" i="1" smtClean="0">
                            <a:solidFill>
                              <a:schemeClr val="tx1">
                                <a:lumMod val="50000"/>
                              </a:schemeClr>
                            </a:solidFill>
                            <a:latin typeface="Cambria Math" panose="02040503050406030204" pitchFamily="18" charset="0"/>
                          </a:rPr>
                        </m:ctrlPr>
                      </m:sSubPr>
                      <m:e>
                        <m:r>
                          <a:rPr lang="en-US" b="1" i="1" smtClean="0">
                            <a:solidFill>
                              <a:schemeClr val="tx1">
                                <a:lumMod val="50000"/>
                              </a:schemeClr>
                            </a:solidFill>
                            <a:latin typeface="Cambria Math"/>
                          </a:rPr>
                          <m:t>ℓ</m:t>
                        </m:r>
                      </m:e>
                      <m:sub>
                        <m:r>
                          <a:rPr lang="en-US" b="1" i="1" smtClean="0">
                            <a:solidFill>
                              <a:schemeClr val="tx1">
                                <a:lumMod val="50000"/>
                              </a:schemeClr>
                            </a:solidFill>
                            <a:latin typeface="Cambria Math"/>
                          </a:rPr>
                          <m:t>𝟎</m:t>
                        </m:r>
                      </m:sub>
                    </m:sSub>
                    <m:r>
                      <a:rPr lang="en-US" b="1" i="1" smtClean="0">
                        <a:solidFill>
                          <a:schemeClr val="tx1">
                            <a:lumMod val="50000"/>
                          </a:schemeClr>
                        </a:solidFill>
                        <a:latin typeface="Cambria Math"/>
                      </a:rPr>
                      <m:t>:</m:t>
                    </m:r>
                    <m:r>
                      <a:rPr lang="en-US" b="1" i="1" smtClean="0">
                        <a:solidFill>
                          <a:schemeClr val="tx1">
                            <a:lumMod val="50000"/>
                          </a:schemeClr>
                        </a:solidFill>
                        <a:latin typeface="Cambria Math"/>
                      </a:rPr>
                      <m:t>𝒚</m:t>
                    </m:r>
                    <m:r>
                      <a:rPr lang="en-US" b="1" i="1" smtClean="0">
                        <a:solidFill>
                          <a:schemeClr val="tx1">
                            <a:lumMod val="50000"/>
                          </a:schemeClr>
                        </a:solidFill>
                        <a:latin typeface="Cambria Math"/>
                      </a:rPr>
                      <m:t>≔</m:t>
                    </m:r>
                    <m:acc>
                      <m:accPr>
                        <m:chr m:val="̂"/>
                        <m:ctrlPr>
                          <a:rPr lang="en-US" b="1" i="1" smtClean="0">
                            <a:solidFill>
                              <a:schemeClr val="tx1">
                                <a:lumMod val="50000"/>
                              </a:schemeClr>
                            </a:solidFill>
                            <a:latin typeface="Cambria Math" panose="02040503050406030204" pitchFamily="18" charset="0"/>
                          </a:rPr>
                        </m:ctrlPr>
                      </m:accPr>
                      <m:e>
                        <m:r>
                          <a:rPr lang="en-US" b="1" i="1" smtClean="0">
                            <a:solidFill>
                              <a:schemeClr val="tx1">
                                <a:lumMod val="50000"/>
                              </a:schemeClr>
                            </a:solidFill>
                            <a:latin typeface="Cambria Math"/>
                          </a:rPr>
                          <m:t>𝒚</m:t>
                        </m:r>
                      </m:e>
                    </m:acc>
                    <m:r>
                      <a:rPr lang="en-US" b="1" i="1" smtClean="0">
                        <a:solidFill>
                          <a:schemeClr val="tx1">
                            <a:lumMod val="50000"/>
                          </a:schemeClr>
                        </a:solidFill>
                        <a:latin typeface="Cambria Math"/>
                      </a:rPr>
                      <m:t>+</m:t>
                    </m:r>
                    <m:r>
                      <a:rPr lang="en-US" b="1" i="1" smtClean="0">
                        <a:solidFill>
                          <a:schemeClr val="tx1">
                            <a:lumMod val="50000"/>
                          </a:schemeClr>
                        </a:solidFill>
                        <a:latin typeface="Cambria Math"/>
                      </a:rPr>
                      <m:t>𝟏</m:t>
                    </m:r>
                    <m:r>
                      <a:rPr lang="en-US" b="1" i="1" smtClean="0">
                        <a:solidFill>
                          <a:schemeClr val="tx1">
                            <a:lumMod val="50000"/>
                          </a:schemeClr>
                        </a:solidFill>
                        <a:latin typeface="Cambria Math"/>
                      </a:rPr>
                      <m:t>;</m:t>
                    </m:r>
                    <m:r>
                      <a:rPr lang="en-US" b="1" i="1" smtClean="0">
                        <a:solidFill>
                          <a:schemeClr val="tx1">
                            <a:lumMod val="50000"/>
                          </a:schemeClr>
                        </a:solidFill>
                        <a:latin typeface="Cambria Math"/>
                      </a:rPr>
                      <m:t>𝒈𝒐𝒕𝒐</m:t>
                    </m:r>
                    <m:r>
                      <a:rPr lang="en-US" b="1" i="1" smtClean="0">
                        <a:solidFill>
                          <a:schemeClr val="tx1">
                            <a:lumMod val="50000"/>
                          </a:schemeClr>
                        </a:solidFill>
                        <a:latin typeface="Cambria Math"/>
                      </a:rPr>
                      <m:t> </m:t>
                    </m:r>
                    <m:sSub>
                      <m:sSubPr>
                        <m:ctrlPr>
                          <a:rPr lang="en-US" b="1" i="1" smtClean="0">
                            <a:solidFill>
                              <a:schemeClr val="tx1">
                                <a:lumMod val="50000"/>
                              </a:schemeClr>
                            </a:solidFill>
                            <a:latin typeface="Cambria Math" panose="02040503050406030204" pitchFamily="18" charset="0"/>
                          </a:rPr>
                        </m:ctrlPr>
                      </m:sSubPr>
                      <m:e>
                        <m:r>
                          <a:rPr lang="en-US" b="1" i="1" smtClean="0">
                            <a:solidFill>
                              <a:schemeClr val="tx1">
                                <a:lumMod val="50000"/>
                              </a:schemeClr>
                            </a:solidFill>
                            <a:latin typeface="Cambria Math"/>
                          </a:rPr>
                          <m:t>ℓ</m:t>
                        </m:r>
                      </m:e>
                      <m:sub>
                        <m:r>
                          <a:rPr lang="en-US" b="1" i="1" smtClean="0">
                            <a:solidFill>
                              <a:schemeClr val="tx1">
                                <a:lumMod val="50000"/>
                              </a:schemeClr>
                            </a:solidFill>
                            <a:latin typeface="Cambria Math"/>
                          </a:rPr>
                          <m:t>𝟏</m:t>
                        </m:r>
                      </m:sub>
                    </m:sSub>
                  </m:oMath>
                </a14:m>
                <a:endParaRPr lang="en-US" b="1" dirty="0" smtClean="0">
                  <a:solidFill>
                    <a:srgbClr val="000000"/>
                  </a:solidFill>
                  <a:latin typeface="Segoe"/>
                </a:endParaRPr>
              </a:p>
              <a:p>
                <a:pPr lvl="0">
                  <a:spcBef>
                    <a:spcPct val="20000"/>
                  </a:spcBef>
                  <a:buSzPct val="90000"/>
                </a:pPr>
                <a:r>
                  <a:rPr lang="en-US" b="1" dirty="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 </a:t>
                </a:r>
                <a14:m>
                  <m:oMath xmlns:m="http://schemas.openxmlformats.org/officeDocument/2006/math">
                    <m:r>
                      <a:rPr lang="en-US" b="1" i="1">
                        <a:solidFill>
                          <a:srgbClr val="000000"/>
                        </a:solidFill>
                        <a:latin typeface="Cambria Math"/>
                      </a:rPr>
                      <m:t>≤</m:t>
                    </m:r>
                  </m:oMath>
                </a14:m>
                <a:r>
                  <a:rPr lang="en-US" b="1" dirty="0">
                    <a:solidFill>
                      <a:srgbClr val="000000"/>
                    </a:solidFill>
                    <a:latin typeface="Segoe"/>
                  </a:rPr>
                  <a:t> </a:t>
                </a:r>
                <a:r>
                  <a:rPr lang="en-US" b="1" dirty="0">
                    <a:solidFill>
                      <a:srgbClr val="9047B9">
                        <a:lumMod val="75000"/>
                      </a:srgbClr>
                    </a:solidFill>
                    <a:latin typeface="Segoe"/>
                  </a:rPr>
                  <a:t>Y2</a:t>
                </a:r>
                <a:r>
                  <a:rPr lang="en-US" b="1" dirty="0">
                    <a:solidFill>
                      <a:srgbClr val="000000"/>
                    </a:solidFill>
                    <a:latin typeface="Segoe"/>
                  </a:rPr>
                  <a:t> </a:t>
                </a:r>
                <a14:m>
                  <m:oMath xmlns:m="http://schemas.openxmlformats.org/officeDocument/2006/math">
                    <m:r>
                      <a:rPr lang="en-US" b="1" i="1">
                        <a:solidFill>
                          <a:srgbClr val="000000"/>
                        </a:solidFill>
                        <a:latin typeface="Cambria Math"/>
                      </a:rPr>
                      <m:t>∨</m:t>
                    </m:r>
                  </m:oMath>
                </a14:m>
                <a:r>
                  <a:rPr lang="en-US" b="1" dirty="0">
                    <a:solidFill>
                      <a:srgbClr val="000000"/>
                    </a:solidFill>
                    <a:latin typeface="Segoe"/>
                  </a:rPr>
                  <a:t> </a:t>
                </a:r>
                <a:r>
                  <a:rPr lang="en-US" b="1" dirty="0">
                    <a:solidFill>
                      <a:srgbClr val="9047B9">
                        <a:lumMod val="75000"/>
                      </a:srgbClr>
                    </a:solidFill>
                    <a:latin typeface="Segoe"/>
                  </a:rPr>
                  <a:t>Y2</a:t>
                </a:r>
                <a:r>
                  <a:rPr lang="en-US" b="1" dirty="0">
                    <a:solidFill>
                      <a:srgbClr val="000000"/>
                    </a:solidFill>
                    <a:latin typeface="Segoe"/>
                  </a:rPr>
                  <a:t> = </a:t>
                </a:r>
                <a:r>
                  <a:rPr lang="en-US" b="1" dirty="0" smtClean="0">
                    <a:solidFill>
                      <a:srgbClr val="000000"/>
                    </a:solidFill>
                    <a:latin typeface="Segoe"/>
                  </a:rPr>
                  <a:t>0)</a:t>
                </a:r>
                <a:r>
                  <a:rPr lang="en-US" b="1" dirty="0">
                    <a:solidFill>
                      <a:srgbClr val="000000"/>
                    </a:solidFill>
                    <a:latin typeface="Segoe"/>
                  </a:rPr>
                  <a:t> </a:t>
                </a:r>
                <a:r>
                  <a:rPr lang="en-US" b="1" dirty="0">
                    <a:solidFill>
                      <a:srgbClr val="000000"/>
                    </a:solidFill>
                    <a:latin typeface="Segoe"/>
                    <a:sym typeface="Symbol"/>
                  </a:rPr>
                  <a:t></a:t>
                </a:r>
                <a:r>
                  <a:rPr lang="en-US" b="1" dirty="0">
                    <a:solidFill>
                      <a:srgbClr val="000000"/>
                    </a:solidFill>
                    <a:latin typeface="Segoe"/>
                  </a:rPr>
                  <a:t> </a:t>
                </a:r>
                <a:r>
                  <a:rPr lang="en-US" b="1" dirty="0" smtClean="0">
                    <a:solidFill>
                      <a:srgbClr val="000000"/>
                    </a:solidFill>
                    <a:latin typeface="Segoe"/>
                  </a:rPr>
                  <a:t> Step(1,2,</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	           </a:t>
                </a:r>
                <a:r>
                  <a:rPr lang="en-US" b="1" dirty="0" smtClean="0">
                    <a:solidFill>
                      <a:srgbClr val="000000"/>
                    </a:solidFill>
                  </a:rPr>
                  <a:t>    </a:t>
                </a:r>
                <a14:m>
                  <m:oMath xmlns:m="http://schemas.openxmlformats.org/officeDocument/2006/math">
                    <m:sSub>
                      <m:sSubPr>
                        <m:ctrlPr>
                          <a:rPr lang="en-US" b="1" i="1" smtClean="0">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smtClean="0">
                            <a:solidFill>
                              <a:schemeClr val="tx1">
                                <a:lumMod val="50000"/>
                              </a:schemeClr>
                            </a:solidFill>
                            <a:latin typeface="Cambria Math"/>
                          </a:rPr>
                          <m:t>𝟏</m:t>
                        </m:r>
                      </m:sub>
                    </m:sSub>
                    <m:r>
                      <a:rPr lang="en-US" b="1" i="1">
                        <a:solidFill>
                          <a:schemeClr val="tx1">
                            <a:lumMod val="50000"/>
                          </a:schemeClr>
                        </a:solidFill>
                        <a:latin typeface="Cambria Math"/>
                      </a:rPr>
                      <m:t>:</m:t>
                    </m:r>
                    <m:r>
                      <a:rPr lang="en-US" b="1" i="1" smtClean="0">
                        <a:solidFill>
                          <a:schemeClr val="tx1">
                            <a:lumMod val="50000"/>
                          </a:schemeClr>
                        </a:solidFill>
                        <a:latin typeface="Cambria Math"/>
                      </a:rPr>
                      <m:t>𝒂𝒘𝒂𝒊𝒕</m:t>
                    </m:r>
                    <m:r>
                      <a:rPr lang="en-US" b="1" i="1" smtClean="0">
                        <a:solidFill>
                          <a:schemeClr val="tx1">
                            <a:lumMod val="50000"/>
                          </a:schemeClr>
                        </a:solidFill>
                        <a:latin typeface="Cambria Math"/>
                      </a:rPr>
                      <m:t> </m:t>
                    </m:r>
                    <m:acc>
                      <m:accPr>
                        <m:chr m:val="̂"/>
                        <m:ctrlPr>
                          <a:rPr lang="en-US" b="1" i="1" smtClean="0">
                            <a:solidFill>
                              <a:schemeClr val="tx1">
                                <a:lumMod val="50000"/>
                              </a:schemeClr>
                            </a:solidFill>
                            <a:latin typeface="Cambria Math" panose="02040503050406030204" pitchFamily="18" charset="0"/>
                          </a:rPr>
                        </m:ctrlPr>
                      </m:accPr>
                      <m:e>
                        <m:r>
                          <a:rPr lang="en-US" b="1" i="1" smtClean="0">
                            <a:solidFill>
                              <a:schemeClr val="tx1">
                                <a:lumMod val="50000"/>
                              </a:schemeClr>
                            </a:solidFill>
                            <a:latin typeface="Cambria Math"/>
                          </a:rPr>
                          <m:t>𝒚</m:t>
                        </m:r>
                      </m:e>
                    </m:acc>
                    <m:r>
                      <a:rPr lang="en-US" b="1" i="1" smtClean="0">
                        <a:solidFill>
                          <a:schemeClr val="tx1">
                            <a:lumMod val="50000"/>
                          </a:schemeClr>
                        </a:solidFill>
                        <a:latin typeface="Cambria Math"/>
                      </a:rPr>
                      <m:t>=</m:t>
                    </m:r>
                    <m:r>
                      <a:rPr lang="en-US" b="1" i="1" smtClean="0">
                        <a:solidFill>
                          <a:schemeClr val="tx1">
                            <a:lumMod val="50000"/>
                          </a:schemeClr>
                        </a:solidFill>
                        <a:latin typeface="Cambria Math"/>
                      </a:rPr>
                      <m:t>𝟎</m:t>
                    </m:r>
                    <m:r>
                      <a:rPr lang="en-US" b="1" i="1" smtClean="0">
                        <a:solidFill>
                          <a:schemeClr val="tx1">
                            <a:lumMod val="50000"/>
                          </a:schemeClr>
                        </a:solidFill>
                        <a:latin typeface="Cambria Math"/>
                      </a:rPr>
                      <m:t>∨</m:t>
                    </m:r>
                    <m:r>
                      <a:rPr lang="en-US" b="1" i="1" smtClean="0">
                        <a:solidFill>
                          <a:schemeClr val="tx1">
                            <a:lumMod val="50000"/>
                          </a:schemeClr>
                        </a:solidFill>
                        <a:latin typeface="Cambria Math"/>
                      </a:rPr>
                      <m:t>𝒚</m:t>
                    </m:r>
                    <m:r>
                      <a:rPr lang="en-US" b="1" i="1" smtClean="0">
                        <a:solidFill>
                          <a:schemeClr val="tx1">
                            <a:lumMod val="50000"/>
                          </a:schemeClr>
                        </a:solidFill>
                        <a:latin typeface="Cambria Math"/>
                      </a:rPr>
                      <m:t>≤</m:t>
                    </m:r>
                    <m:acc>
                      <m:accPr>
                        <m:chr m:val="̂"/>
                        <m:ctrlPr>
                          <a:rPr lang="en-US" b="1" i="1" smtClean="0">
                            <a:solidFill>
                              <a:schemeClr val="tx1">
                                <a:lumMod val="50000"/>
                              </a:schemeClr>
                            </a:solidFill>
                            <a:latin typeface="Cambria Math" panose="02040503050406030204" pitchFamily="18" charset="0"/>
                          </a:rPr>
                        </m:ctrlPr>
                      </m:accPr>
                      <m:e>
                        <m:r>
                          <a:rPr lang="en-US" b="1" i="1" smtClean="0">
                            <a:solidFill>
                              <a:schemeClr val="tx1">
                                <a:lumMod val="50000"/>
                              </a:schemeClr>
                            </a:solidFill>
                            <a:latin typeface="Cambria Math"/>
                          </a:rPr>
                          <m:t>𝒚</m:t>
                        </m:r>
                      </m:e>
                    </m:acc>
                    <m:r>
                      <a:rPr lang="en-US" b="1" i="1" smtClean="0">
                        <a:solidFill>
                          <a:schemeClr val="tx1">
                            <a:lumMod val="50000"/>
                          </a:schemeClr>
                        </a:solidFill>
                        <a:latin typeface="Cambria Math"/>
                      </a:rPr>
                      <m:t> </m:t>
                    </m:r>
                    <m:r>
                      <a:rPr lang="en-US" b="1" i="1">
                        <a:solidFill>
                          <a:schemeClr val="tx1">
                            <a:lumMod val="50000"/>
                          </a:schemeClr>
                        </a:solidFill>
                        <a:latin typeface="Cambria Math"/>
                      </a:rPr>
                      <m:t>;</m:t>
                    </m:r>
                    <m:r>
                      <a:rPr lang="en-US" b="1" i="1">
                        <a:solidFill>
                          <a:schemeClr val="tx1">
                            <a:lumMod val="50000"/>
                          </a:schemeClr>
                        </a:solidFill>
                        <a:latin typeface="Cambria Math"/>
                      </a:rPr>
                      <m:t>𝒈𝒐𝒕𝒐</m:t>
                    </m:r>
                    <m:r>
                      <a:rPr lang="en-US" b="1" i="1">
                        <a:solidFill>
                          <a:schemeClr val="tx1">
                            <a:lumMod val="50000"/>
                          </a:schemeClr>
                        </a:solidFill>
                        <a:latin typeface="Cambria Math"/>
                      </a:rPr>
                      <m:t> </m:t>
                    </m:r>
                    <m:sSub>
                      <m:sSubPr>
                        <m:ctrlPr>
                          <a:rPr lang="en-US" b="1" i="1">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a:solidFill>
                              <a:schemeClr val="tx1">
                                <a:lumMod val="50000"/>
                              </a:schemeClr>
                            </a:solidFill>
                            <a:latin typeface="Cambria Math"/>
                          </a:rPr>
                          <m:t>𝟐</m:t>
                        </m:r>
                      </m:sub>
                    </m:sSub>
                  </m:oMath>
                </a14:m>
                <a:endParaRPr lang="en-US" b="1" dirty="0" smtClean="0">
                  <a:solidFill>
                    <a:srgbClr val="000000"/>
                  </a:solidFill>
                  <a:latin typeface="Segoe"/>
                </a:endParaRPr>
              </a:p>
              <a:p>
                <a:pPr lvl="0">
                  <a:spcBef>
                    <a:spcPct val="20000"/>
                  </a:spcBef>
                  <a:buSzPct val="90000"/>
                </a:pPr>
                <a:r>
                  <a:rPr lang="en-US" b="1" dirty="0" smtClean="0">
                    <a:solidFill>
                      <a:srgbClr val="000000"/>
                    </a:solidFill>
                    <a:latin typeface="Segoe"/>
                  </a:rPr>
                  <a:t>Step(2,3,</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					     </a:t>
                </a:r>
                <a:r>
                  <a:rPr lang="en-US" b="1" dirty="0" smtClean="0">
                    <a:solidFill>
                      <a:srgbClr val="000000"/>
                    </a:solidFill>
                  </a:rPr>
                  <a:t> </a:t>
                </a:r>
                <a14:m>
                  <m:oMath xmlns:m="http://schemas.openxmlformats.org/officeDocument/2006/math">
                    <m:sSub>
                      <m:sSubPr>
                        <m:ctrlPr>
                          <a:rPr lang="en-US" b="1" i="1" smtClean="0">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smtClean="0">
                            <a:solidFill>
                              <a:schemeClr val="tx1">
                                <a:lumMod val="50000"/>
                              </a:schemeClr>
                            </a:solidFill>
                            <a:latin typeface="Cambria Math"/>
                          </a:rPr>
                          <m:t>𝟐</m:t>
                        </m:r>
                      </m:sub>
                    </m:sSub>
                    <m:r>
                      <a:rPr lang="en-US" b="1" i="1">
                        <a:solidFill>
                          <a:schemeClr val="tx1">
                            <a:lumMod val="50000"/>
                          </a:schemeClr>
                        </a:solidFill>
                        <a:latin typeface="Cambria Math"/>
                      </a:rPr>
                      <m:t>:</m:t>
                    </m:r>
                    <m:r>
                      <a:rPr lang="en-US" b="1" i="1" smtClean="0">
                        <a:solidFill>
                          <a:schemeClr val="tx1">
                            <a:lumMod val="50000"/>
                          </a:schemeClr>
                        </a:solidFill>
                        <a:latin typeface="Cambria Math"/>
                      </a:rPr>
                      <m:t>𝒄𝒓𝒊𝒕𝒊𝒄𝒂𝒍</m:t>
                    </m:r>
                    <m:r>
                      <a:rPr lang="en-US" b="1" i="1" smtClean="0">
                        <a:solidFill>
                          <a:schemeClr val="tx1">
                            <a:lumMod val="50000"/>
                          </a:schemeClr>
                        </a:solidFill>
                        <a:latin typeface="Cambria Math"/>
                      </a:rPr>
                      <m:t> ;</m:t>
                    </m:r>
                    <m:r>
                      <a:rPr lang="en-US" b="1" i="1">
                        <a:solidFill>
                          <a:schemeClr val="tx1">
                            <a:lumMod val="50000"/>
                          </a:schemeClr>
                        </a:solidFill>
                        <a:latin typeface="Cambria Math"/>
                      </a:rPr>
                      <m:t>𝒈𝒐𝒕𝒐</m:t>
                    </m:r>
                    <m:r>
                      <a:rPr lang="en-US" b="1" i="1">
                        <a:solidFill>
                          <a:schemeClr val="tx1">
                            <a:lumMod val="50000"/>
                          </a:schemeClr>
                        </a:solidFill>
                        <a:latin typeface="Cambria Math"/>
                      </a:rPr>
                      <m:t> </m:t>
                    </m:r>
                    <m:sSub>
                      <m:sSubPr>
                        <m:ctrlPr>
                          <a:rPr lang="en-US" b="1" i="1">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smtClean="0">
                            <a:solidFill>
                              <a:schemeClr val="tx1">
                                <a:lumMod val="50000"/>
                              </a:schemeClr>
                            </a:solidFill>
                            <a:latin typeface="Cambria Math"/>
                          </a:rPr>
                          <m:t>𝟑</m:t>
                        </m:r>
                      </m:sub>
                    </m:sSub>
                  </m:oMath>
                </a14:m>
                <a:endParaRPr lang="en-US" b="1" dirty="0">
                  <a:solidFill>
                    <a:srgbClr val="000000"/>
                  </a:solidFill>
                  <a:latin typeface="Segoe"/>
                </a:endParaRPr>
              </a:p>
              <a:p>
                <a:pPr lvl="0">
                  <a:spcBef>
                    <a:spcPct val="20000"/>
                  </a:spcBef>
                  <a:buSzPct val="90000"/>
                </a:pPr>
                <a:r>
                  <a:rPr lang="en-US" b="1" dirty="0" smtClean="0">
                    <a:solidFill>
                      <a:srgbClr val="000000"/>
                    </a:solidFill>
                    <a:latin typeface="Segoe"/>
                  </a:rPr>
                  <a:t>Step(3,0,</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,0)					         </a:t>
                </a:r>
                <a:r>
                  <a:rPr lang="en-US" b="1" dirty="0" smtClean="0">
                    <a:solidFill>
                      <a:srgbClr val="000000"/>
                    </a:solidFill>
                  </a:rPr>
                  <a:t> </a:t>
                </a:r>
                <a14:m>
                  <m:oMath xmlns:m="http://schemas.openxmlformats.org/officeDocument/2006/math">
                    <m:sSub>
                      <m:sSubPr>
                        <m:ctrlPr>
                          <a:rPr lang="en-US" b="1" i="1" smtClean="0">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smtClean="0">
                            <a:solidFill>
                              <a:schemeClr val="tx1">
                                <a:lumMod val="50000"/>
                              </a:schemeClr>
                            </a:solidFill>
                            <a:latin typeface="Cambria Math"/>
                          </a:rPr>
                          <m:t>𝟑</m:t>
                        </m:r>
                      </m:sub>
                    </m:sSub>
                    <m:r>
                      <a:rPr lang="en-US" b="1" i="1">
                        <a:solidFill>
                          <a:schemeClr val="tx1">
                            <a:lumMod val="50000"/>
                          </a:schemeClr>
                        </a:solidFill>
                        <a:latin typeface="Cambria Math"/>
                      </a:rPr>
                      <m:t>:</m:t>
                    </m:r>
                    <m:r>
                      <a:rPr lang="en-US" b="1" i="1" smtClean="0">
                        <a:solidFill>
                          <a:schemeClr val="tx1">
                            <a:lumMod val="50000"/>
                          </a:schemeClr>
                        </a:solidFill>
                        <a:latin typeface="Cambria Math"/>
                      </a:rPr>
                      <m:t>𝒚</m:t>
                    </m:r>
                    <m:r>
                      <a:rPr lang="en-US" b="1" i="1" smtClean="0">
                        <a:solidFill>
                          <a:schemeClr val="tx1">
                            <a:lumMod val="50000"/>
                          </a:schemeClr>
                        </a:solidFill>
                        <a:latin typeface="Cambria Math"/>
                      </a:rPr>
                      <m:t> ≔</m:t>
                    </m:r>
                    <m:r>
                      <a:rPr lang="en-US" b="1" i="1" smtClean="0">
                        <a:solidFill>
                          <a:schemeClr val="tx1">
                            <a:lumMod val="50000"/>
                          </a:schemeClr>
                        </a:solidFill>
                        <a:latin typeface="Cambria Math"/>
                      </a:rPr>
                      <m:t>𝟎</m:t>
                    </m:r>
                    <m:r>
                      <a:rPr lang="en-US" b="1" i="1">
                        <a:solidFill>
                          <a:schemeClr val="tx1">
                            <a:lumMod val="50000"/>
                          </a:schemeClr>
                        </a:solidFill>
                        <a:latin typeface="Cambria Math"/>
                      </a:rPr>
                      <m:t>;</m:t>
                    </m:r>
                    <m:r>
                      <a:rPr lang="en-US" b="1" i="1">
                        <a:solidFill>
                          <a:schemeClr val="tx1">
                            <a:lumMod val="50000"/>
                          </a:schemeClr>
                        </a:solidFill>
                        <a:latin typeface="Cambria Math"/>
                      </a:rPr>
                      <m:t>𝒈𝒐𝒕𝒐</m:t>
                    </m:r>
                    <m:r>
                      <a:rPr lang="en-US" b="1" i="1">
                        <a:solidFill>
                          <a:schemeClr val="tx1">
                            <a:lumMod val="50000"/>
                          </a:schemeClr>
                        </a:solidFill>
                        <a:latin typeface="Cambria Math"/>
                      </a:rPr>
                      <m:t> </m:t>
                    </m:r>
                    <m:sSub>
                      <m:sSubPr>
                        <m:ctrlPr>
                          <a:rPr lang="en-US" b="1" i="1">
                            <a:solidFill>
                              <a:schemeClr val="tx1">
                                <a:lumMod val="50000"/>
                              </a:schemeClr>
                            </a:solidFill>
                            <a:latin typeface="Cambria Math" panose="02040503050406030204" pitchFamily="18" charset="0"/>
                          </a:rPr>
                        </m:ctrlPr>
                      </m:sSubPr>
                      <m:e>
                        <m:r>
                          <a:rPr lang="en-US" b="1" i="1">
                            <a:solidFill>
                              <a:schemeClr val="tx1">
                                <a:lumMod val="50000"/>
                              </a:schemeClr>
                            </a:solidFill>
                            <a:latin typeface="Cambria Math"/>
                          </a:rPr>
                          <m:t>ℓ</m:t>
                        </m:r>
                      </m:e>
                      <m:sub>
                        <m:r>
                          <a:rPr lang="en-US" b="1" i="1" smtClean="0">
                            <a:solidFill>
                              <a:schemeClr val="tx1">
                                <a:lumMod val="50000"/>
                              </a:schemeClr>
                            </a:solidFill>
                            <a:latin typeface="Cambria Math"/>
                          </a:rPr>
                          <m:t>𝟎</m:t>
                        </m:r>
                      </m:sub>
                    </m:sSub>
                  </m:oMath>
                </a14:m>
                <a:endParaRPr lang="en-US" b="1" dirty="0">
                  <a:solidFill>
                    <a:srgbClr val="000000"/>
                  </a:solidFill>
                  <a:latin typeface="Segoe"/>
                </a:endParaRPr>
              </a:p>
            </p:txBody>
          </p:sp>
        </mc:Choice>
        <mc:Fallback xmlns="">
          <p:sp>
            <p:nvSpPr>
              <p:cNvPr id="8" name="Rectangle 7"/>
              <p:cNvSpPr>
                <a:spLocks noRot="1" noChangeAspect="1" noMove="1" noResize="1" noEditPoints="1" noAdjustHandles="1" noChangeArrowheads="1" noChangeShapeType="1" noTextEdit="1"/>
              </p:cNvSpPr>
              <p:nvPr/>
            </p:nvSpPr>
            <p:spPr>
              <a:xfrm>
                <a:off x="0" y="5410200"/>
                <a:ext cx="9372600" cy="1366528"/>
              </a:xfrm>
              <a:prstGeom prst="rect">
                <a:avLst/>
              </a:prstGeom>
              <a:blipFill rotWithShape="0">
                <a:blip r:embed="rId2"/>
                <a:stretch>
                  <a:fillRect l="-520" t="-2679" b="-5804"/>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421027"/>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5472100" y="3449520"/>
                <a:ext cx="3675695" cy="1384995"/>
              </a:xfrm>
              <a:prstGeom prst="rect">
                <a:avLst/>
              </a:prstGeom>
              <a:solidFill>
                <a:schemeClr val="tx1"/>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Mutual Exclusion </a:t>
                </a:r>
              </a:p>
              <a:p>
                <a:pPr algn="ctr"/>
                <a14:m>
                  <m:oMathPara xmlns:m="http://schemas.openxmlformats.org/officeDocument/2006/math">
                    <m:oMathParaPr>
                      <m:jc m:val="centerGroup"/>
                    </m:oMathParaPr>
                    <m:oMath xmlns:m="http://schemas.openxmlformats.org/officeDocument/2006/math">
                      <m:r>
                        <a:rPr lang="en-US" sz="2800" b="1" i="1" cap="none" spc="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oMath>
                  </m:oMathPara>
                </a14:m>
                <a:endPar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Clauses have model</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mc:Choice>
        <mc:Fallback xmlns="">
          <p:sp>
            <p:nvSpPr>
              <p:cNvPr id="4" name="Rectangle 3"/>
              <p:cNvSpPr>
                <a:spLocks noRot="1" noChangeAspect="1" noMove="1" noResize="1" noEditPoints="1" noAdjustHandles="1" noChangeArrowheads="1" noChangeShapeType="1" noTextEdit="1"/>
              </p:cNvSpPr>
              <p:nvPr/>
            </p:nvSpPr>
            <p:spPr>
              <a:xfrm>
                <a:off x="5472100" y="3449520"/>
                <a:ext cx="3675695" cy="1384995"/>
              </a:xfrm>
              <a:prstGeom prst="rect">
                <a:avLst/>
              </a:prstGeom>
              <a:blipFill rotWithShape="1">
                <a:blip r:embed="rId4"/>
                <a:stretch>
                  <a:fillRect l="-3814" t="-6608" r="-3648" b="-16740"/>
                </a:stretch>
              </a:blipFill>
            </p:spPr>
            <p:txBody>
              <a:bodyPr/>
              <a:lstStyle/>
              <a:p>
                <a:r>
                  <a:rPr lang="en-US">
                    <a:noFill/>
                  </a:rPr>
                  <a:t> </a:t>
                </a:r>
              </a:p>
            </p:txBody>
          </p:sp>
        </mc:Fallback>
      </mc:AlternateContent>
    </p:spTree>
    <p:extLst>
      <p:ext uri="{BB962C8B-B14F-4D97-AF65-F5344CB8AC3E}">
        <p14:creationId xmlns:p14="http://schemas.microsoft.com/office/powerpoint/2010/main" val="1651363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Mile-high perspective</a:t>
            </a:r>
            <a:endParaRPr lang="en-US" dirty="0"/>
          </a:p>
        </p:txBody>
      </p:sp>
      <mc:AlternateContent xmlns:mc="http://schemas.openxmlformats.org/markup-compatibility/2006" xmlns:a14="http://schemas.microsoft.com/office/drawing/2010/main">
        <mc:Choice Requires="a14">
          <p:sp>
            <p:nvSpPr>
              <p:cNvPr id="63" name="Oval 62"/>
              <p:cNvSpPr/>
              <p:nvPr/>
            </p:nvSpPr>
            <p:spPr bwMode="auto">
              <a:xfrm>
                <a:off x="2241254" y="3789040"/>
                <a:ext cx="952555" cy="68580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m:rPr>
                          <m:nor/>
                        </m:rPr>
                        <a:rPr lang="en-US" sz="2000" b="1" dirty="0" smtClean="0">
                          <a:solidFill>
                            <a:schemeClr val="tx1"/>
                          </a:solidFill>
                          <a:latin typeface="Edwardian Script ITC" pitchFamily="66" charset="0"/>
                        </a:rPr>
                        <m:t>F</m:t>
                      </m:r>
                      <m:r>
                        <a:rPr lang="en-US" sz="2000" b="0" i="1" dirty="0" smtClean="0">
                          <a:solidFill>
                            <a:schemeClr val="tx1"/>
                          </a:solidFill>
                          <a:latin typeface="Cambria Math"/>
                        </a:rPr>
                        <m:t>  </m:t>
                      </m:r>
                      <m:r>
                        <a:rPr lang="en-US" sz="1600" i="1" dirty="0" smtClean="0">
                          <a:solidFill>
                            <a:schemeClr val="tx1"/>
                          </a:solidFill>
                          <a:effectLst>
                            <a:outerShdw blurRad="38100" dist="38100" dir="2700000" algn="tl">
                              <a:srgbClr val="000000">
                                <a:alpha val="43137"/>
                              </a:srgbClr>
                            </a:outerShdw>
                          </a:effectLst>
                          <a:latin typeface="Cambria Math"/>
                        </a:rPr>
                        <m:t>(</m:t>
                      </m:r>
                      <m:r>
                        <a:rPr lang="en-US" sz="1600" i="1" dirty="0" smtClean="0">
                          <a:solidFill>
                            <a:schemeClr val="tx1"/>
                          </a:solidFill>
                          <a:effectLst>
                            <a:outerShdw blurRad="38100" dist="38100" dir="2700000" algn="tl">
                              <a:srgbClr val="000000">
                                <a:alpha val="43137"/>
                              </a:srgbClr>
                            </a:outerShdw>
                          </a:effectLst>
                          <a:latin typeface="Cambria Math"/>
                        </a:rPr>
                        <m:t>𝐼</m:t>
                      </m:r>
                      <m:r>
                        <a:rPr lang="en-US" sz="1600" i="1" dirty="0" smtClean="0">
                          <a:solidFill>
                            <a:schemeClr val="tx1"/>
                          </a:solidFill>
                          <a:effectLst>
                            <a:outerShdw blurRad="38100" dist="38100" dir="2700000" algn="tl">
                              <a:srgbClr val="000000">
                                <a:alpha val="43137"/>
                              </a:srgbClr>
                            </a:outerShdw>
                          </a:effectLst>
                          <a:latin typeface="Cambria Math"/>
                        </a:rPr>
                        <m:t>)</m:t>
                      </m:r>
                    </m:oMath>
                  </m:oMathPara>
                </a14:m>
                <a:endParaRPr lang="en-US" sz="2000" dirty="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63" name="Oval 62"/>
              <p:cNvSpPr>
                <a:spLocks noRot="1" noChangeAspect="1" noMove="1" noResize="1" noEditPoints="1" noAdjustHandles="1" noChangeArrowheads="1" noChangeShapeType="1" noTextEdit="1"/>
              </p:cNvSpPr>
              <p:nvPr/>
            </p:nvSpPr>
            <p:spPr bwMode="auto">
              <a:xfrm>
                <a:off x="2241254" y="3789040"/>
                <a:ext cx="952555" cy="6858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bwMode="auto">
              <a:xfrm>
                <a:off x="937310" y="3789040"/>
                <a:ext cx="952555" cy="68580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2400" i="1" dirty="0" smtClean="0">
                          <a:solidFill>
                            <a:schemeClr val="tx1"/>
                          </a:solidFill>
                          <a:effectLst>
                            <a:outerShdw blurRad="38100" dist="38100" dir="2700000" algn="tl">
                              <a:srgbClr val="000000">
                                <a:alpha val="43137"/>
                              </a:srgbClr>
                            </a:outerShdw>
                          </a:effectLst>
                          <a:latin typeface="Cambria Math"/>
                        </a:rPr>
                        <m:t>𝐼</m:t>
                      </m:r>
                    </m:oMath>
                  </m:oMathPara>
                </a14:m>
                <a:endParaRPr kumimoji="0" lang="en-US" sz="2400" b="0" i="1"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64" name="Oval 63"/>
              <p:cNvSpPr>
                <a:spLocks noRot="1" noChangeAspect="1" noMove="1" noResize="1" noEditPoints="1" noAdjustHandles="1" noChangeArrowheads="1" noChangeShapeType="1" noTextEdit="1"/>
              </p:cNvSpPr>
              <p:nvPr/>
            </p:nvSpPr>
            <p:spPr bwMode="auto">
              <a:xfrm>
                <a:off x="937310" y="3789040"/>
                <a:ext cx="952555" cy="6858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p:cNvSpPr/>
              <p:nvPr/>
            </p:nvSpPr>
            <p:spPr bwMode="auto">
              <a:xfrm>
                <a:off x="3583441" y="3796527"/>
                <a:ext cx="952555" cy="68580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sSup>
                        <m:sSupPr>
                          <m:ctrlPr>
                            <a:rPr lang="en-US" sz="2000" b="0" i="1" dirty="0" smtClean="0">
                              <a:solidFill>
                                <a:schemeClr val="tx1"/>
                              </a:solidFill>
                              <a:effectLst>
                                <a:outerShdw blurRad="38100" dist="38100" dir="2700000" algn="tl">
                                  <a:srgbClr val="000000">
                                    <a:alpha val="43137"/>
                                  </a:srgbClr>
                                </a:outerShdw>
                              </a:effectLst>
                              <a:latin typeface="Cambria Math" panose="02040503050406030204" pitchFamily="18" charset="0"/>
                            </a:rPr>
                          </m:ctrlPr>
                        </m:sSupPr>
                        <m:e>
                          <m:r>
                            <m:rPr>
                              <m:nor/>
                            </m:rPr>
                            <a:rPr lang="en-US" sz="2000" b="1" dirty="0">
                              <a:solidFill>
                                <a:schemeClr val="tx1"/>
                              </a:solidFill>
                              <a:latin typeface="Edwardian Script ITC" pitchFamily="66" charset="0"/>
                            </a:rPr>
                            <m:t>F</m:t>
                          </m:r>
                        </m:e>
                        <m:sup>
                          <m:r>
                            <a:rPr lang="en-US" sz="2000" b="0" i="1" dirty="0" smtClean="0">
                              <a:solidFill>
                                <a:schemeClr val="tx1"/>
                              </a:solidFill>
                              <a:effectLst>
                                <a:outerShdw blurRad="38100" dist="38100" dir="2700000" algn="tl">
                                  <a:srgbClr val="000000">
                                    <a:alpha val="43137"/>
                                  </a:srgbClr>
                                </a:outerShdw>
                              </a:effectLst>
                              <a:latin typeface="Cambria Math"/>
                            </a:rPr>
                            <m:t> 2</m:t>
                          </m:r>
                        </m:sup>
                      </m:sSup>
                      <m:r>
                        <a:rPr lang="en-US" sz="2000" i="1" dirty="0" smtClean="0">
                          <a:solidFill>
                            <a:schemeClr val="tx1"/>
                          </a:solidFill>
                          <a:effectLst>
                            <a:outerShdw blurRad="38100" dist="38100" dir="2700000" algn="tl">
                              <a:srgbClr val="000000">
                                <a:alpha val="43137"/>
                              </a:srgbClr>
                            </a:outerShdw>
                          </a:effectLst>
                          <a:latin typeface="Cambria Math"/>
                        </a:rPr>
                        <m:t>(</m:t>
                      </m:r>
                      <m:r>
                        <a:rPr lang="en-US" sz="2000" i="1" dirty="0" smtClean="0">
                          <a:solidFill>
                            <a:schemeClr val="tx1"/>
                          </a:solidFill>
                          <a:effectLst>
                            <a:outerShdw blurRad="38100" dist="38100" dir="2700000" algn="tl">
                              <a:srgbClr val="000000">
                                <a:alpha val="43137"/>
                              </a:srgbClr>
                            </a:outerShdw>
                          </a:effectLst>
                          <a:latin typeface="Cambria Math"/>
                        </a:rPr>
                        <m:t>𝐼</m:t>
                      </m:r>
                      <m:r>
                        <a:rPr lang="en-US" sz="2000" i="1" dirty="0" smtClean="0">
                          <a:solidFill>
                            <a:schemeClr val="tx1"/>
                          </a:solidFill>
                          <a:effectLst>
                            <a:outerShdw blurRad="38100" dist="38100" dir="2700000" algn="tl">
                              <a:srgbClr val="000000">
                                <a:alpha val="43137"/>
                              </a:srgbClr>
                            </a:outerShdw>
                          </a:effectLst>
                          <a:latin typeface="Cambria Math"/>
                        </a:rPr>
                        <m:t>)</m:t>
                      </m:r>
                    </m:oMath>
                  </m:oMathPara>
                </a14:m>
                <a:endParaRPr lang="en-US" sz="2000" dirty="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65" name="Oval 64"/>
              <p:cNvSpPr>
                <a:spLocks noRot="1" noChangeAspect="1" noMove="1" noResize="1" noEditPoints="1" noAdjustHandles="1" noChangeArrowheads="1" noChangeShapeType="1" noTextEdit="1"/>
              </p:cNvSpPr>
              <p:nvPr/>
            </p:nvSpPr>
            <p:spPr bwMode="auto">
              <a:xfrm>
                <a:off x="3583441" y="3796527"/>
                <a:ext cx="952555" cy="685800"/>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p:cxnSp>
        <p:nvCxnSpPr>
          <p:cNvPr id="67" name="Straight Arrow Connector 66"/>
          <p:cNvCxnSpPr/>
          <p:nvPr/>
        </p:nvCxnSpPr>
        <p:spPr>
          <a:xfrm>
            <a:off x="1889865" y="4131940"/>
            <a:ext cx="37006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5826184" y="4139427"/>
            <a:ext cx="318261"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Oval 69"/>
              <p:cNvSpPr/>
              <p:nvPr/>
            </p:nvSpPr>
            <p:spPr bwMode="auto">
              <a:xfrm>
                <a:off x="4783196" y="3789040"/>
                <a:ext cx="1005993" cy="6858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14:m>
                  <m:oMath xmlns:m="http://schemas.openxmlformats.org/officeDocument/2006/math">
                    <m:sSup>
                      <m:sSupPr>
                        <m:ctrlPr>
                          <a:rPr lang="en-US" b="0" i="1" dirty="0" smtClean="0">
                            <a:solidFill>
                              <a:schemeClr val="tx1"/>
                            </a:solidFill>
                            <a:effectLst>
                              <a:outerShdw blurRad="38100" dist="38100" dir="2700000" algn="tl">
                                <a:srgbClr val="000000">
                                  <a:alpha val="43137"/>
                                </a:srgbClr>
                              </a:outerShdw>
                            </a:effectLst>
                            <a:latin typeface="Cambria Math" panose="02040503050406030204" pitchFamily="18" charset="0"/>
                          </a:rPr>
                        </m:ctrlPr>
                      </m:sSupPr>
                      <m:e>
                        <m:r>
                          <m:rPr>
                            <m:nor/>
                          </m:rPr>
                          <a:rPr lang="en-US" b="1" dirty="0">
                            <a:solidFill>
                              <a:schemeClr val="tx1"/>
                            </a:solidFill>
                            <a:latin typeface="Edwardian Script ITC" pitchFamily="66" charset="0"/>
                          </a:rPr>
                          <m:t>B</m:t>
                        </m:r>
                      </m:e>
                      <m:sup>
                        <m:r>
                          <a:rPr lang="en-US" b="0" i="1" dirty="0" smtClean="0">
                            <a:solidFill>
                              <a:schemeClr val="tx1"/>
                            </a:solidFill>
                            <a:effectLst>
                              <a:outerShdw blurRad="38100" dist="38100" dir="2700000" algn="tl">
                                <a:srgbClr val="000000">
                                  <a:alpha val="43137"/>
                                </a:srgbClr>
                              </a:outerShdw>
                            </a:effectLst>
                            <a:latin typeface="Cambria Math"/>
                          </a:rPr>
                          <m:t>2</m:t>
                        </m:r>
                      </m:sup>
                    </m:sSup>
                    <m:d>
                      <m:dPr>
                        <m:ctrlPr>
                          <a:rPr lang="en-US" i="1">
                            <a:solidFill>
                              <a:schemeClr val="tx1"/>
                            </a:solidFill>
                            <a:effectLst>
                              <a:outerShdw blurRad="38100" dist="38100" dir="2700000" algn="tl">
                                <a:srgbClr val="000000">
                                  <a:alpha val="43137"/>
                                </a:srgbClr>
                              </a:outerShdw>
                            </a:effectLst>
                            <a:latin typeface="Cambria Math" panose="02040503050406030204" pitchFamily="18" charset="0"/>
                          </a:rPr>
                        </m:ctrlPr>
                      </m:dPr>
                      <m:e>
                        <m:r>
                          <a:rPr lang="en-US" b="0" i="1" smtClean="0">
                            <a:solidFill>
                              <a:schemeClr val="tx1"/>
                            </a:solidFill>
                            <a:effectLst>
                              <a:outerShdw blurRad="38100" dist="38100" dir="2700000" algn="tl">
                                <a:srgbClr val="000000">
                                  <a:alpha val="43137"/>
                                </a:srgbClr>
                              </a:outerShdw>
                            </a:effectLst>
                            <a:latin typeface="Cambria Math"/>
                          </a:rPr>
                          <m:t>¬</m:t>
                        </m:r>
                        <m:r>
                          <a:rPr lang="en-US" b="0" i="1" smtClean="0">
                            <a:solidFill>
                              <a:schemeClr val="tx1"/>
                            </a:solidFill>
                            <a:effectLst>
                              <a:outerShdw blurRad="38100" dist="38100" dir="2700000" algn="tl">
                                <a:srgbClr val="000000">
                                  <a:alpha val="43137"/>
                                </a:srgbClr>
                              </a:outerShdw>
                            </a:effectLst>
                            <a:latin typeface="Cambria Math"/>
                          </a:rPr>
                          <m:t>𝑆</m:t>
                        </m:r>
                      </m:e>
                    </m:d>
                  </m:oMath>
                </a14:m>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mc:Choice>
        <mc:Fallback xmlns="">
          <p:sp>
            <p:nvSpPr>
              <p:cNvPr id="70" name="Oval 69"/>
              <p:cNvSpPr>
                <a:spLocks noRot="1" noChangeAspect="1" noMove="1" noResize="1" noEditPoints="1" noAdjustHandles="1" noChangeArrowheads="1" noChangeShapeType="1" noTextEdit="1"/>
              </p:cNvSpPr>
              <p:nvPr/>
            </p:nvSpPr>
            <p:spPr bwMode="auto">
              <a:xfrm>
                <a:off x="4783196" y="3789040"/>
                <a:ext cx="1005993" cy="685800"/>
              </a:xfrm>
              <a:prstGeom prst="ellipse">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val 70"/>
              <p:cNvSpPr/>
              <p:nvPr/>
            </p:nvSpPr>
            <p:spPr bwMode="auto">
              <a:xfrm>
                <a:off x="6156176" y="3789040"/>
                <a:ext cx="952555" cy="6858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54864" rIns="0" bIns="54864"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m:rPr>
                          <m:nor/>
                        </m:rPr>
                        <a:rPr lang="en-US" sz="2000" b="1" dirty="0" smtClean="0">
                          <a:solidFill>
                            <a:schemeClr val="tx1"/>
                          </a:solidFill>
                          <a:latin typeface="Edwardian Script ITC" pitchFamily="66" charset="0"/>
                        </a:rPr>
                        <m:t>B</m:t>
                      </m:r>
                      <m:d>
                        <m:dPr>
                          <m:ctrlP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dPr>
                        <m:e>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r>
                            <a:rPr kumimoji="0" lang="en-US" sz="2000" b="0" i="1" u="none" strike="noStrike" cap="none" normalizeH="0" baseline="0" smtClean="0">
                              <a:solidFill>
                                <a:schemeClr val="tx1"/>
                              </a:solidFill>
                              <a:effectLst>
                                <a:outerShdw blurRad="38100" dist="38100" dir="2700000" algn="tl">
                                  <a:srgbClr val="000000">
                                    <a:alpha val="43137"/>
                                  </a:srgbClr>
                                </a:outerShdw>
                              </a:effectLst>
                              <a:latin typeface="Cambria Math"/>
                            </a:rPr>
                            <m:t>𝑆</m:t>
                          </m:r>
                        </m:e>
                      </m:d>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1" name="Oval 70"/>
              <p:cNvSpPr>
                <a:spLocks noRot="1" noChangeAspect="1" noMove="1" noResize="1" noEditPoints="1" noAdjustHandles="1" noChangeArrowheads="1" noChangeShapeType="1" noTextEdit="1"/>
              </p:cNvSpPr>
              <p:nvPr/>
            </p:nvSpPr>
            <p:spPr bwMode="auto">
              <a:xfrm>
                <a:off x="6156176" y="3789040"/>
                <a:ext cx="952555" cy="685800"/>
              </a:xfrm>
              <a:prstGeom prst="ellipse">
                <a:avLst/>
              </a:prstGeom>
              <a:blipFill rotWithShape="1">
                <a:blip r:embed="rId6"/>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Oval 71"/>
              <p:cNvSpPr/>
              <p:nvPr/>
            </p:nvSpPr>
            <p:spPr bwMode="auto">
              <a:xfrm>
                <a:off x="7452320" y="3787316"/>
                <a:ext cx="952555" cy="6858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𝑆</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72" name="Oval 71"/>
              <p:cNvSpPr>
                <a:spLocks noRot="1" noChangeAspect="1" noMove="1" noResize="1" noEditPoints="1" noAdjustHandles="1" noChangeArrowheads="1" noChangeShapeType="1" noTextEdit="1"/>
              </p:cNvSpPr>
              <p:nvPr/>
            </p:nvSpPr>
            <p:spPr bwMode="auto">
              <a:xfrm>
                <a:off x="7452320" y="3787316"/>
                <a:ext cx="952555" cy="685800"/>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p:cxnSp>
        <p:nvCxnSpPr>
          <p:cNvPr id="76" name="Straight Arrow Connector 75"/>
          <p:cNvCxnSpPr/>
          <p:nvPr/>
        </p:nvCxnSpPr>
        <p:spPr>
          <a:xfrm flipH="1">
            <a:off x="7128284" y="4149079"/>
            <a:ext cx="287137"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239044" y="4139427"/>
            <a:ext cx="344397"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bwMode="auto">
          <a:xfrm>
            <a:off x="3491880" y="3609020"/>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sz="2000" i="1" dirty="0" smtClean="0">
                <a:solidFill>
                  <a:schemeClr val="bg1"/>
                </a:solidFill>
                <a:effectLst>
                  <a:outerShdw blurRad="38100" dist="38100" dir="2700000" algn="tl">
                    <a:srgbClr val="000000">
                      <a:alpha val="43137"/>
                    </a:srgbClr>
                  </a:outerShdw>
                </a:effectLst>
                <a:latin typeface="Segoe" pitchFamily="34" charset="0"/>
              </a:rPr>
              <a:t>Conflict Resolution</a:t>
            </a:r>
            <a:endParaRPr kumimoji="0" lang="en-US" sz="2000" b="0" i="1"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3" name="Rectangle 82"/>
          <p:cNvSpPr/>
          <p:nvPr/>
        </p:nvSpPr>
        <p:spPr bwMode="auto">
          <a:xfrm>
            <a:off x="6045488" y="3618061"/>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i="1" dirty="0" smtClean="0">
                <a:solidFill>
                  <a:schemeClr val="bg1"/>
                </a:solidFill>
                <a:effectLst>
                  <a:outerShdw blurRad="38100" dist="38100" dir="2700000" algn="tl">
                    <a:srgbClr val="000000">
                      <a:alpha val="43137"/>
                    </a:srgbClr>
                  </a:outerShdw>
                </a:effectLst>
                <a:latin typeface="Segoe" pitchFamily="34" charset="0"/>
              </a:rPr>
              <a:t>Conflict Propagation</a:t>
            </a:r>
            <a:endParaRPr kumimoji="0" lang="en-US" b="0" i="1"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4" name="Rectangle 83"/>
          <p:cNvSpPr/>
          <p:nvPr/>
        </p:nvSpPr>
        <p:spPr bwMode="auto">
          <a:xfrm>
            <a:off x="4747564" y="3618061"/>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i="1" dirty="0" smtClean="0">
                <a:solidFill>
                  <a:schemeClr val="bg1"/>
                </a:solidFill>
                <a:effectLst>
                  <a:outerShdw blurRad="38100" dist="38100" dir="2700000" algn="tl">
                    <a:srgbClr val="000000">
                      <a:alpha val="43137"/>
                    </a:srgbClr>
                  </a:outerShdw>
                </a:effectLst>
                <a:latin typeface="Segoe" pitchFamily="34" charset="0"/>
              </a:rPr>
              <a:t>Conflict Propagation</a:t>
            </a:r>
            <a:endParaRPr kumimoji="0" lang="en-US" b="0" i="1"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09301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PDR(T): Conflict Resolution</a:t>
            </a:r>
            <a:endParaRPr lang="en-US" dirty="0"/>
          </a:p>
        </p:txBody>
      </p:sp>
      <mc:AlternateContent xmlns:mc="http://schemas.openxmlformats.org/markup-compatibility/2006" xmlns:a14="http://schemas.microsoft.com/office/drawing/2010/main">
        <mc:Choice Requires="a14">
          <p:sp>
            <p:nvSpPr>
              <p:cNvPr id="17" name="Oval 16"/>
              <p:cNvSpPr/>
              <p:nvPr/>
            </p:nvSpPr>
            <p:spPr bwMode="auto">
              <a:xfrm>
                <a:off x="143508" y="3278366"/>
                <a:ext cx="1260140" cy="114300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smtClean="0">
                          <a:solidFill>
                            <a:srgbClr val="00B050"/>
                          </a:solidFill>
                          <a:latin typeface="Cambria Math"/>
                        </a:rPr>
                        <m:t>𝑳</m:t>
                      </m:r>
                      <m:r>
                        <a:rPr lang="en-US" b="1" i="1">
                          <a:solidFill>
                            <a:srgbClr val="000000"/>
                          </a:solidFill>
                          <a:latin typeface="Cambria Math"/>
                        </a:rPr>
                        <m:t>=</m:t>
                      </m:r>
                      <m:r>
                        <a:rPr lang="en-US" b="1" i="1">
                          <a:solidFill>
                            <a:srgbClr val="000000"/>
                          </a:solidFill>
                          <a:latin typeface="Cambria Math"/>
                        </a:rPr>
                        <m:t>𝟎</m:t>
                      </m:r>
                    </m:oMath>
                  </m:oMathPara>
                </a14:m>
                <a:endParaRPr lang="en-US" b="1" i="1" dirty="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rPr>
                        <m:t>𝑴</m:t>
                      </m:r>
                      <m:r>
                        <a:rPr lang="en-US" b="1" i="1">
                          <a:solidFill>
                            <a:srgbClr val="000000"/>
                          </a:solidFill>
                          <a:latin typeface="Cambria Math"/>
                        </a:rPr>
                        <m:t>=</m:t>
                      </m:r>
                      <m:r>
                        <a:rPr lang="en-US" b="1" i="1" smtClean="0">
                          <a:solidFill>
                            <a:srgbClr val="000000"/>
                          </a:solidFill>
                          <a:latin typeface="Cambria Math"/>
                        </a:rPr>
                        <m:t>𝟎</m:t>
                      </m:r>
                    </m:oMath>
                  </m:oMathPara>
                </a14:m>
                <a:endParaRPr lang="en-US" b="1" i="1" dirty="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9047B9">
                              <a:lumMod val="75000"/>
                            </a:srgbClr>
                          </a:solidFill>
                          <a:latin typeface="Cambria Math"/>
                        </a:rPr>
                        <m:t>𝒀</m:t>
                      </m:r>
                      <m:r>
                        <a:rPr lang="en-US" b="1" i="1" dirty="0" smtClean="0">
                          <a:solidFill>
                            <a:srgbClr val="9047B9">
                              <a:lumMod val="75000"/>
                            </a:srgbClr>
                          </a:solidFill>
                          <a:latin typeface="Cambria Math"/>
                        </a:rPr>
                        <m:t>𝟐</m:t>
                      </m:r>
                      <m:r>
                        <a:rPr lang="en-US" b="1" i="1">
                          <a:solidFill>
                            <a:srgbClr val="000000"/>
                          </a:solidFill>
                          <a:latin typeface="Cambria Math"/>
                        </a:rPr>
                        <m:t>=</m:t>
                      </m:r>
                      <m:r>
                        <a:rPr lang="en-US" b="1" i="1">
                          <a:solidFill>
                            <a:srgbClr val="000000"/>
                          </a:solidFill>
                          <a:latin typeface="Cambria Math"/>
                        </a:rPr>
                        <m:t>𝟎</m:t>
                      </m:r>
                    </m:oMath>
                  </m:oMathPara>
                </a14:m>
                <a:endParaRPr lang="en-US" b="1" dirty="0" smtClean="0">
                  <a:solidFill>
                    <a:srgbClr val="000000"/>
                  </a:solidFill>
                  <a:latin typeface="Segoe" pitchFamily="34" charset="0"/>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0070C0"/>
                          </a:solidFill>
                          <a:latin typeface="Cambria Math"/>
                        </a:rPr>
                        <m:t>𝒀</m:t>
                      </m:r>
                      <m:r>
                        <a:rPr lang="en-US" b="1" i="1" dirty="0">
                          <a:solidFill>
                            <a:srgbClr val="0070C0"/>
                          </a:solidFill>
                          <a:latin typeface="Cambria Math"/>
                        </a:rPr>
                        <m:t>𝟏</m:t>
                      </m:r>
                      <m:r>
                        <a:rPr lang="en-US" b="1" i="1">
                          <a:solidFill>
                            <a:srgbClr val="000000"/>
                          </a:solidFill>
                          <a:latin typeface="Cambria Math"/>
                        </a:rPr>
                        <m:t>=</m:t>
                      </m:r>
                      <m:r>
                        <a:rPr lang="en-US" b="1" i="1" smtClean="0">
                          <a:solidFill>
                            <a:srgbClr val="000000"/>
                          </a:solidFill>
                          <a:latin typeface="Cambria Math"/>
                        </a:rPr>
                        <m:t>𝟎</m:t>
                      </m:r>
                    </m:oMath>
                  </m:oMathPara>
                </a14:m>
                <a:endParaRPr lang="en-US" b="1" dirty="0" smtClean="0">
                  <a:solidFill>
                    <a:srgbClr val="000000"/>
                  </a:solidFill>
                  <a:latin typeface="Segoe" pitchFamily="34"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143508" y="3278366"/>
                <a:ext cx="1260140" cy="11430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bwMode="auto">
              <a:xfrm>
                <a:off x="5328084" y="3248980"/>
                <a:ext cx="1357514" cy="11430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a:solidFill>
                            <a:srgbClr val="000000"/>
                          </a:solidFill>
                          <a:latin typeface="Cambria Math"/>
                        </a:rPr>
                        <m:t>𝟐</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2" name="Oval 21"/>
              <p:cNvSpPr>
                <a:spLocks noRot="1" noChangeAspect="1" noMove="1" noResize="1" noEditPoints="1" noAdjustHandles="1" noChangeArrowheads="1" noChangeShapeType="1" noTextEdit="1"/>
              </p:cNvSpPr>
              <p:nvPr/>
            </p:nvSpPr>
            <p:spPr bwMode="auto">
              <a:xfrm>
                <a:off x="5328084" y="3248980"/>
                <a:ext cx="1357514" cy="11430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bwMode="auto">
              <a:xfrm>
                <a:off x="7056276" y="3176972"/>
                <a:ext cx="1681017" cy="1219201"/>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400" b="1" i="1" dirty="0" smtClean="0">
                          <a:solidFill>
                            <a:srgbClr val="00B050"/>
                          </a:solidFill>
                          <a:latin typeface="Cambria Math"/>
                        </a:rPr>
                        <m:t>𝑳</m:t>
                      </m:r>
                      <m:r>
                        <a:rPr lang="en-US" sz="2400" b="1" i="1">
                          <a:solidFill>
                            <a:srgbClr val="000000"/>
                          </a:solidFill>
                          <a:latin typeface="Cambria Math"/>
                        </a:rPr>
                        <m:t>=</m:t>
                      </m:r>
                      <m:r>
                        <a:rPr lang="en-US" sz="2400" b="1" i="1" smtClean="0">
                          <a:solidFill>
                            <a:srgbClr val="000000"/>
                          </a:solidFill>
                          <a:latin typeface="Cambria Math"/>
                        </a:rPr>
                        <m:t>𝟐</m:t>
                      </m:r>
                    </m:oMath>
                  </m:oMathPara>
                </a14:m>
                <a:endParaRPr lang="en-US" sz="24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400" b="1" i="1" dirty="0">
                          <a:solidFill>
                            <a:srgbClr val="FF0000"/>
                          </a:solidFill>
                          <a:latin typeface="Cambria Math"/>
                        </a:rPr>
                        <m:t>𝑴</m:t>
                      </m:r>
                      <m:r>
                        <a:rPr lang="en-US" sz="2400" b="1" i="1">
                          <a:solidFill>
                            <a:srgbClr val="000000"/>
                          </a:solidFill>
                          <a:latin typeface="Cambria Math"/>
                        </a:rPr>
                        <m:t>=</m:t>
                      </m:r>
                      <m:r>
                        <a:rPr lang="en-US" sz="2400" b="1" i="1">
                          <a:solidFill>
                            <a:srgbClr val="000000"/>
                          </a:solidFill>
                          <a:latin typeface="Cambria Math"/>
                        </a:rPr>
                        <m:t>𝟐</m:t>
                      </m:r>
                    </m:oMath>
                  </m:oMathPara>
                </a14:m>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3" name="Oval 22"/>
              <p:cNvSpPr>
                <a:spLocks noRot="1" noChangeAspect="1" noMove="1" noResize="1" noEditPoints="1" noAdjustHandles="1" noChangeArrowheads="1" noChangeShapeType="1" noTextEdit="1"/>
              </p:cNvSpPr>
              <p:nvPr/>
            </p:nvSpPr>
            <p:spPr bwMode="auto">
              <a:xfrm>
                <a:off x="7056276" y="3176972"/>
                <a:ext cx="1681017" cy="1219201"/>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p:sp>
        <p:nvSpPr>
          <p:cNvPr id="26" name="Rectangle 25"/>
          <p:cNvSpPr/>
          <p:nvPr/>
        </p:nvSpPr>
        <p:spPr bwMode="auto">
          <a:xfrm>
            <a:off x="71500" y="3068960"/>
            <a:ext cx="3120075"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sz="2000" i="1" dirty="0" smtClean="0">
                <a:solidFill>
                  <a:schemeClr val="bg1"/>
                </a:solidFill>
                <a:effectLst>
                  <a:outerShdw blurRad="38100" dist="38100" dir="2700000" algn="tl">
                    <a:srgbClr val="000000">
                      <a:alpha val="43137"/>
                    </a:srgbClr>
                  </a:outerShdw>
                </a:effectLst>
                <a:latin typeface="Segoe" pitchFamily="34" charset="0"/>
              </a:rPr>
              <a:t>Conflict Resolution</a:t>
            </a:r>
            <a:endParaRPr kumimoji="0" lang="en-US" sz="2000" b="0" i="1"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33" name="Oval 32"/>
              <p:cNvSpPr/>
              <p:nvPr/>
            </p:nvSpPr>
            <p:spPr bwMode="auto">
              <a:xfrm>
                <a:off x="3610530" y="3154258"/>
                <a:ext cx="1357514" cy="1384941"/>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smtClean="0">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0070C0"/>
                          </a:solidFill>
                          <a:latin typeface="Cambria Math"/>
                        </a:rPr>
                        <m:t>𝒀</m:t>
                      </m:r>
                      <m:r>
                        <a:rPr lang="en-US" sz="2000" b="1" i="1" dirty="0">
                          <a:solidFill>
                            <a:srgbClr val="0070C0"/>
                          </a:solidFill>
                          <a:latin typeface="Cambria Math"/>
                        </a:rPr>
                        <m:t>𝟏</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33" name="Oval 32"/>
              <p:cNvSpPr>
                <a:spLocks noRot="1" noChangeAspect="1" noMove="1" noResize="1" noEditPoints="1" noAdjustHandles="1" noChangeArrowheads="1" noChangeShapeType="1" noTextEdit="1"/>
              </p:cNvSpPr>
              <p:nvPr/>
            </p:nvSpPr>
            <p:spPr bwMode="auto">
              <a:xfrm>
                <a:off x="3610530" y="3154258"/>
                <a:ext cx="1357514" cy="1384941"/>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bwMode="auto">
              <a:xfrm>
                <a:off x="1799692" y="3258108"/>
                <a:ext cx="1357514" cy="11430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smtClean="0">
                          <a:solidFill>
                            <a:srgbClr val="000000"/>
                          </a:solidFill>
                          <a:latin typeface="Cambria Math"/>
                        </a:rPr>
                        <m:t>𝟎</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smtClean="0">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34" name="Oval 33"/>
              <p:cNvSpPr>
                <a:spLocks noRot="1" noChangeAspect="1" noMove="1" noResize="1" noEditPoints="1" noAdjustHandles="1" noChangeArrowheads="1" noChangeShapeType="1" noTextEdit="1"/>
              </p:cNvSpPr>
              <p:nvPr/>
            </p:nvSpPr>
            <p:spPr bwMode="auto">
              <a:xfrm>
                <a:off x="1799692" y="3258108"/>
                <a:ext cx="1357514" cy="1143000"/>
              </a:xfrm>
              <a:prstGeom prst="ellipse">
                <a:avLst/>
              </a:prstGeom>
              <a:blipFill rotWithShape="1">
                <a:blip r:embed="rId8"/>
                <a:stretch>
                  <a:fillRect/>
                </a:stretch>
              </a:blipFill>
              <a:ln>
                <a:headEnd type="none" w="med" len="med"/>
                <a:tailEnd type="none" w="med" len="med"/>
              </a:ln>
            </p:spPr>
            <p:txBody>
              <a:bodyPr/>
              <a:lstStyle/>
              <a:p>
                <a:r>
                  <a:rPr lang="en-US">
                    <a:noFill/>
                  </a:rPr>
                  <a:t> </a:t>
                </a:r>
              </a:p>
            </p:txBody>
          </p:sp>
        </mc:Fallback>
      </mc:AlternateContent>
      <p:pic>
        <p:nvPicPr>
          <p:cNvPr id="5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1148479"/>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ight Arrow 46"/>
          <p:cNvSpPr/>
          <p:nvPr/>
        </p:nvSpPr>
        <p:spPr bwMode="auto">
          <a:xfrm>
            <a:off x="6678119" y="3702909"/>
            <a:ext cx="378157" cy="18520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4" name="Right Arrow 73"/>
          <p:cNvSpPr/>
          <p:nvPr/>
        </p:nvSpPr>
        <p:spPr bwMode="auto">
          <a:xfrm>
            <a:off x="4968044" y="3747855"/>
            <a:ext cx="372040" cy="185201"/>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5" name="Right Arrow 74"/>
          <p:cNvSpPr/>
          <p:nvPr/>
        </p:nvSpPr>
        <p:spPr bwMode="auto">
          <a:xfrm>
            <a:off x="3157207" y="3733260"/>
            <a:ext cx="453324" cy="195026"/>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8" name="Right Arrow 77"/>
          <p:cNvSpPr/>
          <p:nvPr/>
        </p:nvSpPr>
        <p:spPr bwMode="auto">
          <a:xfrm rot="5400000">
            <a:off x="1122722" y="2235006"/>
            <a:ext cx="378157" cy="18520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0" name="Right Arrow 79"/>
          <p:cNvSpPr/>
          <p:nvPr/>
        </p:nvSpPr>
        <p:spPr bwMode="auto">
          <a:xfrm rot="5400000">
            <a:off x="5314853" y="2241778"/>
            <a:ext cx="362350" cy="17165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1" name="Right Arrow 80"/>
          <p:cNvSpPr/>
          <p:nvPr/>
        </p:nvSpPr>
        <p:spPr bwMode="auto">
          <a:xfrm rot="5400000">
            <a:off x="1117597" y="1859917"/>
            <a:ext cx="380216" cy="17701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48" name="Rectangle 47"/>
              <p:cNvSpPr/>
              <p:nvPr/>
            </p:nvSpPr>
            <p:spPr>
              <a:xfrm>
                <a:off x="387198" y="4876800"/>
                <a:ext cx="8622360" cy="1975926"/>
              </a:xfrm>
              <a:prstGeom prst="rect">
                <a:avLst/>
              </a:prstGeom>
            </p:spPr>
            <p:txBody>
              <a:bodyPr wrap="square">
                <a:spAutoFit/>
              </a:bodyPr>
              <a:lstStyle/>
              <a:p>
                <a:pPr lvl="0">
                  <a:spcBef>
                    <a:spcPct val="20000"/>
                  </a:spcBef>
                  <a:buSzPct val="90000"/>
                </a:pPr>
                <a:r>
                  <a:rPr lang="en-US" b="1" dirty="0" smtClean="0">
                    <a:solidFill>
                      <a:srgbClr val="9047B9">
                        <a:lumMod val="75000"/>
                      </a:srgbClr>
                    </a:solidFill>
                  </a:rPr>
                  <a:t>                </a:t>
                </a:r>
                <a14:m>
                  <m:oMath xmlns:m="http://schemas.openxmlformats.org/officeDocument/2006/math">
                    <m:r>
                      <a:rPr lang="en-US" b="1" i="1" dirty="0">
                        <a:solidFill>
                          <a:srgbClr val="9047B9">
                            <a:lumMod val="75000"/>
                          </a:srgbClr>
                        </a:solidFill>
                        <a:latin typeface="Cambria Math"/>
                      </a:rPr>
                      <m:t> </m:t>
                    </m:r>
                    <m:r>
                      <a:rPr lang="en-US" b="1" i="1" dirty="0" smtClean="0">
                        <a:solidFill>
                          <a:srgbClr val="9047B9">
                            <a:lumMod val="75000"/>
                          </a:srgbClr>
                        </a:solidFill>
                        <a:latin typeface="Cambria Math"/>
                      </a:rPr>
                      <m:t>                               </m:t>
                    </m:r>
                    <m:r>
                      <a:rPr lang="en-US" b="1" i="1">
                        <a:solidFill>
                          <a:srgbClr val="000000"/>
                        </a:solidFill>
                        <a:latin typeface="Cambria Math"/>
                      </a:rPr>
                      <m:t>∧</m:t>
                    </m:r>
                  </m:oMath>
                </a14:m>
                <a:r>
                  <a:rPr lang="en-US" b="1" dirty="0" smtClean="0">
                    <a:solidFill>
                      <a:srgbClr val="000000"/>
                    </a:solidFill>
                  </a:rPr>
                  <a:t>						           </a:t>
                </a:r>
                <a14:m>
                  <m:oMath xmlns:m="http://schemas.openxmlformats.org/officeDocument/2006/math">
                    <m:r>
                      <a:rPr lang="en-US" b="1" i="1">
                        <a:solidFill>
                          <a:srgbClr val="000000"/>
                        </a:solidFill>
                        <a:latin typeface="Cambria Math"/>
                      </a:rPr>
                      <m:t>∧</m:t>
                    </m:r>
                  </m:oMath>
                </a14:m>
                <a:endParaRPr lang="en-US" b="1" dirty="0" smtClean="0">
                  <a:solidFill>
                    <a:srgbClr val="000000"/>
                  </a:solidFill>
                  <a:latin typeface="Segoe"/>
                </a:endParaRPr>
              </a:p>
              <a:p>
                <a:pPr lvl="0">
                  <a:spcBef>
                    <a:spcPct val="20000"/>
                  </a:spcBef>
                  <a:buSzPct val="90000"/>
                </a:pPr>
                <a:endParaRPr lang="en-US" b="1" dirty="0" smtClean="0">
                  <a:solidFill>
                    <a:srgbClr val="000000"/>
                  </a:solidFill>
                  <a:latin typeface="Segoe"/>
                </a:endParaRPr>
              </a:p>
              <a:p>
                <a:pPr lvl="0">
                  <a:spcBef>
                    <a:spcPct val="20000"/>
                  </a:spcBef>
                  <a:buSzPct val="90000"/>
                </a:pPr>
                <a:r>
                  <a:rPr lang="en-US" b="1" dirty="0" smtClean="0">
                    <a:solidFill>
                      <a:srgbClr val="000000"/>
                    </a:solidFill>
                    <a:latin typeface="Segoe"/>
                  </a:rPr>
                  <a:t>	Conflict				 </a:t>
                </a:r>
                <a:r>
                  <a:rPr lang="en-US" b="1" dirty="0">
                    <a:solidFill>
                      <a:srgbClr val="000000"/>
                    </a:solidFill>
                    <a:latin typeface="Segoe"/>
                  </a:rPr>
                  <a:t> </a:t>
                </a:r>
                <a:r>
                  <a:rPr lang="en-US" b="1" dirty="0" smtClean="0">
                    <a:solidFill>
                      <a:srgbClr val="000000"/>
                    </a:solidFill>
                    <a:latin typeface="Segoe"/>
                  </a:rPr>
                  <a:t> 	       Resolution</a:t>
                </a:r>
              </a:p>
              <a:p>
                <a:pPr lvl="0">
                  <a:spcBef>
                    <a:spcPct val="20000"/>
                  </a:spcBef>
                  <a:buSzPct val="90000"/>
                </a:pPr>
                <a:r>
                  <a:rPr lang="en-US" b="1" dirty="0">
                    <a:solidFill>
                      <a:srgbClr val="000000"/>
                    </a:solidFill>
                    <a:latin typeface="Segoe"/>
                  </a:rPr>
                  <a:t>	</a:t>
                </a:r>
                <a:r>
                  <a:rPr lang="en-US" b="1" dirty="0" smtClean="0">
                    <a:solidFill>
                      <a:srgbClr val="000000"/>
                    </a:solidFill>
                    <a:latin typeface="Segoe"/>
                  </a:rPr>
                  <a:t>			Get </a:t>
                </a:r>
                <a:r>
                  <a:rPr lang="en-US" b="1" dirty="0">
                    <a:solidFill>
                      <a:srgbClr val="000000"/>
                    </a:solidFill>
                    <a:latin typeface="Segoe"/>
                  </a:rPr>
                  <a:t>G</a:t>
                </a:r>
                <a:r>
                  <a:rPr lang="en-US" b="1" dirty="0" smtClean="0">
                    <a:solidFill>
                      <a:srgbClr val="000000"/>
                    </a:solidFill>
                    <a:latin typeface="Segoe"/>
                  </a:rPr>
                  <a:t>eneralization from </a:t>
                </a:r>
                <a:r>
                  <a:rPr lang="en-US" b="1" dirty="0" err="1" smtClean="0">
                    <a:solidFill>
                      <a:srgbClr val="000000"/>
                    </a:solidFill>
                    <a:latin typeface="Segoe"/>
                  </a:rPr>
                  <a:t>Farkas</a:t>
                </a:r>
                <a:r>
                  <a:rPr lang="en-US" b="1" dirty="0" smtClean="0">
                    <a:solidFill>
                      <a:srgbClr val="000000"/>
                    </a:solidFill>
                    <a:latin typeface="Segoe"/>
                  </a:rPr>
                  <a:t> Lemma</a:t>
                </a:r>
              </a:p>
              <a:p>
                <a:pPr lvl="0">
                  <a:spcBef>
                    <a:spcPct val="20000"/>
                  </a:spcBef>
                  <a:buSzPct val="90000"/>
                </a:pPr>
                <a:r>
                  <a:rPr lang="en-US" b="1" dirty="0">
                    <a:solidFill>
                      <a:srgbClr val="000000"/>
                    </a:solidFill>
                    <a:latin typeface="Segoe"/>
                  </a:rPr>
                  <a:t>	</a:t>
                </a:r>
                <a:r>
                  <a:rPr lang="en-US" b="1" dirty="0" smtClean="0">
                    <a:solidFill>
                      <a:srgbClr val="000000"/>
                    </a:solidFill>
                    <a:latin typeface="Segoe"/>
                  </a:rPr>
                  <a:t>		     	</a:t>
                </a:r>
                <a:r>
                  <a:rPr lang="en-US" b="1" dirty="0" err="1" smtClean="0">
                    <a:solidFill>
                      <a:srgbClr val="000000"/>
                    </a:solidFill>
                    <a:latin typeface="Segoe"/>
                  </a:rPr>
                  <a:t>Eg</a:t>
                </a:r>
                <a:r>
                  <a:rPr lang="en-US" b="1" dirty="0" smtClean="0">
                    <a:solidFill>
                      <a:srgbClr val="000000"/>
                    </a:solidFill>
                    <a:latin typeface="Segoe"/>
                  </a:rPr>
                  <a:t>., resolve away </a:t>
                </a:r>
                <a:r>
                  <a:rPr lang="en-US" b="1" dirty="0">
                    <a:solidFill>
                      <a:srgbClr val="0070C0"/>
                    </a:solidFill>
                    <a:latin typeface="Segoe"/>
                  </a:rPr>
                  <a:t>blue </a:t>
                </a:r>
                <a:r>
                  <a:rPr lang="en-US" b="1" dirty="0" smtClean="0">
                    <a:solidFill>
                      <a:srgbClr val="000000"/>
                    </a:solidFill>
                    <a:latin typeface="Segoe"/>
                  </a:rPr>
                  <a:t>internal variables  </a:t>
                </a:r>
                <a:endParaRPr lang="en-US" b="1" dirty="0">
                  <a:solidFill>
                    <a:srgbClr val="000000"/>
                  </a:solidFill>
                  <a:latin typeface="Segoe"/>
                </a:endParaRPr>
              </a:p>
            </p:txBody>
          </p:sp>
        </mc:Choice>
        <mc:Fallback xmlns="">
          <p:sp>
            <p:nvSpPr>
              <p:cNvPr id="48" name="Rectangle 47"/>
              <p:cNvSpPr>
                <a:spLocks noRot="1" noChangeAspect="1" noMove="1" noResize="1" noEditPoints="1" noAdjustHandles="1" noChangeArrowheads="1" noChangeShapeType="1" noTextEdit="1"/>
              </p:cNvSpPr>
              <p:nvPr/>
            </p:nvSpPr>
            <p:spPr>
              <a:xfrm>
                <a:off x="387198" y="4876800"/>
                <a:ext cx="8622360" cy="1975926"/>
              </a:xfrm>
              <a:prstGeom prst="rect">
                <a:avLst/>
              </a:prstGeom>
              <a:blipFill rotWithShape="1">
                <a:blip r:embed="rId10"/>
                <a:stretch>
                  <a:fillRect b="-4012"/>
                </a:stretch>
              </a:blipFill>
            </p:spPr>
            <p:txBody>
              <a:bodyPr/>
              <a:lstStyle/>
              <a:p>
                <a:r>
                  <a:rPr lang="en-US">
                    <a:noFill/>
                  </a:rPr>
                  <a:t> </a:t>
                </a:r>
              </a:p>
            </p:txBody>
          </p:sp>
        </mc:Fallback>
      </mc:AlternateContent>
      <p:sp>
        <p:nvSpPr>
          <p:cNvPr id="82" name="Right Arrow 81"/>
          <p:cNvSpPr/>
          <p:nvPr/>
        </p:nvSpPr>
        <p:spPr bwMode="auto">
          <a:xfrm rot="5400000">
            <a:off x="5314853" y="1862593"/>
            <a:ext cx="362350" cy="171656"/>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20" name="Oval 19"/>
              <p:cNvSpPr/>
              <p:nvPr/>
            </p:nvSpPr>
            <p:spPr bwMode="auto">
              <a:xfrm>
                <a:off x="-309450" y="4761148"/>
                <a:ext cx="3333278" cy="666563"/>
              </a:xfrm>
              <a:prstGeom prst="ellipse">
                <a:avLst/>
              </a:prstGeom>
              <a:gradFill flip="none" rotWithShape="1">
                <a:gsLst>
                  <a:gs pos="2000">
                    <a:srgbClr val="29A3FF"/>
                  </a:gs>
                  <a:gs pos="100000">
                    <a:schemeClr val="accent1">
                      <a:tint val="44500"/>
                      <a:satMod val="160000"/>
                      <a:lumMod val="86000"/>
                      <a:alpha val="67000"/>
                    </a:schemeClr>
                  </a:gs>
                  <a:gs pos="87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9047B9">
                              <a:lumMod val="75000"/>
                            </a:srgbClr>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𝟏</m:t>
                      </m:r>
                      <m:r>
                        <a:rPr lang="en-US" b="1" i="1" dirty="0">
                          <a:solidFill>
                            <a:srgbClr val="9047B9">
                              <a:lumMod val="75000"/>
                            </a:srgbClr>
                          </a:solidFill>
                          <a:latin typeface="Cambria Math"/>
                        </a:rPr>
                        <m:t>+</m:t>
                      </m:r>
                      <m:r>
                        <a:rPr lang="en-US" b="1" i="1" dirty="0">
                          <a:solidFill>
                            <a:srgbClr val="9047B9">
                              <a:lumMod val="75000"/>
                            </a:srgbClr>
                          </a:solidFill>
                          <a:latin typeface="Cambria Math"/>
                        </a:rPr>
                        <m:t>𝟏</m:t>
                      </m:r>
                      <m:r>
                        <a:rPr lang="en-US" b="1" i="1" dirty="0">
                          <a:solidFill>
                            <a:srgbClr val="9047B9">
                              <a:lumMod val="75000"/>
                            </a:srgbClr>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𝟏</m:t>
                      </m:r>
                      <m:r>
                        <a:rPr lang="en-US" b="1" i="1" dirty="0">
                          <a:solidFill>
                            <a:srgbClr val="9047B9">
                              <a:lumMod val="75000"/>
                            </a:srgbClr>
                          </a:solidFill>
                          <a:latin typeface="Cambria Math"/>
                        </a:rPr>
                        <m:t>≥</m:t>
                      </m:r>
                      <m:r>
                        <a:rPr lang="en-US" b="1" i="1" dirty="0">
                          <a:solidFill>
                            <a:srgbClr val="9047B9">
                              <a:lumMod val="75000"/>
                            </a:srgbClr>
                          </a:solidFill>
                          <a:latin typeface="Cambria Math"/>
                        </a:rPr>
                        <m:t>𝟎</m:t>
                      </m:r>
                    </m:oMath>
                  </m:oMathPara>
                </a14:m>
                <a:endParaRPr lang="en-US" b="1" dirty="0" smtClean="0">
                  <a:solidFill>
                    <a:srgbClr val="000000"/>
                  </a:solidFill>
                  <a:latin typeface="Segoe" pitchFamily="34" charset="0"/>
                </a:endParaRPr>
              </a:p>
            </p:txBody>
          </p:sp>
        </mc:Choice>
        <mc:Fallback xmlns="">
          <p:sp>
            <p:nvSpPr>
              <p:cNvPr id="20" name="Oval 19"/>
              <p:cNvSpPr>
                <a:spLocks noRot="1" noChangeAspect="1" noMove="1" noResize="1" noEditPoints="1" noAdjustHandles="1" noChangeArrowheads="1" noChangeShapeType="1" noTextEdit="1"/>
              </p:cNvSpPr>
              <p:nvPr/>
            </p:nvSpPr>
            <p:spPr bwMode="auto">
              <a:xfrm>
                <a:off x="-309450" y="4761148"/>
                <a:ext cx="3333278" cy="666563"/>
              </a:xfrm>
              <a:prstGeom prst="ellipse">
                <a:avLst/>
              </a:prstGeom>
              <a:blipFill rotWithShape="1">
                <a:blip r:embed="rId11"/>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p:cNvSpPr/>
              <p:nvPr/>
            </p:nvSpPr>
            <p:spPr bwMode="auto">
              <a:xfrm>
                <a:off x="7488324" y="4655592"/>
                <a:ext cx="1178035" cy="772119"/>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chemeClr val="bg1"/>
                          </a:solidFill>
                          <a:latin typeface="Cambria Math"/>
                        </a:rPr>
                        <m:t>≤</m:t>
                      </m:r>
                      <m:r>
                        <a:rPr lang="en-US" b="0" i="1" dirty="0">
                          <a:solidFill>
                            <a:schemeClr val="bg1"/>
                          </a:solidFill>
                          <a:latin typeface="Cambria Math"/>
                        </a:rPr>
                        <m:t>0</m:t>
                      </m:r>
                    </m:oMath>
                  </m:oMathPara>
                </a14:m>
                <a:endParaRPr lang="en-US" dirty="0">
                  <a:solidFill>
                    <a:srgbClr val="000000"/>
                  </a:solidFill>
                  <a:latin typeface="Segoe" pitchFamily="34" charset="0"/>
                </a:endParaRPr>
              </a:p>
            </p:txBody>
          </p:sp>
        </mc:Choice>
        <mc:Fallback xmlns="">
          <p:sp>
            <p:nvSpPr>
              <p:cNvPr id="21" name="Oval 20"/>
              <p:cNvSpPr>
                <a:spLocks noRot="1" noChangeAspect="1" noMove="1" noResize="1" noEditPoints="1" noAdjustHandles="1" noChangeArrowheads="1" noChangeShapeType="1" noTextEdit="1"/>
              </p:cNvSpPr>
              <p:nvPr/>
            </p:nvSpPr>
            <p:spPr bwMode="auto">
              <a:xfrm>
                <a:off x="7488324" y="4655592"/>
                <a:ext cx="1178035" cy="772119"/>
              </a:xfrm>
              <a:prstGeom prst="ellipse">
                <a:avLst/>
              </a:prstGeom>
              <a:blipFill rotWithShape="1">
                <a:blip r:embed="rId1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bwMode="auto">
              <a:xfrm>
                <a:off x="5968082" y="4761148"/>
                <a:ext cx="1271695" cy="550288"/>
              </a:xfrm>
              <a:prstGeom prst="ellipse">
                <a:avLst/>
              </a:prstGeom>
              <a:gradFill flip="none" rotWithShape="1">
                <a:gsLst>
                  <a:gs pos="2000">
                    <a:srgbClr val="29A3FF"/>
                  </a:gs>
                  <a:gs pos="100000">
                    <a:schemeClr val="accent1">
                      <a:tint val="44500"/>
                      <a:satMod val="160000"/>
                      <a:lumMod val="86000"/>
                      <a:alpha val="67000"/>
                    </a:schemeClr>
                  </a:gs>
                  <a:gs pos="87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smtClean="0">
                          <a:solidFill>
                            <a:srgbClr val="9047B9">
                              <a:lumMod val="75000"/>
                            </a:srgbClr>
                          </a:solidFill>
                          <a:latin typeface="Cambria Math"/>
                        </a:rPr>
                        <m:t>𝒀</m:t>
                      </m:r>
                      <m:r>
                        <a:rPr lang="en-US" b="1" i="1" dirty="0" smtClean="0">
                          <a:solidFill>
                            <a:srgbClr val="9047B9">
                              <a:lumMod val="75000"/>
                            </a:srgbClr>
                          </a:solidFill>
                          <a:latin typeface="Cambria Math"/>
                        </a:rPr>
                        <m:t>𝟐</m:t>
                      </m:r>
                      <m:r>
                        <a:rPr lang="en-US" b="1" i="1" dirty="0" smtClean="0">
                          <a:solidFill>
                            <a:srgbClr val="9047B9">
                              <a:lumMod val="75000"/>
                            </a:srgbClr>
                          </a:solidFill>
                          <a:latin typeface="Cambria Math"/>
                        </a:rPr>
                        <m:t>≥</m:t>
                      </m:r>
                      <m:r>
                        <a:rPr lang="en-US" b="1" i="1" dirty="0" smtClean="0">
                          <a:solidFill>
                            <a:srgbClr val="9047B9">
                              <a:lumMod val="75000"/>
                            </a:srgbClr>
                          </a:solidFill>
                          <a:latin typeface="Cambria Math"/>
                        </a:rPr>
                        <m:t>𝟏</m:t>
                      </m:r>
                    </m:oMath>
                  </m:oMathPara>
                </a14:m>
                <a:endParaRPr lang="en-US" b="1" dirty="0" smtClean="0">
                  <a:solidFill>
                    <a:srgbClr val="000000"/>
                  </a:solidFill>
                  <a:latin typeface="Segoe" pitchFamily="34" charset="0"/>
                </a:endParaRPr>
              </a:p>
            </p:txBody>
          </p:sp>
        </mc:Choice>
        <mc:Fallback xmlns="">
          <p:sp>
            <p:nvSpPr>
              <p:cNvPr id="24" name="Oval 23"/>
              <p:cNvSpPr>
                <a:spLocks noRot="1" noChangeAspect="1" noMove="1" noResize="1" noEditPoints="1" noAdjustHandles="1" noChangeArrowheads="1" noChangeShapeType="1" noTextEdit="1"/>
              </p:cNvSpPr>
              <p:nvPr/>
            </p:nvSpPr>
            <p:spPr bwMode="auto">
              <a:xfrm>
                <a:off x="5968082" y="4761148"/>
                <a:ext cx="1271695" cy="550288"/>
              </a:xfrm>
              <a:prstGeom prst="ellipse">
                <a:avLst/>
              </a:prstGeom>
              <a:blipFill rotWithShape="1">
                <a:blip r:embed="rId1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p:cNvSpPr/>
              <p:nvPr/>
            </p:nvSpPr>
            <p:spPr bwMode="auto">
              <a:xfrm>
                <a:off x="3347864" y="4709109"/>
                <a:ext cx="1178035" cy="772119"/>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chemeClr val="bg1"/>
                          </a:solidFill>
                          <a:latin typeface="Cambria Math"/>
                        </a:rPr>
                        <m:t>≤</m:t>
                      </m:r>
                      <m:r>
                        <a:rPr lang="en-US" b="0" i="1" dirty="0">
                          <a:solidFill>
                            <a:schemeClr val="bg1"/>
                          </a:solidFill>
                          <a:latin typeface="Cambria Math"/>
                        </a:rPr>
                        <m:t>0</m:t>
                      </m:r>
                    </m:oMath>
                  </m:oMathPara>
                </a14:m>
                <a:endParaRPr lang="en-US" dirty="0">
                  <a:solidFill>
                    <a:srgbClr val="000000"/>
                  </a:solidFill>
                  <a:latin typeface="Segoe" pitchFamily="34" charset="0"/>
                </a:endParaRPr>
              </a:p>
            </p:txBody>
          </p:sp>
        </mc:Choice>
        <mc:Fallback xmlns="">
          <p:sp>
            <p:nvSpPr>
              <p:cNvPr id="25" name="Oval 24"/>
              <p:cNvSpPr>
                <a:spLocks noRot="1" noChangeAspect="1" noMove="1" noResize="1" noEditPoints="1" noAdjustHandles="1" noChangeArrowheads="1" noChangeShapeType="1" noTextEdit="1"/>
              </p:cNvSpPr>
              <p:nvPr/>
            </p:nvSpPr>
            <p:spPr bwMode="auto">
              <a:xfrm>
                <a:off x="3347864" y="4709109"/>
                <a:ext cx="1178035" cy="772119"/>
              </a:xfrm>
              <a:prstGeom prst="ellipse">
                <a:avLst/>
              </a:prstGeom>
              <a:blipFill rotWithShape="1">
                <a:blip r:embed="rId14"/>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65194" y="4856985"/>
                <a:ext cx="385041" cy="369332"/>
              </a:xfrm>
              <a:prstGeom prst="rect">
                <a:avLst/>
              </a:prstGeom>
            </p:spPr>
            <p:txBody>
              <a:bodyPr wrap="none">
                <a:spAutoFit/>
              </a:bodyPr>
              <a:lstStyle/>
              <a:p>
                <a:pPr lvl="0">
                  <a:spcBef>
                    <a:spcPct val="20000"/>
                  </a:spcBef>
                  <a:buSzPct val="90000"/>
                </a:pPr>
                <a14:m>
                  <m:oMathPara xmlns:m="http://schemas.openxmlformats.org/officeDocument/2006/math">
                    <m:oMathParaPr>
                      <m:jc m:val="centerGroup"/>
                    </m:oMathParaPr>
                    <m:oMath xmlns:m="http://schemas.openxmlformats.org/officeDocument/2006/math">
                      <m:r>
                        <a:rPr lang="en-US" b="1" i="1">
                          <a:solidFill>
                            <a:srgbClr val="000000"/>
                          </a:solidFill>
                          <a:latin typeface="Cambria Math"/>
                        </a:rPr>
                        <m:t>∧</m:t>
                      </m:r>
                    </m:oMath>
                  </m:oMathPara>
                </a14:m>
                <a:endParaRPr lang="en-US" b="1" dirty="0">
                  <a:solidFill>
                    <a:srgbClr val="000000"/>
                  </a:solidFill>
                  <a:latin typeface="Segoe"/>
                </a:endParaRPr>
              </a:p>
            </p:txBody>
          </p:sp>
        </mc:Choice>
        <mc:Fallback xmlns="">
          <p:sp>
            <p:nvSpPr>
              <p:cNvPr id="3" name="Rectangle 2"/>
              <p:cNvSpPr>
                <a:spLocks noRot="1" noChangeAspect="1" noMove="1" noResize="1" noEditPoints="1" noAdjustHandles="1" noChangeArrowheads="1" noChangeShapeType="1" noTextEdit="1"/>
              </p:cNvSpPr>
              <p:nvPr/>
            </p:nvSpPr>
            <p:spPr>
              <a:xfrm>
                <a:off x="7165194" y="4856985"/>
                <a:ext cx="385041"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334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6" grpId="0" animBg="1"/>
      <p:bldP spid="33" grpId="0" animBg="1"/>
      <p:bldP spid="34" grpId="0" animBg="1"/>
      <p:bldP spid="47" grpId="0" animBg="1"/>
      <p:bldP spid="74" grpId="0" animBg="1"/>
      <p:bldP spid="75" grpId="0" animBg="1"/>
      <p:bldP spid="78" grpId="0" animBg="1"/>
      <p:bldP spid="80" grpId="0" animBg="1"/>
      <p:bldP spid="81" grpId="0" animBg="1"/>
      <p:bldP spid="48" grpId="0"/>
      <p:bldP spid="82" grpId="0" animBg="1"/>
      <p:bldP spid="20" grpId="0" animBg="1"/>
      <p:bldP spid="21" grpId="0" animBg="1"/>
      <p:bldP spid="24" grpId="0" animBg="1"/>
      <p:bldP spid="25"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PDR(T): Conflict Resolution</a:t>
            </a:r>
            <a:endParaRPr lang="en-US" dirty="0"/>
          </a:p>
        </p:txBody>
      </p:sp>
      <mc:AlternateContent xmlns:mc="http://schemas.openxmlformats.org/markup-compatibility/2006" xmlns:a14="http://schemas.microsoft.com/office/drawing/2010/main">
        <mc:Choice Requires="a14">
          <p:sp>
            <p:nvSpPr>
              <p:cNvPr id="17" name="Oval 16"/>
              <p:cNvSpPr/>
              <p:nvPr/>
            </p:nvSpPr>
            <p:spPr bwMode="auto">
              <a:xfrm>
                <a:off x="143508" y="3278366"/>
                <a:ext cx="1260140" cy="114300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b="1" i="1" dirty="0" smtClean="0">
                          <a:solidFill>
                            <a:srgbClr val="00B050"/>
                          </a:solidFill>
                          <a:latin typeface="Cambria Math"/>
                        </a:rPr>
                        <m:t>𝑳</m:t>
                      </m:r>
                      <m:r>
                        <a:rPr lang="en-US" b="1" i="1">
                          <a:solidFill>
                            <a:srgbClr val="000000"/>
                          </a:solidFill>
                          <a:latin typeface="Cambria Math"/>
                        </a:rPr>
                        <m:t>=</m:t>
                      </m:r>
                      <m:r>
                        <a:rPr lang="en-US" b="1" i="1">
                          <a:solidFill>
                            <a:srgbClr val="000000"/>
                          </a:solidFill>
                          <a:latin typeface="Cambria Math"/>
                        </a:rPr>
                        <m:t>𝟎</m:t>
                      </m:r>
                    </m:oMath>
                  </m:oMathPara>
                </a14:m>
                <a:endParaRPr lang="en-US" b="1" i="1" dirty="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rPr>
                        <m:t>𝑴</m:t>
                      </m:r>
                      <m:r>
                        <a:rPr lang="en-US" b="1" i="1">
                          <a:solidFill>
                            <a:srgbClr val="000000"/>
                          </a:solidFill>
                          <a:latin typeface="Cambria Math"/>
                        </a:rPr>
                        <m:t>=</m:t>
                      </m:r>
                      <m:r>
                        <a:rPr lang="en-US" b="1" i="1" smtClean="0">
                          <a:solidFill>
                            <a:srgbClr val="000000"/>
                          </a:solidFill>
                          <a:latin typeface="Cambria Math"/>
                        </a:rPr>
                        <m:t>𝟎</m:t>
                      </m:r>
                    </m:oMath>
                  </m:oMathPara>
                </a14:m>
                <a:endParaRPr lang="en-US" b="1" i="1" dirty="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9047B9">
                              <a:lumMod val="75000"/>
                            </a:srgbClr>
                          </a:solidFill>
                          <a:latin typeface="Cambria Math"/>
                        </a:rPr>
                        <m:t>𝒀</m:t>
                      </m:r>
                      <m:r>
                        <a:rPr lang="en-US" b="1" i="1" dirty="0" smtClean="0">
                          <a:solidFill>
                            <a:srgbClr val="9047B9">
                              <a:lumMod val="75000"/>
                            </a:srgbClr>
                          </a:solidFill>
                          <a:latin typeface="Cambria Math"/>
                        </a:rPr>
                        <m:t>𝟐</m:t>
                      </m:r>
                      <m:r>
                        <a:rPr lang="en-US" b="1" i="1">
                          <a:solidFill>
                            <a:srgbClr val="000000"/>
                          </a:solidFill>
                          <a:latin typeface="Cambria Math"/>
                        </a:rPr>
                        <m:t>=</m:t>
                      </m:r>
                      <m:r>
                        <a:rPr lang="en-US" b="1" i="1">
                          <a:solidFill>
                            <a:srgbClr val="000000"/>
                          </a:solidFill>
                          <a:latin typeface="Cambria Math"/>
                        </a:rPr>
                        <m:t>𝟎</m:t>
                      </m:r>
                    </m:oMath>
                  </m:oMathPara>
                </a14:m>
                <a:endParaRPr lang="en-US" b="1" dirty="0" smtClean="0">
                  <a:solidFill>
                    <a:srgbClr val="000000"/>
                  </a:solidFill>
                </a:endParaRPr>
              </a:p>
              <a:p>
                <a:pPr algn="ctr" defTabSz="1096963"/>
                <a14:m>
                  <m:oMathPara xmlns:m="http://schemas.openxmlformats.org/officeDocument/2006/math">
                    <m:oMathParaPr>
                      <m:jc m:val="centerGroup"/>
                    </m:oMathParaPr>
                    <m:oMath xmlns:m="http://schemas.openxmlformats.org/officeDocument/2006/math">
                      <m:r>
                        <a:rPr lang="en-US" b="1" i="1" dirty="0">
                          <a:solidFill>
                            <a:srgbClr val="0070C0"/>
                          </a:solidFill>
                          <a:latin typeface="Cambria Math"/>
                        </a:rPr>
                        <m:t>𝒀</m:t>
                      </m:r>
                      <m:r>
                        <a:rPr lang="en-US" b="1" i="1" dirty="0">
                          <a:solidFill>
                            <a:srgbClr val="0070C0"/>
                          </a:solidFill>
                          <a:latin typeface="Cambria Math"/>
                        </a:rPr>
                        <m:t>𝟏</m:t>
                      </m:r>
                      <m:r>
                        <a:rPr lang="en-US" b="1" i="1">
                          <a:solidFill>
                            <a:srgbClr val="000000"/>
                          </a:solidFill>
                          <a:latin typeface="Cambria Math"/>
                        </a:rPr>
                        <m:t>=</m:t>
                      </m:r>
                      <m:r>
                        <a:rPr lang="en-US" b="1" i="1" smtClean="0">
                          <a:solidFill>
                            <a:srgbClr val="000000"/>
                          </a:solidFill>
                          <a:latin typeface="Cambria Math"/>
                        </a:rPr>
                        <m:t>𝟎</m:t>
                      </m:r>
                    </m:oMath>
                  </m:oMathPara>
                </a14:m>
                <a:endParaRPr lang="en-US" b="1" dirty="0" smtClean="0">
                  <a:solidFill>
                    <a:srgbClr val="000000"/>
                  </a:solidFill>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143508" y="3278366"/>
                <a:ext cx="1260140" cy="1143000"/>
              </a:xfrm>
              <a:prstGeom prst="ellipse">
                <a:avLst/>
              </a:prstGeom>
              <a:blipFill rotWithShape="1">
                <a:blip r:embed="rId2"/>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bwMode="auto">
              <a:xfrm>
                <a:off x="5328084" y="3248980"/>
                <a:ext cx="1357514" cy="11430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a:solidFill>
                            <a:srgbClr val="000000"/>
                          </a:solidFill>
                          <a:latin typeface="Cambria Math"/>
                        </a:rPr>
                        <m:t>𝟐</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lang="en-US" sz="2800" dirty="0" smtClean="0">
                  <a:solidFill>
                    <a:srgbClr val="FFFFFF"/>
                  </a:solidFill>
                  <a:effectLst>
                    <a:outerShdw blurRad="38100" dist="38100" dir="2700000" algn="tl">
                      <a:srgbClr val="000000">
                        <a:alpha val="43137"/>
                      </a:srgbClr>
                    </a:outerShdw>
                  </a:effectLst>
                </a:endParaRPr>
              </a:p>
            </p:txBody>
          </p:sp>
        </mc:Choice>
        <mc:Fallback xmlns="">
          <p:sp>
            <p:nvSpPr>
              <p:cNvPr id="22" name="Oval 21"/>
              <p:cNvSpPr>
                <a:spLocks noRot="1" noChangeAspect="1" noMove="1" noResize="1" noEditPoints="1" noAdjustHandles="1" noChangeArrowheads="1" noChangeShapeType="1" noTextEdit="1"/>
              </p:cNvSpPr>
              <p:nvPr/>
            </p:nvSpPr>
            <p:spPr bwMode="auto">
              <a:xfrm>
                <a:off x="5328084" y="3248980"/>
                <a:ext cx="1357514" cy="1143000"/>
              </a:xfrm>
              <a:prstGeom prst="ellipse">
                <a:avLst/>
              </a:prstGeom>
              <a:blipFill rotWithShape="1">
                <a:blip r:embed="rId3"/>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bwMode="auto">
              <a:xfrm>
                <a:off x="7056276" y="3176972"/>
                <a:ext cx="1681017" cy="1219201"/>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400" b="1" i="1" dirty="0" smtClean="0">
                          <a:solidFill>
                            <a:srgbClr val="00B050"/>
                          </a:solidFill>
                          <a:latin typeface="Cambria Math"/>
                        </a:rPr>
                        <m:t>𝑳</m:t>
                      </m:r>
                      <m:r>
                        <a:rPr lang="en-US" sz="2400" b="1" i="1">
                          <a:solidFill>
                            <a:srgbClr val="000000"/>
                          </a:solidFill>
                          <a:latin typeface="Cambria Math"/>
                        </a:rPr>
                        <m:t>=</m:t>
                      </m:r>
                      <m:r>
                        <a:rPr lang="en-US" sz="2400" b="1" i="1" smtClean="0">
                          <a:solidFill>
                            <a:srgbClr val="000000"/>
                          </a:solidFill>
                          <a:latin typeface="Cambria Math"/>
                        </a:rPr>
                        <m:t>𝟐</m:t>
                      </m:r>
                    </m:oMath>
                  </m:oMathPara>
                </a14:m>
                <a:endParaRPr lang="en-US" sz="24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400" b="1" i="1" dirty="0">
                          <a:solidFill>
                            <a:srgbClr val="FF0000"/>
                          </a:solidFill>
                          <a:latin typeface="Cambria Math"/>
                        </a:rPr>
                        <m:t>𝑴</m:t>
                      </m:r>
                      <m:r>
                        <a:rPr lang="en-US" sz="2400" b="1" i="1">
                          <a:solidFill>
                            <a:srgbClr val="000000"/>
                          </a:solidFill>
                          <a:latin typeface="Cambria Math"/>
                        </a:rPr>
                        <m:t>=</m:t>
                      </m:r>
                      <m:r>
                        <a:rPr lang="en-US" sz="2400" b="1" i="1">
                          <a:solidFill>
                            <a:srgbClr val="000000"/>
                          </a:solidFill>
                          <a:latin typeface="Cambria Math"/>
                        </a:rPr>
                        <m:t>𝟐</m:t>
                      </m:r>
                    </m:oMath>
                  </m:oMathPara>
                </a14:m>
                <a:endParaRPr lang="en-US" sz="2400" dirty="0" smtClean="0">
                  <a:solidFill>
                    <a:srgbClr val="FFFFFF"/>
                  </a:solidFill>
                  <a:effectLst>
                    <a:outerShdw blurRad="38100" dist="38100" dir="2700000" algn="tl">
                      <a:srgbClr val="000000">
                        <a:alpha val="43137"/>
                      </a:srgbClr>
                    </a:outerShdw>
                  </a:effectLst>
                </a:endParaRPr>
              </a:p>
            </p:txBody>
          </p:sp>
        </mc:Choice>
        <mc:Fallback xmlns="">
          <p:sp>
            <p:nvSpPr>
              <p:cNvPr id="23" name="Oval 22"/>
              <p:cNvSpPr>
                <a:spLocks noRot="1" noChangeAspect="1" noMove="1" noResize="1" noEditPoints="1" noAdjustHandles="1" noChangeArrowheads="1" noChangeShapeType="1" noTextEdit="1"/>
              </p:cNvSpPr>
              <p:nvPr/>
            </p:nvSpPr>
            <p:spPr bwMode="auto">
              <a:xfrm>
                <a:off x="7056276" y="3176972"/>
                <a:ext cx="1681017" cy="1219201"/>
              </a:xfrm>
              <a:prstGeom prst="ellipse">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p:sp>
        <p:nvSpPr>
          <p:cNvPr id="26" name="Rectangle 25"/>
          <p:cNvSpPr/>
          <p:nvPr/>
        </p:nvSpPr>
        <p:spPr bwMode="auto">
          <a:xfrm>
            <a:off x="107504" y="3018379"/>
            <a:ext cx="3276365"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r>
              <a:rPr lang="en-US" sz="2000" i="1" dirty="0" smtClean="0">
                <a:solidFill>
                  <a:srgbClr val="000000"/>
                </a:solidFill>
                <a:effectLst>
                  <a:outerShdw blurRad="38100" dist="38100" dir="2700000" algn="tl">
                    <a:srgbClr val="000000">
                      <a:alpha val="43137"/>
                    </a:srgbClr>
                  </a:outerShdw>
                </a:effectLst>
              </a:rPr>
              <a:t>Conflict Resolution</a:t>
            </a:r>
          </a:p>
        </p:txBody>
      </p:sp>
      <mc:AlternateContent xmlns:mc="http://schemas.openxmlformats.org/markup-compatibility/2006" xmlns:a14="http://schemas.microsoft.com/office/drawing/2010/main">
        <mc:Choice Requires="a14">
          <p:sp>
            <p:nvSpPr>
              <p:cNvPr id="33" name="Oval 32"/>
              <p:cNvSpPr/>
              <p:nvPr/>
            </p:nvSpPr>
            <p:spPr bwMode="auto">
              <a:xfrm>
                <a:off x="3610530" y="3154258"/>
                <a:ext cx="1357514" cy="1384941"/>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smtClean="0">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0070C0"/>
                          </a:solidFill>
                          <a:latin typeface="Cambria Math"/>
                        </a:rPr>
                        <m:t>𝒀</m:t>
                      </m:r>
                      <m:r>
                        <a:rPr lang="en-US" sz="2000" b="1" i="1" dirty="0">
                          <a:solidFill>
                            <a:srgbClr val="0070C0"/>
                          </a:solidFill>
                          <a:latin typeface="Cambria Math"/>
                        </a:rPr>
                        <m:t>𝟏</m:t>
                      </m:r>
                      <m:r>
                        <a:rPr lang="en-US" sz="2000" b="1" i="1">
                          <a:solidFill>
                            <a:srgbClr val="000000"/>
                          </a:solidFill>
                          <a:latin typeface="Cambria Math"/>
                        </a:rPr>
                        <m:t>=</m:t>
                      </m:r>
                      <m:r>
                        <a:rPr lang="en-US" sz="2000" b="1" i="1">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lang="en-US" sz="2800" dirty="0" smtClean="0">
                  <a:solidFill>
                    <a:srgbClr val="FFFFFF"/>
                  </a:solidFill>
                  <a:effectLst>
                    <a:outerShdw blurRad="38100" dist="38100" dir="2700000" algn="tl">
                      <a:srgbClr val="000000">
                        <a:alpha val="43137"/>
                      </a:srgbClr>
                    </a:outerShdw>
                  </a:effectLst>
                </a:endParaRPr>
              </a:p>
            </p:txBody>
          </p:sp>
        </mc:Choice>
        <mc:Fallback xmlns="">
          <p:sp>
            <p:nvSpPr>
              <p:cNvPr id="33" name="Oval 32"/>
              <p:cNvSpPr>
                <a:spLocks noRot="1" noChangeAspect="1" noMove="1" noResize="1" noEditPoints="1" noAdjustHandles="1" noChangeArrowheads="1" noChangeShapeType="1" noTextEdit="1"/>
              </p:cNvSpPr>
              <p:nvPr/>
            </p:nvSpPr>
            <p:spPr bwMode="auto">
              <a:xfrm>
                <a:off x="3610530" y="3154258"/>
                <a:ext cx="1357514" cy="1384941"/>
              </a:xfrm>
              <a:prstGeom prst="ellipse">
                <a:avLst/>
              </a:prstGeom>
              <a:blipFill rotWithShape="1">
                <a:blip r:embed="rId7"/>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bwMode="auto">
              <a:xfrm>
                <a:off x="1799692" y="3258108"/>
                <a:ext cx="1357514" cy="1143000"/>
              </a:xfrm>
              <a:prstGeom prst="ellipse">
                <a:avLst/>
              </a:prstGeom>
              <a:gradFill flip="none" rotWithShape="1">
                <a:gsLst>
                  <a:gs pos="13000">
                    <a:srgbClr val="FF7C80"/>
                  </a:gs>
                  <a:gs pos="87000">
                    <a:schemeClr val="accent1">
                      <a:tint val="44500"/>
                      <a:satMod val="160000"/>
                    </a:schemeClr>
                  </a:gs>
                  <a:gs pos="100000">
                    <a:schemeClr val="accent1">
                      <a:tint val="23500"/>
                      <a:satMod val="16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000" b="1" i="1" dirty="0" smtClean="0">
                          <a:solidFill>
                            <a:srgbClr val="00B050"/>
                          </a:solidFill>
                          <a:latin typeface="Cambria Math"/>
                        </a:rPr>
                        <m:t>𝑳</m:t>
                      </m:r>
                      <m:r>
                        <a:rPr lang="en-US" sz="2000" b="1" i="1">
                          <a:solidFill>
                            <a:srgbClr val="000000"/>
                          </a:solidFill>
                          <a:latin typeface="Cambria Math"/>
                        </a:rPr>
                        <m:t>=</m:t>
                      </m:r>
                      <m:r>
                        <a:rPr lang="en-US" sz="2000" b="1" i="1" smtClean="0">
                          <a:solidFill>
                            <a:srgbClr val="000000"/>
                          </a:solidFill>
                          <a:latin typeface="Cambria Math"/>
                        </a:rPr>
                        <m:t>𝟎</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FF0000"/>
                          </a:solidFill>
                          <a:latin typeface="Cambria Math"/>
                        </a:rPr>
                        <m:t>𝑴</m:t>
                      </m:r>
                      <m:r>
                        <a:rPr lang="en-US" sz="2000" b="1" i="1">
                          <a:solidFill>
                            <a:srgbClr val="000000"/>
                          </a:solidFill>
                          <a:latin typeface="Cambria Math"/>
                        </a:rPr>
                        <m:t>=</m:t>
                      </m:r>
                      <m:r>
                        <a:rPr lang="en-US" sz="2000" b="1" i="1" smtClean="0">
                          <a:solidFill>
                            <a:srgbClr val="000000"/>
                          </a:solidFill>
                          <a:latin typeface="Cambria Math"/>
                        </a:rPr>
                        <m:t>𝟏</m:t>
                      </m:r>
                    </m:oMath>
                  </m:oMathPara>
                </a14:m>
                <a:endParaRPr lang="en-US" sz="2000" b="1" i="1" dirty="0" smtClean="0">
                  <a:solidFill>
                    <a:srgbClr val="000000"/>
                  </a:solidFill>
                  <a:latin typeface="Cambria Math"/>
                </a:endParaRPr>
              </a:p>
              <a:p>
                <a:pPr algn="ctr" defTabSz="1096963"/>
                <a14:m>
                  <m:oMathPara xmlns:m="http://schemas.openxmlformats.org/officeDocument/2006/math">
                    <m:oMathParaPr>
                      <m:jc m:val="centerGroup"/>
                    </m:oMathParaPr>
                    <m:oMath xmlns:m="http://schemas.openxmlformats.org/officeDocument/2006/math">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a:solidFill>
                            <a:srgbClr val="000000"/>
                          </a:solidFill>
                          <a:latin typeface="Cambria Math"/>
                        </a:rPr>
                        <m:t>=</m:t>
                      </m:r>
                      <m:r>
                        <a:rPr lang="en-US" sz="2000" b="1" i="1">
                          <a:solidFill>
                            <a:srgbClr val="000000"/>
                          </a:solidFill>
                          <a:latin typeface="Cambria Math"/>
                        </a:rPr>
                        <m:t>𝟎</m:t>
                      </m:r>
                    </m:oMath>
                  </m:oMathPara>
                </a14:m>
                <a:endParaRPr lang="en-US" sz="2800" dirty="0" smtClean="0">
                  <a:solidFill>
                    <a:srgbClr val="FFFFFF"/>
                  </a:solidFill>
                  <a:effectLst>
                    <a:outerShdw blurRad="38100" dist="38100" dir="2700000" algn="tl">
                      <a:srgbClr val="000000">
                        <a:alpha val="43137"/>
                      </a:srgbClr>
                    </a:outerShdw>
                  </a:effectLst>
                </a:endParaRPr>
              </a:p>
            </p:txBody>
          </p:sp>
        </mc:Choice>
        <mc:Fallback xmlns="">
          <p:sp>
            <p:nvSpPr>
              <p:cNvPr id="34" name="Oval 33"/>
              <p:cNvSpPr>
                <a:spLocks noRot="1" noChangeAspect="1" noMove="1" noResize="1" noEditPoints="1" noAdjustHandles="1" noChangeArrowheads="1" noChangeShapeType="1" noTextEdit="1"/>
              </p:cNvSpPr>
              <p:nvPr/>
            </p:nvSpPr>
            <p:spPr bwMode="auto">
              <a:xfrm>
                <a:off x="1799692" y="3258108"/>
                <a:ext cx="1357514" cy="1143000"/>
              </a:xfrm>
              <a:prstGeom prst="ellipse">
                <a:avLst/>
              </a:prstGeom>
              <a:blipFill rotWithShape="1">
                <a:blip r:embed="rId8"/>
                <a:stretch>
                  <a:fillRect/>
                </a:stretch>
              </a:blipFill>
              <a:ln>
                <a:headEnd type="none" w="med" len="med"/>
                <a:tailEnd type="none" w="med" len="med"/>
              </a:ln>
            </p:spPr>
            <p:txBody>
              <a:bodyPr/>
              <a:lstStyle/>
              <a:p>
                <a:r>
                  <a:rPr lang="en-US">
                    <a:noFill/>
                  </a:rPr>
                  <a:t> </a:t>
                </a:r>
              </a:p>
            </p:txBody>
          </p:sp>
        </mc:Fallback>
      </mc:AlternateContent>
      <p:pic>
        <p:nvPicPr>
          <p:cNvPr id="5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284" y="1148479"/>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ight Arrow 46"/>
          <p:cNvSpPr/>
          <p:nvPr/>
        </p:nvSpPr>
        <p:spPr bwMode="auto">
          <a:xfrm>
            <a:off x="6678119" y="3702909"/>
            <a:ext cx="378157" cy="18520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4" name="Right Arrow 73"/>
          <p:cNvSpPr/>
          <p:nvPr/>
        </p:nvSpPr>
        <p:spPr bwMode="auto">
          <a:xfrm>
            <a:off x="4968044" y="3747855"/>
            <a:ext cx="372040" cy="185201"/>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5" name="Right Arrow 74"/>
          <p:cNvSpPr/>
          <p:nvPr/>
        </p:nvSpPr>
        <p:spPr bwMode="auto">
          <a:xfrm>
            <a:off x="3157207" y="3733260"/>
            <a:ext cx="453324" cy="195026"/>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8" name="Right Arrow 77"/>
          <p:cNvSpPr/>
          <p:nvPr/>
        </p:nvSpPr>
        <p:spPr bwMode="auto">
          <a:xfrm rot="5400000">
            <a:off x="1122722" y="2235006"/>
            <a:ext cx="378157" cy="18520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80" name="Right Arrow 79"/>
          <p:cNvSpPr/>
          <p:nvPr/>
        </p:nvSpPr>
        <p:spPr bwMode="auto">
          <a:xfrm rot="5400000">
            <a:off x="5314853" y="2241778"/>
            <a:ext cx="362350" cy="171656"/>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81" name="Right Arrow 80"/>
          <p:cNvSpPr/>
          <p:nvPr/>
        </p:nvSpPr>
        <p:spPr bwMode="auto">
          <a:xfrm rot="5400000">
            <a:off x="1117597" y="1859917"/>
            <a:ext cx="380216" cy="17701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82" name="Right Arrow 81"/>
          <p:cNvSpPr/>
          <p:nvPr/>
        </p:nvSpPr>
        <p:spPr bwMode="auto">
          <a:xfrm rot="5400000">
            <a:off x="5314853" y="1862593"/>
            <a:ext cx="362350" cy="171656"/>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7" name="Oval 26"/>
              <p:cNvSpPr/>
              <p:nvPr/>
            </p:nvSpPr>
            <p:spPr bwMode="auto">
              <a:xfrm>
                <a:off x="1604633" y="3408381"/>
                <a:ext cx="1747632" cy="88297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a:rPr>
                        <m:t>𝑴</m:t>
                      </m:r>
                      <m:r>
                        <a:rPr lang="en-US" sz="2400" b="1" i="1">
                          <a:solidFill>
                            <a:srgbClr val="000000"/>
                          </a:solidFill>
                          <a:latin typeface="Cambria Math"/>
                        </a:rPr>
                        <m:t>=</m:t>
                      </m:r>
                      <m:r>
                        <a:rPr lang="en-US" sz="2400" b="1" i="1" smtClean="0">
                          <a:solidFill>
                            <a:srgbClr val="000000"/>
                          </a:solidFill>
                          <a:latin typeface="Cambria Math"/>
                        </a:rPr>
                        <m:t>𝟏</m:t>
                      </m:r>
                      <m:r>
                        <a:rPr lang="en-US" sz="2400" b="1" i="1" smtClean="0">
                          <a:solidFill>
                            <a:srgbClr val="000000"/>
                          </a:solidFill>
                          <a:latin typeface="Cambria Math"/>
                        </a:rPr>
                        <m:t> →</m:t>
                      </m:r>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dirty="0" smtClean="0">
                          <a:solidFill>
                            <a:srgbClr val="000000"/>
                          </a:solidFill>
                          <a:latin typeface="Cambria Math"/>
                        </a:rPr>
                        <m:t>≥</m:t>
                      </m:r>
                      <m:r>
                        <a:rPr lang="en-US" sz="2000" b="1" i="1" dirty="0" smtClean="0">
                          <a:solidFill>
                            <a:srgbClr val="000000"/>
                          </a:solidFill>
                          <a:latin typeface="Cambria Math"/>
                        </a:rPr>
                        <m:t>𝟏</m:t>
                      </m:r>
                    </m:oMath>
                  </m:oMathPara>
                </a14:m>
                <a:endParaRPr lang="en-US" sz="2800" dirty="0">
                  <a:solidFill>
                    <a:srgbClr val="000000"/>
                  </a:solidFill>
                  <a:effectLst>
                    <a:outerShdw blurRad="38100" dist="38100" dir="2700000" algn="tl">
                      <a:srgbClr val="000000">
                        <a:alpha val="43137"/>
                      </a:srgbClr>
                    </a:outerShdw>
                  </a:effectLst>
                </a:endParaRPr>
              </a:p>
            </p:txBody>
          </p:sp>
        </mc:Choice>
        <mc:Fallback xmlns="">
          <p:sp>
            <p:nvSpPr>
              <p:cNvPr id="27" name="Oval 26"/>
              <p:cNvSpPr>
                <a:spLocks noRot="1" noChangeAspect="1" noMove="1" noResize="1" noEditPoints="1" noAdjustHandles="1" noChangeArrowheads="1" noChangeShapeType="1" noTextEdit="1"/>
              </p:cNvSpPr>
              <p:nvPr/>
            </p:nvSpPr>
            <p:spPr bwMode="auto">
              <a:xfrm>
                <a:off x="1604633" y="3408381"/>
                <a:ext cx="1747632" cy="882970"/>
              </a:xfrm>
              <a:prstGeom prst="ellipse">
                <a:avLst/>
              </a:prstGeom>
              <a:blipFill rotWithShape="1">
                <a:blip r:embed="rId10"/>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p:cNvSpPr/>
              <p:nvPr/>
            </p:nvSpPr>
            <p:spPr bwMode="auto">
              <a:xfrm>
                <a:off x="3434418" y="3408381"/>
                <a:ext cx="1747632" cy="88297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a:rPr>
                        <m:t>𝑴</m:t>
                      </m:r>
                      <m:r>
                        <a:rPr lang="en-US" sz="2400" b="1" i="1">
                          <a:solidFill>
                            <a:srgbClr val="000000"/>
                          </a:solidFill>
                          <a:latin typeface="Cambria Math"/>
                        </a:rPr>
                        <m:t>=</m:t>
                      </m:r>
                      <m:r>
                        <a:rPr lang="en-US" sz="2400" b="1" i="1" smtClean="0">
                          <a:solidFill>
                            <a:srgbClr val="000000"/>
                          </a:solidFill>
                          <a:latin typeface="Cambria Math"/>
                        </a:rPr>
                        <m:t>𝟏</m:t>
                      </m:r>
                      <m:r>
                        <a:rPr lang="en-US" sz="2400" b="1" i="1" smtClean="0">
                          <a:solidFill>
                            <a:srgbClr val="000000"/>
                          </a:solidFill>
                          <a:latin typeface="Cambria Math"/>
                        </a:rPr>
                        <m:t> →</m:t>
                      </m:r>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dirty="0" smtClean="0">
                          <a:solidFill>
                            <a:srgbClr val="000000"/>
                          </a:solidFill>
                          <a:latin typeface="Cambria Math"/>
                        </a:rPr>
                        <m:t>≥</m:t>
                      </m:r>
                      <m:r>
                        <a:rPr lang="en-US" sz="2000" b="1" i="1" dirty="0" smtClean="0">
                          <a:solidFill>
                            <a:srgbClr val="000000"/>
                          </a:solidFill>
                          <a:latin typeface="Cambria Math"/>
                        </a:rPr>
                        <m:t>𝟏</m:t>
                      </m:r>
                    </m:oMath>
                  </m:oMathPara>
                </a14:m>
                <a:endParaRPr lang="en-US" sz="2800" dirty="0">
                  <a:solidFill>
                    <a:srgbClr val="000000"/>
                  </a:solidFill>
                  <a:effectLst>
                    <a:outerShdw blurRad="38100" dist="38100" dir="2700000" algn="tl">
                      <a:srgbClr val="000000">
                        <a:alpha val="43137"/>
                      </a:srgbClr>
                    </a:outerShdw>
                  </a:effectLst>
                </a:endParaRPr>
              </a:p>
            </p:txBody>
          </p:sp>
        </mc:Choice>
        <mc:Fallback xmlns="">
          <p:sp>
            <p:nvSpPr>
              <p:cNvPr id="28" name="Oval 27"/>
              <p:cNvSpPr>
                <a:spLocks noRot="1" noChangeAspect="1" noMove="1" noResize="1" noEditPoints="1" noAdjustHandles="1" noChangeArrowheads="1" noChangeShapeType="1" noTextEdit="1"/>
              </p:cNvSpPr>
              <p:nvPr/>
            </p:nvSpPr>
            <p:spPr bwMode="auto">
              <a:xfrm>
                <a:off x="3434418" y="3408381"/>
                <a:ext cx="1747632" cy="882970"/>
              </a:xfrm>
              <a:prstGeom prst="ellipse">
                <a:avLst/>
              </a:prstGeom>
              <a:blipFill rotWithShape="1">
                <a:blip r:embed="rId11"/>
                <a:stretch>
                  <a:fillRect/>
                </a:stretch>
              </a:blipFill>
              <a:ln>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p:cNvSpPr/>
              <p:nvPr/>
            </p:nvSpPr>
            <p:spPr bwMode="auto">
              <a:xfrm>
                <a:off x="5244524" y="3354024"/>
                <a:ext cx="1747632" cy="882970"/>
              </a:xfrm>
              <a:prstGeom prst="ellipse">
                <a:avLst/>
              </a:prstGeom>
              <a:gradFill>
                <a:gsLst>
                  <a:gs pos="0">
                    <a:srgbClr val="0070C0"/>
                  </a:gs>
                  <a:gs pos="100000">
                    <a:schemeClr val="accent1">
                      <a:tint val="44500"/>
                      <a:satMod val="160000"/>
                    </a:schemeClr>
                  </a:gs>
                  <a:gs pos="100000">
                    <a:schemeClr val="accent1">
                      <a:tint val="23500"/>
                      <a:satMod val="160000"/>
                    </a:schemeClr>
                  </a:gs>
                </a:gsLst>
                <a:path path="circle">
                  <a:fillToRect l="50000" t="50000" r="50000" b="50000"/>
                </a:path>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096963"/>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a:rPr>
                        <m:t>𝑴</m:t>
                      </m:r>
                      <m:r>
                        <a:rPr lang="en-US" sz="2400" b="1" i="1">
                          <a:solidFill>
                            <a:srgbClr val="000000"/>
                          </a:solidFill>
                          <a:latin typeface="Cambria Math"/>
                        </a:rPr>
                        <m:t>=</m:t>
                      </m:r>
                      <m:r>
                        <a:rPr lang="en-US" sz="2400" b="1" i="1" smtClean="0">
                          <a:solidFill>
                            <a:srgbClr val="000000"/>
                          </a:solidFill>
                          <a:latin typeface="Cambria Math"/>
                        </a:rPr>
                        <m:t>𝟏</m:t>
                      </m:r>
                      <m:r>
                        <a:rPr lang="en-US" sz="2400" b="1" i="1" smtClean="0">
                          <a:solidFill>
                            <a:srgbClr val="000000"/>
                          </a:solidFill>
                          <a:latin typeface="Cambria Math"/>
                        </a:rPr>
                        <m:t> →</m:t>
                      </m:r>
                      <m:r>
                        <a:rPr lang="en-US" sz="2000" b="1" i="1" dirty="0">
                          <a:solidFill>
                            <a:srgbClr val="9047B9">
                              <a:lumMod val="75000"/>
                            </a:srgbClr>
                          </a:solidFill>
                          <a:latin typeface="Cambria Math"/>
                        </a:rPr>
                        <m:t>𝒀</m:t>
                      </m:r>
                      <m:r>
                        <a:rPr lang="en-US" sz="2000" b="1" i="1" dirty="0">
                          <a:solidFill>
                            <a:srgbClr val="9047B9">
                              <a:lumMod val="75000"/>
                            </a:srgbClr>
                          </a:solidFill>
                          <a:latin typeface="Cambria Math"/>
                        </a:rPr>
                        <m:t>𝟐</m:t>
                      </m:r>
                      <m:r>
                        <a:rPr lang="en-US" sz="2000" b="1" i="1" dirty="0" smtClean="0">
                          <a:solidFill>
                            <a:srgbClr val="000000"/>
                          </a:solidFill>
                          <a:latin typeface="Cambria Math"/>
                        </a:rPr>
                        <m:t>≥</m:t>
                      </m:r>
                      <m:r>
                        <a:rPr lang="en-US" sz="2000" b="1" i="1" dirty="0" smtClean="0">
                          <a:solidFill>
                            <a:srgbClr val="000000"/>
                          </a:solidFill>
                          <a:latin typeface="Cambria Math"/>
                        </a:rPr>
                        <m:t>𝟏</m:t>
                      </m:r>
                    </m:oMath>
                  </m:oMathPara>
                </a14:m>
                <a:endParaRPr lang="en-US" sz="2800" dirty="0">
                  <a:solidFill>
                    <a:srgbClr val="000000"/>
                  </a:solidFill>
                  <a:effectLst>
                    <a:outerShdw blurRad="38100" dist="38100" dir="2700000" algn="tl">
                      <a:srgbClr val="000000">
                        <a:alpha val="43137"/>
                      </a:srgbClr>
                    </a:outerShdw>
                  </a:effectLst>
                </a:endParaRPr>
              </a:p>
            </p:txBody>
          </p:sp>
        </mc:Choice>
        <mc:Fallback xmlns="">
          <p:sp>
            <p:nvSpPr>
              <p:cNvPr id="29" name="Oval 28"/>
              <p:cNvSpPr>
                <a:spLocks noRot="1" noChangeAspect="1" noMove="1" noResize="1" noEditPoints="1" noAdjustHandles="1" noChangeArrowheads="1" noChangeShapeType="1" noTextEdit="1"/>
              </p:cNvSpPr>
              <p:nvPr/>
            </p:nvSpPr>
            <p:spPr bwMode="auto">
              <a:xfrm>
                <a:off x="5244524" y="3354024"/>
                <a:ext cx="1747632" cy="882970"/>
              </a:xfrm>
              <a:prstGeom prst="ellipse">
                <a:avLst/>
              </a:prstGeom>
              <a:blipFill rotWithShape="1">
                <a:blip r:embed="rId12"/>
                <a:stretch>
                  <a:fillRect/>
                </a:stretch>
              </a:blipFill>
              <a:ln>
                <a:headEnd type="none" w="med" len="med"/>
                <a:tailEnd type="none" w="med" len="med"/>
              </a:ln>
            </p:spPr>
            <p:txBody>
              <a:bodyPr/>
              <a:lstStyle/>
              <a:p>
                <a:r>
                  <a:rPr lang="en-US">
                    <a:noFill/>
                  </a:rPr>
                  <a:t> </a:t>
                </a:r>
              </a:p>
            </p:txBody>
          </p:sp>
        </mc:Fallback>
      </mc:AlternateContent>
      <p:sp>
        <p:nvSpPr>
          <p:cNvPr id="30" name="Rectangle 29"/>
          <p:cNvSpPr/>
          <p:nvPr/>
        </p:nvSpPr>
        <p:spPr bwMode="auto">
          <a:xfrm>
            <a:off x="1547664" y="3036988"/>
            <a:ext cx="3704814"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r>
              <a:rPr lang="en-US" sz="2000" i="1" dirty="0" smtClean="0">
                <a:solidFill>
                  <a:srgbClr val="000000"/>
                </a:solidFill>
                <a:effectLst>
                  <a:outerShdw blurRad="38100" dist="38100" dir="2700000" algn="tl">
                    <a:srgbClr val="000000">
                      <a:alpha val="43137"/>
                    </a:srgbClr>
                  </a:outerShdw>
                </a:effectLst>
              </a:rPr>
              <a:t>Conflict Propagation</a:t>
            </a:r>
          </a:p>
        </p:txBody>
      </p:sp>
      <p:sp>
        <p:nvSpPr>
          <p:cNvPr id="31" name="Rectangle 30"/>
          <p:cNvSpPr/>
          <p:nvPr/>
        </p:nvSpPr>
        <p:spPr bwMode="auto">
          <a:xfrm>
            <a:off x="3301657" y="3018379"/>
            <a:ext cx="3704814"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endParaRPr lang="en-US" sz="2800" dirty="0" smtClean="0">
              <a:solidFill>
                <a:srgbClr val="FFFFFF"/>
              </a:solidFill>
              <a:effectLst>
                <a:outerShdw blurRad="38100" dist="38100" dir="2700000" algn="tl">
                  <a:srgbClr val="000000">
                    <a:alpha val="43137"/>
                  </a:srgbClr>
                </a:outerShdw>
              </a:effectLst>
            </a:endParaRPr>
          </a:p>
          <a:p>
            <a:pPr algn="ctr" defTabSz="1096963"/>
            <a:r>
              <a:rPr lang="en-US" sz="2000" i="1" dirty="0" smtClean="0">
                <a:solidFill>
                  <a:srgbClr val="000000"/>
                </a:solidFill>
                <a:effectLst>
                  <a:outerShdw blurRad="38100" dist="38100" dir="2700000" algn="tl">
                    <a:srgbClr val="000000">
                      <a:alpha val="43137"/>
                    </a:srgbClr>
                  </a:outerShdw>
                </a:effectLst>
              </a:rPr>
              <a:t>Conflict Propagation</a:t>
            </a:r>
          </a:p>
        </p:txBody>
      </p:sp>
    </p:spTree>
    <p:extLst>
      <p:ext uri="{BB962C8B-B14F-4D97-AF65-F5344CB8AC3E}">
        <p14:creationId xmlns:p14="http://schemas.microsoft.com/office/powerpoint/2010/main" val="2647181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
                                  </p:stCondLst>
                                  <p:childTnLst>
                                    <p:set>
                                      <p:cBhvr>
                                        <p:cTn id="2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t>Engines for </a:t>
            </a:r>
            <a:r>
              <a:rPr lang="en-US" sz="4800" dirty="0"/>
              <a:t>Recursive Predicates</a:t>
            </a:r>
          </a:p>
        </p:txBody>
      </p:sp>
      <p:sp>
        <p:nvSpPr>
          <p:cNvPr id="3" name="Cloud Callout 2"/>
          <p:cNvSpPr/>
          <p:nvPr/>
        </p:nvSpPr>
        <p:spPr bwMode="auto">
          <a:xfrm>
            <a:off x="0" y="2057400"/>
            <a:ext cx="3962400" cy="990600"/>
          </a:xfrm>
          <a:prstGeom prst="cloudCallou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Points-to analysis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Cloud Callout 3"/>
          <p:cNvSpPr/>
          <p:nvPr/>
        </p:nvSpPr>
        <p:spPr bwMode="auto">
          <a:xfrm>
            <a:off x="2667000" y="1214437"/>
            <a:ext cx="3962400" cy="990600"/>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Contract Checking</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Cloud Callout 4"/>
          <p:cNvSpPr/>
          <p:nvPr/>
        </p:nvSpPr>
        <p:spPr bwMode="auto">
          <a:xfrm>
            <a:off x="3886200" y="2057400"/>
            <a:ext cx="5314950" cy="990600"/>
          </a:xfrm>
          <a:prstGeom prst="cloud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Symbolic Software Checking</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3519488" y="3505200"/>
            <a:ext cx="141096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25400">
                  <a:solidFill>
                    <a:schemeClr val="bg1"/>
                  </a:solidFill>
                </a:ln>
                <a:gradFill>
                  <a:gsLst>
                    <a:gs pos="50000">
                      <a:srgbClr val="0070C0">
                        <a:lumMod val="98000"/>
                        <a:lumOff val="2000"/>
                      </a:srgbClr>
                    </a:gs>
                    <a:gs pos="69000">
                      <a:srgbClr val="FFEBFA"/>
                    </a:gs>
                  </a:gsLst>
                  <a:lin ang="5400000" scaled="0"/>
                </a:gradFill>
              </a:rPr>
              <a:t>µZ3</a:t>
            </a:r>
            <a:endParaRPr lang="en-US" sz="5400" b="1" i="1" cap="none" spc="50" dirty="0">
              <a:ln w="25400">
                <a:solidFill>
                  <a:schemeClr val="bg1"/>
                </a:solidFill>
              </a:ln>
              <a:gradFill>
                <a:gsLst>
                  <a:gs pos="50000">
                    <a:srgbClr val="0070C0">
                      <a:lumMod val="98000"/>
                      <a:lumOff val="2000"/>
                    </a:srgbClr>
                  </a:gs>
                  <a:gs pos="69000">
                    <a:srgbClr val="FFEBFA"/>
                  </a:gs>
                </a:gsLst>
                <a:lin ang="5400000" scaled="0"/>
              </a:gradFill>
            </a:endParaRPr>
          </a:p>
        </p:txBody>
      </p:sp>
      <p:sp>
        <p:nvSpPr>
          <p:cNvPr id="9" name="TextBox 8"/>
          <p:cNvSpPr txBox="1"/>
          <p:nvPr/>
        </p:nvSpPr>
        <p:spPr>
          <a:xfrm>
            <a:off x="228600" y="5199965"/>
            <a:ext cx="3004349" cy="830997"/>
          </a:xfrm>
          <a:prstGeom prst="rect">
            <a:avLst/>
          </a:prstGeom>
          <a:noFill/>
        </p:spPr>
        <p:txBody>
          <a:bodyPr wrap="none" rtlCol="0">
            <a:spAutoFit/>
          </a:bodyPr>
          <a:lstStyle/>
          <a:p>
            <a:r>
              <a:rPr lang="en-US" sz="2400" b="1" dirty="0" err="1" smtClean="0">
                <a:solidFill>
                  <a:schemeClr val="bg1"/>
                </a:solidFill>
              </a:rPr>
              <a:t>Datalog</a:t>
            </a:r>
            <a:r>
              <a:rPr lang="en-US" sz="2400" b="1" dirty="0" smtClean="0">
                <a:solidFill>
                  <a:schemeClr val="bg1"/>
                </a:solidFill>
              </a:rPr>
              <a:t> + </a:t>
            </a:r>
          </a:p>
          <a:p>
            <a:r>
              <a:rPr lang="en-US" sz="2400" b="1" dirty="0" smtClean="0">
                <a:solidFill>
                  <a:schemeClr val="bg1"/>
                </a:solidFill>
              </a:rPr>
              <a:t>Relational domains</a:t>
            </a:r>
          </a:p>
        </p:txBody>
      </p:sp>
      <p:sp>
        <p:nvSpPr>
          <p:cNvPr id="10" name="TextBox 9"/>
          <p:cNvSpPr txBox="1"/>
          <p:nvPr/>
        </p:nvSpPr>
        <p:spPr>
          <a:xfrm>
            <a:off x="3276600" y="5181600"/>
            <a:ext cx="2989921" cy="830997"/>
          </a:xfrm>
          <a:prstGeom prst="rect">
            <a:avLst/>
          </a:prstGeom>
          <a:noFill/>
        </p:spPr>
        <p:txBody>
          <a:bodyPr wrap="none" rtlCol="0">
            <a:spAutoFit/>
          </a:bodyPr>
          <a:lstStyle/>
          <a:p>
            <a:r>
              <a:rPr lang="en-US" sz="2400" b="1" dirty="0" smtClean="0">
                <a:solidFill>
                  <a:srgbClr val="FF0000"/>
                </a:solidFill>
              </a:rPr>
              <a:t>Property</a:t>
            </a:r>
            <a:r>
              <a:rPr lang="en-US" sz="2400" b="1" dirty="0">
                <a:solidFill>
                  <a:srgbClr val="FF0000"/>
                </a:solidFill>
              </a:rPr>
              <a:t> </a:t>
            </a:r>
            <a:r>
              <a:rPr lang="en-US" sz="2400" b="1" dirty="0" smtClean="0">
                <a:solidFill>
                  <a:srgbClr val="FF0000"/>
                </a:solidFill>
              </a:rPr>
              <a:t>Directed </a:t>
            </a:r>
          </a:p>
          <a:p>
            <a:r>
              <a:rPr lang="en-US" sz="2400" b="1" dirty="0" smtClean="0">
                <a:solidFill>
                  <a:srgbClr val="FF0000"/>
                </a:solidFill>
              </a:rPr>
              <a:t>Reachability solver</a:t>
            </a:r>
          </a:p>
        </p:txBody>
      </p:sp>
      <p:sp>
        <p:nvSpPr>
          <p:cNvPr id="11" name="TextBox 10"/>
          <p:cNvSpPr txBox="1"/>
          <p:nvPr/>
        </p:nvSpPr>
        <p:spPr>
          <a:xfrm>
            <a:off x="6378499" y="5188803"/>
            <a:ext cx="2765501" cy="1323439"/>
          </a:xfrm>
          <a:prstGeom prst="rect">
            <a:avLst/>
          </a:prstGeom>
          <a:noFill/>
        </p:spPr>
        <p:txBody>
          <a:bodyPr wrap="none" rtlCol="0">
            <a:spAutoFit/>
          </a:bodyPr>
          <a:lstStyle/>
          <a:p>
            <a:r>
              <a:rPr lang="en-US" sz="2400" b="1" dirty="0" smtClean="0">
                <a:solidFill>
                  <a:schemeClr val="bg1"/>
                </a:solidFill>
              </a:rPr>
              <a:t>Services for </a:t>
            </a:r>
            <a:br>
              <a:rPr lang="en-US" sz="2400" b="1" dirty="0" smtClean="0">
                <a:solidFill>
                  <a:schemeClr val="bg1"/>
                </a:solidFill>
              </a:rPr>
            </a:br>
            <a:r>
              <a:rPr lang="en-US" sz="2400" b="1" dirty="0" smtClean="0">
                <a:solidFill>
                  <a:schemeClr val="bg1"/>
                </a:solidFill>
              </a:rPr>
              <a:t>other solvers</a:t>
            </a:r>
          </a:p>
          <a:p>
            <a:r>
              <a:rPr lang="en-US" sz="1600" b="1" dirty="0" smtClean="0">
                <a:solidFill>
                  <a:schemeClr val="bg1"/>
                </a:solidFill>
              </a:rPr>
              <a:t>(Quantifier elimination,</a:t>
            </a:r>
          </a:p>
          <a:p>
            <a:r>
              <a:rPr lang="en-US" sz="1600" b="1" dirty="0" smtClean="0">
                <a:solidFill>
                  <a:schemeClr val="bg1"/>
                </a:solidFill>
              </a:rPr>
              <a:t>Fold-unfold simplification)</a:t>
            </a:r>
            <a:endParaRPr lang="en-US" sz="2400" b="1" dirty="0" smtClean="0">
              <a:solidFill>
                <a:schemeClr val="bg1"/>
              </a:solidFill>
            </a:endParaRPr>
          </a:p>
        </p:txBody>
      </p:sp>
      <p:sp>
        <p:nvSpPr>
          <p:cNvPr id="12" name="Down Arrow 11"/>
          <p:cNvSpPr/>
          <p:nvPr/>
        </p:nvSpPr>
        <p:spPr bwMode="auto">
          <a:xfrm rot="18831484">
            <a:off x="2792059" y="2863435"/>
            <a:ext cx="401433" cy="115193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Down Arrow 12"/>
          <p:cNvSpPr/>
          <p:nvPr/>
        </p:nvSpPr>
        <p:spPr bwMode="auto">
          <a:xfrm>
            <a:off x="3885508" y="2472035"/>
            <a:ext cx="401433" cy="115193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Down Arrow 13"/>
          <p:cNvSpPr/>
          <p:nvPr/>
        </p:nvSpPr>
        <p:spPr bwMode="auto">
          <a:xfrm rot="3247036">
            <a:off x="5241846" y="2852138"/>
            <a:ext cx="401433" cy="115193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3962400" y="4342805"/>
            <a:ext cx="401433" cy="8571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Bent Arrow 15"/>
          <p:cNvSpPr/>
          <p:nvPr/>
        </p:nvSpPr>
        <p:spPr bwMode="auto">
          <a:xfrm rot="6728468" flipH="1">
            <a:off x="5979781" y="3080771"/>
            <a:ext cx="768552" cy="2695518"/>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Down Arrow 16"/>
          <p:cNvSpPr/>
          <p:nvPr/>
        </p:nvSpPr>
        <p:spPr bwMode="auto">
          <a:xfrm rot="4042739">
            <a:off x="2138299" y="3452959"/>
            <a:ext cx="401433" cy="242411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34092259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PDR(T): </a:t>
            </a:r>
            <a:r>
              <a:rPr lang="en-US" sz="4000" dirty="0" smtClean="0"/>
              <a:t>Generalization from T-lemmas</a:t>
            </a:r>
            <a:endParaRPr lang="en-US" sz="4000" dirty="0"/>
          </a:p>
        </p:txBody>
      </p:sp>
      <mc:AlternateContent xmlns:mc="http://schemas.openxmlformats.org/markup-compatibility/2006" xmlns:a14="http://schemas.microsoft.com/office/drawing/2010/main">
        <mc:Choice Requires="a14">
          <p:sp>
            <p:nvSpPr>
              <p:cNvPr id="4" name="Rectangle 3"/>
              <p:cNvSpPr/>
              <p:nvPr/>
            </p:nvSpPr>
            <p:spPr>
              <a:xfrm>
                <a:off x="0" y="1371600"/>
                <a:ext cx="9163050" cy="4861011"/>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Can we satisfy?</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𝑹</m:t>
                    </m:r>
                    <m:r>
                      <a:rPr lang="en-US" b="1" i="1" dirty="0">
                        <a:solidFill>
                          <a:srgbClr val="000000"/>
                        </a:solidFill>
                        <a:latin typeface="Cambria Math"/>
                      </a:rPr>
                      <m:t>(</m:t>
                    </m:r>
                    <m:r>
                      <a:rPr lang="en-US" b="1" i="1" dirty="0">
                        <a:solidFill>
                          <a:srgbClr val="00B050"/>
                        </a:solidFill>
                        <a:latin typeface="Cambria Math"/>
                      </a:rPr>
                      <m:t>𝟎</m:t>
                    </m:r>
                    <m:r>
                      <a:rPr lang="en-US" b="1" i="1" dirty="0">
                        <a:solidFill>
                          <a:srgbClr val="000000"/>
                        </a:solidFill>
                        <a:latin typeface="Cambria Math"/>
                      </a:rPr>
                      <m:t>,</m:t>
                    </m:r>
                    <m:r>
                      <a:rPr lang="en-US" b="1" i="1" dirty="0">
                        <a:solidFill>
                          <a:srgbClr val="FF0000"/>
                        </a:solidFill>
                        <a:latin typeface="Cambria Math"/>
                      </a:rPr>
                      <m:t>𝟎</m:t>
                    </m:r>
                    <m:r>
                      <a:rPr lang="en-US" b="1" i="1" dirty="0">
                        <a:solidFill>
                          <a:srgbClr val="000000"/>
                        </a:solidFill>
                        <a:latin typeface="Cambria Math"/>
                      </a:rPr>
                      <m:t>,</m:t>
                    </m:r>
                    <m:r>
                      <a:rPr lang="en-US" b="1" i="1" dirty="0">
                        <a:solidFill>
                          <a:srgbClr val="0070C0"/>
                        </a:solidFill>
                        <a:latin typeface="Cambria Math"/>
                      </a:rPr>
                      <m:t>𝟎</m:t>
                    </m:r>
                    <m:r>
                      <a:rPr lang="en-US" b="1" i="1" dirty="0">
                        <a:solidFill>
                          <a:srgbClr val="000000"/>
                        </a:solidFill>
                        <a:latin typeface="Cambria Math"/>
                      </a:rPr>
                      <m:t>,</m:t>
                    </m:r>
                    <m:r>
                      <a:rPr lang="en-US" b="1" i="1" dirty="0">
                        <a:solidFill>
                          <a:srgbClr val="7030A0"/>
                        </a:solidFill>
                        <a:latin typeface="Cambria Math"/>
                      </a:rPr>
                      <m:t>𝟎</m:t>
                    </m:r>
                    <m:r>
                      <a:rPr lang="en-US" b="1" i="1" dirty="0">
                        <a:solidFill>
                          <a:srgbClr val="000000"/>
                        </a:solidFill>
                        <a:latin typeface="Cambria Math"/>
                      </a:rPr>
                      <m:t>). </m:t>
                    </m:r>
                  </m:oMath>
                </a14:m>
                <a:r>
                  <a:rPr lang="en-US" b="1" dirty="0">
                    <a:solidFill>
                      <a:srgbClr val="000000"/>
                    </a:solidFill>
                    <a:latin typeface="Segoe"/>
                  </a:rPr>
                  <a:t>						                  </a:t>
                </a:r>
                <a:r>
                  <a:rPr lang="en-US" b="1" i="1" dirty="0">
                    <a:solidFill>
                      <a:schemeClr val="tx1">
                        <a:lumMod val="50000"/>
                      </a:schemeClr>
                    </a:solidFill>
                    <a:latin typeface="Segoe"/>
                  </a:rPr>
                  <a:t>Initial states</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𝑻</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e>
                    </m:d>
                    <m:r>
                      <a:rPr lang="en-US" b="1" i="1" dirty="0">
                        <a:solidFill>
                          <a:srgbClr val="000000"/>
                        </a:solidFill>
                        <a:latin typeface="Cambria Math"/>
                      </a:rPr>
                      <m:t>, </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a:solidFill>
                          <a:srgbClr val="000000"/>
                        </a:solidFill>
                        <a:latin typeface="Cambria Math"/>
                        <a:sym typeface="Symbol"/>
                      </a:rPr>
                      <m:t></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9047B9">
                                <a:lumMod val="75000"/>
                              </a:srgbClr>
                            </a:solidFill>
                            <a:latin typeface="Cambria Math"/>
                          </a:rPr>
                          <m:t>’</m:t>
                        </m:r>
                      </m:e>
                    </m:d>
                    <m:r>
                      <a:rPr lang="en-US" b="1" i="1" dirty="0">
                        <a:solidFill>
                          <a:srgbClr val="000000"/>
                        </a:solidFill>
                        <a:latin typeface="Cambria Math"/>
                        <a:sym typeface="Symbol"/>
                      </a:rPr>
                      <m:t>  </m:t>
                    </m:r>
                  </m:oMath>
                </a14:m>
                <a:r>
                  <a:rPr lang="en-US" b="1" i="1" dirty="0">
                    <a:solidFill>
                      <a:schemeClr val="tx1">
                        <a:lumMod val="50000"/>
                      </a:schemeClr>
                    </a:solidFill>
                    <a:latin typeface="Segoe"/>
                  </a:rPr>
                  <a:t>        Reachable states </a:t>
                </a:r>
                <a:endParaRPr lang="en-US" b="1" dirty="0">
                  <a:solidFill>
                    <a:srgbClr val="000000"/>
                  </a:solidFill>
                  <a:latin typeface="Segoe"/>
                </a:endParaRPr>
              </a:p>
              <a:p>
                <a:pPr>
                  <a:lnSpc>
                    <a:spcPct val="90000"/>
                  </a:lnSpc>
                  <a:spcBef>
                    <a:spcPct val="20000"/>
                  </a:spcBef>
                  <a:buSzPct val="90000"/>
                </a:pPr>
                <a14:m>
                  <m:oMath xmlns:m="http://schemas.openxmlformats.org/officeDocument/2006/math">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000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a:solidFill>
                          <a:srgbClr val="000000"/>
                        </a:solidFill>
                        <a:latin typeface="Cambria Math"/>
                      </a:rPr>
                      <m:t> </m:t>
                    </m:r>
                    <m:r>
                      <a:rPr lang="en-US" b="1" i="1" dirty="0">
                        <a:solidFill>
                          <a:srgbClr val="000000"/>
                        </a:solidFill>
                        <a:latin typeface="Cambria Math"/>
                        <a:sym typeface="Symbol"/>
                      </a:rPr>
                      <m:t> </m:t>
                    </m:r>
                    <m:r>
                      <a:rPr lang="en-US" b="1" i="1" dirty="0">
                        <a:solidFill>
                          <a:schemeClr val="bg1"/>
                        </a:solidFill>
                        <a:latin typeface="Cambria Math"/>
                      </a:rPr>
                      <m:t>¬</m:t>
                    </m:r>
                    <m:d>
                      <m:dPr>
                        <m:ctrlPr>
                          <a:rPr lang="en-US" b="1" i="1" dirty="0">
                            <a:solidFill>
                              <a:schemeClr val="bg1"/>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00B050"/>
                            </a:solidFill>
                            <a:latin typeface="Cambria Math"/>
                          </a:rPr>
                          <m:t>𝟐</m:t>
                        </m:r>
                        <m:r>
                          <a:rPr lang="en-US" b="1" i="1" dirty="0">
                            <a:solidFill>
                              <a:schemeClr val="bg1"/>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FF0000"/>
                            </a:solidFill>
                            <a:latin typeface="Cambria Math"/>
                          </a:rPr>
                          <m:t>𝟐</m:t>
                        </m:r>
                      </m:e>
                    </m:d>
                    <m:r>
                      <a:rPr lang="en-US" b="1" i="1" dirty="0">
                        <a:solidFill>
                          <a:srgbClr val="000000"/>
                        </a:solidFill>
                        <a:latin typeface="Cambria Math"/>
                      </a:rPr>
                      <m:t>.</m:t>
                    </m:r>
                  </m:oMath>
                </a14:m>
                <a:r>
                  <a:rPr lang="en-US" b="1" dirty="0">
                    <a:solidFill>
                      <a:srgbClr val="000000"/>
                    </a:solidFill>
                    <a:latin typeface="Segoe"/>
                  </a:rPr>
                  <a:t>		       </a:t>
                </a:r>
                <a:r>
                  <a:rPr lang="en-US" b="1" i="1" dirty="0">
                    <a:solidFill>
                      <a:schemeClr val="tx1">
                        <a:lumMod val="50000"/>
                      </a:schemeClr>
                    </a:solidFill>
                    <a:latin typeface="Segoe"/>
                  </a:rPr>
                  <a:t>Unsafe state is unreachable</a:t>
                </a:r>
              </a:p>
              <a:p>
                <a:pPr lvl="0">
                  <a:spcBef>
                    <a:spcPct val="20000"/>
                  </a:spcBef>
                  <a:buSzPct val="90000"/>
                </a:pPr>
                <a:endParaRPr lang="en-US" b="1" dirty="0" smtClean="0">
                  <a:solidFill>
                    <a:srgbClr val="000000"/>
                  </a:solidFill>
                  <a:latin typeface="Segoe"/>
                </a:endParaRPr>
              </a:p>
              <a:p>
                <a:pPr lvl="0">
                  <a:spcBef>
                    <a:spcPct val="20000"/>
                  </a:spcBef>
                  <a:buSzPct val="90000"/>
                </a:pPr>
                <a:r>
                  <a:rPr lang="en-US" b="1" dirty="0" smtClean="0">
                    <a:solidFill>
                      <a:srgbClr val="000000"/>
                    </a:solidFill>
                  </a:rPr>
                  <a:t>		</a:t>
                </a:r>
                <a14:m>
                  <m:oMath xmlns:m="http://schemas.openxmlformats.org/officeDocument/2006/math">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dirty="0">
                                <a:solidFill>
                                  <a:srgbClr val="00B050"/>
                                </a:solidFill>
                                <a:latin typeface="Cambria Math"/>
                              </a:rPr>
                              <m:t>𝑳</m:t>
                            </m:r>
                            <m:r>
                              <a:rPr lang="en-US" b="1" i="1">
                                <a:solidFill>
                                  <a:srgbClr val="000000"/>
                                </a:solidFill>
                                <a:latin typeface="Cambria Math"/>
                              </a:rPr>
                              <m:t>=</m:t>
                            </m:r>
                            <m:r>
                              <a:rPr lang="en-US" b="1" i="1">
                                <a:solidFill>
                                  <a:srgbClr val="000000"/>
                                </a:solidFill>
                                <a:latin typeface="Cambria Math"/>
                              </a:rPr>
                              <m:t>𝟎</m:t>
                            </m:r>
                            <m:r>
                              <a:rPr lang="en-US" b="1" i="1">
                                <a:solidFill>
                                  <a:srgbClr val="000000"/>
                                </a:solidFill>
                                <a:latin typeface="Cambria Math"/>
                              </a:rPr>
                              <m:t>∧</m:t>
                            </m:r>
                            <m:r>
                              <a:rPr lang="en-US" b="1" i="1" dirty="0">
                                <a:solidFill>
                                  <a:srgbClr val="FF0000"/>
                                </a:solidFill>
                                <a:latin typeface="Cambria Math"/>
                              </a:rPr>
                              <m:t>𝑴</m:t>
                            </m:r>
                            <m:r>
                              <a:rPr lang="en-US" b="1" i="1">
                                <a:solidFill>
                                  <a:srgbClr val="000000"/>
                                </a:solidFill>
                                <a:latin typeface="Cambria Math"/>
                              </a:rPr>
                              <m:t>=</m:t>
                            </m:r>
                            <m:r>
                              <a:rPr lang="en-US" b="1" i="1">
                                <a:solidFill>
                                  <a:srgbClr val="000000"/>
                                </a:solidFill>
                                <a:latin typeface="Cambria Math"/>
                              </a:rPr>
                              <m:t>𝟏</m:t>
                            </m:r>
                            <m:r>
                              <a:rPr lang="en-US" b="1" i="1">
                                <a:solidFill>
                                  <a:srgbClr val="00000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a:solidFill>
                                  <a:srgbClr val="000000"/>
                                </a:solidFill>
                                <a:latin typeface="Cambria Math"/>
                              </a:rPr>
                              <m:t>=</m:t>
                            </m:r>
                            <m:r>
                              <a:rPr lang="en-US" b="1" i="1" smtClean="0">
                                <a:solidFill>
                                  <a:srgbClr val="000000"/>
                                </a:solidFill>
                                <a:latin typeface="Cambria Math"/>
                              </a:rPr>
                              <m:t>𝟎</m:t>
                            </m:r>
                          </m:e>
                        </m:groupChr>
                      </m:e>
                      <m:lim>
                        <m:r>
                          <m:rPr>
                            <m:nor/>
                          </m:rPr>
                          <a:rPr lang="en-US" b="1" dirty="0">
                            <a:solidFill>
                              <a:srgbClr val="000000"/>
                            </a:solidFill>
                            <a:latin typeface="Brush Script MT" pitchFamily="66" charset="0"/>
                          </a:rPr>
                          <m:t>M</m:t>
                        </m:r>
                      </m:lim>
                    </m:limLow>
                    <m:r>
                      <m:rPr>
                        <m:nor/>
                      </m:rPr>
                      <a:rPr lang="en-US" b="1" i="0" smtClean="0">
                        <a:solidFill>
                          <a:srgbClr val="000000"/>
                        </a:solidFill>
                        <a:latin typeface="Cambria Math"/>
                      </a:rPr>
                      <m:t> </m:t>
                    </m:r>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m:rPr>
                                <m:nor/>
                              </m:rPr>
                              <a:rPr lang="en-US" b="1" dirty="0">
                                <a:solidFill>
                                  <a:srgbClr val="000000"/>
                                </a:solidFill>
                                <a:latin typeface="Edwardian Script ITC" pitchFamily="66" charset="0"/>
                              </a:rPr>
                              <m:t>F</m:t>
                            </m:r>
                            <m:r>
                              <a:rPr lang="en-US" b="1">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𝑹</m:t>
                                    </m:r>
                                  </m:e>
                                  <m:sub>
                                    <m:r>
                                      <a:rPr lang="en-US" b="1" i="1">
                                        <a:solidFill>
                                          <a:srgbClr val="000000"/>
                                        </a:solidFill>
                                        <a:latin typeface="Cambria Math"/>
                                      </a:rPr>
                                      <m:t>𝟎</m:t>
                                    </m:r>
                                  </m:sub>
                                </m:sSub>
                              </m:e>
                            </m:d>
                          </m:e>
                        </m:groupChr>
                      </m:e>
                      <m:lim>
                        <m:r>
                          <a:rPr lang="en-US" b="1" i="1" smtClean="0">
                            <a:solidFill>
                              <a:srgbClr val="000000"/>
                            </a:solidFill>
                            <a:latin typeface="Cambria Math"/>
                          </a:rPr>
                          <m:t>𝑷𝒓𝒆</m:t>
                        </m:r>
                      </m:lim>
                    </m:limLow>
                  </m:oMath>
                </a14:m>
                <a:r>
                  <a:rPr lang="en-US" b="1" dirty="0" smtClean="0">
                    <a:solidFill>
                      <a:srgbClr val="000000"/>
                    </a:solidFill>
                    <a:latin typeface="Segoe"/>
                  </a:rPr>
                  <a:t>  is </a:t>
                </a:r>
                <a:r>
                  <a:rPr lang="en-US" b="1" dirty="0" err="1" smtClean="0">
                    <a:solidFill>
                      <a:srgbClr val="000000"/>
                    </a:solidFill>
                    <a:latin typeface="Segoe"/>
                  </a:rPr>
                  <a:t>unsatisfiable</a:t>
                </a:r>
                <a:endParaRPr lang="en-US" b="1" dirty="0" smtClean="0">
                  <a:solidFill>
                    <a:srgbClr val="000000"/>
                  </a:solidFill>
                  <a:latin typeface="Segoe"/>
                </a:endParaRPr>
              </a:p>
              <a:p>
                <a:pPr lvl="0">
                  <a:spcBef>
                    <a:spcPct val="20000"/>
                  </a:spcBef>
                  <a:buSzPct val="90000"/>
                </a:pPr>
                <a:endParaRPr lang="en-US" b="1" dirty="0">
                  <a:solidFill>
                    <a:srgbClr val="000000"/>
                  </a:solidFill>
                  <a:latin typeface="Segoe"/>
                </a:endParaRPr>
              </a:p>
              <a:p>
                <a:pPr lvl="0">
                  <a:spcBef>
                    <a:spcPct val="20000"/>
                  </a:spcBef>
                  <a:buSzPct val="90000"/>
                </a:pPr>
                <a:r>
                  <a:rPr lang="en-US" b="1" dirty="0" smtClean="0">
                    <a:solidFill>
                      <a:srgbClr val="000000"/>
                    </a:solidFill>
                    <a:latin typeface="Segoe"/>
                  </a:rPr>
                  <a:t>E.g., there is </a:t>
                </a:r>
                <a:r>
                  <a:rPr lang="en-US" b="1" dirty="0" err="1" smtClean="0">
                    <a:solidFill>
                      <a:srgbClr val="000000"/>
                    </a:solidFill>
                    <a:latin typeface="Segoe"/>
                  </a:rPr>
                  <a:t>unsat</a:t>
                </a:r>
                <a:r>
                  <a:rPr lang="en-US" b="1" dirty="0" smtClean="0">
                    <a:solidFill>
                      <a:srgbClr val="000000"/>
                    </a:solidFill>
                    <a:latin typeface="Segoe"/>
                  </a:rPr>
                  <a:t> core of:</a:t>
                </a:r>
                <a:r>
                  <a:rPr lang="en-US" b="1" dirty="0" smtClean="0">
                    <a:solidFill>
                      <a:srgbClr val="9047B9">
                        <a:lumMod val="75000"/>
                      </a:srgbClr>
                    </a:solidFill>
                  </a:rPr>
                  <a:t> 	</a:t>
                </a:r>
                <a14:m>
                  <m:oMath xmlns:m="http://schemas.openxmlformats.org/officeDocument/2006/math">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nary>
                              <m:naryPr>
                                <m:chr m:val="⋀"/>
                                <m:supHide m:val="on"/>
                                <m:ctrlPr>
                                  <a:rPr lang="en-US" b="1" i="1" smtClean="0">
                                    <a:solidFill>
                                      <a:srgbClr val="000000"/>
                                    </a:solidFill>
                                    <a:latin typeface="Cambria Math" panose="02040503050406030204" pitchFamily="18" charset="0"/>
                                  </a:rPr>
                                </m:ctrlPr>
                              </m:naryPr>
                              <m:sub>
                                <m:r>
                                  <m:rPr>
                                    <m:brk m:alnAt="7"/>
                                  </m:rPr>
                                  <a:rPr lang="en-US" b="1" i="1" smtClean="0">
                                    <a:solidFill>
                                      <a:srgbClr val="000000"/>
                                    </a:solidFill>
                                    <a:latin typeface="Cambria Math"/>
                                  </a:rPr>
                                  <m:t>𝒋</m:t>
                                </m:r>
                              </m:sub>
                              <m:sup/>
                              <m:e>
                                <m:sSub>
                                  <m:sSubPr>
                                    <m:ctrlPr>
                                      <a:rPr lang="en-US" b="1" i="1" smtClean="0">
                                        <a:solidFill>
                                          <a:srgbClr val="000000"/>
                                        </a:solidFill>
                                        <a:latin typeface="Cambria Math" panose="02040503050406030204" pitchFamily="18" charset="0"/>
                                      </a:rPr>
                                    </m:ctrlPr>
                                  </m:sSubPr>
                                  <m:e>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𝒄</m:t>
                                        </m:r>
                                      </m:e>
                                      <m:sub>
                                        <m:r>
                                          <a:rPr lang="en-US" b="1" i="1" smtClean="0">
                                            <a:solidFill>
                                              <a:srgbClr val="000000"/>
                                            </a:solidFill>
                                            <a:latin typeface="Cambria Math"/>
                                          </a:rPr>
                                          <m:t>𝒋</m:t>
                                        </m:r>
                                      </m:sub>
                                    </m:sSub>
                                    <m:r>
                                      <a:rPr lang="en-US" b="1" i="1" smtClean="0">
                                        <a:solidFill>
                                          <a:srgbClr val="000000"/>
                                        </a:solidFill>
                                        <a:latin typeface="Cambria Math"/>
                                      </a:rPr>
                                      <m:t>≤</m:t>
                                    </m:r>
                                    <m:r>
                                      <a:rPr lang="en-US" b="1" i="1" smtClean="0">
                                        <a:solidFill>
                                          <a:srgbClr val="000000"/>
                                        </a:solidFill>
                                        <a:latin typeface="Cambria Math"/>
                                      </a:rPr>
                                      <m:t>𝒙</m:t>
                                    </m:r>
                                  </m:e>
                                  <m:sub>
                                    <m:r>
                                      <a:rPr lang="en-US" b="1" i="1" smtClean="0">
                                        <a:solidFill>
                                          <a:srgbClr val="000000"/>
                                        </a:solidFill>
                                        <a:latin typeface="Cambria Math"/>
                                      </a:rPr>
                                      <m:t>𝒋</m:t>
                                    </m:r>
                                  </m:sub>
                                </m:sSub>
                                <m:r>
                                  <a:rPr lang="en-US" b="1" i="1" smtClean="0">
                                    <a:solidFill>
                                      <a:srgbClr val="000000"/>
                                    </a:solidFill>
                                    <a:latin typeface="Cambria Math"/>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𝒄</m:t>
                                    </m:r>
                                  </m:e>
                                  <m:sub>
                                    <m:r>
                                      <a:rPr lang="en-US" b="1" i="1" smtClean="0">
                                        <a:solidFill>
                                          <a:srgbClr val="000000"/>
                                        </a:solidFill>
                                        <a:latin typeface="Cambria Math"/>
                                      </a:rPr>
                                      <m:t>𝒋</m:t>
                                    </m:r>
                                  </m:sub>
                                </m:sSub>
                              </m:e>
                            </m:nary>
                          </m:e>
                        </m:groupChr>
                      </m:e>
                      <m:lim>
                        <m:r>
                          <m:rPr>
                            <m:nor/>
                          </m:rPr>
                          <a:rPr lang="en-US" b="1" dirty="0">
                            <a:solidFill>
                              <a:srgbClr val="000000"/>
                            </a:solidFill>
                            <a:latin typeface="Brush Script MT" pitchFamily="66" charset="0"/>
                          </a:rPr>
                          <m:t>M</m:t>
                        </m:r>
                      </m:lim>
                    </m:limLow>
                    <m:r>
                      <a:rPr lang="en-US" b="1" i="1" smtClean="0">
                        <a:solidFill>
                          <a:srgbClr val="000000"/>
                        </a:solidFill>
                        <a:latin typeface="Cambria Math"/>
                      </a:rPr>
                      <m:t>   ∧ </m:t>
                    </m:r>
                  </m:oMath>
                </a14:m>
                <a:r>
                  <a:rPr lang="en-US" b="1" dirty="0">
                    <a:solidFill>
                      <a:srgbClr val="000000"/>
                    </a:solidFill>
                  </a:rPr>
                  <a:t> </a:t>
                </a:r>
                <a14:m>
                  <m:oMath xmlns:m="http://schemas.openxmlformats.org/officeDocument/2006/math">
                    <m:limLow>
                      <m:limLowPr>
                        <m:ctrlPr>
                          <a:rPr lang="en-US" b="1" i="1">
                            <a:solidFill>
                              <a:srgbClr val="000000"/>
                            </a:solidFill>
                            <a:latin typeface="Cambria Math" panose="02040503050406030204" pitchFamily="18" charset="0"/>
                          </a:rPr>
                        </m:ctrlPr>
                      </m:limLowPr>
                      <m:e>
                        <m:groupChr>
                          <m:groupChrPr>
                            <m:chr m:val="⏟"/>
                            <m:ctrlPr>
                              <a:rPr lang="en-US" b="1" i="1">
                                <a:solidFill>
                                  <a:srgbClr val="000000"/>
                                </a:solidFill>
                                <a:latin typeface="Cambria Math" panose="02040503050406030204" pitchFamily="18" charset="0"/>
                              </a:rPr>
                            </m:ctrlPr>
                          </m:groupChrPr>
                          <m:e>
                            <m:r>
                              <m:rPr>
                                <m:nor/>
                              </m:rPr>
                              <a:rPr lang="en-US" b="1" dirty="0">
                                <a:solidFill>
                                  <a:srgbClr val="000000"/>
                                </a:solidFill>
                                <a:latin typeface="Edwardian Script ITC" pitchFamily="66" charset="0"/>
                              </a:rPr>
                              <m:t>F</m:t>
                            </m:r>
                            <m:r>
                              <a:rPr lang="en-US" b="1">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𝑹</m:t>
                                    </m:r>
                                  </m:e>
                                  <m:sub>
                                    <m:r>
                                      <a:rPr lang="en-US" b="1" i="1" smtClean="0">
                                        <a:solidFill>
                                          <a:srgbClr val="000000"/>
                                        </a:solidFill>
                                        <a:latin typeface="Cambria Math"/>
                                      </a:rPr>
                                      <m:t>𝒊</m:t>
                                    </m:r>
                                  </m:sub>
                                </m:sSub>
                              </m:e>
                            </m:d>
                          </m:e>
                        </m:groupChr>
                      </m:e>
                      <m:lim>
                        <m:r>
                          <a:rPr lang="en-US" b="1" i="1">
                            <a:solidFill>
                              <a:srgbClr val="000000"/>
                            </a:solidFill>
                            <a:latin typeface="Cambria Math"/>
                          </a:rPr>
                          <m:t>𝑷𝒓𝒆</m:t>
                        </m:r>
                      </m:lim>
                    </m:limLow>
                  </m:oMath>
                </a14:m>
                <a:r>
                  <a:rPr lang="en-US" b="1" dirty="0" smtClean="0">
                    <a:solidFill>
                      <a:srgbClr val="000000"/>
                    </a:solidFill>
                    <a:latin typeface="Segoe"/>
                  </a:rPr>
                  <a:t>	</a:t>
                </a:r>
              </a:p>
              <a:p>
                <a:pPr lvl="0">
                  <a:spcBef>
                    <a:spcPct val="20000"/>
                  </a:spcBef>
                  <a:buSzPct val="90000"/>
                </a:pPr>
                <a:endParaRPr lang="en-US" b="1" dirty="0">
                  <a:solidFill>
                    <a:srgbClr val="000000"/>
                  </a:solidFill>
                  <a:latin typeface="Segoe"/>
                </a:endParaRPr>
              </a:p>
              <a:p>
                <a:pPr lvl="0">
                  <a:spcBef>
                    <a:spcPct val="20000"/>
                  </a:spcBef>
                  <a:buSzPct val="90000"/>
                </a:pPr>
                <a:r>
                  <a:rPr lang="en-US" b="1" dirty="0" err="1" smtClean="0">
                    <a:solidFill>
                      <a:srgbClr val="000000"/>
                    </a:solidFill>
                    <a:latin typeface="Segoe"/>
                  </a:rPr>
                  <a:t>Unsat</a:t>
                </a:r>
                <a:r>
                  <a:rPr lang="en-US" b="1" dirty="0" smtClean="0">
                    <a:solidFill>
                      <a:srgbClr val="000000"/>
                    </a:solidFill>
                    <a:latin typeface="Segoe"/>
                  </a:rPr>
                  <a:t> proof uses T-lemmas	</a:t>
                </a:r>
              </a:p>
              <a:p>
                <a:pPr lvl="0">
                  <a:spcBef>
                    <a:spcPct val="20000"/>
                  </a:spcBef>
                  <a:buSzPct val="90000"/>
                </a:pPr>
                <a:endParaRPr lang="en-US" b="1" i="1" dirty="0">
                  <a:solidFill>
                    <a:srgbClr val="000000"/>
                  </a:solidFill>
                  <a:latin typeface="Segoe"/>
                </a:endParaRPr>
              </a:p>
              <a:p>
                <a:pPr lvl="0">
                  <a:spcBef>
                    <a:spcPct val="20000"/>
                  </a:spcBef>
                  <a:buSzPct val="90000"/>
                </a:pPr>
                <a14:m>
                  <m:oMathPara xmlns:m="http://schemas.openxmlformats.org/officeDocument/2006/math">
                    <m:oMathParaPr>
                      <m:jc m:val="centerGroup"/>
                    </m:oMathParaPr>
                    <m:oMath xmlns:m="http://schemas.openxmlformats.org/officeDocument/2006/math">
                      <m:d>
                        <m:dPr>
                          <m:ctrlPr>
                            <a:rPr lang="en-US" b="1" i="1" smtClean="0">
                              <a:solidFill>
                                <a:srgbClr val="000000"/>
                              </a:solidFill>
                              <a:latin typeface="Cambria Math" panose="02040503050406030204" pitchFamily="18" charset="0"/>
                            </a:rPr>
                          </m:ctrlPr>
                        </m:dPr>
                        <m:e>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smtClean="0">
                                      <a:solidFill>
                                        <a:srgbClr val="000000"/>
                                      </a:solidFill>
                                      <a:latin typeface="Cambria Math"/>
                                    </a:rPr>
                                    <m:t>𝟓</m:t>
                                  </m:r>
                                  <m:r>
                                    <a:rPr lang="en-US" b="1" i="1">
                                      <a:solidFill>
                                        <a:srgbClr val="000000"/>
                                      </a:solidFill>
                                      <a:latin typeface="Cambria Math"/>
                                    </a:rPr>
                                    <m:t>&gt;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𝟑</m:t>
                                  </m:r>
                                  <m:r>
                                    <a:rPr lang="en-US" b="1" i="1">
                                      <a:solidFill>
                                        <a:srgbClr val="000000"/>
                                      </a:solidFill>
                                      <a:latin typeface="Cambria Math"/>
                                    </a:rPr>
                                    <m:t>&lt;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e>
                              </m:groupChr>
                            </m:e>
                            <m:lim>
                              <m:r>
                                <a:rPr lang="en-US" b="1" i="1" smtClean="0">
                                  <a:solidFill>
                                    <a:srgbClr val="000000"/>
                                  </a:solidFill>
                                  <a:latin typeface="Cambria Math"/>
                                </a:rPr>
                                <m:t>𝑭𝒓𝒐𝒎</m:t>
                              </m:r>
                              <m:r>
                                <a:rPr lang="en-US" b="1" i="1" smtClean="0">
                                  <a:solidFill>
                                    <a:srgbClr val="000000"/>
                                  </a:solidFill>
                                  <a:latin typeface="Cambria Math"/>
                                </a:rPr>
                                <m:t> ¬</m:t>
                              </m:r>
                              <m:r>
                                <m:rPr>
                                  <m:nor/>
                                </m:rPr>
                                <a:rPr lang="en-US" b="1" dirty="0">
                                  <a:solidFill>
                                    <a:srgbClr val="000000"/>
                                  </a:solidFill>
                                  <a:latin typeface="Brush Script MT" pitchFamily="66" charset="0"/>
                                </a:rPr>
                                <m:t>M</m:t>
                              </m:r>
                            </m:lim>
                          </m:limLow>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&gt;</m:t>
                                  </m:r>
                                  <m:r>
                                    <a:rPr lang="en-US" b="1" i="1">
                                      <a:solidFill>
                                        <a:srgbClr val="000000"/>
                                      </a:solidFill>
                                      <a:latin typeface="Cambria Math"/>
                                    </a:rPr>
                                    <m:t>𝟐</m:t>
                                  </m:r>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&gt;</m:t>
                                  </m:r>
                                  <m:r>
                                    <a:rPr lang="en-US" b="1" i="1" smtClean="0">
                                      <a:solidFill>
                                        <a:srgbClr val="000000"/>
                                      </a:solidFill>
                                      <a:latin typeface="Cambria Math"/>
                                    </a:rPr>
                                    <m:t>𝟏</m:t>
                                  </m:r>
                                </m:e>
                              </m:groupChr>
                            </m:e>
                            <m:lim>
                              <m:r>
                                <a:rPr lang="en-US" b="1" i="1" smtClean="0">
                                  <a:solidFill>
                                    <a:srgbClr val="000000"/>
                                  </a:solidFill>
                                  <a:latin typeface="Cambria Math"/>
                                </a:rPr>
                                <m:t>𝑭𝒓𝒐𝒎</m:t>
                              </m:r>
                              <m:r>
                                <a:rPr lang="en-US" b="1" i="1" smtClean="0">
                                  <a:solidFill>
                                    <a:srgbClr val="000000"/>
                                  </a:solidFill>
                                  <a:latin typeface="Cambria Math"/>
                                </a:rPr>
                                <m:t> ¬</m:t>
                              </m:r>
                              <m:r>
                                <a:rPr lang="en-US" b="1" i="1" smtClean="0">
                                  <a:solidFill>
                                    <a:srgbClr val="000000"/>
                                  </a:solidFill>
                                  <a:latin typeface="Cambria Math"/>
                                </a:rPr>
                                <m:t>𝑷𝒓𝒆</m:t>
                              </m:r>
                            </m:lim>
                          </m:limLow>
                        </m:e>
                      </m:d>
                    </m:oMath>
                  </m:oMathPara>
                </a14:m>
                <a:endParaRPr lang="en-US" b="1" dirty="0" smtClean="0">
                  <a:solidFill>
                    <a:srgbClr val="000000"/>
                  </a:solidFill>
                  <a:latin typeface="Segoe"/>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4861011"/>
              </a:xfrm>
              <a:prstGeom prst="rect">
                <a:avLst/>
              </a:prstGeom>
              <a:blipFill rotWithShape="1">
                <a:blip r:embed="rId2"/>
                <a:stretch>
                  <a:fillRect l="-998" t="-878" r="-732"/>
                </a:stretch>
              </a:blipFill>
            </p:spPr>
            <p:txBody>
              <a:bodyPr/>
              <a:lstStyle/>
              <a:p>
                <a:r>
                  <a:rPr lang="en-US">
                    <a:noFill/>
                  </a:rPr>
                  <a:t> </a:t>
                </a:r>
              </a:p>
            </p:txBody>
          </p:sp>
        </mc:Fallback>
      </mc:AlternateContent>
    </p:spTree>
    <p:extLst>
      <p:ext uri="{BB962C8B-B14F-4D97-AF65-F5344CB8AC3E}">
        <p14:creationId xmlns:p14="http://schemas.microsoft.com/office/powerpoint/2010/main" val="427404944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PDR(T): </a:t>
            </a:r>
            <a:r>
              <a:rPr lang="en-US" sz="4000" dirty="0"/>
              <a:t>Generalization from T-lemmas</a:t>
            </a:r>
          </a:p>
        </p:txBody>
      </p:sp>
      <mc:AlternateContent xmlns:mc="http://schemas.openxmlformats.org/markup-compatibility/2006" xmlns:a14="http://schemas.microsoft.com/office/drawing/2010/main">
        <mc:Choice Requires="a14">
          <p:sp>
            <p:nvSpPr>
              <p:cNvPr id="4" name="Rectangle 3"/>
              <p:cNvSpPr/>
              <p:nvPr/>
            </p:nvSpPr>
            <p:spPr>
              <a:xfrm>
                <a:off x="0" y="1371600"/>
                <a:ext cx="9163050" cy="5074081"/>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Can we satisfy?</a:t>
                </a:r>
              </a:p>
              <a:p>
                <a:pPr lvl="0">
                  <a:lnSpc>
                    <a:spcPct val="90000"/>
                  </a:lnSpc>
                  <a:spcBef>
                    <a:spcPct val="20000"/>
                  </a:spcBef>
                  <a:buSzPct val="90000"/>
                </a:pPr>
                <a14:m>
                  <m:oMath xmlns:m="http://schemas.openxmlformats.org/officeDocument/2006/math">
                    <m:r>
                      <a:rPr lang="en-US" b="1" i="1" dirty="0" smtClean="0">
                        <a:solidFill>
                          <a:srgbClr val="000000"/>
                        </a:solidFill>
                        <a:latin typeface="Cambria Math"/>
                      </a:rPr>
                      <m:t>𝑹</m:t>
                    </m:r>
                    <m:r>
                      <a:rPr lang="en-US" b="1" i="1" dirty="0" smtClean="0">
                        <a:solidFill>
                          <a:srgbClr val="000000"/>
                        </a:solidFill>
                        <a:latin typeface="Cambria Math"/>
                      </a:rPr>
                      <m:t>(</m:t>
                    </m:r>
                    <m:r>
                      <a:rPr lang="en-US" b="1" i="1" dirty="0">
                        <a:solidFill>
                          <a:srgbClr val="00B050"/>
                        </a:solidFill>
                        <a:latin typeface="Cambria Math"/>
                      </a:rPr>
                      <m:t>𝟎</m:t>
                    </m:r>
                    <m:r>
                      <a:rPr lang="en-US" b="1" i="1" dirty="0">
                        <a:solidFill>
                          <a:srgbClr val="000000"/>
                        </a:solidFill>
                        <a:latin typeface="Cambria Math"/>
                      </a:rPr>
                      <m:t>,</m:t>
                    </m:r>
                    <m:r>
                      <a:rPr lang="en-US" b="1" i="1" dirty="0">
                        <a:solidFill>
                          <a:srgbClr val="FF0000"/>
                        </a:solidFill>
                        <a:latin typeface="Cambria Math"/>
                      </a:rPr>
                      <m:t>𝟎</m:t>
                    </m:r>
                    <m:r>
                      <a:rPr lang="en-US" b="1" i="1" dirty="0">
                        <a:solidFill>
                          <a:srgbClr val="000000"/>
                        </a:solidFill>
                        <a:latin typeface="Cambria Math"/>
                      </a:rPr>
                      <m:t>,</m:t>
                    </m:r>
                    <m:r>
                      <a:rPr lang="en-US" b="1" i="1" dirty="0">
                        <a:solidFill>
                          <a:srgbClr val="0070C0"/>
                        </a:solidFill>
                        <a:latin typeface="Cambria Math"/>
                      </a:rPr>
                      <m:t>𝟎</m:t>
                    </m:r>
                    <m:r>
                      <a:rPr lang="en-US" b="1" i="1" dirty="0">
                        <a:solidFill>
                          <a:srgbClr val="000000"/>
                        </a:solidFill>
                        <a:latin typeface="Cambria Math"/>
                      </a:rPr>
                      <m:t>,</m:t>
                    </m:r>
                    <m:r>
                      <a:rPr lang="en-US" b="1" i="1" dirty="0">
                        <a:solidFill>
                          <a:srgbClr val="7030A0"/>
                        </a:solidFill>
                        <a:latin typeface="Cambria Math"/>
                      </a:rPr>
                      <m:t>𝟎</m:t>
                    </m:r>
                    <m:r>
                      <a:rPr lang="en-US" b="1" i="1" dirty="0">
                        <a:solidFill>
                          <a:srgbClr val="000000"/>
                        </a:solidFill>
                        <a:latin typeface="Cambria Math"/>
                      </a:rPr>
                      <m:t>). </m:t>
                    </m:r>
                  </m:oMath>
                </a14:m>
                <a:r>
                  <a:rPr lang="en-US" b="1" dirty="0">
                    <a:solidFill>
                      <a:srgbClr val="000000"/>
                    </a:solidFill>
                    <a:latin typeface="Segoe"/>
                  </a:rPr>
                  <a:t>						                  </a:t>
                </a:r>
                <a:r>
                  <a:rPr lang="en-US" b="1" i="1" dirty="0">
                    <a:solidFill>
                      <a:schemeClr val="tx1">
                        <a:lumMod val="50000"/>
                      </a:schemeClr>
                    </a:solidFill>
                    <a:latin typeface="Segoe"/>
                  </a:rPr>
                  <a:t>Initial states</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𝑻</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e>
                    </m:d>
                    <m:r>
                      <a:rPr lang="en-US" b="1" i="1" dirty="0">
                        <a:solidFill>
                          <a:srgbClr val="000000"/>
                        </a:solidFill>
                        <a:latin typeface="Cambria Math"/>
                      </a:rPr>
                      <m:t>, </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smtClean="0">
                        <a:solidFill>
                          <a:srgbClr val="000000"/>
                        </a:solidFill>
                        <a:latin typeface="Cambria Math"/>
                        <a:sym typeface="Symbol"/>
                      </a:rPr>
                      <m:t></m:t>
                    </m:r>
                    <m:r>
                      <a:rPr lang="en-US" b="1" i="1" dirty="0" smtClean="0">
                        <a:solidFill>
                          <a:srgbClr val="000000"/>
                        </a:solidFill>
                        <a:latin typeface="Cambria Math"/>
                      </a:rPr>
                      <m:t>𝑹</m:t>
                    </m:r>
                    <m:d>
                      <m:dPr>
                        <m:ctrlPr>
                          <a:rPr lang="en-US" b="1" i="1" dirty="0" smtClean="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9047B9">
                                <a:lumMod val="75000"/>
                              </a:srgbClr>
                            </a:solidFill>
                            <a:latin typeface="Cambria Math"/>
                          </a:rPr>
                          <m:t>’</m:t>
                        </m:r>
                      </m:e>
                    </m:d>
                    <m:r>
                      <a:rPr lang="en-US" b="1" i="1" dirty="0" smtClean="0">
                        <a:solidFill>
                          <a:srgbClr val="000000"/>
                        </a:solidFill>
                        <a:latin typeface="Cambria Math"/>
                        <a:sym typeface="Symbol"/>
                      </a:rPr>
                      <m:t>  </m:t>
                    </m:r>
                  </m:oMath>
                </a14:m>
                <a:r>
                  <a:rPr lang="en-US" b="1" i="1" dirty="0" smtClean="0">
                    <a:solidFill>
                      <a:schemeClr val="tx1">
                        <a:lumMod val="50000"/>
                      </a:schemeClr>
                    </a:solidFill>
                    <a:latin typeface="Segoe"/>
                  </a:rPr>
                  <a:t>        Reachable </a:t>
                </a:r>
                <a:r>
                  <a:rPr lang="en-US" b="1" i="1" dirty="0">
                    <a:solidFill>
                      <a:schemeClr val="tx1">
                        <a:lumMod val="50000"/>
                      </a:schemeClr>
                    </a:solidFill>
                    <a:latin typeface="Segoe"/>
                  </a:rPr>
                  <a:t>states </a:t>
                </a:r>
                <a:endParaRPr lang="en-US" b="1" dirty="0">
                  <a:solidFill>
                    <a:srgbClr val="000000"/>
                  </a:solidFill>
                  <a:latin typeface="Segoe"/>
                </a:endParaRPr>
              </a:p>
              <a:p>
                <a:pPr>
                  <a:lnSpc>
                    <a:spcPct val="90000"/>
                  </a:lnSpc>
                  <a:spcBef>
                    <a:spcPct val="20000"/>
                  </a:spcBef>
                  <a:buSzPct val="90000"/>
                </a:pPr>
                <a14:m>
                  <m:oMath xmlns:m="http://schemas.openxmlformats.org/officeDocument/2006/math">
                    <m:r>
                      <a:rPr lang="en-US" b="1" i="1" dirty="0" smtClean="0">
                        <a:solidFill>
                          <a:srgbClr val="000000"/>
                        </a:solidFill>
                        <a:latin typeface="Cambria Math"/>
                      </a:rPr>
                      <m:t>𝑹</m:t>
                    </m:r>
                    <m:d>
                      <m:dPr>
                        <m:ctrlPr>
                          <a:rPr lang="en-US" b="1" i="1" dirty="0" smtClean="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smtClean="0">
                            <a:solidFill>
                              <a:srgbClr val="0070C0"/>
                            </a:solidFill>
                            <a:latin typeface="Cambria Math"/>
                          </a:rPr>
                          <m:t>𝒀</m:t>
                        </m:r>
                        <m:r>
                          <a:rPr lang="en-US" b="1" i="1" dirty="0" smtClean="0">
                            <a:solidFill>
                              <a:srgbClr val="0070C0"/>
                            </a:solidFill>
                            <a:latin typeface="Cambria Math"/>
                          </a:rPr>
                          <m:t>𝟏</m:t>
                        </m:r>
                        <m:r>
                          <a:rPr lang="en-US" b="1" i="1" dirty="0" smtClean="0">
                            <a:solidFill>
                              <a:srgbClr val="000000"/>
                            </a:solidFill>
                            <a:latin typeface="Cambria Math"/>
                          </a:rPr>
                          <m:t>,</m:t>
                        </m:r>
                        <m:r>
                          <a:rPr lang="en-US" b="1" i="1" dirty="0" smtClean="0">
                            <a:solidFill>
                              <a:srgbClr val="9047B9">
                                <a:lumMod val="75000"/>
                              </a:srgbClr>
                            </a:solidFill>
                            <a:latin typeface="Cambria Math"/>
                          </a:rPr>
                          <m:t>𝒀</m:t>
                        </m:r>
                        <m:r>
                          <a:rPr lang="en-US" b="1" i="1" dirty="0" smtClean="0">
                            <a:solidFill>
                              <a:srgbClr val="9047B9">
                                <a:lumMod val="75000"/>
                              </a:srgbClr>
                            </a:solidFill>
                            <a:latin typeface="Cambria Math"/>
                          </a:rPr>
                          <m:t>𝟐</m:t>
                        </m:r>
                      </m:e>
                    </m:d>
                    <m:r>
                      <a:rPr lang="en-US" b="1" i="1" dirty="0" smtClean="0">
                        <a:solidFill>
                          <a:srgbClr val="000000"/>
                        </a:solidFill>
                        <a:latin typeface="Cambria Math"/>
                      </a:rPr>
                      <m:t> </m:t>
                    </m:r>
                    <m:r>
                      <a:rPr lang="en-US" b="1" i="1" dirty="0">
                        <a:solidFill>
                          <a:srgbClr val="000000"/>
                        </a:solidFill>
                        <a:latin typeface="Cambria Math"/>
                        <a:sym typeface="Symbol"/>
                      </a:rPr>
                      <m:t></m:t>
                    </m:r>
                    <m:r>
                      <a:rPr lang="en-US" b="1" i="1" dirty="0" smtClean="0">
                        <a:solidFill>
                          <a:srgbClr val="000000"/>
                        </a:solidFill>
                        <a:latin typeface="Cambria Math"/>
                        <a:sym typeface="Symbol"/>
                      </a:rPr>
                      <m:t> </m:t>
                    </m:r>
                    <m:r>
                      <a:rPr lang="en-US" b="1" i="1" dirty="0">
                        <a:solidFill>
                          <a:schemeClr val="bg1"/>
                        </a:solidFill>
                        <a:latin typeface="Cambria Math"/>
                      </a:rPr>
                      <m:t>¬</m:t>
                    </m:r>
                    <m:d>
                      <m:dPr>
                        <m:ctrlPr>
                          <a:rPr lang="en-US" b="1" i="1" dirty="0">
                            <a:solidFill>
                              <a:schemeClr val="bg1"/>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00B050"/>
                            </a:solidFill>
                            <a:latin typeface="Cambria Math"/>
                          </a:rPr>
                          <m:t>𝟐</m:t>
                        </m:r>
                        <m:r>
                          <a:rPr lang="en-US" b="1" i="1" dirty="0">
                            <a:solidFill>
                              <a:schemeClr val="bg1"/>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FF0000"/>
                            </a:solidFill>
                            <a:latin typeface="Cambria Math"/>
                          </a:rPr>
                          <m:t>𝟐</m:t>
                        </m:r>
                      </m:e>
                    </m:d>
                    <m:r>
                      <a:rPr lang="en-US" b="1" i="1" dirty="0">
                        <a:solidFill>
                          <a:srgbClr val="000000"/>
                        </a:solidFill>
                        <a:latin typeface="Cambria Math"/>
                      </a:rPr>
                      <m:t>.</m:t>
                    </m:r>
                  </m:oMath>
                </a14:m>
                <a:r>
                  <a:rPr lang="en-US" b="1" dirty="0">
                    <a:solidFill>
                      <a:srgbClr val="000000"/>
                    </a:solidFill>
                    <a:latin typeface="Segoe"/>
                  </a:rPr>
                  <a:t>		</a:t>
                </a:r>
                <a:r>
                  <a:rPr lang="en-US" b="1" dirty="0" smtClean="0">
                    <a:solidFill>
                      <a:srgbClr val="000000"/>
                    </a:solidFill>
                    <a:latin typeface="Segoe"/>
                  </a:rPr>
                  <a:t>       </a:t>
                </a:r>
                <a:r>
                  <a:rPr lang="en-US" b="1" i="1" dirty="0" smtClean="0">
                    <a:solidFill>
                      <a:schemeClr val="tx1">
                        <a:lumMod val="50000"/>
                      </a:schemeClr>
                    </a:solidFill>
                    <a:latin typeface="Segoe"/>
                  </a:rPr>
                  <a:t>Unsafe </a:t>
                </a:r>
                <a:r>
                  <a:rPr lang="en-US" b="1" i="1" dirty="0">
                    <a:solidFill>
                      <a:schemeClr val="tx1">
                        <a:lumMod val="50000"/>
                      </a:schemeClr>
                    </a:solidFill>
                    <a:latin typeface="Segoe"/>
                  </a:rPr>
                  <a:t>state </a:t>
                </a:r>
                <a:r>
                  <a:rPr lang="en-US" b="1" i="1" dirty="0" smtClean="0">
                    <a:solidFill>
                      <a:schemeClr val="tx1">
                        <a:lumMod val="50000"/>
                      </a:schemeClr>
                    </a:solidFill>
                    <a:latin typeface="Segoe"/>
                  </a:rPr>
                  <a:t>is unreachable</a:t>
                </a:r>
                <a:endParaRPr lang="en-US" b="1" i="1" dirty="0">
                  <a:solidFill>
                    <a:schemeClr val="tx1">
                      <a:lumMod val="50000"/>
                    </a:schemeClr>
                  </a:solidFill>
                  <a:latin typeface="Segoe"/>
                </a:endParaRPr>
              </a:p>
              <a:p>
                <a:pPr lvl="0">
                  <a:spcBef>
                    <a:spcPct val="20000"/>
                  </a:spcBef>
                  <a:buSzPct val="90000"/>
                </a:pPr>
                <a:r>
                  <a:rPr lang="en-US" b="1" dirty="0" smtClean="0">
                    <a:solidFill>
                      <a:srgbClr val="000000"/>
                    </a:solidFill>
                    <a:latin typeface="Segoe"/>
                  </a:rPr>
                  <a:t>	</a:t>
                </a:r>
                <a:endParaRPr lang="en-US" b="1" dirty="0">
                  <a:solidFill>
                    <a:srgbClr val="000000"/>
                  </a:solidFill>
                  <a:latin typeface="Segoe"/>
                </a:endParaRPr>
              </a:p>
              <a:p>
                <a:pPr lvl="0">
                  <a:spcBef>
                    <a:spcPct val="20000"/>
                  </a:spcBef>
                  <a:buSzPct val="90000"/>
                </a:pPr>
                <a:r>
                  <a:rPr lang="en-US" b="1" dirty="0" err="1" smtClean="0">
                    <a:solidFill>
                      <a:srgbClr val="000000"/>
                    </a:solidFill>
                    <a:latin typeface="Segoe"/>
                  </a:rPr>
                  <a:t>Unsat</a:t>
                </a:r>
                <a:r>
                  <a:rPr lang="en-US" b="1" dirty="0" smtClean="0">
                    <a:solidFill>
                      <a:srgbClr val="000000"/>
                    </a:solidFill>
                    <a:latin typeface="Segoe"/>
                  </a:rPr>
                  <a:t> proof uses T-lemmas				</a:t>
                </a:r>
              </a:p>
              <a:p>
                <a:pPr lvl="0">
                  <a:spcBef>
                    <a:spcPct val="20000"/>
                  </a:spcBef>
                  <a:buSzPct val="90000"/>
                </a:pPr>
                <a:endParaRPr lang="en-US" b="1" i="1" dirty="0">
                  <a:solidFill>
                    <a:srgbClr val="000000"/>
                  </a:solidFill>
                  <a:latin typeface="Segoe"/>
                </a:endParaRPr>
              </a:p>
              <a:p>
                <a:pPr lvl="0">
                  <a:spcBef>
                    <a:spcPct val="20000"/>
                  </a:spcBef>
                  <a:buSzPct val="90000"/>
                </a:pPr>
                <a14:m>
                  <m:oMathPara xmlns:m="http://schemas.openxmlformats.org/officeDocument/2006/math">
                    <m:oMathParaPr>
                      <m:jc m:val="centerGroup"/>
                    </m:oMathParaPr>
                    <m:oMath xmlns:m="http://schemas.openxmlformats.org/officeDocument/2006/math">
                      <m:d>
                        <m:dPr>
                          <m:ctrlPr>
                            <a:rPr lang="en-US" b="1" i="1" smtClean="0">
                              <a:solidFill>
                                <a:srgbClr val="000000"/>
                              </a:solidFill>
                              <a:latin typeface="Cambria Math" panose="02040503050406030204" pitchFamily="18" charset="0"/>
                            </a:rPr>
                          </m:ctrlPr>
                        </m:dPr>
                        <m:e>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smtClean="0">
                                      <a:solidFill>
                                        <a:srgbClr val="000000"/>
                                      </a:solidFill>
                                      <a:latin typeface="Cambria Math"/>
                                    </a:rPr>
                                    <m:t>𝟓</m:t>
                                  </m:r>
                                  <m:r>
                                    <a:rPr lang="en-US" b="1" i="1">
                                      <a:solidFill>
                                        <a:srgbClr val="000000"/>
                                      </a:solidFill>
                                      <a:latin typeface="Cambria Math"/>
                                    </a:rPr>
                                    <m:t>&gt;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𝟑</m:t>
                                  </m:r>
                                  <m:r>
                                    <a:rPr lang="en-US" b="1" i="1">
                                      <a:solidFill>
                                        <a:srgbClr val="000000"/>
                                      </a:solidFill>
                                      <a:latin typeface="Cambria Math"/>
                                    </a:rPr>
                                    <m:t>&lt;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e>
                              </m:groupChr>
                            </m:e>
                            <m:lim>
                              <m:r>
                                <a:rPr lang="en-US" b="1" i="1" smtClean="0">
                                  <a:solidFill>
                                    <a:srgbClr val="000000"/>
                                  </a:solidFill>
                                  <a:latin typeface="Cambria Math"/>
                                </a:rPr>
                                <m:t>𝑭𝒓𝒐𝒎</m:t>
                              </m:r>
                              <m:r>
                                <a:rPr lang="en-US" b="1" i="1" smtClean="0">
                                  <a:solidFill>
                                    <a:srgbClr val="000000"/>
                                  </a:solidFill>
                                  <a:latin typeface="Cambria Math"/>
                                </a:rPr>
                                <m:t> ¬</m:t>
                              </m:r>
                              <m:r>
                                <m:rPr>
                                  <m:nor/>
                                </m:rPr>
                                <a:rPr lang="en-US" b="1" dirty="0">
                                  <a:solidFill>
                                    <a:srgbClr val="000000"/>
                                  </a:solidFill>
                                  <a:latin typeface="Brush Script MT" pitchFamily="66" charset="0"/>
                                </a:rPr>
                                <m:t>M</m:t>
                              </m:r>
                            </m:lim>
                          </m:limLow>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&gt;</m:t>
                                  </m:r>
                                  <m:r>
                                    <a:rPr lang="en-US" b="1" i="1">
                                      <a:solidFill>
                                        <a:srgbClr val="000000"/>
                                      </a:solidFill>
                                      <a:latin typeface="Cambria Math"/>
                                    </a:rPr>
                                    <m:t>𝟐</m:t>
                                  </m:r>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&gt;</m:t>
                                  </m:r>
                                  <m:r>
                                    <a:rPr lang="en-US" b="1" i="1" smtClean="0">
                                      <a:solidFill>
                                        <a:srgbClr val="000000"/>
                                      </a:solidFill>
                                      <a:latin typeface="Cambria Math"/>
                                    </a:rPr>
                                    <m:t>𝟏</m:t>
                                  </m:r>
                                </m:e>
                              </m:groupChr>
                            </m:e>
                            <m:lim>
                              <m:r>
                                <a:rPr lang="en-US" b="1" i="1" smtClean="0">
                                  <a:solidFill>
                                    <a:srgbClr val="000000"/>
                                  </a:solidFill>
                                  <a:latin typeface="Cambria Math"/>
                                </a:rPr>
                                <m:t>𝑭𝒓𝒐𝒎</m:t>
                              </m:r>
                              <m:r>
                                <a:rPr lang="en-US" b="1" i="1" smtClean="0">
                                  <a:solidFill>
                                    <a:srgbClr val="000000"/>
                                  </a:solidFill>
                                  <a:latin typeface="Cambria Math"/>
                                </a:rPr>
                                <m:t> ¬</m:t>
                              </m:r>
                              <m:r>
                                <a:rPr lang="en-US" b="1" i="1" smtClean="0">
                                  <a:solidFill>
                                    <a:srgbClr val="000000"/>
                                  </a:solidFill>
                                  <a:latin typeface="Cambria Math"/>
                                </a:rPr>
                                <m:t>𝑷𝒓𝒆</m:t>
                              </m:r>
                            </m:lim>
                          </m:limLow>
                        </m:e>
                      </m:d>
                    </m:oMath>
                  </m:oMathPara>
                </a14:m>
                <a:endParaRPr lang="en-US" b="1" dirty="0" smtClean="0">
                  <a:solidFill>
                    <a:srgbClr val="000000"/>
                  </a:solidFill>
                  <a:latin typeface="Segoe"/>
                </a:endParaRPr>
              </a:p>
              <a:p>
                <a:pPr lvl="0">
                  <a:spcBef>
                    <a:spcPct val="20000"/>
                  </a:spcBef>
                  <a:buSzPct val="90000"/>
                </a:pPr>
                <a:endParaRPr lang="en-US" b="1" dirty="0">
                  <a:solidFill>
                    <a:srgbClr val="000000"/>
                  </a:solidFill>
                  <a:latin typeface="Segoe"/>
                </a:endParaRPr>
              </a:p>
              <a:p>
                <a:pPr lvl="0">
                  <a:spcBef>
                    <a:spcPct val="20000"/>
                  </a:spcBef>
                  <a:buSzPct val="90000"/>
                </a:pPr>
                <a:r>
                  <a:rPr lang="en-US" b="1" dirty="0" smtClean="0">
                    <a:solidFill>
                      <a:srgbClr val="000000"/>
                    </a:solidFill>
                    <a:latin typeface="Segoe"/>
                  </a:rPr>
                  <a:t>		</a:t>
                </a:r>
                <a:r>
                  <a:rPr lang="en-US" b="1" dirty="0">
                    <a:solidFill>
                      <a:srgbClr val="000000"/>
                    </a:solidFill>
                  </a:rPr>
                  <a:t> </a:t>
                </a:r>
                <a14:m>
                  <m:oMath xmlns:m="http://schemas.openxmlformats.org/officeDocument/2006/math">
                    <m:m>
                      <m:mPr>
                        <m:mcs>
                          <m:mc>
                            <m:mcPr>
                              <m:count m:val="1"/>
                              <m:mcJc m:val="center"/>
                            </m:mcPr>
                          </m:mc>
                        </m:mcs>
                        <m:ctrlPr>
                          <a:rPr lang="en-US" b="1" i="1" smtClean="0">
                            <a:solidFill>
                              <a:srgbClr val="000000"/>
                            </a:solidFill>
                            <a:latin typeface="Cambria Math" panose="02040503050406030204" pitchFamily="18" charset="0"/>
                          </a:rPr>
                        </m:ctrlPr>
                      </m:mPr>
                      <m:mr>
                        <m:e>
                          <m:r>
                            <m:rPr>
                              <m:brk m:alnAt="7"/>
                            </m:rPr>
                            <a:rPr lang="en-US" b="1" i="1" smtClean="0">
                              <a:solidFill>
                                <a:srgbClr val="000000"/>
                              </a:solidFill>
                              <a:latin typeface="Cambria Math"/>
                            </a:rPr>
                            <m:t>𝟐</m:t>
                          </m:r>
                          <m:r>
                            <a:rPr lang="en-US" b="1" i="1" smtClean="0">
                              <a:solidFill>
                                <a:srgbClr val="000000"/>
                              </a:solidFill>
                              <a:latin typeface="Cambria Math"/>
                            </a:rPr>
                            <m:t>⋅</m:t>
                          </m:r>
                          <m:d>
                            <m:dPr>
                              <m:ctrlPr>
                                <a:rPr lang="en-US" b="1" i="1">
                                  <a:solidFill>
                                    <a:srgbClr val="000000"/>
                                  </a:solidFill>
                                  <a:latin typeface="Cambria Math" panose="02040503050406030204" pitchFamily="18" charset="0"/>
                                </a:rPr>
                              </m:ctrlPr>
                            </m:dPr>
                            <m:e>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𝟓</m:t>
                              </m:r>
                            </m:e>
                          </m:d>
                        </m:e>
                      </m:mr>
                      <m:mr>
                        <m:e>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𝒙</m:t>
                              </m:r>
                            </m:e>
                            <m:sub>
                              <m:r>
                                <a:rPr lang="en-US" b="1" i="1" smtClean="0">
                                  <a:solidFill>
                                    <a:srgbClr val="000000"/>
                                  </a:solidFill>
                                  <a:latin typeface="Cambria Math"/>
                                </a:rPr>
                                <m:t>𝟑</m:t>
                              </m:r>
                            </m:sub>
                          </m:sSub>
                          <m:r>
                            <a:rPr lang="en-US" b="1" i="1" smtClean="0">
                              <a:solidFill>
                                <a:srgbClr val="000000"/>
                              </a:solidFill>
                              <a:latin typeface="Cambria Math"/>
                            </a:rPr>
                            <m:t>≤</m:t>
                          </m:r>
                          <m:r>
                            <a:rPr lang="en-US" b="1" i="1" smtClean="0">
                              <a:solidFill>
                                <a:srgbClr val="000000"/>
                              </a:solidFill>
                              <a:latin typeface="Cambria Math"/>
                            </a:rPr>
                            <m:t>𝟑</m:t>
                          </m:r>
                        </m:e>
                      </m:mr>
                      <m:mr>
                        <m:e>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smtClean="0">
                                  <a:solidFill>
                                    <a:srgbClr val="000000"/>
                                  </a:solidFill>
                                  <a:latin typeface="Cambria Math"/>
                                </a:rPr>
                                <m:t>⋅(</m:t>
                              </m:r>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m:t>
                          </m:r>
                          <m:r>
                            <a:rPr lang="en-US" b="1" i="1">
                              <a:solidFill>
                                <a:srgbClr val="000000"/>
                              </a:solidFill>
                              <a:latin typeface="Cambria Math"/>
                            </a:rPr>
                            <m:t>𝟐</m:t>
                          </m:r>
                          <m:r>
                            <a:rPr lang="en-US" b="1" i="1" smtClean="0">
                              <a:solidFill>
                                <a:srgbClr val="000000"/>
                              </a:solidFill>
                              <a:latin typeface="Cambria Math"/>
                            </a:rPr>
                            <m:t>)</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m:t>
                          </m:r>
                          <m:r>
                            <a:rPr lang="en-US" b="1" i="1">
                              <a:solidFill>
                                <a:srgbClr val="000000"/>
                              </a:solidFill>
                              <a:latin typeface="Cambria Math"/>
                            </a:rPr>
                            <m:t>𝟏</m:t>
                          </m:r>
                        </m:e>
                      </m:mr>
                      <m:mr>
                        <m:e/>
                      </m:mr>
                    </m:m>
                  </m:oMath>
                </a14:m>
                <a:r>
                  <a:rPr lang="en-US" b="1" dirty="0" smtClean="0">
                    <a:solidFill>
                      <a:srgbClr val="000000"/>
                    </a:solidFill>
                  </a:rPr>
                  <a:t> 		</a:t>
                </a:r>
                <a:r>
                  <a:rPr lang="en-US" b="1" dirty="0">
                    <a:solidFill>
                      <a:srgbClr val="000000"/>
                    </a:solidFill>
                  </a:rPr>
                  <a:t> </a:t>
                </a:r>
                <a14:m>
                  <m:oMath xmlns:m="http://schemas.openxmlformats.org/officeDocument/2006/math">
                    <m:m>
                      <m:mPr>
                        <m:mcs>
                          <m:mc>
                            <m:mcPr>
                              <m:count m:val="1"/>
                              <m:mcJc m:val="center"/>
                            </m:mcPr>
                          </m:mc>
                        </m:mcs>
                        <m:ctrlPr>
                          <a:rPr lang="en-US" b="1" i="1">
                            <a:solidFill>
                              <a:srgbClr val="000000"/>
                            </a:solidFill>
                            <a:latin typeface="Cambria Math" panose="02040503050406030204" pitchFamily="18" charset="0"/>
                          </a:rPr>
                        </m:ctrlPr>
                      </m:mPr>
                      <m:mr>
                        <m:e>
                          <m:r>
                            <a:rPr lang="en-US" b="1" i="1">
                              <a:solidFill>
                                <a:srgbClr val="000000"/>
                              </a:solidFill>
                              <a:latin typeface="Cambria Math"/>
                            </a:rPr>
                            <m:t>−</m:t>
                          </m:r>
                          <m:r>
                            <a:rPr lang="en-US" b="1" i="1">
                              <a:solidFill>
                                <a:srgbClr val="000000"/>
                              </a:solidFill>
                              <a:latin typeface="Cambria Math"/>
                            </a:rPr>
                            <m:t>𝟐</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𝟏𝟎</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a:solidFill>
                                <a:srgbClr val="000000"/>
                              </a:solidFill>
                              <a:latin typeface="Cambria Math"/>
                            </a:rPr>
                            <m:t>≤</m:t>
                          </m:r>
                          <m:r>
                            <a:rPr lang="en-US" b="1" i="1">
                              <a:solidFill>
                                <a:srgbClr val="000000"/>
                              </a:solidFill>
                              <a:latin typeface="Cambria Math"/>
                            </a:rPr>
                            <m:t>𝟑</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r>
                            <a:rPr lang="en-US" b="1" i="1" smtClean="0">
                              <a:solidFill>
                                <a:srgbClr val="000000"/>
                              </a:solidFill>
                              <a:latin typeface="Cambria Math"/>
                            </a:rPr>
                            <m:t>𝟒</m:t>
                          </m:r>
                        </m:e>
                      </m:mr>
                      <m:mr>
                        <m:e>
                          <m:eqArr>
                            <m:eqArrPr>
                              <m:ctrlPr>
                                <a:rPr lang="en-US" b="1" i="1">
                                  <a:solidFill>
                                    <a:srgbClr val="000000"/>
                                  </a:solidFill>
                                  <a:latin typeface="Cambria Math" panose="02040503050406030204" pitchFamily="18" charset="0"/>
                                </a:rPr>
                              </m:ctrlPr>
                            </m:eqAr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a:solidFill>
                                    <a:srgbClr val="000000"/>
                                  </a:solidFill>
                                  <a:latin typeface="Cambria Math"/>
                                </a:rPr>
                                <m:t>≤</m:t>
                              </m:r>
                              <m:r>
                                <a:rPr lang="en-US" b="1" i="1">
                                  <a:solidFill>
                                    <a:srgbClr val="000000"/>
                                  </a:solidFill>
                                  <a:latin typeface="Cambria Math"/>
                                </a:rPr>
                                <m:t>𝟏</m:t>
                              </m:r>
                            </m:e>
                            <m:e>
                              <m:r>
                                <a:rPr lang="en-US" b="1" i="1">
                                  <a:solidFill>
                                    <a:srgbClr val="000000"/>
                                  </a:solidFill>
                                  <a:latin typeface="Cambria Math"/>
                                  <a:ea typeface="Cambria Math"/>
                                </a:rPr>
                                <m:t>−</m:t>
                              </m:r>
                              <m:r>
                                <a:rPr lang="en-US" b="1" i="1" smtClean="0">
                                  <a:solidFill>
                                    <a:srgbClr val="000000"/>
                                  </a:solidFill>
                                  <a:latin typeface="Cambria Math"/>
                                  <a:ea typeface="Cambria Math"/>
                                </a:rPr>
                                <m:t>−−−−−</m:t>
                              </m:r>
                            </m:e>
                          </m:eqArr>
                        </m:e>
                      </m:mr>
                      <m:mr>
                        <m:e>
                          <m:r>
                            <a:rPr lang="en-US" b="1" i="1" smtClean="0">
                              <a:solidFill>
                                <a:srgbClr val="000000"/>
                              </a:solidFill>
                              <a:latin typeface="Cambria Math"/>
                            </a:rPr>
                            <m:t>𝟎</m:t>
                          </m:r>
                          <m:r>
                            <a:rPr lang="en-US" b="1" i="1" smtClean="0">
                              <a:solidFill>
                                <a:srgbClr val="000000"/>
                              </a:solidFill>
                              <a:latin typeface="Cambria Math"/>
                            </a:rPr>
                            <m:t>≤−</m:t>
                          </m:r>
                          <m:r>
                            <a:rPr lang="en-US" b="1" i="1" smtClean="0">
                              <a:solidFill>
                                <a:srgbClr val="000000"/>
                              </a:solidFill>
                              <a:latin typeface="Cambria Math"/>
                            </a:rPr>
                            <m:t>𝟐</m:t>
                          </m:r>
                        </m:e>
                      </m:mr>
                    </m:m>
                  </m:oMath>
                </a14:m>
                <a:r>
                  <a:rPr lang="en-US" b="1" dirty="0">
                    <a:solidFill>
                      <a:srgbClr val="000000"/>
                    </a:solidFill>
                  </a:rPr>
                  <a:t> </a:t>
                </a:r>
                <a14:m>
                  <m:oMath xmlns:m="http://schemas.openxmlformats.org/officeDocument/2006/math">
                    <m:sSub>
                      <m:sSubPr>
                        <m:ctrlPr>
                          <a:rPr lang="en-US" b="1" i="1">
                            <a:solidFill>
                              <a:srgbClr val="000000"/>
                            </a:solidFill>
                            <a:latin typeface="Cambria Math" panose="02040503050406030204" pitchFamily="18" charset="0"/>
                          </a:rPr>
                        </m:ctrlPr>
                      </m:sSubPr>
                      <m:e>
                        <m:r>
                          <a:rPr lang="en-US" b="1" i="0" smtClean="0">
                            <a:solidFill>
                              <a:srgbClr val="000000"/>
                            </a:solidFill>
                            <a:latin typeface="Cambria Math"/>
                          </a:rPr>
                          <m:t>        </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0" smtClean="0">
                                    <a:solidFill>
                                      <a:srgbClr val="000000"/>
                                    </a:solidFill>
                                    <a:latin typeface="Cambria Math"/>
                                  </a:rPr>
                                  <m:t>𝟐</m:t>
                                </m:r>
                                <m:sSub>
                                  <m:sSubPr>
                                    <m:ctrlPr>
                                      <a:rPr lang="en-US" b="1" i="1" smtClean="0">
                                        <a:solidFill>
                                          <a:srgbClr val="000000"/>
                                        </a:solidFill>
                                        <a:latin typeface="Cambria Math" panose="02040503050406030204" pitchFamily="18" charset="0"/>
                                      </a:rPr>
                                    </m:ctrlPr>
                                  </m:sSubPr>
                                  <m:e>
                                    <m:r>
                                      <a:rPr lang="en-US" b="1" i="0" smtClean="0">
                                        <a:solidFill>
                                          <a:srgbClr val="000000"/>
                                        </a:solidFill>
                                        <a:latin typeface="Cambria Math"/>
                                      </a:rPr>
                                      <m:t>𝐱</m:t>
                                    </m:r>
                                  </m:e>
                                  <m:sub>
                                    <m:r>
                                      <a:rPr lang="en-US" b="1" i="0" smtClean="0">
                                        <a:solidFill>
                                          <a:srgbClr val="000000"/>
                                        </a:solidFill>
                                        <a:latin typeface="Cambria Math"/>
                                      </a:rPr>
                                      <m:t>𝟏</m:t>
                                    </m:r>
                                  </m:sub>
                                </m:sSub>
                                <m:r>
                                  <a:rPr lang="en-US" b="1" i="0" smtClean="0">
                                    <a:solidFill>
                                      <a:srgbClr val="000000"/>
                                    </a:solidFill>
                                    <a:latin typeface="Cambria Math"/>
                                  </a:rPr>
                                  <m:t>−</m:t>
                                </m:r>
                                <m:sSub>
                                  <m:sSubPr>
                                    <m:ctrlPr>
                                      <a:rPr lang="en-US" b="1" i="1" smtClean="0">
                                        <a:solidFill>
                                          <a:srgbClr val="000000"/>
                                        </a:solidFill>
                                        <a:latin typeface="Cambria Math" panose="02040503050406030204" pitchFamily="18" charset="0"/>
                                      </a:rPr>
                                    </m:ctrlPr>
                                  </m:sSubPr>
                                  <m:e>
                                    <m:r>
                                      <a:rPr lang="en-US" b="1" i="0" smtClean="0">
                                        <a:solidFill>
                                          <a:srgbClr val="000000"/>
                                        </a:solidFill>
                                        <a:latin typeface="Cambria Math"/>
                                      </a:rPr>
                                      <m:t>𝐱</m:t>
                                    </m:r>
                                  </m:e>
                                  <m:sub>
                                    <m:r>
                                      <a:rPr lang="en-US" b="1" i="0" smtClean="0">
                                        <a:solidFill>
                                          <a:srgbClr val="000000"/>
                                        </a:solidFill>
                                        <a:latin typeface="Cambria Math"/>
                                      </a:rPr>
                                      <m:t>𝟑</m:t>
                                    </m:r>
                                  </m:sub>
                                </m:sSub>
                                <m:r>
                                  <a:rPr lang="en-US" b="1" i="1" smtClean="0">
                                    <a:solidFill>
                                      <a:srgbClr val="000000"/>
                                    </a:solidFill>
                                    <a:latin typeface="Cambria Math"/>
                                  </a:rPr>
                                  <m:t>≤</m:t>
                                </m:r>
                                <m:r>
                                  <a:rPr lang="en-US" b="1" i="1" smtClean="0">
                                    <a:solidFill>
                                      <a:srgbClr val="000000"/>
                                    </a:solidFill>
                                    <a:latin typeface="Cambria Math"/>
                                  </a:rPr>
                                  <m:t>𝟓</m:t>
                                </m:r>
                              </m:e>
                            </m:groupChr>
                          </m:e>
                          <m:lim>
                            <m:eqArr>
                              <m:eqArrPr>
                                <m:ctrlPr>
                                  <a:rPr lang="en-US" b="1" i="1" smtClean="0">
                                    <a:solidFill>
                                      <a:srgbClr val="000000"/>
                                    </a:solidFill>
                                    <a:latin typeface="Cambria Math" panose="02040503050406030204" pitchFamily="18" charset="0"/>
                                  </a:rPr>
                                </m:ctrlPr>
                              </m:eqArrPr>
                              <m:e>
                                <m:r>
                                  <a:rPr lang="en-US" b="1" i="0" smtClean="0">
                                    <a:solidFill>
                                      <a:srgbClr val="000000"/>
                                    </a:solidFill>
                                    <a:latin typeface="Cambria Math"/>
                                  </a:rPr>
                                  <m:t>𝐁𝐥𝐨𝐜𝐤</m:t>
                                </m:r>
                                <m:r>
                                  <a:rPr lang="en-US" b="1" i="0" smtClean="0">
                                    <a:solidFill>
                                      <a:srgbClr val="000000"/>
                                    </a:solidFill>
                                    <a:latin typeface="Cambria Math"/>
                                  </a:rPr>
                                  <m:t> </m:t>
                                </m:r>
                                <m:r>
                                  <a:rPr lang="en-US" b="1" i="0" smtClean="0">
                                    <a:solidFill>
                                      <a:srgbClr val="000000"/>
                                    </a:solidFill>
                                    <a:latin typeface="Cambria Math"/>
                                  </a:rPr>
                                  <m:t>𝐚𝐧𝐲</m:t>
                                </m:r>
                                <m:r>
                                  <a:rPr lang="en-US" b="1" i="0" smtClean="0">
                                    <a:solidFill>
                                      <a:srgbClr val="000000"/>
                                    </a:solidFill>
                                    <a:latin typeface="Cambria Math"/>
                                  </a:rPr>
                                  <m:t> </m:t>
                                </m:r>
                                <m:r>
                                  <a:rPr lang="en-US" b="1" i="0" smtClean="0">
                                    <a:solidFill>
                                      <a:srgbClr val="000000"/>
                                    </a:solidFill>
                                    <a:latin typeface="Cambria Math"/>
                                  </a:rPr>
                                  <m:t>𝐦𝐨𝐝𝐞𝐥</m:t>
                                </m:r>
                              </m:e>
                              <m:e>
                                <m:r>
                                  <a:rPr lang="en-US" b="1" i="1" smtClean="0">
                                    <a:solidFill>
                                      <a:srgbClr val="000000"/>
                                    </a:solidFill>
                                    <a:latin typeface="Cambria Math"/>
                                  </a:rPr>
                                  <m:t>𝒔𝒂𝒕𝒊𝒔𝒇𝒚𝒊𝒏𝒈</m:t>
                                </m:r>
                                <m:r>
                                  <a:rPr lang="en-US" b="1" i="1" smtClean="0">
                                    <a:solidFill>
                                      <a:srgbClr val="000000"/>
                                    </a:solidFill>
                                    <a:latin typeface="Cambria Math"/>
                                  </a:rPr>
                                  <m:t> </m:t>
                                </m:r>
                                <m:r>
                                  <a:rPr lang="en-US" b="1" i="0" smtClean="0">
                                    <a:solidFill>
                                      <a:srgbClr val="000000"/>
                                    </a:solidFill>
                                    <a:latin typeface="Cambria Math"/>
                                  </a:rPr>
                                  <m:t>𝐭𝐡𝐢𝐬</m:t>
                                </m:r>
                                <m:r>
                                  <a:rPr lang="en-US" b="1" i="0" smtClean="0">
                                    <a:solidFill>
                                      <a:srgbClr val="000000"/>
                                    </a:solidFill>
                                    <a:latin typeface="Cambria Math"/>
                                  </a:rPr>
                                  <m:t> </m:t>
                                </m:r>
                              </m:e>
                            </m:eqArr>
                          </m:lim>
                        </m:limLow>
                      </m:e>
                      <m:sub/>
                    </m:sSub>
                  </m:oMath>
                </a14:m>
                <a:endParaRPr lang="en-US" b="1" dirty="0" smtClean="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5074081"/>
              </a:xfrm>
              <a:prstGeom prst="rect">
                <a:avLst/>
              </a:prstGeom>
              <a:blipFill rotWithShape="1">
                <a:blip r:embed="rId2"/>
                <a:stretch>
                  <a:fillRect l="-998" t="-841" r="-732"/>
                </a:stretch>
              </a:blipFill>
            </p:spPr>
            <p:txBody>
              <a:bodyPr/>
              <a:lstStyle/>
              <a:p>
                <a:r>
                  <a:rPr lang="en-US">
                    <a:noFill/>
                  </a:rPr>
                  <a:t> </a:t>
                </a:r>
              </a:p>
            </p:txBody>
          </p:sp>
        </mc:Fallback>
      </mc:AlternateContent>
      <p:sp>
        <p:nvSpPr>
          <p:cNvPr id="5" name="Right Brace 4"/>
          <p:cNvSpPr/>
          <p:nvPr/>
        </p:nvSpPr>
        <p:spPr>
          <a:xfrm>
            <a:off x="6172200" y="5381625"/>
            <a:ext cx="304800" cy="60960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6131618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PDR(LRA): </a:t>
            </a:r>
            <a:r>
              <a:rPr lang="en-US" sz="4000" dirty="0" smtClean="0"/>
              <a:t>Timed automata</a:t>
            </a:r>
            <a:endParaRPr lang="en-US" sz="4000" dirty="0"/>
          </a:p>
        </p:txBody>
      </p:sp>
      <mc:AlternateContent xmlns:mc="http://schemas.openxmlformats.org/markup-compatibility/2006" xmlns:a14="http://schemas.microsoft.com/office/drawing/2010/main">
        <mc:Choice Requires="a14">
          <p:sp>
            <p:nvSpPr>
              <p:cNvPr id="4" name="Rectangle 3"/>
              <p:cNvSpPr/>
              <p:nvPr/>
            </p:nvSpPr>
            <p:spPr>
              <a:xfrm>
                <a:off x="0" y="1371600"/>
                <a:ext cx="9163050" cy="5041380"/>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Observation:</a:t>
                </a:r>
              </a:p>
              <a:p>
                <a:pPr lvl="0">
                  <a:spcBef>
                    <a:spcPct val="20000"/>
                  </a:spcBef>
                  <a:buSzPct val="90000"/>
                </a:pPr>
                <a:endParaRPr lang="en-US" sz="2400" b="1" i="1" dirty="0" smtClean="0">
                  <a:solidFill>
                    <a:srgbClr val="000000"/>
                  </a:solidFill>
                  <a:latin typeface="Segoe"/>
                </a:endParaRPr>
              </a:p>
              <a:p>
                <a:pPr lvl="0">
                  <a:spcBef>
                    <a:spcPct val="20000"/>
                  </a:spcBef>
                  <a:buSzPct val="90000"/>
                </a:pPr>
                <a:r>
                  <a:rPr lang="en-US" sz="2400" b="1" i="1" dirty="0">
                    <a:solidFill>
                      <a:srgbClr val="000000"/>
                    </a:solidFill>
                    <a:latin typeface="Segoe"/>
                  </a:rPr>
                  <a:t>	</a:t>
                </a:r>
                <a:r>
                  <a:rPr lang="en-US" sz="2400" b="1" i="1" dirty="0" smtClean="0">
                    <a:solidFill>
                      <a:srgbClr val="000000"/>
                    </a:solidFill>
                    <a:latin typeface="Segoe"/>
                  </a:rPr>
                  <a:t>PDR + Model refinement using </a:t>
                </a:r>
                <a:r>
                  <a:rPr lang="en-US" sz="2400" b="1" i="1" dirty="0" err="1" smtClean="0">
                    <a:solidFill>
                      <a:srgbClr val="000000"/>
                    </a:solidFill>
                    <a:latin typeface="Segoe"/>
                  </a:rPr>
                  <a:t>Farkas</a:t>
                </a:r>
                <a:r>
                  <a:rPr lang="en-US" sz="2400" b="1" i="1" dirty="0" smtClean="0">
                    <a:solidFill>
                      <a:srgbClr val="000000"/>
                    </a:solidFill>
                    <a:latin typeface="Segoe"/>
                  </a:rPr>
                  <a:t> strengthening </a:t>
                </a:r>
                <a:br>
                  <a:rPr lang="en-US" sz="2400" b="1" i="1" dirty="0" smtClean="0">
                    <a:solidFill>
                      <a:srgbClr val="000000"/>
                    </a:solidFill>
                    <a:latin typeface="Segoe"/>
                  </a:rPr>
                </a:br>
                <a:r>
                  <a:rPr lang="en-US" sz="2400" b="1" i="1" dirty="0" smtClean="0">
                    <a:solidFill>
                      <a:srgbClr val="000000"/>
                    </a:solidFill>
                    <a:latin typeface="Segoe"/>
                  </a:rPr>
                  <a:t>	is a decision procedure for </a:t>
                </a:r>
                <a:r>
                  <a:rPr lang="en-US" sz="2400" b="1" i="1" dirty="0" smtClean="0">
                    <a:solidFill>
                      <a:srgbClr val="FF0000"/>
                    </a:solidFill>
                    <a:latin typeface="Segoe"/>
                  </a:rPr>
                  <a:t>timed push-down systems</a:t>
                </a:r>
              </a:p>
              <a:p>
                <a:pPr lvl="0">
                  <a:spcBef>
                    <a:spcPct val="20000"/>
                  </a:spcBef>
                  <a:buSzPct val="90000"/>
                </a:pPr>
                <a:r>
                  <a:rPr lang="en-US" b="1" dirty="0" smtClean="0">
                    <a:solidFill>
                      <a:srgbClr val="000000"/>
                    </a:solidFill>
                    <a:latin typeface="Segoe"/>
                  </a:rPr>
                  <a:t>	</a:t>
                </a:r>
              </a:p>
              <a:p>
                <a:pPr lvl="0">
                  <a:spcBef>
                    <a:spcPct val="20000"/>
                  </a:spcBef>
                  <a:buSzPct val="90000"/>
                </a:pPr>
                <a:endParaRPr lang="en-US" b="1" dirty="0">
                  <a:solidFill>
                    <a:srgbClr val="000000"/>
                  </a:solidFill>
                  <a:latin typeface="Segoe"/>
                </a:endParaRPr>
              </a:p>
              <a:p>
                <a:pPr lvl="0">
                  <a:spcBef>
                    <a:spcPct val="20000"/>
                  </a:spcBef>
                  <a:buSzPct val="90000"/>
                </a:pPr>
                <a:r>
                  <a:rPr lang="en-US" i="1" dirty="0" smtClean="0">
                    <a:solidFill>
                      <a:srgbClr val="000000"/>
                    </a:solidFill>
                    <a:latin typeface="Segoe"/>
                  </a:rPr>
                  <a:t>Justification</a:t>
                </a:r>
                <a:r>
                  <a:rPr lang="en-US" dirty="0" smtClean="0">
                    <a:solidFill>
                      <a:srgbClr val="000000"/>
                    </a:solidFill>
                    <a:latin typeface="Segoe"/>
                  </a:rPr>
                  <a:t>:</a:t>
                </a:r>
              </a:p>
              <a:p>
                <a:pPr lvl="0">
                  <a:spcBef>
                    <a:spcPct val="20000"/>
                  </a:spcBef>
                  <a:buSzPct val="90000"/>
                </a:pPr>
                <a:endParaRPr lang="en-US" dirty="0" smtClean="0">
                  <a:solidFill>
                    <a:srgbClr val="000000"/>
                  </a:solidFill>
                  <a:latin typeface="Segoe"/>
                </a:endParaRPr>
              </a:p>
              <a:p>
                <a:pPr lvl="0">
                  <a:spcBef>
                    <a:spcPct val="20000"/>
                  </a:spcBef>
                  <a:buSzPct val="90000"/>
                </a:pPr>
                <a:r>
                  <a:rPr lang="en-US" dirty="0">
                    <a:solidFill>
                      <a:srgbClr val="000000"/>
                    </a:solidFill>
                    <a:latin typeface="Segoe"/>
                  </a:rPr>
                  <a:t>	</a:t>
                </a:r>
                <a:r>
                  <a:rPr lang="en-US" dirty="0" smtClean="0">
                    <a:solidFill>
                      <a:srgbClr val="000000"/>
                    </a:solidFill>
                    <a:latin typeface="Segoe"/>
                  </a:rPr>
                  <a:t>Every lemma produced is a sum of differences from the input</a:t>
                </a:r>
              </a:p>
              <a:p>
                <a:pPr lvl="0">
                  <a:spcBef>
                    <a:spcPct val="20000"/>
                  </a:spcBef>
                  <a:buSzPct val="90000"/>
                </a:pPr>
                <a:r>
                  <a:rPr lang="en-US" dirty="0">
                    <a:solidFill>
                      <a:srgbClr val="000000"/>
                    </a:solidFill>
                    <a:latin typeface="Segoe"/>
                  </a:rPr>
                  <a:t>	</a:t>
                </a:r>
                <a:r>
                  <a:rPr lang="en-US" dirty="0" smtClean="0">
                    <a:solidFill>
                      <a:srgbClr val="000000"/>
                    </a:solidFill>
                    <a:latin typeface="Segoe"/>
                  </a:rPr>
                  <a:t>~</a:t>
                </a:r>
              </a:p>
              <a:p>
                <a:pPr lvl="0">
                  <a:spcBef>
                    <a:spcPct val="20000"/>
                  </a:spcBef>
                  <a:buSzPct val="90000"/>
                </a:pPr>
                <a:r>
                  <a:rPr lang="en-US" dirty="0">
                    <a:solidFill>
                      <a:srgbClr val="000000"/>
                    </a:solidFill>
                    <a:latin typeface="Segoe"/>
                  </a:rPr>
                  <a:t>	</a:t>
                </a:r>
                <a:r>
                  <a:rPr lang="en-US" dirty="0" smtClean="0">
                    <a:solidFill>
                      <a:srgbClr val="000000"/>
                    </a:solidFill>
                    <a:latin typeface="Segoe"/>
                  </a:rPr>
                  <a:t>Acyclic path in difference graph. </a:t>
                </a:r>
                <a:endParaRPr lang="en-US" dirty="0">
                  <a:solidFill>
                    <a:srgbClr val="000000"/>
                  </a:solidFill>
                  <a:latin typeface="Segoe"/>
                </a:endParaRPr>
              </a:p>
              <a:p>
                <a:pPr lvl="0">
                  <a:spcBef>
                    <a:spcPct val="20000"/>
                  </a:spcBef>
                  <a:buSzPct val="90000"/>
                </a:pPr>
                <a:r>
                  <a:rPr lang="en-US" dirty="0" smtClean="0">
                    <a:solidFill>
                      <a:srgbClr val="000000"/>
                    </a:solidFill>
                    <a:latin typeface="Segoe"/>
                  </a:rPr>
                  <a:t>	</a:t>
                </a:r>
              </a:p>
              <a:p>
                <a:pPr lvl="0">
                  <a:spcBef>
                    <a:spcPct val="20000"/>
                  </a:spcBef>
                  <a:buSzPct val="90000"/>
                </a:pPr>
                <a:r>
                  <a:rPr lang="en-US" dirty="0">
                    <a:solidFill>
                      <a:srgbClr val="000000"/>
                    </a:solidFill>
                    <a:latin typeface="Segoe"/>
                  </a:rPr>
                  <a:t>	</a:t>
                </a:r>
                <a14:m>
                  <m:oMath xmlns:m="http://schemas.openxmlformats.org/officeDocument/2006/math">
                    <m:r>
                      <a:rPr lang="en-US" b="0" i="1" smtClean="0">
                        <a:solidFill>
                          <a:srgbClr val="000000"/>
                        </a:solidFill>
                        <a:latin typeface="Cambria Math"/>
                      </a:rPr>
                      <m:t>⇒</m:t>
                    </m:r>
                  </m:oMath>
                </a14:m>
                <a:r>
                  <a:rPr lang="en-US" dirty="0" smtClean="0">
                    <a:solidFill>
                      <a:srgbClr val="000000"/>
                    </a:solidFill>
                    <a:latin typeface="Segoe"/>
                  </a:rPr>
                  <a:t> Finite set of </a:t>
                </a:r>
                <a:r>
                  <a:rPr lang="en-US" dirty="0" err="1" smtClean="0">
                    <a:solidFill>
                      <a:srgbClr val="000000"/>
                    </a:solidFill>
                    <a:latin typeface="Segoe"/>
                  </a:rPr>
                  <a:t>Farkas</a:t>
                </a:r>
                <a:r>
                  <a:rPr lang="en-US" dirty="0" smtClean="0">
                    <a:solidFill>
                      <a:srgbClr val="000000"/>
                    </a:solidFill>
                    <a:latin typeface="Segoe"/>
                  </a:rPr>
                  <a:t> lemmas possible.</a:t>
                </a:r>
              </a:p>
              <a:p>
                <a:pPr lvl="0">
                  <a:spcBef>
                    <a:spcPct val="20000"/>
                  </a:spcBef>
                  <a:buSzPct val="90000"/>
                </a:pPr>
                <a:endParaRPr lang="en-US" b="1" dirty="0">
                  <a:solidFill>
                    <a:srgbClr val="000000"/>
                  </a:solidFill>
                  <a:latin typeface="Segoe"/>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5041380"/>
              </a:xfrm>
              <a:prstGeom prst="rect">
                <a:avLst/>
              </a:prstGeom>
              <a:blipFill rotWithShape="0">
                <a:blip r:embed="rId2"/>
                <a:stretch>
                  <a:fillRect l="-998" t="-846"/>
                </a:stretch>
              </a:blipFill>
            </p:spPr>
            <p:txBody>
              <a:bodyPr/>
              <a:lstStyle/>
              <a:p>
                <a:r>
                  <a:rPr lang="en-US">
                    <a:noFill/>
                  </a:rPr>
                  <a:t> </a:t>
                </a:r>
              </a:p>
            </p:txBody>
          </p:sp>
        </mc:Fallback>
      </mc:AlternateContent>
    </p:spTree>
    <p:extLst>
      <p:ext uri="{BB962C8B-B14F-4D97-AF65-F5344CB8AC3E}">
        <p14:creationId xmlns:p14="http://schemas.microsoft.com/office/powerpoint/2010/main" val="136074587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 degrees of separation</a:t>
            </a:r>
            <a:endParaRPr lang="en-US" dirty="0"/>
          </a:p>
        </p:txBody>
      </p:sp>
      <p:sp>
        <p:nvSpPr>
          <p:cNvPr id="3" name="Content Placeholder 2"/>
          <p:cNvSpPr>
            <a:spLocks noGrp="1"/>
          </p:cNvSpPr>
          <p:nvPr>
            <p:ph idx="1"/>
          </p:nvPr>
        </p:nvSpPr>
        <p:spPr>
          <a:xfrm>
            <a:off x="0" y="1412875"/>
            <a:ext cx="9144000" cy="4587410"/>
          </a:xfrm>
        </p:spPr>
        <p:txBody>
          <a:bodyPr/>
          <a:lstStyle/>
          <a:p>
            <a:pPr marL="0" indent="0">
              <a:buNone/>
            </a:pPr>
            <a:r>
              <a:rPr lang="en-US" dirty="0" smtClean="0"/>
              <a:t>Objective: </a:t>
            </a:r>
          </a:p>
          <a:p>
            <a:pPr marL="0" indent="0">
              <a:buNone/>
            </a:pPr>
            <a:r>
              <a:rPr lang="en-US" dirty="0"/>
              <a:t>	</a:t>
            </a:r>
            <a:r>
              <a:rPr lang="en-US" sz="2800" dirty="0" smtClean="0"/>
              <a:t>synthesize inductive invariant proving property.</a:t>
            </a:r>
          </a:p>
          <a:p>
            <a:pPr marL="0" indent="0">
              <a:buNone/>
            </a:pPr>
            <a:endParaRPr lang="en-US" dirty="0"/>
          </a:p>
          <a:p>
            <a:pPr marL="0" indent="0">
              <a:buNone/>
            </a:pPr>
            <a:r>
              <a:rPr lang="en-US" dirty="0" smtClean="0"/>
              <a:t>Reaching objective with </a:t>
            </a:r>
            <a:r>
              <a:rPr lang="en-US" b="1" i="1" dirty="0" err="1">
                <a:solidFill>
                  <a:srgbClr val="FF0000"/>
                </a:solidFill>
              </a:rPr>
              <a:t>i</a:t>
            </a:r>
            <a:r>
              <a:rPr lang="en-US" b="1" i="1" dirty="0" err="1" smtClean="0">
                <a:solidFill>
                  <a:srgbClr val="FF0000"/>
                </a:solidFill>
              </a:rPr>
              <a:t>nterpolants</a:t>
            </a:r>
            <a:r>
              <a:rPr lang="en-US" dirty="0" smtClean="0"/>
              <a:t>: </a:t>
            </a:r>
            <a:br>
              <a:rPr lang="en-US" dirty="0" smtClean="0"/>
            </a:br>
            <a:r>
              <a:rPr lang="en-US" sz="2000" dirty="0" smtClean="0"/>
              <a:t>	Synthesize </a:t>
            </a:r>
            <a:r>
              <a:rPr lang="en-US" sz="2000" dirty="0" err="1" smtClean="0"/>
              <a:t>interpolants</a:t>
            </a:r>
            <a:r>
              <a:rPr lang="en-US" sz="2000" dirty="0" smtClean="0"/>
              <a:t>, use for proving invariants.	</a:t>
            </a:r>
            <a:r>
              <a:rPr lang="en-US" sz="2000" dirty="0"/>
              <a:t> </a:t>
            </a:r>
            <a:r>
              <a:rPr lang="en-US" sz="2000" dirty="0" smtClean="0"/>
              <a:t> Be admired.</a:t>
            </a:r>
            <a:br>
              <a:rPr lang="en-US" sz="2000" dirty="0" smtClean="0"/>
            </a:br>
            <a:r>
              <a:rPr lang="en-US" sz="2000" dirty="0"/>
              <a:t>	</a:t>
            </a:r>
            <a:r>
              <a:rPr lang="en-US" sz="2000" dirty="0" smtClean="0"/>
              <a:t>Synthesize </a:t>
            </a:r>
            <a:r>
              <a:rPr lang="en-US" sz="2000" dirty="0" err="1"/>
              <a:t>interpolants</a:t>
            </a:r>
            <a:r>
              <a:rPr lang="en-US" sz="2000" dirty="0"/>
              <a:t>, </a:t>
            </a:r>
            <a:r>
              <a:rPr lang="en-US" sz="2000" dirty="0" smtClean="0"/>
              <a:t>evaluate on random formulas. 	Admire them.</a:t>
            </a:r>
          </a:p>
          <a:p>
            <a:pPr marL="0" indent="0">
              <a:buNone/>
            </a:pPr>
            <a:r>
              <a:rPr lang="en-US" sz="2000" dirty="0" smtClean="0"/>
              <a:t>	Write papers about </a:t>
            </a:r>
            <a:r>
              <a:rPr lang="en-US" sz="2000" dirty="0" err="1" smtClean="0"/>
              <a:t>interpolants</a:t>
            </a:r>
            <a:r>
              <a:rPr lang="en-US" sz="2000" dirty="0" smtClean="0"/>
              <a:t>. </a:t>
            </a:r>
            <a:r>
              <a:rPr lang="en-US" sz="2000" dirty="0"/>
              <a:t>	</a:t>
            </a:r>
            <a:r>
              <a:rPr lang="en-US" sz="2000" dirty="0" smtClean="0"/>
              <a:t>	Admire the theorems.</a:t>
            </a:r>
            <a:br>
              <a:rPr lang="en-US" sz="2000" dirty="0" smtClean="0"/>
            </a:br>
            <a:r>
              <a:rPr lang="en-US" sz="2000" dirty="0" smtClean="0"/>
              <a:t>	Review papers about generating </a:t>
            </a:r>
            <a:r>
              <a:rPr lang="en-US" sz="2000" dirty="0" err="1" smtClean="0"/>
              <a:t>interpolants</a:t>
            </a:r>
            <a:r>
              <a:rPr lang="en-US" sz="2000" dirty="0" smtClean="0"/>
              <a:t>. </a:t>
            </a:r>
            <a:r>
              <a:rPr lang="en-US" sz="2000" dirty="0"/>
              <a:t>	</a:t>
            </a:r>
            <a:r>
              <a:rPr lang="en-US" sz="2000" dirty="0" smtClean="0"/>
              <a:t>  Watch Kevin Bacon.</a:t>
            </a:r>
          </a:p>
          <a:p>
            <a:pPr marL="0" indent="0">
              <a:buNone/>
            </a:pPr>
            <a:endParaRPr lang="en-US" sz="2000" dirty="0"/>
          </a:p>
          <a:p>
            <a:pPr marL="0" indent="0">
              <a:buNone/>
            </a:pPr>
            <a:r>
              <a:rPr lang="en-US" sz="2800" dirty="0"/>
              <a:t>Reaching objective with </a:t>
            </a:r>
            <a:r>
              <a:rPr lang="en-US" sz="2800" dirty="0" smtClean="0"/>
              <a:t>PDR:</a:t>
            </a:r>
            <a:br>
              <a:rPr lang="en-US" sz="2800" dirty="0" smtClean="0"/>
            </a:br>
            <a:r>
              <a:rPr lang="en-US" sz="2800" dirty="0" smtClean="0"/>
              <a:t>	…. Nevertheless, </a:t>
            </a:r>
            <a:r>
              <a:rPr lang="en-US" sz="2800" dirty="0" err="1" smtClean="0"/>
              <a:t>interpolants</a:t>
            </a:r>
            <a:r>
              <a:rPr lang="en-US" sz="2800" dirty="0" smtClean="0"/>
              <a:t> sneak in.</a:t>
            </a:r>
          </a:p>
        </p:txBody>
      </p:sp>
    </p:spTree>
    <p:extLst>
      <p:ext uri="{BB962C8B-B14F-4D97-AF65-F5344CB8AC3E}">
        <p14:creationId xmlns:p14="http://schemas.microsoft.com/office/powerpoint/2010/main" val="218008270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Craig </a:t>
            </a:r>
            <a:r>
              <a:rPr lang="en-US" dirty="0" err="1" smtClean="0"/>
              <a:t>Interpolant</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4925964"/>
              </a:xfrm>
            </p:spPr>
            <p:txBody>
              <a:bodyPr/>
              <a:lstStyle/>
              <a:p>
                <a:pPr marL="0" indent="0">
                  <a:buNone/>
                </a:pPr>
                <a:r>
                  <a:rPr lang="en-US" b="0" dirty="0" smtClean="0"/>
                  <a:t>Suppose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pPr marL="0" indent="0">
                  <a:buNone/>
                </a:pPr>
                <a:r>
                  <a:rPr lang="en-US" dirty="0" smtClean="0"/>
                  <a:t>A Craig </a:t>
                </a:r>
                <a:r>
                  <a:rPr lang="en-US" dirty="0" err="1" smtClean="0"/>
                  <a:t>Interpolant</a:t>
                </a:r>
                <a:r>
                  <a:rPr lang="en-US" dirty="0" smtClean="0"/>
                  <a:t> is formula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smtClean="0"/>
              </a:p>
              <a:p>
                <a:pPr marL="0" indent="0">
                  <a:buNone/>
                </a:pPr>
                <a:r>
                  <a:rPr lang="en-US" b="0" dirty="0"/>
                  <a:t> </a:t>
                </a:r>
                <a:r>
                  <a:rPr lang="en-US" b="0" dirty="0" smtClean="0"/>
                  <a:t>		</a:t>
                </a:r>
                <a14:m>
                  <m:oMath xmlns:m="http://schemas.openxmlformats.org/officeDocument/2006/math">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a14:m>
                <a:endParaRPr lang="en-US" b="0" dirty="0" smtClean="0"/>
              </a:p>
              <a:p>
                <a:pPr marL="0" indent="0">
                  <a:buNone/>
                </a:pPr>
                <a:r>
                  <a:rPr lang="en-US" dirty="0" smtClean="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smtClean="0"/>
              </a:p>
              <a:p>
                <a:pPr marL="0" indent="0">
                  <a:buNone/>
                </a:pPr>
                <a:endParaRPr lang="en-US" dirty="0" smtClean="0"/>
              </a:p>
              <a:p>
                <a:pPr marL="0" indent="0">
                  <a:buNone/>
                </a:pPr>
                <a:r>
                  <a:rPr lang="en-US" dirty="0" smtClean="0"/>
                  <a:t>Horn version. Establish </a:t>
                </a:r>
                <a:r>
                  <a:rPr lang="en-US" dirty="0" err="1" smtClean="0"/>
                  <a:t>satisfiability</a:t>
                </a:r>
                <a:r>
                  <a:rPr lang="en-US" dirty="0" smtClean="0"/>
                  <a:t> of:</a:t>
                </a:r>
              </a:p>
              <a:p>
                <a:pPr marL="0"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endParaRPr lang="en-US" b="0" i="1" dirty="0" smtClean="0">
                  <a:latin typeface="Cambria Math" panose="02040503050406030204" pitchFamily="18" charset="0"/>
                </a:endParaRPr>
              </a:p>
              <a:p>
                <a:pPr marL="0" indent="0">
                  <a:buNone/>
                </a:pPr>
                <a:r>
                  <a:rPr lang="en-US" b="0"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 </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b="0" dirty="0" smtClean="0"/>
              </a:p>
              <a:p>
                <a:pPr marL="0" indent="0">
                  <a:buNone/>
                </a:pPr>
                <a:r>
                  <a:rPr lang="en-US" dirty="0"/>
                  <a:t>a</a:t>
                </a:r>
                <a:r>
                  <a:rPr lang="en-US" dirty="0" smtClean="0"/>
                  <a:t>nd find solution for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4925964"/>
              </a:xfrm>
              <a:blipFill rotWithShape="0">
                <a:blip r:embed="rId2"/>
                <a:stretch>
                  <a:fillRect l="-3055" t="-3589" b="-4332"/>
                </a:stretch>
              </a:blipFill>
            </p:spPr>
            <p:txBody>
              <a:bodyPr/>
              <a:lstStyle/>
              <a:p>
                <a:r>
                  <a:rPr lang="en-US">
                    <a:noFill/>
                  </a:rPr>
                  <a:t> </a:t>
                </a:r>
              </a:p>
            </p:txBody>
          </p:sp>
        </mc:Fallback>
      </mc:AlternateContent>
    </p:spTree>
    <p:extLst>
      <p:ext uri="{BB962C8B-B14F-4D97-AF65-F5344CB8AC3E}">
        <p14:creationId xmlns:p14="http://schemas.microsoft.com/office/powerpoint/2010/main" val="327279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a:t>PDR(T): </a:t>
            </a:r>
            <a:r>
              <a:rPr lang="en-US" sz="4000" dirty="0" err="1" smtClean="0"/>
              <a:t>Interpolants</a:t>
            </a:r>
            <a:r>
              <a:rPr lang="en-US" sz="4000" dirty="0" smtClean="0"/>
              <a:t> as a side-effect</a:t>
            </a:r>
            <a:endParaRPr lang="en-US" sz="4000" dirty="0"/>
          </a:p>
        </p:txBody>
      </p:sp>
      <mc:AlternateContent xmlns:mc="http://schemas.openxmlformats.org/markup-compatibility/2006" xmlns:a14="http://schemas.microsoft.com/office/drawing/2010/main">
        <mc:Choice Requires="a14">
          <p:sp>
            <p:nvSpPr>
              <p:cNvPr id="4" name="Rectangle 3"/>
              <p:cNvSpPr/>
              <p:nvPr/>
            </p:nvSpPr>
            <p:spPr>
              <a:xfrm>
                <a:off x="0" y="1371600"/>
                <a:ext cx="8496436" cy="4579459"/>
              </a:xfrm>
              <a:prstGeom prst="rect">
                <a:avLst/>
              </a:prstGeom>
            </p:spPr>
            <p:txBody>
              <a:bodyPr wrap="square">
                <a:spAutoFit/>
              </a:bodyPr>
              <a:lstStyle/>
              <a:p>
                <a:pPr lvl="0">
                  <a:spcBef>
                    <a:spcPct val="20000"/>
                  </a:spcBef>
                  <a:buSzPct val="90000"/>
                </a:pPr>
                <a:endParaRPr lang="en-US" b="1" dirty="0" smtClean="0">
                  <a:solidFill>
                    <a:srgbClr val="000000"/>
                  </a:solidFill>
                  <a:latin typeface="Segoe"/>
                </a:endParaRPr>
              </a:p>
              <a:p>
                <a:pPr lvl="0">
                  <a:spcBef>
                    <a:spcPct val="20000"/>
                  </a:spcBef>
                  <a:buSzPct val="90000"/>
                </a:pPr>
                <a:r>
                  <a:rPr lang="en-US" sz="2400" b="1" i="1" dirty="0" smtClean="0">
                    <a:solidFill>
                      <a:srgbClr val="000000"/>
                    </a:solidFill>
                    <a:latin typeface="Segoe"/>
                  </a:rPr>
                  <a:t>Intermediary solutions:	</a:t>
                </a:r>
                <a:r>
                  <a:rPr lang="en-US" sz="2400" b="1" dirty="0">
                    <a:solidFill>
                      <a:srgbClr val="000000"/>
                    </a:solidFill>
                  </a:rPr>
                  <a:t> </a:t>
                </a:r>
                <a14:m>
                  <m:oMath xmlns:m="http://schemas.openxmlformats.org/officeDocument/2006/math">
                    <m:r>
                      <a:rPr lang="en-US" sz="2400" b="1" i="1" dirty="0" smtClean="0">
                        <a:solidFill>
                          <a:srgbClr val="000000"/>
                        </a:solidFill>
                        <a:latin typeface="Cambria Math"/>
                      </a:rPr>
                      <m:t>∀</m:t>
                    </m:r>
                    <m:r>
                      <a:rPr lang="en-US" sz="2400" b="1" i="1" dirty="0" smtClean="0">
                        <a:solidFill>
                          <a:srgbClr val="000000"/>
                        </a:solidFill>
                        <a:latin typeface="Cambria Math"/>
                      </a:rPr>
                      <m:t>𝑿</m:t>
                    </m:r>
                    <m:r>
                      <a:rPr lang="en-US" sz="2400" b="1" i="1" dirty="0" smtClean="0">
                        <a:solidFill>
                          <a:srgbClr val="000000"/>
                        </a:solidFill>
                        <a:latin typeface="Cambria Math"/>
                      </a:rPr>
                      <m:t>. </m:t>
                    </m:r>
                    <m:r>
                      <m:rPr>
                        <m:nor/>
                      </m:rPr>
                      <a:rPr lang="en-US" sz="2400" b="1" i="0"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i="1" dirty="0">
                        <a:solidFill>
                          <a:srgbClr val="000000"/>
                        </a:solidFill>
                        <a:latin typeface="Cambria Math"/>
                      </a:rPr>
                      <m:t> </m:t>
                    </m:r>
                    <m:r>
                      <a:rPr lang="en-US" sz="2400" b="1" i="1" dirty="0">
                        <a:solidFill>
                          <a:srgbClr val="000000"/>
                        </a:solidFill>
                        <a:latin typeface="Cambria Math"/>
                      </a:rPr>
                      <m:t> </m:t>
                    </m:r>
                    <m:d>
                      <m:dPr>
                        <m:ctrlPr>
                          <a:rPr lang="en-US" sz="2400" b="1" i="1">
                            <a:solidFill>
                              <a:schemeClr val="bg1"/>
                            </a:solidFill>
                            <a:latin typeface="Cambria Math" panose="02040503050406030204" pitchFamily="18" charset="0"/>
                          </a:rPr>
                        </m:ctrlPr>
                      </m:dPr>
                      <m:e>
                        <m:r>
                          <a:rPr lang="en-US" sz="2400" b="1">
                            <a:solidFill>
                              <a:schemeClr val="bg1"/>
                            </a:solidFill>
                            <a:latin typeface="Cambria Math"/>
                          </a:rPr>
                          <m:t>𝐟𝐚𝐥𝐬𝐞</m:t>
                        </m:r>
                      </m:e>
                    </m:d>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i="1">
                        <a:solidFill>
                          <a:schemeClr val="bg1"/>
                        </a:solidFill>
                        <a:latin typeface="Cambria Math"/>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a:solidFill>
                              <a:srgbClr val="C00000"/>
                            </a:solidFill>
                            <a:latin typeface="Cambria Math"/>
                          </a:rPr>
                          <m:t>𝟏</m:t>
                        </m:r>
                      </m:sub>
                    </m:sSub>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b="1" i="1" dirty="0">
                        <a:solidFill>
                          <a:schemeClr val="bg1"/>
                        </a:solidFill>
                        <a:latin typeface="Cambria Math"/>
                        <a:sym typeface="Symbol"/>
                      </a:rPr>
                      <m:t>, </m:t>
                    </m:r>
                  </m:oMath>
                </a14:m>
                <a:endParaRPr lang="en-US" sz="2400" b="1" i="1" dirty="0" smtClean="0">
                  <a:solidFill>
                    <a:srgbClr val="000000"/>
                  </a:solidFill>
                  <a:latin typeface="Segoe"/>
                </a:endParaRPr>
              </a:p>
              <a:p>
                <a:pPr>
                  <a:spcBef>
                    <a:spcPct val="20000"/>
                  </a:spcBef>
                  <a:buSzPct val="90000"/>
                </a:pPr>
                <a:r>
                  <a:rPr lang="en-US" b="1" dirty="0">
                    <a:solidFill>
                      <a:srgbClr val="000000"/>
                    </a:solidFill>
                    <a:latin typeface="Segoe"/>
                  </a:rPr>
                  <a:t>	</a:t>
                </a:r>
                <a:r>
                  <a:rPr lang="en-US" b="1" dirty="0" smtClean="0">
                    <a:solidFill>
                      <a:srgbClr val="000000"/>
                    </a:solidFill>
                    <a:latin typeface="Segoe"/>
                  </a:rPr>
                  <a:t>			 </a:t>
                </a:r>
                <a14:m>
                  <m:oMath xmlns:m="http://schemas.openxmlformats.org/officeDocument/2006/math">
                    <m:r>
                      <a:rPr lang="en-US" sz="2400" b="1" i="1" dirty="0">
                        <a:solidFill>
                          <a:srgbClr val="000000"/>
                        </a:solidFill>
                        <a:latin typeface="Cambria Math"/>
                      </a:rPr>
                      <m:t>∀</m:t>
                    </m:r>
                    <m:r>
                      <a:rPr lang="en-US" sz="2400" b="1" i="1" dirty="0">
                        <a:solidFill>
                          <a:srgbClr val="000000"/>
                        </a:solidFill>
                        <a:latin typeface="Cambria Math"/>
                      </a:rPr>
                      <m:t>𝑿</m:t>
                    </m:r>
                    <m:r>
                      <a:rPr lang="en-US" sz="2400" b="1" i="1" dirty="0">
                        <a:solidFill>
                          <a:srgbClr val="000000"/>
                        </a:solidFill>
                        <a:latin typeface="Cambria Math"/>
                      </a:rPr>
                      <m:t>.</m:t>
                    </m:r>
                    <m:r>
                      <m:rPr>
                        <m:nor/>
                      </m:rPr>
                      <a:rPr lang="en-US" sz="2400" b="1" i="0"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b="1" i="1" dirty="0">
                        <a:solidFill>
                          <a:srgbClr val="000000"/>
                        </a:solidFill>
                        <a:latin typeface="Cambria Math"/>
                      </a:rPr>
                      <m:t> </m:t>
                    </m:r>
                    <m:r>
                      <a:rPr lang="en-US" sz="2400" i="1" dirty="0">
                        <a:solidFill>
                          <a:srgbClr val="000000"/>
                        </a:solidFill>
                        <a:latin typeface="Cambria Math"/>
                      </a:rPr>
                      <m:t> </m:t>
                    </m:r>
                    <m:d>
                      <m:dPr>
                        <m:ctrlPr>
                          <a:rPr lang="en-US" sz="2400" b="1" i="1">
                            <a:solidFill>
                              <a:schemeClr val="bg1"/>
                            </a:solidFill>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𝟏</m:t>
                            </m:r>
                          </m:sub>
                        </m:sSub>
                      </m:e>
                    </m:d>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i="1">
                        <a:solidFill>
                          <a:schemeClr val="bg1"/>
                        </a:solidFill>
                        <a:latin typeface="Cambria Math"/>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𝟐</m:t>
                        </m:r>
                      </m:sub>
                    </m:sSub>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b="1" i="1" dirty="0">
                        <a:solidFill>
                          <a:schemeClr val="bg1"/>
                        </a:solidFill>
                        <a:latin typeface="Cambria Math"/>
                        <a:sym typeface="Symbol"/>
                      </a:rPr>
                      <m:t>, </m:t>
                    </m:r>
                    <m:r>
                      <m:rPr>
                        <m:nor/>
                      </m:rPr>
                      <a:rPr lang="en-US" sz="2400" b="1" dirty="0">
                        <a:solidFill>
                          <a:schemeClr val="bg1"/>
                        </a:solidFill>
                        <a:latin typeface="Cambria Math"/>
                        <a:sym typeface="Symbol"/>
                      </a:rPr>
                      <m:t> </m:t>
                    </m:r>
                  </m:oMath>
                </a14:m>
                <a:endParaRPr lang="en-US" sz="2400" b="1" dirty="0" smtClean="0">
                  <a:solidFill>
                    <a:srgbClr val="000000"/>
                  </a:solidFill>
                </a:endParaRPr>
              </a:p>
              <a:p>
                <a:pPr lvl="0">
                  <a:spcBef>
                    <a:spcPct val="20000"/>
                  </a:spcBef>
                  <a:buSzPct val="90000"/>
                </a:pPr>
                <a:r>
                  <a:rPr lang="en-US" b="1" dirty="0">
                    <a:solidFill>
                      <a:srgbClr val="000000"/>
                    </a:solidFill>
                  </a:rPr>
                  <a:t>	</a:t>
                </a:r>
                <a:r>
                  <a:rPr lang="en-US" b="1" dirty="0" smtClean="0">
                    <a:solidFill>
                      <a:srgbClr val="000000"/>
                    </a:solidFill>
                  </a:rPr>
                  <a:t>			 </a:t>
                </a:r>
                <a14:m>
                  <m:oMath xmlns:m="http://schemas.openxmlformats.org/officeDocument/2006/math">
                    <m:r>
                      <a:rPr lang="en-US" sz="2400" b="1" i="1" dirty="0">
                        <a:solidFill>
                          <a:srgbClr val="000000"/>
                        </a:solidFill>
                        <a:latin typeface="Cambria Math"/>
                      </a:rPr>
                      <m:t>∀</m:t>
                    </m:r>
                    <m:r>
                      <a:rPr lang="en-US" sz="2400" b="1" i="1" dirty="0">
                        <a:solidFill>
                          <a:srgbClr val="000000"/>
                        </a:solidFill>
                        <a:latin typeface="Cambria Math"/>
                      </a:rPr>
                      <m:t>𝑿</m:t>
                    </m:r>
                    <m:r>
                      <a:rPr lang="en-US" sz="2400" b="1" i="1" dirty="0">
                        <a:solidFill>
                          <a:srgbClr val="000000"/>
                        </a:solidFill>
                        <a:latin typeface="Cambria Math"/>
                      </a:rPr>
                      <m:t>. </m:t>
                    </m:r>
                    <m:r>
                      <m:rPr>
                        <m:nor/>
                      </m:rPr>
                      <a:rPr lang="en-US" sz="2400" b="1" i="0"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b="1" i="1" dirty="0">
                        <a:solidFill>
                          <a:srgbClr val="000000"/>
                        </a:solidFill>
                        <a:latin typeface="Cambria Math"/>
                      </a:rPr>
                      <m:t> </m:t>
                    </m:r>
                    <m:r>
                      <a:rPr lang="en-US" sz="2400" b="1" i="1" dirty="0" smtClean="0">
                        <a:solidFill>
                          <a:srgbClr val="000000"/>
                        </a:solidFill>
                        <a:latin typeface="Cambria Math"/>
                      </a:rPr>
                      <m:t> </m:t>
                    </m:r>
                    <m:d>
                      <m:dPr>
                        <m:ctrlPr>
                          <a:rPr lang="en-US" sz="2400" b="1" i="1">
                            <a:solidFill>
                              <a:schemeClr val="bg1"/>
                            </a:solidFill>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𝟐</m:t>
                            </m:r>
                          </m:sub>
                        </m:sSub>
                      </m:e>
                    </m:d>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i="1">
                        <a:solidFill>
                          <a:schemeClr val="bg1"/>
                        </a:solidFill>
                        <a:latin typeface="Cambria Math"/>
                      </a:rPr>
                      <m:t>→</m:t>
                    </m:r>
                    <m:sSub>
                      <m:sSubPr>
                        <m:ctrlPr>
                          <a:rPr lang="en-US" sz="2400" b="1" i="1" smtClean="0">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𝟑</m:t>
                        </m:r>
                      </m:sub>
                    </m:sSub>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b="1" i="1" dirty="0" smtClean="0">
                        <a:solidFill>
                          <a:schemeClr val="bg1"/>
                        </a:solidFill>
                        <a:latin typeface="Cambria Math"/>
                        <a:sym typeface="Symbol"/>
                      </a:rPr>
                      <m:t>, </m:t>
                    </m:r>
                  </m:oMath>
                </a14:m>
                <a:endParaRPr lang="en-US" sz="2400" b="1" i="1" dirty="0" smtClean="0">
                  <a:solidFill>
                    <a:schemeClr val="bg1"/>
                  </a:solidFill>
                  <a:latin typeface="Cambria Math"/>
                  <a:sym typeface="Symbol"/>
                </a:endParaRPr>
              </a:p>
              <a:p>
                <a:pPr>
                  <a:spcBef>
                    <a:spcPct val="20000"/>
                  </a:spcBef>
                  <a:buSzPct val="90000"/>
                </a:pPr>
                <a:r>
                  <a:rPr lang="en-US" sz="2400" b="1" dirty="0" smtClean="0">
                    <a:solidFill>
                      <a:srgbClr val="C00000"/>
                    </a:solidFill>
                  </a:rPr>
                  <a:t>				</a:t>
                </a:r>
                <a:r>
                  <a:rPr lang="en-US" sz="2400" b="1" dirty="0">
                    <a:solidFill>
                      <a:srgbClr val="000000"/>
                    </a:solidFill>
                  </a:rPr>
                  <a:t> </a:t>
                </a:r>
                <a14:m>
                  <m:oMath xmlns:m="http://schemas.openxmlformats.org/officeDocument/2006/math">
                    <m:r>
                      <a:rPr lang="en-US" sz="2400" b="1" i="1" dirty="0">
                        <a:solidFill>
                          <a:srgbClr val="000000"/>
                        </a:solidFill>
                        <a:latin typeface="Cambria Math"/>
                      </a:rPr>
                      <m:t>∀</m:t>
                    </m:r>
                    <m:r>
                      <a:rPr lang="en-US" sz="2400" b="1" i="1" dirty="0">
                        <a:solidFill>
                          <a:srgbClr val="000000"/>
                        </a:solidFill>
                        <a:latin typeface="Cambria Math"/>
                      </a:rPr>
                      <m:t>𝑿</m:t>
                    </m:r>
                    <m:r>
                      <a:rPr lang="en-US" sz="2400" b="1" i="1" dirty="0">
                        <a:solidFill>
                          <a:srgbClr val="000000"/>
                        </a:solidFill>
                        <a:latin typeface="Cambria Math"/>
                      </a:rPr>
                      <m:t>.</m:t>
                    </m:r>
                  </m:oMath>
                </a14:m>
                <a:r>
                  <a:rPr lang="en-US" sz="2400" b="1" dirty="0" smtClean="0">
                    <a:solidFill>
                      <a:srgbClr val="C00000"/>
                    </a:solidFill>
                  </a:rPr>
                  <a:t> </a:t>
                </a:r>
                <a14:m>
                  <m:oMath xmlns:m="http://schemas.openxmlformats.org/officeDocument/2006/math">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a:rPr>
                          <m:t>  </m:t>
                        </m:r>
                        <m:r>
                          <a:rPr lang="en-US" sz="2400" b="1" i="1">
                            <a:solidFill>
                              <a:srgbClr val="C00000"/>
                            </a:solidFill>
                            <a:latin typeface="Cambria Math"/>
                          </a:rPr>
                          <m:t>𝑹</m:t>
                        </m:r>
                      </m:e>
                      <m:sub>
                        <m:r>
                          <a:rPr lang="en-US" sz="2400" b="1" i="1" smtClean="0">
                            <a:solidFill>
                              <a:srgbClr val="C00000"/>
                            </a:solidFill>
                            <a:latin typeface="Cambria Math"/>
                          </a:rPr>
                          <m:t>𝟑</m:t>
                        </m:r>
                      </m:sub>
                    </m:sSub>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b="1" i="1" dirty="0" smtClean="0">
                        <a:solidFill>
                          <a:schemeClr val="bg1"/>
                        </a:solidFill>
                        <a:latin typeface="Cambria Math"/>
                        <a:sym typeface="Symbol"/>
                      </a:rPr>
                      <m:t>→</m:t>
                    </m:r>
                    <m:r>
                      <a:rPr lang="en-US" sz="2400" b="1" i="1" dirty="0" smtClean="0">
                        <a:solidFill>
                          <a:schemeClr val="bg1"/>
                        </a:solidFill>
                        <a:latin typeface="Cambria Math"/>
                        <a:sym typeface="Symbol"/>
                      </a:rPr>
                      <m:t>𝑺𝒂𝒇𝒆</m:t>
                    </m:r>
                    <m:d>
                      <m:dPr>
                        <m:ctrlPr>
                          <a:rPr lang="en-US" sz="2400" b="1" i="1" dirty="0">
                            <a:solidFill>
                              <a:schemeClr val="bg1"/>
                            </a:solidFill>
                            <a:latin typeface="Cambria Math" panose="02040503050406030204" pitchFamily="18" charset="0"/>
                            <a:sym typeface="Symbol"/>
                          </a:rPr>
                        </m:ctrlPr>
                      </m:dPr>
                      <m:e>
                        <m:r>
                          <a:rPr lang="en-US" sz="2400" b="1" i="1" dirty="0">
                            <a:solidFill>
                              <a:schemeClr val="bg1"/>
                            </a:solidFill>
                            <a:latin typeface="Cambria Math"/>
                            <a:sym typeface="Symbol"/>
                          </a:rPr>
                          <m:t>𝑿</m:t>
                        </m:r>
                      </m:e>
                    </m:d>
                    <m:r>
                      <a:rPr lang="en-US" sz="2400" b="1" i="1" dirty="0">
                        <a:solidFill>
                          <a:schemeClr val="bg1"/>
                        </a:solidFill>
                        <a:latin typeface="Cambria Math"/>
                        <a:sym typeface="Symbol"/>
                      </a:rPr>
                      <m:t>,</m:t>
                    </m:r>
                  </m:oMath>
                </a14:m>
                <a:endParaRPr lang="en-US" sz="2400" b="1" dirty="0">
                  <a:solidFill>
                    <a:schemeClr val="bg1"/>
                  </a:solidFill>
                  <a:sym typeface="Symbol"/>
                </a:endParaRPr>
              </a:p>
              <a:p>
                <a:pPr lvl="0">
                  <a:spcBef>
                    <a:spcPct val="20000"/>
                  </a:spcBef>
                  <a:buSzPct val="90000"/>
                </a:pPr>
                <a:endParaRPr lang="en-US" dirty="0" smtClean="0">
                  <a:solidFill>
                    <a:srgbClr val="000000"/>
                  </a:solidFill>
                  <a:latin typeface="Segoe"/>
                </a:endParaRPr>
              </a:p>
              <a:p>
                <a:pPr lvl="0">
                  <a:spcBef>
                    <a:spcPct val="20000"/>
                  </a:spcBef>
                  <a:buSzPct val="90000"/>
                </a:pPr>
                <a:endParaRPr lang="en-US" dirty="0">
                  <a:solidFill>
                    <a:srgbClr val="000000"/>
                  </a:solidFill>
                  <a:latin typeface="Segoe"/>
                </a:endParaRPr>
              </a:p>
              <a:p>
                <a:pPr>
                  <a:spcBef>
                    <a:spcPct val="20000"/>
                  </a:spcBef>
                  <a:buSzPct val="90000"/>
                </a:pPr>
                <a:r>
                  <a:rPr lang="en-US" sz="2400" b="1" i="1" dirty="0">
                    <a:solidFill>
                      <a:srgbClr val="000000"/>
                    </a:solidFill>
                    <a:latin typeface="Segoe"/>
                  </a:rPr>
                  <a:t>Observation:	</a:t>
                </a:r>
                <a:r>
                  <a:rPr lang="en-US" sz="2400" b="1" i="1" dirty="0" err="1">
                    <a:solidFill>
                      <a:srgbClr val="000000"/>
                    </a:solidFill>
                    <a:latin typeface="Segoe"/>
                  </a:rPr>
                  <a:t>Farkas</a:t>
                </a:r>
                <a:r>
                  <a:rPr lang="en-US" sz="2400" b="1" i="1" dirty="0">
                    <a:solidFill>
                      <a:srgbClr val="000000"/>
                    </a:solidFill>
                    <a:latin typeface="Segoe"/>
                  </a:rPr>
                  <a:t> strengthening computes </a:t>
                </a:r>
                <a:br>
                  <a:rPr lang="en-US" sz="2400" b="1" i="1" dirty="0">
                    <a:solidFill>
                      <a:srgbClr val="000000"/>
                    </a:solidFill>
                    <a:latin typeface="Segoe"/>
                  </a:rPr>
                </a:br>
                <a:r>
                  <a:rPr lang="en-US" sz="2400" b="1" i="1" dirty="0">
                    <a:solidFill>
                      <a:srgbClr val="000000"/>
                    </a:solidFill>
                    <a:latin typeface="Segoe"/>
                  </a:rPr>
                  <a:t>			a “DAG </a:t>
                </a:r>
                <a:r>
                  <a:rPr lang="en-US" sz="2400" b="1" i="1" dirty="0" err="1">
                    <a:solidFill>
                      <a:srgbClr val="000000"/>
                    </a:solidFill>
                    <a:latin typeface="Segoe"/>
                  </a:rPr>
                  <a:t>interpolant</a:t>
                </a:r>
                <a:r>
                  <a:rPr lang="en-US" sz="2400" b="1" i="1" dirty="0">
                    <a:solidFill>
                      <a:srgbClr val="000000"/>
                    </a:solidFill>
                    <a:latin typeface="Segoe"/>
                  </a:rPr>
                  <a:t>” for </a:t>
                </a:r>
                <a:r>
                  <a:rPr lang="en-US" sz="2400" b="1" i="1" dirty="0" smtClean="0">
                    <a:solidFill>
                      <a:srgbClr val="000000"/>
                    </a:solidFill>
                    <a:latin typeface="Segoe"/>
                  </a:rPr>
                  <a:t>LRA</a:t>
                </a:r>
              </a:p>
              <a:p>
                <a:pPr>
                  <a:spcBef>
                    <a:spcPct val="20000"/>
                  </a:spcBef>
                  <a:buSzPct val="90000"/>
                </a:pPr>
                <a:endParaRPr lang="en-US" sz="2400" b="1" i="1" dirty="0">
                  <a:solidFill>
                    <a:srgbClr val="000000"/>
                  </a:solidFill>
                  <a:latin typeface="Segoe"/>
                </a:endParaRPr>
              </a:p>
              <a:p>
                <a:pPr>
                  <a:spcBef>
                    <a:spcPct val="20000"/>
                  </a:spcBef>
                  <a:buSzPct val="90000"/>
                </a:pPr>
                <a:r>
                  <a:rPr lang="en-US" sz="2400" b="1" i="1" dirty="0" smtClean="0">
                    <a:solidFill>
                      <a:srgbClr val="000000"/>
                    </a:solidFill>
                    <a:latin typeface="Segoe"/>
                  </a:rPr>
                  <a:t>		i.e., solves for non-recursive Horn clauses</a:t>
                </a:r>
                <a:endParaRPr lang="en-US" sz="2400" b="1" i="1" dirty="0">
                  <a:solidFill>
                    <a:srgbClr val="000000"/>
                  </a:solidFill>
                  <a:latin typeface="Segoe"/>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8496436" cy="4579459"/>
              </a:xfrm>
              <a:prstGeom prst="rect">
                <a:avLst/>
              </a:prstGeom>
              <a:blipFill rotWithShape="1">
                <a:blip r:embed="rId2"/>
                <a:stretch>
                  <a:fillRect l="-1076" b="-666"/>
                </a:stretch>
              </a:blipFill>
            </p:spPr>
            <p:txBody>
              <a:bodyPr/>
              <a:lstStyle/>
              <a:p>
                <a:r>
                  <a:rPr lang="en-US">
                    <a:noFill/>
                  </a:rPr>
                  <a:t> </a:t>
                </a:r>
              </a:p>
            </p:txBody>
          </p:sp>
        </mc:Fallback>
      </mc:AlternateContent>
    </p:spTree>
    <p:extLst>
      <p:ext uri="{BB962C8B-B14F-4D97-AF65-F5344CB8AC3E}">
        <p14:creationId xmlns:p14="http://schemas.microsoft.com/office/powerpoint/2010/main" val="184450558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67544" y="1844824"/>
            <a:ext cx="8676456" cy="4745915"/>
          </a:xfrm>
        </p:spPr>
        <p:txBody>
          <a:bodyPr/>
          <a:lstStyle/>
          <a:p>
            <a:pPr marL="0" indent="0">
              <a:buNone/>
            </a:pPr>
            <a:r>
              <a:rPr lang="en-US" sz="2400" dirty="0"/>
              <a:t>The question is: </a:t>
            </a:r>
          </a:p>
          <a:p>
            <a:pPr marL="0" indent="0">
              <a:buNone/>
            </a:pPr>
            <a:r>
              <a:rPr lang="en-US" sz="2400" b="1" i="1" dirty="0">
                <a:solidFill>
                  <a:srgbClr val="FF0000"/>
                </a:solidFill>
                <a:effectLst>
                  <a:outerShdw blurRad="38100" dist="38100" dir="2700000" algn="tl">
                    <a:srgbClr val="000000">
                      <a:alpha val="43137"/>
                    </a:srgbClr>
                  </a:outerShdw>
                </a:effectLst>
              </a:rPr>
              <a:t> </a:t>
            </a:r>
            <a:r>
              <a:rPr lang="en-US" sz="2400" b="1" i="1" dirty="0" smtClean="0">
                <a:solidFill>
                  <a:srgbClr val="FF0000"/>
                </a:solidFill>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Quantified</a:t>
            </a:r>
            <a:r>
              <a:rPr lang="en-US" sz="2400" b="1" i="1" dirty="0" smtClean="0">
                <a:solidFill>
                  <a:srgbClr val="FF0000"/>
                </a:solidFill>
                <a:effectLst>
                  <a:outerShdw blurRad="38100" dist="38100" dir="2700000" algn="tl">
                    <a:srgbClr val="000000">
                      <a:alpha val="43137"/>
                    </a:srgbClr>
                  </a:outerShdw>
                </a:effectLst>
              </a:rPr>
              <a:t> Horn </a:t>
            </a:r>
            <a:r>
              <a:rPr lang="en-US" sz="2400" b="1" i="1" dirty="0">
                <a:solidFill>
                  <a:srgbClr val="FF0000"/>
                </a:solidFill>
                <a:effectLst>
                  <a:outerShdw blurRad="38100" dist="38100" dir="2700000" algn="tl">
                    <a:srgbClr val="000000">
                      <a:alpha val="43137"/>
                    </a:srgbClr>
                  </a:outerShdw>
                </a:effectLst>
              </a:rPr>
              <a:t>Clause </a:t>
            </a:r>
            <a:r>
              <a:rPr lang="en-US" sz="2400" b="1" i="1" dirty="0" err="1" smtClean="0">
                <a:solidFill>
                  <a:srgbClr val="FF0000"/>
                </a:solidFill>
                <a:effectLst>
                  <a:outerShdw blurRad="38100" dist="38100" dir="2700000" algn="tl">
                    <a:srgbClr val="000000">
                      <a:alpha val="43137"/>
                    </a:srgbClr>
                  </a:outerShdw>
                </a:effectLst>
              </a:rPr>
              <a:t>Satisfiability</a:t>
            </a:r>
            <a:r>
              <a:rPr lang="en-US" sz="2400" b="1" i="1" dirty="0" smtClean="0">
                <a:solidFill>
                  <a:srgbClr val="FF0000"/>
                </a:solidFill>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Modulo Theories</a:t>
            </a:r>
            <a:endParaRPr lang="en-US" sz="2400" b="1" i="1" dirty="0">
              <a:effectLst>
                <a:outerShdw blurRad="38100" dist="38100" dir="2700000" algn="tl">
                  <a:srgbClr val="000000">
                    <a:alpha val="43137"/>
                  </a:srgbClr>
                </a:outerShdw>
              </a:effectLst>
            </a:endParaRPr>
          </a:p>
          <a:p>
            <a:pPr marL="0" indent="0">
              <a:buNone/>
            </a:pPr>
            <a:endParaRPr lang="en-US" sz="2400" dirty="0" smtClean="0">
              <a:sym typeface="Symbol"/>
            </a:endParaRPr>
          </a:p>
          <a:p>
            <a:pPr marL="0" indent="0">
              <a:buNone/>
            </a:pPr>
            <a:r>
              <a:rPr lang="en-US" sz="2400" dirty="0">
                <a:sym typeface="Symbol"/>
              </a:rPr>
              <a:t>PDR </a:t>
            </a:r>
            <a:r>
              <a:rPr lang="en-US" sz="2400" dirty="0" smtClean="0">
                <a:sym typeface="Symbol"/>
              </a:rPr>
              <a:t>Generalized:</a:t>
            </a:r>
          </a:p>
          <a:p>
            <a:pPr>
              <a:buFontTx/>
              <a:buChar char="-"/>
            </a:pPr>
            <a:r>
              <a:rPr lang="en-US" sz="2400" dirty="0" smtClean="0">
                <a:sym typeface="Symbol"/>
              </a:rPr>
              <a:t>as </a:t>
            </a:r>
            <a:r>
              <a:rPr lang="en-US" sz="2400" dirty="0">
                <a:sym typeface="Symbol"/>
              </a:rPr>
              <a:t>an abstract Transition </a:t>
            </a:r>
            <a:r>
              <a:rPr lang="en-US" sz="2400" dirty="0" smtClean="0">
                <a:sym typeface="Symbol"/>
              </a:rPr>
              <a:t>System</a:t>
            </a:r>
          </a:p>
          <a:p>
            <a:pPr>
              <a:buFontTx/>
              <a:buChar char="-"/>
            </a:pPr>
            <a:r>
              <a:rPr lang="en-US" sz="2400" dirty="0">
                <a:sym typeface="Symbol"/>
              </a:rPr>
              <a:t>f</a:t>
            </a:r>
            <a:r>
              <a:rPr lang="en-US" sz="2400" dirty="0" smtClean="0">
                <a:sym typeface="Symbol"/>
              </a:rPr>
              <a:t>or Horn Clause </a:t>
            </a:r>
            <a:r>
              <a:rPr lang="en-US" sz="2400" dirty="0" err="1" smtClean="0">
                <a:sym typeface="Symbol"/>
              </a:rPr>
              <a:t>Satisfiability</a:t>
            </a:r>
            <a:r>
              <a:rPr lang="en-US" sz="2400" dirty="0" smtClean="0">
                <a:sym typeface="Symbol"/>
              </a:rPr>
              <a:t> over Theory of Arithmetic</a:t>
            </a:r>
          </a:p>
          <a:p>
            <a:pPr>
              <a:buFontTx/>
              <a:buChar char="-"/>
            </a:pPr>
            <a:endParaRPr lang="en-US" sz="2400" dirty="0">
              <a:sym typeface="Symbol"/>
            </a:endParaRPr>
          </a:p>
          <a:p>
            <a:pPr lvl="1">
              <a:buFontTx/>
              <a:buChar char="-"/>
            </a:pPr>
            <a:r>
              <a:rPr lang="en-US" sz="1800" dirty="0" smtClean="0">
                <a:sym typeface="Symbol"/>
              </a:rPr>
              <a:t>Using </a:t>
            </a:r>
            <a:r>
              <a:rPr lang="en-US" sz="1800" dirty="0" err="1">
                <a:sym typeface="Symbol"/>
              </a:rPr>
              <a:t>Farkas</a:t>
            </a:r>
            <a:r>
              <a:rPr lang="en-US" sz="1800" dirty="0">
                <a:sym typeface="Symbol"/>
              </a:rPr>
              <a:t> to generalize failed counter-example </a:t>
            </a:r>
            <a:r>
              <a:rPr lang="en-US" sz="1800" dirty="0" smtClean="0">
                <a:sym typeface="Symbol"/>
              </a:rPr>
              <a:t>traces </a:t>
            </a:r>
          </a:p>
          <a:p>
            <a:pPr lvl="1">
              <a:buFontTx/>
              <a:buChar char="-"/>
            </a:pPr>
            <a:r>
              <a:rPr lang="en-US" sz="1800" dirty="0" smtClean="0">
                <a:sym typeface="Symbol"/>
              </a:rPr>
              <a:t>Difference </a:t>
            </a:r>
            <a:r>
              <a:rPr lang="en-US" sz="1800" dirty="0">
                <a:sym typeface="Symbol"/>
              </a:rPr>
              <a:t>Logic – a Model Checking algorithm for Timed </a:t>
            </a:r>
            <a:r>
              <a:rPr lang="en-US" sz="1800" dirty="0" smtClean="0">
                <a:sym typeface="Symbol"/>
              </a:rPr>
              <a:t>Automata</a:t>
            </a:r>
          </a:p>
          <a:p>
            <a:pPr lvl="1">
              <a:buFontTx/>
              <a:buChar char="-"/>
            </a:pPr>
            <a:r>
              <a:rPr lang="en-US" sz="1800" dirty="0" err="1" smtClean="0">
                <a:sym typeface="Symbol"/>
              </a:rPr>
              <a:t>Interpolants</a:t>
            </a:r>
            <a:r>
              <a:rPr lang="en-US" sz="1800" dirty="0" smtClean="0">
                <a:sym typeface="Symbol"/>
              </a:rPr>
              <a:t> from Model refinements</a:t>
            </a:r>
            <a:br>
              <a:rPr lang="en-US" sz="1800" dirty="0" smtClean="0">
                <a:sym typeface="Symbol"/>
              </a:rPr>
            </a:br>
            <a:r>
              <a:rPr lang="en-US" sz="1800" dirty="0" smtClean="0">
                <a:sym typeface="Symbol"/>
              </a:rPr>
              <a:t>- Propagate also properties for predicates (</a:t>
            </a:r>
            <a:r>
              <a:rPr lang="en-US" sz="1800" dirty="0" smtClean="0">
                <a:solidFill>
                  <a:schemeClr val="tx1">
                    <a:lumMod val="65000"/>
                  </a:schemeClr>
                </a:solidFill>
                <a:sym typeface="Symbol"/>
              </a:rPr>
              <a:t>so far inefficient</a:t>
            </a:r>
            <a:r>
              <a:rPr lang="en-US" sz="1800" dirty="0" smtClean="0">
                <a:sym typeface="Symbol"/>
              </a:rPr>
              <a:t>)</a:t>
            </a:r>
          </a:p>
          <a:p>
            <a:pPr marL="376238" lvl="1" indent="0">
              <a:buNone/>
            </a:pPr>
            <a:endParaRPr lang="en-US" sz="2400" dirty="0" smtClean="0">
              <a:sym typeface="Symbol"/>
            </a:endParaRPr>
          </a:p>
          <a:p>
            <a:pPr marL="0" indent="0">
              <a:buNone/>
            </a:pPr>
            <a:r>
              <a:rPr lang="en-US" sz="2400" dirty="0">
                <a:sym typeface="Symbol"/>
              </a:rPr>
              <a:t>	</a:t>
            </a:r>
            <a:r>
              <a:rPr lang="en-US" sz="2400" dirty="0" smtClean="0">
                <a:sym typeface="Symbol"/>
                <a:hlinkClick r:id="rId2"/>
              </a:rPr>
              <a:t>http</a:t>
            </a:r>
            <a:r>
              <a:rPr lang="en-US" sz="2400" dirty="0">
                <a:sym typeface="Symbol"/>
                <a:hlinkClick r:id="rId2"/>
              </a:rPr>
              <a:t>://</a:t>
            </a:r>
            <a:r>
              <a:rPr lang="en-US" sz="2400" dirty="0" smtClean="0">
                <a:sym typeface="Symbol"/>
                <a:hlinkClick r:id="rId2"/>
              </a:rPr>
              <a:t>rise4fun.com/Z3Py/tutorial/fixedpoints</a:t>
            </a:r>
            <a:r>
              <a:rPr lang="en-US" sz="2400" dirty="0" smtClean="0">
                <a:sym typeface="Symbol"/>
              </a:rPr>
              <a:t>  </a:t>
            </a:r>
          </a:p>
        </p:txBody>
      </p:sp>
    </p:spTree>
    <p:extLst>
      <p:ext uri="{BB962C8B-B14F-4D97-AF65-F5344CB8AC3E}">
        <p14:creationId xmlns:p14="http://schemas.microsoft.com/office/powerpoint/2010/main" val="321723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PDR  as a Transition System</a:t>
            </a:r>
            <a:endParaRPr lang="en-US"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752600"/>
            <a:ext cx="8663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PDR - Algorithm</a:t>
            </a:r>
            <a:endParaRPr lang="en-US" dirty="0"/>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790700"/>
            <a:ext cx="84486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82216"/>
            <a:ext cx="7772400" cy="355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57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466"/>
          <a:stretch/>
        </p:blipFill>
        <p:spPr bwMode="auto">
          <a:xfrm>
            <a:off x="-1" y="504691"/>
            <a:ext cx="8918533" cy="63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7510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Engines for Recursive Predicates</a:t>
            </a:r>
            <a:endParaRPr lang="en-US" sz="4800" dirty="0"/>
          </a:p>
        </p:txBody>
      </p:sp>
      <p:sp>
        <p:nvSpPr>
          <p:cNvPr id="5" name="Content Placeholder 4"/>
          <p:cNvSpPr>
            <a:spLocks noGrp="1"/>
          </p:cNvSpPr>
          <p:nvPr>
            <p:ph idx="1"/>
          </p:nvPr>
        </p:nvSpPr>
        <p:spPr>
          <a:xfrm>
            <a:off x="609600" y="1219200"/>
            <a:ext cx="7772400" cy="5139869"/>
          </a:xfrm>
        </p:spPr>
        <p:txBody>
          <a:bodyPr/>
          <a:lstStyle/>
          <a:p>
            <a:pPr marL="0" indent="0">
              <a:buNone/>
            </a:pPr>
            <a:r>
              <a:rPr lang="en-US" sz="2400" b="1" dirty="0" smtClean="0"/>
              <a:t>Recursive predicates:</a:t>
            </a:r>
          </a:p>
          <a:p>
            <a:pPr marL="0" indent="0">
              <a:buNone/>
            </a:pPr>
            <a:r>
              <a:rPr lang="en-US" sz="2400" dirty="0" smtClean="0"/>
              <a:t>	Expressed as Horn clauses + query</a:t>
            </a:r>
          </a:p>
          <a:p>
            <a:pPr marL="0" indent="0">
              <a:buNone/>
            </a:pPr>
            <a:endParaRPr lang="en-US" sz="2400" dirty="0" smtClean="0"/>
          </a:p>
          <a:p>
            <a:pPr marL="0" indent="0">
              <a:buNone/>
            </a:pPr>
            <a:r>
              <a:rPr lang="en-US" sz="2400" b="1" dirty="0" smtClean="0"/>
              <a:t>µZ: Portfolio of solvers</a:t>
            </a:r>
            <a:r>
              <a:rPr lang="en-US" sz="2400" b="1" dirty="0">
                <a:sym typeface="Symbol"/>
              </a:rPr>
              <a:t> </a:t>
            </a:r>
            <a:r>
              <a:rPr lang="en-US" sz="2400" b="1" dirty="0" smtClean="0">
                <a:sym typeface="Symbol"/>
              </a:rPr>
              <a:t>and services for fixed-points:</a:t>
            </a:r>
            <a:endParaRPr lang="en-US" sz="2400" b="1" dirty="0" smtClean="0"/>
          </a:p>
          <a:p>
            <a:pPr marL="0" indent="0">
              <a:buNone/>
            </a:pPr>
            <a:endParaRPr lang="en-US" sz="2400" b="1" dirty="0"/>
          </a:p>
          <a:p>
            <a:pPr marL="0" indent="0">
              <a:buNone/>
            </a:pPr>
            <a:r>
              <a:rPr lang="en-US" sz="2400" b="1" dirty="0" smtClean="0"/>
              <a:t>	</a:t>
            </a:r>
            <a:r>
              <a:rPr lang="en-US" sz="2400" dirty="0" smtClean="0"/>
              <a:t>Bottom-up </a:t>
            </a:r>
            <a:r>
              <a:rPr lang="en-US" sz="2400" dirty="0" err="1" smtClean="0"/>
              <a:t>Datalog</a:t>
            </a:r>
            <a:r>
              <a:rPr lang="en-US" sz="2400" dirty="0" smtClean="0"/>
              <a:t> Engine</a:t>
            </a:r>
          </a:p>
          <a:p>
            <a:pPr marL="376238" lvl="1" indent="0">
              <a:buNone/>
            </a:pPr>
            <a:r>
              <a:rPr lang="en-US" sz="2000" dirty="0" smtClean="0"/>
              <a:t>	- Finite Tables       (e.g., Hash-tables, </a:t>
            </a:r>
            <a:r>
              <a:rPr lang="en-US" sz="2000" dirty="0" smtClean="0">
                <a:solidFill>
                  <a:schemeClr val="tx1">
                    <a:lumMod val="50000"/>
                  </a:schemeClr>
                </a:solidFill>
              </a:rPr>
              <a:t>B-Trees</a:t>
            </a:r>
            <a:r>
              <a:rPr lang="en-US" sz="2000" dirty="0" smtClean="0"/>
              <a:t>)</a:t>
            </a:r>
          </a:p>
          <a:p>
            <a:pPr marL="376238" lvl="1" indent="0">
              <a:buNone/>
            </a:pPr>
            <a:r>
              <a:rPr lang="en-US" sz="2000" dirty="0" smtClean="0"/>
              <a:t>	- Symbolic Tables (e.g., BDDs)</a:t>
            </a:r>
          </a:p>
          <a:p>
            <a:pPr marL="376238" lvl="1" indent="0">
              <a:buNone/>
            </a:pPr>
            <a:r>
              <a:rPr lang="en-US" sz="2000" dirty="0"/>
              <a:t>	</a:t>
            </a:r>
            <a:r>
              <a:rPr lang="en-US" sz="2000" dirty="0" smtClean="0"/>
              <a:t>- Composition of Relations:</a:t>
            </a:r>
            <a:endParaRPr lang="en-US" sz="2400" dirty="0" smtClean="0"/>
          </a:p>
          <a:p>
            <a:pPr marL="376238" lvl="1" indent="0">
              <a:buNone/>
            </a:pPr>
            <a:r>
              <a:rPr lang="en-US" sz="2000" dirty="0" smtClean="0"/>
              <a:t>	  - Abstract interpretation domains</a:t>
            </a:r>
          </a:p>
          <a:p>
            <a:pPr marL="376238" lvl="1" indent="0">
              <a:buNone/>
            </a:pPr>
            <a:r>
              <a:rPr lang="en-US" sz="2000" dirty="0" smtClean="0"/>
              <a:t>	  - Reduced products</a:t>
            </a:r>
          </a:p>
          <a:p>
            <a:pPr marL="376238" lvl="1" indent="0">
              <a:buNone/>
            </a:pPr>
            <a:endParaRPr lang="en-US" sz="2000" dirty="0" smtClean="0"/>
          </a:p>
          <a:p>
            <a:pPr marL="0" indent="0">
              <a:buNone/>
            </a:pPr>
            <a:r>
              <a:rPr lang="en-US" sz="2400" dirty="0" smtClean="0">
                <a:solidFill>
                  <a:srgbClr val="0B891A"/>
                </a:solidFill>
              </a:rPr>
              <a:t>	Symbolic Engine Modulo Theories</a:t>
            </a:r>
            <a:endParaRPr lang="en-US" sz="2400" dirty="0">
              <a:solidFill>
                <a:srgbClr val="0B891A"/>
              </a:solidFill>
            </a:endParaRPr>
          </a:p>
          <a:p>
            <a:pPr marL="376238" lvl="1" indent="0">
              <a:buNone/>
            </a:pPr>
            <a:r>
              <a:rPr lang="en-US" sz="2000" dirty="0" smtClean="0">
                <a:solidFill>
                  <a:srgbClr val="0B891A"/>
                </a:solidFill>
              </a:rPr>
              <a:t>	- </a:t>
            </a:r>
            <a:r>
              <a:rPr lang="en-US" sz="2000" i="1" dirty="0">
                <a:solidFill>
                  <a:srgbClr val="0B891A"/>
                </a:solidFill>
              </a:rPr>
              <a:t>Generalized </a:t>
            </a:r>
            <a:r>
              <a:rPr lang="en-US" sz="2000" dirty="0" smtClean="0">
                <a:solidFill>
                  <a:srgbClr val="0B891A"/>
                </a:solidFill>
              </a:rPr>
              <a:t>Property Directed Reachability</a:t>
            </a:r>
            <a:endParaRPr lang="en-US" sz="2000" i="1" dirty="0"/>
          </a:p>
        </p:txBody>
      </p:sp>
      <p:sp>
        <p:nvSpPr>
          <p:cNvPr id="3" name="TextBox 2"/>
          <p:cNvSpPr txBox="1"/>
          <p:nvPr/>
        </p:nvSpPr>
        <p:spPr>
          <a:xfrm>
            <a:off x="7021751" y="3657600"/>
            <a:ext cx="1851917" cy="923330"/>
          </a:xfrm>
          <a:prstGeom prst="rect">
            <a:avLst/>
          </a:prstGeom>
          <a:noFill/>
        </p:spPr>
        <p:txBody>
          <a:bodyPr wrap="none" rtlCol="0">
            <a:spAutoFit/>
          </a:bodyPr>
          <a:lstStyle/>
          <a:p>
            <a:r>
              <a:rPr lang="en-US" dirty="0" smtClean="0">
                <a:solidFill>
                  <a:schemeClr val="bg1"/>
                </a:solidFill>
              </a:rPr>
              <a:t>CAV 2011</a:t>
            </a:r>
            <a:br>
              <a:rPr lang="en-US" dirty="0" smtClean="0">
                <a:solidFill>
                  <a:schemeClr val="bg1"/>
                </a:solidFill>
              </a:rPr>
            </a:br>
            <a:r>
              <a:rPr lang="en-US" dirty="0" smtClean="0">
                <a:solidFill>
                  <a:schemeClr val="bg1"/>
                </a:solidFill>
              </a:rPr>
              <a:t>[</a:t>
            </a:r>
            <a:r>
              <a:rPr lang="en-US" dirty="0" err="1" smtClean="0">
                <a:solidFill>
                  <a:schemeClr val="bg1"/>
                </a:solidFill>
              </a:rPr>
              <a:t>Hoder</a:t>
            </a:r>
            <a:r>
              <a:rPr lang="en-US" dirty="0" smtClean="0">
                <a:solidFill>
                  <a:schemeClr val="bg1"/>
                </a:solidFill>
              </a:rPr>
              <a:t>, </a:t>
            </a:r>
            <a:r>
              <a:rPr lang="en-US" dirty="0" err="1" smtClean="0">
                <a:solidFill>
                  <a:schemeClr val="bg1"/>
                </a:solidFill>
              </a:rPr>
              <a:t>Bjørner</a:t>
            </a:r>
            <a:r>
              <a:rPr lang="en-US" dirty="0" smtClean="0">
                <a:solidFill>
                  <a:schemeClr val="bg1"/>
                </a:solidFill>
              </a:rPr>
              <a:t>, </a:t>
            </a:r>
          </a:p>
          <a:p>
            <a:r>
              <a:rPr lang="en-US" dirty="0" smtClean="0">
                <a:solidFill>
                  <a:schemeClr val="bg1"/>
                </a:solidFill>
              </a:rPr>
              <a:t>de Moura]</a:t>
            </a:r>
          </a:p>
        </p:txBody>
      </p:sp>
      <p:sp>
        <p:nvSpPr>
          <p:cNvPr id="11" name="TextBox 10"/>
          <p:cNvSpPr txBox="1"/>
          <p:nvPr/>
        </p:nvSpPr>
        <p:spPr>
          <a:xfrm>
            <a:off x="7044868" y="5715000"/>
            <a:ext cx="1813382" cy="646331"/>
          </a:xfrm>
          <a:prstGeom prst="rect">
            <a:avLst/>
          </a:prstGeom>
          <a:noFill/>
        </p:spPr>
        <p:txBody>
          <a:bodyPr wrap="none" rtlCol="0">
            <a:spAutoFit/>
          </a:bodyPr>
          <a:lstStyle/>
          <a:p>
            <a:r>
              <a:rPr lang="en-US" dirty="0" smtClean="0">
                <a:solidFill>
                  <a:schemeClr val="bg1"/>
                </a:solidFill>
              </a:rPr>
              <a:t>SAT 2012</a:t>
            </a:r>
            <a:br>
              <a:rPr lang="en-US" dirty="0" smtClean="0">
                <a:solidFill>
                  <a:schemeClr val="bg1"/>
                </a:solidFill>
              </a:rPr>
            </a:br>
            <a:r>
              <a:rPr lang="en-US" dirty="0" smtClean="0">
                <a:solidFill>
                  <a:schemeClr val="bg1"/>
                </a:solidFill>
              </a:rPr>
              <a:t>[</a:t>
            </a:r>
            <a:r>
              <a:rPr lang="en-US" dirty="0" err="1" smtClean="0">
                <a:solidFill>
                  <a:schemeClr val="bg1"/>
                </a:solidFill>
              </a:rPr>
              <a:t>Hoder</a:t>
            </a:r>
            <a:r>
              <a:rPr lang="en-US" dirty="0" smtClean="0">
                <a:solidFill>
                  <a:schemeClr val="bg1"/>
                </a:solidFill>
              </a:rPr>
              <a:t>, </a:t>
            </a:r>
            <a:r>
              <a:rPr lang="en-US" dirty="0" err="1" smtClean="0">
                <a:solidFill>
                  <a:schemeClr val="bg1"/>
                </a:solidFill>
              </a:rPr>
              <a:t>Bj</a:t>
            </a:r>
            <a:r>
              <a:rPr lang="en-US" dirty="0" err="1">
                <a:solidFill>
                  <a:schemeClr val="bg1"/>
                </a:solidFill>
              </a:rPr>
              <a:t>ø</a:t>
            </a:r>
            <a:r>
              <a:rPr lang="en-US" dirty="0" err="1" smtClean="0">
                <a:solidFill>
                  <a:schemeClr val="bg1"/>
                </a:solidFill>
              </a:rPr>
              <a:t>rner</a:t>
            </a:r>
            <a:r>
              <a:rPr lang="en-US" dirty="0" smtClean="0">
                <a:solidFill>
                  <a:schemeClr val="bg1"/>
                </a:solidFill>
              </a:rPr>
              <a:t>]</a:t>
            </a:r>
          </a:p>
        </p:txBody>
      </p:sp>
      <p:sp>
        <p:nvSpPr>
          <p:cNvPr id="6" name="Cloud Callout 5"/>
          <p:cNvSpPr/>
          <p:nvPr/>
        </p:nvSpPr>
        <p:spPr bwMode="auto">
          <a:xfrm>
            <a:off x="152400" y="2057400"/>
            <a:ext cx="5029200" cy="1222248"/>
          </a:xfrm>
          <a:prstGeom prst="cloudCallou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Points-to analysis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Cloud Callout 14"/>
          <p:cNvSpPr/>
          <p:nvPr/>
        </p:nvSpPr>
        <p:spPr bwMode="auto">
          <a:xfrm>
            <a:off x="685800" y="3430417"/>
            <a:ext cx="5029200" cy="1222248"/>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Contract Checking</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Cloud Callout 13"/>
          <p:cNvSpPr/>
          <p:nvPr/>
        </p:nvSpPr>
        <p:spPr bwMode="auto">
          <a:xfrm>
            <a:off x="1219200" y="4873752"/>
            <a:ext cx="5029200" cy="1222248"/>
          </a:xfrm>
          <a:prstGeom prst="cloud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Symbolic Software Checking</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ular Callout 15"/>
          <p:cNvSpPr/>
          <p:nvPr/>
        </p:nvSpPr>
        <p:spPr bwMode="auto">
          <a:xfrm>
            <a:off x="6501943" y="1676399"/>
            <a:ext cx="2514600" cy="827809"/>
          </a:xfrm>
          <a:prstGeom prst="wedgeRound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bg1"/>
                </a:solidFill>
                <a:effectLst>
                  <a:outerShdw blurRad="38100" dist="38100" dir="2700000" algn="tl">
                    <a:srgbClr val="000000">
                      <a:alpha val="43137"/>
                    </a:srgbClr>
                  </a:outerShdw>
                </a:effectLst>
                <a:latin typeface="Segoe" pitchFamily="34" charset="0"/>
              </a:rPr>
              <a:t>GateKeeper</a:t>
            </a:r>
            <a:endParaRPr lang="en-US" sz="2000" dirty="0" smtClean="0">
              <a:solidFill>
                <a:schemeClr val="bg1"/>
              </a:solidFill>
              <a:effectLst>
                <a:outerShdw blurRad="38100" dist="38100" dir="2700000" algn="tl">
                  <a:srgbClr val="000000">
                    <a:alpha val="43137"/>
                  </a:srgbClr>
                </a:outerShdw>
              </a:effectLst>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bg1"/>
                </a:solidFill>
                <a:effectLst>
                  <a:outerShdw blurRad="38100" dist="38100" dir="2700000" algn="tl">
                    <a:srgbClr val="000000">
                      <a:alpha val="43137"/>
                    </a:srgbClr>
                  </a:outerShdw>
                </a:effectLst>
                <a:latin typeface="Segoe" pitchFamily="34" charset="0"/>
              </a:rPr>
              <a:t>(sparse hash-tables)</a:t>
            </a:r>
          </a:p>
          <a:p>
            <a:pPr marL="0" marR="0" indent="0" algn="ctr" defTabSz="1096963" rtl="0" eaLnBrk="1" fontAlgn="base" latinLnBrk="0" hangingPunct="1">
              <a:lnSpc>
                <a:spcPct val="100000"/>
              </a:lnSpc>
              <a:spcBef>
                <a:spcPct val="0"/>
              </a:spcBef>
              <a:spcAft>
                <a:spcPct val="0"/>
              </a:spcAft>
              <a:buClrTx/>
              <a:buSzTx/>
              <a:buFontTx/>
              <a:buNone/>
              <a:tabLst/>
            </a:pPr>
            <a:r>
              <a:rPr lang="en-US" i="1" dirty="0" smtClean="0">
                <a:solidFill>
                  <a:srgbClr val="FF0000"/>
                </a:solidFill>
                <a:effectLst>
                  <a:outerShdw blurRad="38100" dist="38100" dir="2700000" algn="tl">
                    <a:srgbClr val="000000">
                      <a:alpha val="43137"/>
                    </a:srgbClr>
                  </a:outerShdw>
                </a:effectLst>
                <a:latin typeface="Segoe" pitchFamily="34" charset="0"/>
              </a:rPr>
              <a:t>Magnus </a:t>
            </a:r>
            <a:r>
              <a:rPr lang="en-US" i="1" dirty="0">
                <a:solidFill>
                  <a:srgbClr val="FF0000"/>
                </a:solidFill>
                <a:effectLst>
                  <a:outerShdw blurRad="38100" dist="38100" dir="2700000" algn="tl">
                    <a:srgbClr val="000000">
                      <a:alpha val="43137"/>
                    </a:srgbClr>
                  </a:outerShdw>
                </a:effectLst>
                <a:latin typeface="Segoe" pitchFamily="34" charset="0"/>
              </a:rPr>
              <a:t>M</a:t>
            </a:r>
            <a:r>
              <a:rPr lang="en-US" i="1" dirty="0" smtClean="0">
                <a:solidFill>
                  <a:srgbClr val="FF0000"/>
                </a:solidFill>
                <a:effectLst>
                  <a:outerShdw blurRad="38100" dist="38100" dir="2700000" algn="tl">
                    <a:srgbClr val="000000">
                      <a:alpha val="43137"/>
                    </a:srgbClr>
                  </a:outerShdw>
                </a:effectLst>
                <a:latin typeface="Segoe" pitchFamily="34" charset="0"/>
              </a:rPr>
              <a:t>adsen</a:t>
            </a:r>
          </a:p>
        </p:txBody>
      </p:sp>
      <p:sp>
        <p:nvSpPr>
          <p:cNvPr id="22" name="Rounded Rectangular Callout 21"/>
          <p:cNvSpPr/>
          <p:nvPr/>
        </p:nvSpPr>
        <p:spPr bwMode="auto">
          <a:xfrm>
            <a:off x="6511468" y="2634480"/>
            <a:ext cx="2514600" cy="686508"/>
          </a:xfrm>
          <a:prstGeom prst="wedgeRound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000" dirty="0">
                <a:solidFill>
                  <a:schemeClr val="bg1"/>
                </a:solidFill>
                <a:effectLst>
                  <a:outerShdw blurRad="38100" dist="38100" dir="2700000" algn="tl">
                    <a:srgbClr val="000000">
                      <a:alpha val="43137"/>
                    </a:srgbClr>
                  </a:outerShdw>
                </a:effectLst>
                <a:latin typeface="Segoe" pitchFamily="34" charset="0"/>
              </a:rPr>
              <a:t>KOP2 </a:t>
            </a:r>
            <a:r>
              <a:rPr lang="en-US" sz="2000" dirty="0" smtClean="0">
                <a:solidFill>
                  <a:schemeClr val="bg1"/>
                </a:solidFill>
                <a:effectLst>
                  <a:outerShdw blurRad="38100" dist="38100" dir="2700000" algn="tl">
                    <a:srgbClr val="000000">
                      <a:alpha val="43137"/>
                    </a:srgbClr>
                  </a:outerShdw>
                </a:effectLst>
                <a:latin typeface="Segoe" pitchFamily="34" charset="0"/>
              </a:rPr>
              <a:t>database</a:t>
            </a:r>
          </a:p>
          <a:p>
            <a:pPr algn="ctr" defTabSz="1096963"/>
            <a:r>
              <a:rPr lang="en-US" dirty="0" smtClean="0">
                <a:solidFill>
                  <a:schemeClr val="bg1"/>
                </a:solidFill>
                <a:effectLst>
                  <a:outerShdw blurRad="38100" dist="38100" dir="2700000" algn="tl">
                    <a:srgbClr val="000000">
                      <a:alpha val="43137"/>
                    </a:srgbClr>
                  </a:outerShdw>
                </a:effectLst>
                <a:latin typeface="Segoe" pitchFamily="34" charset="0"/>
              </a:rPr>
              <a:t>(using magic sets)</a:t>
            </a:r>
            <a:endParaRPr lang="en-US" dirty="0">
              <a:solidFill>
                <a:schemeClr val="bg1"/>
              </a:solidFill>
              <a:effectLst>
                <a:outerShdw blurRad="38100" dist="38100" dir="2700000" algn="tl">
                  <a:srgbClr val="000000">
                    <a:alpha val="43137"/>
                  </a:srgbClr>
                </a:outerShdw>
              </a:effectLst>
              <a:latin typeface="Segoe" pitchFamily="34" charset="0"/>
            </a:endParaRPr>
          </a:p>
        </p:txBody>
      </p:sp>
      <p:sp>
        <p:nvSpPr>
          <p:cNvPr id="23" name="Rounded Rectangular Callout 22"/>
          <p:cNvSpPr/>
          <p:nvPr/>
        </p:nvSpPr>
        <p:spPr bwMode="auto">
          <a:xfrm>
            <a:off x="6282868" y="3462572"/>
            <a:ext cx="2757487" cy="686508"/>
          </a:xfrm>
          <a:prstGeom prst="wedgeRound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000" dirty="0" smtClean="0">
                <a:solidFill>
                  <a:schemeClr val="bg1"/>
                </a:solidFill>
                <a:effectLst>
                  <a:outerShdw blurRad="38100" dist="38100" dir="2700000" algn="tl">
                    <a:srgbClr val="000000">
                      <a:alpha val="43137"/>
                    </a:srgbClr>
                  </a:outerShdw>
                </a:effectLst>
                <a:latin typeface="Segoe" pitchFamily="34" charset="0"/>
              </a:rPr>
              <a:t>DKAL </a:t>
            </a:r>
          </a:p>
          <a:p>
            <a:pPr algn="ctr" defTabSz="1096963"/>
            <a:r>
              <a:rPr lang="en-US" sz="1400" dirty="0" smtClean="0">
                <a:solidFill>
                  <a:schemeClr val="bg1"/>
                </a:solidFill>
                <a:effectLst>
                  <a:outerShdw blurRad="38100" dist="38100" dir="2700000" algn="tl">
                    <a:srgbClr val="000000">
                      <a:alpha val="43137"/>
                    </a:srgbClr>
                  </a:outerShdw>
                </a:effectLst>
                <a:latin typeface="Segoe" pitchFamily="34" charset="0"/>
              </a:rPr>
              <a:t>(encoding Primal </a:t>
            </a:r>
            <a:r>
              <a:rPr lang="en-US" sz="1400" dirty="0" err="1" smtClean="0">
                <a:solidFill>
                  <a:schemeClr val="bg1"/>
                </a:solidFill>
                <a:effectLst>
                  <a:outerShdw blurRad="38100" dist="38100" dir="2700000" algn="tl">
                    <a:srgbClr val="000000">
                      <a:alpha val="43137"/>
                    </a:srgbClr>
                  </a:outerShdw>
                </a:effectLst>
                <a:latin typeface="Segoe" pitchFamily="34" charset="0"/>
              </a:rPr>
              <a:t>Infon</a:t>
            </a:r>
            <a:r>
              <a:rPr lang="en-US" sz="1400" dirty="0" smtClean="0">
                <a:solidFill>
                  <a:schemeClr val="bg1"/>
                </a:solidFill>
                <a:effectLst>
                  <a:outerShdw blurRad="38100" dist="38100" dir="2700000" algn="tl">
                    <a:srgbClr val="000000">
                      <a:alpha val="43137"/>
                    </a:srgbClr>
                  </a:outerShdw>
                </a:effectLst>
                <a:latin typeface="Segoe" pitchFamily="34" charset="0"/>
              </a:rPr>
              <a:t> Logic)</a:t>
            </a:r>
            <a:endParaRPr lang="en-US" sz="1400" dirty="0">
              <a:solidFill>
                <a:schemeClr val="bg1"/>
              </a:solidFill>
              <a:effectLst>
                <a:outerShdw blurRad="38100" dist="38100" dir="2700000" algn="tl">
                  <a:srgbClr val="000000">
                    <a:alpha val="43137"/>
                  </a:srgbClr>
                </a:outerShdw>
              </a:effectLst>
              <a:latin typeface="Segoe" pitchFamily="34" charset="0"/>
            </a:endParaRPr>
          </a:p>
        </p:txBody>
      </p:sp>
      <p:sp>
        <p:nvSpPr>
          <p:cNvPr id="24" name="Rounded Rectangular Callout 23"/>
          <p:cNvSpPr/>
          <p:nvPr/>
        </p:nvSpPr>
        <p:spPr bwMode="auto">
          <a:xfrm>
            <a:off x="5995988" y="4286201"/>
            <a:ext cx="3071812" cy="1015007"/>
          </a:xfrm>
          <a:prstGeom prst="wedgeRound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000" dirty="0" smtClean="0">
                <a:solidFill>
                  <a:schemeClr val="bg1"/>
                </a:solidFill>
                <a:effectLst>
                  <a:outerShdw blurRad="38100" dist="38100" dir="2700000" algn="tl">
                    <a:srgbClr val="000000">
                      <a:alpha val="43137"/>
                    </a:srgbClr>
                  </a:outerShdw>
                </a:effectLst>
                <a:latin typeface="Segoe" pitchFamily="34" charset="0"/>
              </a:rPr>
              <a:t>Bebop benchmarks</a:t>
            </a:r>
          </a:p>
          <a:p>
            <a:pPr algn="ctr" defTabSz="1096963"/>
            <a:r>
              <a:rPr lang="en-US" dirty="0" smtClean="0">
                <a:solidFill>
                  <a:schemeClr val="bg1"/>
                </a:solidFill>
                <a:effectLst>
                  <a:outerShdw blurRad="38100" dist="38100" dir="2700000" algn="tl">
                    <a:srgbClr val="000000">
                      <a:alpha val="43137"/>
                    </a:srgbClr>
                  </a:outerShdw>
                </a:effectLst>
                <a:latin typeface="Segoe" pitchFamily="34" charset="0"/>
              </a:rPr>
              <a:t>(evaluate PDR </a:t>
            </a:r>
          </a:p>
          <a:p>
            <a:pPr algn="ctr" defTabSz="1096963"/>
            <a:r>
              <a:rPr lang="en-US" dirty="0" smtClean="0">
                <a:solidFill>
                  <a:schemeClr val="bg1"/>
                </a:solidFill>
                <a:effectLst>
                  <a:outerShdw blurRad="38100" dist="38100" dir="2700000" algn="tl">
                    <a:srgbClr val="000000">
                      <a:alpha val="43137"/>
                    </a:srgbClr>
                  </a:outerShdw>
                </a:effectLst>
                <a:latin typeface="Segoe" pitchFamily="34" charset="0"/>
              </a:rPr>
              <a:t>generalized to PDA</a:t>
            </a:r>
            <a:r>
              <a:rPr lang="en-US" sz="2000" dirty="0" smtClean="0">
                <a:solidFill>
                  <a:schemeClr val="bg1"/>
                </a:solidFill>
                <a:effectLst>
                  <a:outerShdw blurRad="38100" dist="38100" dir="2700000" algn="tl">
                    <a:srgbClr val="000000">
                      <a:alpha val="43137"/>
                    </a:srgbClr>
                  </a:outerShdw>
                </a:effectLst>
                <a:latin typeface="Segoe" pitchFamily="34" charset="0"/>
              </a:rPr>
              <a:t>)</a:t>
            </a:r>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27" name="Rounded Rectangular Callout 26"/>
          <p:cNvSpPr/>
          <p:nvPr/>
        </p:nvSpPr>
        <p:spPr bwMode="auto">
          <a:xfrm>
            <a:off x="5978068" y="5474333"/>
            <a:ext cx="3071812" cy="1015007"/>
          </a:xfrm>
          <a:prstGeom prst="wedgeRoundRect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000" dirty="0" smtClean="0">
                <a:solidFill>
                  <a:schemeClr val="bg1"/>
                </a:solidFill>
                <a:effectLst>
                  <a:outerShdw blurRad="38100" dist="38100" dir="2700000" algn="tl">
                    <a:srgbClr val="000000">
                      <a:alpha val="43137"/>
                    </a:srgbClr>
                  </a:outerShdw>
                </a:effectLst>
                <a:latin typeface="Segoe" pitchFamily="34" charset="0"/>
              </a:rPr>
              <a:t>Corral samples</a:t>
            </a:r>
          </a:p>
          <a:p>
            <a:pPr algn="ctr" defTabSz="1096963"/>
            <a:r>
              <a:rPr lang="en-US" dirty="0" smtClean="0">
                <a:solidFill>
                  <a:schemeClr val="bg1"/>
                </a:solidFill>
                <a:effectLst>
                  <a:outerShdw blurRad="38100" dist="38100" dir="2700000" algn="tl">
                    <a:srgbClr val="000000">
                      <a:alpha val="43137"/>
                    </a:srgbClr>
                  </a:outerShdw>
                </a:effectLst>
                <a:latin typeface="Segoe" pitchFamily="34" charset="0"/>
              </a:rPr>
              <a:t>(evaluate PDR </a:t>
            </a:r>
          </a:p>
          <a:p>
            <a:pPr algn="ctr" defTabSz="1096963"/>
            <a:r>
              <a:rPr lang="en-US" dirty="0" smtClean="0">
                <a:solidFill>
                  <a:schemeClr val="bg1"/>
                </a:solidFill>
                <a:effectLst>
                  <a:outerShdw blurRad="38100" dist="38100" dir="2700000" algn="tl">
                    <a:srgbClr val="000000">
                      <a:alpha val="43137"/>
                    </a:srgbClr>
                  </a:outerShdw>
                </a:effectLst>
                <a:latin typeface="Segoe" pitchFamily="34" charset="0"/>
              </a:rPr>
              <a:t>Modulo Arithmetic</a:t>
            </a:r>
            <a:r>
              <a:rPr lang="en-US" sz="2000" dirty="0" smtClean="0">
                <a:solidFill>
                  <a:schemeClr val="bg1"/>
                </a:solidFill>
                <a:effectLst>
                  <a:outerShdw blurRad="38100" dist="38100" dir="2700000" algn="tl">
                    <a:srgbClr val="000000">
                      <a:alpha val="43137"/>
                    </a:srgbClr>
                  </a:outerShdw>
                </a:effectLst>
                <a:latin typeface="Segoe" pitchFamily="34" charset="0"/>
              </a:rPr>
              <a:t>)</a:t>
            </a:r>
            <a:endParaRPr lang="en-US" sz="2000" dirty="0">
              <a:solidFill>
                <a:schemeClr val="bg1"/>
              </a:solidFill>
              <a:effectLst>
                <a:outerShdw blurRad="38100" dist="38100" dir="2700000" algn="tl">
                  <a:srgbClr val="000000">
                    <a:alpha val="43137"/>
                  </a:srgbClr>
                </a:outerShdw>
              </a:effectLst>
              <a:latin typeface="Segoe" pitchFamily="34" charset="0"/>
            </a:endParaRPr>
          </a:p>
        </p:txBody>
      </p:sp>
      <p:sp>
        <p:nvSpPr>
          <p:cNvPr id="17" name="Flowchart: Process 16"/>
          <p:cNvSpPr/>
          <p:nvPr/>
        </p:nvSpPr>
        <p:spPr bwMode="auto">
          <a:xfrm>
            <a:off x="3733800" y="903541"/>
            <a:ext cx="5334000" cy="688848"/>
          </a:xfrm>
          <a:prstGeom prst="flowChartProces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Some “anecdotal” experience</a:t>
            </a:r>
          </a:p>
        </p:txBody>
      </p:sp>
      <p:grpSp>
        <p:nvGrpSpPr>
          <p:cNvPr id="1035" name="Group 1034"/>
          <p:cNvGrpSpPr/>
          <p:nvPr/>
        </p:nvGrpSpPr>
        <p:grpSpPr>
          <a:xfrm>
            <a:off x="2286000" y="3810000"/>
            <a:ext cx="3657600" cy="3008607"/>
            <a:chOff x="5105400" y="-1138621"/>
            <a:chExt cx="8419500" cy="7480287"/>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89" t="19161" r="25625" b="8645"/>
            <a:stretch/>
          </p:blipFill>
          <p:spPr bwMode="auto">
            <a:xfrm>
              <a:off x="5105400" y="-1138621"/>
              <a:ext cx="8419500" cy="748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1027" name="Ink 1026"/>
                <p14:cNvContentPartPr/>
                <p14:nvPr/>
              </p14:nvContentPartPr>
              <p14:xfrm>
                <a:off x="12473280" y="-459735"/>
                <a:ext cx="1014120" cy="4726935"/>
              </p14:xfrm>
            </p:contentPart>
          </mc:Choice>
          <mc:Fallback xmlns="">
            <p:pic>
              <p:nvPicPr>
                <p:cNvPr id="1027" name="Ink 1026"/>
                <p:cNvPicPr/>
                <p:nvPr/>
              </p:nvPicPr>
              <p:blipFill>
                <a:blip r:embed="rId4"/>
                <a:stretch>
                  <a:fillRect/>
                </a:stretch>
              </p:blipFill>
              <p:spPr>
                <a:xfrm>
                  <a:off x="12440139" y="-493742"/>
                  <a:ext cx="1084545" cy="4805687"/>
                </a:xfrm>
                <a:prstGeom prst="rect">
                  <a:avLst/>
                </a:prstGeom>
              </p:spPr>
            </p:pic>
          </mc:Fallback>
        </mc:AlternateContent>
      </p:grpSp>
    </p:spTree>
    <p:extLst>
      <p:ext uri="{BB962C8B-B14F-4D97-AF65-F5344CB8AC3E}">
        <p14:creationId xmlns:p14="http://schemas.microsoft.com/office/powerpoint/2010/main" val="97081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10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100"/>
                            </p:stCondLst>
                            <p:childTnLst>
                              <p:par>
                                <p:cTn id="30" presetID="1" presetClass="entr" presetSubtype="0" fill="hold" grpId="0" nodeType="afterEffect">
                                  <p:stCondLst>
                                    <p:cond delay="20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300"/>
                            </p:stCondLst>
                            <p:childTnLst>
                              <p:par>
                                <p:cTn id="33" presetID="1" presetClass="entr" presetSubtype="0" fill="hold" grpId="0" nodeType="afterEffect">
                                  <p:stCondLst>
                                    <p:cond delay="20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4" grpId="0" animBg="1"/>
      <p:bldP spid="16" grpId="0" animBg="1"/>
      <p:bldP spid="22" grpId="0" animBg="1"/>
      <p:bldP spid="23" grpId="0" animBg="1"/>
      <p:bldP spid="24" grpId="0" animBg="1"/>
      <p:bldP spid="27"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 </a:t>
            </a:r>
            <a:r>
              <a:rPr lang="en-US" dirty="0" err="1" smtClean="0"/>
              <a:t>Datalog</a:t>
            </a:r>
            <a:r>
              <a:rPr lang="en-US" dirty="0" smtClean="0"/>
              <a:t>: Engine</a:t>
            </a:r>
            <a:endParaRPr lang="en-US" dirty="0"/>
          </a:p>
        </p:txBody>
      </p:sp>
      <p:graphicFrame>
        <p:nvGraphicFramePr>
          <p:cNvPr id="7" name="Content Placeholder 6"/>
          <p:cNvGraphicFramePr>
            <a:graphicFrameLocks noGrp="1"/>
          </p:cNvGraphicFramePr>
          <p:nvPr>
            <p:extLst/>
          </p:nvPr>
        </p:nvGraphicFramePr>
        <p:xfrm>
          <a:off x="685800" y="1905000"/>
          <a:ext cx="2438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rved Left Arrow 7"/>
          <p:cNvSpPr/>
          <p:nvPr/>
        </p:nvSpPr>
        <p:spPr>
          <a:xfrm flipV="1">
            <a:off x="3200400" y="2895600"/>
            <a:ext cx="381000" cy="2438400"/>
          </a:xfrm>
          <a:prstGeom prst="curvedLeftArrow">
            <a:avLst>
              <a:gd name="adj1" fmla="val 15734"/>
              <a:gd name="adj2" fmla="val 45409"/>
              <a:gd name="adj3" fmla="val 2803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TextBox 8"/>
          <p:cNvSpPr txBox="1"/>
          <p:nvPr/>
        </p:nvSpPr>
        <p:spPr>
          <a:xfrm rot="16200000">
            <a:off x="3067530" y="3886200"/>
            <a:ext cx="939873" cy="369332"/>
          </a:xfrm>
          <a:prstGeom prst="rect">
            <a:avLst/>
          </a:prstGeom>
          <a:solidFill>
            <a:srgbClr val="4F81BD"/>
          </a:solidFill>
          <a:ln w="25400" cap="flat" cmpd="sng" algn="ctr">
            <a:solidFill>
              <a:srgbClr val="4F81BD">
                <a:shade val="50000"/>
              </a:srgbClr>
            </a:solidFill>
            <a:prstDash val="solid"/>
          </a:ln>
          <a:effectLst/>
        </p:spPr>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 lastClr="FFFFFF"/>
                </a:solidFill>
                <a:effectLst/>
                <a:uLnTx/>
                <a:uFillTx/>
                <a:latin typeface="Calibri"/>
                <a:ea typeface="+mn-ea"/>
                <a:cs typeface="+mn-cs"/>
              </a:rPr>
              <a:t>Restarts</a:t>
            </a: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pic>
        <p:nvPicPr>
          <p:cNvPr id="614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0643" t="45257" r="16321" b="19257"/>
          <a:stretch/>
        </p:blipFill>
        <p:spPr bwMode="auto">
          <a:xfrm>
            <a:off x="4648200" y="3223625"/>
            <a:ext cx="3200400" cy="308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60274" t="21603" r="17843" b="70178"/>
          <a:stretch/>
        </p:blipFill>
        <p:spPr bwMode="auto">
          <a:xfrm>
            <a:off x="4648200" y="1905001"/>
            <a:ext cx="357073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1" y="2782669"/>
            <a:ext cx="2133599" cy="646331"/>
          </a:xfrm>
          <a:prstGeom prst="rect">
            <a:avLst/>
          </a:prstGeom>
          <a:noFill/>
        </p:spPr>
        <p:txBody>
          <a:bodyPr wrap="square" rtlCol="0">
            <a:spAutoFit/>
          </a:bodyPr>
          <a:lstStyle/>
          <a:p>
            <a:r>
              <a:rPr lang="en-US" dirty="0" smtClean="0">
                <a:solidFill>
                  <a:schemeClr val="bg1"/>
                </a:solidFill>
                <a:sym typeface="Symbol"/>
              </a:rPr>
              <a:t>Compilation  	</a:t>
            </a:r>
          </a:p>
          <a:p>
            <a:r>
              <a:rPr lang="en-US" dirty="0" smtClean="0">
                <a:solidFill>
                  <a:schemeClr val="bg1"/>
                </a:solidFill>
                <a:sym typeface="Symbol"/>
              </a:rPr>
              <a:t>        </a:t>
            </a:r>
            <a:r>
              <a:rPr lang="en-US" dirty="0">
                <a:solidFill>
                  <a:schemeClr val="bg1"/>
                </a:solidFill>
                <a:sym typeface="Symbol"/>
              </a:rPr>
              <a:t>	</a:t>
            </a:r>
            <a:r>
              <a:rPr lang="en-US" dirty="0" smtClean="0">
                <a:solidFill>
                  <a:schemeClr val="bg1"/>
                </a:solidFill>
                <a:sym typeface="Symbol"/>
              </a:rPr>
              <a:t>	</a:t>
            </a:r>
            <a:endParaRPr lang="en-US" dirty="0" smtClean="0">
              <a:solidFill>
                <a:schemeClr val="bg1"/>
              </a:solidFill>
            </a:endParaRPr>
          </a:p>
        </p:txBody>
      </p:sp>
      <p:sp>
        <p:nvSpPr>
          <p:cNvPr id="5" name="TextBox 4"/>
          <p:cNvSpPr txBox="1"/>
          <p:nvPr/>
        </p:nvSpPr>
        <p:spPr>
          <a:xfrm>
            <a:off x="7696200" y="4352770"/>
            <a:ext cx="1210588" cy="1200329"/>
          </a:xfrm>
          <a:prstGeom prst="rect">
            <a:avLst/>
          </a:prstGeom>
          <a:noFill/>
        </p:spPr>
        <p:txBody>
          <a:bodyPr wrap="none" rtlCol="0">
            <a:spAutoFit/>
          </a:bodyPr>
          <a:lstStyle/>
          <a:p>
            <a:r>
              <a:rPr lang="en-US" dirty="0" smtClean="0">
                <a:solidFill>
                  <a:schemeClr val="bg1"/>
                </a:solidFill>
              </a:rPr>
              <a:t>Relational</a:t>
            </a:r>
          </a:p>
          <a:p>
            <a:r>
              <a:rPr lang="en-US" dirty="0" smtClean="0">
                <a:solidFill>
                  <a:schemeClr val="bg1"/>
                </a:solidFill>
              </a:rPr>
              <a:t>Algebra</a:t>
            </a:r>
          </a:p>
          <a:p>
            <a:r>
              <a:rPr lang="en-US" dirty="0" smtClean="0">
                <a:solidFill>
                  <a:schemeClr val="bg1"/>
                </a:solidFill>
              </a:rPr>
              <a:t>Abstract</a:t>
            </a:r>
          </a:p>
          <a:p>
            <a:r>
              <a:rPr lang="en-US" dirty="0">
                <a:solidFill>
                  <a:schemeClr val="bg1"/>
                </a:solidFill>
              </a:rPr>
              <a:t>M</a:t>
            </a:r>
            <a:r>
              <a:rPr lang="en-US" dirty="0" smtClean="0">
                <a:solidFill>
                  <a:schemeClr val="bg1"/>
                </a:solidFill>
              </a:rPr>
              <a:t>achine</a:t>
            </a:r>
          </a:p>
        </p:txBody>
      </p:sp>
    </p:spTree>
    <p:extLst>
      <p:ext uri="{BB962C8B-B14F-4D97-AF65-F5344CB8AC3E}">
        <p14:creationId xmlns:p14="http://schemas.microsoft.com/office/powerpoint/2010/main" val="207907150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Bottom-up </a:t>
            </a:r>
            <a:r>
              <a:rPr lang="en-US" dirty="0" err="1"/>
              <a:t>Datalog</a:t>
            </a:r>
            <a:r>
              <a:rPr lang="en-US" dirty="0" smtClean="0"/>
              <a:t>: Relations</a:t>
            </a:r>
            <a:endParaRPr lang="en-US" dirty="0"/>
          </a:p>
        </p:txBody>
      </p:sp>
      <p:graphicFrame>
        <p:nvGraphicFramePr>
          <p:cNvPr id="6" name="Content Placeholder 5"/>
          <p:cNvGraphicFramePr>
            <a:graphicFrameLocks noGrp="1"/>
          </p:cNvGraphicFramePr>
          <p:nvPr>
            <p:ph idx="1"/>
            <p:extLst/>
          </p:nvPr>
        </p:nvGraphicFramePr>
        <p:xfrm>
          <a:off x="228600" y="1143000"/>
          <a:ext cx="2895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bwMode="auto">
          <a:xfrm>
            <a:off x="4191000" y="1349772"/>
            <a:ext cx="381000"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x</a:t>
            </a:r>
          </a:p>
        </p:txBody>
      </p:sp>
      <p:sp>
        <p:nvSpPr>
          <p:cNvPr id="8" name="Oval 7"/>
          <p:cNvSpPr/>
          <p:nvPr/>
        </p:nvSpPr>
        <p:spPr bwMode="auto">
          <a:xfrm>
            <a:off x="3860626" y="1979699"/>
            <a:ext cx="381000"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a:t>
            </a:r>
          </a:p>
        </p:txBody>
      </p:sp>
      <p:sp>
        <p:nvSpPr>
          <p:cNvPr id="9" name="Oval 8"/>
          <p:cNvSpPr/>
          <p:nvPr/>
        </p:nvSpPr>
        <p:spPr bwMode="auto">
          <a:xfrm>
            <a:off x="4533900" y="2340372"/>
            <a:ext cx="381000" cy="38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z</a:t>
            </a:r>
          </a:p>
        </p:txBody>
      </p:sp>
      <p:cxnSp>
        <p:nvCxnSpPr>
          <p:cNvPr id="10" name="Straight Arrow Connector 9"/>
          <p:cNvCxnSpPr>
            <a:stCxn id="3" idx="4"/>
          </p:cNvCxnSpPr>
          <p:nvPr/>
        </p:nvCxnSpPr>
        <p:spPr>
          <a:xfrm>
            <a:off x="4381500" y="1730772"/>
            <a:ext cx="342900" cy="6096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4"/>
            <a:endCxn id="8" idx="7"/>
          </p:cNvCxnSpPr>
          <p:nvPr/>
        </p:nvCxnSpPr>
        <p:spPr>
          <a:xfrm flipH="1">
            <a:off x="4185830" y="1730772"/>
            <a:ext cx="195670" cy="304723"/>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4"/>
          </p:cNvCxnSpPr>
          <p:nvPr/>
        </p:nvCxnSpPr>
        <p:spPr>
          <a:xfrm>
            <a:off x="4724400" y="2721372"/>
            <a:ext cx="9525" cy="30480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52170" y="2336457"/>
            <a:ext cx="691280" cy="689715"/>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01994" y="1783008"/>
            <a:ext cx="312906" cy="369332"/>
          </a:xfrm>
          <a:prstGeom prst="rect">
            <a:avLst/>
          </a:prstGeom>
          <a:noFill/>
        </p:spPr>
        <p:txBody>
          <a:bodyPr wrap="none" rtlCol="0">
            <a:spAutoFit/>
          </a:bodyPr>
          <a:lstStyle/>
          <a:p>
            <a:r>
              <a:rPr lang="en-US" dirty="0" smtClean="0">
                <a:solidFill>
                  <a:schemeClr val="bg1"/>
                </a:solidFill>
              </a:rPr>
              <a:t>1</a:t>
            </a:r>
          </a:p>
        </p:txBody>
      </p:sp>
      <p:sp>
        <p:nvSpPr>
          <p:cNvPr id="25" name="TextBox 24"/>
          <p:cNvSpPr txBox="1"/>
          <p:nvPr/>
        </p:nvSpPr>
        <p:spPr>
          <a:xfrm>
            <a:off x="3829556" y="1667142"/>
            <a:ext cx="312906" cy="369332"/>
          </a:xfrm>
          <a:prstGeom prst="rect">
            <a:avLst/>
          </a:prstGeom>
          <a:noFill/>
        </p:spPr>
        <p:txBody>
          <a:bodyPr wrap="none" rtlCol="0">
            <a:spAutoFit/>
          </a:bodyPr>
          <a:lstStyle/>
          <a:p>
            <a:r>
              <a:rPr lang="en-US" dirty="0">
                <a:solidFill>
                  <a:schemeClr val="bg1"/>
                </a:solidFill>
              </a:rPr>
              <a:t>0</a:t>
            </a:r>
            <a:endParaRPr lang="en-US" dirty="0" smtClean="0">
              <a:solidFill>
                <a:schemeClr val="bg1"/>
              </a:solidFill>
            </a:endParaRPr>
          </a:p>
        </p:txBody>
      </p:sp>
      <p:sp>
        <p:nvSpPr>
          <p:cNvPr id="26" name="TextBox 25"/>
          <p:cNvSpPr txBox="1"/>
          <p:nvPr/>
        </p:nvSpPr>
        <p:spPr>
          <a:xfrm>
            <a:off x="4849783" y="2689106"/>
            <a:ext cx="312906" cy="369332"/>
          </a:xfrm>
          <a:prstGeom prst="rect">
            <a:avLst/>
          </a:prstGeom>
          <a:noFill/>
        </p:spPr>
        <p:txBody>
          <a:bodyPr wrap="none" rtlCol="0">
            <a:spAutoFit/>
          </a:bodyPr>
          <a:lstStyle/>
          <a:p>
            <a:r>
              <a:rPr lang="en-US" dirty="0" smtClean="0">
                <a:solidFill>
                  <a:schemeClr val="bg1"/>
                </a:solidFill>
              </a:rPr>
              <a:t>1</a:t>
            </a:r>
          </a:p>
        </p:txBody>
      </p:sp>
      <p:sp>
        <p:nvSpPr>
          <p:cNvPr id="27" name="TextBox 26"/>
          <p:cNvSpPr txBox="1"/>
          <p:nvPr/>
        </p:nvSpPr>
        <p:spPr>
          <a:xfrm>
            <a:off x="3970759" y="2536706"/>
            <a:ext cx="312906" cy="369332"/>
          </a:xfrm>
          <a:prstGeom prst="rect">
            <a:avLst/>
          </a:prstGeom>
          <a:noFill/>
        </p:spPr>
        <p:txBody>
          <a:bodyPr wrap="none" rtlCol="0">
            <a:spAutoFit/>
          </a:bodyPr>
          <a:lstStyle/>
          <a:p>
            <a:r>
              <a:rPr lang="en-US" dirty="0">
                <a:solidFill>
                  <a:schemeClr val="bg1"/>
                </a:solidFill>
              </a:rPr>
              <a:t>0</a:t>
            </a:r>
            <a:endParaRPr lang="en-US" dirty="0" smtClean="0">
              <a:solidFill>
                <a:schemeClr val="bg1"/>
              </a:solidFill>
            </a:endParaRPr>
          </a:p>
        </p:txBody>
      </p:sp>
      <p:grpSp>
        <p:nvGrpSpPr>
          <p:cNvPr id="65" name="Group 64"/>
          <p:cNvGrpSpPr/>
          <p:nvPr/>
        </p:nvGrpSpPr>
        <p:grpSpPr>
          <a:xfrm>
            <a:off x="5930593" y="1662383"/>
            <a:ext cx="2432392" cy="1058989"/>
            <a:chOff x="5867400" y="1551739"/>
            <a:chExt cx="3070965" cy="1354299"/>
          </a:xfrm>
        </p:grpSpPr>
        <p:sp>
          <p:nvSpPr>
            <p:cNvPr id="28" name="Round Same Side Corner Rectangle 27"/>
            <p:cNvSpPr/>
            <p:nvPr/>
          </p:nvSpPr>
          <p:spPr bwMode="auto">
            <a:xfrm>
              <a:off x="6477000" y="1562177"/>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 Same Side Corner Rectangle 28"/>
            <p:cNvSpPr/>
            <p:nvPr/>
          </p:nvSpPr>
          <p:spPr bwMode="auto">
            <a:xfrm>
              <a:off x="7086600" y="1562178"/>
              <a:ext cx="609600" cy="289630"/>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ound Same Side Corner Rectangle 29"/>
            <p:cNvSpPr/>
            <p:nvPr/>
          </p:nvSpPr>
          <p:spPr bwMode="auto">
            <a:xfrm>
              <a:off x="7696200" y="1562177"/>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ound Same Side Corner Rectangle 30"/>
            <p:cNvSpPr/>
            <p:nvPr/>
          </p:nvSpPr>
          <p:spPr bwMode="auto">
            <a:xfrm>
              <a:off x="6487439" y="2103369"/>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ound Same Side Corner Rectangle 31"/>
            <p:cNvSpPr/>
            <p:nvPr/>
          </p:nvSpPr>
          <p:spPr bwMode="auto">
            <a:xfrm>
              <a:off x="7097039" y="2103370"/>
              <a:ext cx="609600" cy="289630"/>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ound Same Side Corner Rectangle 32"/>
            <p:cNvSpPr/>
            <p:nvPr/>
          </p:nvSpPr>
          <p:spPr bwMode="auto">
            <a:xfrm>
              <a:off x="7706639" y="2103369"/>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 Same Side Corner Rectangle 33"/>
            <p:cNvSpPr/>
            <p:nvPr/>
          </p:nvSpPr>
          <p:spPr bwMode="auto">
            <a:xfrm>
              <a:off x="6498921" y="2614363"/>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auto">
            <a:xfrm>
              <a:off x="7108521" y="2614364"/>
              <a:ext cx="609600" cy="289630"/>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 Same Side Corner Rectangle 35"/>
            <p:cNvSpPr/>
            <p:nvPr/>
          </p:nvSpPr>
          <p:spPr bwMode="auto">
            <a:xfrm>
              <a:off x="7718121" y="2614363"/>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ound Same Side Corner Rectangle 36"/>
            <p:cNvSpPr/>
            <p:nvPr/>
          </p:nvSpPr>
          <p:spPr bwMode="auto">
            <a:xfrm>
              <a:off x="8328765" y="2616407"/>
              <a:ext cx="609600" cy="289631"/>
            </a:xfrm>
            <a:prstGeom prst="round2Same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5867400" y="1551739"/>
              <a:ext cx="381000" cy="1343861"/>
            </a:xfrm>
            <a:prstGeom prst="rect">
              <a:avLst/>
            </a:prstGeom>
            <a:solidFill>
              <a:schemeClr val="tx2">
                <a:lumMod val="85000"/>
              </a:schemeClr>
            </a:solidFill>
            <a:ln>
              <a:solidFill>
                <a:schemeClr val="tx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6" name="Straight Arrow Connector 45"/>
            <p:cNvCxnSpPr/>
            <p:nvPr/>
          </p:nvCxnSpPr>
          <p:spPr>
            <a:xfrm>
              <a:off x="6237440" y="1679852"/>
              <a:ext cx="23956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48400" y="2209800"/>
              <a:ext cx="23956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248400" y="2743200"/>
              <a:ext cx="23956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4729162" y="3191470"/>
                <a:ext cx="222753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𝑅</m:t>
                      </m:r>
                      <m:r>
                        <a:rPr lang="en-US" b="0" i="1" smtClean="0">
                          <a:solidFill>
                            <a:schemeClr val="bg1"/>
                          </a:solidFill>
                          <a:latin typeface="Cambria Math"/>
                        </a:rPr>
                        <m:t>∪</m:t>
                      </m:r>
                      <m:r>
                        <a:rPr lang="en-US" b="0" i="1" smtClean="0">
                          <a:solidFill>
                            <a:schemeClr val="bg1"/>
                          </a:solidFill>
                          <a:latin typeface="Cambria Math"/>
                        </a:rPr>
                        <m:t>𝑆</m:t>
                      </m:r>
                      <m:r>
                        <a:rPr lang="en-US" b="0" i="1" smtClean="0">
                          <a:solidFill>
                            <a:schemeClr val="bg1"/>
                          </a:solidFill>
                          <a:latin typeface="Cambria Math"/>
                        </a:rPr>
                        <m:t>≡</m:t>
                      </m:r>
                      <m:r>
                        <a:rPr lang="en-US" b="0" i="1" smtClean="0">
                          <a:solidFill>
                            <a:schemeClr val="bg1"/>
                          </a:solidFill>
                          <a:latin typeface="Cambria Math"/>
                        </a:rPr>
                        <m:t>𝑅</m:t>
                      </m:r>
                      <m:r>
                        <a:rPr lang="en-US" b="0" i="1" smtClean="0">
                          <a:solidFill>
                            <a:schemeClr val="bg1"/>
                          </a:solidFill>
                          <a:latin typeface="Cambria Math"/>
                        </a:rPr>
                        <m:t>∨</m:t>
                      </m:r>
                      <m:r>
                        <a:rPr lang="en-US" b="0" i="1" smtClean="0">
                          <a:solidFill>
                            <a:schemeClr val="bg1"/>
                          </a:solidFill>
                          <a:latin typeface="Cambria Math"/>
                        </a:rPr>
                        <m:t>𝑆</m:t>
                      </m:r>
                    </m:oMath>
                  </m:oMathPara>
                </a14:m>
                <a:endParaRPr lang="en-US" b="0" i="1" dirty="0" smtClean="0">
                  <a:solidFill>
                    <a:schemeClr val="bg1"/>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𝜋</m:t>
                          </m:r>
                        </m:e>
                        <m:sub>
                          <m:r>
                            <a:rPr lang="en-US" b="0" i="1" smtClean="0">
                              <a:solidFill>
                                <a:schemeClr val="bg1"/>
                              </a:solidFill>
                              <a:latin typeface="Cambria Math"/>
                            </a:rPr>
                            <m:t>𝑥</m:t>
                          </m:r>
                        </m:sub>
                      </m:sSub>
                      <m:r>
                        <a:rPr lang="en-US" b="0" i="1" smtClean="0">
                          <a:solidFill>
                            <a:schemeClr val="bg1"/>
                          </a:solidFill>
                          <a:latin typeface="Cambria Math"/>
                        </a:rPr>
                        <m:t>𝑅</m:t>
                      </m:r>
                      <m:r>
                        <a:rPr lang="en-US" b="0" i="1" smtClean="0">
                          <a:solidFill>
                            <a:schemeClr val="bg1"/>
                          </a:solidFill>
                          <a:latin typeface="Cambria Math"/>
                        </a:rPr>
                        <m:t>≡∃</m:t>
                      </m:r>
                      <m:r>
                        <a:rPr lang="en-US" b="0" i="1" smtClean="0">
                          <a:solidFill>
                            <a:schemeClr val="bg1"/>
                          </a:solidFill>
                          <a:latin typeface="Cambria Math"/>
                        </a:rPr>
                        <m:t>𝑥</m:t>
                      </m:r>
                      <m:r>
                        <a:rPr lang="en-US" b="0" i="1" smtClean="0">
                          <a:solidFill>
                            <a:schemeClr val="bg1"/>
                          </a:solidFill>
                          <a:latin typeface="Cambria Math"/>
                        </a:rPr>
                        <m:t> </m:t>
                      </m:r>
                      <m:r>
                        <a:rPr lang="en-US" b="0" i="1" smtClean="0">
                          <a:solidFill>
                            <a:schemeClr val="bg1"/>
                          </a:solidFill>
                          <a:latin typeface="Cambria Math"/>
                        </a:rPr>
                        <m:t>𝑅</m:t>
                      </m:r>
                    </m:oMath>
                  </m:oMathPara>
                </a14:m>
                <a:endParaRPr lang="en-US" b="0" i="1" dirty="0" smtClean="0">
                  <a:solidFill>
                    <a:schemeClr val="bg1"/>
                  </a:solidFill>
                  <a:latin typeface="Cambria Math"/>
                </a:endParaRPr>
              </a:p>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a:rPr>
                            <m:t>𝛿</m:t>
                          </m:r>
                        </m:e>
                        <m:sub>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𝑎</m:t>
                          </m:r>
                        </m:sub>
                      </m:sSub>
                      <m:r>
                        <a:rPr lang="en-US" b="0" i="1" smtClean="0">
                          <a:solidFill>
                            <a:schemeClr val="bg1"/>
                          </a:solidFill>
                          <a:latin typeface="Cambria Math"/>
                        </a:rPr>
                        <m:t>𝑅</m:t>
                      </m:r>
                      <m:r>
                        <a:rPr lang="en-US" b="0" i="1" smtClean="0">
                          <a:solidFill>
                            <a:schemeClr val="bg1"/>
                          </a:solidFill>
                          <a:latin typeface="Cambria Math"/>
                        </a:rPr>
                        <m:t>≡</m:t>
                      </m:r>
                      <m:r>
                        <a:rPr lang="en-US" b="0" i="1" smtClean="0">
                          <a:solidFill>
                            <a:schemeClr val="bg1"/>
                          </a:solidFill>
                          <a:latin typeface="Cambria Math"/>
                        </a:rPr>
                        <m:t>𝑅</m:t>
                      </m:r>
                      <m:r>
                        <a:rPr lang="en-US" b="0" i="1" smtClean="0">
                          <a:solidFill>
                            <a:schemeClr val="bg1"/>
                          </a:solidFill>
                          <a:latin typeface="Cambria Math"/>
                        </a:rPr>
                        <m:t>∧</m:t>
                      </m:r>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𝑎</m:t>
                      </m:r>
                      <m:r>
                        <a:rPr lang="en-US" b="0" i="1" smtClean="0">
                          <a:solidFill>
                            <a:schemeClr val="bg1"/>
                          </a:solidFill>
                          <a:latin typeface="Cambria Math"/>
                        </a:rPr>
                        <m:t> </m:t>
                      </m:r>
                    </m:oMath>
                  </m:oMathPara>
                </a14:m>
                <a:endParaRPr lang="en-US" dirty="0" err="1" smtClean="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729162" y="3191470"/>
                <a:ext cx="2227533" cy="923330"/>
              </a:xfrm>
              <a:prstGeom prst="rect">
                <a:avLst/>
              </a:prstGeom>
              <a:blipFill rotWithShape="0">
                <a:blip r:embed="rId7"/>
                <a:stretch>
                  <a:fillRect/>
                </a:stretch>
              </a:blipFill>
            </p:spPr>
            <p:txBody>
              <a:bodyPr/>
              <a:lstStyle/>
              <a:p>
                <a:r>
                  <a:rPr lang="en-US">
                    <a:noFill/>
                  </a:rPr>
                  <a:t> </a:t>
                </a:r>
              </a:p>
            </p:txBody>
          </p:sp>
        </mc:Fallback>
      </mc:AlternateContent>
      <p:pic>
        <p:nvPicPr>
          <p:cNvPr id="5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7362" y="4459984"/>
            <a:ext cx="7572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7452041" y="4504810"/>
            <a:ext cx="602456" cy="61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72200" y="5410200"/>
            <a:ext cx="609600" cy="56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10478" y="5427545"/>
            <a:ext cx="852122" cy="59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14" cstate="print">
            <a:grayscl/>
            <a:extLst>
              <a:ext uri="{BEBA8EAE-BF5A-486C-A8C5-ECC9F3942E4B}">
                <a14:imgProps xmlns:a14="http://schemas.microsoft.com/office/drawing/2010/main">
                  <a14:imgLayer r:embed="rId1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467600" y="5486400"/>
            <a:ext cx="457200" cy="46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6291980" y="5491911"/>
            <a:ext cx="300082" cy="369332"/>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6889752" y="5594285"/>
            <a:ext cx="300082" cy="369332"/>
          </a:xfrm>
          <a:prstGeom prst="rect">
            <a:avLst/>
          </a:prstGeom>
          <a:noFill/>
        </p:spPr>
        <p:txBody>
          <a:bodyPr wrap="none" rtlCol="0">
            <a:spAutoFit/>
          </a:bodyPr>
          <a:lstStyle/>
          <a:p>
            <a:r>
              <a:rPr lang="en-US" dirty="0" smtClean="0"/>
              <a:t>=</a:t>
            </a:r>
            <a:endParaRPr lang="en-US" dirty="0"/>
          </a:p>
        </p:txBody>
      </p:sp>
      <p:sp>
        <p:nvSpPr>
          <p:cNvPr id="59" name="TextBox 58"/>
          <p:cNvSpPr txBox="1"/>
          <p:nvPr/>
        </p:nvSpPr>
        <p:spPr>
          <a:xfrm>
            <a:off x="4510662" y="4627517"/>
            <a:ext cx="1056700" cy="369332"/>
          </a:xfrm>
          <a:prstGeom prst="rect">
            <a:avLst/>
          </a:prstGeom>
          <a:noFill/>
        </p:spPr>
        <p:txBody>
          <a:bodyPr wrap="none" rtlCol="0">
            <a:spAutoFit/>
          </a:bodyPr>
          <a:lstStyle/>
          <a:p>
            <a:r>
              <a:rPr lang="en-US" dirty="0" smtClean="0">
                <a:solidFill>
                  <a:schemeClr val="bg1"/>
                </a:solidFill>
              </a:rPr>
              <a:t>Intervals</a:t>
            </a:r>
          </a:p>
        </p:txBody>
      </p:sp>
      <p:sp>
        <p:nvSpPr>
          <p:cNvPr id="60" name="TextBox 59"/>
          <p:cNvSpPr txBox="1"/>
          <p:nvPr/>
        </p:nvSpPr>
        <p:spPr>
          <a:xfrm>
            <a:off x="6553200" y="4624259"/>
            <a:ext cx="966931" cy="369332"/>
          </a:xfrm>
          <a:prstGeom prst="rect">
            <a:avLst/>
          </a:prstGeom>
          <a:noFill/>
        </p:spPr>
        <p:txBody>
          <a:bodyPr wrap="none" rtlCol="0">
            <a:spAutoFit/>
          </a:bodyPr>
          <a:lstStyle/>
          <a:p>
            <a:r>
              <a:rPr lang="en-US" dirty="0" smtClean="0">
                <a:solidFill>
                  <a:schemeClr val="bg1"/>
                </a:solidFill>
              </a:rPr>
              <a:t>Bounds</a:t>
            </a:r>
          </a:p>
        </p:txBody>
      </p:sp>
      <p:sp>
        <p:nvSpPr>
          <p:cNvPr id="61" name="TextBox 60"/>
          <p:cNvSpPr txBox="1"/>
          <p:nvPr/>
        </p:nvSpPr>
        <p:spPr>
          <a:xfrm>
            <a:off x="3276600" y="5574268"/>
            <a:ext cx="1287532" cy="369332"/>
          </a:xfrm>
          <a:prstGeom prst="rect">
            <a:avLst/>
          </a:prstGeom>
          <a:noFill/>
        </p:spPr>
        <p:txBody>
          <a:bodyPr wrap="none" rtlCol="0">
            <a:spAutoFit/>
          </a:bodyPr>
          <a:lstStyle/>
          <a:p>
            <a:r>
              <a:rPr lang="en-US" dirty="0" smtClean="0">
                <a:solidFill>
                  <a:schemeClr val="bg1"/>
                </a:solidFill>
              </a:rPr>
              <a:t>Pentagons</a:t>
            </a:r>
          </a:p>
        </p:txBody>
      </p:sp>
      <p:sp>
        <p:nvSpPr>
          <p:cNvPr id="63" name="TextBox 62"/>
          <p:cNvSpPr txBox="1"/>
          <p:nvPr/>
        </p:nvSpPr>
        <p:spPr>
          <a:xfrm>
            <a:off x="5611275" y="5560595"/>
            <a:ext cx="319318" cy="369332"/>
          </a:xfrm>
          <a:prstGeom prst="rect">
            <a:avLst/>
          </a:prstGeom>
          <a:noFill/>
        </p:spPr>
        <p:txBody>
          <a:bodyPr wrap="none" rtlCol="0">
            <a:spAutoFit/>
          </a:bodyPr>
          <a:lstStyle/>
          <a:p>
            <a:r>
              <a:rPr lang="en-US" dirty="0" smtClean="0">
                <a:solidFill>
                  <a:schemeClr val="bg1"/>
                </a:solidFill>
              </a:rPr>
              <a:t>=</a:t>
            </a:r>
          </a:p>
        </p:txBody>
      </p:sp>
      <p:sp>
        <p:nvSpPr>
          <p:cNvPr id="64" name="TextBox 63"/>
          <p:cNvSpPr txBox="1"/>
          <p:nvPr/>
        </p:nvSpPr>
        <p:spPr>
          <a:xfrm>
            <a:off x="6937380" y="5560595"/>
            <a:ext cx="319318" cy="369332"/>
          </a:xfrm>
          <a:prstGeom prst="rect">
            <a:avLst/>
          </a:prstGeom>
          <a:noFill/>
        </p:spPr>
        <p:txBody>
          <a:bodyPr wrap="none" rtlCol="0">
            <a:spAutoFit/>
          </a:bodyPr>
          <a:lstStyle/>
          <a:p>
            <a:r>
              <a:rPr lang="en-US" dirty="0" smtClean="0">
                <a:solidFill>
                  <a:schemeClr val="bg1"/>
                </a:solidFill>
              </a:rPr>
              <a:t>+</a:t>
            </a:r>
          </a:p>
        </p:txBody>
      </p:sp>
    </p:spTree>
    <p:extLst>
      <p:ext uri="{BB962C8B-B14F-4D97-AF65-F5344CB8AC3E}">
        <p14:creationId xmlns:p14="http://schemas.microsoft.com/office/powerpoint/2010/main" val="1547699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744924"/>
            <a:ext cx="7416824" cy="2132892"/>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if x </a:t>
            </a:r>
            <a:r>
              <a:rPr lang="en-US" b="1" dirty="0" smtClean="0">
                <a:sym typeface="Symbol"/>
              </a:rPr>
              <a:t> 100</a:t>
            </a:r>
            <a:r>
              <a:rPr lang="en-US" b="1" dirty="0" smtClean="0"/>
              <a:t> </a:t>
            </a:r>
          </a:p>
          <a:p>
            <a:pPr marL="0" indent="0">
              <a:buNone/>
            </a:pPr>
            <a:endParaRPr lang="en-US" b="1" dirty="0" smtClean="0"/>
          </a:p>
          <a:p>
            <a:pPr marL="0" indent="0">
              <a:buNone/>
            </a:pPr>
            <a:r>
              <a:rPr lang="en-US" b="1" dirty="0" smtClean="0"/>
              <a:t>assert (</a:t>
            </a:r>
            <a:r>
              <a:rPr lang="en-US" b="1" dirty="0" smtClean="0">
                <a:solidFill>
                  <a:srgbClr val="FF0000"/>
                </a:solidFill>
              </a:rPr>
              <a:t>mc</a:t>
            </a:r>
            <a:r>
              <a:rPr lang="en-US" b="1" dirty="0" smtClean="0"/>
              <a:t>(x) </a:t>
            </a:r>
            <a:r>
              <a:rPr lang="en-US" b="1" dirty="0" smtClean="0">
                <a:sym typeface="Symbol"/>
              </a:rPr>
              <a:t> 91)</a:t>
            </a:r>
            <a:endParaRPr lang="en-US" b="1" dirty="0" smtClean="0"/>
          </a:p>
        </p:txBody>
      </p:sp>
      <p:sp>
        <p:nvSpPr>
          <p:cNvPr id="5" name="Title 1"/>
          <p:cNvSpPr>
            <a:spLocks noGrp="1"/>
          </p:cNvSpPr>
          <p:nvPr>
            <p:ph type="title"/>
          </p:nvPr>
        </p:nvSpPr>
        <p:spPr>
          <a:xfrm>
            <a:off x="381000" y="230188"/>
            <a:ext cx="8382000" cy="664797"/>
          </a:xfrm>
        </p:spPr>
        <p:txBody>
          <a:bodyPr/>
          <a:lstStyle/>
          <a:p>
            <a:r>
              <a:rPr lang="en-US" sz="4800" dirty="0" smtClean="0"/>
              <a:t>Motivation: Recursive Procedures</a:t>
            </a:r>
            <a:endParaRPr lang="en-US" sz="4800" dirty="0"/>
          </a:p>
        </p:txBody>
      </p:sp>
    </p:spTree>
    <p:extLst>
      <p:ext uri="{BB962C8B-B14F-4D97-AF65-F5344CB8AC3E}">
        <p14:creationId xmlns:p14="http://schemas.microsoft.com/office/powerpoint/2010/main" val="29434648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2239702"/>
                <a:ext cx="8424428" cy="3165482"/>
              </a:xfrm>
            </p:spPr>
            <p:txBody>
              <a:bodyPr/>
              <a:lstStyle/>
              <a:p>
                <a:pPr marL="0" indent="0">
                  <a:buNone/>
                </a:pPr>
                <a:r>
                  <a:rPr lang="en-US" b="1" i="1" dirty="0" smtClean="0"/>
                  <a:t>Formulate as Horn clauses. </a:t>
                </a:r>
              </a:p>
              <a:p>
                <a:pPr marL="0" indent="0">
                  <a:buNone/>
                </a:pPr>
                <a:endParaRPr lang="en-US" sz="3200" b="1" dirty="0"/>
              </a:p>
              <a:p>
                <a:pPr marL="0" indent="0">
                  <a:buNone/>
                </a:pPr>
                <a:r>
                  <a:rPr lang="en-US" sz="2400" b="1" dirty="0"/>
                  <a:t> </a:t>
                </a:r>
                <a14:m>
                  <m:oMath xmlns:m="http://schemas.openxmlformats.org/officeDocument/2006/math">
                    <m:r>
                      <a:rPr lang="en-US" sz="2400" b="1" i="0" smtClean="0">
                        <a:latin typeface="Cambria Math"/>
                      </a:rPr>
                      <m:t>           </m:t>
                    </m:r>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i="0"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  </a:t>
                </a:r>
                <a14:m>
                  <m:oMath xmlns:m="http://schemas.openxmlformats.org/officeDocument/2006/math">
                    <m:r>
                      <a:rPr lang="en-US" sz="2400" b="1" i="1" dirty="0" smtClean="0">
                        <a:latin typeface="Cambria Math"/>
                        <a:sym typeface="Symbol"/>
                      </a:rPr>
                      <m:t>𝑹</m:t>
                    </m:r>
                    <m:r>
                      <a:rPr lang="en-US" sz="2400" b="1" i="1" dirty="0" smtClean="0">
                        <a:latin typeface="Cambria Math"/>
                        <a:sym typeface="Symbol"/>
                      </a:rPr>
                      <m:t> </m:t>
                    </m:r>
                    <m:r>
                      <a:rPr lang="en-US" sz="2400" i="1" dirty="0" smtClean="0">
                        <a:latin typeface="Cambria Math"/>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400" b="1" dirty="0" smtClean="0">
                  <a:sym typeface="Symbol"/>
                </a:endParaRPr>
              </a:p>
              <a:p>
                <a:pPr marL="0" indent="0">
                  <a:buNone/>
                </a:pPr>
                <a:endParaRPr lang="en-US" sz="2800" b="1" dirty="0">
                  <a:sym typeface="Symbol"/>
                </a:endParaRPr>
              </a:p>
              <a:p>
                <a:pPr marL="0" indent="0">
                  <a:buNone/>
                </a:pPr>
                <a:r>
                  <a:rPr lang="en-US" sz="2800" b="1" i="1" dirty="0"/>
                  <a:t>Solve for </a:t>
                </a:r>
                <a:r>
                  <a:rPr lang="en-US" sz="2800" b="1" dirty="0" smtClean="0">
                    <a:solidFill>
                      <a:srgbClr val="FF0000"/>
                    </a:solidFill>
                    <a:sym typeface="Symbol"/>
                  </a:rPr>
                  <a:t>mc</a:t>
                </a:r>
                <a:endParaRPr lang="en-US" sz="2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2239702"/>
                <a:ext cx="8424428" cy="3165482"/>
              </a:xfrm>
              <a:blipFill rotWithShape="1">
                <a:blip r:embed="rId2"/>
                <a:stretch>
                  <a:fillRect l="-2967" t="-5385" b="-5769"/>
                </a:stretch>
              </a:blipFill>
            </p:spPr>
            <p:txBody>
              <a:bodyPr/>
              <a:lstStyle/>
              <a:p>
                <a:r>
                  <a:rPr lang="en-US">
                    <a:noFill/>
                  </a:rPr>
                  <a:t> </a:t>
                </a:r>
              </a:p>
            </p:txBody>
          </p:sp>
        </mc:Fallback>
      </mc:AlternateContent>
      <p:sp>
        <p:nvSpPr>
          <p:cNvPr id="5" name="Title 1"/>
          <p:cNvSpPr>
            <a:spLocks noGrp="1"/>
          </p:cNvSpPr>
          <p:nvPr>
            <p:ph type="title"/>
          </p:nvPr>
        </p:nvSpPr>
        <p:spPr>
          <a:xfrm>
            <a:off x="381000" y="230188"/>
            <a:ext cx="8382000" cy="664797"/>
          </a:xfrm>
        </p:spPr>
        <p:txBody>
          <a:bodyPr/>
          <a:lstStyle/>
          <a:p>
            <a:r>
              <a:rPr lang="en-US" sz="4800" dirty="0" smtClean="0"/>
              <a:t>Motivation: Recursive Procedures</a:t>
            </a:r>
            <a:endParaRPr lang="en-US" sz="4800" dirty="0"/>
          </a:p>
        </p:txBody>
      </p:sp>
    </p:spTree>
    <p:extLst>
      <p:ext uri="{BB962C8B-B14F-4D97-AF65-F5344CB8AC3E}">
        <p14:creationId xmlns:p14="http://schemas.microsoft.com/office/powerpoint/2010/main" val="18249361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9313" y="2348880"/>
                <a:ext cx="8451159" cy="2873672"/>
              </a:xfrm>
            </p:spPr>
            <p:txBody>
              <a:bodyPr/>
              <a:lstStyle/>
              <a:p>
                <a:pPr marL="0" indent="0">
                  <a:buNone/>
                </a:pPr>
                <a:r>
                  <a:rPr lang="en-US" sz="3200" b="1" i="1" dirty="0" smtClean="0"/>
                  <a:t>Formulate as Predicate Transformer: </a:t>
                </a:r>
              </a:p>
              <a:p>
                <a:pPr marL="0" indent="0">
                  <a:buNone/>
                </a:pPr>
                <a:endParaRPr lang="en-US" sz="3200" b="1" i="1"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i="1">
                              <a:latin typeface="Cambria Math" panose="02040503050406030204" pitchFamily="18" charset="0"/>
                            </a:rPr>
                          </m:ctrlPr>
                        </m:mPr>
                        <m:mr>
                          <m:e>
                            <m:r>
                              <m:rPr>
                                <m:nor/>
                              </m:rPr>
                              <a:rPr lang="en-US" sz="1800" b="1" dirty="0">
                                <a:solidFill>
                                  <a:srgbClr val="000000"/>
                                </a:solidFill>
                                <a:latin typeface="Edwardian Script ITC" pitchFamily="66" charset="0"/>
                              </a:rPr>
                              <m:t>F</m:t>
                            </m:r>
                            <m:r>
                              <a:rPr lang="en-US" sz="1800" b="0" i="1" dirty="0" smtClean="0">
                                <a:solidFill>
                                  <a:srgbClr val="000000"/>
                                </a:solidFill>
                                <a:latin typeface="Cambria Math"/>
                              </a:rPr>
                              <m:t>  </m:t>
                            </m:r>
                            <m:r>
                              <a:rPr lang="en-US" sz="2400" i="1">
                                <a:latin typeface="Cambria Math"/>
                              </a:rPr>
                              <m:t>(</m:t>
                            </m:r>
                            <m:r>
                              <m:rPr>
                                <m:nor/>
                              </m:rPr>
                              <a:rPr lang="en-US" sz="2400" b="1" dirty="0">
                                <a:solidFill>
                                  <a:srgbClr val="FF0000"/>
                                </a:solidFill>
                                <a:sym typeface="Symbol"/>
                              </a:rPr>
                              <m:t>mc</m:t>
                            </m:r>
                            <m:r>
                              <a:rPr lang="en-US" sz="2400" i="1">
                                <a:latin typeface="Cambria Math"/>
                              </a:rPr>
                              <m:t>)(</m:t>
                            </m:r>
                            <m:r>
                              <a:rPr lang="en-US" sz="2400" i="1">
                                <a:latin typeface="Cambria Math"/>
                              </a:rPr>
                              <m:t>𝑋</m:t>
                            </m:r>
                            <m:r>
                              <m:rPr>
                                <m:nor/>
                              </m:rPr>
                              <a:rPr lang="en-US" sz="2400" i="1" dirty="0"/>
                              <m:t>,</m:t>
                            </m:r>
                            <m:r>
                              <a:rPr lang="en-US" sz="2400" i="1">
                                <a:latin typeface="Cambria Math"/>
                              </a:rPr>
                              <m:t>𝑅</m:t>
                            </m:r>
                            <m:r>
                              <m:rPr>
                                <m:nor/>
                              </m:rPr>
                              <a:rPr lang="en-US" sz="2400" dirty="0"/>
                              <m:t>)</m:t>
                            </m:r>
                            <m:r>
                              <a:rPr lang="en-US" sz="2400" i="1" dirty="0">
                                <a:latin typeface="Cambria Math"/>
                              </a:rPr>
                              <m:t>=</m:t>
                            </m:r>
                          </m:e>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a:rPr>
                                    <m:t>𝑋</m:t>
                                  </m:r>
                                  <m:r>
                                    <a:rPr lang="en-US" sz="2400" i="1">
                                      <a:latin typeface="Cambria Math"/>
                                    </a:rPr>
                                    <m:t>&gt;100∧</m:t>
                                  </m:r>
                                  <m:r>
                                    <a:rPr lang="en-US" sz="2400" i="1">
                                      <a:latin typeface="Cambria Math"/>
                                    </a:rPr>
                                    <m:t>𝑅</m:t>
                                  </m:r>
                                  <m:r>
                                    <a:rPr lang="en-US" sz="2400" i="1">
                                      <a:latin typeface="Cambria Math"/>
                                    </a:rPr>
                                    <m:t>=</m:t>
                                  </m:r>
                                  <m:r>
                                    <a:rPr lang="en-US" sz="2400" i="1">
                                      <a:latin typeface="Cambria Math"/>
                                    </a:rPr>
                                    <m:t>𝑋</m:t>
                                  </m:r>
                                  <m:r>
                                    <a:rPr lang="en-US" sz="2400" b="0" i="1" smtClean="0">
                                      <a:latin typeface="Cambria Math"/>
                                    </a:rPr>
                                    <m:t>−10</m:t>
                                  </m:r>
                                  <m:r>
                                    <a:rPr lang="en-US" sz="2400" i="1">
                                      <a:latin typeface="Cambria Math"/>
                                    </a:rPr>
                                    <m:t> </m:t>
                                  </m:r>
                                </m:e>
                              </m:mr>
                              <m:mr>
                                <m:e>
                                  <m:r>
                                    <a:rPr lang="en-US" sz="2400" i="1">
                                      <a:latin typeface="Cambria Math"/>
                                    </a:rPr>
                                    <m:t>∨ </m:t>
                                  </m:r>
                                  <m:r>
                                    <a:rPr lang="en-US" sz="2400" i="1">
                                      <a:latin typeface="Cambria Math"/>
                                    </a:rPr>
                                    <m:t>𝑋</m:t>
                                  </m:r>
                                  <m:r>
                                    <a:rPr lang="en-US" sz="2400" i="1">
                                      <a:latin typeface="Cambria Math"/>
                                    </a:rPr>
                                    <m:t>≤100∧∃</m:t>
                                  </m:r>
                                  <m:r>
                                    <a:rPr lang="en-US" sz="2400" i="1">
                                      <a:latin typeface="Cambria Math"/>
                                    </a:rPr>
                                    <m:t>𝑌</m:t>
                                  </m:r>
                                  <m:r>
                                    <a:rPr lang="en-US" sz="2400" i="1">
                                      <a:latin typeface="Cambria Math"/>
                                    </a:rPr>
                                    <m:t>. </m:t>
                                  </m:r>
                                  <m:r>
                                    <m:rPr>
                                      <m:nor/>
                                    </m:rPr>
                                    <a:rPr lang="en-US" sz="2400" b="1" dirty="0">
                                      <a:solidFill>
                                        <a:srgbClr val="FF0000"/>
                                      </a:solidFill>
                                      <a:sym typeface="Symbol"/>
                                    </a:rPr>
                                    <m:t>mc</m:t>
                                  </m:r>
                                  <m:d>
                                    <m:dPr>
                                      <m:ctrlPr>
                                        <a:rPr lang="en-US" sz="2400" i="1">
                                          <a:latin typeface="Cambria Math" panose="02040503050406030204" pitchFamily="18" charset="0"/>
                                        </a:rPr>
                                      </m:ctrlPr>
                                    </m:dPr>
                                    <m:e>
                                      <m:r>
                                        <a:rPr lang="en-US" sz="2400" i="1">
                                          <a:latin typeface="Cambria Math"/>
                                        </a:rPr>
                                        <m:t>𝑋</m:t>
                                      </m:r>
                                      <m:r>
                                        <a:rPr lang="en-US" sz="2400" i="1">
                                          <a:latin typeface="Cambria Math"/>
                                        </a:rPr>
                                        <m:t>+11,</m:t>
                                      </m:r>
                                      <m:r>
                                        <a:rPr lang="en-US" sz="2400" i="1">
                                          <a:latin typeface="Cambria Math"/>
                                        </a:rPr>
                                        <m:t>𝑌</m:t>
                                      </m:r>
                                    </m:e>
                                  </m:d>
                                  <m:r>
                                    <a:rPr lang="en-US" sz="2400" i="1">
                                      <a:latin typeface="Cambria Math"/>
                                    </a:rPr>
                                    <m:t>∧</m:t>
                                  </m:r>
                                  <m:r>
                                    <m:rPr>
                                      <m:nor/>
                                    </m:rPr>
                                    <a:rPr lang="en-US" sz="2400" b="1" dirty="0">
                                      <a:solidFill>
                                        <a:srgbClr val="FF0000"/>
                                      </a:solidFill>
                                      <a:sym typeface="Symbol"/>
                                    </a:rPr>
                                    <m:t>mc</m:t>
                                  </m:r>
                                  <m:r>
                                    <a:rPr lang="en-US" sz="2400" i="1">
                                      <a:latin typeface="Cambria Math"/>
                                    </a:rPr>
                                    <m:t>(</m:t>
                                  </m:r>
                                  <m:r>
                                    <a:rPr lang="en-US" sz="2400" i="1">
                                      <a:latin typeface="Cambria Math"/>
                                    </a:rPr>
                                    <m:t>𝑌</m:t>
                                  </m:r>
                                  <m:r>
                                    <a:rPr lang="en-US" sz="2400" i="1">
                                      <a:latin typeface="Cambria Math"/>
                                    </a:rPr>
                                    <m:t>,</m:t>
                                  </m:r>
                                  <m:r>
                                    <a:rPr lang="en-US" sz="2400" i="1">
                                      <a:latin typeface="Cambria Math"/>
                                    </a:rPr>
                                    <m:t>𝑅</m:t>
                                  </m:r>
                                  <m:r>
                                    <a:rPr lang="en-US" sz="2400" i="1">
                                      <a:latin typeface="Cambria Math"/>
                                    </a:rPr>
                                    <m:t>)</m:t>
                                  </m:r>
                                </m:e>
                              </m:mr>
                            </m:m>
                          </m:e>
                        </m:mr>
                      </m:m>
                    </m:oMath>
                  </m:oMathPara>
                </a14:m>
                <a:endParaRPr lang="en-US" sz="2400" b="1" dirty="0"/>
              </a:p>
              <a:p>
                <a:pPr marL="0" indent="0">
                  <a:buNone/>
                </a:pPr>
                <a:r>
                  <a:rPr lang="en-US" sz="2400" b="1" dirty="0">
                    <a:sym typeface="Symbol"/>
                  </a:rPr>
                  <a:t>	</a:t>
                </a:r>
              </a:p>
              <a:p>
                <a:pPr marL="0" indent="0">
                  <a:buNone/>
                </a:pPr>
                <a:endParaRPr lang="en-US" sz="2400" b="1" dirty="0" smtClean="0">
                  <a:sym typeface="Symbol"/>
                </a:endParaRPr>
              </a:p>
              <a:p>
                <a:pPr marL="0" indent="0">
                  <a:buNone/>
                </a:pPr>
                <a:r>
                  <a:rPr lang="en-US" sz="2400" b="1" dirty="0" smtClean="0">
                    <a:sym typeface="Symbol"/>
                  </a:rPr>
                  <a:t>Check</a:t>
                </a:r>
                <a:r>
                  <a:rPr lang="en-US" sz="2400" b="1" dirty="0">
                    <a:sym typeface="Symbol"/>
                  </a:rPr>
                  <a:t>: 	</a:t>
                </a:r>
                <a14:m>
                  <m:oMath xmlns:m="http://schemas.openxmlformats.org/officeDocument/2006/math">
                    <m:r>
                      <m:rPr>
                        <m:sty m:val="p"/>
                      </m:rPr>
                      <a:rPr lang="en-US" sz="2800" b="1" i="1">
                        <a:latin typeface="Cambria Math"/>
                      </a:rPr>
                      <m:t>μ</m:t>
                    </m:r>
                    <m:r>
                      <m:rPr>
                        <m:nor/>
                      </m:rPr>
                      <a:rPr lang="en-US" sz="2000" b="1" dirty="0">
                        <a:solidFill>
                          <a:srgbClr val="000000"/>
                        </a:solidFill>
                        <a:latin typeface="Edwardian Script ITC" pitchFamily="66" charset="0"/>
                      </a:rPr>
                      <m:t>F</m:t>
                    </m:r>
                    <m:r>
                      <a:rPr lang="en-US" sz="2000" b="1" i="1" dirty="0" smtClean="0">
                        <a:solidFill>
                          <a:srgbClr val="000000"/>
                        </a:solidFill>
                        <a:latin typeface="Cambria Math"/>
                      </a:rPr>
                      <m:t>  </m:t>
                    </m:r>
                    <m:d>
                      <m:dPr>
                        <m:ctrlPr>
                          <a:rPr lang="en-US" sz="2800" b="1" i="1">
                            <a:latin typeface="Cambria Math" panose="02040503050406030204" pitchFamily="18" charset="0"/>
                          </a:rPr>
                        </m:ctrlPr>
                      </m:dPr>
                      <m:e>
                        <m:r>
                          <m:rPr>
                            <m:nor/>
                          </m:rPr>
                          <a:rPr lang="en-US" sz="2800" b="1" dirty="0">
                            <a:solidFill>
                              <a:srgbClr val="FF0000"/>
                            </a:solidFill>
                            <a:sym typeface="Symbol"/>
                          </a:rPr>
                          <m:t>mc</m:t>
                        </m:r>
                      </m:e>
                    </m:d>
                    <m:d>
                      <m:dPr>
                        <m:ctrlPr>
                          <a:rPr lang="en-US" sz="2800" b="1" i="1" dirty="0">
                            <a:latin typeface="Cambria Math" panose="02040503050406030204" pitchFamily="18" charset="0"/>
                            <a:sym typeface="Symbol"/>
                          </a:rPr>
                        </m:ctrlPr>
                      </m:dPr>
                      <m:e>
                        <m:r>
                          <a:rPr lang="en-US" sz="2800" i="1">
                            <a:latin typeface="Cambria Math"/>
                          </a:rPr>
                          <m:t>𝑋</m:t>
                        </m:r>
                        <m:r>
                          <m:rPr>
                            <m:nor/>
                          </m:rPr>
                          <a:rPr lang="en-US" sz="2800" i="1" dirty="0"/>
                          <m:t>,</m:t>
                        </m:r>
                        <m:r>
                          <a:rPr lang="en-US" sz="2800" i="1">
                            <a:latin typeface="Cambria Math"/>
                          </a:rPr>
                          <m:t>𝑅</m:t>
                        </m:r>
                      </m:e>
                    </m:d>
                    <m:r>
                      <a:rPr lang="en-US" sz="2800" i="1">
                        <a:latin typeface="Cambria Math"/>
                      </a:rPr>
                      <m:t>→</m:t>
                    </m:r>
                    <m:r>
                      <a:rPr lang="en-US" sz="2800" i="1">
                        <a:latin typeface="Cambria Math"/>
                      </a:rPr>
                      <m:t>𝑅</m:t>
                    </m:r>
                    <m:r>
                      <a:rPr lang="en-US" sz="2800" i="1">
                        <a:latin typeface="Cambria Math"/>
                      </a:rPr>
                      <m:t>≥91</m:t>
                    </m:r>
                  </m:oMath>
                </a14:m>
                <a:r>
                  <a:rPr lang="en-US" sz="2000" b="1" dirty="0">
                    <a:sym typeface="Symbol"/>
                  </a:rPr>
                  <a:t>   </a:t>
                </a:r>
                <a:endParaRPr lang="en-US" sz="2400" b="1"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9313" y="2348880"/>
                <a:ext cx="8451159" cy="2873672"/>
              </a:xfrm>
              <a:blipFill rotWithShape="1">
                <a:blip r:embed="rId2"/>
                <a:stretch>
                  <a:fillRect l="-2958" t="-5932" b="-5297"/>
                </a:stretch>
              </a:blipFill>
            </p:spPr>
            <p:txBody>
              <a:bodyPr/>
              <a:lstStyle/>
              <a:p>
                <a:r>
                  <a:rPr lang="en-US">
                    <a:noFill/>
                  </a:rPr>
                  <a:t> </a:t>
                </a:r>
              </a:p>
            </p:txBody>
          </p:sp>
        </mc:Fallback>
      </mc:AlternateContent>
      <p:sp>
        <p:nvSpPr>
          <p:cNvPr id="5" name="Title 1"/>
          <p:cNvSpPr>
            <a:spLocks noGrp="1"/>
          </p:cNvSpPr>
          <p:nvPr>
            <p:ph type="title"/>
          </p:nvPr>
        </p:nvSpPr>
        <p:spPr>
          <a:xfrm>
            <a:off x="381000" y="230188"/>
            <a:ext cx="8382000" cy="664797"/>
          </a:xfrm>
        </p:spPr>
        <p:txBody>
          <a:bodyPr/>
          <a:lstStyle/>
          <a:p>
            <a:r>
              <a:rPr lang="en-US" sz="4800" dirty="0" smtClean="0"/>
              <a:t>Motivation: Recursive Procedures</a:t>
            </a:r>
            <a:endParaRPr lang="en-US" sz="4800" dirty="0"/>
          </a:p>
        </p:txBody>
      </p:sp>
    </p:spTree>
    <p:extLst>
      <p:ext uri="{BB962C8B-B14F-4D97-AF65-F5344CB8AC3E}">
        <p14:creationId xmlns:p14="http://schemas.microsoft.com/office/powerpoint/2010/main" val="5896016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014AE0F6-A26A-488C-8FCD-1935552EF91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41157</TotalTime>
  <Words>2055</Words>
  <Application>Microsoft Office PowerPoint</Application>
  <PresentationFormat>On-screen Show (4:3)</PresentationFormat>
  <Paragraphs>930</Paragraphs>
  <Slides>61</Slides>
  <Notes>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Brush Script MT</vt:lpstr>
      <vt:lpstr>Calibri</vt:lpstr>
      <vt:lpstr>Cambria Math</vt:lpstr>
      <vt:lpstr>Edwardian Script ITC</vt:lpstr>
      <vt:lpstr>Segoe</vt:lpstr>
      <vt:lpstr>Segoe Semibold</vt:lpstr>
      <vt:lpstr>Symbol</vt:lpstr>
      <vt:lpstr>Wingdings</vt:lpstr>
      <vt:lpstr>MSR_PPT_all_template_v05_light</vt:lpstr>
      <vt:lpstr>PowerPoint Presentation</vt:lpstr>
      <vt:lpstr>Background: Z3 - Efficient SMT Solver</vt:lpstr>
      <vt:lpstr>Tools using Z3 features</vt:lpstr>
      <vt:lpstr>Tools using Z3 for fixedpoints</vt:lpstr>
      <vt:lpstr>Engines for Recursive Predicates</vt:lpstr>
      <vt:lpstr>Engines for Recursive Predicates</vt:lpstr>
      <vt:lpstr>Motivation: Recursive Procedures</vt:lpstr>
      <vt:lpstr>Motivation: Recursive Procedures</vt:lpstr>
      <vt:lpstr>Motivation: Recursive Procedures</vt:lpstr>
      <vt:lpstr>Motivation: Recursive Procedures</vt:lpstr>
      <vt:lpstr>Program Verification as SMT</vt:lpstr>
      <vt:lpstr>Old but New</vt:lpstr>
      <vt:lpstr>Verification Tool Workflow</vt:lpstr>
      <vt:lpstr>Verification Tool Workflow</vt:lpstr>
      <vt:lpstr>Envisioned: Verification Tool Workflow</vt:lpstr>
      <vt:lpstr>Procedures  Horn Formulas</vt:lpstr>
      <vt:lpstr>Modular Concurrency  Horn Clauses</vt:lpstr>
      <vt:lpstr>                                 Horn Clauses</vt:lpstr>
      <vt:lpstr>Verification Tool Workflow - summary</vt:lpstr>
      <vt:lpstr>Generalized Horn Formulas</vt:lpstr>
      <vt:lpstr>Generalized Horn Formulas</vt:lpstr>
      <vt:lpstr>A New PDR Engine for Fixedpoints</vt:lpstr>
      <vt:lpstr>PDR as a Transition System</vt:lpstr>
      <vt:lpstr>PDR as a Transition System</vt:lpstr>
      <vt:lpstr>PDR a visual overview</vt:lpstr>
      <vt:lpstr>PDR</vt:lpstr>
      <vt:lpstr>PDR</vt:lpstr>
      <vt:lpstr>PDR</vt:lpstr>
      <vt:lpstr>PDR</vt:lpstr>
      <vt:lpstr>PDR</vt:lpstr>
      <vt:lpstr>PDR</vt:lpstr>
      <vt:lpstr>PDR</vt:lpstr>
      <vt:lpstr>PDR</vt:lpstr>
      <vt:lpstr>PDR</vt:lpstr>
      <vt:lpstr>PDR</vt:lpstr>
      <vt:lpstr>PDR</vt:lpstr>
      <vt:lpstr>PDR</vt:lpstr>
      <vt:lpstr>PDR</vt:lpstr>
      <vt:lpstr>PDR</vt:lpstr>
      <vt:lpstr>PDR</vt:lpstr>
      <vt:lpstr>PDR</vt:lpstr>
      <vt:lpstr>PDR</vt:lpstr>
      <vt:lpstr>PDR</vt:lpstr>
      <vt:lpstr>Non-linear fixed-points</vt:lpstr>
      <vt:lpstr>Non-linear transformers</vt:lpstr>
      <vt:lpstr>Arithmetic</vt:lpstr>
      <vt:lpstr>Search: Mile-high perspective</vt:lpstr>
      <vt:lpstr>PDR(T): Conflict Resolution</vt:lpstr>
      <vt:lpstr>PDR(T): Conflict Resolution</vt:lpstr>
      <vt:lpstr>PDR(T): Generalization from T-lemmas</vt:lpstr>
      <vt:lpstr>PDR(T): Generalization from T-lemmas</vt:lpstr>
      <vt:lpstr>PDR(LRA): Timed automata</vt:lpstr>
      <vt:lpstr>N+1 degrees of separation</vt:lpstr>
      <vt:lpstr>What is a Craig Interpolant?</vt:lpstr>
      <vt:lpstr>PDR(T): Interpolants as a side-effect</vt:lpstr>
      <vt:lpstr>Summary</vt:lpstr>
      <vt:lpstr>PDR  as a Transition System</vt:lpstr>
      <vt:lpstr>Non-linear PDR - Algorithm</vt:lpstr>
      <vt:lpstr>PowerPoint Presentation</vt:lpstr>
      <vt:lpstr>Bottom-up Datalog: Engine</vt:lpstr>
      <vt:lpstr>Bottom-up Datalog: Relations</vt:lpstr>
    </vt:vector>
  </TitlesOfParts>
  <Manager>&lt;Content Manager Name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1952</cp:revision>
  <dcterms:created xsi:type="dcterms:W3CDTF">2007-06-05T19:21:09Z</dcterms:created>
  <dcterms:modified xsi:type="dcterms:W3CDTF">2012-08-24T16:40:40Z</dcterms:modified>
</cp:coreProperties>
</file>