
<file path=[Content_Types].xml><?xml version="1.0" encoding="utf-8"?>
<Types xmlns="http://schemas.openxmlformats.org/package/2006/content-types">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42"/>
  </p:notesMasterIdLst>
  <p:handoutMasterIdLst>
    <p:handoutMasterId r:id="rId43"/>
  </p:handoutMasterIdLst>
  <p:sldIdLst>
    <p:sldId id="257" r:id="rId6"/>
    <p:sldId id="258" r:id="rId7"/>
    <p:sldId id="264" r:id="rId8"/>
    <p:sldId id="261" r:id="rId9"/>
    <p:sldId id="272" r:id="rId10"/>
    <p:sldId id="277" r:id="rId11"/>
    <p:sldId id="278" r:id="rId12"/>
    <p:sldId id="276" r:id="rId13"/>
    <p:sldId id="279" r:id="rId14"/>
    <p:sldId id="294" r:id="rId15"/>
    <p:sldId id="283" r:id="rId16"/>
    <p:sldId id="286" r:id="rId17"/>
    <p:sldId id="275" r:id="rId18"/>
    <p:sldId id="266" r:id="rId19"/>
    <p:sldId id="300" r:id="rId20"/>
    <p:sldId id="288" r:id="rId21"/>
    <p:sldId id="289" r:id="rId22"/>
    <p:sldId id="267" r:id="rId23"/>
    <p:sldId id="274" r:id="rId24"/>
    <p:sldId id="273" r:id="rId25"/>
    <p:sldId id="281" r:id="rId26"/>
    <p:sldId id="280" r:id="rId27"/>
    <p:sldId id="297" r:id="rId28"/>
    <p:sldId id="282" r:id="rId29"/>
    <p:sldId id="268" r:id="rId30"/>
    <p:sldId id="287" r:id="rId31"/>
    <p:sldId id="291" r:id="rId32"/>
    <p:sldId id="262" r:id="rId33"/>
    <p:sldId id="292" r:id="rId34"/>
    <p:sldId id="293" r:id="rId35"/>
    <p:sldId id="295" r:id="rId36"/>
    <p:sldId id="298" r:id="rId37"/>
    <p:sldId id="296" r:id="rId38"/>
    <p:sldId id="284" r:id="rId39"/>
    <p:sldId id="285" r:id="rId40"/>
    <p:sldId id="299" r:id="rId41"/>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A3D"/>
    <a:srgbClr val="CE7E5A"/>
    <a:srgbClr val="FFCD2D"/>
    <a:srgbClr val="F1C283"/>
    <a:srgbClr val="9C42E6"/>
    <a:srgbClr val="D1943B"/>
    <a:srgbClr val="F8F57B"/>
    <a:srgbClr val="D5B953"/>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4" autoAdjust="0"/>
    <p:restoredTop sz="94576" autoAdjust="0"/>
  </p:normalViewPr>
  <p:slideViewPr>
    <p:cSldViewPr snapToGrid="0">
      <p:cViewPr varScale="1">
        <p:scale>
          <a:sx n="71" d="100"/>
          <a:sy n="71" d="100"/>
        </p:scale>
        <p:origin x="-966" y="-96"/>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7/2/2009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 xmlns:p14="http://schemas.microsoft.com/office/powerpoint/2007/7/12/main" val="333354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7/2/2009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 xmlns:p14="http://schemas.microsoft.com/office/powerpoint/2007/7/12/main" val="1650762168"/>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27651"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7/2/2009 1:27 PM</a:t>
            </a:fld>
            <a:endParaRPr lang="en-US">
              <a:latin typeface="Calibri" pitchFamily="34" charset="0"/>
            </a:endParaRPr>
          </a:p>
        </p:txBody>
      </p:sp>
      <p:sp>
        <p:nvSpPr>
          <p:cNvPr id="27654" name="Footer Placeholder 5"/>
          <p:cNvSpPr>
            <a:spLocks noGrp="1"/>
          </p:cNvSpPr>
          <p:nvPr>
            <p:ph type="ftr" sz="quarter" idx="4"/>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4000"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07/7/12/main" val="4177709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ext uri="{BB962C8B-B14F-4D97-AF65-F5344CB8AC3E}">
        <p14:creationId xmlns="" xmlns:p14="http://schemas.microsoft.com/office/powerpoint/2007/7/12/main" val="238014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247180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 xmlns:p14="http://schemas.microsoft.com/office/powerpoint/2007/7/12/main" val="10010936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2413"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 xmlns:p14="http://schemas.microsoft.com/office/powerpoint/2007/7/12/main" val="341595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8826500" y="-317500"/>
            <a:ext cx="317500" cy="3175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244391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39534497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4208031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1305890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07/7/12/main" val="1329140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2945160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4000"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Tree>
    <p:extLst>
      <p:ext uri="{BB962C8B-B14F-4D97-AF65-F5344CB8AC3E}">
        <p14:creationId xmlns="" xmlns:p14="http://schemas.microsoft.com/office/powerpoint/2007/7/12/main" val="1006880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hf sldNum="0" hdr="0" dt="0"/>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80" y="2556820"/>
            <a:ext cx="7692761" cy="1495794"/>
          </a:xfrm>
        </p:spPr>
        <p:txBody>
          <a:bodyPr/>
          <a:lstStyle/>
          <a:p>
            <a:pPr algn="ctr"/>
            <a:r>
              <a:rPr lang="en-US" b="1" dirty="0" smtClean="0"/>
              <a:t>Linear Functional </a:t>
            </a:r>
            <a:br>
              <a:rPr lang="en-US" b="1" dirty="0" smtClean="0"/>
            </a:br>
            <a:r>
              <a:rPr lang="en-US" b="1" dirty="0" smtClean="0"/>
              <a:t>Fixed-Points</a:t>
            </a:r>
            <a:endParaRPr lang="en-US" dirty="0"/>
          </a:p>
        </p:txBody>
      </p:sp>
      <p:sp>
        <p:nvSpPr>
          <p:cNvPr id="11267" name="Subtitle 2"/>
          <p:cNvSpPr>
            <a:spLocks noGrp="1"/>
          </p:cNvSpPr>
          <p:nvPr>
            <p:ph type="subTitle" idx="1"/>
          </p:nvPr>
        </p:nvSpPr>
        <p:spPr>
          <a:xfrm>
            <a:off x="436897" y="5730344"/>
            <a:ext cx="8375799" cy="775597"/>
          </a:xfrm>
          <a:ln/>
        </p:spPr>
        <p:txBody>
          <a:bodyPr/>
          <a:lstStyle/>
          <a:p>
            <a:pPr algn="ctr" defTabSz="911225"/>
            <a:r>
              <a:rPr lang="en-US" sz="2800" dirty="0" smtClean="0"/>
              <a:t>Nikolaj Bjørner				  	Joe Hendrix</a:t>
            </a:r>
            <a:endParaRPr sz="2800" dirty="0" smtClean="0"/>
          </a:p>
          <a:p>
            <a:pPr algn="ctr" defTabSz="911225"/>
            <a:r>
              <a:rPr sz="2800" dirty="0" smtClean="0"/>
              <a:t>Microsoft Research &amp;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other solutions</a:t>
            </a:r>
            <a:endParaRPr lang="en-US" dirty="0"/>
          </a:p>
        </p:txBody>
      </p:sp>
      <p:sp>
        <p:nvSpPr>
          <p:cNvPr id="3" name="Content Placeholder 2"/>
          <p:cNvSpPr>
            <a:spLocks noGrp="1"/>
          </p:cNvSpPr>
          <p:nvPr>
            <p:ph idx="1"/>
          </p:nvPr>
        </p:nvSpPr>
        <p:spPr>
          <a:xfrm>
            <a:off x="394063" y="2327275"/>
            <a:ext cx="8382000" cy="4044184"/>
          </a:xfrm>
        </p:spPr>
        <p:txBody>
          <a:bodyPr/>
          <a:lstStyle/>
          <a:p>
            <a:r>
              <a:rPr lang="en-US" sz="2800" dirty="0" smtClean="0"/>
              <a:t>[</a:t>
            </a:r>
            <a:r>
              <a:rPr lang="en-US" sz="2800" dirty="0" err="1" smtClean="0"/>
              <a:t>Immerman</a:t>
            </a:r>
            <a:r>
              <a:rPr lang="en-US" sz="2800" dirty="0" smtClean="0"/>
              <a:t>+ 04]	</a:t>
            </a:r>
            <a:r>
              <a:rPr lang="en-US" sz="2400" dirty="0" smtClean="0"/>
              <a:t>First-order transitive closure</a:t>
            </a:r>
          </a:p>
          <a:p>
            <a:r>
              <a:rPr lang="en-US" sz="2800" dirty="0" smtClean="0"/>
              <a:t>[</a:t>
            </a:r>
            <a:r>
              <a:rPr lang="en-US" sz="2800" dirty="0" err="1" smtClean="0"/>
              <a:t>Møller</a:t>
            </a:r>
            <a:r>
              <a:rPr lang="en-US" sz="2800" dirty="0" smtClean="0"/>
              <a:t>+ 05]</a:t>
            </a:r>
            <a:r>
              <a:rPr lang="en-US" sz="2400" dirty="0" smtClean="0"/>
              <a:t>		Pointer assertion logic</a:t>
            </a:r>
          </a:p>
          <a:p>
            <a:r>
              <a:rPr lang="en-US" sz="2800" dirty="0" smtClean="0"/>
              <a:t>[Lev-Ami+ 05]		</a:t>
            </a:r>
            <a:r>
              <a:rPr lang="en-US" sz="2400" dirty="0" smtClean="0"/>
              <a:t>Acyclic </a:t>
            </a:r>
            <a:r>
              <a:rPr lang="en-US" sz="2400" dirty="0" err="1" smtClean="0"/>
              <a:t>transtive</a:t>
            </a:r>
            <a:r>
              <a:rPr lang="en-US" sz="2400" dirty="0" smtClean="0"/>
              <a:t> closure</a:t>
            </a:r>
            <a:endParaRPr lang="en-US" sz="2800" dirty="0" smtClean="0"/>
          </a:p>
          <a:p>
            <a:r>
              <a:rPr lang="en-US" sz="2800" dirty="0" smtClean="0"/>
              <a:t>[</a:t>
            </a:r>
            <a:r>
              <a:rPr lang="en-US" sz="2800" dirty="0" err="1" smtClean="0"/>
              <a:t>McPeak</a:t>
            </a:r>
            <a:r>
              <a:rPr lang="en-US" sz="2800" dirty="0" smtClean="0"/>
              <a:t>+ 05]		</a:t>
            </a:r>
            <a:r>
              <a:rPr lang="en-US" sz="2400" dirty="0" smtClean="0"/>
              <a:t>Linked lists</a:t>
            </a:r>
            <a:endParaRPr lang="en-US" sz="2800" dirty="0" smtClean="0"/>
          </a:p>
          <a:p>
            <a:r>
              <a:rPr lang="en-US" sz="2800" dirty="0" smtClean="0"/>
              <a:t>[</a:t>
            </a:r>
            <a:r>
              <a:rPr lang="en-US" sz="2800" dirty="0" err="1" smtClean="0"/>
              <a:t>Ranise</a:t>
            </a:r>
            <a:r>
              <a:rPr lang="en-US" sz="2800" dirty="0" smtClean="0"/>
              <a:t>+ 05] 		</a:t>
            </a:r>
            <a:r>
              <a:rPr lang="en-US" sz="2400" dirty="0" smtClean="0"/>
              <a:t>Linked lists</a:t>
            </a:r>
            <a:endParaRPr lang="en-US" sz="2800" dirty="0" smtClean="0"/>
          </a:p>
          <a:p>
            <a:r>
              <a:rPr lang="en-US" sz="2800" dirty="0" smtClean="0"/>
              <a:t>[</a:t>
            </a:r>
            <a:r>
              <a:rPr lang="en-US" sz="2800" dirty="0" err="1" smtClean="0"/>
              <a:t>Balaban</a:t>
            </a:r>
            <a:r>
              <a:rPr lang="en-US" sz="2800" dirty="0" smtClean="0"/>
              <a:t>+ 07]		</a:t>
            </a:r>
            <a:r>
              <a:rPr lang="en-US" sz="2400" dirty="0" smtClean="0"/>
              <a:t>Single parent heaps</a:t>
            </a:r>
            <a:endParaRPr lang="en-US" sz="2800" dirty="0" smtClean="0"/>
          </a:p>
          <a:p>
            <a:r>
              <a:rPr lang="en-US" sz="2800" dirty="0" smtClean="0"/>
              <a:t>[Bouajjani+ 06-09] 	</a:t>
            </a:r>
            <a:r>
              <a:rPr lang="en-US" sz="2400" dirty="0" err="1" smtClean="0"/>
              <a:t>Reachability</a:t>
            </a:r>
            <a:r>
              <a:rPr lang="en-US" sz="2400" dirty="0" smtClean="0"/>
              <a:t> + arithmetic + T</a:t>
            </a:r>
          </a:p>
          <a:p>
            <a:endParaRPr lang="en-US" sz="2400" dirty="0" smtClean="0"/>
          </a:p>
          <a:p>
            <a:r>
              <a:rPr lang="en-US" sz="2400" dirty="0" smtClean="0"/>
              <a:t>Apologies for relevant omissions.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7"/>
            <a:ext cx="8382000" cy="609398"/>
          </a:xfrm>
        </p:spPr>
        <p:txBody>
          <a:bodyPr/>
          <a:lstStyle/>
          <a:p>
            <a:r>
              <a:rPr lang="en-US" sz="4400" dirty="0" smtClean="0"/>
              <a:t>A Quest for an SMT solver integration</a:t>
            </a:r>
            <a:endParaRPr lang="en-US" sz="4400" dirty="0"/>
          </a:p>
        </p:txBody>
      </p:sp>
      <p:sp>
        <p:nvSpPr>
          <p:cNvPr id="33" name="TextBox 32"/>
          <p:cNvSpPr txBox="1"/>
          <p:nvPr/>
        </p:nvSpPr>
        <p:spPr>
          <a:xfrm>
            <a:off x="278297" y="1563758"/>
            <a:ext cx="8523808" cy="4154984"/>
          </a:xfrm>
          <a:prstGeom prst="rect">
            <a:avLst/>
          </a:prstGeom>
          <a:noFill/>
        </p:spPr>
        <p:txBody>
          <a:bodyPr wrap="none" rtlCol="0">
            <a:spAutoFit/>
          </a:bodyPr>
          <a:lstStyle/>
          <a:p>
            <a:r>
              <a:rPr lang="en-US" sz="2400" dirty="0" smtClean="0">
                <a:solidFill>
                  <a:schemeClr val="bg1"/>
                </a:solidFill>
              </a:rPr>
              <a:t>Existing decision procedures </a:t>
            </a:r>
            <a:br>
              <a:rPr lang="en-US" sz="2400" dirty="0" smtClean="0">
                <a:solidFill>
                  <a:schemeClr val="bg1"/>
                </a:solidFill>
              </a:rPr>
            </a:br>
            <a:r>
              <a:rPr lang="en-US" sz="2400" dirty="0" smtClean="0">
                <a:solidFill>
                  <a:schemeClr val="bg1"/>
                </a:solidFill>
              </a:rPr>
              <a:t>for fixed-points use</a:t>
            </a:r>
          </a:p>
          <a:p>
            <a:endParaRPr lang="en-US" sz="2400" dirty="0" smtClean="0">
              <a:solidFill>
                <a:schemeClr val="bg1"/>
              </a:solidFill>
            </a:endParaRPr>
          </a:p>
          <a:p>
            <a:pPr>
              <a:buFontTx/>
              <a:buChar char="-"/>
            </a:pPr>
            <a:r>
              <a:rPr lang="en-US" sz="2400" b="1" dirty="0" smtClean="0">
                <a:solidFill>
                  <a:srgbClr val="CE7E5A"/>
                </a:solidFill>
                <a:effectLst>
                  <a:outerShdw blurRad="38100" dist="38100" dir="2700000" algn="tl">
                    <a:srgbClr val="000000">
                      <a:alpha val="43137"/>
                    </a:srgbClr>
                  </a:outerShdw>
                </a:effectLst>
              </a:rPr>
              <a:t>Encoding with first-order axioms</a:t>
            </a:r>
          </a:p>
          <a:p>
            <a:pPr lvl="1">
              <a:buFontTx/>
              <a:buChar char="-"/>
            </a:pPr>
            <a:r>
              <a:rPr lang="en-US" sz="2400" dirty="0" smtClean="0">
                <a:solidFill>
                  <a:schemeClr val="bg1"/>
                </a:solidFill>
              </a:rPr>
              <a:t>Rely on first-order instantiation </a:t>
            </a:r>
            <a:br>
              <a:rPr lang="en-US" sz="2400" dirty="0" smtClean="0">
                <a:solidFill>
                  <a:schemeClr val="bg1"/>
                </a:solidFill>
              </a:rPr>
            </a:br>
            <a:r>
              <a:rPr lang="en-US" sz="2400" dirty="0" smtClean="0">
                <a:solidFill>
                  <a:schemeClr val="bg1"/>
                </a:solidFill>
              </a:rPr>
              <a:t> engine for completeness</a:t>
            </a:r>
          </a:p>
          <a:p>
            <a:pPr lvl="1">
              <a:buFontTx/>
              <a:buChar char="-"/>
            </a:pPr>
            <a:endParaRPr lang="en-US" sz="2400" dirty="0" smtClean="0">
              <a:solidFill>
                <a:schemeClr val="bg1"/>
              </a:solidFill>
            </a:endParaRPr>
          </a:p>
          <a:p>
            <a:pPr>
              <a:buFontTx/>
              <a:buChar char="-"/>
            </a:pPr>
            <a:r>
              <a:rPr lang="en-US" sz="2400" b="1" dirty="0" smtClean="0">
                <a:solidFill>
                  <a:srgbClr val="CE7E5A"/>
                </a:solidFill>
                <a:effectLst>
                  <a:outerShdw blurRad="38100" dist="38100" dir="2700000" algn="tl">
                    <a:srgbClr val="000000">
                      <a:alpha val="43137"/>
                    </a:srgbClr>
                  </a:outerShdw>
                </a:effectLst>
              </a:rPr>
              <a:t>Reduction to automata</a:t>
            </a:r>
            <a:r>
              <a:rPr lang="en-US" sz="2400" dirty="0" smtClean="0">
                <a:solidFill>
                  <a:schemeClr val="bg1"/>
                </a:solidFill>
              </a:rPr>
              <a:t> </a:t>
            </a:r>
          </a:p>
          <a:p>
            <a:pPr lvl="1">
              <a:buFontTx/>
              <a:buChar char="-"/>
            </a:pPr>
            <a:r>
              <a:rPr lang="en-US" sz="2400" dirty="0" smtClean="0">
                <a:solidFill>
                  <a:schemeClr val="bg1"/>
                </a:solidFill>
              </a:rPr>
              <a:t>Powerful combination with some theories, but</a:t>
            </a:r>
            <a:br>
              <a:rPr lang="en-US" sz="2400" dirty="0" smtClean="0">
                <a:solidFill>
                  <a:schemeClr val="bg1"/>
                </a:solidFill>
              </a:rPr>
            </a:br>
            <a:r>
              <a:rPr lang="en-US" sz="2400" dirty="0" smtClean="0">
                <a:solidFill>
                  <a:schemeClr val="bg1"/>
                </a:solidFill>
              </a:rPr>
              <a:t> flexible combination approach and “low-order” complexity</a:t>
            </a:r>
            <a:br>
              <a:rPr lang="en-US" sz="2400" dirty="0" smtClean="0">
                <a:solidFill>
                  <a:schemeClr val="bg1"/>
                </a:solidFill>
              </a:rPr>
            </a:br>
            <a:r>
              <a:rPr lang="en-US" sz="2400" dirty="0" smtClean="0">
                <a:solidFill>
                  <a:schemeClr val="bg1"/>
                </a:solidFill>
              </a:rPr>
              <a:t> results unclear to us</a:t>
            </a:r>
          </a:p>
        </p:txBody>
      </p:sp>
      <p:grpSp>
        <p:nvGrpSpPr>
          <p:cNvPr id="41" name="Group 6"/>
          <p:cNvGrpSpPr/>
          <p:nvPr/>
        </p:nvGrpSpPr>
        <p:grpSpPr>
          <a:xfrm>
            <a:off x="4791547" y="1298707"/>
            <a:ext cx="3901880" cy="2178248"/>
            <a:chOff x="5009322" y="1484249"/>
            <a:chExt cx="3901880" cy="2178248"/>
          </a:xfrm>
        </p:grpSpPr>
        <p:grpSp>
          <p:nvGrpSpPr>
            <p:cNvPr id="42" name="Group 30"/>
            <p:cNvGrpSpPr/>
            <p:nvPr/>
          </p:nvGrpSpPr>
          <p:grpSpPr>
            <a:xfrm>
              <a:off x="5473147" y="1484249"/>
              <a:ext cx="3286517" cy="1981188"/>
              <a:chOff x="5327373" y="1630023"/>
              <a:chExt cx="3286517" cy="1981188"/>
            </a:xfrm>
          </p:grpSpPr>
          <p:sp>
            <p:nvSpPr>
              <p:cNvPr id="46" name="Right Arrow 45"/>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47" name="Group 20"/>
              <p:cNvGrpSpPr/>
              <p:nvPr/>
            </p:nvGrpSpPr>
            <p:grpSpPr>
              <a:xfrm>
                <a:off x="6599575" y="2458284"/>
                <a:ext cx="2014315" cy="1152927"/>
                <a:chOff x="6599575" y="2458284"/>
                <a:chExt cx="2014315" cy="1152927"/>
              </a:xfrm>
            </p:grpSpPr>
            <p:sp>
              <p:nvSpPr>
                <p:cNvPr id="56" name="Flowchart: Connector 55"/>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Flowchart: Connector 57"/>
                <p:cNvSpPr/>
                <p:nvPr/>
              </p:nvSpPr>
              <p:spPr bwMode="auto">
                <a:xfrm>
                  <a:off x="8156690" y="2458284"/>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ight Arrow 58"/>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Right Arrow 59"/>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8" name="Group 21"/>
              <p:cNvGrpSpPr/>
              <p:nvPr/>
            </p:nvGrpSpPr>
            <p:grpSpPr>
              <a:xfrm rot="10800000">
                <a:off x="6115869" y="1630023"/>
                <a:ext cx="2014315" cy="1152927"/>
                <a:chOff x="6599575" y="2458284"/>
                <a:chExt cx="2014315" cy="1152927"/>
              </a:xfrm>
            </p:grpSpPr>
            <p:sp>
              <p:nvSpPr>
                <p:cNvPr id="51" name="Flowchart: Connector 50"/>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Flowchart: Connector 51"/>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Flowchart: Connector 52"/>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Right Arrow 53"/>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 name="Right Arrow 54"/>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9" name="Right Arrow 48"/>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Right Arrow 49"/>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3" name="TextBox 42"/>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sp>
          <p:nvSpPr>
            <p:cNvPr id="44" name="TextBox 43"/>
            <p:cNvSpPr txBox="1"/>
            <p:nvPr/>
          </p:nvSpPr>
          <p:spPr>
            <a:xfrm>
              <a:off x="8328991" y="3293165"/>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45" name="Up Arrow 44"/>
            <p:cNvSpPr/>
            <p:nvPr/>
          </p:nvSpPr>
          <p:spPr bwMode="auto">
            <a:xfrm>
              <a:off x="8454887" y="2796209"/>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7"/>
            <a:ext cx="8382000" cy="609398"/>
          </a:xfrm>
        </p:spPr>
        <p:txBody>
          <a:bodyPr/>
          <a:lstStyle/>
          <a:p>
            <a:r>
              <a:rPr lang="en-US" sz="4400" dirty="0" smtClean="0"/>
              <a:t>The DPLL(T) setting for SMT</a:t>
            </a:r>
            <a:endParaRPr lang="en-US" sz="4400" dirty="0"/>
          </a:p>
        </p:txBody>
      </p:sp>
      <p:grpSp>
        <p:nvGrpSpPr>
          <p:cNvPr id="27" name="Group 26"/>
          <p:cNvGrpSpPr/>
          <p:nvPr/>
        </p:nvGrpSpPr>
        <p:grpSpPr>
          <a:xfrm>
            <a:off x="660831" y="3248167"/>
            <a:ext cx="5985629" cy="2661609"/>
            <a:chOff x="221941" y="1571349"/>
            <a:chExt cx="8593585" cy="4707697"/>
          </a:xfrm>
        </p:grpSpPr>
        <p:sp>
          <p:nvSpPr>
            <p:cNvPr id="28" name="Rectangle 27"/>
            <p:cNvSpPr/>
            <p:nvPr/>
          </p:nvSpPr>
          <p:spPr>
            <a:xfrm>
              <a:off x="5433874" y="1571349"/>
              <a:ext cx="3381652" cy="4323424"/>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29" name="Rounded Rectangle 28"/>
            <p:cNvSpPr/>
            <p:nvPr/>
          </p:nvSpPr>
          <p:spPr>
            <a:xfrm>
              <a:off x="2145299" y="3997843"/>
              <a:ext cx="2437936"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Core Theory</a:t>
              </a:r>
              <a:endParaRPr lang="en-US" sz="2000" b="1" dirty="0">
                <a:latin typeface="Calibri" pitchFamily="34" charset="0"/>
              </a:endParaRPr>
            </a:p>
          </p:txBody>
        </p:sp>
        <p:sp>
          <p:nvSpPr>
            <p:cNvPr id="30" name="Rounded Rectangle 29"/>
            <p:cNvSpPr/>
            <p:nvPr/>
          </p:nvSpPr>
          <p:spPr>
            <a:xfrm>
              <a:off x="2132611" y="5354154"/>
              <a:ext cx="2516578"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SAT solver</a:t>
              </a:r>
              <a:endParaRPr lang="en-US" sz="2000" b="1" dirty="0">
                <a:latin typeface="Calibri" pitchFamily="34" charset="0"/>
              </a:endParaRPr>
            </a:p>
          </p:txBody>
        </p:sp>
        <p:sp>
          <p:nvSpPr>
            <p:cNvPr id="31" name="Rounded Rectangle 30"/>
            <p:cNvSpPr/>
            <p:nvPr/>
          </p:nvSpPr>
          <p:spPr>
            <a:xfrm>
              <a:off x="5904511" y="2282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32" name="Rounded Rectangle 31"/>
            <p:cNvSpPr/>
            <p:nvPr/>
          </p:nvSpPr>
          <p:spPr>
            <a:xfrm>
              <a:off x="5904511" y="311692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Arithmetic</a:t>
              </a:r>
              <a:endParaRPr lang="en-US" sz="2000" b="1" dirty="0">
                <a:latin typeface="Calibri" pitchFamily="34" charset="0"/>
              </a:endParaRPr>
            </a:p>
          </p:txBody>
        </p:sp>
        <p:sp>
          <p:nvSpPr>
            <p:cNvPr id="34" name="Rounded Rectangle 33"/>
            <p:cNvSpPr/>
            <p:nvPr/>
          </p:nvSpPr>
          <p:spPr>
            <a:xfrm>
              <a:off x="5904511" y="4902843"/>
              <a:ext cx="2516578" cy="5395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Data-types</a:t>
              </a:r>
              <a:endParaRPr lang="en-US" sz="2000" b="1" dirty="0">
                <a:latin typeface="Calibri" pitchFamily="34" charset="0"/>
              </a:endParaRPr>
            </a:p>
          </p:txBody>
        </p:sp>
        <p:sp>
          <p:nvSpPr>
            <p:cNvPr id="36" name="Left-Right Arrow 35"/>
            <p:cNvSpPr/>
            <p:nvPr/>
          </p:nvSpPr>
          <p:spPr>
            <a:xfrm>
              <a:off x="4554245" y="4418289"/>
              <a:ext cx="878889"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Up-Down Arrow 36"/>
            <p:cNvSpPr/>
            <p:nvPr/>
          </p:nvSpPr>
          <p:spPr>
            <a:xfrm>
              <a:off x="3272935" y="4950814"/>
              <a:ext cx="235930" cy="385372"/>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Down Arrow 37"/>
            <p:cNvSpPr/>
            <p:nvPr/>
          </p:nvSpPr>
          <p:spPr>
            <a:xfrm>
              <a:off x="3273546" y="3655414"/>
              <a:ext cx="196608" cy="38537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ounded Rectangle 38"/>
            <p:cNvSpPr/>
            <p:nvPr/>
          </p:nvSpPr>
          <p:spPr>
            <a:xfrm>
              <a:off x="221941" y="4083728"/>
              <a:ext cx="1567631" cy="889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0" name="Left-Right Arrow 39"/>
            <p:cNvSpPr/>
            <p:nvPr/>
          </p:nvSpPr>
          <p:spPr>
            <a:xfrm>
              <a:off x="1767515" y="4418292"/>
              <a:ext cx="412597" cy="187720"/>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Rounded Rectangle 40"/>
            <p:cNvSpPr/>
            <p:nvPr/>
          </p:nvSpPr>
          <p:spPr>
            <a:xfrm>
              <a:off x="5904511" y="4000059"/>
              <a:ext cx="2516578" cy="5395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6" name="Up Arrow 45"/>
            <p:cNvSpPr/>
            <p:nvPr/>
          </p:nvSpPr>
          <p:spPr bwMode="auto">
            <a:xfrm rot="10800000">
              <a:off x="3262206" y="2247042"/>
              <a:ext cx="257453" cy="416259"/>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a:xfrm>
              <a:off x="2175027" y="1609038"/>
              <a:ext cx="2547505"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Formula</a:t>
              </a:r>
              <a:endParaRPr lang="en-US" sz="2000" b="1" dirty="0">
                <a:latin typeface="Calibri" pitchFamily="34" charset="0"/>
              </a:endParaRPr>
            </a:p>
          </p:txBody>
        </p:sp>
        <p:sp>
          <p:nvSpPr>
            <p:cNvPr id="50" name="Rounded Rectangle 49"/>
            <p:cNvSpPr/>
            <p:nvPr/>
          </p:nvSpPr>
          <p:spPr>
            <a:xfrm>
              <a:off x="2170711" y="2661317"/>
              <a:ext cx="2516578" cy="10019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Rewriting Simplification</a:t>
              </a:r>
              <a:endParaRPr lang="en-US" sz="2000" b="1" dirty="0">
                <a:latin typeface="Calibri" pitchFamily="34" charset="0"/>
              </a:endParaRPr>
            </a:p>
          </p:txBody>
        </p:sp>
      </p:grpSp>
      <p:pic>
        <p:nvPicPr>
          <p:cNvPr id="51" name="Picture 50" descr="z3.png"/>
          <p:cNvPicPr>
            <a:picLocks noChangeAspect="1"/>
          </p:cNvPicPr>
          <p:nvPr/>
        </p:nvPicPr>
        <p:blipFill>
          <a:blip r:embed="rId2" cstate="print"/>
          <a:stretch>
            <a:fillRect/>
          </a:stretch>
        </p:blipFill>
        <p:spPr>
          <a:xfrm>
            <a:off x="808557" y="5527451"/>
            <a:ext cx="775786" cy="448586"/>
          </a:xfrm>
          <a:prstGeom prst="rect">
            <a:avLst/>
          </a:prstGeom>
        </p:spPr>
      </p:pic>
      <p:sp>
        <p:nvSpPr>
          <p:cNvPr id="52" name="TextBox 51"/>
          <p:cNvSpPr txBox="1"/>
          <p:nvPr/>
        </p:nvSpPr>
        <p:spPr>
          <a:xfrm>
            <a:off x="424070" y="1364973"/>
            <a:ext cx="4560864" cy="1323439"/>
          </a:xfrm>
          <a:prstGeom prst="rect">
            <a:avLst/>
          </a:prstGeom>
          <a:noFill/>
        </p:spPr>
        <p:txBody>
          <a:bodyPr wrap="none" rtlCol="0">
            <a:spAutoFit/>
          </a:bodyPr>
          <a:lstStyle/>
          <a:p>
            <a:r>
              <a:rPr lang="en-US" sz="2000" dirty="0" smtClean="0">
                <a:solidFill>
                  <a:schemeClr val="bg1"/>
                </a:solidFill>
              </a:rPr>
              <a:t>Specialized theory solvers interoperate</a:t>
            </a:r>
          </a:p>
          <a:p>
            <a:r>
              <a:rPr lang="en-US" sz="2000" dirty="0" smtClean="0">
                <a:solidFill>
                  <a:schemeClr val="bg1"/>
                </a:solidFill>
              </a:rPr>
              <a:t>by exchanging learned equalities and </a:t>
            </a:r>
            <a:br>
              <a:rPr lang="en-US" sz="2000" dirty="0" smtClean="0">
                <a:solidFill>
                  <a:schemeClr val="bg1"/>
                </a:solidFill>
              </a:rPr>
            </a:br>
            <a:r>
              <a:rPr lang="en-US" sz="2000" dirty="0" smtClean="0">
                <a:solidFill>
                  <a:schemeClr val="bg1"/>
                </a:solidFill>
              </a:rPr>
              <a:t>clauses with a common</a:t>
            </a:r>
          </a:p>
          <a:p>
            <a:r>
              <a:rPr lang="en-US" sz="2000" dirty="0" smtClean="0">
                <a:solidFill>
                  <a:schemeClr val="bg1"/>
                </a:solidFill>
              </a:rPr>
              <a:t>congruence closure core</a:t>
            </a:r>
          </a:p>
        </p:txBody>
      </p:sp>
      <p:sp>
        <p:nvSpPr>
          <p:cNvPr id="53" name="TextBox 52"/>
          <p:cNvSpPr txBox="1"/>
          <p:nvPr/>
        </p:nvSpPr>
        <p:spPr>
          <a:xfrm>
            <a:off x="3080038" y="6131008"/>
            <a:ext cx="6029215" cy="646331"/>
          </a:xfrm>
          <a:prstGeom prst="rect">
            <a:avLst/>
          </a:prstGeom>
          <a:noFill/>
        </p:spPr>
        <p:txBody>
          <a:bodyPr wrap="none" rtlCol="0">
            <a:spAutoFit/>
          </a:bodyPr>
          <a:lstStyle/>
          <a:p>
            <a:r>
              <a:rPr lang="en-US" dirty="0" smtClean="0">
                <a:solidFill>
                  <a:schemeClr val="bg1"/>
                </a:solidFill>
              </a:rPr>
              <a:t>Core </a:t>
            </a:r>
            <a:r>
              <a:rPr lang="en-US" dirty="0" smtClean="0">
                <a:solidFill>
                  <a:schemeClr val="bg1"/>
                </a:solidFill>
                <a:sym typeface="Symbol"/>
              </a:rPr>
              <a:t></a:t>
            </a:r>
            <a:r>
              <a:rPr lang="en-US" dirty="0" smtClean="0">
                <a:solidFill>
                  <a:schemeClr val="bg1"/>
                </a:solidFill>
              </a:rPr>
              <a:t> Theory: Equalities, asserted literals</a:t>
            </a:r>
          </a:p>
          <a:p>
            <a:r>
              <a:rPr lang="en-US" dirty="0" smtClean="0">
                <a:solidFill>
                  <a:schemeClr val="bg1"/>
                </a:solidFill>
              </a:rPr>
              <a:t>Theory </a:t>
            </a:r>
            <a:r>
              <a:rPr lang="en-US" dirty="0" smtClean="0">
                <a:solidFill>
                  <a:schemeClr val="bg1"/>
                </a:solidFill>
                <a:sym typeface="Symbol"/>
              </a:rPr>
              <a:t></a:t>
            </a:r>
            <a:r>
              <a:rPr lang="en-US" dirty="0" smtClean="0">
                <a:solidFill>
                  <a:schemeClr val="bg1"/>
                </a:solidFill>
              </a:rPr>
              <a:t> Core: Equalities, asserted literals, new clauses</a:t>
            </a:r>
          </a:p>
        </p:txBody>
      </p:sp>
      <p:grpSp>
        <p:nvGrpSpPr>
          <p:cNvPr id="54" name="Group 6"/>
          <p:cNvGrpSpPr/>
          <p:nvPr/>
        </p:nvGrpSpPr>
        <p:grpSpPr>
          <a:xfrm>
            <a:off x="5030085" y="1285455"/>
            <a:ext cx="3901880" cy="2178248"/>
            <a:chOff x="5009322" y="1484249"/>
            <a:chExt cx="3901880" cy="2178248"/>
          </a:xfrm>
        </p:grpSpPr>
        <p:grpSp>
          <p:nvGrpSpPr>
            <p:cNvPr id="55" name="Group 30"/>
            <p:cNvGrpSpPr/>
            <p:nvPr/>
          </p:nvGrpSpPr>
          <p:grpSpPr>
            <a:xfrm>
              <a:off x="5473147" y="1484249"/>
              <a:ext cx="3286517" cy="1981188"/>
              <a:chOff x="5327373" y="1630023"/>
              <a:chExt cx="3286517" cy="1981188"/>
            </a:xfrm>
          </p:grpSpPr>
          <p:sp>
            <p:nvSpPr>
              <p:cNvPr id="59" name="Right Arrow 58"/>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0" name="Group 20"/>
              <p:cNvGrpSpPr/>
              <p:nvPr/>
            </p:nvGrpSpPr>
            <p:grpSpPr>
              <a:xfrm>
                <a:off x="6599575" y="2458284"/>
                <a:ext cx="2014315" cy="1152927"/>
                <a:chOff x="6599575" y="2458284"/>
                <a:chExt cx="2014315" cy="1152927"/>
              </a:xfrm>
            </p:grpSpPr>
            <p:sp>
              <p:nvSpPr>
                <p:cNvPr id="69" name="Flowchart: Connector 68"/>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1" name="Flowchart: Connector 70"/>
                <p:cNvSpPr/>
                <p:nvPr/>
              </p:nvSpPr>
              <p:spPr bwMode="auto">
                <a:xfrm>
                  <a:off x="8156690" y="2458284"/>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2" name="Right Arrow 71"/>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3" name="Right Arrow 72"/>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61" name="Group 21"/>
              <p:cNvGrpSpPr/>
              <p:nvPr/>
            </p:nvGrpSpPr>
            <p:grpSpPr>
              <a:xfrm rot="10800000">
                <a:off x="6115869" y="1630023"/>
                <a:ext cx="2014315" cy="1152927"/>
                <a:chOff x="6599575" y="2458284"/>
                <a:chExt cx="2014315" cy="1152927"/>
              </a:xfrm>
            </p:grpSpPr>
            <p:sp>
              <p:nvSpPr>
                <p:cNvPr id="64" name="Flowchart: Connector 63"/>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Flowchart: Connector 64"/>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Flowchart: Connector 65"/>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ight Arrow 66"/>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62" name="Right Arrow 61"/>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Right Arrow 62"/>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56" name="TextBox 55"/>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sp>
          <p:nvSpPr>
            <p:cNvPr id="57" name="TextBox 56"/>
            <p:cNvSpPr txBox="1"/>
            <p:nvPr/>
          </p:nvSpPr>
          <p:spPr>
            <a:xfrm>
              <a:off x="8328991" y="3293165"/>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58" name="Up Arrow 57"/>
            <p:cNvSpPr/>
            <p:nvPr/>
          </p:nvSpPr>
          <p:spPr bwMode="auto">
            <a:xfrm>
              <a:off x="8454887" y="2796209"/>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 to the loop invariant</a:t>
            </a:r>
            <a:endParaRPr lang="en-US" dirty="0"/>
          </a:p>
        </p:txBody>
      </p:sp>
      <p:sp>
        <p:nvSpPr>
          <p:cNvPr id="4" name="TextBox 3"/>
          <p:cNvSpPr txBox="1"/>
          <p:nvPr/>
        </p:nvSpPr>
        <p:spPr>
          <a:xfrm>
            <a:off x="795130" y="1563757"/>
            <a:ext cx="4030591" cy="1015663"/>
          </a:xfrm>
          <a:prstGeom prst="rect">
            <a:avLst/>
          </a:prstGeom>
          <a:noFill/>
        </p:spPr>
        <p:txBody>
          <a:bodyPr wrap="none" rtlCol="0">
            <a:spAutoFit/>
          </a:bodyPr>
          <a:lstStyle/>
          <a:p>
            <a:r>
              <a:rPr lang="en-US" sz="2400" b="1" dirty="0" smtClean="0">
                <a:solidFill>
                  <a:schemeClr val="bg1"/>
                </a:solidFill>
              </a:rPr>
              <a:t>Loop invariant</a:t>
            </a:r>
            <a:r>
              <a:rPr lang="en-US" b="1" dirty="0" smtClean="0">
                <a:solidFill>
                  <a:schemeClr val="bg1"/>
                </a:solidFill>
              </a:rPr>
              <a:t>: </a:t>
            </a:r>
          </a:p>
          <a:p>
            <a:r>
              <a:rPr lang="en-US" i="1" dirty="0" smtClean="0">
                <a:solidFill>
                  <a:schemeClr val="bg1"/>
                </a:solidFill>
              </a:rPr>
              <a:t>	Every data element between</a:t>
            </a:r>
          </a:p>
          <a:p>
            <a:r>
              <a:rPr lang="en-US" b="1" i="1" dirty="0" smtClean="0">
                <a:solidFill>
                  <a:schemeClr val="bg1"/>
                </a:solidFill>
              </a:rPr>
              <a:t>	head</a:t>
            </a:r>
            <a:r>
              <a:rPr lang="en-US" i="1" dirty="0" smtClean="0">
                <a:solidFill>
                  <a:schemeClr val="bg1"/>
                </a:solidFill>
              </a:rPr>
              <a:t> and </a:t>
            </a:r>
            <a:r>
              <a:rPr lang="en-US" b="1" i="1" dirty="0" err="1" smtClean="0">
                <a:solidFill>
                  <a:schemeClr val="bg1"/>
                </a:solidFill>
              </a:rPr>
              <a:t>curr</a:t>
            </a:r>
            <a:r>
              <a:rPr lang="en-US" i="1" dirty="0" smtClean="0">
                <a:solidFill>
                  <a:schemeClr val="bg1"/>
                </a:solidFill>
              </a:rPr>
              <a:t> is set to </a:t>
            </a:r>
            <a:r>
              <a:rPr lang="en-US" dirty="0" smtClean="0">
                <a:solidFill>
                  <a:schemeClr val="bg1"/>
                </a:solidFill>
              </a:rPr>
              <a:t>true</a:t>
            </a:r>
            <a:endParaRPr lang="en-US" i="1" dirty="0" smtClean="0">
              <a:solidFill>
                <a:schemeClr val="bg1"/>
              </a:solidFill>
            </a:endParaRPr>
          </a:p>
        </p:txBody>
      </p:sp>
      <p:grpSp>
        <p:nvGrpSpPr>
          <p:cNvPr id="2" name="Group 6"/>
          <p:cNvGrpSpPr/>
          <p:nvPr/>
        </p:nvGrpSpPr>
        <p:grpSpPr>
          <a:xfrm>
            <a:off x="4831303" y="1497489"/>
            <a:ext cx="3901880" cy="2178248"/>
            <a:chOff x="5009322" y="1484249"/>
            <a:chExt cx="3901880" cy="2178248"/>
          </a:xfrm>
        </p:grpSpPr>
        <p:grpSp>
          <p:nvGrpSpPr>
            <p:cNvPr id="5" name="Group 30"/>
            <p:cNvGrpSpPr/>
            <p:nvPr/>
          </p:nvGrpSpPr>
          <p:grpSpPr>
            <a:xfrm>
              <a:off x="5473147" y="1484249"/>
              <a:ext cx="3286517" cy="1981188"/>
              <a:chOff x="5327373" y="1630023"/>
              <a:chExt cx="3286517" cy="1981188"/>
            </a:xfrm>
          </p:grpSpPr>
          <p:sp>
            <p:nvSpPr>
              <p:cNvPr id="12" name="Right Arrow 11"/>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 name="Group 20"/>
              <p:cNvGrpSpPr/>
              <p:nvPr/>
            </p:nvGrpSpPr>
            <p:grpSpPr>
              <a:xfrm>
                <a:off x="6599575" y="2458284"/>
                <a:ext cx="2014315" cy="1152927"/>
                <a:chOff x="6599575" y="2458284"/>
                <a:chExt cx="2014315" cy="1152927"/>
              </a:xfrm>
            </p:grpSpPr>
            <p:sp>
              <p:nvSpPr>
                <p:cNvPr id="22" name="Flowchart: Connector 21"/>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Flowchart: Connector 23"/>
                <p:cNvSpPr/>
                <p:nvPr/>
              </p:nvSpPr>
              <p:spPr bwMode="auto">
                <a:xfrm>
                  <a:off x="8156690" y="2458284"/>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ight Arrow 24"/>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7" name="Group 21"/>
              <p:cNvGrpSpPr/>
              <p:nvPr/>
            </p:nvGrpSpPr>
            <p:grpSpPr>
              <a:xfrm rot="10800000">
                <a:off x="6115869" y="1630023"/>
                <a:ext cx="2014315" cy="1152927"/>
                <a:chOff x="6599575" y="2458284"/>
                <a:chExt cx="2014315" cy="1152927"/>
              </a:xfrm>
            </p:grpSpPr>
            <p:sp>
              <p:nvSpPr>
                <p:cNvPr id="17" name="Flowchart: Connector 16"/>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Flowchart: Connector 17"/>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Flowchart: Connector 18"/>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ight Arrow 20"/>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5" name="Right Arrow 14"/>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ight Arrow 15"/>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9" name="TextBox 8"/>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sp>
          <p:nvSpPr>
            <p:cNvPr id="10" name="TextBox 9"/>
            <p:cNvSpPr txBox="1"/>
            <p:nvPr/>
          </p:nvSpPr>
          <p:spPr>
            <a:xfrm>
              <a:off x="8328991" y="3293165"/>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11" name="Up Arrow 10"/>
            <p:cNvSpPr/>
            <p:nvPr/>
          </p:nvSpPr>
          <p:spPr bwMode="auto">
            <a:xfrm>
              <a:off x="8454887" y="2796209"/>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8" name="Group 33"/>
          <p:cNvGrpSpPr/>
          <p:nvPr/>
        </p:nvGrpSpPr>
        <p:grpSpPr>
          <a:xfrm>
            <a:off x="1702905" y="2544418"/>
            <a:ext cx="3120886" cy="515106"/>
            <a:chOff x="828263" y="2597426"/>
            <a:chExt cx="3120886" cy="515106"/>
          </a:xfrm>
        </p:grpSpPr>
        <p:sp>
          <p:nvSpPr>
            <p:cNvPr id="27" name="TextBox 26"/>
            <p:cNvSpPr txBox="1"/>
            <p:nvPr/>
          </p:nvSpPr>
          <p:spPr>
            <a:xfrm>
              <a:off x="828263" y="2743200"/>
              <a:ext cx="3120886" cy="369332"/>
            </a:xfrm>
            <a:prstGeom prst="rect">
              <a:avLst/>
            </a:prstGeom>
            <a:noFill/>
          </p:spPr>
          <p:txBody>
            <a:bodyPr wrap="square" rtlCol="0">
              <a:spAutoFit/>
            </a:bodyPr>
            <a:lstStyle/>
            <a:p>
              <a:r>
                <a:rPr lang="en-US" dirty="0" smtClean="0">
                  <a:solidFill>
                    <a:schemeClr val="bg1"/>
                  </a:solidFill>
                  <a:sym typeface="Symbol"/>
                </a:rPr>
                <a:t>x </a:t>
              </a:r>
              <a:r>
                <a:rPr lang="en-US" dirty="0" smtClean="0">
                  <a:solidFill>
                    <a:schemeClr val="bg1"/>
                  </a:solidFill>
                </a:rPr>
                <a:t> [</a:t>
              </a:r>
              <a:r>
                <a:rPr lang="en-US" i="1" dirty="0" smtClean="0">
                  <a:solidFill>
                    <a:schemeClr val="bg1"/>
                  </a:solidFill>
                </a:rPr>
                <a:t>head</a:t>
              </a:r>
              <a:r>
                <a:rPr lang="en-US" dirty="0" smtClean="0">
                  <a:solidFill>
                    <a:schemeClr val="bg1"/>
                  </a:solidFill>
                </a:rPr>
                <a:t> </a:t>
              </a:r>
              <a:r>
                <a:rPr lang="en-US" dirty="0" smtClean="0">
                  <a:solidFill>
                    <a:schemeClr val="bg1"/>
                  </a:solidFill>
                  <a:sym typeface="Symbol"/>
                </a:rPr>
                <a:t> </a:t>
              </a:r>
              <a:r>
                <a:rPr lang="en-US" i="1" dirty="0" err="1" smtClean="0">
                  <a:solidFill>
                    <a:schemeClr val="bg1"/>
                  </a:solidFill>
                </a:rPr>
                <a:t>curr</a:t>
              </a:r>
              <a:r>
                <a:rPr lang="en-US" dirty="0" smtClean="0">
                  <a:solidFill>
                    <a:schemeClr val="bg1"/>
                  </a:solidFill>
                </a:rPr>
                <a:t>] . data(x)</a:t>
              </a:r>
            </a:p>
          </p:txBody>
        </p:sp>
        <p:sp>
          <p:nvSpPr>
            <p:cNvPr id="28" name="TextBox 27"/>
            <p:cNvSpPr txBox="1"/>
            <p:nvPr/>
          </p:nvSpPr>
          <p:spPr>
            <a:xfrm>
              <a:off x="2093843" y="2597426"/>
              <a:ext cx="261610" cy="369332"/>
            </a:xfrm>
            <a:prstGeom prst="rect">
              <a:avLst/>
            </a:prstGeom>
            <a:noFill/>
          </p:spPr>
          <p:txBody>
            <a:bodyPr wrap="none" rtlCol="0">
              <a:spAutoFit/>
            </a:bodyPr>
            <a:lstStyle/>
            <a:p>
              <a:r>
                <a:rPr lang="en-US" b="1" i="1" dirty="0" smtClean="0">
                  <a:solidFill>
                    <a:schemeClr val="accent5">
                      <a:lumMod val="50000"/>
                    </a:schemeClr>
                  </a:solidFill>
                </a:rPr>
                <a:t>f</a:t>
              </a:r>
            </a:p>
          </p:txBody>
        </p:sp>
      </p:grpSp>
      <p:sp>
        <p:nvSpPr>
          <p:cNvPr id="29" name="TextBox 28"/>
          <p:cNvSpPr txBox="1"/>
          <p:nvPr/>
        </p:nvSpPr>
        <p:spPr>
          <a:xfrm>
            <a:off x="1709528" y="3293151"/>
            <a:ext cx="4558747" cy="923330"/>
          </a:xfrm>
          <a:prstGeom prst="rect">
            <a:avLst/>
          </a:prstGeom>
          <a:noFill/>
        </p:spPr>
        <p:txBody>
          <a:bodyPr wrap="square" rtlCol="0">
            <a:spAutoFit/>
          </a:bodyPr>
          <a:lstStyle/>
          <a:p>
            <a:r>
              <a:rPr lang="en-US" b="1" dirty="0" smtClean="0">
                <a:solidFill>
                  <a:schemeClr val="bg1"/>
                </a:solidFill>
                <a:sym typeface="Symbol"/>
              </a:rPr>
              <a:t>invariant</a:t>
            </a:r>
            <a:r>
              <a:rPr lang="en-US" dirty="0" smtClean="0">
                <a:solidFill>
                  <a:schemeClr val="bg1"/>
                </a:solidFill>
                <a:sym typeface="Symbol"/>
              </a:rPr>
              <a:t>(</a:t>
            </a:r>
            <a:r>
              <a:rPr lang="en-US" i="1" dirty="0" smtClean="0">
                <a:solidFill>
                  <a:schemeClr val="bg1"/>
                </a:solidFill>
                <a:sym typeface="Symbol"/>
              </a:rPr>
              <a:t>head</a:t>
            </a:r>
            <a:r>
              <a:rPr lang="en-US" dirty="0" smtClean="0">
                <a:solidFill>
                  <a:schemeClr val="bg1"/>
                </a:solidFill>
                <a:sym typeface="Symbol"/>
              </a:rPr>
              <a:t>) where</a:t>
            </a:r>
          </a:p>
          <a:p>
            <a:r>
              <a:rPr lang="en-US" dirty="0" smtClean="0">
                <a:solidFill>
                  <a:schemeClr val="bg1"/>
                </a:solidFill>
                <a:sym typeface="Symbol"/>
              </a:rPr>
              <a:t>      </a:t>
            </a:r>
            <a:r>
              <a:rPr lang="en-US" b="1" dirty="0" smtClean="0">
                <a:solidFill>
                  <a:schemeClr val="bg1"/>
                </a:solidFill>
                <a:sym typeface="Symbol"/>
              </a:rPr>
              <a:t>invariant</a:t>
            </a:r>
            <a:r>
              <a:rPr lang="en-US" dirty="0" smtClean="0">
                <a:solidFill>
                  <a:schemeClr val="bg1"/>
                </a:solidFill>
                <a:sym typeface="Symbol"/>
              </a:rPr>
              <a:t>(x) = </a:t>
            </a:r>
          </a:p>
          <a:p>
            <a:r>
              <a:rPr lang="en-US" dirty="0" smtClean="0">
                <a:solidFill>
                  <a:schemeClr val="bg1"/>
                </a:solidFill>
                <a:sym typeface="Symbol"/>
              </a:rPr>
              <a:t>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invariant</a:t>
            </a:r>
            <a:r>
              <a:rPr lang="en-US" dirty="0" smtClean="0">
                <a:solidFill>
                  <a:schemeClr val="bg1"/>
                </a:solidFill>
                <a:sym typeface="Symbol"/>
              </a:rPr>
              <a:t>(</a:t>
            </a:r>
            <a:r>
              <a:rPr lang="en-US" b="1" i="1" dirty="0" smtClean="0">
                <a:solidFill>
                  <a:schemeClr val="accent5">
                    <a:lumMod val="50000"/>
                  </a:schemeClr>
                </a:solidFill>
                <a:sym typeface="Symbol"/>
              </a:rPr>
              <a:t>f</a:t>
            </a:r>
            <a:r>
              <a:rPr lang="en-US" dirty="0" smtClean="0">
                <a:solidFill>
                  <a:schemeClr val="bg1"/>
                </a:solidFill>
                <a:sym typeface="Symbol"/>
              </a:rPr>
              <a:t>(x)))</a:t>
            </a:r>
            <a:endParaRPr lang="en-US" dirty="0" smtClean="0">
              <a:solidFill>
                <a:schemeClr val="bg1"/>
              </a:solidFill>
            </a:endParaRPr>
          </a:p>
        </p:txBody>
      </p:sp>
      <p:sp>
        <p:nvSpPr>
          <p:cNvPr id="30" name="TextBox 29"/>
          <p:cNvSpPr txBox="1"/>
          <p:nvPr/>
        </p:nvSpPr>
        <p:spPr>
          <a:xfrm>
            <a:off x="1729408" y="4479229"/>
            <a:ext cx="6288158" cy="369332"/>
          </a:xfrm>
          <a:prstGeom prst="rect">
            <a:avLst/>
          </a:prstGeom>
          <a:noFill/>
        </p:spPr>
        <p:txBody>
          <a:bodyPr wrap="square" rtlCol="0">
            <a:spAutoFit/>
          </a:bodyPr>
          <a:lstStyle/>
          <a:p>
            <a:r>
              <a:rPr lang="en-US" b="1" dirty="0" smtClean="0">
                <a:solidFill>
                  <a:schemeClr val="bg1"/>
                </a:solidFill>
                <a:sym typeface="Symbol"/>
              </a:rPr>
              <a:t>LFP Inv</a:t>
            </a:r>
            <a:r>
              <a:rPr lang="en-US" dirty="0" smtClean="0">
                <a:solidFill>
                  <a:schemeClr val="bg1"/>
                </a:solidFill>
                <a:sym typeface="Symbol"/>
              </a:rPr>
              <a:t> , x. [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t>
            </a:r>
            <a:r>
              <a:rPr lang="en-US" i="1" dirty="0" smtClean="0">
                <a:solidFill>
                  <a:schemeClr val="bg1"/>
                </a:solidFill>
                <a:sym typeface="Symbol"/>
              </a:rPr>
              <a:t>(</a:t>
            </a:r>
            <a:r>
              <a:rPr lang="en-US" b="1" i="1" dirty="0" smtClean="0">
                <a:solidFill>
                  <a:schemeClr val="accent5">
                    <a:lumMod val="50000"/>
                  </a:schemeClr>
                </a:solidFill>
                <a:sym typeface="Symbol"/>
              </a:rPr>
              <a:t>f</a:t>
            </a:r>
            <a:r>
              <a:rPr lang="en-US" i="1" dirty="0" smtClean="0">
                <a:solidFill>
                  <a:schemeClr val="bg1"/>
                </a:solidFill>
                <a:sym typeface="Symbol"/>
              </a:rPr>
              <a:t>(</a:t>
            </a:r>
            <a:r>
              <a:rPr lang="en-US" dirty="0" smtClean="0">
                <a:solidFill>
                  <a:schemeClr val="bg1"/>
                </a:solidFill>
                <a:sym typeface="Symbol"/>
              </a:rPr>
              <a:t>x))) ] (</a:t>
            </a:r>
            <a:r>
              <a:rPr lang="en-US" i="1" dirty="0" smtClean="0">
                <a:solidFill>
                  <a:schemeClr val="bg1"/>
                </a:solidFill>
                <a:sym typeface="Symbol"/>
              </a:rPr>
              <a:t>head</a:t>
            </a:r>
            <a:r>
              <a:rPr lang="en-US" dirty="0" smtClean="0">
                <a:solidFill>
                  <a:schemeClr val="bg1"/>
                </a:solidFill>
                <a:sym typeface="Symbol"/>
              </a:rPr>
              <a:t>)            </a:t>
            </a:r>
            <a:endParaRPr lang="en-US" dirty="0" smtClean="0">
              <a:solidFill>
                <a:schemeClr val="bg1"/>
              </a:solidFill>
            </a:endParaRPr>
          </a:p>
        </p:txBody>
      </p:sp>
      <p:sp>
        <p:nvSpPr>
          <p:cNvPr id="31" name="TextBox 30"/>
          <p:cNvSpPr txBox="1"/>
          <p:nvPr/>
        </p:nvSpPr>
        <p:spPr>
          <a:xfrm>
            <a:off x="1689651" y="5128585"/>
            <a:ext cx="6221897" cy="369332"/>
          </a:xfrm>
          <a:prstGeom prst="rect">
            <a:avLst/>
          </a:prstGeom>
          <a:noFill/>
        </p:spPr>
        <p:txBody>
          <a:bodyPr wrap="square" rtlCol="0">
            <a:spAutoFit/>
          </a:bodyPr>
          <a:lstStyle/>
          <a:p>
            <a:r>
              <a:rPr lang="en-US" b="1" dirty="0" smtClean="0">
                <a:solidFill>
                  <a:schemeClr val="bg1"/>
                </a:solidFill>
                <a:sym typeface="Symbol"/>
              </a:rPr>
              <a:t> Inv</a:t>
            </a:r>
            <a:r>
              <a:rPr lang="en-US" dirty="0" smtClean="0">
                <a:solidFill>
                  <a:schemeClr val="bg1"/>
                </a:solidFill>
                <a:sym typeface="Symbol"/>
              </a:rPr>
              <a:t>  x [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t>
            </a:r>
            <a:r>
              <a:rPr lang="en-US" dirty="0" smtClean="0">
                <a:solidFill>
                  <a:schemeClr val="bg1"/>
                </a:solidFill>
                <a:sym typeface="Symbol"/>
              </a:rPr>
              <a:t>(</a:t>
            </a:r>
            <a:r>
              <a:rPr lang="en-US" b="1" i="1" dirty="0" smtClean="0">
                <a:solidFill>
                  <a:schemeClr val="accent5">
                    <a:lumMod val="50000"/>
                  </a:schemeClr>
                </a:solidFill>
                <a:sym typeface="Symbol"/>
              </a:rPr>
              <a:t>f</a:t>
            </a:r>
            <a:r>
              <a:rPr lang="en-US" dirty="0" smtClean="0">
                <a:solidFill>
                  <a:schemeClr val="bg1"/>
                </a:solidFill>
                <a:sym typeface="Symbol"/>
              </a:rPr>
              <a:t>(x))) ] (</a:t>
            </a:r>
            <a:r>
              <a:rPr lang="en-US" i="1" dirty="0" smtClean="0">
                <a:solidFill>
                  <a:schemeClr val="bg1"/>
                </a:solidFill>
                <a:sym typeface="Symbol"/>
              </a:rPr>
              <a:t>head</a:t>
            </a:r>
            <a:r>
              <a:rPr lang="en-US" dirty="0" smtClean="0">
                <a:solidFill>
                  <a:schemeClr val="bg1"/>
                </a:solidFill>
                <a:sym typeface="Symbol"/>
              </a:rPr>
              <a:t>)            </a:t>
            </a: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7"/>
            <a:ext cx="8382000" cy="609398"/>
          </a:xfrm>
        </p:spPr>
        <p:txBody>
          <a:bodyPr/>
          <a:lstStyle/>
          <a:p>
            <a:r>
              <a:rPr lang="en-US" sz="4400" dirty="0" smtClean="0"/>
              <a:t>Question:</a:t>
            </a:r>
            <a:endParaRPr lang="en-US" sz="4400" dirty="0"/>
          </a:p>
        </p:txBody>
      </p:sp>
      <p:sp>
        <p:nvSpPr>
          <p:cNvPr id="32" name="TextBox 31"/>
          <p:cNvSpPr txBox="1"/>
          <p:nvPr/>
        </p:nvSpPr>
        <p:spPr>
          <a:xfrm>
            <a:off x="4386472" y="4220808"/>
            <a:ext cx="4015408" cy="461665"/>
          </a:xfrm>
          <a:prstGeom prst="rect">
            <a:avLst/>
          </a:prstGeom>
          <a:noFill/>
        </p:spPr>
        <p:txBody>
          <a:bodyPr wrap="square" rtlCol="0">
            <a:spAutoFit/>
          </a:bodyPr>
          <a:lstStyle/>
          <a:p>
            <a:r>
              <a:rPr lang="en-US" sz="2000" b="1" dirty="0" smtClean="0">
                <a:solidFill>
                  <a:schemeClr val="bg1"/>
                </a:solidFill>
                <a:sym typeface="Symbol"/>
              </a:rPr>
              <a:t></a:t>
            </a:r>
            <a:r>
              <a:rPr lang="en-US" sz="2000" dirty="0" smtClean="0">
                <a:solidFill>
                  <a:schemeClr val="bg1"/>
                </a:solidFill>
                <a:sym typeface="Symbol"/>
              </a:rPr>
              <a:t>[data(x)  </a:t>
            </a:r>
            <a:r>
              <a:rPr lang="en-US" sz="2000" b="1" dirty="0" err="1" smtClean="0">
                <a:solidFill>
                  <a:schemeClr val="bg1"/>
                </a:solidFill>
                <a:sym typeface="Symbol"/>
              </a:rPr>
              <a:t>Until</a:t>
            </a:r>
            <a:r>
              <a:rPr lang="en-US" sz="3600" b="1" i="1" baseline="-25000" dirty="0" err="1" smtClean="0">
                <a:solidFill>
                  <a:schemeClr val="accent5">
                    <a:lumMod val="50000"/>
                  </a:schemeClr>
                </a:solidFill>
                <a:sym typeface="Symbol"/>
              </a:rPr>
              <a:t>f,</a:t>
            </a:r>
            <a:r>
              <a:rPr lang="en-US" sz="3600" baseline="-25000" dirty="0" err="1" smtClean="0">
                <a:solidFill>
                  <a:schemeClr val="bg1"/>
                </a:solidFill>
                <a:sym typeface="Symbol"/>
              </a:rPr>
              <a:t>x</a:t>
            </a:r>
            <a:r>
              <a:rPr lang="en-US" sz="2000" b="1" baseline="-25000" dirty="0" smtClean="0">
                <a:solidFill>
                  <a:schemeClr val="bg1"/>
                </a:solidFill>
                <a:sym typeface="Symbol"/>
              </a:rPr>
              <a:t>   </a:t>
            </a:r>
            <a:r>
              <a:rPr lang="en-US" sz="2000" dirty="0" smtClean="0">
                <a:solidFill>
                  <a:schemeClr val="bg1"/>
                </a:solidFill>
                <a:sym typeface="Symbol"/>
              </a:rPr>
              <a:t>x = </a:t>
            </a:r>
            <a:r>
              <a:rPr lang="en-US" sz="2000" i="1" dirty="0" err="1" smtClean="0">
                <a:solidFill>
                  <a:schemeClr val="bg1"/>
                </a:solidFill>
                <a:sym typeface="Symbol"/>
              </a:rPr>
              <a:t>curr</a:t>
            </a:r>
            <a:r>
              <a:rPr lang="en-US" sz="2000" dirty="0" smtClean="0">
                <a:solidFill>
                  <a:schemeClr val="bg1"/>
                </a:solidFill>
                <a:sym typeface="Symbol"/>
              </a:rPr>
              <a:t>] (</a:t>
            </a:r>
            <a:r>
              <a:rPr lang="en-US" sz="2000" i="1" dirty="0" smtClean="0">
                <a:solidFill>
                  <a:schemeClr val="bg1"/>
                </a:solidFill>
                <a:sym typeface="Symbol"/>
              </a:rPr>
              <a:t>head</a:t>
            </a:r>
            <a:r>
              <a:rPr lang="en-US" sz="2000" dirty="0" smtClean="0">
                <a:solidFill>
                  <a:schemeClr val="bg1"/>
                </a:solidFill>
                <a:sym typeface="Symbol"/>
              </a:rPr>
              <a:t>)            </a:t>
            </a:r>
            <a:endParaRPr lang="en-US" sz="2000" dirty="0" smtClean="0">
              <a:solidFill>
                <a:schemeClr val="bg1"/>
              </a:solidFill>
            </a:endParaRPr>
          </a:p>
        </p:txBody>
      </p:sp>
      <p:sp>
        <p:nvSpPr>
          <p:cNvPr id="33" name="TextBox 32"/>
          <p:cNvSpPr txBox="1"/>
          <p:nvPr/>
        </p:nvSpPr>
        <p:spPr>
          <a:xfrm>
            <a:off x="291360" y="1254034"/>
            <a:ext cx="6318446" cy="2677656"/>
          </a:xfrm>
          <a:prstGeom prst="rect">
            <a:avLst/>
          </a:prstGeom>
          <a:noFill/>
        </p:spPr>
        <p:txBody>
          <a:bodyPr wrap="square" rtlCol="0">
            <a:spAutoFit/>
          </a:bodyPr>
          <a:lstStyle/>
          <a:p>
            <a:r>
              <a:rPr lang="en-US" sz="2400" dirty="0" smtClean="0">
                <a:solidFill>
                  <a:schemeClr val="bg1"/>
                </a:solidFill>
              </a:rPr>
              <a:t>Is there a convenient </a:t>
            </a:r>
            <a:r>
              <a:rPr lang="en-US" sz="2400" b="1" i="1" dirty="0" smtClean="0">
                <a:solidFill>
                  <a:srgbClr val="00B0F0"/>
                </a:solidFill>
              </a:rPr>
              <a:t>propositional-like</a:t>
            </a:r>
            <a:r>
              <a:rPr lang="en-US" sz="2400" i="1" dirty="0" smtClean="0">
                <a:solidFill>
                  <a:schemeClr val="bg1"/>
                </a:solidFill>
              </a:rPr>
              <a:t> </a:t>
            </a:r>
            <a:r>
              <a:rPr lang="en-US" sz="2400" dirty="0" smtClean="0">
                <a:solidFill>
                  <a:schemeClr val="bg1"/>
                </a:solidFill>
              </a:rPr>
              <a:t>abstraction of fixed-points? </a:t>
            </a:r>
            <a:br>
              <a:rPr lang="en-US" sz="2400" dirty="0" smtClean="0">
                <a:solidFill>
                  <a:schemeClr val="bg1"/>
                </a:solidFill>
              </a:rPr>
            </a:br>
            <a:endParaRPr lang="en-US" sz="2400" dirty="0" smtClean="0">
              <a:solidFill>
                <a:schemeClr val="bg1"/>
              </a:solidFill>
            </a:endParaRPr>
          </a:p>
          <a:p>
            <a:r>
              <a:rPr lang="en-US" sz="2400" dirty="0" smtClean="0">
                <a:solidFill>
                  <a:schemeClr val="bg1"/>
                </a:solidFill>
              </a:rPr>
              <a:t>Our Approach: establish and </a:t>
            </a:r>
            <a:br>
              <a:rPr lang="en-US" sz="2400" dirty="0" smtClean="0">
                <a:solidFill>
                  <a:schemeClr val="bg1"/>
                </a:solidFill>
              </a:rPr>
            </a:br>
            <a:r>
              <a:rPr lang="en-US" sz="2400" dirty="0" smtClean="0">
                <a:solidFill>
                  <a:schemeClr val="bg1"/>
                </a:solidFill>
              </a:rPr>
              <a:t>use a connection with </a:t>
            </a:r>
          </a:p>
          <a:p>
            <a:r>
              <a:rPr lang="en-US" sz="2400" b="1" i="1" dirty="0" smtClean="0">
                <a:solidFill>
                  <a:schemeClr val="accent4">
                    <a:lumMod val="50000"/>
                  </a:schemeClr>
                </a:solidFill>
              </a:rPr>
              <a:t>Linear Time Temporal Logic</a:t>
            </a:r>
            <a:r>
              <a:rPr lang="en-US" sz="2400" b="1" dirty="0" smtClean="0">
                <a:solidFill>
                  <a:schemeClr val="accent4">
                    <a:lumMod val="50000"/>
                  </a:schemeClr>
                </a:solidFill>
              </a:rPr>
              <a:t> </a:t>
            </a:r>
          </a:p>
          <a:p>
            <a:r>
              <a:rPr lang="en-US" sz="2400" dirty="0" smtClean="0">
                <a:solidFill>
                  <a:schemeClr val="bg1"/>
                </a:solidFill>
              </a:rPr>
              <a:t>for </a:t>
            </a:r>
            <a:r>
              <a:rPr lang="en-US" sz="2400" b="1" i="1" dirty="0" smtClean="0">
                <a:solidFill>
                  <a:srgbClr val="C00000"/>
                </a:solidFill>
              </a:rPr>
              <a:t>linear functional fixed-points</a:t>
            </a:r>
            <a:endParaRPr lang="en-US" sz="2400" b="1" dirty="0" smtClean="0">
              <a:solidFill>
                <a:srgbClr val="C00000"/>
              </a:solidFill>
            </a:endParaRPr>
          </a:p>
        </p:txBody>
      </p:sp>
      <p:sp>
        <p:nvSpPr>
          <p:cNvPr id="34" name="TextBox 33"/>
          <p:cNvSpPr txBox="1"/>
          <p:nvPr/>
        </p:nvSpPr>
        <p:spPr>
          <a:xfrm>
            <a:off x="3690729" y="6016482"/>
            <a:ext cx="5280993" cy="369332"/>
          </a:xfrm>
          <a:prstGeom prst="rect">
            <a:avLst/>
          </a:prstGeom>
          <a:noFill/>
        </p:spPr>
        <p:txBody>
          <a:bodyPr wrap="square" rtlCol="0">
            <a:spAutoFit/>
          </a:bodyPr>
          <a:lstStyle/>
          <a:p>
            <a:r>
              <a:rPr lang="en-US" b="1" dirty="0" smtClean="0">
                <a:solidFill>
                  <a:schemeClr val="bg1"/>
                </a:solidFill>
                <a:sym typeface="Symbol"/>
              </a:rPr>
              <a:t> Inv</a:t>
            </a:r>
            <a:r>
              <a:rPr lang="en-US" dirty="0" smtClean="0">
                <a:solidFill>
                  <a:schemeClr val="bg1"/>
                </a:solidFill>
                <a:sym typeface="Symbol"/>
              </a:rPr>
              <a:t>  x [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t>
            </a:r>
            <a:r>
              <a:rPr lang="en-US" dirty="0" smtClean="0">
                <a:solidFill>
                  <a:schemeClr val="bg1"/>
                </a:solidFill>
                <a:sym typeface="Symbol"/>
              </a:rPr>
              <a:t>(</a:t>
            </a:r>
            <a:r>
              <a:rPr lang="en-US" b="1" i="1" dirty="0" smtClean="0">
                <a:solidFill>
                  <a:schemeClr val="accent5">
                    <a:lumMod val="50000"/>
                  </a:schemeClr>
                </a:solidFill>
                <a:sym typeface="Symbol"/>
              </a:rPr>
              <a:t>f</a:t>
            </a:r>
            <a:r>
              <a:rPr lang="en-US" dirty="0" smtClean="0">
                <a:solidFill>
                  <a:schemeClr val="bg1"/>
                </a:solidFill>
                <a:sym typeface="Symbol"/>
              </a:rPr>
              <a:t>(x))) ] (</a:t>
            </a:r>
            <a:r>
              <a:rPr lang="en-US" i="1" dirty="0" smtClean="0">
                <a:solidFill>
                  <a:schemeClr val="bg1"/>
                </a:solidFill>
                <a:sym typeface="Symbol"/>
              </a:rPr>
              <a:t>head</a:t>
            </a:r>
            <a:r>
              <a:rPr lang="en-US" dirty="0" smtClean="0">
                <a:solidFill>
                  <a:schemeClr val="bg1"/>
                </a:solidFill>
                <a:sym typeface="Symbol"/>
              </a:rPr>
              <a:t>)            </a:t>
            </a:r>
            <a:endParaRPr lang="en-US" dirty="0" smtClean="0">
              <a:solidFill>
                <a:schemeClr val="bg1"/>
              </a:solidFill>
            </a:endParaRPr>
          </a:p>
        </p:txBody>
      </p:sp>
      <p:sp>
        <p:nvSpPr>
          <p:cNvPr id="35" name="TextBox 34"/>
          <p:cNvSpPr txBox="1"/>
          <p:nvPr/>
        </p:nvSpPr>
        <p:spPr>
          <a:xfrm>
            <a:off x="1285454" y="4121425"/>
            <a:ext cx="1120884" cy="369332"/>
          </a:xfrm>
          <a:prstGeom prst="rect">
            <a:avLst/>
          </a:prstGeom>
          <a:noFill/>
        </p:spPr>
        <p:txBody>
          <a:bodyPr wrap="none" rtlCol="0">
            <a:spAutoFit/>
          </a:bodyPr>
          <a:lstStyle/>
          <a:p>
            <a:r>
              <a:rPr lang="en-US" dirty="0" smtClean="0">
                <a:solidFill>
                  <a:schemeClr val="bg1"/>
                </a:solidFill>
              </a:rPr>
              <a:t>A </a:t>
            </a:r>
            <a:r>
              <a:rPr lang="en-US" b="1" dirty="0" smtClean="0">
                <a:solidFill>
                  <a:schemeClr val="bg1"/>
                </a:solidFill>
              </a:rPr>
              <a:t>Until </a:t>
            </a:r>
            <a:r>
              <a:rPr lang="en-US" dirty="0" smtClean="0">
                <a:solidFill>
                  <a:schemeClr val="bg1"/>
                </a:solidFill>
              </a:rPr>
              <a:t>B</a:t>
            </a:r>
          </a:p>
        </p:txBody>
      </p:sp>
      <p:sp>
        <p:nvSpPr>
          <p:cNvPr id="36" name="TextBox 35"/>
          <p:cNvSpPr txBox="1"/>
          <p:nvPr/>
        </p:nvSpPr>
        <p:spPr>
          <a:xfrm>
            <a:off x="748748" y="4976191"/>
            <a:ext cx="2465868" cy="461665"/>
          </a:xfrm>
          <a:prstGeom prst="rect">
            <a:avLst/>
          </a:prstGeom>
          <a:noFill/>
        </p:spPr>
        <p:txBody>
          <a:bodyPr wrap="none" rtlCol="0">
            <a:spAutoFit/>
          </a:bodyPr>
          <a:lstStyle/>
          <a:p>
            <a:r>
              <a:rPr lang="en-US" dirty="0" smtClean="0">
                <a:solidFill>
                  <a:schemeClr val="bg1"/>
                </a:solidFill>
              </a:rPr>
              <a:t>B </a:t>
            </a:r>
            <a:r>
              <a:rPr lang="en-US" dirty="0" smtClean="0">
                <a:solidFill>
                  <a:schemeClr val="bg1"/>
                </a:solidFill>
                <a:sym typeface="Symbol"/>
              </a:rPr>
              <a:t>  [A  </a:t>
            </a:r>
            <a:r>
              <a:rPr lang="en-US" sz="2400" dirty="0" smtClean="0">
                <a:solidFill>
                  <a:srgbClr val="C00000"/>
                </a:solidFill>
                <a:sym typeface="Symbol"/>
              </a:rPr>
              <a:t></a:t>
            </a:r>
            <a:r>
              <a:rPr lang="en-US" dirty="0" smtClean="0">
                <a:solidFill>
                  <a:schemeClr val="bg1"/>
                </a:solidFill>
                <a:sym typeface="Symbol"/>
              </a:rPr>
              <a:t>(</a:t>
            </a:r>
            <a:r>
              <a:rPr lang="en-US" dirty="0" smtClean="0">
                <a:solidFill>
                  <a:schemeClr val="bg1"/>
                </a:solidFill>
              </a:rPr>
              <a:t>A </a:t>
            </a:r>
            <a:r>
              <a:rPr lang="en-US" b="1" dirty="0" smtClean="0">
                <a:solidFill>
                  <a:schemeClr val="bg1"/>
                </a:solidFill>
              </a:rPr>
              <a:t>Until </a:t>
            </a:r>
            <a:r>
              <a:rPr lang="en-US" dirty="0" smtClean="0">
                <a:solidFill>
                  <a:schemeClr val="bg1"/>
                </a:solidFill>
              </a:rPr>
              <a:t>B)]</a:t>
            </a:r>
          </a:p>
        </p:txBody>
      </p:sp>
      <p:sp>
        <p:nvSpPr>
          <p:cNvPr id="37" name="TextBox 36"/>
          <p:cNvSpPr txBox="1"/>
          <p:nvPr/>
        </p:nvSpPr>
        <p:spPr>
          <a:xfrm>
            <a:off x="861390" y="5989982"/>
            <a:ext cx="2130776" cy="461665"/>
          </a:xfrm>
          <a:prstGeom prst="rect">
            <a:avLst/>
          </a:prstGeom>
          <a:noFill/>
        </p:spPr>
        <p:txBody>
          <a:bodyPr wrap="none" rtlCol="0">
            <a:spAutoFit/>
          </a:bodyPr>
          <a:lstStyle/>
          <a:p>
            <a:r>
              <a:rPr lang="en-US" b="1" dirty="0" smtClean="0">
                <a:solidFill>
                  <a:schemeClr val="bg1"/>
                </a:solidFill>
                <a:sym typeface="Symbol"/>
              </a:rPr>
              <a:t> X</a:t>
            </a:r>
            <a:r>
              <a:rPr lang="en-US" dirty="0" smtClean="0">
                <a:solidFill>
                  <a:schemeClr val="bg1"/>
                </a:solidFill>
                <a:sym typeface="Symbol"/>
              </a:rPr>
              <a:t> . </a:t>
            </a:r>
            <a:r>
              <a:rPr lang="en-US" dirty="0" smtClean="0">
                <a:solidFill>
                  <a:schemeClr val="bg1"/>
                </a:solidFill>
              </a:rPr>
              <a:t>B </a:t>
            </a:r>
            <a:r>
              <a:rPr lang="en-US" dirty="0" smtClean="0">
                <a:solidFill>
                  <a:schemeClr val="bg1"/>
                </a:solidFill>
                <a:sym typeface="Symbol"/>
              </a:rPr>
              <a:t> [A  </a:t>
            </a:r>
            <a:r>
              <a:rPr lang="en-US" sz="2400" dirty="0" smtClean="0">
                <a:solidFill>
                  <a:srgbClr val="C00000"/>
                </a:solidFill>
                <a:sym typeface="Symbol"/>
              </a:rPr>
              <a:t></a:t>
            </a:r>
            <a:r>
              <a:rPr lang="en-US" dirty="0" smtClean="0">
                <a:solidFill>
                  <a:schemeClr val="bg1"/>
                </a:solidFill>
                <a:sym typeface="Symbol"/>
              </a:rPr>
              <a:t> </a:t>
            </a:r>
            <a:r>
              <a:rPr lang="en-US" b="1" dirty="0" smtClean="0">
                <a:solidFill>
                  <a:schemeClr val="bg1"/>
                </a:solidFill>
                <a:sym typeface="Symbol"/>
              </a:rPr>
              <a:t>X</a:t>
            </a:r>
            <a:r>
              <a:rPr lang="en-US" dirty="0" smtClean="0">
                <a:solidFill>
                  <a:schemeClr val="bg1"/>
                </a:solidFill>
              </a:rPr>
              <a:t>]</a:t>
            </a:r>
          </a:p>
        </p:txBody>
      </p:sp>
      <p:sp>
        <p:nvSpPr>
          <p:cNvPr id="38" name="TextBox 37"/>
          <p:cNvSpPr txBox="1"/>
          <p:nvPr/>
        </p:nvSpPr>
        <p:spPr>
          <a:xfrm>
            <a:off x="1477617" y="4565373"/>
            <a:ext cx="582211" cy="461665"/>
          </a:xfrm>
          <a:prstGeom prst="rect">
            <a:avLst/>
          </a:prstGeom>
          <a:noFill/>
        </p:spPr>
        <p:txBody>
          <a:bodyPr wrap="none" rtlCol="0">
            <a:spAutoFit/>
          </a:bodyPr>
          <a:lstStyle/>
          <a:p>
            <a:r>
              <a:rPr lang="en-US" sz="2400" dirty="0" smtClean="0">
                <a:solidFill>
                  <a:schemeClr val="bg1"/>
                </a:solidFill>
                <a:sym typeface="Symbol"/>
              </a:rPr>
              <a:t></a:t>
            </a:r>
            <a:endParaRPr lang="en-US" sz="2400" dirty="0" smtClean="0">
              <a:solidFill>
                <a:schemeClr val="bg1"/>
              </a:solidFill>
            </a:endParaRPr>
          </a:p>
        </p:txBody>
      </p:sp>
      <p:sp>
        <p:nvSpPr>
          <p:cNvPr id="39" name="TextBox 38"/>
          <p:cNvSpPr txBox="1"/>
          <p:nvPr/>
        </p:nvSpPr>
        <p:spPr>
          <a:xfrm>
            <a:off x="1484245" y="5433381"/>
            <a:ext cx="582211" cy="461665"/>
          </a:xfrm>
          <a:prstGeom prst="rect">
            <a:avLst/>
          </a:prstGeom>
          <a:noFill/>
        </p:spPr>
        <p:txBody>
          <a:bodyPr wrap="none" rtlCol="0">
            <a:spAutoFit/>
          </a:bodyPr>
          <a:lstStyle/>
          <a:p>
            <a:r>
              <a:rPr lang="en-US" sz="2400" dirty="0" smtClean="0">
                <a:solidFill>
                  <a:schemeClr val="bg1"/>
                </a:solidFill>
                <a:sym typeface="Symbol"/>
              </a:rPr>
              <a:t></a:t>
            </a:r>
            <a:endParaRPr lang="en-US" sz="2400" dirty="0" smtClean="0">
              <a:solidFill>
                <a:schemeClr val="bg1"/>
              </a:solidFill>
            </a:endParaRPr>
          </a:p>
        </p:txBody>
      </p:sp>
      <p:sp>
        <p:nvSpPr>
          <p:cNvPr id="40" name="TextBox 39"/>
          <p:cNvSpPr txBox="1"/>
          <p:nvPr/>
        </p:nvSpPr>
        <p:spPr>
          <a:xfrm>
            <a:off x="5983356" y="5082199"/>
            <a:ext cx="582211" cy="461665"/>
          </a:xfrm>
          <a:prstGeom prst="rect">
            <a:avLst/>
          </a:prstGeom>
          <a:noFill/>
        </p:spPr>
        <p:txBody>
          <a:bodyPr wrap="none" rtlCol="0">
            <a:spAutoFit/>
          </a:bodyPr>
          <a:lstStyle/>
          <a:p>
            <a:r>
              <a:rPr lang="en-US" sz="2400" dirty="0" smtClean="0">
                <a:solidFill>
                  <a:schemeClr val="bg1"/>
                </a:solidFill>
                <a:sym typeface="Symbol"/>
              </a:rPr>
              <a:t></a:t>
            </a:r>
            <a:endParaRPr lang="en-US" sz="2400" dirty="0" smtClean="0">
              <a:solidFill>
                <a:schemeClr val="bg1"/>
              </a:solidFill>
            </a:endParaRPr>
          </a:p>
        </p:txBody>
      </p:sp>
      <p:grpSp>
        <p:nvGrpSpPr>
          <p:cNvPr id="41" name="Group 6"/>
          <p:cNvGrpSpPr/>
          <p:nvPr/>
        </p:nvGrpSpPr>
        <p:grpSpPr>
          <a:xfrm>
            <a:off x="4950571" y="1484234"/>
            <a:ext cx="3901880" cy="2178248"/>
            <a:chOff x="5009322" y="1484249"/>
            <a:chExt cx="3901880" cy="2178248"/>
          </a:xfrm>
        </p:grpSpPr>
        <p:grpSp>
          <p:nvGrpSpPr>
            <p:cNvPr id="42" name="Group 30"/>
            <p:cNvGrpSpPr/>
            <p:nvPr/>
          </p:nvGrpSpPr>
          <p:grpSpPr>
            <a:xfrm>
              <a:off x="5473147" y="1484249"/>
              <a:ext cx="3286517" cy="1981188"/>
              <a:chOff x="5327373" y="1630023"/>
              <a:chExt cx="3286517" cy="1981188"/>
            </a:xfrm>
          </p:grpSpPr>
          <p:sp>
            <p:nvSpPr>
              <p:cNvPr id="46" name="Right Arrow 45"/>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47" name="Group 20"/>
              <p:cNvGrpSpPr/>
              <p:nvPr/>
            </p:nvGrpSpPr>
            <p:grpSpPr>
              <a:xfrm>
                <a:off x="6599575" y="2458284"/>
                <a:ext cx="2014315" cy="1152927"/>
                <a:chOff x="6599575" y="2458284"/>
                <a:chExt cx="2014315" cy="1152927"/>
              </a:xfrm>
            </p:grpSpPr>
            <p:sp>
              <p:nvSpPr>
                <p:cNvPr id="56" name="Flowchart: Connector 55"/>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Flowchart: Connector 57"/>
                <p:cNvSpPr/>
                <p:nvPr/>
              </p:nvSpPr>
              <p:spPr bwMode="auto">
                <a:xfrm>
                  <a:off x="8156690" y="2458284"/>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ight Arrow 58"/>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Right Arrow 59"/>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8" name="Group 21"/>
              <p:cNvGrpSpPr/>
              <p:nvPr/>
            </p:nvGrpSpPr>
            <p:grpSpPr>
              <a:xfrm rot="10800000">
                <a:off x="6115869" y="1630023"/>
                <a:ext cx="2014315" cy="1152927"/>
                <a:chOff x="6599575" y="2458284"/>
                <a:chExt cx="2014315" cy="1152927"/>
              </a:xfrm>
            </p:grpSpPr>
            <p:sp>
              <p:nvSpPr>
                <p:cNvPr id="51" name="Flowchart: Connector 50"/>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Flowchart: Connector 51"/>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Flowchart: Connector 52"/>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Right Arrow 53"/>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 name="Right Arrow 54"/>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9" name="Right Arrow 48"/>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Right Arrow 49"/>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3" name="TextBox 42"/>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sp>
          <p:nvSpPr>
            <p:cNvPr id="44" name="TextBox 43"/>
            <p:cNvSpPr txBox="1"/>
            <p:nvPr/>
          </p:nvSpPr>
          <p:spPr>
            <a:xfrm>
              <a:off x="8328991" y="3293165"/>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45" name="Up Arrow 44"/>
            <p:cNvSpPr/>
            <p:nvPr/>
          </p:nvSpPr>
          <p:spPr bwMode="auto">
            <a:xfrm>
              <a:off x="8454887" y="2796209"/>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FFP Temporal Macros</a:t>
            </a:r>
            <a:endParaRPr lang="en-US" dirty="0"/>
          </a:p>
        </p:txBody>
      </p:sp>
      <p:sp>
        <p:nvSpPr>
          <p:cNvPr id="3" name="Content Placeholder 2"/>
          <p:cNvSpPr>
            <a:spLocks noGrp="1"/>
          </p:cNvSpPr>
          <p:nvPr>
            <p:ph idx="1"/>
          </p:nvPr>
        </p:nvSpPr>
        <p:spPr>
          <a:xfrm>
            <a:off x="381000" y="1412875"/>
            <a:ext cx="8382000" cy="4559710"/>
          </a:xfrm>
        </p:spPr>
        <p:txBody>
          <a:bodyPr/>
          <a:lstStyle/>
          <a:p>
            <a:endParaRPr lang="en-US" dirty="0" smtClean="0"/>
          </a:p>
          <a:p>
            <a:pPr lvl="1"/>
            <a:r>
              <a:rPr lang="en-US" sz="3200" b="1" dirty="0" smtClean="0">
                <a:sym typeface="Symbol"/>
              </a:rPr>
              <a:t></a:t>
            </a:r>
            <a:r>
              <a:rPr lang="en-US" sz="3200" dirty="0" smtClean="0">
                <a:sym typeface="Symbol"/>
              </a:rPr>
              <a:t>[A(x)  </a:t>
            </a:r>
            <a:r>
              <a:rPr lang="en-US" sz="3200" b="1" dirty="0" err="1" smtClean="0">
                <a:sym typeface="Symbol"/>
              </a:rPr>
              <a:t>Until</a:t>
            </a:r>
            <a:r>
              <a:rPr lang="en-US" sz="4800" b="1" i="1" baseline="-25000" dirty="0" err="1" smtClean="0">
                <a:solidFill>
                  <a:schemeClr val="accent5">
                    <a:lumMod val="50000"/>
                  </a:schemeClr>
                </a:solidFill>
                <a:sym typeface="Symbol"/>
              </a:rPr>
              <a:t>f,</a:t>
            </a:r>
            <a:r>
              <a:rPr lang="en-US" sz="4800" baseline="-25000" dirty="0" err="1" smtClean="0">
                <a:sym typeface="Symbol"/>
              </a:rPr>
              <a:t>x</a:t>
            </a:r>
            <a:r>
              <a:rPr lang="en-US" sz="3200" b="1" baseline="-25000" dirty="0" smtClean="0">
                <a:sym typeface="Symbol"/>
              </a:rPr>
              <a:t>   </a:t>
            </a:r>
            <a:r>
              <a:rPr lang="en-US" sz="3200" dirty="0" smtClean="0">
                <a:sym typeface="Symbol"/>
              </a:rPr>
              <a:t>B(x)] (</a:t>
            </a:r>
            <a:r>
              <a:rPr lang="en-US" sz="3200" i="1" dirty="0" smtClean="0">
                <a:sym typeface="Symbol"/>
              </a:rPr>
              <a:t>a</a:t>
            </a:r>
            <a:r>
              <a:rPr lang="en-US" sz="3200" dirty="0" smtClean="0">
                <a:sym typeface="Symbol"/>
              </a:rPr>
              <a:t>) </a:t>
            </a:r>
            <a:r>
              <a:rPr lang="en-US" sz="3200" dirty="0" smtClean="0">
                <a:sym typeface="Wingdings" pitchFamily="2" charset="2"/>
              </a:rPr>
              <a:t></a:t>
            </a:r>
            <a:br>
              <a:rPr lang="en-US" sz="3200" dirty="0" smtClean="0">
                <a:sym typeface="Wingdings" pitchFamily="2" charset="2"/>
              </a:rPr>
            </a:br>
            <a:r>
              <a:rPr lang="en-US" sz="3200" dirty="0" smtClean="0">
                <a:sym typeface="Wingdings" pitchFamily="2" charset="2"/>
              </a:rPr>
              <a:t>			</a:t>
            </a:r>
            <a:r>
              <a:rPr lang="en-US" sz="3200" b="1" dirty="0" smtClean="0">
                <a:sym typeface="Symbol"/>
              </a:rPr>
              <a:t></a:t>
            </a:r>
            <a:br>
              <a:rPr lang="en-US" sz="3200" b="1" dirty="0" smtClean="0">
                <a:sym typeface="Symbol"/>
              </a:rPr>
            </a:br>
            <a:r>
              <a:rPr lang="en-US" sz="3200" b="1" dirty="0" smtClean="0">
                <a:sym typeface="Symbol"/>
              </a:rPr>
              <a:t>		 R</a:t>
            </a:r>
            <a:r>
              <a:rPr lang="en-US" sz="3200" dirty="0" smtClean="0">
                <a:sym typeface="Symbol"/>
              </a:rPr>
              <a:t> x [B(x)</a:t>
            </a:r>
            <a:r>
              <a:rPr lang="en-US" sz="3200" i="1" dirty="0" smtClean="0">
                <a:sym typeface="Symbol"/>
              </a:rPr>
              <a:t> </a:t>
            </a:r>
            <a:r>
              <a:rPr lang="en-US" sz="3200" dirty="0" smtClean="0">
                <a:sym typeface="Symbol"/>
              </a:rPr>
              <a:t> (A(x)  </a:t>
            </a:r>
            <a:r>
              <a:rPr lang="en-US" sz="3200" b="1" dirty="0" smtClean="0">
                <a:sym typeface="Symbol"/>
              </a:rPr>
              <a:t>R</a:t>
            </a:r>
            <a:r>
              <a:rPr lang="en-US" sz="3200" dirty="0" smtClean="0">
                <a:sym typeface="Symbol"/>
              </a:rPr>
              <a:t>(</a:t>
            </a:r>
            <a:r>
              <a:rPr lang="en-US" sz="3200" b="1" i="1" dirty="0" smtClean="0">
                <a:solidFill>
                  <a:schemeClr val="accent5">
                    <a:lumMod val="50000"/>
                  </a:schemeClr>
                </a:solidFill>
                <a:sym typeface="Symbol"/>
              </a:rPr>
              <a:t>f</a:t>
            </a:r>
            <a:r>
              <a:rPr lang="en-US" sz="3200" dirty="0" smtClean="0">
                <a:sym typeface="Symbol"/>
              </a:rPr>
              <a:t>(x)))] (</a:t>
            </a:r>
            <a:r>
              <a:rPr lang="en-US" sz="3200" i="1" dirty="0" smtClean="0">
                <a:sym typeface="Symbol"/>
              </a:rPr>
              <a:t>a</a:t>
            </a:r>
            <a:r>
              <a:rPr lang="en-US" sz="3200" dirty="0" smtClean="0">
                <a:sym typeface="Symbol"/>
              </a:rPr>
              <a:t>)</a:t>
            </a:r>
          </a:p>
          <a:p>
            <a:pPr lvl="1">
              <a:buNone/>
            </a:pPr>
            <a:r>
              <a:rPr lang="en-US" sz="3200" dirty="0" smtClean="0">
                <a:sym typeface="Symbol"/>
              </a:rPr>
              <a:t>            </a:t>
            </a:r>
            <a:endParaRPr lang="en-US" sz="3200" dirty="0" smtClean="0"/>
          </a:p>
          <a:p>
            <a:pPr lvl="1"/>
            <a:r>
              <a:rPr lang="en-US" sz="3200" b="1" dirty="0" smtClean="0">
                <a:sym typeface="Symbol"/>
              </a:rPr>
              <a:t></a:t>
            </a:r>
            <a:r>
              <a:rPr lang="en-US" sz="3200" dirty="0" smtClean="0">
                <a:sym typeface="Symbol"/>
              </a:rPr>
              <a:t>[</a:t>
            </a:r>
            <a:r>
              <a:rPr lang="en-US" sz="3200" b="1" dirty="0" smtClean="0">
                <a:sym typeface="Symbol"/>
              </a:rPr>
              <a:t></a:t>
            </a:r>
            <a:r>
              <a:rPr lang="en-US" sz="4800" b="1" i="1" baseline="-25000" dirty="0" err="1" smtClean="0">
                <a:solidFill>
                  <a:schemeClr val="accent5">
                    <a:lumMod val="50000"/>
                  </a:schemeClr>
                </a:solidFill>
                <a:sym typeface="Symbol"/>
              </a:rPr>
              <a:t>f,</a:t>
            </a:r>
            <a:r>
              <a:rPr lang="en-US" sz="4800" baseline="-25000" dirty="0" err="1" smtClean="0">
                <a:sym typeface="Symbol"/>
              </a:rPr>
              <a:t>x</a:t>
            </a:r>
            <a:r>
              <a:rPr lang="en-US" sz="3200" b="1" baseline="-25000" dirty="0" smtClean="0">
                <a:sym typeface="Symbol"/>
              </a:rPr>
              <a:t>   </a:t>
            </a:r>
            <a:r>
              <a:rPr lang="en-US" sz="3200" dirty="0" smtClean="0">
                <a:sym typeface="Symbol"/>
              </a:rPr>
              <a:t>A(x)] (</a:t>
            </a:r>
            <a:r>
              <a:rPr lang="en-US" sz="3200" i="1" dirty="0" smtClean="0">
                <a:sym typeface="Symbol"/>
              </a:rPr>
              <a:t>a</a:t>
            </a:r>
            <a:r>
              <a:rPr lang="en-US" sz="3200" dirty="0" smtClean="0">
                <a:sym typeface="Symbol"/>
              </a:rPr>
              <a:t>) 	</a:t>
            </a:r>
            <a:r>
              <a:rPr lang="en-US" sz="3200" dirty="0" smtClean="0">
                <a:sym typeface="Wingdings" pitchFamily="2" charset="2"/>
              </a:rPr>
              <a:t></a:t>
            </a:r>
            <a:r>
              <a:rPr lang="en-US" sz="3200" b="1" dirty="0" smtClean="0">
                <a:sym typeface="Symbol"/>
              </a:rPr>
              <a:t></a:t>
            </a:r>
            <a:r>
              <a:rPr lang="en-US" sz="3200" dirty="0" smtClean="0">
                <a:sym typeface="Symbol"/>
              </a:rPr>
              <a:t>[</a:t>
            </a:r>
            <a:r>
              <a:rPr lang="en-US" sz="3200" b="1" dirty="0" smtClean="0">
                <a:sym typeface="Symbol"/>
              </a:rPr>
              <a:t>true</a:t>
            </a:r>
            <a:r>
              <a:rPr lang="en-US" sz="3200" dirty="0" smtClean="0">
                <a:sym typeface="Symbol"/>
              </a:rPr>
              <a:t>  </a:t>
            </a:r>
            <a:r>
              <a:rPr lang="en-US" sz="3200" b="1" dirty="0" err="1" smtClean="0">
                <a:sym typeface="Symbol"/>
              </a:rPr>
              <a:t>Until</a:t>
            </a:r>
            <a:r>
              <a:rPr lang="en-US" sz="4800" b="1" i="1" baseline="-25000" dirty="0" err="1" smtClean="0">
                <a:solidFill>
                  <a:schemeClr val="accent5">
                    <a:lumMod val="50000"/>
                  </a:schemeClr>
                </a:solidFill>
                <a:sym typeface="Symbol"/>
              </a:rPr>
              <a:t>f,</a:t>
            </a:r>
            <a:r>
              <a:rPr lang="en-US" sz="4800" baseline="-25000" dirty="0" err="1" smtClean="0">
                <a:sym typeface="Symbol"/>
              </a:rPr>
              <a:t>x</a:t>
            </a:r>
            <a:r>
              <a:rPr lang="en-US" sz="3200" b="1" baseline="-25000" dirty="0" smtClean="0">
                <a:sym typeface="Symbol"/>
              </a:rPr>
              <a:t>   </a:t>
            </a:r>
            <a:r>
              <a:rPr lang="en-US" sz="3200" dirty="0" smtClean="0">
                <a:sym typeface="Symbol"/>
              </a:rPr>
              <a:t>A(x)] (</a:t>
            </a:r>
            <a:r>
              <a:rPr lang="en-US" sz="3200" i="1" dirty="0" smtClean="0">
                <a:sym typeface="Symbol"/>
              </a:rPr>
              <a:t>a</a:t>
            </a:r>
            <a:r>
              <a:rPr lang="en-US" sz="3200" dirty="0" smtClean="0">
                <a:sym typeface="Symbol"/>
              </a:rPr>
              <a:t>) </a:t>
            </a:r>
          </a:p>
          <a:p>
            <a:pPr lvl="1"/>
            <a:endParaRPr lang="en-US" sz="3200" dirty="0" smtClean="0">
              <a:sym typeface="Symbol"/>
            </a:endParaRPr>
          </a:p>
          <a:p>
            <a:pPr lvl="1"/>
            <a:r>
              <a:rPr lang="en-US" sz="3200" dirty="0" smtClean="0">
                <a:sym typeface="Symbol"/>
              </a:rPr>
              <a:t> [</a:t>
            </a:r>
            <a:r>
              <a:rPr lang="en-US" sz="3200" b="1" dirty="0" smtClean="0">
                <a:sym typeface="Symbol"/>
              </a:rPr>
              <a:t></a:t>
            </a:r>
            <a:r>
              <a:rPr lang="en-US" sz="4800" b="1" i="1" baseline="-25000" dirty="0" err="1" smtClean="0">
                <a:solidFill>
                  <a:schemeClr val="accent5">
                    <a:lumMod val="50000"/>
                  </a:schemeClr>
                </a:solidFill>
                <a:sym typeface="Symbol"/>
              </a:rPr>
              <a:t>f,</a:t>
            </a:r>
            <a:r>
              <a:rPr lang="en-US" sz="4800" baseline="-25000" dirty="0" err="1" smtClean="0">
                <a:sym typeface="Symbol"/>
              </a:rPr>
              <a:t>x</a:t>
            </a:r>
            <a:r>
              <a:rPr lang="en-US" sz="3200" b="1" baseline="-25000" dirty="0" smtClean="0">
                <a:sym typeface="Symbol"/>
              </a:rPr>
              <a:t>   </a:t>
            </a:r>
            <a:r>
              <a:rPr lang="en-US" sz="3200" dirty="0" smtClean="0">
                <a:sym typeface="Symbol"/>
              </a:rPr>
              <a:t>A(x)] (</a:t>
            </a:r>
            <a:r>
              <a:rPr lang="en-US" sz="3200" i="1" dirty="0" smtClean="0">
                <a:sym typeface="Symbol"/>
              </a:rPr>
              <a:t>a</a:t>
            </a:r>
            <a:r>
              <a:rPr lang="en-US" sz="3200" dirty="0" smtClean="0">
                <a:sym typeface="Symbol"/>
              </a:rPr>
              <a:t>) 	</a:t>
            </a:r>
            <a:r>
              <a:rPr lang="en-US" sz="3200" dirty="0" smtClean="0">
                <a:sym typeface="Wingdings" pitchFamily="2" charset="2"/>
              </a:rPr>
              <a:t></a:t>
            </a:r>
            <a:r>
              <a:rPr lang="en-US" sz="3200" b="1" dirty="0" smtClean="0">
                <a:sym typeface="Symbol"/>
              </a:rPr>
              <a:t> </a:t>
            </a:r>
            <a:r>
              <a:rPr lang="en-US" sz="3200" dirty="0" smtClean="0">
                <a:sym typeface="Symbol"/>
              </a:rPr>
              <a:t>[</a:t>
            </a:r>
            <a:r>
              <a:rPr lang="en-US" sz="3200" b="1" dirty="0" smtClean="0">
                <a:sym typeface="Symbol"/>
              </a:rPr>
              <a:t></a:t>
            </a:r>
            <a:r>
              <a:rPr lang="en-US" sz="4800" b="1" i="1" baseline="-25000" dirty="0" err="1" smtClean="0">
                <a:solidFill>
                  <a:schemeClr val="accent5">
                    <a:lumMod val="50000"/>
                  </a:schemeClr>
                </a:solidFill>
                <a:sym typeface="Symbol"/>
              </a:rPr>
              <a:t>f,</a:t>
            </a:r>
            <a:r>
              <a:rPr lang="en-US" sz="4800" baseline="-25000" dirty="0" err="1" smtClean="0">
                <a:sym typeface="Symbol"/>
              </a:rPr>
              <a:t>x</a:t>
            </a:r>
            <a:r>
              <a:rPr lang="en-US" sz="3200" b="1" baseline="-25000" dirty="0" smtClean="0">
                <a:sym typeface="Symbol"/>
              </a:rPr>
              <a:t>   </a:t>
            </a:r>
            <a:r>
              <a:rPr lang="en-US" sz="3200" b="1" dirty="0" smtClean="0">
                <a:sym typeface="Symbol"/>
              </a:rPr>
              <a:t></a:t>
            </a:r>
            <a:r>
              <a:rPr lang="en-US" sz="3200" dirty="0" smtClean="0">
                <a:sym typeface="Symbol"/>
              </a:rPr>
              <a:t>A(x)] (</a:t>
            </a:r>
            <a:r>
              <a:rPr lang="en-US" sz="3200" i="1" dirty="0" smtClean="0">
                <a:sym typeface="Symbol"/>
              </a:rPr>
              <a:t>a</a:t>
            </a:r>
            <a:r>
              <a:rPr lang="en-US" sz="3200" dirty="0" smtClean="0">
                <a:sym typeface="Symbol"/>
              </a:rPr>
              <a:t>)          </a:t>
            </a:r>
            <a:endParaRPr lang="en-US" sz="3200" dirty="0" smtClean="0"/>
          </a:p>
          <a:p>
            <a:pPr lvl="1">
              <a:buNone/>
            </a:pP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bwMode="auto">
          <a:xfrm>
            <a:off x="6553199" y="5838363"/>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Flowchart: Process 5"/>
          <p:cNvSpPr/>
          <p:nvPr/>
        </p:nvSpPr>
        <p:spPr bwMode="auto">
          <a:xfrm>
            <a:off x="3631095" y="5844198"/>
            <a:ext cx="176253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latin typeface="Segoe" pitchFamily="34" charset="0"/>
              </a:rPr>
              <a:t>b</a:t>
            </a:r>
            <a:r>
              <a:rPr kumimoji="0" lang="en-US" sz="2000" b="0" i="0" u="none" strike="noStrike" cap="none" normalizeH="0" baseline="0" dirty="0" err="1" smtClean="0">
                <a:solidFill>
                  <a:schemeClr val="bg1"/>
                </a:solidFill>
                <a:latin typeface="Segoe" pitchFamily="34" charset="0"/>
              </a:rPr>
              <a:t>twn</a:t>
            </a:r>
            <a:r>
              <a:rPr kumimoji="0" lang="en-US" sz="2000" b="0" i="0" u="none" strike="noStrike" cap="none" normalizeH="0" baseline="-25000" dirty="0" err="1" smtClean="0">
                <a:solidFill>
                  <a:schemeClr val="bg1"/>
                </a:solidFill>
                <a:latin typeface="Segoe" pitchFamily="34" charset="0"/>
              </a:rPr>
              <a:t>f</a:t>
            </a:r>
            <a:r>
              <a:rPr kumimoji="0" lang="en-US" sz="2000" b="0" i="0" u="none" strike="noStrike" cap="none" normalizeH="0" baseline="0" dirty="0" smtClean="0">
                <a:solidFill>
                  <a:schemeClr val="bg1"/>
                </a:solidFill>
                <a:latin typeface="Segoe" pitchFamily="34" charset="0"/>
              </a:rPr>
              <a:t>(</a:t>
            </a:r>
            <a:r>
              <a:rPr kumimoji="0" lang="en-US" sz="2000" b="0" i="0" u="none" strike="noStrike" cap="none" normalizeH="0" baseline="0" dirty="0" err="1" smtClean="0">
                <a:solidFill>
                  <a:schemeClr val="bg1"/>
                </a:solidFill>
                <a:latin typeface="Segoe" pitchFamily="34" charset="0"/>
              </a:rPr>
              <a:t>u,v,w</a:t>
            </a:r>
            <a:r>
              <a:rPr kumimoji="0" lang="en-US" sz="2000" b="0" i="0" u="none" strike="noStrike" cap="none" normalizeH="0" baseline="0" dirty="0" smtClean="0">
                <a:solidFill>
                  <a:schemeClr val="bg1"/>
                </a:solidFill>
                <a:latin typeface="Segoe" pitchFamily="34" charset="0"/>
              </a:rPr>
              <a:t>)</a:t>
            </a:r>
          </a:p>
          <a:p>
            <a:pPr marL="0" marR="0" indent="0" algn="r" defTabSz="1096963"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Segoe" pitchFamily="34" charset="0"/>
              </a:rPr>
              <a:t>[Rakamanic07+]</a:t>
            </a:r>
            <a:endParaRPr kumimoji="0" lang="en-US" sz="1600" b="0" i="0" u="none" strike="noStrike" cap="none" normalizeH="0" baseline="0" dirty="0" smtClean="0">
              <a:solidFill>
                <a:schemeClr val="bg1"/>
              </a:solidFill>
              <a:latin typeface="Segoe" pitchFamily="34" charset="0"/>
            </a:endParaRPr>
          </a:p>
        </p:txBody>
      </p:sp>
      <p:sp>
        <p:nvSpPr>
          <p:cNvPr id="7" name="Flowchart: Process 6"/>
          <p:cNvSpPr/>
          <p:nvPr/>
        </p:nvSpPr>
        <p:spPr bwMode="auto">
          <a:xfrm>
            <a:off x="265044" y="5844197"/>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wf</a:t>
            </a:r>
            <a:r>
              <a:rPr lang="en-US" dirty="0" smtClean="0">
                <a:solidFill>
                  <a:schemeClr val="bg1"/>
                </a:solidFill>
                <a:latin typeface="Segoe" pitchFamily="34" charset="0"/>
              </a:rPr>
              <a:t>. </a:t>
            </a:r>
            <a:r>
              <a:rPr lang="en-US" dirty="0" err="1" smtClean="0">
                <a:solidFill>
                  <a:schemeClr val="bg1"/>
                </a:solidFill>
                <a:latin typeface="Segoe" pitchFamily="34" charset="0"/>
              </a:rPr>
              <a:t>Reachability</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06]</a:t>
            </a:r>
          </a:p>
        </p:txBody>
      </p:sp>
      <p:sp>
        <p:nvSpPr>
          <p:cNvPr id="8" name="TextBox 7"/>
          <p:cNvSpPr txBox="1"/>
          <p:nvPr/>
        </p:nvSpPr>
        <p:spPr>
          <a:xfrm>
            <a:off x="8123583" y="5751444"/>
            <a:ext cx="269626" cy="461665"/>
          </a:xfrm>
          <a:prstGeom prst="rect">
            <a:avLst/>
          </a:prstGeom>
          <a:noFill/>
        </p:spPr>
        <p:txBody>
          <a:bodyPr wrap="none" rtlCol="0">
            <a:spAutoFit/>
          </a:bodyPr>
          <a:lstStyle/>
          <a:p>
            <a:r>
              <a:rPr lang="en-US" sz="2400" i="1" dirty="0" smtClean="0">
                <a:solidFill>
                  <a:schemeClr val="bg1"/>
                </a:solidFill>
              </a:rPr>
              <a:t>f</a:t>
            </a:r>
          </a:p>
        </p:txBody>
      </p:sp>
      <p:sp>
        <p:nvSpPr>
          <p:cNvPr id="9" name="TextBox 8"/>
          <p:cNvSpPr txBox="1"/>
          <p:nvPr/>
        </p:nvSpPr>
        <p:spPr>
          <a:xfrm>
            <a:off x="8090448" y="6182140"/>
            <a:ext cx="407484" cy="461665"/>
          </a:xfrm>
          <a:prstGeom prst="rect">
            <a:avLst/>
          </a:prstGeom>
          <a:noFill/>
        </p:spPr>
        <p:txBody>
          <a:bodyPr wrap="none" rtlCol="0">
            <a:spAutoFit/>
          </a:bodyPr>
          <a:lstStyle/>
          <a:p>
            <a:r>
              <a:rPr lang="en-US" sz="2400" i="1" dirty="0" smtClean="0">
                <a:solidFill>
                  <a:schemeClr val="bg1"/>
                </a:solidFill>
              </a:rPr>
              <a:t>w</a:t>
            </a:r>
          </a:p>
        </p:txBody>
      </p:sp>
      <p:sp>
        <p:nvSpPr>
          <p:cNvPr id="10" name="TextBox 9"/>
          <p:cNvSpPr txBox="1"/>
          <p:nvPr/>
        </p:nvSpPr>
        <p:spPr>
          <a:xfrm>
            <a:off x="6533321" y="6268278"/>
            <a:ext cx="1351652" cy="369332"/>
          </a:xfrm>
          <a:prstGeom prst="rect">
            <a:avLst/>
          </a:prstGeom>
          <a:noFill/>
        </p:spPr>
        <p:txBody>
          <a:bodyPr wrap="none" rtlCol="0">
            <a:spAutoFit/>
          </a:bodyPr>
          <a:lstStyle/>
          <a:p>
            <a:r>
              <a:rPr lang="en-US" dirty="0" smtClean="0">
                <a:solidFill>
                  <a:schemeClr val="bg1"/>
                </a:solidFill>
              </a:rPr>
              <a:t>[Nelson 80]</a:t>
            </a:r>
          </a:p>
        </p:txBody>
      </p:sp>
      <p:sp>
        <p:nvSpPr>
          <p:cNvPr id="11" name="Flowchart: Process 10"/>
          <p:cNvSpPr/>
          <p:nvPr/>
        </p:nvSpPr>
        <p:spPr bwMode="auto">
          <a:xfrm>
            <a:off x="245165" y="4300320"/>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Interpreted sets &amp;</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Bounded quant.</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08]</a:t>
            </a:r>
          </a:p>
        </p:txBody>
      </p:sp>
      <p:sp>
        <p:nvSpPr>
          <p:cNvPr id="12" name="Flowchart: Process 11"/>
          <p:cNvSpPr/>
          <p:nvPr/>
        </p:nvSpPr>
        <p:spPr bwMode="auto">
          <a:xfrm>
            <a:off x="5603791" y="4609473"/>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FFP(Prop)</a:t>
            </a:r>
          </a:p>
        </p:txBody>
      </p:sp>
      <p:sp>
        <p:nvSpPr>
          <p:cNvPr id="13" name="Flowchart: Process 12"/>
          <p:cNvSpPr/>
          <p:nvPr/>
        </p:nvSpPr>
        <p:spPr bwMode="auto">
          <a:xfrm>
            <a:off x="3162326" y="4020739"/>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Lin. FFP(</a:t>
            </a:r>
            <a:r>
              <a:rPr lang="en-US" dirty="0" err="1" smtClean="0">
                <a:solidFill>
                  <a:schemeClr val="bg1"/>
                </a:solidFill>
                <a:latin typeface="Segoe" pitchFamily="34" charset="0"/>
              </a:rPr>
              <a:t>Eq</a:t>
            </a:r>
            <a:r>
              <a:rPr lang="en-US" dirty="0" smtClean="0">
                <a:solidFill>
                  <a:schemeClr val="bg1"/>
                </a:solidFill>
                <a:latin typeface="Segoe" pitchFamily="34" charset="0"/>
              </a:rPr>
              <a:t>)</a:t>
            </a:r>
          </a:p>
        </p:txBody>
      </p:sp>
      <p:sp>
        <p:nvSpPr>
          <p:cNvPr id="14" name="Flowchart: Process 13"/>
          <p:cNvSpPr/>
          <p:nvPr/>
        </p:nvSpPr>
        <p:spPr bwMode="auto">
          <a:xfrm>
            <a:off x="325867" y="2996069"/>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bg1"/>
                </a:solidFill>
                <a:latin typeface="Segoe" pitchFamily="34" charset="0"/>
              </a:rPr>
              <a:t>FFP(Non-linear)</a:t>
            </a:r>
          </a:p>
        </p:txBody>
      </p:sp>
      <p:sp>
        <p:nvSpPr>
          <p:cNvPr id="15" name="Flowchart: Process 14"/>
          <p:cNvSpPr/>
          <p:nvPr/>
        </p:nvSpPr>
        <p:spPr bwMode="auto">
          <a:xfrm>
            <a:off x="6063364" y="3347250"/>
            <a:ext cx="246648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Reachable Patterns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Yorsh</a:t>
            </a:r>
            <a:r>
              <a:rPr kumimoji="0" lang="en-US" b="0" i="0" u="none" strike="noStrike" cap="none" normalizeH="0" baseline="0" dirty="0" smtClean="0">
                <a:solidFill>
                  <a:schemeClr val="bg1"/>
                </a:solidFill>
                <a:latin typeface="Segoe" pitchFamily="34" charset="0"/>
              </a:rPr>
              <a:t>+ 06]</a:t>
            </a:r>
          </a:p>
        </p:txBody>
      </p:sp>
      <p:sp>
        <p:nvSpPr>
          <p:cNvPr id="16" name="Flowchart: Process 15"/>
          <p:cNvSpPr/>
          <p:nvPr/>
        </p:nvSpPr>
        <p:spPr bwMode="auto">
          <a:xfrm>
            <a:off x="4455203" y="1725431"/>
            <a:ext cx="175452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wSnS</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(finite trees)</a:t>
            </a:r>
          </a:p>
        </p:txBody>
      </p:sp>
      <p:sp>
        <p:nvSpPr>
          <p:cNvPr id="17" name="Flowchart: Process 16"/>
          <p:cNvSpPr/>
          <p:nvPr/>
        </p:nvSpPr>
        <p:spPr bwMode="auto">
          <a:xfrm>
            <a:off x="6782938" y="2246323"/>
            <a:ext cx="192660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wS1S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(fin.</a:t>
            </a:r>
            <a:r>
              <a:rPr kumimoji="0" lang="en-US" b="0" i="0" u="none" strike="noStrike" cap="none" normalizeH="0" dirty="0" smtClean="0">
                <a:solidFill>
                  <a:schemeClr val="bg1"/>
                </a:solidFill>
                <a:latin typeface="Segoe" pitchFamily="34" charset="0"/>
              </a:rPr>
              <a:t> Acyclic </a:t>
            </a:r>
            <a:r>
              <a:rPr kumimoji="0" lang="en-US" b="0" i="0" u="none" strike="noStrike" cap="none" normalizeH="0" baseline="0" dirty="0" smtClean="0">
                <a:solidFill>
                  <a:schemeClr val="bg1"/>
                </a:solidFill>
                <a:latin typeface="Segoe" pitchFamily="34" charset="0"/>
              </a:rPr>
              <a:t>lists)</a:t>
            </a:r>
          </a:p>
        </p:txBody>
      </p:sp>
      <p:sp>
        <p:nvSpPr>
          <p:cNvPr id="18" name="Flowchart: Process 17"/>
          <p:cNvSpPr/>
          <p:nvPr/>
        </p:nvSpPr>
        <p:spPr bwMode="auto">
          <a:xfrm>
            <a:off x="6771565" y="1061242"/>
            <a:ext cx="192660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S1S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(inf.</a:t>
            </a:r>
            <a:r>
              <a:rPr kumimoji="0" lang="en-US" b="0" i="0" u="none" strike="noStrike" cap="none" normalizeH="0" dirty="0" smtClean="0">
                <a:solidFill>
                  <a:schemeClr val="bg1"/>
                </a:solidFill>
                <a:latin typeface="Segoe" pitchFamily="34" charset="0"/>
              </a:rPr>
              <a:t> Acyclic </a:t>
            </a:r>
            <a:r>
              <a:rPr kumimoji="0" lang="en-US" b="0" i="0" u="none" strike="noStrike" cap="none" normalizeH="0" baseline="0" dirty="0" smtClean="0">
                <a:solidFill>
                  <a:schemeClr val="bg1"/>
                </a:solidFill>
                <a:latin typeface="Segoe" pitchFamily="34" charset="0"/>
              </a:rPr>
              <a:t>lists)</a:t>
            </a:r>
          </a:p>
        </p:txBody>
      </p:sp>
      <p:sp>
        <p:nvSpPr>
          <p:cNvPr id="19" name="Flowchart: Process 18"/>
          <p:cNvSpPr/>
          <p:nvPr/>
        </p:nvSpPr>
        <p:spPr bwMode="auto">
          <a:xfrm>
            <a:off x="4371834" y="463015"/>
            <a:ext cx="192660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SnS</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(inf.</a:t>
            </a:r>
            <a:r>
              <a:rPr kumimoji="0" lang="en-US" b="0" i="0" u="none" strike="noStrike" cap="none" normalizeH="0" dirty="0" smtClean="0">
                <a:solidFill>
                  <a:schemeClr val="bg1"/>
                </a:solidFill>
                <a:latin typeface="Segoe" pitchFamily="34" charset="0"/>
              </a:rPr>
              <a:t> </a:t>
            </a:r>
            <a:r>
              <a:rPr lang="en-US" dirty="0" smtClean="0">
                <a:solidFill>
                  <a:schemeClr val="bg1"/>
                </a:solidFill>
                <a:latin typeface="Segoe" pitchFamily="34" charset="0"/>
              </a:rPr>
              <a:t>Trees)</a:t>
            </a:r>
            <a:endParaRPr kumimoji="0" lang="en-US" b="0" i="0" u="none" strike="noStrike" cap="none" normalizeH="0" baseline="0" dirty="0" smtClean="0">
              <a:solidFill>
                <a:schemeClr val="bg1"/>
              </a:solidFill>
              <a:latin typeface="Segoe" pitchFamily="34" charset="0"/>
            </a:endParaRPr>
          </a:p>
        </p:txBody>
      </p:sp>
      <p:sp>
        <p:nvSpPr>
          <p:cNvPr id="20" name="Flowchart: Process 19"/>
          <p:cNvSpPr/>
          <p:nvPr/>
        </p:nvSpPr>
        <p:spPr bwMode="auto">
          <a:xfrm>
            <a:off x="1678674" y="1973366"/>
            <a:ext cx="2090383"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wSO</a:t>
            </a:r>
            <a:r>
              <a:rPr lang="en-US" dirty="0" smtClean="0">
                <a:solidFill>
                  <a:schemeClr val="bg1"/>
                </a:solidFill>
                <a:latin typeface="Segoe" pitchFamily="34" charset="0"/>
              </a:rPr>
              <a:t>(f)</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(finite linked</a:t>
            </a:r>
            <a:r>
              <a:rPr kumimoji="0" lang="en-US" b="0" i="0" u="none" strike="noStrike" cap="none" normalizeH="0" dirty="0" smtClean="0">
                <a:solidFill>
                  <a:schemeClr val="bg1"/>
                </a:solidFill>
                <a:latin typeface="Segoe" pitchFamily="34" charset="0"/>
              </a:rPr>
              <a:t> lists</a:t>
            </a:r>
            <a:r>
              <a:rPr kumimoji="0" lang="en-US" b="0" i="0" u="none" strike="noStrike" cap="none" normalizeH="0" baseline="0" dirty="0" smtClean="0">
                <a:solidFill>
                  <a:schemeClr val="bg1"/>
                </a:solidFill>
                <a:latin typeface="Segoe" pitchFamily="34" charset="0"/>
              </a:rPr>
              <a:t>)</a:t>
            </a:r>
          </a:p>
        </p:txBody>
      </p:sp>
      <p:sp>
        <p:nvSpPr>
          <p:cNvPr id="21" name="Flowchart: Process 20"/>
          <p:cNvSpPr/>
          <p:nvPr/>
        </p:nvSpPr>
        <p:spPr bwMode="auto">
          <a:xfrm>
            <a:off x="1893973" y="829228"/>
            <a:ext cx="175452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SO(f)</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(infinite trees)</a:t>
            </a:r>
          </a:p>
        </p:txBody>
      </p:sp>
      <p:cxnSp>
        <p:nvCxnSpPr>
          <p:cNvPr id="25" name="Straight Arrow Connector 24"/>
          <p:cNvCxnSpPr>
            <a:stCxn id="18" idx="1"/>
            <a:endCxn id="19" idx="3"/>
          </p:cNvCxnSpPr>
          <p:nvPr/>
        </p:nvCxnSpPr>
        <p:spPr>
          <a:xfrm rot="10800000">
            <a:off x="6298443" y="860582"/>
            <a:ext cx="473122" cy="59822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1"/>
            <a:endCxn id="16" idx="3"/>
          </p:cNvCxnSpPr>
          <p:nvPr/>
        </p:nvCxnSpPr>
        <p:spPr>
          <a:xfrm rot="10800000">
            <a:off x="6209732" y="2122997"/>
            <a:ext cx="573206" cy="52089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a:endCxn id="16" idx="1"/>
          </p:cNvCxnSpPr>
          <p:nvPr/>
        </p:nvCxnSpPr>
        <p:spPr>
          <a:xfrm flipV="1">
            <a:off x="3769057" y="2122997"/>
            <a:ext cx="686146" cy="2479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3"/>
            <a:endCxn id="19" idx="1"/>
          </p:cNvCxnSpPr>
          <p:nvPr/>
        </p:nvCxnSpPr>
        <p:spPr>
          <a:xfrm flipV="1">
            <a:off x="3648502" y="860581"/>
            <a:ext cx="723332" cy="3662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2265529" y="5131559"/>
            <a:ext cx="1410273" cy="72450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0"/>
          </p:cNvCxnSpPr>
          <p:nvPr/>
        </p:nvCxnSpPr>
        <p:spPr>
          <a:xfrm rot="16200000" flipV="1">
            <a:off x="3020705" y="2818945"/>
            <a:ext cx="588140" cy="18154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5857758" y="3803266"/>
            <a:ext cx="235179" cy="13772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0" idx="2"/>
          </p:cNvCxnSpPr>
          <p:nvPr/>
        </p:nvCxnSpPr>
        <p:spPr>
          <a:xfrm flipV="1">
            <a:off x="1263209" y="2768497"/>
            <a:ext cx="1460657" cy="24458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0"/>
            <a:endCxn id="11" idx="2"/>
          </p:cNvCxnSpPr>
          <p:nvPr/>
        </p:nvCxnSpPr>
        <p:spPr>
          <a:xfrm rot="16200000" flipV="1">
            <a:off x="940905" y="5459884"/>
            <a:ext cx="748746" cy="1987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0"/>
            <a:endCxn id="16" idx="2"/>
          </p:cNvCxnSpPr>
          <p:nvPr/>
        </p:nvCxnSpPr>
        <p:spPr>
          <a:xfrm rot="5400000" flipH="1" flipV="1">
            <a:off x="4027395" y="2715667"/>
            <a:ext cx="1500177" cy="110996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9" idx="2"/>
          </p:cNvCxnSpPr>
          <p:nvPr/>
        </p:nvCxnSpPr>
        <p:spPr>
          <a:xfrm rot="16200000" flipV="1">
            <a:off x="5101174" y="1492112"/>
            <a:ext cx="473617" cy="56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0" idx="0"/>
            <a:endCxn id="21" idx="2"/>
          </p:cNvCxnSpPr>
          <p:nvPr/>
        </p:nvCxnSpPr>
        <p:spPr>
          <a:xfrm rot="5400000" flipH="1" flipV="1">
            <a:off x="2573049" y="1775177"/>
            <a:ext cx="349007" cy="4737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7" idx="0"/>
            <a:endCxn id="18" idx="2"/>
          </p:cNvCxnSpPr>
          <p:nvPr/>
        </p:nvCxnSpPr>
        <p:spPr>
          <a:xfrm rot="16200000" flipV="1">
            <a:off x="7545582" y="2045661"/>
            <a:ext cx="389950" cy="1137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 idx="0"/>
            <a:endCxn id="15" idx="2"/>
          </p:cNvCxnSpPr>
          <p:nvPr/>
        </p:nvCxnSpPr>
        <p:spPr>
          <a:xfrm rot="16200000" flipV="1">
            <a:off x="6631847" y="4807141"/>
            <a:ext cx="1695982" cy="3664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3" idx="2"/>
          </p:cNvCxnSpPr>
          <p:nvPr/>
        </p:nvCxnSpPr>
        <p:spPr>
          <a:xfrm rot="16200000" flipV="1">
            <a:off x="3834750" y="5203620"/>
            <a:ext cx="1065711" cy="2902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p:txBody>
          <a:bodyPr/>
          <a:lstStyle/>
          <a:p>
            <a:r>
              <a:rPr lang="en-US" dirty="0" smtClean="0"/>
              <a:t>Some solutions</a:t>
            </a:r>
            <a:endParaRPr lang="en-US" dirty="0"/>
          </a:p>
        </p:txBody>
      </p:sp>
      <p:cxnSp>
        <p:nvCxnSpPr>
          <p:cNvPr id="37" name="Straight Arrow Connector 36"/>
          <p:cNvCxnSpPr/>
          <p:nvPr/>
        </p:nvCxnSpPr>
        <p:spPr>
          <a:xfrm rot="5400000" flipH="1" flipV="1">
            <a:off x="2259695" y="3881393"/>
            <a:ext cx="1028327" cy="289728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bwMode="auto">
          <a:xfrm>
            <a:off x="6553199" y="5838363"/>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Flowchart: Process 5"/>
          <p:cNvSpPr/>
          <p:nvPr/>
        </p:nvSpPr>
        <p:spPr bwMode="auto">
          <a:xfrm>
            <a:off x="3631095" y="5844198"/>
            <a:ext cx="176253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latin typeface="Segoe" pitchFamily="34" charset="0"/>
              </a:rPr>
              <a:t>b</a:t>
            </a:r>
            <a:r>
              <a:rPr kumimoji="0" lang="en-US" sz="2000" b="0" i="0" u="none" strike="noStrike" cap="none" normalizeH="0" baseline="0" dirty="0" err="1" smtClean="0">
                <a:solidFill>
                  <a:schemeClr val="bg1"/>
                </a:solidFill>
                <a:latin typeface="Segoe" pitchFamily="34" charset="0"/>
              </a:rPr>
              <a:t>twn</a:t>
            </a:r>
            <a:r>
              <a:rPr kumimoji="0" lang="en-US" sz="2000" b="0" i="0" u="none" strike="noStrike" cap="none" normalizeH="0" baseline="-25000" dirty="0" err="1" smtClean="0">
                <a:solidFill>
                  <a:schemeClr val="bg1"/>
                </a:solidFill>
                <a:latin typeface="Segoe" pitchFamily="34" charset="0"/>
              </a:rPr>
              <a:t>f</a:t>
            </a:r>
            <a:r>
              <a:rPr kumimoji="0" lang="en-US" sz="2000" b="0" i="0" u="none" strike="noStrike" cap="none" normalizeH="0" baseline="0" dirty="0" smtClean="0">
                <a:solidFill>
                  <a:schemeClr val="bg1"/>
                </a:solidFill>
                <a:latin typeface="Segoe" pitchFamily="34" charset="0"/>
              </a:rPr>
              <a:t>(</a:t>
            </a:r>
            <a:r>
              <a:rPr kumimoji="0" lang="en-US" sz="2000" b="0" i="0" u="none" strike="noStrike" cap="none" normalizeH="0" baseline="0" dirty="0" err="1" smtClean="0">
                <a:solidFill>
                  <a:schemeClr val="bg1"/>
                </a:solidFill>
                <a:latin typeface="Segoe" pitchFamily="34" charset="0"/>
              </a:rPr>
              <a:t>u,v,w</a:t>
            </a:r>
            <a:r>
              <a:rPr kumimoji="0" lang="en-US" sz="2000" b="0" i="0" u="none" strike="noStrike" cap="none" normalizeH="0" baseline="0" dirty="0" smtClean="0">
                <a:solidFill>
                  <a:schemeClr val="bg1"/>
                </a:solidFill>
                <a:latin typeface="Segoe" pitchFamily="34" charset="0"/>
              </a:rPr>
              <a:t>)</a:t>
            </a:r>
          </a:p>
          <a:p>
            <a:pPr marL="0" marR="0" indent="0" algn="r" defTabSz="1096963"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Segoe" pitchFamily="34" charset="0"/>
              </a:rPr>
              <a:t>[Rakamanic07+]</a:t>
            </a:r>
            <a:endParaRPr kumimoji="0" lang="en-US" sz="1600" b="0" i="0" u="none" strike="noStrike" cap="none" normalizeH="0" baseline="0" dirty="0" smtClean="0">
              <a:solidFill>
                <a:schemeClr val="bg1"/>
              </a:solidFill>
              <a:latin typeface="Segoe" pitchFamily="34" charset="0"/>
            </a:endParaRPr>
          </a:p>
        </p:txBody>
      </p:sp>
      <p:sp>
        <p:nvSpPr>
          <p:cNvPr id="7" name="Flowchart: Process 6"/>
          <p:cNvSpPr/>
          <p:nvPr/>
        </p:nvSpPr>
        <p:spPr bwMode="auto">
          <a:xfrm>
            <a:off x="265044" y="5844197"/>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wf</a:t>
            </a:r>
            <a:r>
              <a:rPr lang="en-US" dirty="0" smtClean="0">
                <a:solidFill>
                  <a:schemeClr val="bg1"/>
                </a:solidFill>
                <a:latin typeface="Segoe" pitchFamily="34" charset="0"/>
              </a:rPr>
              <a:t>. </a:t>
            </a:r>
            <a:r>
              <a:rPr lang="en-US" dirty="0" err="1" smtClean="0">
                <a:solidFill>
                  <a:schemeClr val="bg1"/>
                </a:solidFill>
                <a:latin typeface="Segoe" pitchFamily="34" charset="0"/>
              </a:rPr>
              <a:t>Reachability</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06]</a:t>
            </a:r>
          </a:p>
        </p:txBody>
      </p:sp>
      <p:sp>
        <p:nvSpPr>
          <p:cNvPr id="8" name="TextBox 7"/>
          <p:cNvSpPr txBox="1"/>
          <p:nvPr/>
        </p:nvSpPr>
        <p:spPr>
          <a:xfrm>
            <a:off x="8123583" y="5751444"/>
            <a:ext cx="269626" cy="461665"/>
          </a:xfrm>
          <a:prstGeom prst="rect">
            <a:avLst/>
          </a:prstGeom>
          <a:noFill/>
        </p:spPr>
        <p:txBody>
          <a:bodyPr wrap="none" rtlCol="0">
            <a:spAutoFit/>
          </a:bodyPr>
          <a:lstStyle/>
          <a:p>
            <a:r>
              <a:rPr lang="en-US" sz="2400" i="1" dirty="0" smtClean="0">
                <a:solidFill>
                  <a:schemeClr val="bg1"/>
                </a:solidFill>
              </a:rPr>
              <a:t>f</a:t>
            </a:r>
          </a:p>
        </p:txBody>
      </p:sp>
      <p:sp>
        <p:nvSpPr>
          <p:cNvPr id="9" name="TextBox 8"/>
          <p:cNvSpPr txBox="1"/>
          <p:nvPr/>
        </p:nvSpPr>
        <p:spPr>
          <a:xfrm>
            <a:off x="8090448" y="6182140"/>
            <a:ext cx="407484" cy="461665"/>
          </a:xfrm>
          <a:prstGeom prst="rect">
            <a:avLst/>
          </a:prstGeom>
          <a:noFill/>
        </p:spPr>
        <p:txBody>
          <a:bodyPr wrap="none" rtlCol="0">
            <a:spAutoFit/>
          </a:bodyPr>
          <a:lstStyle/>
          <a:p>
            <a:r>
              <a:rPr lang="en-US" sz="2400" i="1" dirty="0" smtClean="0">
                <a:solidFill>
                  <a:schemeClr val="bg1"/>
                </a:solidFill>
              </a:rPr>
              <a:t>w</a:t>
            </a:r>
          </a:p>
        </p:txBody>
      </p:sp>
      <p:sp>
        <p:nvSpPr>
          <p:cNvPr id="10" name="TextBox 9"/>
          <p:cNvSpPr txBox="1"/>
          <p:nvPr/>
        </p:nvSpPr>
        <p:spPr>
          <a:xfrm>
            <a:off x="6533321" y="6268278"/>
            <a:ext cx="1351652" cy="369332"/>
          </a:xfrm>
          <a:prstGeom prst="rect">
            <a:avLst/>
          </a:prstGeom>
          <a:noFill/>
        </p:spPr>
        <p:txBody>
          <a:bodyPr wrap="none" rtlCol="0">
            <a:spAutoFit/>
          </a:bodyPr>
          <a:lstStyle/>
          <a:p>
            <a:r>
              <a:rPr lang="en-US" dirty="0" smtClean="0">
                <a:solidFill>
                  <a:schemeClr val="bg1"/>
                </a:solidFill>
              </a:rPr>
              <a:t>[Nelson 80]</a:t>
            </a:r>
          </a:p>
        </p:txBody>
      </p:sp>
      <p:sp>
        <p:nvSpPr>
          <p:cNvPr id="11" name="Flowchart: Process 10"/>
          <p:cNvSpPr/>
          <p:nvPr/>
        </p:nvSpPr>
        <p:spPr bwMode="auto">
          <a:xfrm>
            <a:off x="245165" y="4300320"/>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Interpreted sets &amp;</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Bounded quant.</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08]</a:t>
            </a:r>
          </a:p>
        </p:txBody>
      </p:sp>
      <p:sp>
        <p:nvSpPr>
          <p:cNvPr id="12" name="Flowchart: Process 11"/>
          <p:cNvSpPr/>
          <p:nvPr/>
        </p:nvSpPr>
        <p:spPr bwMode="auto">
          <a:xfrm>
            <a:off x="5603791" y="4609473"/>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FFP(Prop)</a:t>
            </a:r>
          </a:p>
        </p:txBody>
      </p:sp>
      <p:sp>
        <p:nvSpPr>
          <p:cNvPr id="13" name="Flowchart: Process 12"/>
          <p:cNvSpPr/>
          <p:nvPr/>
        </p:nvSpPr>
        <p:spPr bwMode="auto">
          <a:xfrm>
            <a:off x="3162326" y="4020739"/>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Lin. FFP(</a:t>
            </a:r>
            <a:r>
              <a:rPr lang="en-US" dirty="0" err="1" smtClean="0">
                <a:solidFill>
                  <a:schemeClr val="bg1"/>
                </a:solidFill>
                <a:latin typeface="Segoe" pitchFamily="34" charset="0"/>
              </a:rPr>
              <a:t>Eq</a:t>
            </a:r>
            <a:r>
              <a:rPr lang="en-US" dirty="0" smtClean="0">
                <a:solidFill>
                  <a:schemeClr val="bg1"/>
                </a:solidFill>
                <a:latin typeface="Segoe" pitchFamily="34" charset="0"/>
              </a:rPr>
              <a:t>)</a:t>
            </a:r>
          </a:p>
        </p:txBody>
      </p:sp>
      <p:sp>
        <p:nvSpPr>
          <p:cNvPr id="14" name="Flowchart: Process 13"/>
          <p:cNvSpPr/>
          <p:nvPr/>
        </p:nvSpPr>
        <p:spPr bwMode="auto">
          <a:xfrm>
            <a:off x="325867" y="2996069"/>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bg1"/>
                </a:solidFill>
                <a:latin typeface="Segoe" pitchFamily="34" charset="0"/>
              </a:rPr>
              <a:t>FFP(Non-linear)</a:t>
            </a:r>
          </a:p>
        </p:txBody>
      </p:sp>
      <p:sp>
        <p:nvSpPr>
          <p:cNvPr id="15" name="Flowchart: Process 14"/>
          <p:cNvSpPr/>
          <p:nvPr/>
        </p:nvSpPr>
        <p:spPr bwMode="auto">
          <a:xfrm>
            <a:off x="6063364" y="3347250"/>
            <a:ext cx="246648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Reachable Patterns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Yorsh</a:t>
            </a:r>
            <a:r>
              <a:rPr kumimoji="0" lang="en-US" b="0" i="0" u="none" strike="noStrike" cap="none" normalizeH="0" baseline="0" dirty="0" smtClean="0">
                <a:solidFill>
                  <a:schemeClr val="bg1"/>
                </a:solidFill>
                <a:latin typeface="Segoe" pitchFamily="34" charset="0"/>
              </a:rPr>
              <a:t>+ 06]</a:t>
            </a:r>
          </a:p>
        </p:txBody>
      </p:sp>
      <p:sp>
        <p:nvSpPr>
          <p:cNvPr id="17" name="Flowchart: Process 16"/>
          <p:cNvSpPr/>
          <p:nvPr/>
        </p:nvSpPr>
        <p:spPr bwMode="auto">
          <a:xfrm>
            <a:off x="4768608" y="1716236"/>
            <a:ext cx="1926609" cy="795131"/>
          </a:xfrm>
          <a:prstGeom prst="flowChartProcess">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Propositional Linear Time Temporal Logic</a:t>
            </a:r>
          </a:p>
        </p:txBody>
      </p:sp>
      <p:cxnSp>
        <p:nvCxnSpPr>
          <p:cNvPr id="36" name="Straight Arrow Connector 35"/>
          <p:cNvCxnSpPr>
            <a:stCxn id="5" idx="1"/>
            <a:endCxn id="6" idx="3"/>
          </p:cNvCxnSpPr>
          <p:nvPr/>
        </p:nvCxnSpPr>
        <p:spPr>
          <a:xfrm rot="10800000" flipV="1">
            <a:off x="5393635" y="6235928"/>
            <a:ext cx="1159565" cy="58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2265529" y="5131559"/>
            <a:ext cx="1410273" cy="72450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0"/>
          </p:cNvCxnSpPr>
          <p:nvPr/>
        </p:nvCxnSpPr>
        <p:spPr>
          <a:xfrm rot="16200000" flipV="1">
            <a:off x="3020705" y="2818945"/>
            <a:ext cx="588140" cy="18154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5857758" y="3803266"/>
            <a:ext cx="235179" cy="13772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263209" y="2464904"/>
            <a:ext cx="1413730" cy="54817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0"/>
            <a:endCxn id="11" idx="2"/>
          </p:cNvCxnSpPr>
          <p:nvPr/>
        </p:nvCxnSpPr>
        <p:spPr>
          <a:xfrm rot="16200000" flipV="1">
            <a:off x="940905" y="5459884"/>
            <a:ext cx="748746" cy="1987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0"/>
          </p:cNvCxnSpPr>
          <p:nvPr/>
        </p:nvCxnSpPr>
        <p:spPr>
          <a:xfrm rot="5400000" flipH="1" flipV="1">
            <a:off x="4027395" y="2715667"/>
            <a:ext cx="1500177" cy="1109969"/>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 idx="0"/>
            <a:endCxn id="15" idx="2"/>
          </p:cNvCxnSpPr>
          <p:nvPr/>
        </p:nvCxnSpPr>
        <p:spPr>
          <a:xfrm rot="16200000" flipV="1">
            <a:off x="6631847" y="4807141"/>
            <a:ext cx="1695982" cy="3664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3" idx="2"/>
          </p:cNvCxnSpPr>
          <p:nvPr/>
        </p:nvCxnSpPr>
        <p:spPr>
          <a:xfrm rot="16200000" flipV="1">
            <a:off x="3834750" y="5203620"/>
            <a:ext cx="1065711" cy="2902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a:xfrm>
            <a:off x="381000" y="230187"/>
            <a:ext cx="8382000" cy="747897"/>
          </a:xfrm>
        </p:spPr>
        <p:txBody>
          <a:bodyPr/>
          <a:lstStyle/>
          <a:p>
            <a:r>
              <a:rPr lang="en-US" dirty="0" smtClean="0"/>
              <a:t>Our approach – </a:t>
            </a:r>
            <a:r>
              <a:rPr lang="en-US" sz="4400" dirty="0" smtClean="0"/>
              <a:t>a tighter sandwich</a:t>
            </a:r>
            <a:endParaRPr lang="en-US" dirty="0"/>
          </a:p>
        </p:txBody>
      </p:sp>
      <p:cxnSp>
        <p:nvCxnSpPr>
          <p:cNvPr id="37" name="Straight Arrow Connector 36"/>
          <p:cNvCxnSpPr/>
          <p:nvPr/>
        </p:nvCxnSpPr>
        <p:spPr>
          <a:xfrm rot="16200000" flipV="1">
            <a:off x="5214934" y="3200198"/>
            <a:ext cx="2058431" cy="773376"/>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76939" y="1921565"/>
            <a:ext cx="441146" cy="646331"/>
          </a:xfrm>
          <a:prstGeom prst="rect">
            <a:avLst/>
          </a:prstGeom>
          <a:noFill/>
        </p:spPr>
        <p:txBody>
          <a:bodyPr wrap="none" rtlCol="0">
            <a:spAutoFit/>
          </a:bodyPr>
          <a:lstStyle/>
          <a:p>
            <a:r>
              <a:rPr lang="en-US" sz="3600" dirty="0" smtClean="0">
                <a:solidFill>
                  <a:schemeClr val="bg1"/>
                </a:solidFill>
              </a:rPr>
              <a:t>?</a:t>
            </a:r>
            <a:endParaRPr lang="en-US" sz="3600" dirty="0" err="1" smtClean="0">
              <a:solidFill>
                <a:schemeClr val="bg1"/>
              </a:solidFill>
            </a:endParaRPr>
          </a:p>
        </p:txBody>
      </p:sp>
      <p:cxnSp>
        <p:nvCxnSpPr>
          <p:cNvPr id="46" name="Straight Arrow Connector 45"/>
          <p:cNvCxnSpPr/>
          <p:nvPr/>
        </p:nvCxnSpPr>
        <p:spPr>
          <a:xfrm rot="5400000" flipH="1" flipV="1">
            <a:off x="2259695" y="3881393"/>
            <a:ext cx="1028327" cy="289728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FFP(Propositional Logic): basic results</a:t>
            </a:r>
            <a:endParaRPr lang="en-US" sz="4400" dirty="0"/>
          </a:p>
        </p:txBody>
      </p:sp>
      <p:sp>
        <p:nvSpPr>
          <p:cNvPr id="3" name="Content Placeholder 2"/>
          <p:cNvSpPr>
            <a:spLocks noGrp="1"/>
          </p:cNvSpPr>
          <p:nvPr>
            <p:ph idx="1"/>
          </p:nvPr>
        </p:nvSpPr>
        <p:spPr>
          <a:xfrm>
            <a:off x="407505" y="1505641"/>
            <a:ext cx="8382000" cy="5018297"/>
          </a:xfrm>
        </p:spPr>
        <p:txBody>
          <a:bodyPr/>
          <a:lstStyle/>
          <a:p>
            <a:pPr>
              <a:buNone/>
            </a:pPr>
            <a:endParaRPr lang="en-US" dirty="0" smtClean="0"/>
          </a:p>
          <a:p>
            <a:pPr marL="384175" lvl="1" indent="-384175">
              <a:buNone/>
            </a:pPr>
            <a:r>
              <a:rPr lang="en-US" sz="2400" dirty="0" smtClean="0"/>
              <a:t>	</a:t>
            </a:r>
            <a:r>
              <a:rPr lang="en-US" sz="2400" dirty="0" smtClean="0">
                <a:solidFill>
                  <a:srgbClr val="00B0F0"/>
                </a:solidFill>
                <a:sym typeface="Symbol"/>
              </a:rPr>
              <a:t> </a:t>
            </a:r>
            <a:r>
              <a:rPr lang="en-US" sz="2400" b="1" dirty="0" smtClean="0">
                <a:solidFill>
                  <a:srgbClr val="00B0F0"/>
                </a:solidFill>
                <a:sym typeface="Symbol"/>
              </a:rPr>
              <a:t>[</a:t>
            </a:r>
            <a:r>
              <a:rPr lang="en-US" sz="2400" b="1" i="1" baseline="-25000" dirty="0" err="1" smtClean="0">
                <a:solidFill>
                  <a:srgbClr val="00B0F0"/>
                </a:solidFill>
                <a:sym typeface="Symbol"/>
              </a:rPr>
              <a:t>f,x</a:t>
            </a:r>
            <a:r>
              <a:rPr lang="en-US" sz="2400" b="1" i="1" baseline="-25000" dirty="0" smtClean="0">
                <a:solidFill>
                  <a:srgbClr val="00B0F0"/>
                </a:solidFill>
                <a:sym typeface="Symbol"/>
              </a:rPr>
              <a:t> </a:t>
            </a:r>
            <a:r>
              <a:rPr lang="en-US" sz="2400" b="1" i="1" dirty="0" smtClean="0">
                <a:solidFill>
                  <a:srgbClr val="00B0F0"/>
                </a:solidFill>
                <a:sym typeface="Symbol"/>
              </a:rPr>
              <a:t>P</a:t>
            </a:r>
            <a:r>
              <a:rPr lang="en-US" sz="2400" b="1" dirty="0" smtClean="0">
                <a:solidFill>
                  <a:srgbClr val="00B0F0"/>
                </a:solidFill>
                <a:sym typeface="Symbol"/>
              </a:rPr>
              <a:t>(</a:t>
            </a:r>
            <a:r>
              <a:rPr lang="en-US" sz="2400" b="1" i="1" dirty="0" smtClean="0">
                <a:solidFill>
                  <a:srgbClr val="00B0F0"/>
                </a:solidFill>
                <a:sym typeface="Symbol"/>
              </a:rPr>
              <a:t>f</a:t>
            </a:r>
            <a:r>
              <a:rPr lang="en-US" sz="2400" b="1" dirty="0" smtClean="0">
                <a:solidFill>
                  <a:srgbClr val="00B0F0"/>
                </a:solidFill>
                <a:sym typeface="Symbol"/>
              </a:rPr>
              <a:t>(</a:t>
            </a:r>
            <a:r>
              <a:rPr lang="en-US" sz="2400" b="1" i="1" dirty="0" smtClean="0">
                <a:solidFill>
                  <a:srgbClr val="00B0F0"/>
                </a:solidFill>
                <a:sym typeface="Symbol"/>
              </a:rPr>
              <a:t>x</a:t>
            </a:r>
            <a:r>
              <a:rPr lang="en-US" sz="2400" b="1" dirty="0" smtClean="0">
                <a:solidFill>
                  <a:srgbClr val="00B0F0"/>
                </a:solidFill>
                <a:sym typeface="Symbol"/>
              </a:rPr>
              <a:t>))](a) </a:t>
            </a:r>
            <a:r>
              <a:rPr lang="en-US" sz="2400" dirty="0" smtClean="0">
                <a:sym typeface="Symbol"/>
              </a:rPr>
              <a:t> </a:t>
            </a:r>
            <a:r>
              <a:rPr lang="en-US" sz="2400" b="1" dirty="0" smtClean="0">
                <a:solidFill>
                  <a:srgbClr val="C00000"/>
                </a:solidFill>
                <a:sym typeface="Symbol"/>
              </a:rPr>
              <a:t>[</a:t>
            </a:r>
            <a:r>
              <a:rPr lang="en-US" sz="2400" b="1" i="1" baseline="-25000" dirty="0" smtClean="0">
                <a:solidFill>
                  <a:srgbClr val="C00000"/>
                </a:solidFill>
                <a:sym typeface="Symbol"/>
              </a:rPr>
              <a:t> </a:t>
            </a:r>
            <a:r>
              <a:rPr lang="en-US" sz="2400" b="1" i="1" baseline="-25000" dirty="0" err="1" smtClean="0">
                <a:solidFill>
                  <a:srgbClr val="C00000"/>
                </a:solidFill>
                <a:sym typeface="Symbol"/>
              </a:rPr>
              <a:t>f,x</a:t>
            </a:r>
            <a:r>
              <a:rPr lang="en-US" sz="2400" b="1" i="1" baseline="-25000" dirty="0" smtClean="0">
                <a:solidFill>
                  <a:srgbClr val="C00000"/>
                </a:solidFill>
                <a:sym typeface="Symbol"/>
              </a:rPr>
              <a:t> </a:t>
            </a:r>
            <a:r>
              <a:rPr lang="en-US" sz="2400" b="1" i="1" dirty="0" smtClean="0">
                <a:solidFill>
                  <a:srgbClr val="C00000"/>
                </a:solidFill>
                <a:sym typeface="Symbol"/>
              </a:rPr>
              <a:t>P</a:t>
            </a:r>
            <a:r>
              <a:rPr lang="en-US" sz="2400" b="1" dirty="0" smtClean="0">
                <a:solidFill>
                  <a:srgbClr val="C00000"/>
                </a:solidFill>
                <a:sym typeface="Symbol"/>
              </a:rPr>
              <a:t>(</a:t>
            </a:r>
            <a:r>
              <a:rPr lang="en-US" sz="2400" b="1" i="1" dirty="0" smtClean="0">
                <a:solidFill>
                  <a:srgbClr val="C00000"/>
                </a:solidFill>
                <a:sym typeface="Symbol"/>
              </a:rPr>
              <a:t>x</a:t>
            </a:r>
            <a:r>
              <a:rPr lang="en-US" sz="2400" b="1" dirty="0" smtClean="0">
                <a:solidFill>
                  <a:srgbClr val="C00000"/>
                </a:solidFill>
                <a:sym typeface="Symbol"/>
              </a:rPr>
              <a:t>)](b)  </a:t>
            </a:r>
            <a:r>
              <a:rPr lang="en-US" sz="2400" dirty="0" smtClean="0">
                <a:sym typeface="Symbol"/>
              </a:rPr>
              <a:t> </a:t>
            </a:r>
            <a:r>
              <a:rPr lang="en-US" sz="2400" dirty="0" smtClean="0">
                <a:solidFill>
                  <a:schemeClr val="accent4">
                    <a:lumMod val="50000"/>
                  </a:schemeClr>
                </a:solidFill>
                <a:sym typeface="Symbol"/>
              </a:rPr>
              <a:t>[</a:t>
            </a:r>
            <a:r>
              <a:rPr lang="en-US" sz="2400" i="1" dirty="0" smtClean="0">
                <a:solidFill>
                  <a:schemeClr val="accent4">
                    <a:lumMod val="50000"/>
                  </a:schemeClr>
                </a:solidFill>
                <a:sym typeface="Symbol"/>
              </a:rPr>
              <a:t>Q</a:t>
            </a:r>
            <a:r>
              <a:rPr lang="en-US" sz="2400" dirty="0" smtClean="0">
                <a:solidFill>
                  <a:schemeClr val="accent4">
                    <a:lumMod val="50000"/>
                  </a:schemeClr>
                </a:solidFill>
                <a:sym typeface="Symbol"/>
              </a:rPr>
              <a:t>(x) </a:t>
            </a:r>
            <a:r>
              <a:rPr lang="en-US" sz="2400" b="1" dirty="0" smtClean="0">
                <a:solidFill>
                  <a:schemeClr val="accent4">
                    <a:lumMod val="50000"/>
                  </a:schemeClr>
                </a:solidFill>
                <a:sym typeface="Symbol"/>
              </a:rPr>
              <a:t>Until</a:t>
            </a:r>
            <a:r>
              <a:rPr lang="en-US" sz="2400" i="1" baseline="-25000" dirty="0" smtClean="0">
                <a:solidFill>
                  <a:schemeClr val="accent4">
                    <a:lumMod val="50000"/>
                  </a:schemeClr>
                </a:solidFill>
                <a:sym typeface="Symbol"/>
              </a:rPr>
              <a:t> </a:t>
            </a:r>
            <a:r>
              <a:rPr lang="en-US" sz="2400" i="1" baseline="-25000" dirty="0" err="1" smtClean="0">
                <a:solidFill>
                  <a:schemeClr val="accent4">
                    <a:lumMod val="50000"/>
                  </a:schemeClr>
                </a:solidFill>
                <a:sym typeface="Symbol"/>
              </a:rPr>
              <a:t>f,x</a:t>
            </a:r>
            <a:r>
              <a:rPr lang="en-US" sz="2400" i="1" baseline="-25000" dirty="0" smtClean="0">
                <a:solidFill>
                  <a:schemeClr val="accent4">
                    <a:lumMod val="50000"/>
                  </a:schemeClr>
                </a:solidFill>
                <a:sym typeface="Symbol"/>
              </a:rPr>
              <a:t> </a:t>
            </a:r>
            <a:r>
              <a:rPr lang="en-US" sz="2400" i="1" dirty="0" smtClean="0">
                <a:solidFill>
                  <a:schemeClr val="accent4">
                    <a:lumMod val="50000"/>
                  </a:schemeClr>
                </a:solidFill>
                <a:sym typeface="Symbol"/>
              </a:rPr>
              <a:t>P</a:t>
            </a:r>
            <a:r>
              <a:rPr lang="en-US" sz="2400" dirty="0" smtClean="0">
                <a:solidFill>
                  <a:schemeClr val="accent4">
                    <a:lumMod val="50000"/>
                  </a:schemeClr>
                </a:solidFill>
                <a:sym typeface="Symbol"/>
              </a:rPr>
              <a:t>(</a:t>
            </a:r>
            <a:r>
              <a:rPr lang="en-US" sz="2400" i="1" dirty="0" smtClean="0">
                <a:solidFill>
                  <a:schemeClr val="accent4">
                    <a:lumMod val="50000"/>
                  </a:schemeClr>
                </a:solidFill>
                <a:sym typeface="Symbol"/>
              </a:rPr>
              <a:t>f</a:t>
            </a:r>
            <a:r>
              <a:rPr lang="en-US" sz="2400" dirty="0" smtClean="0">
                <a:solidFill>
                  <a:schemeClr val="accent4">
                    <a:lumMod val="50000"/>
                  </a:schemeClr>
                </a:solidFill>
                <a:sym typeface="Symbol"/>
              </a:rPr>
              <a:t>(</a:t>
            </a:r>
            <a:r>
              <a:rPr lang="en-US" sz="2400" i="1" dirty="0" smtClean="0">
                <a:solidFill>
                  <a:schemeClr val="accent4">
                    <a:lumMod val="50000"/>
                  </a:schemeClr>
                </a:solidFill>
                <a:sym typeface="Symbol"/>
              </a:rPr>
              <a:t>x</a:t>
            </a:r>
            <a:r>
              <a:rPr lang="en-US" sz="2400" dirty="0" smtClean="0">
                <a:solidFill>
                  <a:schemeClr val="accent4">
                    <a:lumMod val="50000"/>
                  </a:schemeClr>
                </a:solidFill>
                <a:sym typeface="Symbol"/>
              </a:rPr>
              <a:t>))](b) </a:t>
            </a:r>
          </a:p>
          <a:p>
            <a:pPr marL="384175" lvl="1" indent="-384175">
              <a:buNone/>
            </a:pPr>
            <a:endParaRPr lang="en-US" sz="3600" dirty="0" smtClean="0">
              <a:sym typeface="Symbol"/>
            </a:endParaRPr>
          </a:p>
          <a:p>
            <a:pPr marL="384175" lvl="1" indent="-384175">
              <a:buNone/>
            </a:pPr>
            <a:r>
              <a:rPr lang="en-US" sz="3600" dirty="0" smtClean="0">
                <a:sym typeface="Symbol"/>
              </a:rPr>
              <a:t>- Distinguished function </a:t>
            </a:r>
            <a:r>
              <a:rPr lang="en-US" sz="3600" i="1" dirty="0" smtClean="0">
                <a:sym typeface="Symbol"/>
              </a:rPr>
              <a:t>f </a:t>
            </a:r>
          </a:p>
          <a:p>
            <a:pPr marL="384175" lvl="1" indent="-384175">
              <a:buNone/>
            </a:pPr>
            <a:r>
              <a:rPr lang="en-US" sz="3600" dirty="0" smtClean="0">
                <a:sym typeface="Symbol"/>
              </a:rPr>
              <a:t>- Unary predicate symbols, </a:t>
            </a:r>
            <a:r>
              <a:rPr lang="en-US" sz="3600" i="1" dirty="0" smtClean="0">
                <a:sym typeface="Symbol"/>
              </a:rPr>
              <a:t>P, Q, R</a:t>
            </a:r>
            <a:endParaRPr lang="en-US" sz="3600" dirty="0" smtClean="0">
              <a:sym typeface="Symbol"/>
            </a:endParaRPr>
          </a:p>
          <a:p>
            <a:pPr marL="384175" lvl="1" indent="-384175">
              <a:buNone/>
            </a:pPr>
            <a:r>
              <a:rPr lang="en-US" sz="3600" dirty="0" smtClean="0">
                <a:sym typeface="Symbol"/>
              </a:rPr>
              <a:t>- At most one bound variable in scope at any time</a:t>
            </a:r>
          </a:p>
          <a:p>
            <a:pPr marL="384175" lvl="1" indent="-384175">
              <a:buNone/>
            </a:pPr>
            <a:r>
              <a:rPr lang="en-US" sz="3600" dirty="0" smtClean="0"/>
              <a:t>	   </a:t>
            </a:r>
            <a:r>
              <a:rPr lang="en-US" sz="3200" dirty="0" smtClean="0">
                <a:sym typeface="Symbol"/>
              </a:rPr>
              <a:t>[</a:t>
            </a:r>
            <a:r>
              <a:rPr lang="en-US" sz="3200" i="1" dirty="0" smtClean="0">
                <a:sym typeface="Symbol"/>
              </a:rPr>
              <a:t>Q</a:t>
            </a:r>
            <a:r>
              <a:rPr lang="en-US" sz="3200" dirty="0" smtClean="0">
                <a:sym typeface="Symbol"/>
              </a:rPr>
              <a:t>(</a:t>
            </a:r>
            <a:r>
              <a:rPr lang="en-US" sz="3200" dirty="0" smtClean="0">
                <a:solidFill>
                  <a:srgbClr val="0070C0"/>
                </a:solidFill>
                <a:sym typeface="Symbol"/>
              </a:rPr>
              <a:t>x</a:t>
            </a:r>
            <a:r>
              <a:rPr lang="en-US" sz="3200" dirty="0" smtClean="0">
                <a:sym typeface="Symbol"/>
              </a:rPr>
              <a:t>) </a:t>
            </a:r>
            <a:r>
              <a:rPr lang="en-US" sz="3200" b="1" dirty="0" smtClean="0">
                <a:sym typeface="Symbol"/>
              </a:rPr>
              <a:t>Until</a:t>
            </a:r>
            <a:r>
              <a:rPr lang="en-US" sz="3200" i="1" baseline="-25000" dirty="0" smtClean="0">
                <a:sym typeface="Symbol"/>
              </a:rPr>
              <a:t> </a:t>
            </a:r>
            <a:r>
              <a:rPr lang="en-US" sz="3200" b="1" i="1" baseline="-25000" dirty="0" err="1" smtClean="0">
                <a:sym typeface="Symbol"/>
              </a:rPr>
              <a:t>f,</a:t>
            </a:r>
            <a:r>
              <a:rPr lang="en-US" sz="3200" b="1" i="1" baseline="-25000" dirty="0" err="1" smtClean="0">
                <a:solidFill>
                  <a:srgbClr val="0070C0"/>
                </a:solidFill>
                <a:sym typeface="Symbol"/>
              </a:rPr>
              <a:t>x</a:t>
            </a:r>
            <a:r>
              <a:rPr lang="en-US" sz="3200" i="1" baseline="-25000" dirty="0" smtClean="0">
                <a:sym typeface="Symbol"/>
              </a:rPr>
              <a:t> </a:t>
            </a:r>
            <a:r>
              <a:rPr lang="en-US" sz="3200" dirty="0" smtClean="0">
                <a:sym typeface="Symbol"/>
              </a:rPr>
              <a:t>[P(f(</a:t>
            </a:r>
            <a:r>
              <a:rPr lang="en-US" sz="3200" dirty="0" smtClean="0">
                <a:solidFill>
                  <a:srgbClr val="0070C0"/>
                </a:solidFill>
                <a:sym typeface="Symbol"/>
              </a:rPr>
              <a:t>x</a:t>
            </a:r>
            <a:r>
              <a:rPr lang="en-US" sz="3200" dirty="0" smtClean="0">
                <a:sym typeface="Symbol"/>
              </a:rPr>
              <a:t>)) </a:t>
            </a:r>
            <a:r>
              <a:rPr lang="en-US" sz="3200" b="1" dirty="0" smtClean="0">
                <a:sym typeface="Symbol"/>
              </a:rPr>
              <a:t>Until</a:t>
            </a:r>
            <a:r>
              <a:rPr lang="en-US" sz="3200" b="1" i="1" baseline="-25000" dirty="0" smtClean="0">
                <a:sym typeface="Symbol"/>
              </a:rPr>
              <a:t> </a:t>
            </a:r>
            <a:r>
              <a:rPr lang="en-US" sz="3200" b="1" i="1" baseline="-25000" dirty="0" err="1" smtClean="0">
                <a:sym typeface="Symbol"/>
              </a:rPr>
              <a:t>f,</a:t>
            </a:r>
            <a:r>
              <a:rPr lang="en-US" sz="3200" b="1" i="1" baseline="-25000" dirty="0" err="1" smtClean="0">
                <a:solidFill>
                  <a:srgbClr val="FF0000"/>
                </a:solidFill>
                <a:sym typeface="Symbol"/>
              </a:rPr>
              <a:t>y</a:t>
            </a:r>
            <a:r>
              <a:rPr lang="en-US" sz="3200" b="1" i="1" baseline="-25000" dirty="0" smtClean="0">
                <a:sym typeface="Symbol"/>
              </a:rPr>
              <a:t> </a:t>
            </a:r>
            <a:r>
              <a:rPr lang="en-US" sz="3200" dirty="0" smtClean="0">
                <a:sym typeface="Symbol"/>
              </a:rPr>
              <a:t>R(</a:t>
            </a:r>
            <a:r>
              <a:rPr lang="en-US" sz="3200" dirty="0" smtClean="0">
                <a:solidFill>
                  <a:srgbClr val="FF0000"/>
                </a:solidFill>
                <a:sym typeface="Symbol"/>
              </a:rPr>
              <a:t>y</a:t>
            </a:r>
            <a:r>
              <a:rPr lang="en-US" sz="3200" dirty="0" smtClean="0">
                <a:sym typeface="Symbol"/>
              </a:rPr>
              <a:t>)]](b) </a:t>
            </a:r>
          </a:p>
          <a:p>
            <a:pPr marL="384175" lvl="1" indent="-384175">
              <a:buNone/>
            </a:pPr>
            <a:endParaRPr lang="en-US" sz="3600" dirty="0" smtClean="0"/>
          </a:p>
        </p:txBody>
      </p:sp>
      <p:cxnSp>
        <p:nvCxnSpPr>
          <p:cNvPr id="11" name="Straight Connector 10"/>
          <p:cNvCxnSpPr/>
          <p:nvPr/>
        </p:nvCxnSpPr>
        <p:spPr>
          <a:xfrm flipV="1">
            <a:off x="861391" y="5049078"/>
            <a:ext cx="6400800" cy="11926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828800" y="5035826"/>
            <a:ext cx="5181600" cy="133847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FFP(PL): basic results</a:t>
            </a:r>
            <a:endParaRPr lang="en-US" sz="4400" dirty="0"/>
          </a:p>
        </p:txBody>
      </p:sp>
      <p:sp>
        <p:nvSpPr>
          <p:cNvPr id="3" name="Content Placeholder 2"/>
          <p:cNvSpPr>
            <a:spLocks noGrp="1"/>
          </p:cNvSpPr>
          <p:nvPr>
            <p:ph idx="1"/>
          </p:nvPr>
        </p:nvSpPr>
        <p:spPr>
          <a:xfrm>
            <a:off x="261731" y="1293606"/>
            <a:ext cx="8382000" cy="4824398"/>
          </a:xfrm>
        </p:spPr>
        <p:txBody>
          <a:bodyPr/>
          <a:lstStyle/>
          <a:p>
            <a:r>
              <a:rPr lang="en-US" dirty="0" smtClean="0"/>
              <a:t>From LTL to FFP(PL)</a:t>
            </a:r>
          </a:p>
          <a:p>
            <a:endParaRPr lang="en-US" dirty="0" smtClean="0"/>
          </a:p>
          <a:p>
            <a:pPr lvl="1">
              <a:buNone/>
            </a:pPr>
            <a:r>
              <a:rPr lang="en-US" sz="2400" dirty="0" smtClean="0">
                <a:sym typeface="Symbol"/>
              </a:rPr>
              <a:t>P 		           	</a:t>
            </a:r>
            <a:r>
              <a:rPr lang="en-US" sz="3600" i="1" baseline="-25000" dirty="0" err="1" smtClean="0">
                <a:sym typeface="Symbol"/>
              </a:rPr>
              <a:t>f,x</a:t>
            </a:r>
            <a:r>
              <a:rPr lang="en-US" sz="2400" dirty="0" smtClean="0">
                <a:sym typeface="Symbol"/>
              </a:rPr>
              <a:t></a:t>
            </a:r>
            <a:r>
              <a:rPr lang="en-US" sz="2400" i="1" baseline="-25000" dirty="0" smtClean="0">
                <a:sym typeface="Symbol"/>
              </a:rPr>
              <a:t> </a:t>
            </a:r>
            <a:r>
              <a:rPr lang="en-US" sz="3600" i="1" baseline="-25000" dirty="0" err="1" smtClean="0">
                <a:sym typeface="Symbol"/>
              </a:rPr>
              <a:t>f,x</a:t>
            </a:r>
            <a:r>
              <a:rPr lang="en-US" sz="2400" i="1" baseline="-25000" dirty="0" smtClean="0">
                <a:sym typeface="Symbol"/>
              </a:rPr>
              <a:t> </a:t>
            </a:r>
            <a:r>
              <a:rPr lang="en-US" sz="2400" dirty="0" smtClean="0">
                <a:sym typeface="Symbol"/>
              </a:rPr>
              <a:t>P(</a:t>
            </a:r>
            <a:r>
              <a:rPr lang="en-US" sz="2400" i="1" dirty="0" smtClean="0">
                <a:sym typeface="Symbol"/>
              </a:rPr>
              <a:t>f</a:t>
            </a:r>
            <a:r>
              <a:rPr lang="en-US" sz="2400" dirty="0" smtClean="0">
                <a:sym typeface="Symbol"/>
              </a:rPr>
              <a:t>(</a:t>
            </a:r>
            <a:r>
              <a:rPr lang="en-US" sz="2400" i="1" dirty="0" smtClean="0">
                <a:sym typeface="Symbol"/>
              </a:rPr>
              <a:t>x</a:t>
            </a:r>
            <a:r>
              <a:rPr lang="en-US" sz="2400" dirty="0" smtClean="0">
                <a:sym typeface="Symbol"/>
              </a:rPr>
              <a:t>))(anchor)</a:t>
            </a:r>
            <a:endParaRPr lang="en-US" dirty="0" smtClean="0"/>
          </a:p>
          <a:p>
            <a:pPr>
              <a:buNone/>
            </a:pPr>
            <a:endParaRPr lang="en-US" dirty="0" smtClean="0"/>
          </a:p>
          <a:p>
            <a:r>
              <a:rPr lang="en-US" dirty="0" smtClean="0"/>
              <a:t>From FFP(PL) to LTL</a:t>
            </a:r>
          </a:p>
          <a:p>
            <a:endParaRPr lang="en-US" dirty="0" smtClean="0"/>
          </a:p>
          <a:p>
            <a:pPr marL="384175" lvl="1" indent="-384175">
              <a:buNone/>
            </a:pPr>
            <a:r>
              <a:rPr lang="en-US" dirty="0" smtClean="0"/>
              <a:t>	</a:t>
            </a:r>
            <a:r>
              <a:rPr lang="en-US" sz="2400" dirty="0" smtClean="0">
                <a:sym typeface="Symbol"/>
              </a:rPr>
              <a:t> </a:t>
            </a:r>
            <a:r>
              <a:rPr lang="en-US" sz="2400" dirty="0" smtClean="0">
                <a:solidFill>
                  <a:schemeClr val="accent4">
                    <a:lumMod val="50000"/>
                  </a:schemeClr>
                </a:solidFill>
                <a:sym typeface="Symbol"/>
              </a:rPr>
              <a:t></a:t>
            </a:r>
            <a:r>
              <a:rPr lang="en-US" sz="3600" i="1" baseline="-25000" dirty="0" err="1" smtClean="0">
                <a:solidFill>
                  <a:schemeClr val="accent4">
                    <a:lumMod val="50000"/>
                  </a:schemeClr>
                </a:solidFill>
                <a:sym typeface="Symbol"/>
              </a:rPr>
              <a:t>f,x</a:t>
            </a:r>
            <a:r>
              <a:rPr lang="en-US" sz="2400" i="1" baseline="-25000" dirty="0" smtClean="0">
                <a:solidFill>
                  <a:schemeClr val="accent4">
                    <a:lumMod val="50000"/>
                  </a:schemeClr>
                </a:solidFill>
                <a:sym typeface="Symbol"/>
              </a:rPr>
              <a:t> </a:t>
            </a:r>
            <a:r>
              <a:rPr lang="en-US" sz="2400" dirty="0" smtClean="0">
                <a:solidFill>
                  <a:schemeClr val="accent4">
                    <a:lumMod val="50000"/>
                  </a:schemeClr>
                </a:solidFill>
                <a:sym typeface="Symbol"/>
              </a:rPr>
              <a:t>P(</a:t>
            </a:r>
            <a:r>
              <a:rPr lang="en-US" sz="2400" i="1" dirty="0" smtClean="0">
                <a:solidFill>
                  <a:schemeClr val="accent4">
                    <a:lumMod val="50000"/>
                  </a:schemeClr>
                </a:solidFill>
                <a:sym typeface="Symbol"/>
              </a:rPr>
              <a:t>f</a:t>
            </a:r>
            <a:r>
              <a:rPr lang="en-US" sz="2400" dirty="0" smtClean="0">
                <a:solidFill>
                  <a:schemeClr val="accent4">
                    <a:lumMod val="50000"/>
                  </a:schemeClr>
                </a:solidFill>
                <a:sym typeface="Symbol"/>
              </a:rPr>
              <a:t>(</a:t>
            </a:r>
            <a:r>
              <a:rPr lang="en-US" sz="2400" i="1" dirty="0" smtClean="0">
                <a:solidFill>
                  <a:schemeClr val="accent4">
                    <a:lumMod val="50000"/>
                  </a:schemeClr>
                </a:solidFill>
                <a:sym typeface="Symbol"/>
              </a:rPr>
              <a:t>x</a:t>
            </a:r>
            <a:r>
              <a:rPr lang="en-US" sz="2400" dirty="0" smtClean="0">
                <a:solidFill>
                  <a:schemeClr val="accent4">
                    <a:lumMod val="50000"/>
                  </a:schemeClr>
                </a:solidFill>
                <a:sym typeface="Symbol"/>
              </a:rPr>
              <a:t>))(a) </a:t>
            </a:r>
            <a:r>
              <a:rPr lang="en-US" sz="2400" dirty="0" smtClean="0">
                <a:sym typeface="Symbol"/>
              </a:rPr>
              <a:t> </a:t>
            </a:r>
            <a:r>
              <a:rPr lang="en-US" sz="2400" dirty="0" smtClean="0">
                <a:solidFill>
                  <a:srgbClr val="C00000"/>
                </a:solidFill>
                <a:sym typeface="Symbol"/>
              </a:rPr>
              <a:t></a:t>
            </a:r>
            <a:r>
              <a:rPr lang="en-US" sz="2400" i="1" baseline="-25000" dirty="0" smtClean="0">
                <a:solidFill>
                  <a:srgbClr val="C00000"/>
                </a:solidFill>
                <a:sym typeface="Symbol"/>
              </a:rPr>
              <a:t> </a:t>
            </a:r>
            <a:r>
              <a:rPr lang="en-US" sz="3600" i="1" baseline="-25000" dirty="0" err="1" smtClean="0">
                <a:solidFill>
                  <a:srgbClr val="C00000"/>
                </a:solidFill>
                <a:sym typeface="Symbol"/>
              </a:rPr>
              <a:t>f,x</a:t>
            </a:r>
            <a:r>
              <a:rPr lang="en-US" sz="2400" i="1" baseline="-25000" dirty="0" smtClean="0">
                <a:solidFill>
                  <a:srgbClr val="C00000"/>
                </a:solidFill>
                <a:sym typeface="Symbol"/>
              </a:rPr>
              <a:t> </a:t>
            </a:r>
            <a:r>
              <a:rPr lang="en-US" sz="2400" dirty="0" smtClean="0">
                <a:solidFill>
                  <a:srgbClr val="C00000"/>
                </a:solidFill>
                <a:sym typeface="Symbol"/>
              </a:rPr>
              <a:t>P(</a:t>
            </a:r>
            <a:r>
              <a:rPr lang="en-US" sz="2400" i="1" dirty="0" smtClean="0">
                <a:solidFill>
                  <a:srgbClr val="C00000"/>
                </a:solidFill>
                <a:sym typeface="Symbol"/>
              </a:rPr>
              <a:t>x</a:t>
            </a:r>
            <a:r>
              <a:rPr lang="en-US" sz="2400" dirty="0" smtClean="0">
                <a:solidFill>
                  <a:srgbClr val="C00000"/>
                </a:solidFill>
                <a:sym typeface="Symbol"/>
              </a:rPr>
              <a:t>)(b) </a:t>
            </a:r>
            <a:r>
              <a:rPr lang="en-US" sz="2400" dirty="0" smtClean="0">
                <a:sym typeface="Symbol"/>
              </a:rPr>
              <a:t>	           </a:t>
            </a:r>
            <a:r>
              <a:rPr lang="en-US" sz="2400" dirty="0" smtClean="0">
                <a:solidFill>
                  <a:schemeClr val="accent4">
                    <a:lumMod val="50000"/>
                  </a:schemeClr>
                </a:solidFill>
                <a:sym typeface="Symbol"/>
              </a:rPr>
              <a:t>P</a:t>
            </a:r>
            <a:r>
              <a:rPr lang="en-US" sz="3600" i="1" baseline="-25000" dirty="0" smtClean="0">
                <a:solidFill>
                  <a:schemeClr val="accent4">
                    <a:lumMod val="50000"/>
                  </a:schemeClr>
                </a:solidFill>
                <a:sym typeface="Symbol"/>
              </a:rPr>
              <a:t>a</a:t>
            </a:r>
            <a:r>
              <a:rPr lang="en-US" sz="2400" i="1" baseline="-25000" dirty="0" smtClean="0">
                <a:solidFill>
                  <a:schemeClr val="accent4">
                    <a:lumMod val="50000"/>
                  </a:schemeClr>
                </a:solidFill>
                <a:sym typeface="Symbol"/>
              </a:rPr>
              <a:t> </a:t>
            </a:r>
            <a:r>
              <a:rPr lang="en-US" sz="2400" dirty="0" smtClean="0">
                <a:sym typeface="Symbol"/>
              </a:rPr>
              <a:t> </a:t>
            </a:r>
            <a:r>
              <a:rPr lang="en-US" sz="2400" dirty="0" smtClean="0">
                <a:solidFill>
                  <a:srgbClr val="C00000"/>
                </a:solidFill>
                <a:sym typeface="Symbol"/>
              </a:rPr>
              <a:t></a:t>
            </a:r>
            <a:r>
              <a:rPr lang="en-US" sz="2400" i="1" baseline="-25000" dirty="0" smtClean="0">
                <a:solidFill>
                  <a:srgbClr val="C00000"/>
                </a:solidFill>
                <a:sym typeface="Symbol"/>
              </a:rPr>
              <a:t> </a:t>
            </a:r>
            <a:r>
              <a:rPr lang="en-US" sz="2400" dirty="0" err="1" smtClean="0">
                <a:solidFill>
                  <a:srgbClr val="C00000"/>
                </a:solidFill>
                <a:sym typeface="Symbol"/>
              </a:rPr>
              <a:t>P</a:t>
            </a:r>
            <a:r>
              <a:rPr lang="en-US" sz="3600" i="1" baseline="-25000" dirty="0" err="1" smtClean="0">
                <a:solidFill>
                  <a:srgbClr val="C00000"/>
                </a:solidFill>
                <a:sym typeface="Symbol"/>
              </a:rPr>
              <a:t>b</a:t>
            </a:r>
            <a:endParaRPr lang="en-US" sz="3600" dirty="0" smtClean="0">
              <a:solidFill>
                <a:srgbClr val="C00000"/>
              </a:solidFill>
            </a:endParaRPr>
          </a:p>
          <a:p>
            <a:pPr>
              <a:buNone/>
            </a:pPr>
            <a:endParaRPr lang="en-US" dirty="0" smtClean="0"/>
          </a:p>
          <a:p>
            <a:r>
              <a:rPr lang="en-US" dirty="0" smtClean="0"/>
              <a:t>Complexity(FFP(PL)) = Complexity(</a:t>
            </a:r>
            <a:r>
              <a:rPr lang="en-US" dirty="0" err="1" smtClean="0"/>
              <a:t>pLTL</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420756" y="1479127"/>
            <a:ext cx="8382000" cy="5189113"/>
          </a:xfrm>
        </p:spPr>
        <p:txBody>
          <a:bodyPr/>
          <a:lstStyle/>
          <a:p>
            <a:pPr marL="384175" lvl="1" indent="-384175">
              <a:buNone/>
            </a:pPr>
            <a:endParaRPr lang="en-US" dirty="0" smtClean="0"/>
          </a:p>
          <a:p>
            <a:r>
              <a:rPr lang="en-US" dirty="0" smtClean="0"/>
              <a:t>Linear Functional Fixed-Point Logic (FFP)</a:t>
            </a:r>
          </a:p>
          <a:p>
            <a:endParaRPr lang="en-US" dirty="0" smtClean="0"/>
          </a:p>
          <a:p>
            <a:r>
              <a:rPr lang="en-US" dirty="0" smtClean="0"/>
              <a:t>Complexity results for FFP:</a:t>
            </a:r>
          </a:p>
          <a:p>
            <a:pPr lvl="1"/>
            <a:r>
              <a:rPr lang="en-US" dirty="0" smtClean="0"/>
              <a:t>FFP(Propositional) – 		      </a:t>
            </a:r>
            <a:r>
              <a:rPr lang="en-US" sz="2400" dirty="0" smtClean="0"/>
              <a:t>PSPACE/NP</a:t>
            </a:r>
            <a:endParaRPr lang="en-US" dirty="0" smtClean="0"/>
          </a:p>
          <a:p>
            <a:pPr lvl="1"/>
            <a:r>
              <a:rPr lang="en-US" dirty="0" smtClean="0"/>
              <a:t>FFP(Linear/Equalities) – 		  </a:t>
            </a:r>
            <a:r>
              <a:rPr lang="en-US" sz="2400" dirty="0" smtClean="0"/>
              <a:t>PSPACE</a:t>
            </a:r>
          </a:p>
          <a:p>
            <a:pPr lvl="2"/>
            <a:r>
              <a:rPr lang="en-US" dirty="0" smtClean="0"/>
              <a:t>By a reduction to LTL</a:t>
            </a:r>
          </a:p>
          <a:p>
            <a:pPr lvl="1"/>
            <a:r>
              <a:rPr lang="en-US" dirty="0" smtClean="0"/>
              <a:t>FFP(Non-linear)– </a:t>
            </a:r>
            <a:r>
              <a:rPr lang="en-US" sz="2400" dirty="0" smtClean="0"/>
              <a:t>NEXPTIME hard/</a:t>
            </a:r>
            <a:r>
              <a:rPr lang="en-US" sz="2400" dirty="0" err="1" smtClean="0"/>
              <a:t>undecidable</a:t>
            </a:r>
            <a:endParaRPr lang="en-US" sz="2400" dirty="0" smtClean="0"/>
          </a:p>
          <a:p>
            <a:pPr lvl="1"/>
            <a:endParaRPr lang="en-US" dirty="0" smtClean="0"/>
          </a:p>
          <a:p>
            <a:r>
              <a:rPr lang="en-US" dirty="0" smtClean="0"/>
              <a:t>Integrating FFP with an SMT solver (Z3)</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FFP(Equalities): </a:t>
            </a:r>
            <a:r>
              <a:rPr lang="en-US" sz="3600" dirty="0" smtClean="0"/>
              <a:t>propositions and equalities</a:t>
            </a:r>
            <a:endParaRPr lang="en-US" sz="4400" dirty="0"/>
          </a:p>
        </p:txBody>
      </p:sp>
      <p:sp>
        <p:nvSpPr>
          <p:cNvPr id="23" name="TextBox 22"/>
          <p:cNvSpPr txBox="1"/>
          <p:nvPr/>
        </p:nvSpPr>
        <p:spPr>
          <a:xfrm>
            <a:off x="808384" y="2385394"/>
            <a:ext cx="982961" cy="830997"/>
          </a:xfrm>
          <a:prstGeom prst="rect">
            <a:avLst/>
          </a:prstGeom>
          <a:noFill/>
        </p:spPr>
        <p:txBody>
          <a:bodyPr wrap="none" rtlCol="0">
            <a:spAutoFit/>
          </a:bodyPr>
          <a:lstStyle/>
          <a:p>
            <a:r>
              <a:rPr lang="en-US" sz="2400" i="1" dirty="0" smtClean="0">
                <a:solidFill>
                  <a:schemeClr val="bg1"/>
                </a:solidFill>
              </a:rPr>
              <a:t>     f</a:t>
            </a:r>
          </a:p>
          <a:p>
            <a:r>
              <a:rPr lang="en-US" sz="2400" dirty="0" smtClean="0">
                <a:solidFill>
                  <a:schemeClr val="bg1"/>
                </a:solidFill>
                <a:effectLst>
                  <a:outerShdw blurRad="38100" dist="38100" dir="2700000" algn="tl">
                    <a:srgbClr val="000000">
                      <a:alpha val="43137"/>
                    </a:srgbClr>
                  </a:outerShdw>
                </a:effectLst>
                <a:latin typeface="Segoe" pitchFamily="34" charset="0"/>
                <a:sym typeface="Symbol"/>
              </a:rPr>
              <a:t>u  v</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0" name="Flowchart: Connector 29"/>
          <p:cNvSpPr/>
          <p:nvPr/>
        </p:nvSpPr>
        <p:spPr bwMode="auto">
          <a:xfrm>
            <a:off x="3850634" y="267693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Flowchart: Connector 8"/>
          <p:cNvSpPr/>
          <p:nvPr/>
        </p:nvSpPr>
        <p:spPr bwMode="auto">
          <a:xfrm>
            <a:off x="4738517" y="265043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ight Arrow 31"/>
          <p:cNvSpPr/>
          <p:nvPr/>
        </p:nvSpPr>
        <p:spPr bwMode="auto">
          <a:xfrm>
            <a:off x="4314468" y="283596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Flowchart: Connector 32"/>
          <p:cNvSpPr/>
          <p:nvPr/>
        </p:nvSpPr>
        <p:spPr bwMode="auto">
          <a:xfrm>
            <a:off x="2916353" y="268355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a:t>
            </a:r>
          </a:p>
        </p:txBody>
      </p:sp>
      <p:sp>
        <p:nvSpPr>
          <p:cNvPr id="34" name="Right Arrow 33"/>
          <p:cNvSpPr/>
          <p:nvPr/>
        </p:nvSpPr>
        <p:spPr bwMode="auto">
          <a:xfrm>
            <a:off x="3406694" y="282934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ight Arrow 34"/>
          <p:cNvSpPr/>
          <p:nvPr/>
        </p:nvSpPr>
        <p:spPr bwMode="auto">
          <a:xfrm>
            <a:off x="5208990" y="281608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Flowchart: Connector 8"/>
          <p:cNvSpPr/>
          <p:nvPr/>
        </p:nvSpPr>
        <p:spPr bwMode="auto">
          <a:xfrm>
            <a:off x="5659543" y="26835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p>
        </p:txBody>
      </p:sp>
      <p:sp>
        <p:nvSpPr>
          <p:cNvPr id="37" name="Flowchart: Connector 8"/>
          <p:cNvSpPr/>
          <p:nvPr/>
        </p:nvSpPr>
        <p:spPr bwMode="auto">
          <a:xfrm>
            <a:off x="6560691" y="264380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ight Arrow 37"/>
          <p:cNvSpPr/>
          <p:nvPr/>
        </p:nvSpPr>
        <p:spPr bwMode="auto">
          <a:xfrm>
            <a:off x="6136642" y="282934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TextBox 39"/>
          <p:cNvSpPr txBox="1"/>
          <p:nvPr/>
        </p:nvSpPr>
        <p:spPr>
          <a:xfrm>
            <a:off x="3459702" y="3014870"/>
            <a:ext cx="248786" cy="369332"/>
          </a:xfrm>
          <a:prstGeom prst="rect">
            <a:avLst/>
          </a:prstGeom>
          <a:noFill/>
        </p:spPr>
        <p:txBody>
          <a:bodyPr wrap="none" rtlCol="0">
            <a:spAutoFit/>
          </a:bodyPr>
          <a:lstStyle/>
          <a:p>
            <a:r>
              <a:rPr lang="en-US" i="1" dirty="0" smtClean="0">
                <a:solidFill>
                  <a:schemeClr val="bg1"/>
                </a:solidFill>
              </a:rPr>
              <a:t>f</a:t>
            </a:r>
          </a:p>
        </p:txBody>
      </p:sp>
      <p:sp>
        <p:nvSpPr>
          <p:cNvPr id="41" name="TextBox 40"/>
          <p:cNvSpPr txBox="1"/>
          <p:nvPr/>
        </p:nvSpPr>
        <p:spPr>
          <a:xfrm>
            <a:off x="4367475" y="3021497"/>
            <a:ext cx="248786" cy="369332"/>
          </a:xfrm>
          <a:prstGeom prst="rect">
            <a:avLst/>
          </a:prstGeom>
          <a:noFill/>
        </p:spPr>
        <p:txBody>
          <a:bodyPr wrap="none" rtlCol="0">
            <a:spAutoFit/>
          </a:bodyPr>
          <a:lstStyle/>
          <a:p>
            <a:r>
              <a:rPr lang="en-US" i="1" dirty="0" smtClean="0">
                <a:solidFill>
                  <a:schemeClr val="bg1"/>
                </a:solidFill>
              </a:rPr>
              <a:t>f</a:t>
            </a:r>
          </a:p>
        </p:txBody>
      </p:sp>
      <p:sp>
        <p:nvSpPr>
          <p:cNvPr id="42" name="TextBox 41"/>
          <p:cNvSpPr txBox="1"/>
          <p:nvPr/>
        </p:nvSpPr>
        <p:spPr>
          <a:xfrm>
            <a:off x="5268624" y="3021497"/>
            <a:ext cx="248786" cy="369332"/>
          </a:xfrm>
          <a:prstGeom prst="rect">
            <a:avLst/>
          </a:prstGeom>
          <a:noFill/>
        </p:spPr>
        <p:txBody>
          <a:bodyPr wrap="none" rtlCol="0">
            <a:spAutoFit/>
          </a:bodyPr>
          <a:lstStyle/>
          <a:p>
            <a:r>
              <a:rPr lang="en-US" i="1" dirty="0" smtClean="0">
                <a:solidFill>
                  <a:schemeClr val="bg1"/>
                </a:solidFill>
              </a:rPr>
              <a:t>f</a:t>
            </a:r>
          </a:p>
        </p:txBody>
      </p:sp>
      <p:sp>
        <p:nvSpPr>
          <p:cNvPr id="43" name="TextBox 42"/>
          <p:cNvSpPr txBox="1"/>
          <p:nvPr/>
        </p:nvSpPr>
        <p:spPr>
          <a:xfrm>
            <a:off x="6236032" y="3008244"/>
            <a:ext cx="248786" cy="369332"/>
          </a:xfrm>
          <a:prstGeom prst="rect">
            <a:avLst/>
          </a:prstGeom>
          <a:noFill/>
        </p:spPr>
        <p:txBody>
          <a:bodyPr wrap="none" rtlCol="0">
            <a:spAutoFit/>
          </a:bodyPr>
          <a:lstStyle/>
          <a:p>
            <a:r>
              <a:rPr lang="en-US" i="1" dirty="0" smtClean="0">
                <a:solidFill>
                  <a:schemeClr val="bg1"/>
                </a:solidFill>
              </a:rPr>
              <a:t>f</a:t>
            </a:r>
          </a:p>
        </p:txBody>
      </p:sp>
      <p:sp>
        <p:nvSpPr>
          <p:cNvPr id="44" name="TextBox 43"/>
          <p:cNvSpPr txBox="1"/>
          <p:nvPr/>
        </p:nvSpPr>
        <p:spPr>
          <a:xfrm>
            <a:off x="5811963" y="1762540"/>
            <a:ext cx="248786" cy="369332"/>
          </a:xfrm>
          <a:prstGeom prst="rect">
            <a:avLst/>
          </a:prstGeom>
          <a:noFill/>
        </p:spPr>
        <p:txBody>
          <a:bodyPr wrap="none" rtlCol="0">
            <a:spAutoFit/>
          </a:bodyPr>
          <a:lstStyle/>
          <a:p>
            <a:r>
              <a:rPr lang="en-US" i="1" dirty="0" smtClean="0">
                <a:solidFill>
                  <a:schemeClr val="bg1"/>
                </a:solidFill>
              </a:rPr>
              <a:t>f</a:t>
            </a:r>
          </a:p>
        </p:txBody>
      </p:sp>
      <p:sp>
        <p:nvSpPr>
          <p:cNvPr id="45" name="Curved Up Arrow 44"/>
          <p:cNvSpPr/>
          <p:nvPr/>
        </p:nvSpPr>
        <p:spPr bwMode="auto">
          <a:xfrm rot="10800000">
            <a:off x="4876800" y="2186621"/>
            <a:ext cx="1912015" cy="46220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a:xfrm>
            <a:off x="2732791" y="3973204"/>
            <a:ext cx="3366434" cy="193899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dirty="0" smtClean="0">
                <a:solidFill>
                  <a:schemeClr val="bg1"/>
                </a:solidFill>
                <a:sym typeface="Symbol"/>
              </a:rPr>
              <a:t>[True </a:t>
            </a:r>
            <a:r>
              <a:rPr lang="en-US" sz="2400" b="1" dirty="0" smtClean="0">
                <a:solidFill>
                  <a:schemeClr val="bg1"/>
                </a:solidFill>
                <a:sym typeface="Symbol"/>
              </a:rPr>
              <a:t>Until</a:t>
            </a:r>
            <a:r>
              <a:rPr lang="en-US" sz="2400" i="1" baseline="-25000" dirty="0" smtClean="0">
                <a:solidFill>
                  <a:schemeClr val="bg1"/>
                </a:solidFill>
                <a:sym typeface="Symbol"/>
              </a:rPr>
              <a:t> </a:t>
            </a:r>
            <a:r>
              <a:rPr lang="en-US" sz="2400" i="1" baseline="-25000" dirty="0" err="1" smtClean="0">
                <a:solidFill>
                  <a:schemeClr val="bg1"/>
                </a:solidFill>
                <a:sym typeface="Symbol"/>
              </a:rPr>
              <a:t>f,x</a:t>
            </a:r>
            <a:r>
              <a:rPr lang="en-US" sz="2400" i="1" baseline="-25000" dirty="0" smtClean="0">
                <a:solidFill>
                  <a:schemeClr val="bg1"/>
                </a:solidFill>
                <a:sym typeface="Symbol"/>
              </a:rPr>
              <a:t> </a:t>
            </a:r>
            <a:r>
              <a:rPr lang="en-US" sz="2400" i="1" dirty="0" smtClean="0">
                <a:solidFill>
                  <a:schemeClr val="bg1"/>
                </a:solidFill>
                <a:sym typeface="Symbol"/>
              </a:rPr>
              <a:t>x = v</a:t>
            </a:r>
            <a:r>
              <a:rPr lang="en-US" sz="2400" dirty="0" smtClean="0">
                <a:solidFill>
                  <a:schemeClr val="bg1"/>
                </a:solidFill>
                <a:sym typeface="Symbol"/>
              </a:rPr>
              <a:t>](u)   </a:t>
            </a:r>
          </a:p>
          <a:p>
            <a:endParaRPr lang="en-US" sz="2400" dirty="0" smtClean="0">
              <a:solidFill>
                <a:schemeClr val="bg1"/>
              </a:solidFill>
              <a:sym typeface="Symbol"/>
            </a:endParaRPr>
          </a:p>
          <a:p>
            <a:r>
              <a:rPr lang="en-US" sz="2400" dirty="0" smtClean="0">
                <a:solidFill>
                  <a:schemeClr val="bg1"/>
                </a:solidFill>
                <a:sym typeface="Symbol"/>
              </a:rPr>
              <a:t>	</a:t>
            </a:r>
            <a:r>
              <a:rPr lang="en-US" sz="2400" dirty="0" smtClean="0">
                <a:solidFill>
                  <a:schemeClr val="bg1"/>
                </a:solidFill>
                <a:sym typeface="Wingdings" pitchFamily="2" charset="2"/>
              </a:rPr>
              <a:t> </a:t>
            </a:r>
          </a:p>
          <a:p>
            <a:endParaRPr lang="en-US" sz="2400" dirty="0" smtClean="0">
              <a:solidFill>
                <a:schemeClr val="bg1"/>
              </a:solidFill>
              <a:sym typeface="Wingdings" pitchFamily="2" charset="2"/>
            </a:endParaRPr>
          </a:p>
          <a:p>
            <a:r>
              <a:rPr lang="en-US" sz="2400" dirty="0" smtClean="0">
                <a:solidFill>
                  <a:schemeClr val="bg1"/>
                </a:solidFill>
                <a:sym typeface="Wingdings" pitchFamily="2" charset="2"/>
              </a:rPr>
              <a:t>     </a:t>
            </a:r>
            <a:r>
              <a:rPr lang="en-US" sz="2400" dirty="0" smtClean="0">
                <a:solidFill>
                  <a:schemeClr val="bg1"/>
                </a:solidFill>
                <a:sym typeface="Symbol"/>
              </a:rPr>
              <a:t></a:t>
            </a:r>
            <a:r>
              <a:rPr lang="en-US" sz="3600" i="1" baseline="-25000" dirty="0" err="1" smtClean="0">
                <a:solidFill>
                  <a:schemeClr val="bg1"/>
                </a:solidFill>
                <a:sym typeface="Symbol"/>
              </a:rPr>
              <a:t>f,x</a:t>
            </a:r>
            <a:r>
              <a:rPr lang="en-US" sz="2400" i="1" baseline="-25000" dirty="0" smtClean="0">
                <a:solidFill>
                  <a:schemeClr val="bg1"/>
                </a:solidFill>
                <a:sym typeface="Symbol"/>
              </a:rPr>
              <a:t> </a:t>
            </a:r>
            <a:r>
              <a:rPr lang="en-US" sz="2400" dirty="0" smtClean="0">
                <a:solidFill>
                  <a:schemeClr val="bg1"/>
                </a:solidFill>
                <a:sym typeface="Symbol"/>
              </a:rPr>
              <a:t>(</a:t>
            </a:r>
            <a:r>
              <a:rPr lang="en-US" sz="2400" i="1" dirty="0" smtClean="0">
                <a:solidFill>
                  <a:schemeClr val="bg1"/>
                </a:solidFill>
                <a:sym typeface="Symbol"/>
              </a:rPr>
              <a:t>x = v</a:t>
            </a:r>
            <a:r>
              <a:rPr lang="en-US" sz="2400" dirty="0" smtClean="0">
                <a:solidFill>
                  <a:schemeClr val="bg1"/>
                </a:solidFill>
                <a:sym typeface="Symbol"/>
              </a:rPr>
              <a:t>)(u) </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FFP(E): propositions and equalities</a:t>
            </a:r>
            <a:endParaRPr lang="en-US" sz="4400" dirty="0"/>
          </a:p>
        </p:txBody>
      </p:sp>
      <p:sp>
        <p:nvSpPr>
          <p:cNvPr id="23" name="TextBox 22"/>
          <p:cNvSpPr txBox="1"/>
          <p:nvPr/>
        </p:nvSpPr>
        <p:spPr>
          <a:xfrm>
            <a:off x="742123" y="2266122"/>
            <a:ext cx="982961" cy="1200329"/>
          </a:xfrm>
          <a:prstGeom prst="rect">
            <a:avLst/>
          </a:prstGeom>
          <a:noFill/>
        </p:spPr>
        <p:txBody>
          <a:bodyPr wrap="none" rtlCol="0">
            <a:spAutoFit/>
          </a:bodyPr>
          <a:lstStyle/>
          <a:p>
            <a:r>
              <a:rPr lang="en-US" sz="2400" i="1" dirty="0" smtClean="0">
                <a:solidFill>
                  <a:schemeClr val="bg1"/>
                </a:solidFill>
              </a:rPr>
              <a:t>     f</a:t>
            </a:r>
          </a:p>
          <a:p>
            <a:r>
              <a:rPr lang="en-US" sz="2400" dirty="0" smtClean="0">
                <a:solidFill>
                  <a:schemeClr val="bg1"/>
                </a:solidFill>
                <a:effectLst>
                  <a:outerShdw blurRad="38100" dist="38100" dir="2700000" algn="tl">
                    <a:srgbClr val="000000">
                      <a:alpha val="43137"/>
                    </a:srgbClr>
                  </a:outerShdw>
                </a:effectLst>
                <a:latin typeface="Segoe" pitchFamily="34" charset="0"/>
                <a:sym typeface="Symbol"/>
              </a:rPr>
              <a:t>u  v</a:t>
            </a:r>
            <a:endParaRPr lang="en-US" sz="2400" dirty="0" smtClean="0">
              <a:solidFill>
                <a:schemeClr val="bg1"/>
              </a:solidFill>
              <a:effectLst>
                <a:outerShdw blurRad="38100" dist="38100" dir="2700000" algn="tl">
                  <a:srgbClr val="000000">
                    <a:alpha val="43137"/>
                  </a:srgbClr>
                </a:outerShdw>
              </a:effectLst>
              <a:latin typeface="Segoe" pitchFamily="34" charset="0"/>
            </a:endParaRPr>
          </a:p>
          <a:p>
            <a:r>
              <a:rPr lang="en-US" sz="2400" i="1" dirty="0" smtClean="0">
                <a:solidFill>
                  <a:schemeClr val="bg1"/>
                </a:solidFill>
              </a:rPr>
              <a:t>    w</a:t>
            </a:r>
          </a:p>
        </p:txBody>
      </p:sp>
      <p:sp>
        <p:nvSpPr>
          <p:cNvPr id="30" name="Flowchart: Connector 29"/>
          <p:cNvSpPr/>
          <p:nvPr/>
        </p:nvSpPr>
        <p:spPr bwMode="auto">
          <a:xfrm>
            <a:off x="3850634" y="267693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Flowchart: Connector 8"/>
          <p:cNvSpPr/>
          <p:nvPr/>
        </p:nvSpPr>
        <p:spPr bwMode="auto">
          <a:xfrm>
            <a:off x="4738517" y="265043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ight Arrow 31"/>
          <p:cNvSpPr/>
          <p:nvPr/>
        </p:nvSpPr>
        <p:spPr bwMode="auto">
          <a:xfrm>
            <a:off x="4314468" y="283596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Flowchart: Connector 32"/>
          <p:cNvSpPr/>
          <p:nvPr/>
        </p:nvSpPr>
        <p:spPr bwMode="auto">
          <a:xfrm>
            <a:off x="2916353" y="268355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a:t>
            </a:r>
          </a:p>
        </p:txBody>
      </p:sp>
      <p:sp>
        <p:nvSpPr>
          <p:cNvPr id="34" name="Right Arrow 33"/>
          <p:cNvSpPr/>
          <p:nvPr/>
        </p:nvSpPr>
        <p:spPr bwMode="auto">
          <a:xfrm>
            <a:off x="3406694" y="282934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ight Arrow 34"/>
          <p:cNvSpPr/>
          <p:nvPr/>
        </p:nvSpPr>
        <p:spPr bwMode="auto">
          <a:xfrm>
            <a:off x="5208990" y="281608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Flowchart: Connector 8"/>
          <p:cNvSpPr/>
          <p:nvPr/>
        </p:nvSpPr>
        <p:spPr bwMode="auto">
          <a:xfrm>
            <a:off x="5659543" y="26835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p>
        </p:txBody>
      </p:sp>
      <p:sp>
        <p:nvSpPr>
          <p:cNvPr id="37" name="Flowchart: Connector 8"/>
          <p:cNvSpPr/>
          <p:nvPr/>
        </p:nvSpPr>
        <p:spPr bwMode="auto">
          <a:xfrm>
            <a:off x="6560691" y="264380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ight Arrow 37"/>
          <p:cNvSpPr/>
          <p:nvPr/>
        </p:nvSpPr>
        <p:spPr bwMode="auto">
          <a:xfrm>
            <a:off x="6136642" y="282934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Flowchart: Connector 8"/>
          <p:cNvSpPr/>
          <p:nvPr/>
        </p:nvSpPr>
        <p:spPr bwMode="auto">
          <a:xfrm>
            <a:off x="7481717" y="267693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a:t>
            </a:r>
          </a:p>
        </p:txBody>
      </p:sp>
      <p:sp>
        <p:nvSpPr>
          <p:cNvPr id="40" name="TextBox 39"/>
          <p:cNvSpPr txBox="1"/>
          <p:nvPr/>
        </p:nvSpPr>
        <p:spPr>
          <a:xfrm>
            <a:off x="3459702" y="3014870"/>
            <a:ext cx="248786" cy="369332"/>
          </a:xfrm>
          <a:prstGeom prst="rect">
            <a:avLst/>
          </a:prstGeom>
          <a:noFill/>
        </p:spPr>
        <p:txBody>
          <a:bodyPr wrap="none" rtlCol="0">
            <a:spAutoFit/>
          </a:bodyPr>
          <a:lstStyle/>
          <a:p>
            <a:r>
              <a:rPr lang="en-US" i="1" dirty="0" smtClean="0">
                <a:solidFill>
                  <a:schemeClr val="bg1"/>
                </a:solidFill>
              </a:rPr>
              <a:t>f</a:t>
            </a:r>
          </a:p>
        </p:txBody>
      </p:sp>
      <p:sp>
        <p:nvSpPr>
          <p:cNvPr id="41" name="TextBox 40"/>
          <p:cNvSpPr txBox="1"/>
          <p:nvPr/>
        </p:nvSpPr>
        <p:spPr>
          <a:xfrm>
            <a:off x="4367475" y="3021497"/>
            <a:ext cx="248786" cy="369332"/>
          </a:xfrm>
          <a:prstGeom prst="rect">
            <a:avLst/>
          </a:prstGeom>
          <a:noFill/>
        </p:spPr>
        <p:txBody>
          <a:bodyPr wrap="none" rtlCol="0">
            <a:spAutoFit/>
          </a:bodyPr>
          <a:lstStyle/>
          <a:p>
            <a:r>
              <a:rPr lang="en-US" i="1" dirty="0" smtClean="0">
                <a:solidFill>
                  <a:schemeClr val="bg1"/>
                </a:solidFill>
              </a:rPr>
              <a:t>f</a:t>
            </a:r>
          </a:p>
        </p:txBody>
      </p:sp>
      <p:sp>
        <p:nvSpPr>
          <p:cNvPr id="42" name="TextBox 41"/>
          <p:cNvSpPr txBox="1"/>
          <p:nvPr/>
        </p:nvSpPr>
        <p:spPr>
          <a:xfrm>
            <a:off x="5268624" y="3021497"/>
            <a:ext cx="248786" cy="369332"/>
          </a:xfrm>
          <a:prstGeom prst="rect">
            <a:avLst/>
          </a:prstGeom>
          <a:noFill/>
        </p:spPr>
        <p:txBody>
          <a:bodyPr wrap="none" rtlCol="0">
            <a:spAutoFit/>
          </a:bodyPr>
          <a:lstStyle/>
          <a:p>
            <a:r>
              <a:rPr lang="en-US" i="1" dirty="0" smtClean="0">
                <a:solidFill>
                  <a:schemeClr val="bg1"/>
                </a:solidFill>
              </a:rPr>
              <a:t>f</a:t>
            </a:r>
          </a:p>
        </p:txBody>
      </p:sp>
      <p:sp>
        <p:nvSpPr>
          <p:cNvPr id="43" name="TextBox 42"/>
          <p:cNvSpPr txBox="1"/>
          <p:nvPr/>
        </p:nvSpPr>
        <p:spPr>
          <a:xfrm>
            <a:off x="6236032" y="3008244"/>
            <a:ext cx="248786" cy="369332"/>
          </a:xfrm>
          <a:prstGeom prst="rect">
            <a:avLst/>
          </a:prstGeom>
          <a:noFill/>
        </p:spPr>
        <p:txBody>
          <a:bodyPr wrap="none" rtlCol="0">
            <a:spAutoFit/>
          </a:bodyPr>
          <a:lstStyle/>
          <a:p>
            <a:r>
              <a:rPr lang="en-US" i="1" dirty="0" smtClean="0">
                <a:solidFill>
                  <a:schemeClr val="bg1"/>
                </a:solidFill>
              </a:rPr>
              <a:t>f</a:t>
            </a:r>
          </a:p>
        </p:txBody>
      </p:sp>
      <p:sp>
        <p:nvSpPr>
          <p:cNvPr id="44" name="TextBox 43"/>
          <p:cNvSpPr txBox="1"/>
          <p:nvPr/>
        </p:nvSpPr>
        <p:spPr>
          <a:xfrm>
            <a:off x="5811963" y="1762540"/>
            <a:ext cx="248786" cy="369332"/>
          </a:xfrm>
          <a:prstGeom prst="rect">
            <a:avLst/>
          </a:prstGeom>
          <a:noFill/>
        </p:spPr>
        <p:txBody>
          <a:bodyPr wrap="none" rtlCol="0">
            <a:spAutoFit/>
          </a:bodyPr>
          <a:lstStyle/>
          <a:p>
            <a:r>
              <a:rPr lang="en-US" i="1" dirty="0" smtClean="0">
                <a:solidFill>
                  <a:schemeClr val="bg1"/>
                </a:solidFill>
              </a:rPr>
              <a:t>f</a:t>
            </a:r>
          </a:p>
        </p:txBody>
      </p:sp>
      <p:sp>
        <p:nvSpPr>
          <p:cNvPr id="45" name="Curved Up Arrow 44"/>
          <p:cNvSpPr/>
          <p:nvPr/>
        </p:nvSpPr>
        <p:spPr bwMode="auto">
          <a:xfrm rot="10800000">
            <a:off x="4876800" y="2186621"/>
            <a:ext cx="1912015" cy="46220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Curved Up Arrow 45"/>
          <p:cNvSpPr/>
          <p:nvPr/>
        </p:nvSpPr>
        <p:spPr bwMode="auto">
          <a:xfrm rot="10800000">
            <a:off x="5824331" y="2219752"/>
            <a:ext cx="1912015" cy="46220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6785998" y="1808923"/>
            <a:ext cx="248786" cy="369332"/>
          </a:xfrm>
          <a:prstGeom prst="rect">
            <a:avLst/>
          </a:prstGeom>
          <a:noFill/>
        </p:spPr>
        <p:txBody>
          <a:bodyPr wrap="none" rtlCol="0">
            <a:spAutoFit/>
          </a:bodyPr>
          <a:lstStyle/>
          <a:p>
            <a:r>
              <a:rPr lang="en-US" i="1" dirty="0" smtClean="0">
                <a:solidFill>
                  <a:schemeClr val="bg1"/>
                </a:solidFill>
              </a:rPr>
              <a:t>f</a:t>
            </a:r>
          </a:p>
        </p:txBody>
      </p:sp>
      <p:sp>
        <p:nvSpPr>
          <p:cNvPr id="48" name="Rectangle 47"/>
          <p:cNvSpPr/>
          <p:nvPr/>
        </p:nvSpPr>
        <p:spPr>
          <a:xfrm>
            <a:off x="2785800" y="4132229"/>
            <a:ext cx="3366627"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dirty="0" smtClean="0">
                <a:solidFill>
                  <a:schemeClr val="bg1"/>
                </a:solidFill>
                <a:sym typeface="Symbol"/>
              </a:rPr>
              <a:t>[x  w </a:t>
            </a:r>
            <a:r>
              <a:rPr lang="en-US" sz="2400" b="1" dirty="0" smtClean="0">
                <a:solidFill>
                  <a:schemeClr val="bg1"/>
                </a:solidFill>
                <a:sym typeface="Symbol"/>
              </a:rPr>
              <a:t>Until</a:t>
            </a:r>
            <a:r>
              <a:rPr lang="en-US" sz="2400" i="1" baseline="-25000" dirty="0" smtClean="0">
                <a:solidFill>
                  <a:schemeClr val="bg1"/>
                </a:solidFill>
                <a:sym typeface="Symbol"/>
              </a:rPr>
              <a:t> </a:t>
            </a:r>
            <a:r>
              <a:rPr lang="en-US" sz="2400" i="1" baseline="-25000" dirty="0" err="1" smtClean="0">
                <a:solidFill>
                  <a:schemeClr val="bg1"/>
                </a:solidFill>
                <a:sym typeface="Symbol"/>
              </a:rPr>
              <a:t>f,x</a:t>
            </a:r>
            <a:r>
              <a:rPr lang="en-US" sz="2400" i="1" baseline="-25000" dirty="0" smtClean="0">
                <a:solidFill>
                  <a:schemeClr val="bg1"/>
                </a:solidFill>
                <a:sym typeface="Symbol"/>
              </a:rPr>
              <a:t> </a:t>
            </a:r>
            <a:r>
              <a:rPr lang="en-US" sz="2400" i="1" dirty="0" smtClean="0">
                <a:solidFill>
                  <a:schemeClr val="bg1"/>
                </a:solidFill>
                <a:sym typeface="Symbol"/>
              </a:rPr>
              <a:t>x = v</a:t>
            </a:r>
            <a:r>
              <a:rPr lang="en-US" sz="2400" dirty="0" smtClean="0">
                <a:solidFill>
                  <a:schemeClr val="bg1"/>
                </a:solidFill>
                <a:sym typeface="Symbol"/>
              </a:rPr>
              <a:t>](u)</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FFP(E): propositions and equalities</a:t>
            </a:r>
            <a:endParaRPr lang="en-US" sz="4400" dirty="0"/>
          </a:p>
        </p:txBody>
      </p:sp>
      <p:sp>
        <p:nvSpPr>
          <p:cNvPr id="23" name="TextBox 22"/>
          <p:cNvSpPr txBox="1"/>
          <p:nvPr/>
        </p:nvSpPr>
        <p:spPr>
          <a:xfrm>
            <a:off x="583097" y="2703446"/>
            <a:ext cx="1811330" cy="461665"/>
          </a:xfrm>
          <a:prstGeom prst="rect">
            <a:avLst/>
          </a:prstGeom>
          <a:noFill/>
        </p:spPr>
        <p:txBody>
          <a:bodyPr wrap="none" rtlCol="0">
            <a:spAutoFit/>
          </a:bodyPr>
          <a:lstStyle/>
          <a:p>
            <a:r>
              <a:rPr lang="en-US" sz="2400" dirty="0" err="1" smtClean="0">
                <a:solidFill>
                  <a:schemeClr val="bg1"/>
                </a:solidFill>
                <a:effectLst>
                  <a:outerShdw blurRad="38100" dist="38100" dir="2700000" algn="tl">
                    <a:srgbClr val="000000">
                      <a:alpha val="43137"/>
                    </a:srgbClr>
                  </a:outerShdw>
                </a:effectLst>
                <a:latin typeface="Segoe" pitchFamily="34" charset="0"/>
                <a:sym typeface="Symbol"/>
              </a:rPr>
              <a:t>btwn</a:t>
            </a:r>
            <a:r>
              <a:rPr lang="en-US" sz="3200" baseline="-25000" dirty="0" err="1" smtClean="0">
                <a:solidFill>
                  <a:schemeClr val="bg1"/>
                </a:solidFill>
                <a:effectLst>
                  <a:outerShdw blurRad="38100" dist="38100" dir="2700000" algn="tl">
                    <a:srgbClr val="000000">
                      <a:alpha val="43137"/>
                    </a:srgbClr>
                  </a:outerShdw>
                </a:effectLst>
                <a:latin typeface="Segoe" pitchFamily="34" charset="0"/>
                <a:sym typeface="Symbol"/>
              </a:rPr>
              <a:t>f</a:t>
            </a:r>
            <a:r>
              <a:rPr lang="en-US" sz="2400" dirty="0" smtClean="0">
                <a:solidFill>
                  <a:schemeClr val="bg1"/>
                </a:solidFill>
                <a:effectLst>
                  <a:outerShdw blurRad="38100" dist="38100" dir="2700000" algn="tl">
                    <a:srgbClr val="000000">
                      <a:alpha val="43137"/>
                    </a:srgbClr>
                  </a:outerShdw>
                </a:effectLst>
                <a:latin typeface="Segoe" pitchFamily="34" charset="0"/>
                <a:sym typeface="Symbol"/>
              </a:rPr>
              <a:t>(</a:t>
            </a:r>
            <a:r>
              <a:rPr lang="en-US" sz="2400" dirty="0" err="1" smtClean="0">
                <a:solidFill>
                  <a:schemeClr val="bg1"/>
                </a:solidFill>
                <a:effectLst>
                  <a:outerShdw blurRad="38100" dist="38100" dir="2700000" algn="tl">
                    <a:srgbClr val="000000">
                      <a:alpha val="43137"/>
                    </a:srgbClr>
                  </a:outerShdw>
                </a:effectLst>
                <a:latin typeface="Segoe" pitchFamily="34" charset="0"/>
                <a:sym typeface="Symbol"/>
              </a:rPr>
              <a:t>u,v,w</a:t>
            </a:r>
            <a:r>
              <a:rPr lang="en-US" sz="2400" dirty="0" smtClean="0">
                <a:solidFill>
                  <a:schemeClr val="bg1"/>
                </a:solidFill>
                <a:effectLst>
                  <a:outerShdw blurRad="38100" dist="38100" dir="2700000" algn="tl">
                    <a:srgbClr val="000000">
                      <a:alpha val="43137"/>
                    </a:srgbClr>
                  </a:outerShdw>
                </a:effectLst>
                <a:latin typeface="Segoe" pitchFamily="34" charset="0"/>
                <a:sym typeface="Symbol"/>
              </a:rPr>
              <a:t>)</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a:xfrm>
            <a:off x="1701772" y="4216511"/>
            <a:ext cx="563167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dirty="0" smtClean="0">
                <a:solidFill>
                  <a:schemeClr val="bg1"/>
                </a:solidFill>
                <a:sym typeface="Symbol"/>
              </a:rPr>
              <a:t>[x  w </a:t>
            </a:r>
            <a:r>
              <a:rPr lang="en-US" sz="2400" b="1" dirty="0" smtClean="0">
                <a:solidFill>
                  <a:schemeClr val="bg1"/>
                </a:solidFill>
                <a:sym typeface="Symbol"/>
              </a:rPr>
              <a:t>Until</a:t>
            </a:r>
            <a:r>
              <a:rPr lang="en-US" sz="2400" i="1" baseline="-25000" dirty="0" smtClean="0">
                <a:solidFill>
                  <a:schemeClr val="bg1"/>
                </a:solidFill>
                <a:sym typeface="Symbol"/>
              </a:rPr>
              <a:t> </a:t>
            </a:r>
            <a:r>
              <a:rPr lang="en-US" sz="2400" i="1" baseline="-25000" dirty="0" err="1" smtClean="0">
                <a:solidFill>
                  <a:schemeClr val="bg1"/>
                </a:solidFill>
                <a:sym typeface="Symbol"/>
              </a:rPr>
              <a:t>f,x</a:t>
            </a:r>
            <a:r>
              <a:rPr lang="en-US" sz="2400" i="1" baseline="-25000" dirty="0" smtClean="0">
                <a:solidFill>
                  <a:schemeClr val="bg1"/>
                </a:solidFill>
                <a:sym typeface="Symbol"/>
              </a:rPr>
              <a:t> </a:t>
            </a:r>
            <a:r>
              <a:rPr lang="en-US" sz="2400" i="1" dirty="0" smtClean="0">
                <a:solidFill>
                  <a:schemeClr val="bg1"/>
                </a:solidFill>
                <a:sym typeface="Symbol"/>
              </a:rPr>
              <a:t>x = v</a:t>
            </a:r>
            <a:r>
              <a:rPr lang="en-US" sz="2400" dirty="0" smtClean="0">
                <a:solidFill>
                  <a:schemeClr val="bg1"/>
                </a:solidFill>
                <a:sym typeface="Symbol"/>
              </a:rPr>
              <a:t>](u)  </a:t>
            </a:r>
            <a:r>
              <a:rPr lang="en-US" sz="2400" dirty="0" smtClean="0">
                <a:solidFill>
                  <a:schemeClr val="bg1"/>
                </a:solidFill>
                <a:sym typeface="Wingdings" pitchFamily="2" charset="2"/>
              </a:rPr>
              <a:t> </a:t>
            </a:r>
            <a:r>
              <a:rPr lang="en-US" sz="2400" dirty="0" smtClean="0">
                <a:solidFill>
                  <a:schemeClr val="bg1"/>
                </a:solidFill>
                <a:sym typeface="Symbol"/>
              </a:rPr>
              <a:t></a:t>
            </a:r>
            <a:r>
              <a:rPr lang="en-US" sz="3600" i="1" baseline="-25000" dirty="0" err="1" smtClean="0">
                <a:solidFill>
                  <a:schemeClr val="bg1"/>
                </a:solidFill>
                <a:sym typeface="Symbol"/>
              </a:rPr>
              <a:t>f,x</a:t>
            </a:r>
            <a:r>
              <a:rPr lang="en-US" sz="2400" i="1" baseline="-25000" dirty="0" smtClean="0">
                <a:solidFill>
                  <a:schemeClr val="bg1"/>
                </a:solidFill>
                <a:sym typeface="Symbol"/>
              </a:rPr>
              <a:t> </a:t>
            </a:r>
            <a:r>
              <a:rPr lang="en-US" sz="2400" dirty="0" smtClean="0">
                <a:solidFill>
                  <a:schemeClr val="bg1"/>
                </a:solidFill>
                <a:sym typeface="Symbol"/>
              </a:rPr>
              <a:t>(</a:t>
            </a:r>
            <a:r>
              <a:rPr lang="en-US" sz="2400" i="1" dirty="0" smtClean="0">
                <a:solidFill>
                  <a:schemeClr val="bg1"/>
                </a:solidFill>
                <a:sym typeface="Symbol"/>
              </a:rPr>
              <a:t>x = w</a:t>
            </a:r>
            <a:r>
              <a:rPr lang="en-US" sz="2400" dirty="0" smtClean="0">
                <a:solidFill>
                  <a:schemeClr val="bg1"/>
                </a:solidFill>
                <a:sym typeface="Symbol"/>
              </a:rPr>
              <a:t>)(v) </a:t>
            </a:r>
            <a:endParaRPr lang="en-US" sz="2400" dirty="0">
              <a:solidFill>
                <a:schemeClr val="bg1"/>
              </a:solidFill>
            </a:endParaRPr>
          </a:p>
        </p:txBody>
      </p:sp>
      <p:sp>
        <p:nvSpPr>
          <p:cNvPr id="24" name="Flowchart: Connector 23"/>
          <p:cNvSpPr/>
          <p:nvPr/>
        </p:nvSpPr>
        <p:spPr bwMode="auto">
          <a:xfrm>
            <a:off x="3943399" y="262389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Flowchart: Connector 8"/>
          <p:cNvSpPr/>
          <p:nvPr/>
        </p:nvSpPr>
        <p:spPr bwMode="auto">
          <a:xfrm>
            <a:off x="4831282" y="259739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a:off x="4407233" y="278292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Flowchart: Connector 26"/>
          <p:cNvSpPr/>
          <p:nvPr/>
        </p:nvSpPr>
        <p:spPr bwMode="auto">
          <a:xfrm>
            <a:off x="3009118" y="2630517"/>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u</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ight Arrow 27"/>
          <p:cNvSpPr/>
          <p:nvPr/>
        </p:nvSpPr>
        <p:spPr bwMode="auto">
          <a:xfrm>
            <a:off x="3499459" y="277629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ight Arrow 28"/>
          <p:cNvSpPr/>
          <p:nvPr/>
        </p:nvSpPr>
        <p:spPr bwMode="auto">
          <a:xfrm>
            <a:off x="5301755" y="276304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Flowchart: Connector 8"/>
          <p:cNvSpPr/>
          <p:nvPr/>
        </p:nvSpPr>
        <p:spPr bwMode="auto">
          <a:xfrm>
            <a:off x="5752308" y="263052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Flowchart: Connector 8"/>
          <p:cNvSpPr/>
          <p:nvPr/>
        </p:nvSpPr>
        <p:spPr bwMode="auto">
          <a:xfrm>
            <a:off x="6653456" y="2590766"/>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Right Arrow 50"/>
          <p:cNvSpPr/>
          <p:nvPr/>
        </p:nvSpPr>
        <p:spPr bwMode="auto">
          <a:xfrm>
            <a:off x="6229407" y="2776299"/>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Right Arrow 51"/>
          <p:cNvSpPr/>
          <p:nvPr/>
        </p:nvSpPr>
        <p:spPr bwMode="auto">
          <a:xfrm>
            <a:off x="7123929" y="275642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Flowchart: Connector 8"/>
          <p:cNvSpPr/>
          <p:nvPr/>
        </p:nvSpPr>
        <p:spPr bwMode="auto">
          <a:xfrm>
            <a:off x="7574482" y="2623896"/>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w</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TextBox 53"/>
          <p:cNvSpPr txBox="1"/>
          <p:nvPr/>
        </p:nvSpPr>
        <p:spPr>
          <a:xfrm>
            <a:off x="3552467" y="2961828"/>
            <a:ext cx="248786" cy="369332"/>
          </a:xfrm>
          <a:prstGeom prst="rect">
            <a:avLst/>
          </a:prstGeom>
          <a:noFill/>
        </p:spPr>
        <p:txBody>
          <a:bodyPr wrap="none" rtlCol="0">
            <a:spAutoFit/>
          </a:bodyPr>
          <a:lstStyle/>
          <a:p>
            <a:r>
              <a:rPr lang="en-US" i="1" dirty="0" smtClean="0">
                <a:solidFill>
                  <a:schemeClr val="bg1"/>
                </a:solidFill>
              </a:rPr>
              <a:t>f</a:t>
            </a:r>
          </a:p>
        </p:txBody>
      </p:sp>
      <p:sp>
        <p:nvSpPr>
          <p:cNvPr id="55" name="TextBox 54"/>
          <p:cNvSpPr txBox="1"/>
          <p:nvPr/>
        </p:nvSpPr>
        <p:spPr>
          <a:xfrm>
            <a:off x="4460240" y="2968455"/>
            <a:ext cx="248786" cy="369332"/>
          </a:xfrm>
          <a:prstGeom prst="rect">
            <a:avLst/>
          </a:prstGeom>
          <a:noFill/>
        </p:spPr>
        <p:txBody>
          <a:bodyPr wrap="none" rtlCol="0">
            <a:spAutoFit/>
          </a:bodyPr>
          <a:lstStyle/>
          <a:p>
            <a:r>
              <a:rPr lang="en-US" i="1" dirty="0" smtClean="0">
                <a:solidFill>
                  <a:schemeClr val="bg1"/>
                </a:solidFill>
              </a:rPr>
              <a:t>f</a:t>
            </a:r>
          </a:p>
        </p:txBody>
      </p:sp>
      <p:sp>
        <p:nvSpPr>
          <p:cNvPr id="56" name="TextBox 55"/>
          <p:cNvSpPr txBox="1"/>
          <p:nvPr/>
        </p:nvSpPr>
        <p:spPr>
          <a:xfrm>
            <a:off x="5361389" y="2968455"/>
            <a:ext cx="248786" cy="369332"/>
          </a:xfrm>
          <a:prstGeom prst="rect">
            <a:avLst/>
          </a:prstGeom>
          <a:noFill/>
        </p:spPr>
        <p:txBody>
          <a:bodyPr wrap="none" rtlCol="0">
            <a:spAutoFit/>
          </a:bodyPr>
          <a:lstStyle/>
          <a:p>
            <a:r>
              <a:rPr lang="en-US" i="1" dirty="0" smtClean="0">
                <a:solidFill>
                  <a:schemeClr val="bg1"/>
                </a:solidFill>
              </a:rPr>
              <a:t>f</a:t>
            </a:r>
          </a:p>
        </p:txBody>
      </p:sp>
      <p:sp>
        <p:nvSpPr>
          <p:cNvPr id="57" name="TextBox 56"/>
          <p:cNvSpPr txBox="1"/>
          <p:nvPr/>
        </p:nvSpPr>
        <p:spPr>
          <a:xfrm>
            <a:off x="6328797" y="2955202"/>
            <a:ext cx="248786" cy="369332"/>
          </a:xfrm>
          <a:prstGeom prst="rect">
            <a:avLst/>
          </a:prstGeom>
          <a:noFill/>
        </p:spPr>
        <p:txBody>
          <a:bodyPr wrap="none" rtlCol="0">
            <a:spAutoFit/>
          </a:bodyPr>
          <a:lstStyle/>
          <a:p>
            <a:r>
              <a:rPr lang="en-US" i="1" dirty="0" smtClean="0">
                <a:solidFill>
                  <a:schemeClr val="bg1"/>
                </a:solidFill>
              </a:rPr>
              <a:t>f</a:t>
            </a:r>
          </a:p>
        </p:txBody>
      </p:sp>
      <p:sp>
        <p:nvSpPr>
          <p:cNvPr id="58" name="TextBox 57"/>
          <p:cNvSpPr txBox="1"/>
          <p:nvPr/>
        </p:nvSpPr>
        <p:spPr>
          <a:xfrm>
            <a:off x="7190189" y="2955203"/>
            <a:ext cx="248786" cy="369332"/>
          </a:xfrm>
          <a:prstGeom prst="rect">
            <a:avLst/>
          </a:prstGeom>
          <a:noFill/>
        </p:spPr>
        <p:txBody>
          <a:bodyPr wrap="none" rtlCol="0">
            <a:spAutoFit/>
          </a:bodyPr>
          <a:lstStyle/>
          <a:p>
            <a:r>
              <a:rPr lang="en-US" i="1" dirty="0" smtClean="0">
                <a:solidFill>
                  <a:schemeClr val="bg1"/>
                </a:solidFill>
              </a:rPr>
              <a:t>f</a:t>
            </a:r>
          </a:p>
        </p:txBody>
      </p:sp>
      <p:sp>
        <p:nvSpPr>
          <p:cNvPr id="59" name="Right Arrow 58"/>
          <p:cNvSpPr/>
          <p:nvPr/>
        </p:nvSpPr>
        <p:spPr bwMode="auto">
          <a:xfrm>
            <a:off x="8044955" y="2776299"/>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a:xfrm>
            <a:off x="8124467" y="2948577"/>
            <a:ext cx="248786" cy="369332"/>
          </a:xfrm>
          <a:prstGeom prst="rect">
            <a:avLst/>
          </a:prstGeom>
          <a:noFill/>
        </p:spPr>
        <p:txBody>
          <a:bodyPr wrap="none" rtlCol="0">
            <a:spAutoFit/>
          </a:bodyPr>
          <a:lstStyle/>
          <a:p>
            <a:r>
              <a:rPr lang="en-US" i="1" dirty="0" smtClean="0">
                <a:solidFill>
                  <a:schemeClr val="bg1"/>
                </a:solidFill>
              </a:rPr>
              <a:t>f</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381000" y="230187"/>
            <a:ext cx="8382000" cy="664797"/>
          </a:xfrm>
        </p:spPr>
        <p:txBody>
          <a:bodyPr/>
          <a:lstStyle/>
          <a:p>
            <a:r>
              <a:rPr lang="en-US" sz="4800" dirty="0" smtClean="0"/>
              <a:t>FFP(E): propositions and equalities</a:t>
            </a:r>
            <a:endParaRPr lang="en-US" sz="4800" dirty="0"/>
          </a:p>
        </p:txBody>
      </p:sp>
      <p:sp>
        <p:nvSpPr>
          <p:cNvPr id="61" name="Flowchart: Connector 60"/>
          <p:cNvSpPr/>
          <p:nvPr/>
        </p:nvSpPr>
        <p:spPr bwMode="auto">
          <a:xfrm>
            <a:off x="3757869" y="20805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Flowchart: Connector 8"/>
          <p:cNvSpPr/>
          <p:nvPr/>
        </p:nvSpPr>
        <p:spPr bwMode="auto">
          <a:xfrm>
            <a:off x="4645752" y="20540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Right Arrow 63"/>
          <p:cNvSpPr/>
          <p:nvPr/>
        </p:nvSpPr>
        <p:spPr bwMode="auto">
          <a:xfrm>
            <a:off x="4221703" y="223960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Flowchart: Connector 56"/>
          <p:cNvSpPr/>
          <p:nvPr/>
        </p:nvSpPr>
        <p:spPr bwMode="auto">
          <a:xfrm>
            <a:off x="2823588" y="208719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u</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ight Arrow 66"/>
          <p:cNvSpPr/>
          <p:nvPr/>
        </p:nvSpPr>
        <p:spPr bwMode="auto">
          <a:xfrm>
            <a:off x="3313929" y="223298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5116225" y="221972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Flowchart: Connector 8"/>
          <p:cNvSpPr/>
          <p:nvPr/>
        </p:nvSpPr>
        <p:spPr bwMode="auto">
          <a:xfrm>
            <a:off x="5566778" y="208720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ight Arrow 74"/>
          <p:cNvSpPr/>
          <p:nvPr/>
        </p:nvSpPr>
        <p:spPr bwMode="auto">
          <a:xfrm>
            <a:off x="6043877" y="223298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9" name="TextBox 78"/>
          <p:cNvSpPr txBox="1"/>
          <p:nvPr/>
        </p:nvSpPr>
        <p:spPr>
          <a:xfrm>
            <a:off x="3366937" y="2418510"/>
            <a:ext cx="248786" cy="369332"/>
          </a:xfrm>
          <a:prstGeom prst="rect">
            <a:avLst/>
          </a:prstGeom>
          <a:noFill/>
        </p:spPr>
        <p:txBody>
          <a:bodyPr wrap="none" rtlCol="0">
            <a:spAutoFit/>
          </a:bodyPr>
          <a:lstStyle/>
          <a:p>
            <a:r>
              <a:rPr lang="en-US" i="1" dirty="0" smtClean="0">
                <a:solidFill>
                  <a:schemeClr val="bg1"/>
                </a:solidFill>
              </a:rPr>
              <a:t>f</a:t>
            </a:r>
          </a:p>
        </p:txBody>
      </p:sp>
      <p:sp>
        <p:nvSpPr>
          <p:cNvPr id="80" name="TextBox 79"/>
          <p:cNvSpPr txBox="1"/>
          <p:nvPr/>
        </p:nvSpPr>
        <p:spPr>
          <a:xfrm>
            <a:off x="4274710" y="2425137"/>
            <a:ext cx="248786" cy="369332"/>
          </a:xfrm>
          <a:prstGeom prst="rect">
            <a:avLst/>
          </a:prstGeom>
          <a:noFill/>
        </p:spPr>
        <p:txBody>
          <a:bodyPr wrap="none" rtlCol="0">
            <a:spAutoFit/>
          </a:bodyPr>
          <a:lstStyle/>
          <a:p>
            <a:r>
              <a:rPr lang="en-US" i="1" dirty="0" smtClean="0">
                <a:solidFill>
                  <a:schemeClr val="bg1"/>
                </a:solidFill>
              </a:rPr>
              <a:t>f</a:t>
            </a:r>
          </a:p>
        </p:txBody>
      </p:sp>
      <p:sp>
        <p:nvSpPr>
          <p:cNvPr id="81" name="TextBox 80"/>
          <p:cNvSpPr txBox="1"/>
          <p:nvPr/>
        </p:nvSpPr>
        <p:spPr>
          <a:xfrm>
            <a:off x="5175859" y="2425137"/>
            <a:ext cx="248786" cy="369332"/>
          </a:xfrm>
          <a:prstGeom prst="rect">
            <a:avLst/>
          </a:prstGeom>
          <a:noFill/>
        </p:spPr>
        <p:txBody>
          <a:bodyPr wrap="none" rtlCol="0">
            <a:spAutoFit/>
          </a:bodyPr>
          <a:lstStyle/>
          <a:p>
            <a:r>
              <a:rPr lang="en-US" i="1" dirty="0" smtClean="0">
                <a:solidFill>
                  <a:schemeClr val="bg1"/>
                </a:solidFill>
              </a:rPr>
              <a:t>f</a:t>
            </a:r>
          </a:p>
        </p:txBody>
      </p:sp>
      <p:sp>
        <p:nvSpPr>
          <p:cNvPr id="82" name="TextBox 81"/>
          <p:cNvSpPr txBox="1"/>
          <p:nvPr/>
        </p:nvSpPr>
        <p:spPr>
          <a:xfrm>
            <a:off x="6143267" y="2411884"/>
            <a:ext cx="248786" cy="369332"/>
          </a:xfrm>
          <a:prstGeom prst="rect">
            <a:avLst/>
          </a:prstGeom>
          <a:noFill/>
        </p:spPr>
        <p:txBody>
          <a:bodyPr wrap="none" rtlCol="0">
            <a:spAutoFit/>
          </a:bodyPr>
          <a:lstStyle/>
          <a:p>
            <a:r>
              <a:rPr lang="en-US" i="1" dirty="0" smtClean="0">
                <a:solidFill>
                  <a:schemeClr val="bg1"/>
                </a:solidFill>
              </a:rPr>
              <a:t>f</a:t>
            </a:r>
          </a:p>
        </p:txBody>
      </p:sp>
      <p:sp>
        <p:nvSpPr>
          <p:cNvPr id="39" name="TextBox 38"/>
          <p:cNvSpPr txBox="1"/>
          <p:nvPr/>
        </p:nvSpPr>
        <p:spPr>
          <a:xfrm>
            <a:off x="543340" y="2080591"/>
            <a:ext cx="1851789" cy="461665"/>
          </a:xfrm>
          <a:prstGeom prst="rect">
            <a:avLst/>
          </a:prstGeom>
          <a:noFill/>
        </p:spPr>
        <p:txBody>
          <a:bodyPr wrap="none" rtlCol="0">
            <a:spAutoFit/>
          </a:bodyPr>
          <a:lstStyle/>
          <a:p>
            <a:r>
              <a:rPr lang="en-US" sz="2400" dirty="0" smtClean="0">
                <a:solidFill>
                  <a:schemeClr val="bg1"/>
                </a:solidFill>
              </a:rPr>
              <a:t>B(u) = v  </a:t>
            </a:r>
            <a:r>
              <a:rPr lang="en-US" sz="2400" dirty="0" smtClean="0">
                <a:solidFill>
                  <a:schemeClr val="bg1"/>
                </a:solidFill>
                <a:sym typeface="Wingdings" pitchFamily="2" charset="2"/>
              </a:rPr>
              <a:t> </a:t>
            </a:r>
            <a:endParaRPr lang="en-US" sz="2400" dirty="0" smtClean="0">
              <a:solidFill>
                <a:schemeClr val="bg1"/>
              </a:solidFill>
            </a:endParaRPr>
          </a:p>
        </p:txBody>
      </p:sp>
      <p:sp>
        <p:nvSpPr>
          <p:cNvPr id="40" name="Rectangle 39"/>
          <p:cNvSpPr/>
          <p:nvPr/>
        </p:nvSpPr>
        <p:spPr>
          <a:xfrm>
            <a:off x="2480311" y="1601065"/>
            <a:ext cx="1196161"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(u) </a:t>
            </a:r>
            <a:endParaRPr lang="en-US" dirty="0"/>
          </a:p>
        </p:txBody>
      </p:sp>
      <p:sp>
        <p:nvSpPr>
          <p:cNvPr id="41" name="Rectangle 40"/>
          <p:cNvSpPr/>
          <p:nvPr/>
        </p:nvSpPr>
        <p:spPr>
          <a:xfrm>
            <a:off x="3268816" y="2760630"/>
            <a:ext cx="1414170"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(f(u)) </a:t>
            </a:r>
            <a:endParaRPr lang="en-US" dirty="0"/>
          </a:p>
        </p:txBody>
      </p:sp>
      <p:sp>
        <p:nvSpPr>
          <p:cNvPr id="42" name="Rectangle 41"/>
          <p:cNvSpPr/>
          <p:nvPr/>
        </p:nvSpPr>
        <p:spPr>
          <a:xfrm>
            <a:off x="4070571" y="1587814"/>
            <a:ext cx="1632178"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(f(f(u))) </a:t>
            </a:r>
            <a:endParaRPr lang="en-US" dirty="0"/>
          </a:p>
        </p:txBody>
      </p:sp>
      <p:sp>
        <p:nvSpPr>
          <p:cNvPr id="43" name="Rectangle 42"/>
          <p:cNvSpPr/>
          <p:nvPr/>
        </p:nvSpPr>
        <p:spPr>
          <a:xfrm>
            <a:off x="5269894" y="2747379"/>
            <a:ext cx="1018227" cy="369332"/>
          </a:xfrm>
          <a:prstGeom prst="rect">
            <a:avLst/>
          </a:prstGeom>
        </p:spPr>
        <p:txBody>
          <a:bodyPr wrap="none">
            <a:spAutoFit/>
          </a:bodyPr>
          <a:lstStyle/>
          <a:p>
            <a:r>
              <a:rPr lang="en-US" dirty="0" err="1" smtClean="0">
                <a:solidFill>
                  <a:schemeClr val="bg1"/>
                </a:solidFill>
              </a:rPr>
              <a:t>BSet</a:t>
            </a:r>
            <a:r>
              <a:rPr lang="en-US" dirty="0" smtClean="0">
                <a:solidFill>
                  <a:schemeClr val="bg1"/>
                </a:solidFill>
              </a:rPr>
              <a:t>(v) </a:t>
            </a:r>
            <a:endParaRPr lang="en-US" dirty="0"/>
          </a:p>
        </p:txBody>
      </p:sp>
      <p:sp>
        <p:nvSpPr>
          <p:cNvPr id="44" name="TextBox 43"/>
          <p:cNvSpPr txBox="1"/>
          <p:nvPr/>
        </p:nvSpPr>
        <p:spPr>
          <a:xfrm>
            <a:off x="734171" y="4636368"/>
            <a:ext cx="1435008" cy="461665"/>
          </a:xfrm>
          <a:prstGeom prst="rect">
            <a:avLst/>
          </a:prstGeom>
          <a:noFill/>
        </p:spPr>
        <p:txBody>
          <a:bodyPr wrap="none" rtlCol="0">
            <a:spAutoFit/>
          </a:bodyPr>
          <a:lstStyle/>
          <a:p>
            <a:r>
              <a:rPr lang="en-US" sz="2400" dirty="0" smtClean="0">
                <a:solidFill>
                  <a:schemeClr val="bg1"/>
                </a:solidFill>
              </a:rPr>
              <a:t>R(</a:t>
            </a:r>
            <a:r>
              <a:rPr lang="en-US" sz="2400" dirty="0" err="1" smtClean="0">
                <a:solidFill>
                  <a:schemeClr val="bg1"/>
                </a:solidFill>
              </a:rPr>
              <a:t>u,v</a:t>
            </a:r>
            <a:r>
              <a:rPr lang="en-US" sz="2400" dirty="0" smtClean="0">
                <a:solidFill>
                  <a:schemeClr val="bg1"/>
                </a:solidFill>
              </a:rPr>
              <a:t>)</a:t>
            </a:r>
            <a:r>
              <a:rPr lang="en-US" sz="2400" dirty="0" smtClean="0">
                <a:solidFill>
                  <a:schemeClr val="bg1"/>
                </a:solidFill>
                <a:sym typeface="Wingdings" pitchFamily="2" charset="2"/>
              </a:rPr>
              <a:t> </a:t>
            </a:r>
            <a:endParaRPr lang="en-US" sz="2400" dirty="0" smtClean="0">
              <a:solidFill>
                <a:schemeClr val="bg1"/>
              </a:solidFill>
            </a:endParaRPr>
          </a:p>
        </p:txBody>
      </p:sp>
      <p:sp>
        <p:nvSpPr>
          <p:cNvPr id="45" name="Flowchart: Connector 44"/>
          <p:cNvSpPr/>
          <p:nvPr/>
        </p:nvSpPr>
        <p:spPr bwMode="auto">
          <a:xfrm>
            <a:off x="3895691" y="457008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Flowchart: Connector 8"/>
          <p:cNvSpPr/>
          <p:nvPr/>
        </p:nvSpPr>
        <p:spPr bwMode="auto">
          <a:xfrm>
            <a:off x="4783574" y="454358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Right Arrow 46"/>
          <p:cNvSpPr/>
          <p:nvPr/>
        </p:nvSpPr>
        <p:spPr bwMode="auto">
          <a:xfrm>
            <a:off x="4359525" y="4729122"/>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Flowchart: Connector 47"/>
          <p:cNvSpPr/>
          <p:nvPr/>
        </p:nvSpPr>
        <p:spPr bwMode="auto">
          <a:xfrm>
            <a:off x="2961410" y="4576715"/>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u</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Right Arrow 48"/>
          <p:cNvSpPr/>
          <p:nvPr/>
        </p:nvSpPr>
        <p:spPr bwMode="auto">
          <a:xfrm>
            <a:off x="3451751" y="472249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Right Arrow 49"/>
          <p:cNvSpPr/>
          <p:nvPr/>
        </p:nvSpPr>
        <p:spPr bwMode="auto">
          <a:xfrm>
            <a:off x="5254047" y="47092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Flowchart: Connector 8"/>
          <p:cNvSpPr/>
          <p:nvPr/>
        </p:nvSpPr>
        <p:spPr bwMode="auto">
          <a:xfrm>
            <a:off x="5704600" y="457671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Right Arrow 51"/>
          <p:cNvSpPr/>
          <p:nvPr/>
        </p:nvSpPr>
        <p:spPr bwMode="auto">
          <a:xfrm>
            <a:off x="6181699" y="472249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p:cNvSpPr txBox="1"/>
          <p:nvPr/>
        </p:nvSpPr>
        <p:spPr>
          <a:xfrm>
            <a:off x="3504759" y="4908026"/>
            <a:ext cx="248786" cy="369332"/>
          </a:xfrm>
          <a:prstGeom prst="rect">
            <a:avLst/>
          </a:prstGeom>
          <a:noFill/>
        </p:spPr>
        <p:txBody>
          <a:bodyPr wrap="none" rtlCol="0">
            <a:spAutoFit/>
          </a:bodyPr>
          <a:lstStyle/>
          <a:p>
            <a:r>
              <a:rPr lang="en-US" i="1" dirty="0" smtClean="0">
                <a:solidFill>
                  <a:schemeClr val="bg1"/>
                </a:solidFill>
              </a:rPr>
              <a:t>f</a:t>
            </a:r>
          </a:p>
        </p:txBody>
      </p:sp>
      <p:sp>
        <p:nvSpPr>
          <p:cNvPr id="54" name="TextBox 53"/>
          <p:cNvSpPr txBox="1"/>
          <p:nvPr/>
        </p:nvSpPr>
        <p:spPr>
          <a:xfrm>
            <a:off x="4412532" y="4914653"/>
            <a:ext cx="248786" cy="369332"/>
          </a:xfrm>
          <a:prstGeom prst="rect">
            <a:avLst/>
          </a:prstGeom>
          <a:noFill/>
        </p:spPr>
        <p:txBody>
          <a:bodyPr wrap="none" rtlCol="0">
            <a:spAutoFit/>
          </a:bodyPr>
          <a:lstStyle/>
          <a:p>
            <a:r>
              <a:rPr lang="en-US" i="1" dirty="0" smtClean="0">
                <a:solidFill>
                  <a:schemeClr val="bg1"/>
                </a:solidFill>
              </a:rPr>
              <a:t>f</a:t>
            </a:r>
          </a:p>
        </p:txBody>
      </p:sp>
      <p:sp>
        <p:nvSpPr>
          <p:cNvPr id="55" name="TextBox 54"/>
          <p:cNvSpPr txBox="1"/>
          <p:nvPr/>
        </p:nvSpPr>
        <p:spPr>
          <a:xfrm>
            <a:off x="5313681" y="4914653"/>
            <a:ext cx="248786" cy="369332"/>
          </a:xfrm>
          <a:prstGeom prst="rect">
            <a:avLst/>
          </a:prstGeom>
          <a:noFill/>
        </p:spPr>
        <p:txBody>
          <a:bodyPr wrap="none" rtlCol="0">
            <a:spAutoFit/>
          </a:bodyPr>
          <a:lstStyle/>
          <a:p>
            <a:r>
              <a:rPr lang="en-US" i="1" dirty="0" smtClean="0">
                <a:solidFill>
                  <a:schemeClr val="bg1"/>
                </a:solidFill>
              </a:rPr>
              <a:t>f</a:t>
            </a:r>
          </a:p>
        </p:txBody>
      </p:sp>
      <p:sp>
        <p:nvSpPr>
          <p:cNvPr id="56" name="TextBox 55"/>
          <p:cNvSpPr txBox="1"/>
          <p:nvPr/>
        </p:nvSpPr>
        <p:spPr>
          <a:xfrm>
            <a:off x="6281089" y="4901400"/>
            <a:ext cx="248786" cy="369332"/>
          </a:xfrm>
          <a:prstGeom prst="rect">
            <a:avLst/>
          </a:prstGeom>
          <a:noFill/>
        </p:spPr>
        <p:txBody>
          <a:bodyPr wrap="none" rtlCol="0">
            <a:spAutoFit/>
          </a:bodyPr>
          <a:lstStyle/>
          <a:p>
            <a:r>
              <a:rPr lang="en-US" i="1" dirty="0" smtClean="0">
                <a:solidFill>
                  <a:schemeClr val="bg1"/>
                </a:solidFill>
              </a:rPr>
              <a:t>f</a:t>
            </a:r>
          </a:p>
        </p:txBody>
      </p:sp>
      <p:sp>
        <p:nvSpPr>
          <p:cNvPr id="58" name="Rectangle 57"/>
          <p:cNvSpPr/>
          <p:nvPr/>
        </p:nvSpPr>
        <p:spPr>
          <a:xfrm>
            <a:off x="3525908" y="5236895"/>
            <a:ext cx="1414170"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(f(u)) </a:t>
            </a:r>
            <a:endParaRPr lang="en-US" dirty="0"/>
          </a:p>
        </p:txBody>
      </p:sp>
      <p:sp>
        <p:nvSpPr>
          <p:cNvPr id="59" name="Rectangle 58"/>
          <p:cNvSpPr/>
          <p:nvPr/>
        </p:nvSpPr>
        <p:spPr>
          <a:xfrm>
            <a:off x="4287908" y="4011069"/>
            <a:ext cx="1632178"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(f(f(u))) </a:t>
            </a:r>
            <a:endParaRPr lang="en-US" dirty="0"/>
          </a:p>
        </p:txBody>
      </p:sp>
      <p:sp>
        <p:nvSpPr>
          <p:cNvPr id="63" name="Rectangle 62"/>
          <p:cNvSpPr/>
          <p:nvPr/>
        </p:nvSpPr>
        <p:spPr>
          <a:xfrm>
            <a:off x="5446148" y="6083709"/>
            <a:ext cx="313258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(f(x)) </a:t>
            </a:r>
            <a:r>
              <a:rPr lang="en-US" b="1" dirty="0" smtClean="0">
                <a:solidFill>
                  <a:schemeClr val="bg1"/>
                </a:solidFill>
                <a:sym typeface="Symbol"/>
              </a:rPr>
              <a:t>Until</a:t>
            </a:r>
            <a:r>
              <a:rPr lang="en-US" i="1" baseline="-25000" dirty="0" smtClean="0">
                <a:solidFill>
                  <a:schemeClr val="bg1"/>
                </a:solidFill>
                <a:sym typeface="Symbol"/>
              </a:rPr>
              <a:t> </a:t>
            </a:r>
            <a:r>
              <a:rPr lang="en-US" i="1" baseline="-25000" dirty="0" err="1" smtClean="0">
                <a:solidFill>
                  <a:schemeClr val="bg1"/>
                </a:solidFill>
                <a:sym typeface="Symbol"/>
              </a:rPr>
              <a:t>f,x</a:t>
            </a:r>
            <a:r>
              <a:rPr lang="en-US" i="1" baseline="-25000" dirty="0" smtClean="0">
                <a:solidFill>
                  <a:schemeClr val="bg1"/>
                </a:solidFill>
                <a:sym typeface="Symbol"/>
              </a:rPr>
              <a:t> </a:t>
            </a:r>
            <a:r>
              <a:rPr lang="en-US" i="1" dirty="0" smtClean="0">
                <a:solidFill>
                  <a:schemeClr val="bg1"/>
                </a:solidFill>
                <a:sym typeface="Symbol"/>
              </a:rPr>
              <a:t>x = v</a:t>
            </a:r>
            <a:r>
              <a:rPr lang="en-US" dirty="0" smtClean="0">
                <a:solidFill>
                  <a:schemeClr val="bg1"/>
                </a:solidFill>
                <a:sym typeface="Symbol"/>
              </a:rPr>
              <a:t>](u)</a:t>
            </a:r>
            <a:r>
              <a:rPr lang="en-US" dirty="0" smtClean="0">
                <a:solidFill>
                  <a:schemeClr val="bg1"/>
                </a:solidFill>
              </a:rPr>
              <a:t> </a:t>
            </a:r>
            <a:endParaRPr lang="en-US" dirty="0"/>
          </a:p>
        </p:txBody>
      </p:sp>
      <p:sp>
        <p:nvSpPr>
          <p:cNvPr id="65" name="Rectangle 64"/>
          <p:cNvSpPr/>
          <p:nvPr/>
        </p:nvSpPr>
        <p:spPr>
          <a:xfrm>
            <a:off x="4958468" y="3388406"/>
            <a:ext cx="395172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(x) </a:t>
            </a:r>
            <a:r>
              <a:rPr lang="en-US" b="1" dirty="0" smtClean="0">
                <a:solidFill>
                  <a:schemeClr val="bg1"/>
                </a:solidFill>
                <a:sym typeface="Symbol"/>
              </a:rPr>
              <a:t>Until</a:t>
            </a:r>
            <a:r>
              <a:rPr lang="en-US" i="1" baseline="-25000" dirty="0" smtClean="0">
                <a:solidFill>
                  <a:schemeClr val="bg1"/>
                </a:solidFill>
                <a:sym typeface="Symbol"/>
              </a:rPr>
              <a:t> </a:t>
            </a:r>
            <a:r>
              <a:rPr lang="en-US" i="1" baseline="-25000" dirty="0" err="1" smtClean="0">
                <a:solidFill>
                  <a:schemeClr val="bg1"/>
                </a:solidFill>
                <a:sym typeface="Symbol"/>
              </a:rPr>
              <a:t>f,x</a:t>
            </a:r>
            <a:r>
              <a:rPr lang="en-US" i="1" baseline="-25000" dirty="0" smtClean="0">
                <a:solidFill>
                  <a:schemeClr val="bg1"/>
                </a:solidFill>
                <a:sym typeface="Symbol"/>
              </a:rPr>
              <a:t> </a:t>
            </a:r>
            <a:r>
              <a:rPr lang="en-US" i="1" dirty="0" smtClean="0">
                <a:solidFill>
                  <a:schemeClr val="bg1"/>
                </a:solidFill>
                <a:sym typeface="Symbol"/>
              </a:rPr>
              <a:t>x = v</a:t>
            </a:r>
            <a:r>
              <a:rPr lang="en-US" dirty="0" smtClean="0">
                <a:solidFill>
                  <a:schemeClr val="bg1"/>
                </a:solidFill>
                <a:sym typeface="Symbol"/>
              </a:rPr>
              <a:t>](u)  </a:t>
            </a:r>
            <a:r>
              <a:rPr lang="en-US" dirty="0" err="1" smtClean="0">
                <a:solidFill>
                  <a:schemeClr val="bg1"/>
                </a:solidFill>
              </a:rPr>
              <a:t>BSet</a:t>
            </a:r>
            <a:r>
              <a:rPr lang="en-US" dirty="0" smtClean="0">
                <a:solidFill>
                  <a:schemeClr val="bg1"/>
                </a:solidFill>
              </a:rPr>
              <a:t>(v)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FFP(E): propositions and equalities </a:t>
            </a:r>
            <a:endParaRPr lang="en-US" sz="4400" dirty="0"/>
          </a:p>
        </p:txBody>
      </p:sp>
      <p:sp>
        <p:nvSpPr>
          <p:cNvPr id="77" name="Content Placeholder 76"/>
          <p:cNvSpPr>
            <a:spLocks noGrp="1"/>
          </p:cNvSpPr>
          <p:nvPr>
            <p:ph idx="1"/>
          </p:nvPr>
        </p:nvSpPr>
        <p:spPr>
          <a:xfrm>
            <a:off x="381000" y="1412875"/>
            <a:ext cx="8382000" cy="5227585"/>
          </a:xfrm>
        </p:spPr>
        <p:txBody>
          <a:bodyPr/>
          <a:lstStyle/>
          <a:p>
            <a:pPr marL="384175" lvl="1" indent="-384175">
              <a:buNone/>
            </a:pPr>
            <a:r>
              <a:rPr lang="en-US" sz="2400" i="1" baseline="-25000" dirty="0" smtClean="0">
                <a:sym typeface="Symbol"/>
              </a:rPr>
              <a:t> </a:t>
            </a:r>
            <a:r>
              <a:rPr lang="en-US" sz="2400" dirty="0" smtClean="0">
                <a:sym typeface="Symbol"/>
              </a:rPr>
              <a:t>[</a:t>
            </a:r>
            <a:r>
              <a:rPr lang="en-US" sz="2400" i="1" baseline="-25000" dirty="0" smtClean="0">
                <a:sym typeface="Symbol"/>
              </a:rPr>
              <a:t> </a:t>
            </a:r>
            <a:r>
              <a:rPr lang="en-US" sz="2400" i="1" baseline="-25000" dirty="0" err="1" smtClean="0">
                <a:solidFill>
                  <a:srgbClr val="00B0F0"/>
                </a:solidFill>
                <a:sym typeface="Symbol"/>
              </a:rPr>
              <a:t>f</a:t>
            </a:r>
            <a:r>
              <a:rPr lang="en-US" sz="2400" i="1" baseline="-25000" dirty="0" err="1" smtClean="0">
                <a:sym typeface="Symbol"/>
              </a:rPr>
              <a:t>,x</a:t>
            </a:r>
            <a:r>
              <a:rPr lang="en-US" sz="2400" i="1" baseline="-25000" dirty="0" smtClean="0">
                <a:sym typeface="Symbol"/>
              </a:rPr>
              <a:t> </a:t>
            </a:r>
            <a:r>
              <a:rPr lang="en-US" sz="2400" i="1" dirty="0" smtClean="0">
                <a:sym typeface="Symbol"/>
              </a:rPr>
              <a:t>x</a:t>
            </a:r>
            <a:r>
              <a:rPr lang="en-US" sz="2400" dirty="0" smtClean="0">
                <a:sym typeface="Symbol"/>
              </a:rPr>
              <a:t>  c](b)  </a:t>
            </a:r>
          </a:p>
          <a:p>
            <a:pPr marL="384175" lvl="1" indent="-384175">
              <a:buNone/>
            </a:pPr>
            <a:r>
              <a:rPr lang="en-US" sz="2400" i="1" baseline="-25000" dirty="0" smtClean="0">
                <a:sym typeface="Symbol"/>
              </a:rPr>
              <a:t> </a:t>
            </a:r>
            <a:r>
              <a:rPr lang="en-US" sz="2400" dirty="0" smtClean="0">
                <a:sym typeface="Symbol"/>
              </a:rPr>
              <a:t>[</a:t>
            </a:r>
            <a:r>
              <a:rPr lang="en-US" sz="2400" i="1" baseline="-25000" dirty="0" err="1" smtClean="0">
                <a:solidFill>
                  <a:srgbClr val="C00000"/>
                </a:solidFill>
                <a:sym typeface="Symbol"/>
              </a:rPr>
              <a:t>g</a:t>
            </a:r>
            <a:r>
              <a:rPr lang="en-US" sz="2400" i="1" baseline="-25000" dirty="0" err="1" smtClean="0">
                <a:sym typeface="Symbol"/>
              </a:rPr>
              <a:t>,x</a:t>
            </a:r>
            <a:r>
              <a:rPr lang="en-US" sz="2400" i="1" baseline="-25000" dirty="0" smtClean="0">
                <a:sym typeface="Symbol"/>
              </a:rPr>
              <a:t> </a:t>
            </a:r>
            <a:r>
              <a:rPr lang="en-US" sz="2400" i="1" dirty="0" smtClean="0">
                <a:sym typeface="Symbol"/>
              </a:rPr>
              <a:t>P</a:t>
            </a:r>
            <a:r>
              <a:rPr lang="en-US" sz="2400" dirty="0" smtClean="0">
                <a:sym typeface="Symbol"/>
              </a:rPr>
              <a:t>(</a:t>
            </a:r>
            <a:r>
              <a:rPr lang="en-US" sz="2400" i="1" dirty="0" smtClean="0">
                <a:solidFill>
                  <a:srgbClr val="C00000"/>
                </a:solidFill>
                <a:sym typeface="Symbol"/>
              </a:rPr>
              <a:t>g</a:t>
            </a:r>
            <a:r>
              <a:rPr lang="en-US" sz="2400" dirty="0" smtClean="0">
                <a:sym typeface="Symbol"/>
              </a:rPr>
              <a:t>(</a:t>
            </a:r>
            <a:r>
              <a:rPr lang="en-US" sz="2400" i="1" dirty="0" smtClean="0">
                <a:sym typeface="Symbol"/>
              </a:rPr>
              <a:t>x</a:t>
            </a:r>
            <a:r>
              <a:rPr lang="en-US" sz="2400" dirty="0" smtClean="0">
                <a:sym typeface="Symbol"/>
              </a:rPr>
              <a:t>))](a)    [</a:t>
            </a:r>
            <a:r>
              <a:rPr lang="en-US" sz="2400" i="1" baseline="-25000" dirty="0" err="1" smtClean="0">
                <a:solidFill>
                  <a:srgbClr val="00B0F0"/>
                </a:solidFill>
                <a:sym typeface="Symbol"/>
              </a:rPr>
              <a:t>f,</a:t>
            </a:r>
            <a:r>
              <a:rPr lang="en-US" sz="2400" i="1" baseline="-25000" dirty="0" err="1" smtClean="0">
                <a:sym typeface="Symbol"/>
              </a:rPr>
              <a:t>x</a:t>
            </a:r>
            <a:r>
              <a:rPr lang="en-US" sz="2400" i="1" baseline="-25000" dirty="0" smtClean="0">
                <a:sym typeface="Symbol"/>
              </a:rPr>
              <a:t> </a:t>
            </a:r>
            <a:r>
              <a:rPr lang="en-US" sz="2400" i="1" dirty="0" smtClean="0">
                <a:sym typeface="Symbol"/>
              </a:rPr>
              <a:t>P</a:t>
            </a:r>
            <a:r>
              <a:rPr lang="en-US" sz="2400" dirty="0" smtClean="0">
                <a:sym typeface="Symbol"/>
              </a:rPr>
              <a:t>(</a:t>
            </a:r>
            <a:r>
              <a:rPr lang="en-US" sz="2400" i="1" dirty="0" smtClean="0">
                <a:solidFill>
                  <a:srgbClr val="00B0F0"/>
                </a:solidFill>
                <a:sym typeface="Symbol"/>
              </a:rPr>
              <a:t>f</a:t>
            </a:r>
            <a:r>
              <a:rPr lang="en-US" sz="2400" dirty="0" smtClean="0">
                <a:sym typeface="Symbol"/>
              </a:rPr>
              <a:t>(</a:t>
            </a:r>
            <a:r>
              <a:rPr lang="en-US" sz="2400" i="1" dirty="0" smtClean="0">
                <a:sym typeface="Symbol"/>
              </a:rPr>
              <a:t>x</a:t>
            </a:r>
            <a:r>
              <a:rPr lang="en-US" sz="2400" dirty="0" smtClean="0">
                <a:sym typeface="Symbol"/>
              </a:rPr>
              <a:t>))](a)    </a:t>
            </a:r>
          </a:p>
          <a:p>
            <a:pPr marL="384175" lvl="1" indent="-384175">
              <a:buNone/>
            </a:pPr>
            <a:r>
              <a:rPr lang="en-US" sz="2400" dirty="0" smtClean="0">
                <a:sym typeface="Symbol"/>
              </a:rPr>
              <a:t>[</a:t>
            </a:r>
            <a:r>
              <a:rPr lang="en-US" sz="2400" i="1" dirty="0" smtClean="0">
                <a:sym typeface="Symbol"/>
              </a:rPr>
              <a:t>x </a:t>
            </a:r>
            <a:r>
              <a:rPr lang="en-US" sz="2400" dirty="0" smtClean="0">
                <a:sym typeface="Symbol"/>
              </a:rPr>
              <a:t>  </a:t>
            </a:r>
            <a:r>
              <a:rPr lang="en-US" sz="2400" i="1" dirty="0" err="1" smtClean="0">
                <a:solidFill>
                  <a:srgbClr val="0070C0"/>
                </a:solidFill>
                <a:sym typeface="Symbol"/>
              </a:rPr>
              <a:t>fff</a:t>
            </a:r>
            <a:r>
              <a:rPr lang="en-US" sz="2400" dirty="0" smtClean="0">
                <a:sym typeface="Symbol"/>
              </a:rPr>
              <a:t>(</a:t>
            </a:r>
            <a:r>
              <a:rPr lang="en-US" sz="2400" i="1" dirty="0" smtClean="0">
                <a:sym typeface="Symbol"/>
              </a:rPr>
              <a:t>x</a:t>
            </a:r>
            <a:r>
              <a:rPr lang="en-US" sz="2400" dirty="0" smtClean="0">
                <a:sym typeface="Symbol"/>
              </a:rPr>
              <a:t>) </a:t>
            </a:r>
            <a:r>
              <a:rPr lang="en-US" sz="2400" b="1" dirty="0" smtClean="0">
                <a:sym typeface="Symbol"/>
              </a:rPr>
              <a:t>Until</a:t>
            </a:r>
            <a:r>
              <a:rPr lang="en-US" sz="2400" i="1" baseline="-25000" dirty="0" smtClean="0">
                <a:sym typeface="Symbol"/>
              </a:rPr>
              <a:t> </a:t>
            </a:r>
            <a:r>
              <a:rPr lang="en-US" sz="2400" i="1" baseline="-25000" dirty="0" err="1" smtClean="0">
                <a:solidFill>
                  <a:srgbClr val="00B0F0"/>
                </a:solidFill>
                <a:sym typeface="Symbol"/>
              </a:rPr>
              <a:t>f</a:t>
            </a:r>
            <a:r>
              <a:rPr lang="en-US" sz="2400" i="1" baseline="-25000" dirty="0" err="1" smtClean="0">
                <a:sym typeface="Symbol"/>
              </a:rPr>
              <a:t>,x</a:t>
            </a:r>
            <a:r>
              <a:rPr lang="en-US" sz="2400" i="1" baseline="-25000" dirty="0" smtClean="0">
                <a:sym typeface="Symbol"/>
              </a:rPr>
              <a:t> </a:t>
            </a:r>
            <a:r>
              <a:rPr lang="en-US" sz="2400" dirty="0" smtClean="0">
                <a:sym typeface="Symbol"/>
              </a:rPr>
              <a:t> </a:t>
            </a:r>
            <a:r>
              <a:rPr lang="en-US" sz="2400" i="1" dirty="0" smtClean="0">
                <a:sym typeface="Symbol"/>
              </a:rPr>
              <a:t>x</a:t>
            </a:r>
            <a:r>
              <a:rPr lang="en-US" sz="2400" dirty="0" smtClean="0">
                <a:sym typeface="Symbol"/>
              </a:rPr>
              <a:t> = a](b)  </a:t>
            </a:r>
          </a:p>
          <a:p>
            <a:pPr marL="384175" lvl="1" indent="-384175">
              <a:buNone/>
            </a:pPr>
            <a:r>
              <a:rPr lang="en-US" sz="2400" dirty="0" smtClean="0">
                <a:sym typeface="Symbol"/>
              </a:rPr>
              <a:t>[</a:t>
            </a:r>
            <a:r>
              <a:rPr lang="en-US" sz="2400" i="1" baseline="-25000" dirty="0" err="1" smtClean="0">
                <a:solidFill>
                  <a:srgbClr val="C00000"/>
                </a:solidFill>
                <a:sym typeface="Symbol"/>
              </a:rPr>
              <a:t>g</a:t>
            </a:r>
            <a:r>
              <a:rPr lang="en-US" sz="2400" i="1" baseline="-25000" dirty="0" err="1" smtClean="0">
                <a:sym typeface="Symbol"/>
              </a:rPr>
              <a:t>,x</a:t>
            </a:r>
            <a:r>
              <a:rPr lang="en-US" sz="2400" i="1" baseline="-25000" dirty="0" smtClean="0">
                <a:sym typeface="Symbol"/>
              </a:rPr>
              <a:t> </a:t>
            </a:r>
            <a:r>
              <a:rPr lang="en-US" sz="2400" i="1" dirty="0" smtClean="0">
                <a:solidFill>
                  <a:srgbClr val="C00000"/>
                </a:solidFill>
                <a:sym typeface="Symbol"/>
              </a:rPr>
              <a:t>g</a:t>
            </a:r>
            <a:r>
              <a:rPr lang="en-US" sz="2400" i="1" dirty="0" smtClean="0">
                <a:sym typeface="Symbol"/>
              </a:rPr>
              <a:t>(</a:t>
            </a:r>
            <a:r>
              <a:rPr lang="en-US" sz="2400" i="1" dirty="0" smtClean="0">
                <a:solidFill>
                  <a:srgbClr val="C00000"/>
                </a:solidFill>
                <a:sym typeface="Symbol"/>
              </a:rPr>
              <a:t>g</a:t>
            </a:r>
            <a:r>
              <a:rPr lang="en-US" sz="2400" dirty="0" smtClean="0">
                <a:sym typeface="Symbol"/>
              </a:rPr>
              <a:t>(</a:t>
            </a:r>
            <a:r>
              <a:rPr lang="en-US" sz="2400" i="1" dirty="0" smtClean="0">
                <a:sym typeface="Symbol"/>
              </a:rPr>
              <a:t>x</a:t>
            </a:r>
            <a:r>
              <a:rPr lang="en-US" sz="2400" dirty="0" smtClean="0">
                <a:sym typeface="Symbol"/>
              </a:rPr>
              <a:t>)) = x](c)    </a:t>
            </a:r>
          </a:p>
          <a:p>
            <a:pPr marL="384175" lvl="1" indent="-384175">
              <a:buNone/>
            </a:pPr>
            <a:endParaRPr lang="en-US" sz="3600" dirty="0" smtClean="0">
              <a:sym typeface="Symbol"/>
            </a:endParaRPr>
          </a:p>
          <a:p>
            <a:pPr marL="384175" lvl="1" indent="-384175">
              <a:buFontTx/>
              <a:buChar char="-"/>
            </a:pPr>
            <a:r>
              <a:rPr lang="en-US" sz="3200" dirty="0" smtClean="0">
                <a:sym typeface="Symbol"/>
              </a:rPr>
              <a:t>Distinguished functions </a:t>
            </a:r>
            <a:r>
              <a:rPr lang="en-US" sz="3200" i="1" dirty="0" smtClean="0">
                <a:solidFill>
                  <a:srgbClr val="00B0F0"/>
                </a:solidFill>
                <a:sym typeface="Symbol"/>
              </a:rPr>
              <a:t>f</a:t>
            </a:r>
            <a:r>
              <a:rPr lang="en-US" sz="3200" i="1" dirty="0" smtClean="0">
                <a:sym typeface="Symbol"/>
              </a:rPr>
              <a:t>, </a:t>
            </a:r>
            <a:r>
              <a:rPr lang="en-US" sz="3200" i="1" dirty="0" smtClean="0">
                <a:solidFill>
                  <a:srgbClr val="C00000"/>
                </a:solidFill>
                <a:sym typeface="Symbol"/>
              </a:rPr>
              <a:t>g</a:t>
            </a:r>
            <a:r>
              <a:rPr lang="en-US" sz="3200" i="1" dirty="0" smtClean="0">
                <a:sym typeface="Symbol"/>
              </a:rPr>
              <a:t> </a:t>
            </a:r>
          </a:p>
          <a:p>
            <a:pPr marL="747712" lvl="2" indent="-384175">
              <a:buFontTx/>
              <a:buChar char="-"/>
            </a:pPr>
            <a:r>
              <a:rPr lang="en-US" sz="2900" dirty="0" smtClean="0">
                <a:sym typeface="Symbol"/>
              </a:rPr>
              <a:t>As long as </a:t>
            </a:r>
            <a:r>
              <a:rPr lang="en-US" sz="2900" i="1" dirty="0" smtClean="0">
                <a:sym typeface="Symbol"/>
              </a:rPr>
              <a:t>f </a:t>
            </a:r>
            <a:r>
              <a:rPr lang="en-US" sz="2900" dirty="0" smtClean="0">
                <a:sym typeface="Symbol"/>
              </a:rPr>
              <a:t>and</a:t>
            </a:r>
            <a:r>
              <a:rPr lang="en-US" sz="2900" i="1" dirty="0" smtClean="0">
                <a:sym typeface="Symbol"/>
              </a:rPr>
              <a:t> g </a:t>
            </a:r>
            <a:r>
              <a:rPr lang="en-US" sz="2900" dirty="0" smtClean="0">
                <a:sym typeface="Symbol"/>
              </a:rPr>
              <a:t>are separate</a:t>
            </a:r>
            <a:endParaRPr lang="en-US" sz="2900" i="1" dirty="0" smtClean="0">
              <a:sym typeface="Symbol"/>
            </a:endParaRPr>
          </a:p>
          <a:p>
            <a:pPr marL="384175" lvl="1" indent="-384175">
              <a:buFontTx/>
              <a:buChar char="-"/>
            </a:pPr>
            <a:r>
              <a:rPr lang="en-US" sz="3200" dirty="0" smtClean="0">
                <a:sym typeface="Symbol"/>
              </a:rPr>
              <a:t>Unary predicate symbols, </a:t>
            </a:r>
            <a:r>
              <a:rPr lang="en-US" sz="3200" i="1" dirty="0" smtClean="0">
                <a:sym typeface="Symbol"/>
              </a:rPr>
              <a:t>P, Q, R</a:t>
            </a:r>
            <a:endParaRPr lang="en-US" sz="3200" dirty="0" smtClean="0">
              <a:sym typeface="Symbol"/>
            </a:endParaRPr>
          </a:p>
          <a:p>
            <a:pPr marL="384175" lvl="1" indent="-384175">
              <a:buFontTx/>
              <a:buChar char="-"/>
            </a:pPr>
            <a:r>
              <a:rPr lang="en-US" sz="3200" dirty="0" smtClean="0">
                <a:sym typeface="Symbol"/>
              </a:rPr>
              <a:t>At most one bound variable in scope at </a:t>
            </a:r>
            <a:r>
              <a:rPr lang="en-US" sz="3200" dirty="0" smtClean="0"/>
              <a:t> any time</a:t>
            </a:r>
          </a:p>
          <a:p>
            <a:pPr marL="384175" lvl="1" indent="-384175">
              <a:buFontTx/>
              <a:buChar char="-"/>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FFP(E): A litmus test. </a:t>
            </a:r>
            <a:r>
              <a:rPr lang="en-US" sz="3200" dirty="0" smtClean="0"/>
              <a:t>Closure under updates.</a:t>
            </a:r>
            <a:endParaRPr lang="en-US" sz="4400" dirty="0"/>
          </a:p>
        </p:txBody>
      </p:sp>
      <p:sp>
        <p:nvSpPr>
          <p:cNvPr id="3" name="Content Placeholder 2"/>
          <p:cNvSpPr>
            <a:spLocks noGrp="1"/>
          </p:cNvSpPr>
          <p:nvPr>
            <p:ph idx="1"/>
          </p:nvPr>
        </p:nvSpPr>
        <p:spPr>
          <a:xfrm>
            <a:off x="394252" y="1744180"/>
            <a:ext cx="8382000" cy="4653582"/>
          </a:xfrm>
        </p:spPr>
        <p:txBody>
          <a:bodyPr/>
          <a:lstStyle/>
          <a:p>
            <a:pPr>
              <a:buNone/>
            </a:pPr>
            <a:r>
              <a:rPr lang="en-US" sz="2400" dirty="0" smtClean="0"/>
              <a:t/>
            </a:r>
            <a:br>
              <a:rPr lang="en-US" sz="2400" dirty="0" smtClean="0"/>
            </a:br>
            <a:r>
              <a:rPr lang="en-US" sz="2400" b="1" dirty="0" err="1" smtClean="0"/>
              <a:t>wp</a:t>
            </a:r>
            <a:r>
              <a:rPr lang="en-US" sz="2400" dirty="0" smtClean="0"/>
              <a:t>(</a:t>
            </a:r>
            <a:r>
              <a:rPr lang="en-US" sz="2400" i="1" dirty="0" smtClean="0"/>
              <a:t>f</a:t>
            </a:r>
            <a:r>
              <a:rPr lang="en-US" sz="2400" dirty="0" smtClean="0"/>
              <a:t>(u) := v, [A </a:t>
            </a:r>
            <a:r>
              <a:rPr lang="en-US" sz="2400" b="1" dirty="0" smtClean="0">
                <a:sym typeface="Symbol"/>
              </a:rPr>
              <a:t>Until</a:t>
            </a:r>
            <a:r>
              <a:rPr lang="en-US" sz="2400" i="1" baseline="-25000" dirty="0" smtClean="0">
                <a:sym typeface="Symbol"/>
              </a:rPr>
              <a:t> </a:t>
            </a:r>
            <a:r>
              <a:rPr lang="en-US" sz="2400" i="1" baseline="-25000" dirty="0" err="1" smtClean="0">
                <a:sym typeface="Symbol"/>
              </a:rPr>
              <a:t>f,x</a:t>
            </a:r>
            <a:r>
              <a:rPr lang="en-US" sz="2400" i="1" baseline="-25000" dirty="0" smtClean="0">
                <a:sym typeface="Symbol"/>
              </a:rPr>
              <a:t> </a:t>
            </a:r>
            <a:r>
              <a:rPr lang="en-US" sz="2400" dirty="0" smtClean="0">
                <a:sym typeface="Symbol"/>
              </a:rPr>
              <a:t> </a:t>
            </a:r>
            <a:r>
              <a:rPr lang="en-US" sz="2400" i="1" dirty="0" smtClean="0">
                <a:sym typeface="Symbol"/>
              </a:rPr>
              <a:t>B</a:t>
            </a:r>
            <a:r>
              <a:rPr lang="en-US" sz="2400" dirty="0" smtClean="0">
                <a:sym typeface="Symbol"/>
              </a:rPr>
              <a:t>](w</a:t>
            </a:r>
            <a:r>
              <a:rPr lang="en-US" sz="2400" dirty="0" smtClean="0"/>
              <a:t>)) </a:t>
            </a:r>
          </a:p>
          <a:p>
            <a:pPr>
              <a:buNone/>
            </a:pPr>
            <a:r>
              <a:rPr lang="en-US" sz="2400" dirty="0" smtClean="0"/>
              <a:t>					     </a:t>
            </a:r>
            <a:r>
              <a:rPr lang="en-US" sz="2400" dirty="0" smtClean="0">
                <a:solidFill>
                  <a:srgbClr val="C00000"/>
                </a:solidFill>
              </a:rPr>
              <a:t>f’ := </a:t>
            </a:r>
            <a:r>
              <a:rPr lang="en-US" sz="2400" dirty="0" smtClean="0">
                <a:solidFill>
                  <a:srgbClr val="C00000"/>
                </a:solidFill>
                <a:sym typeface="Symbol"/>
              </a:rPr>
              <a:t>x. </a:t>
            </a:r>
            <a:r>
              <a:rPr lang="en-US" sz="2400" b="1" dirty="0" smtClean="0">
                <a:solidFill>
                  <a:srgbClr val="C00000"/>
                </a:solidFill>
                <a:sym typeface="Symbol"/>
              </a:rPr>
              <a:t>if </a:t>
            </a:r>
            <a:r>
              <a:rPr lang="en-US" sz="2400" dirty="0" smtClean="0">
                <a:solidFill>
                  <a:srgbClr val="C00000"/>
                </a:solidFill>
                <a:sym typeface="Symbol"/>
              </a:rPr>
              <a:t>x = u </a:t>
            </a:r>
            <a:r>
              <a:rPr lang="en-US" sz="2400" b="1" dirty="0" smtClean="0">
                <a:solidFill>
                  <a:srgbClr val="C00000"/>
                </a:solidFill>
                <a:sym typeface="Symbol"/>
              </a:rPr>
              <a:t>then </a:t>
            </a:r>
            <a:r>
              <a:rPr lang="en-US" sz="2400" dirty="0" smtClean="0">
                <a:solidFill>
                  <a:srgbClr val="C00000"/>
                </a:solidFill>
                <a:sym typeface="Symbol"/>
              </a:rPr>
              <a:t>v </a:t>
            </a:r>
            <a:r>
              <a:rPr lang="en-US" sz="2400" b="1" dirty="0" smtClean="0">
                <a:solidFill>
                  <a:srgbClr val="C00000"/>
                </a:solidFill>
                <a:sym typeface="Symbol"/>
              </a:rPr>
              <a:t>else </a:t>
            </a:r>
            <a:r>
              <a:rPr lang="en-US" sz="2400" dirty="0" smtClean="0">
                <a:solidFill>
                  <a:srgbClr val="C00000"/>
                </a:solidFill>
                <a:sym typeface="Symbol"/>
              </a:rPr>
              <a:t>f(x)</a:t>
            </a:r>
            <a:endParaRPr lang="en-US" sz="2400" dirty="0" smtClean="0"/>
          </a:p>
          <a:p>
            <a:pPr>
              <a:buNone/>
            </a:pPr>
            <a:r>
              <a:rPr lang="en-US" sz="2400" dirty="0" smtClean="0"/>
              <a:t>=	[</a:t>
            </a:r>
            <a:r>
              <a:rPr lang="en-US" sz="2400" i="1" dirty="0" smtClean="0"/>
              <a:t>A</a:t>
            </a:r>
            <a:r>
              <a:rPr lang="en-US" sz="2400" dirty="0" smtClean="0"/>
              <a:t> </a:t>
            </a:r>
            <a:r>
              <a:rPr lang="en-US" sz="2400" b="1" dirty="0" smtClean="0">
                <a:sym typeface="Symbol"/>
              </a:rPr>
              <a:t>Until</a:t>
            </a:r>
            <a:r>
              <a:rPr lang="en-US" sz="2400" i="1" baseline="-25000" dirty="0" smtClean="0">
                <a:sym typeface="Symbol"/>
              </a:rPr>
              <a:t> </a:t>
            </a:r>
            <a:r>
              <a:rPr lang="en-US" sz="2400" i="1" baseline="-25000" dirty="0" err="1" smtClean="0">
                <a:sym typeface="Symbol"/>
              </a:rPr>
              <a:t>f,x</a:t>
            </a:r>
            <a:r>
              <a:rPr lang="en-US" sz="2400" i="1" baseline="-25000" dirty="0" smtClean="0">
                <a:sym typeface="Symbol"/>
              </a:rPr>
              <a:t>  </a:t>
            </a:r>
            <a:r>
              <a:rPr lang="en-US" sz="2400" i="1" dirty="0" smtClean="0">
                <a:sym typeface="Symbol"/>
              </a:rPr>
              <a:t>B</a:t>
            </a:r>
            <a:r>
              <a:rPr lang="en-US" sz="2400" dirty="0" smtClean="0"/>
              <a:t>](</a:t>
            </a:r>
            <a:r>
              <a:rPr lang="en-US" sz="2400" dirty="0" smtClean="0">
                <a:sym typeface="Symbol"/>
              </a:rPr>
              <a:t>w</a:t>
            </a:r>
            <a:r>
              <a:rPr lang="en-US" sz="2400" dirty="0" smtClean="0"/>
              <a:t>)[f </a:t>
            </a:r>
            <a:r>
              <a:rPr lang="en-US" sz="2400" dirty="0" smtClean="0">
                <a:sym typeface="Symbol"/>
              </a:rPr>
              <a:t></a:t>
            </a:r>
            <a:r>
              <a:rPr lang="en-US" sz="2400" dirty="0" smtClean="0"/>
              <a:t> f’] </a:t>
            </a:r>
            <a:r>
              <a:rPr lang="en-US" sz="2400" dirty="0" smtClean="0">
                <a:solidFill>
                  <a:srgbClr val="C00000"/>
                </a:solidFill>
              </a:rPr>
              <a:t>	 </a:t>
            </a:r>
          </a:p>
          <a:p>
            <a:pPr>
              <a:buNone/>
            </a:pPr>
            <a:r>
              <a:rPr lang="en-US" sz="2400" dirty="0" smtClean="0">
                <a:solidFill>
                  <a:srgbClr val="C00000"/>
                </a:solidFill>
              </a:rPr>
              <a:t>					 	</a:t>
            </a:r>
            <a:r>
              <a:rPr lang="en-US" sz="2400" i="1" dirty="0" smtClean="0">
                <a:solidFill>
                  <a:srgbClr val="C00000"/>
                </a:solidFill>
              </a:rPr>
              <a:t>A</a:t>
            </a:r>
            <a:r>
              <a:rPr lang="en-US" sz="2400" dirty="0" smtClean="0">
                <a:solidFill>
                  <a:srgbClr val="C00000"/>
                </a:solidFill>
              </a:rPr>
              <a:t>’ := </a:t>
            </a:r>
            <a:r>
              <a:rPr lang="en-US" sz="2400" i="1" dirty="0" smtClean="0">
                <a:solidFill>
                  <a:srgbClr val="C00000"/>
                </a:solidFill>
              </a:rPr>
              <a:t>A</a:t>
            </a:r>
            <a:r>
              <a:rPr lang="en-US" sz="2400" dirty="0" smtClean="0">
                <a:solidFill>
                  <a:srgbClr val="C00000"/>
                </a:solidFill>
              </a:rPr>
              <a:t>[f </a:t>
            </a:r>
            <a:r>
              <a:rPr lang="en-US" sz="2400" dirty="0" smtClean="0">
                <a:solidFill>
                  <a:srgbClr val="C00000"/>
                </a:solidFill>
                <a:sym typeface="Symbol"/>
              </a:rPr>
              <a:t></a:t>
            </a:r>
            <a:r>
              <a:rPr lang="en-US" sz="2400" dirty="0" smtClean="0">
                <a:solidFill>
                  <a:srgbClr val="C00000"/>
                </a:solidFill>
              </a:rPr>
              <a:t> f’], </a:t>
            </a:r>
            <a:r>
              <a:rPr lang="en-US" sz="2400" i="1" dirty="0" smtClean="0">
                <a:solidFill>
                  <a:srgbClr val="C00000"/>
                </a:solidFill>
              </a:rPr>
              <a:t>B</a:t>
            </a:r>
            <a:r>
              <a:rPr lang="en-US" sz="2400" dirty="0" smtClean="0">
                <a:solidFill>
                  <a:srgbClr val="C00000"/>
                </a:solidFill>
              </a:rPr>
              <a:t>’ := </a:t>
            </a:r>
            <a:r>
              <a:rPr lang="en-US" sz="2400" i="1" dirty="0" smtClean="0">
                <a:solidFill>
                  <a:srgbClr val="C00000"/>
                </a:solidFill>
                <a:sym typeface="Symbol"/>
              </a:rPr>
              <a:t>B</a:t>
            </a:r>
            <a:r>
              <a:rPr lang="en-US" sz="2400" dirty="0" smtClean="0">
                <a:solidFill>
                  <a:srgbClr val="C00000"/>
                </a:solidFill>
                <a:sym typeface="Symbol"/>
              </a:rPr>
              <a:t>[f  f’]</a:t>
            </a:r>
            <a:endParaRPr lang="en-US" sz="2400" dirty="0" smtClean="0"/>
          </a:p>
          <a:p>
            <a:pPr>
              <a:buNone/>
            </a:pPr>
            <a:r>
              <a:rPr lang="en-US" sz="2400" dirty="0" smtClean="0"/>
              <a:t>=	[</a:t>
            </a:r>
            <a:r>
              <a:rPr lang="en-US" sz="2400" i="1" dirty="0" smtClean="0"/>
              <a:t>A</a:t>
            </a:r>
            <a:r>
              <a:rPr lang="en-US" sz="2400" dirty="0" smtClean="0"/>
              <a:t>’ </a:t>
            </a:r>
            <a:r>
              <a:rPr lang="en-US" sz="2400" b="1" dirty="0" smtClean="0">
                <a:sym typeface="Symbol"/>
              </a:rPr>
              <a:t>Until</a:t>
            </a:r>
            <a:r>
              <a:rPr lang="en-US" sz="2400" i="1" baseline="-25000" dirty="0" smtClean="0">
                <a:sym typeface="Symbol"/>
              </a:rPr>
              <a:t> </a:t>
            </a:r>
            <a:r>
              <a:rPr lang="en-US" sz="2400" i="1" baseline="-25000" dirty="0" err="1" smtClean="0">
                <a:sym typeface="Symbol"/>
              </a:rPr>
              <a:t>f’,x</a:t>
            </a:r>
            <a:r>
              <a:rPr lang="en-US" sz="2400" i="1" baseline="-25000" dirty="0" smtClean="0">
                <a:sym typeface="Symbol"/>
              </a:rPr>
              <a:t>  </a:t>
            </a:r>
            <a:r>
              <a:rPr lang="en-US" sz="2400" i="1" dirty="0" smtClean="0">
                <a:sym typeface="Symbol"/>
              </a:rPr>
              <a:t>B</a:t>
            </a:r>
            <a:r>
              <a:rPr lang="en-US" sz="2400" dirty="0" smtClean="0"/>
              <a:t>’](</a:t>
            </a:r>
            <a:r>
              <a:rPr lang="en-US" sz="2400" dirty="0" smtClean="0">
                <a:sym typeface="Symbol"/>
              </a:rPr>
              <a:t>w</a:t>
            </a:r>
            <a:r>
              <a:rPr lang="en-US" sz="2400" dirty="0" smtClean="0"/>
              <a:t>) </a:t>
            </a:r>
          </a:p>
          <a:p>
            <a:pPr>
              <a:buNone/>
            </a:pPr>
            <a:r>
              <a:rPr lang="en-US" sz="2400" dirty="0" smtClean="0"/>
              <a:t>					</a:t>
            </a:r>
            <a:r>
              <a:rPr lang="en-US" sz="2400" dirty="0" smtClean="0">
                <a:solidFill>
                  <a:srgbClr val="C00000"/>
                </a:solidFill>
                <a:sym typeface="Symbol"/>
              </a:rPr>
              <a:t>				</a:t>
            </a:r>
          </a:p>
          <a:p>
            <a:pPr>
              <a:buNone/>
            </a:pPr>
            <a:r>
              <a:rPr lang="en-US" sz="2400" dirty="0" smtClean="0">
                <a:sym typeface="Symbol"/>
              </a:rPr>
              <a:t>= ….  </a:t>
            </a:r>
          </a:p>
          <a:p>
            <a:pPr>
              <a:buNone/>
            </a:pPr>
            <a:endParaRPr lang="en-US" sz="2400" dirty="0" smtClean="0">
              <a:sym typeface="Symbol"/>
            </a:endParaRPr>
          </a:p>
          <a:p>
            <a:pPr>
              <a:buNone/>
            </a:pPr>
            <a:r>
              <a:rPr lang="en-US" sz="2400" dirty="0" smtClean="0">
                <a:sym typeface="Symbol"/>
              </a:rPr>
              <a:t>= 	</a:t>
            </a:r>
            <a:r>
              <a:rPr lang="en-US" sz="2400" dirty="0" smtClean="0"/>
              <a:t>[</a:t>
            </a:r>
            <a:r>
              <a:rPr lang="en-US" sz="2400" i="1" dirty="0" smtClean="0"/>
              <a:t>A</a:t>
            </a:r>
            <a:r>
              <a:rPr lang="en-US" sz="2400" dirty="0" smtClean="0"/>
              <a:t>’’ </a:t>
            </a:r>
            <a:r>
              <a:rPr lang="en-US" sz="2400" b="1" dirty="0" smtClean="0">
                <a:sym typeface="Symbol"/>
              </a:rPr>
              <a:t>Until</a:t>
            </a:r>
            <a:r>
              <a:rPr lang="en-US" sz="2400" i="1" baseline="-25000" dirty="0" smtClean="0">
                <a:sym typeface="Symbol"/>
              </a:rPr>
              <a:t> </a:t>
            </a:r>
            <a:r>
              <a:rPr lang="en-US" sz="2400" i="1" baseline="-25000" dirty="0" err="1" smtClean="0">
                <a:sym typeface="Symbol"/>
              </a:rPr>
              <a:t>f,x</a:t>
            </a:r>
            <a:r>
              <a:rPr lang="en-US" sz="2400" i="1" baseline="-25000" dirty="0" smtClean="0">
                <a:sym typeface="Symbol"/>
              </a:rPr>
              <a:t>  </a:t>
            </a:r>
            <a:r>
              <a:rPr lang="en-US" sz="2400" i="1" dirty="0" smtClean="0">
                <a:sym typeface="Symbol"/>
              </a:rPr>
              <a:t>B</a:t>
            </a:r>
            <a:r>
              <a:rPr lang="en-US" sz="2400" dirty="0" smtClean="0"/>
              <a:t>’’](</a:t>
            </a:r>
            <a:r>
              <a:rPr lang="en-US" sz="2400" dirty="0" smtClean="0">
                <a:sym typeface="Symbol"/>
              </a:rPr>
              <a:t>w</a:t>
            </a:r>
            <a:r>
              <a:rPr lang="en-US" sz="2400" dirty="0" smtClean="0"/>
              <a:t>)</a:t>
            </a:r>
          </a:p>
          <a:p>
            <a:pPr>
              <a:buNone/>
            </a:pPr>
            <a:r>
              <a:rPr lang="en-US" sz="2400" dirty="0" smtClean="0"/>
              <a:t> </a:t>
            </a:r>
            <a:r>
              <a:rPr lang="en-US" sz="2400" dirty="0" smtClean="0">
                <a:sym typeface="Symbol"/>
              </a:rPr>
              <a:t>   	  	                     					</a:t>
            </a:r>
            <a:r>
              <a:rPr lang="en-US" sz="2400" i="1" dirty="0" smtClean="0">
                <a:solidFill>
                  <a:srgbClr val="C00000"/>
                </a:solidFill>
              </a:rPr>
              <a:t>A</a:t>
            </a:r>
            <a:r>
              <a:rPr lang="en-US" sz="2400" dirty="0" smtClean="0">
                <a:solidFill>
                  <a:srgbClr val="C00000"/>
                </a:solidFill>
              </a:rPr>
              <a:t>’’ := </a:t>
            </a:r>
            <a:r>
              <a:rPr lang="en-US" sz="2400" i="1" dirty="0" smtClean="0">
                <a:solidFill>
                  <a:srgbClr val="C00000"/>
                </a:solidFill>
              </a:rPr>
              <a:t>A’</a:t>
            </a:r>
            <a:r>
              <a:rPr lang="en-US" sz="2400" dirty="0" smtClean="0">
                <a:solidFill>
                  <a:srgbClr val="C00000"/>
                </a:solidFill>
                <a:sym typeface="Symbol"/>
              </a:rPr>
              <a:t> u  x</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		       </a:t>
            </a:r>
            <a:r>
              <a:rPr lang="en-US" sz="2400" i="1" dirty="0" smtClean="0">
                <a:solidFill>
                  <a:srgbClr val="C00000"/>
                </a:solidFill>
              </a:rPr>
              <a:t>B</a:t>
            </a:r>
            <a:r>
              <a:rPr lang="en-US" sz="2400" dirty="0" smtClean="0">
                <a:solidFill>
                  <a:srgbClr val="C00000"/>
                </a:solidFill>
              </a:rPr>
              <a:t>’’ := </a:t>
            </a:r>
            <a:r>
              <a:rPr lang="en-US" sz="2400" i="1" dirty="0" smtClean="0">
                <a:solidFill>
                  <a:srgbClr val="C00000"/>
                </a:solidFill>
                <a:sym typeface="Symbol"/>
              </a:rPr>
              <a:t>B</a:t>
            </a:r>
            <a:r>
              <a:rPr lang="en-US" sz="2400" dirty="0" smtClean="0">
                <a:solidFill>
                  <a:srgbClr val="C00000"/>
                </a:solidFill>
                <a:sym typeface="Symbol"/>
              </a:rPr>
              <a:t>’  (u = x  [(u  x  A’) </a:t>
            </a:r>
            <a:r>
              <a:rPr lang="en-US" sz="2400" b="1" dirty="0" smtClean="0">
                <a:solidFill>
                  <a:srgbClr val="C00000"/>
                </a:solidFill>
                <a:sym typeface="Symbol"/>
              </a:rPr>
              <a:t>Until</a:t>
            </a:r>
            <a:r>
              <a:rPr lang="en-US" sz="2400" i="1" baseline="-25000" dirty="0" smtClean="0">
                <a:solidFill>
                  <a:srgbClr val="C00000"/>
                </a:solidFill>
                <a:sym typeface="Symbol"/>
              </a:rPr>
              <a:t> </a:t>
            </a:r>
            <a:r>
              <a:rPr lang="en-US" sz="2400" i="1" baseline="-25000" dirty="0" err="1" smtClean="0">
                <a:solidFill>
                  <a:srgbClr val="C00000"/>
                </a:solidFill>
                <a:sym typeface="Symbol"/>
              </a:rPr>
              <a:t>f,x</a:t>
            </a:r>
            <a:r>
              <a:rPr lang="en-US" sz="2400" i="1" baseline="-25000" dirty="0" smtClean="0">
                <a:solidFill>
                  <a:srgbClr val="C00000"/>
                </a:solidFill>
                <a:sym typeface="Symbol"/>
              </a:rPr>
              <a:t> </a:t>
            </a:r>
            <a:r>
              <a:rPr lang="en-US" sz="2400" dirty="0" smtClean="0">
                <a:solidFill>
                  <a:srgbClr val="C00000"/>
                </a:solidFill>
                <a:sym typeface="Symbol"/>
              </a:rPr>
              <a:t>B’](v))</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FFP(E) : reduction to LTL?</a:t>
            </a:r>
            <a:endParaRPr lang="en-US" sz="4400" dirty="0"/>
          </a:p>
        </p:txBody>
      </p:sp>
      <p:sp>
        <p:nvSpPr>
          <p:cNvPr id="3" name="Content Placeholder 2"/>
          <p:cNvSpPr>
            <a:spLocks noGrp="1"/>
          </p:cNvSpPr>
          <p:nvPr>
            <p:ph idx="1"/>
          </p:nvPr>
        </p:nvSpPr>
        <p:spPr>
          <a:xfrm>
            <a:off x="261731" y="1293606"/>
            <a:ext cx="8382000" cy="4401205"/>
          </a:xfrm>
          <a:ln>
            <a:noFill/>
          </a:ln>
        </p:spPr>
        <p:txBody>
          <a:bodyPr/>
          <a:lstStyle/>
          <a:p>
            <a:r>
              <a:rPr lang="en-US" dirty="0" smtClean="0"/>
              <a:t>From LTL to FFP(E)</a:t>
            </a:r>
          </a:p>
          <a:p>
            <a:endParaRPr lang="en-US" dirty="0" smtClean="0"/>
          </a:p>
          <a:p>
            <a:pPr lvl="1">
              <a:buNone/>
            </a:pPr>
            <a:r>
              <a:rPr lang="en-US" sz="2400" dirty="0" smtClean="0">
                <a:sym typeface="Symbol"/>
              </a:rPr>
              <a:t>P 		           	</a:t>
            </a:r>
            <a:r>
              <a:rPr lang="en-US" sz="3600" i="1" baseline="-25000" dirty="0" err="1" smtClean="0">
                <a:sym typeface="Symbol"/>
              </a:rPr>
              <a:t>f,x</a:t>
            </a:r>
            <a:r>
              <a:rPr lang="en-US" sz="2400" dirty="0" smtClean="0">
                <a:sym typeface="Symbol"/>
              </a:rPr>
              <a:t></a:t>
            </a:r>
            <a:r>
              <a:rPr lang="en-US" sz="2400" i="1" baseline="-25000" dirty="0" smtClean="0">
                <a:sym typeface="Symbol"/>
              </a:rPr>
              <a:t> </a:t>
            </a:r>
            <a:r>
              <a:rPr lang="en-US" sz="3600" i="1" baseline="-25000" dirty="0" err="1" smtClean="0">
                <a:sym typeface="Symbol"/>
              </a:rPr>
              <a:t>f,x</a:t>
            </a:r>
            <a:r>
              <a:rPr lang="en-US" sz="2400" i="1" baseline="-25000" dirty="0" smtClean="0">
                <a:sym typeface="Symbol"/>
              </a:rPr>
              <a:t> </a:t>
            </a:r>
            <a:r>
              <a:rPr lang="en-US" sz="2400" dirty="0" smtClean="0">
                <a:sym typeface="Symbol"/>
              </a:rPr>
              <a:t>P(</a:t>
            </a:r>
            <a:r>
              <a:rPr lang="en-US" sz="2400" i="1" dirty="0" smtClean="0">
                <a:sym typeface="Symbol"/>
              </a:rPr>
              <a:t>f</a:t>
            </a:r>
            <a:r>
              <a:rPr lang="en-US" sz="2400" dirty="0" smtClean="0">
                <a:sym typeface="Symbol"/>
              </a:rPr>
              <a:t>(</a:t>
            </a:r>
            <a:r>
              <a:rPr lang="en-US" sz="2400" i="1" dirty="0" smtClean="0">
                <a:sym typeface="Symbol"/>
              </a:rPr>
              <a:t>x</a:t>
            </a:r>
            <a:r>
              <a:rPr lang="en-US" sz="2400" dirty="0" smtClean="0">
                <a:sym typeface="Symbol"/>
              </a:rPr>
              <a:t>))(anchor)</a:t>
            </a:r>
            <a:endParaRPr lang="en-US" dirty="0" smtClean="0"/>
          </a:p>
          <a:p>
            <a:pPr>
              <a:buNone/>
            </a:pPr>
            <a:endParaRPr lang="en-US" dirty="0" smtClean="0"/>
          </a:p>
          <a:p>
            <a:r>
              <a:rPr lang="en-US" dirty="0" smtClean="0"/>
              <a:t>From FFP(E) to LTL?</a:t>
            </a:r>
          </a:p>
          <a:p>
            <a:pPr marL="384175" lvl="1" indent="-384175">
              <a:buNone/>
            </a:pPr>
            <a:endParaRPr lang="en-US" dirty="0" smtClean="0">
              <a:sym typeface="Symbol"/>
            </a:endParaRPr>
          </a:p>
          <a:p>
            <a:pPr marL="384175" lvl="1" indent="-384175">
              <a:buNone/>
            </a:pPr>
            <a:r>
              <a:rPr lang="en-US" sz="2400" dirty="0" smtClean="0">
                <a:sym typeface="Symbol"/>
              </a:rPr>
              <a:t>	[</a:t>
            </a:r>
            <a:r>
              <a:rPr lang="en-US" sz="3600" i="1" baseline="-25000" dirty="0" err="1" smtClean="0">
                <a:sym typeface="Symbol"/>
              </a:rPr>
              <a:t>f,x</a:t>
            </a:r>
            <a:r>
              <a:rPr lang="en-US" sz="2400" i="1" baseline="-25000" dirty="0" smtClean="0">
                <a:sym typeface="Symbol"/>
              </a:rPr>
              <a:t> </a:t>
            </a:r>
            <a:r>
              <a:rPr lang="en-US" sz="2400" dirty="0" smtClean="0">
                <a:sym typeface="Symbol"/>
              </a:rPr>
              <a:t>x = c </a:t>
            </a:r>
            <a:r>
              <a:rPr lang="en-US" sz="3200" dirty="0" smtClean="0">
                <a:sym typeface="Symbol"/>
              </a:rPr>
              <a:t> </a:t>
            </a:r>
            <a:r>
              <a:rPr lang="en-US" sz="2000" dirty="0" smtClean="0">
                <a:sym typeface="Symbol"/>
              </a:rPr>
              <a:t></a:t>
            </a:r>
            <a:r>
              <a:rPr lang="en-US" sz="3200" i="1" baseline="-25000" dirty="0" err="1" smtClean="0">
                <a:sym typeface="Symbol"/>
              </a:rPr>
              <a:t>f,x</a:t>
            </a:r>
            <a:r>
              <a:rPr lang="en-US" sz="2000" i="1" baseline="-25000" dirty="0" smtClean="0">
                <a:sym typeface="Symbol"/>
              </a:rPr>
              <a:t> </a:t>
            </a:r>
            <a:r>
              <a:rPr lang="en-US" sz="2400" b="1" i="1" dirty="0" smtClean="0">
                <a:solidFill>
                  <a:schemeClr val="accent5">
                    <a:lumMod val="50000"/>
                  </a:schemeClr>
                </a:solidFill>
                <a:sym typeface="Symbol"/>
              </a:rPr>
              <a:t>P</a:t>
            </a:r>
            <a:r>
              <a:rPr lang="en-US" sz="2400" dirty="0" smtClean="0">
                <a:sym typeface="Symbol"/>
              </a:rPr>
              <a:t>(</a:t>
            </a:r>
            <a:r>
              <a:rPr lang="en-US" sz="2400" i="1" dirty="0" smtClean="0">
                <a:sym typeface="Symbol"/>
              </a:rPr>
              <a:t>x</a:t>
            </a:r>
            <a:r>
              <a:rPr lang="en-US" sz="2400" dirty="0" smtClean="0">
                <a:sym typeface="Symbol"/>
              </a:rPr>
              <a:t>)](a)  	    </a:t>
            </a:r>
            <a:r>
              <a:rPr lang="en-US" sz="2400" i="1" dirty="0" smtClean="0">
                <a:sym typeface="Symbol"/>
              </a:rPr>
              <a:t>a </a:t>
            </a:r>
            <a:r>
              <a:rPr lang="en-US" sz="2400" dirty="0" smtClean="0">
                <a:sym typeface="Symbol"/>
              </a:rPr>
              <a:t>and </a:t>
            </a:r>
            <a:r>
              <a:rPr lang="en-US" sz="2400" i="1" dirty="0" smtClean="0">
                <a:sym typeface="Symbol"/>
              </a:rPr>
              <a:t>b </a:t>
            </a:r>
            <a:r>
              <a:rPr lang="en-US" sz="2400" dirty="0" smtClean="0">
                <a:sym typeface="Symbol"/>
              </a:rPr>
              <a:t>reach </a:t>
            </a:r>
            <a:r>
              <a:rPr lang="en-US" sz="2400" i="1" dirty="0" smtClean="0">
                <a:sym typeface="Symbol"/>
              </a:rPr>
              <a:t>c</a:t>
            </a:r>
          </a:p>
          <a:p>
            <a:pPr marL="384175" lvl="1" indent="-384175">
              <a:buNone/>
            </a:pPr>
            <a:r>
              <a:rPr lang="en-US" sz="2400" dirty="0" smtClean="0">
                <a:sym typeface="Symbol"/>
              </a:rPr>
              <a:t> 	[</a:t>
            </a:r>
            <a:r>
              <a:rPr lang="en-US" sz="3600" i="1" baseline="-25000" dirty="0" err="1" smtClean="0">
                <a:sym typeface="Symbol"/>
              </a:rPr>
              <a:t>f,x</a:t>
            </a:r>
            <a:r>
              <a:rPr lang="en-US" sz="2400" i="1" baseline="-25000" dirty="0" smtClean="0">
                <a:sym typeface="Symbol"/>
              </a:rPr>
              <a:t> </a:t>
            </a:r>
            <a:r>
              <a:rPr lang="en-US" sz="2400" dirty="0" smtClean="0">
                <a:sym typeface="Symbol"/>
              </a:rPr>
              <a:t>x = c  </a:t>
            </a:r>
            <a:r>
              <a:rPr lang="en-US" sz="2000" dirty="0" smtClean="0">
                <a:sym typeface="Symbol"/>
              </a:rPr>
              <a:t></a:t>
            </a:r>
            <a:r>
              <a:rPr lang="en-US" sz="3200" i="1" baseline="-25000" dirty="0" err="1" smtClean="0">
                <a:sym typeface="Symbol"/>
              </a:rPr>
              <a:t>f,x</a:t>
            </a:r>
            <a:r>
              <a:rPr lang="en-US" sz="2000" i="1" baseline="-25000" dirty="0" smtClean="0">
                <a:sym typeface="Symbol"/>
              </a:rPr>
              <a:t> </a:t>
            </a:r>
            <a:r>
              <a:rPr lang="en-US" sz="2400" b="1" i="1" dirty="0" smtClean="0">
                <a:solidFill>
                  <a:schemeClr val="accent5">
                    <a:lumMod val="50000"/>
                  </a:schemeClr>
                </a:solidFill>
                <a:sym typeface="Symbol"/>
              </a:rPr>
              <a:t>P</a:t>
            </a:r>
            <a:r>
              <a:rPr lang="en-US" sz="2400" dirty="0" smtClean="0">
                <a:sym typeface="Symbol"/>
              </a:rPr>
              <a:t>(</a:t>
            </a:r>
            <a:r>
              <a:rPr lang="en-US" sz="2400" i="1" dirty="0" smtClean="0">
                <a:sym typeface="Symbol"/>
              </a:rPr>
              <a:t>x</a:t>
            </a:r>
            <a:r>
              <a:rPr lang="en-US" sz="2400" dirty="0" smtClean="0">
                <a:sym typeface="Symbol"/>
              </a:rPr>
              <a:t>)](b) 		        after that there is a </a:t>
            </a:r>
          </a:p>
          <a:p>
            <a:pPr marL="384175" lvl="1" indent="-384175">
              <a:buNone/>
            </a:pPr>
            <a:r>
              <a:rPr lang="en-US" sz="2400" i="1" dirty="0" smtClean="0">
                <a:sym typeface="Symbol"/>
              </a:rPr>
              <a:t>						        </a:t>
            </a:r>
            <a:r>
              <a:rPr lang="en-US" sz="2400" dirty="0" smtClean="0">
                <a:sym typeface="Symbol"/>
              </a:rPr>
              <a:t>common</a:t>
            </a:r>
            <a:r>
              <a:rPr lang="en-US" sz="2400" i="1" dirty="0" smtClean="0">
                <a:sym typeface="Symbol"/>
              </a:rPr>
              <a:t> </a:t>
            </a:r>
            <a:r>
              <a:rPr lang="en-US" sz="2400" b="1" i="1" dirty="0" smtClean="0">
                <a:solidFill>
                  <a:schemeClr val="accent5">
                    <a:lumMod val="50000"/>
                  </a:schemeClr>
                </a:solidFill>
                <a:sym typeface="Symbol"/>
              </a:rPr>
              <a:t>P</a:t>
            </a:r>
            <a:r>
              <a:rPr lang="en-US" sz="2400" i="1" dirty="0" smtClean="0">
                <a:sym typeface="Symbol"/>
              </a:rPr>
              <a:t> </a:t>
            </a:r>
            <a:r>
              <a:rPr lang="en-US" sz="2400" dirty="0" smtClean="0">
                <a:sym typeface="Symbol"/>
              </a:rPr>
              <a:t>state</a:t>
            </a:r>
            <a:r>
              <a:rPr lang="en-US" sz="2400" i="1" dirty="0" smtClean="0">
                <a:sym typeface="Symbol"/>
              </a:rPr>
              <a:t>.</a:t>
            </a:r>
            <a:endParaRPr lang="en-US" sz="36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FFP(E) : reduction to LTL?</a:t>
            </a:r>
            <a:endParaRPr lang="en-US" sz="4400" dirty="0"/>
          </a:p>
        </p:txBody>
      </p:sp>
      <p:sp>
        <p:nvSpPr>
          <p:cNvPr id="3" name="Content Placeholder 2"/>
          <p:cNvSpPr>
            <a:spLocks noGrp="1"/>
          </p:cNvSpPr>
          <p:nvPr>
            <p:ph idx="1"/>
          </p:nvPr>
        </p:nvSpPr>
        <p:spPr>
          <a:xfrm>
            <a:off x="261731" y="1293606"/>
            <a:ext cx="8382000" cy="3874907"/>
          </a:xfrm>
        </p:spPr>
        <p:txBody>
          <a:bodyPr/>
          <a:lstStyle/>
          <a:p>
            <a:r>
              <a:rPr lang="en-US" dirty="0" smtClean="0"/>
              <a:t>From LTL to FFP(E)</a:t>
            </a:r>
          </a:p>
          <a:p>
            <a:endParaRPr lang="en-US" dirty="0" smtClean="0"/>
          </a:p>
          <a:p>
            <a:pPr lvl="1">
              <a:buNone/>
            </a:pPr>
            <a:r>
              <a:rPr lang="en-US" sz="2400" dirty="0" smtClean="0">
                <a:sym typeface="Symbol"/>
              </a:rPr>
              <a:t>P 		           	</a:t>
            </a:r>
            <a:r>
              <a:rPr lang="en-US" sz="3600" i="1" baseline="-25000" dirty="0" err="1" smtClean="0">
                <a:sym typeface="Symbol"/>
              </a:rPr>
              <a:t>f,x</a:t>
            </a:r>
            <a:r>
              <a:rPr lang="en-US" sz="2400" dirty="0" smtClean="0">
                <a:sym typeface="Symbol"/>
              </a:rPr>
              <a:t></a:t>
            </a:r>
            <a:r>
              <a:rPr lang="en-US" sz="2400" i="1" baseline="-25000" dirty="0" smtClean="0">
                <a:sym typeface="Symbol"/>
              </a:rPr>
              <a:t> </a:t>
            </a:r>
            <a:r>
              <a:rPr lang="en-US" sz="3600" i="1" baseline="-25000" dirty="0" err="1" smtClean="0">
                <a:sym typeface="Symbol"/>
              </a:rPr>
              <a:t>f,x</a:t>
            </a:r>
            <a:r>
              <a:rPr lang="en-US" sz="2400" i="1" baseline="-25000" dirty="0" smtClean="0">
                <a:sym typeface="Symbol"/>
              </a:rPr>
              <a:t> </a:t>
            </a:r>
            <a:r>
              <a:rPr lang="en-US" sz="2400" dirty="0" smtClean="0">
                <a:sym typeface="Symbol"/>
              </a:rPr>
              <a:t>P(</a:t>
            </a:r>
            <a:r>
              <a:rPr lang="en-US" sz="2400" i="1" dirty="0" smtClean="0">
                <a:sym typeface="Symbol"/>
              </a:rPr>
              <a:t>f</a:t>
            </a:r>
            <a:r>
              <a:rPr lang="en-US" sz="2400" dirty="0" smtClean="0">
                <a:sym typeface="Symbol"/>
              </a:rPr>
              <a:t>(</a:t>
            </a:r>
            <a:r>
              <a:rPr lang="en-US" sz="2400" i="1" dirty="0" smtClean="0">
                <a:sym typeface="Symbol"/>
              </a:rPr>
              <a:t>x</a:t>
            </a:r>
            <a:r>
              <a:rPr lang="en-US" sz="2400" dirty="0" smtClean="0">
                <a:sym typeface="Symbol"/>
              </a:rPr>
              <a:t>))(anchor)</a:t>
            </a:r>
            <a:endParaRPr lang="en-US" dirty="0" smtClean="0"/>
          </a:p>
          <a:p>
            <a:pPr>
              <a:buNone/>
            </a:pPr>
            <a:endParaRPr lang="en-US" dirty="0" smtClean="0"/>
          </a:p>
          <a:p>
            <a:r>
              <a:rPr lang="en-US" dirty="0" smtClean="0"/>
              <a:t>From FFP(E) to LTL</a:t>
            </a:r>
          </a:p>
          <a:p>
            <a:pPr marL="384175" lvl="1" indent="-384175">
              <a:buNone/>
            </a:pPr>
            <a:r>
              <a:rPr lang="en-US" sz="2800" dirty="0" smtClean="0"/>
              <a:t>	</a:t>
            </a:r>
            <a:r>
              <a:rPr lang="en-US" sz="2800" dirty="0" smtClean="0">
                <a:sym typeface="Symbol"/>
              </a:rPr>
              <a:t>[</a:t>
            </a:r>
            <a:r>
              <a:rPr lang="en-US" sz="2800" i="1" baseline="-25000" dirty="0" err="1" smtClean="0">
                <a:sym typeface="Symbol"/>
              </a:rPr>
              <a:t>f</a:t>
            </a:r>
            <a:r>
              <a:rPr lang="en-US" sz="3600" i="1" baseline="-25000" dirty="0" err="1" smtClean="0">
                <a:sym typeface="Symbol"/>
              </a:rPr>
              <a:t>,x</a:t>
            </a:r>
            <a:r>
              <a:rPr lang="en-US" sz="2800" i="1" baseline="-25000" dirty="0" smtClean="0">
                <a:sym typeface="Symbol"/>
              </a:rPr>
              <a:t> </a:t>
            </a:r>
            <a:r>
              <a:rPr lang="en-US" sz="2800" dirty="0" smtClean="0">
                <a:sym typeface="Symbol"/>
              </a:rPr>
              <a:t>(T(x)  U(x))  f(x) = b](a)  </a:t>
            </a:r>
            <a:br>
              <a:rPr lang="en-US" sz="2800" dirty="0" smtClean="0">
                <a:sym typeface="Symbol"/>
              </a:rPr>
            </a:br>
            <a:r>
              <a:rPr lang="en-US" sz="2800" dirty="0" smtClean="0">
                <a:sym typeface="Symbol"/>
              </a:rPr>
              <a:t>[</a:t>
            </a:r>
            <a:r>
              <a:rPr lang="en-US" sz="3600" i="1" baseline="-25000" dirty="0" err="1" smtClean="0">
                <a:sym typeface="Symbol"/>
              </a:rPr>
              <a:t>f,x</a:t>
            </a:r>
            <a:r>
              <a:rPr lang="en-US" sz="2800" i="1" baseline="-25000" dirty="0" smtClean="0">
                <a:sym typeface="Symbol"/>
              </a:rPr>
              <a:t> </a:t>
            </a:r>
            <a:r>
              <a:rPr lang="en-US" sz="2800" dirty="0" smtClean="0">
                <a:sym typeface="Symbol"/>
              </a:rPr>
              <a:t>(T(x)  U(x))  f(x) = c](b)  	</a:t>
            </a:r>
          </a:p>
          <a:p>
            <a:pPr marL="384175" lvl="1" indent="-384175">
              <a:buNone/>
            </a:pPr>
            <a:r>
              <a:rPr lang="en-US" sz="2800" dirty="0" smtClean="0">
                <a:sym typeface="Symbol"/>
              </a:rPr>
              <a:t>	[</a:t>
            </a:r>
            <a:r>
              <a:rPr lang="en-US" sz="3600" i="1" baseline="-25000" dirty="0" err="1" smtClean="0">
                <a:sym typeface="Symbol"/>
              </a:rPr>
              <a:t>f,x</a:t>
            </a:r>
            <a:r>
              <a:rPr lang="en-US" sz="2800" i="1" baseline="-25000" dirty="0" smtClean="0">
                <a:sym typeface="Symbol"/>
              </a:rPr>
              <a:t> </a:t>
            </a:r>
            <a:r>
              <a:rPr lang="en-US" sz="2800" dirty="0" smtClean="0">
                <a:sym typeface="Symbol"/>
              </a:rPr>
              <a:t>(T(x)  U(x))  f(x) = a](c)</a:t>
            </a:r>
          </a:p>
        </p:txBody>
      </p:sp>
      <p:sp>
        <p:nvSpPr>
          <p:cNvPr id="19" name="Flowchart: Connector 18"/>
          <p:cNvSpPr/>
          <p:nvPr/>
        </p:nvSpPr>
        <p:spPr bwMode="auto">
          <a:xfrm>
            <a:off x="6706416" y="6150731"/>
            <a:ext cx="544248"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a:t>
            </a:r>
          </a:p>
        </p:txBody>
      </p:sp>
      <p:sp>
        <p:nvSpPr>
          <p:cNvPr id="20" name="Flowchart: Connector 8"/>
          <p:cNvSpPr/>
          <p:nvPr/>
        </p:nvSpPr>
        <p:spPr bwMode="auto">
          <a:xfrm>
            <a:off x="7826446" y="6137483"/>
            <a:ext cx="544248"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b</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Flowchart: Connector 20"/>
          <p:cNvSpPr/>
          <p:nvPr/>
        </p:nvSpPr>
        <p:spPr bwMode="auto">
          <a:xfrm>
            <a:off x="8599752" y="5309230"/>
            <a:ext cx="544248"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a:t>
            </a:r>
          </a:p>
        </p:txBody>
      </p:sp>
      <p:sp>
        <p:nvSpPr>
          <p:cNvPr id="22" name="Right Arrow 21"/>
          <p:cNvSpPr/>
          <p:nvPr/>
        </p:nvSpPr>
        <p:spPr bwMode="auto">
          <a:xfrm>
            <a:off x="7258561" y="6309764"/>
            <a:ext cx="567910"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ight Arrow 22"/>
          <p:cNvSpPr/>
          <p:nvPr/>
        </p:nvSpPr>
        <p:spPr bwMode="auto">
          <a:xfrm rot="18665086">
            <a:off x="8193336" y="5872200"/>
            <a:ext cx="645032" cy="21161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 name="Group 21"/>
          <p:cNvGrpSpPr/>
          <p:nvPr/>
        </p:nvGrpSpPr>
        <p:grpSpPr>
          <a:xfrm rot="10800000">
            <a:off x="6130616" y="4520721"/>
            <a:ext cx="2265306" cy="1258949"/>
            <a:chOff x="6710900" y="2458284"/>
            <a:chExt cx="1902990" cy="1258949"/>
          </a:xfrm>
        </p:grpSpPr>
        <p:sp>
          <p:nvSpPr>
            <p:cNvPr id="14" name="Flowchart: Connector 13"/>
            <p:cNvSpPr/>
            <p:nvPr/>
          </p:nvSpPr>
          <p:spPr bwMode="auto">
            <a:xfrm rot="10800000">
              <a:off x="6710900" y="3260029"/>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Flowchart: Connector 14"/>
            <p:cNvSpPr/>
            <p:nvPr/>
          </p:nvSpPr>
          <p:spPr bwMode="auto">
            <a:xfrm rot="10800000">
              <a:off x="7674057" y="326003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Flowchart: Connector 15"/>
            <p:cNvSpPr/>
            <p:nvPr/>
          </p:nvSpPr>
          <p:spPr bwMode="auto">
            <a:xfrm rot="10800000">
              <a:off x="8156690" y="2458284"/>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a</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ight Arrow 16"/>
            <p:cNvSpPr/>
            <p:nvPr/>
          </p:nvSpPr>
          <p:spPr bwMode="auto">
            <a:xfrm>
              <a:off x="7166653" y="3419061"/>
              <a:ext cx="507427" cy="19388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ight Arrow 17"/>
            <p:cNvSpPr/>
            <p:nvPr/>
          </p:nvSpPr>
          <p:spPr bwMode="auto">
            <a:xfrm rot="18259127">
              <a:off x="7904918" y="2993597"/>
              <a:ext cx="513864"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2" name="Right Arrow 11"/>
          <p:cNvSpPr/>
          <p:nvPr/>
        </p:nvSpPr>
        <p:spPr bwMode="auto">
          <a:xfrm rot="13647504">
            <a:off x="8219606" y="5056122"/>
            <a:ext cx="594916" cy="15116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rot="3516221">
            <a:off x="6420681" y="5868454"/>
            <a:ext cx="500883" cy="22085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Flowchart: Connector 23"/>
          <p:cNvSpPr/>
          <p:nvPr/>
        </p:nvSpPr>
        <p:spPr bwMode="auto">
          <a:xfrm>
            <a:off x="7003312" y="5030931"/>
            <a:ext cx="544248"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a:t>
            </a:r>
          </a:p>
        </p:txBody>
      </p:sp>
      <p:sp>
        <p:nvSpPr>
          <p:cNvPr id="25" name="Flowchart: Connector 24"/>
          <p:cNvSpPr/>
          <p:nvPr/>
        </p:nvSpPr>
        <p:spPr bwMode="auto">
          <a:xfrm>
            <a:off x="7844824" y="5302599"/>
            <a:ext cx="544248"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a:t>
            </a:r>
          </a:p>
        </p:txBody>
      </p:sp>
      <p:sp>
        <p:nvSpPr>
          <p:cNvPr id="26" name="Flowchart: Connector 25"/>
          <p:cNvSpPr/>
          <p:nvPr/>
        </p:nvSpPr>
        <p:spPr bwMode="auto">
          <a:xfrm>
            <a:off x="7016563" y="5627277"/>
            <a:ext cx="544248"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a:t>
            </a:r>
          </a:p>
        </p:txBody>
      </p:sp>
      <p:sp>
        <p:nvSpPr>
          <p:cNvPr id="27" name="Right Arrow 26"/>
          <p:cNvSpPr/>
          <p:nvPr/>
        </p:nvSpPr>
        <p:spPr bwMode="auto">
          <a:xfrm rot="9126921">
            <a:off x="7467132" y="4929685"/>
            <a:ext cx="494683"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ight Arrow 27"/>
          <p:cNvSpPr/>
          <p:nvPr/>
        </p:nvSpPr>
        <p:spPr bwMode="auto">
          <a:xfrm rot="16200000">
            <a:off x="7923417" y="5863849"/>
            <a:ext cx="404812" cy="1737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ight Arrow 28"/>
          <p:cNvSpPr/>
          <p:nvPr/>
        </p:nvSpPr>
        <p:spPr bwMode="auto">
          <a:xfrm rot="16200000">
            <a:off x="7942673" y="5042004"/>
            <a:ext cx="346423" cy="18041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ight Arrow 29"/>
          <p:cNvSpPr/>
          <p:nvPr/>
        </p:nvSpPr>
        <p:spPr bwMode="auto">
          <a:xfrm rot="9126921">
            <a:off x="6651488" y="5362189"/>
            <a:ext cx="415772" cy="16192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ight Arrow 30"/>
          <p:cNvSpPr/>
          <p:nvPr/>
        </p:nvSpPr>
        <p:spPr bwMode="auto">
          <a:xfrm rot="1401527">
            <a:off x="6631201" y="5644602"/>
            <a:ext cx="424862" cy="16288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ight Arrow 31"/>
          <p:cNvSpPr/>
          <p:nvPr/>
        </p:nvSpPr>
        <p:spPr bwMode="auto">
          <a:xfrm rot="1674269">
            <a:off x="7472815" y="6025773"/>
            <a:ext cx="455083" cy="16288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ight Arrow 32"/>
          <p:cNvSpPr/>
          <p:nvPr/>
        </p:nvSpPr>
        <p:spPr bwMode="auto">
          <a:xfrm rot="3516221">
            <a:off x="6414962" y="5864949"/>
            <a:ext cx="505748" cy="220854"/>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ight Arrow 33"/>
          <p:cNvSpPr/>
          <p:nvPr/>
        </p:nvSpPr>
        <p:spPr bwMode="auto">
          <a:xfrm>
            <a:off x="7260426" y="6306853"/>
            <a:ext cx="567910" cy="18553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ight Arrow 34"/>
          <p:cNvSpPr/>
          <p:nvPr/>
        </p:nvSpPr>
        <p:spPr bwMode="auto">
          <a:xfrm rot="16200000">
            <a:off x="7926316" y="5859086"/>
            <a:ext cx="395287" cy="17379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ight Arrow 35"/>
          <p:cNvSpPr/>
          <p:nvPr/>
        </p:nvSpPr>
        <p:spPr bwMode="auto">
          <a:xfrm rot="16200000">
            <a:off x="7948353" y="5040037"/>
            <a:ext cx="340833" cy="180418"/>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ight Arrow 36"/>
          <p:cNvSpPr/>
          <p:nvPr/>
        </p:nvSpPr>
        <p:spPr bwMode="auto">
          <a:xfrm rot="10800000">
            <a:off x="7254950" y="4626874"/>
            <a:ext cx="604038" cy="193884"/>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ight Arrow 37"/>
          <p:cNvSpPr/>
          <p:nvPr/>
        </p:nvSpPr>
        <p:spPr bwMode="auto">
          <a:xfrm rot="7459127">
            <a:off x="6409587" y="5039926"/>
            <a:ext cx="517817" cy="220854"/>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ight Arrow 38"/>
          <p:cNvSpPr/>
          <p:nvPr/>
        </p:nvSpPr>
        <p:spPr bwMode="auto">
          <a:xfrm rot="1401527">
            <a:off x="6623543" y="5642739"/>
            <a:ext cx="424862" cy="162889"/>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TextBox 39"/>
          <p:cNvSpPr txBox="1"/>
          <p:nvPr/>
        </p:nvSpPr>
        <p:spPr>
          <a:xfrm>
            <a:off x="450573" y="5579166"/>
            <a:ext cx="5159169" cy="1200329"/>
          </a:xfrm>
          <a:prstGeom prst="rect">
            <a:avLst/>
          </a:prstGeom>
          <a:noFill/>
        </p:spPr>
        <p:txBody>
          <a:bodyPr wrap="none" rtlCol="0">
            <a:spAutoFit/>
          </a:bodyPr>
          <a:lstStyle/>
          <a:p>
            <a:r>
              <a:rPr lang="en-US" sz="2400" dirty="0" smtClean="0">
                <a:solidFill>
                  <a:srgbClr val="C00000"/>
                </a:solidFill>
              </a:rPr>
              <a:t>Obstacle: </a:t>
            </a:r>
            <a:r>
              <a:rPr lang="en-US" sz="2400" i="1" dirty="0" smtClean="0">
                <a:solidFill>
                  <a:srgbClr val="C00000"/>
                </a:solidFill>
              </a:rPr>
              <a:t>f </a:t>
            </a:r>
            <a:r>
              <a:rPr lang="en-US" sz="2400" dirty="0" smtClean="0">
                <a:solidFill>
                  <a:srgbClr val="C00000"/>
                </a:solidFill>
              </a:rPr>
              <a:t>is a </a:t>
            </a:r>
            <a:r>
              <a:rPr lang="en-US" sz="2400" i="1" dirty="0" smtClean="0">
                <a:solidFill>
                  <a:srgbClr val="C00000"/>
                </a:solidFill>
              </a:rPr>
              <a:t>function.- </a:t>
            </a:r>
          </a:p>
          <a:p>
            <a:r>
              <a:rPr lang="en-US" sz="2400" dirty="0" smtClean="0">
                <a:solidFill>
                  <a:srgbClr val="C00000"/>
                </a:solidFill>
              </a:rPr>
              <a:t>The Temporal Next </a:t>
            </a:r>
            <a:r>
              <a:rPr lang="en-US" sz="2400" dirty="0" smtClean="0">
                <a:solidFill>
                  <a:srgbClr val="C00000"/>
                </a:solidFill>
                <a:sym typeface="Symbol"/>
              </a:rPr>
              <a:t> operator does </a:t>
            </a:r>
            <a:br>
              <a:rPr lang="en-US" sz="2400" dirty="0" smtClean="0">
                <a:solidFill>
                  <a:srgbClr val="C00000"/>
                </a:solidFill>
                <a:sym typeface="Symbol"/>
              </a:rPr>
            </a:br>
            <a:r>
              <a:rPr lang="en-US" sz="2400" dirty="0" smtClean="0">
                <a:solidFill>
                  <a:srgbClr val="C00000"/>
                </a:solidFill>
                <a:sym typeface="Symbol"/>
              </a:rPr>
              <a:t>not encode functionality by itself.</a:t>
            </a:r>
            <a:endParaRPr lang="en-US" sz="2400" dirty="0" smtClean="0">
              <a:solidFill>
                <a:srgbClr val="C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2000"/>
                                        <p:tgtEl>
                                          <p:spTgt spid="22"/>
                                        </p:tgtEl>
                                      </p:cBhvr>
                                    </p:animEffect>
                                    <p:set>
                                      <p:cBhvr>
                                        <p:cTn id="13" dur="1" fill="hold">
                                          <p:stCondLst>
                                            <p:cond delay="1999"/>
                                          </p:stCondLst>
                                        </p:cTn>
                                        <p:tgtEl>
                                          <p:spTgt spid="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27" presetClass="emph" presetSubtype="0" fill="hold" grpId="3" nodeType="withEffect">
                                  <p:stCondLst>
                                    <p:cond delay="0"/>
                                  </p:stCondLst>
                                  <p:childTnLst>
                                    <p:animClr clrSpc="rgb">
                                      <p:cBhvr override="childStyle">
                                        <p:cTn id="35" dur="250" autoRev="1" fill="hold"/>
                                        <p:tgtEl>
                                          <p:spTgt spid="39"/>
                                        </p:tgtEl>
                                        <p:attrNameLst>
                                          <p:attrName>style.color</p:attrName>
                                        </p:attrNameLst>
                                      </p:cBhvr>
                                      <p:to>
                                        <a:schemeClr val="folHlink"/>
                                      </p:to>
                                    </p:animClr>
                                    <p:animClr clrSpc="rgb">
                                      <p:cBhvr>
                                        <p:cTn id="36" dur="250" autoRev="1" fill="hold"/>
                                        <p:tgtEl>
                                          <p:spTgt spid="39"/>
                                        </p:tgtEl>
                                        <p:attrNameLst>
                                          <p:attrName>fillcolor</p:attrName>
                                        </p:attrNameLst>
                                      </p:cBhvr>
                                      <p:to>
                                        <a:schemeClr val="folHlink"/>
                                      </p:to>
                                    </p:animClr>
                                    <p:set>
                                      <p:cBhvr>
                                        <p:cTn id="37" dur="250" autoRev="1" fill="hold"/>
                                        <p:tgtEl>
                                          <p:spTgt spid="39"/>
                                        </p:tgtEl>
                                        <p:attrNameLst>
                                          <p:attrName>fill.type</p:attrName>
                                        </p:attrNameLst>
                                      </p:cBhvr>
                                      <p:to>
                                        <p:strVal val="solid"/>
                                      </p:to>
                                    </p:set>
                                    <p:set>
                                      <p:cBhvr>
                                        <p:cTn id="38" dur="250" autoRev="1" fill="hold"/>
                                        <p:tgtEl>
                                          <p:spTgt spid="39"/>
                                        </p:tgtEl>
                                        <p:attrNameLst>
                                          <p:attrName>fill.on</p:attrName>
                                        </p:attrNameLst>
                                      </p:cBhvr>
                                      <p:to>
                                        <p:strVal val="true"/>
                                      </p:to>
                                    </p:set>
                                  </p:childTnLst>
                                </p:cTn>
                              </p:par>
                              <p:par>
                                <p:cTn id="39" presetID="27" presetClass="emph" presetSubtype="0" fill="hold" grpId="4" nodeType="withEffect">
                                  <p:stCondLst>
                                    <p:cond delay="0"/>
                                  </p:stCondLst>
                                  <p:childTnLst>
                                    <p:animClr clrSpc="rgb">
                                      <p:cBhvr override="childStyle">
                                        <p:cTn id="40" dur="250" autoRev="1" fill="hold"/>
                                        <p:tgtEl>
                                          <p:spTgt spid="39"/>
                                        </p:tgtEl>
                                        <p:attrNameLst>
                                          <p:attrName>style.color</p:attrName>
                                        </p:attrNameLst>
                                      </p:cBhvr>
                                      <p:to>
                                        <a:schemeClr val="folHlink"/>
                                      </p:to>
                                    </p:animClr>
                                    <p:animClr clrSpc="rgb">
                                      <p:cBhvr>
                                        <p:cTn id="41" dur="250" autoRev="1" fill="hold"/>
                                        <p:tgtEl>
                                          <p:spTgt spid="39"/>
                                        </p:tgtEl>
                                        <p:attrNameLst>
                                          <p:attrName>fillcolor</p:attrName>
                                        </p:attrNameLst>
                                      </p:cBhvr>
                                      <p:to>
                                        <a:schemeClr val="folHlink"/>
                                      </p:to>
                                    </p:animClr>
                                    <p:set>
                                      <p:cBhvr>
                                        <p:cTn id="42" dur="250" autoRev="1" fill="hold"/>
                                        <p:tgtEl>
                                          <p:spTgt spid="39"/>
                                        </p:tgtEl>
                                        <p:attrNameLst>
                                          <p:attrName>fill.type</p:attrName>
                                        </p:attrNameLst>
                                      </p:cBhvr>
                                      <p:to>
                                        <p:strVal val="solid"/>
                                      </p:to>
                                    </p:set>
                                    <p:set>
                                      <p:cBhvr>
                                        <p:cTn id="43" dur="250" autoRev="1" fill="hold"/>
                                        <p:tgtEl>
                                          <p:spTgt spid="39"/>
                                        </p:tgtEl>
                                        <p:attrNameLst>
                                          <p:attrName>fill.on</p:attrName>
                                        </p:attrNameLst>
                                      </p:cBhvr>
                                      <p:to>
                                        <p:strVal val="true"/>
                                      </p:to>
                                    </p:set>
                                  </p:childTnLst>
                                </p:cTn>
                              </p:par>
                              <p:par>
                                <p:cTn id="44" presetID="27" presetClass="emph" presetSubtype="0" fill="hold" grpId="5" nodeType="withEffect">
                                  <p:stCondLst>
                                    <p:cond delay="0"/>
                                  </p:stCondLst>
                                  <p:childTnLst>
                                    <p:animClr clrSpc="rgb">
                                      <p:cBhvr override="childStyle">
                                        <p:cTn id="45" dur="250" autoRev="1" fill="hold"/>
                                        <p:tgtEl>
                                          <p:spTgt spid="39"/>
                                        </p:tgtEl>
                                        <p:attrNameLst>
                                          <p:attrName>style.color</p:attrName>
                                        </p:attrNameLst>
                                      </p:cBhvr>
                                      <p:to>
                                        <a:schemeClr val="bg1"/>
                                      </p:to>
                                    </p:animClr>
                                    <p:animClr clrSpc="rgb">
                                      <p:cBhvr>
                                        <p:cTn id="46" dur="250" autoRev="1" fill="hold"/>
                                        <p:tgtEl>
                                          <p:spTgt spid="39"/>
                                        </p:tgtEl>
                                        <p:attrNameLst>
                                          <p:attrName>fillcolor</p:attrName>
                                        </p:attrNameLst>
                                      </p:cBhvr>
                                      <p:to>
                                        <a:schemeClr val="bg1"/>
                                      </p:to>
                                    </p:animClr>
                                    <p:set>
                                      <p:cBhvr>
                                        <p:cTn id="47" dur="250" autoRev="1" fill="hold"/>
                                        <p:tgtEl>
                                          <p:spTgt spid="39"/>
                                        </p:tgtEl>
                                        <p:attrNameLst>
                                          <p:attrName>fill.type</p:attrName>
                                        </p:attrNameLst>
                                      </p:cBhvr>
                                      <p:to>
                                        <p:strVal val="solid"/>
                                      </p:to>
                                    </p:set>
                                    <p:set>
                                      <p:cBhvr>
                                        <p:cTn id="48" dur="250" autoRev="1" fill="hold"/>
                                        <p:tgtEl>
                                          <p:spTgt spid="3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9" fill="hold" grpId="6" nodeType="clickEffect">
                                  <p:stCondLst>
                                    <p:cond delay="0"/>
                                  </p:stCondLst>
                                  <p:childTnLst>
                                    <p:anim calcmode="lin" valueType="num">
                                      <p:cBhvr additive="base">
                                        <p:cTn id="52" dur="2000"/>
                                        <p:tgtEl>
                                          <p:spTgt spid="39"/>
                                        </p:tgtEl>
                                        <p:attrNameLst>
                                          <p:attrName>ppt_x</p:attrName>
                                        </p:attrNameLst>
                                      </p:cBhvr>
                                      <p:tavLst>
                                        <p:tav tm="0">
                                          <p:val>
                                            <p:strVal val="ppt_x"/>
                                          </p:val>
                                        </p:tav>
                                        <p:tav tm="100000">
                                          <p:val>
                                            <p:strVal val="0-ppt_w/2"/>
                                          </p:val>
                                        </p:tav>
                                      </p:tavLst>
                                    </p:anim>
                                    <p:anim calcmode="lin" valueType="num">
                                      <p:cBhvr additive="base">
                                        <p:cTn id="53" dur="2000"/>
                                        <p:tgtEl>
                                          <p:spTgt spid="39"/>
                                        </p:tgtEl>
                                        <p:attrNameLst>
                                          <p:attrName>ppt_y</p:attrName>
                                        </p:attrNameLst>
                                      </p:cBhvr>
                                      <p:tavLst>
                                        <p:tav tm="0">
                                          <p:val>
                                            <p:strVal val="ppt_y"/>
                                          </p:val>
                                        </p:tav>
                                        <p:tav tm="100000">
                                          <p:val>
                                            <p:strVal val="0-ppt_h/2"/>
                                          </p:val>
                                        </p:tav>
                                      </p:tavLst>
                                    </p:anim>
                                    <p:set>
                                      <p:cBhvr>
                                        <p:cTn id="54" dur="1" fill="hold">
                                          <p:stCondLst>
                                            <p:cond delay="1999"/>
                                          </p:stCondLst>
                                        </p:cTn>
                                        <p:tgtEl>
                                          <p:spTgt spid="3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4" grpId="0" animBg="1"/>
      <p:bldP spid="35" grpId="0" animBg="1"/>
      <p:bldP spid="36" grpId="0" animBg="1"/>
      <p:bldP spid="37" grpId="0" animBg="1"/>
      <p:bldP spid="38" grpId="0" animBg="1"/>
      <p:bldP spid="39" grpId="0" animBg="1"/>
      <p:bldP spid="39" grpId="3" animBg="1"/>
      <p:bldP spid="39" grpId="4" animBg="1"/>
      <p:bldP spid="39" grpId="5" animBg="1"/>
      <p:bldP spid="39" grpId="6"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7"/>
            <a:ext cx="8382000" cy="609398"/>
          </a:xfrm>
        </p:spPr>
        <p:txBody>
          <a:bodyPr/>
          <a:lstStyle/>
          <a:p>
            <a:r>
              <a:rPr lang="en-US" sz="4400" dirty="0" smtClean="0"/>
              <a:t>FFP(E) encoding forcing functionality</a:t>
            </a:r>
            <a:endParaRPr lang="en-US" sz="4400" dirty="0"/>
          </a:p>
        </p:txBody>
      </p:sp>
      <p:sp>
        <p:nvSpPr>
          <p:cNvPr id="5" name="Flowchart: Alternate Process 4"/>
          <p:cNvSpPr/>
          <p:nvPr/>
        </p:nvSpPr>
        <p:spPr bwMode="auto">
          <a:xfrm>
            <a:off x="530088" y="1749287"/>
            <a:ext cx="954156"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4000" dirty="0" smtClean="0">
                <a:solidFill>
                  <a:schemeClr val="tx1"/>
                </a:solidFill>
                <a:effectLst>
                  <a:outerShdw blurRad="38100" dist="38100" dir="2700000" algn="tl">
                    <a:srgbClr val="000000">
                      <a:alpha val="43137"/>
                    </a:srgbClr>
                  </a:outerShdw>
                </a:effectLst>
                <a:latin typeface="Segoe" pitchFamily="34" charset="0"/>
                <a:sym typeface="Symbol"/>
              </a:rPr>
              <a:t></a:t>
            </a:r>
            <a:endPar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lowchart: Alternate Process 5"/>
          <p:cNvSpPr/>
          <p:nvPr/>
        </p:nvSpPr>
        <p:spPr bwMode="auto">
          <a:xfrm>
            <a:off x="2285998" y="1742661"/>
            <a:ext cx="1901689"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chemeClr val="tx1"/>
                </a:solidFill>
                <a:effectLst>
                  <a:outerShdw blurRad="38100" dist="38100" dir="2700000" algn="tl">
                    <a:srgbClr val="000000">
                      <a:alpha val="43137"/>
                    </a:srgbClr>
                  </a:outerShdw>
                </a:effectLst>
                <a:latin typeface="Segoe" pitchFamily="34" charset="0"/>
              </a:rPr>
              <a:t>Tableau</a:t>
            </a:r>
            <a:r>
              <a:rPr lang="en-US" sz="2800" dirty="0" smtClean="0">
                <a:solidFill>
                  <a:schemeClr val="tx1"/>
                </a:solidFill>
                <a:effectLst>
                  <a:outerShdw blurRad="38100" dist="38100" dir="2700000" algn="tl">
                    <a:srgbClr val="000000">
                      <a:alpha val="43137"/>
                    </a:srgbClr>
                  </a:outerShdw>
                </a:effectLst>
                <a:latin typeface="Segoe" pitchFamily="34" charset="0"/>
              </a:rPr>
              <a:t>(</a:t>
            </a:r>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algn="ctr" defTabSz="1096963"/>
            <a:r>
              <a:rPr lang="en-US" sz="2400" i="1" dirty="0" smtClean="0">
                <a:solidFill>
                  <a:schemeClr val="tx1"/>
                </a:solidFill>
                <a:effectLst>
                  <a:outerShdw blurRad="38100" dist="38100" dir="2700000" algn="tl">
                    <a:srgbClr val="000000">
                      <a:alpha val="43137"/>
                    </a:srgbClr>
                  </a:outerShdw>
                </a:effectLst>
                <a:latin typeface="Viner Hand ITC" pitchFamily="66" charset="0"/>
              </a:rPr>
              <a:t>F</a:t>
            </a:r>
            <a:r>
              <a:rPr lang="en-US" sz="2000" i="1" dirty="0" smtClean="0">
                <a:solidFill>
                  <a:schemeClr val="tx1"/>
                </a:solidFill>
                <a:effectLst>
                  <a:outerShdw blurRad="38100" dist="38100" dir="2700000" algn="tl">
                    <a:srgbClr val="000000">
                      <a:alpha val="43137"/>
                    </a:srgbClr>
                  </a:outerShdw>
                </a:effectLst>
                <a:latin typeface="Segoe" pitchFamily="34" charset="0"/>
              </a:rPr>
              <a:t> – acc. </a:t>
            </a:r>
            <a:r>
              <a:rPr lang="en-US" sz="2000" i="1" dirty="0" err="1" smtClean="0">
                <a:solidFill>
                  <a:schemeClr val="tx1"/>
                </a:solidFill>
                <a:effectLst>
                  <a:outerShdw blurRad="38100" dist="38100" dir="2700000" algn="tl">
                    <a:srgbClr val="000000">
                      <a:alpha val="43137"/>
                    </a:srgbClr>
                  </a:outerShdw>
                </a:effectLst>
                <a:latin typeface="Segoe" pitchFamily="34" charset="0"/>
              </a:rPr>
              <a:t>cond</a:t>
            </a:r>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Flowchart: Alternate Process 6"/>
          <p:cNvSpPr/>
          <p:nvPr/>
        </p:nvSpPr>
        <p:spPr bwMode="auto">
          <a:xfrm>
            <a:off x="4996068" y="1736036"/>
            <a:ext cx="1086680"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baseline="-25000" dirty="0" smtClean="0">
                <a:solidFill>
                  <a:schemeClr val="tx1"/>
                </a:solidFill>
                <a:effectLst>
                  <a:outerShdw blurRad="38100" dist="38100" dir="2700000" algn="tl">
                    <a:srgbClr val="000000">
                      <a:alpha val="43137"/>
                    </a:srgbClr>
                  </a:outerShdw>
                </a:effectLst>
                <a:latin typeface="Segoe" pitchFamily="34" charset="0"/>
              </a:rPr>
              <a:t>PTL</a:t>
            </a:r>
            <a:endPar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Flowchart: Alternate Process 7"/>
          <p:cNvSpPr/>
          <p:nvPr/>
        </p:nvSpPr>
        <p:spPr bwMode="auto">
          <a:xfrm>
            <a:off x="7070033" y="1755912"/>
            <a:ext cx="1086680"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baseline="-25000" dirty="0" smtClean="0">
                <a:solidFill>
                  <a:schemeClr val="tx1"/>
                </a:solidFill>
                <a:effectLst>
                  <a:outerShdw blurRad="38100" dist="38100" dir="2700000" algn="tl">
                    <a:srgbClr val="000000">
                      <a:alpha val="43137"/>
                    </a:srgbClr>
                  </a:outerShdw>
                </a:effectLst>
                <a:latin typeface="Segoe" pitchFamily="34" charset="0"/>
              </a:rPr>
              <a:t>PTL*</a:t>
            </a:r>
            <a:endPar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ight Arrow 8"/>
          <p:cNvSpPr/>
          <p:nvPr/>
        </p:nvSpPr>
        <p:spPr bwMode="auto">
          <a:xfrm>
            <a:off x="1470991" y="2027583"/>
            <a:ext cx="808383"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ight Arrow 9"/>
          <p:cNvSpPr/>
          <p:nvPr/>
        </p:nvSpPr>
        <p:spPr bwMode="auto">
          <a:xfrm>
            <a:off x="4194312" y="2047461"/>
            <a:ext cx="808383"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6082747" y="2040835"/>
            <a:ext cx="1007166" cy="27829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1232452" y="1338470"/>
            <a:ext cx="1223412" cy="369332"/>
          </a:xfrm>
          <a:prstGeom prst="rect">
            <a:avLst/>
          </a:prstGeom>
          <a:noFill/>
        </p:spPr>
        <p:txBody>
          <a:bodyPr wrap="none" rtlCol="0">
            <a:spAutoFit/>
          </a:bodyPr>
          <a:lstStyle/>
          <a:p>
            <a:r>
              <a:rPr lang="en-US" dirty="0" smtClean="0">
                <a:solidFill>
                  <a:schemeClr val="bg1"/>
                </a:solidFill>
              </a:rPr>
              <a:t>Normalize</a:t>
            </a:r>
          </a:p>
        </p:txBody>
      </p:sp>
      <p:sp>
        <p:nvSpPr>
          <p:cNvPr id="13" name="TextBox 12"/>
          <p:cNvSpPr txBox="1"/>
          <p:nvPr/>
        </p:nvSpPr>
        <p:spPr>
          <a:xfrm>
            <a:off x="4167808" y="1384852"/>
            <a:ext cx="1184940" cy="369332"/>
          </a:xfrm>
          <a:prstGeom prst="rect">
            <a:avLst/>
          </a:prstGeom>
          <a:noFill/>
        </p:spPr>
        <p:txBody>
          <a:bodyPr wrap="none" rtlCol="0">
            <a:spAutoFit/>
          </a:bodyPr>
          <a:lstStyle/>
          <a:p>
            <a:r>
              <a:rPr lang="en-US" dirty="0" smtClean="0">
                <a:solidFill>
                  <a:schemeClr val="bg1"/>
                </a:solidFill>
              </a:rPr>
              <a:t> </a:t>
            </a:r>
            <a:r>
              <a:rPr lang="en-US" i="1" dirty="0" smtClean="0">
                <a:solidFill>
                  <a:schemeClr val="bg1"/>
                </a:solidFill>
              </a:rPr>
              <a:t>f </a:t>
            </a:r>
            <a:r>
              <a:rPr lang="en-US" dirty="0" smtClean="0">
                <a:solidFill>
                  <a:schemeClr val="bg1"/>
                </a:solidFill>
              </a:rPr>
              <a:t>Erasure</a:t>
            </a:r>
          </a:p>
        </p:txBody>
      </p:sp>
      <p:sp>
        <p:nvSpPr>
          <p:cNvPr id="14" name="TextBox 13"/>
          <p:cNvSpPr txBox="1"/>
          <p:nvPr/>
        </p:nvSpPr>
        <p:spPr>
          <a:xfrm>
            <a:off x="6069495" y="1364973"/>
            <a:ext cx="1544012" cy="646331"/>
          </a:xfrm>
          <a:prstGeom prst="rect">
            <a:avLst/>
          </a:prstGeom>
          <a:noFill/>
        </p:spPr>
        <p:txBody>
          <a:bodyPr wrap="none" rtlCol="0">
            <a:spAutoFit/>
          </a:bodyPr>
          <a:lstStyle/>
          <a:p>
            <a:r>
              <a:rPr lang="en-US" dirty="0" smtClean="0">
                <a:solidFill>
                  <a:schemeClr val="bg1"/>
                </a:solidFill>
              </a:rPr>
              <a:t>Functionality </a:t>
            </a:r>
          </a:p>
          <a:p>
            <a:r>
              <a:rPr lang="en-US" dirty="0" smtClean="0">
                <a:solidFill>
                  <a:schemeClr val="bg1"/>
                </a:solidFill>
              </a:rPr>
              <a:t>axioms</a:t>
            </a:r>
          </a:p>
        </p:txBody>
      </p:sp>
      <p:pic>
        <p:nvPicPr>
          <p:cNvPr id="2050" name="Picture 2"/>
          <p:cNvPicPr>
            <a:picLocks noChangeAspect="1" noChangeArrowheads="1"/>
          </p:cNvPicPr>
          <p:nvPr/>
        </p:nvPicPr>
        <p:blipFill>
          <a:blip r:embed="rId2" cstate="print"/>
          <a:srcRect l="43346" t="30176" r="13419" b="28177"/>
          <a:stretch>
            <a:fillRect/>
          </a:stretch>
        </p:blipFill>
        <p:spPr bwMode="auto">
          <a:xfrm>
            <a:off x="1392730" y="2810274"/>
            <a:ext cx="6366606" cy="3832957"/>
          </a:xfrm>
          <a:prstGeom prst="rect">
            <a:avLst/>
          </a:prstGeom>
          <a:noFill/>
          <a:ln w="9525">
            <a:noFill/>
            <a:miter lim="800000"/>
            <a:headEnd/>
            <a:tailEnd/>
          </a:ln>
        </p:spPr>
      </p:pic>
      <p:sp>
        <p:nvSpPr>
          <p:cNvPr id="15" name="TextBox 14"/>
          <p:cNvSpPr txBox="1"/>
          <p:nvPr/>
        </p:nvSpPr>
        <p:spPr>
          <a:xfrm>
            <a:off x="356672" y="3084916"/>
            <a:ext cx="1685077" cy="646331"/>
          </a:xfrm>
          <a:prstGeom prst="rect">
            <a:avLst/>
          </a:prstGeom>
          <a:noFill/>
        </p:spPr>
        <p:txBody>
          <a:bodyPr wrap="none" rtlCol="0">
            <a:spAutoFit/>
          </a:bodyPr>
          <a:lstStyle/>
          <a:p>
            <a:r>
              <a:rPr lang="en-US" b="1" dirty="0" smtClean="0">
                <a:solidFill>
                  <a:schemeClr val="bg1"/>
                </a:solidFill>
              </a:rPr>
              <a:t>Functionality </a:t>
            </a:r>
          </a:p>
          <a:p>
            <a:r>
              <a:rPr lang="en-US" b="1" dirty="0" smtClean="0">
                <a:solidFill>
                  <a:schemeClr val="bg1"/>
                </a:solidFill>
              </a:rPr>
              <a:t>axioms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7"/>
            <a:ext cx="8382000" cy="609398"/>
          </a:xfrm>
        </p:spPr>
        <p:txBody>
          <a:bodyPr/>
          <a:lstStyle/>
          <a:p>
            <a:r>
              <a:rPr lang="en-US" sz="4400" dirty="0" smtClean="0"/>
              <a:t>FFP(E) encoding forcing functionality</a:t>
            </a:r>
            <a:endParaRPr lang="en-US" sz="4400" dirty="0"/>
          </a:p>
        </p:txBody>
      </p:sp>
      <p:sp>
        <p:nvSpPr>
          <p:cNvPr id="5" name="Flowchart: Alternate Process 4"/>
          <p:cNvSpPr/>
          <p:nvPr/>
        </p:nvSpPr>
        <p:spPr bwMode="auto">
          <a:xfrm>
            <a:off x="530088" y="1749287"/>
            <a:ext cx="954156"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4000" dirty="0" smtClean="0">
                <a:solidFill>
                  <a:schemeClr val="tx1"/>
                </a:solidFill>
                <a:effectLst>
                  <a:outerShdw blurRad="38100" dist="38100" dir="2700000" algn="tl">
                    <a:srgbClr val="000000">
                      <a:alpha val="43137"/>
                    </a:srgbClr>
                  </a:outerShdw>
                </a:effectLst>
                <a:latin typeface="Segoe" pitchFamily="34" charset="0"/>
                <a:sym typeface="Symbol"/>
              </a:rPr>
              <a:t></a:t>
            </a:r>
            <a:endParaRPr kumimoji="0" lang="en-US" sz="4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lowchart: Alternate Process 5"/>
          <p:cNvSpPr/>
          <p:nvPr/>
        </p:nvSpPr>
        <p:spPr bwMode="auto">
          <a:xfrm>
            <a:off x="2285998" y="1742661"/>
            <a:ext cx="1901689"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chemeClr val="tx1"/>
                </a:solidFill>
                <a:effectLst>
                  <a:outerShdw blurRad="38100" dist="38100" dir="2700000" algn="tl">
                    <a:srgbClr val="000000">
                      <a:alpha val="43137"/>
                    </a:srgbClr>
                  </a:outerShdw>
                </a:effectLst>
                <a:latin typeface="Segoe" pitchFamily="34" charset="0"/>
              </a:rPr>
              <a:t>Tableau</a:t>
            </a:r>
            <a:r>
              <a:rPr lang="en-US" sz="2800" dirty="0" smtClean="0">
                <a:solidFill>
                  <a:schemeClr val="tx1"/>
                </a:solidFill>
                <a:effectLst>
                  <a:outerShdw blurRad="38100" dist="38100" dir="2700000" algn="tl">
                    <a:srgbClr val="000000">
                      <a:alpha val="43137"/>
                    </a:srgbClr>
                  </a:outerShdw>
                </a:effectLst>
                <a:latin typeface="Segoe" pitchFamily="34" charset="0"/>
              </a:rPr>
              <a:t>(</a:t>
            </a:r>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algn="ctr" defTabSz="1096963"/>
            <a:r>
              <a:rPr lang="en-US" sz="2400" i="1" dirty="0" smtClean="0">
                <a:solidFill>
                  <a:schemeClr val="tx1"/>
                </a:solidFill>
                <a:effectLst>
                  <a:outerShdw blurRad="38100" dist="38100" dir="2700000" algn="tl">
                    <a:srgbClr val="000000">
                      <a:alpha val="43137"/>
                    </a:srgbClr>
                  </a:outerShdw>
                </a:effectLst>
                <a:latin typeface="Viner Hand ITC" pitchFamily="66" charset="0"/>
              </a:rPr>
              <a:t>F</a:t>
            </a:r>
            <a:r>
              <a:rPr lang="en-US" sz="2000" i="1" dirty="0" smtClean="0">
                <a:solidFill>
                  <a:schemeClr val="tx1"/>
                </a:solidFill>
                <a:effectLst>
                  <a:outerShdw blurRad="38100" dist="38100" dir="2700000" algn="tl">
                    <a:srgbClr val="000000">
                      <a:alpha val="43137"/>
                    </a:srgbClr>
                  </a:outerShdw>
                </a:effectLst>
                <a:latin typeface="Segoe" pitchFamily="34" charset="0"/>
              </a:rPr>
              <a:t> – acc. </a:t>
            </a:r>
            <a:r>
              <a:rPr lang="en-US" sz="2000" i="1" dirty="0" err="1" smtClean="0">
                <a:solidFill>
                  <a:schemeClr val="tx1"/>
                </a:solidFill>
                <a:effectLst>
                  <a:outerShdw blurRad="38100" dist="38100" dir="2700000" algn="tl">
                    <a:srgbClr val="000000">
                      <a:alpha val="43137"/>
                    </a:srgbClr>
                  </a:outerShdw>
                </a:effectLst>
                <a:latin typeface="Segoe" pitchFamily="34" charset="0"/>
              </a:rPr>
              <a:t>cond</a:t>
            </a:r>
            <a:endParaRPr lang="en-US" sz="2000" i="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Flowchart: Alternate Process 6"/>
          <p:cNvSpPr/>
          <p:nvPr/>
        </p:nvSpPr>
        <p:spPr bwMode="auto">
          <a:xfrm>
            <a:off x="4996068" y="1736036"/>
            <a:ext cx="1086680"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baseline="-25000" dirty="0" smtClean="0">
                <a:solidFill>
                  <a:schemeClr val="tx1"/>
                </a:solidFill>
                <a:effectLst>
                  <a:outerShdw blurRad="38100" dist="38100" dir="2700000" algn="tl">
                    <a:srgbClr val="000000">
                      <a:alpha val="43137"/>
                    </a:srgbClr>
                  </a:outerShdw>
                </a:effectLst>
                <a:latin typeface="Segoe" pitchFamily="34" charset="0"/>
              </a:rPr>
              <a:t>PTL</a:t>
            </a:r>
            <a:endPar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Flowchart: Alternate Process 7"/>
          <p:cNvSpPr/>
          <p:nvPr/>
        </p:nvSpPr>
        <p:spPr bwMode="auto">
          <a:xfrm>
            <a:off x="7070033" y="1755912"/>
            <a:ext cx="1086680" cy="768626"/>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baseline="-25000" dirty="0" smtClean="0">
                <a:solidFill>
                  <a:schemeClr val="tx1"/>
                </a:solidFill>
                <a:effectLst>
                  <a:outerShdw blurRad="38100" dist="38100" dir="2700000" algn="tl">
                    <a:srgbClr val="000000">
                      <a:alpha val="43137"/>
                    </a:srgbClr>
                  </a:outerShdw>
                </a:effectLst>
                <a:latin typeface="Segoe" pitchFamily="34" charset="0"/>
              </a:rPr>
              <a:t>PTL*</a:t>
            </a:r>
            <a:endPar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ight Arrow 8"/>
          <p:cNvSpPr/>
          <p:nvPr/>
        </p:nvSpPr>
        <p:spPr bwMode="auto">
          <a:xfrm>
            <a:off x="1470991" y="2027583"/>
            <a:ext cx="808383"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ight Arrow 9"/>
          <p:cNvSpPr/>
          <p:nvPr/>
        </p:nvSpPr>
        <p:spPr bwMode="auto">
          <a:xfrm>
            <a:off x="4194312" y="2047461"/>
            <a:ext cx="808383"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6082747" y="2040835"/>
            <a:ext cx="1007166" cy="27829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1232452" y="1338470"/>
            <a:ext cx="1223412" cy="369332"/>
          </a:xfrm>
          <a:prstGeom prst="rect">
            <a:avLst/>
          </a:prstGeom>
          <a:noFill/>
        </p:spPr>
        <p:txBody>
          <a:bodyPr wrap="none" rtlCol="0">
            <a:spAutoFit/>
          </a:bodyPr>
          <a:lstStyle/>
          <a:p>
            <a:r>
              <a:rPr lang="en-US" dirty="0" smtClean="0">
                <a:solidFill>
                  <a:schemeClr val="bg1"/>
                </a:solidFill>
              </a:rPr>
              <a:t>Normalize</a:t>
            </a:r>
          </a:p>
        </p:txBody>
      </p:sp>
      <p:sp>
        <p:nvSpPr>
          <p:cNvPr id="13" name="TextBox 12"/>
          <p:cNvSpPr txBox="1"/>
          <p:nvPr/>
        </p:nvSpPr>
        <p:spPr>
          <a:xfrm>
            <a:off x="4167808" y="1384852"/>
            <a:ext cx="1184940" cy="369332"/>
          </a:xfrm>
          <a:prstGeom prst="rect">
            <a:avLst/>
          </a:prstGeom>
          <a:noFill/>
        </p:spPr>
        <p:txBody>
          <a:bodyPr wrap="none" rtlCol="0">
            <a:spAutoFit/>
          </a:bodyPr>
          <a:lstStyle/>
          <a:p>
            <a:r>
              <a:rPr lang="en-US" dirty="0" smtClean="0">
                <a:solidFill>
                  <a:schemeClr val="bg1"/>
                </a:solidFill>
              </a:rPr>
              <a:t> </a:t>
            </a:r>
            <a:r>
              <a:rPr lang="en-US" i="1" dirty="0" smtClean="0">
                <a:solidFill>
                  <a:schemeClr val="bg1"/>
                </a:solidFill>
              </a:rPr>
              <a:t>f </a:t>
            </a:r>
            <a:r>
              <a:rPr lang="en-US" dirty="0" smtClean="0">
                <a:solidFill>
                  <a:schemeClr val="bg1"/>
                </a:solidFill>
              </a:rPr>
              <a:t>Erasure</a:t>
            </a:r>
          </a:p>
        </p:txBody>
      </p:sp>
      <p:sp>
        <p:nvSpPr>
          <p:cNvPr id="14" name="TextBox 13"/>
          <p:cNvSpPr txBox="1"/>
          <p:nvPr/>
        </p:nvSpPr>
        <p:spPr>
          <a:xfrm>
            <a:off x="6069495" y="1364973"/>
            <a:ext cx="1544012" cy="646331"/>
          </a:xfrm>
          <a:prstGeom prst="rect">
            <a:avLst/>
          </a:prstGeom>
          <a:noFill/>
        </p:spPr>
        <p:txBody>
          <a:bodyPr wrap="none" rtlCol="0">
            <a:spAutoFit/>
          </a:bodyPr>
          <a:lstStyle/>
          <a:p>
            <a:r>
              <a:rPr lang="en-US" dirty="0" smtClean="0">
                <a:solidFill>
                  <a:schemeClr val="bg1"/>
                </a:solidFill>
              </a:rPr>
              <a:t>Functionality </a:t>
            </a:r>
          </a:p>
          <a:p>
            <a:r>
              <a:rPr lang="en-US" dirty="0" smtClean="0">
                <a:solidFill>
                  <a:schemeClr val="bg1"/>
                </a:solidFill>
              </a:rPr>
              <a:t>axioms</a:t>
            </a:r>
          </a:p>
        </p:txBody>
      </p:sp>
      <p:sp>
        <p:nvSpPr>
          <p:cNvPr id="15" name="TextBox 14"/>
          <p:cNvSpPr txBox="1"/>
          <p:nvPr/>
        </p:nvSpPr>
        <p:spPr>
          <a:xfrm>
            <a:off x="1908313" y="4161183"/>
            <a:ext cx="5629298" cy="1569660"/>
          </a:xfrm>
          <a:prstGeom prst="rect">
            <a:avLst/>
          </a:prstGeom>
          <a:noFill/>
        </p:spPr>
        <p:txBody>
          <a:bodyPr wrap="none" rtlCol="0">
            <a:spAutoFit/>
          </a:bodyPr>
          <a:lstStyle/>
          <a:p>
            <a:r>
              <a:rPr lang="en-US" sz="2400" b="1" dirty="0" smtClean="0">
                <a:solidFill>
                  <a:schemeClr val="bg1"/>
                </a:solidFill>
              </a:rPr>
              <a:t>Proposition</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Validity for FFP(E) is PSPACE complete</a:t>
            </a:r>
          </a:p>
          <a:p>
            <a:endParaRPr lang="en-US" sz="2400" dirty="0" smtClean="0">
              <a:solidFill>
                <a:schemeClr val="bg1"/>
              </a:solidFill>
            </a:endParaRPr>
          </a:p>
          <a:p>
            <a:r>
              <a:rPr lang="en-US" sz="2400" dirty="0" smtClean="0">
                <a:solidFill>
                  <a:schemeClr val="bg1"/>
                </a:solidFill>
              </a:rPr>
              <a:t>Size of </a:t>
            </a:r>
            <a:r>
              <a:rPr lang="en-US" sz="2400" dirty="0" smtClean="0">
                <a:solidFill>
                  <a:schemeClr val="bg1"/>
                </a:solidFill>
                <a:effectLst>
                  <a:outerShdw blurRad="38100" dist="38100" dir="2700000" algn="tl">
                    <a:srgbClr val="000000">
                      <a:alpha val="43137"/>
                    </a:srgbClr>
                  </a:outerShdw>
                </a:effectLst>
                <a:latin typeface="Segoe" pitchFamily="34" charset="0"/>
                <a:sym typeface="Symbol"/>
              </a:rPr>
              <a:t></a:t>
            </a:r>
            <a:r>
              <a:rPr lang="en-US" sz="2400" baseline="-25000" dirty="0" smtClean="0">
                <a:solidFill>
                  <a:schemeClr val="bg1"/>
                </a:solidFill>
                <a:effectLst>
                  <a:outerShdw blurRad="38100" dist="38100" dir="2700000" algn="tl">
                    <a:srgbClr val="000000">
                      <a:alpha val="43137"/>
                    </a:srgbClr>
                  </a:outerShdw>
                </a:effectLst>
                <a:latin typeface="Segoe" pitchFamily="34" charset="0"/>
              </a:rPr>
              <a:t>PTL*</a:t>
            </a:r>
            <a:r>
              <a:rPr lang="en-US" sz="2400" dirty="0" smtClean="0">
                <a:solidFill>
                  <a:schemeClr val="bg1"/>
                </a:solidFill>
              </a:rPr>
              <a:t> is quadratic in </a:t>
            </a:r>
            <a:r>
              <a:rPr lang="en-US" sz="2400" dirty="0" smtClean="0">
                <a:solidFill>
                  <a:schemeClr val="bg1"/>
                </a:solidFill>
                <a:effectLst>
                  <a:outerShdw blurRad="38100" dist="38100" dir="2700000" algn="tl">
                    <a:srgbClr val="000000">
                      <a:alpha val="43137"/>
                    </a:srgbClr>
                  </a:outerShdw>
                </a:effectLst>
                <a:latin typeface="Segoe" pitchFamily="34" charset="0"/>
                <a:sym typeface="Symbol"/>
              </a:rPr>
              <a:t></a:t>
            </a:r>
            <a:endParaRPr lang="en-US" sz="2400" baseline="-25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7001690" y="2795452"/>
            <a:ext cx="1300292" cy="646331"/>
          </a:xfrm>
          <a:prstGeom prst="rect">
            <a:avLst/>
          </a:prstGeom>
          <a:noFill/>
        </p:spPr>
        <p:txBody>
          <a:bodyPr wrap="none" rtlCol="0">
            <a:spAutoFit/>
          </a:bodyPr>
          <a:lstStyle/>
          <a:p>
            <a:r>
              <a:rPr lang="en-US" dirty="0" smtClean="0">
                <a:solidFill>
                  <a:schemeClr val="bg1"/>
                </a:solidFill>
              </a:rPr>
              <a:t>Pure </a:t>
            </a:r>
            <a:r>
              <a:rPr lang="en-US" dirty="0" err="1" smtClean="0">
                <a:solidFill>
                  <a:schemeClr val="bg1"/>
                </a:solidFill>
              </a:rPr>
              <a:t>pLTL</a:t>
            </a:r>
            <a:r>
              <a:rPr lang="en-US" dirty="0" smtClean="0">
                <a:solidFill>
                  <a:schemeClr val="bg1"/>
                </a:solidFill>
              </a:rPr>
              <a:t> </a:t>
            </a:r>
          </a:p>
          <a:p>
            <a:r>
              <a:rPr lang="en-US" dirty="0" smtClean="0">
                <a:solidFill>
                  <a:schemeClr val="bg1"/>
                </a:solidFill>
              </a:rPr>
              <a:t>formula</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list-manipulating program</a:t>
            </a:r>
            <a:endParaRPr lang="en-US" dirty="0"/>
          </a:p>
        </p:txBody>
      </p:sp>
      <p:grpSp>
        <p:nvGrpSpPr>
          <p:cNvPr id="73" name="Group 72"/>
          <p:cNvGrpSpPr/>
          <p:nvPr/>
        </p:nvGrpSpPr>
        <p:grpSpPr>
          <a:xfrm>
            <a:off x="5242120" y="2040828"/>
            <a:ext cx="3901880" cy="2178248"/>
            <a:chOff x="5009322" y="1484249"/>
            <a:chExt cx="3901880" cy="2178248"/>
          </a:xfrm>
        </p:grpSpPr>
        <p:grpSp>
          <p:nvGrpSpPr>
            <p:cNvPr id="31" name="Group 30"/>
            <p:cNvGrpSpPr/>
            <p:nvPr/>
          </p:nvGrpSpPr>
          <p:grpSpPr>
            <a:xfrm>
              <a:off x="5473147" y="1484249"/>
              <a:ext cx="3286517" cy="1981188"/>
              <a:chOff x="5327373" y="1630023"/>
              <a:chExt cx="3286517" cy="1981188"/>
            </a:xfrm>
          </p:grpSpPr>
          <p:sp>
            <p:nvSpPr>
              <p:cNvPr id="18" name="Right Arrow 17"/>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21" name="Group 20"/>
              <p:cNvGrpSpPr/>
              <p:nvPr/>
            </p:nvGrpSpPr>
            <p:grpSpPr>
              <a:xfrm>
                <a:off x="6599575" y="2458284"/>
                <a:ext cx="2014315" cy="1152927"/>
                <a:chOff x="6599575" y="2458284"/>
                <a:chExt cx="2014315" cy="1152927"/>
              </a:xfrm>
            </p:grpSpPr>
            <p:sp>
              <p:nvSpPr>
                <p:cNvPr id="7" name="Flowchart: Connector 6"/>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Flowchart: Connector 10"/>
                <p:cNvSpPr/>
                <p:nvPr/>
              </p:nvSpPr>
              <p:spPr bwMode="auto">
                <a:xfrm>
                  <a:off x="8156690" y="2458284"/>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ight Arrow 13"/>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22" name="Group 21"/>
              <p:cNvGrpSpPr/>
              <p:nvPr/>
            </p:nvGrpSpPr>
            <p:grpSpPr>
              <a:xfrm rot="10800000">
                <a:off x="6115869" y="1630023"/>
                <a:ext cx="2014315" cy="1152927"/>
                <a:chOff x="6599575" y="2458284"/>
                <a:chExt cx="2014315" cy="1152927"/>
              </a:xfrm>
            </p:grpSpPr>
            <p:sp>
              <p:nvSpPr>
                <p:cNvPr id="23" name="Flowchart: Connector 22"/>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Flowchart: Connector 23"/>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Flowchart: Connector 24"/>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ight Arrow 26"/>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9" name="Right Arrow 28"/>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ight Arrow 29"/>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2" name="TextBox 31"/>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sp>
          <p:nvSpPr>
            <p:cNvPr id="33" name="TextBox 32"/>
            <p:cNvSpPr txBox="1"/>
            <p:nvPr/>
          </p:nvSpPr>
          <p:spPr>
            <a:xfrm>
              <a:off x="8328991" y="3293165"/>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34" name="Up Arrow 33"/>
            <p:cNvSpPr/>
            <p:nvPr/>
          </p:nvSpPr>
          <p:spPr bwMode="auto">
            <a:xfrm>
              <a:off x="8454887" y="2796209"/>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6" name="Flowchart: Process 35"/>
          <p:cNvSpPr/>
          <p:nvPr/>
        </p:nvSpPr>
        <p:spPr bwMode="auto">
          <a:xfrm>
            <a:off x="934277" y="3114261"/>
            <a:ext cx="3591339" cy="1109605"/>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i="1" dirty="0" smtClean="0">
                <a:solidFill>
                  <a:schemeClr val="tx1"/>
                </a:solidFill>
                <a:effectLst>
                  <a:outerShdw blurRad="38100" dist="38100" dir="2700000" algn="tl">
                    <a:srgbClr val="000000">
                      <a:alpha val="43137"/>
                    </a:srgbClr>
                  </a:outerShdw>
                </a:effectLst>
                <a:latin typeface="Segoe" pitchFamily="34" charset="0"/>
              </a:rPr>
              <a:t>data(</a:t>
            </a:r>
            <a:r>
              <a:rPr lang="en-US" sz="2800" i="1" dirty="0" err="1" smtClean="0">
                <a:solidFill>
                  <a:schemeClr val="tx1"/>
                </a:solidFill>
                <a:effectLst>
                  <a:outerShdw blurRad="38100" dist="38100" dir="2700000" algn="tl">
                    <a:srgbClr val="000000">
                      <a:alpha val="43137"/>
                    </a:srgbClr>
                  </a:outerShdw>
                </a:effectLst>
                <a:latin typeface="Segoe" pitchFamily="34" charset="0"/>
              </a:rPr>
              <a:t>curr</a:t>
            </a:r>
            <a:r>
              <a:rPr lang="en-US" sz="2800" i="1" dirty="0" smtClean="0">
                <a:solidFill>
                  <a:schemeClr val="tx1"/>
                </a:solidFill>
                <a:effectLst>
                  <a:outerShdw blurRad="38100" dist="38100" dir="2700000" algn="tl">
                    <a:srgbClr val="000000">
                      <a:alpha val="43137"/>
                    </a:srgbClr>
                  </a:outerShdw>
                </a:effectLst>
                <a:latin typeface="Segoe" pitchFamily="34" charset="0"/>
              </a:rPr>
              <a:t>) := true;</a:t>
            </a:r>
          </a:p>
          <a:p>
            <a:pPr marL="0" marR="0" indent="0" algn="ctr" defTabSz="1096963" rtl="0" eaLnBrk="1" fontAlgn="base" latinLnBrk="0" hangingPunct="1">
              <a:lnSpc>
                <a:spcPct val="100000"/>
              </a:lnSpc>
              <a:spcBef>
                <a:spcPct val="0"/>
              </a:spcBef>
              <a:spcAft>
                <a:spcPct val="0"/>
              </a:spcAft>
              <a:buClrTx/>
              <a:buSzTx/>
              <a:buFontTx/>
              <a:buNone/>
              <a:tabLst/>
            </a:pPr>
            <a:r>
              <a:rPr lang="en-US" sz="2800" i="1" dirty="0" err="1" smtClean="0">
                <a:solidFill>
                  <a:schemeClr val="tx1"/>
                </a:solidFill>
                <a:effectLst>
                  <a:outerShdw blurRad="38100" dist="38100" dir="2700000" algn="tl">
                    <a:srgbClr val="000000">
                      <a:alpha val="43137"/>
                    </a:srgbClr>
                  </a:outerShdw>
                </a:effectLst>
                <a:latin typeface="Segoe" pitchFamily="34" charset="0"/>
              </a:rPr>
              <a:t>c</a:t>
            </a:r>
            <a:r>
              <a:rPr kumimoji="0" lang="en-US" sz="2800" b="0" i="1"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urr</a:t>
            </a:r>
            <a:r>
              <a:rPr kumimoji="0" lang="en-US" sz="2800" b="0" i="1"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 f(</a:t>
            </a:r>
            <a:r>
              <a:rPr kumimoji="0" lang="en-US" sz="2800" b="0" i="1"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curr</a:t>
            </a:r>
            <a:r>
              <a:rPr kumimoji="0" lang="en-US" sz="2800" b="0" i="1"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p>
        </p:txBody>
      </p:sp>
      <p:sp>
        <p:nvSpPr>
          <p:cNvPr id="37" name="Flowchart: Decision 36"/>
          <p:cNvSpPr/>
          <p:nvPr/>
        </p:nvSpPr>
        <p:spPr bwMode="auto">
          <a:xfrm>
            <a:off x="821635" y="4823788"/>
            <a:ext cx="3710608" cy="1722783"/>
          </a:xfrm>
          <a:prstGeom prst="flowChartDecisi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i="1" dirty="0" err="1" smtClean="0">
                <a:solidFill>
                  <a:schemeClr val="tx1"/>
                </a:solidFill>
                <a:effectLst>
                  <a:outerShdw blurRad="38100" dist="38100" dir="2700000" algn="tl">
                    <a:srgbClr val="000000">
                      <a:alpha val="43137"/>
                    </a:srgbClr>
                  </a:outerShdw>
                </a:effectLst>
                <a:latin typeface="Segoe" pitchFamily="34" charset="0"/>
              </a:rPr>
              <a:t>c</a:t>
            </a:r>
            <a:r>
              <a:rPr kumimoji="0" lang="en-US" sz="2400" b="0" i="1"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urr</a:t>
            </a:r>
            <a:r>
              <a:rPr kumimoji="0" lang="en-US" sz="2400" b="0" i="1"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 head</a:t>
            </a:r>
          </a:p>
        </p:txBody>
      </p:sp>
      <p:sp>
        <p:nvSpPr>
          <p:cNvPr id="38" name="Down Arrow 37"/>
          <p:cNvSpPr/>
          <p:nvPr/>
        </p:nvSpPr>
        <p:spPr bwMode="auto">
          <a:xfrm>
            <a:off x="2504662" y="2716696"/>
            <a:ext cx="437322" cy="38431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Down Arrow 38"/>
          <p:cNvSpPr/>
          <p:nvPr/>
        </p:nvSpPr>
        <p:spPr bwMode="auto">
          <a:xfrm>
            <a:off x="2484786" y="4247295"/>
            <a:ext cx="437322" cy="58974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Bent-Up Arrow 39"/>
          <p:cNvSpPr/>
          <p:nvPr/>
        </p:nvSpPr>
        <p:spPr bwMode="auto">
          <a:xfrm rot="10800000">
            <a:off x="318052" y="5618921"/>
            <a:ext cx="609600" cy="914400"/>
          </a:xfrm>
          <a:prstGeom prst="ben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Curved Right Arrow 46"/>
          <p:cNvSpPr/>
          <p:nvPr/>
        </p:nvSpPr>
        <p:spPr bwMode="auto">
          <a:xfrm rot="10800000">
            <a:off x="4476452" y="3330054"/>
            <a:ext cx="655093" cy="2429302"/>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72" name="Group 71"/>
          <p:cNvGrpSpPr/>
          <p:nvPr/>
        </p:nvGrpSpPr>
        <p:grpSpPr>
          <a:xfrm>
            <a:off x="5241233" y="1643275"/>
            <a:ext cx="3750342" cy="2372131"/>
            <a:chOff x="5042453" y="3922643"/>
            <a:chExt cx="3750342" cy="2372131"/>
          </a:xfrm>
        </p:grpSpPr>
        <p:grpSp>
          <p:nvGrpSpPr>
            <p:cNvPr id="48" name="Group 47"/>
            <p:cNvGrpSpPr/>
            <p:nvPr/>
          </p:nvGrpSpPr>
          <p:grpSpPr>
            <a:xfrm>
              <a:off x="5506278" y="4313586"/>
              <a:ext cx="3286517" cy="1981188"/>
              <a:chOff x="5327373" y="1630023"/>
              <a:chExt cx="3286517" cy="1981188"/>
            </a:xfrm>
          </p:grpSpPr>
          <p:sp>
            <p:nvSpPr>
              <p:cNvPr id="49" name="Right Arrow 48"/>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0" name="Group 20"/>
              <p:cNvGrpSpPr/>
              <p:nvPr/>
            </p:nvGrpSpPr>
            <p:grpSpPr>
              <a:xfrm>
                <a:off x="6599575" y="2458284"/>
                <a:ext cx="2014315" cy="1152927"/>
                <a:chOff x="6599575" y="2458284"/>
                <a:chExt cx="2014315" cy="1152927"/>
              </a:xfrm>
            </p:grpSpPr>
            <p:sp>
              <p:nvSpPr>
                <p:cNvPr id="59" name="Flowchart: Connector 58"/>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Flowchart: Connector 59"/>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1" name="Flowchart: Connector 60"/>
                <p:cNvSpPr/>
                <p:nvPr/>
              </p:nvSpPr>
              <p:spPr bwMode="auto">
                <a:xfrm>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Right Arrow 61"/>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Right Arrow 62"/>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51" name="Group 21"/>
              <p:cNvGrpSpPr/>
              <p:nvPr/>
            </p:nvGrpSpPr>
            <p:grpSpPr>
              <a:xfrm rot="10800000">
                <a:off x="6115869" y="1630023"/>
                <a:ext cx="2014315" cy="1152927"/>
                <a:chOff x="6599575" y="2458284"/>
                <a:chExt cx="2014315" cy="1152927"/>
              </a:xfrm>
            </p:grpSpPr>
            <p:sp>
              <p:nvSpPr>
                <p:cNvPr id="54" name="Flowchart: Connector 53"/>
                <p:cNvSpPr/>
                <p:nvPr/>
              </p:nvSpPr>
              <p:spPr bwMode="auto">
                <a:xfrm rot="10800000">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 name="Flowchart: Connector 54"/>
                <p:cNvSpPr/>
                <p:nvPr/>
              </p:nvSpPr>
              <p:spPr bwMode="auto">
                <a:xfrm rot="10800000">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6" name="Flowchart: Connector 55"/>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ight Arrow 56"/>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Right Arrow 57"/>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52" name="Right Arrow 51"/>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Right Arrow 52"/>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64" name="TextBox 63"/>
            <p:cNvSpPr txBox="1"/>
            <p:nvPr/>
          </p:nvSpPr>
          <p:spPr>
            <a:xfrm>
              <a:off x="5042453" y="4764154"/>
              <a:ext cx="697627" cy="369332"/>
            </a:xfrm>
            <a:prstGeom prst="rect">
              <a:avLst/>
            </a:prstGeom>
            <a:noFill/>
          </p:spPr>
          <p:txBody>
            <a:bodyPr wrap="none" rtlCol="0">
              <a:spAutoFit/>
            </a:bodyPr>
            <a:lstStyle/>
            <a:p>
              <a:r>
                <a:rPr lang="en-US" i="1" dirty="0" smtClean="0">
                  <a:solidFill>
                    <a:schemeClr val="bg1"/>
                  </a:solidFill>
                </a:rPr>
                <a:t>head</a:t>
              </a:r>
            </a:p>
          </p:txBody>
        </p:sp>
        <p:sp>
          <p:nvSpPr>
            <p:cNvPr id="68" name="Down Arrow 67"/>
            <p:cNvSpPr/>
            <p:nvPr/>
          </p:nvSpPr>
          <p:spPr bwMode="auto">
            <a:xfrm>
              <a:off x="6414051" y="4359965"/>
              <a:ext cx="185531" cy="636105"/>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TextBox 68"/>
            <p:cNvSpPr txBox="1"/>
            <p:nvPr/>
          </p:nvSpPr>
          <p:spPr>
            <a:xfrm>
              <a:off x="6162261" y="3922643"/>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grpSp>
      <p:sp>
        <p:nvSpPr>
          <p:cNvPr id="70" name="Flowchart: Process 69"/>
          <p:cNvSpPr/>
          <p:nvPr/>
        </p:nvSpPr>
        <p:spPr bwMode="auto">
          <a:xfrm>
            <a:off x="914401" y="2093841"/>
            <a:ext cx="3591339" cy="599421"/>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i="1" dirty="0" err="1" smtClean="0">
                <a:solidFill>
                  <a:schemeClr val="tx1"/>
                </a:solidFill>
                <a:effectLst>
                  <a:outerShdw blurRad="38100" dist="38100" dir="2700000" algn="tl">
                    <a:srgbClr val="000000">
                      <a:alpha val="43137"/>
                    </a:srgbClr>
                  </a:outerShdw>
                </a:effectLst>
                <a:latin typeface="Segoe" pitchFamily="34" charset="0"/>
              </a:rPr>
              <a:t>c</a:t>
            </a:r>
            <a:r>
              <a:rPr kumimoji="0" lang="en-US" sz="2800" b="0" i="1"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urr</a:t>
            </a:r>
            <a:r>
              <a:rPr kumimoji="0" lang="en-US" sz="2800" b="0" i="1"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 head</a:t>
            </a:r>
          </a:p>
        </p:txBody>
      </p:sp>
      <p:sp>
        <p:nvSpPr>
          <p:cNvPr id="71" name="Down Arrow 70"/>
          <p:cNvSpPr/>
          <p:nvPr/>
        </p:nvSpPr>
        <p:spPr bwMode="auto">
          <a:xfrm>
            <a:off x="2511290" y="1702920"/>
            <a:ext cx="437322" cy="38431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96" name="Group 95"/>
          <p:cNvGrpSpPr/>
          <p:nvPr/>
        </p:nvGrpSpPr>
        <p:grpSpPr>
          <a:xfrm>
            <a:off x="5247885" y="2047480"/>
            <a:ext cx="3750342" cy="2032469"/>
            <a:chOff x="4864433" y="417453"/>
            <a:chExt cx="3750342" cy="2032469"/>
          </a:xfrm>
        </p:grpSpPr>
        <p:grpSp>
          <p:nvGrpSpPr>
            <p:cNvPr id="74" name="Group 73"/>
            <p:cNvGrpSpPr/>
            <p:nvPr/>
          </p:nvGrpSpPr>
          <p:grpSpPr>
            <a:xfrm>
              <a:off x="4864433" y="417453"/>
              <a:ext cx="3750342" cy="1981188"/>
              <a:chOff x="5009322" y="1484249"/>
              <a:chExt cx="3750342" cy="1981188"/>
            </a:xfrm>
          </p:grpSpPr>
          <p:grpSp>
            <p:nvGrpSpPr>
              <p:cNvPr id="75" name="Group 30"/>
              <p:cNvGrpSpPr/>
              <p:nvPr/>
            </p:nvGrpSpPr>
            <p:grpSpPr>
              <a:xfrm>
                <a:off x="5473147" y="1484249"/>
                <a:ext cx="3286517" cy="1981188"/>
                <a:chOff x="5327373" y="1630023"/>
                <a:chExt cx="3286517" cy="1981188"/>
              </a:xfrm>
            </p:grpSpPr>
            <p:sp>
              <p:nvSpPr>
                <p:cNvPr id="79" name="Right Arrow 78"/>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80" name="Group 20"/>
                <p:cNvGrpSpPr/>
                <p:nvPr/>
              </p:nvGrpSpPr>
              <p:grpSpPr>
                <a:xfrm>
                  <a:off x="6599575" y="2458284"/>
                  <a:ext cx="2014315" cy="1152927"/>
                  <a:chOff x="6599575" y="2458284"/>
                  <a:chExt cx="2014315" cy="1152927"/>
                </a:xfrm>
              </p:grpSpPr>
              <p:sp>
                <p:nvSpPr>
                  <p:cNvPr id="89" name="Flowchart: Connector 88"/>
                  <p:cNvSpPr/>
                  <p:nvPr/>
                </p:nvSpPr>
                <p:spPr bwMode="auto">
                  <a:xfrm>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0"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1" name="Flowchart: Connector 90"/>
                  <p:cNvSpPr/>
                  <p:nvPr/>
                </p:nvSpPr>
                <p:spPr bwMode="auto">
                  <a:xfrm>
                    <a:off x="8156690" y="2458284"/>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2" name="Right Arrow 91"/>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3" name="Right Arrow 92"/>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81" name="Group 21"/>
                <p:cNvGrpSpPr/>
                <p:nvPr/>
              </p:nvGrpSpPr>
              <p:grpSpPr>
                <a:xfrm rot="10800000">
                  <a:off x="6115869" y="1630023"/>
                  <a:ext cx="2014315" cy="1152927"/>
                  <a:chOff x="6599575" y="2458284"/>
                  <a:chExt cx="2014315" cy="1152927"/>
                </a:xfrm>
              </p:grpSpPr>
              <p:sp>
                <p:nvSpPr>
                  <p:cNvPr id="84" name="Flowchart: Connector 83"/>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5" name="Flowchart: Connector 84"/>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6" name="Flowchart: Connector 85"/>
                  <p:cNvSpPr/>
                  <p:nvPr/>
                </p:nvSpPr>
                <p:spPr bwMode="auto">
                  <a:xfrm rot="10800000">
                    <a:off x="8156690" y="2458284"/>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7" name="Right Arrow 86"/>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8" name="Right Arrow 87"/>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82" name="Right Arrow 81"/>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3" name="Right Arrow 82"/>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76" name="TextBox 75"/>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grpSp>
        <p:sp>
          <p:nvSpPr>
            <p:cNvPr id="94" name="Up Arrow 93"/>
            <p:cNvSpPr/>
            <p:nvPr/>
          </p:nvSpPr>
          <p:spPr bwMode="auto">
            <a:xfrm>
              <a:off x="6242658" y="1570382"/>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5" name="TextBox 94"/>
            <p:cNvSpPr txBox="1"/>
            <p:nvPr/>
          </p:nvSpPr>
          <p:spPr>
            <a:xfrm>
              <a:off x="6010746" y="2080590"/>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grpSp>
      <p:sp>
        <p:nvSpPr>
          <p:cNvPr id="97" name="TextBox 96"/>
          <p:cNvSpPr txBox="1"/>
          <p:nvPr/>
        </p:nvSpPr>
        <p:spPr>
          <a:xfrm>
            <a:off x="5883965" y="4850296"/>
            <a:ext cx="3108543" cy="923330"/>
          </a:xfrm>
          <a:prstGeom prst="rect">
            <a:avLst/>
          </a:prstGeom>
          <a:noFill/>
        </p:spPr>
        <p:txBody>
          <a:bodyPr wrap="none" rtlCol="0">
            <a:spAutoFit/>
          </a:bodyPr>
          <a:lstStyle/>
          <a:p>
            <a:r>
              <a:rPr lang="en-US" b="1" dirty="0" smtClean="0">
                <a:solidFill>
                  <a:schemeClr val="bg1"/>
                </a:solidFill>
              </a:rPr>
              <a:t>Loop invariant: </a:t>
            </a:r>
          </a:p>
          <a:p>
            <a:r>
              <a:rPr lang="en-US" i="1" dirty="0" smtClean="0">
                <a:solidFill>
                  <a:schemeClr val="bg1"/>
                </a:solidFill>
              </a:rPr>
              <a:t>Every data element between</a:t>
            </a:r>
          </a:p>
          <a:p>
            <a:r>
              <a:rPr lang="en-US" b="1" i="1" dirty="0" smtClean="0">
                <a:solidFill>
                  <a:schemeClr val="bg1"/>
                </a:solidFill>
              </a:rPr>
              <a:t>head</a:t>
            </a:r>
            <a:r>
              <a:rPr lang="en-US" i="1" dirty="0" smtClean="0">
                <a:solidFill>
                  <a:schemeClr val="bg1"/>
                </a:solidFill>
              </a:rPr>
              <a:t> and </a:t>
            </a:r>
            <a:r>
              <a:rPr lang="en-US" b="1" i="1" dirty="0" err="1" smtClean="0">
                <a:solidFill>
                  <a:schemeClr val="bg1"/>
                </a:solidFill>
              </a:rPr>
              <a:t>curr</a:t>
            </a:r>
            <a:r>
              <a:rPr lang="en-US" i="1" dirty="0" smtClean="0">
                <a:solidFill>
                  <a:schemeClr val="bg1"/>
                </a:solidFill>
              </a:rPr>
              <a:t> is set to </a:t>
            </a:r>
            <a:r>
              <a:rPr lang="en-US" b="1" dirty="0" smtClean="0">
                <a:solidFill>
                  <a:schemeClr val="bg1"/>
                </a:solidFill>
              </a:rPr>
              <a:t>true</a:t>
            </a:r>
            <a:endParaRPr lang="en-US" b="1" i="1" dirty="0" smtClean="0">
              <a:solidFill>
                <a:schemeClr val="bg1"/>
              </a:solidFill>
            </a:endParaRPr>
          </a:p>
        </p:txBody>
      </p:sp>
      <p:grpSp>
        <p:nvGrpSpPr>
          <p:cNvPr id="99" name="Group 98"/>
          <p:cNvGrpSpPr/>
          <p:nvPr/>
        </p:nvGrpSpPr>
        <p:grpSpPr>
          <a:xfrm>
            <a:off x="5234634" y="2049196"/>
            <a:ext cx="3750342" cy="2529429"/>
            <a:chOff x="5009322" y="1484249"/>
            <a:chExt cx="3750342" cy="2529429"/>
          </a:xfrm>
        </p:grpSpPr>
        <p:grpSp>
          <p:nvGrpSpPr>
            <p:cNvPr id="100" name="Group 30"/>
            <p:cNvGrpSpPr/>
            <p:nvPr/>
          </p:nvGrpSpPr>
          <p:grpSpPr>
            <a:xfrm>
              <a:off x="5473147" y="1484249"/>
              <a:ext cx="3286517" cy="1981188"/>
              <a:chOff x="5327373" y="1630023"/>
              <a:chExt cx="3286517" cy="1981188"/>
            </a:xfrm>
          </p:grpSpPr>
          <p:sp>
            <p:nvSpPr>
              <p:cNvPr id="104" name="Right Arrow 103"/>
              <p:cNvSpPr/>
              <p:nvPr/>
            </p:nvSpPr>
            <p:spPr bwMode="auto">
              <a:xfrm>
                <a:off x="5327373" y="2471531"/>
                <a:ext cx="788505"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105" name="Group 20"/>
              <p:cNvGrpSpPr/>
              <p:nvPr/>
            </p:nvGrpSpPr>
            <p:grpSpPr>
              <a:xfrm>
                <a:off x="6599575" y="2458284"/>
                <a:ext cx="2014315" cy="1152927"/>
                <a:chOff x="6599575" y="2458284"/>
                <a:chExt cx="2014315" cy="1152927"/>
              </a:xfrm>
            </p:grpSpPr>
            <p:sp>
              <p:nvSpPr>
                <p:cNvPr id="114" name="Flowchart: Connector 113"/>
                <p:cNvSpPr/>
                <p:nvPr/>
              </p:nvSpPr>
              <p:spPr bwMode="auto">
                <a:xfrm>
                  <a:off x="6599575" y="3154011"/>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5"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6" name="Flowchart: Connector 115"/>
                <p:cNvSpPr/>
                <p:nvPr/>
              </p:nvSpPr>
              <p:spPr bwMode="auto">
                <a:xfrm>
                  <a:off x="8156690" y="2458284"/>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7" name="Right Arrow 116"/>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8" name="Right Arrow 117"/>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106" name="Group 21"/>
              <p:cNvGrpSpPr/>
              <p:nvPr/>
            </p:nvGrpSpPr>
            <p:grpSpPr>
              <a:xfrm rot="10800000">
                <a:off x="6115869" y="1630023"/>
                <a:ext cx="2014315" cy="1152927"/>
                <a:chOff x="6599575" y="2458284"/>
                <a:chExt cx="2014315" cy="1152927"/>
              </a:xfrm>
            </p:grpSpPr>
            <p:sp>
              <p:nvSpPr>
                <p:cNvPr id="109" name="Flowchart: Connector 108"/>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0" name="Flowchart: Connector 109"/>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1" name="Flowchart: Connector 110"/>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a:t>
                  </a:r>
                </a:p>
              </p:txBody>
            </p:sp>
            <p:sp>
              <p:nvSpPr>
                <p:cNvPr id="112" name="Right Arrow 111"/>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3" name="Right Arrow 112"/>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07" name="Right Arrow 106"/>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ight Arrow 107"/>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01" name="TextBox 100"/>
            <p:cNvSpPr txBox="1"/>
            <p:nvPr/>
          </p:nvSpPr>
          <p:spPr>
            <a:xfrm>
              <a:off x="5009322" y="1934817"/>
              <a:ext cx="697627" cy="369332"/>
            </a:xfrm>
            <a:prstGeom prst="rect">
              <a:avLst/>
            </a:prstGeom>
            <a:noFill/>
          </p:spPr>
          <p:txBody>
            <a:bodyPr wrap="none" rtlCol="0">
              <a:spAutoFit/>
            </a:bodyPr>
            <a:lstStyle/>
            <a:p>
              <a:r>
                <a:rPr lang="en-US" i="1" dirty="0" smtClean="0">
                  <a:solidFill>
                    <a:schemeClr val="bg1"/>
                  </a:solidFill>
                </a:rPr>
                <a:t>head</a:t>
              </a:r>
            </a:p>
          </p:txBody>
        </p:sp>
        <p:sp>
          <p:nvSpPr>
            <p:cNvPr id="102" name="TextBox 101"/>
            <p:cNvSpPr txBox="1"/>
            <p:nvPr/>
          </p:nvSpPr>
          <p:spPr>
            <a:xfrm>
              <a:off x="6274904" y="3477831"/>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103" name="Up Arrow 102"/>
            <p:cNvSpPr/>
            <p:nvPr/>
          </p:nvSpPr>
          <p:spPr bwMode="auto">
            <a:xfrm>
              <a:off x="6864626" y="3496843"/>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childTnLst>
                                </p:cTn>
                              </p:par>
                              <p:par>
                                <p:cTn id="12" presetID="10" presetClass="exit" presetSubtype="0" fill="hold" nodeType="withEffect">
                                  <p:stCondLst>
                                    <p:cond delay="0"/>
                                  </p:stCondLst>
                                  <p:childTnLst>
                                    <p:animEffect transition="out" filter="fade">
                                      <p:cBhvr>
                                        <p:cTn id="13" dur="3000"/>
                                        <p:tgtEl>
                                          <p:spTgt spid="96"/>
                                        </p:tgtEl>
                                      </p:cBhvr>
                                    </p:animEffect>
                                    <p:set>
                                      <p:cBhvr>
                                        <p:cTn id="14" dur="1" fill="hold">
                                          <p:stCondLst>
                                            <p:cond delay="2999"/>
                                          </p:stCondLst>
                                        </p:cTn>
                                        <p:tgtEl>
                                          <p:spTgt spid="9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childTnLst>
                                </p:cTn>
                              </p:par>
                              <p:par>
                                <p:cTn id="20" presetID="10" presetClass="exit" presetSubtype="0" fill="hold" nodeType="withEffect">
                                  <p:stCondLst>
                                    <p:cond delay="0"/>
                                  </p:stCondLst>
                                  <p:childTnLst>
                                    <p:animEffect transition="out" filter="fade">
                                      <p:cBhvr>
                                        <p:cTn id="21" dur="3000"/>
                                        <p:tgtEl>
                                          <p:spTgt spid="99"/>
                                        </p:tgtEl>
                                      </p:cBhvr>
                                    </p:animEffect>
                                    <p:set>
                                      <p:cBhvr>
                                        <p:cTn id="22" dur="1" fill="hold">
                                          <p:stCondLst>
                                            <p:cond delay="2999"/>
                                          </p:stCondLst>
                                        </p:cTn>
                                        <p:tgtEl>
                                          <p:spTgt spid="9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childTnLst>
                                </p:cTn>
                              </p:par>
                              <p:par>
                                <p:cTn id="28" presetID="10" presetClass="exit" presetSubtype="0" fill="hold" nodeType="withEffect">
                                  <p:stCondLst>
                                    <p:cond delay="0"/>
                                  </p:stCondLst>
                                  <p:childTnLst>
                                    <p:animEffect transition="out" filter="fade">
                                      <p:cBhvr>
                                        <p:cTn id="29" dur="3000"/>
                                        <p:tgtEl>
                                          <p:spTgt spid="73"/>
                                        </p:tgtEl>
                                      </p:cBhvr>
                                    </p:animEffect>
                                    <p:set>
                                      <p:cBhvr>
                                        <p:cTn id="30" dur="1" fill="hold">
                                          <p:stCondLst>
                                            <p:cond delay="29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7"/>
            <a:ext cx="8382000" cy="609398"/>
          </a:xfrm>
        </p:spPr>
        <p:txBody>
          <a:bodyPr/>
          <a:lstStyle/>
          <a:p>
            <a:r>
              <a:rPr lang="en-US" sz="4400" dirty="0" smtClean="0"/>
              <a:t>FFP(E) extensions</a:t>
            </a:r>
            <a:endParaRPr lang="en-US" sz="4400" dirty="0"/>
          </a:p>
        </p:txBody>
      </p:sp>
      <p:sp>
        <p:nvSpPr>
          <p:cNvPr id="16" name="Rectangle 15"/>
          <p:cNvSpPr/>
          <p:nvPr/>
        </p:nvSpPr>
        <p:spPr>
          <a:xfrm>
            <a:off x="536712" y="1464726"/>
            <a:ext cx="7070035" cy="4893647"/>
          </a:xfrm>
          <a:prstGeom prst="rect">
            <a:avLst/>
          </a:prstGeom>
        </p:spPr>
        <p:txBody>
          <a:bodyPr wrap="square">
            <a:spAutoFit/>
          </a:bodyPr>
          <a:lstStyle/>
          <a:p>
            <a:pPr marL="384175" lvl="1" indent="-384175">
              <a:buNone/>
            </a:pPr>
            <a:r>
              <a:rPr lang="en-US" sz="2400" dirty="0" smtClean="0">
                <a:solidFill>
                  <a:schemeClr val="bg1"/>
                </a:solidFill>
                <a:sym typeface="Symbol"/>
              </a:rPr>
              <a:t>FFP(NL) – more than one variable in nested bound context</a:t>
            </a:r>
          </a:p>
          <a:p>
            <a:pPr marL="384175" lvl="1" indent="-384175">
              <a:buNone/>
            </a:pPr>
            <a:r>
              <a:rPr lang="en-US" sz="2400" dirty="0" smtClean="0">
                <a:solidFill>
                  <a:schemeClr val="bg1"/>
                </a:solidFill>
                <a:sym typeface="Symbol"/>
              </a:rPr>
              <a:t>		[</a:t>
            </a:r>
            <a:r>
              <a:rPr lang="en-US" sz="2400" i="1" baseline="-25000" dirty="0" smtClean="0">
                <a:solidFill>
                  <a:schemeClr val="bg1"/>
                </a:solidFill>
                <a:sym typeface="Symbol"/>
              </a:rPr>
              <a:t> </a:t>
            </a:r>
            <a:r>
              <a:rPr lang="en-US" sz="2400" i="1" baseline="-25000" dirty="0" err="1" smtClean="0">
                <a:solidFill>
                  <a:schemeClr val="bg1"/>
                </a:solidFill>
                <a:sym typeface="Symbol"/>
              </a:rPr>
              <a:t>f,x</a:t>
            </a:r>
            <a:r>
              <a:rPr lang="en-US" sz="2400" i="1" baseline="-25000" dirty="0" smtClean="0">
                <a:solidFill>
                  <a:schemeClr val="bg1"/>
                </a:solidFill>
                <a:sym typeface="Symbol"/>
              </a:rPr>
              <a:t> </a:t>
            </a:r>
            <a:r>
              <a:rPr lang="en-US" sz="2400" dirty="0" smtClean="0">
                <a:solidFill>
                  <a:schemeClr val="bg1"/>
                </a:solidFill>
                <a:sym typeface="Symbol"/>
              </a:rPr>
              <a:t>[</a:t>
            </a:r>
            <a:r>
              <a:rPr lang="en-US" sz="2400" i="1" baseline="-25000" dirty="0" smtClean="0">
                <a:solidFill>
                  <a:schemeClr val="bg1"/>
                </a:solidFill>
                <a:sym typeface="Symbol"/>
              </a:rPr>
              <a:t> </a:t>
            </a:r>
            <a:r>
              <a:rPr lang="en-US" sz="2400" i="1" baseline="-25000" dirty="0" err="1" smtClean="0">
                <a:solidFill>
                  <a:schemeClr val="bg1"/>
                </a:solidFill>
                <a:sym typeface="Symbol"/>
              </a:rPr>
              <a:t>f,y</a:t>
            </a:r>
            <a:r>
              <a:rPr lang="en-US" sz="2400" dirty="0" smtClean="0">
                <a:solidFill>
                  <a:schemeClr val="bg1"/>
                </a:solidFill>
                <a:sym typeface="Symbol"/>
              </a:rPr>
              <a:t> </a:t>
            </a:r>
            <a:r>
              <a:rPr lang="en-US" sz="2400" i="1" dirty="0" smtClean="0">
                <a:solidFill>
                  <a:schemeClr val="bg1"/>
                </a:solidFill>
                <a:sym typeface="Symbol"/>
              </a:rPr>
              <a:t>f</a:t>
            </a:r>
            <a:r>
              <a:rPr lang="en-US" sz="2400" dirty="0" smtClean="0">
                <a:solidFill>
                  <a:schemeClr val="bg1"/>
                </a:solidFill>
                <a:sym typeface="Symbol"/>
              </a:rPr>
              <a:t>(</a:t>
            </a:r>
            <a:r>
              <a:rPr lang="en-US" sz="2400" i="1" dirty="0" smtClean="0">
                <a:solidFill>
                  <a:schemeClr val="bg1"/>
                </a:solidFill>
                <a:sym typeface="Symbol"/>
              </a:rPr>
              <a:t>x</a:t>
            </a:r>
            <a:r>
              <a:rPr lang="en-US" sz="2400" dirty="0" smtClean="0">
                <a:solidFill>
                  <a:schemeClr val="bg1"/>
                </a:solidFill>
                <a:sym typeface="Symbol"/>
              </a:rPr>
              <a:t>)  y](x)] (a)  </a:t>
            </a:r>
          </a:p>
          <a:p>
            <a:pPr marL="384175" lvl="1" indent="-384175">
              <a:buNone/>
            </a:pPr>
            <a:endParaRPr lang="en-US" sz="2400" dirty="0" smtClean="0">
              <a:solidFill>
                <a:schemeClr val="bg1"/>
              </a:solidFill>
              <a:sym typeface="Symbol"/>
            </a:endParaRPr>
          </a:p>
          <a:p>
            <a:pPr marL="384175" lvl="1" indent="-384175">
              <a:buNone/>
            </a:pPr>
            <a:endParaRPr lang="en-US" sz="2400" dirty="0" smtClean="0">
              <a:solidFill>
                <a:schemeClr val="bg1"/>
              </a:solidFill>
              <a:sym typeface="Symbol"/>
            </a:endParaRPr>
          </a:p>
          <a:p>
            <a:pPr marL="384175" lvl="1" indent="-384175">
              <a:buNone/>
            </a:pPr>
            <a:endParaRPr lang="en-US" sz="2400" dirty="0" smtClean="0">
              <a:solidFill>
                <a:schemeClr val="bg1"/>
              </a:solidFill>
              <a:sym typeface="Symbol"/>
            </a:endParaRPr>
          </a:p>
          <a:p>
            <a:pPr marL="384175" lvl="1" indent="-384175">
              <a:buNone/>
            </a:pPr>
            <a:endParaRPr lang="en-US" sz="2400" dirty="0" smtClean="0">
              <a:solidFill>
                <a:schemeClr val="bg1"/>
              </a:solidFill>
              <a:sym typeface="Symbol"/>
            </a:endParaRPr>
          </a:p>
          <a:p>
            <a:pPr marL="384175" lvl="1" indent="-384175">
              <a:buNone/>
            </a:pPr>
            <a:r>
              <a:rPr lang="en-US" sz="2400" dirty="0" smtClean="0">
                <a:solidFill>
                  <a:schemeClr val="bg1"/>
                </a:solidFill>
                <a:sym typeface="Symbol"/>
              </a:rPr>
              <a:t>NEXPTIME hard  FFP(NL)  MSO(f)  </a:t>
            </a:r>
          </a:p>
          <a:p>
            <a:pPr marL="384175" lvl="1" indent="-384175">
              <a:buNone/>
            </a:pPr>
            <a:endParaRPr lang="en-US" sz="2400" dirty="0" smtClean="0">
              <a:solidFill>
                <a:schemeClr val="bg1"/>
              </a:solidFill>
              <a:sym typeface="Symbol"/>
            </a:endParaRPr>
          </a:p>
          <a:p>
            <a:pPr marL="384175" lvl="1" indent="-384175">
              <a:buNone/>
            </a:pPr>
            <a:r>
              <a:rPr lang="en-US" sz="2400" dirty="0" smtClean="0">
                <a:solidFill>
                  <a:schemeClr val="bg1"/>
                </a:solidFill>
                <a:sym typeface="Symbol"/>
              </a:rPr>
              <a:t>2FFP(E) – allow nested use of functions </a:t>
            </a:r>
            <a:r>
              <a:rPr lang="en-US" sz="2400" i="1" dirty="0" smtClean="0">
                <a:solidFill>
                  <a:schemeClr val="bg1"/>
                </a:solidFill>
                <a:sym typeface="Symbol"/>
              </a:rPr>
              <a:t>f g</a:t>
            </a:r>
            <a:r>
              <a:rPr lang="en-US" sz="2400" dirty="0" smtClean="0">
                <a:solidFill>
                  <a:schemeClr val="bg1"/>
                </a:solidFill>
                <a:sym typeface="Symbol"/>
              </a:rPr>
              <a:t>:</a:t>
            </a:r>
          </a:p>
          <a:p>
            <a:pPr marL="384175" lvl="1" indent="-384175">
              <a:buNone/>
            </a:pPr>
            <a:r>
              <a:rPr lang="en-US" sz="2400" dirty="0" smtClean="0">
                <a:solidFill>
                  <a:schemeClr val="bg1"/>
                </a:solidFill>
                <a:sym typeface="Symbol"/>
              </a:rPr>
              <a:t>	 [</a:t>
            </a:r>
            <a:r>
              <a:rPr lang="en-US" sz="2400" i="1" baseline="-25000" dirty="0" smtClean="0">
                <a:solidFill>
                  <a:schemeClr val="bg1"/>
                </a:solidFill>
                <a:sym typeface="Symbol"/>
              </a:rPr>
              <a:t> </a:t>
            </a:r>
            <a:r>
              <a:rPr lang="en-US" sz="2400" i="1" baseline="-25000" dirty="0" err="1" smtClean="0">
                <a:solidFill>
                  <a:schemeClr val="bg1"/>
                </a:solidFill>
                <a:sym typeface="Symbol"/>
              </a:rPr>
              <a:t>f,x</a:t>
            </a:r>
            <a:r>
              <a:rPr lang="en-US" sz="2400" i="1" baseline="-25000" dirty="0" smtClean="0">
                <a:solidFill>
                  <a:schemeClr val="bg1"/>
                </a:solidFill>
                <a:sym typeface="Symbol"/>
              </a:rPr>
              <a:t> </a:t>
            </a:r>
            <a:r>
              <a:rPr lang="en-US" sz="2400" dirty="0" smtClean="0">
                <a:solidFill>
                  <a:schemeClr val="bg1"/>
                </a:solidFill>
                <a:sym typeface="Symbol"/>
              </a:rPr>
              <a:t> </a:t>
            </a:r>
            <a:r>
              <a:rPr lang="en-US" sz="2400" i="1" dirty="0" smtClean="0">
                <a:solidFill>
                  <a:schemeClr val="bg1"/>
                </a:solidFill>
                <a:sym typeface="Symbol"/>
              </a:rPr>
              <a:t>g(f</a:t>
            </a:r>
            <a:r>
              <a:rPr lang="en-US" sz="2400" dirty="0" smtClean="0">
                <a:solidFill>
                  <a:schemeClr val="bg1"/>
                </a:solidFill>
                <a:sym typeface="Symbol"/>
              </a:rPr>
              <a:t>(</a:t>
            </a:r>
            <a:r>
              <a:rPr lang="en-US" sz="2400" i="1" dirty="0" smtClean="0">
                <a:solidFill>
                  <a:schemeClr val="bg1"/>
                </a:solidFill>
                <a:sym typeface="Symbol"/>
              </a:rPr>
              <a:t>x</a:t>
            </a:r>
            <a:r>
              <a:rPr lang="en-US" sz="2400" dirty="0" smtClean="0">
                <a:solidFill>
                  <a:schemeClr val="bg1"/>
                </a:solidFill>
                <a:sym typeface="Symbol"/>
              </a:rPr>
              <a:t>)) </a:t>
            </a:r>
            <a:r>
              <a:rPr lang="en-US" sz="2400" smtClean="0">
                <a:solidFill>
                  <a:schemeClr val="bg1"/>
                </a:solidFill>
                <a:sym typeface="Symbol"/>
              </a:rPr>
              <a:t>= </a:t>
            </a:r>
            <a:r>
              <a:rPr lang="en-US" sz="2400" i="1" smtClean="0">
                <a:solidFill>
                  <a:schemeClr val="bg1"/>
                </a:solidFill>
                <a:sym typeface="Symbol"/>
              </a:rPr>
              <a:t>f</a:t>
            </a:r>
            <a:r>
              <a:rPr lang="en-US" sz="2400" smtClean="0">
                <a:solidFill>
                  <a:schemeClr val="bg1"/>
                </a:solidFill>
                <a:sym typeface="Symbol"/>
              </a:rPr>
              <a:t>(</a:t>
            </a:r>
            <a:r>
              <a:rPr lang="en-US" sz="2400" i="1" smtClean="0">
                <a:solidFill>
                  <a:schemeClr val="bg1"/>
                </a:solidFill>
                <a:sym typeface="Symbol"/>
              </a:rPr>
              <a:t>g</a:t>
            </a:r>
            <a:r>
              <a:rPr lang="en-US" sz="2400" smtClean="0">
                <a:solidFill>
                  <a:schemeClr val="bg1"/>
                </a:solidFill>
                <a:sym typeface="Symbol"/>
              </a:rPr>
              <a:t>(x</a:t>
            </a:r>
            <a:r>
              <a:rPr lang="en-US" sz="2400" dirty="0" smtClean="0">
                <a:solidFill>
                  <a:schemeClr val="bg1"/>
                </a:solidFill>
                <a:sym typeface="Symbol"/>
              </a:rPr>
              <a:t>))] (a) </a:t>
            </a:r>
          </a:p>
          <a:p>
            <a:pPr marL="384175" lvl="1" indent="-384175">
              <a:buNone/>
            </a:pPr>
            <a:endParaRPr lang="en-US" sz="2400" dirty="0" smtClean="0">
              <a:solidFill>
                <a:schemeClr val="bg1"/>
              </a:solidFill>
              <a:sym typeface="Symbol"/>
            </a:endParaRPr>
          </a:p>
          <a:p>
            <a:pPr marL="384175" lvl="1" indent="-384175">
              <a:buNone/>
            </a:pPr>
            <a:r>
              <a:rPr lang="en-US" sz="2400" dirty="0" smtClean="0">
                <a:solidFill>
                  <a:schemeClr val="bg1"/>
                </a:solidFill>
                <a:sym typeface="Symbol"/>
              </a:rPr>
              <a:t>2FFP(E) is </a:t>
            </a:r>
            <a:r>
              <a:rPr lang="en-US" sz="2400" dirty="0" err="1" smtClean="0">
                <a:solidFill>
                  <a:schemeClr val="bg1"/>
                </a:solidFill>
                <a:sym typeface="Symbol"/>
              </a:rPr>
              <a:t>undecidable</a:t>
            </a:r>
            <a:endParaRPr lang="en-US" sz="2400" dirty="0" smtClean="0">
              <a:solidFill>
                <a:schemeClr val="bg1"/>
              </a:solidFill>
              <a:sym typeface="Symbol"/>
            </a:endParaRPr>
          </a:p>
        </p:txBody>
      </p:sp>
      <p:sp>
        <p:nvSpPr>
          <p:cNvPr id="17" name="Flowchart: Connector 16"/>
          <p:cNvSpPr/>
          <p:nvPr/>
        </p:nvSpPr>
        <p:spPr bwMode="auto">
          <a:xfrm>
            <a:off x="3360311" y="294193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Flowchart: Connector 8"/>
          <p:cNvSpPr/>
          <p:nvPr/>
        </p:nvSpPr>
        <p:spPr bwMode="auto">
          <a:xfrm>
            <a:off x="4248194" y="291543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ight Arrow 18"/>
          <p:cNvSpPr/>
          <p:nvPr/>
        </p:nvSpPr>
        <p:spPr bwMode="auto">
          <a:xfrm>
            <a:off x="3824145" y="3100972"/>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Flowchart: Connector 19"/>
          <p:cNvSpPr/>
          <p:nvPr/>
        </p:nvSpPr>
        <p:spPr bwMode="auto">
          <a:xfrm>
            <a:off x="2426030" y="2948565"/>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a</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ight Arrow 20"/>
          <p:cNvSpPr/>
          <p:nvPr/>
        </p:nvSpPr>
        <p:spPr bwMode="auto">
          <a:xfrm>
            <a:off x="2916371" y="309434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Right Arrow 21"/>
          <p:cNvSpPr/>
          <p:nvPr/>
        </p:nvSpPr>
        <p:spPr bwMode="auto">
          <a:xfrm>
            <a:off x="4718667" y="308109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Flowchart: Connector 8"/>
          <p:cNvSpPr/>
          <p:nvPr/>
        </p:nvSpPr>
        <p:spPr bwMode="auto">
          <a:xfrm>
            <a:off x="5169220" y="294856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Flowchart: Connector 8"/>
          <p:cNvSpPr/>
          <p:nvPr/>
        </p:nvSpPr>
        <p:spPr bwMode="auto">
          <a:xfrm>
            <a:off x="6070368" y="290881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ight Arrow 24"/>
          <p:cNvSpPr/>
          <p:nvPr/>
        </p:nvSpPr>
        <p:spPr bwMode="auto">
          <a:xfrm>
            <a:off x="5646319" y="309434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a:off x="6540841" y="3074469"/>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Flowchart: Connector 8"/>
          <p:cNvSpPr/>
          <p:nvPr/>
        </p:nvSpPr>
        <p:spPr bwMode="auto">
          <a:xfrm>
            <a:off x="6991394" y="294194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TextBox 27"/>
          <p:cNvSpPr txBox="1"/>
          <p:nvPr/>
        </p:nvSpPr>
        <p:spPr>
          <a:xfrm>
            <a:off x="2969379" y="3279876"/>
            <a:ext cx="248786" cy="369332"/>
          </a:xfrm>
          <a:prstGeom prst="rect">
            <a:avLst/>
          </a:prstGeom>
          <a:noFill/>
        </p:spPr>
        <p:txBody>
          <a:bodyPr wrap="none" rtlCol="0">
            <a:spAutoFit/>
          </a:bodyPr>
          <a:lstStyle/>
          <a:p>
            <a:r>
              <a:rPr lang="en-US" i="1" dirty="0" smtClean="0">
                <a:solidFill>
                  <a:schemeClr val="bg1"/>
                </a:solidFill>
              </a:rPr>
              <a:t>f</a:t>
            </a:r>
          </a:p>
        </p:txBody>
      </p:sp>
      <p:sp>
        <p:nvSpPr>
          <p:cNvPr id="29" name="TextBox 28"/>
          <p:cNvSpPr txBox="1"/>
          <p:nvPr/>
        </p:nvSpPr>
        <p:spPr>
          <a:xfrm>
            <a:off x="3877152" y="3286503"/>
            <a:ext cx="248786" cy="369332"/>
          </a:xfrm>
          <a:prstGeom prst="rect">
            <a:avLst/>
          </a:prstGeom>
          <a:noFill/>
        </p:spPr>
        <p:txBody>
          <a:bodyPr wrap="none" rtlCol="0">
            <a:spAutoFit/>
          </a:bodyPr>
          <a:lstStyle/>
          <a:p>
            <a:r>
              <a:rPr lang="en-US" i="1" dirty="0" smtClean="0">
                <a:solidFill>
                  <a:schemeClr val="bg1"/>
                </a:solidFill>
              </a:rPr>
              <a:t>f</a:t>
            </a:r>
          </a:p>
        </p:txBody>
      </p:sp>
      <p:sp>
        <p:nvSpPr>
          <p:cNvPr id="30" name="TextBox 29"/>
          <p:cNvSpPr txBox="1"/>
          <p:nvPr/>
        </p:nvSpPr>
        <p:spPr>
          <a:xfrm>
            <a:off x="4778301" y="3286503"/>
            <a:ext cx="248786" cy="369332"/>
          </a:xfrm>
          <a:prstGeom prst="rect">
            <a:avLst/>
          </a:prstGeom>
          <a:noFill/>
        </p:spPr>
        <p:txBody>
          <a:bodyPr wrap="none" rtlCol="0">
            <a:spAutoFit/>
          </a:bodyPr>
          <a:lstStyle/>
          <a:p>
            <a:r>
              <a:rPr lang="en-US" i="1" dirty="0" smtClean="0">
                <a:solidFill>
                  <a:schemeClr val="bg1"/>
                </a:solidFill>
              </a:rPr>
              <a:t>f</a:t>
            </a:r>
          </a:p>
        </p:txBody>
      </p:sp>
      <p:sp>
        <p:nvSpPr>
          <p:cNvPr id="31" name="TextBox 30"/>
          <p:cNvSpPr txBox="1"/>
          <p:nvPr/>
        </p:nvSpPr>
        <p:spPr>
          <a:xfrm>
            <a:off x="5745709" y="3273250"/>
            <a:ext cx="248786" cy="369332"/>
          </a:xfrm>
          <a:prstGeom prst="rect">
            <a:avLst/>
          </a:prstGeom>
          <a:noFill/>
        </p:spPr>
        <p:txBody>
          <a:bodyPr wrap="none" rtlCol="0">
            <a:spAutoFit/>
          </a:bodyPr>
          <a:lstStyle/>
          <a:p>
            <a:r>
              <a:rPr lang="en-US" i="1" dirty="0" smtClean="0">
                <a:solidFill>
                  <a:schemeClr val="bg1"/>
                </a:solidFill>
              </a:rPr>
              <a:t>f</a:t>
            </a:r>
          </a:p>
        </p:txBody>
      </p:sp>
      <p:sp>
        <p:nvSpPr>
          <p:cNvPr id="32" name="TextBox 31"/>
          <p:cNvSpPr txBox="1"/>
          <p:nvPr/>
        </p:nvSpPr>
        <p:spPr>
          <a:xfrm>
            <a:off x="6607101" y="3273251"/>
            <a:ext cx="248786" cy="369332"/>
          </a:xfrm>
          <a:prstGeom prst="rect">
            <a:avLst/>
          </a:prstGeom>
          <a:noFill/>
        </p:spPr>
        <p:txBody>
          <a:bodyPr wrap="none" rtlCol="0">
            <a:spAutoFit/>
          </a:bodyPr>
          <a:lstStyle/>
          <a:p>
            <a:r>
              <a:rPr lang="en-US" i="1" dirty="0" smtClean="0">
                <a:solidFill>
                  <a:schemeClr val="bg1"/>
                </a:solidFill>
              </a:rPr>
              <a:t>f</a:t>
            </a:r>
          </a:p>
        </p:txBody>
      </p:sp>
      <p:sp>
        <p:nvSpPr>
          <p:cNvPr id="33" name="Right Arrow 32"/>
          <p:cNvSpPr/>
          <p:nvPr/>
        </p:nvSpPr>
        <p:spPr bwMode="auto">
          <a:xfrm>
            <a:off x="7461867" y="309434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TextBox 33"/>
          <p:cNvSpPr txBox="1"/>
          <p:nvPr/>
        </p:nvSpPr>
        <p:spPr>
          <a:xfrm>
            <a:off x="7541379" y="3266625"/>
            <a:ext cx="248786" cy="369332"/>
          </a:xfrm>
          <a:prstGeom prst="rect">
            <a:avLst/>
          </a:prstGeom>
          <a:noFill/>
        </p:spPr>
        <p:txBody>
          <a:bodyPr wrap="none" rtlCol="0">
            <a:spAutoFit/>
          </a:bodyPr>
          <a:lstStyle/>
          <a:p>
            <a:r>
              <a:rPr lang="en-US" i="1" dirty="0" smtClean="0">
                <a:solidFill>
                  <a:schemeClr val="bg1"/>
                </a:solidFill>
              </a:rPr>
              <a:t>f</a:t>
            </a:r>
          </a:p>
        </p:txBody>
      </p:sp>
      <p:sp>
        <p:nvSpPr>
          <p:cNvPr id="35" name="Flowchart: Connector 8"/>
          <p:cNvSpPr/>
          <p:nvPr/>
        </p:nvSpPr>
        <p:spPr bwMode="auto">
          <a:xfrm>
            <a:off x="7912419" y="2948570"/>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ight Arrow 35"/>
          <p:cNvSpPr/>
          <p:nvPr/>
        </p:nvSpPr>
        <p:spPr bwMode="auto">
          <a:xfrm>
            <a:off x="8382892" y="3100973"/>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a:off x="8462404" y="3273251"/>
            <a:ext cx="248786" cy="369332"/>
          </a:xfrm>
          <a:prstGeom prst="rect">
            <a:avLst/>
          </a:prstGeom>
          <a:noFill/>
        </p:spPr>
        <p:txBody>
          <a:bodyPr wrap="none" rtlCol="0">
            <a:spAutoFit/>
          </a:bodyPr>
          <a:lstStyle/>
          <a:p>
            <a:r>
              <a:rPr lang="en-US" i="1" dirty="0" smtClean="0">
                <a:solidFill>
                  <a:schemeClr val="bg1"/>
                </a:solidFill>
              </a:rPr>
              <a:t>f</a:t>
            </a:r>
          </a:p>
        </p:txBody>
      </p:sp>
      <p:sp>
        <p:nvSpPr>
          <p:cNvPr id="38" name="Curved Down Arrow 37"/>
          <p:cNvSpPr/>
          <p:nvPr/>
        </p:nvSpPr>
        <p:spPr bwMode="auto">
          <a:xfrm rot="10800000">
            <a:off x="5406886" y="3591339"/>
            <a:ext cx="3445565" cy="662608"/>
          </a:xfrm>
          <a:prstGeom prst="curvedDownArrow">
            <a:avLst/>
          </a:prstGeom>
          <a:solidFill>
            <a:srgbClr val="C00000"/>
          </a:solid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40" name="Straight Connector 39"/>
          <p:cNvCxnSpPr/>
          <p:nvPr/>
        </p:nvCxnSpPr>
        <p:spPr>
          <a:xfrm>
            <a:off x="6718852" y="3935896"/>
            <a:ext cx="1179444" cy="67586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818244" y="3928370"/>
            <a:ext cx="918913" cy="63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5476896" y="5473109"/>
            <a:ext cx="5512915" cy="1384891"/>
            <a:chOff x="3631085" y="5473109"/>
            <a:chExt cx="5512915" cy="1384891"/>
          </a:xfrm>
        </p:grpSpPr>
        <p:sp>
          <p:nvSpPr>
            <p:cNvPr id="43" name="Flowchart: Connector 42"/>
            <p:cNvSpPr/>
            <p:nvPr/>
          </p:nvSpPr>
          <p:spPr bwMode="auto">
            <a:xfrm>
              <a:off x="4565366" y="550623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Flowchart: Connector 8"/>
            <p:cNvSpPr/>
            <p:nvPr/>
          </p:nvSpPr>
          <p:spPr bwMode="auto">
            <a:xfrm>
              <a:off x="5453249" y="547973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ight Arrow 44"/>
            <p:cNvSpPr/>
            <p:nvPr/>
          </p:nvSpPr>
          <p:spPr bwMode="auto">
            <a:xfrm>
              <a:off x="5029200" y="566526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Flowchart: Connector 45"/>
            <p:cNvSpPr/>
            <p:nvPr/>
          </p:nvSpPr>
          <p:spPr bwMode="auto">
            <a:xfrm>
              <a:off x="3631085" y="5512860"/>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a</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Right Arrow 46"/>
            <p:cNvSpPr/>
            <p:nvPr/>
          </p:nvSpPr>
          <p:spPr bwMode="auto">
            <a:xfrm>
              <a:off x="4121426" y="565864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ight Arrow 47"/>
            <p:cNvSpPr/>
            <p:nvPr/>
          </p:nvSpPr>
          <p:spPr bwMode="auto">
            <a:xfrm>
              <a:off x="5923722" y="5645389"/>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Flowchart: Connector 8"/>
            <p:cNvSpPr/>
            <p:nvPr/>
          </p:nvSpPr>
          <p:spPr bwMode="auto">
            <a:xfrm>
              <a:off x="6374275" y="551286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Flowchart: Connector 8"/>
            <p:cNvSpPr/>
            <p:nvPr/>
          </p:nvSpPr>
          <p:spPr bwMode="auto">
            <a:xfrm>
              <a:off x="7275423" y="547310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Right Arrow 50"/>
            <p:cNvSpPr/>
            <p:nvPr/>
          </p:nvSpPr>
          <p:spPr bwMode="auto">
            <a:xfrm>
              <a:off x="6851374" y="5658642"/>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Right Arrow 51"/>
            <p:cNvSpPr/>
            <p:nvPr/>
          </p:nvSpPr>
          <p:spPr bwMode="auto">
            <a:xfrm>
              <a:off x="7745896" y="563876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Flowchart: Connector 8"/>
            <p:cNvSpPr/>
            <p:nvPr/>
          </p:nvSpPr>
          <p:spPr bwMode="auto">
            <a:xfrm>
              <a:off x="8196449" y="550623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TextBox 53"/>
            <p:cNvSpPr txBox="1"/>
            <p:nvPr/>
          </p:nvSpPr>
          <p:spPr>
            <a:xfrm>
              <a:off x="4174434" y="5751407"/>
              <a:ext cx="248786" cy="369332"/>
            </a:xfrm>
            <a:prstGeom prst="rect">
              <a:avLst/>
            </a:prstGeom>
            <a:noFill/>
          </p:spPr>
          <p:txBody>
            <a:bodyPr wrap="none" rtlCol="0">
              <a:spAutoFit/>
            </a:bodyPr>
            <a:lstStyle/>
            <a:p>
              <a:r>
                <a:rPr lang="en-US" i="1" dirty="0" smtClean="0">
                  <a:solidFill>
                    <a:schemeClr val="bg1"/>
                  </a:solidFill>
                </a:rPr>
                <a:t>f</a:t>
              </a:r>
            </a:p>
          </p:txBody>
        </p:sp>
        <p:sp>
          <p:nvSpPr>
            <p:cNvPr id="55" name="TextBox 54"/>
            <p:cNvSpPr txBox="1"/>
            <p:nvPr/>
          </p:nvSpPr>
          <p:spPr>
            <a:xfrm>
              <a:off x="5082207" y="5758034"/>
              <a:ext cx="248786" cy="369332"/>
            </a:xfrm>
            <a:prstGeom prst="rect">
              <a:avLst/>
            </a:prstGeom>
            <a:noFill/>
          </p:spPr>
          <p:txBody>
            <a:bodyPr wrap="none" rtlCol="0">
              <a:spAutoFit/>
            </a:bodyPr>
            <a:lstStyle/>
            <a:p>
              <a:r>
                <a:rPr lang="en-US" i="1" dirty="0" smtClean="0">
                  <a:solidFill>
                    <a:schemeClr val="bg1"/>
                  </a:solidFill>
                </a:rPr>
                <a:t>f</a:t>
              </a:r>
            </a:p>
          </p:txBody>
        </p:sp>
        <p:sp>
          <p:nvSpPr>
            <p:cNvPr id="56" name="TextBox 55"/>
            <p:cNvSpPr txBox="1"/>
            <p:nvPr/>
          </p:nvSpPr>
          <p:spPr>
            <a:xfrm>
              <a:off x="5983356" y="5744782"/>
              <a:ext cx="248786" cy="369332"/>
            </a:xfrm>
            <a:prstGeom prst="rect">
              <a:avLst/>
            </a:prstGeom>
            <a:noFill/>
          </p:spPr>
          <p:txBody>
            <a:bodyPr wrap="none" rtlCol="0">
              <a:spAutoFit/>
            </a:bodyPr>
            <a:lstStyle/>
            <a:p>
              <a:r>
                <a:rPr lang="en-US" i="1" dirty="0" smtClean="0">
                  <a:solidFill>
                    <a:schemeClr val="bg1"/>
                  </a:solidFill>
                </a:rPr>
                <a:t>f</a:t>
              </a:r>
            </a:p>
          </p:txBody>
        </p:sp>
        <p:sp>
          <p:nvSpPr>
            <p:cNvPr id="57" name="TextBox 56"/>
            <p:cNvSpPr txBox="1"/>
            <p:nvPr/>
          </p:nvSpPr>
          <p:spPr>
            <a:xfrm>
              <a:off x="6924260" y="5731529"/>
              <a:ext cx="248786" cy="369332"/>
            </a:xfrm>
            <a:prstGeom prst="rect">
              <a:avLst/>
            </a:prstGeom>
            <a:noFill/>
          </p:spPr>
          <p:txBody>
            <a:bodyPr wrap="none" rtlCol="0">
              <a:spAutoFit/>
            </a:bodyPr>
            <a:lstStyle/>
            <a:p>
              <a:r>
                <a:rPr lang="en-US" i="1" dirty="0" smtClean="0">
                  <a:solidFill>
                    <a:schemeClr val="bg1"/>
                  </a:solidFill>
                </a:rPr>
                <a:t>f</a:t>
              </a:r>
            </a:p>
          </p:txBody>
        </p:sp>
        <p:sp>
          <p:nvSpPr>
            <p:cNvPr id="58" name="TextBox 57"/>
            <p:cNvSpPr txBox="1"/>
            <p:nvPr/>
          </p:nvSpPr>
          <p:spPr>
            <a:xfrm>
              <a:off x="7812156" y="5744782"/>
              <a:ext cx="248786" cy="369332"/>
            </a:xfrm>
            <a:prstGeom prst="rect">
              <a:avLst/>
            </a:prstGeom>
            <a:noFill/>
          </p:spPr>
          <p:txBody>
            <a:bodyPr wrap="none" rtlCol="0">
              <a:spAutoFit/>
            </a:bodyPr>
            <a:lstStyle/>
            <a:p>
              <a:r>
                <a:rPr lang="en-US" i="1" dirty="0" smtClean="0">
                  <a:solidFill>
                    <a:schemeClr val="bg1"/>
                  </a:solidFill>
                </a:rPr>
                <a:t>f</a:t>
              </a:r>
            </a:p>
          </p:txBody>
        </p:sp>
        <p:sp>
          <p:nvSpPr>
            <p:cNvPr id="59" name="Right Arrow 58"/>
            <p:cNvSpPr/>
            <p:nvPr/>
          </p:nvSpPr>
          <p:spPr bwMode="auto">
            <a:xfrm>
              <a:off x="8666922" y="5658642"/>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a:xfrm>
              <a:off x="8746434" y="5724904"/>
              <a:ext cx="248786" cy="369332"/>
            </a:xfrm>
            <a:prstGeom prst="rect">
              <a:avLst/>
            </a:prstGeom>
            <a:noFill/>
          </p:spPr>
          <p:txBody>
            <a:bodyPr wrap="none" rtlCol="0">
              <a:spAutoFit/>
            </a:bodyPr>
            <a:lstStyle/>
            <a:p>
              <a:r>
                <a:rPr lang="en-US" i="1" dirty="0" smtClean="0">
                  <a:solidFill>
                    <a:schemeClr val="bg1"/>
                  </a:solidFill>
                </a:rPr>
                <a:t>f</a:t>
              </a:r>
            </a:p>
          </p:txBody>
        </p:sp>
        <p:sp>
          <p:nvSpPr>
            <p:cNvPr id="61" name="Flowchart: Connector 60"/>
            <p:cNvSpPr/>
            <p:nvPr/>
          </p:nvSpPr>
          <p:spPr bwMode="auto">
            <a:xfrm>
              <a:off x="4565366" y="6157356"/>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Flowchart: Connector 8"/>
            <p:cNvSpPr/>
            <p:nvPr/>
          </p:nvSpPr>
          <p:spPr bwMode="auto">
            <a:xfrm>
              <a:off x="5453249" y="611760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Right Arrow 62"/>
            <p:cNvSpPr/>
            <p:nvPr/>
          </p:nvSpPr>
          <p:spPr bwMode="auto">
            <a:xfrm>
              <a:off x="5029200" y="630313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Flowchart: Connector 63"/>
            <p:cNvSpPr/>
            <p:nvPr/>
          </p:nvSpPr>
          <p:spPr bwMode="auto">
            <a:xfrm>
              <a:off x="3631085" y="6150730"/>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Right Arrow 64"/>
            <p:cNvSpPr/>
            <p:nvPr/>
          </p:nvSpPr>
          <p:spPr bwMode="auto">
            <a:xfrm>
              <a:off x="4121426" y="629651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Right Arrow 65"/>
            <p:cNvSpPr/>
            <p:nvPr/>
          </p:nvSpPr>
          <p:spPr bwMode="auto">
            <a:xfrm>
              <a:off x="5923722" y="6283259"/>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Flowchart: Connector 8"/>
            <p:cNvSpPr/>
            <p:nvPr/>
          </p:nvSpPr>
          <p:spPr bwMode="auto">
            <a:xfrm>
              <a:off x="6374275" y="615073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Flowchart: Connector 8"/>
            <p:cNvSpPr/>
            <p:nvPr/>
          </p:nvSpPr>
          <p:spPr bwMode="auto">
            <a:xfrm>
              <a:off x="7275423" y="611097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6851374" y="6296512"/>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7745896" y="627663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1" name="Flowchart: Connector 8"/>
            <p:cNvSpPr/>
            <p:nvPr/>
          </p:nvSpPr>
          <p:spPr bwMode="auto">
            <a:xfrm>
              <a:off x="8196449" y="614410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4174434" y="6389277"/>
              <a:ext cx="248786" cy="369332"/>
            </a:xfrm>
            <a:prstGeom prst="rect">
              <a:avLst/>
            </a:prstGeom>
            <a:noFill/>
          </p:spPr>
          <p:txBody>
            <a:bodyPr wrap="none" rtlCol="0">
              <a:spAutoFit/>
            </a:bodyPr>
            <a:lstStyle/>
            <a:p>
              <a:r>
                <a:rPr lang="en-US" i="1" dirty="0" smtClean="0">
                  <a:solidFill>
                    <a:schemeClr val="bg1"/>
                  </a:solidFill>
                </a:rPr>
                <a:t>f</a:t>
              </a:r>
            </a:p>
          </p:txBody>
        </p:sp>
        <p:sp>
          <p:nvSpPr>
            <p:cNvPr id="73" name="TextBox 72"/>
            <p:cNvSpPr txBox="1"/>
            <p:nvPr/>
          </p:nvSpPr>
          <p:spPr>
            <a:xfrm>
              <a:off x="5082207" y="6395904"/>
              <a:ext cx="248786" cy="369332"/>
            </a:xfrm>
            <a:prstGeom prst="rect">
              <a:avLst/>
            </a:prstGeom>
            <a:noFill/>
          </p:spPr>
          <p:txBody>
            <a:bodyPr wrap="none" rtlCol="0">
              <a:spAutoFit/>
            </a:bodyPr>
            <a:lstStyle/>
            <a:p>
              <a:r>
                <a:rPr lang="en-US" i="1" dirty="0" smtClean="0">
                  <a:solidFill>
                    <a:schemeClr val="bg1"/>
                  </a:solidFill>
                </a:rPr>
                <a:t>f</a:t>
              </a:r>
            </a:p>
          </p:txBody>
        </p:sp>
        <p:sp>
          <p:nvSpPr>
            <p:cNvPr id="74" name="TextBox 73"/>
            <p:cNvSpPr txBox="1"/>
            <p:nvPr/>
          </p:nvSpPr>
          <p:spPr>
            <a:xfrm>
              <a:off x="5983356" y="6395904"/>
              <a:ext cx="248786" cy="369332"/>
            </a:xfrm>
            <a:prstGeom prst="rect">
              <a:avLst/>
            </a:prstGeom>
            <a:noFill/>
          </p:spPr>
          <p:txBody>
            <a:bodyPr wrap="none" rtlCol="0">
              <a:spAutoFit/>
            </a:bodyPr>
            <a:lstStyle/>
            <a:p>
              <a:r>
                <a:rPr lang="en-US" i="1" dirty="0" smtClean="0">
                  <a:solidFill>
                    <a:schemeClr val="bg1"/>
                  </a:solidFill>
                </a:rPr>
                <a:t>f</a:t>
              </a:r>
            </a:p>
          </p:txBody>
        </p:sp>
        <p:sp>
          <p:nvSpPr>
            <p:cNvPr id="75" name="TextBox 74"/>
            <p:cNvSpPr txBox="1"/>
            <p:nvPr/>
          </p:nvSpPr>
          <p:spPr>
            <a:xfrm>
              <a:off x="6950764" y="6382651"/>
              <a:ext cx="248786" cy="369332"/>
            </a:xfrm>
            <a:prstGeom prst="rect">
              <a:avLst/>
            </a:prstGeom>
            <a:noFill/>
          </p:spPr>
          <p:txBody>
            <a:bodyPr wrap="none" rtlCol="0">
              <a:spAutoFit/>
            </a:bodyPr>
            <a:lstStyle/>
            <a:p>
              <a:r>
                <a:rPr lang="en-US" i="1" dirty="0" smtClean="0">
                  <a:solidFill>
                    <a:schemeClr val="bg1"/>
                  </a:solidFill>
                </a:rPr>
                <a:t>f</a:t>
              </a:r>
            </a:p>
          </p:txBody>
        </p:sp>
        <p:sp>
          <p:nvSpPr>
            <p:cNvPr id="76" name="TextBox 75"/>
            <p:cNvSpPr txBox="1"/>
            <p:nvPr/>
          </p:nvSpPr>
          <p:spPr>
            <a:xfrm>
              <a:off x="7812156" y="6382652"/>
              <a:ext cx="248786" cy="369332"/>
            </a:xfrm>
            <a:prstGeom prst="rect">
              <a:avLst/>
            </a:prstGeom>
            <a:noFill/>
          </p:spPr>
          <p:txBody>
            <a:bodyPr wrap="none" rtlCol="0">
              <a:spAutoFit/>
            </a:bodyPr>
            <a:lstStyle/>
            <a:p>
              <a:r>
                <a:rPr lang="en-US" i="1" dirty="0" smtClean="0">
                  <a:solidFill>
                    <a:schemeClr val="bg1"/>
                  </a:solidFill>
                </a:rPr>
                <a:t>f</a:t>
              </a:r>
            </a:p>
          </p:txBody>
        </p:sp>
        <p:sp>
          <p:nvSpPr>
            <p:cNvPr id="77" name="Right Arrow 76"/>
            <p:cNvSpPr/>
            <p:nvPr/>
          </p:nvSpPr>
          <p:spPr bwMode="auto">
            <a:xfrm>
              <a:off x="8666922" y="6296512"/>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8" name="TextBox 77"/>
            <p:cNvSpPr txBox="1"/>
            <p:nvPr/>
          </p:nvSpPr>
          <p:spPr>
            <a:xfrm>
              <a:off x="8746434" y="6389278"/>
              <a:ext cx="248786" cy="369332"/>
            </a:xfrm>
            <a:prstGeom prst="rect">
              <a:avLst/>
            </a:prstGeom>
            <a:noFill/>
          </p:spPr>
          <p:txBody>
            <a:bodyPr wrap="none" rtlCol="0">
              <a:spAutoFit/>
            </a:bodyPr>
            <a:lstStyle/>
            <a:p>
              <a:r>
                <a:rPr lang="en-US" i="1" dirty="0" smtClean="0">
                  <a:solidFill>
                    <a:schemeClr val="bg1"/>
                  </a:solidFill>
                </a:rPr>
                <a:t>f</a:t>
              </a:r>
            </a:p>
          </p:txBody>
        </p:sp>
        <p:sp>
          <p:nvSpPr>
            <p:cNvPr id="79" name="Down Arrow 78"/>
            <p:cNvSpPr/>
            <p:nvPr/>
          </p:nvSpPr>
          <p:spPr bwMode="auto">
            <a:xfrm>
              <a:off x="3784324" y="5971968"/>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0" name="Down Arrow 79"/>
            <p:cNvSpPr/>
            <p:nvPr/>
          </p:nvSpPr>
          <p:spPr bwMode="auto">
            <a:xfrm>
              <a:off x="4712174" y="5966999"/>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1" name="Down Arrow 80"/>
            <p:cNvSpPr/>
            <p:nvPr/>
          </p:nvSpPr>
          <p:spPr bwMode="auto">
            <a:xfrm>
              <a:off x="5615402" y="5930347"/>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2" name="Down Arrow 81"/>
            <p:cNvSpPr/>
            <p:nvPr/>
          </p:nvSpPr>
          <p:spPr bwMode="auto">
            <a:xfrm>
              <a:off x="6526696" y="5976938"/>
              <a:ext cx="145774" cy="17869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3" name="Down Arrow 82"/>
            <p:cNvSpPr/>
            <p:nvPr/>
          </p:nvSpPr>
          <p:spPr bwMode="auto">
            <a:xfrm>
              <a:off x="7427843" y="5930348"/>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4" name="Down Arrow 83"/>
            <p:cNvSpPr/>
            <p:nvPr/>
          </p:nvSpPr>
          <p:spPr bwMode="auto">
            <a:xfrm>
              <a:off x="8342243" y="5956851"/>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5" name="Down Arrow 84"/>
            <p:cNvSpPr/>
            <p:nvPr/>
          </p:nvSpPr>
          <p:spPr bwMode="auto">
            <a:xfrm>
              <a:off x="3793021" y="6588815"/>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6" name="Down Arrow 85"/>
            <p:cNvSpPr/>
            <p:nvPr/>
          </p:nvSpPr>
          <p:spPr bwMode="auto">
            <a:xfrm>
              <a:off x="4737652" y="6619461"/>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7" name="Down Arrow 86"/>
            <p:cNvSpPr/>
            <p:nvPr/>
          </p:nvSpPr>
          <p:spPr bwMode="auto">
            <a:xfrm>
              <a:off x="5606498" y="6572872"/>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8" name="Down Arrow 87"/>
            <p:cNvSpPr/>
            <p:nvPr/>
          </p:nvSpPr>
          <p:spPr bwMode="auto">
            <a:xfrm>
              <a:off x="6528352" y="6588815"/>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9" name="TextBox 88"/>
            <p:cNvSpPr txBox="1"/>
            <p:nvPr/>
          </p:nvSpPr>
          <p:spPr>
            <a:xfrm>
              <a:off x="3876260" y="5864049"/>
              <a:ext cx="312906" cy="369332"/>
            </a:xfrm>
            <a:prstGeom prst="rect">
              <a:avLst/>
            </a:prstGeom>
            <a:noFill/>
          </p:spPr>
          <p:txBody>
            <a:bodyPr wrap="none" rtlCol="0">
              <a:spAutoFit/>
            </a:bodyPr>
            <a:lstStyle/>
            <a:p>
              <a:r>
                <a:rPr lang="en-US" i="1" dirty="0" smtClean="0">
                  <a:solidFill>
                    <a:schemeClr val="bg1"/>
                  </a:solidFill>
                </a:rPr>
                <a:t>g</a:t>
              </a:r>
            </a:p>
          </p:txBody>
        </p:sp>
        <p:sp>
          <p:nvSpPr>
            <p:cNvPr id="90" name="TextBox 89"/>
            <p:cNvSpPr txBox="1"/>
            <p:nvPr/>
          </p:nvSpPr>
          <p:spPr>
            <a:xfrm>
              <a:off x="4744278" y="5830919"/>
              <a:ext cx="312906" cy="369332"/>
            </a:xfrm>
            <a:prstGeom prst="rect">
              <a:avLst/>
            </a:prstGeom>
            <a:noFill/>
          </p:spPr>
          <p:txBody>
            <a:bodyPr wrap="none" rtlCol="0">
              <a:spAutoFit/>
            </a:bodyPr>
            <a:lstStyle/>
            <a:p>
              <a:r>
                <a:rPr lang="en-US" i="1" dirty="0" smtClean="0">
                  <a:solidFill>
                    <a:schemeClr val="bg1"/>
                  </a:solidFill>
                </a:rPr>
                <a:t>g</a:t>
              </a:r>
            </a:p>
          </p:txBody>
        </p:sp>
        <p:sp>
          <p:nvSpPr>
            <p:cNvPr id="91" name="TextBox 90"/>
            <p:cNvSpPr txBox="1"/>
            <p:nvPr/>
          </p:nvSpPr>
          <p:spPr>
            <a:xfrm>
              <a:off x="5678763" y="5835682"/>
              <a:ext cx="312906" cy="369332"/>
            </a:xfrm>
            <a:prstGeom prst="rect">
              <a:avLst/>
            </a:prstGeom>
            <a:noFill/>
          </p:spPr>
          <p:txBody>
            <a:bodyPr wrap="none" rtlCol="0">
              <a:spAutoFit/>
            </a:bodyPr>
            <a:lstStyle/>
            <a:p>
              <a:r>
                <a:rPr lang="en-US" i="1" dirty="0" smtClean="0">
                  <a:solidFill>
                    <a:schemeClr val="bg1"/>
                  </a:solidFill>
                </a:rPr>
                <a:t>g</a:t>
              </a:r>
            </a:p>
          </p:txBody>
        </p:sp>
        <p:sp>
          <p:nvSpPr>
            <p:cNvPr id="92" name="TextBox 91"/>
            <p:cNvSpPr txBox="1"/>
            <p:nvPr/>
          </p:nvSpPr>
          <p:spPr>
            <a:xfrm>
              <a:off x="6599582" y="5857423"/>
              <a:ext cx="312906" cy="369332"/>
            </a:xfrm>
            <a:prstGeom prst="rect">
              <a:avLst/>
            </a:prstGeom>
            <a:noFill/>
          </p:spPr>
          <p:txBody>
            <a:bodyPr wrap="none" rtlCol="0">
              <a:spAutoFit/>
            </a:bodyPr>
            <a:lstStyle/>
            <a:p>
              <a:r>
                <a:rPr lang="en-US" i="1" dirty="0" smtClean="0">
                  <a:solidFill>
                    <a:schemeClr val="bg1"/>
                  </a:solidFill>
                </a:rPr>
                <a:t>g</a:t>
              </a:r>
            </a:p>
          </p:txBody>
        </p:sp>
        <p:sp>
          <p:nvSpPr>
            <p:cNvPr id="93" name="TextBox 92"/>
            <p:cNvSpPr txBox="1"/>
            <p:nvPr/>
          </p:nvSpPr>
          <p:spPr>
            <a:xfrm>
              <a:off x="7507356" y="5824293"/>
              <a:ext cx="312906" cy="369332"/>
            </a:xfrm>
            <a:prstGeom prst="rect">
              <a:avLst/>
            </a:prstGeom>
            <a:noFill/>
          </p:spPr>
          <p:txBody>
            <a:bodyPr wrap="none" rtlCol="0">
              <a:spAutoFit/>
            </a:bodyPr>
            <a:lstStyle/>
            <a:p>
              <a:r>
                <a:rPr lang="en-US" i="1" dirty="0" smtClean="0">
                  <a:solidFill>
                    <a:schemeClr val="bg1"/>
                  </a:solidFill>
                </a:rPr>
                <a:t>g</a:t>
              </a:r>
            </a:p>
          </p:txBody>
        </p:sp>
        <p:sp>
          <p:nvSpPr>
            <p:cNvPr id="94" name="TextBox 93"/>
            <p:cNvSpPr txBox="1"/>
            <p:nvPr/>
          </p:nvSpPr>
          <p:spPr>
            <a:xfrm>
              <a:off x="8448260" y="5877301"/>
              <a:ext cx="312906" cy="369332"/>
            </a:xfrm>
            <a:prstGeom prst="rect">
              <a:avLst/>
            </a:prstGeom>
            <a:noFill/>
          </p:spPr>
          <p:txBody>
            <a:bodyPr wrap="none" rtlCol="0">
              <a:spAutoFit/>
            </a:bodyPr>
            <a:lstStyle/>
            <a:p>
              <a:r>
                <a:rPr lang="en-US" i="1" dirty="0" smtClean="0">
                  <a:solidFill>
                    <a:schemeClr val="bg1"/>
                  </a:solidFill>
                </a:rPr>
                <a:t>g</a:t>
              </a:r>
            </a:p>
          </p:txBody>
        </p:sp>
        <p:sp>
          <p:nvSpPr>
            <p:cNvPr id="95" name="TextBox 94"/>
            <p:cNvSpPr txBox="1"/>
            <p:nvPr/>
          </p:nvSpPr>
          <p:spPr>
            <a:xfrm>
              <a:off x="8521147" y="6488668"/>
              <a:ext cx="312906" cy="369332"/>
            </a:xfrm>
            <a:prstGeom prst="rect">
              <a:avLst/>
            </a:prstGeom>
            <a:noFill/>
          </p:spPr>
          <p:txBody>
            <a:bodyPr wrap="none" rtlCol="0">
              <a:spAutoFit/>
            </a:bodyPr>
            <a:lstStyle/>
            <a:p>
              <a:r>
                <a:rPr lang="en-US" i="1" dirty="0" smtClean="0">
                  <a:solidFill>
                    <a:schemeClr val="bg1"/>
                  </a:solidFill>
                </a:rPr>
                <a:t>g</a:t>
              </a:r>
            </a:p>
          </p:txBody>
        </p:sp>
        <p:sp>
          <p:nvSpPr>
            <p:cNvPr id="96" name="Down Arrow 95"/>
            <p:cNvSpPr/>
            <p:nvPr/>
          </p:nvSpPr>
          <p:spPr bwMode="auto">
            <a:xfrm>
              <a:off x="8346798" y="6584053"/>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7" name="Down Arrow 96"/>
            <p:cNvSpPr/>
            <p:nvPr/>
          </p:nvSpPr>
          <p:spPr bwMode="auto">
            <a:xfrm>
              <a:off x="7438196" y="6572872"/>
              <a:ext cx="145774" cy="21203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8" name="TextBox 97"/>
            <p:cNvSpPr txBox="1"/>
            <p:nvPr/>
          </p:nvSpPr>
          <p:spPr>
            <a:xfrm>
              <a:off x="7500732" y="6453765"/>
              <a:ext cx="312906" cy="369332"/>
            </a:xfrm>
            <a:prstGeom prst="rect">
              <a:avLst/>
            </a:prstGeom>
            <a:noFill/>
          </p:spPr>
          <p:txBody>
            <a:bodyPr wrap="none" rtlCol="0">
              <a:spAutoFit/>
            </a:bodyPr>
            <a:lstStyle/>
            <a:p>
              <a:r>
                <a:rPr lang="en-US" i="1" dirty="0" smtClean="0">
                  <a:solidFill>
                    <a:schemeClr val="bg1"/>
                  </a:solidFill>
                </a:rPr>
                <a:t>g</a:t>
              </a:r>
            </a:p>
          </p:txBody>
        </p:sp>
        <p:sp>
          <p:nvSpPr>
            <p:cNvPr id="99" name="TextBox 98"/>
            <p:cNvSpPr txBox="1"/>
            <p:nvPr/>
          </p:nvSpPr>
          <p:spPr>
            <a:xfrm>
              <a:off x="6633749" y="6488668"/>
              <a:ext cx="312906" cy="369332"/>
            </a:xfrm>
            <a:prstGeom prst="rect">
              <a:avLst/>
            </a:prstGeom>
            <a:noFill/>
          </p:spPr>
          <p:txBody>
            <a:bodyPr wrap="none" rtlCol="0">
              <a:spAutoFit/>
            </a:bodyPr>
            <a:lstStyle/>
            <a:p>
              <a:r>
                <a:rPr lang="en-US" i="1" dirty="0" smtClean="0">
                  <a:solidFill>
                    <a:schemeClr val="bg1"/>
                  </a:solidFill>
                </a:rPr>
                <a:t>g</a:t>
              </a:r>
            </a:p>
          </p:txBody>
        </p:sp>
        <p:sp>
          <p:nvSpPr>
            <p:cNvPr id="100" name="TextBox 99"/>
            <p:cNvSpPr txBox="1"/>
            <p:nvPr/>
          </p:nvSpPr>
          <p:spPr>
            <a:xfrm>
              <a:off x="5678557" y="6460391"/>
              <a:ext cx="312906" cy="369332"/>
            </a:xfrm>
            <a:prstGeom prst="rect">
              <a:avLst/>
            </a:prstGeom>
            <a:noFill/>
          </p:spPr>
          <p:txBody>
            <a:bodyPr wrap="none" rtlCol="0">
              <a:spAutoFit/>
            </a:bodyPr>
            <a:lstStyle/>
            <a:p>
              <a:r>
                <a:rPr lang="en-US" i="1" dirty="0" smtClean="0">
                  <a:solidFill>
                    <a:schemeClr val="bg1"/>
                  </a:solidFill>
                </a:rPr>
                <a:t>g</a:t>
              </a:r>
            </a:p>
          </p:txBody>
        </p:sp>
        <p:sp>
          <p:nvSpPr>
            <p:cNvPr id="101" name="TextBox 100"/>
            <p:cNvSpPr txBox="1"/>
            <p:nvPr/>
          </p:nvSpPr>
          <p:spPr>
            <a:xfrm>
              <a:off x="3896140" y="6467017"/>
              <a:ext cx="312906" cy="369332"/>
            </a:xfrm>
            <a:prstGeom prst="rect">
              <a:avLst/>
            </a:prstGeom>
            <a:noFill/>
          </p:spPr>
          <p:txBody>
            <a:bodyPr wrap="none" rtlCol="0">
              <a:spAutoFit/>
            </a:bodyPr>
            <a:lstStyle/>
            <a:p>
              <a:r>
                <a:rPr lang="en-US" i="1" dirty="0" smtClean="0">
                  <a:solidFill>
                    <a:schemeClr val="bg1"/>
                  </a:solidFill>
                </a:rPr>
                <a:t>g</a:t>
              </a:r>
            </a:p>
          </p:txBody>
        </p:sp>
        <p:sp>
          <p:nvSpPr>
            <p:cNvPr id="102" name="TextBox 101"/>
            <p:cNvSpPr txBox="1"/>
            <p:nvPr/>
          </p:nvSpPr>
          <p:spPr>
            <a:xfrm>
              <a:off x="4810539" y="6488668"/>
              <a:ext cx="312906" cy="369332"/>
            </a:xfrm>
            <a:prstGeom prst="rect">
              <a:avLst/>
            </a:prstGeom>
            <a:noFill/>
          </p:spPr>
          <p:txBody>
            <a:bodyPr wrap="none" rtlCol="0">
              <a:spAutoFit/>
            </a:bodyPr>
            <a:lstStyle/>
            <a:p>
              <a:r>
                <a:rPr lang="en-US" i="1" dirty="0" smtClean="0">
                  <a:solidFill>
                    <a:schemeClr val="bg1"/>
                  </a:solidFill>
                </a:rPr>
                <a:t>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SMT solver Integration </a:t>
            </a:r>
            <a:endParaRPr lang="en-US" sz="4800" dirty="0"/>
          </a:p>
        </p:txBody>
      </p:sp>
      <p:sp>
        <p:nvSpPr>
          <p:cNvPr id="3" name="Content Placeholder 2"/>
          <p:cNvSpPr>
            <a:spLocks noGrp="1"/>
          </p:cNvSpPr>
          <p:nvPr>
            <p:ph idx="1"/>
          </p:nvPr>
        </p:nvSpPr>
        <p:spPr>
          <a:xfrm>
            <a:off x="381000" y="1797188"/>
            <a:ext cx="8382000" cy="5443029"/>
          </a:xfrm>
        </p:spPr>
        <p:txBody>
          <a:bodyPr/>
          <a:lstStyle/>
          <a:p>
            <a:r>
              <a:rPr lang="en-US" dirty="0" smtClean="0"/>
              <a:t>Most SMT solvers use a DPLL(T) architecture</a:t>
            </a:r>
          </a:p>
          <a:p>
            <a:pPr lvl="1">
              <a:buNone/>
            </a:pPr>
            <a:endParaRPr lang="en-US" dirty="0" smtClean="0"/>
          </a:p>
          <a:p>
            <a:pPr lvl="1">
              <a:buNone/>
            </a:pPr>
            <a:r>
              <a:rPr lang="en-US" dirty="0" smtClean="0"/>
              <a:t>SAT 	</a:t>
            </a:r>
            <a:r>
              <a:rPr lang="en-US" dirty="0" smtClean="0">
                <a:sym typeface="Symbol"/>
              </a:rPr>
              <a:t>	</a:t>
            </a:r>
            <a:r>
              <a:rPr lang="en-US" dirty="0" smtClean="0"/>
              <a:t>Equality Core 		Theories</a:t>
            </a:r>
            <a:br>
              <a:rPr lang="en-US" dirty="0" smtClean="0"/>
            </a:br>
            <a:endParaRPr lang="en-US" dirty="0" smtClean="0"/>
          </a:p>
          <a:p>
            <a:pPr lvl="1">
              <a:buNone/>
            </a:pPr>
            <a:endParaRPr lang="en-US" dirty="0" smtClean="0"/>
          </a:p>
          <a:p>
            <a:pPr lvl="1">
              <a:buNone/>
            </a:pPr>
            <a:endParaRPr lang="en-US" dirty="0" smtClean="0"/>
          </a:p>
          <a:p>
            <a:pPr lvl="1">
              <a:buNone/>
            </a:pPr>
            <a:r>
              <a:rPr lang="en-US" dirty="0" smtClean="0"/>
              <a:t>SAT 	</a:t>
            </a:r>
            <a:r>
              <a:rPr lang="en-US" dirty="0" smtClean="0">
                <a:sym typeface="Symbol"/>
              </a:rPr>
              <a:t>	</a:t>
            </a:r>
            <a:r>
              <a:rPr lang="en-US" dirty="0" smtClean="0"/>
              <a:t>Equality Core 	 	Theories</a:t>
            </a:r>
          </a:p>
          <a:p>
            <a:pPr lvl="1">
              <a:buNone/>
            </a:pPr>
            <a:endParaRPr lang="en-US" dirty="0" smtClean="0"/>
          </a:p>
          <a:p>
            <a:pPr lvl="1"/>
            <a:endParaRPr lang="en-US" dirty="0" smtClean="0"/>
          </a:p>
          <a:p>
            <a:endParaRPr lang="en-US" dirty="0"/>
          </a:p>
        </p:txBody>
      </p:sp>
      <p:sp>
        <p:nvSpPr>
          <p:cNvPr id="5" name="TextBox 4"/>
          <p:cNvSpPr txBox="1"/>
          <p:nvPr/>
        </p:nvSpPr>
        <p:spPr>
          <a:xfrm>
            <a:off x="5340626" y="2690191"/>
            <a:ext cx="2172390" cy="646331"/>
          </a:xfrm>
          <a:prstGeom prst="rect">
            <a:avLst/>
          </a:prstGeom>
          <a:noFill/>
        </p:spPr>
        <p:txBody>
          <a:bodyPr wrap="none" rtlCol="0">
            <a:spAutoFit/>
          </a:bodyPr>
          <a:lstStyle/>
          <a:p>
            <a:r>
              <a:rPr lang="en-US" dirty="0" smtClean="0">
                <a:solidFill>
                  <a:schemeClr val="bg1"/>
                </a:solidFill>
              </a:rPr>
              <a:t>Literal assignments</a:t>
            </a:r>
          </a:p>
          <a:p>
            <a:r>
              <a:rPr lang="en-US" dirty="0" smtClean="0">
                <a:solidFill>
                  <a:schemeClr val="bg1"/>
                </a:solidFill>
              </a:rPr>
              <a:t>Equalities</a:t>
            </a:r>
          </a:p>
        </p:txBody>
      </p:sp>
      <p:sp>
        <p:nvSpPr>
          <p:cNvPr id="6" name="TextBox 5"/>
          <p:cNvSpPr txBox="1"/>
          <p:nvPr/>
        </p:nvSpPr>
        <p:spPr>
          <a:xfrm>
            <a:off x="1517374" y="2816086"/>
            <a:ext cx="2172390" cy="369332"/>
          </a:xfrm>
          <a:prstGeom prst="rect">
            <a:avLst/>
          </a:prstGeom>
          <a:noFill/>
        </p:spPr>
        <p:txBody>
          <a:bodyPr wrap="none" rtlCol="0">
            <a:spAutoFit/>
          </a:bodyPr>
          <a:lstStyle/>
          <a:p>
            <a:r>
              <a:rPr lang="en-US" dirty="0" smtClean="0">
                <a:solidFill>
                  <a:schemeClr val="bg1"/>
                </a:solidFill>
              </a:rPr>
              <a:t>Literal assignments</a:t>
            </a:r>
          </a:p>
        </p:txBody>
      </p:sp>
      <p:sp>
        <p:nvSpPr>
          <p:cNvPr id="7" name="TextBox 6"/>
          <p:cNvSpPr txBox="1"/>
          <p:nvPr/>
        </p:nvSpPr>
        <p:spPr>
          <a:xfrm>
            <a:off x="5166114" y="4585366"/>
            <a:ext cx="2172390" cy="646331"/>
          </a:xfrm>
          <a:prstGeom prst="rect">
            <a:avLst/>
          </a:prstGeom>
          <a:noFill/>
        </p:spPr>
        <p:txBody>
          <a:bodyPr wrap="none" rtlCol="0">
            <a:spAutoFit/>
          </a:bodyPr>
          <a:lstStyle/>
          <a:p>
            <a:r>
              <a:rPr lang="en-US" dirty="0" smtClean="0">
                <a:solidFill>
                  <a:schemeClr val="bg1"/>
                </a:solidFill>
              </a:rPr>
              <a:t>Literal assignments</a:t>
            </a:r>
          </a:p>
          <a:p>
            <a:r>
              <a:rPr lang="en-US" dirty="0" smtClean="0">
                <a:solidFill>
                  <a:schemeClr val="bg1"/>
                </a:solidFill>
              </a:rPr>
              <a:t>Equalities</a:t>
            </a:r>
          </a:p>
        </p:txBody>
      </p:sp>
      <p:sp>
        <p:nvSpPr>
          <p:cNvPr id="8" name="TextBox 7"/>
          <p:cNvSpPr txBox="1"/>
          <p:nvPr/>
        </p:nvSpPr>
        <p:spPr>
          <a:xfrm>
            <a:off x="1535283" y="4824697"/>
            <a:ext cx="2172390" cy="369332"/>
          </a:xfrm>
          <a:prstGeom prst="rect">
            <a:avLst/>
          </a:prstGeom>
          <a:noFill/>
        </p:spPr>
        <p:txBody>
          <a:bodyPr wrap="none" rtlCol="0">
            <a:spAutoFit/>
          </a:bodyPr>
          <a:lstStyle/>
          <a:p>
            <a:r>
              <a:rPr lang="en-US" dirty="0" smtClean="0">
                <a:solidFill>
                  <a:schemeClr val="bg1"/>
                </a:solidFill>
              </a:rPr>
              <a:t>Literal assignments</a:t>
            </a:r>
          </a:p>
        </p:txBody>
      </p:sp>
      <p:sp>
        <p:nvSpPr>
          <p:cNvPr id="9" name="TextBox 8"/>
          <p:cNvSpPr txBox="1"/>
          <p:nvPr/>
        </p:nvSpPr>
        <p:spPr>
          <a:xfrm>
            <a:off x="3001238" y="6161311"/>
            <a:ext cx="2954655" cy="369332"/>
          </a:xfrm>
          <a:prstGeom prst="rect">
            <a:avLst/>
          </a:prstGeom>
          <a:noFill/>
        </p:spPr>
        <p:txBody>
          <a:bodyPr wrap="none" rtlCol="0">
            <a:spAutoFit/>
          </a:bodyPr>
          <a:lstStyle/>
          <a:p>
            <a:r>
              <a:rPr lang="en-US" dirty="0" smtClean="0">
                <a:solidFill>
                  <a:schemeClr val="bg1"/>
                </a:solidFill>
              </a:rPr>
              <a:t>Lemmas (Conflict Clauses)</a:t>
            </a:r>
          </a:p>
        </p:txBody>
      </p:sp>
      <p:sp>
        <p:nvSpPr>
          <p:cNvPr id="10" name="Right Arrow 9"/>
          <p:cNvSpPr/>
          <p:nvPr/>
        </p:nvSpPr>
        <p:spPr bwMode="auto">
          <a:xfrm rot="12261257">
            <a:off x="1682647" y="5770374"/>
            <a:ext cx="1325217"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rot="9207316">
            <a:off x="5835085" y="5781241"/>
            <a:ext cx="1325217"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ight Arrow 11"/>
          <p:cNvSpPr/>
          <p:nvPr/>
        </p:nvSpPr>
        <p:spPr bwMode="auto">
          <a:xfrm rot="10800000">
            <a:off x="2103272" y="5224778"/>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rot="10800000">
            <a:off x="5584088" y="5243066"/>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ight Arrow 13"/>
          <p:cNvSpPr/>
          <p:nvPr/>
        </p:nvSpPr>
        <p:spPr bwMode="auto">
          <a:xfrm>
            <a:off x="1936939" y="3294089"/>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ight Arrow 14"/>
          <p:cNvSpPr/>
          <p:nvPr/>
        </p:nvSpPr>
        <p:spPr bwMode="auto">
          <a:xfrm>
            <a:off x="5594539" y="3281897"/>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SMT solver Integration (Theory) </a:t>
            </a:r>
            <a:endParaRPr lang="en-US" sz="4800" dirty="0"/>
          </a:p>
        </p:txBody>
      </p:sp>
      <p:sp>
        <p:nvSpPr>
          <p:cNvPr id="3" name="Content Placeholder 2"/>
          <p:cNvSpPr>
            <a:spLocks noGrp="1"/>
          </p:cNvSpPr>
          <p:nvPr>
            <p:ph idx="1"/>
          </p:nvPr>
        </p:nvSpPr>
        <p:spPr>
          <a:xfrm>
            <a:off x="381000" y="1797188"/>
            <a:ext cx="8382000" cy="5341462"/>
          </a:xfrm>
        </p:spPr>
        <p:txBody>
          <a:bodyPr/>
          <a:lstStyle/>
          <a:p>
            <a:r>
              <a:rPr lang="en-US" b="1" dirty="0" smtClean="0"/>
              <a:t>Property: </a:t>
            </a:r>
            <a:r>
              <a:rPr lang="en-US" dirty="0" smtClean="0"/>
              <a:t>FFP(E) is stably infinite</a:t>
            </a:r>
          </a:p>
          <a:p>
            <a:pPr lvl="1"/>
            <a:r>
              <a:rPr lang="en-US" dirty="0" smtClean="0"/>
              <a:t>If FFP(E) formula </a:t>
            </a:r>
            <a:r>
              <a:rPr lang="en-US" dirty="0" smtClean="0">
                <a:sym typeface="Symbol"/>
              </a:rPr>
              <a:t> has a model, it has a model of size N, it has a model of size N+1</a:t>
            </a:r>
          </a:p>
          <a:p>
            <a:pPr lvl="1"/>
            <a:endParaRPr lang="en-US" dirty="0" smtClean="0">
              <a:sym typeface="Symbol"/>
            </a:endParaRPr>
          </a:p>
          <a:p>
            <a:r>
              <a:rPr lang="en-US" b="1" dirty="0" smtClean="0">
                <a:sym typeface="Symbol"/>
              </a:rPr>
              <a:t>Theorem</a:t>
            </a:r>
            <a:r>
              <a:rPr lang="en-US" dirty="0" smtClean="0">
                <a:sym typeface="Symbol"/>
              </a:rPr>
              <a:t>: Let </a:t>
            </a:r>
            <a:r>
              <a:rPr lang="en-US" b="1" dirty="0" smtClean="0">
                <a:sym typeface="Symbol"/>
              </a:rPr>
              <a:t>T </a:t>
            </a:r>
            <a:r>
              <a:rPr lang="en-US" dirty="0" smtClean="0">
                <a:sym typeface="Symbol"/>
              </a:rPr>
              <a:t>be stably infinite, decidable, and have disjoint signature </a:t>
            </a:r>
            <a:br>
              <a:rPr lang="en-US" dirty="0" smtClean="0">
                <a:sym typeface="Symbol"/>
              </a:rPr>
            </a:br>
            <a:r>
              <a:rPr lang="en-US" dirty="0" smtClean="0">
                <a:sym typeface="Symbol"/>
              </a:rPr>
              <a:t>from </a:t>
            </a:r>
            <a:r>
              <a:rPr lang="en-US" i="1" dirty="0" smtClean="0">
                <a:sym typeface="Symbol"/>
              </a:rPr>
              <a:t>f, g, </a:t>
            </a:r>
            <a:br>
              <a:rPr lang="en-US" i="1" dirty="0" smtClean="0">
                <a:sym typeface="Symbol"/>
              </a:rPr>
            </a:br>
            <a:r>
              <a:rPr lang="en-US" i="1" dirty="0" smtClean="0">
                <a:solidFill>
                  <a:schemeClr val="accent5">
                    <a:lumMod val="50000"/>
                  </a:schemeClr>
                </a:solidFill>
                <a:sym typeface="Symbol"/>
              </a:rPr>
              <a:t>Then quantifier-free formulas over </a:t>
            </a:r>
            <a:br>
              <a:rPr lang="en-US" i="1" dirty="0" smtClean="0">
                <a:solidFill>
                  <a:schemeClr val="accent5">
                    <a:lumMod val="50000"/>
                  </a:schemeClr>
                </a:solidFill>
                <a:sym typeface="Symbol"/>
              </a:rPr>
            </a:br>
            <a:r>
              <a:rPr lang="en-US" dirty="0" smtClean="0">
                <a:solidFill>
                  <a:schemeClr val="accent5">
                    <a:lumMod val="50000"/>
                  </a:schemeClr>
                </a:solidFill>
                <a:sym typeface="Symbol"/>
              </a:rPr>
              <a:t>FFP(E) + </a:t>
            </a:r>
            <a:r>
              <a:rPr lang="en-US" b="1" dirty="0" smtClean="0">
                <a:solidFill>
                  <a:schemeClr val="accent5">
                    <a:lumMod val="50000"/>
                  </a:schemeClr>
                </a:solidFill>
                <a:sym typeface="Symbol"/>
              </a:rPr>
              <a:t>T</a:t>
            </a:r>
            <a:r>
              <a:rPr lang="en-US" dirty="0" smtClean="0">
                <a:solidFill>
                  <a:schemeClr val="accent5">
                    <a:lumMod val="50000"/>
                  </a:schemeClr>
                </a:solidFill>
                <a:sym typeface="Symbol"/>
              </a:rPr>
              <a:t> </a:t>
            </a:r>
            <a:r>
              <a:rPr lang="en-US" i="1" dirty="0" smtClean="0">
                <a:solidFill>
                  <a:schemeClr val="accent5">
                    <a:lumMod val="50000"/>
                  </a:schemeClr>
                </a:solidFill>
                <a:sym typeface="Symbol"/>
              </a:rPr>
              <a:t>are decidable</a:t>
            </a:r>
            <a:endParaRPr lang="en-US" dirty="0" smtClean="0">
              <a:solidFill>
                <a:schemeClr val="accent5">
                  <a:lumMod val="50000"/>
                </a:schemeClr>
              </a:solidFill>
            </a:endParaRP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SMT solver Integration (</a:t>
            </a:r>
            <a:r>
              <a:rPr lang="en-US" sz="4400" dirty="0" smtClean="0"/>
              <a:t>Incremental)</a:t>
            </a:r>
            <a:endParaRPr lang="en-US" sz="4800" dirty="0"/>
          </a:p>
        </p:txBody>
      </p:sp>
      <p:sp>
        <p:nvSpPr>
          <p:cNvPr id="3" name="Content Placeholder 2"/>
          <p:cNvSpPr>
            <a:spLocks noGrp="1"/>
          </p:cNvSpPr>
          <p:nvPr>
            <p:ph idx="1"/>
          </p:nvPr>
        </p:nvSpPr>
        <p:spPr>
          <a:xfrm>
            <a:off x="381000" y="1797188"/>
            <a:ext cx="8382000" cy="4985980"/>
          </a:xfrm>
        </p:spPr>
        <p:txBody>
          <a:bodyPr/>
          <a:lstStyle/>
          <a:p>
            <a:pPr>
              <a:buNone/>
            </a:pPr>
            <a:r>
              <a:rPr lang="en-US" dirty="0" smtClean="0"/>
              <a:t> </a:t>
            </a:r>
          </a:p>
          <a:p>
            <a:pPr lvl="1">
              <a:buNone/>
            </a:pPr>
            <a:r>
              <a:rPr lang="en-US" dirty="0" smtClean="0"/>
              <a:t>		</a:t>
            </a:r>
          </a:p>
          <a:p>
            <a:pPr lvl="1">
              <a:buNone/>
            </a:pPr>
            <a:r>
              <a:rPr lang="en-US" dirty="0" err="1" smtClean="0"/>
              <a:t>pLTL</a:t>
            </a:r>
            <a:r>
              <a:rPr lang="en-US" dirty="0" smtClean="0"/>
              <a:t>	</a:t>
            </a:r>
            <a:r>
              <a:rPr lang="en-US" dirty="0" smtClean="0">
                <a:sym typeface="Symbol"/>
              </a:rPr>
              <a:t> 	</a:t>
            </a:r>
            <a:r>
              <a:rPr lang="en-US" dirty="0" smtClean="0"/>
              <a:t>Equality Core 	 	Theories</a:t>
            </a:r>
            <a:br>
              <a:rPr lang="en-US" dirty="0" smtClean="0"/>
            </a:br>
            <a:endParaRPr lang="en-US" dirty="0" smtClean="0"/>
          </a:p>
          <a:p>
            <a:pPr lvl="1">
              <a:buNone/>
            </a:pPr>
            <a:endParaRPr lang="en-US" dirty="0" smtClean="0"/>
          </a:p>
          <a:p>
            <a:pPr lvl="1">
              <a:buNone/>
            </a:pPr>
            <a:endParaRPr lang="en-US" dirty="0" smtClean="0"/>
          </a:p>
          <a:p>
            <a:pPr lvl="1">
              <a:buNone/>
            </a:pPr>
            <a:r>
              <a:rPr lang="en-US" dirty="0" err="1" smtClean="0"/>
              <a:t>pLTL</a:t>
            </a:r>
            <a:r>
              <a:rPr lang="en-US" dirty="0" smtClean="0"/>
              <a:t>	</a:t>
            </a:r>
            <a:r>
              <a:rPr lang="en-US" dirty="0" smtClean="0">
                <a:sym typeface="Symbol"/>
              </a:rPr>
              <a:t> 	</a:t>
            </a:r>
            <a:r>
              <a:rPr lang="en-US" dirty="0" smtClean="0"/>
              <a:t>Equality Core 	 	Theories</a:t>
            </a:r>
          </a:p>
          <a:p>
            <a:pPr lvl="1">
              <a:buNone/>
            </a:pPr>
            <a:endParaRPr lang="en-US" dirty="0" smtClean="0"/>
          </a:p>
          <a:p>
            <a:pPr lvl="1"/>
            <a:endParaRPr lang="en-US" dirty="0" smtClean="0"/>
          </a:p>
          <a:p>
            <a:endParaRPr lang="en-US" dirty="0"/>
          </a:p>
        </p:txBody>
      </p:sp>
      <p:sp>
        <p:nvSpPr>
          <p:cNvPr id="10" name="Right Arrow 9"/>
          <p:cNvSpPr/>
          <p:nvPr/>
        </p:nvSpPr>
        <p:spPr bwMode="auto">
          <a:xfrm rot="12798142">
            <a:off x="1595562" y="5671104"/>
            <a:ext cx="1325217"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rot="9165148">
            <a:off x="5748000" y="5694162"/>
            <a:ext cx="1325217"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ight Arrow 11"/>
          <p:cNvSpPr/>
          <p:nvPr/>
        </p:nvSpPr>
        <p:spPr bwMode="auto">
          <a:xfrm>
            <a:off x="1924747" y="2830793"/>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a:off x="5533579" y="2842985"/>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ight Arrow 13"/>
          <p:cNvSpPr/>
          <p:nvPr/>
        </p:nvSpPr>
        <p:spPr bwMode="auto">
          <a:xfrm rot="10800000">
            <a:off x="5618923" y="4741459"/>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ight Arrow 14"/>
          <p:cNvSpPr/>
          <p:nvPr/>
        </p:nvSpPr>
        <p:spPr bwMode="auto">
          <a:xfrm rot="10800000">
            <a:off x="2034475" y="4741459"/>
            <a:ext cx="812358" cy="43732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1261342" y="2133334"/>
            <a:ext cx="2172390" cy="646331"/>
          </a:xfrm>
          <a:prstGeom prst="rect">
            <a:avLst/>
          </a:prstGeom>
          <a:noFill/>
        </p:spPr>
        <p:txBody>
          <a:bodyPr wrap="none" rtlCol="0">
            <a:spAutoFit/>
          </a:bodyPr>
          <a:lstStyle/>
          <a:p>
            <a:r>
              <a:rPr lang="en-US" dirty="0" smtClean="0">
                <a:solidFill>
                  <a:schemeClr val="bg1"/>
                </a:solidFill>
              </a:rPr>
              <a:t>Trace </a:t>
            </a:r>
            <a:r>
              <a:rPr lang="en-US" dirty="0" smtClean="0">
                <a:solidFill>
                  <a:schemeClr val="bg1"/>
                </a:solidFill>
                <a:sym typeface="Symbol"/>
              </a:rPr>
              <a:t> of </a:t>
            </a:r>
            <a:endParaRPr lang="en-US" dirty="0" smtClean="0">
              <a:solidFill>
                <a:schemeClr val="bg1"/>
              </a:solidFill>
            </a:endParaRPr>
          </a:p>
          <a:p>
            <a:r>
              <a:rPr lang="en-US" dirty="0" smtClean="0">
                <a:solidFill>
                  <a:schemeClr val="bg1"/>
                </a:solidFill>
              </a:rPr>
              <a:t>Literal assignments</a:t>
            </a:r>
          </a:p>
        </p:txBody>
      </p:sp>
      <p:sp>
        <p:nvSpPr>
          <p:cNvPr id="17" name="TextBox 16"/>
          <p:cNvSpPr txBox="1"/>
          <p:nvPr/>
        </p:nvSpPr>
        <p:spPr>
          <a:xfrm>
            <a:off x="4742158" y="2066278"/>
            <a:ext cx="2172390" cy="646331"/>
          </a:xfrm>
          <a:prstGeom prst="rect">
            <a:avLst/>
          </a:prstGeom>
          <a:noFill/>
        </p:spPr>
        <p:txBody>
          <a:bodyPr wrap="none" rtlCol="0">
            <a:spAutoFit/>
          </a:bodyPr>
          <a:lstStyle/>
          <a:p>
            <a:r>
              <a:rPr lang="en-US" dirty="0" smtClean="0">
                <a:solidFill>
                  <a:schemeClr val="bg1"/>
                </a:solidFill>
              </a:rPr>
              <a:t>Equalities</a:t>
            </a:r>
          </a:p>
          <a:p>
            <a:r>
              <a:rPr lang="en-US" dirty="0" smtClean="0">
                <a:solidFill>
                  <a:schemeClr val="bg1"/>
                </a:solidFill>
              </a:rPr>
              <a:t>Literal assignments</a:t>
            </a:r>
          </a:p>
        </p:txBody>
      </p:sp>
      <p:sp>
        <p:nvSpPr>
          <p:cNvPr id="18" name="TextBox 17"/>
          <p:cNvSpPr txBox="1"/>
          <p:nvPr/>
        </p:nvSpPr>
        <p:spPr>
          <a:xfrm>
            <a:off x="4870174" y="4031808"/>
            <a:ext cx="2172390" cy="646331"/>
          </a:xfrm>
          <a:prstGeom prst="rect">
            <a:avLst/>
          </a:prstGeom>
          <a:noFill/>
        </p:spPr>
        <p:txBody>
          <a:bodyPr wrap="none" rtlCol="0">
            <a:spAutoFit/>
          </a:bodyPr>
          <a:lstStyle/>
          <a:p>
            <a:r>
              <a:rPr lang="en-US" dirty="0" smtClean="0">
                <a:solidFill>
                  <a:schemeClr val="bg1"/>
                </a:solidFill>
              </a:rPr>
              <a:t>Equalities</a:t>
            </a:r>
          </a:p>
          <a:p>
            <a:r>
              <a:rPr lang="en-US" dirty="0" smtClean="0">
                <a:solidFill>
                  <a:schemeClr val="bg1"/>
                </a:solidFill>
              </a:rPr>
              <a:t>Literal assignments</a:t>
            </a:r>
          </a:p>
        </p:txBody>
      </p:sp>
      <p:sp>
        <p:nvSpPr>
          <p:cNvPr id="19" name="TextBox 18"/>
          <p:cNvSpPr txBox="1"/>
          <p:nvPr/>
        </p:nvSpPr>
        <p:spPr>
          <a:xfrm>
            <a:off x="1580947" y="4335737"/>
            <a:ext cx="1184940" cy="369332"/>
          </a:xfrm>
          <a:prstGeom prst="rect">
            <a:avLst/>
          </a:prstGeom>
          <a:noFill/>
        </p:spPr>
        <p:txBody>
          <a:bodyPr wrap="none" rtlCol="0">
            <a:spAutoFit/>
          </a:bodyPr>
          <a:lstStyle/>
          <a:p>
            <a:r>
              <a:rPr lang="en-US" dirty="0" smtClean="0">
                <a:solidFill>
                  <a:schemeClr val="bg1"/>
                </a:solidFill>
              </a:rPr>
              <a:t>Invariants</a:t>
            </a:r>
          </a:p>
        </p:txBody>
      </p:sp>
      <p:sp>
        <p:nvSpPr>
          <p:cNvPr id="20" name="TextBox 19"/>
          <p:cNvSpPr txBox="1"/>
          <p:nvPr/>
        </p:nvSpPr>
        <p:spPr>
          <a:xfrm>
            <a:off x="3413230" y="6159312"/>
            <a:ext cx="1928733" cy="369332"/>
          </a:xfrm>
          <a:prstGeom prst="rect">
            <a:avLst/>
          </a:prstGeom>
          <a:noFill/>
        </p:spPr>
        <p:txBody>
          <a:bodyPr wrap="none" rtlCol="0">
            <a:spAutoFit/>
          </a:bodyPr>
          <a:lstStyle/>
          <a:p>
            <a:r>
              <a:rPr lang="en-US" dirty="0" smtClean="0">
                <a:solidFill>
                  <a:schemeClr val="bg1"/>
                </a:solidFill>
              </a:rPr>
              <a:t>Safety properties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a:xfrm>
            <a:off x="420756" y="1479127"/>
            <a:ext cx="8382000" cy="5189113"/>
          </a:xfrm>
        </p:spPr>
        <p:txBody>
          <a:bodyPr/>
          <a:lstStyle/>
          <a:p>
            <a:pPr marL="384175" lvl="1" indent="-384175">
              <a:buNone/>
            </a:pPr>
            <a:endParaRPr lang="en-US" dirty="0" smtClean="0"/>
          </a:p>
          <a:p>
            <a:r>
              <a:rPr lang="en-US" dirty="0" smtClean="0"/>
              <a:t>Linear Functional Fixed-Point Logic (FFP)</a:t>
            </a:r>
          </a:p>
          <a:p>
            <a:endParaRPr lang="en-US" dirty="0" smtClean="0"/>
          </a:p>
          <a:p>
            <a:r>
              <a:rPr lang="en-US" dirty="0" smtClean="0"/>
              <a:t>Complexity results for FFP:</a:t>
            </a:r>
          </a:p>
          <a:p>
            <a:pPr lvl="1"/>
            <a:r>
              <a:rPr lang="en-US" dirty="0" smtClean="0"/>
              <a:t>FFP(Propositional) – 		      </a:t>
            </a:r>
            <a:r>
              <a:rPr lang="en-US" sz="2400" dirty="0" smtClean="0"/>
              <a:t>PSPACE/NP</a:t>
            </a:r>
            <a:endParaRPr lang="en-US" dirty="0" smtClean="0"/>
          </a:p>
          <a:p>
            <a:pPr lvl="1"/>
            <a:r>
              <a:rPr lang="en-US" dirty="0" smtClean="0"/>
              <a:t>FFP(Linear/Equalities) – 		  </a:t>
            </a:r>
            <a:r>
              <a:rPr lang="en-US" sz="2400" dirty="0" smtClean="0"/>
              <a:t>PSPACE</a:t>
            </a:r>
          </a:p>
          <a:p>
            <a:pPr lvl="2"/>
            <a:r>
              <a:rPr lang="en-US" dirty="0" smtClean="0"/>
              <a:t>By a reduction to LTL</a:t>
            </a:r>
          </a:p>
          <a:p>
            <a:pPr lvl="1"/>
            <a:r>
              <a:rPr lang="en-US" dirty="0" smtClean="0"/>
              <a:t>FFP(Non-linear)– </a:t>
            </a:r>
            <a:r>
              <a:rPr lang="en-US" sz="2400" dirty="0" smtClean="0"/>
              <a:t>NEXPTIME hard/</a:t>
            </a:r>
            <a:r>
              <a:rPr lang="en-US" sz="2400" dirty="0" err="1" smtClean="0"/>
              <a:t>undecidable</a:t>
            </a:r>
            <a:endParaRPr lang="en-US" sz="2400" dirty="0" smtClean="0"/>
          </a:p>
          <a:p>
            <a:pPr lvl="1"/>
            <a:endParaRPr lang="en-US" dirty="0" smtClean="0"/>
          </a:p>
          <a:p>
            <a:r>
              <a:rPr lang="en-US" dirty="0" smtClean="0"/>
              <a:t>Integrating FFP with the SMT solver</a:t>
            </a:r>
          </a:p>
        </p:txBody>
      </p:sp>
      <p:pic>
        <p:nvPicPr>
          <p:cNvPr id="5" name="Picture 4" descr="z3.png"/>
          <p:cNvPicPr>
            <a:picLocks noChangeAspect="1"/>
          </p:cNvPicPr>
          <p:nvPr/>
        </p:nvPicPr>
        <p:blipFill>
          <a:blip r:embed="rId2" cstate="print"/>
          <a:stretch>
            <a:fillRect/>
          </a:stretch>
        </p:blipFill>
        <p:spPr>
          <a:xfrm>
            <a:off x="7627369" y="6128342"/>
            <a:ext cx="775786" cy="448586"/>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a:xfrm>
            <a:off x="420756" y="1479127"/>
            <a:ext cx="8382000" cy="5359929"/>
          </a:xfrm>
        </p:spPr>
        <p:txBody>
          <a:bodyPr/>
          <a:lstStyle/>
          <a:p>
            <a:pPr marL="384175" lvl="1" indent="-384175">
              <a:buNone/>
            </a:pPr>
            <a:endParaRPr lang="en-US" dirty="0" smtClean="0"/>
          </a:p>
          <a:p>
            <a:r>
              <a:rPr lang="en-US" dirty="0" smtClean="0"/>
              <a:t>We established a sandwich link between </a:t>
            </a:r>
          </a:p>
          <a:p>
            <a:pPr lvl="1"/>
            <a:r>
              <a:rPr lang="en-US" dirty="0" smtClean="0"/>
              <a:t>Linear Functional Fixed-Point Logic and</a:t>
            </a:r>
          </a:p>
          <a:p>
            <a:pPr lvl="1"/>
            <a:r>
              <a:rPr lang="en-US" dirty="0" smtClean="0"/>
              <a:t>Propositional Linear Time Temporal Logic</a:t>
            </a:r>
          </a:p>
          <a:p>
            <a:pPr lvl="1"/>
            <a:r>
              <a:rPr lang="en-US" dirty="0" smtClean="0"/>
              <a:t>More sandwiched links plausible, but open.</a:t>
            </a:r>
          </a:p>
          <a:p>
            <a:pPr lvl="1"/>
            <a:endParaRPr lang="en-US" dirty="0" smtClean="0"/>
          </a:p>
          <a:p>
            <a:pPr marL="384175" lvl="1" indent="-384175"/>
            <a:r>
              <a:rPr lang="en-US" dirty="0" smtClean="0"/>
              <a:t>From DPLL(T) to SMC(T)</a:t>
            </a:r>
          </a:p>
          <a:p>
            <a:pPr lvl="1"/>
            <a:r>
              <a:rPr lang="en-US" dirty="0" smtClean="0"/>
              <a:t>We show how to integrate a solver based on LTL with an SMT Solver </a:t>
            </a:r>
          </a:p>
          <a:p>
            <a:pPr lvl="1"/>
            <a:r>
              <a:rPr lang="en-US" dirty="0" smtClean="0"/>
              <a:t>A prototype using CUDD and        shows signs of life</a:t>
            </a:r>
          </a:p>
        </p:txBody>
      </p:sp>
      <p:pic>
        <p:nvPicPr>
          <p:cNvPr id="6" name="Picture 5" descr="z3.png"/>
          <p:cNvPicPr>
            <a:picLocks noChangeAspect="1"/>
          </p:cNvPicPr>
          <p:nvPr/>
        </p:nvPicPr>
        <p:blipFill>
          <a:blip r:embed="rId2" cstate="print"/>
          <a:stretch>
            <a:fillRect/>
          </a:stretch>
        </p:blipFill>
        <p:spPr>
          <a:xfrm>
            <a:off x="6112076" y="5971586"/>
            <a:ext cx="775786" cy="448586"/>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29706" t="12235" r="17463"/>
          <a:stretch>
            <a:fillRect/>
          </a:stretch>
        </p:blipFill>
        <p:spPr bwMode="auto">
          <a:xfrm>
            <a:off x="1399647" y="0"/>
            <a:ext cx="6441141" cy="66876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loop invariant </a:t>
            </a:r>
            <a:endParaRPr lang="en-US" dirty="0"/>
          </a:p>
        </p:txBody>
      </p:sp>
      <p:sp>
        <p:nvSpPr>
          <p:cNvPr id="4" name="TextBox 3"/>
          <p:cNvSpPr txBox="1"/>
          <p:nvPr/>
        </p:nvSpPr>
        <p:spPr>
          <a:xfrm>
            <a:off x="795130" y="1563757"/>
            <a:ext cx="4030591" cy="1015663"/>
          </a:xfrm>
          <a:prstGeom prst="rect">
            <a:avLst/>
          </a:prstGeom>
          <a:noFill/>
        </p:spPr>
        <p:txBody>
          <a:bodyPr wrap="none" rtlCol="0">
            <a:spAutoFit/>
          </a:bodyPr>
          <a:lstStyle/>
          <a:p>
            <a:r>
              <a:rPr lang="en-US" sz="2400" b="1" dirty="0" smtClean="0">
                <a:solidFill>
                  <a:schemeClr val="bg1"/>
                </a:solidFill>
              </a:rPr>
              <a:t>Loop invariant</a:t>
            </a:r>
            <a:r>
              <a:rPr lang="en-US" b="1" dirty="0" smtClean="0">
                <a:solidFill>
                  <a:schemeClr val="bg1"/>
                </a:solidFill>
              </a:rPr>
              <a:t>: </a:t>
            </a:r>
          </a:p>
          <a:p>
            <a:r>
              <a:rPr lang="en-US" i="1" dirty="0" smtClean="0">
                <a:solidFill>
                  <a:schemeClr val="bg1"/>
                </a:solidFill>
              </a:rPr>
              <a:t>	Every data element between</a:t>
            </a:r>
          </a:p>
          <a:p>
            <a:r>
              <a:rPr lang="en-US" b="1" i="1" dirty="0" smtClean="0">
                <a:solidFill>
                  <a:schemeClr val="bg1"/>
                </a:solidFill>
              </a:rPr>
              <a:t>	head</a:t>
            </a:r>
            <a:r>
              <a:rPr lang="en-US" i="1" dirty="0" smtClean="0">
                <a:solidFill>
                  <a:schemeClr val="bg1"/>
                </a:solidFill>
              </a:rPr>
              <a:t> and </a:t>
            </a:r>
            <a:r>
              <a:rPr lang="en-US" b="1" i="1" dirty="0" err="1" smtClean="0">
                <a:solidFill>
                  <a:schemeClr val="bg1"/>
                </a:solidFill>
              </a:rPr>
              <a:t>curr</a:t>
            </a:r>
            <a:r>
              <a:rPr lang="en-US" i="1" dirty="0" smtClean="0">
                <a:solidFill>
                  <a:schemeClr val="bg1"/>
                </a:solidFill>
              </a:rPr>
              <a:t> is set to </a:t>
            </a:r>
            <a:r>
              <a:rPr lang="en-US" b="1" dirty="0" smtClean="0">
                <a:solidFill>
                  <a:schemeClr val="bg1"/>
                </a:solidFill>
              </a:rPr>
              <a:t>true</a:t>
            </a:r>
            <a:endParaRPr lang="en-US" b="1" i="1" dirty="0" smtClean="0">
              <a:solidFill>
                <a:schemeClr val="bg1"/>
              </a:solidFill>
            </a:endParaRPr>
          </a:p>
        </p:txBody>
      </p:sp>
      <p:grpSp>
        <p:nvGrpSpPr>
          <p:cNvPr id="7" name="Group 6"/>
          <p:cNvGrpSpPr/>
          <p:nvPr/>
        </p:nvGrpSpPr>
        <p:grpSpPr>
          <a:xfrm>
            <a:off x="5427426" y="1497489"/>
            <a:ext cx="3345513" cy="2178248"/>
            <a:chOff x="5565689" y="1484249"/>
            <a:chExt cx="3345513" cy="2178248"/>
          </a:xfrm>
        </p:grpSpPr>
        <p:grpSp>
          <p:nvGrpSpPr>
            <p:cNvPr id="8" name="Group 30"/>
            <p:cNvGrpSpPr/>
            <p:nvPr/>
          </p:nvGrpSpPr>
          <p:grpSpPr>
            <a:xfrm>
              <a:off x="5565689" y="1484249"/>
              <a:ext cx="3193975" cy="1981188"/>
              <a:chOff x="5419915" y="1630023"/>
              <a:chExt cx="3193975" cy="1981188"/>
            </a:xfrm>
          </p:grpSpPr>
          <p:sp>
            <p:nvSpPr>
              <p:cNvPr id="12" name="Right Arrow 11"/>
              <p:cNvSpPr/>
              <p:nvPr/>
            </p:nvSpPr>
            <p:spPr bwMode="auto">
              <a:xfrm rot="1654840" flipV="1">
                <a:off x="5419915" y="2151710"/>
                <a:ext cx="788505" cy="20372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13" name="Group 20"/>
              <p:cNvGrpSpPr/>
              <p:nvPr/>
            </p:nvGrpSpPr>
            <p:grpSpPr>
              <a:xfrm>
                <a:off x="6599575" y="2458284"/>
                <a:ext cx="2014315" cy="1152927"/>
                <a:chOff x="6599575" y="2458284"/>
                <a:chExt cx="2014315" cy="1152927"/>
              </a:xfrm>
            </p:grpSpPr>
            <p:sp>
              <p:nvSpPr>
                <p:cNvPr id="22" name="Flowchart: Connector 21"/>
                <p:cNvSpPr/>
                <p:nvPr/>
              </p:nvSpPr>
              <p:spPr bwMode="auto">
                <a:xfrm>
                  <a:off x="6599575" y="3154011"/>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Flowchart: Connector 8"/>
                <p:cNvSpPr/>
                <p:nvPr/>
              </p:nvSpPr>
              <p:spPr bwMode="auto">
                <a:xfrm>
                  <a:off x="7540466" y="314076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Flowchart: Connector 23"/>
                <p:cNvSpPr/>
                <p:nvPr/>
              </p:nvSpPr>
              <p:spPr bwMode="auto">
                <a:xfrm>
                  <a:off x="8156690" y="2458284"/>
                  <a:ext cx="457200" cy="457200"/>
                </a:xfrm>
                <a:prstGeom prst="flowChartConnector">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ight Arrow 24"/>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14" name="Group 21"/>
              <p:cNvGrpSpPr/>
              <p:nvPr/>
            </p:nvGrpSpPr>
            <p:grpSpPr>
              <a:xfrm rot="10800000">
                <a:off x="6115869" y="1630023"/>
                <a:ext cx="2014315" cy="1152927"/>
                <a:chOff x="6599575" y="2458284"/>
                <a:chExt cx="2014315" cy="1152927"/>
              </a:xfrm>
            </p:grpSpPr>
            <p:sp>
              <p:nvSpPr>
                <p:cNvPr id="17" name="Flowchart: Connector 16"/>
                <p:cNvSpPr/>
                <p:nvPr/>
              </p:nvSpPr>
              <p:spPr bwMode="auto">
                <a:xfrm rot="10800000">
                  <a:off x="6599575" y="3154011"/>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Flowchart: Connector 17"/>
                <p:cNvSpPr/>
                <p:nvPr/>
              </p:nvSpPr>
              <p:spPr bwMode="auto">
                <a:xfrm rot="10800000">
                  <a:off x="7540466" y="3140763"/>
                  <a:ext cx="457200" cy="457200"/>
                </a:xfrm>
                <a:prstGeom prst="flowChartConnecto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Flowchart: Connector 18"/>
                <p:cNvSpPr/>
                <p:nvPr/>
              </p:nvSpPr>
              <p:spPr bwMode="auto">
                <a:xfrm rot="10800000">
                  <a:off x="8156690" y="2458284"/>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a:off x="7063409" y="3313044"/>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ight Arrow 20"/>
                <p:cNvSpPr/>
                <p:nvPr/>
              </p:nvSpPr>
              <p:spPr bwMode="auto">
                <a:xfrm rot="18665086">
                  <a:off x="7851915" y="293535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5" name="Right Arrow 14"/>
              <p:cNvSpPr/>
              <p:nvPr/>
            </p:nvSpPr>
            <p:spPr bwMode="auto">
              <a:xfrm rot="14418173">
                <a:off x="7885046" y="218660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ight Arrow 15"/>
              <p:cNvSpPr/>
              <p:nvPr/>
            </p:nvSpPr>
            <p:spPr bwMode="auto">
              <a:xfrm rot="3516221">
                <a:off x="6327917" y="290885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9" name="TextBox 8"/>
            <p:cNvSpPr txBox="1"/>
            <p:nvPr/>
          </p:nvSpPr>
          <p:spPr>
            <a:xfrm>
              <a:off x="5685183" y="1550504"/>
              <a:ext cx="697627" cy="369332"/>
            </a:xfrm>
            <a:prstGeom prst="rect">
              <a:avLst/>
            </a:prstGeom>
            <a:noFill/>
          </p:spPr>
          <p:txBody>
            <a:bodyPr wrap="none" rtlCol="0">
              <a:spAutoFit/>
            </a:bodyPr>
            <a:lstStyle/>
            <a:p>
              <a:r>
                <a:rPr lang="en-US" i="1" dirty="0" smtClean="0">
                  <a:solidFill>
                    <a:schemeClr val="bg1"/>
                  </a:solidFill>
                </a:rPr>
                <a:t>head</a:t>
              </a:r>
            </a:p>
          </p:txBody>
        </p:sp>
        <p:sp>
          <p:nvSpPr>
            <p:cNvPr id="10" name="TextBox 9"/>
            <p:cNvSpPr txBox="1"/>
            <p:nvPr/>
          </p:nvSpPr>
          <p:spPr>
            <a:xfrm>
              <a:off x="8328991" y="3293165"/>
              <a:ext cx="582211" cy="369332"/>
            </a:xfrm>
            <a:prstGeom prst="rect">
              <a:avLst/>
            </a:prstGeom>
            <a:noFill/>
          </p:spPr>
          <p:txBody>
            <a:bodyPr wrap="none" rtlCol="0">
              <a:spAutoFit/>
            </a:bodyPr>
            <a:lstStyle/>
            <a:p>
              <a:r>
                <a:rPr lang="en-US" i="1" dirty="0" err="1" smtClean="0">
                  <a:solidFill>
                    <a:schemeClr val="bg1"/>
                  </a:solidFill>
                </a:rPr>
                <a:t>curr</a:t>
              </a:r>
              <a:endParaRPr lang="en-US" i="1" dirty="0" smtClean="0">
                <a:solidFill>
                  <a:schemeClr val="bg1"/>
                </a:solidFill>
              </a:endParaRPr>
            </a:p>
          </p:txBody>
        </p:sp>
        <p:sp>
          <p:nvSpPr>
            <p:cNvPr id="11" name="Up Arrow 10"/>
            <p:cNvSpPr/>
            <p:nvPr/>
          </p:nvSpPr>
          <p:spPr bwMode="auto">
            <a:xfrm>
              <a:off x="8454887" y="2796209"/>
              <a:ext cx="185531" cy="516835"/>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34" name="Group 33"/>
          <p:cNvGrpSpPr/>
          <p:nvPr/>
        </p:nvGrpSpPr>
        <p:grpSpPr>
          <a:xfrm>
            <a:off x="1702905" y="2544418"/>
            <a:ext cx="3120886" cy="515106"/>
            <a:chOff x="828263" y="2597426"/>
            <a:chExt cx="3120886" cy="515106"/>
          </a:xfrm>
        </p:grpSpPr>
        <p:sp>
          <p:nvSpPr>
            <p:cNvPr id="27" name="TextBox 26"/>
            <p:cNvSpPr txBox="1"/>
            <p:nvPr/>
          </p:nvSpPr>
          <p:spPr>
            <a:xfrm>
              <a:off x="828263" y="2743200"/>
              <a:ext cx="3120886" cy="369332"/>
            </a:xfrm>
            <a:prstGeom prst="rect">
              <a:avLst/>
            </a:prstGeom>
            <a:noFill/>
          </p:spPr>
          <p:txBody>
            <a:bodyPr wrap="square" rtlCol="0">
              <a:spAutoFit/>
            </a:bodyPr>
            <a:lstStyle/>
            <a:p>
              <a:r>
                <a:rPr lang="en-US" dirty="0" smtClean="0">
                  <a:solidFill>
                    <a:schemeClr val="bg1"/>
                  </a:solidFill>
                  <a:sym typeface="Symbol"/>
                </a:rPr>
                <a:t>x </a:t>
              </a:r>
              <a:r>
                <a:rPr lang="en-US" dirty="0" smtClean="0">
                  <a:solidFill>
                    <a:schemeClr val="bg1"/>
                  </a:solidFill>
                </a:rPr>
                <a:t> [</a:t>
              </a:r>
              <a:r>
                <a:rPr lang="en-US" i="1" dirty="0" smtClean="0">
                  <a:solidFill>
                    <a:schemeClr val="bg1"/>
                  </a:solidFill>
                </a:rPr>
                <a:t>head</a:t>
              </a:r>
              <a:r>
                <a:rPr lang="en-US" dirty="0" smtClean="0">
                  <a:solidFill>
                    <a:schemeClr val="bg1"/>
                  </a:solidFill>
                </a:rPr>
                <a:t> </a:t>
              </a:r>
              <a:r>
                <a:rPr lang="en-US" dirty="0" smtClean="0">
                  <a:solidFill>
                    <a:schemeClr val="bg1"/>
                  </a:solidFill>
                  <a:sym typeface="Symbol"/>
                </a:rPr>
                <a:t> </a:t>
              </a:r>
              <a:r>
                <a:rPr lang="en-US" i="1" dirty="0" err="1" smtClean="0">
                  <a:solidFill>
                    <a:schemeClr val="bg1"/>
                  </a:solidFill>
                </a:rPr>
                <a:t>curr</a:t>
              </a:r>
              <a:r>
                <a:rPr lang="en-US" dirty="0" smtClean="0">
                  <a:solidFill>
                    <a:schemeClr val="bg1"/>
                  </a:solidFill>
                </a:rPr>
                <a:t>] . data(x)</a:t>
              </a:r>
            </a:p>
          </p:txBody>
        </p:sp>
        <p:sp>
          <p:nvSpPr>
            <p:cNvPr id="28" name="TextBox 27"/>
            <p:cNvSpPr txBox="1"/>
            <p:nvPr/>
          </p:nvSpPr>
          <p:spPr>
            <a:xfrm>
              <a:off x="2093843" y="2597426"/>
              <a:ext cx="261610" cy="369332"/>
            </a:xfrm>
            <a:prstGeom prst="rect">
              <a:avLst/>
            </a:prstGeom>
            <a:noFill/>
          </p:spPr>
          <p:txBody>
            <a:bodyPr wrap="none" rtlCol="0">
              <a:spAutoFit/>
            </a:bodyPr>
            <a:lstStyle/>
            <a:p>
              <a:r>
                <a:rPr lang="en-US" b="1" i="1" dirty="0" smtClean="0">
                  <a:solidFill>
                    <a:schemeClr val="accent5">
                      <a:lumMod val="50000"/>
                    </a:schemeClr>
                  </a:solidFill>
                </a:rPr>
                <a:t>f</a:t>
              </a:r>
            </a:p>
          </p:txBody>
        </p:sp>
      </p:grpSp>
      <p:sp>
        <p:nvSpPr>
          <p:cNvPr id="29" name="TextBox 28"/>
          <p:cNvSpPr txBox="1"/>
          <p:nvPr/>
        </p:nvSpPr>
        <p:spPr>
          <a:xfrm>
            <a:off x="1709528" y="3293151"/>
            <a:ext cx="4558747" cy="923330"/>
          </a:xfrm>
          <a:prstGeom prst="rect">
            <a:avLst/>
          </a:prstGeom>
          <a:noFill/>
        </p:spPr>
        <p:txBody>
          <a:bodyPr wrap="square" rtlCol="0">
            <a:spAutoFit/>
          </a:bodyPr>
          <a:lstStyle/>
          <a:p>
            <a:r>
              <a:rPr lang="en-US" b="1" dirty="0" smtClean="0">
                <a:solidFill>
                  <a:schemeClr val="bg1"/>
                </a:solidFill>
                <a:sym typeface="Symbol"/>
              </a:rPr>
              <a:t>invariant</a:t>
            </a:r>
            <a:r>
              <a:rPr lang="en-US" dirty="0" smtClean="0">
                <a:solidFill>
                  <a:schemeClr val="bg1"/>
                </a:solidFill>
                <a:sym typeface="Symbol"/>
              </a:rPr>
              <a:t>(</a:t>
            </a:r>
            <a:r>
              <a:rPr lang="en-US" i="1" dirty="0" smtClean="0">
                <a:solidFill>
                  <a:schemeClr val="bg1"/>
                </a:solidFill>
                <a:sym typeface="Symbol"/>
              </a:rPr>
              <a:t>head</a:t>
            </a:r>
            <a:r>
              <a:rPr lang="en-US" dirty="0" smtClean="0">
                <a:solidFill>
                  <a:schemeClr val="bg1"/>
                </a:solidFill>
                <a:sym typeface="Symbol"/>
              </a:rPr>
              <a:t>) where</a:t>
            </a:r>
          </a:p>
          <a:p>
            <a:r>
              <a:rPr lang="en-US" dirty="0" smtClean="0">
                <a:solidFill>
                  <a:schemeClr val="bg1"/>
                </a:solidFill>
                <a:sym typeface="Symbol"/>
              </a:rPr>
              <a:t>      </a:t>
            </a:r>
            <a:r>
              <a:rPr lang="en-US" b="1" dirty="0" smtClean="0">
                <a:solidFill>
                  <a:schemeClr val="bg1"/>
                </a:solidFill>
                <a:sym typeface="Symbol"/>
              </a:rPr>
              <a:t>invariant</a:t>
            </a:r>
            <a:r>
              <a:rPr lang="en-US" dirty="0" smtClean="0">
                <a:solidFill>
                  <a:schemeClr val="bg1"/>
                </a:solidFill>
                <a:sym typeface="Symbol"/>
              </a:rPr>
              <a:t>(x) = </a:t>
            </a:r>
          </a:p>
          <a:p>
            <a:r>
              <a:rPr lang="en-US" dirty="0" smtClean="0">
                <a:solidFill>
                  <a:schemeClr val="bg1"/>
                </a:solidFill>
                <a:sym typeface="Symbol"/>
              </a:rPr>
              <a:t>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invariant</a:t>
            </a:r>
            <a:r>
              <a:rPr lang="en-US" dirty="0" smtClean="0">
                <a:solidFill>
                  <a:schemeClr val="bg1"/>
                </a:solidFill>
                <a:sym typeface="Symbol"/>
              </a:rPr>
              <a:t>(</a:t>
            </a:r>
            <a:r>
              <a:rPr lang="en-US" b="1" i="1" dirty="0" smtClean="0">
                <a:solidFill>
                  <a:schemeClr val="accent5">
                    <a:lumMod val="50000"/>
                  </a:schemeClr>
                </a:solidFill>
                <a:sym typeface="Symbol"/>
              </a:rPr>
              <a:t>f</a:t>
            </a:r>
            <a:r>
              <a:rPr lang="en-US" dirty="0" smtClean="0">
                <a:solidFill>
                  <a:schemeClr val="bg1"/>
                </a:solidFill>
                <a:sym typeface="Symbol"/>
              </a:rPr>
              <a:t>(x)))</a:t>
            </a:r>
            <a:endParaRPr lang="en-US" dirty="0" smtClean="0">
              <a:solidFill>
                <a:schemeClr val="bg1"/>
              </a:solidFill>
            </a:endParaRPr>
          </a:p>
        </p:txBody>
      </p:sp>
      <p:sp>
        <p:nvSpPr>
          <p:cNvPr id="30" name="TextBox 29"/>
          <p:cNvSpPr txBox="1"/>
          <p:nvPr/>
        </p:nvSpPr>
        <p:spPr>
          <a:xfrm>
            <a:off x="1729408" y="4479229"/>
            <a:ext cx="6288158" cy="369332"/>
          </a:xfrm>
          <a:prstGeom prst="rect">
            <a:avLst/>
          </a:prstGeom>
          <a:noFill/>
        </p:spPr>
        <p:txBody>
          <a:bodyPr wrap="square" rtlCol="0">
            <a:spAutoFit/>
          </a:bodyPr>
          <a:lstStyle/>
          <a:p>
            <a:r>
              <a:rPr lang="en-US" b="1" dirty="0" smtClean="0">
                <a:solidFill>
                  <a:schemeClr val="bg1"/>
                </a:solidFill>
                <a:sym typeface="Symbol"/>
              </a:rPr>
              <a:t>LFP Inv</a:t>
            </a:r>
            <a:r>
              <a:rPr lang="en-US" dirty="0" smtClean="0">
                <a:solidFill>
                  <a:schemeClr val="bg1"/>
                </a:solidFill>
                <a:sym typeface="Symbol"/>
              </a:rPr>
              <a:t> , x. [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t>
            </a:r>
            <a:r>
              <a:rPr lang="en-US" i="1" dirty="0" smtClean="0">
                <a:solidFill>
                  <a:schemeClr val="bg1"/>
                </a:solidFill>
                <a:sym typeface="Symbol"/>
              </a:rPr>
              <a:t>(</a:t>
            </a:r>
            <a:r>
              <a:rPr lang="en-US" b="1" i="1" dirty="0" smtClean="0">
                <a:solidFill>
                  <a:schemeClr val="accent5">
                    <a:lumMod val="50000"/>
                  </a:schemeClr>
                </a:solidFill>
                <a:sym typeface="Symbol"/>
              </a:rPr>
              <a:t>f</a:t>
            </a:r>
            <a:r>
              <a:rPr lang="en-US" i="1" dirty="0" smtClean="0">
                <a:solidFill>
                  <a:schemeClr val="bg1"/>
                </a:solidFill>
                <a:sym typeface="Symbol"/>
              </a:rPr>
              <a:t>(</a:t>
            </a:r>
            <a:r>
              <a:rPr lang="en-US" dirty="0" smtClean="0">
                <a:solidFill>
                  <a:schemeClr val="bg1"/>
                </a:solidFill>
                <a:sym typeface="Symbol"/>
              </a:rPr>
              <a:t>x))) ] (</a:t>
            </a:r>
            <a:r>
              <a:rPr lang="en-US" i="1" dirty="0" smtClean="0">
                <a:solidFill>
                  <a:schemeClr val="bg1"/>
                </a:solidFill>
                <a:sym typeface="Symbol"/>
              </a:rPr>
              <a:t>head</a:t>
            </a:r>
            <a:r>
              <a:rPr lang="en-US" dirty="0" smtClean="0">
                <a:solidFill>
                  <a:schemeClr val="bg1"/>
                </a:solidFill>
                <a:sym typeface="Symbol"/>
              </a:rPr>
              <a:t>)            </a:t>
            </a:r>
            <a:endParaRPr lang="en-US" dirty="0" smtClean="0">
              <a:solidFill>
                <a:schemeClr val="bg1"/>
              </a:solidFill>
            </a:endParaRPr>
          </a:p>
        </p:txBody>
      </p:sp>
      <p:sp>
        <p:nvSpPr>
          <p:cNvPr id="31" name="TextBox 30"/>
          <p:cNvSpPr txBox="1"/>
          <p:nvPr/>
        </p:nvSpPr>
        <p:spPr>
          <a:xfrm>
            <a:off x="1689651" y="5128585"/>
            <a:ext cx="6221897" cy="369332"/>
          </a:xfrm>
          <a:prstGeom prst="rect">
            <a:avLst/>
          </a:prstGeom>
          <a:noFill/>
        </p:spPr>
        <p:txBody>
          <a:bodyPr wrap="square" rtlCol="0">
            <a:spAutoFit/>
          </a:bodyPr>
          <a:lstStyle/>
          <a:p>
            <a:r>
              <a:rPr lang="en-US" b="1" dirty="0" smtClean="0">
                <a:solidFill>
                  <a:schemeClr val="bg1"/>
                </a:solidFill>
                <a:sym typeface="Symbol"/>
              </a:rPr>
              <a:t> Inv</a:t>
            </a:r>
            <a:r>
              <a:rPr lang="en-US" dirty="0" smtClean="0">
                <a:solidFill>
                  <a:schemeClr val="bg1"/>
                </a:solidFill>
                <a:sym typeface="Symbol"/>
              </a:rPr>
              <a:t>  x [ x = </a:t>
            </a:r>
            <a:r>
              <a:rPr lang="en-US" i="1" dirty="0" err="1" smtClean="0">
                <a:solidFill>
                  <a:schemeClr val="bg1"/>
                </a:solidFill>
                <a:sym typeface="Symbol"/>
              </a:rPr>
              <a:t>curr</a:t>
            </a:r>
            <a:r>
              <a:rPr lang="en-US" i="1" dirty="0" smtClean="0">
                <a:solidFill>
                  <a:schemeClr val="bg1"/>
                </a:solidFill>
                <a:sym typeface="Symbol"/>
              </a:rPr>
              <a:t> </a:t>
            </a:r>
            <a:r>
              <a:rPr lang="en-US" dirty="0" smtClean="0">
                <a:solidFill>
                  <a:schemeClr val="bg1"/>
                </a:solidFill>
                <a:sym typeface="Symbol"/>
              </a:rPr>
              <a:t> (data(x)  </a:t>
            </a:r>
            <a:r>
              <a:rPr lang="en-US" b="1" dirty="0" smtClean="0">
                <a:solidFill>
                  <a:schemeClr val="bg1"/>
                </a:solidFill>
                <a:sym typeface="Symbol"/>
              </a:rPr>
              <a:t>Inv</a:t>
            </a:r>
            <a:r>
              <a:rPr lang="en-US" dirty="0" smtClean="0">
                <a:solidFill>
                  <a:schemeClr val="bg1"/>
                </a:solidFill>
                <a:sym typeface="Symbol"/>
              </a:rPr>
              <a:t>(</a:t>
            </a:r>
            <a:r>
              <a:rPr lang="en-US" b="1" i="1" dirty="0" smtClean="0">
                <a:solidFill>
                  <a:schemeClr val="accent5">
                    <a:lumMod val="50000"/>
                  </a:schemeClr>
                </a:solidFill>
                <a:sym typeface="Symbol"/>
              </a:rPr>
              <a:t>f</a:t>
            </a:r>
            <a:r>
              <a:rPr lang="en-US" dirty="0" smtClean="0">
                <a:solidFill>
                  <a:schemeClr val="bg1"/>
                </a:solidFill>
                <a:sym typeface="Symbol"/>
              </a:rPr>
              <a:t>(x))) ] (</a:t>
            </a:r>
            <a:r>
              <a:rPr lang="en-US" i="1" dirty="0" smtClean="0">
                <a:solidFill>
                  <a:schemeClr val="bg1"/>
                </a:solidFill>
                <a:sym typeface="Symbol"/>
              </a:rPr>
              <a:t>head</a:t>
            </a:r>
            <a:r>
              <a:rPr lang="en-US" dirty="0" smtClean="0">
                <a:solidFill>
                  <a:schemeClr val="bg1"/>
                </a:solidFill>
                <a:sym typeface="Symbol"/>
              </a:rPr>
              <a:t>)            </a:t>
            </a:r>
            <a:endParaRPr lang="en-US" dirty="0" smtClean="0">
              <a:solidFill>
                <a:schemeClr val="bg1"/>
              </a:solidFill>
            </a:endParaRPr>
          </a:p>
        </p:txBody>
      </p:sp>
      <p:sp>
        <p:nvSpPr>
          <p:cNvPr id="32" name="TextBox 31"/>
          <p:cNvSpPr txBox="1"/>
          <p:nvPr/>
        </p:nvSpPr>
        <p:spPr>
          <a:xfrm>
            <a:off x="1036320" y="5952076"/>
            <a:ext cx="7831503" cy="400110"/>
          </a:xfrm>
          <a:prstGeom prst="rect">
            <a:avLst/>
          </a:prstGeom>
          <a:noFill/>
        </p:spPr>
        <p:txBody>
          <a:bodyPr wrap="square" rtlCol="0">
            <a:spAutoFit/>
          </a:bodyPr>
          <a:lstStyle/>
          <a:p>
            <a:r>
              <a:rPr lang="en-US" sz="2000" b="1" dirty="0" smtClean="0">
                <a:solidFill>
                  <a:schemeClr val="bg1"/>
                </a:solidFill>
                <a:sym typeface="Symbol"/>
              </a:rPr>
              <a:t>What are practical ways of reasoning with such fixed-points?</a:t>
            </a:r>
            <a:endParaRPr lang="en-US" sz="20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bwMode="auto">
          <a:xfrm>
            <a:off x="6553199" y="5838363"/>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8123583" y="5751444"/>
            <a:ext cx="269626" cy="461665"/>
          </a:xfrm>
          <a:prstGeom prst="rect">
            <a:avLst/>
          </a:prstGeom>
          <a:noFill/>
        </p:spPr>
        <p:txBody>
          <a:bodyPr wrap="none" rtlCol="0">
            <a:spAutoFit/>
          </a:bodyPr>
          <a:lstStyle/>
          <a:p>
            <a:r>
              <a:rPr lang="en-US" sz="2400" i="1" dirty="0" smtClean="0">
                <a:solidFill>
                  <a:schemeClr val="bg1"/>
                </a:solidFill>
              </a:rPr>
              <a:t>f</a:t>
            </a:r>
          </a:p>
        </p:txBody>
      </p:sp>
      <p:sp>
        <p:nvSpPr>
          <p:cNvPr id="9" name="TextBox 8"/>
          <p:cNvSpPr txBox="1"/>
          <p:nvPr/>
        </p:nvSpPr>
        <p:spPr>
          <a:xfrm>
            <a:off x="8090448" y="6182140"/>
            <a:ext cx="407484" cy="461665"/>
          </a:xfrm>
          <a:prstGeom prst="rect">
            <a:avLst/>
          </a:prstGeom>
          <a:noFill/>
        </p:spPr>
        <p:txBody>
          <a:bodyPr wrap="none" rtlCol="0">
            <a:spAutoFit/>
          </a:bodyPr>
          <a:lstStyle/>
          <a:p>
            <a:r>
              <a:rPr lang="en-US" sz="2400" i="1" dirty="0" smtClean="0">
                <a:solidFill>
                  <a:schemeClr val="bg1"/>
                </a:solidFill>
              </a:rPr>
              <a:t>w</a:t>
            </a:r>
          </a:p>
        </p:txBody>
      </p:sp>
      <p:sp>
        <p:nvSpPr>
          <p:cNvPr id="10" name="TextBox 9"/>
          <p:cNvSpPr txBox="1"/>
          <p:nvPr/>
        </p:nvSpPr>
        <p:spPr>
          <a:xfrm>
            <a:off x="6533321" y="6268278"/>
            <a:ext cx="1351652" cy="369332"/>
          </a:xfrm>
          <a:prstGeom prst="rect">
            <a:avLst/>
          </a:prstGeom>
          <a:noFill/>
        </p:spPr>
        <p:txBody>
          <a:bodyPr wrap="none" rtlCol="0">
            <a:spAutoFit/>
          </a:bodyPr>
          <a:lstStyle/>
          <a:p>
            <a:r>
              <a:rPr lang="en-US" dirty="0" smtClean="0">
                <a:solidFill>
                  <a:schemeClr val="bg1"/>
                </a:solidFill>
              </a:rPr>
              <a:t>[Nelson 80]</a:t>
            </a:r>
          </a:p>
        </p:txBody>
      </p:sp>
      <p:sp>
        <p:nvSpPr>
          <p:cNvPr id="35" name="Title 34"/>
          <p:cNvSpPr>
            <a:spLocks noGrp="1"/>
          </p:cNvSpPr>
          <p:nvPr>
            <p:ph type="title"/>
          </p:nvPr>
        </p:nvSpPr>
        <p:spPr/>
        <p:txBody>
          <a:bodyPr/>
          <a:lstStyle/>
          <a:p>
            <a:r>
              <a:rPr lang="en-US" dirty="0" smtClean="0"/>
              <a:t>Some solutions</a:t>
            </a:r>
            <a:endParaRPr lang="en-US" dirty="0"/>
          </a:p>
        </p:txBody>
      </p:sp>
      <p:sp>
        <p:nvSpPr>
          <p:cNvPr id="61" name="Flowchart: Connector 60"/>
          <p:cNvSpPr/>
          <p:nvPr/>
        </p:nvSpPr>
        <p:spPr bwMode="auto">
          <a:xfrm>
            <a:off x="3850634" y="36045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Flowchart: Connector 8"/>
          <p:cNvSpPr/>
          <p:nvPr/>
        </p:nvSpPr>
        <p:spPr bwMode="auto">
          <a:xfrm>
            <a:off x="4738517" y="35780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Right Arrow 63"/>
          <p:cNvSpPr/>
          <p:nvPr/>
        </p:nvSpPr>
        <p:spPr bwMode="auto">
          <a:xfrm>
            <a:off x="4314468" y="376360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Flowchart: Connector 56"/>
          <p:cNvSpPr/>
          <p:nvPr/>
        </p:nvSpPr>
        <p:spPr bwMode="auto">
          <a:xfrm>
            <a:off x="2916353" y="361119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a:t>
            </a:r>
          </a:p>
        </p:txBody>
      </p:sp>
      <p:sp>
        <p:nvSpPr>
          <p:cNvPr id="67" name="Right Arrow 66"/>
          <p:cNvSpPr/>
          <p:nvPr/>
        </p:nvSpPr>
        <p:spPr bwMode="auto">
          <a:xfrm>
            <a:off x="3406694" y="375698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5208990" y="374372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Flowchart: Connector 8"/>
          <p:cNvSpPr/>
          <p:nvPr/>
        </p:nvSpPr>
        <p:spPr bwMode="auto">
          <a:xfrm>
            <a:off x="5659543" y="361120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p>
        </p:txBody>
      </p:sp>
      <p:sp>
        <p:nvSpPr>
          <p:cNvPr id="74" name="Flowchart: Connector 8"/>
          <p:cNvSpPr/>
          <p:nvPr/>
        </p:nvSpPr>
        <p:spPr bwMode="auto">
          <a:xfrm>
            <a:off x="6560691" y="357144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ight Arrow 74"/>
          <p:cNvSpPr/>
          <p:nvPr/>
        </p:nvSpPr>
        <p:spPr bwMode="auto">
          <a:xfrm>
            <a:off x="6136642" y="375698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7" name="Flowchart: Connector 8"/>
          <p:cNvSpPr/>
          <p:nvPr/>
        </p:nvSpPr>
        <p:spPr bwMode="auto">
          <a:xfrm>
            <a:off x="7481717" y="360457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a:t>
            </a:r>
          </a:p>
        </p:txBody>
      </p:sp>
      <p:sp>
        <p:nvSpPr>
          <p:cNvPr id="79" name="TextBox 78"/>
          <p:cNvSpPr txBox="1"/>
          <p:nvPr/>
        </p:nvSpPr>
        <p:spPr>
          <a:xfrm>
            <a:off x="3459702" y="3942510"/>
            <a:ext cx="248786" cy="369332"/>
          </a:xfrm>
          <a:prstGeom prst="rect">
            <a:avLst/>
          </a:prstGeom>
          <a:noFill/>
        </p:spPr>
        <p:txBody>
          <a:bodyPr wrap="none" rtlCol="0">
            <a:spAutoFit/>
          </a:bodyPr>
          <a:lstStyle/>
          <a:p>
            <a:r>
              <a:rPr lang="en-US" i="1" dirty="0" smtClean="0">
                <a:solidFill>
                  <a:schemeClr val="bg1"/>
                </a:solidFill>
              </a:rPr>
              <a:t>f</a:t>
            </a:r>
          </a:p>
        </p:txBody>
      </p:sp>
      <p:sp>
        <p:nvSpPr>
          <p:cNvPr id="80" name="TextBox 79"/>
          <p:cNvSpPr txBox="1"/>
          <p:nvPr/>
        </p:nvSpPr>
        <p:spPr>
          <a:xfrm>
            <a:off x="4367475" y="3949137"/>
            <a:ext cx="248786" cy="369332"/>
          </a:xfrm>
          <a:prstGeom prst="rect">
            <a:avLst/>
          </a:prstGeom>
          <a:noFill/>
        </p:spPr>
        <p:txBody>
          <a:bodyPr wrap="none" rtlCol="0">
            <a:spAutoFit/>
          </a:bodyPr>
          <a:lstStyle/>
          <a:p>
            <a:r>
              <a:rPr lang="en-US" i="1" dirty="0" smtClean="0">
                <a:solidFill>
                  <a:schemeClr val="bg1"/>
                </a:solidFill>
              </a:rPr>
              <a:t>f</a:t>
            </a:r>
          </a:p>
        </p:txBody>
      </p:sp>
      <p:sp>
        <p:nvSpPr>
          <p:cNvPr id="81" name="TextBox 80"/>
          <p:cNvSpPr txBox="1"/>
          <p:nvPr/>
        </p:nvSpPr>
        <p:spPr>
          <a:xfrm>
            <a:off x="5268624" y="3949137"/>
            <a:ext cx="248786" cy="369332"/>
          </a:xfrm>
          <a:prstGeom prst="rect">
            <a:avLst/>
          </a:prstGeom>
          <a:noFill/>
        </p:spPr>
        <p:txBody>
          <a:bodyPr wrap="none" rtlCol="0">
            <a:spAutoFit/>
          </a:bodyPr>
          <a:lstStyle/>
          <a:p>
            <a:r>
              <a:rPr lang="en-US" i="1" dirty="0" smtClean="0">
                <a:solidFill>
                  <a:schemeClr val="bg1"/>
                </a:solidFill>
              </a:rPr>
              <a:t>f</a:t>
            </a:r>
          </a:p>
        </p:txBody>
      </p:sp>
      <p:sp>
        <p:nvSpPr>
          <p:cNvPr id="82" name="TextBox 81"/>
          <p:cNvSpPr txBox="1"/>
          <p:nvPr/>
        </p:nvSpPr>
        <p:spPr>
          <a:xfrm>
            <a:off x="6236032" y="3935884"/>
            <a:ext cx="248786" cy="369332"/>
          </a:xfrm>
          <a:prstGeom prst="rect">
            <a:avLst/>
          </a:prstGeom>
          <a:noFill/>
        </p:spPr>
        <p:txBody>
          <a:bodyPr wrap="none" rtlCol="0">
            <a:spAutoFit/>
          </a:bodyPr>
          <a:lstStyle/>
          <a:p>
            <a:r>
              <a:rPr lang="en-US" i="1" dirty="0" smtClean="0">
                <a:solidFill>
                  <a:schemeClr val="bg1"/>
                </a:solidFill>
              </a:rPr>
              <a:t>f</a:t>
            </a:r>
          </a:p>
        </p:txBody>
      </p:sp>
      <p:sp>
        <p:nvSpPr>
          <p:cNvPr id="83" name="TextBox 82"/>
          <p:cNvSpPr txBox="1"/>
          <p:nvPr/>
        </p:nvSpPr>
        <p:spPr>
          <a:xfrm>
            <a:off x="5811963" y="2690180"/>
            <a:ext cx="248786" cy="369332"/>
          </a:xfrm>
          <a:prstGeom prst="rect">
            <a:avLst/>
          </a:prstGeom>
          <a:noFill/>
        </p:spPr>
        <p:txBody>
          <a:bodyPr wrap="none" rtlCol="0">
            <a:spAutoFit/>
          </a:bodyPr>
          <a:lstStyle/>
          <a:p>
            <a:r>
              <a:rPr lang="en-US" i="1" dirty="0" smtClean="0">
                <a:solidFill>
                  <a:schemeClr val="bg1"/>
                </a:solidFill>
              </a:rPr>
              <a:t>f</a:t>
            </a:r>
          </a:p>
        </p:txBody>
      </p:sp>
      <p:sp>
        <p:nvSpPr>
          <p:cNvPr id="84" name="Curved Up Arrow 83"/>
          <p:cNvSpPr/>
          <p:nvPr/>
        </p:nvSpPr>
        <p:spPr bwMode="auto">
          <a:xfrm rot="10800000">
            <a:off x="4876800" y="3114261"/>
            <a:ext cx="1912015" cy="46220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5" name="Curved Up Arrow 84"/>
          <p:cNvSpPr/>
          <p:nvPr/>
        </p:nvSpPr>
        <p:spPr bwMode="auto">
          <a:xfrm rot="10800000">
            <a:off x="5824331" y="3147392"/>
            <a:ext cx="1912015" cy="462202"/>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6" name="TextBox 85"/>
          <p:cNvSpPr txBox="1"/>
          <p:nvPr/>
        </p:nvSpPr>
        <p:spPr>
          <a:xfrm>
            <a:off x="6785998" y="2736563"/>
            <a:ext cx="248786" cy="369332"/>
          </a:xfrm>
          <a:prstGeom prst="rect">
            <a:avLst/>
          </a:prstGeom>
          <a:noFill/>
        </p:spPr>
        <p:txBody>
          <a:bodyPr wrap="none" rtlCol="0">
            <a:spAutoFit/>
          </a:bodyPr>
          <a:lstStyle/>
          <a:p>
            <a:r>
              <a:rPr lang="en-US" i="1" dirty="0" smtClean="0">
                <a:solidFill>
                  <a:schemeClr val="bg1"/>
                </a:solidFill>
              </a:rPr>
              <a:t>f</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Some solutions</a:t>
            </a:r>
            <a:endParaRPr lang="en-US" dirty="0"/>
          </a:p>
        </p:txBody>
      </p:sp>
      <p:sp>
        <p:nvSpPr>
          <p:cNvPr id="61" name="Flowchart: Connector 60"/>
          <p:cNvSpPr/>
          <p:nvPr/>
        </p:nvSpPr>
        <p:spPr bwMode="auto">
          <a:xfrm>
            <a:off x="3850634" y="36045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Flowchart: Connector 8"/>
          <p:cNvSpPr/>
          <p:nvPr/>
        </p:nvSpPr>
        <p:spPr bwMode="auto">
          <a:xfrm>
            <a:off x="4738517" y="35780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Right Arrow 63"/>
          <p:cNvSpPr/>
          <p:nvPr/>
        </p:nvSpPr>
        <p:spPr bwMode="auto">
          <a:xfrm>
            <a:off x="4314468" y="376360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Flowchart: Connector 56"/>
          <p:cNvSpPr/>
          <p:nvPr/>
        </p:nvSpPr>
        <p:spPr bwMode="auto">
          <a:xfrm>
            <a:off x="2916353" y="361119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u</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ight Arrow 66"/>
          <p:cNvSpPr/>
          <p:nvPr/>
        </p:nvSpPr>
        <p:spPr bwMode="auto">
          <a:xfrm>
            <a:off x="3406694" y="375698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5208990" y="374372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Flowchart: Connector 8"/>
          <p:cNvSpPr/>
          <p:nvPr/>
        </p:nvSpPr>
        <p:spPr bwMode="auto">
          <a:xfrm>
            <a:off x="5659543" y="361120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4" name="Flowchart: Connector 8"/>
          <p:cNvSpPr/>
          <p:nvPr/>
        </p:nvSpPr>
        <p:spPr bwMode="auto">
          <a:xfrm>
            <a:off x="6560691" y="357144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ight Arrow 74"/>
          <p:cNvSpPr/>
          <p:nvPr/>
        </p:nvSpPr>
        <p:spPr bwMode="auto">
          <a:xfrm>
            <a:off x="6136642" y="375698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6" name="Right Arrow 75"/>
          <p:cNvSpPr/>
          <p:nvPr/>
        </p:nvSpPr>
        <p:spPr bwMode="auto">
          <a:xfrm>
            <a:off x="7031164" y="3737103"/>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7" name="Flowchart: Connector 8"/>
          <p:cNvSpPr/>
          <p:nvPr/>
        </p:nvSpPr>
        <p:spPr bwMode="auto">
          <a:xfrm>
            <a:off x="7481717" y="3604578"/>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w</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9" name="TextBox 78"/>
          <p:cNvSpPr txBox="1"/>
          <p:nvPr/>
        </p:nvSpPr>
        <p:spPr>
          <a:xfrm>
            <a:off x="3459702" y="3942510"/>
            <a:ext cx="248786" cy="369332"/>
          </a:xfrm>
          <a:prstGeom prst="rect">
            <a:avLst/>
          </a:prstGeom>
          <a:noFill/>
        </p:spPr>
        <p:txBody>
          <a:bodyPr wrap="none" rtlCol="0">
            <a:spAutoFit/>
          </a:bodyPr>
          <a:lstStyle/>
          <a:p>
            <a:r>
              <a:rPr lang="en-US" i="1" dirty="0" smtClean="0">
                <a:solidFill>
                  <a:schemeClr val="bg1"/>
                </a:solidFill>
              </a:rPr>
              <a:t>f</a:t>
            </a:r>
          </a:p>
        </p:txBody>
      </p:sp>
      <p:sp>
        <p:nvSpPr>
          <p:cNvPr id="80" name="TextBox 79"/>
          <p:cNvSpPr txBox="1"/>
          <p:nvPr/>
        </p:nvSpPr>
        <p:spPr>
          <a:xfrm>
            <a:off x="4367475" y="3949137"/>
            <a:ext cx="248786" cy="369332"/>
          </a:xfrm>
          <a:prstGeom prst="rect">
            <a:avLst/>
          </a:prstGeom>
          <a:noFill/>
        </p:spPr>
        <p:txBody>
          <a:bodyPr wrap="none" rtlCol="0">
            <a:spAutoFit/>
          </a:bodyPr>
          <a:lstStyle/>
          <a:p>
            <a:r>
              <a:rPr lang="en-US" i="1" dirty="0" smtClean="0">
                <a:solidFill>
                  <a:schemeClr val="bg1"/>
                </a:solidFill>
              </a:rPr>
              <a:t>f</a:t>
            </a:r>
          </a:p>
        </p:txBody>
      </p:sp>
      <p:sp>
        <p:nvSpPr>
          <p:cNvPr id="81" name="TextBox 80"/>
          <p:cNvSpPr txBox="1"/>
          <p:nvPr/>
        </p:nvSpPr>
        <p:spPr>
          <a:xfrm>
            <a:off x="5268624" y="3949137"/>
            <a:ext cx="248786" cy="369332"/>
          </a:xfrm>
          <a:prstGeom prst="rect">
            <a:avLst/>
          </a:prstGeom>
          <a:noFill/>
        </p:spPr>
        <p:txBody>
          <a:bodyPr wrap="none" rtlCol="0">
            <a:spAutoFit/>
          </a:bodyPr>
          <a:lstStyle/>
          <a:p>
            <a:r>
              <a:rPr lang="en-US" i="1" dirty="0" smtClean="0">
                <a:solidFill>
                  <a:schemeClr val="bg1"/>
                </a:solidFill>
              </a:rPr>
              <a:t>f</a:t>
            </a:r>
          </a:p>
        </p:txBody>
      </p:sp>
      <p:sp>
        <p:nvSpPr>
          <p:cNvPr id="82" name="TextBox 81"/>
          <p:cNvSpPr txBox="1"/>
          <p:nvPr/>
        </p:nvSpPr>
        <p:spPr>
          <a:xfrm>
            <a:off x="6236032" y="3935884"/>
            <a:ext cx="248786" cy="369332"/>
          </a:xfrm>
          <a:prstGeom prst="rect">
            <a:avLst/>
          </a:prstGeom>
          <a:noFill/>
        </p:spPr>
        <p:txBody>
          <a:bodyPr wrap="none" rtlCol="0">
            <a:spAutoFit/>
          </a:bodyPr>
          <a:lstStyle/>
          <a:p>
            <a:r>
              <a:rPr lang="en-US" i="1" dirty="0" smtClean="0">
                <a:solidFill>
                  <a:schemeClr val="bg1"/>
                </a:solidFill>
              </a:rPr>
              <a:t>f</a:t>
            </a:r>
          </a:p>
        </p:txBody>
      </p:sp>
      <p:sp>
        <p:nvSpPr>
          <p:cNvPr id="83" name="TextBox 82"/>
          <p:cNvSpPr txBox="1"/>
          <p:nvPr/>
        </p:nvSpPr>
        <p:spPr>
          <a:xfrm>
            <a:off x="7097424" y="3935885"/>
            <a:ext cx="248786" cy="369332"/>
          </a:xfrm>
          <a:prstGeom prst="rect">
            <a:avLst/>
          </a:prstGeom>
          <a:noFill/>
        </p:spPr>
        <p:txBody>
          <a:bodyPr wrap="none" rtlCol="0">
            <a:spAutoFit/>
          </a:bodyPr>
          <a:lstStyle/>
          <a:p>
            <a:r>
              <a:rPr lang="en-US" i="1" dirty="0" smtClean="0">
                <a:solidFill>
                  <a:schemeClr val="bg1"/>
                </a:solidFill>
              </a:rPr>
              <a:t>f</a:t>
            </a:r>
          </a:p>
        </p:txBody>
      </p:sp>
      <p:sp>
        <p:nvSpPr>
          <p:cNvPr id="23" name="Flowchart: Process 22"/>
          <p:cNvSpPr/>
          <p:nvPr/>
        </p:nvSpPr>
        <p:spPr bwMode="auto">
          <a:xfrm>
            <a:off x="6513443" y="5745599"/>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4" name="Flowchart: Process 23"/>
          <p:cNvSpPr/>
          <p:nvPr/>
        </p:nvSpPr>
        <p:spPr bwMode="auto">
          <a:xfrm>
            <a:off x="3591339" y="5751434"/>
            <a:ext cx="176253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latin typeface="Segoe" pitchFamily="34" charset="0"/>
              </a:rPr>
              <a:t>b</a:t>
            </a:r>
            <a:r>
              <a:rPr kumimoji="0" lang="en-US" sz="2000" b="0" i="0" u="none" strike="noStrike" cap="none" normalizeH="0" baseline="0" dirty="0" err="1" smtClean="0">
                <a:solidFill>
                  <a:schemeClr val="bg1"/>
                </a:solidFill>
                <a:latin typeface="Segoe" pitchFamily="34" charset="0"/>
              </a:rPr>
              <a:t>twn</a:t>
            </a:r>
            <a:r>
              <a:rPr kumimoji="0" lang="en-US" sz="2000" b="0" i="0" u="none" strike="noStrike" cap="none" normalizeH="0" baseline="-25000" dirty="0" err="1" smtClean="0">
                <a:solidFill>
                  <a:schemeClr val="bg1"/>
                </a:solidFill>
                <a:latin typeface="Segoe" pitchFamily="34" charset="0"/>
              </a:rPr>
              <a:t>f</a:t>
            </a:r>
            <a:r>
              <a:rPr kumimoji="0" lang="en-US" sz="2000" b="0" i="0" u="none" strike="noStrike" cap="none" normalizeH="0" baseline="0" dirty="0" smtClean="0">
                <a:solidFill>
                  <a:schemeClr val="bg1"/>
                </a:solidFill>
                <a:latin typeface="Segoe" pitchFamily="34" charset="0"/>
              </a:rPr>
              <a:t>(</a:t>
            </a:r>
            <a:r>
              <a:rPr kumimoji="0" lang="en-US" sz="2000" b="0" i="0" u="none" strike="noStrike" cap="none" normalizeH="0" baseline="0" dirty="0" err="1" smtClean="0">
                <a:solidFill>
                  <a:schemeClr val="bg1"/>
                </a:solidFill>
                <a:latin typeface="Segoe" pitchFamily="34" charset="0"/>
              </a:rPr>
              <a:t>u,v,w</a:t>
            </a:r>
            <a:r>
              <a:rPr kumimoji="0" lang="en-US" sz="2000" b="0" i="0" u="none" strike="noStrike" cap="none" normalizeH="0" baseline="0" dirty="0" smtClean="0">
                <a:solidFill>
                  <a:schemeClr val="bg1"/>
                </a:solidFill>
                <a:latin typeface="Segoe" pitchFamily="34" charset="0"/>
              </a:rPr>
              <a:t>)</a:t>
            </a:r>
          </a:p>
          <a:p>
            <a:pPr marL="0" marR="0" indent="0" algn="r" defTabSz="1096963"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Segoe" pitchFamily="34" charset="0"/>
              </a:rPr>
              <a:t>[Rakamarić07+]</a:t>
            </a:r>
            <a:endParaRPr kumimoji="0" lang="en-US" sz="1600" b="0" i="0" u="none" strike="noStrike" cap="none" normalizeH="0" baseline="0" dirty="0" smtClean="0">
              <a:solidFill>
                <a:schemeClr val="bg1"/>
              </a:solidFill>
              <a:latin typeface="Segoe" pitchFamily="34" charset="0"/>
            </a:endParaRPr>
          </a:p>
        </p:txBody>
      </p:sp>
      <p:sp>
        <p:nvSpPr>
          <p:cNvPr id="25" name="TextBox 24"/>
          <p:cNvSpPr txBox="1"/>
          <p:nvPr/>
        </p:nvSpPr>
        <p:spPr>
          <a:xfrm>
            <a:off x="8083827" y="5658680"/>
            <a:ext cx="269626" cy="461665"/>
          </a:xfrm>
          <a:prstGeom prst="rect">
            <a:avLst/>
          </a:prstGeom>
          <a:noFill/>
        </p:spPr>
        <p:txBody>
          <a:bodyPr wrap="none" rtlCol="0">
            <a:spAutoFit/>
          </a:bodyPr>
          <a:lstStyle/>
          <a:p>
            <a:r>
              <a:rPr lang="en-US" sz="2400" i="1" dirty="0" smtClean="0">
                <a:solidFill>
                  <a:schemeClr val="bg1"/>
                </a:solidFill>
              </a:rPr>
              <a:t>f</a:t>
            </a:r>
          </a:p>
        </p:txBody>
      </p:sp>
      <p:sp>
        <p:nvSpPr>
          <p:cNvPr id="26" name="TextBox 25"/>
          <p:cNvSpPr txBox="1"/>
          <p:nvPr/>
        </p:nvSpPr>
        <p:spPr>
          <a:xfrm>
            <a:off x="8050692" y="6089376"/>
            <a:ext cx="407484" cy="461665"/>
          </a:xfrm>
          <a:prstGeom prst="rect">
            <a:avLst/>
          </a:prstGeom>
          <a:noFill/>
        </p:spPr>
        <p:txBody>
          <a:bodyPr wrap="none" rtlCol="0">
            <a:spAutoFit/>
          </a:bodyPr>
          <a:lstStyle/>
          <a:p>
            <a:r>
              <a:rPr lang="en-US" sz="2400" i="1" dirty="0" smtClean="0">
                <a:solidFill>
                  <a:schemeClr val="bg1"/>
                </a:solidFill>
              </a:rPr>
              <a:t>w</a:t>
            </a:r>
          </a:p>
        </p:txBody>
      </p:sp>
      <p:sp>
        <p:nvSpPr>
          <p:cNvPr id="27" name="TextBox 26"/>
          <p:cNvSpPr txBox="1"/>
          <p:nvPr/>
        </p:nvSpPr>
        <p:spPr>
          <a:xfrm>
            <a:off x="6493565" y="6175514"/>
            <a:ext cx="1351652" cy="369332"/>
          </a:xfrm>
          <a:prstGeom prst="rect">
            <a:avLst/>
          </a:prstGeom>
          <a:noFill/>
        </p:spPr>
        <p:txBody>
          <a:bodyPr wrap="none" rtlCol="0">
            <a:spAutoFit/>
          </a:bodyPr>
          <a:lstStyle/>
          <a:p>
            <a:r>
              <a:rPr lang="en-US" dirty="0" smtClean="0">
                <a:solidFill>
                  <a:schemeClr val="bg1"/>
                </a:solidFill>
              </a:rPr>
              <a:t>[Nelson 80]</a:t>
            </a:r>
          </a:p>
        </p:txBody>
      </p:sp>
      <p:sp>
        <p:nvSpPr>
          <p:cNvPr id="29" name="Right Arrow 28"/>
          <p:cNvSpPr/>
          <p:nvPr/>
        </p:nvSpPr>
        <p:spPr bwMode="auto">
          <a:xfrm>
            <a:off x="7952190" y="375698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8031702" y="3929259"/>
            <a:ext cx="248786" cy="369332"/>
          </a:xfrm>
          <a:prstGeom prst="rect">
            <a:avLst/>
          </a:prstGeom>
          <a:noFill/>
        </p:spPr>
        <p:txBody>
          <a:bodyPr wrap="none" rtlCol="0">
            <a:spAutoFit/>
          </a:bodyPr>
          <a:lstStyle/>
          <a:p>
            <a:r>
              <a:rPr lang="en-US" i="1" dirty="0" smtClean="0">
                <a:solidFill>
                  <a:schemeClr val="bg1"/>
                </a:solidFill>
              </a:rPr>
              <a:t>f</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Some solutions</a:t>
            </a:r>
            <a:endParaRPr lang="en-US" dirty="0"/>
          </a:p>
        </p:txBody>
      </p:sp>
      <p:sp>
        <p:nvSpPr>
          <p:cNvPr id="61" name="Flowchart: Connector 60"/>
          <p:cNvSpPr/>
          <p:nvPr/>
        </p:nvSpPr>
        <p:spPr bwMode="auto">
          <a:xfrm>
            <a:off x="3757869" y="20805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2" name="Flowchart: Connector 8"/>
          <p:cNvSpPr/>
          <p:nvPr/>
        </p:nvSpPr>
        <p:spPr bwMode="auto">
          <a:xfrm>
            <a:off x="4645752" y="205407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Right Arrow 63"/>
          <p:cNvSpPr/>
          <p:nvPr/>
        </p:nvSpPr>
        <p:spPr bwMode="auto">
          <a:xfrm>
            <a:off x="4221703" y="2239606"/>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Flowchart: Connector 56"/>
          <p:cNvSpPr/>
          <p:nvPr/>
        </p:nvSpPr>
        <p:spPr bwMode="auto">
          <a:xfrm>
            <a:off x="2823588" y="2087199"/>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u</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ight Arrow 66"/>
          <p:cNvSpPr/>
          <p:nvPr/>
        </p:nvSpPr>
        <p:spPr bwMode="auto">
          <a:xfrm>
            <a:off x="3313929" y="2232980"/>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5116225" y="221972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Flowchart: Connector 8"/>
          <p:cNvSpPr/>
          <p:nvPr/>
        </p:nvSpPr>
        <p:spPr bwMode="auto">
          <a:xfrm>
            <a:off x="5566778" y="2087203"/>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ight Arrow 74"/>
          <p:cNvSpPr/>
          <p:nvPr/>
        </p:nvSpPr>
        <p:spPr bwMode="auto">
          <a:xfrm>
            <a:off x="6043877" y="2232981"/>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9" name="TextBox 78"/>
          <p:cNvSpPr txBox="1"/>
          <p:nvPr/>
        </p:nvSpPr>
        <p:spPr>
          <a:xfrm>
            <a:off x="3366937" y="2418510"/>
            <a:ext cx="248786" cy="369332"/>
          </a:xfrm>
          <a:prstGeom prst="rect">
            <a:avLst/>
          </a:prstGeom>
          <a:noFill/>
        </p:spPr>
        <p:txBody>
          <a:bodyPr wrap="none" rtlCol="0">
            <a:spAutoFit/>
          </a:bodyPr>
          <a:lstStyle/>
          <a:p>
            <a:r>
              <a:rPr lang="en-US" i="1" dirty="0" smtClean="0">
                <a:solidFill>
                  <a:schemeClr val="bg1"/>
                </a:solidFill>
              </a:rPr>
              <a:t>f</a:t>
            </a:r>
          </a:p>
        </p:txBody>
      </p:sp>
      <p:sp>
        <p:nvSpPr>
          <p:cNvPr id="80" name="TextBox 79"/>
          <p:cNvSpPr txBox="1"/>
          <p:nvPr/>
        </p:nvSpPr>
        <p:spPr>
          <a:xfrm>
            <a:off x="4274710" y="2425137"/>
            <a:ext cx="248786" cy="369332"/>
          </a:xfrm>
          <a:prstGeom prst="rect">
            <a:avLst/>
          </a:prstGeom>
          <a:noFill/>
        </p:spPr>
        <p:txBody>
          <a:bodyPr wrap="none" rtlCol="0">
            <a:spAutoFit/>
          </a:bodyPr>
          <a:lstStyle/>
          <a:p>
            <a:r>
              <a:rPr lang="en-US" i="1" dirty="0" smtClean="0">
                <a:solidFill>
                  <a:schemeClr val="bg1"/>
                </a:solidFill>
              </a:rPr>
              <a:t>f</a:t>
            </a:r>
          </a:p>
        </p:txBody>
      </p:sp>
      <p:sp>
        <p:nvSpPr>
          <p:cNvPr id="81" name="TextBox 80"/>
          <p:cNvSpPr txBox="1"/>
          <p:nvPr/>
        </p:nvSpPr>
        <p:spPr>
          <a:xfrm>
            <a:off x="5175859" y="2425137"/>
            <a:ext cx="248786" cy="369332"/>
          </a:xfrm>
          <a:prstGeom prst="rect">
            <a:avLst/>
          </a:prstGeom>
          <a:noFill/>
        </p:spPr>
        <p:txBody>
          <a:bodyPr wrap="none" rtlCol="0">
            <a:spAutoFit/>
          </a:bodyPr>
          <a:lstStyle/>
          <a:p>
            <a:r>
              <a:rPr lang="en-US" i="1" dirty="0" smtClean="0">
                <a:solidFill>
                  <a:schemeClr val="bg1"/>
                </a:solidFill>
              </a:rPr>
              <a:t>f</a:t>
            </a:r>
          </a:p>
        </p:txBody>
      </p:sp>
      <p:sp>
        <p:nvSpPr>
          <p:cNvPr id="82" name="TextBox 81"/>
          <p:cNvSpPr txBox="1"/>
          <p:nvPr/>
        </p:nvSpPr>
        <p:spPr>
          <a:xfrm>
            <a:off x="6143267" y="2411884"/>
            <a:ext cx="248786" cy="369332"/>
          </a:xfrm>
          <a:prstGeom prst="rect">
            <a:avLst/>
          </a:prstGeom>
          <a:noFill/>
        </p:spPr>
        <p:txBody>
          <a:bodyPr wrap="none" rtlCol="0">
            <a:spAutoFit/>
          </a:bodyPr>
          <a:lstStyle/>
          <a:p>
            <a:r>
              <a:rPr lang="en-US" i="1" dirty="0" smtClean="0">
                <a:solidFill>
                  <a:schemeClr val="bg1"/>
                </a:solidFill>
              </a:rPr>
              <a:t>f</a:t>
            </a:r>
          </a:p>
        </p:txBody>
      </p:sp>
      <p:sp>
        <p:nvSpPr>
          <p:cNvPr id="31" name="Flowchart: Process 30"/>
          <p:cNvSpPr/>
          <p:nvPr/>
        </p:nvSpPr>
        <p:spPr bwMode="auto">
          <a:xfrm>
            <a:off x="6606209" y="5745598"/>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2" name="Flowchart: Process 31"/>
          <p:cNvSpPr/>
          <p:nvPr/>
        </p:nvSpPr>
        <p:spPr bwMode="auto">
          <a:xfrm>
            <a:off x="3684105" y="5751433"/>
            <a:ext cx="176253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latin typeface="Segoe" pitchFamily="34" charset="0"/>
              </a:rPr>
              <a:t>b</a:t>
            </a:r>
            <a:r>
              <a:rPr kumimoji="0" lang="en-US" sz="2000" b="0" i="0" u="none" strike="noStrike" cap="none" normalizeH="0" baseline="0" dirty="0" err="1" smtClean="0">
                <a:solidFill>
                  <a:schemeClr val="bg1"/>
                </a:solidFill>
                <a:latin typeface="Segoe" pitchFamily="34" charset="0"/>
              </a:rPr>
              <a:t>twn</a:t>
            </a:r>
            <a:r>
              <a:rPr kumimoji="0" lang="en-US" sz="2000" b="0" i="0" u="none" strike="noStrike" cap="none" normalizeH="0" baseline="-25000" dirty="0" err="1" smtClean="0">
                <a:solidFill>
                  <a:schemeClr val="bg1"/>
                </a:solidFill>
                <a:latin typeface="Segoe" pitchFamily="34" charset="0"/>
              </a:rPr>
              <a:t>f</a:t>
            </a:r>
            <a:r>
              <a:rPr kumimoji="0" lang="en-US" sz="2000" b="0" i="0" u="none" strike="noStrike" cap="none" normalizeH="0" baseline="0" dirty="0" smtClean="0">
                <a:solidFill>
                  <a:schemeClr val="bg1"/>
                </a:solidFill>
                <a:latin typeface="Segoe" pitchFamily="34" charset="0"/>
              </a:rPr>
              <a:t>(</a:t>
            </a:r>
            <a:r>
              <a:rPr kumimoji="0" lang="en-US" sz="2000" b="0" i="0" u="none" strike="noStrike" cap="none" normalizeH="0" baseline="0" dirty="0" err="1" smtClean="0">
                <a:solidFill>
                  <a:schemeClr val="bg1"/>
                </a:solidFill>
                <a:latin typeface="Segoe" pitchFamily="34" charset="0"/>
              </a:rPr>
              <a:t>u,v,w</a:t>
            </a:r>
            <a:r>
              <a:rPr kumimoji="0" lang="en-US" sz="2000" b="0" i="0" u="none" strike="noStrike" cap="none" normalizeH="0" baseline="0" dirty="0" smtClean="0">
                <a:solidFill>
                  <a:schemeClr val="bg1"/>
                </a:solidFill>
                <a:latin typeface="Segoe" pitchFamily="34" charset="0"/>
              </a:rPr>
              <a:t>)</a:t>
            </a:r>
          </a:p>
          <a:p>
            <a:pPr algn="r" defTabSz="1096963"/>
            <a:r>
              <a:rPr lang="en-US" sz="1600" dirty="0" smtClean="0">
                <a:solidFill>
                  <a:schemeClr val="bg1"/>
                </a:solidFill>
                <a:latin typeface="Segoe" pitchFamily="34" charset="0"/>
              </a:rPr>
              <a:t>[Rakamarić07+]</a:t>
            </a:r>
            <a:endParaRPr kumimoji="0" lang="en-US" sz="1600" b="0" i="0" u="none" strike="noStrike" cap="none" normalizeH="0" baseline="0" dirty="0" smtClean="0">
              <a:solidFill>
                <a:schemeClr val="bg1"/>
              </a:solidFill>
              <a:latin typeface="Segoe" pitchFamily="34" charset="0"/>
            </a:endParaRPr>
          </a:p>
        </p:txBody>
      </p:sp>
      <p:sp>
        <p:nvSpPr>
          <p:cNvPr id="33" name="Flowchart: Process 32"/>
          <p:cNvSpPr/>
          <p:nvPr/>
        </p:nvSpPr>
        <p:spPr bwMode="auto">
          <a:xfrm>
            <a:off x="318054" y="5751432"/>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wf</a:t>
            </a:r>
            <a:r>
              <a:rPr lang="en-US" dirty="0" smtClean="0">
                <a:solidFill>
                  <a:schemeClr val="bg1"/>
                </a:solidFill>
                <a:latin typeface="Segoe" pitchFamily="34" charset="0"/>
              </a:rPr>
              <a:t>. </a:t>
            </a:r>
            <a:r>
              <a:rPr lang="en-US" dirty="0" err="1" smtClean="0">
                <a:solidFill>
                  <a:schemeClr val="bg1"/>
                </a:solidFill>
                <a:latin typeface="Segoe" pitchFamily="34" charset="0"/>
              </a:rPr>
              <a:t>Reachability</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06]</a:t>
            </a:r>
          </a:p>
        </p:txBody>
      </p:sp>
      <p:sp>
        <p:nvSpPr>
          <p:cNvPr id="34" name="TextBox 33"/>
          <p:cNvSpPr txBox="1"/>
          <p:nvPr/>
        </p:nvSpPr>
        <p:spPr>
          <a:xfrm>
            <a:off x="8176593" y="5658679"/>
            <a:ext cx="269626" cy="461665"/>
          </a:xfrm>
          <a:prstGeom prst="rect">
            <a:avLst/>
          </a:prstGeom>
          <a:noFill/>
        </p:spPr>
        <p:txBody>
          <a:bodyPr wrap="none" rtlCol="0">
            <a:spAutoFit/>
          </a:bodyPr>
          <a:lstStyle/>
          <a:p>
            <a:r>
              <a:rPr lang="en-US" sz="2400" i="1" dirty="0" smtClean="0">
                <a:solidFill>
                  <a:schemeClr val="bg1"/>
                </a:solidFill>
              </a:rPr>
              <a:t>f</a:t>
            </a:r>
          </a:p>
        </p:txBody>
      </p:sp>
      <p:sp>
        <p:nvSpPr>
          <p:cNvPr id="36" name="TextBox 35"/>
          <p:cNvSpPr txBox="1"/>
          <p:nvPr/>
        </p:nvSpPr>
        <p:spPr>
          <a:xfrm>
            <a:off x="8143458" y="6089375"/>
            <a:ext cx="407484" cy="461665"/>
          </a:xfrm>
          <a:prstGeom prst="rect">
            <a:avLst/>
          </a:prstGeom>
          <a:noFill/>
        </p:spPr>
        <p:txBody>
          <a:bodyPr wrap="none" rtlCol="0">
            <a:spAutoFit/>
          </a:bodyPr>
          <a:lstStyle/>
          <a:p>
            <a:r>
              <a:rPr lang="en-US" sz="2400" i="1" dirty="0" smtClean="0">
                <a:solidFill>
                  <a:schemeClr val="bg1"/>
                </a:solidFill>
              </a:rPr>
              <a:t>w</a:t>
            </a:r>
          </a:p>
        </p:txBody>
      </p:sp>
      <p:sp>
        <p:nvSpPr>
          <p:cNvPr id="37" name="TextBox 36"/>
          <p:cNvSpPr txBox="1"/>
          <p:nvPr/>
        </p:nvSpPr>
        <p:spPr>
          <a:xfrm>
            <a:off x="6586331" y="6175513"/>
            <a:ext cx="1351652" cy="369332"/>
          </a:xfrm>
          <a:prstGeom prst="rect">
            <a:avLst/>
          </a:prstGeom>
          <a:noFill/>
        </p:spPr>
        <p:txBody>
          <a:bodyPr wrap="none" rtlCol="0">
            <a:spAutoFit/>
          </a:bodyPr>
          <a:lstStyle/>
          <a:p>
            <a:r>
              <a:rPr lang="en-US" dirty="0" smtClean="0">
                <a:solidFill>
                  <a:schemeClr val="bg1"/>
                </a:solidFill>
              </a:rPr>
              <a:t>[Nelson 80]</a:t>
            </a:r>
          </a:p>
        </p:txBody>
      </p:sp>
      <p:sp>
        <p:nvSpPr>
          <p:cNvPr id="39" name="TextBox 38"/>
          <p:cNvSpPr txBox="1"/>
          <p:nvPr/>
        </p:nvSpPr>
        <p:spPr>
          <a:xfrm>
            <a:off x="543340" y="2080591"/>
            <a:ext cx="1851789" cy="461665"/>
          </a:xfrm>
          <a:prstGeom prst="rect">
            <a:avLst/>
          </a:prstGeom>
          <a:noFill/>
        </p:spPr>
        <p:txBody>
          <a:bodyPr wrap="none" rtlCol="0">
            <a:spAutoFit/>
          </a:bodyPr>
          <a:lstStyle/>
          <a:p>
            <a:r>
              <a:rPr lang="en-US" sz="2400" dirty="0" smtClean="0">
                <a:solidFill>
                  <a:schemeClr val="bg1"/>
                </a:solidFill>
              </a:rPr>
              <a:t>B(u) = v  </a:t>
            </a:r>
            <a:r>
              <a:rPr lang="en-US" sz="2400" dirty="0" smtClean="0">
                <a:solidFill>
                  <a:schemeClr val="bg1"/>
                </a:solidFill>
                <a:sym typeface="Wingdings" pitchFamily="2" charset="2"/>
              </a:rPr>
              <a:t> </a:t>
            </a:r>
            <a:endParaRPr lang="en-US" sz="2400" dirty="0" smtClean="0">
              <a:solidFill>
                <a:schemeClr val="bg1"/>
              </a:solidFill>
            </a:endParaRPr>
          </a:p>
        </p:txBody>
      </p:sp>
      <p:sp>
        <p:nvSpPr>
          <p:cNvPr id="40" name="Rectangle 39"/>
          <p:cNvSpPr/>
          <p:nvPr/>
        </p:nvSpPr>
        <p:spPr>
          <a:xfrm>
            <a:off x="2480311" y="1601065"/>
            <a:ext cx="1196161"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(u) </a:t>
            </a:r>
            <a:endParaRPr lang="en-US" dirty="0"/>
          </a:p>
        </p:txBody>
      </p:sp>
      <p:sp>
        <p:nvSpPr>
          <p:cNvPr id="41" name="Rectangle 40"/>
          <p:cNvSpPr/>
          <p:nvPr/>
        </p:nvSpPr>
        <p:spPr>
          <a:xfrm>
            <a:off x="3268816" y="2760630"/>
            <a:ext cx="1414170"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(f(u)) </a:t>
            </a:r>
            <a:endParaRPr lang="en-US" dirty="0"/>
          </a:p>
        </p:txBody>
      </p:sp>
      <p:sp>
        <p:nvSpPr>
          <p:cNvPr id="42" name="Rectangle 41"/>
          <p:cNvSpPr/>
          <p:nvPr/>
        </p:nvSpPr>
        <p:spPr>
          <a:xfrm>
            <a:off x="4070571" y="1587814"/>
            <a:ext cx="1632178"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(f(f(u))) </a:t>
            </a:r>
            <a:endParaRPr lang="en-US" dirty="0"/>
          </a:p>
        </p:txBody>
      </p:sp>
      <p:sp>
        <p:nvSpPr>
          <p:cNvPr id="43" name="Rectangle 42"/>
          <p:cNvSpPr/>
          <p:nvPr/>
        </p:nvSpPr>
        <p:spPr>
          <a:xfrm>
            <a:off x="5269894" y="2747379"/>
            <a:ext cx="1018227" cy="369332"/>
          </a:xfrm>
          <a:prstGeom prst="rect">
            <a:avLst/>
          </a:prstGeom>
        </p:spPr>
        <p:txBody>
          <a:bodyPr wrap="none">
            <a:spAutoFit/>
          </a:bodyPr>
          <a:lstStyle/>
          <a:p>
            <a:r>
              <a:rPr lang="en-US" dirty="0" err="1" smtClean="0">
                <a:solidFill>
                  <a:schemeClr val="bg1"/>
                </a:solidFill>
              </a:rPr>
              <a:t>BSet</a:t>
            </a:r>
            <a:r>
              <a:rPr lang="en-US" dirty="0" smtClean="0">
                <a:solidFill>
                  <a:schemeClr val="bg1"/>
                </a:solidFill>
              </a:rPr>
              <a:t>(v) </a:t>
            </a:r>
            <a:endParaRPr lang="en-US" dirty="0"/>
          </a:p>
        </p:txBody>
      </p:sp>
      <p:sp>
        <p:nvSpPr>
          <p:cNvPr id="44" name="TextBox 43"/>
          <p:cNvSpPr txBox="1"/>
          <p:nvPr/>
        </p:nvSpPr>
        <p:spPr>
          <a:xfrm>
            <a:off x="642731" y="4048539"/>
            <a:ext cx="1435008" cy="461665"/>
          </a:xfrm>
          <a:prstGeom prst="rect">
            <a:avLst/>
          </a:prstGeom>
          <a:noFill/>
        </p:spPr>
        <p:txBody>
          <a:bodyPr wrap="none" rtlCol="0">
            <a:spAutoFit/>
          </a:bodyPr>
          <a:lstStyle/>
          <a:p>
            <a:r>
              <a:rPr lang="en-US" sz="2400" dirty="0" smtClean="0">
                <a:solidFill>
                  <a:schemeClr val="bg1"/>
                </a:solidFill>
              </a:rPr>
              <a:t>R(</a:t>
            </a:r>
            <a:r>
              <a:rPr lang="en-US" sz="2400" dirty="0" err="1" smtClean="0">
                <a:solidFill>
                  <a:schemeClr val="bg1"/>
                </a:solidFill>
              </a:rPr>
              <a:t>u,v</a:t>
            </a:r>
            <a:r>
              <a:rPr lang="en-US" sz="2400" dirty="0" smtClean="0">
                <a:solidFill>
                  <a:schemeClr val="bg1"/>
                </a:solidFill>
              </a:rPr>
              <a:t>)</a:t>
            </a:r>
            <a:r>
              <a:rPr lang="en-US" sz="2400" dirty="0" smtClean="0">
                <a:solidFill>
                  <a:schemeClr val="bg1"/>
                </a:solidFill>
                <a:sym typeface="Wingdings" pitchFamily="2" charset="2"/>
              </a:rPr>
              <a:t> </a:t>
            </a:r>
            <a:endParaRPr lang="en-US" sz="2400" dirty="0" smtClean="0">
              <a:solidFill>
                <a:schemeClr val="bg1"/>
              </a:solidFill>
            </a:endParaRPr>
          </a:p>
        </p:txBody>
      </p:sp>
      <p:sp>
        <p:nvSpPr>
          <p:cNvPr id="45" name="Flowchart: Connector 44"/>
          <p:cNvSpPr/>
          <p:nvPr/>
        </p:nvSpPr>
        <p:spPr bwMode="auto">
          <a:xfrm>
            <a:off x="3804251" y="3982260"/>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Flowchart: Connector 8"/>
          <p:cNvSpPr/>
          <p:nvPr/>
        </p:nvSpPr>
        <p:spPr bwMode="auto">
          <a:xfrm>
            <a:off x="4692134" y="3955760"/>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Right Arrow 46"/>
          <p:cNvSpPr/>
          <p:nvPr/>
        </p:nvSpPr>
        <p:spPr bwMode="auto">
          <a:xfrm>
            <a:off x="4268085" y="4141293"/>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Flowchart: Connector 47"/>
          <p:cNvSpPr/>
          <p:nvPr/>
        </p:nvSpPr>
        <p:spPr bwMode="auto">
          <a:xfrm>
            <a:off x="2869970" y="3988886"/>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u</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Right Arrow 48"/>
          <p:cNvSpPr/>
          <p:nvPr/>
        </p:nvSpPr>
        <p:spPr bwMode="auto">
          <a:xfrm>
            <a:off x="3360311" y="4134667"/>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Right Arrow 49"/>
          <p:cNvSpPr/>
          <p:nvPr/>
        </p:nvSpPr>
        <p:spPr bwMode="auto">
          <a:xfrm>
            <a:off x="5162607" y="4121415"/>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Flowchart: Connector 8"/>
          <p:cNvSpPr/>
          <p:nvPr/>
        </p:nvSpPr>
        <p:spPr bwMode="auto">
          <a:xfrm>
            <a:off x="5613160" y="3988890"/>
            <a:ext cx="457200" cy="457200"/>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Right Arrow 51"/>
          <p:cNvSpPr/>
          <p:nvPr/>
        </p:nvSpPr>
        <p:spPr bwMode="auto">
          <a:xfrm>
            <a:off x="6090259" y="4134668"/>
            <a:ext cx="477078" cy="18553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p:cNvSpPr txBox="1"/>
          <p:nvPr/>
        </p:nvSpPr>
        <p:spPr>
          <a:xfrm>
            <a:off x="3413319" y="4320197"/>
            <a:ext cx="248786" cy="369332"/>
          </a:xfrm>
          <a:prstGeom prst="rect">
            <a:avLst/>
          </a:prstGeom>
          <a:noFill/>
        </p:spPr>
        <p:txBody>
          <a:bodyPr wrap="none" rtlCol="0">
            <a:spAutoFit/>
          </a:bodyPr>
          <a:lstStyle/>
          <a:p>
            <a:r>
              <a:rPr lang="en-US" i="1" dirty="0" smtClean="0">
                <a:solidFill>
                  <a:schemeClr val="bg1"/>
                </a:solidFill>
              </a:rPr>
              <a:t>f</a:t>
            </a:r>
          </a:p>
        </p:txBody>
      </p:sp>
      <p:sp>
        <p:nvSpPr>
          <p:cNvPr id="54" name="TextBox 53"/>
          <p:cNvSpPr txBox="1"/>
          <p:nvPr/>
        </p:nvSpPr>
        <p:spPr>
          <a:xfrm>
            <a:off x="4321092" y="4326824"/>
            <a:ext cx="248786" cy="369332"/>
          </a:xfrm>
          <a:prstGeom prst="rect">
            <a:avLst/>
          </a:prstGeom>
          <a:noFill/>
        </p:spPr>
        <p:txBody>
          <a:bodyPr wrap="none" rtlCol="0">
            <a:spAutoFit/>
          </a:bodyPr>
          <a:lstStyle/>
          <a:p>
            <a:r>
              <a:rPr lang="en-US" i="1" dirty="0" smtClean="0">
                <a:solidFill>
                  <a:schemeClr val="bg1"/>
                </a:solidFill>
              </a:rPr>
              <a:t>f</a:t>
            </a:r>
          </a:p>
        </p:txBody>
      </p:sp>
      <p:sp>
        <p:nvSpPr>
          <p:cNvPr id="55" name="TextBox 54"/>
          <p:cNvSpPr txBox="1"/>
          <p:nvPr/>
        </p:nvSpPr>
        <p:spPr>
          <a:xfrm>
            <a:off x="5222241" y="4326824"/>
            <a:ext cx="248786" cy="369332"/>
          </a:xfrm>
          <a:prstGeom prst="rect">
            <a:avLst/>
          </a:prstGeom>
          <a:noFill/>
        </p:spPr>
        <p:txBody>
          <a:bodyPr wrap="none" rtlCol="0">
            <a:spAutoFit/>
          </a:bodyPr>
          <a:lstStyle/>
          <a:p>
            <a:r>
              <a:rPr lang="en-US" i="1" dirty="0" smtClean="0">
                <a:solidFill>
                  <a:schemeClr val="bg1"/>
                </a:solidFill>
              </a:rPr>
              <a:t>f</a:t>
            </a:r>
          </a:p>
        </p:txBody>
      </p:sp>
      <p:sp>
        <p:nvSpPr>
          <p:cNvPr id="56" name="TextBox 55"/>
          <p:cNvSpPr txBox="1"/>
          <p:nvPr/>
        </p:nvSpPr>
        <p:spPr>
          <a:xfrm>
            <a:off x="6189649" y="4313571"/>
            <a:ext cx="248786" cy="369332"/>
          </a:xfrm>
          <a:prstGeom prst="rect">
            <a:avLst/>
          </a:prstGeom>
          <a:noFill/>
        </p:spPr>
        <p:txBody>
          <a:bodyPr wrap="none" rtlCol="0">
            <a:spAutoFit/>
          </a:bodyPr>
          <a:lstStyle/>
          <a:p>
            <a:r>
              <a:rPr lang="en-US" i="1" dirty="0" smtClean="0">
                <a:solidFill>
                  <a:schemeClr val="bg1"/>
                </a:solidFill>
              </a:rPr>
              <a:t>f</a:t>
            </a:r>
          </a:p>
        </p:txBody>
      </p:sp>
      <p:sp>
        <p:nvSpPr>
          <p:cNvPr id="58" name="Rectangle 57"/>
          <p:cNvSpPr/>
          <p:nvPr/>
        </p:nvSpPr>
        <p:spPr>
          <a:xfrm>
            <a:off x="3434468" y="4649066"/>
            <a:ext cx="1414170"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(f(u)) </a:t>
            </a:r>
            <a:endParaRPr lang="en-US" dirty="0"/>
          </a:p>
        </p:txBody>
      </p:sp>
      <p:sp>
        <p:nvSpPr>
          <p:cNvPr id="59" name="Rectangle 58"/>
          <p:cNvSpPr/>
          <p:nvPr/>
        </p:nvSpPr>
        <p:spPr>
          <a:xfrm>
            <a:off x="4196468" y="3423240"/>
            <a:ext cx="1632178" cy="369332"/>
          </a:xfrm>
          <a:prstGeom prst="rect">
            <a:avLst/>
          </a:prstGeom>
        </p:spPr>
        <p:txBody>
          <a:bodyPr wrap="none">
            <a:spAutoFit/>
          </a:bodyPr>
          <a:lstStyle/>
          <a:p>
            <a:r>
              <a:rPr lang="en-US" dirty="0" smtClean="0">
                <a:solidFill>
                  <a:schemeClr val="bg1"/>
                </a:solidFill>
                <a:sym typeface="Symbol"/>
              </a:rPr>
              <a:t></a:t>
            </a:r>
            <a:r>
              <a:rPr lang="en-US" dirty="0" err="1" smtClean="0">
                <a:solidFill>
                  <a:schemeClr val="bg1"/>
                </a:solidFill>
              </a:rPr>
              <a:t>BSet</a:t>
            </a:r>
            <a:r>
              <a:rPr lang="en-US" dirty="0" smtClean="0">
                <a:solidFill>
                  <a:schemeClr val="bg1"/>
                </a:solidFill>
              </a:rPr>
              <a:t>(f(f(u))) </a:t>
            </a:r>
            <a:endParaRPr lang="en-US" dirty="0"/>
          </a:p>
        </p:txBody>
      </p:sp>
      <p:sp>
        <p:nvSpPr>
          <p:cNvPr id="63" name="TextBox 62"/>
          <p:cNvSpPr txBox="1"/>
          <p:nvPr/>
        </p:nvSpPr>
        <p:spPr>
          <a:xfrm>
            <a:off x="6988629" y="1959429"/>
            <a:ext cx="2031325" cy="1200329"/>
          </a:xfrm>
          <a:prstGeom prst="rect">
            <a:avLst/>
          </a:prstGeom>
          <a:noFill/>
        </p:spPr>
        <p:txBody>
          <a:bodyPr wrap="none" rtlCol="0">
            <a:spAutoFit/>
          </a:bodyPr>
          <a:lstStyle/>
          <a:p>
            <a:r>
              <a:rPr lang="en-US" dirty="0" smtClean="0">
                <a:solidFill>
                  <a:schemeClr val="bg1"/>
                </a:solidFill>
              </a:rPr>
              <a:t>From </a:t>
            </a:r>
            <a:r>
              <a:rPr lang="en-US" i="1" dirty="0" smtClean="0">
                <a:solidFill>
                  <a:schemeClr val="bg1"/>
                </a:solidFill>
              </a:rPr>
              <a:t>u </a:t>
            </a:r>
            <a:r>
              <a:rPr lang="en-US" dirty="0" smtClean="0">
                <a:solidFill>
                  <a:schemeClr val="bg1"/>
                </a:solidFill>
              </a:rPr>
              <a:t>reach </a:t>
            </a:r>
            <a:r>
              <a:rPr lang="en-US" i="1" dirty="0" smtClean="0">
                <a:solidFill>
                  <a:schemeClr val="bg1"/>
                </a:solidFill>
              </a:rPr>
              <a:t>v</a:t>
            </a:r>
            <a:br>
              <a:rPr lang="en-US" i="1" dirty="0" smtClean="0">
                <a:solidFill>
                  <a:schemeClr val="bg1"/>
                </a:solidFill>
              </a:rPr>
            </a:br>
            <a:r>
              <a:rPr lang="en-US" dirty="0" smtClean="0">
                <a:solidFill>
                  <a:schemeClr val="bg1"/>
                </a:solidFill>
              </a:rPr>
              <a:t>and </a:t>
            </a:r>
            <a:r>
              <a:rPr lang="en-US" i="1" dirty="0" smtClean="0">
                <a:solidFill>
                  <a:schemeClr val="bg1"/>
                </a:solidFill>
              </a:rPr>
              <a:t>v </a:t>
            </a:r>
            <a:r>
              <a:rPr lang="en-US" dirty="0" smtClean="0">
                <a:solidFill>
                  <a:schemeClr val="bg1"/>
                </a:solidFill>
              </a:rPr>
              <a:t>is the first </a:t>
            </a:r>
            <a:br>
              <a:rPr lang="en-US" dirty="0" smtClean="0">
                <a:solidFill>
                  <a:schemeClr val="bg1"/>
                </a:solidFill>
              </a:rPr>
            </a:br>
            <a:r>
              <a:rPr lang="en-US" dirty="0" smtClean="0">
                <a:solidFill>
                  <a:schemeClr val="bg1"/>
                </a:solidFill>
              </a:rPr>
              <a:t>element satisfying</a:t>
            </a:r>
            <a:br>
              <a:rPr lang="en-US" dirty="0" smtClean="0">
                <a:solidFill>
                  <a:schemeClr val="bg1"/>
                </a:solidFill>
              </a:rPr>
            </a:br>
            <a:r>
              <a:rPr lang="en-US" dirty="0" err="1" smtClean="0">
                <a:solidFill>
                  <a:schemeClr val="bg1"/>
                </a:solidFill>
              </a:rPr>
              <a:t>BSet</a:t>
            </a:r>
            <a:r>
              <a:rPr lang="en-US" dirty="0" smtClean="0">
                <a:solidFill>
                  <a:schemeClr val="bg1"/>
                </a:solidFill>
              </a:rPr>
              <a:t>(v)</a:t>
            </a:r>
          </a:p>
        </p:txBody>
      </p:sp>
      <p:sp>
        <p:nvSpPr>
          <p:cNvPr id="65" name="TextBox 64"/>
          <p:cNvSpPr txBox="1"/>
          <p:nvPr/>
        </p:nvSpPr>
        <p:spPr>
          <a:xfrm>
            <a:off x="6723017" y="3731624"/>
            <a:ext cx="2416046" cy="1200329"/>
          </a:xfrm>
          <a:prstGeom prst="rect">
            <a:avLst/>
          </a:prstGeom>
          <a:noFill/>
        </p:spPr>
        <p:txBody>
          <a:bodyPr wrap="none" rtlCol="0">
            <a:spAutoFit/>
          </a:bodyPr>
          <a:lstStyle/>
          <a:p>
            <a:r>
              <a:rPr lang="en-US" dirty="0" smtClean="0">
                <a:solidFill>
                  <a:schemeClr val="bg1"/>
                </a:solidFill>
              </a:rPr>
              <a:t>From </a:t>
            </a:r>
            <a:r>
              <a:rPr lang="en-US" i="1" dirty="0" smtClean="0">
                <a:solidFill>
                  <a:schemeClr val="bg1"/>
                </a:solidFill>
              </a:rPr>
              <a:t>u </a:t>
            </a:r>
            <a:r>
              <a:rPr lang="en-US" dirty="0" smtClean="0">
                <a:solidFill>
                  <a:schemeClr val="bg1"/>
                </a:solidFill>
              </a:rPr>
              <a:t>reach </a:t>
            </a:r>
            <a:r>
              <a:rPr lang="en-US" i="1" dirty="0" smtClean="0">
                <a:solidFill>
                  <a:schemeClr val="bg1"/>
                </a:solidFill>
              </a:rPr>
              <a:t>v</a:t>
            </a:r>
            <a:br>
              <a:rPr lang="en-US" i="1" dirty="0" smtClean="0">
                <a:solidFill>
                  <a:schemeClr val="bg1"/>
                </a:solidFill>
              </a:rPr>
            </a:br>
            <a:r>
              <a:rPr lang="en-US" dirty="0" smtClean="0">
                <a:solidFill>
                  <a:schemeClr val="bg1"/>
                </a:solidFill>
              </a:rPr>
              <a:t>and everything after</a:t>
            </a:r>
            <a:br>
              <a:rPr lang="en-US" dirty="0" smtClean="0">
                <a:solidFill>
                  <a:schemeClr val="bg1"/>
                </a:solidFill>
              </a:rPr>
            </a:br>
            <a:r>
              <a:rPr lang="en-US" i="1" dirty="0" smtClean="0">
                <a:solidFill>
                  <a:schemeClr val="bg1"/>
                </a:solidFill>
              </a:rPr>
              <a:t>u </a:t>
            </a:r>
            <a:r>
              <a:rPr lang="en-US" dirty="0" smtClean="0">
                <a:solidFill>
                  <a:schemeClr val="bg1"/>
                </a:solidFill>
              </a:rPr>
              <a:t>and up to </a:t>
            </a:r>
            <a:r>
              <a:rPr lang="en-US" i="1" dirty="0" smtClean="0">
                <a:solidFill>
                  <a:schemeClr val="bg1"/>
                </a:solidFill>
              </a:rPr>
              <a:t>v </a:t>
            </a:r>
            <a:r>
              <a:rPr lang="en-US" dirty="0" smtClean="0">
                <a:solidFill>
                  <a:schemeClr val="bg1"/>
                </a:solidFill>
              </a:rPr>
              <a:t>satisfies</a:t>
            </a:r>
            <a:br>
              <a:rPr lang="en-US" dirty="0" smtClean="0">
                <a:solidFill>
                  <a:schemeClr val="bg1"/>
                </a:solidFill>
              </a:rPr>
            </a:br>
            <a:r>
              <a:rPr lang="en-US" dirty="0" smtClean="0">
                <a:solidFill>
                  <a:schemeClr val="bg1"/>
                </a:solidFill>
                <a:sym typeface="Symbol"/>
              </a:rPr>
              <a:t>  </a:t>
            </a:r>
            <a:r>
              <a:rPr lang="en-US" dirty="0" err="1" smtClean="0">
                <a:solidFill>
                  <a:schemeClr val="bg1"/>
                </a:solidFill>
              </a:rPr>
              <a:t>BSet</a:t>
            </a: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634" t="28478" r="28358" b="18866"/>
          <a:stretch>
            <a:fillRect/>
          </a:stretch>
        </p:blipFill>
        <p:spPr bwMode="auto">
          <a:xfrm>
            <a:off x="-80571" y="1881809"/>
            <a:ext cx="9224571" cy="4976191"/>
          </a:xfrm>
          <a:prstGeom prst="rect">
            <a:avLst/>
          </a:prstGeom>
          <a:noFill/>
          <a:ln w="9525">
            <a:noFill/>
            <a:miter lim="800000"/>
            <a:headEnd/>
            <a:tailEnd/>
          </a:ln>
        </p:spPr>
      </p:pic>
      <p:sp>
        <p:nvSpPr>
          <p:cNvPr id="5" name="Flowchart: Process 4"/>
          <p:cNvSpPr/>
          <p:nvPr/>
        </p:nvSpPr>
        <p:spPr bwMode="auto">
          <a:xfrm>
            <a:off x="6553199" y="5838363"/>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Flowchart: Process 5"/>
          <p:cNvSpPr/>
          <p:nvPr/>
        </p:nvSpPr>
        <p:spPr bwMode="auto">
          <a:xfrm>
            <a:off x="3631095" y="5844198"/>
            <a:ext cx="176253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latin typeface="Segoe" pitchFamily="34" charset="0"/>
              </a:rPr>
              <a:t>b</a:t>
            </a:r>
            <a:r>
              <a:rPr kumimoji="0" lang="en-US" sz="2000" b="0" i="0" u="none" strike="noStrike" cap="none" normalizeH="0" baseline="0" dirty="0" err="1" smtClean="0">
                <a:solidFill>
                  <a:schemeClr val="bg1"/>
                </a:solidFill>
                <a:latin typeface="Segoe" pitchFamily="34" charset="0"/>
              </a:rPr>
              <a:t>twn</a:t>
            </a:r>
            <a:r>
              <a:rPr kumimoji="0" lang="en-US" sz="2000" b="0" i="0" u="none" strike="noStrike" cap="none" normalizeH="0" baseline="-25000" dirty="0" err="1" smtClean="0">
                <a:solidFill>
                  <a:schemeClr val="bg1"/>
                </a:solidFill>
                <a:latin typeface="Segoe" pitchFamily="34" charset="0"/>
              </a:rPr>
              <a:t>f</a:t>
            </a:r>
            <a:r>
              <a:rPr kumimoji="0" lang="en-US" sz="2000" b="0" i="0" u="none" strike="noStrike" cap="none" normalizeH="0" baseline="0" dirty="0" smtClean="0">
                <a:solidFill>
                  <a:schemeClr val="bg1"/>
                </a:solidFill>
                <a:latin typeface="Segoe" pitchFamily="34" charset="0"/>
              </a:rPr>
              <a:t>(</a:t>
            </a:r>
            <a:r>
              <a:rPr kumimoji="0" lang="en-US" sz="2000" b="0" i="0" u="none" strike="noStrike" cap="none" normalizeH="0" baseline="0" dirty="0" err="1" smtClean="0">
                <a:solidFill>
                  <a:schemeClr val="bg1"/>
                </a:solidFill>
                <a:latin typeface="Segoe" pitchFamily="34" charset="0"/>
              </a:rPr>
              <a:t>u,v,w</a:t>
            </a:r>
            <a:r>
              <a:rPr kumimoji="0" lang="en-US" sz="2000" b="0" i="0" u="none" strike="noStrike" cap="none" normalizeH="0" baseline="0" dirty="0" smtClean="0">
                <a:solidFill>
                  <a:schemeClr val="bg1"/>
                </a:solidFill>
                <a:latin typeface="Segoe" pitchFamily="34" charset="0"/>
              </a:rPr>
              <a:t>)</a:t>
            </a:r>
          </a:p>
          <a:p>
            <a:pPr algn="r" defTabSz="1096963"/>
            <a:r>
              <a:rPr lang="en-US" sz="1600" dirty="0" smtClean="0">
                <a:solidFill>
                  <a:schemeClr val="bg1"/>
                </a:solidFill>
                <a:latin typeface="Segoe" pitchFamily="34" charset="0"/>
              </a:rPr>
              <a:t>[Rakamarić07+]</a:t>
            </a:r>
            <a:endParaRPr kumimoji="0" lang="en-US" sz="1600" b="0" i="0" u="none" strike="noStrike" cap="none" normalizeH="0" baseline="0" dirty="0" smtClean="0">
              <a:solidFill>
                <a:schemeClr val="bg1"/>
              </a:solidFill>
              <a:latin typeface="Segoe" pitchFamily="34" charset="0"/>
            </a:endParaRPr>
          </a:p>
        </p:txBody>
      </p:sp>
      <p:sp>
        <p:nvSpPr>
          <p:cNvPr id="7" name="Flowchart: Process 6"/>
          <p:cNvSpPr/>
          <p:nvPr/>
        </p:nvSpPr>
        <p:spPr bwMode="auto">
          <a:xfrm>
            <a:off x="265044" y="5844197"/>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wf</a:t>
            </a:r>
            <a:r>
              <a:rPr lang="en-US" dirty="0" smtClean="0">
                <a:solidFill>
                  <a:schemeClr val="bg1"/>
                </a:solidFill>
                <a:latin typeface="Segoe" pitchFamily="34" charset="0"/>
              </a:rPr>
              <a:t>. </a:t>
            </a:r>
            <a:r>
              <a:rPr lang="en-US" dirty="0" err="1" smtClean="0">
                <a:solidFill>
                  <a:schemeClr val="bg1"/>
                </a:solidFill>
                <a:latin typeface="Segoe" pitchFamily="34" charset="0"/>
              </a:rPr>
              <a:t>Reachability</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06]</a:t>
            </a:r>
          </a:p>
        </p:txBody>
      </p:sp>
      <p:sp>
        <p:nvSpPr>
          <p:cNvPr id="8" name="TextBox 7"/>
          <p:cNvSpPr txBox="1"/>
          <p:nvPr/>
        </p:nvSpPr>
        <p:spPr>
          <a:xfrm>
            <a:off x="8123583" y="5751444"/>
            <a:ext cx="269626" cy="461665"/>
          </a:xfrm>
          <a:prstGeom prst="rect">
            <a:avLst/>
          </a:prstGeom>
          <a:noFill/>
        </p:spPr>
        <p:txBody>
          <a:bodyPr wrap="none" rtlCol="0">
            <a:spAutoFit/>
          </a:bodyPr>
          <a:lstStyle/>
          <a:p>
            <a:r>
              <a:rPr lang="en-US" sz="2400" i="1" dirty="0" smtClean="0">
                <a:solidFill>
                  <a:schemeClr val="bg1"/>
                </a:solidFill>
              </a:rPr>
              <a:t>f</a:t>
            </a:r>
          </a:p>
        </p:txBody>
      </p:sp>
      <p:sp>
        <p:nvSpPr>
          <p:cNvPr id="9" name="TextBox 8"/>
          <p:cNvSpPr txBox="1"/>
          <p:nvPr/>
        </p:nvSpPr>
        <p:spPr>
          <a:xfrm>
            <a:off x="8090448" y="6182140"/>
            <a:ext cx="407484" cy="461665"/>
          </a:xfrm>
          <a:prstGeom prst="rect">
            <a:avLst/>
          </a:prstGeom>
          <a:noFill/>
        </p:spPr>
        <p:txBody>
          <a:bodyPr wrap="none" rtlCol="0">
            <a:spAutoFit/>
          </a:bodyPr>
          <a:lstStyle/>
          <a:p>
            <a:r>
              <a:rPr lang="en-US" sz="2400" i="1" dirty="0" smtClean="0">
                <a:solidFill>
                  <a:schemeClr val="bg1"/>
                </a:solidFill>
              </a:rPr>
              <a:t>w</a:t>
            </a:r>
          </a:p>
        </p:txBody>
      </p:sp>
      <p:sp>
        <p:nvSpPr>
          <p:cNvPr id="10" name="TextBox 9"/>
          <p:cNvSpPr txBox="1"/>
          <p:nvPr/>
        </p:nvSpPr>
        <p:spPr>
          <a:xfrm>
            <a:off x="6533321" y="6268278"/>
            <a:ext cx="1351652" cy="369332"/>
          </a:xfrm>
          <a:prstGeom prst="rect">
            <a:avLst/>
          </a:prstGeom>
          <a:noFill/>
        </p:spPr>
        <p:txBody>
          <a:bodyPr wrap="none" rtlCol="0">
            <a:spAutoFit/>
          </a:bodyPr>
          <a:lstStyle/>
          <a:p>
            <a:r>
              <a:rPr lang="en-US" dirty="0" smtClean="0">
                <a:solidFill>
                  <a:schemeClr val="bg1"/>
                </a:solidFill>
              </a:rPr>
              <a:t>[Nelson 80]</a:t>
            </a:r>
          </a:p>
        </p:txBody>
      </p:sp>
      <p:sp>
        <p:nvSpPr>
          <p:cNvPr id="11" name="Flowchart: Process 10"/>
          <p:cNvSpPr/>
          <p:nvPr/>
        </p:nvSpPr>
        <p:spPr bwMode="auto">
          <a:xfrm>
            <a:off x="245165" y="4300320"/>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Interpreted sets &amp;</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Bounded quant.</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08]</a:t>
            </a:r>
          </a:p>
        </p:txBody>
      </p:sp>
      <p:cxnSp>
        <p:nvCxnSpPr>
          <p:cNvPr id="39" name="Straight Arrow Connector 38"/>
          <p:cNvCxnSpPr/>
          <p:nvPr/>
        </p:nvCxnSpPr>
        <p:spPr>
          <a:xfrm rot="10800000">
            <a:off x="2265529" y="5131559"/>
            <a:ext cx="1410273" cy="72450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0"/>
            <a:endCxn id="11" idx="2"/>
          </p:cNvCxnSpPr>
          <p:nvPr/>
        </p:nvCxnSpPr>
        <p:spPr>
          <a:xfrm rot="16200000" flipV="1">
            <a:off x="940905" y="5459884"/>
            <a:ext cx="748746" cy="1987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p:txBody>
          <a:bodyPr/>
          <a:lstStyle/>
          <a:p>
            <a:r>
              <a:rPr lang="en-US" dirty="0" smtClean="0"/>
              <a:t>Some solutions</a:t>
            </a:r>
            <a:endParaRPr lang="en-US" dirty="0"/>
          </a:p>
        </p:txBody>
      </p:sp>
      <p:sp>
        <p:nvSpPr>
          <p:cNvPr id="37" name="TextBox 36"/>
          <p:cNvSpPr txBox="1"/>
          <p:nvPr/>
        </p:nvSpPr>
        <p:spPr>
          <a:xfrm>
            <a:off x="1622596" y="1684086"/>
            <a:ext cx="7141892" cy="224676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solidFill>
                  <a:schemeClr val="bg1"/>
                </a:solidFill>
              </a:rPr>
              <a:t>Use first-order axioms to encode quantifier-free theory of </a:t>
            </a:r>
            <a:br>
              <a:rPr lang="en-US" sz="2000" dirty="0" smtClean="0">
                <a:solidFill>
                  <a:schemeClr val="bg1"/>
                </a:solidFill>
              </a:rPr>
            </a:br>
            <a:r>
              <a:rPr lang="en-US" sz="2000" dirty="0" err="1" smtClean="0">
                <a:solidFill>
                  <a:schemeClr val="bg1"/>
                </a:solidFill>
              </a:rPr>
              <a:t>reachability</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[LQ08] rely on SMT solver Z3 for instantiating axioms using </a:t>
            </a:r>
            <a:br>
              <a:rPr lang="en-US" sz="2000" dirty="0" smtClean="0">
                <a:solidFill>
                  <a:schemeClr val="bg1"/>
                </a:solidFill>
              </a:rPr>
            </a:br>
            <a:r>
              <a:rPr lang="en-US" sz="2000" dirty="0" smtClean="0">
                <a:solidFill>
                  <a:schemeClr val="bg1"/>
                </a:solidFill>
              </a:rPr>
              <a:t>triggers.</a:t>
            </a:r>
          </a:p>
          <a:p>
            <a:endParaRPr lang="en-US" sz="2000" dirty="0" smtClean="0">
              <a:solidFill>
                <a:schemeClr val="bg1"/>
              </a:solidFill>
            </a:endParaRPr>
          </a:p>
          <a:p>
            <a:r>
              <a:rPr lang="en-US" sz="2000" dirty="0" smtClean="0">
                <a:solidFill>
                  <a:schemeClr val="bg1"/>
                </a:solidFill>
              </a:rPr>
              <a:t>Required quantifier support by solver is </a:t>
            </a:r>
            <a:r>
              <a:rPr lang="en-US" sz="2000" b="1" dirty="0" smtClean="0">
                <a:solidFill>
                  <a:schemeClr val="bg1"/>
                </a:solidFill>
              </a:rPr>
              <a:t>not</a:t>
            </a:r>
            <a:r>
              <a:rPr lang="en-US" sz="2000" dirty="0" smtClean="0">
                <a:solidFill>
                  <a:schemeClr val="bg1"/>
                </a:solidFill>
              </a:rPr>
              <a:t> so </a:t>
            </a:r>
            <a:r>
              <a:rPr lang="en-US" sz="2000" i="1" dirty="0" smtClean="0">
                <a:solidFill>
                  <a:schemeClr val="bg1"/>
                </a:solidFill>
              </a:rPr>
              <a:t>off-the-shelf.</a:t>
            </a:r>
            <a:endParaRPr lang="en-US" sz="20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bwMode="auto">
          <a:xfrm>
            <a:off x="6553199" y="5838363"/>
            <a:ext cx="2219740"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effectLst>
                  <a:outerShdw blurRad="38100" dist="38100" dir="2700000" algn="tl">
                    <a:srgbClr val="000000">
                      <a:alpha val="43137"/>
                    </a:srgbClr>
                  </a:outerShdw>
                </a:effectLst>
                <a:latin typeface="Segoe" pitchFamily="34" charset="0"/>
                <a:sym typeface="Symbol"/>
              </a:rPr>
              <a:t>u</a:t>
            </a:r>
            <a:r>
              <a:rPr kumimoji="0" lang="en-US" sz="2800" b="0" i="0" u="none" strike="noStrike" cap="none" normalizeH="0" baseline="0" dirty="0" err="1" smtClean="0">
                <a:solidFill>
                  <a:schemeClr val="bg1"/>
                </a:solidFill>
                <a:effectLst>
                  <a:outerShdw blurRad="38100" dist="38100" dir="2700000" algn="tl">
                    <a:srgbClr val="000000">
                      <a:alpha val="43137"/>
                    </a:srgbClr>
                  </a:outerShdw>
                </a:effectLst>
                <a:latin typeface="Segoe" pitchFamily="34" charset="0"/>
                <a:sym typeface="Symbol"/>
              </a:rPr>
              <a:t>v</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Flowchart: Process 5"/>
          <p:cNvSpPr/>
          <p:nvPr/>
        </p:nvSpPr>
        <p:spPr bwMode="auto">
          <a:xfrm>
            <a:off x="3631095" y="5844198"/>
            <a:ext cx="176253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latin typeface="Segoe" pitchFamily="34" charset="0"/>
              </a:rPr>
              <a:t>b</a:t>
            </a:r>
            <a:r>
              <a:rPr kumimoji="0" lang="en-US" sz="2000" b="0" i="0" u="none" strike="noStrike" cap="none" normalizeH="0" baseline="0" dirty="0" err="1" smtClean="0">
                <a:solidFill>
                  <a:schemeClr val="bg1"/>
                </a:solidFill>
                <a:latin typeface="Segoe" pitchFamily="34" charset="0"/>
              </a:rPr>
              <a:t>twn</a:t>
            </a:r>
            <a:r>
              <a:rPr kumimoji="0" lang="en-US" sz="2000" b="0" i="0" u="none" strike="noStrike" cap="none" normalizeH="0" baseline="-25000" dirty="0" err="1" smtClean="0">
                <a:solidFill>
                  <a:schemeClr val="bg1"/>
                </a:solidFill>
                <a:latin typeface="Segoe" pitchFamily="34" charset="0"/>
              </a:rPr>
              <a:t>f</a:t>
            </a:r>
            <a:r>
              <a:rPr kumimoji="0" lang="en-US" sz="2000" b="0" i="0" u="none" strike="noStrike" cap="none" normalizeH="0" baseline="0" dirty="0" smtClean="0">
                <a:solidFill>
                  <a:schemeClr val="bg1"/>
                </a:solidFill>
                <a:latin typeface="Segoe" pitchFamily="34" charset="0"/>
              </a:rPr>
              <a:t>(</a:t>
            </a:r>
            <a:r>
              <a:rPr kumimoji="0" lang="en-US" sz="2000" b="0" i="0" u="none" strike="noStrike" cap="none" normalizeH="0" baseline="0" dirty="0" err="1" smtClean="0">
                <a:solidFill>
                  <a:schemeClr val="bg1"/>
                </a:solidFill>
                <a:latin typeface="Segoe" pitchFamily="34" charset="0"/>
              </a:rPr>
              <a:t>u,v,w</a:t>
            </a:r>
            <a:r>
              <a:rPr kumimoji="0" lang="en-US" sz="2000" b="0" i="0" u="none" strike="noStrike" cap="none" normalizeH="0" baseline="0" dirty="0" smtClean="0">
                <a:solidFill>
                  <a:schemeClr val="bg1"/>
                </a:solidFill>
                <a:latin typeface="Segoe" pitchFamily="34" charset="0"/>
              </a:rPr>
              <a:t>)</a:t>
            </a:r>
          </a:p>
          <a:p>
            <a:pPr algn="r" defTabSz="1096963"/>
            <a:r>
              <a:rPr lang="en-US" sz="1600" dirty="0" smtClean="0">
                <a:solidFill>
                  <a:schemeClr val="bg1"/>
                </a:solidFill>
                <a:latin typeface="Segoe" pitchFamily="34" charset="0"/>
              </a:rPr>
              <a:t>[Rakamarić07+]</a:t>
            </a:r>
            <a:endParaRPr kumimoji="0" lang="en-US" sz="1600" b="0" i="0" u="none" strike="noStrike" cap="none" normalizeH="0" baseline="0" dirty="0" smtClean="0">
              <a:solidFill>
                <a:schemeClr val="bg1"/>
              </a:solidFill>
              <a:latin typeface="Segoe" pitchFamily="34" charset="0"/>
            </a:endParaRPr>
          </a:p>
        </p:txBody>
      </p:sp>
      <p:sp>
        <p:nvSpPr>
          <p:cNvPr id="7" name="Flowchart: Process 6"/>
          <p:cNvSpPr/>
          <p:nvPr/>
        </p:nvSpPr>
        <p:spPr bwMode="auto">
          <a:xfrm>
            <a:off x="265044" y="5844197"/>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wf</a:t>
            </a:r>
            <a:r>
              <a:rPr lang="en-US" dirty="0" smtClean="0">
                <a:solidFill>
                  <a:schemeClr val="bg1"/>
                </a:solidFill>
                <a:latin typeface="Segoe" pitchFamily="34" charset="0"/>
              </a:rPr>
              <a:t>. </a:t>
            </a:r>
            <a:r>
              <a:rPr lang="en-US" dirty="0" err="1" smtClean="0">
                <a:solidFill>
                  <a:schemeClr val="bg1"/>
                </a:solidFill>
                <a:latin typeface="Segoe" pitchFamily="34" charset="0"/>
              </a:rPr>
              <a:t>Reachability</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06]</a:t>
            </a:r>
          </a:p>
        </p:txBody>
      </p:sp>
      <p:sp>
        <p:nvSpPr>
          <p:cNvPr id="8" name="TextBox 7"/>
          <p:cNvSpPr txBox="1"/>
          <p:nvPr/>
        </p:nvSpPr>
        <p:spPr>
          <a:xfrm>
            <a:off x="8123583" y="5751444"/>
            <a:ext cx="269626" cy="461665"/>
          </a:xfrm>
          <a:prstGeom prst="rect">
            <a:avLst/>
          </a:prstGeom>
          <a:noFill/>
        </p:spPr>
        <p:txBody>
          <a:bodyPr wrap="none" rtlCol="0">
            <a:spAutoFit/>
          </a:bodyPr>
          <a:lstStyle/>
          <a:p>
            <a:r>
              <a:rPr lang="en-US" sz="2400" i="1" dirty="0" smtClean="0">
                <a:solidFill>
                  <a:schemeClr val="bg1"/>
                </a:solidFill>
              </a:rPr>
              <a:t>f</a:t>
            </a:r>
          </a:p>
        </p:txBody>
      </p:sp>
      <p:sp>
        <p:nvSpPr>
          <p:cNvPr id="9" name="TextBox 8"/>
          <p:cNvSpPr txBox="1"/>
          <p:nvPr/>
        </p:nvSpPr>
        <p:spPr>
          <a:xfrm>
            <a:off x="8090448" y="6182140"/>
            <a:ext cx="407484" cy="461665"/>
          </a:xfrm>
          <a:prstGeom prst="rect">
            <a:avLst/>
          </a:prstGeom>
          <a:noFill/>
        </p:spPr>
        <p:txBody>
          <a:bodyPr wrap="none" rtlCol="0">
            <a:spAutoFit/>
          </a:bodyPr>
          <a:lstStyle/>
          <a:p>
            <a:r>
              <a:rPr lang="en-US" sz="2400" i="1" dirty="0" smtClean="0">
                <a:solidFill>
                  <a:schemeClr val="bg1"/>
                </a:solidFill>
              </a:rPr>
              <a:t>w</a:t>
            </a:r>
          </a:p>
        </p:txBody>
      </p:sp>
      <p:sp>
        <p:nvSpPr>
          <p:cNvPr id="10" name="TextBox 9"/>
          <p:cNvSpPr txBox="1"/>
          <p:nvPr/>
        </p:nvSpPr>
        <p:spPr>
          <a:xfrm>
            <a:off x="6533321" y="6268278"/>
            <a:ext cx="1351652" cy="369332"/>
          </a:xfrm>
          <a:prstGeom prst="rect">
            <a:avLst/>
          </a:prstGeom>
          <a:noFill/>
        </p:spPr>
        <p:txBody>
          <a:bodyPr wrap="none" rtlCol="0">
            <a:spAutoFit/>
          </a:bodyPr>
          <a:lstStyle/>
          <a:p>
            <a:r>
              <a:rPr lang="en-US" dirty="0" smtClean="0">
                <a:solidFill>
                  <a:schemeClr val="bg1"/>
                </a:solidFill>
              </a:rPr>
              <a:t>[Nelson 80]</a:t>
            </a:r>
          </a:p>
        </p:txBody>
      </p:sp>
      <p:sp>
        <p:nvSpPr>
          <p:cNvPr id="11" name="Flowchart: Process 10"/>
          <p:cNvSpPr/>
          <p:nvPr/>
        </p:nvSpPr>
        <p:spPr bwMode="auto">
          <a:xfrm>
            <a:off x="245165" y="4300320"/>
            <a:ext cx="212034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Interpreted sets &amp;</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Bounded quant.</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Lahiri</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Qadeer</a:t>
            </a:r>
            <a:r>
              <a:rPr kumimoji="0" lang="en-US" b="0" i="0" u="none" strike="noStrike" cap="none" normalizeH="0" baseline="0" dirty="0" smtClean="0">
                <a:solidFill>
                  <a:schemeClr val="bg1"/>
                </a:solidFill>
                <a:latin typeface="Segoe" pitchFamily="34" charset="0"/>
              </a:rPr>
              <a:t> 08]</a:t>
            </a:r>
          </a:p>
        </p:txBody>
      </p:sp>
      <p:sp>
        <p:nvSpPr>
          <p:cNvPr id="12" name="Flowchart: Process 11"/>
          <p:cNvSpPr/>
          <p:nvPr/>
        </p:nvSpPr>
        <p:spPr bwMode="auto">
          <a:xfrm>
            <a:off x="5603791" y="4609473"/>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FFP(Prop)</a:t>
            </a:r>
          </a:p>
        </p:txBody>
      </p:sp>
      <p:sp>
        <p:nvSpPr>
          <p:cNvPr id="13" name="Flowchart: Process 12"/>
          <p:cNvSpPr/>
          <p:nvPr/>
        </p:nvSpPr>
        <p:spPr bwMode="auto">
          <a:xfrm>
            <a:off x="3162326" y="4020739"/>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Lin. FFP(</a:t>
            </a:r>
            <a:r>
              <a:rPr lang="en-US" dirty="0" err="1" smtClean="0">
                <a:solidFill>
                  <a:schemeClr val="bg1"/>
                </a:solidFill>
                <a:latin typeface="Segoe" pitchFamily="34" charset="0"/>
              </a:rPr>
              <a:t>Eq</a:t>
            </a:r>
            <a:r>
              <a:rPr lang="en-US" dirty="0" smtClean="0">
                <a:solidFill>
                  <a:schemeClr val="bg1"/>
                </a:solidFill>
                <a:latin typeface="Segoe" pitchFamily="34" charset="0"/>
              </a:rPr>
              <a:t>)</a:t>
            </a:r>
          </a:p>
        </p:txBody>
      </p:sp>
      <p:sp>
        <p:nvSpPr>
          <p:cNvPr id="14" name="Flowchart: Process 13"/>
          <p:cNvSpPr/>
          <p:nvPr/>
        </p:nvSpPr>
        <p:spPr bwMode="auto">
          <a:xfrm>
            <a:off x="325867" y="2996069"/>
            <a:ext cx="2120346" cy="795131"/>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FFP(Non-linear)</a:t>
            </a:r>
          </a:p>
        </p:txBody>
      </p:sp>
      <p:sp>
        <p:nvSpPr>
          <p:cNvPr id="15" name="Flowchart: Process 14"/>
          <p:cNvSpPr/>
          <p:nvPr/>
        </p:nvSpPr>
        <p:spPr bwMode="auto">
          <a:xfrm>
            <a:off x="6063364" y="3347250"/>
            <a:ext cx="2466486"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Reachable Patterns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Yorsh</a:t>
            </a:r>
            <a:r>
              <a:rPr kumimoji="0" lang="en-US" b="0" i="0" u="none" strike="noStrike" cap="none" normalizeH="0" baseline="0" dirty="0" smtClean="0">
                <a:solidFill>
                  <a:schemeClr val="bg1"/>
                </a:solidFill>
                <a:latin typeface="Segoe" pitchFamily="34" charset="0"/>
              </a:rPr>
              <a:t>+ 06]</a:t>
            </a:r>
          </a:p>
        </p:txBody>
      </p:sp>
      <p:sp>
        <p:nvSpPr>
          <p:cNvPr id="16" name="Flowchart: Process 15"/>
          <p:cNvSpPr/>
          <p:nvPr/>
        </p:nvSpPr>
        <p:spPr bwMode="auto">
          <a:xfrm>
            <a:off x="4455203" y="1725431"/>
            <a:ext cx="175452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wSnS</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(finite trees)</a:t>
            </a:r>
          </a:p>
        </p:txBody>
      </p:sp>
      <p:sp>
        <p:nvSpPr>
          <p:cNvPr id="17" name="Flowchart: Process 16"/>
          <p:cNvSpPr/>
          <p:nvPr/>
        </p:nvSpPr>
        <p:spPr bwMode="auto">
          <a:xfrm>
            <a:off x="6782938" y="2246323"/>
            <a:ext cx="192660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wS1S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(fin.</a:t>
            </a:r>
            <a:r>
              <a:rPr kumimoji="0" lang="en-US" b="0" i="0" u="none" strike="noStrike" cap="none" normalizeH="0" dirty="0" smtClean="0">
                <a:solidFill>
                  <a:schemeClr val="bg1"/>
                </a:solidFill>
                <a:latin typeface="Segoe" pitchFamily="34" charset="0"/>
              </a:rPr>
              <a:t> Acyclic </a:t>
            </a:r>
            <a:r>
              <a:rPr kumimoji="0" lang="en-US" b="0" i="0" u="none" strike="noStrike" cap="none" normalizeH="0" baseline="0" dirty="0" smtClean="0">
                <a:solidFill>
                  <a:schemeClr val="bg1"/>
                </a:solidFill>
                <a:latin typeface="Segoe" pitchFamily="34" charset="0"/>
              </a:rPr>
              <a:t>lists)</a:t>
            </a:r>
          </a:p>
        </p:txBody>
      </p:sp>
      <p:sp>
        <p:nvSpPr>
          <p:cNvPr id="18" name="Flowchart: Process 17"/>
          <p:cNvSpPr/>
          <p:nvPr/>
        </p:nvSpPr>
        <p:spPr bwMode="auto">
          <a:xfrm>
            <a:off x="6771565" y="1061242"/>
            <a:ext cx="192660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S1S</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(inf.</a:t>
            </a:r>
            <a:r>
              <a:rPr kumimoji="0" lang="en-US" b="0" i="0" u="none" strike="noStrike" cap="none" normalizeH="0" dirty="0" smtClean="0">
                <a:solidFill>
                  <a:schemeClr val="bg1"/>
                </a:solidFill>
                <a:latin typeface="Segoe" pitchFamily="34" charset="0"/>
              </a:rPr>
              <a:t> Acyclic </a:t>
            </a:r>
            <a:r>
              <a:rPr kumimoji="0" lang="en-US" b="0" i="0" u="none" strike="noStrike" cap="none" normalizeH="0" baseline="0" dirty="0" smtClean="0">
                <a:solidFill>
                  <a:schemeClr val="bg1"/>
                </a:solidFill>
                <a:latin typeface="Segoe" pitchFamily="34" charset="0"/>
              </a:rPr>
              <a:t>lists)</a:t>
            </a:r>
          </a:p>
        </p:txBody>
      </p:sp>
      <p:sp>
        <p:nvSpPr>
          <p:cNvPr id="19" name="Flowchart: Process 18"/>
          <p:cNvSpPr/>
          <p:nvPr/>
        </p:nvSpPr>
        <p:spPr bwMode="auto">
          <a:xfrm>
            <a:off x="4371834" y="463015"/>
            <a:ext cx="192660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SnS</a:t>
            </a:r>
            <a:endParaRPr lang="en-US"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(inf.</a:t>
            </a:r>
            <a:r>
              <a:rPr kumimoji="0" lang="en-US" b="0" i="0" u="none" strike="noStrike" cap="none" normalizeH="0" dirty="0" smtClean="0">
                <a:solidFill>
                  <a:schemeClr val="bg1"/>
                </a:solidFill>
                <a:latin typeface="Segoe" pitchFamily="34" charset="0"/>
              </a:rPr>
              <a:t> </a:t>
            </a:r>
            <a:r>
              <a:rPr lang="en-US" dirty="0" smtClean="0">
                <a:solidFill>
                  <a:schemeClr val="bg1"/>
                </a:solidFill>
                <a:latin typeface="Segoe" pitchFamily="34" charset="0"/>
              </a:rPr>
              <a:t>Trees)</a:t>
            </a:r>
            <a:endParaRPr kumimoji="0" lang="en-US" b="0" i="0" u="none" strike="noStrike" cap="none" normalizeH="0" baseline="0" dirty="0" smtClean="0">
              <a:solidFill>
                <a:schemeClr val="bg1"/>
              </a:solidFill>
              <a:latin typeface="Segoe" pitchFamily="34" charset="0"/>
            </a:endParaRPr>
          </a:p>
        </p:txBody>
      </p:sp>
      <p:sp>
        <p:nvSpPr>
          <p:cNvPr id="20" name="Flowchart: Process 19"/>
          <p:cNvSpPr/>
          <p:nvPr/>
        </p:nvSpPr>
        <p:spPr bwMode="auto">
          <a:xfrm>
            <a:off x="1678674" y="1973366"/>
            <a:ext cx="2090383"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bg1"/>
                </a:solidFill>
                <a:latin typeface="Segoe" pitchFamily="34" charset="0"/>
              </a:rPr>
              <a:t>wSO</a:t>
            </a:r>
            <a:r>
              <a:rPr lang="en-US" dirty="0" smtClean="0">
                <a:solidFill>
                  <a:schemeClr val="bg1"/>
                </a:solidFill>
                <a:latin typeface="Segoe" pitchFamily="34" charset="0"/>
              </a:rPr>
              <a:t>(f)</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(finite linked</a:t>
            </a:r>
            <a:r>
              <a:rPr kumimoji="0" lang="en-US" b="0" i="0" u="none" strike="noStrike" cap="none" normalizeH="0" dirty="0" smtClean="0">
                <a:solidFill>
                  <a:schemeClr val="bg1"/>
                </a:solidFill>
                <a:latin typeface="Segoe" pitchFamily="34" charset="0"/>
              </a:rPr>
              <a:t> lists</a:t>
            </a:r>
            <a:r>
              <a:rPr kumimoji="0" lang="en-US" b="0" i="0" u="none" strike="noStrike" cap="none" normalizeH="0" baseline="0" dirty="0" smtClean="0">
                <a:solidFill>
                  <a:schemeClr val="bg1"/>
                </a:solidFill>
                <a:latin typeface="Segoe" pitchFamily="34" charset="0"/>
              </a:rPr>
              <a:t>)</a:t>
            </a:r>
          </a:p>
        </p:txBody>
      </p:sp>
      <p:sp>
        <p:nvSpPr>
          <p:cNvPr id="21" name="Flowchart: Process 20"/>
          <p:cNvSpPr/>
          <p:nvPr/>
        </p:nvSpPr>
        <p:spPr bwMode="auto">
          <a:xfrm>
            <a:off x="1893973" y="829228"/>
            <a:ext cx="1754529" cy="795131"/>
          </a:xfrm>
          <a:prstGeom prst="flowChart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Segoe" pitchFamily="34" charset="0"/>
              </a:rPr>
              <a:t>SO(f)</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bg1"/>
                </a:solidFill>
                <a:latin typeface="Segoe" pitchFamily="34" charset="0"/>
              </a:rPr>
              <a:t>(infinite trees)</a:t>
            </a:r>
          </a:p>
        </p:txBody>
      </p:sp>
      <p:cxnSp>
        <p:nvCxnSpPr>
          <p:cNvPr id="25" name="Straight Arrow Connector 24"/>
          <p:cNvCxnSpPr>
            <a:stCxn id="18" idx="1"/>
            <a:endCxn id="19" idx="3"/>
          </p:cNvCxnSpPr>
          <p:nvPr/>
        </p:nvCxnSpPr>
        <p:spPr>
          <a:xfrm rot="10800000">
            <a:off x="6298443" y="860582"/>
            <a:ext cx="473122" cy="59822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1"/>
            <a:endCxn id="16" idx="3"/>
          </p:cNvCxnSpPr>
          <p:nvPr/>
        </p:nvCxnSpPr>
        <p:spPr>
          <a:xfrm rot="10800000">
            <a:off x="6209732" y="2122997"/>
            <a:ext cx="573206" cy="52089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a:endCxn id="16" idx="1"/>
          </p:cNvCxnSpPr>
          <p:nvPr/>
        </p:nvCxnSpPr>
        <p:spPr>
          <a:xfrm flipV="1">
            <a:off x="3769057" y="2122997"/>
            <a:ext cx="686146" cy="2479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3"/>
            <a:endCxn id="19" idx="1"/>
          </p:cNvCxnSpPr>
          <p:nvPr/>
        </p:nvCxnSpPr>
        <p:spPr>
          <a:xfrm flipV="1">
            <a:off x="3648502" y="860581"/>
            <a:ext cx="723332" cy="3662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2265529" y="5131559"/>
            <a:ext cx="1410273" cy="72450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0"/>
          </p:cNvCxnSpPr>
          <p:nvPr/>
        </p:nvCxnSpPr>
        <p:spPr>
          <a:xfrm rot="16200000" flipV="1">
            <a:off x="3020705" y="2818945"/>
            <a:ext cx="588140" cy="18154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5857758" y="3803266"/>
            <a:ext cx="235179" cy="13772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0" idx="2"/>
          </p:cNvCxnSpPr>
          <p:nvPr/>
        </p:nvCxnSpPr>
        <p:spPr>
          <a:xfrm flipV="1">
            <a:off x="1263209" y="2768497"/>
            <a:ext cx="1460657" cy="24458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0"/>
            <a:endCxn id="11" idx="2"/>
          </p:cNvCxnSpPr>
          <p:nvPr/>
        </p:nvCxnSpPr>
        <p:spPr>
          <a:xfrm rot="16200000" flipV="1">
            <a:off x="940905" y="5459884"/>
            <a:ext cx="748746" cy="1987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0"/>
            <a:endCxn id="16" idx="2"/>
          </p:cNvCxnSpPr>
          <p:nvPr/>
        </p:nvCxnSpPr>
        <p:spPr>
          <a:xfrm rot="5400000" flipH="1" flipV="1">
            <a:off x="4027395" y="2715667"/>
            <a:ext cx="1500177" cy="110996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9" idx="2"/>
          </p:cNvCxnSpPr>
          <p:nvPr/>
        </p:nvCxnSpPr>
        <p:spPr>
          <a:xfrm rot="16200000" flipV="1">
            <a:off x="5101174" y="1492112"/>
            <a:ext cx="473617" cy="56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0" idx="0"/>
            <a:endCxn id="21" idx="2"/>
          </p:cNvCxnSpPr>
          <p:nvPr/>
        </p:nvCxnSpPr>
        <p:spPr>
          <a:xfrm rot="5400000" flipH="1" flipV="1">
            <a:off x="2573049" y="1775177"/>
            <a:ext cx="349007" cy="4737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7" idx="0"/>
            <a:endCxn id="18" idx="2"/>
          </p:cNvCxnSpPr>
          <p:nvPr/>
        </p:nvCxnSpPr>
        <p:spPr>
          <a:xfrm rot="16200000" flipV="1">
            <a:off x="7545582" y="2045661"/>
            <a:ext cx="389950" cy="1137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 idx="0"/>
            <a:endCxn id="15" idx="2"/>
          </p:cNvCxnSpPr>
          <p:nvPr/>
        </p:nvCxnSpPr>
        <p:spPr>
          <a:xfrm rot="16200000" flipV="1">
            <a:off x="6631847" y="4807141"/>
            <a:ext cx="1695982" cy="3664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3" idx="2"/>
          </p:cNvCxnSpPr>
          <p:nvPr/>
        </p:nvCxnSpPr>
        <p:spPr>
          <a:xfrm rot="16200000" flipV="1">
            <a:off x="3834750" y="5203620"/>
            <a:ext cx="1065711" cy="2902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p:txBody>
          <a:bodyPr/>
          <a:lstStyle/>
          <a:p>
            <a:r>
              <a:rPr lang="en-US" dirty="0" smtClean="0"/>
              <a:t>Some solutions</a:t>
            </a:r>
            <a:endParaRPr lang="en-US" dirty="0"/>
          </a:p>
        </p:txBody>
      </p:sp>
      <p:cxnSp>
        <p:nvCxnSpPr>
          <p:cNvPr id="37" name="Straight Arrow Connector 36"/>
          <p:cNvCxnSpPr>
            <a:stCxn id="7" idx="0"/>
            <a:endCxn id="13" idx="2"/>
          </p:cNvCxnSpPr>
          <p:nvPr/>
        </p:nvCxnSpPr>
        <p:spPr>
          <a:xfrm rot="5400000" flipH="1" flipV="1">
            <a:off x="2259695" y="3881393"/>
            <a:ext cx="1028327" cy="289728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6" idx="2"/>
          </p:cNvCxnSpPr>
          <p:nvPr/>
        </p:nvCxnSpPr>
        <p:spPr>
          <a:xfrm rot="10800000">
            <a:off x="5332468" y="2520562"/>
            <a:ext cx="1589808" cy="85049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2019-07-02T20:44:52+00:00</PublishingExpirationDate>
    <PublishingStartDate xmlns="http://schemas.microsoft.com/sharepoint/v3">2000-01-01T08:00:00+00:00</PublishingStart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14AE0F6-A26A-488C-8FCD-1935552EF916}"/>
</file>

<file path=customXml/itemProps2.xml><?xml version="1.0" encoding="utf-8"?>
<ds:datastoreItem xmlns:ds="http://schemas.openxmlformats.org/officeDocument/2006/customXml" ds:itemID="{318D8302-06BF-48B4-A23B-C02C7EDB1585}"/>
</file>

<file path=customXml/itemProps3.xml><?xml version="1.0" encoding="utf-8"?>
<ds:datastoreItem xmlns:ds="http://schemas.openxmlformats.org/officeDocument/2006/customXml" ds:itemID="{A5A8D7B5-5CBA-434C-BF31-8E3C435E0241}"/>
</file>

<file path=customXml/itemProps4.xml><?xml version="1.0" encoding="utf-8"?>
<ds:datastoreItem xmlns:ds="http://schemas.openxmlformats.org/officeDocument/2006/customXml" ds:itemID="{2269D944-88CE-42D2-A308-449EAFE1901A}"/>
</file>

<file path=docProps/app.xml><?xml version="1.0" encoding="utf-8"?>
<Properties xmlns="http://schemas.openxmlformats.org/officeDocument/2006/extended-properties" xmlns:vt="http://schemas.openxmlformats.org/officeDocument/2006/docPropsVTypes">
  <Template>MSR_PPT_all_template_v05_light</Template>
  <TotalTime>6237</TotalTime>
  <Words>1546</Words>
  <Application>Microsoft Office PowerPoint</Application>
  <PresentationFormat>On-screen Show (4:3)</PresentationFormat>
  <Paragraphs>592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MSR_PPT_all_template_v05_light</vt:lpstr>
      <vt:lpstr>Linear Functional  Fixed-Points</vt:lpstr>
      <vt:lpstr>Overview</vt:lpstr>
      <vt:lpstr>A list-manipulating program</vt:lpstr>
      <vt:lpstr>The loop invariant </vt:lpstr>
      <vt:lpstr>Some solutions</vt:lpstr>
      <vt:lpstr>Some solutions</vt:lpstr>
      <vt:lpstr>Some solutions</vt:lpstr>
      <vt:lpstr>Some solutions</vt:lpstr>
      <vt:lpstr>Some solutions</vt:lpstr>
      <vt:lpstr>Many other solutions</vt:lpstr>
      <vt:lpstr>A Quest for an SMT solver integration</vt:lpstr>
      <vt:lpstr>The DPLL(T) setting for SMT</vt:lpstr>
      <vt:lpstr>Back to the loop invariant</vt:lpstr>
      <vt:lpstr>Question:</vt:lpstr>
      <vt:lpstr>FFP Temporal Macros</vt:lpstr>
      <vt:lpstr>Some solutions</vt:lpstr>
      <vt:lpstr>Our approach – a tighter sandwich</vt:lpstr>
      <vt:lpstr>FFP(Propositional Logic): basic results</vt:lpstr>
      <vt:lpstr>FFP(PL): basic results</vt:lpstr>
      <vt:lpstr>FFP(Equalities): propositions and equalities</vt:lpstr>
      <vt:lpstr>FFP(E): propositions and equalities</vt:lpstr>
      <vt:lpstr>FFP(E): propositions and equalities</vt:lpstr>
      <vt:lpstr>FFP(E): propositions and equalities</vt:lpstr>
      <vt:lpstr>FFP(E): propositions and equalities </vt:lpstr>
      <vt:lpstr>FFP(E): A litmus test. Closure under updates.</vt:lpstr>
      <vt:lpstr>FFP(E) : reduction to LTL?</vt:lpstr>
      <vt:lpstr>FFP(E) : reduction to LTL?</vt:lpstr>
      <vt:lpstr>FFP(E) encoding forcing functionality</vt:lpstr>
      <vt:lpstr>FFP(E) encoding forcing functionality</vt:lpstr>
      <vt:lpstr>FFP(E) extensions</vt:lpstr>
      <vt:lpstr>SMT solver Integration </vt:lpstr>
      <vt:lpstr>SMT solver Integration (Theory) </vt:lpstr>
      <vt:lpstr>SMT solver Integration (Incremental)</vt:lpstr>
      <vt:lpstr>Summary</vt:lpstr>
      <vt:lpstr>Conclusions</vt:lpstr>
      <vt:lpstr>Slide 36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nbjorner</cp:lastModifiedBy>
  <cp:revision>675</cp:revision>
  <dcterms:created xsi:type="dcterms:W3CDTF">2007-06-05T19:21:09Z</dcterms:created>
  <dcterms:modified xsi:type="dcterms:W3CDTF">2009-07-02T20:28:22Z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