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7.xml" ContentType="application/inkml+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727" r:id="rId6"/>
  </p:sldMasterIdLst>
  <p:notesMasterIdLst>
    <p:notesMasterId r:id="rId74"/>
  </p:notesMasterIdLst>
  <p:handoutMasterIdLst>
    <p:handoutMasterId r:id="rId75"/>
  </p:handoutMasterIdLst>
  <p:sldIdLst>
    <p:sldId id="257" r:id="rId7"/>
    <p:sldId id="1372" r:id="rId8"/>
    <p:sldId id="1220" r:id="rId9"/>
    <p:sldId id="1460" r:id="rId10"/>
    <p:sldId id="1461" r:id="rId11"/>
    <p:sldId id="1462" r:id="rId12"/>
    <p:sldId id="1463" r:id="rId13"/>
    <p:sldId id="1394" r:id="rId14"/>
    <p:sldId id="1431" r:id="rId15"/>
    <p:sldId id="1383" r:id="rId16"/>
    <p:sldId id="1387" r:id="rId17"/>
    <p:sldId id="1466" r:id="rId18"/>
    <p:sldId id="1451" r:id="rId19"/>
    <p:sldId id="1429" r:id="rId20"/>
    <p:sldId id="1465" r:id="rId21"/>
    <p:sldId id="1430" r:id="rId22"/>
    <p:sldId id="1385" r:id="rId23"/>
    <p:sldId id="1386" r:id="rId24"/>
    <p:sldId id="1388" r:id="rId25"/>
    <p:sldId id="1389" r:id="rId26"/>
    <p:sldId id="1222" r:id="rId27"/>
    <p:sldId id="1305" r:id="rId28"/>
    <p:sldId id="1432" r:id="rId29"/>
    <p:sldId id="1433" r:id="rId30"/>
    <p:sldId id="1434" r:id="rId31"/>
    <p:sldId id="1441" r:id="rId32"/>
    <p:sldId id="1442" r:id="rId33"/>
    <p:sldId id="1445" r:id="rId34"/>
    <p:sldId id="1446" r:id="rId35"/>
    <p:sldId id="1447" r:id="rId36"/>
    <p:sldId id="1448" r:id="rId37"/>
    <p:sldId id="1449" r:id="rId38"/>
    <p:sldId id="1331" r:id="rId39"/>
    <p:sldId id="1365" r:id="rId40"/>
    <p:sldId id="1396" r:id="rId41"/>
    <p:sldId id="1397" r:id="rId42"/>
    <p:sldId id="1332" r:id="rId43"/>
    <p:sldId id="1333" r:id="rId44"/>
    <p:sldId id="1334" r:id="rId45"/>
    <p:sldId id="1335" r:id="rId46"/>
    <p:sldId id="1336" r:id="rId47"/>
    <p:sldId id="1398" r:id="rId48"/>
    <p:sldId id="1399" r:id="rId49"/>
    <p:sldId id="1400" r:id="rId50"/>
    <p:sldId id="1337" r:id="rId51"/>
    <p:sldId id="1338" r:id="rId52"/>
    <p:sldId id="1339" r:id="rId53"/>
    <p:sldId id="1464" r:id="rId54"/>
    <p:sldId id="1343" r:id="rId55"/>
    <p:sldId id="1457" r:id="rId56"/>
    <p:sldId id="1455" r:id="rId57"/>
    <p:sldId id="1344" r:id="rId58"/>
    <p:sldId id="1346" r:id="rId59"/>
    <p:sldId id="1347" r:id="rId60"/>
    <p:sldId id="1348" r:id="rId61"/>
    <p:sldId id="1349" r:id="rId62"/>
    <p:sldId id="1350" r:id="rId63"/>
    <p:sldId id="1351" r:id="rId64"/>
    <p:sldId id="1354" r:id="rId65"/>
    <p:sldId id="1355" r:id="rId66"/>
    <p:sldId id="1357" r:id="rId67"/>
    <p:sldId id="1356" r:id="rId68"/>
    <p:sldId id="1452" r:id="rId69"/>
    <p:sldId id="1453" r:id="rId70"/>
    <p:sldId id="1454" r:id="rId71"/>
    <p:sldId id="1456" r:id="rId72"/>
    <p:sldId id="1359" r:id="rId73"/>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orient="horz" pos="889">
          <p15:clr>
            <a:srgbClr val="A4A3A4"/>
          </p15:clr>
        </p15:guide>
        <p15:guide id="3" orient="horz" pos="1490">
          <p15:clr>
            <a:srgbClr val="A4A3A4"/>
          </p15:clr>
        </p15:guide>
        <p15:guide id="4" orient="horz">
          <p15:clr>
            <a:srgbClr val="A4A3A4"/>
          </p15:clr>
        </p15:guide>
        <p15:guide id="5" orient="horz" pos="1200">
          <p15:clr>
            <a:srgbClr val="A4A3A4"/>
          </p15:clr>
        </p15:guide>
        <p15:guide id="6" orient="horz" pos="2737">
          <p15:clr>
            <a:srgbClr val="A4A3A4"/>
          </p15:clr>
        </p15:guide>
        <p15:guide id="7" pos="2880">
          <p15:clr>
            <a:srgbClr val="A4A3A4"/>
          </p15:clr>
        </p15:guide>
        <p15:guide id="8" pos="250">
          <p15:clr>
            <a:srgbClr val="A4A3A4"/>
          </p15:clr>
        </p15:guide>
        <p15:guide id="9" pos="455">
          <p15:clr>
            <a:srgbClr val="A4A3A4"/>
          </p15:clr>
        </p15:guide>
        <p15:guide id="10" pos="5520">
          <p15:clr>
            <a:srgbClr val="A4A3A4"/>
          </p15:clr>
        </p15:guide>
        <p15:guide id="11" pos="863">
          <p15:clr>
            <a:srgbClr val="A4A3A4"/>
          </p15:clr>
        </p15:guide>
        <p15:guide id="12" pos="52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0B891A"/>
    <a:srgbClr val="6D2BD9"/>
    <a:srgbClr val="A4F600"/>
    <a:srgbClr val="CF6A3D"/>
    <a:srgbClr val="619BE1"/>
    <a:srgbClr val="F1C283"/>
    <a:srgbClr val="7DFFA8"/>
    <a:srgbClr val="9C42E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199" autoAdjust="0"/>
    <p:restoredTop sz="75852" autoAdjust="0"/>
  </p:normalViewPr>
  <p:slideViewPr>
    <p:cSldViewPr snapToGrid="0">
      <p:cViewPr varScale="1">
        <p:scale>
          <a:sx n="79" d="100"/>
          <a:sy n="79" d="100"/>
        </p:scale>
        <p:origin x="216" y="60"/>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varScale="1">
      <p:scale>
        <a:sx n="1" d="1"/>
        <a:sy n="1" d="1"/>
      </p:scale>
      <p:origin x="0" y="-786"/>
    </p:cViewPr>
  </p:sorterViewPr>
  <p:notesViewPr>
    <p:cSldViewPr snapToGrid="0">
      <p:cViewPr varScale="1">
        <p:scale>
          <a:sx n="88" d="100"/>
          <a:sy n="88" d="100"/>
        </p:scale>
        <p:origin x="-3179"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tobies\Documents\vccper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3876421145335"/>
          <c:y val="3.3680223439700702E-2"/>
          <c:w val="0.94168786097309864"/>
          <c:h val="0.94392666825737692"/>
        </c:manualLayout>
      </c:layout>
      <c:lineChart>
        <c:grouping val="standard"/>
        <c:varyColors val="0"/>
        <c:ser>
          <c:idx val="0"/>
          <c:order val="0"/>
          <c:marker>
            <c:symbol val="none"/>
          </c:marker>
          <c:val>
            <c:numRef>
              <c:f>Sheet1!$D$100:$D$410</c:f>
              <c:numCache>
                <c:formatCode>General</c:formatCode>
                <c:ptCount val="311"/>
                <c:pt idx="0">
                  <c:v>1.56</c:v>
                </c:pt>
                <c:pt idx="1">
                  <c:v>1.57</c:v>
                </c:pt>
                <c:pt idx="2">
                  <c:v>1.54</c:v>
                </c:pt>
                <c:pt idx="3">
                  <c:v>1.61</c:v>
                </c:pt>
                <c:pt idx="4">
                  <c:v>1.56</c:v>
                </c:pt>
                <c:pt idx="5">
                  <c:v>1.55</c:v>
                </c:pt>
                <c:pt idx="6">
                  <c:v>1.57</c:v>
                </c:pt>
                <c:pt idx="7">
                  <c:v>1.54</c:v>
                </c:pt>
                <c:pt idx="8">
                  <c:v>1.55</c:v>
                </c:pt>
                <c:pt idx="9">
                  <c:v>1.56</c:v>
                </c:pt>
                <c:pt idx="10">
                  <c:v>1.58</c:v>
                </c:pt>
                <c:pt idx="11">
                  <c:v>1.6300000000000001</c:v>
                </c:pt>
                <c:pt idx="12">
                  <c:v>1.59</c:v>
                </c:pt>
                <c:pt idx="13">
                  <c:v>1.6</c:v>
                </c:pt>
                <c:pt idx="14">
                  <c:v>1.55</c:v>
                </c:pt>
                <c:pt idx="15">
                  <c:v>1.55</c:v>
                </c:pt>
                <c:pt idx="16">
                  <c:v>1.6400000000000001</c:v>
                </c:pt>
                <c:pt idx="17">
                  <c:v>1.57</c:v>
                </c:pt>
                <c:pt idx="18">
                  <c:v>1.58</c:v>
                </c:pt>
                <c:pt idx="19">
                  <c:v>1.62</c:v>
                </c:pt>
                <c:pt idx="20">
                  <c:v>1.62</c:v>
                </c:pt>
                <c:pt idx="21">
                  <c:v>1.61</c:v>
                </c:pt>
                <c:pt idx="22">
                  <c:v>1.6600000000000001</c:v>
                </c:pt>
                <c:pt idx="23">
                  <c:v>1.6600000000000001</c:v>
                </c:pt>
                <c:pt idx="24">
                  <c:v>1.59</c:v>
                </c:pt>
                <c:pt idx="25">
                  <c:v>1.6700000000000021</c:v>
                </c:pt>
                <c:pt idx="26">
                  <c:v>1.6300000000000001</c:v>
                </c:pt>
                <c:pt idx="27">
                  <c:v>1.6900000000000053</c:v>
                </c:pt>
                <c:pt idx="28">
                  <c:v>1.7200000000000015</c:v>
                </c:pt>
                <c:pt idx="29">
                  <c:v>1.7100000000000015</c:v>
                </c:pt>
                <c:pt idx="30">
                  <c:v>1.7700000000000018</c:v>
                </c:pt>
                <c:pt idx="31">
                  <c:v>1.7900000000000018</c:v>
                </c:pt>
                <c:pt idx="32">
                  <c:v>1.7600000000000016</c:v>
                </c:pt>
                <c:pt idx="33">
                  <c:v>1.7100000000000015</c:v>
                </c:pt>
                <c:pt idx="34">
                  <c:v>1.7400000000000015</c:v>
                </c:pt>
                <c:pt idx="35">
                  <c:v>1.7300000000000015</c:v>
                </c:pt>
                <c:pt idx="36">
                  <c:v>1.7700000000000018</c:v>
                </c:pt>
                <c:pt idx="37">
                  <c:v>1.7500000000000016</c:v>
                </c:pt>
                <c:pt idx="38">
                  <c:v>1.7300000000000015</c:v>
                </c:pt>
                <c:pt idx="39">
                  <c:v>1.7500000000000016</c:v>
                </c:pt>
                <c:pt idx="40">
                  <c:v>1.61</c:v>
                </c:pt>
                <c:pt idx="41">
                  <c:v>1.6400000000000001</c:v>
                </c:pt>
                <c:pt idx="42">
                  <c:v>1.6300000000000001</c:v>
                </c:pt>
                <c:pt idx="43">
                  <c:v>1.8800000000000001</c:v>
                </c:pt>
                <c:pt idx="44">
                  <c:v>1.7900000000000018</c:v>
                </c:pt>
                <c:pt idx="45">
                  <c:v>1.83</c:v>
                </c:pt>
                <c:pt idx="46">
                  <c:v>1.7500000000000016</c:v>
                </c:pt>
                <c:pt idx="47">
                  <c:v>1.83</c:v>
                </c:pt>
                <c:pt idx="48">
                  <c:v>1.9</c:v>
                </c:pt>
                <c:pt idx="49">
                  <c:v>1.7600000000000016</c:v>
                </c:pt>
                <c:pt idx="50">
                  <c:v>1.84</c:v>
                </c:pt>
                <c:pt idx="51">
                  <c:v>1.7500000000000016</c:v>
                </c:pt>
                <c:pt idx="52">
                  <c:v>1.7300000000000015</c:v>
                </c:pt>
                <c:pt idx="53">
                  <c:v>1.7800000000000018</c:v>
                </c:pt>
                <c:pt idx="54">
                  <c:v>1.83</c:v>
                </c:pt>
                <c:pt idx="55">
                  <c:v>1.7600000000000016</c:v>
                </c:pt>
                <c:pt idx="56">
                  <c:v>1.7500000000000016</c:v>
                </c:pt>
                <c:pt idx="57">
                  <c:v>1.7500000000000016</c:v>
                </c:pt>
                <c:pt idx="58">
                  <c:v>1.7200000000000015</c:v>
                </c:pt>
                <c:pt idx="59">
                  <c:v>1.6800000000000053</c:v>
                </c:pt>
                <c:pt idx="60">
                  <c:v>1.7700000000000018</c:v>
                </c:pt>
                <c:pt idx="61">
                  <c:v>1.7500000000000016</c:v>
                </c:pt>
                <c:pt idx="62">
                  <c:v>1.7400000000000015</c:v>
                </c:pt>
                <c:pt idx="63">
                  <c:v>1.7500000000000016</c:v>
                </c:pt>
                <c:pt idx="64">
                  <c:v>1.84</c:v>
                </c:pt>
                <c:pt idx="65">
                  <c:v>1.8800000000000001</c:v>
                </c:pt>
                <c:pt idx="66">
                  <c:v>2.42</c:v>
                </c:pt>
                <c:pt idx="67">
                  <c:v>1.7500000000000016</c:v>
                </c:pt>
                <c:pt idx="68">
                  <c:v>1.8</c:v>
                </c:pt>
                <c:pt idx="69">
                  <c:v>1.7100000000000015</c:v>
                </c:pt>
                <c:pt idx="70">
                  <c:v>1.6900000000000053</c:v>
                </c:pt>
                <c:pt idx="71">
                  <c:v>1.7300000000000015</c:v>
                </c:pt>
                <c:pt idx="72">
                  <c:v>1.7000000000000015</c:v>
                </c:pt>
                <c:pt idx="73">
                  <c:v>0.75000000000000278</c:v>
                </c:pt>
                <c:pt idx="74">
                  <c:v>0.77000000000000213</c:v>
                </c:pt>
                <c:pt idx="75">
                  <c:v>0.78</c:v>
                </c:pt>
                <c:pt idx="76">
                  <c:v>0.75000000000000278</c:v>
                </c:pt>
                <c:pt idx="77">
                  <c:v>0.75000000000000278</c:v>
                </c:pt>
                <c:pt idx="78">
                  <c:v>0.81</c:v>
                </c:pt>
                <c:pt idx="79">
                  <c:v>0.73000000000000065</c:v>
                </c:pt>
                <c:pt idx="80">
                  <c:v>0.72000000000000064</c:v>
                </c:pt>
                <c:pt idx="81">
                  <c:v>0.73000000000000065</c:v>
                </c:pt>
                <c:pt idx="82">
                  <c:v>0.75000000000000278</c:v>
                </c:pt>
                <c:pt idx="83">
                  <c:v>0.74000000000000266</c:v>
                </c:pt>
                <c:pt idx="84">
                  <c:v>0.78</c:v>
                </c:pt>
                <c:pt idx="85">
                  <c:v>0.75000000000000278</c:v>
                </c:pt>
                <c:pt idx="86">
                  <c:v>0.75000000000000278</c:v>
                </c:pt>
                <c:pt idx="87">
                  <c:v>0.76000000000000301</c:v>
                </c:pt>
                <c:pt idx="88">
                  <c:v>0.76000000000000301</c:v>
                </c:pt>
                <c:pt idx="89">
                  <c:v>0.78</c:v>
                </c:pt>
                <c:pt idx="90">
                  <c:v>0.78</c:v>
                </c:pt>
                <c:pt idx="91">
                  <c:v>0.74000000000000266</c:v>
                </c:pt>
                <c:pt idx="92">
                  <c:v>0.75000000000000278</c:v>
                </c:pt>
                <c:pt idx="93">
                  <c:v>0.74000000000000266</c:v>
                </c:pt>
                <c:pt idx="94">
                  <c:v>0.9</c:v>
                </c:pt>
                <c:pt idx="95">
                  <c:v>0.74000000000000266</c:v>
                </c:pt>
                <c:pt idx="96">
                  <c:v>0.74000000000000266</c:v>
                </c:pt>
                <c:pt idx="97">
                  <c:v>0.74000000000000266</c:v>
                </c:pt>
                <c:pt idx="98">
                  <c:v>0.72000000000000064</c:v>
                </c:pt>
                <c:pt idx="99">
                  <c:v>0.76000000000000301</c:v>
                </c:pt>
                <c:pt idx="100">
                  <c:v>0.79</c:v>
                </c:pt>
                <c:pt idx="101">
                  <c:v>0.81</c:v>
                </c:pt>
                <c:pt idx="102">
                  <c:v>0.81</c:v>
                </c:pt>
                <c:pt idx="103">
                  <c:v>0.72000000000000064</c:v>
                </c:pt>
                <c:pt idx="104">
                  <c:v>0.76000000000000301</c:v>
                </c:pt>
                <c:pt idx="105">
                  <c:v>0.74000000000000266</c:v>
                </c:pt>
                <c:pt idx="106">
                  <c:v>0.73000000000000065</c:v>
                </c:pt>
                <c:pt idx="107">
                  <c:v>0.75000000000000278</c:v>
                </c:pt>
                <c:pt idx="108">
                  <c:v>0.75000000000000278</c:v>
                </c:pt>
                <c:pt idx="109">
                  <c:v>0.78</c:v>
                </c:pt>
                <c:pt idx="110">
                  <c:v>0.72000000000000064</c:v>
                </c:pt>
                <c:pt idx="111">
                  <c:v>0.71000000000000063</c:v>
                </c:pt>
                <c:pt idx="112">
                  <c:v>0.72000000000000064</c:v>
                </c:pt>
                <c:pt idx="113">
                  <c:v>0.8</c:v>
                </c:pt>
                <c:pt idx="114">
                  <c:v>1.05</c:v>
                </c:pt>
                <c:pt idx="115">
                  <c:v>0.8</c:v>
                </c:pt>
                <c:pt idx="116">
                  <c:v>0.85000000000000064</c:v>
                </c:pt>
                <c:pt idx="117">
                  <c:v>0.79</c:v>
                </c:pt>
                <c:pt idx="118">
                  <c:v>0.74000000000000266</c:v>
                </c:pt>
                <c:pt idx="119">
                  <c:v>0.75000000000000278</c:v>
                </c:pt>
                <c:pt idx="120">
                  <c:v>0.74000000000000266</c:v>
                </c:pt>
                <c:pt idx="121">
                  <c:v>0.76000000000000301</c:v>
                </c:pt>
                <c:pt idx="122">
                  <c:v>0.78</c:v>
                </c:pt>
                <c:pt idx="123">
                  <c:v>0.75000000000000278</c:v>
                </c:pt>
                <c:pt idx="124">
                  <c:v>0.88000000000000089</c:v>
                </c:pt>
                <c:pt idx="125">
                  <c:v>0.78</c:v>
                </c:pt>
                <c:pt idx="126">
                  <c:v>0.76000000000000301</c:v>
                </c:pt>
                <c:pt idx="127">
                  <c:v>0.8</c:v>
                </c:pt>
                <c:pt idx="128">
                  <c:v>0.82000000000000062</c:v>
                </c:pt>
                <c:pt idx="129">
                  <c:v>0.8</c:v>
                </c:pt>
                <c:pt idx="130">
                  <c:v>0.8</c:v>
                </c:pt>
                <c:pt idx="131">
                  <c:v>0.77000000000000213</c:v>
                </c:pt>
                <c:pt idx="132">
                  <c:v>0.79</c:v>
                </c:pt>
                <c:pt idx="133">
                  <c:v>0.84000000000000064</c:v>
                </c:pt>
                <c:pt idx="134">
                  <c:v>0.78</c:v>
                </c:pt>
                <c:pt idx="135">
                  <c:v>0.8</c:v>
                </c:pt>
                <c:pt idx="136">
                  <c:v>0.81</c:v>
                </c:pt>
                <c:pt idx="137">
                  <c:v>0.77000000000000213</c:v>
                </c:pt>
                <c:pt idx="138">
                  <c:v>0.85000000000000064</c:v>
                </c:pt>
                <c:pt idx="139">
                  <c:v>0.82000000000000062</c:v>
                </c:pt>
                <c:pt idx="140">
                  <c:v>0.84000000000000064</c:v>
                </c:pt>
                <c:pt idx="141">
                  <c:v>0.83000000000000063</c:v>
                </c:pt>
                <c:pt idx="142">
                  <c:v>0.83000000000000063</c:v>
                </c:pt>
                <c:pt idx="143">
                  <c:v>0.83000000000000063</c:v>
                </c:pt>
                <c:pt idx="144">
                  <c:v>0.88000000000000089</c:v>
                </c:pt>
                <c:pt idx="145">
                  <c:v>0.81</c:v>
                </c:pt>
                <c:pt idx="146">
                  <c:v>0.84000000000000064</c:v>
                </c:pt>
                <c:pt idx="147">
                  <c:v>0.85000000000000064</c:v>
                </c:pt>
                <c:pt idx="148">
                  <c:v>0.81</c:v>
                </c:pt>
                <c:pt idx="149">
                  <c:v>0.82000000000000062</c:v>
                </c:pt>
                <c:pt idx="150">
                  <c:v>0.81</c:v>
                </c:pt>
                <c:pt idx="151">
                  <c:v>0.81</c:v>
                </c:pt>
                <c:pt idx="152">
                  <c:v>0.81</c:v>
                </c:pt>
                <c:pt idx="153">
                  <c:v>0.85000000000000064</c:v>
                </c:pt>
                <c:pt idx="154">
                  <c:v>0.83000000000000063</c:v>
                </c:pt>
                <c:pt idx="155">
                  <c:v>0.82000000000000062</c:v>
                </c:pt>
                <c:pt idx="156">
                  <c:v>0.87000000000000266</c:v>
                </c:pt>
                <c:pt idx="157">
                  <c:v>0.86000000000000065</c:v>
                </c:pt>
                <c:pt idx="158">
                  <c:v>0.86000000000000065</c:v>
                </c:pt>
                <c:pt idx="159">
                  <c:v>0.84000000000000064</c:v>
                </c:pt>
                <c:pt idx="160">
                  <c:v>0.86000000000000065</c:v>
                </c:pt>
                <c:pt idx="161">
                  <c:v>0.86000000000000065</c:v>
                </c:pt>
                <c:pt idx="162">
                  <c:v>0.87000000000000266</c:v>
                </c:pt>
                <c:pt idx="163">
                  <c:v>0.88000000000000089</c:v>
                </c:pt>
                <c:pt idx="164">
                  <c:v>0.86000000000000065</c:v>
                </c:pt>
                <c:pt idx="165">
                  <c:v>1.37</c:v>
                </c:pt>
                <c:pt idx="166">
                  <c:v>1.3800000000000001</c:v>
                </c:pt>
                <c:pt idx="167">
                  <c:v>1.3900000000000001</c:v>
                </c:pt>
                <c:pt idx="168">
                  <c:v>1.35</c:v>
                </c:pt>
                <c:pt idx="169">
                  <c:v>1.33</c:v>
                </c:pt>
                <c:pt idx="170">
                  <c:v>1.3</c:v>
                </c:pt>
                <c:pt idx="171">
                  <c:v>1.35</c:v>
                </c:pt>
                <c:pt idx="172">
                  <c:v>1.27</c:v>
                </c:pt>
                <c:pt idx="173">
                  <c:v>1.35</c:v>
                </c:pt>
                <c:pt idx="174">
                  <c:v>1.29</c:v>
                </c:pt>
                <c:pt idx="175">
                  <c:v>1.28</c:v>
                </c:pt>
                <c:pt idx="176">
                  <c:v>1.4</c:v>
                </c:pt>
                <c:pt idx="177">
                  <c:v>1.3800000000000001</c:v>
                </c:pt>
                <c:pt idx="178">
                  <c:v>1.56</c:v>
                </c:pt>
                <c:pt idx="179">
                  <c:v>1.29</c:v>
                </c:pt>
                <c:pt idx="180">
                  <c:v>1.35</c:v>
                </c:pt>
                <c:pt idx="181">
                  <c:v>1.34</c:v>
                </c:pt>
                <c:pt idx="182">
                  <c:v>1.3</c:v>
                </c:pt>
                <c:pt idx="183">
                  <c:v>1.48</c:v>
                </c:pt>
                <c:pt idx="184">
                  <c:v>1.51</c:v>
                </c:pt>
                <c:pt idx="185">
                  <c:v>1.42</c:v>
                </c:pt>
                <c:pt idx="186">
                  <c:v>1.6</c:v>
                </c:pt>
                <c:pt idx="187">
                  <c:v>1.41</c:v>
                </c:pt>
                <c:pt idx="188">
                  <c:v>1.41</c:v>
                </c:pt>
                <c:pt idx="189">
                  <c:v>1.46</c:v>
                </c:pt>
                <c:pt idx="190">
                  <c:v>1.47</c:v>
                </c:pt>
                <c:pt idx="191">
                  <c:v>1.37</c:v>
                </c:pt>
                <c:pt idx="192">
                  <c:v>1.45</c:v>
                </c:pt>
                <c:pt idx="193">
                  <c:v>1.35</c:v>
                </c:pt>
                <c:pt idx="194">
                  <c:v>1.41</c:v>
                </c:pt>
                <c:pt idx="195">
                  <c:v>1.37</c:v>
                </c:pt>
                <c:pt idx="196">
                  <c:v>1.46</c:v>
                </c:pt>
                <c:pt idx="197">
                  <c:v>1.49</c:v>
                </c:pt>
                <c:pt idx="198">
                  <c:v>1.42</c:v>
                </c:pt>
                <c:pt idx="199">
                  <c:v>1.41</c:v>
                </c:pt>
                <c:pt idx="200">
                  <c:v>1.49</c:v>
                </c:pt>
                <c:pt idx="201">
                  <c:v>1.3900000000000001</c:v>
                </c:pt>
                <c:pt idx="202">
                  <c:v>1.5</c:v>
                </c:pt>
                <c:pt idx="203">
                  <c:v>1.25</c:v>
                </c:pt>
                <c:pt idx="204">
                  <c:v>1.1900000000000053</c:v>
                </c:pt>
                <c:pt idx="205">
                  <c:v>1.1599999999999941</c:v>
                </c:pt>
                <c:pt idx="206">
                  <c:v>1.2</c:v>
                </c:pt>
                <c:pt idx="207">
                  <c:v>1.21</c:v>
                </c:pt>
                <c:pt idx="208">
                  <c:v>1.24</c:v>
                </c:pt>
                <c:pt idx="209">
                  <c:v>1.1800000000000053</c:v>
                </c:pt>
                <c:pt idx="210">
                  <c:v>1.1800000000000053</c:v>
                </c:pt>
                <c:pt idx="211">
                  <c:v>1.1900000000000053</c:v>
                </c:pt>
                <c:pt idx="212">
                  <c:v>1.1700000000000021</c:v>
                </c:pt>
                <c:pt idx="213">
                  <c:v>1.1800000000000053</c:v>
                </c:pt>
                <c:pt idx="214">
                  <c:v>1.21</c:v>
                </c:pt>
                <c:pt idx="215">
                  <c:v>1.1900000000000053</c:v>
                </c:pt>
                <c:pt idx="216">
                  <c:v>1.21</c:v>
                </c:pt>
                <c:pt idx="217">
                  <c:v>1.1599999999999941</c:v>
                </c:pt>
                <c:pt idx="218">
                  <c:v>1.1800000000000053</c:v>
                </c:pt>
                <c:pt idx="219">
                  <c:v>1.23</c:v>
                </c:pt>
                <c:pt idx="220">
                  <c:v>1.21</c:v>
                </c:pt>
                <c:pt idx="221">
                  <c:v>1.1800000000000053</c:v>
                </c:pt>
                <c:pt idx="222">
                  <c:v>1.1800000000000053</c:v>
                </c:pt>
                <c:pt idx="223">
                  <c:v>1.2</c:v>
                </c:pt>
                <c:pt idx="224">
                  <c:v>1.2</c:v>
                </c:pt>
                <c:pt idx="225">
                  <c:v>1.23</c:v>
                </c:pt>
                <c:pt idx="226">
                  <c:v>1.26</c:v>
                </c:pt>
                <c:pt idx="227">
                  <c:v>1.2</c:v>
                </c:pt>
                <c:pt idx="228">
                  <c:v>1.25</c:v>
                </c:pt>
                <c:pt idx="229">
                  <c:v>1.26</c:v>
                </c:pt>
                <c:pt idx="230">
                  <c:v>1.27</c:v>
                </c:pt>
                <c:pt idx="231">
                  <c:v>1.25</c:v>
                </c:pt>
                <c:pt idx="232">
                  <c:v>1.22</c:v>
                </c:pt>
                <c:pt idx="233">
                  <c:v>1.1700000000000021</c:v>
                </c:pt>
                <c:pt idx="234">
                  <c:v>1.1800000000000053</c:v>
                </c:pt>
                <c:pt idx="235">
                  <c:v>1.23</c:v>
                </c:pt>
                <c:pt idx="236">
                  <c:v>1.22</c:v>
                </c:pt>
                <c:pt idx="237">
                  <c:v>1.31</c:v>
                </c:pt>
                <c:pt idx="238">
                  <c:v>1.3</c:v>
                </c:pt>
                <c:pt idx="239">
                  <c:v>1.25</c:v>
                </c:pt>
                <c:pt idx="240">
                  <c:v>1.21</c:v>
                </c:pt>
                <c:pt idx="241">
                  <c:v>1.24</c:v>
                </c:pt>
                <c:pt idx="242">
                  <c:v>1.28</c:v>
                </c:pt>
                <c:pt idx="243">
                  <c:v>1.21</c:v>
                </c:pt>
                <c:pt idx="244">
                  <c:v>1.36</c:v>
                </c:pt>
                <c:pt idx="245">
                  <c:v>1.1499999999999941</c:v>
                </c:pt>
                <c:pt idx="246">
                  <c:v>1.23</c:v>
                </c:pt>
                <c:pt idx="247">
                  <c:v>1.23</c:v>
                </c:pt>
                <c:pt idx="248">
                  <c:v>1.29</c:v>
                </c:pt>
                <c:pt idx="249">
                  <c:v>1.24</c:v>
                </c:pt>
                <c:pt idx="250">
                  <c:v>1.36</c:v>
                </c:pt>
                <c:pt idx="251">
                  <c:v>1.23</c:v>
                </c:pt>
                <c:pt idx="252">
                  <c:v>1.21</c:v>
                </c:pt>
                <c:pt idx="253">
                  <c:v>1.61</c:v>
                </c:pt>
                <c:pt idx="254">
                  <c:v>1.1800000000000053</c:v>
                </c:pt>
                <c:pt idx="255">
                  <c:v>1.24</c:v>
                </c:pt>
                <c:pt idx="256">
                  <c:v>1.1900000000000053</c:v>
                </c:pt>
                <c:pt idx="257">
                  <c:v>1.31</c:v>
                </c:pt>
                <c:pt idx="258">
                  <c:v>1.1599999999999941</c:v>
                </c:pt>
                <c:pt idx="259">
                  <c:v>1.24</c:v>
                </c:pt>
                <c:pt idx="260">
                  <c:v>1.29</c:v>
                </c:pt>
                <c:pt idx="261">
                  <c:v>1.22</c:v>
                </c:pt>
                <c:pt idx="262">
                  <c:v>1.25</c:v>
                </c:pt>
                <c:pt idx="263">
                  <c:v>1.26</c:v>
                </c:pt>
                <c:pt idx="264">
                  <c:v>1.25</c:v>
                </c:pt>
                <c:pt idx="265">
                  <c:v>1.27</c:v>
                </c:pt>
                <c:pt idx="266">
                  <c:v>1.27</c:v>
                </c:pt>
                <c:pt idx="267">
                  <c:v>1.31</c:v>
                </c:pt>
                <c:pt idx="268">
                  <c:v>1.36</c:v>
                </c:pt>
                <c:pt idx="269">
                  <c:v>1.26</c:v>
                </c:pt>
                <c:pt idx="270">
                  <c:v>1.28</c:v>
                </c:pt>
                <c:pt idx="271">
                  <c:v>1.36</c:v>
                </c:pt>
                <c:pt idx="272">
                  <c:v>1.3800000000000001</c:v>
                </c:pt>
                <c:pt idx="273">
                  <c:v>1.24</c:v>
                </c:pt>
                <c:pt idx="274">
                  <c:v>1.4</c:v>
                </c:pt>
                <c:pt idx="275">
                  <c:v>1.33</c:v>
                </c:pt>
                <c:pt idx="276">
                  <c:v>1.27</c:v>
                </c:pt>
                <c:pt idx="277">
                  <c:v>1.3</c:v>
                </c:pt>
                <c:pt idx="278">
                  <c:v>1.3900000000000001</c:v>
                </c:pt>
                <c:pt idx="279">
                  <c:v>1.3800000000000001</c:v>
                </c:pt>
                <c:pt idx="280">
                  <c:v>1.28</c:v>
                </c:pt>
                <c:pt idx="281">
                  <c:v>1.36</c:v>
                </c:pt>
                <c:pt idx="282">
                  <c:v>1.41</c:v>
                </c:pt>
                <c:pt idx="283">
                  <c:v>1.32</c:v>
                </c:pt>
                <c:pt idx="284">
                  <c:v>1.33</c:v>
                </c:pt>
                <c:pt idx="285">
                  <c:v>1.28</c:v>
                </c:pt>
                <c:pt idx="286">
                  <c:v>1.36</c:v>
                </c:pt>
                <c:pt idx="287">
                  <c:v>1.8</c:v>
                </c:pt>
                <c:pt idx="288">
                  <c:v>1.8</c:v>
                </c:pt>
                <c:pt idx="289">
                  <c:v>1.32</c:v>
                </c:pt>
                <c:pt idx="290">
                  <c:v>1.24</c:v>
                </c:pt>
                <c:pt idx="291">
                  <c:v>1.35</c:v>
                </c:pt>
                <c:pt idx="292">
                  <c:v>1.3</c:v>
                </c:pt>
                <c:pt idx="293">
                  <c:v>1.31</c:v>
                </c:pt>
                <c:pt idx="294">
                  <c:v>1.34</c:v>
                </c:pt>
                <c:pt idx="295">
                  <c:v>1.3</c:v>
                </c:pt>
                <c:pt idx="296">
                  <c:v>1.33</c:v>
                </c:pt>
                <c:pt idx="297">
                  <c:v>1.29</c:v>
                </c:pt>
                <c:pt idx="298">
                  <c:v>1.33</c:v>
                </c:pt>
                <c:pt idx="299">
                  <c:v>1.44</c:v>
                </c:pt>
                <c:pt idx="300">
                  <c:v>1.3</c:v>
                </c:pt>
                <c:pt idx="301">
                  <c:v>1.2</c:v>
                </c:pt>
                <c:pt idx="302">
                  <c:v>1.26</c:v>
                </c:pt>
                <c:pt idx="303">
                  <c:v>1.27</c:v>
                </c:pt>
                <c:pt idx="304">
                  <c:v>1.32</c:v>
                </c:pt>
                <c:pt idx="305">
                  <c:v>1.24</c:v>
                </c:pt>
                <c:pt idx="306">
                  <c:v>1.31</c:v>
                </c:pt>
                <c:pt idx="307">
                  <c:v>1.26</c:v>
                </c:pt>
                <c:pt idx="308">
                  <c:v>1.2</c:v>
                </c:pt>
                <c:pt idx="309">
                  <c:v>1.1800000000000053</c:v>
                </c:pt>
                <c:pt idx="310">
                  <c:v>1.26</c:v>
                </c:pt>
              </c:numCache>
            </c:numRef>
          </c:val>
          <c:smooth val="0"/>
        </c:ser>
        <c:ser>
          <c:idx val="1"/>
          <c:order val="1"/>
          <c:marker>
            <c:symbol val="none"/>
          </c:marker>
          <c:val>
            <c:numRef>
              <c:f>Sheet1!$E$100:$E$410</c:f>
              <c:numCache>
                <c:formatCode>General</c:formatCode>
                <c:ptCount val="311"/>
                <c:pt idx="0">
                  <c:v>3.4</c:v>
                </c:pt>
                <c:pt idx="1">
                  <c:v>3.44</c:v>
                </c:pt>
                <c:pt idx="2">
                  <c:v>3.4</c:v>
                </c:pt>
                <c:pt idx="3">
                  <c:v>3.38</c:v>
                </c:pt>
                <c:pt idx="4">
                  <c:v>3.42</c:v>
                </c:pt>
                <c:pt idx="5">
                  <c:v>3.4499999999999997</c:v>
                </c:pt>
                <c:pt idx="6">
                  <c:v>3.4</c:v>
                </c:pt>
                <c:pt idx="7">
                  <c:v>3.4099999999999997</c:v>
                </c:pt>
                <c:pt idx="8">
                  <c:v>3.4</c:v>
                </c:pt>
                <c:pt idx="9">
                  <c:v>3.4099999999999997</c:v>
                </c:pt>
                <c:pt idx="10">
                  <c:v>3.12</c:v>
                </c:pt>
                <c:pt idx="11">
                  <c:v>3.04</c:v>
                </c:pt>
                <c:pt idx="12">
                  <c:v>3.61</c:v>
                </c:pt>
                <c:pt idx="13">
                  <c:v>3.02</c:v>
                </c:pt>
                <c:pt idx="14">
                  <c:v>3.29</c:v>
                </c:pt>
                <c:pt idx="15">
                  <c:v>3.29</c:v>
                </c:pt>
                <c:pt idx="16">
                  <c:v>3.18</c:v>
                </c:pt>
                <c:pt idx="17">
                  <c:v>3.2</c:v>
                </c:pt>
                <c:pt idx="18">
                  <c:v>3.4</c:v>
                </c:pt>
                <c:pt idx="19">
                  <c:v>3.18</c:v>
                </c:pt>
                <c:pt idx="20">
                  <c:v>3.21</c:v>
                </c:pt>
                <c:pt idx="21">
                  <c:v>3.16</c:v>
                </c:pt>
                <c:pt idx="22">
                  <c:v>3.3499999999999988</c:v>
                </c:pt>
                <c:pt idx="23">
                  <c:v>3.17</c:v>
                </c:pt>
                <c:pt idx="24">
                  <c:v>3.62</c:v>
                </c:pt>
                <c:pt idx="25">
                  <c:v>3.62</c:v>
                </c:pt>
                <c:pt idx="26">
                  <c:v>3.54</c:v>
                </c:pt>
                <c:pt idx="27">
                  <c:v>3.3899999999999997</c:v>
                </c:pt>
                <c:pt idx="28">
                  <c:v>3.4099999999999997</c:v>
                </c:pt>
                <c:pt idx="29">
                  <c:v>3.36</c:v>
                </c:pt>
                <c:pt idx="30">
                  <c:v>3.4299999999999997</c:v>
                </c:pt>
                <c:pt idx="31">
                  <c:v>3.3899999999999997</c:v>
                </c:pt>
                <c:pt idx="32">
                  <c:v>3.3699999999999997</c:v>
                </c:pt>
                <c:pt idx="33">
                  <c:v>3.56</c:v>
                </c:pt>
                <c:pt idx="34">
                  <c:v>3.59</c:v>
                </c:pt>
                <c:pt idx="35">
                  <c:v>3.63</c:v>
                </c:pt>
                <c:pt idx="36">
                  <c:v>3.59</c:v>
                </c:pt>
                <c:pt idx="37">
                  <c:v>3.58</c:v>
                </c:pt>
                <c:pt idx="38">
                  <c:v>3.22</c:v>
                </c:pt>
                <c:pt idx="39">
                  <c:v>3.27</c:v>
                </c:pt>
                <c:pt idx="40">
                  <c:v>3.4</c:v>
                </c:pt>
                <c:pt idx="41">
                  <c:v>3.4099999999999997</c:v>
                </c:pt>
                <c:pt idx="42">
                  <c:v>3.4</c:v>
                </c:pt>
                <c:pt idx="43">
                  <c:v>3.72</c:v>
                </c:pt>
                <c:pt idx="44">
                  <c:v>3.62</c:v>
                </c:pt>
                <c:pt idx="45">
                  <c:v>3.63</c:v>
                </c:pt>
                <c:pt idx="46">
                  <c:v>3.64</c:v>
                </c:pt>
                <c:pt idx="47">
                  <c:v>3.56</c:v>
                </c:pt>
                <c:pt idx="48">
                  <c:v>4.04</c:v>
                </c:pt>
                <c:pt idx="49">
                  <c:v>3.66</c:v>
                </c:pt>
                <c:pt idx="50">
                  <c:v>3.69</c:v>
                </c:pt>
                <c:pt idx="51">
                  <c:v>3.6</c:v>
                </c:pt>
                <c:pt idx="52">
                  <c:v>3.67</c:v>
                </c:pt>
                <c:pt idx="53">
                  <c:v>3.58</c:v>
                </c:pt>
                <c:pt idx="54">
                  <c:v>4.28</c:v>
                </c:pt>
                <c:pt idx="55">
                  <c:v>3.69</c:v>
                </c:pt>
                <c:pt idx="56">
                  <c:v>3.69</c:v>
                </c:pt>
                <c:pt idx="57">
                  <c:v>3.66</c:v>
                </c:pt>
                <c:pt idx="58">
                  <c:v>3.74</c:v>
                </c:pt>
                <c:pt idx="59">
                  <c:v>3.61</c:v>
                </c:pt>
                <c:pt idx="60">
                  <c:v>3.8899999999999997</c:v>
                </c:pt>
                <c:pt idx="61">
                  <c:v>3.55</c:v>
                </c:pt>
                <c:pt idx="62">
                  <c:v>3.7600000000000002</c:v>
                </c:pt>
                <c:pt idx="63">
                  <c:v>3.27</c:v>
                </c:pt>
                <c:pt idx="64">
                  <c:v>3.3899999999999997</c:v>
                </c:pt>
                <c:pt idx="65">
                  <c:v>3.44</c:v>
                </c:pt>
                <c:pt idx="66">
                  <c:v>3.4899999999999998</c:v>
                </c:pt>
                <c:pt idx="67">
                  <c:v>3.44</c:v>
                </c:pt>
                <c:pt idx="68">
                  <c:v>3.44</c:v>
                </c:pt>
                <c:pt idx="69">
                  <c:v>3.4099999999999997</c:v>
                </c:pt>
                <c:pt idx="70">
                  <c:v>3.82</c:v>
                </c:pt>
                <c:pt idx="71">
                  <c:v>4.6599999999999975</c:v>
                </c:pt>
                <c:pt idx="72">
                  <c:v>4.54</c:v>
                </c:pt>
                <c:pt idx="73">
                  <c:v>3.29</c:v>
                </c:pt>
                <c:pt idx="74">
                  <c:v>3.3</c:v>
                </c:pt>
                <c:pt idx="75">
                  <c:v>3.2800000000000002</c:v>
                </c:pt>
                <c:pt idx="76">
                  <c:v>3.27</c:v>
                </c:pt>
                <c:pt idx="77">
                  <c:v>3.27</c:v>
                </c:pt>
                <c:pt idx="78">
                  <c:v>3.3099999999999987</c:v>
                </c:pt>
                <c:pt idx="79">
                  <c:v>3.29</c:v>
                </c:pt>
                <c:pt idx="80">
                  <c:v>3.9499999999999997</c:v>
                </c:pt>
                <c:pt idx="81">
                  <c:v>3.94</c:v>
                </c:pt>
                <c:pt idx="82">
                  <c:v>4</c:v>
                </c:pt>
                <c:pt idx="83">
                  <c:v>3.22</c:v>
                </c:pt>
                <c:pt idx="84">
                  <c:v>3.34</c:v>
                </c:pt>
                <c:pt idx="85">
                  <c:v>3.19</c:v>
                </c:pt>
                <c:pt idx="86">
                  <c:v>3.2</c:v>
                </c:pt>
                <c:pt idx="87">
                  <c:v>3.48</c:v>
                </c:pt>
                <c:pt idx="88">
                  <c:v>3.4499999999999997</c:v>
                </c:pt>
                <c:pt idx="89">
                  <c:v>3.4899999999999998</c:v>
                </c:pt>
                <c:pt idx="90">
                  <c:v>3.7</c:v>
                </c:pt>
                <c:pt idx="91">
                  <c:v>3.6</c:v>
                </c:pt>
                <c:pt idx="92">
                  <c:v>3.62</c:v>
                </c:pt>
                <c:pt idx="93">
                  <c:v>3.61</c:v>
                </c:pt>
                <c:pt idx="94">
                  <c:v>4.6099999999999985</c:v>
                </c:pt>
                <c:pt idx="95">
                  <c:v>3.4699999999999998</c:v>
                </c:pt>
                <c:pt idx="96">
                  <c:v>3.66</c:v>
                </c:pt>
                <c:pt idx="97">
                  <c:v>3.5</c:v>
                </c:pt>
                <c:pt idx="98">
                  <c:v>3.82</c:v>
                </c:pt>
                <c:pt idx="99">
                  <c:v>3.86</c:v>
                </c:pt>
                <c:pt idx="100">
                  <c:v>3.84</c:v>
                </c:pt>
                <c:pt idx="101">
                  <c:v>4.0199999999999996</c:v>
                </c:pt>
                <c:pt idx="102">
                  <c:v>3.8899999999999997</c:v>
                </c:pt>
                <c:pt idx="103">
                  <c:v>3.34</c:v>
                </c:pt>
                <c:pt idx="104">
                  <c:v>3.63</c:v>
                </c:pt>
                <c:pt idx="105">
                  <c:v>2.9499999999999997</c:v>
                </c:pt>
                <c:pt idx="106">
                  <c:v>3.24</c:v>
                </c:pt>
                <c:pt idx="107">
                  <c:v>3.23</c:v>
                </c:pt>
                <c:pt idx="108">
                  <c:v>3.2</c:v>
                </c:pt>
                <c:pt idx="109">
                  <c:v>3.24</c:v>
                </c:pt>
                <c:pt idx="110">
                  <c:v>3.18</c:v>
                </c:pt>
                <c:pt idx="111">
                  <c:v>3.14</c:v>
                </c:pt>
                <c:pt idx="112">
                  <c:v>3.16</c:v>
                </c:pt>
                <c:pt idx="113">
                  <c:v>3.32</c:v>
                </c:pt>
                <c:pt idx="114">
                  <c:v>4.4700000000000024</c:v>
                </c:pt>
                <c:pt idx="115">
                  <c:v>4.1599999999999975</c:v>
                </c:pt>
                <c:pt idx="116">
                  <c:v>4.2699999999999996</c:v>
                </c:pt>
                <c:pt idx="117">
                  <c:v>3.9499999999999997</c:v>
                </c:pt>
                <c:pt idx="118">
                  <c:v>3.38</c:v>
                </c:pt>
                <c:pt idx="119">
                  <c:v>3.4099999999999997</c:v>
                </c:pt>
                <c:pt idx="120">
                  <c:v>3.4</c:v>
                </c:pt>
                <c:pt idx="121">
                  <c:v>4.45</c:v>
                </c:pt>
                <c:pt idx="122">
                  <c:v>4.5</c:v>
                </c:pt>
                <c:pt idx="123">
                  <c:v>4.3899999999999997</c:v>
                </c:pt>
                <c:pt idx="124">
                  <c:v>5.03</c:v>
                </c:pt>
                <c:pt idx="125">
                  <c:v>4.21</c:v>
                </c:pt>
                <c:pt idx="126">
                  <c:v>4.96</c:v>
                </c:pt>
                <c:pt idx="127">
                  <c:v>4.8499999999999996</c:v>
                </c:pt>
                <c:pt idx="128">
                  <c:v>3.9499999999999997</c:v>
                </c:pt>
                <c:pt idx="129">
                  <c:v>3.74</c:v>
                </c:pt>
                <c:pt idx="130">
                  <c:v>3.55</c:v>
                </c:pt>
                <c:pt idx="131">
                  <c:v>3.7</c:v>
                </c:pt>
                <c:pt idx="132">
                  <c:v>3.3899999999999997</c:v>
                </c:pt>
                <c:pt idx="133">
                  <c:v>3.36</c:v>
                </c:pt>
                <c:pt idx="134">
                  <c:v>4.1599999999999975</c:v>
                </c:pt>
                <c:pt idx="135">
                  <c:v>3.9499999999999997</c:v>
                </c:pt>
                <c:pt idx="136">
                  <c:v>3.8699999999999997</c:v>
                </c:pt>
                <c:pt idx="137">
                  <c:v>4.41</c:v>
                </c:pt>
                <c:pt idx="138">
                  <c:v>3.64</c:v>
                </c:pt>
                <c:pt idx="139">
                  <c:v>3.6</c:v>
                </c:pt>
                <c:pt idx="140">
                  <c:v>3.46</c:v>
                </c:pt>
                <c:pt idx="141">
                  <c:v>3.57</c:v>
                </c:pt>
                <c:pt idx="142">
                  <c:v>4.0599999999999996</c:v>
                </c:pt>
                <c:pt idx="143">
                  <c:v>3.92</c:v>
                </c:pt>
                <c:pt idx="144">
                  <c:v>3.8899999999999997</c:v>
                </c:pt>
                <c:pt idx="145">
                  <c:v>3.84</c:v>
                </c:pt>
                <c:pt idx="146">
                  <c:v>3.8499999999999988</c:v>
                </c:pt>
                <c:pt idx="147">
                  <c:v>3.74</c:v>
                </c:pt>
                <c:pt idx="148">
                  <c:v>3.7800000000000002</c:v>
                </c:pt>
                <c:pt idx="149">
                  <c:v>3.58</c:v>
                </c:pt>
                <c:pt idx="150">
                  <c:v>3.55</c:v>
                </c:pt>
                <c:pt idx="151">
                  <c:v>3.63</c:v>
                </c:pt>
                <c:pt idx="152">
                  <c:v>3.63</c:v>
                </c:pt>
                <c:pt idx="153">
                  <c:v>3.67</c:v>
                </c:pt>
                <c:pt idx="154">
                  <c:v>3.65</c:v>
                </c:pt>
                <c:pt idx="155">
                  <c:v>3.68</c:v>
                </c:pt>
                <c:pt idx="156">
                  <c:v>3.46</c:v>
                </c:pt>
                <c:pt idx="157">
                  <c:v>3.4899999999999998</c:v>
                </c:pt>
                <c:pt idx="158">
                  <c:v>3.57</c:v>
                </c:pt>
                <c:pt idx="159">
                  <c:v>3.4</c:v>
                </c:pt>
                <c:pt idx="160">
                  <c:v>3.3899999999999997</c:v>
                </c:pt>
                <c:pt idx="161">
                  <c:v>3.42</c:v>
                </c:pt>
                <c:pt idx="162">
                  <c:v>3.5</c:v>
                </c:pt>
                <c:pt idx="163">
                  <c:v>3.52</c:v>
                </c:pt>
                <c:pt idx="164">
                  <c:v>3.51</c:v>
                </c:pt>
                <c:pt idx="165">
                  <c:v>5.33</c:v>
                </c:pt>
                <c:pt idx="166">
                  <c:v>5.41</c:v>
                </c:pt>
                <c:pt idx="167">
                  <c:v>5.3199999999999985</c:v>
                </c:pt>
                <c:pt idx="168">
                  <c:v>5.48</c:v>
                </c:pt>
                <c:pt idx="169">
                  <c:v>4.03</c:v>
                </c:pt>
                <c:pt idx="170">
                  <c:v>4.1499999999999995</c:v>
                </c:pt>
                <c:pt idx="171">
                  <c:v>4.4700000000000024</c:v>
                </c:pt>
                <c:pt idx="172">
                  <c:v>4.25</c:v>
                </c:pt>
                <c:pt idx="173">
                  <c:v>4.26</c:v>
                </c:pt>
                <c:pt idx="174">
                  <c:v>4.63</c:v>
                </c:pt>
                <c:pt idx="175">
                  <c:v>3.9899999999999998</c:v>
                </c:pt>
                <c:pt idx="176">
                  <c:v>4.29</c:v>
                </c:pt>
                <c:pt idx="177">
                  <c:v>4.42</c:v>
                </c:pt>
                <c:pt idx="178">
                  <c:v>5.04</c:v>
                </c:pt>
                <c:pt idx="179">
                  <c:v>4.25</c:v>
                </c:pt>
                <c:pt idx="180">
                  <c:v>4.41</c:v>
                </c:pt>
                <c:pt idx="181">
                  <c:v>4.24</c:v>
                </c:pt>
                <c:pt idx="182">
                  <c:v>4.3099999999999996</c:v>
                </c:pt>
                <c:pt idx="183">
                  <c:v>4.74</c:v>
                </c:pt>
                <c:pt idx="184">
                  <c:v>5.26</c:v>
                </c:pt>
                <c:pt idx="185">
                  <c:v>4.63</c:v>
                </c:pt>
                <c:pt idx="186">
                  <c:v>5.53</c:v>
                </c:pt>
                <c:pt idx="187">
                  <c:v>4.4300000000000024</c:v>
                </c:pt>
                <c:pt idx="188">
                  <c:v>4.53</c:v>
                </c:pt>
                <c:pt idx="189">
                  <c:v>4.4700000000000024</c:v>
                </c:pt>
                <c:pt idx="190">
                  <c:v>4.29</c:v>
                </c:pt>
                <c:pt idx="191">
                  <c:v>4.34</c:v>
                </c:pt>
                <c:pt idx="192">
                  <c:v>4.33</c:v>
                </c:pt>
                <c:pt idx="193">
                  <c:v>4.46</c:v>
                </c:pt>
                <c:pt idx="194">
                  <c:v>4.72</c:v>
                </c:pt>
                <c:pt idx="195">
                  <c:v>4.8</c:v>
                </c:pt>
                <c:pt idx="196">
                  <c:v>4.78</c:v>
                </c:pt>
                <c:pt idx="197">
                  <c:v>5.08</c:v>
                </c:pt>
                <c:pt idx="198">
                  <c:v>4.76</c:v>
                </c:pt>
                <c:pt idx="199">
                  <c:v>4.7300000000000004</c:v>
                </c:pt>
                <c:pt idx="200">
                  <c:v>4.46</c:v>
                </c:pt>
                <c:pt idx="201">
                  <c:v>4.53</c:v>
                </c:pt>
                <c:pt idx="202">
                  <c:v>4.6199999999999966</c:v>
                </c:pt>
                <c:pt idx="203">
                  <c:v>4.13</c:v>
                </c:pt>
                <c:pt idx="204">
                  <c:v>4.13</c:v>
                </c:pt>
                <c:pt idx="205">
                  <c:v>4.2300000000000004</c:v>
                </c:pt>
                <c:pt idx="206">
                  <c:v>4.1899999999999995</c:v>
                </c:pt>
                <c:pt idx="207">
                  <c:v>4.26</c:v>
                </c:pt>
                <c:pt idx="208">
                  <c:v>4.22</c:v>
                </c:pt>
                <c:pt idx="209">
                  <c:v>4.08</c:v>
                </c:pt>
                <c:pt idx="210">
                  <c:v>4.17</c:v>
                </c:pt>
                <c:pt idx="211">
                  <c:v>4.1399999999999997</c:v>
                </c:pt>
                <c:pt idx="212">
                  <c:v>4.13</c:v>
                </c:pt>
                <c:pt idx="213">
                  <c:v>4.1399999999999997</c:v>
                </c:pt>
                <c:pt idx="214">
                  <c:v>4.07</c:v>
                </c:pt>
                <c:pt idx="215">
                  <c:v>4.26</c:v>
                </c:pt>
                <c:pt idx="216">
                  <c:v>4.25</c:v>
                </c:pt>
                <c:pt idx="217">
                  <c:v>4.2300000000000004</c:v>
                </c:pt>
                <c:pt idx="218">
                  <c:v>4.21</c:v>
                </c:pt>
                <c:pt idx="219">
                  <c:v>4.17</c:v>
                </c:pt>
                <c:pt idx="220">
                  <c:v>4.25</c:v>
                </c:pt>
                <c:pt idx="221">
                  <c:v>4.1199999999999966</c:v>
                </c:pt>
                <c:pt idx="222">
                  <c:v>4.09</c:v>
                </c:pt>
                <c:pt idx="223">
                  <c:v>4.17</c:v>
                </c:pt>
                <c:pt idx="224">
                  <c:v>4.3499999999999996</c:v>
                </c:pt>
                <c:pt idx="225">
                  <c:v>4.09</c:v>
                </c:pt>
                <c:pt idx="226">
                  <c:v>4.4400000000000004</c:v>
                </c:pt>
                <c:pt idx="227">
                  <c:v>4.24</c:v>
                </c:pt>
                <c:pt idx="228">
                  <c:v>1.9500000000000037</c:v>
                </c:pt>
                <c:pt idx="229">
                  <c:v>1.9400000000000037</c:v>
                </c:pt>
                <c:pt idx="230">
                  <c:v>1.91</c:v>
                </c:pt>
                <c:pt idx="231">
                  <c:v>1.91</c:v>
                </c:pt>
                <c:pt idx="232">
                  <c:v>1.9600000000000037</c:v>
                </c:pt>
                <c:pt idx="233">
                  <c:v>2.04</c:v>
                </c:pt>
                <c:pt idx="234">
                  <c:v>1.9900000000000042</c:v>
                </c:pt>
                <c:pt idx="235">
                  <c:v>1.9500000000000037</c:v>
                </c:pt>
                <c:pt idx="236">
                  <c:v>1.9800000000000042</c:v>
                </c:pt>
                <c:pt idx="237">
                  <c:v>1.9300000000000037</c:v>
                </c:pt>
                <c:pt idx="238">
                  <c:v>1.9400000000000037</c:v>
                </c:pt>
                <c:pt idx="239">
                  <c:v>1.9400000000000037</c:v>
                </c:pt>
                <c:pt idx="240">
                  <c:v>1.9900000000000042</c:v>
                </c:pt>
                <c:pt idx="241">
                  <c:v>1.9500000000000037</c:v>
                </c:pt>
                <c:pt idx="242">
                  <c:v>1.9800000000000042</c:v>
                </c:pt>
                <c:pt idx="243">
                  <c:v>2.0699999999999998</c:v>
                </c:pt>
                <c:pt idx="244">
                  <c:v>2.2200000000000002</c:v>
                </c:pt>
                <c:pt idx="245">
                  <c:v>1.91</c:v>
                </c:pt>
                <c:pt idx="246">
                  <c:v>2</c:v>
                </c:pt>
                <c:pt idx="247">
                  <c:v>1.9600000000000037</c:v>
                </c:pt>
                <c:pt idx="248">
                  <c:v>1.9200000000000019</c:v>
                </c:pt>
                <c:pt idx="249">
                  <c:v>1.9600000000000037</c:v>
                </c:pt>
                <c:pt idx="250">
                  <c:v>2.08</c:v>
                </c:pt>
                <c:pt idx="251">
                  <c:v>1.9200000000000019</c:v>
                </c:pt>
                <c:pt idx="252">
                  <c:v>1.9200000000000019</c:v>
                </c:pt>
                <c:pt idx="253">
                  <c:v>2.62</c:v>
                </c:pt>
                <c:pt idx="254">
                  <c:v>1.9900000000000042</c:v>
                </c:pt>
                <c:pt idx="255">
                  <c:v>1.9500000000000037</c:v>
                </c:pt>
                <c:pt idx="256">
                  <c:v>1.8900000000000001</c:v>
                </c:pt>
                <c:pt idx="257">
                  <c:v>1.9500000000000037</c:v>
                </c:pt>
                <c:pt idx="258">
                  <c:v>1.9500000000000037</c:v>
                </c:pt>
                <c:pt idx="259">
                  <c:v>2</c:v>
                </c:pt>
                <c:pt idx="260">
                  <c:v>1.91</c:v>
                </c:pt>
                <c:pt idx="261">
                  <c:v>1.9500000000000037</c:v>
                </c:pt>
                <c:pt idx="262">
                  <c:v>1.9600000000000037</c:v>
                </c:pt>
                <c:pt idx="263">
                  <c:v>1.85</c:v>
                </c:pt>
                <c:pt idx="264">
                  <c:v>2.1</c:v>
                </c:pt>
                <c:pt idx="265">
                  <c:v>1.9300000000000037</c:v>
                </c:pt>
                <c:pt idx="266">
                  <c:v>1.9400000000000037</c:v>
                </c:pt>
                <c:pt idx="267">
                  <c:v>2</c:v>
                </c:pt>
                <c:pt idx="268">
                  <c:v>1.9900000000000042</c:v>
                </c:pt>
                <c:pt idx="269">
                  <c:v>2.13</c:v>
                </c:pt>
                <c:pt idx="270">
                  <c:v>2.0099999999999998</c:v>
                </c:pt>
                <c:pt idx="271">
                  <c:v>1.9900000000000042</c:v>
                </c:pt>
                <c:pt idx="272">
                  <c:v>2.15</c:v>
                </c:pt>
                <c:pt idx="273">
                  <c:v>2.1</c:v>
                </c:pt>
                <c:pt idx="274">
                  <c:v>2.13</c:v>
                </c:pt>
                <c:pt idx="275">
                  <c:v>2</c:v>
                </c:pt>
                <c:pt idx="276">
                  <c:v>2.0699999999999998</c:v>
                </c:pt>
                <c:pt idx="277">
                  <c:v>2.12</c:v>
                </c:pt>
                <c:pt idx="278">
                  <c:v>2.0699999999999998</c:v>
                </c:pt>
                <c:pt idx="279">
                  <c:v>2.09</c:v>
                </c:pt>
                <c:pt idx="280">
                  <c:v>2.0699999999999998</c:v>
                </c:pt>
                <c:pt idx="281">
                  <c:v>2.04</c:v>
                </c:pt>
                <c:pt idx="282">
                  <c:v>2.15</c:v>
                </c:pt>
                <c:pt idx="283">
                  <c:v>1.9200000000000019</c:v>
                </c:pt>
                <c:pt idx="284">
                  <c:v>1.9700000000000037</c:v>
                </c:pt>
                <c:pt idx="285">
                  <c:v>2.0099999999999998</c:v>
                </c:pt>
                <c:pt idx="286">
                  <c:v>1.9300000000000037</c:v>
                </c:pt>
                <c:pt idx="287">
                  <c:v>3.15</c:v>
                </c:pt>
                <c:pt idx="288">
                  <c:v>3.18</c:v>
                </c:pt>
                <c:pt idx="289">
                  <c:v>1.9</c:v>
                </c:pt>
                <c:pt idx="290">
                  <c:v>1.9600000000000037</c:v>
                </c:pt>
                <c:pt idx="291">
                  <c:v>1.9400000000000037</c:v>
                </c:pt>
                <c:pt idx="292">
                  <c:v>1.9400000000000037</c:v>
                </c:pt>
                <c:pt idx="293">
                  <c:v>1.9200000000000019</c:v>
                </c:pt>
                <c:pt idx="294">
                  <c:v>1.8800000000000001</c:v>
                </c:pt>
                <c:pt idx="295">
                  <c:v>1.82</c:v>
                </c:pt>
                <c:pt idx="296">
                  <c:v>1.82</c:v>
                </c:pt>
                <c:pt idx="297">
                  <c:v>2</c:v>
                </c:pt>
                <c:pt idx="298">
                  <c:v>1.9200000000000019</c:v>
                </c:pt>
                <c:pt idx="299">
                  <c:v>2.08</c:v>
                </c:pt>
                <c:pt idx="300">
                  <c:v>1.7800000000000018</c:v>
                </c:pt>
                <c:pt idx="301">
                  <c:v>1.8</c:v>
                </c:pt>
                <c:pt idx="302">
                  <c:v>1.81</c:v>
                </c:pt>
                <c:pt idx="303">
                  <c:v>1.7800000000000018</c:v>
                </c:pt>
                <c:pt idx="304">
                  <c:v>1.84</c:v>
                </c:pt>
                <c:pt idx="305">
                  <c:v>1.8800000000000001</c:v>
                </c:pt>
                <c:pt idx="306">
                  <c:v>1.85</c:v>
                </c:pt>
                <c:pt idx="307">
                  <c:v>1.9500000000000037</c:v>
                </c:pt>
                <c:pt idx="308">
                  <c:v>1.8</c:v>
                </c:pt>
                <c:pt idx="309">
                  <c:v>1.9300000000000037</c:v>
                </c:pt>
                <c:pt idx="310">
                  <c:v>1.82</c:v>
                </c:pt>
              </c:numCache>
            </c:numRef>
          </c:val>
          <c:smooth val="0"/>
        </c:ser>
        <c:ser>
          <c:idx val="2"/>
          <c:order val="2"/>
          <c:marker>
            <c:symbol val="none"/>
          </c:marker>
          <c:val>
            <c:numRef>
              <c:f>Sheet1!$F$100:$F$410</c:f>
              <c:numCache>
                <c:formatCode>General</c:formatCode>
                <c:ptCount val="311"/>
                <c:pt idx="0">
                  <c:v>0.32000000000000151</c:v>
                </c:pt>
                <c:pt idx="1">
                  <c:v>0.33000000000000174</c:v>
                </c:pt>
                <c:pt idx="2">
                  <c:v>0.32000000000000151</c:v>
                </c:pt>
                <c:pt idx="3">
                  <c:v>0.32000000000000151</c:v>
                </c:pt>
                <c:pt idx="4">
                  <c:v>0.32000000000000151</c:v>
                </c:pt>
                <c:pt idx="5">
                  <c:v>0.34000000000000052</c:v>
                </c:pt>
                <c:pt idx="6">
                  <c:v>0.32000000000000151</c:v>
                </c:pt>
                <c:pt idx="7">
                  <c:v>0.33000000000000174</c:v>
                </c:pt>
                <c:pt idx="8">
                  <c:v>0.35000000000000031</c:v>
                </c:pt>
                <c:pt idx="9">
                  <c:v>0.30000000000000032</c:v>
                </c:pt>
                <c:pt idx="10">
                  <c:v>0.35000000000000031</c:v>
                </c:pt>
                <c:pt idx="11">
                  <c:v>0.32000000000000151</c:v>
                </c:pt>
                <c:pt idx="12">
                  <c:v>0.33000000000000174</c:v>
                </c:pt>
                <c:pt idx="13">
                  <c:v>0.34000000000000052</c:v>
                </c:pt>
                <c:pt idx="14">
                  <c:v>0.34000000000000052</c:v>
                </c:pt>
                <c:pt idx="15">
                  <c:v>0.32000000000000151</c:v>
                </c:pt>
                <c:pt idx="16">
                  <c:v>0.31000000000000133</c:v>
                </c:pt>
                <c:pt idx="17">
                  <c:v>0.33000000000000174</c:v>
                </c:pt>
                <c:pt idx="18">
                  <c:v>0.34000000000000052</c:v>
                </c:pt>
                <c:pt idx="19">
                  <c:v>0.33000000000000174</c:v>
                </c:pt>
                <c:pt idx="20">
                  <c:v>0.34000000000000052</c:v>
                </c:pt>
                <c:pt idx="21">
                  <c:v>0.37000000000000038</c:v>
                </c:pt>
                <c:pt idx="22">
                  <c:v>0.34000000000000052</c:v>
                </c:pt>
                <c:pt idx="23">
                  <c:v>0.33000000000000174</c:v>
                </c:pt>
                <c:pt idx="24">
                  <c:v>0.35000000000000031</c:v>
                </c:pt>
                <c:pt idx="25">
                  <c:v>0.34000000000000052</c:v>
                </c:pt>
                <c:pt idx="26">
                  <c:v>0.37000000000000038</c:v>
                </c:pt>
                <c:pt idx="27">
                  <c:v>0.32000000000000151</c:v>
                </c:pt>
                <c:pt idx="28">
                  <c:v>0.33000000000000174</c:v>
                </c:pt>
                <c:pt idx="29">
                  <c:v>0.34000000000000052</c:v>
                </c:pt>
                <c:pt idx="30">
                  <c:v>0.33000000000000174</c:v>
                </c:pt>
                <c:pt idx="31">
                  <c:v>0.32000000000000151</c:v>
                </c:pt>
                <c:pt idx="32">
                  <c:v>0.36000000000000032</c:v>
                </c:pt>
                <c:pt idx="33">
                  <c:v>0.31000000000000133</c:v>
                </c:pt>
                <c:pt idx="34">
                  <c:v>0.33000000000000174</c:v>
                </c:pt>
                <c:pt idx="35">
                  <c:v>0.32000000000000151</c:v>
                </c:pt>
                <c:pt idx="36">
                  <c:v>0.34000000000000052</c:v>
                </c:pt>
                <c:pt idx="37">
                  <c:v>0.35000000000000031</c:v>
                </c:pt>
                <c:pt idx="38">
                  <c:v>0.33000000000000174</c:v>
                </c:pt>
                <c:pt idx="39">
                  <c:v>0.36000000000000032</c:v>
                </c:pt>
                <c:pt idx="40">
                  <c:v>0.33000000000000174</c:v>
                </c:pt>
                <c:pt idx="41">
                  <c:v>0.35000000000000031</c:v>
                </c:pt>
                <c:pt idx="42">
                  <c:v>0.36000000000000032</c:v>
                </c:pt>
                <c:pt idx="43">
                  <c:v>0.4</c:v>
                </c:pt>
                <c:pt idx="44">
                  <c:v>0.45</c:v>
                </c:pt>
                <c:pt idx="45">
                  <c:v>0.41000000000000031</c:v>
                </c:pt>
                <c:pt idx="46">
                  <c:v>0.4</c:v>
                </c:pt>
                <c:pt idx="47">
                  <c:v>0.43000000000000038</c:v>
                </c:pt>
                <c:pt idx="48">
                  <c:v>0.46</c:v>
                </c:pt>
                <c:pt idx="49">
                  <c:v>0.41000000000000031</c:v>
                </c:pt>
                <c:pt idx="50">
                  <c:v>0.43000000000000038</c:v>
                </c:pt>
                <c:pt idx="51">
                  <c:v>0.42000000000000032</c:v>
                </c:pt>
                <c:pt idx="52">
                  <c:v>0.44000000000000039</c:v>
                </c:pt>
                <c:pt idx="53">
                  <c:v>0.43000000000000038</c:v>
                </c:pt>
                <c:pt idx="54">
                  <c:v>0.51</c:v>
                </c:pt>
                <c:pt idx="55">
                  <c:v>0.46</c:v>
                </c:pt>
                <c:pt idx="56">
                  <c:v>0.42000000000000032</c:v>
                </c:pt>
                <c:pt idx="57">
                  <c:v>0.45</c:v>
                </c:pt>
                <c:pt idx="58">
                  <c:v>0.44000000000000039</c:v>
                </c:pt>
                <c:pt idx="59">
                  <c:v>0.43000000000000038</c:v>
                </c:pt>
                <c:pt idx="60">
                  <c:v>0.42000000000000032</c:v>
                </c:pt>
                <c:pt idx="61">
                  <c:v>0.41000000000000031</c:v>
                </c:pt>
                <c:pt idx="62">
                  <c:v>0.43000000000000038</c:v>
                </c:pt>
                <c:pt idx="63">
                  <c:v>0.42000000000000032</c:v>
                </c:pt>
                <c:pt idx="64">
                  <c:v>0.42000000000000032</c:v>
                </c:pt>
                <c:pt idx="65">
                  <c:v>0.4</c:v>
                </c:pt>
                <c:pt idx="66">
                  <c:v>0.44000000000000039</c:v>
                </c:pt>
                <c:pt idx="67">
                  <c:v>0.41000000000000031</c:v>
                </c:pt>
                <c:pt idx="68">
                  <c:v>0.42000000000000032</c:v>
                </c:pt>
                <c:pt idx="69">
                  <c:v>0.44000000000000039</c:v>
                </c:pt>
                <c:pt idx="70">
                  <c:v>0.41000000000000031</c:v>
                </c:pt>
                <c:pt idx="71">
                  <c:v>0.4</c:v>
                </c:pt>
                <c:pt idx="72">
                  <c:v>0.42000000000000032</c:v>
                </c:pt>
                <c:pt idx="73">
                  <c:v>0.39000000000000151</c:v>
                </c:pt>
                <c:pt idx="74">
                  <c:v>0.39000000000000151</c:v>
                </c:pt>
                <c:pt idx="75">
                  <c:v>0.39000000000000151</c:v>
                </c:pt>
                <c:pt idx="76">
                  <c:v>0.4</c:v>
                </c:pt>
                <c:pt idx="77">
                  <c:v>0.4</c:v>
                </c:pt>
                <c:pt idx="78">
                  <c:v>0.4</c:v>
                </c:pt>
                <c:pt idx="79">
                  <c:v>0.39000000000000151</c:v>
                </c:pt>
                <c:pt idx="80">
                  <c:v>0.39000000000000151</c:v>
                </c:pt>
                <c:pt idx="81">
                  <c:v>0.41000000000000031</c:v>
                </c:pt>
                <c:pt idx="82">
                  <c:v>0.39000000000000151</c:v>
                </c:pt>
                <c:pt idx="83">
                  <c:v>0.41000000000000031</c:v>
                </c:pt>
                <c:pt idx="84">
                  <c:v>0.42000000000000032</c:v>
                </c:pt>
                <c:pt idx="85">
                  <c:v>0.41000000000000031</c:v>
                </c:pt>
                <c:pt idx="86">
                  <c:v>0.42000000000000032</c:v>
                </c:pt>
                <c:pt idx="87">
                  <c:v>0.41000000000000031</c:v>
                </c:pt>
                <c:pt idx="88">
                  <c:v>0.41000000000000031</c:v>
                </c:pt>
                <c:pt idx="89">
                  <c:v>0.42000000000000032</c:v>
                </c:pt>
                <c:pt idx="90">
                  <c:v>0.45</c:v>
                </c:pt>
                <c:pt idx="91">
                  <c:v>0.46</c:v>
                </c:pt>
                <c:pt idx="92">
                  <c:v>0.44000000000000039</c:v>
                </c:pt>
                <c:pt idx="93">
                  <c:v>0.45</c:v>
                </c:pt>
                <c:pt idx="94">
                  <c:v>0.56000000000000005</c:v>
                </c:pt>
                <c:pt idx="95">
                  <c:v>0.44000000000000039</c:v>
                </c:pt>
                <c:pt idx="96">
                  <c:v>0.42000000000000032</c:v>
                </c:pt>
                <c:pt idx="97">
                  <c:v>0.43000000000000038</c:v>
                </c:pt>
                <c:pt idx="98">
                  <c:v>0.42000000000000032</c:v>
                </c:pt>
                <c:pt idx="99">
                  <c:v>0.46</c:v>
                </c:pt>
                <c:pt idx="100">
                  <c:v>0.42000000000000032</c:v>
                </c:pt>
                <c:pt idx="101">
                  <c:v>0.45</c:v>
                </c:pt>
                <c:pt idx="102">
                  <c:v>0.46</c:v>
                </c:pt>
                <c:pt idx="103">
                  <c:v>0.42000000000000032</c:v>
                </c:pt>
                <c:pt idx="104">
                  <c:v>0.43000000000000038</c:v>
                </c:pt>
                <c:pt idx="105">
                  <c:v>0.43000000000000038</c:v>
                </c:pt>
                <c:pt idx="106">
                  <c:v>0.46</c:v>
                </c:pt>
                <c:pt idx="107">
                  <c:v>0.44000000000000039</c:v>
                </c:pt>
                <c:pt idx="108">
                  <c:v>0.42000000000000032</c:v>
                </c:pt>
                <c:pt idx="109">
                  <c:v>0.43000000000000038</c:v>
                </c:pt>
                <c:pt idx="110">
                  <c:v>0.48000000000000032</c:v>
                </c:pt>
                <c:pt idx="111">
                  <c:v>0.5</c:v>
                </c:pt>
                <c:pt idx="112">
                  <c:v>0.43000000000000038</c:v>
                </c:pt>
                <c:pt idx="113">
                  <c:v>0.45</c:v>
                </c:pt>
                <c:pt idx="114">
                  <c:v>0.51</c:v>
                </c:pt>
                <c:pt idx="115">
                  <c:v>0.5</c:v>
                </c:pt>
                <c:pt idx="116">
                  <c:v>0.47000000000000008</c:v>
                </c:pt>
                <c:pt idx="117">
                  <c:v>0.43000000000000038</c:v>
                </c:pt>
                <c:pt idx="118">
                  <c:v>0.44000000000000039</c:v>
                </c:pt>
                <c:pt idx="119">
                  <c:v>0.43000000000000038</c:v>
                </c:pt>
                <c:pt idx="120">
                  <c:v>0.43000000000000038</c:v>
                </c:pt>
                <c:pt idx="121">
                  <c:v>0.46</c:v>
                </c:pt>
                <c:pt idx="122">
                  <c:v>0.44000000000000039</c:v>
                </c:pt>
                <c:pt idx="123">
                  <c:v>0.41000000000000031</c:v>
                </c:pt>
                <c:pt idx="124">
                  <c:v>0.5</c:v>
                </c:pt>
                <c:pt idx="125">
                  <c:v>0.48000000000000032</c:v>
                </c:pt>
                <c:pt idx="126">
                  <c:v>0.45</c:v>
                </c:pt>
                <c:pt idx="127">
                  <c:v>0.44000000000000039</c:v>
                </c:pt>
                <c:pt idx="128">
                  <c:v>0.44000000000000039</c:v>
                </c:pt>
                <c:pt idx="129">
                  <c:v>0.45</c:v>
                </c:pt>
                <c:pt idx="130">
                  <c:v>0.47000000000000008</c:v>
                </c:pt>
                <c:pt idx="131">
                  <c:v>0.44000000000000039</c:v>
                </c:pt>
                <c:pt idx="132">
                  <c:v>0.45</c:v>
                </c:pt>
                <c:pt idx="133">
                  <c:v>0.45</c:v>
                </c:pt>
                <c:pt idx="134">
                  <c:v>0.47000000000000008</c:v>
                </c:pt>
                <c:pt idx="135">
                  <c:v>0.45</c:v>
                </c:pt>
                <c:pt idx="136">
                  <c:v>0.45</c:v>
                </c:pt>
                <c:pt idx="137">
                  <c:v>0.48000000000000032</c:v>
                </c:pt>
                <c:pt idx="138">
                  <c:v>0.5</c:v>
                </c:pt>
                <c:pt idx="139">
                  <c:v>0.49000000000000032</c:v>
                </c:pt>
                <c:pt idx="140">
                  <c:v>0.51</c:v>
                </c:pt>
                <c:pt idx="141">
                  <c:v>0.49000000000000032</c:v>
                </c:pt>
                <c:pt idx="142">
                  <c:v>0.49000000000000032</c:v>
                </c:pt>
                <c:pt idx="143">
                  <c:v>0.5</c:v>
                </c:pt>
                <c:pt idx="144">
                  <c:v>0.52</c:v>
                </c:pt>
                <c:pt idx="145">
                  <c:v>0.49000000000000032</c:v>
                </c:pt>
                <c:pt idx="146">
                  <c:v>0.53</c:v>
                </c:pt>
                <c:pt idx="147">
                  <c:v>0.53</c:v>
                </c:pt>
                <c:pt idx="148">
                  <c:v>0.49000000000000032</c:v>
                </c:pt>
                <c:pt idx="149">
                  <c:v>0.56000000000000005</c:v>
                </c:pt>
                <c:pt idx="150">
                  <c:v>0.51</c:v>
                </c:pt>
                <c:pt idx="151">
                  <c:v>0.54</c:v>
                </c:pt>
                <c:pt idx="152">
                  <c:v>0.48000000000000032</c:v>
                </c:pt>
                <c:pt idx="153">
                  <c:v>0.5</c:v>
                </c:pt>
                <c:pt idx="154">
                  <c:v>0.55000000000000004</c:v>
                </c:pt>
                <c:pt idx="155">
                  <c:v>0.53</c:v>
                </c:pt>
                <c:pt idx="156">
                  <c:v>0.53</c:v>
                </c:pt>
                <c:pt idx="157">
                  <c:v>0.56000000000000005</c:v>
                </c:pt>
                <c:pt idx="158">
                  <c:v>0.49000000000000032</c:v>
                </c:pt>
                <c:pt idx="159">
                  <c:v>0.52</c:v>
                </c:pt>
                <c:pt idx="160">
                  <c:v>0.53</c:v>
                </c:pt>
                <c:pt idx="161">
                  <c:v>0.56000000000000005</c:v>
                </c:pt>
                <c:pt idx="162">
                  <c:v>0.49000000000000032</c:v>
                </c:pt>
                <c:pt idx="163">
                  <c:v>0.59000000000000064</c:v>
                </c:pt>
                <c:pt idx="164">
                  <c:v>0.53</c:v>
                </c:pt>
                <c:pt idx="165">
                  <c:v>0.94000000000000061</c:v>
                </c:pt>
                <c:pt idx="166">
                  <c:v>0.9</c:v>
                </c:pt>
                <c:pt idx="167">
                  <c:v>0.8900000000000009</c:v>
                </c:pt>
                <c:pt idx="168">
                  <c:v>0.9</c:v>
                </c:pt>
                <c:pt idx="169">
                  <c:v>0.91</c:v>
                </c:pt>
                <c:pt idx="170">
                  <c:v>0.95000000000000062</c:v>
                </c:pt>
                <c:pt idx="171">
                  <c:v>0.92</c:v>
                </c:pt>
                <c:pt idx="172">
                  <c:v>0.9</c:v>
                </c:pt>
                <c:pt idx="173">
                  <c:v>0.88000000000000089</c:v>
                </c:pt>
                <c:pt idx="174">
                  <c:v>1.06</c:v>
                </c:pt>
                <c:pt idx="175">
                  <c:v>0.91</c:v>
                </c:pt>
                <c:pt idx="176">
                  <c:v>0.9</c:v>
                </c:pt>
                <c:pt idx="177">
                  <c:v>0.97000000000000053</c:v>
                </c:pt>
                <c:pt idx="178">
                  <c:v>1.1000000000000001</c:v>
                </c:pt>
                <c:pt idx="179">
                  <c:v>0.91</c:v>
                </c:pt>
                <c:pt idx="180">
                  <c:v>0.91</c:v>
                </c:pt>
                <c:pt idx="181">
                  <c:v>0.91</c:v>
                </c:pt>
                <c:pt idx="182">
                  <c:v>0.92</c:v>
                </c:pt>
                <c:pt idx="183">
                  <c:v>0.9</c:v>
                </c:pt>
                <c:pt idx="184">
                  <c:v>0.96000000000000063</c:v>
                </c:pt>
                <c:pt idx="185">
                  <c:v>0.97000000000000053</c:v>
                </c:pt>
                <c:pt idx="186">
                  <c:v>1.1599999999999941</c:v>
                </c:pt>
                <c:pt idx="187">
                  <c:v>0.98</c:v>
                </c:pt>
                <c:pt idx="188">
                  <c:v>1.04</c:v>
                </c:pt>
                <c:pt idx="189">
                  <c:v>1.02</c:v>
                </c:pt>
                <c:pt idx="190">
                  <c:v>0.95000000000000062</c:v>
                </c:pt>
                <c:pt idx="191">
                  <c:v>0.97000000000000053</c:v>
                </c:pt>
                <c:pt idx="192">
                  <c:v>0.97000000000000053</c:v>
                </c:pt>
                <c:pt idx="193">
                  <c:v>0.97000000000000053</c:v>
                </c:pt>
                <c:pt idx="194">
                  <c:v>0.96000000000000063</c:v>
                </c:pt>
                <c:pt idx="195">
                  <c:v>0.96000000000000063</c:v>
                </c:pt>
                <c:pt idx="196">
                  <c:v>0.94000000000000061</c:v>
                </c:pt>
                <c:pt idx="197">
                  <c:v>1.06</c:v>
                </c:pt>
                <c:pt idx="198">
                  <c:v>0.96000000000000063</c:v>
                </c:pt>
                <c:pt idx="199">
                  <c:v>0.97000000000000053</c:v>
                </c:pt>
                <c:pt idx="200">
                  <c:v>0.98</c:v>
                </c:pt>
                <c:pt idx="201">
                  <c:v>0.96000000000000063</c:v>
                </c:pt>
                <c:pt idx="202">
                  <c:v>0.99</c:v>
                </c:pt>
                <c:pt idx="203">
                  <c:v>0.85000000000000064</c:v>
                </c:pt>
                <c:pt idx="204">
                  <c:v>0.83000000000000063</c:v>
                </c:pt>
                <c:pt idx="205">
                  <c:v>0.88000000000000089</c:v>
                </c:pt>
                <c:pt idx="206">
                  <c:v>0.88000000000000089</c:v>
                </c:pt>
                <c:pt idx="207">
                  <c:v>0.8900000000000009</c:v>
                </c:pt>
                <c:pt idx="208">
                  <c:v>0.9</c:v>
                </c:pt>
                <c:pt idx="209">
                  <c:v>0.85000000000000064</c:v>
                </c:pt>
                <c:pt idx="210">
                  <c:v>0.9</c:v>
                </c:pt>
                <c:pt idx="211">
                  <c:v>0.9</c:v>
                </c:pt>
                <c:pt idx="212">
                  <c:v>0.92</c:v>
                </c:pt>
                <c:pt idx="213">
                  <c:v>0.9</c:v>
                </c:pt>
                <c:pt idx="214">
                  <c:v>0.86000000000000065</c:v>
                </c:pt>
                <c:pt idx="215">
                  <c:v>0.9</c:v>
                </c:pt>
                <c:pt idx="216">
                  <c:v>0.88000000000000089</c:v>
                </c:pt>
                <c:pt idx="217">
                  <c:v>0.8900000000000009</c:v>
                </c:pt>
                <c:pt idx="218">
                  <c:v>0.86000000000000065</c:v>
                </c:pt>
                <c:pt idx="219">
                  <c:v>0.87000000000000266</c:v>
                </c:pt>
                <c:pt idx="220">
                  <c:v>0.86000000000000065</c:v>
                </c:pt>
                <c:pt idx="221">
                  <c:v>0.9</c:v>
                </c:pt>
                <c:pt idx="222">
                  <c:v>0.86000000000000065</c:v>
                </c:pt>
                <c:pt idx="223">
                  <c:v>0.87000000000000266</c:v>
                </c:pt>
                <c:pt idx="224">
                  <c:v>0.85000000000000064</c:v>
                </c:pt>
                <c:pt idx="225">
                  <c:v>0.91</c:v>
                </c:pt>
                <c:pt idx="226">
                  <c:v>0.84000000000000064</c:v>
                </c:pt>
                <c:pt idx="227">
                  <c:v>0.88000000000000089</c:v>
                </c:pt>
                <c:pt idx="228">
                  <c:v>0.97000000000000053</c:v>
                </c:pt>
                <c:pt idx="229">
                  <c:v>0.96000000000000063</c:v>
                </c:pt>
                <c:pt idx="230">
                  <c:v>0.99</c:v>
                </c:pt>
                <c:pt idx="231">
                  <c:v>0.94000000000000061</c:v>
                </c:pt>
                <c:pt idx="232">
                  <c:v>0.96000000000000063</c:v>
                </c:pt>
                <c:pt idx="233">
                  <c:v>1.01</c:v>
                </c:pt>
                <c:pt idx="234">
                  <c:v>0.98</c:v>
                </c:pt>
                <c:pt idx="235">
                  <c:v>0.97000000000000053</c:v>
                </c:pt>
                <c:pt idx="236">
                  <c:v>0.95000000000000062</c:v>
                </c:pt>
                <c:pt idx="237">
                  <c:v>0.98</c:v>
                </c:pt>
                <c:pt idx="238">
                  <c:v>0.98</c:v>
                </c:pt>
                <c:pt idx="239">
                  <c:v>0.97000000000000053</c:v>
                </c:pt>
                <c:pt idx="240">
                  <c:v>0.99</c:v>
                </c:pt>
                <c:pt idx="241">
                  <c:v>0.95000000000000062</c:v>
                </c:pt>
                <c:pt idx="242">
                  <c:v>1</c:v>
                </c:pt>
                <c:pt idx="243">
                  <c:v>1.03</c:v>
                </c:pt>
                <c:pt idx="244">
                  <c:v>1.01</c:v>
                </c:pt>
                <c:pt idx="245">
                  <c:v>1.01</c:v>
                </c:pt>
                <c:pt idx="246">
                  <c:v>0.98</c:v>
                </c:pt>
                <c:pt idx="247">
                  <c:v>0.99</c:v>
                </c:pt>
                <c:pt idx="248">
                  <c:v>1.02</c:v>
                </c:pt>
                <c:pt idx="249">
                  <c:v>0.95000000000000062</c:v>
                </c:pt>
                <c:pt idx="250">
                  <c:v>1.04</c:v>
                </c:pt>
                <c:pt idx="251">
                  <c:v>0.99</c:v>
                </c:pt>
                <c:pt idx="252">
                  <c:v>0.98</c:v>
                </c:pt>
                <c:pt idx="253">
                  <c:v>1.22</c:v>
                </c:pt>
                <c:pt idx="254">
                  <c:v>0.99</c:v>
                </c:pt>
                <c:pt idx="255">
                  <c:v>0.98</c:v>
                </c:pt>
                <c:pt idx="256">
                  <c:v>0.95000000000000062</c:v>
                </c:pt>
                <c:pt idx="257">
                  <c:v>1</c:v>
                </c:pt>
                <c:pt idx="258">
                  <c:v>0.99</c:v>
                </c:pt>
                <c:pt idx="259">
                  <c:v>0.97000000000000053</c:v>
                </c:pt>
                <c:pt idx="260">
                  <c:v>1.03</c:v>
                </c:pt>
                <c:pt idx="261">
                  <c:v>0.96000000000000063</c:v>
                </c:pt>
                <c:pt idx="262">
                  <c:v>0.95000000000000062</c:v>
                </c:pt>
                <c:pt idx="263">
                  <c:v>1.03</c:v>
                </c:pt>
                <c:pt idx="264">
                  <c:v>0.99</c:v>
                </c:pt>
                <c:pt idx="265">
                  <c:v>0.94000000000000061</c:v>
                </c:pt>
                <c:pt idx="266">
                  <c:v>1.02</c:v>
                </c:pt>
                <c:pt idx="267">
                  <c:v>1.01</c:v>
                </c:pt>
                <c:pt idx="268">
                  <c:v>0.99</c:v>
                </c:pt>
                <c:pt idx="269">
                  <c:v>0.96000000000000063</c:v>
                </c:pt>
                <c:pt idx="270">
                  <c:v>0.95000000000000062</c:v>
                </c:pt>
                <c:pt idx="271">
                  <c:v>0.92</c:v>
                </c:pt>
                <c:pt idx="272">
                  <c:v>0.99</c:v>
                </c:pt>
                <c:pt idx="273">
                  <c:v>0.96000000000000063</c:v>
                </c:pt>
                <c:pt idx="274">
                  <c:v>0.96000000000000063</c:v>
                </c:pt>
                <c:pt idx="275">
                  <c:v>0.97000000000000053</c:v>
                </c:pt>
                <c:pt idx="276">
                  <c:v>1.02</c:v>
                </c:pt>
                <c:pt idx="277">
                  <c:v>0.94000000000000061</c:v>
                </c:pt>
                <c:pt idx="278">
                  <c:v>1.03</c:v>
                </c:pt>
                <c:pt idx="279">
                  <c:v>0.95000000000000062</c:v>
                </c:pt>
                <c:pt idx="280">
                  <c:v>0.97000000000000053</c:v>
                </c:pt>
                <c:pt idx="281">
                  <c:v>1</c:v>
                </c:pt>
                <c:pt idx="282">
                  <c:v>0.96000000000000063</c:v>
                </c:pt>
                <c:pt idx="283">
                  <c:v>0.97000000000000053</c:v>
                </c:pt>
                <c:pt idx="284">
                  <c:v>0.97000000000000053</c:v>
                </c:pt>
                <c:pt idx="285">
                  <c:v>0.98</c:v>
                </c:pt>
                <c:pt idx="286">
                  <c:v>0.96000000000000063</c:v>
                </c:pt>
                <c:pt idx="287">
                  <c:v>1.7400000000000015</c:v>
                </c:pt>
                <c:pt idx="288">
                  <c:v>1.7700000000000018</c:v>
                </c:pt>
                <c:pt idx="289">
                  <c:v>0.97000000000000053</c:v>
                </c:pt>
                <c:pt idx="290">
                  <c:v>1.04</c:v>
                </c:pt>
                <c:pt idx="291">
                  <c:v>0.94000000000000061</c:v>
                </c:pt>
                <c:pt idx="292">
                  <c:v>0.93</c:v>
                </c:pt>
                <c:pt idx="293">
                  <c:v>0.97000000000000053</c:v>
                </c:pt>
                <c:pt idx="294">
                  <c:v>0.92</c:v>
                </c:pt>
                <c:pt idx="295">
                  <c:v>0.98</c:v>
                </c:pt>
                <c:pt idx="296">
                  <c:v>0.94000000000000061</c:v>
                </c:pt>
                <c:pt idx="297">
                  <c:v>0.96000000000000063</c:v>
                </c:pt>
                <c:pt idx="298">
                  <c:v>0.95000000000000062</c:v>
                </c:pt>
                <c:pt idx="299">
                  <c:v>1.05</c:v>
                </c:pt>
                <c:pt idx="300">
                  <c:v>0.95000000000000062</c:v>
                </c:pt>
                <c:pt idx="301">
                  <c:v>0.91</c:v>
                </c:pt>
                <c:pt idx="302">
                  <c:v>0.96000000000000063</c:v>
                </c:pt>
                <c:pt idx="303">
                  <c:v>0.92</c:v>
                </c:pt>
                <c:pt idx="304">
                  <c:v>0.96000000000000063</c:v>
                </c:pt>
                <c:pt idx="305">
                  <c:v>0.93</c:v>
                </c:pt>
                <c:pt idx="306">
                  <c:v>0.99</c:v>
                </c:pt>
                <c:pt idx="307">
                  <c:v>0.95000000000000062</c:v>
                </c:pt>
                <c:pt idx="308">
                  <c:v>0.95000000000000062</c:v>
                </c:pt>
                <c:pt idx="309">
                  <c:v>0.96000000000000063</c:v>
                </c:pt>
                <c:pt idx="310">
                  <c:v>0.94000000000000061</c:v>
                </c:pt>
              </c:numCache>
            </c:numRef>
          </c:val>
          <c:smooth val="0"/>
        </c:ser>
        <c:ser>
          <c:idx val="3"/>
          <c:order val="3"/>
          <c:marker>
            <c:symbol val="none"/>
          </c:marker>
          <c:val>
            <c:numRef>
              <c:f>Sheet1!$G$100:$G$410</c:f>
              <c:numCache>
                <c:formatCode>General</c:formatCode>
                <c:ptCount val="311"/>
                <c:pt idx="0">
                  <c:v>0.48000000000000032</c:v>
                </c:pt>
                <c:pt idx="1">
                  <c:v>0.49000000000000032</c:v>
                </c:pt>
                <c:pt idx="2">
                  <c:v>0.45</c:v>
                </c:pt>
                <c:pt idx="3">
                  <c:v>0.45</c:v>
                </c:pt>
                <c:pt idx="4">
                  <c:v>0.43000000000000038</c:v>
                </c:pt>
                <c:pt idx="5">
                  <c:v>0.49000000000000032</c:v>
                </c:pt>
                <c:pt idx="6">
                  <c:v>0.47000000000000008</c:v>
                </c:pt>
                <c:pt idx="7">
                  <c:v>0.48000000000000032</c:v>
                </c:pt>
                <c:pt idx="8">
                  <c:v>0.47000000000000008</c:v>
                </c:pt>
                <c:pt idx="9">
                  <c:v>0.48000000000000032</c:v>
                </c:pt>
                <c:pt idx="10">
                  <c:v>0.46</c:v>
                </c:pt>
                <c:pt idx="11">
                  <c:v>0.47000000000000008</c:v>
                </c:pt>
                <c:pt idx="12">
                  <c:v>0.49000000000000032</c:v>
                </c:pt>
                <c:pt idx="13">
                  <c:v>0.48000000000000032</c:v>
                </c:pt>
                <c:pt idx="14">
                  <c:v>0.46</c:v>
                </c:pt>
                <c:pt idx="15">
                  <c:v>0.48000000000000032</c:v>
                </c:pt>
                <c:pt idx="16">
                  <c:v>0.46</c:v>
                </c:pt>
                <c:pt idx="17">
                  <c:v>0.47000000000000008</c:v>
                </c:pt>
                <c:pt idx="18">
                  <c:v>0.46</c:v>
                </c:pt>
                <c:pt idx="19">
                  <c:v>0.47000000000000008</c:v>
                </c:pt>
                <c:pt idx="20">
                  <c:v>0.46</c:v>
                </c:pt>
                <c:pt idx="21">
                  <c:v>0.5</c:v>
                </c:pt>
                <c:pt idx="22">
                  <c:v>0.48000000000000032</c:v>
                </c:pt>
                <c:pt idx="23">
                  <c:v>0.46</c:v>
                </c:pt>
                <c:pt idx="24">
                  <c:v>0.49000000000000032</c:v>
                </c:pt>
                <c:pt idx="25">
                  <c:v>0.48000000000000032</c:v>
                </c:pt>
                <c:pt idx="26">
                  <c:v>0.54</c:v>
                </c:pt>
                <c:pt idx="27">
                  <c:v>0.51</c:v>
                </c:pt>
                <c:pt idx="28">
                  <c:v>0.52</c:v>
                </c:pt>
                <c:pt idx="29">
                  <c:v>0.48000000000000032</c:v>
                </c:pt>
                <c:pt idx="30">
                  <c:v>0.82000000000000062</c:v>
                </c:pt>
                <c:pt idx="31">
                  <c:v>0.84000000000000064</c:v>
                </c:pt>
                <c:pt idx="32">
                  <c:v>0.8</c:v>
                </c:pt>
                <c:pt idx="33">
                  <c:v>0.82000000000000062</c:v>
                </c:pt>
                <c:pt idx="34">
                  <c:v>0.85000000000000064</c:v>
                </c:pt>
                <c:pt idx="35">
                  <c:v>0.81</c:v>
                </c:pt>
                <c:pt idx="36">
                  <c:v>0.82000000000000062</c:v>
                </c:pt>
                <c:pt idx="37">
                  <c:v>0.82000000000000062</c:v>
                </c:pt>
                <c:pt idx="38">
                  <c:v>0.81</c:v>
                </c:pt>
                <c:pt idx="39">
                  <c:v>0.82000000000000062</c:v>
                </c:pt>
                <c:pt idx="40">
                  <c:v>0.71000000000000063</c:v>
                </c:pt>
                <c:pt idx="41">
                  <c:v>0.66000000000000336</c:v>
                </c:pt>
                <c:pt idx="42">
                  <c:v>0.65000000000000313</c:v>
                </c:pt>
                <c:pt idx="43">
                  <c:v>0.79</c:v>
                </c:pt>
                <c:pt idx="44">
                  <c:v>0.75000000000000278</c:v>
                </c:pt>
                <c:pt idx="45">
                  <c:v>0.74000000000000266</c:v>
                </c:pt>
                <c:pt idx="46">
                  <c:v>0.76000000000000301</c:v>
                </c:pt>
                <c:pt idx="47">
                  <c:v>0.77000000000000213</c:v>
                </c:pt>
                <c:pt idx="48">
                  <c:v>0.78</c:v>
                </c:pt>
                <c:pt idx="49">
                  <c:v>0.72000000000000064</c:v>
                </c:pt>
                <c:pt idx="50">
                  <c:v>0.71000000000000063</c:v>
                </c:pt>
                <c:pt idx="51">
                  <c:v>0.70000000000000062</c:v>
                </c:pt>
                <c:pt idx="52">
                  <c:v>0.72000000000000064</c:v>
                </c:pt>
                <c:pt idx="53">
                  <c:v>0.72000000000000064</c:v>
                </c:pt>
                <c:pt idx="54">
                  <c:v>0.83000000000000063</c:v>
                </c:pt>
                <c:pt idx="55">
                  <c:v>0.74000000000000266</c:v>
                </c:pt>
                <c:pt idx="56">
                  <c:v>0.71000000000000063</c:v>
                </c:pt>
                <c:pt idx="57">
                  <c:v>0.78</c:v>
                </c:pt>
                <c:pt idx="58">
                  <c:v>0.74000000000000266</c:v>
                </c:pt>
                <c:pt idx="59">
                  <c:v>0.72000000000000064</c:v>
                </c:pt>
                <c:pt idx="60">
                  <c:v>0.71000000000000063</c:v>
                </c:pt>
                <c:pt idx="61">
                  <c:v>0.76000000000000301</c:v>
                </c:pt>
                <c:pt idx="62">
                  <c:v>0.73000000000000065</c:v>
                </c:pt>
                <c:pt idx="63">
                  <c:v>0.53</c:v>
                </c:pt>
                <c:pt idx="64">
                  <c:v>0.52</c:v>
                </c:pt>
                <c:pt idx="65">
                  <c:v>0.52</c:v>
                </c:pt>
                <c:pt idx="66">
                  <c:v>0.5</c:v>
                </c:pt>
                <c:pt idx="67">
                  <c:v>0.5</c:v>
                </c:pt>
                <c:pt idx="68">
                  <c:v>0.53</c:v>
                </c:pt>
                <c:pt idx="69">
                  <c:v>0.52</c:v>
                </c:pt>
                <c:pt idx="70">
                  <c:v>0.51</c:v>
                </c:pt>
                <c:pt idx="71">
                  <c:v>0.5</c:v>
                </c:pt>
                <c:pt idx="72">
                  <c:v>0.49000000000000032</c:v>
                </c:pt>
                <c:pt idx="73">
                  <c:v>0.48000000000000032</c:v>
                </c:pt>
                <c:pt idx="74">
                  <c:v>0.55000000000000004</c:v>
                </c:pt>
                <c:pt idx="75">
                  <c:v>0.47000000000000008</c:v>
                </c:pt>
                <c:pt idx="76">
                  <c:v>0.51</c:v>
                </c:pt>
                <c:pt idx="77">
                  <c:v>0.5</c:v>
                </c:pt>
                <c:pt idx="78">
                  <c:v>0.47000000000000008</c:v>
                </c:pt>
                <c:pt idx="79">
                  <c:v>0.5</c:v>
                </c:pt>
                <c:pt idx="80">
                  <c:v>0.49000000000000032</c:v>
                </c:pt>
                <c:pt idx="81">
                  <c:v>0.52</c:v>
                </c:pt>
                <c:pt idx="82">
                  <c:v>0.58000000000000063</c:v>
                </c:pt>
                <c:pt idx="83">
                  <c:v>0.630000000000003</c:v>
                </c:pt>
                <c:pt idx="84">
                  <c:v>0.60000000000000064</c:v>
                </c:pt>
                <c:pt idx="85">
                  <c:v>0.62000000000000266</c:v>
                </c:pt>
                <c:pt idx="86">
                  <c:v>0.64000000000000301</c:v>
                </c:pt>
                <c:pt idx="87">
                  <c:v>0.630000000000003</c:v>
                </c:pt>
                <c:pt idx="88">
                  <c:v>0.60000000000000064</c:v>
                </c:pt>
                <c:pt idx="89">
                  <c:v>0.62000000000000266</c:v>
                </c:pt>
                <c:pt idx="90">
                  <c:v>0.66000000000000336</c:v>
                </c:pt>
                <c:pt idx="91">
                  <c:v>0.65000000000000313</c:v>
                </c:pt>
                <c:pt idx="92">
                  <c:v>0.70000000000000062</c:v>
                </c:pt>
                <c:pt idx="93">
                  <c:v>0.64000000000000301</c:v>
                </c:pt>
                <c:pt idx="94">
                  <c:v>0.91</c:v>
                </c:pt>
                <c:pt idx="95">
                  <c:v>0.70000000000000062</c:v>
                </c:pt>
                <c:pt idx="96">
                  <c:v>0.71000000000000063</c:v>
                </c:pt>
                <c:pt idx="97">
                  <c:v>0.70000000000000062</c:v>
                </c:pt>
                <c:pt idx="98">
                  <c:v>0.71000000000000063</c:v>
                </c:pt>
                <c:pt idx="99">
                  <c:v>0.71000000000000063</c:v>
                </c:pt>
                <c:pt idx="100">
                  <c:v>0.71000000000000063</c:v>
                </c:pt>
                <c:pt idx="101">
                  <c:v>0.73000000000000065</c:v>
                </c:pt>
                <c:pt idx="102">
                  <c:v>0.70000000000000062</c:v>
                </c:pt>
                <c:pt idx="103">
                  <c:v>0.74000000000000266</c:v>
                </c:pt>
                <c:pt idx="104">
                  <c:v>0.77000000000000213</c:v>
                </c:pt>
                <c:pt idx="105">
                  <c:v>0.79</c:v>
                </c:pt>
                <c:pt idx="106">
                  <c:v>0.74000000000000266</c:v>
                </c:pt>
                <c:pt idx="107">
                  <c:v>0.72000000000000064</c:v>
                </c:pt>
                <c:pt idx="108">
                  <c:v>0.72000000000000064</c:v>
                </c:pt>
                <c:pt idx="109">
                  <c:v>0.75000000000000278</c:v>
                </c:pt>
                <c:pt idx="110">
                  <c:v>0.75000000000000278</c:v>
                </c:pt>
                <c:pt idx="111">
                  <c:v>0.77000000000000213</c:v>
                </c:pt>
                <c:pt idx="112">
                  <c:v>0.76000000000000301</c:v>
                </c:pt>
                <c:pt idx="113">
                  <c:v>0.71000000000000063</c:v>
                </c:pt>
                <c:pt idx="114">
                  <c:v>0.83000000000000063</c:v>
                </c:pt>
                <c:pt idx="115">
                  <c:v>0.79</c:v>
                </c:pt>
                <c:pt idx="116">
                  <c:v>0.77000000000000213</c:v>
                </c:pt>
                <c:pt idx="117">
                  <c:v>0.68000000000000105</c:v>
                </c:pt>
                <c:pt idx="118">
                  <c:v>0.68000000000000105</c:v>
                </c:pt>
                <c:pt idx="119">
                  <c:v>0.68000000000000105</c:v>
                </c:pt>
                <c:pt idx="120">
                  <c:v>0.67000000000000348</c:v>
                </c:pt>
                <c:pt idx="121">
                  <c:v>0.70000000000000062</c:v>
                </c:pt>
                <c:pt idx="122">
                  <c:v>0.67000000000000348</c:v>
                </c:pt>
                <c:pt idx="123">
                  <c:v>0.68000000000000105</c:v>
                </c:pt>
                <c:pt idx="124">
                  <c:v>0.71000000000000063</c:v>
                </c:pt>
                <c:pt idx="125">
                  <c:v>0.69000000000000172</c:v>
                </c:pt>
                <c:pt idx="126">
                  <c:v>0.73000000000000065</c:v>
                </c:pt>
                <c:pt idx="127">
                  <c:v>0.67000000000000348</c:v>
                </c:pt>
                <c:pt idx="128">
                  <c:v>0.75000000000000278</c:v>
                </c:pt>
                <c:pt idx="129">
                  <c:v>0.73000000000000065</c:v>
                </c:pt>
                <c:pt idx="130">
                  <c:v>0.73000000000000065</c:v>
                </c:pt>
                <c:pt idx="131">
                  <c:v>0.71000000000000063</c:v>
                </c:pt>
                <c:pt idx="132">
                  <c:v>0.74000000000000266</c:v>
                </c:pt>
                <c:pt idx="133">
                  <c:v>0.67000000000000348</c:v>
                </c:pt>
                <c:pt idx="134">
                  <c:v>0.72000000000000064</c:v>
                </c:pt>
                <c:pt idx="135">
                  <c:v>0.74000000000000266</c:v>
                </c:pt>
                <c:pt idx="136">
                  <c:v>0.72000000000000064</c:v>
                </c:pt>
                <c:pt idx="137">
                  <c:v>0.70000000000000062</c:v>
                </c:pt>
                <c:pt idx="138">
                  <c:v>0.86000000000000065</c:v>
                </c:pt>
                <c:pt idx="139">
                  <c:v>0.8900000000000009</c:v>
                </c:pt>
                <c:pt idx="140">
                  <c:v>0.85000000000000064</c:v>
                </c:pt>
                <c:pt idx="141">
                  <c:v>0.91</c:v>
                </c:pt>
                <c:pt idx="142">
                  <c:v>0.76000000000000301</c:v>
                </c:pt>
                <c:pt idx="143">
                  <c:v>0.79</c:v>
                </c:pt>
                <c:pt idx="144">
                  <c:v>0.8</c:v>
                </c:pt>
                <c:pt idx="145">
                  <c:v>0.83000000000000063</c:v>
                </c:pt>
                <c:pt idx="146">
                  <c:v>0.8</c:v>
                </c:pt>
                <c:pt idx="147">
                  <c:v>0.78</c:v>
                </c:pt>
                <c:pt idx="148">
                  <c:v>0.81</c:v>
                </c:pt>
                <c:pt idx="149">
                  <c:v>0.79</c:v>
                </c:pt>
                <c:pt idx="150">
                  <c:v>0.83000000000000063</c:v>
                </c:pt>
                <c:pt idx="151">
                  <c:v>0.78</c:v>
                </c:pt>
                <c:pt idx="152">
                  <c:v>0.79</c:v>
                </c:pt>
                <c:pt idx="153">
                  <c:v>0.79</c:v>
                </c:pt>
                <c:pt idx="154">
                  <c:v>0.8</c:v>
                </c:pt>
                <c:pt idx="155">
                  <c:v>0.83000000000000063</c:v>
                </c:pt>
                <c:pt idx="156">
                  <c:v>0.77000000000000213</c:v>
                </c:pt>
                <c:pt idx="157">
                  <c:v>0.83000000000000063</c:v>
                </c:pt>
                <c:pt idx="158">
                  <c:v>0.81</c:v>
                </c:pt>
                <c:pt idx="159">
                  <c:v>0.82000000000000062</c:v>
                </c:pt>
                <c:pt idx="160">
                  <c:v>0.81</c:v>
                </c:pt>
                <c:pt idx="161">
                  <c:v>0.78</c:v>
                </c:pt>
                <c:pt idx="162">
                  <c:v>0.76000000000000301</c:v>
                </c:pt>
                <c:pt idx="163">
                  <c:v>0.79</c:v>
                </c:pt>
                <c:pt idx="164">
                  <c:v>0.76000000000000301</c:v>
                </c:pt>
                <c:pt idx="165">
                  <c:v>1.1800000000000053</c:v>
                </c:pt>
                <c:pt idx="166">
                  <c:v>1.22</c:v>
                </c:pt>
                <c:pt idx="167">
                  <c:v>1.2</c:v>
                </c:pt>
                <c:pt idx="168">
                  <c:v>1.21</c:v>
                </c:pt>
                <c:pt idx="169">
                  <c:v>1.1900000000000053</c:v>
                </c:pt>
                <c:pt idx="170">
                  <c:v>1.24</c:v>
                </c:pt>
                <c:pt idx="171">
                  <c:v>1.23</c:v>
                </c:pt>
                <c:pt idx="172">
                  <c:v>1.22</c:v>
                </c:pt>
                <c:pt idx="173">
                  <c:v>1.22</c:v>
                </c:pt>
                <c:pt idx="174">
                  <c:v>1.45</c:v>
                </c:pt>
                <c:pt idx="175">
                  <c:v>1.2</c:v>
                </c:pt>
                <c:pt idx="176">
                  <c:v>1.23</c:v>
                </c:pt>
                <c:pt idx="177">
                  <c:v>1.29</c:v>
                </c:pt>
                <c:pt idx="178">
                  <c:v>1.37</c:v>
                </c:pt>
                <c:pt idx="179">
                  <c:v>1.2</c:v>
                </c:pt>
                <c:pt idx="180">
                  <c:v>1.27</c:v>
                </c:pt>
                <c:pt idx="181">
                  <c:v>1.1900000000000053</c:v>
                </c:pt>
                <c:pt idx="182">
                  <c:v>1.21</c:v>
                </c:pt>
                <c:pt idx="183">
                  <c:v>1.1900000000000053</c:v>
                </c:pt>
                <c:pt idx="184">
                  <c:v>1.21</c:v>
                </c:pt>
                <c:pt idx="185">
                  <c:v>1.29</c:v>
                </c:pt>
                <c:pt idx="186">
                  <c:v>1.5</c:v>
                </c:pt>
                <c:pt idx="187">
                  <c:v>1.27</c:v>
                </c:pt>
                <c:pt idx="188">
                  <c:v>1.29</c:v>
                </c:pt>
                <c:pt idx="189">
                  <c:v>1.29</c:v>
                </c:pt>
                <c:pt idx="190">
                  <c:v>1.25</c:v>
                </c:pt>
                <c:pt idx="191">
                  <c:v>1.28</c:v>
                </c:pt>
                <c:pt idx="192">
                  <c:v>1.23</c:v>
                </c:pt>
                <c:pt idx="193">
                  <c:v>1.21</c:v>
                </c:pt>
                <c:pt idx="194">
                  <c:v>1.27</c:v>
                </c:pt>
                <c:pt idx="195">
                  <c:v>1.2</c:v>
                </c:pt>
                <c:pt idx="196">
                  <c:v>1.23</c:v>
                </c:pt>
                <c:pt idx="197">
                  <c:v>1.3900000000000001</c:v>
                </c:pt>
                <c:pt idx="198">
                  <c:v>1.24</c:v>
                </c:pt>
                <c:pt idx="199">
                  <c:v>1.23</c:v>
                </c:pt>
                <c:pt idx="200">
                  <c:v>1.35</c:v>
                </c:pt>
                <c:pt idx="201">
                  <c:v>1.24</c:v>
                </c:pt>
                <c:pt idx="202">
                  <c:v>1.27</c:v>
                </c:pt>
                <c:pt idx="203">
                  <c:v>1.1000000000000001</c:v>
                </c:pt>
                <c:pt idx="204">
                  <c:v>1.06</c:v>
                </c:pt>
                <c:pt idx="205">
                  <c:v>1.0900000000000001</c:v>
                </c:pt>
                <c:pt idx="206">
                  <c:v>1.06</c:v>
                </c:pt>
                <c:pt idx="207">
                  <c:v>1.1499999999999941</c:v>
                </c:pt>
                <c:pt idx="208">
                  <c:v>1.0900000000000001</c:v>
                </c:pt>
                <c:pt idx="209">
                  <c:v>1.1299999999999939</c:v>
                </c:pt>
                <c:pt idx="210">
                  <c:v>1.0900000000000001</c:v>
                </c:pt>
                <c:pt idx="211">
                  <c:v>1.08</c:v>
                </c:pt>
                <c:pt idx="212">
                  <c:v>1.06</c:v>
                </c:pt>
                <c:pt idx="213">
                  <c:v>1.05</c:v>
                </c:pt>
                <c:pt idx="214">
                  <c:v>1.07</c:v>
                </c:pt>
                <c:pt idx="215">
                  <c:v>1.1299999999999939</c:v>
                </c:pt>
                <c:pt idx="216">
                  <c:v>1.0900000000000001</c:v>
                </c:pt>
                <c:pt idx="217">
                  <c:v>1.07</c:v>
                </c:pt>
                <c:pt idx="218">
                  <c:v>1.06</c:v>
                </c:pt>
                <c:pt idx="219">
                  <c:v>1.06</c:v>
                </c:pt>
                <c:pt idx="220">
                  <c:v>1.08</c:v>
                </c:pt>
                <c:pt idx="221">
                  <c:v>1.08</c:v>
                </c:pt>
                <c:pt idx="222">
                  <c:v>1.04</c:v>
                </c:pt>
                <c:pt idx="223">
                  <c:v>1.04</c:v>
                </c:pt>
                <c:pt idx="224">
                  <c:v>1.03</c:v>
                </c:pt>
                <c:pt idx="225">
                  <c:v>1.06</c:v>
                </c:pt>
                <c:pt idx="226">
                  <c:v>1.08</c:v>
                </c:pt>
                <c:pt idx="227">
                  <c:v>1.05</c:v>
                </c:pt>
                <c:pt idx="228">
                  <c:v>1.1499999999999941</c:v>
                </c:pt>
                <c:pt idx="229">
                  <c:v>1.1499999999999941</c:v>
                </c:pt>
                <c:pt idx="230">
                  <c:v>1.1000000000000001</c:v>
                </c:pt>
                <c:pt idx="231">
                  <c:v>1.1900000000000053</c:v>
                </c:pt>
                <c:pt idx="232">
                  <c:v>1.1499999999999941</c:v>
                </c:pt>
                <c:pt idx="233">
                  <c:v>1.1200000000000001</c:v>
                </c:pt>
                <c:pt idx="234">
                  <c:v>1.1499999999999941</c:v>
                </c:pt>
                <c:pt idx="235">
                  <c:v>1.1399999999999941</c:v>
                </c:pt>
                <c:pt idx="236">
                  <c:v>1.1000000000000001</c:v>
                </c:pt>
                <c:pt idx="237">
                  <c:v>1.1200000000000001</c:v>
                </c:pt>
                <c:pt idx="238">
                  <c:v>1.1499999999999941</c:v>
                </c:pt>
                <c:pt idx="239">
                  <c:v>1.1299999999999939</c:v>
                </c:pt>
                <c:pt idx="240">
                  <c:v>1.1399999999999941</c:v>
                </c:pt>
                <c:pt idx="241">
                  <c:v>1.1299999999999939</c:v>
                </c:pt>
                <c:pt idx="242">
                  <c:v>1.1800000000000053</c:v>
                </c:pt>
                <c:pt idx="243">
                  <c:v>1.1299999999999939</c:v>
                </c:pt>
                <c:pt idx="244">
                  <c:v>1.1900000000000053</c:v>
                </c:pt>
                <c:pt idx="245">
                  <c:v>1.1700000000000021</c:v>
                </c:pt>
                <c:pt idx="246">
                  <c:v>1.1499999999999941</c:v>
                </c:pt>
                <c:pt idx="247">
                  <c:v>1.1399999999999941</c:v>
                </c:pt>
                <c:pt idx="248">
                  <c:v>1.1499999999999941</c:v>
                </c:pt>
                <c:pt idx="249">
                  <c:v>1.1000000000000001</c:v>
                </c:pt>
                <c:pt idx="250">
                  <c:v>1.22</c:v>
                </c:pt>
                <c:pt idx="251">
                  <c:v>1.08</c:v>
                </c:pt>
                <c:pt idx="252">
                  <c:v>1.1100000000000001</c:v>
                </c:pt>
                <c:pt idx="253">
                  <c:v>1.28</c:v>
                </c:pt>
                <c:pt idx="254">
                  <c:v>1.1900000000000053</c:v>
                </c:pt>
                <c:pt idx="255">
                  <c:v>1.1299999999999939</c:v>
                </c:pt>
                <c:pt idx="256">
                  <c:v>1.1200000000000001</c:v>
                </c:pt>
                <c:pt idx="257">
                  <c:v>1.1499999999999941</c:v>
                </c:pt>
                <c:pt idx="258">
                  <c:v>1.1599999999999941</c:v>
                </c:pt>
                <c:pt idx="259">
                  <c:v>1.1399999999999941</c:v>
                </c:pt>
                <c:pt idx="260">
                  <c:v>1.1900000000000053</c:v>
                </c:pt>
                <c:pt idx="261">
                  <c:v>1.1100000000000001</c:v>
                </c:pt>
                <c:pt idx="262">
                  <c:v>1.1299999999999939</c:v>
                </c:pt>
                <c:pt idx="263">
                  <c:v>1.1700000000000021</c:v>
                </c:pt>
                <c:pt idx="264">
                  <c:v>1.1700000000000021</c:v>
                </c:pt>
                <c:pt idx="265">
                  <c:v>1.1399999999999941</c:v>
                </c:pt>
                <c:pt idx="266">
                  <c:v>1.1900000000000053</c:v>
                </c:pt>
                <c:pt idx="267">
                  <c:v>1.1800000000000053</c:v>
                </c:pt>
                <c:pt idx="268">
                  <c:v>1.1299999999999939</c:v>
                </c:pt>
                <c:pt idx="269">
                  <c:v>1.0900000000000001</c:v>
                </c:pt>
                <c:pt idx="270">
                  <c:v>1.07</c:v>
                </c:pt>
                <c:pt idx="271">
                  <c:v>1.08</c:v>
                </c:pt>
                <c:pt idx="272">
                  <c:v>1.08</c:v>
                </c:pt>
                <c:pt idx="273">
                  <c:v>1.07</c:v>
                </c:pt>
                <c:pt idx="274">
                  <c:v>1.1000000000000001</c:v>
                </c:pt>
                <c:pt idx="275">
                  <c:v>1.08</c:v>
                </c:pt>
                <c:pt idx="276">
                  <c:v>1.07</c:v>
                </c:pt>
                <c:pt idx="277">
                  <c:v>1.06</c:v>
                </c:pt>
                <c:pt idx="278">
                  <c:v>1.04</c:v>
                </c:pt>
                <c:pt idx="279">
                  <c:v>1.07</c:v>
                </c:pt>
                <c:pt idx="280">
                  <c:v>1.0900000000000001</c:v>
                </c:pt>
                <c:pt idx="281">
                  <c:v>1.08</c:v>
                </c:pt>
                <c:pt idx="282">
                  <c:v>1.08</c:v>
                </c:pt>
                <c:pt idx="283">
                  <c:v>1.07</c:v>
                </c:pt>
                <c:pt idx="284">
                  <c:v>1.1100000000000001</c:v>
                </c:pt>
                <c:pt idx="285">
                  <c:v>1.1000000000000001</c:v>
                </c:pt>
                <c:pt idx="286">
                  <c:v>1.06</c:v>
                </c:pt>
                <c:pt idx="287">
                  <c:v>2.38</c:v>
                </c:pt>
                <c:pt idx="288">
                  <c:v>2.4099999999999997</c:v>
                </c:pt>
                <c:pt idx="289">
                  <c:v>1.07</c:v>
                </c:pt>
                <c:pt idx="290">
                  <c:v>1.1200000000000001</c:v>
                </c:pt>
                <c:pt idx="291">
                  <c:v>1.06</c:v>
                </c:pt>
                <c:pt idx="292">
                  <c:v>1.07</c:v>
                </c:pt>
                <c:pt idx="293">
                  <c:v>1.07</c:v>
                </c:pt>
                <c:pt idx="294">
                  <c:v>1.05</c:v>
                </c:pt>
                <c:pt idx="295">
                  <c:v>1.08</c:v>
                </c:pt>
                <c:pt idx="296">
                  <c:v>1.1499999999999941</c:v>
                </c:pt>
                <c:pt idx="297">
                  <c:v>1.06</c:v>
                </c:pt>
                <c:pt idx="298">
                  <c:v>1.06</c:v>
                </c:pt>
                <c:pt idx="299">
                  <c:v>1.22</c:v>
                </c:pt>
                <c:pt idx="300">
                  <c:v>1.07</c:v>
                </c:pt>
                <c:pt idx="301">
                  <c:v>1.06</c:v>
                </c:pt>
                <c:pt idx="302">
                  <c:v>1.08</c:v>
                </c:pt>
                <c:pt idx="303">
                  <c:v>1.1000000000000001</c:v>
                </c:pt>
                <c:pt idx="304">
                  <c:v>1.08</c:v>
                </c:pt>
                <c:pt idx="305">
                  <c:v>1.0900000000000001</c:v>
                </c:pt>
                <c:pt idx="306">
                  <c:v>1.0900000000000001</c:v>
                </c:pt>
                <c:pt idx="307">
                  <c:v>1.06</c:v>
                </c:pt>
                <c:pt idx="308">
                  <c:v>1.1000000000000001</c:v>
                </c:pt>
                <c:pt idx="309">
                  <c:v>1.0900000000000001</c:v>
                </c:pt>
                <c:pt idx="310">
                  <c:v>1.08</c:v>
                </c:pt>
              </c:numCache>
            </c:numRef>
          </c:val>
          <c:smooth val="0"/>
        </c:ser>
        <c:ser>
          <c:idx val="4"/>
          <c:order val="4"/>
          <c:marker>
            <c:symbol val="none"/>
          </c:marker>
          <c:val>
            <c:numRef>
              <c:f>Sheet1!$H$100:$H$410</c:f>
              <c:numCache>
                <c:formatCode>General</c:formatCode>
                <c:ptCount val="311"/>
                <c:pt idx="0">
                  <c:v>29.01</c:v>
                </c:pt>
                <c:pt idx="1">
                  <c:v>29.14</c:v>
                </c:pt>
                <c:pt idx="2">
                  <c:v>28.93</c:v>
                </c:pt>
                <c:pt idx="3">
                  <c:v>29.02</c:v>
                </c:pt>
                <c:pt idx="4">
                  <c:v>29.05</c:v>
                </c:pt>
                <c:pt idx="5">
                  <c:v>28.919999999999987</c:v>
                </c:pt>
                <c:pt idx="6">
                  <c:v>28.650000000000031</c:v>
                </c:pt>
                <c:pt idx="7">
                  <c:v>29.16</c:v>
                </c:pt>
                <c:pt idx="8">
                  <c:v>29.05</c:v>
                </c:pt>
                <c:pt idx="9">
                  <c:v>29.130000000000031</c:v>
                </c:pt>
                <c:pt idx="10">
                  <c:v>33.090000000000003</c:v>
                </c:pt>
                <c:pt idx="11">
                  <c:v>33.25</c:v>
                </c:pt>
                <c:pt idx="12">
                  <c:v>30.759999999999987</c:v>
                </c:pt>
                <c:pt idx="13">
                  <c:v>32.290000000000013</c:v>
                </c:pt>
                <c:pt idx="14">
                  <c:v>30.62</c:v>
                </c:pt>
                <c:pt idx="15">
                  <c:v>31.58</c:v>
                </c:pt>
                <c:pt idx="16">
                  <c:v>30.7</c:v>
                </c:pt>
                <c:pt idx="17">
                  <c:v>30.55</c:v>
                </c:pt>
                <c:pt idx="18">
                  <c:v>29.82</c:v>
                </c:pt>
                <c:pt idx="19">
                  <c:v>41.98</c:v>
                </c:pt>
                <c:pt idx="20">
                  <c:v>42</c:v>
                </c:pt>
                <c:pt idx="21">
                  <c:v>42.44</c:v>
                </c:pt>
                <c:pt idx="22">
                  <c:v>42.38</c:v>
                </c:pt>
                <c:pt idx="23">
                  <c:v>42.290000000000013</c:v>
                </c:pt>
                <c:pt idx="24">
                  <c:v>42.67</c:v>
                </c:pt>
                <c:pt idx="25">
                  <c:v>42.84</c:v>
                </c:pt>
                <c:pt idx="26">
                  <c:v>43.86</c:v>
                </c:pt>
                <c:pt idx="27">
                  <c:v>39.28</c:v>
                </c:pt>
                <c:pt idx="28">
                  <c:v>39.03</c:v>
                </c:pt>
                <c:pt idx="29">
                  <c:v>38.870000000000005</c:v>
                </c:pt>
                <c:pt idx="30">
                  <c:v>48.44</c:v>
                </c:pt>
                <c:pt idx="31">
                  <c:v>48.61</c:v>
                </c:pt>
                <c:pt idx="32">
                  <c:v>48.42</c:v>
                </c:pt>
                <c:pt idx="33">
                  <c:v>47.99</c:v>
                </c:pt>
                <c:pt idx="34">
                  <c:v>47.98</c:v>
                </c:pt>
                <c:pt idx="35">
                  <c:v>48.05</c:v>
                </c:pt>
                <c:pt idx="36">
                  <c:v>48.230000000000011</c:v>
                </c:pt>
                <c:pt idx="37">
                  <c:v>48.07</c:v>
                </c:pt>
                <c:pt idx="38">
                  <c:v>48.660000000000011</c:v>
                </c:pt>
                <c:pt idx="39">
                  <c:v>48.71</c:v>
                </c:pt>
                <c:pt idx="40">
                  <c:v>44.68</c:v>
                </c:pt>
                <c:pt idx="41">
                  <c:v>44.67</c:v>
                </c:pt>
                <c:pt idx="42">
                  <c:v>45</c:v>
                </c:pt>
                <c:pt idx="43">
                  <c:v>46.39</c:v>
                </c:pt>
                <c:pt idx="44">
                  <c:v>46.230000000000011</c:v>
                </c:pt>
                <c:pt idx="45">
                  <c:v>46.81</c:v>
                </c:pt>
                <c:pt idx="46">
                  <c:v>46.2</c:v>
                </c:pt>
                <c:pt idx="47">
                  <c:v>35.800000000000004</c:v>
                </c:pt>
                <c:pt idx="48">
                  <c:v>33.68</c:v>
                </c:pt>
                <c:pt idx="49">
                  <c:v>49.17</c:v>
                </c:pt>
                <c:pt idx="50">
                  <c:v>48.94</c:v>
                </c:pt>
                <c:pt idx="51">
                  <c:v>49.18</c:v>
                </c:pt>
                <c:pt idx="52">
                  <c:v>49.46</c:v>
                </c:pt>
                <c:pt idx="53">
                  <c:v>48.61</c:v>
                </c:pt>
                <c:pt idx="54">
                  <c:v>51.45</c:v>
                </c:pt>
                <c:pt idx="55">
                  <c:v>51.08</c:v>
                </c:pt>
                <c:pt idx="56">
                  <c:v>49.2</c:v>
                </c:pt>
                <c:pt idx="57">
                  <c:v>49.2</c:v>
                </c:pt>
                <c:pt idx="58">
                  <c:v>48.75</c:v>
                </c:pt>
                <c:pt idx="59">
                  <c:v>49.5</c:v>
                </c:pt>
                <c:pt idx="60">
                  <c:v>49.33</c:v>
                </c:pt>
                <c:pt idx="61">
                  <c:v>48.63</c:v>
                </c:pt>
                <c:pt idx="62">
                  <c:v>48.220000000000013</c:v>
                </c:pt>
                <c:pt idx="63">
                  <c:v>30.479999999999986</c:v>
                </c:pt>
                <c:pt idx="64">
                  <c:v>31.51</c:v>
                </c:pt>
                <c:pt idx="65">
                  <c:v>31.130000000000031</c:v>
                </c:pt>
                <c:pt idx="66">
                  <c:v>33.58</c:v>
                </c:pt>
                <c:pt idx="67">
                  <c:v>30.830000000000005</c:v>
                </c:pt>
                <c:pt idx="68">
                  <c:v>29.9</c:v>
                </c:pt>
                <c:pt idx="69">
                  <c:v>30.779999999999987</c:v>
                </c:pt>
                <c:pt idx="70">
                  <c:v>52.95</c:v>
                </c:pt>
                <c:pt idx="71">
                  <c:v>53.07</c:v>
                </c:pt>
                <c:pt idx="72">
                  <c:v>52.32</c:v>
                </c:pt>
                <c:pt idx="73">
                  <c:v>11.21</c:v>
                </c:pt>
                <c:pt idx="74">
                  <c:v>11.2</c:v>
                </c:pt>
                <c:pt idx="75">
                  <c:v>11.09</c:v>
                </c:pt>
                <c:pt idx="76">
                  <c:v>11.07</c:v>
                </c:pt>
                <c:pt idx="77">
                  <c:v>11.08</c:v>
                </c:pt>
                <c:pt idx="78">
                  <c:v>11.11</c:v>
                </c:pt>
                <c:pt idx="79">
                  <c:v>11.13</c:v>
                </c:pt>
                <c:pt idx="80">
                  <c:v>11.22</c:v>
                </c:pt>
                <c:pt idx="81">
                  <c:v>11.23</c:v>
                </c:pt>
                <c:pt idx="82">
                  <c:v>11.13</c:v>
                </c:pt>
                <c:pt idx="83">
                  <c:v>10.62</c:v>
                </c:pt>
                <c:pt idx="84">
                  <c:v>10.79</c:v>
                </c:pt>
                <c:pt idx="85">
                  <c:v>10.49</c:v>
                </c:pt>
                <c:pt idx="86">
                  <c:v>10.63</c:v>
                </c:pt>
                <c:pt idx="87">
                  <c:v>10.69</c:v>
                </c:pt>
                <c:pt idx="88">
                  <c:v>10.58</c:v>
                </c:pt>
                <c:pt idx="89">
                  <c:v>10.52</c:v>
                </c:pt>
                <c:pt idx="90">
                  <c:v>8.06</c:v>
                </c:pt>
                <c:pt idx="91">
                  <c:v>8.16</c:v>
                </c:pt>
                <c:pt idx="92">
                  <c:v>8.16</c:v>
                </c:pt>
                <c:pt idx="93">
                  <c:v>8.0500000000000007</c:v>
                </c:pt>
                <c:pt idx="94">
                  <c:v>13.97</c:v>
                </c:pt>
                <c:pt idx="95">
                  <c:v>13.52</c:v>
                </c:pt>
                <c:pt idx="96">
                  <c:v>13.450000000000006</c:v>
                </c:pt>
                <c:pt idx="97">
                  <c:v>13.73</c:v>
                </c:pt>
                <c:pt idx="98">
                  <c:v>13.360000000000024</c:v>
                </c:pt>
                <c:pt idx="99">
                  <c:v>8.81</c:v>
                </c:pt>
                <c:pt idx="100">
                  <c:v>8.76</c:v>
                </c:pt>
                <c:pt idx="101">
                  <c:v>8.9600000000000026</c:v>
                </c:pt>
                <c:pt idx="102">
                  <c:v>8.82</c:v>
                </c:pt>
                <c:pt idx="103">
                  <c:v>7.08</c:v>
                </c:pt>
                <c:pt idx="104">
                  <c:v>7.1199999999999966</c:v>
                </c:pt>
                <c:pt idx="105">
                  <c:v>7.71</c:v>
                </c:pt>
                <c:pt idx="106">
                  <c:v>7.06</c:v>
                </c:pt>
                <c:pt idx="107">
                  <c:v>7.04</c:v>
                </c:pt>
                <c:pt idx="108">
                  <c:v>7.07</c:v>
                </c:pt>
                <c:pt idx="109">
                  <c:v>7.08</c:v>
                </c:pt>
                <c:pt idx="110">
                  <c:v>7.29</c:v>
                </c:pt>
                <c:pt idx="111">
                  <c:v>7.13</c:v>
                </c:pt>
                <c:pt idx="112">
                  <c:v>7.1599999999999975</c:v>
                </c:pt>
                <c:pt idx="113">
                  <c:v>12.96</c:v>
                </c:pt>
                <c:pt idx="114">
                  <c:v>12.89</c:v>
                </c:pt>
                <c:pt idx="115">
                  <c:v>14.39</c:v>
                </c:pt>
                <c:pt idx="116">
                  <c:v>12.38</c:v>
                </c:pt>
                <c:pt idx="117">
                  <c:v>12.24</c:v>
                </c:pt>
                <c:pt idx="118">
                  <c:v>9.64</c:v>
                </c:pt>
                <c:pt idx="119">
                  <c:v>9.84</c:v>
                </c:pt>
                <c:pt idx="120">
                  <c:v>9.52</c:v>
                </c:pt>
                <c:pt idx="121">
                  <c:v>8.2000000000000011</c:v>
                </c:pt>
                <c:pt idx="122">
                  <c:v>8.42</c:v>
                </c:pt>
                <c:pt idx="123">
                  <c:v>8.2900000000000009</c:v>
                </c:pt>
                <c:pt idx="124">
                  <c:v>9.2800000000000011</c:v>
                </c:pt>
                <c:pt idx="125">
                  <c:v>8.74</c:v>
                </c:pt>
                <c:pt idx="126">
                  <c:v>8.7900000000000009</c:v>
                </c:pt>
                <c:pt idx="127">
                  <c:v>8.67</c:v>
                </c:pt>
                <c:pt idx="128">
                  <c:v>9.92</c:v>
                </c:pt>
                <c:pt idx="129">
                  <c:v>9.43</c:v>
                </c:pt>
                <c:pt idx="130">
                  <c:v>9.65</c:v>
                </c:pt>
                <c:pt idx="131">
                  <c:v>9.66</c:v>
                </c:pt>
                <c:pt idx="132">
                  <c:v>10.32</c:v>
                </c:pt>
                <c:pt idx="133">
                  <c:v>10.32</c:v>
                </c:pt>
                <c:pt idx="134">
                  <c:v>10.06</c:v>
                </c:pt>
                <c:pt idx="135">
                  <c:v>9.9700000000000006</c:v>
                </c:pt>
                <c:pt idx="136">
                  <c:v>10.030000000000001</c:v>
                </c:pt>
                <c:pt idx="137">
                  <c:v>10.14</c:v>
                </c:pt>
                <c:pt idx="138">
                  <c:v>9.77</c:v>
                </c:pt>
                <c:pt idx="139">
                  <c:v>9.7900000000000009</c:v>
                </c:pt>
                <c:pt idx="140">
                  <c:v>9.8600000000000048</c:v>
                </c:pt>
                <c:pt idx="141">
                  <c:v>8.27</c:v>
                </c:pt>
                <c:pt idx="142">
                  <c:v>7.85</c:v>
                </c:pt>
                <c:pt idx="143">
                  <c:v>7.9</c:v>
                </c:pt>
                <c:pt idx="144">
                  <c:v>7.89</c:v>
                </c:pt>
                <c:pt idx="145">
                  <c:v>7.88</c:v>
                </c:pt>
                <c:pt idx="146">
                  <c:v>7.89</c:v>
                </c:pt>
                <c:pt idx="147">
                  <c:v>7.9</c:v>
                </c:pt>
                <c:pt idx="148">
                  <c:v>7.98</c:v>
                </c:pt>
                <c:pt idx="149">
                  <c:v>7.9700000000000024</c:v>
                </c:pt>
                <c:pt idx="150">
                  <c:v>8.02</c:v>
                </c:pt>
                <c:pt idx="151">
                  <c:v>7.94</c:v>
                </c:pt>
                <c:pt idx="152">
                  <c:v>7.94</c:v>
                </c:pt>
                <c:pt idx="153">
                  <c:v>7.94</c:v>
                </c:pt>
                <c:pt idx="154">
                  <c:v>7.9700000000000024</c:v>
                </c:pt>
                <c:pt idx="155">
                  <c:v>8.0500000000000007</c:v>
                </c:pt>
                <c:pt idx="156">
                  <c:v>9.48</c:v>
                </c:pt>
                <c:pt idx="157">
                  <c:v>9.75</c:v>
                </c:pt>
                <c:pt idx="158">
                  <c:v>9.75</c:v>
                </c:pt>
                <c:pt idx="159">
                  <c:v>9.58</c:v>
                </c:pt>
                <c:pt idx="160">
                  <c:v>9.49</c:v>
                </c:pt>
                <c:pt idx="161">
                  <c:v>9.6300000000000008</c:v>
                </c:pt>
                <c:pt idx="162">
                  <c:v>9.49</c:v>
                </c:pt>
                <c:pt idx="163">
                  <c:v>9.61</c:v>
                </c:pt>
                <c:pt idx="164">
                  <c:v>9.66</c:v>
                </c:pt>
                <c:pt idx="165">
                  <c:v>15.18</c:v>
                </c:pt>
                <c:pt idx="166">
                  <c:v>15.370000000000006</c:v>
                </c:pt>
                <c:pt idx="167">
                  <c:v>15.32</c:v>
                </c:pt>
                <c:pt idx="168">
                  <c:v>15.52</c:v>
                </c:pt>
                <c:pt idx="169">
                  <c:v>14.79</c:v>
                </c:pt>
                <c:pt idx="170">
                  <c:v>14.65</c:v>
                </c:pt>
                <c:pt idx="171">
                  <c:v>14.68</c:v>
                </c:pt>
                <c:pt idx="172">
                  <c:v>14.56</c:v>
                </c:pt>
                <c:pt idx="173">
                  <c:v>14.55</c:v>
                </c:pt>
                <c:pt idx="174">
                  <c:v>18.279999999999987</c:v>
                </c:pt>
                <c:pt idx="175">
                  <c:v>14.7</c:v>
                </c:pt>
                <c:pt idx="176">
                  <c:v>14.9</c:v>
                </c:pt>
                <c:pt idx="177">
                  <c:v>15.02</c:v>
                </c:pt>
                <c:pt idx="178">
                  <c:v>16.55</c:v>
                </c:pt>
                <c:pt idx="179">
                  <c:v>14.89</c:v>
                </c:pt>
                <c:pt idx="180">
                  <c:v>15.27</c:v>
                </c:pt>
                <c:pt idx="181">
                  <c:v>14.92</c:v>
                </c:pt>
                <c:pt idx="182">
                  <c:v>14.73</c:v>
                </c:pt>
                <c:pt idx="183">
                  <c:v>14.44</c:v>
                </c:pt>
                <c:pt idx="184">
                  <c:v>11.76</c:v>
                </c:pt>
                <c:pt idx="185">
                  <c:v>14.26</c:v>
                </c:pt>
                <c:pt idx="186">
                  <c:v>16.55</c:v>
                </c:pt>
                <c:pt idx="187">
                  <c:v>14.07</c:v>
                </c:pt>
                <c:pt idx="188">
                  <c:v>14.05</c:v>
                </c:pt>
                <c:pt idx="189">
                  <c:v>14.21</c:v>
                </c:pt>
                <c:pt idx="190">
                  <c:v>13.58</c:v>
                </c:pt>
                <c:pt idx="191">
                  <c:v>13.6</c:v>
                </c:pt>
                <c:pt idx="192">
                  <c:v>13.6</c:v>
                </c:pt>
                <c:pt idx="193">
                  <c:v>13.56</c:v>
                </c:pt>
                <c:pt idx="194">
                  <c:v>13.88</c:v>
                </c:pt>
                <c:pt idx="195">
                  <c:v>14.08</c:v>
                </c:pt>
                <c:pt idx="196">
                  <c:v>13.97</c:v>
                </c:pt>
                <c:pt idx="197">
                  <c:v>15.75</c:v>
                </c:pt>
                <c:pt idx="198">
                  <c:v>13.96</c:v>
                </c:pt>
                <c:pt idx="199">
                  <c:v>14.1</c:v>
                </c:pt>
                <c:pt idx="200">
                  <c:v>17.66</c:v>
                </c:pt>
                <c:pt idx="201">
                  <c:v>12.19</c:v>
                </c:pt>
                <c:pt idx="202">
                  <c:v>11.78</c:v>
                </c:pt>
                <c:pt idx="203">
                  <c:v>12.09</c:v>
                </c:pt>
                <c:pt idx="204">
                  <c:v>12.26</c:v>
                </c:pt>
                <c:pt idx="205">
                  <c:v>12.12</c:v>
                </c:pt>
                <c:pt idx="206">
                  <c:v>12.07</c:v>
                </c:pt>
                <c:pt idx="207">
                  <c:v>12.14</c:v>
                </c:pt>
                <c:pt idx="208">
                  <c:v>12.51</c:v>
                </c:pt>
                <c:pt idx="209">
                  <c:v>12.34</c:v>
                </c:pt>
                <c:pt idx="210">
                  <c:v>12.14</c:v>
                </c:pt>
                <c:pt idx="211">
                  <c:v>12.08</c:v>
                </c:pt>
                <c:pt idx="212">
                  <c:v>12.28</c:v>
                </c:pt>
                <c:pt idx="213">
                  <c:v>12.11</c:v>
                </c:pt>
                <c:pt idx="214">
                  <c:v>12.25</c:v>
                </c:pt>
                <c:pt idx="215">
                  <c:v>13.22</c:v>
                </c:pt>
                <c:pt idx="216">
                  <c:v>12.22</c:v>
                </c:pt>
                <c:pt idx="217">
                  <c:v>12.53</c:v>
                </c:pt>
                <c:pt idx="218">
                  <c:v>12.370000000000006</c:v>
                </c:pt>
                <c:pt idx="219">
                  <c:v>12.31</c:v>
                </c:pt>
                <c:pt idx="220">
                  <c:v>12.360000000000024</c:v>
                </c:pt>
                <c:pt idx="221">
                  <c:v>12.46</c:v>
                </c:pt>
                <c:pt idx="222">
                  <c:v>12.13</c:v>
                </c:pt>
                <c:pt idx="223">
                  <c:v>12.19</c:v>
                </c:pt>
                <c:pt idx="224">
                  <c:v>12.11</c:v>
                </c:pt>
                <c:pt idx="225">
                  <c:v>12.31</c:v>
                </c:pt>
                <c:pt idx="226">
                  <c:v>12.16</c:v>
                </c:pt>
                <c:pt idx="227">
                  <c:v>12.14</c:v>
                </c:pt>
                <c:pt idx="228">
                  <c:v>14.25</c:v>
                </c:pt>
                <c:pt idx="229">
                  <c:v>14.16</c:v>
                </c:pt>
                <c:pt idx="230">
                  <c:v>14.350000000000026</c:v>
                </c:pt>
                <c:pt idx="231">
                  <c:v>14.39</c:v>
                </c:pt>
                <c:pt idx="232">
                  <c:v>14.33</c:v>
                </c:pt>
                <c:pt idx="233">
                  <c:v>14.11</c:v>
                </c:pt>
                <c:pt idx="234">
                  <c:v>14.12</c:v>
                </c:pt>
                <c:pt idx="235">
                  <c:v>14.1</c:v>
                </c:pt>
                <c:pt idx="236">
                  <c:v>14.16</c:v>
                </c:pt>
                <c:pt idx="237">
                  <c:v>14.05</c:v>
                </c:pt>
                <c:pt idx="238">
                  <c:v>14.19</c:v>
                </c:pt>
                <c:pt idx="239">
                  <c:v>14.11</c:v>
                </c:pt>
                <c:pt idx="240">
                  <c:v>14.07</c:v>
                </c:pt>
                <c:pt idx="241">
                  <c:v>14.12</c:v>
                </c:pt>
                <c:pt idx="242">
                  <c:v>14.12</c:v>
                </c:pt>
                <c:pt idx="243">
                  <c:v>14.19</c:v>
                </c:pt>
                <c:pt idx="244">
                  <c:v>14.41</c:v>
                </c:pt>
                <c:pt idx="245">
                  <c:v>14.17</c:v>
                </c:pt>
                <c:pt idx="246">
                  <c:v>14.14</c:v>
                </c:pt>
                <c:pt idx="247">
                  <c:v>14.09</c:v>
                </c:pt>
                <c:pt idx="248">
                  <c:v>14.02</c:v>
                </c:pt>
                <c:pt idx="249">
                  <c:v>14.04</c:v>
                </c:pt>
                <c:pt idx="250">
                  <c:v>15.6</c:v>
                </c:pt>
                <c:pt idx="251">
                  <c:v>14.11</c:v>
                </c:pt>
                <c:pt idx="252">
                  <c:v>14.14</c:v>
                </c:pt>
                <c:pt idx="253">
                  <c:v>17.100000000000001</c:v>
                </c:pt>
                <c:pt idx="254">
                  <c:v>14.74</c:v>
                </c:pt>
                <c:pt idx="255">
                  <c:v>14.21</c:v>
                </c:pt>
                <c:pt idx="256">
                  <c:v>14.12</c:v>
                </c:pt>
                <c:pt idx="257">
                  <c:v>13.54</c:v>
                </c:pt>
                <c:pt idx="258">
                  <c:v>13.58</c:v>
                </c:pt>
                <c:pt idx="259">
                  <c:v>13.61</c:v>
                </c:pt>
                <c:pt idx="260">
                  <c:v>13.54</c:v>
                </c:pt>
                <c:pt idx="261">
                  <c:v>13.51</c:v>
                </c:pt>
                <c:pt idx="262">
                  <c:v>13.75</c:v>
                </c:pt>
                <c:pt idx="263">
                  <c:v>13.76</c:v>
                </c:pt>
                <c:pt idx="264">
                  <c:v>13.38</c:v>
                </c:pt>
                <c:pt idx="265">
                  <c:v>13.64</c:v>
                </c:pt>
                <c:pt idx="266">
                  <c:v>13.77</c:v>
                </c:pt>
                <c:pt idx="267">
                  <c:v>13.67</c:v>
                </c:pt>
                <c:pt idx="268">
                  <c:v>13.66</c:v>
                </c:pt>
                <c:pt idx="269">
                  <c:v>11.32</c:v>
                </c:pt>
                <c:pt idx="270">
                  <c:v>11.450000000000006</c:v>
                </c:pt>
                <c:pt idx="271">
                  <c:v>11.34</c:v>
                </c:pt>
                <c:pt idx="272">
                  <c:v>11.21</c:v>
                </c:pt>
                <c:pt idx="273">
                  <c:v>11.46</c:v>
                </c:pt>
                <c:pt idx="274">
                  <c:v>11.29</c:v>
                </c:pt>
                <c:pt idx="275">
                  <c:v>11.29</c:v>
                </c:pt>
                <c:pt idx="276">
                  <c:v>11.26</c:v>
                </c:pt>
                <c:pt idx="277">
                  <c:v>11.42</c:v>
                </c:pt>
                <c:pt idx="278">
                  <c:v>10.51</c:v>
                </c:pt>
                <c:pt idx="279">
                  <c:v>10.53</c:v>
                </c:pt>
                <c:pt idx="280">
                  <c:v>10.54</c:v>
                </c:pt>
                <c:pt idx="281">
                  <c:v>10.4</c:v>
                </c:pt>
                <c:pt idx="282">
                  <c:v>10.41</c:v>
                </c:pt>
                <c:pt idx="283">
                  <c:v>10.54</c:v>
                </c:pt>
                <c:pt idx="284">
                  <c:v>10.51</c:v>
                </c:pt>
                <c:pt idx="285">
                  <c:v>10.47</c:v>
                </c:pt>
                <c:pt idx="286">
                  <c:v>10.43</c:v>
                </c:pt>
                <c:pt idx="287">
                  <c:v>13.8</c:v>
                </c:pt>
                <c:pt idx="288">
                  <c:v>13.75</c:v>
                </c:pt>
                <c:pt idx="289">
                  <c:v>10.53</c:v>
                </c:pt>
                <c:pt idx="290">
                  <c:v>10.59</c:v>
                </c:pt>
                <c:pt idx="291">
                  <c:v>10.52</c:v>
                </c:pt>
                <c:pt idx="292">
                  <c:v>10.54</c:v>
                </c:pt>
                <c:pt idx="293">
                  <c:v>10.38</c:v>
                </c:pt>
                <c:pt idx="294">
                  <c:v>9.4500000000000028</c:v>
                </c:pt>
                <c:pt idx="295">
                  <c:v>9.7200000000000006</c:v>
                </c:pt>
                <c:pt idx="296">
                  <c:v>9.6300000000000008</c:v>
                </c:pt>
                <c:pt idx="297">
                  <c:v>9.3800000000000008</c:v>
                </c:pt>
                <c:pt idx="298">
                  <c:v>9.52</c:v>
                </c:pt>
                <c:pt idx="299">
                  <c:v>9.61</c:v>
                </c:pt>
                <c:pt idx="300">
                  <c:v>8.18</c:v>
                </c:pt>
                <c:pt idx="301">
                  <c:v>8.120000000000001</c:v>
                </c:pt>
                <c:pt idx="302">
                  <c:v>8.25</c:v>
                </c:pt>
                <c:pt idx="303">
                  <c:v>8.23</c:v>
                </c:pt>
                <c:pt idx="304">
                  <c:v>8.2100000000000009</c:v>
                </c:pt>
                <c:pt idx="305">
                  <c:v>8.17</c:v>
                </c:pt>
                <c:pt idx="306">
                  <c:v>8.3000000000000007</c:v>
                </c:pt>
                <c:pt idx="307">
                  <c:v>8.25</c:v>
                </c:pt>
                <c:pt idx="308">
                  <c:v>8.52</c:v>
                </c:pt>
                <c:pt idx="309">
                  <c:v>8.2000000000000011</c:v>
                </c:pt>
                <c:pt idx="310">
                  <c:v>8.11</c:v>
                </c:pt>
              </c:numCache>
            </c:numRef>
          </c:val>
          <c:smooth val="0"/>
        </c:ser>
        <c:ser>
          <c:idx val="5"/>
          <c:order val="5"/>
          <c:marker>
            <c:symbol val="none"/>
          </c:marker>
          <c:val>
            <c:numRef>
              <c:f>Sheet1!$I$100:$I$410</c:f>
              <c:numCache>
                <c:formatCode>General</c:formatCode>
                <c:ptCount val="311"/>
                <c:pt idx="0">
                  <c:v>80.64</c:v>
                </c:pt>
                <c:pt idx="1">
                  <c:v>80.45</c:v>
                </c:pt>
                <c:pt idx="2">
                  <c:v>80.14</c:v>
                </c:pt>
                <c:pt idx="3">
                  <c:v>80.569999999999993</c:v>
                </c:pt>
                <c:pt idx="4">
                  <c:v>82.36999999999999</c:v>
                </c:pt>
                <c:pt idx="5">
                  <c:v>80.569999999999993</c:v>
                </c:pt>
                <c:pt idx="6">
                  <c:v>81.97</c:v>
                </c:pt>
                <c:pt idx="7">
                  <c:v>80.83</c:v>
                </c:pt>
                <c:pt idx="8">
                  <c:v>80.31</c:v>
                </c:pt>
                <c:pt idx="9">
                  <c:v>80.45</c:v>
                </c:pt>
                <c:pt idx="10">
                  <c:v>95.5</c:v>
                </c:pt>
                <c:pt idx="11">
                  <c:v>92.69</c:v>
                </c:pt>
                <c:pt idx="12">
                  <c:v>90.61999999999999</c:v>
                </c:pt>
                <c:pt idx="13">
                  <c:v>92.56</c:v>
                </c:pt>
                <c:pt idx="14">
                  <c:v>88.42</c:v>
                </c:pt>
                <c:pt idx="15">
                  <c:v>88.6</c:v>
                </c:pt>
                <c:pt idx="16">
                  <c:v>85.6</c:v>
                </c:pt>
                <c:pt idx="17">
                  <c:v>85.66</c:v>
                </c:pt>
                <c:pt idx="18">
                  <c:v>85.69</c:v>
                </c:pt>
                <c:pt idx="19">
                  <c:v>81.910000000000025</c:v>
                </c:pt>
                <c:pt idx="20">
                  <c:v>83.77</c:v>
                </c:pt>
                <c:pt idx="21">
                  <c:v>82.2</c:v>
                </c:pt>
                <c:pt idx="22">
                  <c:v>81.849999999999994</c:v>
                </c:pt>
                <c:pt idx="23">
                  <c:v>81.86999999999999</c:v>
                </c:pt>
                <c:pt idx="24">
                  <c:v>86.08</c:v>
                </c:pt>
                <c:pt idx="25">
                  <c:v>85.79</c:v>
                </c:pt>
                <c:pt idx="26">
                  <c:v>86.55</c:v>
                </c:pt>
                <c:pt idx="27">
                  <c:v>97.86999999999999</c:v>
                </c:pt>
                <c:pt idx="28">
                  <c:v>97.240000000000023</c:v>
                </c:pt>
                <c:pt idx="29">
                  <c:v>96.29</c:v>
                </c:pt>
                <c:pt idx="30">
                  <c:v>81.940000000000026</c:v>
                </c:pt>
                <c:pt idx="31">
                  <c:v>81.910000000000025</c:v>
                </c:pt>
                <c:pt idx="32">
                  <c:v>81.81</c:v>
                </c:pt>
                <c:pt idx="33">
                  <c:v>82.47</c:v>
                </c:pt>
                <c:pt idx="34">
                  <c:v>82.72</c:v>
                </c:pt>
                <c:pt idx="35">
                  <c:v>82.410000000000025</c:v>
                </c:pt>
                <c:pt idx="36">
                  <c:v>82.31</c:v>
                </c:pt>
                <c:pt idx="37">
                  <c:v>82.45</c:v>
                </c:pt>
                <c:pt idx="38">
                  <c:v>82.669999999999987</c:v>
                </c:pt>
                <c:pt idx="39">
                  <c:v>83.14</c:v>
                </c:pt>
                <c:pt idx="40">
                  <c:v>90.66</c:v>
                </c:pt>
                <c:pt idx="41">
                  <c:v>90.78</c:v>
                </c:pt>
                <c:pt idx="42">
                  <c:v>91.48</c:v>
                </c:pt>
                <c:pt idx="43">
                  <c:v>89.38</c:v>
                </c:pt>
                <c:pt idx="44">
                  <c:v>89.48</c:v>
                </c:pt>
                <c:pt idx="45">
                  <c:v>88.78</c:v>
                </c:pt>
                <c:pt idx="46">
                  <c:v>88.7</c:v>
                </c:pt>
                <c:pt idx="47">
                  <c:v>111.01</c:v>
                </c:pt>
                <c:pt idx="48">
                  <c:v>105.1</c:v>
                </c:pt>
                <c:pt idx="49">
                  <c:v>88.14</c:v>
                </c:pt>
                <c:pt idx="50">
                  <c:v>87.79</c:v>
                </c:pt>
                <c:pt idx="51">
                  <c:v>89.649999999999991</c:v>
                </c:pt>
                <c:pt idx="52">
                  <c:v>87.36</c:v>
                </c:pt>
                <c:pt idx="53">
                  <c:v>89.86999999999999</c:v>
                </c:pt>
                <c:pt idx="54">
                  <c:v>89.410000000000025</c:v>
                </c:pt>
                <c:pt idx="55">
                  <c:v>87.8</c:v>
                </c:pt>
                <c:pt idx="56">
                  <c:v>88.04</c:v>
                </c:pt>
                <c:pt idx="57">
                  <c:v>87.84</c:v>
                </c:pt>
                <c:pt idx="58">
                  <c:v>85.69</c:v>
                </c:pt>
                <c:pt idx="59">
                  <c:v>91.13</c:v>
                </c:pt>
                <c:pt idx="60">
                  <c:v>92.59</c:v>
                </c:pt>
                <c:pt idx="61">
                  <c:v>85.679999999999978</c:v>
                </c:pt>
                <c:pt idx="62">
                  <c:v>85.69</c:v>
                </c:pt>
                <c:pt idx="63">
                  <c:v>82.34</c:v>
                </c:pt>
                <c:pt idx="64">
                  <c:v>87.960000000000022</c:v>
                </c:pt>
                <c:pt idx="65">
                  <c:v>81.97</c:v>
                </c:pt>
                <c:pt idx="66">
                  <c:v>84.910000000000025</c:v>
                </c:pt>
                <c:pt idx="67">
                  <c:v>84.72</c:v>
                </c:pt>
                <c:pt idx="68">
                  <c:v>84.88</c:v>
                </c:pt>
                <c:pt idx="69">
                  <c:v>85.06</c:v>
                </c:pt>
                <c:pt idx="70">
                  <c:v>111.73</c:v>
                </c:pt>
                <c:pt idx="71">
                  <c:v>102.43</c:v>
                </c:pt>
                <c:pt idx="72">
                  <c:v>103.01</c:v>
                </c:pt>
                <c:pt idx="73">
                  <c:v>102.04</c:v>
                </c:pt>
                <c:pt idx="74">
                  <c:v>101.74000000000002</c:v>
                </c:pt>
                <c:pt idx="75">
                  <c:v>101.7</c:v>
                </c:pt>
                <c:pt idx="76">
                  <c:v>101.86</c:v>
                </c:pt>
                <c:pt idx="77">
                  <c:v>103.36</c:v>
                </c:pt>
                <c:pt idx="78">
                  <c:v>103.45</c:v>
                </c:pt>
                <c:pt idx="79">
                  <c:v>102.59</c:v>
                </c:pt>
                <c:pt idx="80">
                  <c:v>99.82</c:v>
                </c:pt>
                <c:pt idx="81">
                  <c:v>100.22</c:v>
                </c:pt>
                <c:pt idx="82">
                  <c:v>99.69</c:v>
                </c:pt>
                <c:pt idx="83">
                  <c:v>80.34</c:v>
                </c:pt>
                <c:pt idx="84">
                  <c:v>80.040000000000006</c:v>
                </c:pt>
                <c:pt idx="85">
                  <c:v>84.55</c:v>
                </c:pt>
                <c:pt idx="86">
                  <c:v>84.82</c:v>
                </c:pt>
                <c:pt idx="87">
                  <c:v>79.97</c:v>
                </c:pt>
                <c:pt idx="88">
                  <c:v>79.910000000000025</c:v>
                </c:pt>
                <c:pt idx="89">
                  <c:v>80.459999999999994</c:v>
                </c:pt>
                <c:pt idx="90">
                  <c:v>90.02</c:v>
                </c:pt>
                <c:pt idx="91">
                  <c:v>87.75</c:v>
                </c:pt>
                <c:pt idx="92">
                  <c:v>87.57</c:v>
                </c:pt>
                <c:pt idx="93">
                  <c:v>87.85</c:v>
                </c:pt>
                <c:pt idx="94">
                  <c:v>78.31</c:v>
                </c:pt>
                <c:pt idx="95">
                  <c:v>78.47</c:v>
                </c:pt>
                <c:pt idx="96">
                  <c:v>78.489999999999995</c:v>
                </c:pt>
                <c:pt idx="97">
                  <c:v>78.930000000000007</c:v>
                </c:pt>
                <c:pt idx="98">
                  <c:v>80.08</c:v>
                </c:pt>
                <c:pt idx="99">
                  <c:v>81.16</c:v>
                </c:pt>
                <c:pt idx="100">
                  <c:v>85.11</c:v>
                </c:pt>
                <c:pt idx="101">
                  <c:v>85.22</c:v>
                </c:pt>
                <c:pt idx="102">
                  <c:v>85.169999999999987</c:v>
                </c:pt>
                <c:pt idx="103">
                  <c:v>58.55</c:v>
                </c:pt>
                <c:pt idx="104">
                  <c:v>57.47</c:v>
                </c:pt>
                <c:pt idx="105">
                  <c:v>54.14</c:v>
                </c:pt>
                <c:pt idx="106">
                  <c:v>52.28</c:v>
                </c:pt>
                <c:pt idx="107">
                  <c:v>52.36</c:v>
                </c:pt>
                <c:pt idx="108">
                  <c:v>52.32</c:v>
                </c:pt>
                <c:pt idx="109">
                  <c:v>52.33</c:v>
                </c:pt>
                <c:pt idx="110">
                  <c:v>52.25</c:v>
                </c:pt>
                <c:pt idx="111">
                  <c:v>52.08</c:v>
                </c:pt>
                <c:pt idx="112">
                  <c:v>52.260000000000012</c:v>
                </c:pt>
                <c:pt idx="113">
                  <c:v>57.260000000000012</c:v>
                </c:pt>
                <c:pt idx="114">
                  <c:v>56.52</c:v>
                </c:pt>
                <c:pt idx="115">
                  <c:v>64.849999999999994</c:v>
                </c:pt>
                <c:pt idx="116">
                  <c:v>57.52</c:v>
                </c:pt>
                <c:pt idx="117">
                  <c:v>57.290000000000013</c:v>
                </c:pt>
                <c:pt idx="118">
                  <c:v>65.430000000000007</c:v>
                </c:pt>
                <c:pt idx="119">
                  <c:v>71.14</c:v>
                </c:pt>
                <c:pt idx="120">
                  <c:v>65.959999999999994</c:v>
                </c:pt>
                <c:pt idx="121">
                  <c:v>64.169999999999987</c:v>
                </c:pt>
                <c:pt idx="122">
                  <c:v>64.97</c:v>
                </c:pt>
                <c:pt idx="123">
                  <c:v>63.52</c:v>
                </c:pt>
                <c:pt idx="124">
                  <c:v>70.569999999999993</c:v>
                </c:pt>
                <c:pt idx="125">
                  <c:v>62.91</c:v>
                </c:pt>
                <c:pt idx="126">
                  <c:v>68.25</c:v>
                </c:pt>
                <c:pt idx="127">
                  <c:v>67.849999999999994</c:v>
                </c:pt>
                <c:pt idx="128">
                  <c:v>65.69</c:v>
                </c:pt>
                <c:pt idx="129">
                  <c:v>60.730000000000011</c:v>
                </c:pt>
                <c:pt idx="130">
                  <c:v>58.790000000000013</c:v>
                </c:pt>
                <c:pt idx="131">
                  <c:v>58.56</c:v>
                </c:pt>
                <c:pt idx="132">
                  <c:v>60.27</c:v>
                </c:pt>
                <c:pt idx="133">
                  <c:v>59.260000000000012</c:v>
                </c:pt>
                <c:pt idx="134">
                  <c:v>67.260000000000005</c:v>
                </c:pt>
                <c:pt idx="135">
                  <c:v>67.16</c:v>
                </c:pt>
                <c:pt idx="136">
                  <c:v>67.28</c:v>
                </c:pt>
                <c:pt idx="137">
                  <c:v>63.49</c:v>
                </c:pt>
                <c:pt idx="138">
                  <c:v>62.3</c:v>
                </c:pt>
                <c:pt idx="139">
                  <c:v>62.67</c:v>
                </c:pt>
                <c:pt idx="140">
                  <c:v>62.45</c:v>
                </c:pt>
                <c:pt idx="141">
                  <c:v>59.8</c:v>
                </c:pt>
                <c:pt idx="142">
                  <c:v>67.5</c:v>
                </c:pt>
                <c:pt idx="143">
                  <c:v>67.099999999999994</c:v>
                </c:pt>
                <c:pt idx="144">
                  <c:v>66.8</c:v>
                </c:pt>
                <c:pt idx="145">
                  <c:v>66.930000000000007</c:v>
                </c:pt>
                <c:pt idx="146">
                  <c:v>66.06</c:v>
                </c:pt>
                <c:pt idx="147">
                  <c:v>65.069999999999993</c:v>
                </c:pt>
                <c:pt idx="148">
                  <c:v>64.5</c:v>
                </c:pt>
                <c:pt idx="149">
                  <c:v>65.81</c:v>
                </c:pt>
                <c:pt idx="150">
                  <c:v>66.34</c:v>
                </c:pt>
                <c:pt idx="151">
                  <c:v>65.930000000000007</c:v>
                </c:pt>
                <c:pt idx="152">
                  <c:v>65.790000000000006</c:v>
                </c:pt>
                <c:pt idx="153">
                  <c:v>66.510000000000005</c:v>
                </c:pt>
                <c:pt idx="154">
                  <c:v>66.45</c:v>
                </c:pt>
                <c:pt idx="155">
                  <c:v>65.58</c:v>
                </c:pt>
                <c:pt idx="156">
                  <c:v>60.78</c:v>
                </c:pt>
                <c:pt idx="157">
                  <c:v>60.790000000000013</c:v>
                </c:pt>
                <c:pt idx="158">
                  <c:v>61.67</c:v>
                </c:pt>
                <c:pt idx="159">
                  <c:v>60.8</c:v>
                </c:pt>
                <c:pt idx="160">
                  <c:v>61.17</c:v>
                </c:pt>
                <c:pt idx="161">
                  <c:v>60.46</c:v>
                </c:pt>
                <c:pt idx="162">
                  <c:v>60.31</c:v>
                </c:pt>
                <c:pt idx="163">
                  <c:v>60.68</c:v>
                </c:pt>
                <c:pt idx="164">
                  <c:v>60.65</c:v>
                </c:pt>
                <c:pt idx="165">
                  <c:v>59.98</c:v>
                </c:pt>
                <c:pt idx="166">
                  <c:v>59.88</c:v>
                </c:pt>
                <c:pt idx="167">
                  <c:v>59.82</c:v>
                </c:pt>
                <c:pt idx="168">
                  <c:v>60.2</c:v>
                </c:pt>
                <c:pt idx="169">
                  <c:v>59.48</c:v>
                </c:pt>
                <c:pt idx="170">
                  <c:v>58.78</c:v>
                </c:pt>
                <c:pt idx="171">
                  <c:v>58.98</c:v>
                </c:pt>
                <c:pt idx="172">
                  <c:v>60.120000000000012</c:v>
                </c:pt>
                <c:pt idx="173">
                  <c:v>59.4</c:v>
                </c:pt>
                <c:pt idx="174">
                  <c:v>59.82</c:v>
                </c:pt>
                <c:pt idx="175">
                  <c:v>58.99</c:v>
                </c:pt>
                <c:pt idx="176">
                  <c:v>64.599999999999994</c:v>
                </c:pt>
                <c:pt idx="177">
                  <c:v>64.819999999999993</c:v>
                </c:pt>
                <c:pt idx="178">
                  <c:v>64.900000000000006</c:v>
                </c:pt>
                <c:pt idx="179">
                  <c:v>61.64</c:v>
                </c:pt>
                <c:pt idx="180">
                  <c:v>63.690000000000012</c:v>
                </c:pt>
                <c:pt idx="181">
                  <c:v>62.46</c:v>
                </c:pt>
                <c:pt idx="182">
                  <c:v>62.190000000000012</c:v>
                </c:pt>
                <c:pt idx="183">
                  <c:v>61</c:v>
                </c:pt>
                <c:pt idx="184">
                  <c:v>65.940000000000026</c:v>
                </c:pt>
                <c:pt idx="185">
                  <c:v>63.160000000000011</c:v>
                </c:pt>
                <c:pt idx="186">
                  <c:v>71.349999999999994</c:v>
                </c:pt>
                <c:pt idx="187">
                  <c:v>63.13</c:v>
                </c:pt>
                <c:pt idx="188">
                  <c:v>68.3</c:v>
                </c:pt>
                <c:pt idx="189">
                  <c:v>68.88</c:v>
                </c:pt>
                <c:pt idx="190">
                  <c:v>66.319999999999993</c:v>
                </c:pt>
                <c:pt idx="191">
                  <c:v>66.36</c:v>
                </c:pt>
                <c:pt idx="192">
                  <c:v>66.86</c:v>
                </c:pt>
                <c:pt idx="193">
                  <c:v>66.410000000000025</c:v>
                </c:pt>
                <c:pt idx="194">
                  <c:v>64.78</c:v>
                </c:pt>
                <c:pt idx="195">
                  <c:v>64.64</c:v>
                </c:pt>
                <c:pt idx="196">
                  <c:v>65.06</c:v>
                </c:pt>
                <c:pt idx="197">
                  <c:v>66.819999999999993</c:v>
                </c:pt>
                <c:pt idx="198">
                  <c:v>64.69</c:v>
                </c:pt>
                <c:pt idx="199">
                  <c:v>65.430000000000007</c:v>
                </c:pt>
                <c:pt idx="200">
                  <c:v>92.11</c:v>
                </c:pt>
                <c:pt idx="201">
                  <c:v>73.83</c:v>
                </c:pt>
                <c:pt idx="202">
                  <c:v>73.81</c:v>
                </c:pt>
                <c:pt idx="203">
                  <c:v>76.569999999999993</c:v>
                </c:pt>
                <c:pt idx="204">
                  <c:v>76.569999999999993</c:v>
                </c:pt>
                <c:pt idx="205">
                  <c:v>76.84</c:v>
                </c:pt>
                <c:pt idx="206">
                  <c:v>76.56</c:v>
                </c:pt>
                <c:pt idx="207">
                  <c:v>76.39</c:v>
                </c:pt>
                <c:pt idx="208">
                  <c:v>76.440000000000026</c:v>
                </c:pt>
                <c:pt idx="209">
                  <c:v>76.400000000000006</c:v>
                </c:pt>
                <c:pt idx="210">
                  <c:v>76.63</c:v>
                </c:pt>
                <c:pt idx="211">
                  <c:v>76.42</c:v>
                </c:pt>
                <c:pt idx="212">
                  <c:v>76.510000000000005</c:v>
                </c:pt>
                <c:pt idx="213">
                  <c:v>76.42</c:v>
                </c:pt>
                <c:pt idx="214">
                  <c:v>76.900000000000006</c:v>
                </c:pt>
                <c:pt idx="215">
                  <c:v>80.08</c:v>
                </c:pt>
                <c:pt idx="216">
                  <c:v>77.97</c:v>
                </c:pt>
                <c:pt idx="217">
                  <c:v>77.440000000000026</c:v>
                </c:pt>
                <c:pt idx="218">
                  <c:v>77.84</c:v>
                </c:pt>
                <c:pt idx="219">
                  <c:v>76.73</c:v>
                </c:pt>
                <c:pt idx="220">
                  <c:v>77.19</c:v>
                </c:pt>
                <c:pt idx="221">
                  <c:v>76.59</c:v>
                </c:pt>
                <c:pt idx="222">
                  <c:v>76.64</c:v>
                </c:pt>
                <c:pt idx="223">
                  <c:v>76.900000000000006</c:v>
                </c:pt>
                <c:pt idx="224">
                  <c:v>76.36999999999999</c:v>
                </c:pt>
                <c:pt idx="225">
                  <c:v>76.22</c:v>
                </c:pt>
                <c:pt idx="226">
                  <c:v>76.61</c:v>
                </c:pt>
                <c:pt idx="227">
                  <c:v>76.73</c:v>
                </c:pt>
                <c:pt idx="228">
                  <c:v>10.18</c:v>
                </c:pt>
                <c:pt idx="229">
                  <c:v>10.16</c:v>
                </c:pt>
                <c:pt idx="230">
                  <c:v>9.99</c:v>
                </c:pt>
                <c:pt idx="231">
                  <c:v>10.23</c:v>
                </c:pt>
                <c:pt idx="232">
                  <c:v>10</c:v>
                </c:pt>
                <c:pt idx="233">
                  <c:v>10.050000000000002</c:v>
                </c:pt>
                <c:pt idx="234">
                  <c:v>10</c:v>
                </c:pt>
                <c:pt idx="235">
                  <c:v>10.01</c:v>
                </c:pt>
                <c:pt idx="236">
                  <c:v>10</c:v>
                </c:pt>
                <c:pt idx="237">
                  <c:v>9.94</c:v>
                </c:pt>
                <c:pt idx="238">
                  <c:v>9.89</c:v>
                </c:pt>
                <c:pt idx="239">
                  <c:v>9.98</c:v>
                </c:pt>
                <c:pt idx="240">
                  <c:v>9.98</c:v>
                </c:pt>
                <c:pt idx="241">
                  <c:v>9.8800000000000008</c:v>
                </c:pt>
                <c:pt idx="242">
                  <c:v>9.8500000000000068</c:v>
                </c:pt>
                <c:pt idx="243">
                  <c:v>10.050000000000002</c:v>
                </c:pt>
                <c:pt idx="244">
                  <c:v>10.44</c:v>
                </c:pt>
                <c:pt idx="245">
                  <c:v>10.17</c:v>
                </c:pt>
                <c:pt idx="246">
                  <c:v>9.98</c:v>
                </c:pt>
                <c:pt idx="247">
                  <c:v>10.02</c:v>
                </c:pt>
                <c:pt idx="248">
                  <c:v>10.1</c:v>
                </c:pt>
                <c:pt idx="249">
                  <c:v>10.44</c:v>
                </c:pt>
                <c:pt idx="250">
                  <c:v>10.72</c:v>
                </c:pt>
                <c:pt idx="251">
                  <c:v>10.06</c:v>
                </c:pt>
                <c:pt idx="252">
                  <c:v>9.98</c:v>
                </c:pt>
                <c:pt idx="253">
                  <c:v>12.13</c:v>
                </c:pt>
                <c:pt idx="254">
                  <c:v>10.19</c:v>
                </c:pt>
                <c:pt idx="255">
                  <c:v>10.02</c:v>
                </c:pt>
                <c:pt idx="256">
                  <c:v>9.91</c:v>
                </c:pt>
                <c:pt idx="257">
                  <c:v>9.9700000000000006</c:v>
                </c:pt>
                <c:pt idx="258">
                  <c:v>10.09</c:v>
                </c:pt>
                <c:pt idx="259">
                  <c:v>10.08</c:v>
                </c:pt>
                <c:pt idx="260">
                  <c:v>10.32</c:v>
                </c:pt>
                <c:pt idx="261">
                  <c:v>10.050000000000002</c:v>
                </c:pt>
                <c:pt idx="262">
                  <c:v>9.9500000000000028</c:v>
                </c:pt>
                <c:pt idx="263">
                  <c:v>10.360000000000024</c:v>
                </c:pt>
                <c:pt idx="264">
                  <c:v>9.73</c:v>
                </c:pt>
                <c:pt idx="265">
                  <c:v>10.32</c:v>
                </c:pt>
                <c:pt idx="266">
                  <c:v>10.06</c:v>
                </c:pt>
                <c:pt idx="267">
                  <c:v>10.06</c:v>
                </c:pt>
                <c:pt idx="268">
                  <c:v>10.850000000000026</c:v>
                </c:pt>
                <c:pt idx="269">
                  <c:v>11.72</c:v>
                </c:pt>
                <c:pt idx="270">
                  <c:v>11.32</c:v>
                </c:pt>
                <c:pt idx="271">
                  <c:v>11.42</c:v>
                </c:pt>
                <c:pt idx="272">
                  <c:v>11.38</c:v>
                </c:pt>
                <c:pt idx="273">
                  <c:v>11.49</c:v>
                </c:pt>
                <c:pt idx="274">
                  <c:v>11.3</c:v>
                </c:pt>
                <c:pt idx="275">
                  <c:v>11.31</c:v>
                </c:pt>
                <c:pt idx="276">
                  <c:v>11.31</c:v>
                </c:pt>
                <c:pt idx="277">
                  <c:v>11.04</c:v>
                </c:pt>
                <c:pt idx="278">
                  <c:v>9.91</c:v>
                </c:pt>
                <c:pt idx="279">
                  <c:v>9.74</c:v>
                </c:pt>
                <c:pt idx="280">
                  <c:v>9.7100000000000009</c:v>
                </c:pt>
                <c:pt idx="281">
                  <c:v>9.93</c:v>
                </c:pt>
                <c:pt idx="282">
                  <c:v>9.8000000000000007</c:v>
                </c:pt>
                <c:pt idx="283">
                  <c:v>10.050000000000002</c:v>
                </c:pt>
                <c:pt idx="284">
                  <c:v>10.120000000000001</c:v>
                </c:pt>
                <c:pt idx="285">
                  <c:v>10.06</c:v>
                </c:pt>
                <c:pt idx="286">
                  <c:v>10.24</c:v>
                </c:pt>
                <c:pt idx="287">
                  <c:v>11.12</c:v>
                </c:pt>
                <c:pt idx="288">
                  <c:v>10.92</c:v>
                </c:pt>
                <c:pt idx="289">
                  <c:v>10.11</c:v>
                </c:pt>
                <c:pt idx="290">
                  <c:v>10.3</c:v>
                </c:pt>
                <c:pt idx="291">
                  <c:v>10.18</c:v>
                </c:pt>
                <c:pt idx="292">
                  <c:v>10.11</c:v>
                </c:pt>
                <c:pt idx="293">
                  <c:v>9.89</c:v>
                </c:pt>
                <c:pt idx="294">
                  <c:v>9.57</c:v>
                </c:pt>
                <c:pt idx="295">
                  <c:v>11.14</c:v>
                </c:pt>
                <c:pt idx="296">
                  <c:v>9.4600000000000026</c:v>
                </c:pt>
                <c:pt idx="297">
                  <c:v>9.2800000000000011</c:v>
                </c:pt>
                <c:pt idx="298">
                  <c:v>9.6</c:v>
                </c:pt>
                <c:pt idx="299">
                  <c:v>9.57</c:v>
                </c:pt>
                <c:pt idx="300">
                  <c:v>9.14</c:v>
                </c:pt>
                <c:pt idx="301">
                  <c:v>9.0300000000000011</c:v>
                </c:pt>
                <c:pt idx="302">
                  <c:v>9.11</c:v>
                </c:pt>
                <c:pt idx="303">
                  <c:v>9.07</c:v>
                </c:pt>
                <c:pt idx="304">
                  <c:v>9.23</c:v>
                </c:pt>
                <c:pt idx="305">
                  <c:v>8.8500000000000068</c:v>
                </c:pt>
                <c:pt idx="306">
                  <c:v>8.84</c:v>
                </c:pt>
                <c:pt idx="307">
                  <c:v>8.94</c:v>
                </c:pt>
                <c:pt idx="308">
                  <c:v>9.39</c:v>
                </c:pt>
                <c:pt idx="309">
                  <c:v>8.84</c:v>
                </c:pt>
                <c:pt idx="310">
                  <c:v>8.8600000000000048</c:v>
                </c:pt>
              </c:numCache>
            </c:numRef>
          </c:val>
          <c:smooth val="0"/>
        </c:ser>
        <c:ser>
          <c:idx val="6"/>
          <c:order val="6"/>
          <c:marker>
            <c:symbol val="none"/>
          </c:marker>
          <c:val>
            <c:numRef>
              <c:f>Sheet1!$J$100:$J$410</c:f>
              <c:numCache>
                <c:formatCode>General</c:formatCode>
                <c:ptCount val="311"/>
                <c:pt idx="0">
                  <c:v>0.67000000000000348</c:v>
                </c:pt>
                <c:pt idx="1">
                  <c:v>0.65000000000000313</c:v>
                </c:pt>
                <c:pt idx="2">
                  <c:v>0.69000000000000172</c:v>
                </c:pt>
                <c:pt idx="3">
                  <c:v>0.72000000000000064</c:v>
                </c:pt>
                <c:pt idx="4">
                  <c:v>0.71000000000000063</c:v>
                </c:pt>
                <c:pt idx="5">
                  <c:v>0.67000000000000348</c:v>
                </c:pt>
                <c:pt idx="6">
                  <c:v>0.70000000000000062</c:v>
                </c:pt>
                <c:pt idx="7">
                  <c:v>0.70000000000000062</c:v>
                </c:pt>
                <c:pt idx="8">
                  <c:v>0.69000000000000172</c:v>
                </c:pt>
                <c:pt idx="9">
                  <c:v>0.67000000000000348</c:v>
                </c:pt>
                <c:pt idx="10">
                  <c:v>0.65000000000000313</c:v>
                </c:pt>
                <c:pt idx="11">
                  <c:v>0.65000000000000313</c:v>
                </c:pt>
                <c:pt idx="12">
                  <c:v>0.64000000000000301</c:v>
                </c:pt>
                <c:pt idx="13">
                  <c:v>0.64000000000000301</c:v>
                </c:pt>
                <c:pt idx="14">
                  <c:v>0.64000000000000301</c:v>
                </c:pt>
                <c:pt idx="15">
                  <c:v>0.66000000000000336</c:v>
                </c:pt>
                <c:pt idx="16">
                  <c:v>0.61000000000000065</c:v>
                </c:pt>
                <c:pt idx="17">
                  <c:v>0.630000000000003</c:v>
                </c:pt>
                <c:pt idx="18">
                  <c:v>0.64000000000000301</c:v>
                </c:pt>
                <c:pt idx="19">
                  <c:v>0.65000000000000313</c:v>
                </c:pt>
                <c:pt idx="20">
                  <c:v>0.67000000000000348</c:v>
                </c:pt>
                <c:pt idx="21">
                  <c:v>0.630000000000003</c:v>
                </c:pt>
                <c:pt idx="22">
                  <c:v>0.66000000000000336</c:v>
                </c:pt>
                <c:pt idx="23">
                  <c:v>0.630000000000003</c:v>
                </c:pt>
                <c:pt idx="24">
                  <c:v>0.62000000000000266</c:v>
                </c:pt>
                <c:pt idx="25">
                  <c:v>0.69000000000000172</c:v>
                </c:pt>
                <c:pt idx="26">
                  <c:v>0.64000000000000301</c:v>
                </c:pt>
                <c:pt idx="27">
                  <c:v>0.65000000000000313</c:v>
                </c:pt>
                <c:pt idx="28">
                  <c:v>0.65000000000000313</c:v>
                </c:pt>
                <c:pt idx="29">
                  <c:v>0.66000000000000336</c:v>
                </c:pt>
                <c:pt idx="30">
                  <c:v>0.69000000000000172</c:v>
                </c:pt>
                <c:pt idx="31">
                  <c:v>0.65000000000000313</c:v>
                </c:pt>
                <c:pt idx="32">
                  <c:v>0.64000000000000301</c:v>
                </c:pt>
                <c:pt idx="33">
                  <c:v>0.65000000000000313</c:v>
                </c:pt>
                <c:pt idx="34">
                  <c:v>0.67000000000000348</c:v>
                </c:pt>
                <c:pt idx="35">
                  <c:v>0.66000000000000336</c:v>
                </c:pt>
                <c:pt idx="36">
                  <c:v>0.66000000000000336</c:v>
                </c:pt>
                <c:pt idx="37">
                  <c:v>0.65000000000000313</c:v>
                </c:pt>
                <c:pt idx="38">
                  <c:v>0.65000000000000313</c:v>
                </c:pt>
                <c:pt idx="39">
                  <c:v>0.64000000000000301</c:v>
                </c:pt>
                <c:pt idx="40">
                  <c:v>0.68000000000000105</c:v>
                </c:pt>
                <c:pt idx="41">
                  <c:v>0.64000000000000301</c:v>
                </c:pt>
                <c:pt idx="42">
                  <c:v>0.65000000000000313</c:v>
                </c:pt>
                <c:pt idx="43">
                  <c:v>0.75000000000000278</c:v>
                </c:pt>
                <c:pt idx="44">
                  <c:v>0.78</c:v>
                </c:pt>
                <c:pt idx="45">
                  <c:v>0.74000000000000266</c:v>
                </c:pt>
                <c:pt idx="46">
                  <c:v>0.75000000000000278</c:v>
                </c:pt>
                <c:pt idx="47">
                  <c:v>0.78</c:v>
                </c:pt>
                <c:pt idx="48">
                  <c:v>0.78</c:v>
                </c:pt>
                <c:pt idx="49">
                  <c:v>0.75000000000000278</c:v>
                </c:pt>
                <c:pt idx="50">
                  <c:v>0.74000000000000266</c:v>
                </c:pt>
                <c:pt idx="51">
                  <c:v>0.73000000000000065</c:v>
                </c:pt>
                <c:pt idx="52">
                  <c:v>0.74000000000000266</c:v>
                </c:pt>
                <c:pt idx="53">
                  <c:v>0.73000000000000065</c:v>
                </c:pt>
                <c:pt idx="54">
                  <c:v>0.77000000000000213</c:v>
                </c:pt>
                <c:pt idx="55">
                  <c:v>0.72000000000000064</c:v>
                </c:pt>
                <c:pt idx="56">
                  <c:v>0.76000000000000301</c:v>
                </c:pt>
                <c:pt idx="57">
                  <c:v>0.75000000000000278</c:v>
                </c:pt>
                <c:pt idx="58">
                  <c:v>0.73000000000000065</c:v>
                </c:pt>
                <c:pt idx="59">
                  <c:v>0.79</c:v>
                </c:pt>
                <c:pt idx="60">
                  <c:v>0.76000000000000301</c:v>
                </c:pt>
                <c:pt idx="61">
                  <c:v>0.73000000000000065</c:v>
                </c:pt>
                <c:pt idx="62">
                  <c:v>0.74000000000000266</c:v>
                </c:pt>
                <c:pt idx="63">
                  <c:v>0.77000000000000213</c:v>
                </c:pt>
                <c:pt idx="64">
                  <c:v>0.82000000000000062</c:v>
                </c:pt>
                <c:pt idx="65">
                  <c:v>0.77000000000000213</c:v>
                </c:pt>
                <c:pt idx="66">
                  <c:v>0.75000000000000278</c:v>
                </c:pt>
                <c:pt idx="67">
                  <c:v>0.75000000000000278</c:v>
                </c:pt>
                <c:pt idx="68">
                  <c:v>0.78</c:v>
                </c:pt>
                <c:pt idx="69">
                  <c:v>0.82000000000000062</c:v>
                </c:pt>
                <c:pt idx="70">
                  <c:v>0.76000000000000301</c:v>
                </c:pt>
                <c:pt idx="71">
                  <c:v>0.81</c:v>
                </c:pt>
                <c:pt idx="72">
                  <c:v>0.77000000000000213</c:v>
                </c:pt>
                <c:pt idx="73">
                  <c:v>0.75000000000000278</c:v>
                </c:pt>
                <c:pt idx="74">
                  <c:v>0.74000000000000266</c:v>
                </c:pt>
                <c:pt idx="75">
                  <c:v>0.74000000000000266</c:v>
                </c:pt>
                <c:pt idx="76">
                  <c:v>0.72000000000000064</c:v>
                </c:pt>
                <c:pt idx="77">
                  <c:v>0.84000000000000064</c:v>
                </c:pt>
                <c:pt idx="78">
                  <c:v>0.75000000000000278</c:v>
                </c:pt>
                <c:pt idx="79">
                  <c:v>0.74000000000000266</c:v>
                </c:pt>
                <c:pt idx="80">
                  <c:v>0.71000000000000063</c:v>
                </c:pt>
                <c:pt idx="81">
                  <c:v>0.79</c:v>
                </c:pt>
                <c:pt idx="82">
                  <c:v>0.74000000000000266</c:v>
                </c:pt>
                <c:pt idx="83">
                  <c:v>0.77000000000000213</c:v>
                </c:pt>
                <c:pt idx="84">
                  <c:v>0.72000000000000064</c:v>
                </c:pt>
                <c:pt idx="85">
                  <c:v>0.75000000000000278</c:v>
                </c:pt>
                <c:pt idx="86">
                  <c:v>0.77000000000000213</c:v>
                </c:pt>
                <c:pt idx="87">
                  <c:v>0.73000000000000065</c:v>
                </c:pt>
                <c:pt idx="88">
                  <c:v>0.75000000000000278</c:v>
                </c:pt>
                <c:pt idx="89">
                  <c:v>0.74000000000000266</c:v>
                </c:pt>
                <c:pt idx="90">
                  <c:v>0.76000000000000301</c:v>
                </c:pt>
                <c:pt idx="91">
                  <c:v>0.79</c:v>
                </c:pt>
                <c:pt idx="92">
                  <c:v>0.70000000000000062</c:v>
                </c:pt>
                <c:pt idx="93">
                  <c:v>0.79</c:v>
                </c:pt>
                <c:pt idx="94">
                  <c:v>0.75000000000000278</c:v>
                </c:pt>
                <c:pt idx="95">
                  <c:v>0.71000000000000063</c:v>
                </c:pt>
                <c:pt idx="96">
                  <c:v>0.70000000000000062</c:v>
                </c:pt>
                <c:pt idx="97">
                  <c:v>0.78</c:v>
                </c:pt>
                <c:pt idx="98">
                  <c:v>0.75000000000000278</c:v>
                </c:pt>
                <c:pt idx="99">
                  <c:v>0.73000000000000065</c:v>
                </c:pt>
                <c:pt idx="100">
                  <c:v>0.70000000000000062</c:v>
                </c:pt>
                <c:pt idx="101">
                  <c:v>0.74000000000000266</c:v>
                </c:pt>
                <c:pt idx="102">
                  <c:v>0.73000000000000065</c:v>
                </c:pt>
                <c:pt idx="103">
                  <c:v>0.65000000000000313</c:v>
                </c:pt>
                <c:pt idx="104">
                  <c:v>0.67000000000000348</c:v>
                </c:pt>
                <c:pt idx="105">
                  <c:v>0.68000000000000105</c:v>
                </c:pt>
                <c:pt idx="106">
                  <c:v>0.8</c:v>
                </c:pt>
                <c:pt idx="107">
                  <c:v>0.68000000000000105</c:v>
                </c:pt>
                <c:pt idx="108">
                  <c:v>0.66000000000000336</c:v>
                </c:pt>
                <c:pt idx="109">
                  <c:v>0.68000000000000105</c:v>
                </c:pt>
                <c:pt idx="110">
                  <c:v>0.70000000000000062</c:v>
                </c:pt>
                <c:pt idx="111">
                  <c:v>0.67000000000000348</c:v>
                </c:pt>
                <c:pt idx="112">
                  <c:v>0.67000000000000348</c:v>
                </c:pt>
                <c:pt idx="113">
                  <c:v>0.72000000000000064</c:v>
                </c:pt>
                <c:pt idx="114">
                  <c:v>0.69000000000000172</c:v>
                </c:pt>
                <c:pt idx="115">
                  <c:v>0.81</c:v>
                </c:pt>
                <c:pt idx="116">
                  <c:v>0.68000000000000105</c:v>
                </c:pt>
                <c:pt idx="117">
                  <c:v>0.70000000000000062</c:v>
                </c:pt>
                <c:pt idx="118">
                  <c:v>0.69000000000000172</c:v>
                </c:pt>
                <c:pt idx="119">
                  <c:v>0.74000000000000266</c:v>
                </c:pt>
                <c:pt idx="120">
                  <c:v>0.69000000000000172</c:v>
                </c:pt>
                <c:pt idx="121">
                  <c:v>0.67000000000000348</c:v>
                </c:pt>
                <c:pt idx="122">
                  <c:v>0.70000000000000062</c:v>
                </c:pt>
                <c:pt idx="123">
                  <c:v>0.66000000000000336</c:v>
                </c:pt>
                <c:pt idx="124">
                  <c:v>0.72000000000000064</c:v>
                </c:pt>
                <c:pt idx="125">
                  <c:v>0.67000000000000348</c:v>
                </c:pt>
                <c:pt idx="126">
                  <c:v>0.72000000000000064</c:v>
                </c:pt>
                <c:pt idx="127">
                  <c:v>0.68000000000000105</c:v>
                </c:pt>
                <c:pt idx="128">
                  <c:v>0.77000000000000213</c:v>
                </c:pt>
                <c:pt idx="129">
                  <c:v>0.71000000000000063</c:v>
                </c:pt>
                <c:pt idx="130">
                  <c:v>0.72000000000000064</c:v>
                </c:pt>
                <c:pt idx="131">
                  <c:v>0.71000000000000063</c:v>
                </c:pt>
                <c:pt idx="132">
                  <c:v>0.72000000000000064</c:v>
                </c:pt>
                <c:pt idx="133">
                  <c:v>0.70000000000000062</c:v>
                </c:pt>
                <c:pt idx="134">
                  <c:v>0.67000000000000348</c:v>
                </c:pt>
                <c:pt idx="135">
                  <c:v>0.71000000000000063</c:v>
                </c:pt>
                <c:pt idx="136">
                  <c:v>0.67000000000000348</c:v>
                </c:pt>
                <c:pt idx="137">
                  <c:v>0.69000000000000172</c:v>
                </c:pt>
                <c:pt idx="138">
                  <c:v>0.81</c:v>
                </c:pt>
                <c:pt idx="139">
                  <c:v>0.74000000000000266</c:v>
                </c:pt>
                <c:pt idx="140">
                  <c:v>0.81</c:v>
                </c:pt>
                <c:pt idx="141">
                  <c:v>0.76000000000000301</c:v>
                </c:pt>
                <c:pt idx="142">
                  <c:v>0.78</c:v>
                </c:pt>
                <c:pt idx="143">
                  <c:v>0.88000000000000089</c:v>
                </c:pt>
                <c:pt idx="144">
                  <c:v>0.75000000000000278</c:v>
                </c:pt>
                <c:pt idx="145">
                  <c:v>0.79</c:v>
                </c:pt>
                <c:pt idx="146">
                  <c:v>0.77000000000000213</c:v>
                </c:pt>
                <c:pt idx="147">
                  <c:v>0.77000000000000213</c:v>
                </c:pt>
                <c:pt idx="148">
                  <c:v>0.92</c:v>
                </c:pt>
                <c:pt idx="149">
                  <c:v>0.74000000000000266</c:v>
                </c:pt>
                <c:pt idx="150">
                  <c:v>0.8</c:v>
                </c:pt>
                <c:pt idx="151">
                  <c:v>0.73000000000000065</c:v>
                </c:pt>
                <c:pt idx="152">
                  <c:v>0.8</c:v>
                </c:pt>
                <c:pt idx="153">
                  <c:v>0.74000000000000266</c:v>
                </c:pt>
                <c:pt idx="154">
                  <c:v>0.78</c:v>
                </c:pt>
                <c:pt idx="155">
                  <c:v>0.75000000000000278</c:v>
                </c:pt>
                <c:pt idx="156">
                  <c:v>0.78</c:v>
                </c:pt>
                <c:pt idx="157">
                  <c:v>0.8</c:v>
                </c:pt>
                <c:pt idx="158">
                  <c:v>0.77000000000000213</c:v>
                </c:pt>
                <c:pt idx="159">
                  <c:v>0.82000000000000062</c:v>
                </c:pt>
                <c:pt idx="160">
                  <c:v>0.83000000000000063</c:v>
                </c:pt>
                <c:pt idx="161">
                  <c:v>0.83000000000000063</c:v>
                </c:pt>
                <c:pt idx="162">
                  <c:v>0.84000000000000064</c:v>
                </c:pt>
                <c:pt idx="163">
                  <c:v>0.75000000000000278</c:v>
                </c:pt>
                <c:pt idx="164">
                  <c:v>0.8</c:v>
                </c:pt>
                <c:pt idx="165">
                  <c:v>1.37</c:v>
                </c:pt>
                <c:pt idx="166">
                  <c:v>1.35</c:v>
                </c:pt>
                <c:pt idx="167">
                  <c:v>1.33</c:v>
                </c:pt>
                <c:pt idx="168">
                  <c:v>1.34</c:v>
                </c:pt>
                <c:pt idx="169">
                  <c:v>1.31</c:v>
                </c:pt>
                <c:pt idx="170">
                  <c:v>1.42</c:v>
                </c:pt>
                <c:pt idx="171">
                  <c:v>1.33</c:v>
                </c:pt>
                <c:pt idx="172">
                  <c:v>1.35</c:v>
                </c:pt>
                <c:pt idx="173">
                  <c:v>1.41</c:v>
                </c:pt>
                <c:pt idx="174">
                  <c:v>1.33</c:v>
                </c:pt>
                <c:pt idx="175">
                  <c:v>1.31</c:v>
                </c:pt>
                <c:pt idx="176">
                  <c:v>1.43</c:v>
                </c:pt>
                <c:pt idx="177">
                  <c:v>1.45</c:v>
                </c:pt>
                <c:pt idx="178">
                  <c:v>1.51</c:v>
                </c:pt>
                <c:pt idx="179">
                  <c:v>1.33</c:v>
                </c:pt>
                <c:pt idx="180">
                  <c:v>1.3900000000000001</c:v>
                </c:pt>
                <c:pt idx="181">
                  <c:v>1.37</c:v>
                </c:pt>
                <c:pt idx="182">
                  <c:v>1.33</c:v>
                </c:pt>
                <c:pt idx="183">
                  <c:v>1.32</c:v>
                </c:pt>
                <c:pt idx="184">
                  <c:v>1.43</c:v>
                </c:pt>
                <c:pt idx="185">
                  <c:v>1.42</c:v>
                </c:pt>
                <c:pt idx="186">
                  <c:v>1.7400000000000015</c:v>
                </c:pt>
                <c:pt idx="187">
                  <c:v>1.48</c:v>
                </c:pt>
                <c:pt idx="188">
                  <c:v>1.47</c:v>
                </c:pt>
                <c:pt idx="189">
                  <c:v>1.45</c:v>
                </c:pt>
                <c:pt idx="190">
                  <c:v>1.4</c:v>
                </c:pt>
                <c:pt idx="191">
                  <c:v>1.41</c:v>
                </c:pt>
                <c:pt idx="192">
                  <c:v>1.44</c:v>
                </c:pt>
                <c:pt idx="193">
                  <c:v>1.3800000000000001</c:v>
                </c:pt>
                <c:pt idx="194">
                  <c:v>1.36</c:v>
                </c:pt>
                <c:pt idx="195">
                  <c:v>1.45</c:v>
                </c:pt>
                <c:pt idx="196">
                  <c:v>1.46</c:v>
                </c:pt>
                <c:pt idx="197">
                  <c:v>1.4</c:v>
                </c:pt>
                <c:pt idx="198">
                  <c:v>1.3900000000000001</c:v>
                </c:pt>
                <c:pt idx="199">
                  <c:v>1.44</c:v>
                </c:pt>
                <c:pt idx="200">
                  <c:v>1.36</c:v>
                </c:pt>
                <c:pt idx="201">
                  <c:v>1.41</c:v>
                </c:pt>
                <c:pt idx="202">
                  <c:v>1.42</c:v>
                </c:pt>
                <c:pt idx="203">
                  <c:v>1.28</c:v>
                </c:pt>
                <c:pt idx="204">
                  <c:v>1.22</c:v>
                </c:pt>
                <c:pt idx="205">
                  <c:v>1.24</c:v>
                </c:pt>
                <c:pt idx="206">
                  <c:v>1.25</c:v>
                </c:pt>
                <c:pt idx="207">
                  <c:v>1.23</c:v>
                </c:pt>
                <c:pt idx="208">
                  <c:v>1.25</c:v>
                </c:pt>
                <c:pt idx="209">
                  <c:v>1.32</c:v>
                </c:pt>
                <c:pt idx="210">
                  <c:v>1.23</c:v>
                </c:pt>
                <c:pt idx="211">
                  <c:v>1.22</c:v>
                </c:pt>
                <c:pt idx="212">
                  <c:v>1.29</c:v>
                </c:pt>
                <c:pt idx="213">
                  <c:v>1.24</c:v>
                </c:pt>
                <c:pt idx="214">
                  <c:v>1.29</c:v>
                </c:pt>
                <c:pt idx="215">
                  <c:v>1.27</c:v>
                </c:pt>
                <c:pt idx="216">
                  <c:v>1.26</c:v>
                </c:pt>
                <c:pt idx="217">
                  <c:v>1.28</c:v>
                </c:pt>
                <c:pt idx="218">
                  <c:v>1.23</c:v>
                </c:pt>
                <c:pt idx="219">
                  <c:v>1.27</c:v>
                </c:pt>
                <c:pt idx="220">
                  <c:v>1.21</c:v>
                </c:pt>
                <c:pt idx="221">
                  <c:v>1.29</c:v>
                </c:pt>
                <c:pt idx="222">
                  <c:v>1.27</c:v>
                </c:pt>
                <c:pt idx="223">
                  <c:v>1.25</c:v>
                </c:pt>
                <c:pt idx="224">
                  <c:v>1.24</c:v>
                </c:pt>
                <c:pt idx="225">
                  <c:v>1.22</c:v>
                </c:pt>
                <c:pt idx="226">
                  <c:v>1.21</c:v>
                </c:pt>
                <c:pt idx="227">
                  <c:v>1.25</c:v>
                </c:pt>
                <c:pt idx="228">
                  <c:v>1.41</c:v>
                </c:pt>
                <c:pt idx="229">
                  <c:v>1.4</c:v>
                </c:pt>
                <c:pt idx="230">
                  <c:v>1.42</c:v>
                </c:pt>
                <c:pt idx="231">
                  <c:v>1.46</c:v>
                </c:pt>
                <c:pt idx="232">
                  <c:v>1.41</c:v>
                </c:pt>
                <c:pt idx="233">
                  <c:v>1.36</c:v>
                </c:pt>
                <c:pt idx="234">
                  <c:v>1.3800000000000001</c:v>
                </c:pt>
                <c:pt idx="235">
                  <c:v>1.34</c:v>
                </c:pt>
                <c:pt idx="236">
                  <c:v>1.41</c:v>
                </c:pt>
                <c:pt idx="237">
                  <c:v>1.43</c:v>
                </c:pt>
                <c:pt idx="238">
                  <c:v>1.3900000000000001</c:v>
                </c:pt>
                <c:pt idx="239">
                  <c:v>1.3900000000000001</c:v>
                </c:pt>
                <c:pt idx="240">
                  <c:v>1.3900000000000001</c:v>
                </c:pt>
                <c:pt idx="241">
                  <c:v>1.3800000000000001</c:v>
                </c:pt>
                <c:pt idx="242">
                  <c:v>1.3800000000000001</c:v>
                </c:pt>
                <c:pt idx="243">
                  <c:v>1.46</c:v>
                </c:pt>
                <c:pt idx="244">
                  <c:v>1.58</c:v>
                </c:pt>
                <c:pt idx="245">
                  <c:v>1.37</c:v>
                </c:pt>
                <c:pt idx="246">
                  <c:v>1.34</c:v>
                </c:pt>
                <c:pt idx="247">
                  <c:v>1.4</c:v>
                </c:pt>
                <c:pt idx="248">
                  <c:v>1.3900000000000001</c:v>
                </c:pt>
                <c:pt idx="249">
                  <c:v>1.42</c:v>
                </c:pt>
                <c:pt idx="250">
                  <c:v>1.3900000000000001</c:v>
                </c:pt>
                <c:pt idx="251">
                  <c:v>1.42</c:v>
                </c:pt>
                <c:pt idx="252">
                  <c:v>1.4</c:v>
                </c:pt>
                <c:pt idx="253">
                  <c:v>1.46</c:v>
                </c:pt>
                <c:pt idx="254">
                  <c:v>1.43</c:v>
                </c:pt>
                <c:pt idx="255">
                  <c:v>1.44</c:v>
                </c:pt>
                <c:pt idx="256">
                  <c:v>1.45</c:v>
                </c:pt>
                <c:pt idx="257">
                  <c:v>1.4</c:v>
                </c:pt>
                <c:pt idx="258">
                  <c:v>1.3800000000000001</c:v>
                </c:pt>
                <c:pt idx="259">
                  <c:v>1.42</c:v>
                </c:pt>
                <c:pt idx="260">
                  <c:v>1.49</c:v>
                </c:pt>
                <c:pt idx="261">
                  <c:v>1.37</c:v>
                </c:pt>
                <c:pt idx="262">
                  <c:v>1.46</c:v>
                </c:pt>
                <c:pt idx="263">
                  <c:v>1.35</c:v>
                </c:pt>
                <c:pt idx="264">
                  <c:v>1.41</c:v>
                </c:pt>
                <c:pt idx="265">
                  <c:v>1.37</c:v>
                </c:pt>
                <c:pt idx="266">
                  <c:v>1.34</c:v>
                </c:pt>
                <c:pt idx="267">
                  <c:v>1.4</c:v>
                </c:pt>
                <c:pt idx="268">
                  <c:v>1.52</c:v>
                </c:pt>
                <c:pt idx="269">
                  <c:v>1.4</c:v>
                </c:pt>
                <c:pt idx="270">
                  <c:v>1.4</c:v>
                </c:pt>
                <c:pt idx="271">
                  <c:v>1.34</c:v>
                </c:pt>
                <c:pt idx="272">
                  <c:v>1.4</c:v>
                </c:pt>
                <c:pt idx="273">
                  <c:v>1.3900000000000001</c:v>
                </c:pt>
                <c:pt idx="274">
                  <c:v>1.3800000000000001</c:v>
                </c:pt>
                <c:pt idx="275">
                  <c:v>1.4</c:v>
                </c:pt>
                <c:pt idx="276">
                  <c:v>1.34</c:v>
                </c:pt>
                <c:pt idx="277">
                  <c:v>1.44</c:v>
                </c:pt>
                <c:pt idx="278">
                  <c:v>1.45</c:v>
                </c:pt>
                <c:pt idx="279">
                  <c:v>1.36</c:v>
                </c:pt>
                <c:pt idx="280">
                  <c:v>1.3800000000000001</c:v>
                </c:pt>
                <c:pt idx="281">
                  <c:v>1.4</c:v>
                </c:pt>
                <c:pt idx="282">
                  <c:v>1.32</c:v>
                </c:pt>
                <c:pt idx="283">
                  <c:v>1.34</c:v>
                </c:pt>
                <c:pt idx="284">
                  <c:v>1.44</c:v>
                </c:pt>
                <c:pt idx="285">
                  <c:v>1.37</c:v>
                </c:pt>
                <c:pt idx="286">
                  <c:v>1.4</c:v>
                </c:pt>
                <c:pt idx="287">
                  <c:v>5.34</c:v>
                </c:pt>
                <c:pt idx="288">
                  <c:v>5.31</c:v>
                </c:pt>
                <c:pt idx="289">
                  <c:v>1.36</c:v>
                </c:pt>
                <c:pt idx="290">
                  <c:v>1.33</c:v>
                </c:pt>
                <c:pt idx="291">
                  <c:v>1.34</c:v>
                </c:pt>
                <c:pt idx="292">
                  <c:v>1.35</c:v>
                </c:pt>
                <c:pt idx="293">
                  <c:v>1.36</c:v>
                </c:pt>
                <c:pt idx="294">
                  <c:v>1.33</c:v>
                </c:pt>
                <c:pt idx="295">
                  <c:v>1.42</c:v>
                </c:pt>
                <c:pt idx="296">
                  <c:v>1.41</c:v>
                </c:pt>
                <c:pt idx="297">
                  <c:v>1.3900000000000001</c:v>
                </c:pt>
                <c:pt idx="298">
                  <c:v>1.34</c:v>
                </c:pt>
                <c:pt idx="299">
                  <c:v>1.3900000000000001</c:v>
                </c:pt>
                <c:pt idx="300">
                  <c:v>1.3800000000000001</c:v>
                </c:pt>
                <c:pt idx="301">
                  <c:v>1.45</c:v>
                </c:pt>
                <c:pt idx="302">
                  <c:v>1.34</c:v>
                </c:pt>
                <c:pt idx="303">
                  <c:v>1.35</c:v>
                </c:pt>
                <c:pt idx="304">
                  <c:v>1.4</c:v>
                </c:pt>
                <c:pt idx="305">
                  <c:v>1.35</c:v>
                </c:pt>
                <c:pt idx="306">
                  <c:v>1.36</c:v>
                </c:pt>
                <c:pt idx="307">
                  <c:v>1.37</c:v>
                </c:pt>
                <c:pt idx="308">
                  <c:v>1.42</c:v>
                </c:pt>
                <c:pt idx="309">
                  <c:v>1.33</c:v>
                </c:pt>
                <c:pt idx="310">
                  <c:v>1.33</c:v>
                </c:pt>
              </c:numCache>
            </c:numRef>
          </c:val>
          <c:smooth val="0"/>
        </c:ser>
        <c:ser>
          <c:idx val="7"/>
          <c:order val="7"/>
          <c:marker>
            <c:symbol val="none"/>
          </c:marker>
          <c:val>
            <c:numRef>
              <c:f>Sheet1!$K$100:$K$410</c:f>
              <c:numCache>
                <c:formatCode>General</c:formatCode>
                <c:ptCount val="311"/>
                <c:pt idx="0">
                  <c:v>5.94</c:v>
                </c:pt>
                <c:pt idx="1">
                  <c:v>5.84</c:v>
                </c:pt>
                <c:pt idx="2">
                  <c:v>5.92</c:v>
                </c:pt>
                <c:pt idx="3">
                  <c:v>6.04</c:v>
                </c:pt>
                <c:pt idx="4">
                  <c:v>5.9</c:v>
                </c:pt>
                <c:pt idx="5">
                  <c:v>5.9300000000000024</c:v>
                </c:pt>
                <c:pt idx="6">
                  <c:v>6.17</c:v>
                </c:pt>
                <c:pt idx="7">
                  <c:v>5.96</c:v>
                </c:pt>
                <c:pt idx="8">
                  <c:v>6.13</c:v>
                </c:pt>
                <c:pt idx="9">
                  <c:v>5.84</c:v>
                </c:pt>
                <c:pt idx="10">
                  <c:v>6.7</c:v>
                </c:pt>
                <c:pt idx="11">
                  <c:v>7</c:v>
                </c:pt>
                <c:pt idx="12">
                  <c:v>6.67</c:v>
                </c:pt>
                <c:pt idx="13">
                  <c:v>6.71</c:v>
                </c:pt>
                <c:pt idx="14">
                  <c:v>6.74</c:v>
                </c:pt>
                <c:pt idx="15">
                  <c:v>6.6499999999999995</c:v>
                </c:pt>
                <c:pt idx="16">
                  <c:v>6.63</c:v>
                </c:pt>
                <c:pt idx="17">
                  <c:v>6.89</c:v>
                </c:pt>
                <c:pt idx="18">
                  <c:v>6.6599999999999975</c:v>
                </c:pt>
                <c:pt idx="19">
                  <c:v>5.13</c:v>
                </c:pt>
                <c:pt idx="20">
                  <c:v>5.31</c:v>
                </c:pt>
                <c:pt idx="21">
                  <c:v>5.08</c:v>
                </c:pt>
                <c:pt idx="22">
                  <c:v>5.1499999999999995</c:v>
                </c:pt>
                <c:pt idx="23">
                  <c:v>5.1099999999999985</c:v>
                </c:pt>
                <c:pt idx="24">
                  <c:v>5.2700000000000014</c:v>
                </c:pt>
                <c:pt idx="25">
                  <c:v>5.26</c:v>
                </c:pt>
                <c:pt idx="26">
                  <c:v>5.34</c:v>
                </c:pt>
                <c:pt idx="27">
                  <c:v>5.28</c:v>
                </c:pt>
                <c:pt idx="28">
                  <c:v>5.38</c:v>
                </c:pt>
                <c:pt idx="29">
                  <c:v>5.24</c:v>
                </c:pt>
                <c:pt idx="30">
                  <c:v>5.8199999999999985</c:v>
                </c:pt>
                <c:pt idx="31">
                  <c:v>5.81</c:v>
                </c:pt>
                <c:pt idx="32">
                  <c:v>5.8199999999999985</c:v>
                </c:pt>
                <c:pt idx="33">
                  <c:v>5.74</c:v>
                </c:pt>
                <c:pt idx="34">
                  <c:v>5.74</c:v>
                </c:pt>
                <c:pt idx="35">
                  <c:v>5.64</c:v>
                </c:pt>
                <c:pt idx="36">
                  <c:v>5.68</c:v>
                </c:pt>
                <c:pt idx="37">
                  <c:v>5.72</c:v>
                </c:pt>
                <c:pt idx="38">
                  <c:v>5.75</c:v>
                </c:pt>
                <c:pt idx="39">
                  <c:v>5.78</c:v>
                </c:pt>
                <c:pt idx="40">
                  <c:v>5.85</c:v>
                </c:pt>
                <c:pt idx="41">
                  <c:v>5.75</c:v>
                </c:pt>
                <c:pt idx="42">
                  <c:v>5.8</c:v>
                </c:pt>
                <c:pt idx="43">
                  <c:v>5.34</c:v>
                </c:pt>
                <c:pt idx="44">
                  <c:v>5.33</c:v>
                </c:pt>
                <c:pt idx="45">
                  <c:v>5.44</c:v>
                </c:pt>
                <c:pt idx="46">
                  <c:v>5.3199999999999985</c:v>
                </c:pt>
                <c:pt idx="47">
                  <c:v>7.1099999999999985</c:v>
                </c:pt>
                <c:pt idx="48">
                  <c:v>7.23</c:v>
                </c:pt>
                <c:pt idx="49">
                  <c:v>7.4300000000000024</c:v>
                </c:pt>
                <c:pt idx="50">
                  <c:v>7.5</c:v>
                </c:pt>
                <c:pt idx="51">
                  <c:v>7.42</c:v>
                </c:pt>
                <c:pt idx="52">
                  <c:v>7.4300000000000024</c:v>
                </c:pt>
                <c:pt idx="53">
                  <c:v>7.42</c:v>
                </c:pt>
                <c:pt idx="54">
                  <c:v>7.56</c:v>
                </c:pt>
                <c:pt idx="55">
                  <c:v>7.46</c:v>
                </c:pt>
                <c:pt idx="56">
                  <c:v>7.6199999999999966</c:v>
                </c:pt>
                <c:pt idx="57">
                  <c:v>7.56</c:v>
                </c:pt>
                <c:pt idx="58">
                  <c:v>7.6499999999999995</c:v>
                </c:pt>
                <c:pt idx="59">
                  <c:v>7.49</c:v>
                </c:pt>
                <c:pt idx="60">
                  <c:v>7.39</c:v>
                </c:pt>
                <c:pt idx="61">
                  <c:v>7.46</c:v>
                </c:pt>
                <c:pt idx="62">
                  <c:v>7.57</c:v>
                </c:pt>
                <c:pt idx="63">
                  <c:v>6.72</c:v>
                </c:pt>
                <c:pt idx="64">
                  <c:v>6.9</c:v>
                </c:pt>
                <c:pt idx="65">
                  <c:v>6.52</c:v>
                </c:pt>
                <c:pt idx="66">
                  <c:v>7.34</c:v>
                </c:pt>
                <c:pt idx="67">
                  <c:v>6.55</c:v>
                </c:pt>
                <c:pt idx="68">
                  <c:v>6.67</c:v>
                </c:pt>
                <c:pt idx="69">
                  <c:v>8.02</c:v>
                </c:pt>
                <c:pt idx="70">
                  <c:v>4.9000000000000004</c:v>
                </c:pt>
                <c:pt idx="71">
                  <c:v>5</c:v>
                </c:pt>
                <c:pt idx="72">
                  <c:v>4.8899999999999997</c:v>
                </c:pt>
                <c:pt idx="73">
                  <c:v>3.84</c:v>
                </c:pt>
                <c:pt idx="74">
                  <c:v>3.8299999999999987</c:v>
                </c:pt>
                <c:pt idx="75">
                  <c:v>3.71</c:v>
                </c:pt>
                <c:pt idx="76">
                  <c:v>3.77</c:v>
                </c:pt>
                <c:pt idx="77">
                  <c:v>4.28</c:v>
                </c:pt>
                <c:pt idx="78">
                  <c:v>3.79</c:v>
                </c:pt>
                <c:pt idx="79">
                  <c:v>3.7600000000000002</c:v>
                </c:pt>
                <c:pt idx="80">
                  <c:v>3.98</c:v>
                </c:pt>
                <c:pt idx="81">
                  <c:v>3.9899999999999998</c:v>
                </c:pt>
                <c:pt idx="82">
                  <c:v>3.9699999999999998</c:v>
                </c:pt>
                <c:pt idx="83">
                  <c:v>4.17</c:v>
                </c:pt>
                <c:pt idx="84">
                  <c:v>4.05</c:v>
                </c:pt>
                <c:pt idx="85">
                  <c:v>3.96</c:v>
                </c:pt>
                <c:pt idx="86">
                  <c:v>3.9699999999999998</c:v>
                </c:pt>
                <c:pt idx="87">
                  <c:v>4.01</c:v>
                </c:pt>
                <c:pt idx="88">
                  <c:v>4.0599999999999996</c:v>
                </c:pt>
                <c:pt idx="89">
                  <c:v>4.07</c:v>
                </c:pt>
                <c:pt idx="90">
                  <c:v>4.2</c:v>
                </c:pt>
                <c:pt idx="91">
                  <c:v>3.9</c:v>
                </c:pt>
                <c:pt idx="92">
                  <c:v>3.88</c:v>
                </c:pt>
                <c:pt idx="93">
                  <c:v>4.0199999999999996</c:v>
                </c:pt>
                <c:pt idx="94">
                  <c:v>4.7699999999999996</c:v>
                </c:pt>
                <c:pt idx="95">
                  <c:v>4.5999999999999996</c:v>
                </c:pt>
                <c:pt idx="96">
                  <c:v>4.7</c:v>
                </c:pt>
                <c:pt idx="97">
                  <c:v>4.88</c:v>
                </c:pt>
                <c:pt idx="98">
                  <c:v>4.58</c:v>
                </c:pt>
                <c:pt idx="99">
                  <c:v>3.68</c:v>
                </c:pt>
                <c:pt idx="100">
                  <c:v>3.9699999999999998</c:v>
                </c:pt>
                <c:pt idx="101">
                  <c:v>4.05</c:v>
                </c:pt>
                <c:pt idx="102">
                  <c:v>3.92</c:v>
                </c:pt>
                <c:pt idx="103">
                  <c:v>3.51</c:v>
                </c:pt>
                <c:pt idx="104">
                  <c:v>3.54</c:v>
                </c:pt>
                <c:pt idx="105">
                  <c:v>3.53</c:v>
                </c:pt>
                <c:pt idx="106">
                  <c:v>3.65</c:v>
                </c:pt>
                <c:pt idx="107">
                  <c:v>3.58</c:v>
                </c:pt>
                <c:pt idx="108">
                  <c:v>3.52</c:v>
                </c:pt>
                <c:pt idx="109">
                  <c:v>3.52</c:v>
                </c:pt>
                <c:pt idx="110">
                  <c:v>3.6</c:v>
                </c:pt>
                <c:pt idx="111">
                  <c:v>3.54</c:v>
                </c:pt>
                <c:pt idx="112">
                  <c:v>3.52</c:v>
                </c:pt>
                <c:pt idx="113">
                  <c:v>3.57</c:v>
                </c:pt>
                <c:pt idx="114">
                  <c:v>3.54</c:v>
                </c:pt>
                <c:pt idx="115">
                  <c:v>4.53</c:v>
                </c:pt>
                <c:pt idx="116">
                  <c:v>3.9099999999999997</c:v>
                </c:pt>
                <c:pt idx="117">
                  <c:v>3.98</c:v>
                </c:pt>
                <c:pt idx="118">
                  <c:v>4.2699999999999996</c:v>
                </c:pt>
                <c:pt idx="119">
                  <c:v>4.59</c:v>
                </c:pt>
                <c:pt idx="120">
                  <c:v>4.22</c:v>
                </c:pt>
                <c:pt idx="121">
                  <c:v>3.34</c:v>
                </c:pt>
                <c:pt idx="122">
                  <c:v>3.3899999999999997</c:v>
                </c:pt>
                <c:pt idx="123">
                  <c:v>3.3499999999999988</c:v>
                </c:pt>
                <c:pt idx="124">
                  <c:v>3.66</c:v>
                </c:pt>
                <c:pt idx="125">
                  <c:v>3.3699999999999997</c:v>
                </c:pt>
                <c:pt idx="126">
                  <c:v>3.3899999999999997</c:v>
                </c:pt>
                <c:pt idx="127">
                  <c:v>3.4699999999999998</c:v>
                </c:pt>
                <c:pt idx="128">
                  <c:v>6.6099999999999985</c:v>
                </c:pt>
                <c:pt idx="129">
                  <c:v>6.07</c:v>
                </c:pt>
                <c:pt idx="130">
                  <c:v>6.1199999999999966</c:v>
                </c:pt>
                <c:pt idx="131">
                  <c:v>6.14</c:v>
                </c:pt>
                <c:pt idx="132">
                  <c:v>6.06</c:v>
                </c:pt>
                <c:pt idx="133">
                  <c:v>6.01</c:v>
                </c:pt>
                <c:pt idx="134">
                  <c:v>6.05</c:v>
                </c:pt>
                <c:pt idx="135">
                  <c:v>5.99</c:v>
                </c:pt>
                <c:pt idx="136">
                  <c:v>6.09</c:v>
                </c:pt>
                <c:pt idx="137">
                  <c:v>6.1599999999999975</c:v>
                </c:pt>
                <c:pt idx="138">
                  <c:v>3.4499999999999997</c:v>
                </c:pt>
                <c:pt idx="139">
                  <c:v>3.3699999999999997</c:v>
                </c:pt>
                <c:pt idx="140">
                  <c:v>3.36</c:v>
                </c:pt>
                <c:pt idx="141">
                  <c:v>3.36</c:v>
                </c:pt>
                <c:pt idx="142">
                  <c:v>3.56</c:v>
                </c:pt>
                <c:pt idx="143">
                  <c:v>3.53</c:v>
                </c:pt>
                <c:pt idx="144">
                  <c:v>3.61</c:v>
                </c:pt>
                <c:pt idx="145">
                  <c:v>3.56</c:v>
                </c:pt>
                <c:pt idx="146">
                  <c:v>3.52</c:v>
                </c:pt>
                <c:pt idx="147">
                  <c:v>3.55</c:v>
                </c:pt>
                <c:pt idx="148">
                  <c:v>3.62</c:v>
                </c:pt>
                <c:pt idx="149">
                  <c:v>3.66</c:v>
                </c:pt>
                <c:pt idx="150">
                  <c:v>3.54</c:v>
                </c:pt>
                <c:pt idx="151">
                  <c:v>3.4899999999999998</c:v>
                </c:pt>
                <c:pt idx="152">
                  <c:v>3.59</c:v>
                </c:pt>
                <c:pt idx="153">
                  <c:v>3.64</c:v>
                </c:pt>
                <c:pt idx="154">
                  <c:v>3.53</c:v>
                </c:pt>
                <c:pt idx="155">
                  <c:v>3.58</c:v>
                </c:pt>
                <c:pt idx="156">
                  <c:v>3.69</c:v>
                </c:pt>
                <c:pt idx="157">
                  <c:v>3.92</c:v>
                </c:pt>
                <c:pt idx="158">
                  <c:v>3.75</c:v>
                </c:pt>
                <c:pt idx="159">
                  <c:v>3.79</c:v>
                </c:pt>
                <c:pt idx="160">
                  <c:v>3.69</c:v>
                </c:pt>
                <c:pt idx="161">
                  <c:v>3.72</c:v>
                </c:pt>
                <c:pt idx="162">
                  <c:v>3.8499999999999988</c:v>
                </c:pt>
                <c:pt idx="163">
                  <c:v>3.72</c:v>
                </c:pt>
                <c:pt idx="164">
                  <c:v>3.67</c:v>
                </c:pt>
                <c:pt idx="165">
                  <c:v>4.6199999999999966</c:v>
                </c:pt>
                <c:pt idx="166">
                  <c:v>4.7</c:v>
                </c:pt>
                <c:pt idx="167">
                  <c:v>4.55</c:v>
                </c:pt>
                <c:pt idx="168">
                  <c:v>4.54</c:v>
                </c:pt>
                <c:pt idx="169">
                  <c:v>4.79</c:v>
                </c:pt>
                <c:pt idx="170">
                  <c:v>4.78</c:v>
                </c:pt>
                <c:pt idx="171">
                  <c:v>4.8</c:v>
                </c:pt>
                <c:pt idx="172">
                  <c:v>4.8499999999999996</c:v>
                </c:pt>
                <c:pt idx="173">
                  <c:v>4.8</c:v>
                </c:pt>
                <c:pt idx="174">
                  <c:v>4.76</c:v>
                </c:pt>
                <c:pt idx="175">
                  <c:v>4.74</c:v>
                </c:pt>
                <c:pt idx="176">
                  <c:v>4.9000000000000004</c:v>
                </c:pt>
                <c:pt idx="177">
                  <c:v>4.96</c:v>
                </c:pt>
                <c:pt idx="178">
                  <c:v>4.88</c:v>
                </c:pt>
                <c:pt idx="179">
                  <c:v>4.8</c:v>
                </c:pt>
                <c:pt idx="180">
                  <c:v>4.9400000000000004</c:v>
                </c:pt>
                <c:pt idx="181">
                  <c:v>4.9000000000000004</c:v>
                </c:pt>
                <c:pt idx="182">
                  <c:v>4.8199999999999985</c:v>
                </c:pt>
                <c:pt idx="183">
                  <c:v>4.9400000000000004</c:v>
                </c:pt>
                <c:pt idx="184">
                  <c:v>0</c:v>
                </c:pt>
                <c:pt idx="185">
                  <c:v>4.9300000000000024</c:v>
                </c:pt>
                <c:pt idx="186">
                  <c:v>5.28</c:v>
                </c:pt>
                <c:pt idx="187">
                  <c:v>4.95</c:v>
                </c:pt>
                <c:pt idx="188">
                  <c:v>4.95</c:v>
                </c:pt>
                <c:pt idx="189">
                  <c:v>5.07</c:v>
                </c:pt>
                <c:pt idx="190">
                  <c:v>4.8199999999999985</c:v>
                </c:pt>
                <c:pt idx="191">
                  <c:v>4.83</c:v>
                </c:pt>
                <c:pt idx="192">
                  <c:v>4.79</c:v>
                </c:pt>
                <c:pt idx="193">
                  <c:v>4.74</c:v>
                </c:pt>
                <c:pt idx="194">
                  <c:v>4.71</c:v>
                </c:pt>
                <c:pt idx="195">
                  <c:v>4.78</c:v>
                </c:pt>
                <c:pt idx="196">
                  <c:v>4.84</c:v>
                </c:pt>
                <c:pt idx="197">
                  <c:v>4.8199999999999985</c:v>
                </c:pt>
                <c:pt idx="198">
                  <c:v>4.74</c:v>
                </c:pt>
                <c:pt idx="199">
                  <c:v>4.8499999999999996</c:v>
                </c:pt>
                <c:pt idx="200">
                  <c:v>7.75</c:v>
                </c:pt>
                <c:pt idx="201">
                  <c:v>5.46</c:v>
                </c:pt>
                <c:pt idx="202">
                  <c:v>5.4</c:v>
                </c:pt>
                <c:pt idx="203">
                  <c:v>5.34</c:v>
                </c:pt>
                <c:pt idx="204">
                  <c:v>5.38</c:v>
                </c:pt>
                <c:pt idx="205">
                  <c:v>5.4300000000000024</c:v>
                </c:pt>
                <c:pt idx="206">
                  <c:v>5.46</c:v>
                </c:pt>
                <c:pt idx="207">
                  <c:v>5.35</c:v>
                </c:pt>
                <c:pt idx="208">
                  <c:v>5.3199999999999985</c:v>
                </c:pt>
                <c:pt idx="209">
                  <c:v>5.46</c:v>
                </c:pt>
                <c:pt idx="210">
                  <c:v>5.39</c:v>
                </c:pt>
                <c:pt idx="211">
                  <c:v>5.3</c:v>
                </c:pt>
                <c:pt idx="212">
                  <c:v>5.44</c:v>
                </c:pt>
                <c:pt idx="213">
                  <c:v>5.3199999999999985</c:v>
                </c:pt>
                <c:pt idx="214">
                  <c:v>5.45</c:v>
                </c:pt>
                <c:pt idx="215">
                  <c:v>5.53</c:v>
                </c:pt>
                <c:pt idx="216">
                  <c:v>5.5</c:v>
                </c:pt>
                <c:pt idx="217">
                  <c:v>5.56</c:v>
                </c:pt>
                <c:pt idx="218">
                  <c:v>5.42</c:v>
                </c:pt>
                <c:pt idx="219">
                  <c:v>5.44</c:v>
                </c:pt>
                <c:pt idx="220">
                  <c:v>5.33</c:v>
                </c:pt>
                <c:pt idx="221">
                  <c:v>5.33</c:v>
                </c:pt>
                <c:pt idx="222">
                  <c:v>5.39</c:v>
                </c:pt>
                <c:pt idx="223">
                  <c:v>5.35</c:v>
                </c:pt>
                <c:pt idx="224">
                  <c:v>5.3</c:v>
                </c:pt>
                <c:pt idx="225">
                  <c:v>5.6199999999999966</c:v>
                </c:pt>
                <c:pt idx="226">
                  <c:v>5.29</c:v>
                </c:pt>
                <c:pt idx="227">
                  <c:v>5.38</c:v>
                </c:pt>
                <c:pt idx="228">
                  <c:v>14.73</c:v>
                </c:pt>
                <c:pt idx="229">
                  <c:v>14.11</c:v>
                </c:pt>
                <c:pt idx="230">
                  <c:v>14.17</c:v>
                </c:pt>
                <c:pt idx="231">
                  <c:v>14.27</c:v>
                </c:pt>
                <c:pt idx="232">
                  <c:v>14.01</c:v>
                </c:pt>
                <c:pt idx="233">
                  <c:v>13.51</c:v>
                </c:pt>
                <c:pt idx="234">
                  <c:v>13.7</c:v>
                </c:pt>
                <c:pt idx="235">
                  <c:v>13.6</c:v>
                </c:pt>
                <c:pt idx="236">
                  <c:v>13.42</c:v>
                </c:pt>
                <c:pt idx="237">
                  <c:v>13.58</c:v>
                </c:pt>
                <c:pt idx="238">
                  <c:v>13.64</c:v>
                </c:pt>
                <c:pt idx="239">
                  <c:v>13.6</c:v>
                </c:pt>
                <c:pt idx="240">
                  <c:v>13.54</c:v>
                </c:pt>
                <c:pt idx="241">
                  <c:v>13.54</c:v>
                </c:pt>
                <c:pt idx="242">
                  <c:v>13.48</c:v>
                </c:pt>
                <c:pt idx="243">
                  <c:v>13.61</c:v>
                </c:pt>
                <c:pt idx="244">
                  <c:v>14.07</c:v>
                </c:pt>
                <c:pt idx="245">
                  <c:v>13.370000000000006</c:v>
                </c:pt>
                <c:pt idx="246">
                  <c:v>13.44</c:v>
                </c:pt>
                <c:pt idx="247">
                  <c:v>13.43</c:v>
                </c:pt>
                <c:pt idx="248">
                  <c:v>13.43</c:v>
                </c:pt>
                <c:pt idx="249">
                  <c:v>13.66</c:v>
                </c:pt>
                <c:pt idx="250">
                  <c:v>15.55</c:v>
                </c:pt>
                <c:pt idx="251">
                  <c:v>13.450000000000006</c:v>
                </c:pt>
                <c:pt idx="252">
                  <c:v>13.42</c:v>
                </c:pt>
                <c:pt idx="253">
                  <c:v>13.77</c:v>
                </c:pt>
                <c:pt idx="254">
                  <c:v>13.99</c:v>
                </c:pt>
                <c:pt idx="255">
                  <c:v>13.46</c:v>
                </c:pt>
                <c:pt idx="256">
                  <c:v>13.61</c:v>
                </c:pt>
                <c:pt idx="257">
                  <c:v>13.66</c:v>
                </c:pt>
                <c:pt idx="258">
                  <c:v>13.59</c:v>
                </c:pt>
                <c:pt idx="259">
                  <c:v>13.48</c:v>
                </c:pt>
                <c:pt idx="260">
                  <c:v>13.81</c:v>
                </c:pt>
                <c:pt idx="261">
                  <c:v>13.6</c:v>
                </c:pt>
                <c:pt idx="262">
                  <c:v>13.63</c:v>
                </c:pt>
                <c:pt idx="263">
                  <c:v>14.82</c:v>
                </c:pt>
                <c:pt idx="264">
                  <c:v>12.62</c:v>
                </c:pt>
                <c:pt idx="265">
                  <c:v>12.51</c:v>
                </c:pt>
                <c:pt idx="266">
                  <c:v>12.63</c:v>
                </c:pt>
                <c:pt idx="267">
                  <c:v>12.43</c:v>
                </c:pt>
                <c:pt idx="268">
                  <c:v>13.39</c:v>
                </c:pt>
                <c:pt idx="269">
                  <c:v>14.6</c:v>
                </c:pt>
                <c:pt idx="270">
                  <c:v>13.19</c:v>
                </c:pt>
                <c:pt idx="271">
                  <c:v>12.72</c:v>
                </c:pt>
                <c:pt idx="272">
                  <c:v>12.83</c:v>
                </c:pt>
                <c:pt idx="273">
                  <c:v>12.62</c:v>
                </c:pt>
                <c:pt idx="274">
                  <c:v>12.84</c:v>
                </c:pt>
                <c:pt idx="275">
                  <c:v>12.59</c:v>
                </c:pt>
                <c:pt idx="276">
                  <c:v>12.88</c:v>
                </c:pt>
                <c:pt idx="277">
                  <c:v>11.850000000000026</c:v>
                </c:pt>
                <c:pt idx="278">
                  <c:v>11.44</c:v>
                </c:pt>
                <c:pt idx="279">
                  <c:v>11.73</c:v>
                </c:pt>
                <c:pt idx="280">
                  <c:v>11.65</c:v>
                </c:pt>
                <c:pt idx="281">
                  <c:v>11.38</c:v>
                </c:pt>
                <c:pt idx="282">
                  <c:v>11.64</c:v>
                </c:pt>
                <c:pt idx="283">
                  <c:v>11.850000000000026</c:v>
                </c:pt>
                <c:pt idx="284">
                  <c:v>11.97</c:v>
                </c:pt>
                <c:pt idx="285">
                  <c:v>11.96</c:v>
                </c:pt>
                <c:pt idx="286">
                  <c:v>11.91</c:v>
                </c:pt>
                <c:pt idx="287">
                  <c:v>17.21</c:v>
                </c:pt>
                <c:pt idx="288">
                  <c:v>17.14</c:v>
                </c:pt>
                <c:pt idx="289">
                  <c:v>11.93</c:v>
                </c:pt>
                <c:pt idx="290">
                  <c:v>11.79</c:v>
                </c:pt>
                <c:pt idx="291">
                  <c:v>11.78</c:v>
                </c:pt>
                <c:pt idx="292">
                  <c:v>12.07</c:v>
                </c:pt>
                <c:pt idx="293">
                  <c:v>11.71</c:v>
                </c:pt>
                <c:pt idx="294">
                  <c:v>9.57</c:v>
                </c:pt>
                <c:pt idx="295">
                  <c:v>9.56</c:v>
                </c:pt>
                <c:pt idx="296">
                  <c:v>9.52</c:v>
                </c:pt>
                <c:pt idx="297">
                  <c:v>10.52</c:v>
                </c:pt>
                <c:pt idx="298">
                  <c:v>10.53</c:v>
                </c:pt>
                <c:pt idx="299">
                  <c:v>11.16</c:v>
                </c:pt>
                <c:pt idx="300">
                  <c:v>4.3599999999999985</c:v>
                </c:pt>
                <c:pt idx="301">
                  <c:v>4.1599999999999975</c:v>
                </c:pt>
                <c:pt idx="302">
                  <c:v>4.09</c:v>
                </c:pt>
                <c:pt idx="303">
                  <c:v>4.08</c:v>
                </c:pt>
                <c:pt idx="304">
                  <c:v>4.0599999999999996</c:v>
                </c:pt>
                <c:pt idx="305">
                  <c:v>4.08</c:v>
                </c:pt>
                <c:pt idx="306">
                  <c:v>4.0999999999999996</c:v>
                </c:pt>
                <c:pt idx="307">
                  <c:v>4.0999999999999996</c:v>
                </c:pt>
                <c:pt idx="308">
                  <c:v>4</c:v>
                </c:pt>
                <c:pt idx="309">
                  <c:v>3.94</c:v>
                </c:pt>
                <c:pt idx="310">
                  <c:v>3.96</c:v>
                </c:pt>
              </c:numCache>
            </c:numRef>
          </c:val>
          <c:smooth val="0"/>
        </c:ser>
        <c:ser>
          <c:idx val="8"/>
          <c:order val="8"/>
          <c:marker>
            <c:symbol val="none"/>
          </c:marker>
          <c:val>
            <c:numRef>
              <c:f>Sheet1!$L$100:$L$410</c:f>
              <c:numCache>
                <c:formatCode>General</c:formatCode>
                <c:ptCount val="311"/>
                <c:pt idx="0">
                  <c:v>2.58</c:v>
                </c:pt>
                <c:pt idx="1">
                  <c:v>2.57</c:v>
                </c:pt>
                <c:pt idx="2">
                  <c:v>2.58</c:v>
                </c:pt>
                <c:pt idx="3">
                  <c:v>2.71</c:v>
                </c:pt>
                <c:pt idx="4">
                  <c:v>2.67</c:v>
                </c:pt>
                <c:pt idx="5">
                  <c:v>2.57</c:v>
                </c:pt>
                <c:pt idx="6">
                  <c:v>2.64</c:v>
                </c:pt>
                <c:pt idx="7">
                  <c:v>2.6</c:v>
                </c:pt>
                <c:pt idx="8">
                  <c:v>2.62</c:v>
                </c:pt>
                <c:pt idx="9">
                  <c:v>2.6</c:v>
                </c:pt>
                <c:pt idx="10">
                  <c:v>2.5099999999999998</c:v>
                </c:pt>
                <c:pt idx="11">
                  <c:v>2.4899999999999998</c:v>
                </c:pt>
                <c:pt idx="12">
                  <c:v>2.46</c:v>
                </c:pt>
                <c:pt idx="13">
                  <c:v>2.42</c:v>
                </c:pt>
                <c:pt idx="14">
                  <c:v>2.46</c:v>
                </c:pt>
                <c:pt idx="15">
                  <c:v>2.3899999999999997</c:v>
                </c:pt>
                <c:pt idx="16">
                  <c:v>2.3899999999999997</c:v>
                </c:pt>
                <c:pt idx="17">
                  <c:v>2.4</c:v>
                </c:pt>
                <c:pt idx="18">
                  <c:v>2.4</c:v>
                </c:pt>
                <c:pt idx="19">
                  <c:v>2.1800000000000002</c:v>
                </c:pt>
                <c:pt idx="20">
                  <c:v>2.17</c:v>
                </c:pt>
                <c:pt idx="21">
                  <c:v>2.19</c:v>
                </c:pt>
                <c:pt idx="22">
                  <c:v>2.21</c:v>
                </c:pt>
                <c:pt idx="23">
                  <c:v>2.17</c:v>
                </c:pt>
                <c:pt idx="24">
                  <c:v>2.2400000000000002</c:v>
                </c:pt>
                <c:pt idx="25">
                  <c:v>2.2000000000000002</c:v>
                </c:pt>
                <c:pt idx="26">
                  <c:v>2.2000000000000002</c:v>
                </c:pt>
                <c:pt idx="27">
                  <c:v>2.2599999999999998</c:v>
                </c:pt>
                <c:pt idx="28">
                  <c:v>2.29</c:v>
                </c:pt>
                <c:pt idx="29">
                  <c:v>2.2799999999999998</c:v>
                </c:pt>
                <c:pt idx="30">
                  <c:v>2.27</c:v>
                </c:pt>
                <c:pt idx="31">
                  <c:v>2.27</c:v>
                </c:pt>
                <c:pt idx="32">
                  <c:v>2.3299999999999987</c:v>
                </c:pt>
                <c:pt idx="33">
                  <c:v>2.2599999999999998</c:v>
                </c:pt>
                <c:pt idx="34">
                  <c:v>2.27</c:v>
                </c:pt>
                <c:pt idx="35">
                  <c:v>2.2999999999999998</c:v>
                </c:pt>
                <c:pt idx="36">
                  <c:v>2.29</c:v>
                </c:pt>
                <c:pt idx="37">
                  <c:v>2.2599999999999998</c:v>
                </c:pt>
                <c:pt idx="38">
                  <c:v>2.2799999999999998</c:v>
                </c:pt>
                <c:pt idx="39">
                  <c:v>2.2799999999999998</c:v>
                </c:pt>
                <c:pt idx="40">
                  <c:v>2.13</c:v>
                </c:pt>
                <c:pt idx="41">
                  <c:v>2.15</c:v>
                </c:pt>
                <c:pt idx="42">
                  <c:v>2.12</c:v>
                </c:pt>
                <c:pt idx="43">
                  <c:v>2.19</c:v>
                </c:pt>
                <c:pt idx="44">
                  <c:v>2.19</c:v>
                </c:pt>
                <c:pt idx="45">
                  <c:v>2.21</c:v>
                </c:pt>
                <c:pt idx="46">
                  <c:v>2.2200000000000002</c:v>
                </c:pt>
                <c:pt idx="47">
                  <c:v>2.16</c:v>
                </c:pt>
                <c:pt idx="48">
                  <c:v>2.42</c:v>
                </c:pt>
                <c:pt idx="49">
                  <c:v>2.56</c:v>
                </c:pt>
                <c:pt idx="50">
                  <c:v>2.62</c:v>
                </c:pt>
                <c:pt idx="51">
                  <c:v>2.73</c:v>
                </c:pt>
                <c:pt idx="52">
                  <c:v>2.58</c:v>
                </c:pt>
                <c:pt idx="53">
                  <c:v>2.6</c:v>
                </c:pt>
                <c:pt idx="54">
                  <c:v>2.66</c:v>
                </c:pt>
                <c:pt idx="55">
                  <c:v>2.62</c:v>
                </c:pt>
                <c:pt idx="56">
                  <c:v>2.61</c:v>
                </c:pt>
                <c:pt idx="57">
                  <c:v>2.58</c:v>
                </c:pt>
                <c:pt idx="58">
                  <c:v>2.57</c:v>
                </c:pt>
                <c:pt idx="59">
                  <c:v>2.57</c:v>
                </c:pt>
                <c:pt idx="60">
                  <c:v>2.56</c:v>
                </c:pt>
                <c:pt idx="61">
                  <c:v>2.65</c:v>
                </c:pt>
                <c:pt idx="62">
                  <c:v>2.67</c:v>
                </c:pt>
                <c:pt idx="63">
                  <c:v>2.3299999999999987</c:v>
                </c:pt>
                <c:pt idx="64">
                  <c:v>2.5499999999999998</c:v>
                </c:pt>
                <c:pt idx="65">
                  <c:v>2.2599999999999998</c:v>
                </c:pt>
                <c:pt idx="66">
                  <c:v>2.77</c:v>
                </c:pt>
                <c:pt idx="67">
                  <c:v>2.2799999999999998</c:v>
                </c:pt>
                <c:pt idx="68">
                  <c:v>2.2799999999999998</c:v>
                </c:pt>
                <c:pt idx="69">
                  <c:v>2.79</c:v>
                </c:pt>
                <c:pt idx="70">
                  <c:v>2.8099999999999987</c:v>
                </c:pt>
                <c:pt idx="71">
                  <c:v>2.9099999999999997</c:v>
                </c:pt>
                <c:pt idx="72">
                  <c:v>2.88</c:v>
                </c:pt>
                <c:pt idx="73">
                  <c:v>1.02</c:v>
                </c:pt>
                <c:pt idx="74">
                  <c:v>1.04</c:v>
                </c:pt>
                <c:pt idx="75">
                  <c:v>1</c:v>
                </c:pt>
                <c:pt idx="76">
                  <c:v>1</c:v>
                </c:pt>
                <c:pt idx="77">
                  <c:v>1.1800000000000053</c:v>
                </c:pt>
                <c:pt idx="78">
                  <c:v>1.03</c:v>
                </c:pt>
                <c:pt idx="79">
                  <c:v>1.03</c:v>
                </c:pt>
                <c:pt idx="80">
                  <c:v>0.97000000000000053</c:v>
                </c:pt>
                <c:pt idx="81">
                  <c:v>0.97000000000000053</c:v>
                </c:pt>
                <c:pt idx="82">
                  <c:v>0.98</c:v>
                </c:pt>
                <c:pt idx="83">
                  <c:v>0.97000000000000053</c:v>
                </c:pt>
                <c:pt idx="84">
                  <c:v>0.98</c:v>
                </c:pt>
                <c:pt idx="85">
                  <c:v>1.08</c:v>
                </c:pt>
                <c:pt idx="86">
                  <c:v>0.94000000000000061</c:v>
                </c:pt>
                <c:pt idx="87">
                  <c:v>1.01</c:v>
                </c:pt>
                <c:pt idx="88">
                  <c:v>0.96000000000000063</c:v>
                </c:pt>
                <c:pt idx="89">
                  <c:v>0.95000000000000062</c:v>
                </c:pt>
                <c:pt idx="90">
                  <c:v>1.1000000000000001</c:v>
                </c:pt>
                <c:pt idx="91">
                  <c:v>0.97000000000000053</c:v>
                </c:pt>
                <c:pt idx="92">
                  <c:v>0.97000000000000053</c:v>
                </c:pt>
                <c:pt idx="93">
                  <c:v>0.99</c:v>
                </c:pt>
                <c:pt idx="94">
                  <c:v>1.1100000000000001</c:v>
                </c:pt>
                <c:pt idx="95">
                  <c:v>1.03</c:v>
                </c:pt>
                <c:pt idx="96">
                  <c:v>1.05</c:v>
                </c:pt>
                <c:pt idx="97">
                  <c:v>1.05</c:v>
                </c:pt>
                <c:pt idx="98">
                  <c:v>1.06</c:v>
                </c:pt>
                <c:pt idx="99">
                  <c:v>0.98</c:v>
                </c:pt>
                <c:pt idx="100">
                  <c:v>1.06</c:v>
                </c:pt>
                <c:pt idx="101">
                  <c:v>1.07</c:v>
                </c:pt>
                <c:pt idx="102">
                  <c:v>1.06</c:v>
                </c:pt>
                <c:pt idx="103">
                  <c:v>0.67000000000000348</c:v>
                </c:pt>
                <c:pt idx="104">
                  <c:v>0.66000000000000336</c:v>
                </c:pt>
                <c:pt idx="105">
                  <c:v>0.71000000000000063</c:v>
                </c:pt>
                <c:pt idx="106">
                  <c:v>0.68000000000000105</c:v>
                </c:pt>
                <c:pt idx="107">
                  <c:v>0.68000000000000105</c:v>
                </c:pt>
                <c:pt idx="108">
                  <c:v>0.67000000000000348</c:v>
                </c:pt>
                <c:pt idx="109">
                  <c:v>0.66000000000000336</c:v>
                </c:pt>
                <c:pt idx="110">
                  <c:v>0.69000000000000172</c:v>
                </c:pt>
                <c:pt idx="111">
                  <c:v>0.69000000000000172</c:v>
                </c:pt>
                <c:pt idx="112">
                  <c:v>0.67000000000000348</c:v>
                </c:pt>
                <c:pt idx="113">
                  <c:v>0.68000000000000105</c:v>
                </c:pt>
                <c:pt idx="114">
                  <c:v>0.68000000000000105</c:v>
                </c:pt>
                <c:pt idx="115">
                  <c:v>0.73000000000000065</c:v>
                </c:pt>
                <c:pt idx="116">
                  <c:v>0.64000000000000301</c:v>
                </c:pt>
                <c:pt idx="117">
                  <c:v>0.65000000000000313</c:v>
                </c:pt>
                <c:pt idx="118">
                  <c:v>0.68000000000000105</c:v>
                </c:pt>
                <c:pt idx="119">
                  <c:v>0.75000000000000278</c:v>
                </c:pt>
                <c:pt idx="120">
                  <c:v>0.67000000000000348</c:v>
                </c:pt>
                <c:pt idx="121">
                  <c:v>0.64000000000000301</c:v>
                </c:pt>
                <c:pt idx="122">
                  <c:v>0.65000000000000313</c:v>
                </c:pt>
                <c:pt idx="123">
                  <c:v>0.62000000000000266</c:v>
                </c:pt>
                <c:pt idx="124">
                  <c:v>0.66000000000000336</c:v>
                </c:pt>
                <c:pt idx="125">
                  <c:v>0.630000000000003</c:v>
                </c:pt>
                <c:pt idx="126">
                  <c:v>0.66000000000000336</c:v>
                </c:pt>
                <c:pt idx="127">
                  <c:v>0.62000000000000266</c:v>
                </c:pt>
                <c:pt idx="128">
                  <c:v>0.73000000000000065</c:v>
                </c:pt>
                <c:pt idx="129">
                  <c:v>0.65000000000000313</c:v>
                </c:pt>
                <c:pt idx="130">
                  <c:v>0.69000000000000172</c:v>
                </c:pt>
                <c:pt idx="131">
                  <c:v>0.70000000000000062</c:v>
                </c:pt>
                <c:pt idx="132">
                  <c:v>0.65000000000000313</c:v>
                </c:pt>
                <c:pt idx="133">
                  <c:v>0.65000000000000313</c:v>
                </c:pt>
                <c:pt idx="134">
                  <c:v>0.67000000000000348</c:v>
                </c:pt>
                <c:pt idx="135">
                  <c:v>0.64000000000000301</c:v>
                </c:pt>
                <c:pt idx="136">
                  <c:v>0.64000000000000301</c:v>
                </c:pt>
                <c:pt idx="137">
                  <c:v>0.70000000000000062</c:v>
                </c:pt>
                <c:pt idx="138">
                  <c:v>0.74000000000000266</c:v>
                </c:pt>
                <c:pt idx="139">
                  <c:v>0.74000000000000266</c:v>
                </c:pt>
                <c:pt idx="140">
                  <c:v>0.71000000000000063</c:v>
                </c:pt>
                <c:pt idx="141">
                  <c:v>0.71000000000000063</c:v>
                </c:pt>
                <c:pt idx="142">
                  <c:v>0.71000000000000063</c:v>
                </c:pt>
                <c:pt idx="143">
                  <c:v>0.73000000000000065</c:v>
                </c:pt>
                <c:pt idx="144">
                  <c:v>0.74000000000000266</c:v>
                </c:pt>
                <c:pt idx="145">
                  <c:v>0.73000000000000065</c:v>
                </c:pt>
                <c:pt idx="146">
                  <c:v>0.71000000000000063</c:v>
                </c:pt>
                <c:pt idx="147">
                  <c:v>0.73000000000000065</c:v>
                </c:pt>
                <c:pt idx="148">
                  <c:v>0.71000000000000063</c:v>
                </c:pt>
                <c:pt idx="149">
                  <c:v>0.78</c:v>
                </c:pt>
                <c:pt idx="150">
                  <c:v>0.74000000000000266</c:v>
                </c:pt>
                <c:pt idx="151">
                  <c:v>0.72000000000000064</c:v>
                </c:pt>
                <c:pt idx="152">
                  <c:v>0.74000000000000266</c:v>
                </c:pt>
                <c:pt idx="153">
                  <c:v>0.75000000000000278</c:v>
                </c:pt>
                <c:pt idx="154">
                  <c:v>0.74000000000000266</c:v>
                </c:pt>
                <c:pt idx="155">
                  <c:v>0.73000000000000065</c:v>
                </c:pt>
                <c:pt idx="156">
                  <c:v>0.74000000000000266</c:v>
                </c:pt>
                <c:pt idx="157">
                  <c:v>0.72000000000000064</c:v>
                </c:pt>
                <c:pt idx="158">
                  <c:v>0.76000000000000301</c:v>
                </c:pt>
                <c:pt idx="159">
                  <c:v>0.71000000000000063</c:v>
                </c:pt>
                <c:pt idx="160">
                  <c:v>0.72000000000000064</c:v>
                </c:pt>
                <c:pt idx="161">
                  <c:v>0.73000000000000065</c:v>
                </c:pt>
                <c:pt idx="162">
                  <c:v>0.71000000000000063</c:v>
                </c:pt>
                <c:pt idx="163">
                  <c:v>0.73000000000000065</c:v>
                </c:pt>
                <c:pt idx="164">
                  <c:v>0.77000000000000213</c:v>
                </c:pt>
                <c:pt idx="165">
                  <c:v>1.25</c:v>
                </c:pt>
                <c:pt idx="166">
                  <c:v>1.25</c:v>
                </c:pt>
                <c:pt idx="167">
                  <c:v>1.21</c:v>
                </c:pt>
                <c:pt idx="168">
                  <c:v>1.25</c:v>
                </c:pt>
                <c:pt idx="169">
                  <c:v>1.26</c:v>
                </c:pt>
                <c:pt idx="170">
                  <c:v>1.1900000000000053</c:v>
                </c:pt>
                <c:pt idx="171">
                  <c:v>1.21</c:v>
                </c:pt>
                <c:pt idx="172">
                  <c:v>1.1900000000000053</c:v>
                </c:pt>
                <c:pt idx="173">
                  <c:v>1.22</c:v>
                </c:pt>
                <c:pt idx="174">
                  <c:v>1.2</c:v>
                </c:pt>
                <c:pt idx="175">
                  <c:v>1.1900000000000053</c:v>
                </c:pt>
                <c:pt idx="176">
                  <c:v>1.21</c:v>
                </c:pt>
                <c:pt idx="177">
                  <c:v>1.24</c:v>
                </c:pt>
                <c:pt idx="178">
                  <c:v>1.28</c:v>
                </c:pt>
                <c:pt idx="179">
                  <c:v>1.24</c:v>
                </c:pt>
                <c:pt idx="180">
                  <c:v>1.27</c:v>
                </c:pt>
                <c:pt idx="181">
                  <c:v>1.22</c:v>
                </c:pt>
                <c:pt idx="182">
                  <c:v>1.21</c:v>
                </c:pt>
                <c:pt idx="183">
                  <c:v>1.22</c:v>
                </c:pt>
                <c:pt idx="184">
                  <c:v>1.4</c:v>
                </c:pt>
                <c:pt idx="185">
                  <c:v>1.37</c:v>
                </c:pt>
                <c:pt idx="186">
                  <c:v>1.42</c:v>
                </c:pt>
                <c:pt idx="187">
                  <c:v>1.3800000000000001</c:v>
                </c:pt>
                <c:pt idx="188">
                  <c:v>1.3800000000000001</c:v>
                </c:pt>
                <c:pt idx="189">
                  <c:v>1.31</c:v>
                </c:pt>
                <c:pt idx="190">
                  <c:v>1.31</c:v>
                </c:pt>
                <c:pt idx="191">
                  <c:v>1.27</c:v>
                </c:pt>
                <c:pt idx="192">
                  <c:v>1.28</c:v>
                </c:pt>
                <c:pt idx="193">
                  <c:v>1.29</c:v>
                </c:pt>
                <c:pt idx="194">
                  <c:v>1.26</c:v>
                </c:pt>
                <c:pt idx="195">
                  <c:v>1.31</c:v>
                </c:pt>
                <c:pt idx="196">
                  <c:v>1.3</c:v>
                </c:pt>
                <c:pt idx="197">
                  <c:v>1.26</c:v>
                </c:pt>
                <c:pt idx="198">
                  <c:v>1.25</c:v>
                </c:pt>
                <c:pt idx="199">
                  <c:v>1.27</c:v>
                </c:pt>
                <c:pt idx="200">
                  <c:v>1.56</c:v>
                </c:pt>
                <c:pt idx="201">
                  <c:v>1.29</c:v>
                </c:pt>
                <c:pt idx="202">
                  <c:v>1.28</c:v>
                </c:pt>
                <c:pt idx="203">
                  <c:v>1.1399999999999941</c:v>
                </c:pt>
                <c:pt idx="204">
                  <c:v>1.1499999999999941</c:v>
                </c:pt>
                <c:pt idx="205">
                  <c:v>1.1599999999999941</c:v>
                </c:pt>
                <c:pt idx="206">
                  <c:v>1.1800000000000053</c:v>
                </c:pt>
                <c:pt idx="207">
                  <c:v>1.1100000000000001</c:v>
                </c:pt>
                <c:pt idx="208">
                  <c:v>1.1399999999999941</c:v>
                </c:pt>
                <c:pt idx="209">
                  <c:v>1.1700000000000021</c:v>
                </c:pt>
                <c:pt idx="210">
                  <c:v>1.1299999999999939</c:v>
                </c:pt>
                <c:pt idx="211">
                  <c:v>1.1499999999999941</c:v>
                </c:pt>
                <c:pt idx="212">
                  <c:v>1.1800000000000053</c:v>
                </c:pt>
                <c:pt idx="213">
                  <c:v>1.1299999999999939</c:v>
                </c:pt>
                <c:pt idx="214">
                  <c:v>1.1599999999999941</c:v>
                </c:pt>
                <c:pt idx="215">
                  <c:v>1.1399999999999941</c:v>
                </c:pt>
                <c:pt idx="216">
                  <c:v>1.1599999999999941</c:v>
                </c:pt>
                <c:pt idx="217">
                  <c:v>1.1900000000000053</c:v>
                </c:pt>
                <c:pt idx="218">
                  <c:v>1.1700000000000021</c:v>
                </c:pt>
                <c:pt idx="219">
                  <c:v>1.21</c:v>
                </c:pt>
                <c:pt idx="220">
                  <c:v>1.1200000000000001</c:v>
                </c:pt>
                <c:pt idx="221">
                  <c:v>1.1399999999999941</c:v>
                </c:pt>
                <c:pt idx="222">
                  <c:v>1.1399999999999941</c:v>
                </c:pt>
                <c:pt idx="223">
                  <c:v>1.1000000000000001</c:v>
                </c:pt>
                <c:pt idx="224">
                  <c:v>1.1299999999999939</c:v>
                </c:pt>
                <c:pt idx="225">
                  <c:v>1.1499999999999941</c:v>
                </c:pt>
                <c:pt idx="226">
                  <c:v>1.1100000000000001</c:v>
                </c:pt>
                <c:pt idx="227">
                  <c:v>1.1299999999999939</c:v>
                </c:pt>
                <c:pt idx="228">
                  <c:v>1.22</c:v>
                </c:pt>
                <c:pt idx="229">
                  <c:v>1.22</c:v>
                </c:pt>
                <c:pt idx="230">
                  <c:v>1.24</c:v>
                </c:pt>
                <c:pt idx="231">
                  <c:v>1.24</c:v>
                </c:pt>
                <c:pt idx="232">
                  <c:v>1.24</c:v>
                </c:pt>
                <c:pt idx="233">
                  <c:v>1.22</c:v>
                </c:pt>
                <c:pt idx="234">
                  <c:v>1.29</c:v>
                </c:pt>
                <c:pt idx="235">
                  <c:v>1.23</c:v>
                </c:pt>
                <c:pt idx="236">
                  <c:v>1.25</c:v>
                </c:pt>
                <c:pt idx="237">
                  <c:v>1.28</c:v>
                </c:pt>
                <c:pt idx="238">
                  <c:v>1.28</c:v>
                </c:pt>
                <c:pt idx="239">
                  <c:v>1.21</c:v>
                </c:pt>
                <c:pt idx="240">
                  <c:v>1.24</c:v>
                </c:pt>
                <c:pt idx="241">
                  <c:v>1.29</c:v>
                </c:pt>
                <c:pt idx="242">
                  <c:v>1.31</c:v>
                </c:pt>
                <c:pt idx="243">
                  <c:v>1.31</c:v>
                </c:pt>
                <c:pt idx="244">
                  <c:v>1.7700000000000018</c:v>
                </c:pt>
                <c:pt idx="245">
                  <c:v>1.23</c:v>
                </c:pt>
                <c:pt idx="246">
                  <c:v>1.32</c:v>
                </c:pt>
                <c:pt idx="247">
                  <c:v>1.27</c:v>
                </c:pt>
                <c:pt idx="248">
                  <c:v>1.28</c:v>
                </c:pt>
                <c:pt idx="249">
                  <c:v>1.27</c:v>
                </c:pt>
                <c:pt idx="250">
                  <c:v>1.44</c:v>
                </c:pt>
                <c:pt idx="251">
                  <c:v>1.3</c:v>
                </c:pt>
                <c:pt idx="252">
                  <c:v>1.28</c:v>
                </c:pt>
                <c:pt idx="253">
                  <c:v>1.26</c:v>
                </c:pt>
                <c:pt idx="254">
                  <c:v>1.27</c:v>
                </c:pt>
                <c:pt idx="255">
                  <c:v>1.31</c:v>
                </c:pt>
                <c:pt idx="256">
                  <c:v>1.32</c:v>
                </c:pt>
                <c:pt idx="257">
                  <c:v>1.26</c:v>
                </c:pt>
                <c:pt idx="258">
                  <c:v>1.28</c:v>
                </c:pt>
                <c:pt idx="259">
                  <c:v>1.24</c:v>
                </c:pt>
                <c:pt idx="260">
                  <c:v>1.3</c:v>
                </c:pt>
                <c:pt idx="261">
                  <c:v>1.35</c:v>
                </c:pt>
                <c:pt idx="262">
                  <c:v>1.23</c:v>
                </c:pt>
                <c:pt idx="263">
                  <c:v>1.27</c:v>
                </c:pt>
                <c:pt idx="264">
                  <c:v>1.31</c:v>
                </c:pt>
                <c:pt idx="265">
                  <c:v>1.27</c:v>
                </c:pt>
                <c:pt idx="266">
                  <c:v>1.3</c:v>
                </c:pt>
                <c:pt idx="267">
                  <c:v>1.31</c:v>
                </c:pt>
                <c:pt idx="268">
                  <c:v>1.25</c:v>
                </c:pt>
                <c:pt idx="269">
                  <c:v>1.26</c:v>
                </c:pt>
                <c:pt idx="270">
                  <c:v>1.23</c:v>
                </c:pt>
                <c:pt idx="271">
                  <c:v>1.2</c:v>
                </c:pt>
                <c:pt idx="272">
                  <c:v>1.2</c:v>
                </c:pt>
                <c:pt idx="273">
                  <c:v>1.1900000000000053</c:v>
                </c:pt>
                <c:pt idx="274">
                  <c:v>1.23</c:v>
                </c:pt>
                <c:pt idx="275">
                  <c:v>1.1900000000000053</c:v>
                </c:pt>
                <c:pt idx="276">
                  <c:v>1.22</c:v>
                </c:pt>
                <c:pt idx="277">
                  <c:v>1.22</c:v>
                </c:pt>
                <c:pt idx="278">
                  <c:v>1.21</c:v>
                </c:pt>
                <c:pt idx="279">
                  <c:v>1.1900000000000053</c:v>
                </c:pt>
                <c:pt idx="280">
                  <c:v>1.22</c:v>
                </c:pt>
                <c:pt idx="281">
                  <c:v>1.1900000000000053</c:v>
                </c:pt>
                <c:pt idx="282">
                  <c:v>1.22</c:v>
                </c:pt>
                <c:pt idx="283">
                  <c:v>1.21</c:v>
                </c:pt>
                <c:pt idx="284">
                  <c:v>1.22</c:v>
                </c:pt>
                <c:pt idx="285">
                  <c:v>1.2</c:v>
                </c:pt>
                <c:pt idx="286">
                  <c:v>1.24</c:v>
                </c:pt>
                <c:pt idx="287">
                  <c:v>2.5</c:v>
                </c:pt>
                <c:pt idx="288">
                  <c:v>2.4699999999999998</c:v>
                </c:pt>
                <c:pt idx="289">
                  <c:v>1.25</c:v>
                </c:pt>
                <c:pt idx="290">
                  <c:v>1.1700000000000021</c:v>
                </c:pt>
                <c:pt idx="291">
                  <c:v>1.24</c:v>
                </c:pt>
                <c:pt idx="292">
                  <c:v>1.1900000000000053</c:v>
                </c:pt>
                <c:pt idx="293">
                  <c:v>1.1599999999999941</c:v>
                </c:pt>
                <c:pt idx="294">
                  <c:v>1.1800000000000053</c:v>
                </c:pt>
                <c:pt idx="295">
                  <c:v>1.1800000000000053</c:v>
                </c:pt>
                <c:pt idx="296">
                  <c:v>1.1900000000000053</c:v>
                </c:pt>
                <c:pt idx="297">
                  <c:v>1.1800000000000053</c:v>
                </c:pt>
                <c:pt idx="298">
                  <c:v>1.1700000000000021</c:v>
                </c:pt>
                <c:pt idx="299">
                  <c:v>1.23</c:v>
                </c:pt>
                <c:pt idx="300">
                  <c:v>1.1800000000000053</c:v>
                </c:pt>
                <c:pt idx="301">
                  <c:v>1.1599999999999941</c:v>
                </c:pt>
                <c:pt idx="302">
                  <c:v>1.2</c:v>
                </c:pt>
                <c:pt idx="303">
                  <c:v>1.1700000000000021</c:v>
                </c:pt>
                <c:pt idx="304">
                  <c:v>1.22</c:v>
                </c:pt>
                <c:pt idx="305">
                  <c:v>1.23</c:v>
                </c:pt>
                <c:pt idx="306">
                  <c:v>1.2</c:v>
                </c:pt>
                <c:pt idx="307">
                  <c:v>1.1800000000000053</c:v>
                </c:pt>
                <c:pt idx="308">
                  <c:v>1.2</c:v>
                </c:pt>
                <c:pt idx="309">
                  <c:v>1.24</c:v>
                </c:pt>
                <c:pt idx="310">
                  <c:v>1.1599999999999941</c:v>
                </c:pt>
              </c:numCache>
            </c:numRef>
          </c:val>
          <c:smooth val="0"/>
        </c:ser>
        <c:ser>
          <c:idx val="9"/>
          <c:order val="9"/>
          <c:marker>
            <c:symbol val="none"/>
          </c:marker>
          <c:val>
            <c:numRef>
              <c:f>Sheet1!$M$100:$M$410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2.73</c:v>
                </c:pt>
                <c:pt idx="20">
                  <c:v>2.74</c:v>
                </c:pt>
                <c:pt idx="21">
                  <c:v>2.75</c:v>
                </c:pt>
                <c:pt idx="22">
                  <c:v>2.79</c:v>
                </c:pt>
                <c:pt idx="23">
                  <c:v>2.73</c:v>
                </c:pt>
                <c:pt idx="24">
                  <c:v>2.8899999999999997</c:v>
                </c:pt>
                <c:pt idx="25">
                  <c:v>2.92</c:v>
                </c:pt>
                <c:pt idx="26">
                  <c:v>2.82</c:v>
                </c:pt>
                <c:pt idx="27">
                  <c:v>2.62</c:v>
                </c:pt>
                <c:pt idx="28">
                  <c:v>2.6</c:v>
                </c:pt>
                <c:pt idx="29">
                  <c:v>2.58</c:v>
                </c:pt>
                <c:pt idx="30">
                  <c:v>4.3599999999999985</c:v>
                </c:pt>
                <c:pt idx="31">
                  <c:v>4.41</c:v>
                </c:pt>
                <c:pt idx="32">
                  <c:v>4.3899999999999997</c:v>
                </c:pt>
                <c:pt idx="33">
                  <c:v>4.41</c:v>
                </c:pt>
                <c:pt idx="34">
                  <c:v>4.3899999999999997</c:v>
                </c:pt>
                <c:pt idx="35">
                  <c:v>4.49</c:v>
                </c:pt>
                <c:pt idx="36">
                  <c:v>4.4000000000000004</c:v>
                </c:pt>
                <c:pt idx="37">
                  <c:v>4.3899999999999997</c:v>
                </c:pt>
                <c:pt idx="38">
                  <c:v>4.38</c:v>
                </c:pt>
                <c:pt idx="39">
                  <c:v>4.4400000000000004</c:v>
                </c:pt>
                <c:pt idx="40">
                  <c:v>5.89</c:v>
                </c:pt>
                <c:pt idx="41">
                  <c:v>5.8599999999999985</c:v>
                </c:pt>
                <c:pt idx="42">
                  <c:v>5.89</c:v>
                </c:pt>
                <c:pt idx="43">
                  <c:v>5.94</c:v>
                </c:pt>
                <c:pt idx="44">
                  <c:v>6.09</c:v>
                </c:pt>
                <c:pt idx="45">
                  <c:v>5.91</c:v>
                </c:pt>
                <c:pt idx="46">
                  <c:v>5.9300000000000024</c:v>
                </c:pt>
                <c:pt idx="47">
                  <c:v>8.34</c:v>
                </c:pt>
                <c:pt idx="48">
                  <c:v>4.88</c:v>
                </c:pt>
                <c:pt idx="49">
                  <c:v>5.89</c:v>
                </c:pt>
                <c:pt idx="50">
                  <c:v>5.98</c:v>
                </c:pt>
                <c:pt idx="51">
                  <c:v>6.08</c:v>
                </c:pt>
                <c:pt idx="52">
                  <c:v>6.04</c:v>
                </c:pt>
                <c:pt idx="53">
                  <c:v>5.89</c:v>
                </c:pt>
                <c:pt idx="54">
                  <c:v>5.94</c:v>
                </c:pt>
                <c:pt idx="55">
                  <c:v>5.92</c:v>
                </c:pt>
                <c:pt idx="56">
                  <c:v>6.1899999999999995</c:v>
                </c:pt>
                <c:pt idx="57">
                  <c:v>6.08</c:v>
                </c:pt>
                <c:pt idx="58">
                  <c:v>5.9300000000000024</c:v>
                </c:pt>
                <c:pt idx="59">
                  <c:v>5.9300000000000024</c:v>
                </c:pt>
                <c:pt idx="60">
                  <c:v>6.08</c:v>
                </c:pt>
                <c:pt idx="61">
                  <c:v>6.17</c:v>
                </c:pt>
                <c:pt idx="62">
                  <c:v>5.99</c:v>
                </c:pt>
                <c:pt idx="63">
                  <c:v>7.59</c:v>
                </c:pt>
                <c:pt idx="64">
                  <c:v>7.81</c:v>
                </c:pt>
                <c:pt idx="65">
                  <c:v>7.48</c:v>
                </c:pt>
                <c:pt idx="66">
                  <c:v>7.88</c:v>
                </c:pt>
                <c:pt idx="67">
                  <c:v>7.73</c:v>
                </c:pt>
                <c:pt idx="68">
                  <c:v>7.83</c:v>
                </c:pt>
                <c:pt idx="69">
                  <c:v>8.06</c:v>
                </c:pt>
                <c:pt idx="70">
                  <c:v>2.9499999999999997</c:v>
                </c:pt>
                <c:pt idx="71">
                  <c:v>2.9</c:v>
                </c:pt>
                <c:pt idx="72">
                  <c:v>2.88</c:v>
                </c:pt>
                <c:pt idx="73">
                  <c:v>2.8899999999999997</c:v>
                </c:pt>
                <c:pt idx="74">
                  <c:v>2.84</c:v>
                </c:pt>
                <c:pt idx="75">
                  <c:v>2.9499999999999997</c:v>
                </c:pt>
                <c:pt idx="76">
                  <c:v>2.98</c:v>
                </c:pt>
                <c:pt idx="77">
                  <c:v>2.92</c:v>
                </c:pt>
                <c:pt idx="78">
                  <c:v>2.9099999999999997</c:v>
                </c:pt>
                <c:pt idx="79">
                  <c:v>2.79</c:v>
                </c:pt>
                <c:pt idx="80">
                  <c:v>3.3899999999999997</c:v>
                </c:pt>
                <c:pt idx="81">
                  <c:v>3.4</c:v>
                </c:pt>
                <c:pt idx="82">
                  <c:v>3.38</c:v>
                </c:pt>
                <c:pt idx="83">
                  <c:v>4.3499999999999996</c:v>
                </c:pt>
                <c:pt idx="84">
                  <c:v>4.3199999999999985</c:v>
                </c:pt>
                <c:pt idx="85">
                  <c:v>4.45</c:v>
                </c:pt>
                <c:pt idx="86">
                  <c:v>4.3899999999999997</c:v>
                </c:pt>
                <c:pt idx="87">
                  <c:v>4.3</c:v>
                </c:pt>
                <c:pt idx="88">
                  <c:v>3.08</c:v>
                </c:pt>
                <c:pt idx="89">
                  <c:v>3.08</c:v>
                </c:pt>
                <c:pt idx="90">
                  <c:v>4.51</c:v>
                </c:pt>
                <c:pt idx="91">
                  <c:v>4.46</c:v>
                </c:pt>
                <c:pt idx="92">
                  <c:v>4.5</c:v>
                </c:pt>
                <c:pt idx="93">
                  <c:v>4.5599999999999996</c:v>
                </c:pt>
                <c:pt idx="94">
                  <c:v>3.02</c:v>
                </c:pt>
                <c:pt idx="95">
                  <c:v>3.06</c:v>
                </c:pt>
                <c:pt idx="96">
                  <c:v>3.1</c:v>
                </c:pt>
                <c:pt idx="97">
                  <c:v>3.06</c:v>
                </c:pt>
                <c:pt idx="98">
                  <c:v>3.16</c:v>
                </c:pt>
                <c:pt idx="99">
                  <c:v>3.3899999999999997</c:v>
                </c:pt>
                <c:pt idx="100">
                  <c:v>2.96</c:v>
                </c:pt>
                <c:pt idx="101">
                  <c:v>2.9</c:v>
                </c:pt>
                <c:pt idx="102">
                  <c:v>2.84</c:v>
                </c:pt>
                <c:pt idx="103">
                  <c:v>13.47</c:v>
                </c:pt>
                <c:pt idx="104">
                  <c:v>13.28</c:v>
                </c:pt>
                <c:pt idx="105">
                  <c:v>13.28</c:v>
                </c:pt>
                <c:pt idx="106">
                  <c:v>13.22</c:v>
                </c:pt>
                <c:pt idx="107">
                  <c:v>13.24</c:v>
                </c:pt>
                <c:pt idx="108">
                  <c:v>13.55</c:v>
                </c:pt>
                <c:pt idx="109">
                  <c:v>13.6</c:v>
                </c:pt>
                <c:pt idx="110">
                  <c:v>13.59</c:v>
                </c:pt>
                <c:pt idx="111">
                  <c:v>13.25</c:v>
                </c:pt>
                <c:pt idx="112">
                  <c:v>13.43</c:v>
                </c:pt>
                <c:pt idx="113">
                  <c:v>10.38</c:v>
                </c:pt>
                <c:pt idx="114">
                  <c:v>10.67</c:v>
                </c:pt>
                <c:pt idx="115">
                  <c:v>10.42</c:v>
                </c:pt>
                <c:pt idx="116">
                  <c:v>3.51</c:v>
                </c:pt>
                <c:pt idx="117">
                  <c:v>3.48</c:v>
                </c:pt>
                <c:pt idx="118">
                  <c:v>4.6199999999999966</c:v>
                </c:pt>
                <c:pt idx="119">
                  <c:v>4.84</c:v>
                </c:pt>
                <c:pt idx="120">
                  <c:v>4.63</c:v>
                </c:pt>
                <c:pt idx="121">
                  <c:v>5.35</c:v>
                </c:pt>
                <c:pt idx="122">
                  <c:v>5.31</c:v>
                </c:pt>
                <c:pt idx="123">
                  <c:v>5.1899999999999995</c:v>
                </c:pt>
                <c:pt idx="124">
                  <c:v>5.6899999999999995</c:v>
                </c:pt>
                <c:pt idx="125">
                  <c:v>5.38</c:v>
                </c:pt>
                <c:pt idx="126">
                  <c:v>5.22</c:v>
                </c:pt>
                <c:pt idx="127">
                  <c:v>5.39</c:v>
                </c:pt>
                <c:pt idx="128">
                  <c:v>4.96</c:v>
                </c:pt>
                <c:pt idx="129">
                  <c:v>4.8099999999999996</c:v>
                </c:pt>
                <c:pt idx="130">
                  <c:v>4.8599999999999985</c:v>
                </c:pt>
                <c:pt idx="131">
                  <c:v>4.9700000000000024</c:v>
                </c:pt>
                <c:pt idx="132">
                  <c:v>4.74</c:v>
                </c:pt>
                <c:pt idx="133">
                  <c:v>4.74</c:v>
                </c:pt>
                <c:pt idx="134">
                  <c:v>4.72</c:v>
                </c:pt>
                <c:pt idx="135">
                  <c:v>4.74</c:v>
                </c:pt>
                <c:pt idx="136">
                  <c:v>4.7</c:v>
                </c:pt>
                <c:pt idx="137">
                  <c:v>4.9300000000000024</c:v>
                </c:pt>
                <c:pt idx="138">
                  <c:v>6.1099999999999985</c:v>
                </c:pt>
                <c:pt idx="139">
                  <c:v>6.04</c:v>
                </c:pt>
                <c:pt idx="140">
                  <c:v>6.08</c:v>
                </c:pt>
                <c:pt idx="141">
                  <c:v>6.1599999999999975</c:v>
                </c:pt>
                <c:pt idx="142">
                  <c:v>6.02</c:v>
                </c:pt>
                <c:pt idx="143">
                  <c:v>6.09</c:v>
                </c:pt>
                <c:pt idx="144">
                  <c:v>6.06</c:v>
                </c:pt>
                <c:pt idx="145">
                  <c:v>5.9700000000000024</c:v>
                </c:pt>
                <c:pt idx="146">
                  <c:v>6.05</c:v>
                </c:pt>
                <c:pt idx="147">
                  <c:v>6.1</c:v>
                </c:pt>
                <c:pt idx="148">
                  <c:v>6.02</c:v>
                </c:pt>
                <c:pt idx="149">
                  <c:v>6.09</c:v>
                </c:pt>
                <c:pt idx="150">
                  <c:v>5.9700000000000024</c:v>
                </c:pt>
                <c:pt idx="151">
                  <c:v>6.02</c:v>
                </c:pt>
                <c:pt idx="152">
                  <c:v>5.99</c:v>
                </c:pt>
                <c:pt idx="153">
                  <c:v>6.04</c:v>
                </c:pt>
                <c:pt idx="154">
                  <c:v>6.1</c:v>
                </c:pt>
                <c:pt idx="155">
                  <c:v>6.25</c:v>
                </c:pt>
                <c:pt idx="156">
                  <c:v>4.99</c:v>
                </c:pt>
                <c:pt idx="157">
                  <c:v>5.1099999999999985</c:v>
                </c:pt>
                <c:pt idx="158">
                  <c:v>5.18</c:v>
                </c:pt>
                <c:pt idx="159">
                  <c:v>5.31</c:v>
                </c:pt>
                <c:pt idx="160">
                  <c:v>5.0599999999999996</c:v>
                </c:pt>
                <c:pt idx="161">
                  <c:v>5.0599999999999996</c:v>
                </c:pt>
                <c:pt idx="162">
                  <c:v>5</c:v>
                </c:pt>
                <c:pt idx="163">
                  <c:v>5.18</c:v>
                </c:pt>
                <c:pt idx="164">
                  <c:v>5.01</c:v>
                </c:pt>
                <c:pt idx="165">
                  <c:v>4.3599999999999985</c:v>
                </c:pt>
                <c:pt idx="166">
                  <c:v>4.1599999999999975</c:v>
                </c:pt>
                <c:pt idx="167">
                  <c:v>4.53</c:v>
                </c:pt>
                <c:pt idx="168">
                  <c:v>4.6099999999999985</c:v>
                </c:pt>
                <c:pt idx="169">
                  <c:v>10.65</c:v>
                </c:pt>
                <c:pt idx="170">
                  <c:v>10.49</c:v>
                </c:pt>
                <c:pt idx="171">
                  <c:v>10.71</c:v>
                </c:pt>
                <c:pt idx="172">
                  <c:v>10.48</c:v>
                </c:pt>
                <c:pt idx="173">
                  <c:v>10.3</c:v>
                </c:pt>
                <c:pt idx="174">
                  <c:v>10.49</c:v>
                </c:pt>
                <c:pt idx="175">
                  <c:v>10.34</c:v>
                </c:pt>
                <c:pt idx="176">
                  <c:v>10.43</c:v>
                </c:pt>
                <c:pt idx="177">
                  <c:v>10.46</c:v>
                </c:pt>
                <c:pt idx="178">
                  <c:v>10.57</c:v>
                </c:pt>
                <c:pt idx="179">
                  <c:v>10.32</c:v>
                </c:pt>
                <c:pt idx="180">
                  <c:v>10.96</c:v>
                </c:pt>
                <c:pt idx="181">
                  <c:v>10.67</c:v>
                </c:pt>
                <c:pt idx="182">
                  <c:v>10.46</c:v>
                </c:pt>
                <c:pt idx="183">
                  <c:v>6.98</c:v>
                </c:pt>
                <c:pt idx="184">
                  <c:v>5.6199999999999966</c:v>
                </c:pt>
                <c:pt idx="185">
                  <c:v>8.61</c:v>
                </c:pt>
                <c:pt idx="186">
                  <c:v>8.42</c:v>
                </c:pt>
                <c:pt idx="187">
                  <c:v>8.65</c:v>
                </c:pt>
                <c:pt idx="188">
                  <c:v>8.4700000000000006</c:v>
                </c:pt>
                <c:pt idx="189">
                  <c:v>8.16</c:v>
                </c:pt>
                <c:pt idx="190">
                  <c:v>8.24</c:v>
                </c:pt>
                <c:pt idx="191">
                  <c:v>8.2000000000000011</c:v>
                </c:pt>
                <c:pt idx="192">
                  <c:v>8.2200000000000006</c:v>
                </c:pt>
                <c:pt idx="193">
                  <c:v>8.1300000000000008</c:v>
                </c:pt>
                <c:pt idx="194">
                  <c:v>7.17</c:v>
                </c:pt>
                <c:pt idx="195">
                  <c:v>7.14</c:v>
                </c:pt>
                <c:pt idx="196">
                  <c:v>7.28</c:v>
                </c:pt>
                <c:pt idx="197">
                  <c:v>7.33</c:v>
                </c:pt>
                <c:pt idx="198">
                  <c:v>7.3599999999999985</c:v>
                </c:pt>
                <c:pt idx="199">
                  <c:v>7.3599999999999985</c:v>
                </c:pt>
                <c:pt idx="200">
                  <c:v>5.4300000000000024</c:v>
                </c:pt>
                <c:pt idx="201">
                  <c:v>7.2700000000000014</c:v>
                </c:pt>
                <c:pt idx="202">
                  <c:v>7.21</c:v>
                </c:pt>
                <c:pt idx="203">
                  <c:v>4.49</c:v>
                </c:pt>
                <c:pt idx="204">
                  <c:v>4.37</c:v>
                </c:pt>
                <c:pt idx="205">
                  <c:v>4.5</c:v>
                </c:pt>
                <c:pt idx="206">
                  <c:v>4.4800000000000004</c:v>
                </c:pt>
                <c:pt idx="207">
                  <c:v>4.4000000000000004</c:v>
                </c:pt>
                <c:pt idx="208">
                  <c:v>4.3899999999999997</c:v>
                </c:pt>
                <c:pt idx="209">
                  <c:v>4.3899999999999997</c:v>
                </c:pt>
                <c:pt idx="210">
                  <c:v>4.57</c:v>
                </c:pt>
                <c:pt idx="211">
                  <c:v>4.4300000000000024</c:v>
                </c:pt>
                <c:pt idx="212">
                  <c:v>4.4700000000000024</c:v>
                </c:pt>
                <c:pt idx="213">
                  <c:v>4.38</c:v>
                </c:pt>
                <c:pt idx="214">
                  <c:v>5.05</c:v>
                </c:pt>
                <c:pt idx="215">
                  <c:v>4.74</c:v>
                </c:pt>
                <c:pt idx="216">
                  <c:v>4.5199999999999996</c:v>
                </c:pt>
                <c:pt idx="217">
                  <c:v>4.46</c:v>
                </c:pt>
                <c:pt idx="218">
                  <c:v>4.5999999999999996</c:v>
                </c:pt>
                <c:pt idx="219">
                  <c:v>4.5</c:v>
                </c:pt>
                <c:pt idx="220">
                  <c:v>4.4300000000000024</c:v>
                </c:pt>
                <c:pt idx="221">
                  <c:v>4.54</c:v>
                </c:pt>
                <c:pt idx="222">
                  <c:v>4.49</c:v>
                </c:pt>
                <c:pt idx="223">
                  <c:v>4.5</c:v>
                </c:pt>
                <c:pt idx="224">
                  <c:v>4.7</c:v>
                </c:pt>
                <c:pt idx="225">
                  <c:v>4.3899999999999997</c:v>
                </c:pt>
                <c:pt idx="226">
                  <c:v>4.4300000000000024</c:v>
                </c:pt>
                <c:pt idx="227">
                  <c:v>4.4000000000000004</c:v>
                </c:pt>
                <c:pt idx="228">
                  <c:v>1.83</c:v>
                </c:pt>
                <c:pt idx="229">
                  <c:v>1.7500000000000016</c:v>
                </c:pt>
                <c:pt idx="230">
                  <c:v>1.7800000000000018</c:v>
                </c:pt>
                <c:pt idx="231">
                  <c:v>1.8900000000000001</c:v>
                </c:pt>
                <c:pt idx="232">
                  <c:v>1.7400000000000015</c:v>
                </c:pt>
                <c:pt idx="233">
                  <c:v>1.7800000000000018</c:v>
                </c:pt>
                <c:pt idx="234">
                  <c:v>1.7600000000000016</c:v>
                </c:pt>
                <c:pt idx="235">
                  <c:v>1.7500000000000016</c:v>
                </c:pt>
                <c:pt idx="236">
                  <c:v>1.7600000000000016</c:v>
                </c:pt>
                <c:pt idx="237">
                  <c:v>1.82</c:v>
                </c:pt>
                <c:pt idx="238">
                  <c:v>1.7500000000000016</c:v>
                </c:pt>
                <c:pt idx="239">
                  <c:v>1.7300000000000015</c:v>
                </c:pt>
                <c:pt idx="240">
                  <c:v>1.83</c:v>
                </c:pt>
                <c:pt idx="241">
                  <c:v>1.7800000000000018</c:v>
                </c:pt>
                <c:pt idx="242">
                  <c:v>1.7300000000000015</c:v>
                </c:pt>
                <c:pt idx="243">
                  <c:v>1.7600000000000016</c:v>
                </c:pt>
                <c:pt idx="244">
                  <c:v>2.14</c:v>
                </c:pt>
                <c:pt idx="245">
                  <c:v>1.7800000000000018</c:v>
                </c:pt>
                <c:pt idx="246">
                  <c:v>1.7800000000000018</c:v>
                </c:pt>
                <c:pt idx="247">
                  <c:v>1.7300000000000015</c:v>
                </c:pt>
                <c:pt idx="248">
                  <c:v>1.7900000000000018</c:v>
                </c:pt>
                <c:pt idx="249">
                  <c:v>1.7400000000000015</c:v>
                </c:pt>
                <c:pt idx="250">
                  <c:v>2.42</c:v>
                </c:pt>
                <c:pt idx="251">
                  <c:v>1.7400000000000015</c:v>
                </c:pt>
                <c:pt idx="252">
                  <c:v>1.7900000000000018</c:v>
                </c:pt>
                <c:pt idx="253">
                  <c:v>1.8</c:v>
                </c:pt>
                <c:pt idx="254">
                  <c:v>1.8</c:v>
                </c:pt>
                <c:pt idx="255">
                  <c:v>1.8</c:v>
                </c:pt>
                <c:pt idx="256">
                  <c:v>1.7500000000000016</c:v>
                </c:pt>
                <c:pt idx="257">
                  <c:v>1.7900000000000018</c:v>
                </c:pt>
                <c:pt idx="258">
                  <c:v>1.7600000000000016</c:v>
                </c:pt>
                <c:pt idx="259">
                  <c:v>1.7700000000000018</c:v>
                </c:pt>
                <c:pt idx="260">
                  <c:v>1.7400000000000015</c:v>
                </c:pt>
                <c:pt idx="261">
                  <c:v>1.81</c:v>
                </c:pt>
                <c:pt idx="262">
                  <c:v>1.83</c:v>
                </c:pt>
                <c:pt idx="263">
                  <c:v>1.83</c:v>
                </c:pt>
                <c:pt idx="264">
                  <c:v>1.7600000000000016</c:v>
                </c:pt>
                <c:pt idx="265">
                  <c:v>2.17</c:v>
                </c:pt>
                <c:pt idx="266">
                  <c:v>1.81</c:v>
                </c:pt>
                <c:pt idx="267">
                  <c:v>1.7700000000000018</c:v>
                </c:pt>
                <c:pt idx="268">
                  <c:v>1.86</c:v>
                </c:pt>
                <c:pt idx="269">
                  <c:v>1.6800000000000053</c:v>
                </c:pt>
                <c:pt idx="270">
                  <c:v>1.7300000000000015</c:v>
                </c:pt>
                <c:pt idx="271">
                  <c:v>1.6900000000000053</c:v>
                </c:pt>
                <c:pt idx="272">
                  <c:v>1.7300000000000015</c:v>
                </c:pt>
                <c:pt idx="273">
                  <c:v>1.7300000000000015</c:v>
                </c:pt>
                <c:pt idx="274">
                  <c:v>1.7000000000000015</c:v>
                </c:pt>
                <c:pt idx="275">
                  <c:v>1.7000000000000015</c:v>
                </c:pt>
                <c:pt idx="276">
                  <c:v>1.7100000000000015</c:v>
                </c:pt>
                <c:pt idx="277">
                  <c:v>1.7400000000000015</c:v>
                </c:pt>
                <c:pt idx="278">
                  <c:v>1.6800000000000053</c:v>
                </c:pt>
                <c:pt idx="279">
                  <c:v>1.87</c:v>
                </c:pt>
                <c:pt idx="280">
                  <c:v>1.7500000000000016</c:v>
                </c:pt>
                <c:pt idx="281">
                  <c:v>1.7200000000000015</c:v>
                </c:pt>
                <c:pt idx="282">
                  <c:v>1.7500000000000016</c:v>
                </c:pt>
                <c:pt idx="283">
                  <c:v>1.7500000000000016</c:v>
                </c:pt>
                <c:pt idx="284">
                  <c:v>1.6500000000000001</c:v>
                </c:pt>
                <c:pt idx="285">
                  <c:v>1.6700000000000021</c:v>
                </c:pt>
                <c:pt idx="286">
                  <c:v>1.7100000000000015</c:v>
                </c:pt>
                <c:pt idx="287">
                  <c:v>3.38</c:v>
                </c:pt>
                <c:pt idx="288">
                  <c:v>3.34</c:v>
                </c:pt>
                <c:pt idx="289">
                  <c:v>1.6900000000000053</c:v>
                </c:pt>
                <c:pt idx="290">
                  <c:v>1.6800000000000053</c:v>
                </c:pt>
                <c:pt idx="291">
                  <c:v>1.7000000000000015</c:v>
                </c:pt>
                <c:pt idx="292">
                  <c:v>1.6500000000000001</c:v>
                </c:pt>
                <c:pt idx="293">
                  <c:v>1.6300000000000001</c:v>
                </c:pt>
                <c:pt idx="294">
                  <c:v>1.6800000000000053</c:v>
                </c:pt>
                <c:pt idx="295">
                  <c:v>1.6400000000000001</c:v>
                </c:pt>
                <c:pt idx="296">
                  <c:v>1.6600000000000001</c:v>
                </c:pt>
                <c:pt idx="297">
                  <c:v>1.7800000000000018</c:v>
                </c:pt>
                <c:pt idx="298">
                  <c:v>1.7100000000000015</c:v>
                </c:pt>
                <c:pt idx="299">
                  <c:v>1.7800000000000018</c:v>
                </c:pt>
                <c:pt idx="300">
                  <c:v>1.6800000000000053</c:v>
                </c:pt>
                <c:pt idx="301">
                  <c:v>1.82</c:v>
                </c:pt>
                <c:pt idx="302">
                  <c:v>1.6700000000000021</c:v>
                </c:pt>
                <c:pt idx="303">
                  <c:v>1.6900000000000053</c:v>
                </c:pt>
                <c:pt idx="304">
                  <c:v>1.7700000000000018</c:v>
                </c:pt>
                <c:pt idx="305">
                  <c:v>1.7300000000000015</c:v>
                </c:pt>
                <c:pt idx="306">
                  <c:v>1.7100000000000015</c:v>
                </c:pt>
                <c:pt idx="307">
                  <c:v>1.7300000000000015</c:v>
                </c:pt>
                <c:pt idx="308">
                  <c:v>1.81</c:v>
                </c:pt>
                <c:pt idx="309">
                  <c:v>1.7200000000000015</c:v>
                </c:pt>
                <c:pt idx="310">
                  <c:v>1.6800000000000053</c:v>
                </c:pt>
              </c:numCache>
            </c:numRef>
          </c:val>
          <c:smooth val="0"/>
        </c:ser>
        <c:ser>
          <c:idx val="12"/>
          <c:order val="10"/>
          <c:marker>
            <c:symbol val="none"/>
          </c:marker>
          <c:dPt>
            <c:idx val="200"/>
            <c:marker>
              <c:symbol val="picture"/>
              <c:spPr>
                <a:ln w="9525">
                  <a:noFill/>
                </a:ln>
              </c:spPr>
            </c:marker>
            <c:bubble3D val="0"/>
          </c:dPt>
          <c:val>
            <c:numRef>
              <c:f>Sheet1!$P$100:$P$410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13.82</c:v>
                </c:pt>
                <c:pt idx="118">
                  <c:v>13.78</c:v>
                </c:pt>
                <c:pt idx="119">
                  <c:v>14.25</c:v>
                </c:pt>
                <c:pt idx="120">
                  <c:v>14.27</c:v>
                </c:pt>
                <c:pt idx="121">
                  <c:v>14.54</c:v>
                </c:pt>
                <c:pt idx="122">
                  <c:v>15.03</c:v>
                </c:pt>
                <c:pt idx="123">
                  <c:v>14.83</c:v>
                </c:pt>
                <c:pt idx="124">
                  <c:v>14.76</c:v>
                </c:pt>
                <c:pt idx="125">
                  <c:v>14.06</c:v>
                </c:pt>
                <c:pt idx="126">
                  <c:v>14.42</c:v>
                </c:pt>
                <c:pt idx="127">
                  <c:v>14.04</c:v>
                </c:pt>
                <c:pt idx="128">
                  <c:v>14.42</c:v>
                </c:pt>
                <c:pt idx="129">
                  <c:v>14.360000000000024</c:v>
                </c:pt>
                <c:pt idx="130">
                  <c:v>14.71</c:v>
                </c:pt>
                <c:pt idx="131">
                  <c:v>14.47</c:v>
                </c:pt>
                <c:pt idx="132">
                  <c:v>14.350000000000026</c:v>
                </c:pt>
                <c:pt idx="133">
                  <c:v>14.44</c:v>
                </c:pt>
                <c:pt idx="134">
                  <c:v>13.84</c:v>
                </c:pt>
                <c:pt idx="135">
                  <c:v>13.61</c:v>
                </c:pt>
                <c:pt idx="136">
                  <c:v>13.950000000000006</c:v>
                </c:pt>
                <c:pt idx="137">
                  <c:v>12.96</c:v>
                </c:pt>
                <c:pt idx="138">
                  <c:v>14.47</c:v>
                </c:pt>
                <c:pt idx="139">
                  <c:v>14.28</c:v>
                </c:pt>
                <c:pt idx="140">
                  <c:v>14.53</c:v>
                </c:pt>
                <c:pt idx="141">
                  <c:v>14.56</c:v>
                </c:pt>
                <c:pt idx="142">
                  <c:v>15.19</c:v>
                </c:pt>
                <c:pt idx="143">
                  <c:v>14.91</c:v>
                </c:pt>
                <c:pt idx="144">
                  <c:v>14.89</c:v>
                </c:pt>
                <c:pt idx="145">
                  <c:v>15.03</c:v>
                </c:pt>
                <c:pt idx="146">
                  <c:v>14.97</c:v>
                </c:pt>
                <c:pt idx="147">
                  <c:v>14.51</c:v>
                </c:pt>
                <c:pt idx="148">
                  <c:v>14.62</c:v>
                </c:pt>
                <c:pt idx="149">
                  <c:v>14.53</c:v>
                </c:pt>
                <c:pt idx="150">
                  <c:v>14.77</c:v>
                </c:pt>
                <c:pt idx="151">
                  <c:v>14.84</c:v>
                </c:pt>
                <c:pt idx="152">
                  <c:v>14.73</c:v>
                </c:pt>
                <c:pt idx="153">
                  <c:v>14.370000000000006</c:v>
                </c:pt>
                <c:pt idx="154">
                  <c:v>14.53</c:v>
                </c:pt>
                <c:pt idx="155">
                  <c:v>14.39</c:v>
                </c:pt>
                <c:pt idx="156">
                  <c:v>14.74</c:v>
                </c:pt>
                <c:pt idx="157">
                  <c:v>14.74</c:v>
                </c:pt>
                <c:pt idx="158">
                  <c:v>14.7</c:v>
                </c:pt>
                <c:pt idx="159">
                  <c:v>14.78</c:v>
                </c:pt>
                <c:pt idx="160">
                  <c:v>14.53</c:v>
                </c:pt>
                <c:pt idx="161">
                  <c:v>14.49</c:v>
                </c:pt>
                <c:pt idx="162">
                  <c:v>14.53</c:v>
                </c:pt>
                <c:pt idx="163">
                  <c:v>14.82</c:v>
                </c:pt>
                <c:pt idx="164">
                  <c:v>14.69</c:v>
                </c:pt>
                <c:pt idx="165">
                  <c:v>17.779999999999987</c:v>
                </c:pt>
                <c:pt idx="166">
                  <c:v>16.91</c:v>
                </c:pt>
                <c:pt idx="167">
                  <c:v>17.43</c:v>
                </c:pt>
                <c:pt idx="168">
                  <c:v>18.760000000000002</c:v>
                </c:pt>
                <c:pt idx="169">
                  <c:v>17.22</c:v>
                </c:pt>
                <c:pt idx="170">
                  <c:v>17.149999999999999</c:v>
                </c:pt>
                <c:pt idx="171">
                  <c:v>17.43</c:v>
                </c:pt>
                <c:pt idx="172">
                  <c:v>17.559999999999999</c:v>
                </c:pt>
                <c:pt idx="173">
                  <c:v>16.979999999999986</c:v>
                </c:pt>
                <c:pt idx="174">
                  <c:v>17.399999999999999</c:v>
                </c:pt>
                <c:pt idx="175">
                  <c:v>17.170000000000005</c:v>
                </c:pt>
                <c:pt idx="176">
                  <c:v>17.54</c:v>
                </c:pt>
                <c:pt idx="177">
                  <c:v>17.739999999999988</c:v>
                </c:pt>
                <c:pt idx="178">
                  <c:v>17.23</c:v>
                </c:pt>
                <c:pt idx="179">
                  <c:v>17.690000000000001</c:v>
                </c:pt>
                <c:pt idx="180">
                  <c:v>18.309999999999999</c:v>
                </c:pt>
                <c:pt idx="181">
                  <c:v>17.459999999999987</c:v>
                </c:pt>
                <c:pt idx="182">
                  <c:v>17.43</c:v>
                </c:pt>
                <c:pt idx="183">
                  <c:v>17.32</c:v>
                </c:pt>
                <c:pt idx="184">
                  <c:v>18.399999999999999</c:v>
                </c:pt>
                <c:pt idx="185">
                  <c:v>17.630000000000031</c:v>
                </c:pt>
                <c:pt idx="186">
                  <c:v>16.59</c:v>
                </c:pt>
                <c:pt idx="187">
                  <c:v>17.21</c:v>
                </c:pt>
                <c:pt idx="188">
                  <c:v>17.53</c:v>
                </c:pt>
                <c:pt idx="189">
                  <c:v>17.23</c:v>
                </c:pt>
                <c:pt idx="190">
                  <c:v>16.600000000000001</c:v>
                </c:pt>
                <c:pt idx="191">
                  <c:v>17.18</c:v>
                </c:pt>
                <c:pt idx="192">
                  <c:v>16.559999999999999</c:v>
                </c:pt>
                <c:pt idx="193">
                  <c:v>16.97</c:v>
                </c:pt>
                <c:pt idx="194">
                  <c:v>17.03</c:v>
                </c:pt>
                <c:pt idx="195">
                  <c:v>16.73</c:v>
                </c:pt>
                <c:pt idx="196">
                  <c:v>17.18</c:v>
                </c:pt>
                <c:pt idx="197">
                  <c:v>17.27</c:v>
                </c:pt>
                <c:pt idx="198">
                  <c:v>17.09</c:v>
                </c:pt>
                <c:pt idx="199">
                  <c:v>17.23</c:v>
                </c:pt>
                <c:pt idx="200">
                  <c:v>31.67</c:v>
                </c:pt>
                <c:pt idx="201">
                  <c:v>22.5</c:v>
                </c:pt>
                <c:pt idx="202">
                  <c:v>22.59</c:v>
                </c:pt>
                <c:pt idx="203">
                  <c:v>23.21</c:v>
                </c:pt>
                <c:pt idx="204">
                  <c:v>22.82</c:v>
                </c:pt>
                <c:pt idx="205">
                  <c:v>23.54</c:v>
                </c:pt>
                <c:pt idx="206">
                  <c:v>22.979999999999986</c:v>
                </c:pt>
                <c:pt idx="207">
                  <c:v>22.54</c:v>
                </c:pt>
                <c:pt idx="208">
                  <c:v>22.979999999999986</c:v>
                </c:pt>
                <c:pt idx="209">
                  <c:v>22.49</c:v>
                </c:pt>
                <c:pt idx="210">
                  <c:v>23.35</c:v>
                </c:pt>
                <c:pt idx="211">
                  <c:v>22.54</c:v>
                </c:pt>
                <c:pt idx="212">
                  <c:v>22.939999999999987</c:v>
                </c:pt>
                <c:pt idx="213">
                  <c:v>22.85</c:v>
                </c:pt>
                <c:pt idx="214">
                  <c:v>22.86</c:v>
                </c:pt>
                <c:pt idx="215">
                  <c:v>23.330000000000005</c:v>
                </c:pt>
                <c:pt idx="216">
                  <c:v>24.310000000000031</c:v>
                </c:pt>
                <c:pt idx="217">
                  <c:v>23.919999999999987</c:v>
                </c:pt>
                <c:pt idx="218">
                  <c:v>23.17</c:v>
                </c:pt>
                <c:pt idx="219">
                  <c:v>23.150000000000031</c:v>
                </c:pt>
                <c:pt idx="220">
                  <c:v>22.919999999999987</c:v>
                </c:pt>
                <c:pt idx="221">
                  <c:v>24.35</c:v>
                </c:pt>
                <c:pt idx="222">
                  <c:v>23.24</c:v>
                </c:pt>
                <c:pt idx="223">
                  <c:v>23.62</c:v>
                </c:pt>
                <c:pt idx="224">
                  <c:v>26.35</c:v>
                </c:pt>
                <c:pt idx="225">
                  <c:v>22.7</c:v>
                </c:pt>
                <c:pt idx="226">
                  <c:v>25.4</c:v>
                </c:pt>
                <c:pt idx="227">
                  <c:v>23.09</c:v>
                </c:pt>
                <c:pt idx="228">
                  <c:v>9.76</c:v>
                </c:pt>
                <c:pt idx="229">
                  <c:v>10.18</c:v>
                </c:pt>
                <c:pt idx="230">
                  <c:v>10.14</c:v>
                </c:pt>
                <c:pt idx="231">
                  <c:v>9.75</c:v>
                </c:pt>
                <c:pt idx="232">
                  <c:v>9.8500000000000068</c:v>
                </c:pt>
                <c:pt idx="233">
                  <c:v>9.7900000000000009</c:v>
                </c:pt>
                <c:pt idx="234">
                  <c:v>9.7900000000000009</c:v>
                </c:pt>
                <c:pt idx="235">
                  <c:v>9.7200000000000006</c:v>
                </c:pt>
                <c:pt idx="236">
                  <c:v>10.09</c:v>
                </c:pt>
                <c:pt idx="237">
                  <c:v>9.92</c:v>
                </c:pt>
                <c:pt idx="238">
                  <c:v>10.030000000000001</c:v>
                </c:pt>
                <c:pt idx="239">
                  <c:v>9.8500000000000068</c:v>
                </c:pt>
                <c:pt idx="240">
                  <c:v>9.8700000000000028</c:v>
                </c:pt>
                <c:pt idx="241">
                  <c:v>9.8500000000000068</c:v>
                </c:pt>
                <c:pt idx="242">
                  <c:v>10.15</c:v>
                </c:pt>
                <c:pt idx="243">
                  <c:v>9.92</c:v>
                </c:pt>
                <c:pt idx="244">
                  <c:v>9.8000000000000007</c:v>
                </c:pt>
                <c:pt idx="245">
                  <c:v>10.24</c:v>
                </c:pt>
                <c:pt idx="246">
                  <c:v>9.91</c:v>
                </c:pt>
                <c:pt idx="247">
                  <c:v>10.11</c:v>
                </c:pt>
                <c:pt idx="248">
                  <c:v>9.8000000000000007</c:v>
                </c:pt>
                <c:pt idx="249">
                  <c:v>10.050000000000002</c:v>
                </c:pt>
                <c:pt idx="250">
                  <c:v>11.7</c:v>
                </c:pt>
                <c:pt idx="251">
                  <c:v>9.8500000000000068</c:v>
                </c:pt>
                <c:pt idx="252">
                  <c:v>9.98</c:v>
                </c:pt>
                <c:pt idx="253">
                  <c:v>9.94</c:v>
                </c:pt>
                <c:pt idx="254">
                  <c:v>10.26</c:v>
                </c:pt>
                <c:pt idx="255">
                  <c:v>10.15</c:v>
                </c:pt>
                <c:pt idx="256">
                  <c:v>10.17</c:v>
                </c:pt>
                <c:pt idx="257">
                  <c:v>9.67</c:v>
                </c:pt>
                <c:pt idx="258">
                  <c:v>9.65</c:v>
                </c:pt>
                <c:pt idx="259">
                  <c:v>9.56</c:v>
                </c:pt>
                <c:pt idx="260">
                  <c:v>9.5300000000000011</c:v>
                </c:pt>
                <c:pt idx="261">
                  <c:v>9.92</c:v>
                </c:pt>
                <c:pt idx="262">
                  <c:v>9.66</c:v>
                </c:pt>
                <c:pt idx="263">
                  <c:v>9.68</c:v>
                </c:pt>
                <c:pt idx="264">
                  <c:v>10.25</c:v>
                </c:pt>
                <c:pt idx="265">
                  <c:v>9.8700000000000028</c:v>
                </c:pt>
                <c:pt idx="266">
                  <c:v>10.11</c:v>
                </c:pt>
                <c:pt idx="267">
                  <c:v>9.82</c:v>
                </c:pt>
                <c:pt idx="268">
                  <c:v>10.24</c:v>
                </c:pt>
                <c:pt idx="269">
                  <c:v>9.7900000000000009</c:v>
                </c:pt>
                <c:pt idx="270">
                  <c:v>9.4700000000000006</c:v>
                </c:pt>
                <c:pt idx="271">
                  <c:v>9.43</c:v>
                </c:pt>
                <c:pt idx="272">
                  <c:v>9.69</c:v>
                </c:pt>
                <c:pt idx="273">
                  <c:v>9.6300000000000008</c:v>
                </c:pt>
                <c:pt idx="274">
                  <c:v>9.4500000000000028</c:v>
                </c:pt>
                <c:pt idx="275">
                  <c:v>9.49</c:v>
                </c:pt>
                <c:pt idx="276">
                  <c:v>9.74</c:v>
                </c:pt>
                <c:pt idx="277">
                  <c:v>9.8800000000000008</c:v>
                </c:pt>
                <c:pt idx="278">
                  <c:v>8.8800000000000008</c:v>
                </c:pt>
                <c:pt idx="279">
                  <c:v>8.7900000000000009</c:v>
                </c:pt>
                <c:pt idx="280">
                  <c:v>9.2100000000000009</c:v>
                </c:pt>
                <c:pt idx="281">
                  <c:v>8.89</c:v>
                </c:pt>
                <c:pt idx="282">
                  <c:v>9.2800000000000011</c:v>
                </c:pt>
                <c:pt idx="283">
                  <c:v>9.2200000000000006</c:v>
                </c:pt>
                <c:pt idx="284">
                  <c:v>8.4500000000000028</c:v>
                </c:pt>
                <c:pt idx="285">
                  <c:v>8.5300000000000011</c:v>
                </c:pt>
                <c:pt idx="286">
                  <c:v>8.4700000000000006</c:v>
                </c:pt>
                <c:pt idx="287">
                  <c:v>31.57</c:v>
                </c:pt>
                <c:pt idx="288">
                  <c:v>31.62</c:v>
                </c:pt>
                <c:pt idx="289">
                  <c:v>8.67</c:v>
                </c:pt>
                <c:pt idx="290">
                  <c:v>8.57</c:v>
                </c:pt>
                <c:pt idx="291">
                  <c:v>8.83</c:v>
                </c:pt>
                <c:pt idx="292">
                  <c:v>8.92</c:v>
                </c:pt>
                <c:pt idx="293">
                  <c:v>8.7200000000000006</c:v>
                </c:pt>
                <c:pt idx="294">
                  <c:v>7.73</c:v>
                </c:pt>
                <c:pt idx="295">
                  <c:v>7.49</c:v>
                </c:pt>
                <c:pt idx="296">
                  <c:v>8.41</c:v>
                </c:pt>
                <c:pt idx="297">
                  <c:v>7.74</c:v>
                </c:pt>
                <c:pt idx="298">
                  <c:v>8.0300000000000011</c:v>
                </c:pt>
                <c:pt idx="299">
                  <c:v>7.79</c:v>
                </c:pt>
                <c:pt idx="300">
                  <c:v>7.87</c:v>
                </c:pt>
                <c:pt idx="301">
                  <c:v>7.6899999999999995</c:v>
                </c:pt>
                <c:pt idx="302">
                  <c:v>7.71</c:v>
                </c:pt>
                <c:pt idx="303">
                  <c:v>7.7700000000000014</c:v>
                </c:pt>
                <c:pt idx="304">
                  <c:v>7.6899999999999995</c:v>
                </c:pt>
                <c:pt idx="305">
                  <c:v>7.95</c:v>
                </c:pt>
                <c:pt idx="306">
                  <c:v>8.1300000000000008</c:v>
                </c:pt>
                <c:pt idx="307">
                  <c:v>8.3600000000000048</c:v>
                </c:pt>
                <c:pt idx="308">
                  <c:v>7.88</c:v>
                </c:pt>
                <c:pt idx="309">
                  <c:v>7.76</c:v>
                </c:pt>
                <c:pt idx="310">
                  <c:v>8.0400000000000009</c:v>
                </c:pt>
              </c:numCache>
            </c:numRef>
          </c:val>
          <c:smooth val="0"/>
        </c:ser>
        <c:ser>
          <c:idx val="13"/>
          <c:order val="11"/>
          <c:marker>
            <c:symbol val="picture"/>
            <c:spPr>
              <a:ln w="9525">
                <a:noFill/>
              </a:ln>
            </c:spPr>
          </c:marker>
          <c:val>
            <c:numRef>
              <c:f>Sheet1!$Q$100:$Q$410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74.42</c:v>
                </c:pt>
                <c:pt idx="191">
                  <c:v>74.02</c:v>
                </c:pt>
                <c:pt idx="192">
                  <c:v>74.11</c:v>
                </c:pt>
                <c:pt idx="193">
                  <c:v>73.7</c:v>
                </c:pt>
                <c:pt idx="194">
                  <c:v>104.45</c:v>
                </c:pt>
                <c:pt idx="195">
                  <c:v>105.02</c:v>
                </c:pt>
                <c:pt idx="196">
                  <c:v>105.21000000000002</c:v>
                </c:pt>
                <c:pt idx="197">
                  <c:v>107.63</c:v>
                </c:pt>
                <c:pt idx="198">
                  <c:v>105.1</c:v>
                </c:pt>
                <c:pt idx="199">
                  <c:v>105.01</c:v>
                </c:pt>
                <c:pt idx="200">
                  <c:v>123.51</c:v>
                </c:pt>
                <c:pt idx="201">
                  <c:v>200.14</c:v>
                </c:pt>
                <c:pt idx="202">
                  <c:v>200.68</c:v>
                </c:pt>
                <c:pt idx="203">
                  <c:v>80.16</c:v>
                </c:pt>
                <c:pt idx="204">
                  <c:v>80.459999999999994</c:v>
                </c:pt>
                <c:pt idx="205">
                  <c:v>79.98</c:v>
                </c:pt>
                <c:pt idx="206">
                  <c:v>80.16</c:v>
                </c:pt>
                <c:pt idx="207">
                  <c:v>80.540000000000006</c:v>
                </c:pt>
                <c:pt idx="208">
                  <c:v>79.989999999999995</c:v>
                </c:pt>
                <c:pt idx="209">
                  <c:v>80.5</c:v>
                </c:pt>
                <c:pt idx="210">
                  <c:v>79.95</c:v>
                </c:pt>
                <c:pt idx="211">
                  <c:v>80.239999999999995</c:v>
                </c:pt>
                <c:pt idx="212">
                  <c:v>80.64</c:v>
                </c:pt>
                <c:pt idx="213">
                  <c:v>79.910000000000025</c:v>
                </c:pt>
                <c:pt idx="214">
                  <c:v>81.669999999999987</c:v>
                </c:pt>
                <c:pt idx="215">
                  <c:v>81.83</c:v>
                </c:pt>
                <c:pt idx="216">
                  <c:v>80.489999999999995</c:v>
                </c:pt>
                <c:pt idx="217">
                  <c:v>81.540000000000006</c:v>
                </c:pt>
                <c:pt idx="218">
                  <c:v>81.540000000000006</c:v>
                </c:pt>
                <c:pt idx="219">
                  <c:v>80.34</c:v>
                </c:pt>
                <c:pt idx="220">
                  <c:v>80.440000000000026</c:v>
                </c:pt>
                <c:pt idx="221">
                  <c:v>92.54</c:v>
                </c:pt>
                <c:pt idx="222">
                  <c:v>79.989999999999995</c:v>
                </c:pt>
                <c:pt idx="223">
                  <c:v>79.8</c:v>
                </c:pt>
                <c:pt idx="224">
                  <c:v>86.88</c:v>
                </c:pt>
                <c:pt idx="225">
                  <c:v>79.89</c:v>
                </c:pt>
                <c:pt idx="226">
                  <c:v>79.83</c:v>
                </c:pt>
                <c:pt idx="227">
                  <c:v>80.319999999999993</c:v>
                </c:pt>
                <c:pt idx="228">
                  <c:v>13.8</c:v>
                </c:pt>
                <c:pt idx="229">
                  <c:v>13.49</c:v>
                </c:pt>
                <c:pt idx="230">
                  <c:v>13.62</c:v>
                </c:pt>
                <c:pt idx="231">
                  <c:v>13.67</c:v>
                </c:pt>
                <c:pt idx="232">
                  <c:v>13.73</c:v>
                </c:pt>
                <c:pt idx="233">
                  <c:v>13.84</c:v>
                </c:pt>
                <c:pt idx="234">
                  <c:v>13.84</c:v>
                </c:pt>
                <c:pt idx="235">
                  <c:v>13.9</c:v>
                </c:pt>
                <c:pt idx="236">
                  <c:v>13.66</c:v>
                </c:pt>
                <c:pt idx="237">
                  <c:v>13.66</c:v>
                </c:pt>
                <c:pt idx="238">
                  <c:v>13.77</c:v>
                </c:pt>
                <c:pt idx="239">
                  <c:v>13.66</c:v>
                </c:pt>
                <c:pt idx="240">
                  <c:v>13.69</c:v>
                </c:pt>
                <c:pt idx="241">
                  <c:v>13.69</c:v>
                </c:pt>
                <c:pt idx="242">
                  <c:v>13.62</c:v>
                </c:pt>
                <c:pt idx="243">
                  <c:v>13.62</c:v>
                </c:pt>
                <c:pt idx="244">
                  <c:v>13.64</c:v>
                </c:pt>
                <c:pt idx="245">
                  <c:v>13.43</c:v>
                </c:pt>
                <c:pt idx="246">
                  <c:v>13.7</c:v>
                </c:pt>
                <c:pt idx="247">
                  <c:v>13.6</c:v>
                </c:pt>
                <c:pt idx="248">
                  <c:v>13.57</c:v>
                </c:pt>
                <c:pt idx="249">
                  <c:v>13.53</c:v>
                </c:pt>
                <c:pt idx="250">
                  <c:v>16.43</c:v>
                </c:pt>
                <c:pt idx="251">
                  <c:v>13.68</c:v>
                </c:pt>
                <c:pt idx="252">
                  <c:v>13.850000000000026</c:v>
                </c:pt>
                <c:pt idx="253">
                  <c:v>13.82</c:v>
                </c:pt>
                <c:pt idx="254">
                  <c:v>13.61</c:v>
                </c:pt>
                <c:pt idx="255">
                  <c:v>13.58</c:v>
                </c:pt>
                <c:pt idx="256">
                  <c:v>13.6</c:v>
                </c:pt>
                <c:pt idx="257">
                  <c:v>13.46</c:v>
                </c:pt>
                <c:pt idx="258">
                  <c:v>13.56</c:v>
                </c:pt>
                <c:pt idx="259">
                  <c:v>13.82</c:v>
                </c:pt>
                <c:pt idx="260">
                  <c:v>13.52</c:v>
                </c:pt>
                <c:pt idx="261">
                  <c:v>13.55</c:v>
                </c:pt>
                <c:pt idx="262">
                  <c:v>13.72</c:v>
                </c:pt>
                <c:pt idx="263">
                  <c:v>14.19</c:v>
                </c:pt>
                <c:pt idx="264">
                  <c:v>13.62</c:v>
                </c:pt>
                <c:pt idx="265">
                  <c:v>13.75</c:v>
                </c:pt>
                <c:pt idx="266">
                  <c:v>13.71</c:v>
                </c:pt>
                <c:pt idx="267">
                  <c:v>13.870000000000006</c:v>
                </c:pt>
                <c:pt idx="268">
                  <c:v>13.9</c:v>
                </c:pt>
                <c:pt idx="269">
                  <c:v>13.3</c:v>
                </c:pt>
                <c:pt idx="270">
                  <c:v>13.34</c:v>
                </c:pt>
                <c:pt idx="271">
                  <c:v>13.39</c:v>
                </c:pt>
                <c:pt idx="272">
                  <c:v>13.42</c:v>
                </c:pt>
                <c:pt idx="273">
                  <c:v>13.41</c:v>
                </c:pt>
                <c:pt idx="274">
                  <c:v>13.39</c:v>
                </c:pt>
                <c:pt idx="275">
                  <c:v>13.41</c:v>
                </c:pt>
                <c:pt idx="276">
                  <c:v>13.360000000000024</c:v>
                </c:pt>
                <c:pt idx="277">
                  <c:v>12.65</c:v>
                </c:pt>
                <c:pt idx="278">
                  <c:v>12.23</c:v>
                </c:pt>
                <c:pt idx="279">
                  <c:v>12.34</c:v>
                </c:pt>
                <c:pt idx="280">
                  <c:v>13.17</c:v>
                </c:pt>
                <c:pt idx="281">
                  <c:v>12.18</c:v>
                </c:pt>
                <c:pt idx="282">
                  <c:v>12.350000000000026</c:v>
                </c:pt>
                <c:pt idx="283">
                  <c:v>12.16</c:v>
                </c:pt>
                <c:pt idx="284">
                  <c:v>12.44</c:v>
                </c:pt>
                <c:pt idx="285">
                  <c:v>12.370000000000006</c:v>
                </c:pt>
                <c:pt idx="286">
                  <c:v>12.44</c:v>
                </c:pt>
                <c:pt idx="287">
                  <c:v>14.64</c:v>
                </c:pt>
                <c:pt idx="288">
                  <c:v>14.68</c:v>
                </c:pt>
                <c:pt idx="289">
                  <c:v>12.53</c:v>
                </c:pt>
                <c:pt idx="290">
                  <c:v>12.57</c:v>
                </c:pt>
                <c:pt idx="291">
                  <c:v>12.43</c:v>
                </c:pt>
                <c:pt idx="292">
                  <c:v>12.370000000000006</c:v>
                </c:pt>
                <c:pt idx="293">
                  <c:v>12.29</c:v>
                </c:pt>
                <c:pt idx="294">
                  <c:v>11.98</c:v>
                </c:pt>
                <c:pt idx="295">
                  <c:v>12.02</c:v>
                </c:pt>
                <c:pt idx="296">
                  <c:v>13.34</c:v>
                </c:pt>
                <c:pt idx="297">
                  <c:v>12.27</c:v>
                </c:pt>
                <c:pt idx="298">
                  <c:v>12.03</c:v>
                </c:pt>
                <c:pt idx="299">
                  <c:v>12.3</c:v>
                </c:pt>
                <c:pt idx="300">
                  <c:v>12.43</c:v>
                </c:pt>
                <c:pt idx="301">
                  <c:v>12.21</c:v>
                </c:pt>
                <c:pt idx="302">
                  <c:v>12.370000000000006</c:v>
                </c:pt>
                <c:pt idx="303">
                  <c:v>12.42</c:v>
                </c:pt>
                <c:pt idx="304">
                  <c:v>12.3</c:v>
                </c:pt>
                <c:pt idx="305">
                  <c:v>12.15</c:v>
                </c:pt>
                <c:pt idx="306">
                  <c:v>12.34</c:v>
                </c:pt>
                <c:pt idx="307">
                  <c:v>12.28</c:v>
                </c:pt>
                <c:pt idx="308">
                  <c:v>12.16</c:v>
                </c:pt>
                <c:pt idx="309">
                  <c:v>12.05</c:v>
                </c:pt>
                <c:pt idx="310">
                  <c:v>12.02</c:v>
                </c:pt>
              </c:numCache>
            </c:numRef>
          </c:val>
          <c:smooth val="0"/>
        </c:ser>
        <c:ser>
          <c:idx val="14"/>
          <c:order val="12"/>
          <c:marker>
            <c:symbol val="none"/>
          </c:marker>
          <c:val>
            <c:numRef>
              <c:f>Sheet1!$R$100:$R$410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146.36000000000001</c:v>
                </c:pt>
                <c:pt idx="52">
                  <c:v>147.01</c:v>
                </c:pt>
                <c:pt idx="53">
                  <c:v>145.16999999999999</c:v>
                </c:pt>
                <c:pt idx="54">
                  <c:v>145.10999999999999</c:v>
                </c:pt>
                <c:pt idx="55">
                  <c:v>144.60999999999999</c:v>
                </c:pt>
                <c:pt idx="56">
                  <c:v>144.29</c:v>
                </c:pt>
                <c:pt idx="57">
                  <c:v>147.66</c:v>
                </c:pt>
                <c:pt idx="58">
                  <c:v>144.75</c:v>
                </c:pt>
                <c:pt idx="59">
                  <c:v>145.78</c:v>
                </c:pt>
                <c:pt idx="60">
                  <c:v>148.28</c:v>
                </c:pt>
                <c:pt idx="61">
                  <c:v>144.72</c:v>
                </c:pt>
                <c:pt idx="62">
                  <c:v>144.41</c:v>
                </c:pt>
                <c:pt idx="63">
                  <c:v>136.38000000000068</c:v>
                </c:pt>
                <c:pt idx="64">
                  <c:v>136.04</c:v>
                </c:pt>
                <c:pt idx="65">
                  <c:v>136.09</c:v>
                </c:pt>
                <c:pt idx="66">
                  <c:v>136.18</c:v>
                </c:pt>
                <c:pt idx="67">
                  <c:v>135.9</c:v>
                </c:pt>
                <c:pt idx="68">
                  <c:v>135.97999999999999</c:v>
                </c:pt>
                <c:pt idx="69">
                  <c:v>135.72999999999999</c:v>
                </c:pt>
                <c:pt idx="70">
                  <c:v>52.58</c:v>
                </c:pt>
                <c:pt idx="71">
                  <c:v>52.85</c:v>
                </c:pt>
                <c:pt idx="72">
                  <c:v>52.65</c:v>
                </c:pt>
                <c:pt idx="73">
                  <c:v>45.83</c:v>
                </c:pt>
                <c:pt idx="74">
                  <c:v>45.95</c:v>
                </c:pt>
                <c:pt idx="75">
                  <c:v>45.99</c:v>
                </c:pt>
                <c:pt idx="76">
                  <c:v>45.8</c:v>
                </c:pt>
                <c:pt idx="77">
                  <c:v>46.86</c:v>
                </c:pt>
                <c:pt idx="78">
                  <c:v>46.2</c:v>
                </c:pt>
                <c:pt idx="79">
                  <c:v>64.8</c:v>
                </c:pt>
                <c:pt idx="80">
                  <c:v>54.07</c:v>
                </c:pt>
                <c:pt idx="81">
                  <c:v>53.83</c:v>
                </c:pt>
                <c:pt idx="82">
                  <c:v>53.08</c:v>
                </c:pt>
                <c:pt idx="83">
                  <c:v>47.97</c:v>
                </c:pt>
                <c:pt idx="84">
                  <c:v>47.89</c:v>
                </c:pt>
                <c:pt idx="85">
                  <c:v>51.06</c:v>
                </c:pt>
                <c:pt idx="86">
                  <c:v>47.690000000000012</c:v>
                </c:pt>
                <c:pt idx="87">
                  <c:v>48.08</c:v>
                </c:pt>
                <c:pt idx="88">
                  <c:v>45.95</c:v>
                </c:pt>
                <c:pt idx="89">
                  <c:v>46.04</c:v>
                </c:pt>
                <c:pt idx="90">
                  <c:v>39.24</c:v>
                </c:pt>
                <c:pt idx="91">
                  <c:v>39.380000000000003</c:v>
                </c:pt>
                <c:pt idx="92">
                  <c:v>39.4</c:v>
                </c:pt>
                <c:pt idx="93">
                  <c:v>38.96</c:v>
                </c:pt>
                <c:pt idx="94">
                  <c:v>36.950000000000003</c:v>
                </c:pt>
                <c:pt idx="95">
                  <c:v>36.760000000000012</c:v>
                </c:pt>
                <c:pt idx="96">
                  <c:v>36.9</c:v>
                </c:pt>
                <c:pt idx="97">
                  <c:v>40.190000000000012</c:v>
                </c:pt>
                <c:pt idx="98">
                  <c:v>37.08</c:v>
                </c:pt>
                <c:pt idx="99">
                  <c:v>39.690000000000012</c:v>
                </c:pt>
                <c:pt idx="100">
                  <c:v>37.410000000000004</c:v>
                </c:pt>
                <c:pt idx="101">
                  <c:v>37.51</c:v>
                </c:pt>
                <c:pt idx="102">
                  <c:v>37.54</c:v>
                </c:pt>
                <c:pt idx="103">
                  <c:v>52.54</c:v>
                </c:pt>
                <c:pt idx="104">
                  <c:v>52.46</c:v>
                </c:pt>
                <c:pt idx="105">
                  <c:v>68.16</c:v>
                </c:pt>
                <c:pt idx="106">
                  <c:v>68.2</c:v>
                </c:pt>
                <c:pt idx="107">
                  <c:v>68.05</c:v>
                </c:pt>
                <c:pt idx="108">
                  <c:v>68.02</c:v>
                </c:pt>
                <c:pt idx="109">
                  <c:v>68.709999999999994</c:v>
                </c:pt>
                <c:pt idx="110">
                  <c:v>68.06</c:v>
                </c:pt>
                <c:pt idx="111">
                  <c:v>67.790000000000006</c:v>
                </c:pt>
                <c:pt idx="112">
                  <c:v>67.95</c:v>
                </c:pt>
                <c:pt idx="113">
                  <c:v>60.660000000000011</c:v>
                </c:pt>
                <c:pt idx="114">
                  <c:v>61.25</c:v>
                </c:pt>
                <c:pt idx="115">
                  <c:v>63.81</c:v>
                </c:pt>
                <c:pt idx="116">
                  <c:v>32.31</c:v>
                </c:pt>
                <c:pt idx="117">
                  <c:v>32.300000000000004</c:v>
                </c:pt>
                <c:pt idx="118">
                  <c:v>41.160000000000011</c:v>
                </c:pt>
                <c:pt idx="119">
                  <c:v>43.95</c:v>
                </c:pt>
                <c:pt idx="120">
                  <c:v>41.27</c:v>
                </c:pt>
                <c:pt idx="121">
                  <c:v>39.96</c:v>
                </c:pt>
                <c:pt idx="122">
                  <c:v>40.660000000000011</c:v>
                </c:pt>
                <c:pt idx="123">
                  <c:v>39.790000000000013</c:v>
                </c:pt>
                <c:pt idx="124">
                  <c:v>40.880000000000003</c:v>
                </c:pt>
                <c:pt idx="125">
                  <c:v>40.14</c:v>
                </c:pt>
                <c:pt idx="126">
                  <c:v>39.99</c:v>
                </c:pt>
                <c:pt idx="127">
                  <c:v>40.1</c:v>
                </c:pt>
                <c:pt idx="128">
                  <c:v>42.660000000000011</c:v>
                </c:pt>
                <c:pt idx="129">
                  <c:v>37.43</c:v>
                </c:pt>
                <c:pt idx="130">
                  <c:v>35.93</c:v>
                </c:pt>
                <c:pt idx="131">
                  <c:v>36.15</c:v>
                </c:pt>
                <c:pt idx="132">
                  <c:v>36.690000000000012</c:v>
                </c:pt>
                <c:pt idx="133">
                  <c:v>36.81</c:v>
                </c:pt>
                <c:pt idx="134">
                  <c:v>36.090000000000003</c:v>
                </c:pt>
                <c:pt idx="135">
                  <c:v>37.67</c:v>
                </c:pt>
                <c:pt idx="136">
                  <c:v>36.290000000000013</c:v>
                </c:pt>
                <c:pt idx="137">
                  <c:v>34.300000000000004</c:v>
                </c:pt>
                <c:pt idx="138">
                  <c:v>36.950000000000003</c:v>
                </c:pt>
                <c:pt idx="139">
                  <c:v>36.21</c:v>
                </c:pt>
                <c:pt idx="140">
                  <c:v>36.74</c:v>
                </c:pt>
                <c:pt idx="141">
                  <c:v>36.590000000000003</c:v>
                </c:pt>
                <c:pt idx="142">
                  <c:v>32.61</c:v>
                </c:pt>
                <c:pt idx="143">
                  <c:v>32.380000000000003</c:v>
                </c:pt>
                <c:pt idx="144">
                  <c:v>32.46</c:v>
                </c:pt>
                <c:pt idx="145">
                  <c:v>32.450000000000003</c:v>
                </c:pt>
                <c:pt idx="146">
                  <c:v>32.380000000000003</c:v>
                </c:pt>
                <c:pt idx="147">
                  <c:v>32.24</c:v>
                </c:pt>
                <c:pt idx="148">
                  <c:v>32.39</c:v>
                </c:pt>
                <c:pt idx="149">
                  <c:v>32.760000000000012</c:v>
                </c:pt>
                <c:pt idx="150">
                  <c:v>32.35</c:v>
                </c:pt>
                <c:pt idx="151">
                  <c:v>32.190000000000012</c:v>
                </c:pt>
                <c:pt idx="152">
                  <c:v>32.61</c:v>
                </c:pt>
                <c:pt idx="153">
                  <c:v>32.4</c:v>
                </c:pt>
                <c:pt idx="154">
                  <c:v>32.090000000000003</c:v>
                </c:pt>
                <c:pt idx="155">
                  <c:v>32.120000000000012</c:v>
                </c:pt>
                <c:pt idx="156">
                  <c:v>37.020000000000003</c:v>
                </c:pt>
                <c:pt idx="157">
                  <c:v>37.24</c:v>
                </c:pt>
                <c:pt idx="158">
                  <c:v>38.82</c:v>
                </c:pt>
                <c:pt idx="159">
                  <c:v>36.880000000000003</c:v>
                </c:pt>
                <c:pt idx="160">
                  <c:v>36.950000000000003</c:v>
                </c:pt>
                <c:pt idx="161">
                  <c:v>37.18</c:v>
                </c:pt>
                <c:pt idx="162">
                  <c:v>36.760000000000012</c:v>
                </c:pt>
                <c:pt idx="163">
                  <c:v>36.71</c:v>
                </c:pt>
                <c:pt idx="164">
                  <c:v>36.83</c:v>
                </c:pt>
                <c:pt idx="165">
                  <c:v>47.37</c:v>
                </c:pt>
                <c:pt idx="166">
                  <c:v>46.39</c:v>
                </c:pt>
                <c:pt idx="167">
                  <c:v>46.77</c:v>
                </c:pt>
                <c:pt idx="168">
                  <c:v>46.67</c:v>
                </c:pt>
                <c:pt idx="169">
                  <c:v>50.1</c:v>
                </c:pt>
                <c:pt idx="170">
                  <c:v>50.34</c:v>
                </c:pt>
                <c:pt idx="171">
                  <c:v>50.45</c:v>
                </c:pt>
                <c:pt idx="172">
                  <c:v>50.31</c:v>
                </c:pt>
                <c:pt idx="173">
                  <c:v>50.260000000000012</c:v>
                </c:pt>
                <c:pt idx="174">
                  <c:v>49.96</c:v>
                </c:pt>
                <c:pt idx="175">
                  <c:v>50.190000000000012</c:v>
                </c:pt>
                <c:pt idx="176">
                  <c:v>51.01</c:v>
                </c:pt>
                <c:pt idx="177">
                  <c:v>50.53</c:v>
                </c:pt>
                <c:pt idx="178">
                  <c:v>50.92</c:v>
                </c:pt>
                <c:pt idx="179">
                  <c:v>50.690000000000012</c:v>
                </c:pt>
                <c:pt idx="180">
                  <c:v>51.86</c:v>
                </c:pt>
                <c:pt idx="181">
                  <c:v>51.06</c:v>
                </c:pt>
                <c:pt idx="182">
                  <c:v>50.44</c:v>
                </c:pt>
                <c:pt idx="183">
                  <c:v>55.89</c:v>
                </c:pt>
                <c:pt idx="184">
                  <c:v>48.720000000000013</c:v>
                </c:pt>
                <c:pt idx="185">
                  <c:v>54.64</c:v>
                </c:pt>
                <c:pt idx="186">
                  <c:v>54.55</c:v>
                </c:pt>
                <c:pt idx="187">
                  <c:v>54.660000000000011</c:v>
                </c:pt>
                <c:pt idx="188">
                  <c:v>52.82</c:v>
                </c:pt>
                <c:pt idx="189">
                  <c:v>51.1</c:v>
                </c:pt>
                <c:pt idx="190">
                  <c:v>51.67</c:v>
                </c:pt>
                <c:pt idx="191">
                  <c:v>50.92</c:v>
                </c:pt>
                <c:pt idx="192">
                  <c:v>51.05</c:v>
                </c:pt>
                <c:pt idx="193">
                  <c:v>50.96</c:v>
                </c:pt>
                <c:pt idx="194">
                  <c:v>51.46</c:v>
                </c:pt>
                <c:pt idx="195">
                  <c:v>51.290000000000013</c:v>
                </c:pt>
                <c:pt idx="196">
                  <c:v>51.09</c:v>
                </c:pt>
                <c:pt idx="197">
                  <c:v>51.08</c:v>
                </c:pt>
                <c:pt idx="198">
                  <c:v>50.87</c:v>
                </c:pt>
                <c:pt idx="199">
                  <c:v>51.53</c:v>
                </c:pt>
                <c:pt idx="200">
                  <c:v>67.3</c:v>
                </c:pt>
                <c:pt idx="201">
                  <c:v>51.620000000000012</c:v>
                </c:pt>
                <c:pt idx="202">
                  <c:v>51.82</c:v>
                </c:pt>
                <c:pt idx="203">
                  <c:v>36.790000000000013</c:v>
                </c:pt>
                <c:pt idx="204">
                  <c:v>36.82</c:v>
                </c:pt>
                <c:pt idx="205">
                  <c:v>36.770000000000003</c:v>
                </c:pt>
                <c:pt idx="206">
                  <c:v>36.89</c:v>
                </c:pt>
                <c:pt idx="207">
                  <c:v>36.36</c:v>
                </c:pt>
                <c:pt idx="208">
                  <c:v>36.220000000000013</c:v>
                </c:pt>
                <c:pt idx="209">
                  <c:v>36.39</c:v>
                </c:pt>
                <c:pt idx="210">
                  <c:v>36.800000000000004</c:v>
                </c:pt>
                <c:pt idx="211">
                  <c:v>37.03</c:v>
                </c:pt>
                <c:pt idx="212">
                  <c:v>36.880000000000003</c:v>
                </c:pt>
                <c:pt idx="213">
                  <c:v>36.340000000000003</c:v>
                </c:pt>
                <c:pt idx="214">
                  <c:v>36.61</c:v>
                </c:pt>
                <c:pt idx="215">
                  <c:v>37.31</c:v>
                </c:pt>
                <c:pt idx="216">
                  <c:v>37.4</c:v>
                </c:pt>
                <c:pt idx="217">
                  <c:v>38.08</c:v>
                </c:pt>
                <c:pt idx="218">
                  <c:v>37.620000000000012</c:v>
                </c:pt>
                <c:pt idx="219">
                  <c:v>37.11</c:v>
                </c:pt>
                <c:pt idx="220">
                  <c:v>36.67</c:v>
                </c:pt>
                <c:pt idx="221">
                  <c:v>36.450000000000003</c:v>
                </c:pt>
                <c:pt idx="222">
                  <c:v>36.9</c:v>
                </c:pt>
                <c:pt idx="223">
                  <c:v>37.090000000000003</c:v>
                </c:pt>
                <c:pt idx="224">
                  <c:v>37.020000000000003</c:v>
                </c:pt>
                <c:pt idx="225">
                  <c:v>36.410000000000004</c:v>
                </c:pt>
                <c:pt idx="226">
                  <c:v>36.380000000000003</c:v>
                </c:pt>
                <c:pt idx="227">
                  <c:v>36.290000000000013</c:v>
                </c:pt>
                <c:pt idx="228">
                  <c:v>5.59</c:v>
                </c:pt>
                <c:pt idx="229">
                  <c:v>5.6199999999999966</c:v>
                </c:pt>
                <c:pt idx="230">
                  <c:v>5.56</c:v>
                </c:pt>
                <c:pt idx="231">
                  <c:v>5.53</c:v>
                </c:pt>
                <c:pt idx="232">
                  <c:v>5.5</c:v>
                </c:pt>
                <c:pt idx="233">
                  <c:v>5.67</c:v>
                </c:pt>
                <c:pt idx="234">
                  <c:v>5.71</c:v>
                </c:pt>
                <c:pt idx="235">
                  <c:v>5.6599999999999975</c:v>
                </c:pt>
                <c:pt idx="236">
                  <c:v>5.75</c:v>
                </c:pt>
                <c:pt idx="237">
                  <c:v>5.6199999999999966</c:v>
                </c:pt>
                <c:pt idx="238">
                  <c:v>5.6899999999999995</c:v>
                </c:pt>
                <c:pt idx="239">
                  <c:v>5.8199999999999985</c:v>
                </c:pt>
                <c:pt idx="240">
                  <c:v>5.87</c:v>
                </c:pt>
                <c:pt idx="241">
                  <c:v>5.78</c:v>
                </c:pt>
                <c:pt idx="242">
                  <c:v>5.8</c:v>
                </c:pt>
                <c:pt idx="243">
                  <c:v>5.83</c:v>
                </c:pt>
                <c:pt idx="244">
                  <c:v>5.89</c:v>
                </c:pt>
                <c:pt idx="245">
                  <c:v>5.63</c:v>
                </c:pt>
                <c:pt idx="246">
                  <c:v>5.7</c:v>
                </c:pt>
                <c:pt idx="247">
                  <c:v>5.59</c:v>
                </c:pt>
                <c:pt idx="248">
                  <c:v>5.6</c:v>
                </c:pt>
                <c:pt idx="249">
                  <c:v>5.63</c:v>
                </c:pt>
                <c:pt idx="250">
                  <c:v>5.92</c:v>
                </c:pt>
                <c:pt idx="251">
                  <c:v>5.6099999999999985</c:v>
                </c:pt>
                <c:pt idx="252">
                  <c:v>5.85</c:v>
                </c:pt>
                <c:pt idx="253">
                  <c:v>5.6899999999999995</c:v>
                </c:pt>
                <c:pt idx="254">
                  <c:v>5.85</c:v>
                </c:pt>
                <c:pt idx="255">
                  <c:v>5.7700000000000014</c:v>
                </c:pt>
                <c:pt idx="256">
                  <c:v>5.64</c:v>
                </c:pt>
                <c:pt idx="257">
                  <c:v>5.7700000000000014</c:v>
                </c:pt>
                <c:pt idx="258">
                  <c:v>5.74</c:v>
                </c:pt>
                <c:pt idx="259">
                  <c:v>5.6099999999999985</c:v>
                </c:pt>
                <c:pt idx="260">
                  <c:v>5.64</c:v>
                </c:pt>
                <c:pt idx="261">
                  <c:v>5.73</c:v>
                </c:pt>
                <c:pt idx="262">
                  <c:v>5.76</c:v>
                </c:pt>
                <c:pt idx="263">
                  <c:v>5.74</c:v>
                </c:pt>
                <c:pt idx="264">
                  <c:v>5.84</c:v>
                </c:pt>
                <c:pt idx="265">
                  <c:v>5.99</c:v>
                </c:pt>
                <c:pt idx="266">
                  <c:v>5.6499999999999995</c:v>
                </c:pt>
                <c:pt idx="267">
                  <c:v>5.83</c:v>
                </c:pt>
                <c:pt idx="268">
                  <c:v>5.79</c:v>
                </c:pt>
                <c:pt idx="269">
                  <c:v>5.51</c:v>
                </c:pt>
                <c:pt idx="270">
                  <c:v>5.55</c:v>
                </c:pt>
                <c:pt idx="271">
                  <c:v>5.59</c:v>
                </c:pt>
                <c:pt idx="272">
                  <c:v>5.5</c:v>
                </c:pt>
                <c:pt idx="273">
                  <c:v>5.52</c:v>
                </c:pt>
                <c:pt idx="274">
                  <c:v>5.6499999999999995</c:v>
                </c:pt>
                <c:pt idx="275">
                  <c:v>5.72</c:v>
                </c:pt>
                <c:pt idx="276">
                  <c:v>5.58</c:v>
                </c:pt>
                <c:pt idx="277">
                  <c:v>6</c:v>
                </c:pt>
                <c:pt idx="278">
                  <c:v>5.4</c:v>
                </c:pt>
                <c:pt idx="279">
                  <c:v>5.52</c:v>
                </c:pt>
                <c:pt idx="280">
                  <c:v>5.4300000000000024</c:v>
                </c:pt>
                <c:pt idx="281">
                  <c:v>5.45</c:v>
                </c:pt>
                <c:pt idx="282">
                  <c:v>5.53</c:v>
                </c:pt>
                <c:pt idx="283">
                  <c:v>5.4300000000000024</c:v>
                </c:pt>
                <c:pt idx="284">
                  <c:v>5.57</c:v>
                </c:pt>
                <c:pt idx="285">
                  <c:v>5.45</c:v>
                </c:pt>
                <c:pt idx="286">
                  <c:v>5.49</c:v>
                </c:pt>
                <c:pt idx="287">
                  <c:v>7.58</c:v>
                </c:pt>
                <c:pt idx="288">
                  <c:v>7.7</c:v>
                </c:pt>
                <c:pt idx="289">
                  <c:v>5.48</c:v>
                </c:pt>
                <c:pt idx="290">
                  <c:v>5.41</c:v>
                </c:pt>
                <c:pt idx="291">
                  <c:v>5.38</c:v>
                </c:pt>
                <c:pt idx="292">
                  <c:v>5.38</c:v>
                </c:pt>
                <c:pt idx="293">
                  <c:v>5.37</c:v>
                </c:pt>
                <c:pt idx="294">
                  <c:v>4.9800000000000004</c:v>
                </c:pt>
                <c:pt idx="295">
                  <c:v>4.99</c:v>
                </c:pt>
                <c:pt idx="296">
                  <c:v>5.1199999999999966</c:v>
                </c:pt>
                <c:pt idx="297">
                  <c:v>5.0599999999999996</c:v>
                </c:pt>
                <c:pt idx="298">
                  <c:v>5.08</c:v>
                </c:pt>
                <c:pt idx="299">
                  <c:v>5.2700000000000014</c:v>
                </c:pt>
                <c:pt idx="300">
                  <c:v>5.28</c:v>
                </c:pt>
                <c:pt idx="301">
                  <c:v>5.04</c:v>
                </c:pt>
                <c:pt idx="302">
                  <c:v>5.07</c:v>
                </c:pt>
                <c:pt idx="303">
                  <c:v>5.1499999999999995</c:v>
                </c:pt>
                <c:pt idx="304">
                  <c:v>5.05</c:v>
                </c:pt>
                <c:pt idx="305">
                  <c:v>5.25</c:v>
                </c:pt>
                <c:pt idx="306">
                  <c:v>5.1199999999999966</c:v>
                </c:pt>
                <c:pt idx="307">
                  <c:v>5.1199999999999966</c:v>
                </c:pt>
                <c:pt idx="308">
                  <c:v>5.2700000000000014</c:v>
                </c:pt>
                <c:pt idx="309">
                  <c:v>5.21</c:v>
                </c:pt>
                <c:pt idx="310">
                  <c:v>5.08</c:v>
                </c:pt>
              </c:numCache>
            </c:numRef>
          </c:val>
          <c:smooth val="0"/>
        </c:ser>
        <c:ser>
          <c:idx val="15"/>
          <c:order val="13"/>
          <c:marker>
            <c:symbol val="none"/>
          </c:marker>
          <c:val>
            <c:numRef>
              <c:f>Sheet1!$S$100:$S$410</c:f>
              <c:numCache>
                <c:formatCode>General</c:formatCode>
                <c:ptCount val="31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432.08</c:v>
                </c:pt>
                <c:pt idx="62">
                  <c:v>428.40999999999963</c:v>
                </c:pt>
                <c:pt idx="63">
                  <c:v>373.61</c:v>
                </c:pt>
                <c:pt idx="64">
                  <c:v>372.98999999999899</c:v>
                </c:pt>
                <c:pt idx="65">
                  <c:v>375.77</c:v>
                </c:pt>
                <c:pt idx="66">
                  <c:v>372.5</c:v>
                </c:pt>
                <c:pt idx="67">
                  <c:v>375.38</c:v>
                </c:pt>
                <c:pt idx="68">
                  <c:v>371.4</c:v>
                </c:pt>
                <c:pt idx="69">
                  <c:v>410.88</c:v>
                </c:pt>
                <c:pt idx="70">
                  <c:v>116.33</c:v>
                </c:pt>
                <c:pt idx="71">
                  <c:v>116.84</c:v>
                </c:pt>
                <c:pt idx="72">
                  <c:v>116.47</c:v>
                </c:pt>
                <c:pt idx="73">
                  <c:v>115.79</c:v>
                </c:pt>
                <c:pt idx="74">
                  <c:v>116.14999999999999</c:v>
                </c:pt>
                <c:pt idx="75">
                  <c:v>115.29</c:v>
                </c:pt>
                <c:pt idx="76">
                  <c:v>115.69</c:v>
                </c:pt>
                <c:pt idx="77">
                  <c:v>117.67999999999998</c:v>
                </c:pt>
                <c:pt idx="78">
                  <c:v>115.44000000000032</c:v>
                </c:pt>
                <c:pt idx="79">
                  <c:v>106.92</c:v>
                </c:pt>
                <c:pt idx="80">
                  <c:v>102.19</c:v>
                </c:pt>
                <c:pt idx="81">
                  <c:v>103.64</c:v>
                </c:pt>
                <c:pt idx="82">
                  <c:v>100.79</c:v>
                </c:pt>
                <c:pt idx="83">
                  <c:v>93.210000000000022</c:v>
                </c:pt>
                <c:pt idx="84">
                  <c:v>93.179999999999978</c:v>
                </c:pt>
                <c:pt idx="85">
                  <c:v>93.73</c:v>
                </c:pt>
                <c:pt idx="86">
                  <c:v>93.460000000000022</c:v>
                </c:pt>
                <c:pt idx="87">
                  <c:v>93.45</c:v>
                </c:pt>
                <c:pt idx="88">
                  <c:v>91.89</c:v>
                </c:pt>
                <c:pt idx="89">
                  <c:v>91.960000000000022</c:v>
                </c:pt>
                <c:pt idx="90">
                  <c:v>90.79</c:v>
                </c:pt>
                <c:pt idx="91">
                  <c:v>90.29</c:v>
                </c:pt>
                <c:pt idx="92">
                  <c:v>90.93</c:v>
                </c:pt>
                <c:pt idx="93">
                  <c:v>90.9</c:v>
                </c:pt>
                <c:pt idx="94">
                  <c:v>95.47</c:v>
                </c:pt>
                <c:pt idx="95">
                  <c:v>94.85</c:v>
                </c:pt>
                <c:pt idx="96">
                  <c:v>95.36</c:v>
                </c:pt>
                <c:pt idx="97">
                  <c:v>107.59</c:v>
                </c:pt>
                <c:pt idx="98">
                  <c:v>98.410000000000025</c:v>
                </c:pt>
                <c:pt idx="99">
                  <c:v>96.02</c:v>
                </c:pt>
                <c:pt idx="100">
                  <c:v>102.52</c:v>
                </c:pt>
                <c:pt idx="101">
                  <c:v>102.5</c:v>
                </c:pt>
                <c:pt idx="102">
                  <c:v>102.19</c:v>
                </c:pt>
                <c:pt idx="103">
                  <c:v>110.66999999999999</c:v>
                </c:pt>
                <c:pt idx="104">
                  <c:v>110.5</c:v>
                </c:pt>
                <c:pt idx="105">
                  <c:v>119.73</c:v>
                </c:pt>
                <c:pt idx="106">
                  <c:v>123.61</c:v>
                </c:pt>
                <c:pt idx="107">
                  <c:v>119.48</c:v>
                </c:pt>
                <c:pt idx="108">
                  <c:v>119.93</c:v>
                </c:pt>
                <c:pt idx="109">
                  <c:v>119.69</c:v>
                </c:pt>
                <c:pt idx="110">
                  <c:v>119.78</c:v>
                </c:pt>
                <c:pt idx="111">
                  <c:v>120.16</c:v>
                </c:pt>
                <c:pt idx="112">
                  <c:v>119.6</c:v>
                </c:pt>
                <c:pt idx="113">
                  <c:v>127.64</c:v>
                </c:pt>
                <c:pt idx="114">
                  <c:v>124.64</c:v>
                </c:pt>
                <c:pt idx="115">
                  <c:v>124.54</c:v>
                </c:pt>
                <c:pt idx="116">
                  <c:v>107.81</c:v>
                </c:pt>
                <c:pt idx="117">
                  <c:v>107.19</c:v>
                </c:pt>
                <c:pt idx="118">
                  <c:v>84.3</c:v>
                </c:pt>
                <c:pt idx="119">
                  <c:v>98.61999999999999</c:v>
                </c:pt>
                <c:pt idx="120">
                  <c:v>83.490000000000023</c:v>
                </c:pt>
                <c:pt idx="121">
                  <c:v>94.61</c:v>
                </c:pt>
                <c:pt idx="122">
                  <c:v>96.11</c:v>
                </c:pt>
                <c:pt idx="123">
                  <c:v>94.7</c:v>
                </c:pt>
                <c:pt idx="124">
                  <c:v>88.2</c:v>
                </c:pt>
                <c:pt idx="125">
                  <c:v>83.52</c:v>
                </c:pt>
                <c:pt idx="126">
                  <c:v>83.490000000000023</c:v>
                </c:pt>
                <c:pt idx="127">
                  <c:v>83.669999999999987</c:v>
                </c:pt>
                <c:pt idx="128">
                  <c:v>94.05</c:v>
                </c:pt>
                <c:pt idx="129">
                  <c:v>89.56</c:v>
                </c:pt>
                <c:pt idx="130">
                  <c:v>91.2</c:v>
                </c:pt>
                <c:pt idx="131">
                  <c:v>92.25</c:v>
                </c:pt>
                <c:pt idx="132">
                  <c:v>92.39</c:v>
                </c:pt>
                <c:pt idx="133">
                  <c:v>88.19</c:v>
                </c:pt>
                <c:pt idx="134">
                  <c:v>84.93</c:v>
                </c:pt>
                <c:pt idx="135">
                  <c:v>85.669999999999987</c:v>
                </c:pt>
                <c:pt idx="136">
                  <c:v>85.14</c:v>
                </c:pt>
                <c:pt idx="137">
                  <c:v>75.940000000000026</c:v>
                </c:pt>
                <c:pt idx="138">
                  <c:v>86.55</c:v>
                </c:pt>
                <c:pt idx="139">
                  <c:v>86.61999999999999</c:v>
                </c:pt>
                <c:pt idx="140">
                  <c:v>87.11</c:v>
                </c:pt>
                <c:pt idx="141">
                  <c:v>86.940000000000026</c:v>
                </c:pt>
                <c:pt idx="142">
                  <c:v>70.39</c:v>
                </c:pt>
                <c:pt idx="143">
                  <c:v>70.440000000000026</c:v>
                </c:pt>
                <c:pt idx="144">
                  <c:v>70.349999999999994</c:v>
                </c:pt>
                <c:pt idx="145">
                  <c:v>70.349999999999994</c:v>
                </c:pt>
                <c:pt idx="146">
                  <c:v>70.319999999999993</c:v>
                </c:pt>
                <c:pt idx="147">
                  <c:v>70.78</c:v>
                </c:pt>
                <c:pt idx="148">
                  <c:v>70.75</c:v>
                </c:pt>
                <c:pt idx="149">
                  <c:v>70.36</c:v>
                </c:pt>
                <c:pt idx="150">
                  <c:v>70.11999999999999</c:v>
                </c:pt>
                <c:pt idx="151">
                  <c:v>70.349999999999994</c:v>
                </c:pt>
                <c:pt idx="152">
                  <c:v>70.23</c:v>
                </c:pt>
                <c:pt idx="153">
                  <c:v>70.319999999999993</c:v>
                </c:pt>
                <c:pt idx="154">
                  <c:v>70.679999999999978</c:v>
                </c:pt>
                <c:pt idx="155">
                  <c:v>70.48</c:v>
                </c:pt>
                <c:pt idx="156">
                  <c:v>92.36999999999999</c:v>
                </c:pt>
                <c:pt idx="157">
                  <c:v>94.410000000000025</c:v>
                </c:pt>
                <c:pt idx="158">
                  <c:v>101.49000000000002</c:v>
                </c:pt>
                <c:pt idx="159">
                  <c:v>92.31</c:v>
                </c:pt>
                <c:pt idx="160">
                  <c:v>92.61</c:v>
                </c:pt>
                <c:pt idx="161">
                  <c:v>92.73</c:v>
                </c:pt>
                <c:pt idx="162">
                  <c:v>92.61999999999999</c:v>
                </c:pt>
                <c:pt idx="163">
                  <c:v>92.6</c:v>
                </c:pt>
                <c:pt idx="164">
                  <c:v>92.8</c:v>
                </c:pt>
                <c:pt idx="165">
                  <c:v>104.99000000000002</c:v>
                </c:pt>
                <c:pt idx="166">
                  <c:v>105.32</c:v>
                </c:pt>
                <c:pt idx="167">
                  <c:v>104.67999999999998</c:v>
                </c:pt>
                <c:pt idx="168">
                  <c:v>112.23</c:v>
                </c:pt>
                <c:pt idx="169">
                  <c:v>128.16</c:v>
                </c:pt>
                <c:pt idx="170">
                  <c:v>128.22999999999999</c:v>
                </c:pt>
                <c:pt idx="171">
                  <c:v>128.63999999999999</c:v>
                </c:pt>
                <c:pt idx="172">
                  <c:v>128.79</c:v>
                </c:pt>
                <c:pt idx="173">
                  <c:v>128.30000000000001</c:v>
                </c:pt>
                <c:pt idx="174">
                  <c:v>127.86</c:v>
                </c:pt>
                <c:pt idx="175">
                  <c:v>128.10999999999999</c:v>
                </c:pt>
                <c:pt idx="176">
                  <c:v>130.39000000000001</c:v>
                </c:pt>
                <c:pt idx="177">
                  <c:v>129.47</c:v>
                </c:pt>
                <c:pt idx="178">
                  <c:v>129.22999999999999</c:v>
                </c:pt>
                <c:pt idx="179">
                  <c:v>128.5</c:v>
                </c:pt>
                <c:pt idx="180">
                  <c:v>131.76</c:v>
                </c:pt>
                <c:pt idx="181">
                  <c:v>129.72999999999999</c:v>
                </c:pt>
                <c:pt idx="182">
                  <c:v>129.72999999999999</c:v>
                </c:pt>
                <c:pt idx="183">
                  <c:v>142</c:v>
                </c:pt>
                <c:pt idx="184">
                  <c:v>125.51</c:v>
                </c:pt>
                <c:pt idx="185">
                  <c:v>156.41999999999999</c:v>
                </c:pt>
                <c:pt idx="186">
                  <c:v>154.86000000000001</c:v>
                </c:pt>
                <c:pt idx="187">
                  <c:v>155.22999999999999</c:v>
                </c:pt>
                <c:pt idx="188">
                  <c:v>142.79</c:v>
                </c:pt>
                <c:pt idx="189">
                  <c:v>138.28</c:v>
                </c:pt>
                <c:pt idx="190">
                  <c:v>138.20999999999998</c:v>
                </c:pt>
                <c:pt idx="191">
                  <c:v>138.80000000000001</c:v>
                </c:pt>
                <c:pt idx="192">
                  <c:v>138.25</c:v>
                </c:pt>
                <c:pt idx="193">
                  <c:v>138.56</c:v>
                </c:pt>
                <c:pt idx="194">
                  <c:v>138.88000000000068</c:v>
                </c:pt>
                <c:pt idx="195">
                  <c:v>138.36000000000001</c:v>
                </c:pt>
                <c:pt idx="196">
                  <c:v>139.41</c:v>
                </c:pt>
                <c:pt idx="197">
                  <c:v>138.51</c:v>
                </c:pt>
                <c:pt idx="198">
                  <c:v>138.28</c:v>
                </c:pt>
                <c:pt idx="199">
                  <c:v>140.04</c:v>
                </c:pt>
                <c:pt idx="200">
                  <c:v>186.15</c:v>
                </c:pt>
                <c:pt idx="201">
                  <c:v>141.04</c:v>
                </c:pt>
                <c:pt idx="202">
                  <c:v>141.51</c:v>
                </c:pt>
                <c:pt idx="203">
                  <c:v>110.74000000000002</c:v>
                </c:pt>
                <c:pt idx="204">
                  <c:v>111.3</c:v>
                </c:pt>
                <c:pt idx="205">
                  <c:v>111.43</c:v>
                </c:pt>
                <c:pt idx="206">
                  <c:v>110.96000000000002</c:v>
                </c:pt>
                <c:pt idx="207">
                  <c:v>111.19</c:v>
                </c:pt>
                <c:pt idx="208">
                  <c:v>112.34</c:v>
                </c:pt>
                <c:pt idx="209">
                  <c:v>111.03</c:v>
                </c:pt>
                <c:pt idx="210">
                  <c:v>110.84</c:v>
                </c:pt>
                <c:pt idx="211">
                  <c:v>110.6</c:v>
                </c:pt>
                <c:pt idx="212">
                  <c:v>111.47</c:v>
                </c:pt>
                <c:pt idx="213">
                  <c:v>111.35</c:v>
                </c:pt>
                <c:pt idx="214">
                  <c:v>118.88</c:v>
                </c:pt>
                <c:pt idx="215">
                  <c:v>114.78</c:v>
                </c:pt>
                <c:pt idx="216">
                  <c:v>113.23</c:v>
                </c:pt>
                <c:pt idx="217">
                  <c:v>113.28</c:v>
                </c:pt>
                <c:pt idx="218">
                  <c:v>113.64</c:v>
                </c:pt>
                <c:pt idx="219">
                  <c:v>111.48</c:v>
                </c:pt>
                <c:pt idx="220">
                  <c:v>111.75</c:v>
                </c:pt>
                <c:pt idx="221">
                  <c:v>112.46000000000002</c:v>
                </c:pt>
                <c:pt idx="222">
                  <c:v>112.02</c:v>
                </c:pt>
                <c:pt idx="223">
                  <c:v>111.55</c:v>
                </c:pt>
                <c:pt idx="224">
                  <c:v>114.88</c:v>
                </c:pt>
                <c:pt idx="225">
                  <c:v>112.14999999999999</c:v>
                </c:pt>
                <c:pt idx="226">
                  <c:v>111.38</c:v>
                </c:pt>
                <c:pt idx="227">
                  <c:v>111.08</c:v>
                </c:pt>
                <c:pt idx="228">
                  <c:v>9.7800000000000011</c:v>
                </c:pt>
                <c:pt idx="229">
                  <c:v>9.67</c:v>
                </c:pt>
                <c:pt idx="230">
                  <c:v>9.6300000000000008</c:v>
                </c:pt>
                <c:pt idx="231">
                  <c:v>9.57</c:v>
                </c:pt>
                <c:pt idx="232">
                  <c:v>9.69</c:v>
                </c:pt>
                <c:pt idx="233">
                  <c:v>9.4500000000000028</c:v>
                </c:pt>
                <c:pt idx="234">
                  <c:v>9.5500000000000007</c:v>
                </c:pt>
                <c:pt idx="235">
                  <c:v>9.7800000000000011</c:v>
                </c:pt>
                <c:pt idx="236">
                  <c:v>9.7100000000000009</c:v>
                </c:pt>
                <c:pt idx="237">
                  <c:v>9.39</c:v>
                </c:pt>
                <c:pt idx="238">
                  <c:v>9.41</c:v>
                </c:pt>
                <c:pt idx="239">
                  <c:v>9.4700000000000006</c:v>
                </c:pt>
                <c:pt idx="240">
                  <c:v>9.43</c:v>
                </c:pt>
                <c:pt idx="241">
                  <c:v>9.3700000000000028</c:v>
                </c:pt>
                <c:pt idx="242">
                  <c:v>9.5</c:v>
                </c:pt>
                <c:pt idx="243">
                  <c:v>9.4</c:v>
                </c:pt>
                <c:pt idx="244">
                  <c:v>11.69</c:v>
                </c:pt>
                <c:pt idx="245">
                  <c:v>9.42</c:v>
                </c:pt>
                <c:pt idx="246">
                  <c:v>9.68</c:v>
                </c:pt>
                <c:pt idx="247">
                  <c:v>9.5500000000000007</c:v>
                </c:pt>
                <c:pt idx="248">
                  <c:v>9.52</c:v>
                </c:pt>
                <c:pt idx="249">
                  <c:v>9.3700000000000028</c:v>
                </c:pt>
                <c:pt idx="250">
                  <c:v>10.89</c:v>
                </c:pt>
                <c:pt idx="251">
                  <c:v>9.51</c:v>
                </c:pt>
                <c:pt idx="252">
                  <c:v>9.4500000000000028</c:v>
                </c:pt>
                <c:pt idx="253">
                  <c:v>9.61</c:v>
                </c:pt>
                <c:pt idx="254">
                  <c:v>9.66</c:v>
                </c:pt>
                <c:pt idx="255">
                  <c:v>9.5500000000000007</c:v>
                </c:pt>
                <c:pt idx="256">
                  <c:v>9.59</c:v>
                </c:pt>
                <c:pt idx="257">
                  <c:v>9.4500000000000028</c:v>
                </c:pt>
                <c:pt idx="258">
                  <c:v>9.41</c:v>
                </c:pt>
                <c:pt idx="259">
                  <c:v>9.6</c:v>
                </c:pt>
                <c:pt idx="260">
                  <c:v>9.41</c:v>
                </c:pt>
                <c:pt idx="261">
                  <c:v>9.48</c:v>
                </c:pt>
                <c:pt idx="262">
                  <c:v>9.4500000000000028</c:v>
                </c:pt>
                <c:pt idx="263">
                  <c:v>9.6300000000000008</c:v>
                </c:pt>
                <c:pt idx="264">
                  <c:v>9.51</c:v>
                </c:pt>
                <c:pt idx="265">
                  <c:v>11.370000000000006</c:v>
                </c:pt>
                <c:pt idx="266">
                  <c:v>9.65</c:v>
                </c:pt>
                <c:pt idx="267">
                  <c:v>9.76</c:v>
                </c:pt>
                <c:pt idx="268">
                  <c:v>9.77</c:v>
                </c:pt>
                <c:pt idx="269">
                  <c:v>9.09</c:v>
                </c:pt>
                <c:pt idx="270">
                  <c:v>9.2000000000000011</c:v>
                </c:pt>
                <c:pt idx="271">
                  <c:v>9.23</c:v>
                </c:pt>
                <c:pt idx="272">
                  <c:v>9.43</c:v>
                </c:pt>
                <c:pt idx="273">
                  <c:v>9.24</c:v>
                </c:pt>
                <c:pt idx="274">
                  <c:v>9.25</c:v>
                </c:pt>
                <c:pt idx="275">
                  <c:v>9.23</c:v>
                </c:pt>
                <c:pt idx="276">
                  <c:v>9.24</c:v>
                </c:pt>
                <c:pt idx="277">
                  <c:v>9.4700000000000006</c:v>
                </c:pt>
                <c:pt idx="278">
                  <c:v>8.49</c:v>
                </c:pt>
                <c:pt idx="279">
                  <c:v>8.6</c:v>
                </c:pt>
                <c:pt idx="280">
                  <c:v>8.59</c:v>
                </c:pt>
                <c:pt idx="281">
                  <c:v>8.5400000000000009</c:v>
                </c:pt>
                <c:pt idx="282">
                  <c:v>8.66</c:v>
                </c:pt>
                <c:pt idx="283">
                  <c:v>8.64</c:v>
                </c:pt>
                <c:pt idx="284">
                  <c:v>8.6</c:v>
                </c:pt>
                <c:pt idx="285">
                  <c:v>8.5400000000000009</c:v>
                </c:pt>
                <c:pt idx="286">
                  <c:v>8.6300000000000008</c:v>
                </c:pt>
                <c:pt idx="287">
                  <c:v>11.6</c:v>
                </c:pt>
                <c:pt idx="288">
                  <c:v>11.65</c:v>
                </c:pt>
                <c:pt idx="289">
                  <c:v>8.75</c:v>
                </c:pt>
                <c:pt idx="290">
                  <c:v>8.69</c:v>
                </c:pt>
                <c:pt idx="291">
                  <c:v>8.67</c:v>
                </c:pt>
                <c:pt idx="292">
                  <c:v>8.620000000000001</c:v>
                </c:pt>
                <c:pt idx="293">
                  <c:v>8.49</c:v>
                </c:pt>
                <c:pt idx="294">
                  <c:v>8.23</c:v>
                </c:pt>
                <c:pt idx="295">
                  <c:v>8.120000000000001</c:v>
                </c:pt>
                <c:pt idx="296">
                  <c:v>8.1</c:v>
                </c:pt>
                <c:pt idx="297">
                  <c:v>8.33</c:v>
                </c:pt>
                <c:pt idx="298">
                  <c:v>8.17</c:v>
                </c:pt>
                <c:pt idx="299">
                  <c:v>8.2100000000000009</c:v>
                </c:pt>
                <c:pt idx="300">
                  <c:v>8.2900000000000009</c:v>
                </c:pt>
                <c:pt idx="301">
                  <c:v>8.09</c:v>
                </c:pt>
                <c:pt idx="302">
                  <c:v>8.120000000000001</c:v>
                </c:pt>
                <c:pt idx="303">
                  <c:v>8.0500000000000007</c:v>
                </c:pt>
                <c:pt idx="304">
                  <c:v>8.52</c:v>
                </c:pt>
                <c:pt idx="305">
                  <c:v>8.2100000000000009</c:v>
                </c:pt>
                <c:pt idx="306">
                  <c:v>8.2900000000000009</c:v>
                </c:pt>
                <c:pt idx="307">
                  <c:v>8.3500000000000068</c:v>
                </c:pt>
                <c:pt idx="308">
                  <c:v>8.3700000000000028</c:v>
                </c:pt>
                <c:pt idx="309">
                  <c:v>8.14</c:v>
                </c:pt>
                <c:pt idx="310">
                  <c:v>8.16</c:v>
                </c:pt>
              </c:numCache>
            </c:numRef>
          </c:val>
          <c:smooth val="0"/>
        </c:ser>
        <c:ser>
          <c:idx val="16"/>
          <c:order val="14"/>
          <c:marker>
            <c:symbol val="none"/>
          </c:marker>
          <c:val>
            <c:numRef>
              <c:f>Sheet1!$T$100:$T$410</c:f>
              <c:numCache>
                <c:formatCode>General</c:formatCode>
                <c:ptCount val="311"/>
                <c:pt idx="0">
                  <c:v>22.9</c:v>
                </c:pt>
                <c:pt idx="1">
                  <c:v>23.18</c:v>
                </c:pt>
                <c:pt idx="2">
                  <c:v>23.23</c:v>
                </c:pt>
                <c:pt idx="3">
                  <c:v>24.09</c:v>
                </c:pt>
                <c:pt idx="4">
                  <c:v>22.8</c:v>
                </c:pt>
                <c:pt idx="5">
                  <c:v>23.02</c:v>
                </c:pt>
                <c:pt idx="6">
                  <c:v>24</c:v>
                </c:pt>
                <c:pt idx="7">
                  <c:v>23.2</c:v>
                </c:pt>
                <c:pt idx="8">
                  <c:v>22.939999999999987</c:v>
                </c:pt>
                <c:pt idx="9">
                  <c:v>23.130000000000031</c:v>
                </c:pt>
                <c:pt idx="10">
                  <c:v>22.22</c:v>
                </c:pt>
                <c:pt idx="11">
                  <c:v>21.830000000000005</c:v>
                </c:pt>
                <c:pt idx="12">
                  <c:v>21.64</c:v>
                </c:pt>
                <c:pt idx="13">
                  <c:v>22.12</c:v>
                </c:pt>
                <c:pt idx="14">
                  <c:v>21.86</c:v>
                </c:pt>
                <c:pt idx="15">
                  <c:v>21.88</c:v>
                </c:pt>
                <c:pt idx="16">
                  <c:v>21.810000000000031</c:v>
                </c:pt>
                <c:pt idx="17">
                  <c:v>21.82</c:v>
                </c:pt>
                <c:pt idx="18">
                  <c:v>21.88</c:v>
                </c:pt>
                <c:pt idx="19">
                  <c:v>18.260000000000002</c:v>
                </c:pt>
                <c:pt idx="20">
                  <c:v>18.18</c:v>
                </c:pt>
                <c:pt idx="21">
                  <c:v>18.110000000000031</c:v>
                </c:pt>
                <c:pt idx="22">
                  <c:v>18.600000000000001</c:v>
                </c:pt>
                <c:pt idx="23">
                  <c:v>18.22</c:v>
                </c:pt>
                <c:pt idx="24">
                  <c:v>23.1</c:v>
                </c:pt>
                <c:pt idx="25">
                  <c:v>22.59</c:v>
                </c:pt>
                <c:pt idx="26">
                  <c:v>22.51</c:v>
                </c:pt>
                <c:pt idx="27">
                  <c:v>17.779999999999987</c:v>
                </c:pt>
                <c:pt idx="28">
                  <c:v>18.100000000000001</c:v>
                </c:pt>
                <c:pt idx="29">
                  <c:v>18.23</c:v>
                </c:pt>
                <c:pt idx="30">
                  <c:v>24.650000000000031</c:v>
                </c:pt>
                <c:pt idx="31">
                  <c:v>24.86</c:v>
                </c:pt>
                <c:pt idx="32">
                  <c:v>24.59</c:v>
                </c:pt>
                <c:pt idx="33">
                  <c:v>24.830000000000005</c:v>
                </c:pt>
                <c:pt idx="34">
                  <c:v>24.67</c:v>
                </c:pt>
                <c:pt idx="35">
                  <c:v>24.72</c:v>
                </c:pt>
                <c:pt idx="36">
                  <c:v>24.91</c:v>
                </c:pt>
                <c:pt idx="37">
                  <c:v>24.87</c:v>
                </c:pt>
                <c:pt idx="38">
                  <c:v>19.760000000000002</c:v>
                </c:pt>
                <c:pt idx="39">
                  <c:v>19.54</c:v>
                </c:pt>
                <c:pt idx="40">
                  <c:v>18.760000000000002</c:v>
                </c:pt>
                <c:pt idx="41">
                  <c:v>18.84</c:v>
                </c:pt>
                <c:pt idx="42">
                  <c:v>19.190000000000001</c:v>
                </c:pt>
                <c:pt idx="43">
                  <c:v>8.84</c:v>
                </c:pt>
                <c:pt idx="44">
                  <c:v>9.0400000000000009</c:v>
                </c:pt>
                <c:pt idx="45">
                  <c:v>8.76</c:v>
                </c:pt>
                <c:pt idx="46">
                  <c:v>8.75</c:v>
                </c:pt>
                <c:pt idx="47">
                  <c:v>11.58</c:v>
                </c:pt>
                <c:pt idx="48">
                  <c:v>10.450000000000006</c:v>
                </c:pt>
                <c:pt idx="49">
                  <c:v>12.49</c:v>
                </c:pt>
                <c:pt idx="50">
                  <c:v>12.99</c:v>
                </c:pt>
                <c:pt idx="51">
                  <c:v>10.32</c:v>
                </c:pt>
                <c:pt idx="52">
                  <c:v>10.23</c:v>
                </c:pt>
                <c:pt idx="53">
                  <c:v>10.200000000000001</c:v>
                </c:pt>
                <c:pt idx="54">
                  <c:v>10.3</c:v>
                </c:pt>
                <c:pt idx="55">
                  <c:v>10.370000000000006</c:v>
                </c:pt>
                <c:pt idx="56">
                  <c:v>10.44</c:v>
                </c:pt>
                <c:pt idx="57">
                  <c:v>10.44</c:v>
                </c:pt>
                <c:pt idx="58">
                  <c:v>10.47</c:v>
                </c:pt>
                <c:pt idx="59">
                  <c:v>10.44</c:v>
                </c:pt>
                <c:pt idx="60">
                  <c:v>10.24</c:v>
                </c:pt>
                <c:pt idx="61">
                  <c:v>12.78</c:v>
                </c:pt>
                <c:pt idx="62">
                  <c:v>12.6</c:v>
                </c:pt>
                <c:pt idx="63">
                  <c:v>8.59</c:v>
                </c:pt>
                <c:pt idx="64">
                  <c:v>8.4700000000000006</c:v>
                </c:pt>
                <c:pt idx="65">
                  <c:v>8.4600000000000026</c:v>
                </c:pt>
                <c:pt idx="66">
                  <c:v>8.59</c:v>
                </c:pt>
                <c:pt idx="67">
                  <c:v>8.52</c:v>
                </c:pt>
                <c:pt idx="68">
                  <c:v>8.4700000000000006</c:v>
                </c:pt>
                <c:pt idx="69">
                  <c:v>8.48</c:v>
                </c:pt>
                <c:pt idx="70">
                  <c:v>9.68</c:v>
                </c:pt>
                <c:pt idx="71">
                  <c:v>9.68</c:v>
                </c:pt>
                <c:pt idx="72">
                  <c:v>9.84</c:v>
                </c:pt>
                <c:pt idx="73">
                  <c:v>8.5400000000000009</c:v>
                </c:pt>
                <c:pt idx="74">
                  <c:v>8.41</c:v>
                </c:pt>
                <c:pt idx="75">
                  <c:v>8.44</c:v>
                </c:pt>
                <c:pt idx="76">
                  <c:v>8.44</c:v>
                </c:pt>
                <c:pt idx="77">
                  <c:v>8.7000000000000011</c:v>
                </c:pt>
                <c:pt idx="78">
                  <c:v>9.17</c:v>
                </c:pt>
                <c:pt idx="79">
                  <c:v>8.14</c:v>
                </c:pt>
                <c:pt idx="80">
                  <c:v>11.9</c:v>
                </c:pt>
                <c:pt idx="81">
                  <c:v>11.78</c:v>
                </c:pt>
                <c:pt idx="82">
                  <c:v>11.74</c:v>
                </c:pt>
                <c:pt idx="83">
                  <c:v>8.4700000000000006</c:v>
                </c:pt>
                <c:pt idx="84">
                  <c:v>8.33</c:v>
                </c:pt>
                <c:pt idx="85">
                  <c:v>8.57</c:v>
                </c:pt>
                <c:pt idx="86">
                  <c:v>8.43</c:v>
                </c:pt>
                <c:pt idx="87">
                  <c:v>8.43</c:v>
                </c:pt>
                <c:pt idx="88">
                  <c:v>8.57</c:v>
                </c:pt>
                <c:pt idx="89">
                  <c:v>8.32</c:v>
                </c:pt>
                <c:pt idx="90">
                  <c:v>9.7800000000000011</c:v>
                </c:pt>
                <c:pt idx="91">
                  <c:v>9.74</c:v>
                </c:pt>
                <c:pt idx="92">
                  <c:v>9.75</c:v>
                </c:pt>
                <c:pt idx="93">
                  <c:v>9.84</c:v>
                </c:pt>
                <c:pt idx="94">
                  <c:v>7.07</c:v>
                </c:pt>
                <c:pt idx="95">
                  <c:v>6.98</c:v>
                </c:pt>
                <c:pt idx="96">
                  <c:v>6.91</c:v>
                </c:pt>
                <c:pt idx="97">
                  <c:v>7</c:v>
                </c:pt>
                <c:pt idx="98">
                  <c:v>6.9</c:v>
                </c:pt>
                <c:pt idx="99">
                  <c:v>8.67</c:v>
                </c:pt>
                <c:pt idx="100">
                  <c:v>6.9300000000000024</c:v>
                </c:pt>
                <c:pt idx="101">
                  <c:v>6.9700000000000024</c:v>
                </c:pt>
                <c:pt idx="102">
                  <c:v>6.91</c:v>
                </c:pt>
                <c:pt idx="103">
                  <c:v>8.3000000000000007</c:v>
                </c:pt>
                <c:pt idx="104">
                  <c:v>8.24</c:v>
                </c:pt>
                <c:pt idx="105">
                  <c:v>6.91</c:v>
                </c:pt>
                <c:pt idx="106">
                  <c:v>6.76</c:v>
                </c:pt>
                <c:pt idx="107">
                  <c:v>6.81</c:v>
                </c:pt>
                <c:pt idx="108">
                  <c:v>6.8199999999999985</c:v>
                </c:pt>
                <c:pt idx="109">
                  <c:v>6.6499999999999995</c:v>
                </c:pt>
                <c:pt idx="110">
                  <c:v>6.6899999999999995</c:v>
                </c:pt>
                <c:pt idx="111">
                  <c:v>6.6599999999999975</c:v>
                </c:pt>
                <c:pt idx="112">
                  <c:v>6.6899999999999995</c:v>
                </c:pt>
                <c:pt idx="113">
                  <c:v>8.84</c:v>
                </c:pt>
                <c:pt idx="114">
                  <c:v>8.8000000000000007</c:v>
                </c:pt>
                <c:pt idx="115">
                  <c:v>6.98</c:v>
                </c:pt>
                <c:pt idx="116">
                  <c:v>6.89</c:v>
                </c:pt>
                <c:pt idx="117">
                  <c:v>10.43</c:v>
                </c:pt>
                <c:pt idx="118">
                  <c:v>7.44</c:v>
                </c:pt>
                <c:pt idx="119">
                  <c:v>7.1199999999999966</c:v>
                </c:pt>
                <c:pt idx="120">
                  <c:v>7.04</c:v>
                </c:pt>
                <c:pt idx="121">
                  <c:v>6.26</c:v>
                </c:pt>
                <c:pt idx="122">
                  <c:v>6.6099999999999985</c:v>
                </c:pt>
                <c:pt idx="123">
                  <c:v>6.35</c:v>
                </c:pt>
                <c:pt idx="124">
                  <c:v>9.3800000000000008</c:v>
                </c:pt>
                <c:pt idx="125">
                  <c:v>8.9500000000000028</c:v>
                </c:pt>
                <c:pt idx="126">
                  <c:v>9.0500000000000007</c:v>
                </c:pt>
                <c:pt idx="127">
                  <c:v>9.07</c:v>
                </c:pt>
                <c:pt idx="128">
                  <c:v>9.08</c:v>
                </c:pt>
                <c:pt idx="129">
                  <c:v>8.94</c:v>
                </c:pt>
                <c:pt idx="130">
                  <c:v>7.2700000000000014</c:v>
                </c:pt>
                <c:pt idx="131">
                  <c:v>7.59</c:v>
                </c:pt>
                <c:pt idx="132">
                  <c:v>8.7000000000000011</c:v>
                </c:pt>
                <c:pt idx="133">
                  <c:v>8.7100000000000009</c:v>
                </c:pt>
                <c:pt idx="134">
                  <c:v>13.34</c:v>
                </c:pt>
                <c:pt idx="135">
                  <c:v>13.450000000000006</c:v>
                </c:pt>
                <c:pt idx="136">
                  <c:v>13.17</c:v>
                </c:pt>
                <c:pt idx="137">
                  <c:v>7.7</c:v>
                </c:pt>
                <c:pt idx="138">
                  <c:v>9.34</c:v>
                </c:pt>
                <c:pt idx="139">
                  <c:v>9.44</c:v>
                </c:pt>
                <c:pt idx="140">
                  <c:v>9.3700000000000028</c:v>
                </c:pt>
                <c:pt idx="141">
                  <c:v>9.31</c:v>
                </c:pt>
                <c:pt idx="142">
                  <c:v>6.01</c:v>
                </c:pt>
                <c:pt idx="143">
                  <c:v>6.1199999999999966</c:v>
                </c:pt>
                <c:pt idx="144">
                  <c:v>5.89</c:v>
                </c:pt>
                <c:pt idx="145">
                  <c:v>6.07</c:v>
                </c:pt>
                <c:pt idx="146">
                  <c:v>6.1099999999999985</c:v>
                </c:pt>
                <c:pt idx="147">
                  <c:v>10.9</c:v>
                </c:pt>
                <c:pt idx="148">
                  <c:v>10.6</c:v>
                </c:pt>
                <c:pt idx="149">
                  <c:v>10.63</c:v>
                </c:pt>
                <c:pt idx="150">
                  <c:v>10.56</c:v>
                </c:pt>
                <c:pt idx="151">
                  <c:v>10.89</c:v>
                </c:pt>
                <c:pt idx="152">
                  <c:v>10.73</c:v>
                </c:pt>
                <c:pt idx="153">
                  <c:v>10.79</c:v>
                </c:pt>
                <c:pt idx="154">
                  <c:v>10.94</c:v>
                </c:pt>
                <c:pt idx="155">
                  <c:v>11.01</c:v>
                </c:pt>
                <c:pt idx="156">
                  <c:v>9.41</c:v>
                </c:pt>
                <c:pt idx="157">
                  <c:v>9.68</c:v>
                </c:pt>
                <c:pt idx="158">
                  <c:v>9.61</c:v>
                </c:pt>
                <c:pt idx="159">
                  <c:v>9.44</c:v>
                </c:pt>
                <c:pt idx="160">
                  <c:v>9.7100000000000009</c:v>
                </c:pt>
                <c:pt idx="161">
                  <c:v>9.2900000000000009</c:v>
                </c:pt>
                <c:pt idx="162">
                  <c:v>9.42</c:v>
                </c:pt>
                <c:pt idx="163">
                  <c:v>9.3800000000000008</c:v>
                </c:pt>
                <c:pt idx="164">
                  <c:v>9.66</c:v>
                </c:pt>
                <c:pt idx="165">
                  <c:v>7.57</c:v>
                </c:pt>
                <c:pt idx="166">
                  <c:v>7.41</c:v>
                </c:pt>
                <c:pt idx="167">
                  <c:v>7.8199999999999985</c:v>
                </c:pt>
                <c:pt idx="168">
                  <c:v>8.06</c:v>
                </c:pt>
                <c:pt idx="169">
                  <c:v>6.92</c:v>
                </c:pt>
                <c:pt idx="170">
                  <c:v>7.28</c:v>
                </c:pt>
                <c:pt idx="171">
                  <c:v>7.03</c:v>
                </c:pt>
                <c:pt idx="172">
                  <c:v>7.07</c:v>
                </c:pt>
                <c:pt idx="173">
                  <c:v>6.9300000000000024</c:v>
                </c:pt>
                <c:pt idx="174">
                  <c:v>7.1499999999999995</c:v>
                </c:pt>
                <c:pt idx="175">
                  <c:v>7.08</c:v>
                </c:pt>
                <c:pt idx="176">
                  <c:v>7.03</c:v>
                </c:pt>
                <c:pt idx="177">
                  <c:v>7.09</c:v>
                </c:pt>
                <c:pt idx="178">
                  <c:v>7.22</c:v>
                </c:pt>
                <c:pt idx="179">
                  <c:v>7.1499999999999995</c:v>
                </c:pt>
                <c:pt idx="180">
                  <c:v>7.28</c:v>
                </c:pt>
                <c:pt idx="181">
                  <c:v>7.22</c:v>
                </c:pt>
                <c:pt idx="182">
                  <c:v>8.1300000000000008</c:v>
                </c:pt>
                <c:pt idx="183">
                  <c:v>6.88</c:v>
                </c:pt>
                <c:pt idx="184">
                  <c:v>10.23</c:v>
                </c:pt>
                <c:pt idx="185">
                  <c:v>7.09</c:v>
                </c:pt>
                <c:pt idx="186">
                  <c:v>7.29</c:v>
                </c:pt>
                <c:pt idx="187">
                  <c:v>7.37</c:v>
                </c:pt>
                <c:pt idx="188">
                  <c:v>7.72</c:v>
                </c:pt>
                <c:pt idx="189">
                  <c:v>7.2700000000000014</c:v>
                </c:pt>
                <c:pt idx="190">
                  <c:v>7.1899999999999995</c:v>
                </c:pt>
                <c:pt idx="191">
                  <c:v>7.33</c:v>
                </c:pt>
                <c:pt idx="192">
                  <c:v>7.23</c:v>
                </c:pt>
                <c:pt idx="193">
                  <c:v>7.5</c:v>
                </c:pt>
                <c:pt idx="194">
                  <c:v>7.4300000000000024</c:v>
                </c:pt>
                <c:pt idx="195">
                  <c:v>7.37</c:v>
                </c:pt>
                <c:pt idx="196">
                  <c:v>7.54</c:v>
                </c:pt>
                <c:pt idx="197">
                  <c:v>7.39</c:v>
                </c:pt>
                <c:pt idx="198">
                  <c:v>7.29</c:v>
                </c:pt>
                <c:pt idx="199">
                  <c:v>7.58</c:v>
                </c:pt>
                <c:pt idx="200">
                  <c:v>7.08</c:v>
                </c:pt>
                <c:pt idx="201">
                  <c:v>6.4300000000000024</c:v>
                </c:pt>
                <c:pt idx="202">
                  <c:v>6.58</c:v>
                </c:pt>
                <c:pt idx="203">
                  <c:v>7.39</c:v>
                </c:pt>
                <c:pt idx="204">
                  <c:v>7.33</c:v>
                </c:pt>
                <c:pt idx="205">
                  <c:v>7.38</c:v>
                </c:pt>
                <c:pt idx="206">
                  <c:v>7.38</c:v>
                </c:pt>
                <c:pt idx="207">
                  <c:v>7.45</c:v>
                </c:pt>
                <c:pt idx="208">
                  <c:v>7.41</c:v>
                </c:pt>
                <c:pt idx="209">
                  <c:v>7.14</c:v>
                </c:pt>
                <c:pt idx="210">
                  <c:v>7.4700000000000024</c:v>
                </c:pt>
                <c:pt idx="211">
                  <c:v>7.37</c:v>
                </c:pt>
                <c:pt idx="212">
                  <c:v>7.67</c:v>
                </c:pt>
                <c:pt idx="213">
                  <c:v>7.39</c:v>
                </c:pt>
                <c:pt idx="214">
                  <c:v>7.45</c:v>
                </c:pt>
                <c:pt idx="215">
                  <c:v>7.48</c:v>
                </c:pt>
                <c:pt idx="216">
                  <c:v>7.67</c:v>
                </c:pt>
                <c:pt idx="217">
                  <c:v>7.57</c:v>
                </c:pt>
                <c:pt idx="218">
                  <c:v>7.57</c:v>
                </c:pt>
                <c:pt idx="219">
                  <c:v>7.3599999999999985</c:v>
                </c:pt>
                <c:pt idx="220">
                  <c:v>7.44</c:v>
                </c:pt>
                <c:pt idx="221">
                  <c:v>7.33</c:v>
                </c:pt>
                <c:pt idx="222">
                  <c:v>7.58</c:v>
                </c:pt>
                <c:pt idx="223">
                  <c:v>7.53</c:v>
                </c:pt>
                <c:pt idx="224">
                  <c:v>7.37</c:v>
                </c:pt>
                <c:pt idx="225">
                  <c:v>7.4</c:v>
                </c:pt>
                <c:pt idx="226">
                  <c:v>7.17</c:v>
                </c:pt>
                <c:pt idx="227">
                  <c:v>7.3199999999999985</c:v>
                </c:pt>
                <c:pt idx="228">
                  <c:v>7.3</c:v>
                </c:pt>
                <c:pt idx="229">
                  <c:v>7.42</c:v>
                </c:pt>
                <c:pt idx="230">
                  <c:v>7.3199999999999985</c:v>
                </c:pt>
                <c:pt idx="231">
                  <c:v>7.28</c:v>
                </c:pt>
                <c:pt idx="232">
                  <c:v>7.23</c:v>
                </c:pt>
                <c:pt idx="233">
                  <c:v>7.44</c:v>
                </c:pt>
                <c:pt idx="234">
                  <c:v>7.54</c:v>
                </c:pt>
                <c:pt idx="235">
                  <c:v>7.37</c:v>
                </c:pt>
                <c:pt idx="236">
                  <c:v>7.57</c:v>
                </c:pt>
                <c:pt idx="237">
                  <c:v>7.39</c:v>
                </c:pt>
                <c:pt idx="238">
                  <c:v>7.39</c:v>
                </c:pt>
                <c:pt idx="239">
                  <c:v>7.3</c:v>
                </c:pt>
                <c:pt idx="240">
                  <c:v>7.29</c:v>
                </c:pt>
                <c:pt idx="241">
                  <c:v>7.4700000000000024</c:v>
                </c:pt>
                <c:pt idx="242">
                  <c:v>7.38</c:v>
                </c:pt>
                <c:pt idx="243">
                  <c:v>7.29</c:v>
                </c:pt>
                <c:pt idx="244">
                  <c:v>7.41</c:v>
                </c:pt>
                <c:pt idx="245">
                  <c:v>7.4</c:v>
                </c:pt>
                <c:pt idx="246">
                  <c:v>7.45</c:v>
                </c:pt>
                <c:pt idx="247">
                  <c:v>7.48</c:v>
                </c:pt>
                <c:pt idx="248">
                  <c:v>7.63</c:v>
                </c:pt>
                <c:pt idx="249">
                  <c:v>7.53</c:v>
                </c:pt>
                <c:pt idx="250">
                  <c:v>7.59</c:v>
                </c:pt>
                <c:pt idx="251">
                  <c:v>7.54</c:v>
                </c:pt>
                <c:pt idx="252">
                  <c:v>7.6</c:v>
                </c:pt>
                <c:pt idx="253">
                  <c:v>7.75</c:v>
                </c:pt>
                <c:pt idx="254">
                  <c:v>7.75</c:v>
                </c:pt>
                <c:pt idx="255">
                  <c:v>7.53</c:v>
                </c:pt>
                <c:pt idx="256">
                  <c:v>7.58</c:v>
                </c:pt>
                <c:pt idx="257">
                  <c:v>7.46</c:v>
                </c:pt>
                <c:pt idx="258">
                  <c:v>7.51</c:v>
                </c:pt>
                <c:pt idx="259">
                  <c:v>7.51</c:v>
                </c:pt>
                <c:pt idx="260">
                  <c:v>7.54</c:v>
                </c:pt>
                <c:pt idx="261">
                  <c:v>7.38</c:v>
                </c:pt>
                <c:pt idx="262">
                  <c:v>7.46</c:v>
                </c:pt>
                <c:pt idx="263">
                  <c:v>7.38</c:v>
                </c:pt>
                <c:pt idx="264">
                  <c:v>7.3199999999999985</c:v>
                </c:pt>
                <c:pt idx="265">
                  <c:v>7.3599999999999985</c:v>
                </c:pt>
                <c:pt idx="266">
                  <c:v>7.26</c:v>
                </c:pt>
                <c:pt idx="267">
                  <c:v>7.3</c:v>
                </c:pt>
                <c:pt idx="268">
                  <c:v>7.52</c:v>
                </c:pt>
                <c:pt idx="269">
                  <c:v>7.29</c:v>
                </c:pt>
                <c:pt idx="270">
                  <c:v>7.25</c:v>
                </c:pt>
                <c:pt idx="271">
                  <c:v>7.34</c:v>
                </c:pt>
                <c:pt idx="272">
                  <c:v>7.13</c:v>
                </c:pt>
                <c:pt idx="273">
                  <c:v>7.18</c:v>
                </c:pt>
                <c:pt idx="274">
                  <c:v>7.59</c:v>
                </c:pt>
                <c:pt idx="275">
                  <c:v>7.21</c:v>
                </c:pt>
                <c:pt idx="276">
                  <c:v>7.17</c:v>
                </c:pt>
                <c:pt idx="277">
                  <c:v>7.54</c:v>
                </c:pt>
                <c:pt idx="278">
                  <c:v>7.1499999999999995</c:v>
                </c:pt>
                <c:pt idx="279">
                  <c:v>7.1199999999999966</c:v>
                </c:pt>
                <c:pt idx="280">
                  <c:v>7.13</c:v>
                </c:pt>
                <c:pt idx="281">
                  <c:v>7.06</c:v>
                </c:pt>
                <c:pt idx="282">
                  <c:v>7.05</c:v>
                </c:pt>
                <c:pt idx="283">
                  <c:v>7.14</c:v>
                </c:pt>
                <c:pt idx="284">
                  <c:v>7.1499999999999995</c:v>
                </c:pt>
                <c:pt idx="285">
                  <c:v>7.06</c:v>
                </c:pt>
                <c:pt idx="286">
                  <c:v>7.1599999999999975</c:v>
                </c:pt>
                <c:pt idx="287">
                  <c:v>7.51</c:v>
                </c:pt>
                <c:pt idx="288">
                  <c:v>7.46</c:v>
                </c:pt>
                <c:pt idx="289">
                  <c:v>7.02</c:v>
                </c:pt>
                <c:pt idx="290">
                  <c:v>7.18</c:v>
                </c:pt>
                <c:pt idx="291">
                  <c:v>7.06</c:v>
                </c:pt>
                <c:pt idx="292">
                  <c:v>7.07</c:v>
                </c:pt>
                <c:pt idx="293">
                  <c:v>7.05</c:v>
                </c:pt>
                <c:pt idx="294">
                  <c:v>6.22</c:v>
                </c:pt>
                <c:pt idx="295">
                  <c:v>6.2</c:v>
                </c:pt>
                <c:pt idx="296">
                  <c:v>6.42</c:v>
                </c:pt>
                <c:pt idx="297">
                  <c:v>6.6</c:v>
                </c:pt>
                <c:pt idx="298">
                  <c:v>6.2700000000000014</c:v>
                </c:pt>
                <c:pt idx="299">
                  <c:v>6.52</c:v>
                </c:pt>
                <c:pt idx="300">
                  <c:v>6.29</c:v>
                </c:pt>
                <c:pt idx="301">
                  <c:v>6.48</c:v>
                </c:pt>
                <c:pt idx="302">
                  <c:v>6.31</c:v>
                </c:pt>
                <c:pt idx="303">
                  <c:v>6.2700000000000014</c:v>
                </c:pt>
                <c:pt idx="304">
                  <c:v>6.45</c:v>
                </c:pt>
                <c:pt idx="305">
                  <c:v>6.37</c:v>
                </c:pt>
                <c:pt idx="306">
                  <c:v>6.31</c:v>
                </c:pt>
                <c:pt idx="307">
                  <c:v>6.23</c:v>
                </c:pt>
                <c:pt idx="308">
                  <c:v>6.37</c:v>
                </c:pt>
                <c:pt idx="309">
                  <c:v>6.3</c:v>
                </c:pt>
                <c:pt idx="310">
                  <c:v>6.2</c:v>
                </c:pt>
              </c:numCache>
            </c:numRef>
          </c:val>
          <c:smooth val="0"/>
        </c:ser>
        <c:dLbls>
          <c:showLegendKey val="0"/>
          <c:showVal val="0"/>
          <c:showCatName val="0"/>
          <c:showSerName val="0"/>
          <c:showPercent val="0"/>
          <c:showBubbleSize val="0"/>
        </c:dLbls>
        <c:smooth val="0"/>
        <c:axId val="-1154538928"/>
        <c:axId val="-1330733568"/>
      </c:lineChart>
      <c:catAx>
        <c:axId val="-1154538928"/>
        <c:scaling>
          <c:orientation val="minMax"/>
        </c:scaling>
        <c:delete val="1"/>
        <c:axPos val="b"/>
        <c:majorTickMark val="none"/>
        <c:minorTickMark val="none"/>
        <c:tickLblPos val="none"/>
        <c:crossAx val="-1330733568"/>
        <c:crosses val="autoZero"/>
        <c:auto val="1"/>
        <c:lblAlgn val="ctr"/>
        <c:lblOffset val="100"/>
        <c:noMultiLvlLbl val="0"/>
      </c:catAx>
      <c:valAx>
        <c:axId val="-1330733568"/>
        <c:scaling>
          <c:logBase val="10"/>
          <c:orientation val="minMax"/>
        </c:scaling>
        <c:delete val="0"/>
        <c:axPos val="l"/>
        <c:majorGridlines/>
        <c:numFmt formatCode="General" sourceLinked="1"/>
        <c:majorTickMark val="none"/>
        <c:minorTickMark val="none"/>
        <c:tickLblPos val="nextTo"/>
        <c:txPr>
          <a:bodyPr/>
          <a:lstStyle/>
          <a:p>
            <a:pPr>
              <a:defRPr lang="en-US"/>
            </a:pPr>
            <a:endParaRPr lang="en-US"/>
          </a:p>
        </c:txPr>
        <c:crossAx val="-1154538928"/>
        <c:crosses val="autoZero"/>
        <c:crossBetween val="between"/>
      </c:valAx>
    </c:plotArea>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Human Errors by Activity</a:t>
            </a:r>
          </a:p>
        </c:rich>
      </c:tx>
      <c:layout/>
      <c:overlay val="0"/>
    </c:title>
    <c:autoTitleDeleted val="0"/>
    <c:plotArea>
      <c:layout/>
      <c:pieChart>
        <c:varyColors val="1"/>
        <c:ser>
          <c:idx val="0"/>
          <c:order val="0"/>
          <c:dLbls>
            <c:spPr>
              <a:noFill/>
              <a:ln>
                <a:noFill/>
              </a:ln>
              <a:effectLst/>
            </c:spPr>
            <c:txPr>
              <a:bodyPr/>
              <a:lstStyle/>
              <a:p>
                <a:pPr>
                  <a:defRPr sz="1200" b="1"/>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Sheet1!$B$26:$B$28</c:f>
              <c:strCache>
                <c:ptCount val="3"/>
                <c:pt idx="0">
                  <c:v>Config Changes</c:v>
                </c:pt>
                <c:pt idx="1">
                  <c:v>Device hw/sw updates</c:v>
                </c:pt>
                <c:pt idx="2">
                  <c:v>WA Cluster Setup</c:v>
                </c:pt>
              </c:strCache>
            </c:strRef>
          </c:cat>
          <c:val>
            <c:numRef>
              <c:f>Sheet1!$C$26:$C$28</c:f>
              <c:numCache>
                <c:formatCode>General</c:formatCode>
                <c:ptCount val="3"/>
                <c:pt idx="0">
                  <c:v>74</c:v>
                </c:pt>
                <c:pt idx="1">
                  <c:v>13</c:v>
                </c:pt>
                <c:pt idx="2">
                  <c:v>13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50612849351745615"/>
          <c:y val="0.28403973010010919"/>
          <c:w val="0.49125425355122065"/>
          <c:h val="0.53444649617912809"/>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D946E-1C49-4552-BB82-75F81120E61F}" type="doc">
      <dgm:prSet loTypeId="urn:microsoft.com/office/officeart/2005/8/layout/equation1" loCatId="process" qsTypeId="urn:microsoft.com/office/officeart/2005/8/quickstyle/3d1" qsCatId="3D" csTypeId="urn:microsoft.com/office/officeart/2005/8/colors/colorful2" csCatId="colorful" phldr="1"/>
      <dgm:spPr/>
    </dgm:pt>
    <dgm:pt modelId="{DA3693D4-BCA6-4C29-AF4C-85A989E68FAA}">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SAT</a:t>
          </a:r>
          <a:endParaRPr lang="en-US" dirty="0"/>
        </a:p>
      </dgm:t>
    </dgm:pt>
    <dgm:pt modelId="{EC4085D4-E8C4-456B-AF0D-9A9E9823371D}" type="parTrans" cxnId="{201E6FF8-392D-4CAD-8D84-AA0D71F14938}">
      <dgm:prSet/>
      <dgm:spPr/>
      <dgm:t>
        <a:bodyPr/>
        <a:lstStyle/>
        <a:p>
          <a:endParaRPr lang="en-US"/>
        </a:p>
      </dgm:t>
    </dgm:pt>
    <dgm:pt modelId="{B9633CDC-1820-4C3E-9CDA-0F72AA78B4DE}" type="sibTrans" cxnId="{201E6FF8-392D-4CAD-8D84-AA0D71F14938}">
      <dgm:prSet/>
      <dgm:spPr/>
      <dgm:t>
        <a:bodyPr/>
        <a:lstStyle/>
        <a:p>
          <a:endParaRPr lang="en-US"/>
        </a:p>
      </dgm:t>
    </dgm:pt>
    <dgm:pt modelId="{F15F4BAA-E03C-4FBB-8DC5-D8199E2B5B25}">
      <dgm:prSet phldrT="[Text]"/>
      <dgm:spPr/>
      <dgm:t>
        <a:bodyPr/>
        <a:lstStyle/>
        <a:p>
          <a:r>
            <a:rPr lang="en-US" dirty="0" smtClean="0"/>
            <a:t>Theory</a:t>
          </a:r>
        </a:p>
        <a:p>
          <a:r>
            <a:rPr lang="en-US" dirty="0" smtClean="0"/>
            <a:t>Solvers</a:t>
          </a:r>
          <a:endParaRPr lang="en-US" dirty="0"/>
        </a:p>
      </dgm:t>
    </dgm:pt>
    <dgm:pt modelId="{C7085F6C-0AEA-4855-8854-C46927E8BEB7}" type="parTrans" cxnId="{40B86FDB-37F9-4BF3-BB8C-A8E386AEDDF2}">
      <dgm:prSet/>
      <dgm:spPr/>
      <dgm:t>
        <a:bodyPr/>
        <a:lstStyle/>
        <a:p>
          <a:endParaRPr lang="en-US"/>
        </a:p>
      </dgm:t>
    </dgm:pt>
    <dgm:pt modelId="{3F78C612-AE92-4725-8E75-52CBDD374727}" type="sibTrans" cxnId="{40B86FDB-37F9-4BF3-BB8C-A8E386AEDDF2}">
      <dgm:prSet/>
      <dgm:spPr/>
      <dgm:t>
        <a:bodyPr/>
        <a:lstStyle/>
        <a:p>
          <a:endParaRPr lang="en-US"/>
        </a:p>
      </dgm:t>
    </dgm:pt>
    <dgm:pt modelId="{3A35AE93-9501-44D1-A4A6-35BD5B8F1FCA}">
      <dgm:prSet phldrT="[Text]"/>
      <dgm:spPr/>
      <dgm:t>
        <a:bodyPr/>
        <a:lstStyle/>
        <a:p>
          <a:r>
            <a:rPr lang="en-US" dirty="0" smtClean="0"/>
            <a:t>SMT</a:t>
          </a:r>
          <a:endParaRPr lang="en-US" dirty="0"/>
        </a:p>
      </dgm:t>
    </dgm:pt>
    <dgm:pt modelId="{95E2A059-062E-452C-BAAF-08FFE4536FC1}" type="sibTrans" cxnId="{93D0229E-3A28-4D46-ACC9-5ED2613219DA}">
      <dgm:prSet/>
      <dgm:spPr/>
      <dgm:t>
        <a:bodyPr/>
        <a:lstStyle/>
        <a:p>
          <a:endParaRPr lang="en-US"/>
        </a:p>
      </dgm:t>
    </dgm:pt>
    <dgm:pt modelId="{B5D4A5EF-207F-4110-A849-E8DB71D88473}" type="parTrans" cxnId="{93D0229E-3A28-4D46-ACC9-5ED2613219DA}">
      <dgm:prSet/>
      <dgm:spPr/>
      <dgm:t>
        <a:bodyPr/>
        <a:lstStyle/>
        <a:p>
          <a:endParaRPr lang="en-US"/>
        </a:p>
      </dgm:t>
    </dgm:pt>
    <dgm:pt modelId="{C86CAA3B-F2D5-4490-AA38-6E9CB829F4B9}" type="pres">
      <dgm:prSet presAssocID="{C08D946E-1C49-4552-BB82-75F81120E61F}" presName="linearFlow" presStyleCnt="0">
        <dgm:presLayoutVars>
          <dgm:dir/>
          <dgm:resizeHandles val="exact"/>
        </dgm:presLayoutVars>
      </dgm:prSet>
      <dgm:spPr/>
    </dgm:pt>
    <dgm:pt modelId="{4D781F7A-8DA0-4054-B089-AE82ED11AA58}" type="pres">
      <dgm:prSet presAssocID="{DA3693D4-BCA6-4C29-AF4C-85A989E68FAA}" presName="node" presStyleLbl="node1" presStyleIdx="0" presStyleCnt="3">
        <dgm:presLayoutVars>
          <dgm:bulletEnabled val="1"/>
        </dgm:presLayoutVars>
      </dgm:prSet>
      <dgm:spPr/>
      <dgm:t>
        <a:bodyPr/>
        <a:lstStyle/>
        <a:p>
          <a:endParaRPr lang="en-US"/>
        </a:p>
      </dgm:t>
    </dgm:pt>
    <dgm:pt modelId="{AFDF1215-3A76-4C55-AA10-D0A3D79B3211}" type="pres">
      <dgm:prSet presAssocID="{B9633CDC-1820-4C3E-9CDA-0F72AA78B4DE}" presName="spacerL" presStyleCnt="0"/>
      <dgm:spPr/>
    </dgm:pt>
    <dgm:pt modelId="{09C4BBFD-C2FB-40E1-B00C-9D790D4F33B0}" type="pres">
      <dgm:prSet presAssocID="{B9633CDC-1820-4C3E-9CDA-0F72AA78B4DE}" presName="sibTrans" presStyleLbl="sibTrans2D1" presStyleIdx="0" presStyleCnt="2"/>
      <dgm:spPr/>
      <dgm:t>
        <a:bodyPr/>
        <a:lstStyle/>
        <a:p>
          <a:endParaRPr lang="en-US"/>
        </a:p>
      </dgm:t>
    </dgm:pt>
    <dgm:pt modelId="{06C5B2FA-7C04-4BDA-BF4A-58C5514187D3}" type="pres">
      <dgm:prSet presAssocID="{B9633CDC-1820-4C3E-9CDA-0F72AA78B4DE}" presName="spacerR" presStyleCnt="0"/>
      <dgm:spPr/>
    </dgm:pt>
    <dgm:pt modelId="{B00C9963-3894-4A20-9671-30E6C998310C}" type="pres">
      <dgm:prSet presAssocID="{F15F4BAA-E03C-4FBB-8DC5-D8199E2B5B25}" presName="node" presStyleLbl="node1" presStyleIdx="1" presStyleCnt="3">
        <dgm:presLayoutVars>
          <dgm:bulletEnabled val="1"/>
        </dgm:presLayoutVars>
      </dgm:prSet>
      <dgm:spPr/>
      <dgm:t>
        <a:bodyPr/>
        <a:lstStyle/>
        <a:p>
          <a:endParaRPr lang="en-US"/>
        </a:p>
      </dgm:t>
    </dgm:pt>
    <dgm:pt modelId="{00EC796A-7198-4762-8B58-85EEE3C46FE2}" type="pres">
      <dgm:prSet presAssocID="{3F78C612-AE92-4725-8E75-52CBDD374727}" presName="spacerL" presStyleCnt="0"/>
      <dgm:spPr/>
    </dgm:pt>
    <dgm:pt modelId="{00071994-6C1D-412F-AFD2-B5C1F45A44A4}" type="pres">
      <dgm:prSet presAssocID="{3F78C612-AE92-4725-8E75-52CBDD374727}" presName="sibTrans" presStyleLbl="sibTrans2D1" presStyleIdx="1" presStyleCnt="2"/>
      <dgm:spPr/>
      <dgm:t>
        <a:bodyPr/>
        <a:lstStyle/>
        <a:p>
          <a:endParaRPr lang="en-US"/>
        </a:p>
      </dgm:t>
    </dgm:pt>
    <dgm:pt modelId="{86DB068B-DF58-4654-A59C-CB83BA021B6C}" type="pres">
      <dgm:prSet presAssocID="{3F78C612-AE92-4725-8E75-52CBDD374727}" presName="spacerR" presStyleCnt="0"/>
      <dgm:spPr/>
    </dgm:pt>
    <dgm:pt modelId="{D289497B-AAA3-4A46-B5EB-832082DE316D}" type="pres">
      <dgm:prSet presAssocID="{3A35AE93-9501-44D1-A4A6-35BD5B8F1FCA}" presName="node" presStyleLbl="node1" presStyleIdx="2" presStyleCnt="3">
        <dgm:presLayoutVars>
          <dgm:bulletEnabled val="1"/>
        </dgm:presLayoutVars>
      </dgm:prSet>
      <dgm:spPr/>
      <dgm:t>
        <a:bodyPr/>
        <a:lstStyle/>
        <a:p>
          <a:endParaRPr lang="en-US"/>
        </a:p>
      </dgm:t>
    </dgm:pt>
  </dgm:ptLst>
  <dgm:cxnLst>
    <dgm:cxn modelId="{40B86FDB-37F9-4BF3-BB8C-A8E386AEDDF2}" srcId="{C08D946E-1C49-4552-BB82-75F81120E61F}" destId="{F15F4BAA-E03C-4FBB-8DC5-D8199E2B5B25}" srcOrd="1" destOrd="0" parTransId="{C7085F6C-0AEA-4855-8854-C46927E8BEB7}" sibTransId="{3F78C612-AE92-4725-8E75-52CBDD374727}"/>
    <dgm:cxn modelId="{CF6DBAA3-B5A0-4866-9145-C4C7BEC9D70E}" type="presOf" srcId="{DA3693D4-BCA6-4C29-AF4C-85A989E68FAA}" destId="{4D781F7A-8DA0-4054-B089-AE82ED11AA58}" srcOrd="0" destOrd="0" presId="urn:microsoft.com/office/officeart/2005/8/layout/equation1"/>
    <dgm:cxn modelId="{6396E287-4231-465B-A71F-67CB1C7BC2B9}" type="presOf" srcId="{C08D946E-1C49-4552-BB82-75F81120E61F}" destId="{C86CAA3B-F2D5-4490-AA38-6E9CB829F4B9}" srcOrd="0" destOrd="0" presId="urn:microsoft.com/office/officeart/2005/8/layout/equation1"/>
    <dgm:cxn modelId="{93D0229E-3A28-4D46-ACC9-5ED2613219DA}" srcId="{C08D946E-1C49-4552-BB82-75F81120E61F}" destId="{3A35AE93-9501-44D1-A4A6-35BD5B8F1FCA}" srcOrd="2" destOrd="0" parTransId="{B5D4A5EF-207F-4110-A849-E8DB71D88473}" sibTransId="{95E2A059-062E-452C-BAAF-08FFE4536FC1}"/>
    <dgm:cxn modelId="{201E6FF8-392D-4CAD-8D84-AA0D71F14938}" srcId="{C08D946E-1C49-4552-BB82-75F81120E61F}" destId="{DA3693D4-BCA6-4C29-AF4C-85A989E68FAA}" srcOrd="0" destOrd="0" parTransId="{EC4085D4-E8C4-456B-AF0D-9A9E9823371D}" sibTransId="{B9633CDC-1820-4C3E-9CDA-0F72AA78B4DE}"/>
    <dgm:cxn modelId="{0E3A8988-CB8C-4ACC-9846-5EC6BC990CCE}" type="presOf" srcId="{F15F4BAA-E03C-4FBB-8DC5-D8199E2B5B25}" destId="{B00C9963-3894-4A20-9671-30E6C998310C}" srcOrd="0" destOrd="0" presId="urn:microsoft.com/office/officeart/2005/8/layout/equation1"/>
    <dgm:cxn modelId="{E5F253D9-D817-4C70-B7EC-FA9B9ABA3BC8}" type="presOf" srcId="{3F78C612-AE92-4725-8E75-52CBDD374727}" destId="{00071994-6C1D-412F-AFD2-B5C1F45A44A4}" srcOrd="0" destOrd="0" presId="urn:microsoft.com/office/officeart/2005/8/layout/equation1"/>
    <dgm:cxn modelId="{7CD82377-D5DA-4196-8030-7EC1B96E05DC}" type="presOf" srcId="{B9633CDC-1820-4C3E-9CDA-0F72AA78B4DE}" destId="{09C4BBFD-C2FB-40E1-B00C-9D790D4F33B0}" srcOrd="0" destOrd="0" presId="urn:microsoft.com/office/officeart/2005/8/layout/equation1"/>
    <dgm:cxn modelId="{7E9F77B9-4BDF-49B7-B943-F9F9E9A8535C}" type="presOf" srcId="{3A35AE93-9501-44D1-A4A6-35BD5B8F1FCA}" destId="{D289497B-AAA3-4A46-B5EB-832082DE316D}" srcOrd="0" destOrd="0" presId="urn:microsoft.com/office/officeart/2005/8/layout/equation1"/>
    <dgm:cxn modelId="{1A63539A-517F-4C9C-AA18-1385B1C63CD4}" type="presParOf" srcId="{C86CAA3B-F2D5-4490-AA38-6E9CB829F4B9}" destId="{4D781F7A-8DA0-4054-B089-AE82ED11AA58}" srcOrd="0" destOrd="0" presId="urn:microsoft.com/office/officeart/2005/8/layout/equation1"/>
    <dgm:cxn modelId="{F361910F-9FF8-4389-8A11-4C2A35AAAA3B}" type="presParOf" srcId="{C86CAA3B-F2D5-4490-AA38-6E9CB829F4B9}" destId="{AFDF1215-3A76-4C55-AA10-D0A3D79B3211}" srcOrd="1" destOrd="0" presId="urn:microsoft.com/office/officeart/2005/8/layout/equation1"/>
    <dgm:cxn modelId="{62AD02E4-4A33-4B92-BDB3-FE7AD32B0DB8}" type="presParOf" srcId="{C86CAA3B-F2D5-4490-AA38-6E9CB829F4B9}" destId="{09C4BBFD-C2FB-40E1-B00C-9D790D4F33B0}" srcOrd="2" destOrd="0" presId="urn:microsoft.com/office/officeart/2005/8/layout/equation1"/>
    <dgm:cxn modelId="{B9CDED03-31BB-4AF1-8AA0-9585F340BA02}" type="presParOf" srcId="{C86CAA3B-F2D5-4490-AA38-6E9CB829F4B9}" destId="{06C5B2FA-7C04-4BDA-BF4A-58C5514187D3}" srcOrd="3" destOrd="0" presId="urn:microsoft.com/office/officeart/2005/8/layout/equation1"/>
    <dgm:cxn modelId="{2E84ABE5-778D-415A-9856-E83C6146E8EB}" type="presParOf" srcId="{C86CAA3B-F2D5-4490-AA38-6E9CB829F4B9}" destId="{B00C9963-3894-4A20-9671-30E6C998310C}" srcOrd="4" destOrd="0" presId="urn:microsoft.com/office/officeart/2005/8/layout/equation1"/>
    <dgm:cxn modelId="{1F125F35-C452-481D-9B9A-3DF12327AA0D}" type="presParOf" srcId="{C86CAA3B-F2D5-4490-AA38-6E9CB829F4B9}" destId="{00EC796A-7198-4762-8B58-85EEE3C46FE2}" srcOrd="5" destOrd="0" presId="urn:microsoft.com/office/officeart/2005/8/layout/equation1"/>
    <dgm:cxn modelId="{2CBC2A19-B3EE-4CD8-8684-E55A9E8FA223}" type="presParOf" srcId="{C86CAA3B-F2D5-4490-AA38-6E9CB829F4B9}" destId="{00071994-6C1D-412F-AFD2-B5C1F45A44A4}" srcOrd="6" destOrd="0" presId="urn:microsoft.com/office/officeart/2005/8/layout/equation1"/>
    <dgm:cxn modelId="{4C8286A5-90FD-4FC1-B17C-F4D85734CDE8}" type="presParOf" srcId="{C86CAA3B-F2D5-4490-AA38-6E9CB829F4B9}" destId="{86DB068B-DF58-4654-A59C-CB83BA021B6C}" srcOrd="7" destOrd="0" presId="urn:microsoft.com/office/officeart/2005/8/layout/equation1"/>
    <dgm:cxn modelId="{46184EB3-933A-4FBA-A1D9-A9523D3DF006}" type="presParOf" srcId="{C86CAA3B-F2D5-4490-AA38-6E9CB829F4B9}" destId="{D289497B-AAA3-4A46-B5EB-832082DE316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colorful2" csCatId="colorful" phldr="1"/>
      <dgm:spPr/>
    </dgm:pt>
    <dgm:pt modelId="{028328A9-9EA0-4480-8524-53466DCF3F28}">
      <dgm:prSet phldrT="[Text]"/>
      <dgm:spPr>
        <a:xfrm>
          <a:off x="452971" y="417690"/>
          <a:ext cx="1005840" cy="1005840"/>
        </a:xfrm>
        <a:prstGeom prst="gear9">
          <a:avLst/>
        </a:prstGeom>
        <a:solidFill>
          <a:srgbClr val="5782B5">
            <a:hueOff val="0"/>
            <a:satOff val="0"/>
            <a:lumOff val="0"/>
            <a:alphaOff val="0"/>
          </a:srgbClr>
        </a:solidFill>
        <a:ln w="55000" cap="flat" cmpd="thickThin" algn="ctr">
          <a:solidFill>
            <a:srgbClr val="FFFFFF">
              <a:hueOff val="0"/>
              <a:satOff val="0"/>
              <a:lumOff val="0"/>
              <a:alphaOff val="0"/>
            </a:srgbClr>
          </a:solidFill>
          <a:prstDash val="solid"/>
        </a:ln>
        <a:effectLst/>
      </dgm:spPr>
      <dgm:t>
        <a:bodyPr/>
        <a:lstStyle/>
        <a:p>
          <a:r>
            <a:rPr lang="en-US" dirty="0" err="1" smtClean="0">
              <a:solidFill>
                <a:srgbClr val="FFFFFF"/>
              </a:solidFill>
              <a:latin typeface="Segoe"/>
              <a:ea typeface="+mn-ea"/>
              <a:cs typeface="+mn-cs"/>
            </a:rPr>
            <a:t>Arrrays</a:t>
          </a:r>
          <a:endParaRPr lang="en-US" dirty="0" smtClean="0">
            <a:solidFill>
              <a:srgbClr val="FFFFFF"/>
            </a:solidFill>
            <a:latin typeface="Segoe"/>
            <a:ea typeface="+mn-ea"/>
            <a:cs typeface="+mn-cs"/>
          </a:endParaRPr>
        </a:p>
      </dgm:t>
    </dgm:pt>
    <dgm:pt modelId="{D1D1424E-9376-49CE-B71E-095F3154F862}" type="sibTrans" cxnId="{212369DC-3DDD-43DC-8C02-1AF78339BE46}">
      <dgm:prSet/>
      <dgm:spPr>
        <a:xfrm>
          <a:off x="445652" y="218447"/>
          <a:ext cx="1237183" cy="1237183"/>
        </a:xfrm>
        <a:prstGeom prst="circularArrow">
          <a:avLst>
            <a:gd name="adj1" fmla="val 4878"/>
            <a:gd name="adj2" fmla="val 312630"/>
            <a:gd name="adj3" fmla="val 2866676"/>
            <a:gd name="adj4" fmla="val 15647879"/>
            <a:gd name="adj5" fmla="val 5691"/>
          </a:avLst>
        </a:prstGeom>
        <a:solidFill>
          <a:srgbClr val="5782B5">
            <a:hueOff val="0"/>
            <a:satOff val="0"/>
            <a:lumOff val="0"/>
            <a:alphaOff val="0"/>
          </a:srgbClr>
        </a:solidFill>
        <a:ln>
          <a:noFill/>
        </a:ln>
        <a:effectLst/>
      </dgm:spPr>
      <dgm:t>
        <a:bodyPr/>
        <a:lstStyle/>
        <a:p>
          <a:endParaRPr lang="en-US"/>
        </a:p>
      </dgm:t>
    </dgm:pt>
    <dgm:pt modelId="{C9D07A6F-6052-40A7-9E01-31BFE7ED8074}" type="parTrans" cxnId="{212369DC-3DDD-43DC-8C02-1AF78339BE46}">
      <dgm:prSe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pt>
    <dgm:pt modelId="{A67D4131-D547-42AD-8E8D-9FDAB89CA7F8}" type="pres">
      <dgm:prSet presAssocID="{028328A9-9EA0-4480-8524-53466DCF3F28}" presName="gear1" presStyleLbl="node1" presStyleIdx="0" presStyleCnt="1" custLinFactNeighborX="-11784" custLinFactNeighborY="-3928">
        <dgm:presLayoutVars>
          <dgm:chMax val="1"/>
          <dgm:bulletEnabled val="1"/>
        </dgm:presLayoutVars>
      </dgm:prSet>
      <dgm:spPr/>
      <dgm:t>
        <a:bodyPr/>
        <a:lstStyle/>
        <a:p>
          <a:endParaRPr lang="en-US"/>
        </a:p>
      </dgm:t>
    </dgm:pt>
    <dgm:pt modelId="{CBA49CF5-6EA7-49CF-919F-1C7C5F4F34CA}" type="pres">
      <dgm:prSet presAssocID="{028328A9-9EA0-4480-8524-53466DCF3F28}" presName="gear1srcNode" presStyleLbl="node1" presStyleIdx="0" presStyleCnt="1"/>
      <dgm:spPr/>
      <dgm:t>
        <a:bodyPr/>
        <a:lstStyle/>
        <a:p>
          <a:endParaRPr lang="en-US"/>
        </a:p>
      </dgm:t>
    </dgm:pt>
    <dgm:pt modelId="{010D959C-59D4-42F1-BC8F-56F885092BD7}" type="pres">
      <dgm:prSet presAssocID="{028328A9-9EA0-4480-8524-53466DCF3F28}" presName="gear1dstNode" presStyleLbl="node1" presStyleIdx="0" presStyleCnt="1"/>
      <dgm:spPr/>
      <dgm:t>
        <a:bodyPr/>
        <a:lstStyle/>
        <a:p>
          <a:endParaRPr lang="en-US"/>
        </a:p>
      </dgm:t>
    </dgm:pt>
    <dgm:pt modelId="{C0815319-C4C1-4070-AF44-7B43FD9F84B1}" type="pres">
      <dgm:prSet presAssocID="{D1D1424E-9376-49CE-B71E-095F3154F862}" presName="connector1" presStyleLbl="sibTrans2D1" presStyleIdx="0" presStyleCnt="1" custLinFactNeighborX="-10144" custLinFactNeighborY="-7502"/>
      <dgm:spPr/>
      <dgm:t>
        <a:bodyPr/>
        <a:lstStyle/>
        <a:p>
          <a:endParaRPr lang="en-US"/>
        </a:p>
      </dgm:t>
    </dgm:pt>
  </dgm:ptLst>
  <dgm:cxnLst>
    <dgm:cxn modelId="{212369DC-3DDD-43DC-8C02-1AF78339BE46}" srcId="{FC65EB8A-D23D-4B7C-A2BE-CBA33B02C98F}" destId="{028328A9-9EA0-4480-8524-53466DCF3F28}" srcOrd="0" destOrd="0" parTransId="{C9D07A6F-6052-40A7-9E01-31BFE7ED8074}" sibTransId="{D1D1424E-9376-49CE-B71E-095F3154F862}"/>
    <dgm:cxn modelId="{94F4C62B-B26C-4B70-9A92-2E7C5B0B562C}" type="presOf" srcId="{FC65EB8A-D23D-4B7C-A2BE-CBA33B02C98F}" destId="{2CE0C0F7-2180-48EA-B8FD-3AE845E91CF9}" srcOrd="0" destOrd="0" presId="urn:microsoft.com/office/officeart/2005/8/layout/gear1"/>
    <dgm:cxn modelId="{CF04FD6F-0A2C-46F0-9DB1-C2536979529C}" type="presOf" srcId="{028328A9-9EA0-4480-8524-53466DCF3F28}" destId="{A67D4131-D547-42AD-8E8D-9FDAB89CA7F8}" srcOrd="0" destOrd="0" presId="urn:microsoft.com/office/officeart/2005/8/layout/gear1"/>
    <dgm:cxn modelId="{575FA606-99B7-412C-B11C-C66ADA0BF1F4}" type="presOf" srcId="{028328A9-9EA0-4480-8524-53466DCF3F28}" destId="{010D959C-59D4-42F1-BC8F-56F885092BD7}" srcOrd="2" destOrd="0" presId="urn:microsoft.com/office/officeart/2005/8/layout/gear1"/>
    <dgm:cxn modelId="{30415869-297F-441C-9448-0332F53BE9FB}" type="presOf" srcId="{D1D1424E-9376-49CE-B71E-095F3154F862}" destId="{C0815319-C4C1-4070-AF44-7B43FD9F84B1}" srcOrd="0" destOrd="0" presId="urn:microsoft.com/office/officeart/2005/8/layout/gear1"/>
    <dgm:cxn modelId="{AB5EAD1A-E028-44D7-885C-C80A24CA6D35}" type="presOf" srcId="{028328A9-9EA0-4480-8524-53466DCF3F28}" destId="{CBA49CF5-6EA7-49CF-919F-1C7C5F4F34CA}" srcOrd="1" destOrd="0" presId="urn:microsoft.com/office/officeart/2005/8/layout/gear1"/>
    <dgm:cxn modelId="{0B9CC789-784E-4AA5-8D3B-40F1D457D797}" type="presParOf" srcId="{2CE0C0F7-2180-48EA-B8FD-3AE845E91CF9}" destId="{A67D4131-D547-42AD-8E8D-9FDAB89CA7F8}" srcOrd="0" destOrd="0" presId="urn:microsoft.com/office/officeart/2005/8/layout/gear1"/>
    <dgm:cxn modelId="{223BE173-C4FD-4AE8-BE71-A8BE35B512DF}" type="presParOf" srcId="{2CE0C0F7-2180-48EA-B8FD-3AE845E91CF9}" destId="{CBA49CF5-6EA7-49CF-919F-1C7C5F4F34CA}" srcOrd="1" destOrd="0" presId="urn:microsoft.com/office/officeart/2005/8/layout/gear1"/>
    <dgm:cxn modelId="{6282BFC9-BD32-44B6-9B12-46EBF7E5A19F}" type="presParOf" srcId="{2CE0C0F7-2180-48EA-B8FD-3AE845E91CF9}" destId="{010D959C-59D4-42F1-BC8F-56F885092BD7}" srcOrd="2" destOrd="0" presId="urn:microsoft.com/office/officeart/2005/8/layout/gear1"/>
    <dgm:cxn modelId="{CD861C76-92D5-4348-957E-D1481247307B}" type="presParOf" srcId="{2CE0C0F7-2180-48EA-B8FD-3AE845E91CF9}" destId="{C0815319-C4C1-4070-AF44-7B43FD9F84B1}" srcOrd="3"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3_4" csCatId="accent3" phldr="1"/>
      <dgm:spPr/>
      <dgm:t>
        <a:bodyPr/>
        <a:lstStyle/>
        <a:p>
          <a:endParaRPr lang="en-US"/>
        </a:p>
      </dgm:t>
    </dgm:pt>
    <dgm:pt modelId="{DB653186-6C98-4359-8931-40B522990D4B}">
      <dgm:prSet phldrT="[Text]"/>
      <dgm:spPr>
        <a:xfrm>
          <a:off x="452971" y="380997"/>
          <a:ext cx="1005840" cy="1005840"/>
        </a:xfrm>
        <a:prstGeom prst="gear9">
          <a:avLst/>
        </a:prstGeom>
        <a:solidFill>
          <a:srgbClr val="E28A54">
            <a:shade val="50000"/>
            <a:hueOff val="0"/>
            <a:satOff val="0"/>
            <a:lumOff val="0"/>
            <a:alphaOff val="0"/>
          </a:srgbClr>
        </a:solidFill>
        <a:ln w="55000" cap="flat" cmpd="thickThin" algn="ctr">
          <a:solidFill>
            <a:srgbClr val="FFFFFF">
              <a:hueOff val="0"/>
              <a:satOff val="0"/>
              <a:lumOff val="0"/>
              <a:alphaOff val="0"/>
            </a:srgbClr>
          </a:solidFill>
          <a:prstDash val="solid"/>
        </a:ln>
        <a:effectLst/>
      </dgm:spPr>
      <dgm:t>
        <a:bodyPr/>
        <a:lstStyle/>
        <a:p>
          <a:r>
            <a:rPr lang="en-US" dirty="0" smtClean="0">
              <a:solidFill>
                <a:srgbClr val="FFFFFF"/>
              </a:solidFill>
              <a:latin typeface="Segoe"/>
              <a:ea typeface="+mn-ea"/>
              <a:cs typeface="+mn-cs"/>
            </a:rPr>
            <a:t>Bit-</a:t>
          </a:r>
        </a:p>
        <a:p>
          <a:r>
            <a:rPr lang="en-US" dirty="0" smtClean="0">
              <a:solidFill>
                <a:srgbClr val="FFFFFF"/>
              </a:solidFill>
              <a:latin typeface="Segoe"/>
              <a:ea typeface="+mn-ea"/>
              <a:cs typeface="+mn-cs"/>
            </a:rPr>
            <a:t>Vectors</a:t>
          </a:r>
          <a:endParaRPr lang="en-US" dirty="0">
            <a:solidFill>
              <a:srgbClr val="FFFFFF"/>
            </a:solidFill>
            <a:latin typeface="Segoe"/>
            <a:ea typeface="+mn-ea"/>
            <a:cs typeface="+mn-cs"/>
          </a:endParaRPr>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a:xfrm>
          <a:off x="445652" y="218447"/>
          <a:ext cx="1237183" cy="1237183"/>
        </a:xfrm>
        <a:prstGeom prst="circularArrow">
          <a:avLst>
            <a:gd name="adj1" fmla="val 4878"/>
            <a:gd name="adj2" fmla="val 312630"/>
            <a:gd name="adj3" fmla="val 2866676"/>
            <a:gd name="adj4" fmla="val 15647879"/>
            <a:gd name="adj5" fmla="val 5691"/>
          </a:avLst>
        </a:prstGeom>
        <a:solidFill>
          <a:srgbClr val="E28A54">
            <a:shade val="90000"/>
            <a:hueOff val="0"/>
            <a:satOff val="0"/>
            <a:lumOff val="0"/>
            <a:alphaOff val="0"/>
          </a:srgbClr>
        </a:solidFill>
        <a:ln>
          <a:noFill/>
        </a:ln>
        <a:effectLs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7576">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BD4A25B7-CF0A-4C58-A344-5584ADCD388B}" type="presOf" srcId="{DB653186-6C98-4359-8931-40B522990D4B}" destId="{4E1E5508-9B06-440D-875B-7A5174225E00}" srcOrd="1" destOrd="0" presId="urn:microsoft.com/office/officeart/2005/8/layout/gear1"/>
    <dgm:cxn modelId="{5CB8B1A5-6F54-451F-AB8E-FFC31CCC45C9}" type="presOf" srcId="{DB653186-6C98-4359-8931-40B522990D4B}" destId="{0F1AAA97-E40B-4471-A3AB-264E3D7D883D}" srcOrd="2" destOrd="0" presId="urn:microsoft.com/office/officeart/2005/8/layout/gear1"/>
    <dgm:cxn modelId="{A693F9CF-8FEF-4922-B5B2-60D8A1B7DAE8}" type="presOf" srcId="{DB653186-6C98-4359-8931-40B522990D4B}" destId="{EA7AEB81-7433-47D6-AFFB-690FA08601B5}" srcOrd="0" destOrd="0" presId="urn:microsoft.com/office/officeart/2005/8/layout/gear1"/>
    <dgm:cxn modelId="{3B3FE94D-FD4F-46E4-8191-0440E7FF3EE9}" type="presOf" srcId="{E187F960-5745-4C48-931A-5813066E0A0E}" destId="{C593A2F3-AC5F-4A79-A874-047DD0E9C18B}" srcOrd="0"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E9975BD9-369B-479F-8482-308DEE06D4CB}" type="presOf" srcId="{FC65EB8A-D23D-4B7C-A2BE-CBA33B02C98F}" destId="{2CE0C0F7-2180-48EA-B8FD-3AE845E91CF9}" srcOrd="0" destOrd="0" presId="urn:microsoft.com/office/officeart/2005/8/layout/gear1"/>
    <dgm:cxn modelId="{4C36C507-FDB2-4E8B-B51A-9EA9741B5B88}" type="presParOf" srcId="{2CE0C0F7-2180-48EA-B8FD-3AE845E91CF9}" destId="{EA7AEB81-7433-47D6-AFFB-690FA08601B5}" srcOrd="0" destOrd="0" presId="urn:microsoft.com/office/officeart/2005/8/layout/gear1"/>
    <dgm:cxn modelId="{243A9DC7-E838-4166-89B1-D20ADFE4AE4A}" type="presParOf" srcId="{2CE0C0F7-2180-48EA-B8FD-3AE845E91CF9}" destId="{4E1E5508-9B06-440D-875B-7A5174225E00}" srcOrd="1" destOrd="0" presId="urn:microsoft.com/office/officeart/2005/8/layout/gear1"/>
    <dgm:cxn modelId="{7C662259-5DE5-4AAA-AAE1-8829AF43C5BB}" type="presParOf" srcId="{2CE0C0F7-2180-48EA-B8FD-3AE845E91CF9}" destId="{0F1AAA97-E40B-4471-A3AB-264E3D7D883D}" srcOrd="2" destOrd="0" presId="urn:microsoft.com/office/officeart/2005/8/layout/gear1"/>
    <dgm:cxn modelId="{1342129A-6345-474D-A6ED-0F9654C3E2C3}"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4_4" csCatId="accent4" phldr="1"/>
      <dgm:spPr/>
      <dgm:t>
        <a:bodyPr/>
        <a:lstStyle/>
        <a:p>
          <a:endParaRPr lang="en-US"/>
        </a:p>
      </dgm:t>
    </dgm:pt>
    <dgm:pt modelId="{DB653186-6C98-4359-8931-40B522990D4B}">
      <dgm:prSet phldrT="[Text]"/>
      <dgm:spPr>
        <a:xfrm>
          <a:off x="452971" y="417690"/>
          <a:ext cx="1005840" cy="1005840"/>
        </a:xfrm>
        <a:prstGeom prst="gear9">
          <a:avLst/>
        </a:prstGeom>
        <a:solidFill>
          <a:srgbClr val="94D850">
            <a:shade val="50000"/>
            <a:hueOff val="0"/>
            <a:satOff val="0"/>
            <a:lumOff val="0"/>
            <a:alphaOff val="0"/>
          </a:srgbClr>
        </a:solidFill>
        <a:ln w="55000" cap="flat" cmpd="thickThin" algn="ctr">
          <a:solidFill>
            <a:srgbClr val="FFFFFF">
              <a:hueOff val="0"/>
              <a:satOff val="0"/>
              <a:lumOff val="0"/>
              <a:alphaOff val="0"/>
            </a:srgbClr>
          </a:solidFill>
          <a:prstDash val="solid"/>
        </a:ln>
        <a:effectLst/>
      </dgm:spPr>
      <dgm:t>
        <a:bodyPr/>
        <a:lstStyle/>
        <a:p>
          <a:r>
            <a:rPr lang="en-US" dirty="0" err="1" smtClean="0">
              <a:solidFill>
                <a:srgbClr val="FFFFFF"/>
              </a:solidFill>
              <a:latin typeface="Segoe"/>
              <a:ea typeface="+mn-ea"/>
              <a:cs typeface="+mn-cs"/>
            </a:rPr>
            <a:t>Arith</a:t>
          </a:r>
          <a:r>
            <a:rPr lang="en-US" dirty="0" smtClean="0">
              <a:solidFill>
                <a:srgbClr val="FFFFFF"/>
              </a:solidFill>
              <a:latin typeface="Segoe"/>
              <a:ea typeface="+mn-ea"/>
              <a:cs typeface="+mn-cs"/>
            </a:rPr>
            <a:t/>
          </a:r>
          <a:br>
            <a:rPr lang="en-US" dirty="0" smtClean="0">
              <a:solidFill>
                <a:srgbClr val="FFFFFF"/>
              </a:solidFill>
              <a:latin typeface="Segoe"/>
              <a:ea typeface="+mn-ea"/>
              <a:cs typeface="+mn-cs"/>
            </a:rPr>
          </a:br>
          <a:r>
            <a:rPr lang="en-US" dirty="0" err="1" smtClean="0">
              <a:solidFill>
                <a:srgbClr val="FFFFFF"/>
              </a:solidFill>
              <a:latin typeface="Segoe"/>
              <a:ea typeface="+mn-ea"/>
              <a:cs typeface="+mn-cs"/>
            </a:rPr>
            <a:t>metic</a:t>
          </a:r>
          <a:endParaRPr lang="en-US" dirty="0" smtClean="0">
            <a:solidFill>
              <a:srgbClr val="FFFFFF"/>
            </a:solidFill>
            <a:latin typeface="Segoe"/>
            <a:ea typeface="+mn-ea"/>
            <a:cs typeface="+mn-cs"/>
          </a:endParaRPr>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a:xfrm>
          <a:off x="445652" y="218447"/>
          <a:ext cx="1237183" cy="1237183"/>
        </a:xfrm>
        <a:prstGeom prst="circularArrow">
          <a:avLst>
            <a:gd name="adj1" fmla="val 4878"/>
            <a:gd name="adj2" fmla="val 312630"/>
            <a:gd name="adj3" fmla="val 2866676"/>
            <a:gd name="adj4" fmla="val 15647879"/>
            <a:gd name="adj5" fmla="val 5691"/>
          </a:avLst>
        </a:prstGeom>
        <a:solidFill>
          <a:srgbClr val="94D850">
            <a:shade val="90000"/>
            <a:hueOff val="0"/>
            <a:satOff val="0"/>
            <a:lumOff val="0"/>
            <a:alphaOff val="0"/>
          </a:srgbClr>
        </a:solidFill>
        <a:ln>
          <a:noFill/>
        </a:ln>
        <a:effectLs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BFCCBC8C-B874-4873-AD57-82028481DBA8}" type="presOf" srcId="{DB653186-6C98-4359-8931-40B522990D4B}" destId="{0F1AAA97-E40B-4471-A3AB-264E3D7D883D}" srcOrd="2" destOrd="0" presId="urn:microsoft.com/office/officeart/2005/8/layout/gear1"/>
    <dgm:cxn modelId="{4CF49461-F856-4C28-B5A0-1F6FEE8492DC}" type="presOf" srcId="{E187F960-5745-4C48-931A-5813066E0A0E}" destId="{C593A2F3-AC5F-4A79-A874-047DD0E9C18B}" srcOrd="0"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4F98BC10-21A5-4548-B85B-017CCA9C2C88}" type="presOf" srcId="{FC65EB8A-D23D-4B7C-A2BE-CBA33B02C98F}" destId="{2CE0C0F7-2180-48EA-B8FD-3AE845E91CF9}" srcOrd="0" destOrd="0" presId="urn:microsoft.com/office/officeart/2005/8/layout/gear1"/>
    <dgm:cxn modelId="{412F397D-414E-4E04-88C2-2D0CF2F28650}" type="presOf" srcId="{DB653186-6C98-4359-8931-40B522990D4B}" destId="{EA7AEB81-7433-47D6-AFFB-690FA08601B5}" srcOrd="0" destOrd="0" presId="urn:microsoft.com/office/officeart/2005/8/layout/gear1"/>
    <dgm:cxn modelId="{B296E235-79B8-4D05-B323-186300C4CE40}" type="presOf" srcId="{DB653186-6C98-4359-8931-40B522990D4B}" destId="{4E1E5508-9B06-440D-875B-7A5174225E00}" srcOrd="1" destOrd="0" presId="urn:microsoft.com/office/officeart/2005/8/layout/gear1"/>
    <dgm:cxn modelId="{A145F4F7-750D-4106-80E1-721D4DBAB8C9}" type="presParOf" srcId="{2CE0C0F7-2180-48EA-B8FD-3AE845E91CF9}" destId="{EA7AEB81-7433-47D6-AFFB-690FA08601B5}" srcOrd="0" destOrd="0" presId="urn:microsoft.com/office/officeart/2005/8/layout/gear1"/>
    <dgm:cxn modelId="{F4BD7675-B4DF-42CF-80C7-092B64C57DB9}" type="presParOf" srcId="{2CE0C0F7-2180-48EA-B8FD-3AE845E91CF9}" destId="{4E1E5508-9B06-440D-875B-7A5174225E00}" srcOrd="1" destOrd="0" presId="urn:microsoft.com/office/officeart/2005/8/layout/gear1"/>
    <dgm:cxn modelId="{027C4AEB-7EBF-4A43-9A6D-0DC0150FAB75}" type="presParOf" srcId="{2CE0C0F7-2180-48EA-B8FD-3AE845E91CF9}" destId="{0F1AAA97-E40B-4471-A3AB-264E3D7D883D}" srcOrd="2" destOrd="0" presId="urn:microsoft.com/office/officeart/2005/8/layout/gear1"/>
    <dgm:cxn modelId="{7BD57AB1-8637-4465-ABED-289605B0D254}"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6_4" csCatId="accent6" phldr="1"/>
      <dgm:spPr/>
      <dgm:t>
        <a:bodyPr/>
        <a:lstStyle/>
        <a:p>
          <a:endParaRPr lang="en-US"/>
        </a:p>
      </dgm:t>
    </dgm:pt>
    <dgm:pt modelId="{DB653186-6C98-4359-8931-40B522990D4B}">
      <dgm:prSet phldrT="[Text]"/>
      <dgm:spPr>
        <a:xfrm>
          <a:off x="452971" y="417690"/>
          <a:ext cx="1005840" cy="1005840"/>
        </a:xfrm>
        <a:prstGeom prst="gear9">
          <a:avLst/>
        </a:prstGeom>
        <a:solidFill>
          <a:srgbClr val="9047B9">
            <a:shade val="50000"/>
            <a:hueOff val="0"/>
            <a:satOff val="0"/>
            <a:lumOff val="0"/>
            <a:alphaOff val="0"/>
          </a:srgbClr>
        </a:solidFill>
        <a:ln w="55000" cap="flat" cmpd="thickThin" algn="ctr">
          <a:solidFill>
            <a:srgbClr val="FFFFFF">
              <a:hueOff val="0"/>
              <a:satOff val="0"/>
              <a:lumOff val="0"/>
              <a:alphaOff val="0"/>
            </a:srgbClr>
          </a:solidFill>
          <a:prstDash val="solid"/>
        </a:ln>
        <a:effectLst/>
      </dgm:spPr>
      <dgm:t>
        <a:bodyPr/>
        <a:lstStyle/>
        <a:p>
          <a:r>
            <a:rPr lang="en-US" dirty="0" err="1" smtClean="0">
              <a:solidFill>
                <a:srgbClr val="FFFFFF"/>
              </a:solidFill>
              <a:latin typeface="Segoe"/>
              <a:ea typeface="+mn-ea"/>
              <a:cs typeface="+mn-cs"/>
            </a:rPr>
            <a:t>Quanti</a:t>
          </a:r>
          <a:r>
            <a:rPr lang="en-US" dirty="0" smtClean="0">
              <a:solidFill>
                <a:srgbClr val="FFFFFF"/>
              </a:solidFill>
              <a:latin typeface="Segoe"/>
              <a:ea typeface="+mn-ea"/>
              <a:cs typeface="+mn-cs"/>
            </a:rPr>
            <a:t>-</a:t>
          </a:r>
        </a:p>
        <a:p>
          <a:r>
            <a:rPr lang="en-US" dirty="0" err="1" smtClean="0">
              <a:solidFill>
                <a:srgbClr val="FFFFFF"/>
              </a:solidFill>
              <a:latin typeface="Segoe"/>
              <a:ea typeface="+mn-ea"/>
              <a:cs typeface="+mn-cs"/>
            </a:rPr>
            <a:t>fier</a:t>
          </a:r>
          <a:r>
            <a:rPr lang="en-US" dirty="0" smtClean="0">
              <a:solidFill>
                <a:srgbClr val="FFFFFF"/>
              </a:solidFill>
              <a:latin typeface="Segoe"/>
              <a:ea typeface="+mn-ea"/>
              <a:cs typeface="+mn-cs"/>
            </a:rPr>
            <a:t> </a:t>
          </a:r>
          <a:r>
            <a:rPr lang="en-US" dirty="0" err="1" smtClean="0">
              <a:solidFill>
                <a:srgbClr val="FFFFFF"/>
              </a:solidFill>
              <a:latin typeface="Segoe"/>
              <a:ea typeface="+mn-ea"/>
              <a:cs typeface="+mn-cs"/>
            </a:rPr>
            <a:t>Inst</a:t>
          </a:r>
          <a:endParaRPr lang="en-US" dirty="0" smtClean="0">
            <a:solidFill>
              <a:srgbClr val="FFFFFF"/>
            </a:solidFill>
            <a:latin typeface="Segoe"/>
            <a:ea typeface="+mn-ea"/>
            <a:cs typeface="+mn-cs"/>
          </a:endParaRPr>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a:xfrm>
          <a:off x="445652" y="218447"/>
          <a:ext cx="1237183" cy="1237183"/>
        </a:xfrm>
        <a:prstGeom prst="circularArrow">
          <a:avLst>
            <a:gd name="adj1" fmla="val 4878"/>
            <a:gd name="adj2" fmla="val 312630"/>
            <a:gd name="adj3" fmla="val 2866676"/>
            <a:gd name="adj4" fmla="val 15647879"/>
            <a:gd name="adj5" fmla="val 5691"/>
          </a:avLst>
        </a:prstGeom>
        <a:solidFill>
          <a:srgbClr val="9047B9">
            <a:shade val="90000"/>
            <a:hueOff val="0"/>
            <a:satOff val="0"/>
            <a:lumOff val="0"/>
            <a:alphaOff val="0"/>
          </a:srgbClr>
        </a:solidFill>
        <a:ln>
          <a:noFill/>
        </a:ln>
        <a:effectLs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101A65CC-6D9D-405F-B0E3-6799332BC3AC}" type="presOf" srcId="{DB653186-6C98-4359-8931-40B522990D4B}" destId="{4E1E5508-9B06-440D-875B-7A5174225E00}" srcOrd="1" destOrd="0" presId="urn:microsoft.com/office/officeart/2005/8/layout/gear1"/>
    <dgm:cxn modelId="{A0369832-04D7-420B-BCFF-6A6FA2D581D4}" type="presOf" srcId="{FC65EB8A-D23D-4B7C-A2BE-CBA33B02C98F}" destId="{2CE0C0F7-2180-48EA-B8FD-3AE845E91CF9}" srcOrd="0" destOrd="0" presId="urn:microsoft.com/office/officeart/2005/8/layout/gear1"/>
    <dgm:cxn modelId="{B31D1B15-7673-44B9-BA7C-FAA9ECD27923}" type="presOf" srcId="{DB653186-6C98-4359-8931-40B522990D4B}" destId="{EA7AEB81-7433-47D6-AFFB-690FA08601B5}" srcOrd="0"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6010BFFB-BE8C-43FA-9E1B-DC1736B731E6}" type="presOf" srcId="{E187F960-5745-4C48-931A-5813066E0A0E}" destId="{C593A2F3-AC5F-4A79-A874-047DD0E9C18B}" srcOrd="0" destOrd="0" presId="urn:microsoft.com/office/officeart/2005/8/layout/gear1"/>
    <dgm:cxn modelId="{F4C737F3-4BF5-4528-A61F-31B472A81A2A}" type="presOf" srcId="{DB653186-6C98-4359-8931-40B522990D4B}" destId="{0F1AAA97-E40B-4471-A3AB-264E3D7D883D}" srcOrd="2" destOrd="0" presId="urn:microsoft.com/office/officeart/2005/8/layout/gear1"/>
    <dgm:cxn modelId="{D2CC9147-857A-4542-9F62-7D98CABB78F8}" type="presParOf" srcId="{2CE0C0F7-2180-48EA-B8FD-3AE845E91CF9}" destId="{EA7AEB81-7433-47D6-AFFB-690FA08601B5}" srcOrd="0" destOrd="0" presId="urn:microsoft.com/office/officeart/2005/8/layout/gear1"/>
    <dgm:cxn modelId="{2447FB85-2C63-4AFB-B38A-02CD9D70491C}" type="presParOf" srcId="{2CE0C0F7-2180-48EA-B8FD-3AE845E91CF9}" destId="{4E1E5508-9B06-440D-875B-7A5174225E00}" srcOrd="1" destOrd="0" presId="urn:microsoft.com/office/officeart/2005/8/layout/gear1"/>
    <dgm:cxn modelId="{5E5BDB9C-7AE4-497E-8B56-AC8205B73D19}" type="presParOf" srcId="{2CE0C0F7-2180-48EA-B8FD-3AE845E91CF9}" destId="{0F1AAA97-E40B-4471-A3AB-264E3D7D883D}" srcOrd="2" destOrd="0" presId="urn:microsoft.com/office/officeart/2005/8/layout/gear1"/>
    <dgm:cxn modelId="{4274A42B-1868-4360-95AB-EEA5272927A9}"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65EB8A-D23D-4B7C-A2BE-CBA33B02C98F}" type="doc">
      <dgm:prSet loTypeId="urn:microsoft.com/office/officeart/2005/8/layout/gear1" loCatId="process" qsTypeId="urn:microsoft.com/office/officeart/2005/8/quickstyle/simple1" qsCatId="simple" csTypeId="urn:microsoft.com/office/officeart/2005/8/colors/accent5_2" csCatId="accent5" phldr="1"/>
      <dgm:spPr/>
      <dgm:t>
        <a:bodyPr/>
        <a:lstStyle/>
        <a:p>
          <a:endParaRPr lang="en-US"/>
        </a:p>
      </dgm:t>
    </dgm:pt>
    <dgm:pt modelId="{DB653186-6C98-4359-8931-40B522990D4B}">
      <dgm:prSet phldrT="[Text]"/>
      <dgm:spPr>
        <a:xfrm>
          <a:off x="452971" y="417690"/>
          <a:ext cx="1005840" cy="1005840"/>
        </a:xfrm>
        <a:prstGeom prst="gear9">
          <a:avLst/>
        </a:prstGeom>
        <a:solidFill>
          <a:srgbClr val="FFA94B">
            <a:hueOff val="0"/>
            <a:satOff val="0"/>
            <a:lumOff val="0"/>
            <a:alphaOff val="0"/>
          </a:srgbClr>
        </a:solidFill>
        <a:ln w="55000" cap="flat" cmpd="thickThin" algn="ctr">
          <a:solidFill>
            <a:srgbClr val="FFFFFF">
              <a:hueOff val="0"/>
              <a:satOff val="0"/>
              <a:lumOff val="0"/>
              <a:alphaOff val="0"/>
            </a:srgbClr>
          </a:solidFill>
          <a:prstDash val="solid"/>
        </a:ln>
        <a:effectLst/>
      </dgm:spPr>
      <dgm:t>
        <a:bodyPr/>
        <a:lstStyle/>
        <a:p>
          <a:r>
            <a:rPr lang="en-US" dirty="0" err="1" smtClean="0">
              <a:solidFill>
                <a:srgbClr val="FFFFFF"/>
              </a:solidFill>
              <a:latin typeface="Segoe"/>
              <a:ea typeface="+mn-ea"/>
              <a:cs typeface="+mn-cs"/>
            </a:rPr>
            <a:t>Quanti</a:t>
          </a:r>
          <a:r>
            <a:rPr lang="en-US" dirty="0" smtClean="0">
              <a:solidFill>
                <a:srgbClr val="FFFFFF"/>
              </a:solidFill>
              <a:latin typeface="Segoe"/>
              <a:ea typeface="+mn-ea"/>
              <a:cs typeface="+mn-cs"/>
            </a:rPr>
            <a:t>-</a:t>
          </a:r>
        </a:p>
        <a:p>
          <a:r>
            <a:rPr lang="en-US" dirty="0" err="1" smtClean="0">
              <a:solidFill>
                <a:srgbClr val="FFFFFF"/>
              </a:solidFill>
              <a:latin typeface="Segoe"/>
              <a:ea typeface="+mn-ea"/>
              <a:cs typeface="+mn-cs"/>
            </a:rPr>
            <a:t>fier-elim</a:t>
          </a:r>
          <a:endParaRPr lang="en-US" dirty="0" smtClean="0">
            <a:solidFill>
              <a:srgbClr val="FFFFFF"/>
            </a:solidFill>
            <a:latin typeface="Segoe"/>
            <a:ea typeface="+mn-ea"/>
            <a:cs typeface="+mn-cs"/>
          </a:endParaRPr>
        </a:p>
      </dgm:t>
    </dgm:pt>
    <dgm:pt modelId="{D2F28E42-9E6F-4DA1-8F22-0C5E5C5ED167}" type="parTrans" cxnId="{6C8D1AAF-A5BA-4C32-BA7E-EBF0B20E3250}">
      <dgm:prSet/>
      <dgm:spPr/>
      <dgm:t>
        <a:bodyPr/>
        <a:lstStyle/>
        <a:p>
          <a:endParaRPr lang="en-US"/>
        </a:p>
      </dgm:t>
    </dgm:pt>
    <dgm:pt modelId="{E187F960-5745-4C48-931A-5813066E0A0E}" type="sibTrans" cxnId="{6C8D1AAF-A5BA-4C32-BA7E-EBF0B20E3250}">
      <dgm:prSet/>
      <dgm:spPr>
        <a:xfrm>
          <a:off x="445652" y="218447"/>
          <a:ext cx="1237183" cy="1237183"/>
        </a:xfrm>
        <a:prstGeom prst="circularArrow">
          <a:avLst>
            <a:gd name="adj1" fmla="val 4878"/>
            <a:gd name="adj2" fmla="val 312630"/>
            <a:gd name="adj3" fmla="val 2866676"/>
            <a:gd name="adj4" fmla="val 15647879"/>
            <a:gd name="adj5" fmla="val 5691"/>
          </a:avLst>
        </a:prstGeom>
        <a:solidFill>
          <a:srgbClr val="FFA94B">
            <a:tint val="60000"/>
            <a:hueOff val="0"/>
            <a:satOff val="0"/>
            <a:lumOff val="0"/>
            <a:alphaOff val="0"/>
          </a:srgbClr>
        </a:solidFill>
        <a:ln>
          <a:noFill/>
        </a:ln>
        <a:effectLst/>
      </dgm:spPr>
      <dgm:t>
        <a:bodyPr/>
        <a:lstStyle/>
        <a:p>
          <a:endParaRPr lang="en-US"/>
        </a:p>
      </dgm:t>
    </dgm:pt>
    <dgm:pt modelId="{2CE0C0F7-2180-48EA-B8FD-3AE845E91CF9}" type="pres">
      <dgm:prSet presAssocID="{FC65EB8A-D23D-4B7C-A2BE-CBA33B02C98F}" presName="composite" presStyleCnt="0">
        <dgm:presLayoutVars>
          <dgm:chMax val="3"/>
          <dgm:animLvl val="lvl"/>
          <dgm:resizeHandles val="exact"/>
        </dgm:presLayoutVars>
      </dgm:prSet>
      <dgm:spPr/>
      <dgm:t>
        <a:bodyPr/>
        <a:lstStyle/>
        <a:p>
          <a:endParaRPr lang="en-US"/>
        </a:p>
      </dgm:t>
    </dgm:pt>
    <dgm:pt modelId="{EA7AEB81-7433-47D6-AFFB-690FA08601B5}" type="pres">
      <dgm:prSet presAssocID="{DB653186-6C98-4359-8931-40B522990D4B}" presName="gear1" presStyleLbl="node1" presStyleIdx="0" presStyleCnt="1" custLinFactNeighborX="-11784" custLinFactNeighborY="-3928">
        <dgm:presLayoutVars>
          <dgm:chMax val="1"/>
          <dgm:bulletEnabled val="1"/>
        </dgm:presLayoutVars>
      </dgm:prSet>
      <dgm:spPr/>
      <dgm:t>
        <a:bodyPr/>
        <a:lstStyle/>
        <a:p>
          <a:endParaRPr lang="en-US"/>
        </a:p>
      </dgm:t>
    </dgm:pt>
    <dgm:pt modelId="{4E1E5508-9B06-440D-875B-7A5174225E00}" type="pres">
      <dgm:prSet presAssocID="{DB653186-6C98-4359-8931-40B522990D4B}" presName="gear1srcNode" presStyleLbl="node1" presStyleIdx="0" presStyleCnt="1"/>
      <dgm:spPr/>
      <dgm:t>
        <a:bodyPr/>
        <a:lstStyle/>
        <a:p>
          <a:endParaRPr lang="en-US"/>
        </a:p>
      </dgm:t>
    </dgm:pt>
    <dgm:pt modelId="{0F1AAA97-E40B-4471-A3AB-264E3D7D883D}" type="pres">
      <dgm:prSet presAssocID="{DB653186-6C98-4359-8931-40B522990D4B}" presName="gear1dstNode" presStyleLbl="node1" presStyleIdx="0" presStyleCnt="1"/>
      <dgm:spPr/>
      <dgm:t>
        <a:bodyPr/>
        <a:lstStyle/>
        <a:p>
          <a:endParaRPr lang="en-US"/>
        </a:p>
      </dgm:t>
    </dgm:pt>
    <dgm:pt modelId="{C593A2F3-AC5F-4A79-A874-047DD0E9C18B}" type="pres">
      <dgm:prSet presAssocID="{E187F960-5745-4C48-931A-5813066E0A0E}" presName="connector1" presStyleLbl="sibTrans2D1" presStyleIdx="0" presStyleCnt="1" custLinFactNeighborX="-10144" custLinFactNeighborY="-7502"/>
      <dgm:spPr/>
      <dgm:t>
        <a:bodyPr/>
        <a:lstStyle/>
        <a:p>
          <a:endParaRPr lang="en-US"/>
        </a:p>
      </dgm:t>
    </dgm:pt>
  </dgm:ptLst>
  <dgm:cxnLst>
    <dgm:cxn modelId="{D7204B49-159D-4E07-BF0E-0095DA69A767}" type="presOf" srcId="{FC65EB8A-D23D-4B7C-A2BE-CBA33B02C98F}" destId="{2CE0C0F7-2180-48EA-B8FD-3AE845E91CF9}" srcOrd="0" destOrd="0" presId="urn:microsoft.com/office/officeart/2005/8/layout/gear1"/>
    <dgm:cxn modelId="{6D66A6FA-9BE8-4B36-9947-12CFC4C941D9}" type="presOf" srcId="{DB653186-6C98-4359-8931-40B522990D4B}" destId="{4E1E5508-9B06-440D-875B-7A5174225E00}" srcOrd="1" destOrd="0" presId="urn:microsoft.com/office/officeart/2005/8/layout/gear1"/>
    <dgm:cxn modelId="{6C8D1AAF-A5BA-4C32-BA7E-EBF0B20E3250}" srcId="{FC65EB8A-D23D-4B7C-A2BE-CBA33B02C98F}" destId="{DB653186-6C98-4359-8931-40B522990D4B}" srcOrd="0" destOrd="0" parTransId="{D2F28E42-9E6F-4DA1-8F22-0C5E5C5ED167}" sibTransId="{E187F960-5745-4C48-931A-5813066E0A0E}"/>
    <dgm:cxn modelId="{AC243963-A90F-4E47-910E-82EEF5BEA800}" type="presOf" srcId="{E187F960-5745-4C48-931A-5813066E0A0E}" destId="{C593A2F3-AC5F-4A79-A874-047DD0E9C18B}" srcOrd="0" destOrd="0" presId="urn:microsoft.com/office/officeart/2005/8/layout/gear1"/>
    <dgm:cxn modelId="{3DFCA925-120E-4B66-AFB5-6C161D625D01}" type="presOf" srcId="{DB653186-6C98-4359-8931-40B522990D4B}" destId="{EA7AEB81-7433-47D6-AFFB-690FA08601B5}" srcOrd="0" destOrd="0" presId="urn:microsoft.com/office/officeart/2005/8/layout/gear1"/>
    <dgm:cxn modelId="{AC8D9797-B0F8-4F66-B21F-6703E91C0C4C}" type="presOf" srcId="{DB653186-6C98-4359-8931-40B522990D4B}" destId="{0F1AAA97-E40B-4471-A3AB-264E3D7D883D}" srcOrd="2" destOrd="0" presId="urn:microsoft.com/office/officeart/2005/8/layout/gear1"/>
    <dgm:cxn modelId="{3CCF3847-DC2E-4AB8-846D-281FC8339EDC}" type="presParOf" srcId="{2CE0C0F7-2180-48EA-B8FD-3AE845E91CF9}" destId="{EA7AEB81-7433-47D6-AFFB-690FA08601B5}" srcOrd="0" destOrd="0" presId="urn:microsoft.com/office/officeart/2005/8/layout/gear1"/>
    <dgm:cxn modelId="{54CF95C4-9088-4027-8FE7-7363E9395644}" type="presParOf" srcId="{2CE0C0F7-2180-48EA-B8FD-3AE845E91CF9}" destId="{4E1E5508-9B06-440D-875B-7A5174225E00}" srcOrd="1" destOrd="0" presId="urn:microsoft.com/office/officeart/2005/8/layout/gear1"/>
    <dgm:cxn modelId="{20725415-5CBB-4409-9DA2-650A244F187F}" type="presParOf" srcId="{2CE0C0F7-2180-48EA-B8FD-3AE845E91CF9}" destId="{0F1AAA97-E40B-4471-A3AB-264E3D7D883D}" srcOrd="2" destOrd="0" presId="urn:microsoft.com/office/officeart/2005/8/layout/gear1"/>
    <dgm:cxn modelId="{88ADBDCD-1374-4D9D-8F85-225CEF27A336}" type="presParOf" srcId="{2CE0C0F7-2180-48EA-B8FD-3AE845E91CF9}" destId="{C593A2F3-AC5F-4A79-A874-047DD0E9C18B}" srcOrd="3" destOrd="0" presId="urn:microsoft.com/office/officeart/2005/8/layout/gear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C75CA8-ADF9-45CF-AAAA-124EC204D94E}" type="doc">
      <dgm:prSet loTypeId="urn:microsoft.com/office/officeart/2005/8/layout/gear1" loCatId="process" qsTypeId="urn:microsoft.com/office/officeart/2005/8/quickstyle/3d9" qsCatId="3D" csTypeId="urn:microsoft.com/office/officeart/2005/8/colors/colorful1" csCatId="colorful" phldr="1"/>
      <dgm:spPr/>
    </dgm:pt>
    <dgm:pt modelId="{C9FC8710-9B95-4C82-B18B-F2CB0686CB85}">
      <dgm:prSet phldrT="[Text]" custT="1"/>
      <dgm:spPr/>
      <dgm:t>
        <a:bodyPr/>
        <a:lstStyle/>
        <a:p>
          <a:r>
            <a:rPr lang="en-US" sz="2000" dirty="0" smtClean="0"/>
            <a:t>Congruence</a:t>
          </a:r>
          <a:br>
            <a:rPr lang="en-US" sz="2000" dirty="0" smtClean="0"/>
          </a:br>
          <a:r>
            <a:rPr lang="en-US" sz="2000" dirty="0" smtClean="0"/>
            <a:t>Closure</a:t>
          </a:r>
          <a:endParaRPr lang="en-US" sz="2000" dirty="0"/>
        </a:p>
      </dgm:t>
    </dgm:pt>
    <dgm:pt modelId="{73EDD04F-6DB6-4801-82D8-0F0E8ECB86B1}" type="parTrans" cxnId="{06427688-8D9D-45C8-9B1C-F702CA32F50B}">
      <dgm:prSet/>
      <dgm:spPr/>
      <dgm:t>
        <a:bodyPr/>
        <a:lstStyle/>
        <a:p>
          <a:endParaRPr lang="en-US"/>
        </a:p>
      </dgm:t>
    </dgm:pt>
    <dgm:pt modelId="{01AE201A-24A6-4300-A6AC-BB962A971028}" type="sibTrans" cxnId="{06427688-8D9D-45C8-9B1C-F702CA32F50B}">
      <dgm:prSet/>
      <dgm:spPr/>
      <dgm:t>
        <a:bodyPr/>
        <a:lstStyle/>
        <a:p>
          <a:endParaRPr lang="en-US"/>
        </a:p>
      </dgm:t>
    </dgm:pt>
    <dgm:pt modelId="{6376FDD7-54C8-4C73-A6D6-E7ED76AD9E5F}">
      <dgm:prSet phldrT="[Text]"/>
      <dgm:spPr/>
      <dgm:t>
        <a:bodyPr/>
        <a:lstStyle/>
        <a:p>
          <a:r>
            <a:rPr lang="en-US" dirty="0" smtClean="0"/>
            <a:t>SAT </a:t>
          </a:r>
          <a:br>
            <a:rPr lang="en-US" dirty="0" smtClean="0"/>
          </a:br>
          <a:r>
            <a:rPr lang="en-US" dirty="0" smtClean="0"/>
            <a:t>Solver</a:t>
          </a:r>
          <a:endParaRPr lang="en-US" dirty="0"/>
        </a:p>
      </dgm:t>
    </dgm:pt>
    <dgm:pt modelId="{BBFF2E45-5BBC-43B8-BC1E-EA71177D5FC3}" type="parTrans" cxnId="{83C9E0F0-1810-4601-ADD3-FFEF72631C0A}">
      <dgm:prSet/>
      <dgm:spPr/>
      <dgm:t>
        <a:bodyPr/>
        <a:lstStyle/>
        <a:p>
          <a:endParaRPr lang="en-US"/>
        </a:p>
      </dgm:t>
    </dgm:pt>
    <dgm:pt modelId="{88D6D3A3-06F5-4FB5-AE46-7C598697ED43}" type="sibTrans" cxnId="{83C9E0F0-1810-4601-ADD3-FFEF72631C0A}">
      <dgm:prSet/>
      <dgm:spPr/>
      <dgm:t>
        <a:bodyPr/>
        <a:lstStyle/>
        <a:p>
          <a:endParaRPr lang="en-US"/>
        </a:p>
      </dgm:t>
    </dgm:pt>
    <dgm:pt modelId="{AA1A32D5-AAAE-4EFF-8EFA-D819086B46B7}">
      <dgm:prSet phldrT="[Text]" custT="1"/>
      <dgm:spPr/>
      <dgm:t>
        <a:bodyPr/>
        <a:lstStyle/>
        <a:p>
          <a:r>
            <a:rPr lang="en-US" sz="2400" dirty="0" smtClean="0"/>
            <a:t>Simplifier</a:t>
          </a:r>
          <a:endParaRPr lang="en-US" sz="2400" dirty="0"/>
        </a:p>
      </dgm:t>
    </dgm:pt>
    <dgm:pt modelId="{E0581052-E57C-4404-8324-435BA9CCACAD}" type="parTrans" cxnId="{B5726B74-6565-4B40-975E-BDCDAF351454}">
      <dgm:prSet/>
      <dgm:spPr/>
      <dgm:t>
        <a:bodyPr/>
        <a:lstStyle/>
        <a:p>
          <a:endParaRPr lang="en-US"/>
        </a:p>
      </dgm:t>
    </dgm:pt>
    <dgm:pt modelId="{031C6B87-7DDC-4FBD-8CD4-B5497655AC51}" type="sibTrans" cxnId="{B5726B74-6565-4B40-975E-BDCDAF351454}">
      <dgm:prSet/>
      <dgm:spPr/>
      <dgm:t>
        <a:bodyPr/>
        <a:lstStyle/>
        <a:p>
          <a:endParaRPr lang="en-US"/>
        </a:p>
      </dgm:t>
    </dgm:pt>
    <dgm:pt modelId="{106D41A0-9442-4335-A0F5-5C1B7785B027}" type="pres">
      <dgm:prSet presAssocID="{A6C75CA8-ADF9-45CF-AAAA-124EC204D94E}" presName="composite" presStyleCnt="0">
        <dgm:presLayoutVars>
          <dgm:chMax val="3"/>
          <dgm:animLvl val="lvl"/>
          <dgm:resizeHandles val="exact"/>
        </dgm:presLayoutVars>
      </dgm:prSet>
      <dgm:spPr/>
    </dgm:pt>
    <dgm:pt modelId="{3FFB4896-E6FE-438D-9D3B-5E3D5C46A324}" type="pres">
      <dgm:prSet presAssocID="{C9FC8710-9B95-4C82-B18B-F2CB0686CB85}" presName="gear1" presStyleLbl="node1" presStyleIdx="0" presStyleCnt="3" custScaleX="88384" custScaleY="73916" custLinFactNeighborX="-12861" custLinFactNeighborY="2865">
        <dgm:presLayoutVars>
          <dgm:chMax val="1"/>
          <dgm:bulletEnabled val="1"/>
        </dgm:presLayoutVars>
      </dgm:prSet>
      <dgm:spPr/>
      <dgm:t>
        <a:bodyPr/>
        <a:lstStyle/>
        <a:p>
          <a:endParaRPr lang="en-US"/>
        </a:p>
      </dgm:t>
    </dgm:pt>
    <dgm:pt modelId="{713BA762-0A6D-4A29-8297-41A21B17D104}" type="pres">
      <dgm:prSet presAssocID="{C9FC8710-9B95-4C82-B18B-F2CB0686CB85}" presName="gear1srcNode" presStyleLbl="node1" presStyleIdx="0" presStyleCnt="3"/>
      <dgm:spPr/>
      <dgm:t>
        <a:bodyPr/>
        <a:lstStyle/>
        <a:p>
          <a:endParaRPr lang="en-US"/>
        </a:p>
      </dgm:t>
    </dgm:pt>
    <dgm:pt modelId="{F4E8DEBE-29EB-40F0-8AD4-8EF504294621}" type="pres">
      <dgm:prSet presAssocID="{C9FC8710-9B95-4C82-B18B-F2CB0686CB85}" presName="gear1dstNode" presStyleLbl="node1" presStyleIdx="0" presStyleCnt="3"/>
      <dgm:spPr/>
      <dgm:t>
        <a:bodyPr/>
        <a:lstStyle/>
        <a:p>
          <a:endParaRPr lang="en-US"/>
        </a:p>
      </dgm:t>
    </dgm:pt>
    <dgm:pt modelId="{1AD7AA72-FB24-425C-908C-92434CB7FF0C}" type="pres">
      <dgm:prSet presAssocID="{6376FDD7-54C8-4C73-A6D6-E7ED76AD9E5F}" presName="gear2" presStyleLbl="node1" presStyleIdx="1" presStyleCnt="3">
        <dgm:presLayoutVars>
          <dgm:chMax val="1"/>
          <dgm:bulletEnabled val="1"/>
        </dgm:presLayoutVars>
      </dgm:prSet>
      <dgm:spPr/>
      <dgm:t>
        <a:bodyPr/>
        <a:lstStyle/>
        <a:p>
          <a:endParaRPr lang="en-US"/>
        </a:p>
      </dgm:t>
    </dgm:pt>
    <dgm:pt modelId="{D866B089-539F-4352-AB90-BAEFFE131695}" type="pres">
      <dgm:prSet presAssocID="{6376FDD7-54C8-4C73-A6D6-E7ED76AD9E5F}" presName="gear2srcNode" presStyleLbl="node1" presStyleIdx="1" presStyleCnt="3"/>
      <dgm:spPr/>
      <dgm:t>
        <a:bodyPr/>
        <a:lstStyle/>
        <a:p>
          <a:endParaRPr lang="en-US"/>
        </a:p>
      </dgm:t>
    </dgm:pt>
    <dgm:pt modelId="{631A2BB6-5EC0-4F65-8916-9F305E53F0C2}" type="pres">
      <dgm:prSet presAssocID="{6376FDD7-54C8-4C73-A6D6-E7ED76AD9E5F}" presName="gear2dstNode" presStyleLbl="node1" presStyleIdx="1" presStyleCnt="3"/>
      <dgm:spPr/>
      <dgm:t>
        <a:bodyPr/>
        <a:lstStyle/>
        <a:p>
          <a:endParaRPr lang="en-US"/>
        </a:p>
      </dgm:t>
    </dgm:pt>
    <dgm:pt modelId="{F8CFA9E3-990F-4BFD-8BA3-DEC6AA359AF2}" type="pres">
      <dgm:prSet presAssocID="{AA1A32D5-AAAE-4EFF-8EFA-D819086B46B7}" presName="gear3" presStyleLbl="node1" presStyleIdx="2" presStyleCnt="3"/>
      <dgm:spPr/>
      <dgm:t>
        <a:bodyPr/>
        <a:lstStyle/>
        <a:p>
          <a:endParaRPr lang="en-US"/>
        </a:p>
      </dgm:t>
    </dgm:pt>
    <dgm:pt modelId="{05D14A18-F8B7-46A7-9386-A425F4482978}" type="pres">
      <dgm:prSet presAssocID="{AA1A32D5-AAAE-4EFF-8EFA-D819086B46B7}" presName="gear3tx" presStyleLbl="node1" presStyleIdx="2" presStyleCnt="3">
        <dgm:presLayoutVars>
          <dgm:chMax val="1"/>
          <dgm:bulletEnabled val="1"/>
        </dgm:presLayoutVars>
      </dgm:prSet>
      <dgm:spPr/>
      <dgm:t>
        <a:bodyPr/>
        <a:lstStyle/>
        <a:p>
          <a:endParaRPr lang="en-US"/>
        </a:p>
      </dgm:t>
    </dgm:pt>
    <dgm:pt modelId="{A5E2FE31-CB37-4C60-9A3B-6A26C1097D62}" type="pres">
      <dgm:prSet presAssocID="{AA1A32D5-AAAE-4EFF-8EFA-D819086B46B7}" presName="gear3srcNode" presStyleLbl="node1" presStyleIdx="2" presStyleCnt="3"/>
      <dgm:spPr/>
      <dgm:t>
        <a:bodyPr/>
        <a:lstStyle/>
        <a:p>
          <a:endParaRPr lang="en-US"/>
        </a:p>
      </dgm:t>
    </dgm:pt>
    <dgm:pt modelId="{A364EDCD-AA76-4516-9E6F-FA85F17C6431}" type="pres">
      <dgm:prSet presAssocID="{AA1A32D5-AAAE-4EFF-8EFA-D819086B46B7}" presName="gear3dstNode" presStyleLbl="node1" presStyleIdx="2" presStyleCnt="3"/>
      <dgm:spPr/>
      <dgm:t>
        <a:bodyPr/>
        <a:lstStyle/>
        <a:p>
          <a:endParaRPr lang="en-US"/>
        </a:p>
      </dgm:t>
    </dgm:pt>
    <dgm:pt modelId="{3C874D62-CC2E-4674-81BA-DB7D90259ECB}" type="pres">
      <dgm:prSet presAssocID="{01AE201A-24A6-4300-A6AC-BB962A971028}" presName="connector1" presStyleLbl="sibTrans2D1" presStyleIdx="0" presStyleCnt="3" custScaleX="47520" custScaleY="51330"/>
      <dgm:spPr/>
      <dgm:t>
        <a:bodyPr/>
        <a:lstStyle/>
        <a:p>
          <a:endParaRPr lang="en-US"/>
        </a:p>
      </dgm:t>
    </dgm:pt>
    <dgm:pt modelId="{EF184A17-988D-42EF-8650-3FFD7ACFD137}" type="pres">
      <dgm:prSet presAssocID="{88D6D3A3-06F5-4FB5-AE46-7C598697ED43}" presName="connector2" presStyleLbl="sibTrans2D1" presStyleIdx="1" presStyleCnt="3"/>
      <dgm:spPr/>
      <dgm:t>
        <a:bodyPr/>
        <a:lstStyle/>
        <a:p>
          <a:endParaRPr lang="en-US"/>
        </a:p>
      </dgm:t>
    </dgm:pt>
    <dgm:pt modelId="{CBF5DB50-6DE4-4EEF-80D9-2BE0A90385D3}" type="pres">
      <dgm:prSet presAssocID="{031C6B87-7DDC-4FBD-8CD4-B5497655AC51}" presName="connector3" presStyleLbl="sibTrans2D1" presStyleIdx="2" presStyleCnt="3"/>
      <dgm:spPr/>
      <dgm:t>
        <a:bodyPr/>
        <a:lstStyle/>
        <a:p>
          <a:endParaRPr lang="en-US"/>
        </a:p>
      </dgm:t>
    </dgm:pt>
  </dgm:ptLst>
  <dgm:cxnLst>
    <dgm:cxn modelId="{BE52AD77-83EE-400C-9D52-65DA2C784AE0}" type="presOf" srcId="{AA1A32D5-AAAE-4EFF-8EFA-D819086B46B7}" destId="{A364EDCD-AA76-4516-9E6F-FA85F17C6431}" srcOrd="3" destOrd="0" presId="urn:microsoft.com/office/officeart/2005/8/layout/gear1"/>
    <dgm:cxn modelId="{092FD188-050A-4EE0-98FC-34A5946C164C}" type="presOf" srcId="{6376FDD7-54C8-4C73-A6D6-E7ED76AD9E5F}" destId="{1AD7AA72-FB24-425C-908C-92434CB7FF0C}" srcOrd="0" destOrd="0" presId="urn:microsoft.com/office/officeart/2005/8/layout/gear1"/>
    <dgm:cxn modelId="{77548950-5B00-46D3-B90D-B2B5B7DDB44D}" type="presOf" srcId="{031C6B87-7DDC-4FBD-8CD4-B5497655AC51}" destId="{CBF5DB50-6DE4-4EEF-80D9-2BE0A90385D3}" srcOrd="0" destOrd="0" presId="urn:microsoft.com/office/officeart/2005/8/layout/gear1"/>
    <dgm:cxn modelId="{DD73686E-2BF6-4E47-B11E-A24F58965490}" type="presOf" srcId="{01AE201A-24A6-4300-A6AC-BB962A971028}" destId="{3C874D62-CC2E-4674-81BA-DB7D90259ECB}" srcOrd="0" destOrd="0" presId="urn:microsoft.com/office/officeart/2005/8/layout/gear1"/>
    <dgm:cxn modelId="{788E031A-6AD3-45AD-AFCC-A8CA50A95E82}" type="presOf" srcId="{6376FDD7-54C8-4C73-A6D6-E7ED76AD9E5F}" destId="{631A2BB6-5EC0-4F65-8916-9F305E53F0C2}" srcOrd="2" destOrd="0" presId="urn:microsoft.com/office/officeart/2005/8/layout/gear1"/>
    <dgm:cxn modelId="{A371AC37-7647-40B7-870D-8C45B63DDFB1}" type="presOf" srcId="{C9FC8710-9B95-4C82-B18B-F2CB0686CB85}" destId="{F4E8DEBE-29EB-40F0-8AD4-8EF504294621}" srcOrd="2" destOrd="0" presId="urn:microsoft.com/office/officeart/2005/8/layout/gear1"/>
    <dgm:cxn modelId="{83C9E0F0-1810-4601-ADD3-FFEF72631C0A}" srcId="{A6C75CA8-ADF9-45CF-AAAA-124EC204D94E}" destId="{6376FDD7-54C8-4C73-A6D6-E7ED76AD9E5F}" srcOrd="1" destOrd="0" parTransId="{BBFF2E45-5BBC-43B8-BC1E-EA71177D5FC3}" sibTransId="{88D6D3A3-06F5-4FB5-AE46-7C598697ED43}"/>
    <dgm:cxn modelId="{F1D80C7B-4E28-4613-AE69-17843D0179BB}" type="presOf" srcId="{AA1A32D5-AAAE-4EFF-8EFA-D819086B46B7}" destId="{05D14A18-F8B7-46A7-9386-A425F4482978}" srcOrd="1" destOrd="0" presId="urn:microsoft.com/office/officeart/2005/8/layout/gear1"/>
    <dgm:cxn modelId="{B5726B74-6565-4B40-975E-BDCDAF351454}" srcId="{A6C75CA8-ADF9-45CF-AAAA-124EC204D94E}" destId="{AA1A32D5-AAAE-4EFF-8EFA-D819086B46B7}" srcOrd="2" destOrd="0" parTransId="{E0581052-E57C-4404-8324-435BA9CCACAD}" sibTransId="{031C6B87-7DDC-4FBD-8CD4-B5497655AC51}"/>
    <dgm:cxn modelId="{06427688-8D9D-45C8-9B1C-F702CA32F50B}" srcId="{A6C75CA8-ADF9-45CF-AAAA-124EC204D94E}" destId="{C9FC8710-9B95-4C82-B18B-F2CB0686CB85}" srcOrd="0" destOrd="0" parTransId="{73EDD04F-6DB6-4801-82D8-0F0E8ECB86B1}" sibTransId="{01AE201A-24A6-4300-A6AC-BB962A971028}"/>
    <dgm:cxn modelId="{C31C14E7-B036-447C-BB69-6BD17221DB57}" type="presOf" srcId="{C9FC8710-9B95-4C82-B18B-F2CB0686CB85}" destId="{713BA762-0A6D-4A29-8297-41A21B17D104}" srcOrd="1" destOrd="0" presId="urn:microsoft.com/office/officeart/2005/8/layout/gear1"/>
    <dgm:cxn modelId="{A8DA7A13-117F-4EBE-B674-E50D9B3A7C3C}" type="presOf" srcId="{A6C75CA8-ADF9-45CF-AAAA-124EC204D94E}" destId="{106D41A0-9442-4335-A0F5-5C1B7785B027}" srcOrd="0" destOrd="0" presId="urn:microsoft.com/office/officeart/2005/8/layout/gear1"/>
    <dgm:cxn modelId="{FF3EE532-2D35-42F5-A9FB-3A148E31C1E5}" type="presOf" srcId="{6376FDD7-54C8-4C73-A6D6-E7ED76AD9E5F}" destId="{D866B089-539F-4352-AB90-BAEFFE131695}" srcOrd="1" destOrd="0" presId="urn:microsoft.com/office/officeart/2005/8/layout/gear1"/>
    <dgm:cxn modelId="{5A95DD57-211A-4AEE-BB27-E468CA587A0A}" type="presOf" srcId="{AA1A32D5-AAAE-4EFF-8EFA-D819086B46B7}" destId="{F8CFA9E3-990F-4BFD-8BA3-DEC6AA359AF2}" srcOrd="0" destOrd="0" presId="urn:microsoft.com/office/officeart/2005/8/layout/gear1"/>
    <dgm:cxn modelId="{0D27BDC0-CAB9-4293-AE14-FADF6A6CA44F}" type="presOf" srcId="{AA1A32D5-AAAE-4EFF-8EFA-D819086B46B7}" destId="{A5E2FE31-CB37-4C60-9A3B-6A26C1097D62}" srcOrd="2" destOrd="0" presId="urn:microsoft.com/office/officeart/2005/8/layout/gear1"/>
    <dgm:cxn modelId="{4B898FA4-3322-4B68-8258-CA3DFE51E73E}" type="presOf" srcId="{88D6D3A3-06F5-4FB5-AE46-7C598697ED43}" destId="{EF184A17-988D-42EF-8650-3FFD7ACFD137}" srcOrd="0" destOrd="0" presId="urn:microsoft.com/office/officeart/2005/8/layout/gear1"/>
    <dgm:cxn modelId="{879E3423-15BF-4DC4-BBBF-F17739F8C886}" type="presOf" srcId="{C9FC8710-9B95-4C82-B18B-F2CB0686CB85}" destId="{3FFB4896-E6FE-438D-9D3B-5E3D5C46A324}" srcOrd="0" destOrd="0" presId="urn:microsoft.com/office/officeart/2005/8/layout/gear1"/>
    <dgm:cxn modelId="{E95EC063-AAEB-44F0-9546-BEF3702B6FE1}" type="presParOf" srcId="{106D41A0-9442-4335-A0F5-5C1B7785B027}" destId="{3FFB4896-E6FE-438D-9D3B-5E3D5C46A324}" srcOrd="0" destOrd="0" presId="urn:microsoft.com/office/officeart/2005/8/layout/gear1"/>
    <dgm:cxn modelId="{00AC45BB-4705-47AE-8C2A-2CE866675BDD}" type="presParOf" srcId="{106D41A0-9442-4335-A0F5-5C1B7785B027}" destId="{713BA762-0A6D-4A29-8297-41A21B17D104}" srcOrd="1" destOrd="0" presId="urn:microsoft.com/office/officeart/2005/8/layout/gear1"/>
    <dgm:cxn modelId="{B62181D6-B9F9-487B-B62D-92F9DE4BBCCE}" type="presParOf" srcId="{106D41A0-9442-4335-A0F5-5C1B7785B027}" destId="{F4E8DEBE-29EB-40F0-8AD4-8EF504294621}" srcOrd="2" destOrd="0" presId="urn:microsoft.com/office/officeart/2005/8/layout/gear1"/>
    <dgm:cxn modelId="{C822329B-9F28-4950-AE20-D1236748A18D}" type="presParOf" srcId="{106D41A0-9442-4335-A0F5-5C1B7785B027}" destId="{1AD7AA72-FB24-425C-908C-92434CB7FF0C}" srcOrd="3" destOrd="0" presId="urn:microsoft.com/office/officeart/2005/8/layout/gear1"/>
    <dgm:cxn modelId="{18C79E2B-94F7-46BA-B43E-86AE8F90CDE6}" type="presParOf" srcId="{106D41A0-9442-4335-A0F5-5C1B7785B027}" destId="{D866B089-539F-4352-AB90-BAEFFE131695}" srcOrd="4" destOrd="0" presId="urn:microsoft.com/office/officeart/2005/8/layout/gear1"/>
    <dgm:cxn modelId="{BCBE0D33-684E-4181-8F2A-1C2A73822AEF}" type="presParOf" srcId="{106D41A0-9442-4335-A0F5-5C1B7785B027}" destId="{631A2BB6-5EC0-4F65-8916-9F305E53F0C2}" srcOrd="5" destOrd="0" presId="urn:microsoft.com/office/officeart/2005/8/layout/gear1"/>
    <dgm:cxn modelId="{8211AF31-5285-4B18-AF57-AECFA3495AD1}" type="presParOf" srcId="{106D41A0-9442-4335-A0F5-5C1B7785B027}" destId="{F8CFA9E3-990F-4BFD-8BA3-DEC6AA359AF2}" srcOrd="6" destOrd="0" presId="urn:microsoft.com/office/officeart/2005/8/layout/gear1"/>
    <dgm:cxn modelId="{041F8409-34D0-411A-A189-49FD12280F39}" type="presParOf" srcId="{106D41A0-9442-4335-A0F5-5C1B7785B027}" destId="{05D14A18-F8B7-46A7-9386-A425F4482978}" srcOrd="7" destOrd="0" presId="urn:microsoft.com/office/officeart/2005/8/layout/gear1"/>
    <dgm:cxn modelId="{58ED0E7C-3721-46AC-8BEE-2769E7E4421D}" type="presParOf" srcId="{106D41A0-9442-4335-A0F5-5C1B7785B027}" destId="{A5E2FE31-CB37-4C60-9A3B-6A26C1097D62}" srcOrd="8" destOrd="0" presId="urn:microsoft.com/office/officeart/2005/8/layout/gear1"/>
    <dgm:cxn modelId="{D536D0CE-B0A6-4B75-9A50-D2558700790F}" type="presParOf" srcId="{106D41A0-9442-4335-A0F5-5C1B7785B027}" destId="{A364EDCD-AA76-4516-9E6F-FA85F17C6431}" srcOrd="9" destOrd="0" presId="urn:microsoft.com/office/officeart/2005/8/layout/gear1"/>
    <dgm:cxn modelId="{4A1BFABA-F889-4C82-A1AC-310BB839EFFA}" type="presParOf" srcId="{106D41A0-9442-4335-A0F5-5C1B7785B027}" destId="{3C874D62-CC2E-4674-81BA-DB7D90259ECB}" srcOrd="10" destOrd="0" presId="urn:microsoft.com/office/officeart/2005/8/layout/gear1"/>
    <dgm:cxn modelId="{80C7DCB8-3B4F-4319-B71D-2705BB3E358B}" type="presParOf" srcId="{106D41A0-9442-4335-A0F5-5C1B7785B027}" destId="{EF184A17-988D-42EF-8650-3FFD7ACFD137}" srcOrd="11" destOrd="0" presId="urn:microsoft.com/office/officeart/2005/8/layout/gear1"/>
    <dgm:cxn modelId="{40308A2C-9A6E-48C6-A4D4-1FA7BBE66CE3}" type="presParOf" srcId="{106D41A0-9442-4335-A0F5-5C1B7785B027}" destId="{CBF5DB50-6DE4-4EEF-80D9-2BE0A90385D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C75CA8-ADF9-45CF-AAAA-124EC204D94E}" type="doc">
      <dgm:prSet loTypeId="urn:microsoft.com/office/officeart/2005/8/layout/gear1" loCatId="process" qsTypeId="urn:microsoft.com/office/officeart/2005/8/quickstyle/3d9" qsCatId="3D" csTypeId="urn:microsoft.com/office/officeart/2005/8/colors/colorful5" csCatId="colorful" phldr="1"/>
      <dgm:spPr/>
    </dgm:pt>
    <dgm:pt modelId="{C9FC8710-9B95-4C82-B18B-F2CB0686CB85}">
      <dgm:prSet phldrT="[Text]" custT="1"/>
      <dgm:spPr/>
      <dgm:t>
        <a:bodyPr/>
        <a:lstStyle/>
        <a:p>
          <a:r>
            <a:rPr lang="en-US" sz="2000" dirty="0" smtClean="0"/>
            <a:t>Quant.</a:t>
          </a:r>
          <a:br>
            <a:rPr lang="en-US" sz="2000" dirty="0" smtClean="0"/>
          </a:br>
          <a:r>
            <a:rPr lang="en-US" sz="2000" dirty="0" smtClean="0"/>
            <a:t>Instances</a:t>
          </a:r>
          <a:endParaRPr lang="en-US" sz="2000" dirty="0"/>
        </a:p>
      </dgm:t>
    </dgm:pt>
    <dgm:pt modelId="{73EDD04F-6DB6-4801-82D8-0F0E8ECB86B1}" type="parTrans" cxnId="{06427688-8D9D-45C8-9B1C-F702CA32F50B}">
      <dgm:prSet/>
      <dgm:spPr/>
      <dgm:t>
        <a:bodyPr/>
        <a:lstStyle/>
        <a:p>
          <a:endParaRPr lang="en-US"/>
        </a:p>
      </dgm:t>
    </dgm:pt>
    <dgm:pt modelId="{01AE201A-24A6-4300-A6AC-BB962A971028}" type="sibTrans" cxnId="{06427688-8D9D-45C8-9B1C-F702CA32F50B}">
      <dgm:prSet/>
      <dgm:spPr/>
      <dgm:t>
        <a:bodyPr/>
        <a:lstStyle/>
        <a:p>
          <a:endParaRPr lang="en-US"/>
        </a:p>
      </dgm:t>
    </dgm:pt>
    <dgm:pt modelId="{6376FDD7-54C8-4C73-A6D6-E7ED76AD9E5F}">
      <dgm:prSet phldrT="[Text]" custT="1"/>
      <dgm:spPr/>
      <dgm:t>
        <a:bodyPr/>
        <a:lstStyle/>
        <a:p>
          <a:r>
            <a:rPr lang="en-US" sz="2400" dirty="0" smtClean="0"/>
            <a:t>Simplex</a:t>
          </a:r>
          <a:endParaRPr lang="en-US" sz="2400" dirty="0"/>
        </a:p>
      </dgm:t>
    </dgm:pt>
    <dgm:pt modelId="{BBFF2E45-5BBC-43B8-BC1E-EA71177D5FC3}" type="parTrans" cxnId="{83C9E0F0-1810-4601-ADD3-FFEF72631C0A}">
      <dgm:prSet/>
      <dgm:spPr/>
      <dgm:t>
        <a:bodyPr/>
        <a:lstStyle/>
        <a:p>
          <a:endParaRPr lang="en-US"/>
        </a:p>
      </dgm:t>
    </dgm:pt>
    <dgm:pt modelId="{88D6D3A3-06F5-4FB5-AE46-7C598697ED43}" type="sibTrans" cxnId="{83C9E0F0-1810-4601-ADD3-FFEF72631C0A}">
      <dgm:prSet/>
      <dgm:spPr/>
      <dgm:t>
        <a:bodyPr/>
        <a:lstStyle/>
        <a:p>
          <a:endParaRPr lang="en-US"/>
        </a:p>
      </dgm:t>
    </dgm:pt>
    <dgm:pt modelId="{848F2144-CF80-4BB2-BC37-6EF2B1F194ED}">
      <dgm:prSet phldrT="[Text]" custT="1"/>
      <dgm:spPr/>
      <dgm:t>
        <a:bodyPr/>
        <a:lstStyle/>
        <a:p>
          <a:r>
            <a:rPr lang="en-US" sz="2400" dirty="0" smtClean="0"/>
            <a:t>Bit-</a:t>
          </a:r>
          <a:r>
            <a:rPr lang="en-US" sz="2400" dirty="0" err="1" smtClean="0"/>
            <a:t>Arith</a:t>
          </a:r>
          <a:endParaRPr lang="en-US" sz="2400" dirty="0"/>
        </a:p>
      </dgm:t>
    </dgm:pt>
    <dgm:pt modelId="{D397D5D6-BB2C-4E03-A1FA-B80DB52A30BB}" type="parTrans" cxnId="{1EC6B5E4-FF74-489C-B24C-5EAC0EB416B6}">
      <dgm:prSet/>
      <dgm:spPr/>
      <dgm:t>
        <a:bodyPr/>
        <a:lstStyle/>
        <a:p>
          <a:endParaRPr lang="en-US"/>
        </a:p>
      </dgm:t>
    </dgm:pt>
    <dgm:pt modelId="{E347EEF5-B41D-4C2C-AF98-80F75EFFE0FA}" type="sibTrans" cxnId="{1EC6B5E4-FF74-489C-B24C-5EAC0EB416B6}">
      <dgm:prSet/>
      <dgm:spPr/>
      <dgm:t>
        <a:bodyPr/>
        <a:lstStyle/>
        <a:p>
          <a:endParaRPr lang="en-US"/>
        </a:p>
      </dgm:t>
    </dgm:pt>
    <dgm:pt modelId="{106D41A0-9442-4335-A0F5-5C1B7785B027}" type="pres">
      <dgm:prSet presAssocID="{A6C75CA8-ADF9-45CF-AAAA-124EC204D94E}" presName="composite" presStyleCnt="0">
        <dgm:presLayoutVars>
          <dgm:chMax val="3"/>
          <dgm:animLvl val="lvl"/>
          <dgm:resizeHandles val="exact"/>
        </dgm:presLayoutVars>
      </dgm:prSet>
      <dgm:spPr/>
    </dgm:pt>
    <dgm:pt modelId="{3FFB4896-E6FE-438D-9D3B-5E3D5C46A324}" type="pres">
      <dgm:prSet presAssocID="{C9FC8710-9B95-4C82-B18B-F2CB0686CB85}" presName="gear1" presStyleLbl="node1" presStyleIdx="0" presStyleCnt="3" custScaleX="88384" custScaleY="73916" custLinFactNeighborX="-10710" custLinFactNeighborY="2089">
        <dgm:presLayoutVars>
          <dgm:chMax val="1"/>
          <dgm:bulletEnabled val="1"/>
        </dgm:presLayoutVars>
      </dgm:prSet>
      <dgm:spPr/>
      <dgm:t>
        <a:bodyPr/>
        <a:lstStyle/>
        <a:p>
          <a:endParaRPr lang="en-US"/>
        </a:p>
      </dgm:t>
    </dgm:pt>
    <dgm:pt modelId="{713BA762-0A6D-4A29-8297-41A21B17D104}" type="pres">
      <dgm:prSet presAssocID="{C9FC8710-9B95-4C82-B18B-F2CB0686CB85}" presName="gear1srcNode" presStyleLbl="node1" presStyleIdx="0" presStyleCnt="3"/>
      <dgm:spPr/>
      <dgm:t>
        <a:bodyPr/>
        <a:lstStyle/>
        <a:p>
          <a:endParaRPr lang="en-US"/>
        </a:p>
      </dgm:t>
    </dgm:pt>
    <dgm:pt modelId="{F4E8DEBE-29EB-40F0-8AD4-8EF504294621}" type="pres">
      <dgm:prSet presAssocID="{C9FC8710-9B95-4C82-B18B-F2CB0686CB85}" presName="gear1dstNode" presStyleLbl="node1" presStyleIdx="0" presStyleCnt="3"/>
      <dgm:spPr/>
      <dgm:t>
        <a:bodyPr/>
        <a:lstStyle/>
        <a:p>
          <a:endParaRPr lang="en-US"/>
        </a:p>
      </dgm:t>
    </dgm:pt>
    <dgm:pt modelId="{1AD7AA72-FB24-425C-908C-92434CB7FF0C}" type="pres">
      <dgm:prSet presAssocID="{6376FDD7-54C8-4C73-A6D6-E7ED76AD9E5F}" presName="gear2" presStyleLbl="node1" presStyleIdx="1" presStyleCnt="3">
        <dgm:presLayoutVars>
          <dgm:chMax val="1"/>
          <dgm:bulletEnabled val="1"/>
        </dgm:presLayoutVars>
      </dgm:prSet>
      <dgm:spPr/>
      <dgm:t>
        <a:bodyPr/>
        <a:lstStyle/>
        <a:p>
          <a:endParaRPr lang="en-US"/>
        </a:p>
      </dgm:t>
    </dgm:pt>
    <dgm:pt modelId="{D866B089-539F-4352-AB90-BAEFFE131695}" type="pres">
      <dgm:prSet presAssocID="{6376FDD7-54C8-4C73-A6D6-E7ED76AD9E5F}" presName="gear2srcNode" presStyleLbl="node1" presStyleIdx="1" presStyleCnt="3"/>
      <dgm:spPr/>
      <dgm:t>
        <a:bodyPr/>
        <a:lstStyle/>
        <a:p>
          <a:endParaRPr lang="en-US"/>
        </a:p>
      </dgm:t>
    </dgm:pt>
    <dgm:pt modelId="{631A2BB6-5EC0-4F65-8916-9F305E53F0C2}" type="pres">
      <dgm:prSet presAssocID="{6376FDD7-54C8-4C73-A6D6-E7ED76AD9E5F}" presName="gear2dstNode" presStyleLbl="node1" presStyleIdx="1" presStyleCnt="3"/>
      <dgm:spPr/>
      <dgm:t>
        <a:bodyPr/>
        <a:lstStyle/>
        <a:p>
          <a:endParaRPr lang="en-US"/>
        </a:p>
      </dgm:t>
    </dgm:pt>
    <dgm:pt modelId="{02886E69-03AD-4ED6-84F6-CBD408A81DCD}" type="pres">
      <dgm:prSet presAssocID="{848F2144-CF80-4BB2-BC37-6EF2B1F194ED}" presName="gear3" presStyleLbl="node1" presStyleIdx="2" presStyleCnt="3"/>
      <dgm:spPr/>
      <dgm:t>
        <a:bodyPr/>
        <a:lstStyle/>
        <a:p>
          <a:endParaRPr lang="en-US"/>
        </a:p>
      </dgm:t>
    </dgm:pt>
    <dgm:pt modelId="{D50EA1EF-14E6-4CD8-8706-DA42099D6790}" type="pres">
      <dgm:prSet presAssocID="{848F2144-CF80-4BB2-BC37-6EF2B1F194ED}" presName="gear3tx" presStyleLbl="node1" presStyleIdx="2" presStyleCnt="3">
        <dgm:presLayoutVars>
          <dgm:chMax val="1"/>
          <dgm:bulletEnabled val="1"/>
        </dgm:presLayoutVars>
      </dgm:prSet>
      <dgm:spPr/>
      <dgm:t>
        <a:bodyPr/>
        <a:lstStyle/>
        <a:p>
          <a:endParaRPr lang="en-US"/>
        </a:p>
      </dgm:t>
    </dgm:pt>
    <dgm:pt modelId="{7F62FB01-8950-4985-93AD-8A0DD6C224B9}" type="pres">
      <dgm:prSet presAssocID="{848F2144-CF80-4BB2-BC37-6EF2B1F194ED}" presName="gear3srcNode" presStyleLbl="node1" presStyleIdx="2" presStyleCnt="3"/>
      <dgm:spPr/>
      <dgm:t>
        <a:bodyPr/>
        <a:lstStyle/>
        <a:p>
          <a:endParaRPr lang="en-US"/>
        </a:p>
      </dgm:t>
    </dgm:pt>
    <dgm:pt modelId="{A3D8EF11-3C09-4B4E-B417-0906CBF981AF}" type="pres">
      <dgm:prSet presAssocID="{848F2144-CF80-4BB2-BC37-6EF2B1F194ED}" presName="gear3dstNode" presStyleLbl="node1" presStyleIdx="2" presStyleCnt="3"/>
      <dgm:spPr/>
      <dgm:t>
        <a:bodyPr/>
        <a:lstStyle/>
        <a:p>
          <a:endParaRPr lang="en-US"/>
        </a:p>
      </dgm:t>
    </dgm:pt>
    <dgm:pt modelId="{3C874D62-CC2E-4674-81BA-DB7D90259ECB}" type="pres">
      <dgm:prSet presAssocID="{01AE201A-24A6-4300-A6AC-BB962A971028}" presName="connector1" presStyleLbl="sibTrans2D1" presStyleIdx="0" presStyleCnt="3" custScaleX="47520" custScaleY="51330"/>
      <dgm:spPr/>
      <dgm:t>
        <a:bodyPr/>
        <a:lstStyle/>
        <a:p>
          <a:endParaRPr lang="en-US"/>
        </a:p>
      </dgm:t>
    </dgm:pt>
    <dgm:pt modelId="{EF184A17-988D-42EF-8650-3FFD7ACFD137}" type="pres">
      <dgm:prSet presAssocID="{88D6D3A3-06F5-4FB5-AE46-7C598697ED43}" presName="connector2" presStyleLbl="sibTrans2D1" presStyleIdx="1" presStyleCnt="3"/>
      <dgm:spPr/>
      <dgm:t>
        <a:bodyPr/>
        <a:lstStyle/>
        <a:p>
          <a:endParaRPr lang="en-US"/>
        </a:p>
      </dgm:t>
    </dgm:pt>
    <dgm:pt modelId="{41EBA3AB-B2F2-44E7-BE89-E1D4392849D7}" type="pres">
      <dgm:prSet presAssocID="{E347EEF5-B41D-4C2C-AF98-80F75EFFE0FA}" presName="connector3" presStyleLbl="sibTrans2D1" presStyleIdx="2" presStyleCnt="3"/>
      <dgm:spPr/>
      <dgm:t>
        <a:bodyPr/>
        <a:lstStyle/>
        <a:p>
          <a:endParaRPr lang="en-US"/>
        </a:p>
      </dgm:t>
    </dgm:pt>
  </dgm:ptLst>
  <dgm:cxnLst>
    <dgm:cxn modelId="{1E831140-5396-4FBE-9B9E-DBF3CC319A5D}" type="presOf" srcId="{C9FC8710-9B95-4C82-B18B-F2CB0686CB85}" destId="{713BA762-0A6D-4A29-8297-41A21B17D104}" srcOrd="1" destOrd="0" presId="urn:microsoft.com/office/officeart/2005/8/layout/gear1"/>
    <dgm:cxn modelId="{D9EAE00F-1C59-48EA-842E-C672F56B8CBC}" type="presOf" srcId="{848F2144-CF80-4BB2-BC37-6EF2B1F194ED}" destId="{02886E69-03AD-4ED6-84F6-CBD408A81DCD}" srcOrd="0" destOrd="0" presId="urn:microsoft.com/office/officeart/2005/8/layout/gear1"/>
    <dgm:cxn modelId="{4E995ED8-F5EA-4676-9E64-9DB345D1FFF0}" type="presOf" srcId="{848F2144-CF80-4BB2-BC37-6EF2B1F194ED}" destId="{A3D8EF11-3C09-4B4E-B417-0906CBF981AF}" srcOrd="3" destOrd="0" presId="urn:microsoft.com/office/officeart/2005/8/layout/gear1"/>
    <dgm:cxn modelId="{EECFFD08-9A8E-48F9-8A83-6F8C435AF7AD}" type="presOf" srcId="{C9FC8710-9B95-4C82-B18B-F2CB0686CB85}" destId="{F4E8DEBE-29EB-40F0-8AD4-8EF504294621}" srcOrd="2" destOrd="0" presId="urn:microsoft.com/office/officeart/2005/8/layout/gear1"/>
    <dgm:cxn modelId="{93E89430-64C7-4394-97E9-3D93E6456362}" type="presOf" srcId="{01AE201A-24A6-4300-A6AC-BB962A971028}" destId="{3C874D62-CC2E-4674-81BA-DB7D90259ECB}" srcOrd="0" destOrd="0" presId="urn:microsoft.com/office/officeart/2005/8/layout/gear1"/>
    <dgm:cxn modelId="{2D437A0C-69C6-4700-A044-0DD08D70778E}" type="presOf" srcId="{848F2144-CF80-4BB2-BC37-6EF2B1F194ED}" destId="{D50EA1EF-14E6-4CD8-8706-DA42099D6790}" srcOrd="1" destOrd="0" presId="urn:microsoft.com/office/officeart/2005/8/layout/gear1"/>
    <dgm:cxn modelId="{83C9E0F0-1810-4601-ADD3-FFEF72631C0A}" srcId="{A6C75CA8-ADF9-45CF-AAAA-124EC204D94E}" destId="{6376FDD7-54C8-4C73-A6D6-E7ED76AD9E5F}" srcOrd="1" destOrd="0" parTransId="{BBFF2E45-5BBC-43B8-BC1E-EA71177D5FC3}" sibTransId="{88D6D3A3-06F5-4FB5-AE46-7C598697ED43}"/>
    <dgm:cxn modelId="{D890DA13-C1B1-4A67-B801-E7FCFE041224}" type="presOf" srcId="{6376FDD7-54C8-4C73-A6D6-E7ED76AD9E5F}" destId="{D866B089-539F-4352-AB90-BAEFFE131695}" srcOrd="1" destOrd="0" presId="urn:microsoft.com/office/officeart/2005/8/layout/gear1"/>
    <dgm:cxn modelId="{4E5C0218-2DFD-49CE-BE07-2CF3B422CCB3}" type="presOf" srcId="{C9FC8710-9B95-4C82-B18B-F2CB0686CB85}" destId="{3FFB4896-E6FE-438D-9D3B-5E3D5C46A324}" srcOrd="0" destOrd="0" presId="urn:microsoft.com/office/officeart/2005/8/layout/gear1"/>
    <dgm:cxn modelId="{5B6D8291-3313-4109-8D1E-12A2FB167F97}" type="presOf" srcId="{6376FDD7-54C8-4C73-A6D6-E7ED76AD9E5F}" destId="{631A2BB6-5EC0-4F65-8916-9F305E53F0C2}" srcOrd="2" destOrd="0" presId="urn:microsoft.com/office/officeart/2005/8/layout/gear1"/>
    <dgm:cxn modelId="{02B683B0-C1BA-4921-8BEE-0C6CD733F44B}" type="presOf" srcId="{A6C75CA8-ADF9-45CF-AAAA-124EC204D94E}" destId="{106D41A0-9442-4335-A0F5-5C1B7785B027}" srcOrd="0" destOrd="0" presId="urn:microsoft.com/office/officeart/2005/8/layout/gear1"/>
    <dgm:cxn modelId="{A0ED62D0-CA1E-45C9-A3FE-5A000BD61E60}" type="presOf" srcId="{6376FDD7-54C8-4C73-A6D6-E7ED76AD9E5F}" destId="{1AD7AA72-FB24-425C-908C-92434CB7FF0C}" srcOrd="0" destOrd="0" presId="urn:microsoft.com/office/officeart/2005/8/layout/gear1"/>
    <dgm:cxn modelId="{3B9F7A17-72AE-476B-AA96-4765A2A4AAE9}" type="presOf" srcId="{848F2144-CF80-4BB2-BC37-6EF2B1F194ED}" destId="{7F62FB01-8950-4985-93AD-8A0DD6C224B9}" srcOrd="2" destOrd="0" presId="urn:microsoft.com/office/officeart/2005/8/layout/gear1"/>
    <dgm:cxn modelId="{07FDDB1C-273F-4A36-B7CB-B72789334A23}" type="presOf" srcId="{88D6D3A3-06F5-4FB5-AE46-7C598697ED43}" destId="{EF184A17-988D-42EF-8650-3FFD7ACFD137}" srcOrd="0" destOrd="0" presId="urn:microsoft.com/office/officeart/2005/8/layout/gear1"/>
    <dgm:cxn modelId="{06427688-8D9D-45C8-9B1C-F702CA32F50B}" srcId="{A6C75CA8-ADF9-45CF-AAAA-124EC204D94E}" destId="{C9FC8710-9B95-4C82-B18B-F2CB0686CB85}" srcOrd="0" destOrd="0" parTransId="{73EDD04F-6DB6-4801-82D8-0F0E8ECB86B1}" sibTransId="{01AE201A-24A6-4300-A6AC-BB962A971028}"/>
    <dgm:cxn modelId="{1EC6B5E4-FF74-489C-B24C-5EAC0EB416B6}" srcId="{A6C75CA8-ADF9-45CF-AAAA-124EC204D94E}" destId="{848F2144-CF80-4BB2-BC37-6EF2B1F194ED}" srcOrd="2" destOrd="0" parTransId="{D397D5D6-BB2C-4E03-A1FA-B80DB52A30BB}" sibTransId="{E347EEF5-B41D-4C2C-AF98-80F75EFFE0FA}"/>
    <dgm:cxn modelId="{38E9D164-A909-4295-85FB-5E46EF0468F2}" type="presOf" srcId="{E347EEF5-B41D-4C2C-AF98-80F75EFFE0FA}" destId="{41EBA3AB-B2F2-44E7-BE89-E1D4392849D7}" srcOrd="0" destOrd="0" presId="urn:microsoft.com/office/officeart/2005/8/layout/gear1"/>
    <dgm:cxn modelId="{A9AC6195-E7E8-4109-AC38-7E5358E6E1F4}" type="presParOf" srcId="{106D41A0-9442-4335-A0F5-5C1B7785B027}" destId="{3FFB4896-E6FE-438D-9D3B-5E3D5C46A324}" srcOrd="0" destOrd="0" presId="urn:microsoft.com/office/officeart/2005/8/layout/gear1"/>
    <dgm:cxn modelId="{AFD3D78E-8934-4FC4-AD2E-965A553D1535}" type="presParOf" srcId="{106D41A0-9442-4335-A0F5-5C1B7785B027}" destId="{713BA762-0A6D-4A29-8297-41A21B17D104}" srcOrd="1" destOrd="0" presId="urn:microsoft.com/office/officeart/2005/8/layout/gear1"/>
    <dgm:cxn modelId="{C3E40C97-7C59-4AB3-BE3E-819203F1F21E}" type="presParOf" srcId="{106D41A0-9442-4335-A0F5-5C1B7785B027}" destId="{F4E8DEBE-29EB-40F0-8AD4-8EF504294621}" srcOrd="2" destOrd="0" presId="urn:microsoft.com/office/officeart/2005/8/layout/gear1"/>
    <dgm:cxn modelId="{92D20F40-BEBD-44F4-8643-14701C727470}" type="presParOf" srcId="{106D41A0-9442-4335-A0F5-5C1B7785B027}" destId="{1AD7AA72-FB24-425C-908C-92434CB7FF0C}" srcOrd="3" destOrd="0" presId="urn:microsoft.com/office/officeart/2005/8/layout/gear1"/>
    <dgm:cxn modelId="{D92C660C-52E3-40EA-A145-BDC88240C798}" type="presParOf" srcId="{106D41A0-9442-4335-A0F5-5C1B7785B027}" destId="{D866B089-539F-4352-AB90-BAEFFE131695}" srcOrd="4" destOrd="0" presId="urn:microsoft.com/office/officeart/2005/8/layout/gear1"/>
    <dgm:cxn modelId="{875EF862-EF28-48FD-B751-6675DF169873}" type="presParOf" srcId="{106D41A0-9442-4335-A0F5-5C1B7785B027}" destId="{631A2BB6-5EC0-4F65-8916-9F305E53F0C2}" srcOrd="5" destOrd="0" presId="urn:microsoft.com/office/officeart/2005/8/layout/gear1"/>
    <dgm:cxn modelId="{FE42D2B1-AC79-4C2A-AB52-D06C8ABD50B8}" type="presParOf" srcId="{106D41A0-9442-4335-A0F5-5C1B7785B027}" destId="{02886E69-03AD-4ED6-84F6-CBD408A81DCD}" srcOrd="6" destOrd="0" presId="urn:microsoft.com/office/officeart/2005/8/layout/gear1"/>
    <dgm:cxn modelId="{C72DCDA8-D185-4DF5-81A4-DD0579347B58}" type="presParOf" srcId="{106D41A0-9442-4335-A0F5-5C1B7785B027}" destId="{D50EA1EF-14E6-4CD8-8706-DA42099D6790}" srcOrd="7" destOrd="0" presId="urn:microsoft.com/office/officeart/2005/8/layout/gear1"/>
    <dgm:cxn modelId="{95BB0CB0-5C54-48B7-A31A-17A95E0834F6}" type="presParOf" srcId="{106D41A0-9442-4335-A0F5-5C1B7785B027}" destId="{7F62FB01-8950-4985-93AD-8A0DD6C224B9}" srcOrd="8" destOrd="0" presId="urn:microsoft.com/office/officeart/2005/8/layout/gear1"/>
    <dgm:cxn modelId="{8613B9B2-5EB7-4316-B4D4-797EB43DECDC}" type="presParOf" srcId="{106D41A0-9442-4335-A0F5-5C1B7785B027}" destId="{A3D8EF11-3C09-4B4E-B417-0906CBF981AF}" srcOrd="9" destOrd="0" presId="urn:microsoft.com/office/officeart/2005/8/layout/gear1"/>
    <dgm:cxn modelId="{00B0ECA2-9B4C-4948-A336-29B6F6564A1E}" type="presParOf" srcId="{106D41A0-9442-4335-A0F5-5C1B7785B027}" destId="{3C874D62-CC2E-4674-81BA-DB7D90259ECB}" srcOrd="10" destOrd="0" presId="urn:microsoft.com/office/officeart/2005/8/layout/gear1"/>
    <dgm:cxn modelId="{1E80BC9E-BFF9-4492-B4FA-AFD03BD60E83}" type="presParOf" srcId="{106D41A0-9442-4335-A0F5-5C1B7785B027}" destId="{EF184A17-988D-42EF-8650-3FFD7ACFD137}" srcOrd="11" destOrd="0" presId="urn:microsoft.com/office/officeart/2005/8/layout/gear1"/>
    <dgm:cxn modelId="{C0EE04AC-A92F-439E-BA75-375A035ABCD4}" type="presParOf" srcId="{106D41A0-9442-4335-A0F5-5C1B7785B027}" destId="{41EBA3AB-B2F2-44E7-BE89-E1D4392849D7}"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C75CA8-ADF9-45CF-AAAA-124EC204D94E}" type="doc">
      <dgm:prSet loTypeId="urn:microsoft.com/office/officeart/2005/8/layout/gear1" loCatId="process" qsTypeId="urn:microsoft.com/office/officeart/2005/8/quickstyle/3d9" qsCatId="3D" csTypeId="urn:microsoft.com/office/officeart/2005/8/colors/colorful5" csCatId="colorful" phldr="1"/>
      <dgm:spPr/>
    </dgm:pt>
    <dgm:pt modelId="{C9FC8710-9B95-4C82-B18B-F2CB0686CB85}">
      <dgm:prSet phldrT="[Text]" custT="1"/>
      <dgm:spPr>
        <a:solidFill>
          <a:srgbClr val="00B0F0"/>
        </a:solidFill>
      </dgm:spPr>
      <dgm:t>
        <a:bodyPr/>
        <a:lstStyle/>
        <a:p>
          <a:r>
            <a:rPr lang="en-US" sz="2400" dirty="0" smtClean="0"/>
            <a:t>Tactics</a:t>
          </a:r>
          <a:endParaRPr lang="en-US" sz="2000" dirty="0"/>
        </a:p>
      </dgm:t>
    </dgm:pt>
    <dgm:pt modelId="{73EDD04F-6DB6-4801-82D8-0F0E8ECB86B1}" type="parTrans" cxnId="{06427688-8D9D-45C8-9B1C-F702CA32F50B}">
      <dgm:prSet/>
      <dgm:spPr/>
      <dgm:t>
        <a:bodyPr/>
        <a:lstStyle/>
        <a:p>
          <a:endParaRPr lang="en-US"/>
        </a:p>
      </dgm:t>
    </dgm:pt>
    <dgm:pt modelId="{01AE201A-24A6-4300-A6AC-BB962A971028}" type="sibTrans" cxnId="{06427688-8D9D-45C8-9B1C-F702CA32F50B}">
      <dgm:prSet/>
      <dgm:spPr/>
      <dgm:t>
        <a:bodyPr/>
        <a:lstStyle/>
        <a:p>
          <a:endParaRPr lang="en-US"/>
        </a:p>
      </dgm:t>
    </dgm:pt>
    <dgm:pt modelId="{6376FDD7-54C8-4C73-A6D6-E7ED76AD9E5F}">
      <dgm:prSet phldrT="[Text]"/>
      <dgm:spPr>
        <a:solidFill>
          <a:schemeClr val="accent6">
            <a:lumMod val="75000"/>
          </a:schemeClr>
        </a:solidFill>
      </dgm:spPr>
      <dgm:t>
        <a:bodyPr/>
        <a:lstStyle/>
        <a:p>
          <a:r>
            <a:rPr lang="en-US" dirty="0" smtClean="0"/>
            <a:t>Arrays</a:t>
          </a:r>
          <a:endParaRPr lang="en-US" dirty="0"/>
        </a:p>
      </dgm:t>
    </dgm:pt>
    <dgm:pt modelId="{BBFF2E45-5BBC-43B8-BC1E-EA71177D5FC3}" type="parTrans" cxnId="{83C9E0F0-1810-4601-ADD3-FFEF72631C0A}">
      <dgm:prSet/>
      <dgm:spPr/>
      <dgm:t>
        <a:bodyPr/>
        <a:lstStyle/>
        <a:p>
          <a:endParaRPr lang="en-US"/>
        </a:p>
      </dgm:t>
    </dgm:pt>
    <dgm:pt modelId="{88D6D3A3-06F5-4FB5-AE46-7C598697ED43}" type="sibTrans" cxnId="{83C9E0F0-1810-4601-ADD3-FFEF72631C0A}">
      <dgm:prSet/>
      <dgm:spPr/>
      <dgm:t>
        <a:bodyPr/>
        <a:lstStyle/>
        <a:p>
          <a:endParaRPr lang="en-US"/>
        </a:p>
      </dgm:t>
    </dgm:pt>
    <dgm:pt modelId="{AA1A32D5-AAAE-4EFF-8EFA-D819086B46B7}">
      <dgm:prSet phldrT="[Text]" custT="1"/>
      <dgm:spPr>
        <a:solidFill>
          <a:srgbClr val="FF0000"/>
        </a:solidFill>
      </dgm:spPr>
      <dgm:t>
        <a:bodyPr/>
        <a:lstStyle/>
        <a:p>
          <a:r>
            <a:rPr lang="en-US" sz="2400" dirty="0" err="1" smtClean="0"/>
            <a:t>Datatypes</a:t>
          </a:r>
          <a:endParaRPr lang="en-US" sz="2400" dirty="0"/>
        </a:p>
      </dgm:t>
    </dgm:pt>
    <dgm:pt modelId="{E0581052-E57C-4404-8324-435BA9CCACAD}" type="parTrans" cxnId="{B5726B74-6565-4B40-975E-BDCDAF351454}">
      <dgm:prSet/>
      <dgm:spPr/>
      <dgm:t>
        <a:bodyPr/>
        <a:lstStyle/>
        <a:p>
          <a:endParaRPr lang="en-US"/>
        </a:p>
      </dgm:t>
    </dgm:pt>
    <dgm:pt modelId="{031C6B87-7DDC-4FBD-8CD4-B5497655AC51}" type="sibTrans" cxnId="{B5726B74-6565-4B40-975E-BDCDAF351454}">
      <dgm:prSet/>
      <dgm:spPr/>
      <dgm:t>
        <a:bodyPr/>
        <a:lstStyle/>
        <a:p>
          <a:endParaRPr lang="en-US"/>
        </a:p>
      </dgm:t>
    </dgm:pt>
    <dgm:pt modelId="{106D41A0-9442-4335-A0F5-5C1B7785B027}" type="pres">
      <dgm:prSet presAssocID="{A6C75CA8-ADF9-45CF-AAAA-124EC204D94E}" presName="composite" presStyleCnt="0">
        <dgm:presLayoutVars>
          <dgm:chMax val="3"/>
          <dgm:animLvl val="lvl"/>
          <dgm:resizeHandles val="exact"/>
        </dgm:presLayoutVars>
      </dgm:prSet>
      <dgm:spPr/>
    </dgm:pt>
    <dgm:pt modelId="{3FFB4896-E6FE-438D-9D3B-5E3D5C46A324}" type="pres">
      <dgm:prSet presAssocID="{C9FC8710-9B95-4C82-B18B-F2CB0686CB85}" presName="gear1" presStyleLbl="node1" presStyleIdx="0" presStyleCnt="3" custScaleX="88384" custScaleY="73916" custLinFactNeighborX="-12861" custLinFactNeighborY="2865">
        <dgm:presLayoutVars>
          <dgm:chMax val="1"/>
          <dgm:bulletEnabled val="1"/>
        </dgm:presLayoutVars>
      </dgm:prSet>
      <dgm:spPr/>
      <dgm:t>
        <a:bodyPr/>
        <a:lstStyle/>
        <a:p>
          <a:endParaRPr lang="en-US"/>
        </a:p>
      </dgm:t>
    </dgm:pt>
    <dgm:pt modelId="{713BA762-0A6D-4A29-8297-41A21B17D104}" type="pres">
      <dgm:prSet presAssocID="{C9FC8710-9B95-4C82-B18B-F2CB0686CB85}" presName="gear1srcNode" presStyleLbl="node1" presStyleIdx="0" presStyleCnt="3"/>
      <dgm:spPr/>
      <dgm:t>
        <a:bodyPr/>
        <a:lstStyle/>
        <a:p>
          <a:endParaRPr lang="en-US"/>
        </a:p>
      </dgm:t>
    </dgm:pt>
    <dgm:pt modelId="{F4E8DEBE-29EB-40F0-8AD4-8EF504294621}" type="pres">
      <dgm:prSet presAssocID="{C9FC8710-9B95-4C82-B18B-F2CB0686CB85}" presName="gear1dstNode" presStyleLbl="node1" presStyleIdx="0" presStyleCnt="3"/>
      <dgm:spPr/>
      <dgm:t>
        <a:bodyPr/>
        <a:lstStyle/>
        <a:p>
          <a:endParaRPr lang="en-US"/>
        </a:p>
      </dgm:t>
    </dgm:pt>
    <dgm:pt modelId="{1AD7AA72-FB24-425C-908C-92434CB7FF0C}" type="pres">
      <dgm:prSet presAssocID="{6376FDD7-54C8-4C73-A6D6-E7ED76AD9E5F}" presName="gear2" presStyleLbl="node1" presStyleIdx="1" presStyleCnt="3">
        <dgm:presLayoutVars>
          <dgm:chMax val="1"/>
          <dgm:bulletEnabled val="1"/>
        </dgm:presLayoutVars>
      </dgm:prSet>
      <dgm:spPr/>
      <dgm:t>
        <a:bodyPr/>
        <a:lstStyle/>
        <a:p>
          <a:endParaRPr lang="en-US"/>
        </a:p>
      </dgm:t>
    </dgm:pt>
    <dgm:pt modelId="{D866B089-539F-4352-AB90-BAEFFE131695}" type="pres">
      <dgm:prSet presAssocID="{6376FDD7-54C8-4C73-A6D6-E7ED76AD9E5F}" presName="gear2srcNode" presStyleLbl="node1" presStyleIdx="1" presStyleCnt="3"/>
      <dgm:spPr/>
      <dgm:t>
        <a:bodyPr/>
        <a:lstStyle/>
        <a:p>
          <a:endParaRPr lang="en-US"/>
        </a:p>
      </dgm:t>
    </dgm:pt>
    <dgm:pt modelId="{631A2BB6-5EC0-4F65-8916-9F305E53F0C2}" type="pres">
      <dgm:prSet presAssocID="{6376FDD7-54C8-4C73-A6D6-E7ED76AD9E5F}" presName="gear2dstNode" presStyleLbl="node1" presStyleIdx="1" presStyleCnt="3"/>
      <dgm:spPr/>
      <dgm:t>
        <a:bodyPr/>
        <a:lstStyle/>
        <a:p>
          <a:endParaRPr lang="en-US"/>
        </a:p>
      </dgm:t>
    </dgm:pt>
    <dgm:pt modelId="{F8CFA9E3-990F-4BFD-8BA3-DEC6AA359AF2}" type="pres">
      <dgm:prSet presAssocID="{AA1A32D5-AAAE-4EFF-8EFA-D819086B46B7}" presName="gear3" presStyleLbl="node1" presStyleIdx="2" presStyleCnt="3"/>
      <dgm:spPr/>
      <dgm:t>
        <a:bodyPr/>
        <a:lstStyle/>
        <a:p>
          <a:endParaRPr lang="en-US"/>
        </a:p>
      </dgm:t>
    </dgm:pt>
    <dgm:pt modelId="{05D14A18-F8B7-46A7-9386-A425F4482978}" type="pres">
      <dgm:prSet presAssocID="{AA1A32D5-AAAE-4EFF-8EFA-D819086B46B7}" presName="gear3tx" presStyleLbl="node1" presStyleIdx="2" presStyleCnt="3">
        <dgm:presLayoutVars>
          <dgm:chMax val="1"/>
          <dgm:bulletEnabled val="1"/>
        </dgm:presLayoutVars>
      </dgm:prSet>
      <dgm:spPr/>
      <dgm:t>
        <a:bodyPr/>
        <a:lstStyle/>
        <a:p>
          <a:endParaRPr lang="en-US"/>
        </a:p>
      </dgm:t>
    </dgm:pt>
    <dgm:pt modelId="{A5E2FE31-CB37-4C60-9A3B-6A26C1097D62}" type="pres">
      <dgm:prSet presAssocID="{AA1A32D5-AAAE-4EFF-8EFA-D819086B46B7}" presName="gear3srcNode" presStyleLbl="node1" presStyleIdx="2" presStyleCnt="3"/>
      <dgm:spPr/>
      <dgm:t>
        <a:bodyPr/>
        <a:lstStyle/>
        <a:p>
          <a:endParaRPr lang="en-US"/>
        </a:p>
      </dgm:t>
    </dgm:pt>
    <dgm:pt modelId="{A364EDCD-AA76-4516-9E6F-FA85F17C6431}" type="pres">
      <dgm:prSet presAssocID="{AA1A32D5-AAAE-4EFF-8EFA-D819086B46B7}" presName="gear3dstNode" presStyleLbl="node1" presStyleIdx="2" presStyleCnt="3"/>
      <dgm:spPr/>
      <dgm:t>
        <a:bodyPr/>
        <a:lstStyle/>
        <a:p>
          <a:endParaRPr lang="en-US"/>
        </a:p>
      </dgm:t>
    </dgm:pt>
    <dgm:pt modelId="{3C874D62-CC2E-4674-81BA-DB7D90259ECB}" type="pres">
      <dgm:prSet presAssocID="{01AE201A-24A6-4300-A6AC-BB962A971028}" presName="connector1" presStyleLbl="sibTrans2D1" presStyleIdx="0" presStyleCnt="3" custScaleX="47520" custScaleY="51330"/>
      <dgm:spPr/>
      <dgm:t>
        <a:bodyPr/>
        <a:lstStyle/>
        <a:p>
          <a:endParaRPr lang="en-US"/>
        </a:p>
      </dgm:t>
    </dgm:pt>
    <dgm:pt modelId="{EF184A17-988D-42EF-8650-3FFD7ACFD137}" type="pres">
      <dgm:prSet presAssocID="{88D6D3A3-06F5-4FB5-AE46-7C598697ED43}" presName="connector2" presStyleLbl="sibTrans2D1" presStyleIdx="1" presStyleCnt="3"/>
      <dgm:spPr/>
      <dgm:t>
        <a:bodyPr/>
        <a:lstStyle/>
        <a:p>
          <a:endParaRPr lang="en-US"/>
        </a:p>
      </dgm:t>
    </dgm:pt>
    <dgm:pt modelId="{CBF5DB50-6DE4-4EEF-80D9-2BE0A90385D3}" type="pres">
      <dgm:prSet presAssocID="{031C6B87-7DDC-4FBD-8CD4-B5497655AC51}" presName="connector3" presStyleLbl="sibTrans2D1" presStyleIdx="2" presStyleCnt="3"/>
      <dgm:spPr/>
      <dgm:t>
        <a:bodyPr/>
        <a:lstStyle/>
        <a:p>
          <a:endParaRPr lang="en-US"/>
        </a:p>
      </dgm:t>
    </dgm:pt>
  </dgm:ptLst>
  <dgm:cxnLst>
    <dgm:cxn modelId="{1BC0CE77-05D1-45B8-9A30-DFA681C9F74F}" type="presOf" srcId="{88D6D3A3-06F5-4FB5-AE46-7C598697ED43}" destId="{EF184A17-988D-42EF-8650-3FFD7ACFD137}" srcOrd="0" destOrd="0" presId="urn:microsoft.com/office/officeart/2005/8/layout/gear1"/>
    <dgm:cxn modelId="{114FE2E8-0DE3-4A6B-AE0E-A075E42AF516}" type="presOf" srcId="{AA1A32D5-AAAE-4EFF-8EFA-D819086B46B7}" destId="{A5E2FE31-CB37-4C60-9A3B-6A26C1097D62}" srcOrd="2" destOrd="0" presId="urn:microsoft.com/office/officeart/2005/8/layout/gear1"/>
    <dgm:cxn modelId="{C58DCC5C-A2A0-4251-A4F3-4FEEFC642651}" type="presOf" srcId="{AA1A32D5-AAAE-4EFF-8EFA-D819086B46B7}" destId="{A364EDCD-AA76-4516-9E6F-FA85F17C6431}" srcOrd="3" destOrd="0" presId="urn:microsoft.com/office/officeart/2005/8/layout/gear1"/>
    <dgm:cxn modelId="{950A254D-E67F-48DB-BFE5-AAE7775B8988}" type="presOf" srcId="{031C6B87-7DDC-4FBD-8CD4-B5497655AC51}" destId="{CBF5DB50-6DE4-4EEF-80D9-2BE0A90385D3}" srcOrd="0" destOrd="0" presId="urn:microsoft.com/office/officeart/2005/8/layout/gear1"/>
    <dgm:cxn modelId="{7FFAAC1E-505A-45F4-A7F9-493A16BF7C14}" type="presOf" srcId="{01AE201A-24A6-4300-A6AC-BB962A971028}" destId="{3C874D62-CC2E-4674-81BA-DB7D90259ECB}" srcOrd="0" destOrd="0" presId="urn:microsoft.com/office/officeart/2005/8/layout/gear1"/>
    <dgm:cxn modelId="{A0446138-D970-46E6-AE8B-AFC0D34FAE51}" type="presOf" srcId="{A6C75CA8-ADF9-45CF-AAAA-124EC204D94E}" destId="{106D41A0-9442-4335-A0F5-5C1B7785B027}" srcOrd="0" destOrd="0" presId="urn:microsoft.com/office/officeart/2005/8/layout/gear1"/>
    <dgm:cxn modelId="{3FD2D640-C4E3-4590-9484-9F8D5B2D455B}" type="presOf" srcId="{C9FC8710-9B95-4C82-B18B-F2CB0686CB85}" destId="{713BA762-0A6D-4A29-8297-41A21B17D104}" srcOrd="1" destOrd="0" presId="urn:microsoft.com/office/officeart/2005/8/layout/gear1"/>
    <dgm:cxn modelId="{CD4FB399-284E-45F8-B6BB-98841F81DF0C}" type="presOf" srcId="{6376FDD7-54C8-4C73-A6D6-E7ED76AD9E5F}" destId="{631A2BB6-5EC0-4F65-8916-9F305E53F0C2}" srcOrd="2" destOrd="0" presId="urn:microsoft.com/office/officeart/2005/8/layout/gear1"/>
    <dgm:cxn modelId="{83C9E0F0-1810-4601-ADD3-FFEF72631C0A}" srcId="{A6C75CA8-ADF9-45CF-AAAA-124EC204D94E}" destId="{6376FDD7-54C8-4C73-A6D6-E7ED76AD9E5F}" srcOrd="1" destOrd="0" parTransId="{BBFF2E45-5BBC-43B8-BC1E-EA71177D5FC3}" sibTransId="{88D6D3A3-06F5-4FB5-AE46-7C598697ED43}"/>
    <dgm:cxn modelId="{B39A918C-0144-4DBC-A4E9-709AFBC81D0C}" type="presOf" srcId="{C9FC8710-9B95-4C82-B18B-F2CB0686CB85}" destId="{3FFB4896-E6FE-438D-9D3B-5E3D5C46A324}" srcOrd="0" destOrd="0" presId="urn:microsoft.com/office/officeart/2005/8/layout/gear1"/>
    <dgm:cxn modelId="{4B54FB65-2C61-46FD-B3F9-04B9C8A96798}" type="presOf" srcId="{6376FDD7-54C8-4C73-A6D6-E7ED76AD9E5F}" destId="{1AD7AA72-FB24-425C-908C-92434CB7FF0C}" srcOrd="0" destOrd="0" presId="urn:microsoft.com/office/officeart/2005/8/layout/gear1"/>
    <dgm:cxn modelId="{EEB2EB8A-B5B0-492D-ACEA-C7DE51444D04}" type="presOf" srcId="{C9FC8710-9B95-4C82-B18B-F2CB0686CB85}" destId="{F4E8DEBE-29EB-40F0-8AD4-8EF504294621}" srcOrd="2" destOrd="0" presId="urn:microsoft.com/office/officeart/2005/8/layout/gear1"/>
    <dgm:cxn modelId="{F15D47B2-5260-4C44-AA57-38E318562392}" type="presOf" srcId="{AA1A32D5-AAAE-4EFF-8EFA-D819086B46B7}" destId="{F8CFA9E3-990F-4BFD-8BA3-DEC6AA359AF2}" srcOrd="0" destOrd="0" presId="urn:microsoft.com/office/officeart/2005/8/layout/gear1"/>
    <dgm:cxn modelId="{B5726B74-6565-4B40-975E-BDCDAF351454}" srcId="{A6C75CA8-ADF9-45CF-AAAA-124EC204D94E}" destId="{AA1A32D5-AAAE-4EFF-8EFA-D819086B46B7}" srcOrd="2" destOrd="0" parTransId="{E0581052-E57C-4404-8324-435BA9CCACAD}" sibTransId="{031C6B87-7DDC-4FBD-8CD4-B5497655AC51}"/>
    <dgm:cxn modelId="{06427688-8D9D-45C8-9B1C-F702CA32F50B}" srcId="{A6C75CA8-ADF9-45CF-AAAA-124EC204D94E}" destId="{C9FC8710-9B95-4C82-B18B-F2CB0686CB85}" srcOrd="0" destOrd="0" parTransId="{73EDD04F-6DB6-4801-82D8-0F0E8ECB86B1}" sibTransId="{01AE201A-24A6-4300-A6AC-BB962A971028}"/>
    <dgm:cxn modelId="{9DBA6AF1-9E42-438B-8776-D6B590679520}" type="presOf" srcId="{AA1A32D5-AAAE-4EFF-8EFA-D819086B46B7}" destId="{05D14A18-F8B7-46A7-9386-A425F4482978}" srcOrd="1" destOrd="0" presId="urn:microsoft.com/office/officeart/2005/8/layout/gear1"/>
    <dgm:cxn modelId="{645CE1E5-0D13-4722-A694-16D05BBD4060}" type="presOf" srcId="{6376FDD7-54C8-4C73-A6D6-E7ED76AD9E5F}" destId="{D866B089-539F-4352-AB90-BAEFFE131695}" srcOrd="1" destOrd="0" presId="urn:microsoft.com/office/officeart/2005/8/layout/gear1"/>
    <dgm:cxn modelId="{87EE8F48-EF9D-4E22-AE5A-36DA2D4DA7DD}" type="presParOf" srcId="{106D41A0-9442-4335-A0F5-5C1B7785B027}" destId="{3FFB4896-E6FE-438D-9D3B-5E3D5C46A324}" srcOrd="0" destOrd="0" presId="urn:microsoft.com/office/officeart/2005/8/layout/gear1"/>
    <dgm:cxn modelId="{98A76606-9E85-4461-AC0A-A9C8AB4B38F7}" type="presParOf" srcId="{106D41A0-9442-4335-A0F5-5C1B7785B027}" destId="{713BA762-0A6D-4A29-8297-41A21B17D104}" srcOrd="1" destOrd="0" presId="urn:microsoft.com/office/officeart/2005/8/layout/gear1"/>
    <dgm:cxn modelId="{E9B6C937-1C5D-4FB4-92F3-304AF22CC2FD}" type="presParOf" srcId="{106D41A0-9442-4335-A0F5-5C1B7785B027}" destId="{F4E8DEBE-29EB-40F0-8AD4-8EF504294621}" srcOrd="2" destOrd="0" presId="urn:microsoft.com/office/officeart/2005/8/layout/gear1"/>
    <dgm:cxn modelId="{1F246E38-EF26-4FA1-BF28-ECF5AFB04B12}" type="presParOf" srcId="{106D41A0-9442-4335-A0F5-5C1B7785B027}" destId="{1AD7AA72-FB24-425C-908C-92434CB7FF0C}" srcOrd="3" destOrd="0" presId="urn:microsoft.com/office/officeart/2005/8/layout/gear1"/>
    <dgm:cxn modelId="{A86111A1-6D0D-4676-86F4-C7C9E55B56CE}" type="presParOf" srcId="{106D41A0-9442-4335-A0F5-5C1B7785B027}" destId="{D866B089-539F-4352-AB90-BAEFFE131695}" srcOrd="4" destOrd="0" presId="urn:microsoft.com/office/officeart/2005/8/layout/gear1"/>
    <dgm:cxn modelId="{2196256A-079D-4FE2-A77D-05B818C7C507}" type="presParOf" srcId="{106D41A0-9442-4335-A0F5-5C1B7785B027}" destId="{631A2BB6-5EC0-4F65-8916-9F305E53F0C2}" srcOrd="5" destOrd="0" presId="urn:microsoft.com/office/officeart/2005/8/layout/gear1"/>
    <dgm:cxn modelId="{E372FB7F-20A3-4A16-A3D5-33605F36E980}" type="presParOf" srcId="{106D41A0-9442-4335-A0F5-5C1B7785B027}" destId="{F8CFA9E3-990F-4BFD-8BA3-DEC6AA359AF2}" srcOrd="6" destOrd="0" presId="urn:microsoft.com/office/officeart/2005/8/layout/gear1"/>
    <dgm:cxn modelId="{0B313B68-5D74-4FBF-BBFD-A0FA01A05C4B}" type="presParOf" srcId="{106D41A0-9442-4335-A0F5-5C1B7785B027}" destId="{05D14A18-F8B7-46A7-9386-A425F4482978}" srcOrd="7" destOrd="0" presId="urn:microsoft.com/office/officeart/2005/8/layout/gear1"/>
    <dgm:cxn modelId="{ADC09DF5-19B7-41D0-AA44-0B6627FCEE43}" type="presParOf" srcId="{106D41A0-9442-4335-A0F5-5C1B7785B027}" destId="{A5E2FE31-CB37-4C60-9A3B-6A26C1097D62}" srcOrd="8" destOrd="0" presId="urn:microsoft.com/office/officeart/2005/8/layout/gear1"/>
    <dgm:cxn modelId="{E49B6F1C-99AC-40E2-B470-F7B16082EE5B}" type="presParOf" srcId="{106D41A0-9442-4335-A0F5-5C1B7785B027}" destId="{A364EDCD-AA76-4516-9E6F-FA85F17C6431}" srcOrd="9" destOrd="0" presId="urn:microsoft.com/office/officeart/2005/8/layout/gear1"/>
    <dgm:cxn modelId="{BE0EB5F6-C532-4DE6-813F-4A7F6A5C0E1D}" type="presParOf" srcId="{106D41A0-9442-4335-A0F5-5C1B7785B027}" destId="{3C874D62-CC2E-4674-81BA-DB7D90259ECB}" srcOrd="10" destOrd="0" presId="urn:microsoft.com/office/officeart/2005/8/layout/gear1"/>
    <dgm:cxn modelId="{70787143-FE8C-4968-A2F6-DE821DE49F55}" type="presParOf" srcId="{106D41A0-9442-4335-A0F5-5C1B7785B027}" destId="{EF184A17-988D-42EF-8650-3FFD7ACFD137}" srcOrd="11" destOrd="0" presId="urn:microsoft.com/office/officeart/2005/8/layout/gear1"/>
    <dgm:cxn modelId="{41D8A13C-69F1-46C8-851A-71E96C9D3793}" type="presParOf" srcId="{106D41A0-9442-4335-A0F5-5C1B7785B027}" destId="{CBF5DB50-6DE4-4EEF-80D9-2BE0A90385D3}" srcOrd="12" destOrd="0" presId="urn:microsoft.com/office/officeart/2005/8/layout/gear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81F7A-8DA0-4054-B089-AE82ED11AA58}">
      <dsp:nvSpPr>
        <dsp:cNvPr id="0" name=""/>
        <dsp:cNvSpPr/>
      </dsp:nvSpPr>
      <dsp:spPr>
        <a:xfrm>
          <a:off x="550" y="279364"/>
          <a:ext cx="729159" cy="729159"/>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SAT</a:t>
          </a:r>
          <a:endParaRPr lang="en-US" sz="1300" kern="1200" dirty="0"/>
        </a:p>
      </dsp:txBody>
      <dsp:txXfrm>
        <a:off x="107333" y="386147"/>
        <a:ext cx="515593" cy="515593"/>
      </dsp:txXfrm>
    </dsp:sp>
    <dsp:sp modelId="{09C4BBFD-C2FB-40E1-B00C-9D790D4F33B0}">
      <dsp:nvSpPr>
        <dsp:cNvPr id="0" name=""/>
        <dsp:cNvSpPr/>
      </dsp:nvSpPr>
      <dsp:spPr>
        <a:xfrm>
          <a:off x="788917" y="432487"/>
          <a:ext cx="422912" cy="422912"/>
        </a:xfrm>
        <a:prstGeom prst="mathPlus">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844974" y="594209"/>
        <a:ext cx="310798" cy="99468"/>
      </dsp:txXfrm>
    </dsp:sp>
    <dsp:sp modelId="{B00C9963-3894-4A20-9671-30E6C998310C}">
      <dsp:nvSpPr>
        <dsp:cNvPr id="0" name=""/>
        <dsp:cNvSpPr/>
      </dsp:nvSpPr>
      <dsp:spPr>
        <a:xfrm>
          <a:off x="1271037" y="279364"/>
          <a:ext cx="729159" cy="72915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Theory</a:t>
          </a:r>
        </a:p>
        <a:p>
          <a:pPr lvl="0" algn="ctr" defTabSz="577850">
            <a:lnSpc>
              <a:spcPct val="90000"/>
            </a:lnSpc>
            <a:spcBef>
              <a:spcPct val="0"/>
            </a:spcBef>
            <a:spcAft>
              <a:spcPct val="35000"/>
            </a:spcAft>
          </a:pPr>
          <a:r>
            <a:rPr lang="en-US" sz="1300" kern="1200" dirty="0" smtClean="0"/>
            <a:t>Solvers</a:t>
          </a:r>
          <a:endParaRPr lang="en-US" sz="1300" kern="1200" dirty="0"/>
        </a:p>
      </dsp:txBody>
      <dsp:txXfrm>
        <a:off x="1377820" y="386147"/>
        <a:ext cx="515593" cy="515593"/>
      </dsp:txXfrm>
    </dsp:sp>
    <dsp:sp modelId="{00071994-6C1D-412F-AFD2-B5C1F45A44A4}">
      <dsp:nvSpPr>
        <dsp:cNvPr id="0" name=""/>
        <dsp:cNvSpPr/>
      </dsp:nvSpPr>
      <dsp:spPr>
        <a:xfrm>
          <a:off x="2059404" y="432487"/>
          <a:ext cx="422912" cy="422912"/>
        </a:xfrm>
        <a:prstGeom prst="mathEqual">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115461" y="519607"/>
        <a:ext cx="310798" cy="248672"/>
      </dsp:txXfrm>
    </dsp:sp>
    <dsp:sp modelId="{D289497B-AAA3-4A46-B5EB-832082DE316D}">
      <dsp:nvSpPr>
        <dsp:cNvPr id="0" name=""/>
        <dsp:cNvSpPr/>
      </dsp:nvSpPr>
      <dsp:spPr>
        <a:xfrm>
          <a:off x="2541524" y="279364"/>
          <a:ext cx="729159" cy="72915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SMT</a:t>
          </a:r>
          <a:endParaRPr lang="en-US" sz="1300" kern="1200" dirty="0"/>
        </a:p>
      </dsp:txBody>
      <dsp:txXfrm>
        <a:off x="2648307" y="386147"/>
        <a:ext cx="515593" cy="5155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D4131-D547-42AD-8E8D-9FDAB89CA7F8}">
      <dsp:nvSpPr>
        <dsp:cNvPr id="0" name=""/>
        <dsp:cNvSpPr/>
      </dsp:nvSpPr>
      <dsp:spPr>
        <a:xfrm>
          <a:off x="452971" y="417690"/>
          <a:ext cx="1005840" cy="1005840"/>
        </a:xfrm>
        <a:prstGeom prst="gear9">
          <a:avLst/>
        </a:prstGeom>
        <a:solidFill>
          <a:srgbClr val="5782B5">
            <a:hueOff val="0"/>
            <a:satOff val="0"/>
            <a:lumOff val="0"/>
            <a:alphaOff val="0"/>
          </a:srgbClr>
        </a:solidFill>
        <a:ln w="55000" cap="flat" cmpd="thickThin"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rgbClr val="FFFFFF"/>
              </a:solidFill>
              <a:latin typeface="Segoe"/>
              <a:ea typeface="+mn-ea"/>
              <a:cs typeface="+mn-cs"/>
            </a:rPr>
            <a:t>Arrrays</a:t>
          </a:r>
          <a:endParaRPr lang="en-US" sz="1300" kern="1200" dirty="0" smtClean="0">
            <a:solidFill>
              <a:srgbClr val="FFFFFF"/>
            </a:solidFill>
            <a:latin typeface="Segoe"/>
            <a:ea typeface="+mn-ea"/>
            <a:cs typeface="+mn-cs"/>
          </a:endParaRPr>
        </a:p>
      </dsp:txBody>
      <dsp:txXfrm>
        <a:off x="655190" y="653303"/>
        <a:ext cx="601402" cy="517023"/>
      </dsp:txXfrm>
    </dsp:sp>
    <dsp:sp modelId="{C0815319-C4C1-4070-AF44-7B43FD9F84B1}">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rgbClr val="5782B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380997"/>
          <a:ext cx="1005840" cy="1005840"/>
        </a:xfrm>
        <a:prstGeom prst="gear9">
          <a:avLst/>
        </a:prstGeom>
        <a:solidFill>
          <a:srgbClr val="E28A54">
            <a:shade val="50000"/>
            <a:hueOff val="0"/>
            <a:satOff val="0"/>
            <a:lumOff val="0"/>
            <a:alphaOff val="0"/>
          </a:srgbClr>
        </a:solidFill>
        <a:ln w="55000" cap="flat" cmpd="thickThin"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FFFFFF"/>
              </a:solidFill>
              <a:latin typeface="Segoe"/>
              <a:ea typeface="+mn-ea"/>
              <a:cs typeface="+mn-cs"/>
            </a:rPr>
            <a:t>Bit-</a:t>
          </a:r>
        </a:p>
        <a:p>
          <a:pPr lvl="0" algn="ctr" defTabSz="577850">
            <a:lnSpc>
              <a:spcPct val="90000"/>
            </a:lnSpc>
            <a:spcBef>
              <a:spcPct val="0"/>
            </a:spcBef>
            <a:spcAft>
              <a:spcPct val="35000"/>
            </a:spcAft>
          </a:pPr>
          <a:r>
            <a:rPr lang="en-US" sz="1300" kern="1200" dirty="0" smtClean="0">
              <a:solidFill>
                <a:srgbClr val="FFFFFF"/>
              </a:solidFill>
              <a:latin typeface="Segoe"/>
              <a:ea typeface="+mn-ea"/>
              <a:cs typeface="+mn-cs"/>
            </a:rPr>
            <a:t>Vectors</a:t>
          </a:r>
          <a:endParaRPr lang="en-US" sz="1300" kern="1200" dirty="0">
            <a:solidFill>
              <a:srgbClr val="FFFFFF"/>
            </a:solidFill>
            <a:latin typeface="Segoe"/>
            <a:ea typeface="+mn-ea"/>
            <a:cs typeface="+mn-cs"/>
          </a:endParaRPr>
        </a:p>
      </dsp:txBody>
      <dsp:txXfrm>
        <a:off x="655190" y="616610"/>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rgbClr val="E28A54">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rgbClr val="94D850">
            <a:shade val="50000"/>
            <a:hueOff val="0"/>
            <a:satOff val="0"/>
            <a:lumOff val="0"/>
            <a:alphaOff val="0"/>
          </a:srgbClr>
        </a:solidFill>
        <a:ln w="55000" cap="flat" cmpd="thickThin"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err="1" smtClean="0">
              <a:solidFill>
                <a:srgbClr val="FFFFFF"/>
              </a:solidFill>
              <a:latin typeface="Segoe"/>
              <a:ea typeface="+mn-ea"/>
              <a:cs typeface="+mn-cs"/>
            </a:rPr>
            <a:t>Arith</a:t>
          </a:r>
          <a:r>
            <a:rPr lang="en-US" sz="1700" kern="1200" dirty="0" smtClean="0">
              <a:solidFill>
                <a:srgbClr val="FFFFFF"/>
              </a:solidFill>
              <a:latin typeface="Segoe"/>
              <a:ea typeface="+mn-ea"/>
              <a:cs typeface="+mn-cs"/>
            </a:rPr>
            <a:t/>
          </a:r>
          <a:br>
            <a:rPr lang="en-US" sz="1700" kern="1200" dirty="0" smtClean="0">
              <a:solidFill>
                <a:srgbClr val="FFFFFF"/>
              </a:solidFill>
              <a:latin typeface="Segoe"/>
              <a:ea typeface="+mn-ea"/>
              <a:cs typeface="+mn-cs"/>
            </a:rPr>
          </a:br>
          <a:r>
            <a:rPr lang="en-US" sz="1700" kern="1200" dirty="0" err="1" smtClean="0">
              <a:solidFill>
                <a:srgbClr val="FFFFFF"/>
              </a:solidFill>
              <a:latin typeface="Segoe"/>
              <a:ea typeface="+mn-ea"/>
              <a:cs typeface="+mn-cs"/>
            </a:rPr>
            <a:t>metic</a:t>
          </a:r>
          <a:endParaRPr lang="en-US" sz="1700" kern="1200" dirty="0" smtClean="0">
            <a:solidFill>
              <a:srgbClr val="FFFFFF"/>
            </a:solidFill>
            <a:latin typeface="Segoe"/>
            <a:ea typeface="+mn-ea"/>
            <a:cs typeface="+mn-cs"/>
          </a:endParaRPr>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rgbClr val="94D850">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rgbClr val="9047B9">
            <a:shade val="50000"/>
            <a:hueOff val="0"/>
            <a:satOff val="0"/>
            <a:lumOff val="0"/>
            <a:alphaOff val="0"/>
          </a:srgbClr>
        </a:solidFill>
        <a:ln w="55000" cap="flat" cmpd="thickThin"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solidFill>
                <a:srgbClr val="FFFFFF"/>
              </a:solidFill>
              <a:latin typeface="Segoe"/>
              <a:ea typeface="+mn-ea"/>
              <a:cs typeface="+mn-cs"/>
            </a:rPr>
            <a:t>Quanti</a:t>
          </a:r>
          <a:r>
            <a:rPr lang="en-US" sz="1300" kern="1200" dirty="0" smtClean="0">
              <a:solidFill>
                <a:srgbClr val="FFFFFF"/>
              </a:solidFill>
              <a:latin typeface="Segoe"/>
              <a:ea typeface="+mn-ea"/>
              <a:cs typeface="+mn-cs"/>
            </a:rPr>
            <a:t>-</a:t>
          </a:r>
        </a:p>
        <a:p>
          <a:pPr lvl="0" algn="ctr" defTabSz="577850">
            <a:lnSpc>
              <a:spcPct val="90000"/>
            </a:lnSpc>
            <a:spcBef>
              <a:spcPct val="0"/>
            </a:spcBef>
            <a:spcAft>
              <a:spcPct val="35000"/>
            </a:spcAft>
          </a:pPr>
          <a:r>
            <a:rPr lang="en-US" sz="1300" kern="1200" dirty="0" err="1" smtClean="0">
              <a:solidFill>
                <a:srgbClr val="FFFFFF"/>
              </a:solidFill>
              <a:latin typeface="Segoe"/>
              <a:ea typeface="+mn-ea"/>
              <a:cs typeface="+mn-cs"/>
            </a:rPr>
            <a:t>fier</a:t>
          </a:r>
          <a:r>
            <a:rPr lang="en-US" sz="1300" kern="1200" dirty="0" smtClean="0">
              <a:solidFill>
                <a:srgbClr val="FFFFFF"/>
              </a:solidFill>
              <a:latin typeface="Segoe"/>
              <a:ea typeface="+mn-ea"/>
              <a:cs typeface="+mn-cs"/>
            </a:rPr>
            <a:t> </a:t>
          </a:r>
          <a:r>
            <a:rPr lang="en-US" sz="1300" kern="1200" dirty="0" err="1" smtClean="0">
              <a:solidFill>
                <a:srgbClr val="FFFFFF"/>
              </a:solidFill>
              <a:latin typeface="Segoe"/>
              <a:ea typeface="+mn-ea"/>
              <a:cs typeface="+mn-cs"/>
            </a:rPr>
            <a:t>Inst</a:t>
          </a:r>
          <a:endParaRPr lang="en-US" sz="1300" kern="1200" dirty="0" smtClean="0">
            <a:solidFill>
              <a:srgbClr val="FFFFFF"/>
            </a:solidFill>
            <a:latin typeface="Segoe"/>
            <a:ea typeface="+mn-ea"/>
            <a:cs typeface="+mn-cs"/>
          </a:endParaRPr>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rgbClr val="9047B9">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AEB81-7433-47D6-AFFB-690FA08601B5}">
      <dsp:nvSpPr>
        <dsp:cNvPr id="0" name=""/>
        <dsp:cNvSpPr/>
      </dsp:nvSpPr>
      <dsp:spPr>
        <a:xfrm>
          <a:off x="452971" y="417690"/>
          <a:ext cx="1005840" cy="1005840"/>
        </a:xfrm>
        <a:prstGeom prst="gear9">
          <a:avLst/>
        </a:prstGeom>
        <a:solidFill>
          <a:srgbClr val="FFA94B">
            <a:hueOff val="0"/>
            <a:satOff val="0"/>
            <a:lumOff val="0"/>
            <a:alphaOff val="0"/>
          </a:srgbClr>
        </a:solidFill>
        <a:ln w="55000" cap="flat" cmpd="thickThin"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solidFill>
                <a:srgbClr val="FFFFFF"/>
              </a:solidFill>
              <a:latin typeface="Segoe"/>
              <a:ea typeface="+mn-ea"/>
              <a:cs typeface="+mn-cs"/>
            </a:rPr>
            <a:t>Quanti</a:t>
          </a:r>
          <a:r>
            <a:rPr lang="en-US" sz="1200" kern="1200" dirty="0" smtClean="0">
              <a:solidFill>
                <a:srgbClr val="FFFFFF"/>
              </a:solidFill>
              <a:latin typeface="Segoe"/>
              <a:ea typeface="+mn-ea"/>
              <a:cs typeface="+mn-cs"/>
            </a:rPr>
            <a:t>-</a:t>
          </a:r>
        </a:p>
        <a:p>
          <a:pPr lvl="0" algn="ctr" defTabSz="533400">
            <a:lnSpc>
              <a:spcPct val="90000"/>
            </a:lnSpc>
            <a:spcBef>
              <a:spcPct val="0"/>
            </a:spcBef>
            <a:spcAft>
              <a:spcPct val="35000"/>
            </a:spcAft>
          </a:pPr>
          <a:r>
            <a:rPr lang="en-US" sz="1200" kern="1200" dirty="0" err="1" smtClean="0">
              <a:solidFill>
                <a:srgbClr val="FFFFFF"/>
              </a:solidFill>
              <a:latin typeface="Segoe"/>
              <a:ea typeface="+mn-ea"/>
              <a:cs typeface="+mn-cs"/>
            </a:rPr>
            <a:t>fier-elim</a:t>
          </a:r>
          <a:endParaRPr lang="en-US" sz="1200" kern="1200" dirty="0" smtClean="0">
            <a:solidFill>
              <a:srgbClr val="FFFFFF"/>
            </a:solidFill>
            <a:latin typeface="Segoe"/>
            <a:ea typeface="+mn-ea"/>
            <a:cs typeface="+mn-cs"/>
          </a:endParaRPr>
        </a:p>
      </dsp:txBody>
      <dsp:txXfrm>
        <a:off x="655190" y="653303"/>
        <a:ext cx="601402" cy="517023"/>
      </dsp:txXfrm>
    </dsp:sp>
    <dsp:sp modelId="{C593A2F3-AC5F-4A79-A874-047DD0E9C18B}">
      <dsp:nvSpPr>
        <dsp:cNvPr id="0" name=""/>
        <dsp:cNvSpPr/>
      </dsp:nvSpPr>
      <dsp:spPr>
        <a:xfrm>
          <a:off x="445652" y="218447"/>
          <a:ext cx="1237183" cy="1237183"/>
        </a:xfrm>
        <a:prstGeom prst="circularArrow">
          <a:avLst>
            <a:gd name="adj1" fmla="val 4878"/>
            <a:gd name="adj2" fmla="val 312630"/>
            <a:gd name="adj3" fmla="val 2866676"/>
            <a:gd name="adj4" fmla="val 15647879"/>
            <a:gd name="adj5" fmla="val 5691"/>
          </a:avLst>
        </a:prstGeom>
        <a:solidFill>
          <a:srgbClr val="FFA94B">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4896-E6FE-438D-9D3B-5E3D5C46A324}">
      <dsp:nvSpPr>
        <dsp:cNvPr id="0" name=""/>
        <dsp:cNvSpPr/>
      </dsp:nvSpPr>
      <dsp:spPr>
        <a:xfrm>
          <a:off x="3010553" y="1996496"/>
          <a:ext cx="1538731" cy="1455975"/>
        </a:xfrm>
        <a:prstGeom prst="gear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Congruence</a:t>
          </a:r>
          <a:br>
            <a:rPr lang="en-US" sz="2000" kern="1200" dirty="0" smtClean="0"/>
          </a:br>
          <a:r>
            <a:rPr lang="en-US" sz="2000" kern="1200" dirty="0" smtClean="0"/>
            <a:t>Closure</a:t>
          </a:r>
          <a:endParaRPr lang="en-US" sz="2000" kern="1200" dirty="0"/>
        </a:p>
      </dsp:txBody>
      <dsp:txXfrm>
        <a:off x="3313721" y="2337551"/>
        <a:ext cx="932395" cy="748401"/>
      </dsp:txXfrm>
    </dsp:sp>
    <dsp:sp modelId="{1AD7AA72-FB24-425C-908C-92434CB7FF0C}">
      <dsp:nvSpPr>
        <dsp:cNvPr id="0" name=""/>
        <dsp:cNvSpPr/>
      </dsp:nvSpPr>
      <dsp:spPr>
        <a:xfrm>
          <a:off x="1987296" y="1217583"/>
          <a:ext cx="1432560" cy="1432560"/>
        </a:xfrm>
        <a:prstGeom prst="gear6">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SAT </a:t>
          </a:r>
          <a:br>
            <a:rPr lang="en-US" sz="2000" kern="1200" dirty="0" smtClean="0"/>
          </a:br>
          <a:r>
            <a:rPr lang="en-US" sz="2000" kern="1200" dirty="0" smtClean="0"/>
            <a:t>Solver</a:t>
          </a:r>
          <a:endParaRPr lang="en-US" sz="2000" kern="1200" dirty="0"/>
        </a:p>
      </dsp:txBody>
      <dsp:txXfrm>
        <a:off x="2347947" y="1580414"/>
        <a:ext cx="711258" cy="706898"/>
      </dsp:txXfrm>
    </dsp:sp>
    <dsp:sp modelId="{F8CFA9E3-990F-4BFD-8BA3-DEC6AA359AF2}">
      <dsp:nvSpPr>
        <dsp:cNvPr id="0" name=""/>
        <dsp:cNvSpPr/>
      </dsp:nvSpPr>
      <dsp:spPr>
        <a:xfrm rot="20700000">
          <a:off x="2789675" y="229262"/>
          <a:ext cx="1403616" cy="1403616"/>
        </a:xfrm>
        <a:prstGeom prst="gear6">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Simplifier</a:t>
          </a:r>
          <a:endParaRPr lang="en-US" sz="2400" kern="1200" dirty="0"/>
        </a:p>
      </dsp:txBody>
      <dsp:txXfrm rot="-20700000">
        <a:off x="3097529" y="537116"/>
        <a:ext cx="787908" cy="787908"/>
      </dsp:txXfrm>
    </dsp:sp>
    <dsp:sp modelId="{3C874D62-CC2E-4674-81BA-DB7D90259ECB}">
      <dsp:nvSpPr>
        <dsp:cNvPr id="0" name=""/>
        <dsp:cNvSpPr/>
      </dsp:nvSpPr>
      <dsp:spPr>
        <a:xfrm>
          <a:off x="3636860" y="2003231"/>
          <a:ext cx="1198124" cy="1294186"/>
        </a:xfrm>
        <a:prstGeom prst="circularArrow">
          <a:avLst>
            <a:gd name="adj1" fmla="val 4688"/>
            <a:gd name="adj2" fmla="val 299029"/>
            <a:gd name="adj3" fmla="val 2499662"/>
            <a:gd name="adj4" fmla="val 15897299"/>
            <a:gd name="adj5" fmla="val 5469"/>
          </a:avLst>
        </a:prstGeom>
        <a:solidFill>
          <a:schemeClr val="accent2">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F184A17-988D-42EF-8650-3FFD7ACFD137}">
      <dsp:nvSpPr>
        <dsp:cNvPr id="0" name=""/>
        <dsp:cNvSpPr/>
      </dsp:nvSpPr>
      <dsp:spPr>
        <a:xfrm>
          <a:off x="1733592" y="903241"/>
          <a:ext cx="1831886" cy="183188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BF5DB50-6DE4-4EEF-80D9-2BE0A90385D3}">
      <dsp:nvSpPr>
        <dsp:cNvPr id="0" name=""/>
        <dsp:cNvSpPr/>
      </dsp:nvSpPr>
      <dsp:spPr>
        <a:xfrm>
          <a:off x="2465004" y="-75551"/>
          <a:ext cx="1975142" cy="1975142"/>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4896-E6FE-438D-9D3B-5E3D5C46A324}">
      <dsp:nvSpPr>
        <dsp:cNvPr id="0" name=""/>
        <dsp:cNvSpPr/>
      </dsp:nvSpPr>
      <dsp:spPr>
        <a:xfrm>
          <a:off x="3048002" y="1981210"/>
          <a:ext cx="1538730" cy="1455974"/>
        </a:xfrm>
        <a:prstGeom prst="gear9">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Quant.</a:t>
          </a:r>
          <a:br>
            <a:rPr lang="en-US" sz="2000" kern="1200" dirty="0" smtClean="0"/>
          </a:br>
          <a:r>
            <a:rPr lang="en-US" sz="2000" kern="1200" dirty="0" smtClean="0"/>
            <a:t>Instances</a:t>
          </a:r>
          <a:endParaRPr lang="en-US" sz="2000" kern="1200" dirty="0"/>
        </a:p>
      </dsp:txBody>
      <dsp:txXfrm>
        <a:off x="3351170" y="2322265"/>
        <a:ext cx="932394" cy="748401"/>
      </dsp:txXfrm>
    </dsp:sp>
    <dsp:sp modelId="{1AD7AA72-FB24-425C-908C-92434CB7FF0C}">
      <dsp:nvSpPr>
        <dsp:cNvPr id="0" name=""/>
        <dsp:cNvSpPr/>
      </dsp:nvSpPr>
      <dsp:spPr>
        <a:xfrm>
          <a:off x="1987296" y="1217582"/>
          <a:ext cx="1432559" cy="1432559"/>
        </a:xfrm>
        <a:prstGeom prst="gear6">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Simplex</a:t>
          </a:r>
          <a:endParaRPr lang="en-US" sz="2400" kern="1200" dirty="0"/>
        </a:p>
      </dsp:txBody>
      <dsp:txXfrm>
        <a:off x="2347947" y="1580413"/>
        <a:ext cx="711257" cy="706897"/>
      </dsp:txXfrm>
    </dsp:sp>
    <dsp:sp modelId="{02886E69-03AD-4ED6-84F6-CBD408A81DCD}">
      <dsp:nvSpPr>
        <dsp:cNvPr id="0" name=""/>
        <dsp:cNvSpPr/>
      </dsp:nvSpPr>
      <dsp:spPr>
        <a:xfrm rot="20700000">
          <a:off x="2789675" y="229262"/>
          <a:ext cx="1403616" cy="1403616"/>
        </a:xfrm>
        <a:prstGeom prst="gear6">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Bit-</a:t>
          </a:r>
          <a:r>
            <a:rPr lang="en-US" sz="2400" kern="1200" dirty="0" err="1" smtClean="0"/>
            <a:t>Arith</a:t>
          </a:r>
          <a:endParaRPr lang="en-US" sz="2400" kern="1200" dirty="0"/>
        </a:p>
      </dsp:txBody>
      <dsp:txXfrm rot="-20700000">
        <a:off x="3097530" y="537116"/>
        <a:ext cx="787907" cy="787907"/>
      </dsp:txXfrm>
    </dsp:sp>
    <dsp:sp modelId="{3C874D62-CC2E-4674-81BA-DB7D90259ECB}">
      <dsp:nvSpPr>
        <dsp:cNvPr id="0" name=""/>
        <dsp:cNvSpPr/>
      </dsp:nvSpPr>
      <dsp:spPr>
        <a:xfrm>
          <a:off x="3636860" y="2003231"/>
          <a:ext cx="1198124" cy="1294185"/>
        </a:xfrm>
        <a:prstGeom prst="circularArrow">
          <a:avLst>
            <a:gd name="adj1" fmla="val 4687"/>
            <a:gd name="adj2" fmla="val 299029"/>
            <a:gd name="adj3" fmla="val 2499661"/>
            <a:gd name="adj4" fmla="val 15897299"/>
            <a:gd name="adj5" fmla="val 5469"/>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F184A17-988D-42EF-8650-3FFD7ACFD137}">
      <dsp:nvSpPr>
        <dsp:cNvPr id="0" name=""/>
        <dsp:cNvSpPr/>
      </dsp:nvSpPr>
      <dsp:spPr>
        <a:xfrm>
          <a:off x="1733592" y="903241"/>
          <a:ext cx="1831885" cy="1831885"/>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41EBA3AB-B2F2-44E7-BE89-E1D4392849D7}">
      <dsp:nvSpPr>
        <dsp:cNvPr id="0" name=""/>
        <dsp:cNvSpPr/>
      </dsp:nvSpPr>
      <dsp:spPr>
        <a:xfrm>
          <a:off x="2465005" y="-75551"/>
          <a:ext cx="1975141" cy="1975141"/>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B4896-E6FE-438D-9D3B-5E3D5C46A324}">
      <dsp:nvSpPr>
        <dsp:cNvPr id="0" name=""/>
        <dsp:cNvSpPr/>
      </dsp:nvSpPr>
      <dsp:spPr>
        <a:xfrm>
          <a:off x="3010554" y="1996495"/>
          <a:ext cx="1538730" cy="1455974"/>
        </a:xfrm>
        <a:prstGeom prst="gear9">
          <a:avLst/>
        </a:prstGeom>
        <a:solidFill>
          <a:srgbClr val="00B0F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Tactics</a:t>
          </a:r>
          <a:endParaRPr lang="en-US" sz="2000" kern="1200" dirty="0"/>
        </a:p>
      </dsp:txBody>
      <dsp:txXfrm>
        <a:off x="3313722" y="2337550"/>
        <a:ext cx="932394" cy="748401"/>
      </dsp:txXfrm>
    </dsp:sp>
    <dsp:sp modelId="{1AD7AA72-FB24-425C-908C-92434CB7FF0C}">
      <dsp:nvSpPr>
        <dsp:cNvPr id="0" name=""/>
        <dsp:cNvSpPr/>
      </dsp:nvSpPr>
      <dsp:spPr>
        <a:xfrm>
          <a:off x="1987296" y="1217582"/>
          <a:ext cx="1432559" cy="1432559"/>
        </a:xfrm>
        <a:prstGeom prst="gear6">
          <a:avLst/>
        </a:prstGeom>
        <a:solidFill>
          <a:schemeClr val="accent6">
            <a:lumMod val="75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Arrays</a:t>
          </a:r>
          <a:endParaRPr lang="en-US" sz="2000" kern="1200" dirty="0"/>
        </a:p>
      </dsp:txBody>
      <dsp:txXfrm>
        <a:off x="2347947" y="1580413"/>
        <a:ext cx="711257" cy="706897"/>
      </dsp:txXfrm>
    </dsp:sp>
    <dsp:sp modelId="{F8CFA9E3-990F-4BFD-8BA3-DEC6AA359AF2}">
      <dsp:nvSpPr>
        <dsp:cNvPr id="0" name=""/>
        <dsp:cNvSpPr/>
      </dsp:nvSpPr>
      <dsp:spPr>
        <a:xfrm rot="20700000">
          <a:off x="2789675" y="229262"/>
          <a:ext cx="1403616" cy="1403616"/>
        </a:xfrm>
        <a:prstGeom prst="gear6">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err="1" smtClean="0"/>
            <a:t>Datatypes</a:t>
          </a:r>
          <a:endParaRPr lang="en-US" sz="2400" kern="1200" dirty="0"/>
        </a:p>
      </dsp:txBody>
      <dsp:txXfrm rot="-20700000">
        <a:off x="3097530" y="537116"/>
        <a:ext cx="787907" cy="787907"/>
      </dsp:txXfrm>
    </dsp:sp>
    <dsp:sp modelId="{3C874D62-CC2E-4674-81BA-DB7D90259ECB}">
      <dsp:nvSpPr>
        <dsp:cNvPr id="0" name=""/>
        <dsp:cNvSpPr/>
      </dsp:nvSpPr>
      <dsp:spPr>
        <a:xfrm>
          <a:off x="3636860" y="2003231"/>
          <a:ext cx="1198124" cy="1294185"/>
        </a:xfrm>
        <a:prstGeom prst="circularArrow">
          <a:avLst>
            <a:gd name="adj1" fmla="val 4687"/>
            <a:gd name="adj2" fmla="val 299029"/>
            <a:gd name="adj3" fmla="val 2499661"/>
            <a:gd name="adj4" fmla="val 15897299"/>
            <a:gd name="adj5" fmla="val 5469"/>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F184A17-988D-42EF-8650-3FFD7ACFD137}">
      <dsp:nvSpPr>
        <dsp:cNvPr id="0" name=""/>
        <dsp:cNvSpPr/>
      </dsp:nvSpPr>
      <dsp:spPr>
        <a:xfrm>
          <a:off x="1733592" y="903241"/>
          <a:ext cx="1831885" cy="1831885"/>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CBF5DB50-6DE4-4EEF-80D9-2BE0A90385D3}">
      <dsp:nvSpPr>
        <dsp:cNvPr id="0" name=""/>
        <dsp:cNvSpPr/>
      </dsp:nvSpPr>
      <dsp:spPr>
        <a:xfrm>
          <a:off x="2465005" y="-75551"/>
          <a:ext cx="1975141" cy="1975141"/>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5/8/2013</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37.8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860 272 1,'0'0'773,"0"0"1,0 0 0,0 0 129,0 0-129,-13 0 0,13 0 0,0 0 0,0 0 129,0-13 0,0 13-129,0 0-129,0 0 129,0 0 0,0 0-387,0 0 258,0 0-387,0 0-129,0 0 129,0 0-129,0 0-129,0 0 0,0 0-129,0 0 129,0 0 0,0 0 0,0 0 0,0 0 129,-14 0-129,14 0 129,0 0 129,0-13 0,0 13 129,0-13 0,0 13 0,0 0 258,0 0-258,0-14 0,0 14 129,0-13-258,0 13 0,0 0 0,0 0-129,0 0 129,0-13 0,0 13 129,-13 0-129,13 0-129,0-13 258,0 13-129,0-14 0,-13 14-129,13-13 0,0 13 129,0-13-129,-13 13 0,13-13-129,0 13 129,0-14-129,0 14 0,-13-13 0,13 13 0,-14 0-129,14 0 129,0-13 0,0 13-129,-13 0 0,13 0 129,-13-14 0,13 14 0,-14 0 0,14 0-129,0 0 129,0 0 0,-12-13 0,-2 13 0,14 0 0,0 0 0,-13 0 0,13-13 0,-13 13 0,13 0 0,-14 0 129,1-13-129,13 13 129,-13 0 0,13 0 0,-14 0 0,2-14 129,12 14-129,-14 0 0,1 0 129,0 0-129,-1-13 129,14 13-129,-13 0 0,0 0-129,0 0 129,0 0-129,-1 0 0,1 0 129,0 0-129,13 0 0,-13 0 0,-1 0 0,1 0-129,0 0 129,0 0 0,13 0 0,-13 0-129,-1 0 129,1 0 0,0 0 0,0 0 0,0 0 0,-1 13 0,14-13 129,-13 0-129,0 14-129,-1-14 129,1 0 0,0 13 0,0-13 0,13 0 0,-13 13-129,-1-13 129,1 13 0,0-13 0,13 0 0,-14 14 0,14-14 0,-12 0 0,12 0 0,-14 0 0,14 0-129,-13 13 129,13-13 0,-13 13 0,13-13-258,0 14 258,-14-14 0,14 13 0,-13 0 0,13 0 0,-13 1-129,13-14 129,-13 13 0,13 0 0,-13 0 0,13 1 0,0-14-129,-14 13 129,14 0 0,0-13 0,0 13-129,-13 0 129,13-13 0,0 13 0,0 0-129,0-13 129,0 14 0,0-1 0,0 0 129,0-13 0,0 13 0,0 1 0,-13-1 129,13-13-258,0 13 129,0 0-258,0 1 129,13-14 0,-13 13-258,0 0 258,0 1 0,0-1 0,0 0-129,0-13 258,13 13-258,-13 1 129,0-1 0,0-13 0,14 13 0,-14 0 0,13-13 0,-13 14 0,0-14 0,13 13 0,-13-13 0,13 12 0,-13-12 0,13 14 0,-13-14 0,14 13 0,-1-13 0,-13 13 0,13-13 0,1 0 0,-14 13 0,12-13 0,2 0 0,-1 14 0,0-14 0,1 0 129,-1 13-129,0-13 0,0 0 258,0 13-258,1-13 0,-1 0 0,0 0 129,1 0-129,-1 13 0,0-13 129,13 0-129,-12 0 129,-1 0-129,13 0 129,-13 0-129,1 0 129,12 0-129,-13 0 0,1 0 129,-1 0-129,0 0 129,0 0-129,0-13 0,1 13 129,-1 0-129,0 0 0,1 0 129,-2-13-129,-12 13 0,14 0 0,-1-13 0,0 13 0,1-14 0,-14 14 0,13 0 0,0-13 0,-13 13 0,14-13 0,-2 13-129,-12-13 129,14 13 0,-14-14 0,13 14 0,-13-12 0,0 12 0,13-13 0,-13-1 129,14 14-129,-14-13 129,0 0-129,13 13 0,-13-13 129,13-1-129,-13 14 0,0-13 0,13 0 129,-13 0-129,0 13 0,13-14 0,-13 1 0,0 0 0,0-1 0,14 1-129,-14 0 258,0 0-258,13-1 258,-13 1-258,0 13 129,0-13 0,0 0 0,0-1 0,0 14 0,0-13 0,0 0 0,0 13 0,0-13 0,0 0 0,-13 13 0,13-13 0,0 0 0,-14-1 129,14 14-129,0-13 0,-13 0-129,13 13 0,0-13 0,0 13-129,-13 0-516,13 0-774,-13-14-1935,13 14-1032,0 0 129,-27 0-387</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7.36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264 27 129,'0'-14'387,"0"14"-258,0 0-129,0 0-129,0 0-129,0 0 129,0 0 258,0 0 129,0 0 258,0 0 129,0 0 387,0 0 129,0 0 0,0 0 129,0 0 0,0 0 0,0 0-387,0 0 0,0 0-387,0 0 129,0 0-258,0 0-129,0 0 129,0 0-129,0 0 0,0 0 258,0 0 0,0 0 258,0 0-258,0 0 387,0-13-258,0 13-129,0 0 129,0 0-129,0 0-129,0 0 129,0 0-258,0 0 129,0 0-129,0 0 129,0 0-258,0 0 129,0 0-129,0 0 129,0 0-129,0 0 0,0 0 0,0 0-129,0 0 129,0 0 0,0 0-129,0 0 129,0 0 0,0 0-129,0 0 129,0 0-129,0 0 129,0 0-129,0 0 129,0 0-129,0 0 0,-13 0 0,13 0-129,0 0 129,0 0 0,0 13 0,0-13 0,0 0-129,0 0 129,0 0 0,0 0 0,0 0 0,0 0 129,0 0-129,0 0 0,0 0 0,0 0 129,0 0-129,0 14 0,0-14 0,0 13 0,0-13 0,0 13 0,-13-13-129,13 0 129,0 14 0,0-1 0,0-13 0,0 13-129,0-13 129,0 0 0,0 13 0,0-13 0,0 0 0,0 0 0,0 0 0,0 0 0,0 0 0,0 0 0,0 14 0,0-14 0,0 0 0,0 0 0,0 13 0,-13-13 0,13 13 0,0-13 0,0 13 0,0 1 129,0-14-129,0 13 258,0 0-387,0-13 258,0 13-129,-13 0 0,13-13 0,0 13-129,0 0 0,0-13 129,0 14 0,0-1 0,0-13-129,0 13 129,0 0 0,13-13 0,-13 14 0,0-14 0,0 13 0,0 0-129,0-13 129,0 14 0,0-1 0,0 0 0,0 0 0,0 1 0,13-1 0,-13 13-129,0-12 129,0-1 0,0 13 0,0-13-129,0 13 258,0 1 0,0-14 0,0 0 0,0 14-129,0-14 129,0 0 0,0 1 129,0-1-258,13 0 0,-13-13 0,0 14-129,0-1 258,0 0-129,0-13 0,0 13 0,0 1 0,13-1 0,-13-13 129,0 13-129,0 0 0,0 1 0,0-1 129,0-1-129,0 2 0,0-1 0,0 13 0,0-12 0,0-1 0,0 0-129,0 0 258,0 14-129,0-14 129,0 1-129,0-1 129,0 13-129,0-12 129,0-1 0,0 0-129,0 0 0,0 1 0,0 12 0,0-13 0,0 1 0,0-1 0,0 14 0,0-14 0,0 0 0,0 14 0,0-14 0,0 0 0,0 14-129,0-14 129,0 0 129,0 14-258,0-14 258,0 0-129,0 14 0,0-14 0,0 0 0,0 1 0,0 11 0,0-11-129,0-1 129,0 13 0,0-12 0,0 12 0,0-13 0,0 14 0,0 0 0,0-14 0,0 13 0,0 1 0,0-1-129,0 1 129,0-15 129,0 15-129,0-1 0,0 1 129,0-1-129,0 1 0,0 0 258,0-1-258,0 1 0,0-1 0,0 1-258,0-1 516,0 0-516,0 0 258,0 1 258,0-1-258,0 1 129,0-1-129,0 1 129,0 0-129,14-14 129,-14 13 0,0 1-129,0-1 0,0 1 0,0-15 129,0 15-129,0-1 0,0 1 0,0-14 129,0 14-129,0-1 0,0 1 129,0-1-129,0-12 129,0 12-129,0 1 129,0-14 0,0 13-129,0 0 129,0-13-129,0 14 129,0-1-129,0-12 129,0 12-129,0 1 0,0-1 0,0 1 0,0-14 0,0 14 129,0-1-129,0 1 0,0-15 0,0 15 0,0-1 129,0-13-129,0 14 0,-14-1 0,14-12 0,0 12 129,0 1-129,0-1 0,0 1 0,-13-1 0,13 1 0,0-1 0,-13 0 0,13 14-129,0-13 129,0 0 0,-13 0 0,13-1 0,0 1 0,-13-14 0,13 13 0,0 1 0,0-1 0,0-13 0,0 13 0,-14 1 0,14-14 0,0 14 129,0-1-258,0 1 129,0-14 0,0 27 0,0-14 0,0 1 129,-13-1-129,13 0 129,0 1-129,0-1 129,0 1-129,0-1 0,-13 1 0,13-1 129,0 1-258,0 13 0,0-14 129,0 1-129,0-1 0,0 0 0,0 0 129,0 1-129,0-1 129,-13 1 129,13-1-129,0 1 129,0 0-129,0-1 0,0-13 129,0 14-129,0-1 0,0-12 0,-13-2 0,13 15 0,0-14-129,0 0 129,0 14-129,0-14 0,0 13 129,0 1-129,-13-14 129,13 14 0,0-1 0,0 1 129,-13-1-129,13 1 129,0 12-129,0-13 0,-13 1 129,13-1-258,0 1 129,0 0 0,0-1 0,0 1 0,0-1 0,-14 1 0,14-1 0,0 0 0,0 0 0,0-12 129,0-1-129,0 13 129,0-12-129,0-1 0,0 0 0,0 0 0,0 1 0,0-1 0,14 0 0,-14 1 0,0 12 0,0-13 0,0 1 0,0-1 0,13 0 0,-13 0-129,0 1 258,0-2-129,0 1 0,0 1 0,0-1 0,0-13 0,13 13 129,-13 0-129,0 1 0,0-1 0,0 0 0,0 0 129,0 1-129,-13-1 0,13 0 0,0 14 0,0-13 0,0-1 129,0 14-129,0-14 0,0 14 0,0-14-129,0 13 129,0 0-129,0-13 129,-13 14-129,13-1 129,0-12-129,0 12 129,0-13 0,0 1 129,0-1-129,0 0 0,0 1 0,0-1 0,0 0 0,0 0 0,0 1 129,0-1-129,0 0 0,0 0 0,0 13 129,0-13-129,0 1 0,0-1 129,0 0-129,-14 0 0,14 1 129,0-1-129,0 0-129,-13 0 129,13 1-258,0-14 258,-13 13-129,13-13 129,0 13-258,0 1 258,0-14 129,0 13-129,-13 0 0,13 0 0,0 1 0,-13-1 0,13 0 129,0 0-129,0 1 0,-14-1 0,14-1 129,0 15-129,0-14 0,-13 0 0,13 1 129,0-1-129,0 0 0,-13 0 0,13 1 0,0-14 0,0 13-129,0 0 129,0-13 0,0 14 0,0-1 0,0 0-129,0 0 0,0 14 129,0-14-129,13 14 0,-13-1 129,0 0 0,13 0-129,-13 1 129,0-14 129,0 0-129,0 1 0,0-1 0,0-13 0,0 0 0,0 0 0,0 0-129,0 0 129,0 0-258,0 0 0,0 0-129,0 0 0,0 0-387,0 0-129,0 0-258,0 0-129,0 0 258,0 0 0,0 0-129,0 0 258,0 0 129,0 0 387,0 0 129,0 0 129,0 0-387,0 0-1290,0-13-1161,0 13 0,0-14-258,0 14 258</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00:17:59.176"/>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52 38 2322,'-13'-13'2451,"13"13"516,0 0-903,-14 0-129,14 0-516,0 0 0,0-13-129,0 13 0,0 0-258,-13 0-129,13 0-387,0 0 0,0 0-258,0 0 129,0 0-129,-13-13 0,13 13 0,0 0 129,0 0-129,0 0-129,0 0 0,0 0 0,0 0 0,0 0-129,0 0 129,0 0-129,0 0 0,0 0 129,0 0-129,0 0 129,0 0-129,0 0 0,0 0 129,0 0-258,0 13 129,0-13 0,0 13-129,0-13 129,0 13 0,13-13-129,-13 13 129,0 1-129,13-14 258,-13 13-258,0-13 258,14 13-129,-14-13 0,0 13 0,13 1 129,-13-14-129,0 0 129,0 13-129,0-13 0,0 13 0,0-13 0,0 0 0,0 0-129,0 0 129,0 0-129,0 0 129,13 0 0,-13 0 0,0 0 0,0 0 0,0 0 0,0 0 129,0 0-129,0 13 0,0-13 129,0 0-129,14 0 0,-14 0 0,0 0 0,0 14 0,0-14 0,0 13 0,0-13 0,0 0 0,12 13 129,-12-13-129,14 14 0,-14-14 0,0 0 0,0 0 0,0 0 0,13 13 0,-13-13 129,0 0-129,0 0 0,0 0 129,0 0-129,0 0 0,0 0 0,0 0 0,0 0 0,0 0-129,0 0 129,0 0-129,0 0 129,0 0 0,0-13-129,0 13 129,0-14 0,13 14 0,-13-13 0,14 0 0,-14-1 0,13 1 0,-13 0 0,13 0 0,-13-1-129,13 1 129,0 0 0,-13 0 0,14 13-129,-14-14 129,0 14 0,0 0 0,0 0-129,0 0 0,0 0-129,13-13-387,-13 13 0,0 0-774,0 0-1677,13 0-645,1 13-129,-1-13-258</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17.6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384 532 645,'0'0'516,"0"0"-129,0 0 0,0 0 0,0 0 0,0 0 129,-14 0 129,14 0-258,0 0 129,0 0-129,0 13 0,0-13-129,0 0-129,0 0 0,0 0 258,0 0-129,0 13-129,0-13 258,-13 0-258,13 0 0,0 0 129,0 13 0,0-13 0,0 0 0,0 0 129,0 0-129,0 0 0,0 0 129,0 0-129,0 0 0,0 0-129,0 0 129,0 13-129,0-13-129,0 0 129,0 0 0,-13 0 0,13 0 0,0 0-129,0 14 129,0-14-129,0 0 258,0 0-258,0 0 129,0 0-129,0 0 0,0 0 0,0 0 0,0 0 0,0 0 0,0 0 0,0 13 0,0-13 129,0 0-129,0 0-129,0 0 129,0 13 0,0-13 0,0 0 0,0 0 0,0 0 0,0 0 129,0 0 0,0 0-129,0 0 129,0 0 0,0 0 258,0 0-258,0 0 129,0 0 0,0 0 258,0 0-258,0 0 129,0 0 129,0 0-129,0-13-129,0 13 129,0 0 0,13 0-129,-13 0 0,0-13 0,0 13 0,13-14 0,-13 14 0,0 0-129,0 0 258,0-13-258,0 13-129,14-13 129,-14 13-129,0-13 0,0 13 0,0 0 129,13-13-129,-13 13 0,0-13 129,0 13-129,0-13 129,13 13-129,-13 0 129,0-14-129,0 14 0,0 0 129,0-13-129,0 13 0,14-13 129,-14 13-129,0-13 0,0 13 129,0 0-129,0 0 0,12-14 129,-12 14-129,0-13 0,14 0 129,-14 13-129,0-14 0,13 14 129,-13-13-129,0 13 0,13-13 129,-13 13-129,0 0 129,0-13-258,13 13 258,-13 0-129,0-14 129,0 1-258,14 13 258,-14-13-258,0 13 258,0-13-129,13 13 129,-13-14-129,0 14 129,0 0-129,13-13 129,-13 0-129,0 13 0,0 0 0,0-13 0,0 13 0,13-13 0,-13 13 0,0-13 0,0 13 0,13-13 129,-13 13-129,0-14 0,0 14 0,14-13 0,-14 0 0,0 13 0,13-13 0,-13 13 0,0-14 0,0 14 0,0-13 0,0 13 0,13 0 129,-13 0-129,0-13 0,0 13 0,0-13 0,0 13 0,14-14 0,-14 14 129,0-13-129,12 13 0,-12-13 0,0 13 0,14-14 0,-14 14 0,0-13 0,0 13 0,13-13 0,-13 13 0,0 0 0,0 0 0,13-13 0,-13 13 0,0 0 129,0 0-129,0 0 0,0 0 0,0 0 0,0-14 0,0 14 0,0 0 0,0 0 129,14 0-129,-14 0 0,0 0 0,0 0 129,0 0-129,0 0 0,0 0 0,0 0 0,0 0 258,0 0-258,0 0 129,0 0 0,0 0 0,0 0-129,0 0 129,0 0 0,0 0 0,0 0-129,0 0 129,0 0-129,0 0 129,0 0-129,0 0 129,0 0-129,0 0 0,0 0 0,0 0 0,0 0 0,0 0 0,0 0 0,0 0 0,0 0 0,0 0 0,0 0 0,-14 0 0,14 0 0,0 0 0,0 0-129,0 0 129,0 0 0,0 0 0,0 0 0,0 0 0,0 0-129,0 0 129,0 0 0,0 0 129,0 0-129,0 0 0,0 0 0,-13 0-129,13 0 129,0 0 0,0 0 0,0 0 0,0 0 0,0 0 0,0 0 0,0 0 0,0 0 0,0 0 0,-13 14 0,13-14 0,0 0 0,0 0 0,0 0 0,-14 0 0,14 0 0,0 0 0,0 0 0,-12 0 0,12 0 0,-14 0 0,14 0 0,0 0 129,-13 0-129,13 0 0,-13 0 0,13 0 0,-14 0 0,14 0 0,-13 0 0,0 0 0,13 0 0,-13 0 0,0 0 0,13 0 0,-14 0 0,1 0 0,0 0 0,13 0 0,-13 0 0,-1 0 0,2 0 0,-2 0 0,14 0 0,-13 0 0,0 0-129,-1 0 129,14 0 0,-13 0 0,0 0 0,13 0 0,-13 13 0,0-13 0,13 0 0,-14 0 0,14 0 0,-13 0 0,13 0 0,-13 0 0,13 0 0,-14 0 0,14 0 0,-13 0 0,13 0 0,-13 0 0,0 0 0,13 0 0,-13 0 0,13 0 0,-14 0 0,14 0-129,-13 0 129,13 0 0,-13 0 0,13 0 0,-13 0 0,13 0 0,0 0 129,0 0-129,-13 0 0,13 0 0,-14 0 0,14 0 0,0 0 0,0 0 0,-13 0-129,0 0 129,13 0 0,0 13 0,0-13 0,-13 0 0,13 0 0,-14 0 0,14 0 0,0 0 0,0 0 0,-13 0 0,13 0 0,0 0 0,0 0 0,-13 0 0,13 0 0,0 0 0,0 0 0,-13 0 129,13 0-129,0 0 0,0 0 0,-13 0 0,13 0 0,0 0 0,0 0 0,-14 0 0,14 0-129,0 0 129,0 0 0,0 0 0,0 0 0,0 0-129,0 0 129,0 0 0,0 0-129,0 0 129,0 0-129,-13 0 129,13 0-129,0 0 0,0 0 129,0 0-129,0 0-129,0 0 129,0 0 129,0 0-129,0 0 129,0 0-129,0 0 129,0 0 0,13 13 0,-13-13 0,0 0-129,0 0 129,0 14 0,0-14 0,14 13 0,-14-13 0,13 0 0,-13 13 0,13-13 0,-13 14 0,0-14 0,13 13 0,-13-13-129,13 13 129,-13-13 0,14 13 0,-14 1 0,0-14 0,13 13 0,-13 0 0,13-13-129,-13 13 129,0 1 0,13-14 0,-13 13 0,14 0 0,-14-13 0,0 13 0,13-13 0,-13 13 0,0-13 0,0 13 0,13 0 0,-13-13 0,0 14 0,13-14 0,-13 13 0,0 0 0,13-13 0,-13 13 0,0-13 129,14 14-129,-14-14 129,0 13 0,13-13 0,-13 13-129,0 0 258,13-13-258,-13 14 0,0-14 258,13 13-516,-13-13 258,0 13 0,0-13 258,13 14-516,-13-14 258,0 0 0,0 0 0,0 13 0,0-13 258,14 13-258,-14-13 0,0 13 0,0-13 0,0 0 0,0 0 0,13 14 0,-13-14 0,0 0 0,0 0 0,0 0 0,0 13 0,0-13 0,0 0-258,0 0 258,0 13 0,0-13 0,0 0 0,13 0 0,-13 0 0,0 13 0,0-13 0,0 0 0,14 0 0,-14 0 0,0 13 0,0-13 0,0 0 0,0 0 0,0 0 0,0 0 0,0 0 0,0 0 0,0 0 0,13 13 0,-13-13 0,0 0 0,0 0 0,0 0 0,0 0 258,0 0-258,0 13 0,0-13 0,0 0-258,0 0 258,0 0 0,0 0 0,13 0 0,-13 0 0,0 0 258,0 0-258,0 0-258,0 0 258,0 0-129,0 0-129,0 0-129,0 0-258,0 0-645,0 0-1677,0 14-516,0-14-129,0 0-387,0 0 516</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36.850"/>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19 40 2580,'0'0'3096,"0"0"-258,-13-14-387,13 14-258,0 0-258,0-13-258,0 13-387,0 0-129,0 0-258,0 0-387,0 0-129,0 0 0,0 0-258,0 0 258,0 0-258,0 0 0,0 0-129,-14 13 0,14-13 129,0 0-129,14 14 0,-14-1 0,0-13 0,0 13 0,0 0 0,0 0 0,0 0 0,13 0 0,-13 1 0,0-14 0,0 13-129,0-13 258,0 0-129,0 0 129,0 0 0,0 0 0,0 0 129,0 0-129,0 0 0,0-13 0,0-1-129,0 1 0,0 0-129,13 0 0,-13-13 0,0 13 0,0-1 0,13 1 0,-13 13-129,0-13 0,0 13-129,13 0 129,-13 0 0,0 13 0,0 0 129,0 1 0,0-1 0,0 0 129,0 0 0,0-13 0,0 13 0,0-13 0,0 0 0,0 13 0,0-13-129,0 0-258,0 13-387,0-13-774,0 0-645,0 0-1290,0 0-258,0 0-129,0 0 258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0T21:00:51.203"/>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304 424 516,'0'0'1935,"0"0"-129,0 0 0,0 0 129,0 0-516,0 0-387,0 0 258,0 0-258,0 0 129,0 0-258,0 0 0,0 0 129,0 0-258,0 0-129,0 0 258,13 0-258,-13-13 0,0 13-129,0-13-129,13-1 0,-13 1-129,14 0-129,-14 0 0,13-1 0,0-12-129,-13 13 129,14-1-129,-2 1 129,-12 0 0,14 0-129,-1 0 258,-13 0-129,0 13 0,0-13 129,13-1-129,-13 14 0,0-13 0,0 13 0,0-13 0,0 13-129,0-13 0,0 13 129,0-14-129,0 14 0,0 0 0,0 0 0,0-13 0,0 13 0,0 0 0,13 0 0,-13 0 0,0 0 0,0 0 0,0-13 0,0 13 0,0 0 0,0 0 0,0-13 0,0 13-129,0 0 129,0 0 0,14-14-129,-14 14 129,0-13 0,0 13 0,0 0 0,0 0-129,0 0 129,0 0 0,0 0 0,0 0 0,0 0 0,0 0-129,0 0 129,0 0-129,0 0 129,0 0-129,0 0-129,0 0 129,0 0 129,0 0-129,0 0 0,0 0 129,0 13 0,0-13 0,0 14 129,0-1-129,0-13 0,0 13 0,0 0 0,0 1 0,0-1 0,0 0 0,0 0 0,-14 14 0,14-14 0,0 0-129,0 0 258,0 0-258,-13 0 129,13 1 129,0-1 0,-13 0 0,13 0-129,0 1 129,0-1-129,-13 0 129,13-13 0,0 13-129,-14 1 0,14-14 0,0 0 0,0 0 0,0 13 0,0-13 0,0 0 0,0 0 0,0 0 129,0 0-129,0 0 0,0 0 0,0 0 0,0 0 0,0 0 0,0 0 0,0 0 0,0 0 0,0 0 0,0 0-129,0 0 129,0 0 0,0 0-129,0-13 129,0 13-129,0-14 129,14 14-129,-14-13 0,0 0 129,13 13-258,-13-13 258,13-1-129,-13 14 129,0-13-129,13 0 129,-13 13 0,0-13 0,14-1 0,-14 14 0,0-13 0,13 0 0,-13 13 0,0-13 0,0 13 0,0-13 0,13 13 0,-13-13 0,0 13 129,0-13-129,0 13 0,0-14 0,0 14 0,0-13 0,0 13 0,13 0 0,-13 0 0,0-13 0,0 13 0,0-13 0,0 13 0,0 0 0,0 0 0,0 0 0,13-14 0,-13 14 0,0 0 0,0 0 0,0 0 0,0-13 0,0 13 0,14-13 0,-14 13 0,0 0 0,0 0 0,13-13 0,-13 13 0,0-14 0,0 14 0,0 0 0,0 0 0,0 0 0,13-13 0,-13 13 0,0 0 0,0-13 0,0 13 0,0 0 0,0 0 0,0 0 0,0 0 0,14-14 129,-14 14-258,0 0 129,0 0 129,0 0-129,0-13 0,0 13 0,0 0-129,0 0 129,0 0 0,0 0 129,0 0-129,0 0 0,0 0 0,0 0 0,0 0 0,0 0 0,0 0 0,0 0 0,0 0 0,0 0 0,12-13-129,-12 13 129,0 0 0,0 0 0,0 0 0,0 0 0,0 0 0,0 0 0,0 0 0,0 0 0,0 0 0,0 0 0,0 0 0,0 0-129,0 0 129,0 0-129,0 0 0,0 0 0,0 0 0,0 0 0,0 0-129,0 0 129,0 0 0,0 0 129,0 0-129,0 0 129,0 0 0,0 0-129,0 0 129,14 0-129,-14 0 129,0 0 0,0 0-129,0 0 129,0 0 0,0 0-129,13 0 129,-13 0 0,0 0 0,0 0 0,0-13 0,0 13 0,0 0 0,0 0 0,0 0 0,0 0 0,0 0 0,0 0-129,0 0 129,0 0 0,0 0 0,0 0 0,0 0 0,0 0 0,0 0 0,0 0 0,0 0 0,0 0 0,0 0 0,0 0 129,0 0-129,0 0 0,0 0 0,0 0 0,0 0 0,0 0 0,0 0 0,0 0 0,0 0 0,0 0 0,0 0 129,0 0-129,0 0 0,0 0 129,0 0-129,0 0 0,0 0 0,0 0 129,0 0-129,0 0 0,0 0 0,0 13 0,0-13 0,0 0 0,0 0 129,0 0-129,0 13 0,0-13 0,-13 13 0,13-13 129,-14 14-129,14-1 0,0-13 0,-12 13 0,12-13 0,0 14 0,-14-1 0,14-13 0,0 13 0,-13-13 0,13 13 0,0-13 0,0 14 0,-13-1 0,13-13 0,0 13 0,0-13 0,-14 13 0,14 1 0,0-14 0,0 13 0,-13-13 0,13 0 0,0 13 0,0-13 0,0 13 0,0-13 0,-13 13 0,13-13 0,0 13 0,0-13 0,-13 0 0,13 0 0,0 13 0,0-13 0,0 14 0,-13-14 0,13 13 129,0-13-129,0 13 0,-14-13 129,14 13-129,0-13 258,0 0-258,-13 14 129,13-14-129,0 13 258,0-13-258,-13 13 0,13 0 0,0-13 0,0 14 0,-13-14 0,13 13 129,0-13-129,0 0 0,0 0 0,-14 13 0,14-13 0,0 14 0,0-14 0,-12 13 0,12-13 0,0 0 0,-14 13 0,14-13 0,0 13 0,0-13 0,0 0 0,-13 14 0,13-14 0,0 0 0,0 0 129,0 13-129,0-13 0,0 0 0,-13 0 0,13 0 0,0 0-129,0 13 129,0-13 0,0 0 0,0 0 0,-14 13 0,14-13 0,0 13 0,0-13 0,0 0 0,0 13 0,0-13 0,-13 0 0,13 0 0,0 13 0,0-13 0,0 0 0,0 0 0,0 0 0,0 0 0,0 14 0,0-14 0,0 0-129,0 0 129,0 0 0,0 0 0,0 0 0,0 0 0,0 0 0,0 13 0,0-13 0,0 0 0,0 0 0,0 0 0,0 0 0,0 0 0,0 0 0,0 0 0,0 0 0,0 0 0,0 0 129,0 0-129,0 0-129,0 0 258,0 0-129,0 0 0,0 0 0,0 0 0,0 0 0,0 13 0,0-13 0,0 0-129,0 0 129,0 0 0,0 0 0,0 0 0,0 0 0,0 0 0,0 0 0,0 0 0,0 0-129,0 0 129,0 0 0,0 0 0,0 0 0,0 0 0,0 0 129,0 0-129,0 13 0,0-13 0,0 0 0,0 0 0,0 0 0,0 0 0,0 0 0,0 0 0,0 0 0,0 0 0,0 0 0,0 0 0,0 0 129,0 0-129,0 0 129,0 0 0,0 0 0,0 0 0,0 0 0,0 0 0,0 0 0,0 0 0,0 0-129,-13 0 129,13 0-129,0 0 0,0 0-129,0-13 129,0 13 0,-13-13 0,13 13 0,0-13 0,-13 13 0,13-14 0,0 14 129,0-13-129,0 13 0,0 0 0,-14-13 0,14 13 0,0 0 0,0 0 0,-13-13 129,13 13-258,0-13 258,0 13-129,0-13 0,0 13 0,-13-13 0,13 13 0,0-14 0,0 14 0,0 0 0,0 0 0,-14-13 0,14 0 0,0 13 0,0 0 0,-13-13 0,13 13 0,0-14 0,0 14 0,-13 0 0,13 0 0,0-13 0,0 13 0,0-13 0,-13 13 0,13 0 0,0-14 0,0 14 0,-13-13 0,13 13-129,0 0 129,0-13-258,0 13 258,-14-13-129,14 13 129,0-14-129,0 14 129,0 0 0,0 0 0,-13-13 0,13 13 0,0 0 0,0 0 0,-13-13 0,13 13 0,0-13 0,0 13 0,0 0 0,-13-14 0,13 1 0,0 13 0,0-13 0,-13 13 0,13 0 0,0-13 0,0 13 0,0-13-129,0 13 129,-14-13 0,14 13 0,0-13-129,0 13 129,0-14 0,-13 14 0,13-13 0,0 13-129,0-13 129,0 13 0,0-13 0,0 13 0,0 0 0,-13-14 0,13 14 0,0-13 0,0 13 0,0 0 0,0 0 0,0-13 0,0 13 129,-13-13-129,13 13-129,0 0 258,0 0-129,0-14 0,0 14 0,-14-13 0,14 13 0,0 0 0,0 0 0,0 0 0,0 0 0,0-13 0,0 13 0,0 0 0,-13 0 0,13 0 0,0 0 0,0-14 0,0 14 0,0 0 0,-13 0 0,13 0 0,0 0 0,0-13 0,0 13 0,0 0 0,0 0 0,-13 0 0,13 0 0,0 0 0,0 0 0,0 0 0,0 0 0,0 0 0,0 0 0,0 0 0,0 0 0,0 0 0,0 0 0,0 0 0,0 0 0,0 0 129,0 0-129,0 0 0,0 0 0,0 0-129,0 0 129,0 0 0,0 0 0,0 0-129,0 0 0,0 0 129,0 0-129,0 0-129,0 0 129,0 0 0,0 0-129,0 0 258,0 0-129,0 0 129,0 0-129,0 0 129,13 0 0,-13 0 129,13 0-129,-13 0 0,13-13 0,-13 13 0,0 0 0,14 0 0,-14 0 0,13 0 0,-13 0 0,13 0 0,-13 0 129,13 0-129,-13 0 0,14 0 0,-14 0 0,13-13-129,-13 13 258,0 0-258,13 0 129,-13 0 0,13 0 0,-13 0 0,0 0 0,13 0 129,1 0-129,-14 0 0,13 0 0,-13 0 0,13 13 0,-13-13 0,13 0 258,-13 0-258,13 0 0,-13 0 0,0 0 0,14 0 0,-14 0 0,13 0 0,-13 0 0,13 0 0,-13 0 0,14 0 0,-14 0 0,13 0 0,-13 0 0,13 0 0,-13 0 0,0 0 0,0 0 0,13 0 0,0 0 0,-13 0 0,0 0 0,14 0 129,-14 0-129,13 0 0,0 0 0,-13 0 0,14 0 0,-14 0 0,12 0 0,-12 0 0,14 0 129,-14 0-129,0 0-129,0 0 129,13 0 129,0 0-129,-13 0 0,13 0 0,-13 0 0,14 0 0,-14 0 0,0 0 0,0 0 0,13 0 0,-13 0 0,13 0 0,-13 0 0,0 0 0,0 0 0,13 0 0,-13 0 0,13 13 0,-13-13 129,0 0-129,0 0 0,14 0 0,-14 0 0,13 0 0,-13 0 0,0 0 0,0 0 0,13 0 0,-13 0 0,0 0 0,0 0 0,0 0 0,0 0 0,14 0 0,-14 0 0,0 0 0,0 0 0,0 0 0,0 0 0,0 0 0,12 0 0,-12 0 0,0 0 0,0 0-129,0 0 129,0 0-129,0 0 129,0 0-129,0 0-129,0 0 258,0 13 0,0-13-129,0 0 129,0 0 0,0 14 0,-12-1 0,12-13 0,-14 13 0,14 1-129,-13-1 129,13-13 0,-13 13-129,-1 0 129,14 1 0,-13 12-129,0-13 129,0 1 0,13-1 0,-13 0 0,-1 0-129,1-13 129,13 13 0,-13 0 0,0-13-129,13 13 129,0-13 0,-14 0 0,14 0-129,0 0 129,0 0-129,0 0 129,0 0-129,0-13 129,0 13-129,0-13 0,0 0 129,0 0-129,0 0 129,14 0 0,-14 13 0,0-14 0,0 1 0,0 0 0,0 0 0,0 13 0,0-14 0,0 14 0,0 0 0,0 0 0,0-13 129,0 13-129,0-13 0,0 13 129,0 0-129,0 0 0,-14-13 129,14 13-129,0 0 0,0 0 129,0-14-129,0 14 0,0-13 0,0 13 0,-12 0 0,12 0 0,0 0 0,0 0 0,0 0 0,0 0 0,0 0 0,0 0 0,0 0 0,0 0-129,0 0 0,0 0 0,0 0 0,0 0 129,0 0-129,0 13 0,0-13 129,0 14 0,-14-1-129,14-13 129,0 13 0,-13 0 0,13 1 0,0-1 0,-13 0 0,13-13 0,-14 13 0,14 1 0,0-14 0,0 13 0,0-13 0,-13 0 129,13 0-129,0 0 129,0 0 0,0 0 0,0 0 0,0 0 0,0-13 0,0-1-129,0 1 0,0 13 0,0-13 129,-13 0-129,13-1 0,0 1 0,0 0 129,0 13-129,0-13 0,0-1 0,0 14 129,0 0-129,-13-13 0,13 13-129,0 0 0,0 13 129,0-13-129,0 14 0,0-1-129,0-13 258,0 26-129,-13-12 129,13-1-129,0 13 129,0-12-129,0 12 129,0-13-129,0 13 129,0-13-129,0 1 129,0-1 129,0 0-129,0-13 0,0 0 258,0 13-129,0-13 0,0 0 129,0 0-129,-14 0-129,14-13 258,0 13-129,0-13-129,-13 0 129,13-1-129,-13 1 0,13 0 0,-14 0 0,14 0 0,-13-13 0,13 12 0,-13 1 0,0 0 0,13 0 0,-13 13 0,13-14 0,0 14 0,0 0 0,-14-13 0,14 13 0,0-13 0,0 13 0,0 0 0,0 0-129,0 0 129,0 0-258,0 0 129,0 0-129,0 0 129,0 0-129,0 13 129,0-13 0,0 13 0,14 1 129,-14-1 0,0 0 0,13 0 0,0 1-129,-13 12 129,13-13-129,0 0 0,-13 13 0,14-12 129,-14-1-129,13-13 0,-13 13 0,0-13 129,0 13 0,0-13 129,0 0 0,0 0 0,0 0 0,0 0 129,0 0 0,0-13-129,0 0 0,-13 13 0,13-13-129,-14-1 129,14 1-129,-13 0 0,13 0 0,0-13 0,-13 13 129,13-1-258,-13 1 258,13 0-258,0 13 258,0-13-129,0-1 0,0 14 0,0-13 0,0 13 0,0 0 0,0 0 0,0-13-129,0 13 129,0 0-129,0 0 0,0 0 0,0 0 0,0 0 0,13 0 0,-13 0 0,0 0 0,13 13 129,-13 0-129,0-13 129,13 14 0,-13 12 0,14-13-129,-14 1 129,0 12 0,0-13-129,13 0 129,-13 0-129,0 0 129,0 1 0,0-1 129,-13-13-129,13 0 129,0 13 0,0-13 0,-14 0 0,14 0 129,0-13-129,-13 13 0,13-13 0,0-1-129,-13 1 0,13 0 129,-13 0-129,13 0 0,-13 0 0,13 0 0,0-1 0,0 1 0,-14 0 0,14 0 129,0 13-129,0-14 129,0 1-129,-13 13 129,13 0-129,0 0 129,0-13 0,0 13-129,0-13 129,0 13-129,0 0 0,0 0 0,0 0-129,0 0 129,0 0-129,0 0 0,0 0 0,0 0-129,0 0 129,0 0 0,13 0 129,-13 0-129,14 0 129,-1 0-129,-13 0 129,13 0 0,0 0-129,-13 0 129,13 0-129,-13 0 0,0 0 129,14 0-129,-14 0 129,0 0 0,0 0 0,0 0 0,0 0 0,0 0 129,0 0-129,0 0 129,0 0-129,0 0 129,0 0-129,-14-14 129,14 14-129,-13 0 0,0 0-129,13 0 129,-13-13 0,0 13 0,-1 0 0,14 0 0,0 0 0,-13 0 0,13 0 0,0 0 0,0 0-129,0 0 129,0 0 0,0 0 0,13 0 0,-13 0 0,14-13 0,-14 13 0,13 0 0,0 0 0,0 0 129,0 0-129,1 0 0,-1 0 0,0 0 0,1 0 0,-1 0 0,0 0 0,-13 0 0,13 0 0,0 0 0,-13 0 0,14 0 0,-1 0 0,-13 0 0,0 0 0,13 0 0,-13 0 129,14 0-129,-14 0 0,0 0 0,0 0 129,0 0-129,12 0 0,-12 0 0,0 0 0,0 0 0,0 0 0,0 0 0,0 0 0,0 0 129,0 0-129,14 0 0,-14 0 0,0 0 129,0 0-129,0 0 0,0 0 0,0 0 0,0 0 0,0 0 0,0 0 0,0 0-129,0 0 129,13 0-129,-13 0 129,0 0 0,0 0-129,13 0 129,-13 0 0,0 0 0,0 0 0,13 0 0,-13 0 0,0 0 0,0 13 0,0-13 0,0 0 0,0 0 0,14 0 0,-14 0 0,0 0 0,0 0 0,0 0 0,0 0 0,0 0 0,0 0 0,13 0 0,-13 0 0,0 0 0,0 0 0,0 0 0,0 0 0,0 0-129,0 0 129,0 0 0,0 0 0,0 0 0,0 0 0,0 0 0,0 0 0,0 0-129,0 0 129,0 0 0,0 0-129,0 0 129,0 0 0,0 0-129,0 0 0,0 0 0,0 0 0,0 0-129,0 0-129,0 0 129,0 0-129,0 0 0,0 0-516,0 13-516,0-13-1806,0 14 129,0-14-387,0 13 258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1-01-31T01:23:27.931"/>
    </inkml:context>
    <inkml:brush xml:id="br0">
      <inkml:brushProperty name="width" value="0.06667" units="cm"/>
      <inkml:brushProperty name="height" value="0.06667" units="cm"/>
      <inkml:brushProperty name="color" value="#C00000"/>
      <inkml:brushProperty name="fitToCurve" value="1"/>
    </inkml:brush>
  </inkml:definitions>
  <inkml:trace contextRef="#ctx0" brushRef="#br0">573 251 1419,'0'0'1806,"0"0"-258,0 0-258,0 0 0,0 0-516,0 0 0,0 0-387,0 0 129,0 0-129,0 0 258,0 0 0,0 0 129,0 0-129,0 0 0,0 0 129,0 0-258,0 0 0,36-35-129,-36 35 0,0 0 129,0 0-129,0 0-129,0 0 0,0 0 129,0 0-129,0 0 129,0 0-129,0 0-129,0 0 129,0-36 129,0 36-129,0 0 0,-36 0 0,36 0 0,0 0-129,0-36 129,0 36-129,0 0 0,0 0 0,0 0-129,0-36 129,0 36 0,0 0-129,0 0 258,-36 0-258,36 0 129,0-36-129,0 36 129,-35 0-129,35 0 129,0 0-129,0 0 0,-37-35 129,37 35-129,0 0 129,0 0-129,-35-37 129,35 37-129,0 0 129,0 0-129,-36 0 129,36 0-129,0 0 0,0 0 129,-36 0-129,36 0 0,0 0 0,0 0 0,-35 0 0,35 0 0,0 0 0,0 0 0,-36 0 0,36 0 0,0 0 0,0 0 0,-35 0 0,35 0 0,0 0 0,-37 0 0,37 0 0,-36 37-129,36-37 129,-35 0 0,35 0 0,0 35 0,0-35 0,-36 0 0,36 0-129,0 0 129,0 0 0,-35 36 0,35-36-129,0 0 129,0 0 0,-37 36 0,37-36 0,0 0 0,0 0 0,0 36 0,0-36 0,0 36 0,0-36 0,0 35 0,0-35 0,-36 36 0,36-36 0,0 0 0,0 0 0,0 35 0,0-35 0,0 37-129,0-37 129,0 0 0,0 0 0,0 35 0,0-35 0,0 37 129,0-37-258,36 0 258,-36 0-129,0 35 0,0-35 0,0 0 0,0 0 0,37 36 0,-37-36 0,0 0 0,0 0 129,0 35-129,0-35 0,35 0 0,-35 0 0,36 35 129,-36-35-129,35 0 0,-35 0 129,36 0-129,-36 37 0,0-37 129,37 0-129,-2 0 0,-35 0 129,0 0-129,36 0 0,-36 0 129,35 0-129,-35 0 0,36 0 129,-36 0-129,36 0 0,-36 0 129,0 0-129,0 0 0,35 0 129,2 0-129,-37 0 0,0-37 129,0 37-129,35 0 0,-35 0 129,36 0-129,-36 0 129,0-35-129,0 35 129,36 0-129,-36 0 258,0-35-258,0 35 0,35 0 0,-35 0 129,0-36-129,0 36 0,0 0 129,0 0-129,0-35 129,0 35-129,37 0 129,-37 0-129,0-37 0,0 37 129,0 0-129,0 0 0,0-35 0,0 35 129,0 0-129,0 0 129,0-37-129,0 37 129,0-35-129,0 35 129,0 0-129,0 0 129,0 0-129,0 0 0,0 0 0,0-36 129,0 36-129,0 0 0,-37 0 0,37 0 0,0 0 0,0-35 0,0 35 0,0 0 0,-35 0 0,35 0 0,0 0-129,0-36 0,0 36-258,0 0-387,-36 0-645,36 0-1032,0 0-1419,0-36-516,0 36 129,0 0-387</inkml:trace>
</inkml:ink>
</file>

<file path=ppt/ink/ink8.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3-04-30T01:21:31.5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5619 2930 2,'0'0'10,"0"0"-2,0 0-1,0 0-1,0 0 0,0 0 1,-19 0 0,19 0 0,0 0-1,0 0 1,0 0-1,0 0 1,-17-11-2,17 11 0,0 0-1,0 0-1,0 0 0,-17-11 1,17 11-1,0 0 0,0 0 0,-13-17 0,13 17 0,0 0-1,0 0 1,0 0 0,-19-18-2,19 18 1,0 0-1,-16-19 1,16 19-1,-17-15 0,17 15 1,-17-17-1,17 17 1,-21-22-1,21 22 1,-18-24-1,18 24 1,-21-30-1,12 11 1,-6 1-1,2-1 0,-1-1 1,-4-5-1,-1 1 0,-2 4 0,-3-5-1,0 5 1,-1-4-1,-1-1 1,-2 1-1,2 2 1,-4-2-1,4-3 1,-2 1-1,-2 0 1,-2 0 0,0-2 1,-3 0-2,1-2 1,-4-1-1,-3-3 0,0 1 1,-2-1-1,-2-5 0,0 4 0,-2-1 0,2 1 0,-3-4 0,1 3 0,0-1 0,2 0 0,-4-1 0,6 1 0,-3-4 1,-1 6-1,-4-4 0,3-2 0,-3 0 0,0-2 0,-1 4 0,0-2 0,-1 1 0,1-2 0,3 1 0,-5 5 0,3 1 0,1 1 0,-1-1 1,1 1-1,1 1 1,0 1-1,4 0 1,2-1-1,0-1 1,4 4-1,-2-1 0,1 1 0,1-2 0,3 4 1,-1-2-1,-2 3 0,-1 0 0,1 1 0,2 4 1,-3-2-1,3 0 0,-2 3 0,3 1 1,2 1-1,-1 0 0,-1 1 0,-1-1 0,-1 2 0,1 0-1,-2 1 1,-1 1 0,1-2 0,-4 2 0,5 2 0,1-2 0,-1 0 0,-3 0 0,4-1 0,-2-1 0,-1 0 0,3 2 0,-3-2 0,1 1-1,4-1 1,1 0 0,0 4 0,0 0 0,-1 2 0,-4-4-1,1 2 2,1 0-1,-4-2 0,-1 0 0,1 0 0,0 2 0,2-2 0,-1 0 0,1 2 0,0 2 0,-2 2 0,-3-1 0,-2 3 0,1-1 0,4 5 0,-1 1 0,1 0-1,0 2 1,2 2 0,-1 0 0,7 1 0,-5 1-1,1 2 1,1 1 0,4 2 0,-1 3 0,3-1-1,0 4 1,-2 0 0,4 3-1,-2-1 1,-2 2 0,0-1 0,-1 7 0,1-3-1,2 2 2,2-2-2,0 5 2,-2-1-2,5 0 1,-1 0-1,4-2 1,-5 2 1,5 0-2,-2 4 1,3-2 0,0 0 0,3 4 0,-3-3-1,4 5 1,2 0 0,0-1 0,2 1-1,4 1 1,-2-5 0,3 3 0,4-1 0,-1 0 0,5 1-2,0 1 2,2-2 0,1-1 0,1 5 0,2-3 0,1 3 0,1-5 0,-1 3 0,3-2-1,1 1 1,0-1 0,2-1 0,-2-1 1,6 0-1,0 4 0,0-3 0,3 5 0,-1-3 0,4 3 0,-1-1 0,2 2 0,1 1 0,-3-7 0,3 5 2,-3-6-2,2-1 0,5 1 0,-1 0 0,2 0 0,1-2 0,3 0 0,2 2 1,1 1-1,2-5 0,-3 4 0,3-2 0,2 2 1,3 0-1,2 1 0,-1-1 0,8-4 0,1 4 0,2-2 0,2 0 1,0-4-1,0 1 0,0-1 0,2-2 0,-4 0 1,1 3-1,1-5 1,0 3-1,0-3 1,0 1 0,0-1 0,2 1-1,-2-3 1,3 1 0,-4 3-1,3-1 1,-1-1-1,1 4 0,2-3 0,0-1 1,0 1-1,-1-1 0,-1-5 0,0 4 1,-2-6-1,2 0 1,4 2-1,0 2 0,-6-2 1,5 3-1,-1-3 0,-2 2 1,2 0-1,-1-2 1,-2-2-1,0 2 1,1-2-1,21 15-4,-25-27-4,25 31-1,-25-30 1,20 28 0,-23-26-1,22 22 1,-27-24-1,9 11 5,-3 0 4,-2-4 0,-1 2 0,1-3 0,1 1 0,-1-2 1,1-1-1,-5-4 0,1 0 0,1-6 0,3 0 0,1 0 0,-3-3 0,3-2 0,-3 1 0,1 1 0,-1 65-1,1-71 14,4 7-5,-11-9 1,6 9-1,-12-5 1,8 2 0,-14-8 0,5-59 0,-10 63-13,-4-2 3,2 0 1,-1-4 1,-3 1-1,-1-3-1,-1 1 1,-1-3 0,-6-1 0,0 0 0,-3-6 0,-3 0-1,1-2 1,-3-3 0,-1-2-1,-2 0 1,0-1-1,-2 3 1,2 1-2,-8 4 1,6 4-2,-7 2 0,7 24-5,-13-37-7,7 18-12,6 19-2,-19-26 1,19 26 1</inkml:trace>
  <inkml:trace contextRef="#ctx0" brushRef="#br0" timeOffset="1">8715 1307 5,'0'0'12,"0"0"0,0 0-6,0 0-1,-9-18-1,9 18 1,0 0 1,0 0 0,-21-19 0,21 19 0,0 0 1,-22-17 1,22 17-1,-17-11-1,17 11 0,-21-15-1,21 15 1,-22-20-1,22 20 0,-24-23-1,24 23 0,-30-30 0,11 14-1,2 1 0,-2-2 0,-1 0-1,-3-2 0,-1 3 0,-2-5 0,3 4-1,-5-3 0,4-2 1,-8-3-1,4 1-1,-2 2 2,2-1-1,-8-3 0,5 4 1,-5-2 0,0 3 0,1-3-1,-3 2 1,-3-4-1,2-1 0,0-1 0,-4 2-1,3-3 1,-5 2 0,-3-4 0,3 5 0,-4-4 0,0 0 0,-1-2 0,-1-7-1,-5 0 1,2-2 0,-2-4-1,-6-1 1,-2-3-1,-3-3 1,-1 0-2,-1 0 2,0-2-1,-2-6-1,-2-1 1,0-5 0,-2 5 0,-2-6 0,0-2 0,-3 2 0,-3 0 0,-5 3 0,0 1 1,-1 0-2,-1-3 1,2 5 0,0 1 0,2 2 1,-1-1-2,7 3 2,1 0-1,1 4 1,3 1-1,0-1 1,2 4-1,2-1 1,-2 3 0,2-3-1,1 5 1,1 1-1,2 2 1,-1 5-1,3-1 1,-1 2-1,1 3 0,7 2 0,-2 0 0,0 2 0,0-1 0,2-5 0,0 6 1,2-6-2,-1 1 2,-1-2-1,0 1 0,2 0 0,0 3 0,-8 3 0,3-2 0,-5 2 0,4 4 0,-1 0 0,1 1 0,0-1 0,0 2 0,6-3-1,-2 3 1,-2-2 0,0 1 0,2-1 0,0 2 0,0-1 0,2 3 1,-4-4-1,0 3 0,0 1 0,4 3 0,-6 0-1,1 2 1,-3 2 0,4 4 0,-2 1-1,0 3 2,4 1-1,0-1 0,4 1 0,-2 2 0,0 2 0,-2-4 1,3 6-1,5-2 0,1 2 0,-1 4 0,1-1 1,2 1-1,0 1 0,2 3 0,1-1 0,-3 0 0,0 2 0,2 1 0,-13-1-6,7 9-3,-1-5 0,9 9-1,-6-7 1,8 11 1,-4-7-1,11 8 0,6-4 6,2-3 3,0 4-1,2-2 1,1 4 0,1-4 0,3 3 0,-2-1 0,3 0-1,1-2 1,2 2 0,0 2 0,-2-2 0,6 4-1,-2 0 1,3-2 0,-1 2 0,2-3 0,-1 1 0,5-3 0,1 3 0,-2-6 0,4 2 0,2 2-1,2-1 1,-2 1 0,4 0 0,2 2-1,3-2 1,-3 2 0,5 0 0,-2 1 0,4-1 0,2 6 0,0-4 0,0 3 0,2 3 0,2-3 0,1 3 0,3-3 0,1 6 0,1-5 0,1 3 0,4-3-1,0 1 2,-2-1-1,2-1 0,3 3 1,1-5-2,4 3 2,-1-2-2,2-1 2,4 3-2,4-3 2,-2 3-2,-2-6 1,0 4 1,0-4-1,-1 1 0,-3-1 0,0-1 0,2 0 0,-3 0 0,5 2 0,2-3 0,-2 1 0,2 2 0,2-1 0,-3 2 0,0 2 0,2 0 0,-1 1 0,2 2 0,4 3 0,-3-1 0,7-2 0,1 1 0,0-3 0,4 5 1,-4-7-1,4 3 0,-4-2 0,2 1 1,-4-1-1,1 1 1,-1 1-1,4-1 0,-2 1 1,-2-4-1,3 1 0,-1 3 0,4-2 1,-2-1-1,2-3 0,-4 4 0,6-4 0,1 4 0,3-3 0,-1-1 0,1 4 1,1-2-1,-5 3 0,4-1 0,-3 0 0,-1 3 0,2 3 0,-1-3 0,-1 2 0,4 2 0,-5-1 0,3 1 0,0 0 0,1 0 0,1-5 0,-3 1 1,5-3-1,-3-1 0,3-1 0,-3-2 1,-1-2-1,-6-2 0,-2 1 1,2-3-1,-4 4 1,-3-2 0,1-1 0,-1-1-1,-4-1 1,3-1-1,-1-1 1,2 3-1,-7-9 0,5 6 1,-2-6-1,0 5 0,5-4 0,-5 4 1,5-1-1,1-4 0,3 2 0,0 2 0,0-1 1,2 1-1,-3-2 0,3 4 0,0-4-1,2 3 2,-2 1-1,0-4 0,2 2 0,1-1 0,1 1 0,2-4 0,-4 4 0,0-4 1,0 2-1,-2-4 0,5 0 0,-5 0 0,2-3 0,0 1 1,0-1-1,-4 1 0,-2-7 0,3 3 0,-9 1 0,3 0 1,-2-4-1,-3-1 0,-3-1 0,2 0 0,-3 0 0,-1-1 0,0-1 1,-6-2-1,-1 2 0,-2-4 0,2 3 0,-6-7 0,4 5 0,-4-3 0,-4-1 0,-1-2 0,1 0 0,-2 0 0,-1-3 0,1 3 0,-3-4 0,0 2 0,1-2 0,1 4-1,1-2 1,-5 0 0,6 0 0,-23 13 0,37-20 0,-37 20 0,34-21 0,-17 10 0,0 2 0,1-3 0,-18 12-1,32-22 1,-32 22 0,26-26 0,-26 26 1,23-30-1,-23 30 0,17-32 0,-8 16 0,-5-5 0,-4 21 1,11-35-1,-5 16 0,-4-3 0,-1-4 0,3 0 0,0-1-1,2 3 1,-5-2-1,5 4 1,-2-2-1,-1 5 1,3 2-1,-4 0 1,-2 17 0,0-26-1,0 26 1,-2-22-1,2 22-1,-7-17 1,7 17-1,0 0 36,-12-26-24,12 26-6,-3-24-2,-1 7-4,4 17-8,9-22-12,-14-4 1,12 9-37,-14-9 25</inkml:trace>
</inkml:ink>
</file>

<file path=ppt/ink/ink9.xml><?xml version="1.0" encoding="utf-8"?>
<inkml:ink xmlns:inkml="http://www.w3.org/2003/InkML">
  <inkml:definitions>
    <inkml:context xml:id="ctx0">
      <inkml:inkSource xml:id="inkSrc0">
        <inkml:traceFormat>
          <inkml:channel name="X" type="integer" max="26312" units="cm"/>
          <inkml:channel name="Y" type="integer" max="16520" units="cm"/>
          <inkml:channel name="F" type="integer" max="255" units="dev"/>
        </inkml:traceFormat>
        <inkml:channelProperties>
          <inkml:channelProperty channel="X" name="resolution" value="1000.07599" units="1/cm"/>
          <inkml:channelProperty channel="Y" name="resolution" value="1000.60571" units="1/cm"/>
          <inkml:channelProperty channel="F" name="resolution" value="6.33226E-7" units="1/dev"/>
        </inkml:channelProperties>
      </inkml:inkSource>
      <inkml:timestamp xml:id="ts0" timeString="2013-04-30T01:21:31.54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4752 2411 6,'0'0'7,"0"0"0,0 0 0,0 0 0,0 0-1,0 0 0,0 0 0,0 0-1,0 0 0,0 0 0,-15-17-2,15 17 1,0 0-1,0 0 0,0 0-1,0 0 2,0 0-1,0 0 0,0 0 0,0 0 0,0 0 0,0 0-1,-7-17 0,7 17 0,0 0 0,0 0 0,0 0 0,-6-22 0,6 22 0,0 0 1,-9-22-1,9 22 1,-10-17 0,10 17-1,-11-19-1,11 19 0,0 0 1,-19-22-1,19 22 1,0 0-1,-20-21 2,20 21-2,0 0 1,-25-20 1,25 20-1,-16-11 0,16 11-1,-19-15 1,19 15-1,-23-13 1,23 13-1,-22-17 0,22 17 1,-24-17-1,24 17 0,-25-20 0,25 20 0,-24-24 0,24 24 0,-30-21-1,30 21 1,-28-24 1,28 24-1,-32-23 0,32 23 0,-34-24 0,17 13 0,1-2 0,-5 0-1,0 0 1,3 0 0,-5 0-1,3-2 1,-5 0 0,5 0-1,-1 0 1,1 0 0,-3 0 0,2 0 0,1 2-1,1 2 1,0-4 0,1 6 0,-1-10 0,0 10 0,1-6 1,18 15-1,-34-26 0,34 26 0,-32-30 0,32 30 0,-32-26-1,32 26 1,-30-30 0,30 30-1,-32-31 1,32 31-1,-33-28 1,14 11-1,0 2 1,-1 0-1,-3 0 1,3 0-1,-3 0 1,3 2-1,-3-3 0,2 3 1,-1-2-1,0 3 0,1-1 1,-2 0-1,1 0 0,0 2 0,-3-2 1,1 0-1,0 0 0,-3-4 0,1 0 1,-2 1-1,0-3 1,0-1-1,-2 1 0,-2-2 1,-2 3-1,1 1 0,-1 2-1,4-2 1,-2-1 0,0 5-1,1-4 1,1 0 0,0-3-1,3 3 1,-3-4 0,1 3 0,0-1 1,1-1-1,0 1 0,0 0 0,2 1 0,2-1 1,-3 2-1,5-1 0,-2-1 0,-3 2 0,1 0 1,0-1-1,2-1 0,-3 4 0,3-3 0,0 3 1,-1 0-1,3-6 0,1 1 1,-1 1-1,1 0 0,1 3 0,-3-1 0,1 2 0,-1-2 1,1 2-1,-2-1 0,-1 1 0,1 0 0,-4 0 0,0-2 0,1 2 0,-1-2 0,-3 4 0,2-2 0,-2 2 0,1 0 0,0 0 0,0 0 0,2-2 0,0 2 1,1 2-1,-1 0 0,4 0 0,-2 0 0,0-1 0,-1 1 1,3 2-1,-2-2 0,1-2 0,1 1 0,0 1 0,-1 2 0,3 0 0,-2-3 0,-3-2 0,-3 2 1,2-4-1,-2 3 0,2-4 1,-2 2-1,0 0 0,-1 2 0,4 4 0,1-3-1,-2 5 1,0 3 0,-2 2-1,4-1 0,-2-1 1,2 4 0,-1 0 0,1 0 0,2 2-1,-1-2 1,3 2 0,0-1 0,-3 1 0,5 0 0,-5 0 0,3 0 1,-3 0-1,1 2 1,2-1-1,-3 3 1,1-1 0,0 7 0,-1-5-2,-1 6 1,2 2 0,-2 0 0,1 0 0,-1 4 0,2 1-1,-1-7 1,5 6 0,-1-4 0,1 1-1,1-3 1,0 6 0,0-2 0,3 0-1,-1 1 1,0 1 0,2 1 0,-2 3 0,2-1 0,-2 0-1,4 1 1,-4 1 0,4 0 0,0 1-1,2-3 1,1-5 0,1 5 0,2-1 0,-1 1 0,4-3 0,1 1 0,-1 1 0,0 1 0,2 4-1,0-2 1,1 0 0,1 1 0,-2 1-1,2-4 1,2 2 0,-1-1 0,-1-3 0,2 1-1,0 1 1,2-3 0,-2-1 0,1 1 0,-1 0 0,0 1 0,2-1 0,0-1-1,-1 3 1,3-1 1,0 1 0,1-1-1,1 1 1,-1 5 0,3-4-1,-1 1 0,2-1 0,-5 2 0,5 1 0,-4-1 0,1 0-1,-1-2 1,3 3 0,-3-1 0,3 0 0,-3-2 0,2 3 0,1-1 0,-1 2 0,1-2 0,1 2 0,0-2 0,2 4 0,0-1 0,0-1 0,2 0 0,-2 0 0,1 0 0,1-2 0,-2 2 0,0-3 0,0-1 0,2 2 0,0-1 0,0-3 0,2 2 0,-1-3 1,3 2-1,0 1 0,0-3 0,-1 1 0,5-3 0,-3 1 0,1 1 0,0 0 1,1-6-1,1 2 0,-1 0 0,0 1 0,-3-1 1,4-2-1,-1-2 0,1 1 1,-3-1-1,1 0 0,-1-2 0,1 1 1,-2-3-1,-2 2 0,-1-1 2,1 1-2,6 4-4,-6-5-3,3 8 0,-20-16-1,38 21 1,-22-14-1,5 8-1,-21-15 1,30 21 6,-30-21 2,30 20-1,-30-20 2,28 23-1,-28-23 0,32 18 0,-32-18 0,32 19 0,-32-19-1,31 15 1,-12-8 0,-2-1 0,2 1 0,-19-7 0,32 13 0,-32-13 1,31 15-1,-31-15 0,30 17 0,-30-17 0,28 17 1,-28-17-1,30 19 0,-30-19 0,27 16 0,-27-16 0,26 19-1,-26-19 1,28 17 0,-28-17 1,24 17-1,-24-17 0,28 14 0,-11-6 0,-17-8 0,32 15 0,-32-15 0,32 17 0,-15-8 0,-17-9 0,30 17 0,-30-17 0,28 18 0,-28-18 0,24 23 0,-24-23 0,24 18 0,-24-18 0,29 15 0,-29-15 0,28 15 1,-28-15-1,31 11 0,-31-11 0,32 11 0,-32-11 0,32 15 0,-32-15 0,28 15 0,-28-15 0,28 10 1,-28-10-1,25 9-1,-25-9 2,20 7-1,-20-7 0,21 10 0,-21-10 0,20 11 0,-20-11 0,23 11 0,-23-11 1,24 11-1,-24-11 0,25 8 0,-25-8 0,20 9 0,-20-9 0,23 9 0,-23-9 0,24 8 0,-24-8 0,26 13 0,-26-13 0,26 11 0,-26-11 1,28 13-1,-28-13 0,30 11 0,-30-11 0,30 11 0,-30-11 0,30 12 0,-11-7 0,2 1 0,-1-1 0,1 1 0,-1-4-1,1 3 1,1 1 0,-1-2 0,-2-1 0,-2 3 0,3-2 0,-1 1 0,0 1 0,1-4 0,3-2 1,-1 2-1,1 1 0,-1-3 0,1 2 0,1-2 0,2 2 0,-2-2 0,3 2 0,-5-2 1,4-2-1,1 4 0,-1-4 0,0 4 0,0-2 0,0 0 0,1 2 0,1 0 0,-4 0 0,2-1 0,-3-1 0,3-1 1,-4 1-1,1-2 0,-1 2 0,3-4 0,-3 2 0,2 0 1,-1 2-1,1 0 0,1-2 0,-3 1 0,2-1 0,-1 2 0,-1-4 0,-1 2 0,0-5 0,-3 3 0,5 0 0,-1-1 0,1 1 0,-1-4 0,1 3 0,1-1 0,-2 3 1,3-3-1,-3 2 0,-1 0 0,1-3 0,-1 3 0,-1 1 0,1-1 0,0-2 0,-1 1 0,1-1 0,-1 0 0,1 5 0,1-5 0,1 2 0,1-1 0,-1 1 0,1-2 0,0 1 0,1 3 0,-1-4 0,-1 1 0,1-3 0,-4 3 0,7-3 0,-3 3 0,0-3 0,3 3 0,-3-1 0,0 0 1,-1 3-1,3-3 0,-4 2 0,1 1 0,-1-3 0,3 0 0,-5 1 0,3-1 0,-3-1 0,1 1 0,-1 1 1,-1-3-1,-2 3 0,2-1 0,-2-1 0,-1-1 0,1 1 0,-17 7 0,32-19 0,-32 19 0,34-20 0,-17 8 0,0 1 0,-1-2 0,-16 13 0,32-26 0,-32 26 0,30-24 2,-30 24-2,25-26 0,-25 26 0,20-23 0,-20 23 1,17-20-1,-17 20 0,11-24 0,-11 24 0,8-26 0,-8 26 1,7-27-1,-7 27 0,8-29 0,-8 29 0,7-32 0,-7 32 0,4-34 0,-4 34 1,2-31-1,-2 31 0,-2-30 0,2 30 0,-6-30 1,6 30-2,-7-26 1,1 9-1,6 17 1,-13-30-1,7 14 1,1-1-1,5 17 1,-10-30 0,10 30 0,-7-24 1,7 24-1,-9-23 0,9 23 0,-8-16 0,8 16 0,0 0 0,-13-21 0,13 21 0,0 0 0,-15-17 0,15 17 0,0 0 0,0 0 0,-21-15 0,21 15 0,0 0 0,-18-13 0,18 13 0,0 0 0,-23-11 0,23 11 0,-20-11 0,20 11 0,-23-9 0,23 9-1,-22-11 1,22 11 0,-23-10 0,23 10 0,-24-9 0,24 9 0,-19-8-2,19 8 2,-20 0 0,20 0 0,-21-1 0,21 1-1,-21 1 1,21-1 0,-20 2 0,20-2 0,-21 0 0,21 0 0,-18-2 0,18 2 0,-19-3-1,19 3 1,-19 0 0,19 0-1,-19 2 1,19-2 0,-18 3 0,18-3 0,0 0-1,-23 4 1,23-4 0,0 0-1,-20 11 1,20-11-1,0 0 1,-19 8-1,19-8 0,0 0-1,0 0 1,0 0-1,0 0-1,-19 11 0,19-11-2,0 0-1,0 0-5,0 0-5,0 0-12,0 0 2,0 0 0,17 17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43000" y="685800"/>
            <a:ext cx="4572000" cy="3429000"/>
          </a:xfrm>
          <a:ln>
            <a:solidFill>
              <a:srgbClr val="000000"/>
            </a:solidFill>
            <a:miter lim="800000"/>
            <a:headEnd/>
            <a:tailEnd/>
          </a:ln>
          <a:extLst/>
        </p:spPr>
      </p:sp>
      <p:sp>
        <p:nvSpPr>
          <p:cNvPr id="27651" name="Notes Placeholder 2"/>
          <p:cNvSpPr>
            <a:spLocks noGrp="1"/>
          </p:cNvSpPr>
          <p:nvPr>
            <p:ph type="body" idx="1"/>
          </p:nvPr>
        </p:nvSpPr>
        <p:spPr bwMode="auto">
          <a:extLst/>
        </p:spPr>
        <p:txBody>
          <a:bodyPr wrap="square" numCol="1" anchor="t" anchorCtr="0" compatLnSpc="1">
            <a:prstTxWarp prst="textNoShape">
              <a:avLst/>
            </a:prstTxWarp>
          </a:bodyPr>
          <a:lstStyle/>
          <a:p>
            <a:pPr>
              <a:spcBef>
                <a:spcPct val="0"/>
              </a:spcBef>
            </a:pPr>
            <a:endParaRPr lang="en-US" smtClean="0"/>
          </a:p>
        </p:txBody>
      </p:sp>
      <p:sp>
        <p:nvSpPr>
          <p:cNvPr id="27652" name="Header Placeholder 3"/>
          <p:cNvSpPr>
            <a:spLocks noGrp="1"/>
          </p:cNvSpPr>
          <p:nvPr>
            <p:ph type="hdr" sz="quarter"/>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endParaRPr lang="en-US" smtClean="0">
              <a:latin typeface="Calibri" pitchFamily="34" charset="0"/>
            </a:endParaRPr>
          </a:p>
        </p:txBody>
      </p:sp>
      <p:sp>
        <p:nvSpPr>
          <p:cNvPr id="27653" name="Date Placeholder 4"/>
          <p:cNvSpPr>
            <a:spLocks noGrp="1"/>
          </p:cNvSpPr>
          <p:nvPr>
            <p:ph type="dt" sz="quarter" idx="1"/>
          </p:nvPr>
        </p:nvSpPr>
        <p:spPr bwMode="auto">
          <a:extLst/>
        </p:spPr>
        <p:txBody>
          <a:bodyPr wrap="square" numCol="1" anchor="t"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BC9A24B0-52B8-4448-99A5-FA709AA4BC71}" type="datetime8">
              <a:rPr lang="en-US">
                <a:latin typeface="Calibri" pitchFamily="34" charset="0"/>
              </a:rPr>
              <a:pPr defTabSz="912813" fontAlgn="base">
                <a:spcBef>
                  <a:spcPct val="0"/>
                </a:spcBef>
                <a:spcAft>
                  <a:spcPct val="0"/>
                </a:spcAft>
              </a:pPr>
              <a:t>5/8/2013 5:00 AM</a:t>
            </a:fld>
            <a:endParaRPr lang="en-US">
              <a:latin typeface="Calibri" pitchFamily="34" charset="0"/>
            </a:endParaRPr>
          </a:p>
        </p:txBody>
      </p:sp>
      <p:sp>
        <p:nvSpPr>
          <p:cNvPr id="27654" name="Footer Placeholder 5"/>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r>
              <a:rPr lang="en-US">
                <a:solidFill>
                  <a:srgbClr val="000000"/>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pPr defTabSz="912813" fontAlgn="base">
              <a:spcBef>
                <a:spcPct val="0"/>
              </a:spcBef>
              <a:spcAft>
                <a:spcPct val="0"/>
              </a:spcAft>
            </a:pPr>
            <a:endParaRPr lang="en-US"/>
          </a:p>
        </p:txBody>
      </p:sp>
      <p:sp>
        <p:nvSpPr>
          <p:cNvPr id="27655" name="Slide Number Placeholder 6"/>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Segoe" pitchFamily="34" charset="0"/>
              </a:defRPr>
            </a:lvl1pPr>
            <a:lvl2pPr marL="742950" indent="-285750">
              <a:defRPr>
                <a:solidFill>
                  <a:schemeClr val="tx1"/>
                </a:solidFill>
                <a:latin typeface="Segoe" pitchFamily="34" charset="0"/>
              </a:defRPr>
            </a:lvl2pPr>
            <a:lvl3pPr marL="1143000" indent="-228600">
              <a:defRPr>
                <a:solidFill>
                  <a:schemeClr val="tx1"/>
                </a:solidFill>
                <a:latin typeface="Segoe" pitchFamily="34" charset="0"/>
              </a:defRPr>
            </a:lvl3pPr>
            <a:lvl4pPr marL="1600200" indent="-228600">
              <a:defRPr>
                <a:solidFill>
                  <a:schemeClr val="tx1"/>
                </a:solidFill>
                <a:latin typeface="Segoe" pitchFamily="34" charset="0"/>
              </a:defRPr>
            </a:lvl4pPr>
            <a:lvl5pPr marL="2057400" indent="-228600">
              <a:defRPr>
                <a:solidFill>
                  <a:schemeClr val="tx1"/>
                </a:solidFill>
                <a:latin typeface="Segoe" pitchFamily="34" charset="0"/>
              </a:defRPr>
            </a:lvl5pPr>
            <a:lvl6pPr marL="2514600" indent="-228600" defTabSz="912813" fontAlgn="base">
              <a:spcBef>
                <a:spcPct val="0"/>
              </a:spcBef>
              <a:spcAft>
                <a:spcPct val="0"/>
              </a:spcAft>
              <a:defRPr>
                <a:solidFill>
                  <a:schemeClr val="tx1"/>
                </a:solidFill>
                <a:latin typeface="Segoe" pitchFamily="34" charset="0"/>
              </a:defRPr>
            </a:lvl6pPr>
            <a:lvl7pPr marL="2971800" indent="-228600" defTabSz="912813" fontAlgn="base">
              <a:spcBef>
                <a:spcPct val="0"/>
              </a:spcBef>
              <a:spcAft>
                <a:spcPct val="0"/>
              </a:spcAft>
              <a:defRPr>
                <a:solidFill>
                  <a:schemeClr val="tx1"/>
                </a:solidFill>
                <a:latin typeface="Segoe" pitchFamily="34" charset="0"/>
              </a:defRPr>
            </a:lvl7pPr>
            <a:lvl8pPr marL="3429000" indent="-228600" defTabSz="912813" fontAlgn="base">
              <a:spcBef>
                <a:spcPct val="0"/>
              </a:spcBef>
              <a:spcAft>
                <a:spcPct val="0"/>
              </a:spcAft>
              <a:defRPr>
                <a:solidFill>
                  <a:schemeClr val="tx1"/>
                </a:solidFill>
                <a:latin typeface="Segoe" pitchFamily="34" charset="0"/>
              </a:defRPr>
            </a:lvl8pPr>
            <a:lvl9pPr marL="3886200" indent="-228600" defTabSz="912813" fontAlgn="base">
              <a:spcBef>
                <a:spcPct val="0"/>
              </a:spcBef>
              <a:spcAft>
                <a:spcPct val="0"/>
              </a:spcAft>
              <a:defRPr>
                <a:solidFill>
                  <a:schemeClr val="tx1"/>
                </a:solidFill>
                <a:latin typeface="Segoe" pitchFamily="34" charset="0"/>
              </a:defRPr>
            </a:lvl9pPr>
          </a:lstStyle>
          <a:p>
            <a:pPr defTabSz="912813" fontAlgn="base">
              <a:spcBef>
                <a:spcPct val="0"/>
              </a:spcBef>
              <a:spcAft>
                <a:spcPct val="0"/>
              </a:spcAft>
            </a:pPr>
            <a:fld id="{0D43892C-510C-4AD3-8B45-7006B1638144}" type="slidenum">
              <a:rPr lang="en-US">
                <a:latin typeface="Calibri" pitchFamily="34" charset="0"/>
              </a:rPr>
              <a:pPr defTabSz="912813" fontAlgn="base">
                <a:spcBef>
                  <a:spcPct val="0"/>
                </a:spcBef>
                <a:spcAft>
                  <a:spcPct val="0"/>
                </a:spcAft>
              </a:pPr>
              <a:t>1</a:t>
            </a:fld>
            <a:endParaRPr lang="en-US">
              <a:latin typeface="Calibri" pitchFamily="34" charset="0"/>
            </a:endParaRPr>
          </a:p>
        </p:txBody>
      </p:sp>
    </p:spTree>
    <p:extLst>
      <p:ext uri="{BB962C8B-B14F-4D97-AF65-F5344CB8AC3E}">
        <p14:creationId xmlns:p14="http://schemas.microsoft.com/office/powerpoint/2010/main" val="180877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a:t>
            </a:r>
            <a:r>
              <a:rPr lang="en-US" baseline="0" dirty="0" smtClean="0"/>
              <a:t> is about deriving irrefutable conclusions from a set of premises.</a:t>
            </a:r>
          </a:p>
          <a:p>
            <a:endParaRPr lang="en-US" dirty="0"/>
          </a:p>
        </p:txBody>
      </p:sp>
      <p:sp>
        <p:nvSpPr>
          <p:cNvPr id="4" name="Slide Number Placeholder 3"/>
          <p:cNvSpPr>
            <a:spLocks noGrp="1"/>
          </p:cNvSpPr>
          <p:nvPr>
            <p:ph type="sldNum" sz="quarter" idx="10"/>
          </p:nvPr>
        </p:nvSpPr>
        <p:spPr/>
        <p:txBody>
          <a:bodyPr/>
          <a:lstStyle/>
          <a:p>
            <a:pPr>
              <a:defRPr/>
            </a:pPr>
            <a:fld id="{6CE1D4F2-A295-44EB-ABC8-2D52907C188E}" type="slidenum">
              <a:rPr lang="en-US">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59720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252740-BEA0-4262-8B53-82C688DB247C}" type="slidenum">
              <a:rPr lang="en-US" smtClean="0"/>
              <a:pPr>
                <a:defRPr/>
              </a:pPr>
              <a:t>14</a:t>
            </a:fld>
            <a:endParaRPr lang="en-US" dirty="0"/>
          </a:p>
        </p:txBody>
      </p:sp>
    </p:spTree>
    <p:extLst>
      <p:ext uri="{BB962C8B-B14F-4D97-AF65-F5344CB8AC3E}">
        <p14:creationId xmlns:p14="http://schemas.microsoft.com/office/powerpoint/2010/main" val="167093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30</a:t>
            </a:fld>
            <a:endParaRPr lang="en-US"/>
          </a:p>
        </p:txBody>
      </p:sp>
    </p:spTree>
    <p:extLst>
      <p:ext uri="{BB962C8B-B14F-4D97-AF65-F5344CB8AC3E}">
        <p14:creationId xmlns:p14="http://schemas.microsoft.com/office/powerpoint/2010/main" val="241510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31</a:t>
            </a:fld>
            <a:endParaRPr lang="en-US"/>
          </a:p>
        </p:txBody>
      </p:sp>
    </p:spTree>
    <p:extLst>
      <p:ext uri="{BB962C8B-B14F-4D97-AF65-F5344CB8AC3E}">
        <p14:creationId xmlns:p14="http://schemas.microsoft.com/office/powerpoint/2010/main" val="201199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in</a:t>
            </a:r>
            <a:r>
              <a:rPr lang="en-US" baseline="0" dirty="0" smtClean="0"/>
              <a:t> detail about the </a:t>
            </a:r>
            <a:r>
              <a:rPr lang="en-US" baseline="0" dirty="0" err="1" smtClean="0"/>
              <a:t>unsatisfiability</a:t>
            </a:r>
            <a:r>
              <a:rPr lang="en-US" baseline="0" dirty="0" smtClean="0"/>
              <a:t> </a:t>
            </a:r>
            <a:r>
              <a:rPr lang="en-US" baseline="0" smtClean="0"/>
              <a:t>check in Z3</a:t>
            </a:r>
            <a:endParaRPr lang="en-US" dirty="0"/>
          </a:p>
        </p:txBody>
      </p:sp>
      <p:sp>
        <p:nvSpPr>
          <p:cNvPr id="4" name="Slide Number Placeholder 3"/>
          <p:cNvSpPr>
            <a:spLocks noGrp="1"/>
          </p:cNvSpPr>
          <p:nvPr>
            <p:ph type="sldNum" sz="quarter" idx="10"/>
          </p:nvPr>
        </p:nvSpPr>
        <p:spPr/>
        <p:txBody>
          <a:bodyPr/>
          <a:lstStyle/>
          <a:p>
            <a:fld id="{75E6FF32-28F8-4EF5-B688-6D72C7D9B789}" type="slidenum">
              <a:rPr lang="en-US" smtClean="0"/>
              <a:t>32</a:t>
            </a:fld>
            <a:endParaRPr lang="en-US"/>
          </a:p>
        </p:txBody>
      </p:sp>
    </p:spTree>
    <p:extLst>
      <p:ext uri="{BB962C8B-B14F-4D97-AF65-F5344CB8AC3E}">
        <p14:creationId xmlns:p14="http://schemas.microsoft.com/office/powerpoint/2010/main" val="71035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5/8/2013 5:00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t>© 2007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endParaRPr lang="en-US"/>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554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4" y="1905002"/>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60"/>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6"/>
            <a:ext cx="7305905" cy="1000270"/>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566CA5-9D83-4019-A7FF-E11B4CA03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117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78C457-A6B4-4B16-BB17-555E05D46C2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52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BBB38B-1948-4202-8793-450FF900A2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35270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44510C-9606-4499-8D18-9B018A8A56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640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B978FEE-B6A3-4F8F-9AAC-10B9D427F7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846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0A02DF-0528-48FD-AB34-39E28D4904C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9063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A873956-F731-4A59-94D0-754305B7A3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8617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1" y="0"/>
            <a:ext cx="9142413" cy="1031875"/>
          </a:xfrm>
          <a:prstGeom prst="rect">
            <a:avLst/>
          </a:prstGeom>
          <a:extLst/>
        </p:spPr>
      </p:pic>
      <p:sp>
        <p:nvSpPr>
          <p:cNvPr id="2" name="Title 1"/>
          <p:cNvSpPr>
            <a:spLocks noGrp="1"/>
          </p:cNvSpPr>
          <p:nvPr>
            <p:ph type="ctrTitle"/>
          </p:nvPr>
        </p:nvSpPr>
        <p:spPr>
          <a:xfrm>
            <a:off x="722314" y="2365377"/>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60"/>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20" y="-1819339"/>
            <a:ext cx="7043208" cy="415498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DA4B79-FEF2-4A5C-8AAE-557ACD57A0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071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7F245A4-CB8F-4253-8D52-F03393A5A0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8628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789213-A070-409A-B799-D356F389C2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935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March 2012</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TACAS'12</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473AC-577E-4909-8C06-0EA090E7FD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34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4"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5"/>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5"/>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r>
              <a:rPr lang="en-US">
                <a:solidFill>
                  <a:prstClr val="black">
                    <a:tint val="75000"/>
                  </a:prstClr>
                </a:solidFill>
              </a:rPr>
              <a:t>March 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defTabSz="914400">
              <a:defRPr/>
            </a:pPr>
            <a:r>
              <a:rPr lang="en-US">
                <a:solidFill>
                  <a:prstClr val="black">
                    <a:tint val="75000"/>
                  </a:prstClr>
                </a:solidFill>
              </a:rPr>
              <a:t>TACAS'12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F1785E9A-E967-4BAB-B98E-25B92D1DBFF8}"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6686715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0.jpg"/><Relationship Id="rId5" Type="http://schemas.openxmlformats.org/officeDocument/2006/relationships/image" Target="../media/image29.wmf"/><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33" Type="http://schemas.openxmlformats.org/officeDocument/2006/relationships/image" Target="../media/image13.png"/><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29" Type="http://schemas.openxmlformats.org/officeDocument/2006/relationships/image" Target="../media/image16.jpeg"/><Relationship Id="rId1" Type="http://schemas.openxmlformats.org/officeDocument/2006/relationships/slideLayout" Target="../slideLayouts/slideLayout19.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32" Type="http://schemas.openxmlformats.org/officeDocument/2006/relationships/image" Target="../media/image37.png"/><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28" Type="http://schemas.openxmlformats.org/officeDocument/2006/relationships/image" Target="../media/image34.png"/><Relationship Id="rId10" Type="http://schemas.openxmlformats.org/officeDocument/2006/relationships/diagramColors" Target="../diagrams/colors3.xml"/><Relationship Id="rId19" Type="http://schemas.openxmlformats.org/officeDocument/2006/relationships/diagramQuickStyle" Target="../diagrams/quickStyle5.xml"/><Relationship Id="rId31" Type="http://schemas.openxmlformats.org/officeDocument/2006/relationships/image" Target="../media/image36.png"/><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 Id="rId27" Type="http://schemas.openxmlformats.org/officeDocument/2006/relationships/image" Target="../media/image18.png"/><Relationship Id="rId30" Type="http://schemas.openxmlformats.org/officeDocument/2006/relationships/image" Target="../media/image35.png"/><Relationship Id="rId8"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3.xml"/><Relationship Id="rId16" Type="http://schemas.openxmlformats.org/officeDocument/2006/relationships/diagramColors" Target="../diagrams/colors9.xml"/><Relationship Id="rId1" Type="http://schemas.openxmlformats.org/officeDocument/2006/relationships/slideLayout" Target="../slideLayouts/slideLayout19.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01.png"/><Relationship Id="rId2"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321.png"/><Relationship Id="rId4" Type="http://schemas.openxmlformats.org/officeDocument/2006/relationships/image" Target="../media/image311.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z3.codeplex.com/" TargetMode="External"/><Relationship Id="rId4" Type="http://schemas.openxmlformats.org/officeDocument/2006/relationships/hyperlink" Target="http://github.com/z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431.png"/></Relationships>
</file>

<file path=ppt/slides/_rels/slide27.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6.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441.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55.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jpeg"/><Relationship Id="rId7" Type="http://schemas.openxmlformats.org/officeDocument/2006/relationships/image" Target="../media/image59.png"/><Relationship Id="rId2" Type="http://schemas.openxmlformats.org/officeDocument/2006/relationships/image" Target="../media/image56.jpeg"/><Relationship Id="rId1" Type="http://schemas.openxmlformats.org/officeDocument/2006/relationships/slideLayout" Target="../slideLayouts/slideLayout19.xml"/><Relationship Id="rId6" Type="http://schemas.openxmlformats.org/officeDocument/2006/relationships/image" Target="../media/image58.png"/><Relationship Id="rId5"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6.WMF"/></Relationships>
</file>

<file path=ppt/slides/_rels/slide3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36.png"/><Relationship Id="rId7" Type="http://schemas.openxmlformats.org/officeDocument/2006/relationships/image" Target="../media/image27.png"/><Relationship Id="rId2" Type="http://schemas.openxmlformats.org/officeDocument/2006/relationships/image" Target="../media/image57.jpeg"/><Relationship Id="rId1" Type="http://schemas.openxmlformats.org/officeDocument/2006/relationships/slideLayout" Target="../slideLayouts/slideLayout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1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2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23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300.png"/><Relationship Id="rId4" Type="http://schemas.openxmlformats.org/officeDocument/2006/relationships/image" Target="../media/image290.png"/></Relationships>
</file>

<file path=ppt/slides/_rels/slide4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0.png"/><Relationship Id="rId1" Type="http://schemas.openxmlformats.org/officeDocument/2006/relationships/slideLayout" Target="../slideLayouts/slideLayout19.x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emf"/><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8.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image" Target="../media/image11.png"/><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customXml" Target="../ink/ink4.xml"/><Relationship Id="rId14" Type="http://schemas.openxmlformats.org/officeDocument/2006/relationships/image" Target="../media/image12.emf"/></Relationships>
</file>

<file path=ppt/slides/_rels/slide5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1.png"/><Relationship Id="rId1" Type="http://schemas.openxmlformats.org/officeDocument/2006/relationships/slideLayout" Target="../slideLayouts/slideLayout1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microsoft.com/office/2007/relationships/hdphoto" Target="../media/hdphoto2.wdp"/></Relationships>
</file>

<file path=ppt/slides/_rels/slide51.xml.rels><?xml version="1.0" encoding="UTF-8" standalone="yes"?>
<Relationships xmlns="http://schemas.openxmlformats.org/package/2006/relationships"><Relationship Id="rId8" Type="http://schemas.openxmlformats.org/officeDocument/2006/relationships/image" Target="../media/image73.png"/><Relationship Id="rId7" Type="http://schemas.openxmlformats.org/officeDocument/2006/relationships/image" Target="../media/image69.png"/><Relationship Id="rId2" Type="http://schemas.openxmlformats.org/officeDocument/2006/relationships/image" Target="../media/image630.png"/><Relationship Id="rId1" Type="http://schemas.openxmlformats.org/officeDocument/2006/relationships/slideLayout" Target="../slideLayouts/slideLayout14.xml"/><Relationship Id="rId6" Type="http://schemas.microsoft.com/office/2007/relationships/hdphoto" Target="../media/hdphoto2.wdp"/><Relationship Id="rId11" Type="http://schemas.openxmlformats.org/officeDocument/2006/relationships/image" Target="../media/image70.png"/><Relationship Id="rId5" Type="http://schemas.openxmlformats.org/officeDocument/2006/relationships/image" Target="../media/image63.jpe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30.png"/><Relationship Id="rId1" Type="http://schemas.openxmlformats.org/officeDocument/2006/relationships/slideLayout" Target="../slideLayouts/slideLayout19.xml"/><Relationship Id="rId4" Type="http://schemas.openxmlformats.org/officeDocument/2006/relationships/image" Target="../media/image350.png"/></Relationships>
</file>

<file path=ppt/slides/_rels/slide53.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510.png"/><Relationship Id="rId3" Type="http://schemas.openxmlformats.org/officeDocument/2006/relationships/image" Target="../media/image440.png"/><Relationship Id="rId7" Type="http://schemas.openxmlformats.org/officeDocument/2006/relationships/image" Target="../media/image460.png"/><Relationship Id="rId12" Type="http://schemas.openxmlformats.org/officeDocument/2006/relationships/image" Target="../media/image500.png"/><Relationship Id="rId2" Type="http://schemas.openxmlformats.org/officeDocument/2006/relationships/image" Target="../media/image430.png"/><Relationship Id="rId16" Type="http://schemas.openxmlformats.org/officeDocument/2006/relationships/image" Target="../media/image72.png"/><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490.png"/><Relationship Id="rId5" Type="http://schemas.openxmlformats.org/officeDocument/2006/relationships/image" Target="../media/image63.jpeg"/><Relationship Id="rId15" Type="http://schemas.openxmlformats.org/officeDocument/2006/relationships/image" Target="../media/image530.png"/><Relationship Id="rId10" Type="http://schemas.openxmlformats.org/officeDocument/2006/relationships/image" Target="../media/image480.png"/><Relationship Id="rId4" Type="http://schemas.openxmlformats.org/officeDocument/2006/relationships/image" Target="../media/image450.png"/><Relationship Id="rId14" Type="http://schemas.openxmlformats.org/officeDocument/2006/relationships/image" Target="../media/image520.png"/></Relationships>
</file>

<file path=ppt/slides/_rels/slide54.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image" Target="../media/image72.png"/><Relationship Id="rId3" Type="http://schemas.openxmlformats.org/officeDocument/2006/relationships/image" Target="../media/image440.png"/><Relationship Id="rId7" Type="http://schemas.openxmlformats.org/officeDocument/2006/relationships/image" Target="../media/image460.png"/><Relationship Id="rId12" Type="http://schemas.openxmlformats.org/officeDocument/2006/relationships/image" Target="../media/image560.png"/><Relationship Id="rId2" Type="http://schemas.openxmlformats.org/officeDocument/2006/relationships/image" Target="../media/image430.png"/><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550.png"/><Relationship Id="rId5" Type="http://schemas.openxmlformats.org/officeDocument/2006/relationships/image" Target="../media/image63.jpeg"/><Relationship Id="rId10" Type="http://schemas.openxmlformats.org/officeDocument/2006/relationships/image" Target="../media/image540.png"/><Relationship Id="rId4" Type="http://schemas.openxmlformats.org/officeDocument/2006/relationships/image" Target="../media/image450.png"/></Relationships>
</file>

<file path=ppt/slides/_rels/slide55.xml.rels><?xml version="1.0" encoding="UTF-8" standalone="yes"?>
<Relationships xmlns="http://schemas.openxmlformats.org/package/2006/relationships"><Relationship Id="rId2" Type="http://schemas.openxmlformats.org/officeDocument/2006/relationships/image" Target="../media/image57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9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64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650.png"/><Relationship Id="rId1" Type="http://schemas.openxmlformats.org/officeDocument/2006/relationships/slideLayout" Target="../slideLayouts/slideLayout14.xml"/><Relationship Id="rId4" Type="http://schemas.openxmlformats.org/officeDocument/2006/relationships/image" Target="../media/image6.WMF"/></Relationships>
</file>

<file path=ppt/slides/_rels/slide6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customXml" Target="../ink/ink8.xml"/><Relationship Id="rId7" Type="http://schemas.openxmlformats.org/officeDocument/2006/relationships/image" Target="../media/image78.png"/><Relationship Id="rId2" Type="http://schemas.openxmlformats.org/officeDocument/2006/relationships/image" Target="../media/image76.png"/><Relationship Id="rId1" Type="http://schemas.openxmlformats.org/officeDocument/2006/relationships/slideLayout" Target="../slideLayouts/slideLayout19.xml"/><Relationship Id="rId6" Type="http://schemas.openxmlformats.org/officeDocument/2006/relationships/image" Target="../media/image75.emf"/><Relationship Id="rId5" Type="http://schemas.openxmlformats.org/officeDocument/2006/relationships/customXml" Target="../ink/ink9.xml"/><Relationship Id="rId4" Type="http://schemas.openxmlformats.org/officeDocument/2006/relationships/image" Target="../media/image74.emf"/></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8.xml"/><Relationship Id="rId5" Type="http://schemas.openxmlformats.org/officeDocument/2006/relationships/image" Target="../media/image6.WMF"/><Relationship Id="rId4" Type="http://schemas.openxmlformats.org/officeDocument/2006/relationships/image" Target="../media/image790.png"/></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6.WMF"/><Relationship Id="rId5" Type="http://schemas.openxmlformats.org/officeDocument/2006/relationships/image" Target="../media/image79.png"/><Relationship Id="rId4" Type="http://schemas.openxmlformats.org/officeDocument/2006/relationships/image" Target="../media/image82.png"/></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8.xml"/><Relationship Id="rId6" Type="http://schemas.openxmlformats.org/officeDocument/2006/relationships/image" Target="../media/image6.WMF"/><Relationship Id="rId5" Type="http://schemas.openxmlformats.org/officeDocument/2006/relationships/image" Target="../media/image84.png"/><Relationship Id="rId4" Type="http://schemas.openxmlformats.org/officeDocument/2006/relationships/image" Target="../media/image85.png"/></Relationships>
</file>

<file path=ppt/slides/_rels/slide6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hyperlink" Target="http://rise4fun.com/" TargetMode="External"/><Relationship Id="rId2" Type="http://schemas.openxmlformats.org/officeDocument/2006/relationships/hyperlink" Target="http://research.microsoft.com/projects/z3" TargetMode="External"/><Relationship Id="rId1" Type="http://schemas.openxmlformats.org/officeDocument/2006/relationships/slideLayout" Target="../slideLayouts/slideLayout19.xml"/><Relationship Id="rId5" Type="http://schemas.openxmlformats.org/officeDocument/2006/relationships/image" Target="../media/image13.png"/><Relationship Id="rId4" Type="http://schemas.openxmlformats.org/officeDocument/2006/relationships/hyperlink" Target="http://rise4fun.com/z3py/tutorial/fixedpoints.htm" TargetMode="External"/></Relationships>
</file>

<file path=ppt/slides/_rels/slide7.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hart" Target="../charts/chart1.xml"/><Relationship Id="rId4" Type="http://schemas.openxmlformats.org/officeDocument/2006/relationships/diagramQuickStyle" Target="../diagrams/quickStyle1.xml"/><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1206" y="2093831"/>
            <a:ext cx="7692761" cy="1218795"/>
          </a:xfrm>
        </p:spPr>
        <p:txBody>
          <a:bodyPr/>
          <a:lstStyle/>
          <a:p>
            <a:pPr lvl="0"/>
            <a:r>
              <a:rPr lang="en-US" sz="4400" i="1" dirty="0">
                <a:effectLst/>
              </a:rPr>
              <a:t>Automatic theorem proving and </a:t>
            </a:r>
            <a:r>
              <a:rPr lang="en-US" sz="4400" i="1" dirty="0" smtClean="0">
                <a:effectLst/>
              </a:rPr>
              <a:t>SMT</a:t>
            </a:r>
            <a:endParaRPr lang="en-US" sz="3600" i="1" dirty="0">
              <a:effectLst/>
            </a:endParaRPr>
          </a:p>
        </p:txBody>
      </p:sp>
      <p:sp>
        <p:nvSpPr>
          <p:cNvPr id="11267" name="Subtitle 2"/>
          <p:cNvSpPr>
            <a:spLocks noGrp="1"/>
          </p:cNvSpPr>
          <p:nvPr>
            <p:ph type="subTitle" idx="1"/>
          </p:nvPr>
        </p:nvSpPr>
        <p:spPr>
          <a:xfrm>
            <a:off x="821206" y="5126607"/>
            <a:ext cx="7693025" cy="1274195"/>
          </a:xfrm>
          <a:ln/>
        </p:spPr>
        <p:txBody>
          <a:bodyPr/>
          <a:lstStyle/>
          <a:p>
            <a:pPr defTabSz="911225"/>
            <a:r>
              <a:rPr lang="en-US" dirty="0" smtClean="0"/>
              <a:t>Nikolaj Bjørner </a:t>
            </a:r>
          </a:p>
          <a:p>
            <a:pPr defTabSz="911225"/>
            <a:r>
              <a:rPr dirty="0" smtClean="0"/>
              <a:t>Microsoft Research</a:t>
            </a:r>
          </a:p>
          <a:p>
            <a:pPr defTabSz="911225"/>
            <a:r>
              <a:rPr lang="en-US" sz="2400" dirty="0" smtClean="0"/>
              <a:t>HCSS, May 8, 2013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2300" y="5334000"/>
            <a:ext cx="1055500" cy="1176129"/>
          </a:xfrm>
          <a:prstGeom prst="rect">
            <a:avLst/>
          </a:prstGeom>
        </p:spPr>
      </p:pic>
      <p:sp>
        <p:nvSpPr>
          <p:cNvPr id="2" name="Title 1"/>
          <p:cNvSpPr>
            <a:spLocks noGrp="1"/>
          </p:cNvSpPr>
          <p:nvPr>
            <p:ph type="title"/>
          </p:nvPr>
        </p:nvSpPr>
        <p:spPr>
          <a:xfrm>
            <a:off x="-152400" y="31246"/>
            <a:ext cx="8229600" cy="1143000"/>
          </a:xfrm>
        </p:spPr>
        <p:txBody>
          <a:bodyPr/>
          <a:lstStyle/>
          <a:p>
            <a:r>
              <a:rPr lang="en-US" sz="5400" dirty="0" smtClean="0"/>
              <a:t>Some Microsoft Tools using </a:t>
            </a:r>
            <a:endParaRPr lang="en-US" sz="5400" dirty="0"/>
          </a:p>
        </p:txBody>
      </p:sp>
      <p:pic>
        <p:nvPicPr>
          <p:cNvPr id="4" name="Picture 3" descr="SpecSharpLogo-h100-w367.png"/>
          <p:cNvPicPr>
            <a:picLocks noChangeAspect="1"/>
          </p:cNvPicPr>
          <p:nvPr/>
        </p:nvPicPr>
        <p:blipFill>
          <a:blip r:embed="rId3" cstate="print"/>
          <a:stretch>
            <a:fillRect/>
          </a:stretch>
        </p:blipFill>
        <p:spPr>
          <a:xfrm>
            <a:off x="473129" y="3605784"/>
            <a:ext cx="2969751" cy="798716"/>
          </a:xfrm>
          <a:prstGeom prst="rect">
            <a:avLst/>
          </a:prstGeom>
        </p:spPr>
      </p:pic>
      <p:pic>
        <p:nvPicPr>
          <p:cNvPr id="9" name="Picture 8" descr="yogi_logo.jpg"/>
          <p:cNvPicPr>
            <a:picLocks noChangeAspect="1"/>
          </p:cNvPicPr>
          <p:nvPr/>
        </p:nvPicPr>
        <p:blipFill>
          <a:blip r:embed="rId4" cstate="print"/>
          <a:stretch>
            <a:fillRect/>
          </a:stretch>
        </p:blipFill>
        <p:spPr>
          <a:xfrm>
            <a:off x="4292747" y="4419600"/>
            <a:ext cx="1689100" cy="835961"/>
          </a:xfrm>
          <a:prstGeom prst="rect">
            <a:avLst/>
          </a:prstGeom>
        </p:spPr>
      </p:pic>
      <p:pic>
        <p:nvPicPr>
          <p:cNvPr id="10" name="Picture 9" descr="PexWeb.png"/>
          <p:cNvPicPr>
            <a:picLocks noChangeAspect="1"/>
          </p:cNvPicPr>
          <p:nvPr/>
        </p:nvPicPr>
        <p:blipFill>
          <a:blip r:embed="rId5" cstate="print"/>
          <a:stretch>
            <a:fillRect/>
          </a:stretch>
        </p:blipFill>
        <p:spPr>
          <a:xfrm>
            <a:off x="4273954" y="5471193"/>
            <a:ext cx="1853238" cy="1038936"/>
          </a:xfrm>
          <a:prstGeom prst="rect">
            <a:avLst/>
          </a:prstGeom>
        </p:spPr>
      </p:pic>
      <p:pic>
        <p:nvPicPr>
          <p:cNvPr id="11" name="Picture 2"/>
          <p:cNvPicPr>
            <a:picLocks noChangeAspect="1" noChangeArrowheads="1"/>
          </p:cNvPicPr>
          <p:nvPr/>
        </p:nvPicPr>
        <p:blipFill>
          <a:blip r:embed="rId6" cstate="print"/>
          <a:srcRect/>
          <a:stretch>
            <a:fillRect/>
          </a:stretch>
        </p:blipFill>
        <p:spPr bwMode="auto">
          <a:xfrm>
            <a:off x="3379250" y="3352216"/>
            <a:ext cx="2222422" cy="991184"/>
          </a:xfrm>
          <a:prstGeom prst="rect">
            <a:avLst/>
          </a:prstGeom>
          <a:noFill/>
          <a:ln w="9525">
            <a:noFill/>
            <a:miter lim="800000"/>
            <a:headEnd/>
            <a:tailEnd/>
          </a:ln>
          <a:effectLst/>
        </p:spPr>
      </p:pic>
      <p:sp>
        <p:nvSpPr>
          <p:cNvPr id="13" name="Rounded Rectangle 12"/>
          <p:cNvSpPr/>
          <p:nvPr/>
        </p:nvSpPr>
        <p:spPr>
          <a:xfrm>
            <a:off x="3962400" y="2356669"/>
            <a:ext cx="2008527" cy="590497"/>
          </a:xfrm>
          <a:prstGeom prst="roundRect">
            <a:avLst/>
          </a:prstGeom>
        </p:spPr>
        <p:style>
          <a:lnRef idx="1">
            <a:schemeClr val="accent2"/>
          </a:lnRef>
          <a:fillRef idx="3">
            <a:schemeClr val="accent2"/>
          </a:fillRef>
          <a:effectRef idx="2">
            <a:schemeClr val="accent2"/>
          </a:effectRef>
          <a:fontRef idx="minor">
            <a:schemeClr val="lt1"/>
          </a:fontRef>
        </p:style>
        <p:txBody>
          <a:bodyPr lIns="64008" tIns="32004" rIns="64008" bIns="32004" rtlCol="0" anchor="ctr"/>
          <a:lstStyle/>
          <a:p>
            <a:pPr algn="ctr" fontAlgn="base">
              <a:spcBef>
                <a:spcPct val="0"/>
              </a:spcBef>
              <a:spcAft>
                <a:spcPct val="0"/>
              </a:spcAft>
            </a:pPr>
            <a:r>
              <a:rPr lang="en-US" sz="3200" b="1" dirty="0" smtClean="0">
                <a:solidFill>
                  <a:prstClr val="white"/>
                </a:solidFill>
              </a:rPr>
              <a:t>HAVOC</a:t>
            </a:r>
            <a:endParaRPr lang="en-US" sz="3200" b="1" dirty="0">
              <a:solidFill>
                <a:prstClr val="white"/>
              </a:solidFill>
            </a:endParaRPr>
          </a:p>
        </p:txBody>
      </p:sp>
      <p:sp>
        <p:nvSpPr>
          <p:cNvPr id="15" name="Rounded Rectangle 14"/>
          <p:cNvSpPr/>
          <p:nvPr/>
        </p:nvSpPr>
        <p:spPr>
          <a:xfrm>
            <a:off x="540365" y="2285627"/>
            <a:ext cx="2008527" cy="590497"/>
          </a:xfrm>
          <a:prstGeom prst="roundRect">
            <a:avLst/>
          </a:prstGeom>
        </p:spPr>
        <p:style>
          <a:lnRef idx="1">
            <a:schemeClr val="dk1"/>
          </a:lnRef>
          <a:fillRef idx="3">
            <a:schemeClr val="dk1"/>
          </a:fillRef>
          <a:effectRef idx="2">
            <a:schemeClr val="dk1"/>
          </a:effectRef>
          <a:fontRef idx="minor">
            <a:schemeClr val="lt1"/>
          </a:fontRef>
        </p:style>
        <p:txBody>
          <a:bodyPr lIns="64008" tIns="32004" rIns="64008" bIns="32004" rtlCol="0" anchor="ctr"/>
          <a:lstStyle/>
          <a:p>
            <a:pPr algn="ctr" fontAlgn="base">
              <a:spcBef>
                <a:spcPct val="0"/>
              </a:spcBef>
              <a:spcAft>
                <a:spcPct val="0"/>
              </a:spcAft>
            </a:pPr>
            <a:r>
              <a:rPr lang="en-US" sz="3200" b="1" dirty="0" smtClean="0">
                <a:solidFill>
                  <a:prstClr val="white"/>
                </a:solidFill>
              </a:rPr>
              <a:t>SAGE</a:t>
            </a:r>
            <a:endParaRPr lang="en-US" sz="3200" b="1" dirty="0">
              <a:solidFill>
                <a:prstClr val="white"/>
              </a:solidFill>
            </a:endParaRPr>
          </a:p>
        </p:txBody>
      </p:sp>
      <p:sp>
        <p:nvSpPr>
          <p:cNvPr id="16" name="Rounded Rectangle 15"/>
          <p:cNvSpPr/>
          <p:nvPr/>
        </p:nvSpPr>
        <p:spPr>
          <a:xfrm>
            <a:off x="6830673" y="4408311"/>
            <a:ext cx="2008527" cy="590497"/>
          </a:xfrm>
          <a:prstGeom prst="roundRect">
            <a:avLst/>
          </a:prstGeom>
        </p:spPr>
        <p:style>
          <a:lnRef idx="1">
            <a:schemeClr val="accent5"/>
          </a:lnRef>
          <a:fillRef idx="3">
            <a:schemeClr val="accent5"/>
          </a:fillRef>
          <a:effectRef idx="2">
            <a:schemeClr val="accent5"/>
          </a:effectRef>
          <a:fontRef idx="minor">
            <a:schemeClr val="lt1"/>
          </a:fontRef>
        </p:style>
        <p:txBody>
          <a:bodyPr lIns="64008" tIns="32004" rIns="64008" bIns="32004" rtlCol="0" anchor="ctr"/>
          <a:lstStyle/>
          <a:p>
            <a:pPr algn="ctr" fontAlgn="base">
              <a:spcBef>
                <a:spcPct val="0"/>
              </a:spcBef>
              <a:spcAft>
                <a:spcPct val="0"/>
              </a:spcAft>
            </a:pPr>
            <a:r>
              <a:rPr lang="en-US" sz="3200" b="1" dirty="0" err="1" smtClean="0">
                <a:solidFill>
                  <a:prstClr val="white"/>
                </a:solidFill>
              </a:rPr>
              <a:t>SymDiff</a:t>
            </a:r>
            <a:endParaRPr lang="en-US" sz="3200" b="1" dirty="0">
              <a:solidFill>
                <a:prstClr val="white"/>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5085198"/>
            <a:ext cx="1390650" cy="141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3872" y="2927223"/>
            <a:ext cx="116205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879" y="5502730"/>
            <a:ext cx="1076325"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6908" y="2053862"/>
            <a:ext cx="2838450" cy="6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10225" y="3562350"/>
            <a:ext cx="345757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4812" y="5437632"/>
            <a:ext cx="194395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2829203"/>
            <a:ext cx="2590595" cy="67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675145" y="1981200"/>
            <a:ext cx="932894" cy="1366616"/>
            <a:chOff x="2675145" y="1981200"/>
            <a:chExt cx="932894" cy="1366616"/>
          </a:xfrm>
        </p:grpSpPr>
        <p:pic>
          <p:nvPicPr>
            <p:cNvPr id="21" name="Picture 10" descr="Description: C:\Users\nbjorner\AppData\Local\Microsoft\Windows\Temporary Internet Files\Content.IE5\T0ZPJOKX\MP900448692[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pic>
        <p:nvPicPr>
          <p:cNvPr id="24"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85106" y="362389"/>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a:xfrm>
            <a:off x="6553200" y="6051550"/>
            <a:ext cx="2133600" cy="365125"/>
          </a:xfrm>
        </p:spPr>
        <p:txBody>
          <a:bodyPr/>
          <a:lstStyle/>
          <a:p>
            <a:pPr>
              <a:defRPr/>
            </a:pPr>
            <a:fld id="{AB0A02DF-0528-48FD-AB34-39E28D4904CE}" type="slidenum">
              <a:rPr lang="en-US" smtClean="0">
                <a:solidFill>
                  <a:prstClr val="black">
                    <a:tint val="75000"/>
                  </a:prstClr>
                </a:solidFill>
              </a:rPr>
              <a:pPr>
                <a:defRPr/>
              </a:pPr>
              <a:t>10</a:t>
            </a:fld>
            <a:endParaRPr lang="en-US">
              <a:solidFill>
                <a:prstClr val="black">
                  <a:tint val="75000"/>
                </a:prstClr>
              </a:solidFill>
            </a:endParaRPr>
          </a:p>
        </p:txBody>
      </p:sp>
      <p:pic>
        <p:nvPicPr>
          <p:cNvPr id="23" name="Picture 6"/>
          <p:cNvPicPr>
            <a:picLocks noChangeAspect="1" noChangeArrowheads="1"/>
          </p:cNvPicPr>
          <p:nvPr/>
        </p:nvPicPr>
        <p:blipFill rotWithShape="1">
          <a:blip r:embed="rId16">
            <a:extLst>
              <a:ext uri="{28A0092B-C50C-407E-A947-70E740481C1C}">
                <a14:useLocalDpi xmlns:a14="http://schemas.microsoft.com/office/drawing/2010/main" val="0"/>
              </a:ext>
            </a:extLst>
          </a:blip>
          <a:srcRect l="8679" t="52308" r="66357" b="34417"/>
          <a:stretch/>
        </p:blipFill>
        <p:spPr bwMode="auto">
          <a:xfrm>
            <a:off x="708260" y="4463686"/>
            <a:ext cx="2250007" cy="7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19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7294"/>
            <a:ext cx="7772400" cy="1470025"/>
          </a:xfrm>
        </p:spPr>
        <p:txBody>
          <a:bodyPr/>
          <a:lstStyle/>
          <a:p>
            <a:r>
              <a:rPr lang="en-US" dirty="0" smtClean="0"/>
              <a:t>Other Cool tools using </a:t>
            </a:r>
            <a:endParaRPr lang="en-US" dirty="0"/>
          </a:p>
        </p:txBody>
      </p:sp>
      <p:sp>
        <p:nvSpPr>
          <p:cNvPr id="4" name="Content Placeholder 2"/>
          <p:cNvSpPr txBox="1">
            <a:spLocks/>
          </p:cNvSpPr>
          <p:nvPr/>
        </p:nvSpPr>
        <p:spPr bwMode="auto">
          <a:xfrm>
            <a:off x="1676400" y="1815188"/>
            <a:ext cx="2057400" cy="886969"/>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smtClean="0">
                <a:solidFill>
                  <a:srgbClr val="000000"/>
                </a:solidFill>
              </a:rPr>
              <a:t>Sledge Hammer</a:t>
            </a:r>
            <a:endParaRPr lang="en-US" b="1" dirty="0">
              <a:solidFill>
                <a:srgbClr val="00000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946" y="1921619"/>
            <a:ext cx="3920836" cy="10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20988"/>
            <a:ext cx="3368312" cy="289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nbjorner\AppData\Local\Microsoft\Windows\Temporary Internet Files\Content.IE5\EGDFGEKC\MC9002933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588" y="1587707"/>
            <a:ext cx="1170671" cy="1350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170741" y="5127712"/>
            <a:ext cx="2685735" cy="707886"/>
          </a:xfrm>
          <a:prstGeom prst="rect">
            <a:avLst/>
          </a:prstGeom>
          <a:noFill/>
        </p:spPr>
        <p:txBody>
          <a:bodyPr wrap="none" rtlCol="0">
            <a:spAutoFit/>
          </a:bodyPr>
          <a:lstStyle/>
          <a:p>
            <a:r>
              <a:rPr lang="en-US" sz="4000" b="1" dirty="0" err="1" smtClean="0">
                <a:solidFill>
                  <a:srgbClr val="000000"/>
                </a:solidFill>
              </a:rPr>
              <a:t>MetiTarski</a:t>
            </a:r>
            <a:endParaRPr lang="en-US" sz="4000" b="1" dirty="0" smtClean="0">
              <a:solidFill>
                <a:srgbClr val="000000"/>
              </a:solidFill>
            </a:endParaRPr>
          </a:p>
        </p:txBody>
      </p:sp>
      <p:sp>
        <p:nvSpPr>
          <p:cNvPr id="11" name="TextBox 10"/>
          <p:cNvSpPr txBox="1"/>
          <p:nvPr/>
        </p:nvSpPr>
        <p:spPr>
          <a:xfrm>
            <a:off x="6937364" y="3351508"/>
            <a:ext cx="2036135" cy="707886"/>
          </a:xfrm>
          <a:prstGeom prst="rect">
            <a:avLst/>
          </a:prstGeom>
          <a:noFill/>
        </p:spPr>
        <p:txBody>
          <a:bodyPr wrap="none" rtlCol="0">
            <a:spAutoFit/>
          </a:bodyPr>
          <a:lstStyle/>
          <a:p>
            <a:r>
              <a:rPr lang="en-US" sz="4000" b="1" dirty="0">
                <a:solidFill>
                  <a:srgbClr val="000000"/>
                </a:solidFill>
              </a:rPr>
              <a:t>ESBMC</a:t>
            </a:r>
            <a:endParaRPr lang="en-US" sz="4000" b="1" dirty="0" smtClean="0">
              <a:solidFill>
                <a:srgbClr val="000000"/>
              </a:solidFill>
            </a:endParaRPr>
          </a:p>
        </p:txBody>
      </p:sp>
      <p:sp>
        <p:nvSpPr>
          <p:cNvPr id="12" name="TextBox 11"/>
          <p:cNvSpPr txBox="1"/>
          <p:nvPr/>
        </p:nvSpPr>
        <p:spPr>
          <a:xfrm>
            <a:off x="7049574" y="4360493"/>
            <a:ext cx="1923925" cy="707886"/>
          </a:xfrm>
          <a:prstGeom prst="rect">
            <a:avLst/>
          </a:prstGeom>
          <a:noFill/>
        </p:spPr>
        <p:txBody>
          <a:bodyPr wrap="none" rtlCol="0">
            <a:spAutoFit/>
          </a:bodyPr>
          <a:lstStyle/>
          <a:p>
            <a:r>
              <a:rPr lang="en-US" sz="4000" b="1" dirty="0" smtClean="0">
                <a:solidFill>
                  <a:srgbClr val="000000"/>
                </a:solidFill>
              </a:rPr>
              <a:t>Scala</a:t>
            </a:r>
            <a:r>
              <a:rPr lang="en-US" sz="4000" b="1" baseline="30000" dirty="0" smtClean="0">
                <a:solidFill>
                  <a:srgbClr val="000000"/>
                </a:solidFill>
              </a:rPr>
              <a:t>Z3</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2148" y="4721784"/>
            <a:ext cx="1682075" cy="1567388"/>
          </a:xfrm>
          <a:prstGeom prst="rect">
            <a:avLst/>
          </a:prstGeom>
        </p:spPr>
      </p:pic>
      <p:sp>
        <p:nvSpPr>
          <p:cNvPr id="15" name="TextBox 14"/>
          <p:cNvSpPr txBox="1"/>
          <p:nvPr/>
        </p:nvSpPr>
        <p:spPr>
          <a:xfrm>
            <a:off x="4171276" y="6150114"/>
            <a:ext cx="1611339" cy="707886"/>
          </a:xfrm>
          <a:prstGeom prst="rect">
            <a:avLst/>
          </a:prstGeom>
          <a:noFill/>
        </p:spPr>
        <p:txBody>
          <a:bodyPr wrap="none" rtlCol="0">
            <a:spAutoFit/>
          </a:bodyPr>
          <a:lstStyle/>
          <a:p>
            <a:r>
              <a:rPr lang="en-US" sz="4000" b="1" dirty="0" err="1" smtClean="0">
                <a:solidFill>
                  <a:srgbClr val="000000"/>
                </a:solidFill>
              </a:rPr>
              <a:t>Jeves</a:t>
            </a:r>
            <a:endParaRPr lang="en-US" sz="4000" b="1" dirty="0" smtClean="0">
              <a:solidFill>
                <a:srgbClr val="000000"/>
              </a:solidFill>
            </a:endParaRP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3437" y="3085875"/>
            <a:ext cx="1504950" cy="1428750"/>
          </a:xfrm>
          <a:prstGeom prst="rect">
            <a:avLst/>
          </a:prstGeom>
        </p:spPr>
      </p:pic>
      <p:sp>
        <p:nvSpPr>
          <p:cNvPr id="16" name="TextBox 15"/>
          <p:cNvSpPr txBox="1"/>
          <p:nvPr/>
        </p:nvSpPr>
        <p:spPr>
          <a:xfrm>
            <a:off x="4620585" y="3933056"/>
            <a:ext cx="851515" cy="461665"/>
          </a:xfrm>
          <a:prstGeom prst="rect">
            <a:avLst/>
          </a:prstGeom>
          <a:noFill/>
        </p:spPr>
        <p:txBody>
          <a:bodyPr wrap="none" rtlCol="0">
            <a:spAutoFit/>
          </a:bodyPr>
          <a:lstStyle/>
          <a:p>
            <a:r>
              <a:rPr lang="en-US" sz="2400" b="1" dirty="0" smtClean="0">
                <a:solidFill>
                  <a:srgbClr val="000000"/>
                </a:solidFill>
              </a:rPr>
              <a:t>PUG</a:t>
            </a:r>
          </a:p>
        </p:txBody>
      </p:sp>
      <p:pic>
        <p:nvPicPr>
          <p:cNvPr id="17" name="Picture 1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18813" y="448666"/>
            <a:ext cx="929734" cy="535035"/>
          </a:xfrm>
          <a:prstGeom prst="rect">
            <a:avLst/>
          </a:prstGeom>
        </p:spPr>
      </p:pic>
      <p:sp>
        <p:nvSpPr>
          <p:cNvPr id="18" name="TextBox 17"/>
          <p:cNvSpPr txBox="1"/>
          <p:nvPr/>
        </p:nvSpPr>
        <p:spPr>
          <a:xfrm>
            <a:off x="6336196" y="5935229"/>
            <a:ext cx="2694969" cy="707886"/>
          </a:xfrm>
          <a:prstGeom prst="rect">
            <a:avLst/>
          </a:prstGeom>
          <a:noFill/>
        </p:spPr>
        <p:txBody>
          <a:bodyPr wrap="none" rtlCol="0">
            <a:spAutoFit/>
          </a:bodyPr>
          <a:lstStyle/>
          <a:p>
            <a:r>
              <a:rPr lang="en-US" sz="4000" b="1" dirty="0" err="1" smtClean="0">
                <a:solidFill>
                  <a:srgbClr val="000000"/>
                </a:solidFill>
              </a:rPr>
              <a:t>KeYmaera</a:t>
            </a:r>
            <a:endParaRPr lang="en-US" sz="4000" b="1" dirty="0" smtClean="0">
              <a:solidFill>
                <a:srgbClr val="000000"/>
              </a:solidFill>
            </a:endParaRPr>
          </a:p>
        </p:txBody>
      </p:sp>
    </p:spTree>
    <p:extLst>
      <p:ext uri="{BB962C8B-B14F-4D97-AF65-F5344CB8AC3E}">
        <p14:creationId xmlns:p14="http://schemas.microsoft.com/office/powerpoint/2010/main" val="32225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685" y="17040"/>
            <a:ext cx="8382000" cy="750887"/>
          </a:xfrm>
        </p:spPr>
        <p:txBody>
          <a:bodyPr/>
          <a:lstStyle/>
          <a:p>
            <a:r>
              <a:rPr lang="en-US" dirty="0" smtClean="0"/>
              <a:t>SAGE by numbers</a:t>
            </a:r>
            <a:endParaRPr lang="en-US" dirty="0"/>
          </a:p>
        </p:txBody>
      </p:sp>
      <p:sp>
        <p:nvSpPr>
          <p:cNvPr id="3" name="Content Placeholder 2"/>
          <p:cNvSpPr>
            <a:spLocks noGrp="1"/>
          </p:cNvSpPr>
          <p:nvPr>
            <p:ph idx="4294967295"/>
          </p:nvPr>
        </p:nvSpPr>
        <p:spPr>
          <a:xfrm>
            <a:off x="0" y="865188"/>
            <a:ext cx="9144000" cy="5078412"/>
          </a:xfrm>
        </p:spPr>
        <p:txBody>
          <a:bodyPr/>
          <a:lstStyle/>
          <a:p>
            <a:pPr marL="0" indent="0">
              <a:buNone/>
            </a:pPr>
            <a:r>
              <a:rPr lang="en-US" sz="2400" b="1" dirty="0" smtClean="0"/>
              <a:t>100</a:t>
            </a:r>
            <a:r>
              <a:rPr lang="en-US" sz="2400" b="1" dirty="0"/>
              <a:t>s</a:t>
            </a:r>
            <a:r>
              <a:rPr lang="en-US" sz="2400" b="1" dirty="0" smtClean="0"/>
              <a:t> CPU-years </a:t>
            </a:r>
            <a:r>
              <a:rPr lang="en-US" sz="2400" dirty="0" smtClean="0"/>
              <a:t>- largest </a:t>
            </a:r>
            <a:r>
              <a:rPr lang="en-US" sz="2400" dirty="0"/>
              <a:t>dedicated </a:t>
            </a:r>
            <a:r>
              <a:rPr lang="en-US" sz="2400" dirty="0" smtClean="0"/>
              <a:t>fuzz </a:t>
            </a:r>
            <a:r>
              <a:rPr lang="en-US" sz="2400" dirty="0"/>
              <a:t>lab in the </a:t>
            </a:r>
            <a:r>
              <a:rPr lang="en-US" sz="2400" dirty="0" smtClean="0"/>
              <a:t>world</a:t>
            </a:r>
            <a:br>
              <a:rPr lang="en-US" sz="2400" dirty="0" smtClean="0"/>
            </a:br>
            <a:endParaRPr lang="en-US" sz="2000" dirty="0" smtClean="0"/>
          </a:p>
          <a:p>
            <a:pPr marL="0" indent="0">
              <a:buNone/>
            </a:pPr>
            <a:r>
              <a:rPr lang="en-US" sz="2400" b="1" dirty="0" smtClean="0"/>
              <a:t>100s apps - </a:t>
            </a:r>
            <a:r>
              <a:rPr lang="en-US" sz="2400" dirty="0" smtClean="0"/>
              <a:t>fuzzed using SAGE</a:t>
            </a:r>
          </a:p>
          <a:p>
            <a:pPr marL="0" indent="0">
              <a:buNone/>
            </a:pPr>
            <a:endParaRPr lang="en-US" sz="2400" b="1" dirty="0" smtClean="0"/>
          </a:p>
          <a:p>
            <a:pPr marL="0" indent="0">
              <a:buNone/>
            </a:pPr>
            <a:r>
              <a:rPr lang="en-US" sz="2400" b="1" dirty="0" smtClean="0"/>
              <a:t>100s previously unknown bugs found</a:t>
            </a:r>
            <a:endParaRPr lang="en-US" sz="2400" dirty="0" smtClean="0"/>
          </a:p>
          <a:p>
            <a:pPr marL="0" indent="0">
              <a:buNone/>
            </a:pPr>
            <a:endParaRPr lang="en-US" sz="2400" dirty="0"/>
          </a:p>
          <a:p>
            <a:pPr marL="0" indent="0">
              <a:buNone/>
            </a:pPr>
            <a:r>
              <a:rPr lang="en-US" sz="2400" b="1" dirty="0" smtClean="0"/>
              <a:t>Billion+ computers updated with bug fixes</a:t>
            </a:r>
          </a:p>
          <a:p>
            <a:pPr marL="0" indent="0">
              <a:buNone/>
            </a:pPr>
            <a:endParaRPr lang="en-US" sz="2400" b="1" dirty="0" smtClean="0"/>
          </a:p>
          <a:p>
            <a:pPr marL="0" indent="0">
              <a:buNone/>
            </a:pPr>
            <a:r>
              <a:rPr lang="en-US" sz="2400" b="1" dirty="0" smtClean="0"/>
              <a:t>Millions</a:t>
            </a:r>
            <a:r>
              <a:rPr lang="en-US" sz="2400" dirty="0" smtClean="0"/>
              <a:t> of </a:t>
            </a:r>
            <a:r>
              <a:rPr lang="en-US" sz="2400" b="1" dirty="0" smtClean="0">
                <a:solidFill>
                  <a:srgbClr val="0B891A"/>
                </a:solidFill>
              </a:rPr>
              <a:t>$</a:t>
            </a:r>
            <a:r>
              <a:rPr lang="en-US" sz="2400" dirty="0" smtClean="0"/>
              <a:t> saved for Users and Microsoft</a:t>
            </a:r>
          </a:p>
          <a:p>
            <a:pPr marL="0" indent="0">
              <a:buNone/>
            </a:pPr>
            <a:endParaRPr lang="en-US" sz="2400" dirty="0"/>
          </a:p>
          <a:p>
            <a:pPr marL="0" indent="0">
              <a:buNone/>
            </a:pPr>
            <a:r>
              <a:rPr lang="en-US" sz="2400" b="1" dirty="0" smtClean="0"/>
              <a:t>10s of related tools (incl. </a:t>
            </a:r>
            <a:r>
              <a:rPr lang="en-US" sz="2400" b="1" dirty="0" err="1" smtClean="0"/>
              <a:t>Pex</a:t>
            </a:r>
            <a:r>
              <a:rPr lang="en-US" sz="2400" b="1" dirty="0" smtClean="0"/>
              <a:t>), 100s DART citations</a:t>
            </a:r>
          </a:p>
          <a:p>
            <a:pPr marL="0" indent="0">
              <a:buNone/>
            </a:pPr>
            <a:endParaRPr lang="en-US" sz="2400" b="1" dirty="0"/>
          </a:p>
          <a:p>
            <a:pPr marL="0" indent="0">
              <a:buNone/>
            </a:pPr>
            <a:r>
              <a:rPr lang="en-US" sz="2400" b="1" dirty="0" smtClean="0"/>
              <a:t>3+ Billion constraints  - </a:t>
            </a:r>
            <a:r>
              <a:rPr lang="en-US" sz="2400" dirty="0" smtClean="0"/>
              <a:t>largest </a:t>
            </a:r>
            <a:r>
              <a:rPr lang="en-US" sz="2400" dirty="0"/>
              <a:t>usage </a:t>
            </a:r>
            <a:r>
              <a:rPr lang="en-US" sz="2400" dirty="0" smtClean="0"/>
              <a:t>for </a:t>
            </a:r>
            <a:r>
              <a:rPr lang="en-US" sz="2400" dirty="0"/>
              <a:t>any SMT solver</a:t>
            </a:r>
            <a:endParaRPr lang="en-US" sz="2400" b="1" dirty="0" smtClean="0"/>
          </a:p>
        </p:txBody>
      </p:sp>
      <p:sp>
        <p:nvSpPr>
          <p:cNvPr id="4" name="TextBox 3"/>
          <p:cNvSpPr txBox="1"/>
          <p:nvPr/>
        </p:nvSpPr>
        <p:spPr>
          <a:xfrm>
            <a:off x="4344685" y="6564868"/>
            <a:ext cx="5027915" cy="369332"/>
          </a:xfrm>
          <a:prstGeom prst="rect">
            <a:avLst/>
          </a:prstGeom>
          <a:noFill/>
        </p:spPr>
        <p:txBody>
          <a:bodyPr wrap="none" rtlCol="0">
            <a:spAutoFit/>
          </a:bodyPr>
          <a:lstStyle/>
          <a:p>
            <a:r>
              <a:rPr lang="en-US" dirty="0" smtClean="0">
                <a:solidFill>
                  <a:srgbClr val="000000"/>
                </a:solidFill>
              </a:rPr>
              <a:t>Adapted from </a:t>
            </a:r>
            <a:r>
              <a:rPr lang="en-US" dirty="0" smtClean="0">
                <a:solidFill>
                  <a:srgbClr val="0B891A"/>
                </a:solidFill>
              </a:rPr>
              <a:t>[Patrice Godefroid, ISSTA 2010]</a:t>
            </a:r>
          </a:p>
        </p:txBody>
      </p:sp>
      <p:pic>
        <p:nvPicPr>
          <p:cNvPr id="5" name="Picture 4" descr="image.jpg"/>
          <p:cNvPicPr>
            <a:picLocks noChangeAspect="1"/>
          </p:cNvPicPr>
          <p:nvPr/>
        </p:nvPicPr>
        <p:blipFill>
          <a:blip r:embed="rId2" cstate="print">
            <a:extLst/>
          </a:blip>
          <a:srcRect/>
          <a:stretch>
            <a:fillRect/>
          </a:stretch>
        </p:blipFill>
        <p:spPr bwMode="auto">
          <a:xfrm>
            <a:off x="6096000" y="1295400"/>
            <a:ext cx="2895600" cy="2316480"/>
          </a:xfrm>
          <a:prstGeom prst="rect">
            <a:avLst/>
          </a:prstGeom>
          <a:extLst/>
        </p:spPr>
      </p:pic>
      <p:sp>
        <p:nvSpPr>
          <p:cNvPr id="6" name="TextBox 5"/>
          <p:cNvSpPr txBox="1"/>
          <p:nvPr/>
        </p:nvSpPr>
        <p:spPr>
          <a:xfrm>
            <a:off x="3638853" y="1188402"/>
            <a:ext cx="5352747" cy="4431983"/>
          </a:xfrm>
          <a:prstGeom prst="rect">
            <a:avLst/>
          </a:prstGeom>
          <a:solidFill>
            <a:srgbClr val="FFA94B">
              <a:lumMod val="20000"/>
              <a:lumOff val="80000"/>
            </a:srgbClr>
          </a:solidFill>
        </p:spPr>
        <p:txBody>
          <a:bodyPr wrap="none" rtlCol="0">
            <a:spAutoFit/>
          </a:bodyPr>
          <a:lstStyle/>
          <a:p>
            <a:pPr marL="0" marR="0" lvl="0" indent="0" defTabSz="912813" eaLnBrk="1" fontAlgn="base" latinLnBrk="0" hangingPunct="1">
              <a:lnSpc>
                <a:spcPct val="100000"/>
              </a:lnSpc>
              <a:spcBef>
                <a:spcPct val="0"/>
              </a:spcBef>
              <a:spcAft>
                <a:spcPct val="0"/>
              </a:spcAft>
              <a:buClrTx/>
              <a:buSzTx/>
              <a:buFontTx/>
              <a:buNone/>
              <a:tabLst/>
              <a:defRPr/>
            </a:pPr>
            <a:r>
              <a:rPr lang="en-US" sz="2400" b="1" kern="0" dirty="0" smtClean="0">
                <a:solidFill>
                  <a:srgbClr val="000000"/>
                </a:solidFill>
                <a:latin typeface="Arial" charset="0"/>
              </a:rPr>
              <a:t>Dr. S</a:t>
            </a:r>
            <a:r>
              <a:rPr kumimoji="0" lang="en-US" sz="2400" b="1" u="none" strike="noStrike" kern="0" cap="none" spc="0" normalizeH="0" baseline="0" noProof="0" dirty="0" err="1" smtClean="0">
                <a:ln>
                  <a:noFill/>
                </a:ln>
                <a:solidFill>
                  <a:srgbClr val="000000"/>
                </a:solidFill>
                <a:effectLst/>
                <a:uLnTx/>
                <a:uFillTx/>
                <a:latin typeface="Arial" charset="0"/>
              </a:rPr>
              <a:t>trangelove</a:t>
            </a:r>
            <a:r>
              <a:rPr kumimoji="0" lang="en-US" sz="2400" b="1" u="none" strike="noStrike" kern="0" cap="none" spc="0" normalizeH="0" baseline="0" noProof="0" dirty="0" smtClean="0">
                <a:ln>
                  <a:noFill/>
                </a:ln>
                <a:solidFill>
                  <a:srgbClr val="000000"/>
                </a:solidFill>
                <a:effectLst/>
                <a:uLnTx/>
                <a:uFillTx/>
                <a:latin typeface="Arial" charset="0"/>
              </a:rPr>
              <a:t>?</a:t>
            </a:r>
          </a:p>
          <a:p>
            <a:pPr marL="0" marR="0" lvl="0" indent="0" defTabSz="912813" eaLnBrk="1" fontAlgn="base" latinLnBrk="0" hangingPunct="1">
              <a:lnSpc>
                <a:spcPct val="100000"/>
              </a:lnSpc>
              <a:spcBef>
                <a:spcPct val="0"/>
              </a:spcBef>
              <a:spcAft>
                <a:spcPct val="0"/>
              </a:spcAft>
              <a:buClrTx/>
              <a:buSzTx/>
              <a:buFontTx/>
              <a:buNone/>
              <a:tabLst/>
              <a:defRPr/>
            </a:pPr>
            <a:endParaRPr kumimoji="0" lang="en-US" sz="2400" b="1" u="none" strike="noStrike" kern="0" cap="none" spc="0" normalizeH="0" baseline="0" noProof="0" dirty="0" smtClean="0">
              <a:ln>
                <a:noFill/>
              </a:ln>
              <a:solidFill>
                <a:srgbClr val="000000"/>
              </a:solidFill>
              <a:effectLst/>
              <a:uLnTx/>
              <a:uFillTx/>
              <a:latin typeface="Arial" charset="0"/>
            </a:endParaRP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Bug: ***433</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“2/29/2012 3:41 PM Edited by *****</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err="1" smtClean="0">
                <a:ln>
                  <a:noFill/>
                </a:ln>
                <a:solidFill>
                  <a:srgbClr val="000000"/>
                </a:solidFill>
                <a:effectLst/>
                <a:uLnTx/>
                <a:uFillTx/>
                <a:latin typeface="Arial" charset="0"/>
              </a:rPr>
              <a:t>SubStatus</a:t>
            </a:r>
            <a:r>
              <a:rPr kumimoji="0" lang="en-US" sz="1800" b="0" i="1" u="none" strike="noStrike" kern="0" cap="none" spc="0" normalizeH="0" baseline="0" noProof="0" dirty="0" smtClean="0">
                <a:ln>
                  <a:noFill/>
                </a:ln>
                <a:solidFill>
                  <a:srgbClr val="000000"/>
                </a:solidFill>
                <a:effectLst/>
                <a:uLnTx/>
                <a:uFillTx/>
                <a:latin typeface="Arial" charset="0"/>
              </a:rPr>
              <a:t> -&gt; Local Fix</a:t>
            </a:r>
          </a:p>
          <a:p>
            <a:pPr marL="0" marR="0" lvl="0" indent="0" defTabSz="912813"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000000"/>
              </a:solidFill>
              <a:effectLst/>
              <a:uLnTx/>
              <a:uFillTx/>
              <a:latin typeface="Arial" charset="0"/>
            </a:endParaRP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I think the </a:t>
            </a:r>
            <a:r>
              <a:rPr kumimoji="0" lang="en-US" sz="1800" b="0" i="1" u="none" strike="noStrike" kern="0" cap="none" spc="0" normalizeH="0" baseline="0" noProof="0" dirty="0" err="1" smtClean="0">
                <a:ln>
                  <a:noFill/>
                </a:ln>
                <a:solidFill>
                  <a:srgbClr val="000000"/>
                </a:solidFill>
                <a:effectLst/>
                <a:uLnTx/>
                <a:uFillTx/>
                <a:latin typeface="Arial" charset="0"/>
              </a:rPr>
              <a:t>fuzzers</a:t>
            </a:r>
            <a:r>
              <a:rPr kumimoji="0" lang="en-US" sz="1800" b="0" i="1" u="none" strike="noStrike" kern="0" cap="none" spc="0" normalizeH="0" baseline="0" noProof="0" dirty="0" smtClean="0">
                <a:ln>
                  <a:noFill/>
                </a:ln>
                <a:solidFill>
                  <a:srgbClr val="000000"/>
                </a:solidFill>
                <a:effectLst/>
                <a:uLnTx/>
                <a:uFillTx/>
                <a:latin typeface="Arial" charset="0"/>
              </a:rPr>
              <a:t> are starting to become sentient. </a:t>
            </a:r>
            <a:br>
              <a:rPr kumimoji="0" lang="en-US" sz="1800" b="0" i="1" u="none" strike="noStrike" kern="0" cap="none" spc="0" normalizeH="0" baseline="0" noProof="0" dirty="0" smtClean="0">
                <a:ln>
                  <a:noFill/>
                </a:ln>
                <a:solidFill>
                  <a:srgbClr val="000000"/>
                </a:solidFill>
                <a:effectLst/>
                <a:uLnTx/>
                <a:uFillTx/>
                <a:latin typeface="Arial" charset="0"/>
              </a:rPr>
            </a:br>
            <a:r>
              <a:rPr kumimoji="0" lang="en-US" sz="1800" b="0" i="1" u="none" strike="noStrike" kern="0" cap="none" spc="0" normalizeH="0" baseline="0" noProof="0" dirty="0" smtClean="0">
                <a:ln>
                  <a:noFill/>
                </a:ln>
                <a:solidFill>
                  <a:srgbClr val="000000"/>
                </a:solidFill>
                <a:effectLst/>
                <a:uLnTx/>
                <a:uFillTx/>
                <a:latin typeface="Arial" charset="0"/>
              </a:rPr>
              <a:t>We must crush them before it is too late.</a:t>
            </a:r>
          </a:p>
          <a:p>
            <a:pPr marL="0" marR="0" lvl="0" indent="0" defTabSz="912813" eaLnBrk="1" fontAlgn="base" latinLnBrk="0" hangingPunct="1">
              <a:lnSpc>
                <a:spcPct val="100000"/>
              </a:lnSpc>
              <a:spcBef>
                <a:spcPct val="0"/>
              </a:spcBef>
              <a:spcAft>
                <a:spcPct val="0"/>
              </a:spcAft>
              <a:buClrTx/>
              <a:buSzTx/>
              <a:buFontTx/>
              <a:buNone/>
              <a:tabLst/>
              <a:defRPr/>
            </a:pPr>
            <a:endParaRPr kumimoji="0" lang="en-US" sz="1800" b="0" i="1" u="none" strike="noStrike" kern="0" cap="none" spc="0" normalizeH="0" baseline="0" noProof="0" dirty="0" smtClean="0">
              <a:ln>
                <a:noFill/>
              </a:ln>
              <a:solidFill>
                <a:srgbClr val="000000"/>
              </a:solidFill>
              <a:effectLst/>
              <a:uLnTx/>
              <a:uFillTx/>
              <a:latin typeface="Arial" charset="0"/>
            </a:endParaRP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In this case, the </a:t>
            </a:r>
            <a:r>
              <a:rPr kumimoji="0" lang="en-US" sz="1800" b="0" i="1" u="none" strike="noStrike" kern="0" cap="none" spc="0" normalizeH="0" baseline="0" noProof="0" dirty="0" err="1" smtClean="0">
                <a:ln>
                  <a:noFill/>
                </a:ln>
                <a:solidFill>
                  <a:srgbClr val="000000"/>
                </a:solidFill>
                <a:effectLst/>
                <a:uLnTx/>
                <a:uFillTx/>
                <a:latin typeface="Arial" charset="0"/>
              </a:rPr>
              <a:t>fuzzer</a:t>
            </a:r>
            <a:r>
              <a:rPr kumimoji="0" lang="en-US" sz="1800" b="0" i="1" u="none" strike="noStrike" kern="0" cap="none" spc="0" normalizeH="0" baseline="0" noProof="0" dirty="0" smtClean="0">
                <a:ln>
                  <a:noFill/>
                </a:ln>
                <a:solidFill>
                  <a:srgbClr val="000000"/>
                </a:solidFill>
                <a:effectLst/>
                <a:uLnTx/>
                <a:uFillTx/>
                <a:latin typeface="Arial" charset="0"/>
              </a:rPr>
              <a:t> figured out that if </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[X was between A and B then Y would get </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set to Z triggering U and V to happen……]</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Arial" charset="0"/>
              </a:rPr>
              <a:t>And </a:t>
            </a:r>
            <a:r>
              <a:rPr kumimoji="0" lang="en-US" sz="1800" b="1" i="1" u="none" strike="noStrike" kern="0" cap="none" spc="0" normalizeH="0" baseline="0" noProof="0" dirty="0" smtClean="0">
                <a:ln>
                  <a:noFill/>
                </a:ln>
                <a:solidFill>
                  <a:srgbClr val="000000"/>
                </a:solidFill>
                <a:effectLst/>
                <a:uLnTx/>
                <a:uFillTx/>
                <a:latin typeface="Arial" charset="0"/>
              </a:rPr>
              <a:t>if this </a:t>
            </a:r>
            <a:r>
              <a:rPr kumimoji="0" lang="en-US" sz="1800" b="1" i="1" u="none" strike="noStrike" kern="0" cap="none" spc="0" normalizeH="0" baseline="0" noProof="0" dirty="0" err="1" smtClean="0">
                <a:ln>
                  <a:noFill/>
                </a:ln>
                <a:solidFill>
                  <a:srgbClr val="000000"/>
                </a:solidFill>
                <a:effectLst/>
                <a:uLnTx/>
                <a:uFillTx/>
                <a:latin typeface="Arial" charset="0"/>
              </a:rPr>
              <a:t>fuzzer</a:t>
            </a:r>
            <a:r>
              <a:rPr kumimoji="0" lang="en-US" sz="1800" b="1" i="1" u="none" strike="noStrike" kern="0" cap="none" spc="0" normalizeH="0" baseline="0" noProof="0" dirty="0" smtClean="0">
                <a:ln>
                  <a:noFill/>
                </a:ln>
                <a:solidFill>
                  <a:srgbClr val="000000"/>
                </a:solidFill>
                <a:effectLst/>
                <a:uLnTx/>
                <a:uFillTx/>
                <a:latin typeface="Arial" charset="0"/>
              </a:rPr>
              <a:t> asks for the nuclear launch </a:t>
            </a:r>
          </a:p>
          <a:p>
            <a:pPr marL="0" marR="0" lvl="0" indent="0" defTabSz="912813" eaLnBrk="1" fontAlgn="base" latinLnBrk="0" hangingPunct="1">
              <a:lnSpc>
                <a:spcPct val="100000"/>
              </a:lnSpc>
              <a:spcBef>
                <a:spcPct val="0"/>
              </a:spcBef>
              <a:spcAft>
                <a:spcPct val="0"/>
              </a:spcAft>
              <a:buClrTx/>
              <a:buSzTx/>
              <a:buFontTx/>
              <a:buNone/>
              <a:tabLst/>
              <a:defRPr/>
            </a:pPr>
            <a:r>
              <a:rPr kumimoji="0" lang="en-US" sz="1800" b="1" i="1" u="none" strike="noStrike" kern="0" cap="none" spc="0" normalizeH="0" baseline="0" noProof="0" dirty="0" smtClean="0">
                <a:ln>
                  <a:noFill/>
                </a:ln>
                <a:solidFill>
                  <a:srgbClr val="000000"/>
                </a:solidFill>
                <a:effectLst/>
                <a:uLnTx/>
                <a:uFillTx/>
                <a:latin typeface="Arial" charset="0"/>
              </a:rPr>
              <a:t>codes, don’t tell it what they are </a:t>
            </a:r>
            <a:r>
              <a:rPr kumimoji="0" lang="en-US" sz="1800" b="0" i="1" u="none" strike="noStrike" kern="0" cap="none" spc="0" normalizeH="0" baseline="0" noProof="0" dirty="0" smtClean="0">
                <a:ln>
                  <a:noFill/>
                </a:ln>
                <a:solidFill>
                  <a:srgbClr val="000000"/>
                </a:solidFill>
                <a:effectLst/>
                <a:uLnTx/>
                <a:uFillTx/>
                <a:latin typeface="Arial" charset="0"/>
              </a:rPr>
              <a:t>…”</a:t>
            </a:r>
          </a:p>
        </p:txBody>
      </p:sp>
    </p:spTree>
    <p:extLst>
      <p:ext uri="{BB962C8B-B14F-4D97-AF65-F5344CB8AC3E}">
        <p14:creationId xmlns:p14="http://schemas.microsoft.com/office/powerpoint/2010/main" val="2964557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320842" y="216854"/>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Feature Usage</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graphicFrame>
        <p:nvGraphicFramePr>
          <p:cNvPr id="56" name="Diagram 55"/>
          <p:cNvGraphicFramePr/>
          <p:nvPr>
            <p:extLst/>
          </p:nvPr>
        </p:nvGraphicFramePr>
        <p:xfrm>
          <a:off x="381000" y="1219200"/>
          <a:ext cx="2057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7" name="Diagram 56"/>
          <p:cNvGraphicFramePr/>
          <p:nvPr>
            <p:extLst/>
          </p:nvPr>
        </p:nvGraphicFramePr>
        <p:xfrm>
          <a:off x="381000" y="2057400"/>
          <a:ext cx="2057400" cy="1828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8" name="Diagram 57"/>
          <p:cNvGraphicFramePr/>
          <p:nvPr>
            <p:extLst/>
          </p:nvPr>
        </p:nvGraphicFramePr>
        <p:xfrm>
          <a:off x="381000" y="2895600"/>
          <a:ext cx="2057400" cy="1828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9" name="Diagram 58"/>
          <p:cNvGraphicFramePr/>
          <p:nvPr>
            <p:extLst/>
          </p:nvPr>
        </p:nvGraphicFramePr>
        <p:xfrm>
          <a:off x="381000" y="3810000"/>
          <a:ext cx="2057400" cy="18288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0" name="Diagram 59"/>
          <p:cNvGraphicFramePr/>
          <p:nvPr>
            <p:extLst/>
          </p:nvPr>
        </p:nvGraphicFramePr>
        <p:xfrm>
          <a:off x="381000" y="4648200"/>
          <a:ext cx="2057400" cy="18288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61" name="Picture 2"/>
          <p:cNvPicPr>
            <a:picLocks noChangeAspect="1" noChangeArrowheads="1"/>
          </p:cNvPicPr>
          <p:nvPr/>
        </p:nvPicPr>
        <p:blipFill>
          <a:blip r:embed="rId27" cstate="print"/>
          <a:srcRect/>
          <a:stretch>
            <a:fillRect/>
          </a:stretch>
        </p:blipFill>
        <p:spPr bwMode="auto">
          <a:xfrm>
            <a:off x="3689509" y="5305127"/>
            <a:ext cx="1468636" cy="655001"/>
          </a:xfrm>
          <a:prstGeom prst="rect">
            <a:avLst/>
          </a:prstGeom>
          <a:noFill/>
          <a:ln w="9525">
            <a:noFill/>
            <a:miter lim="800000"/>
            <a:headEnd/>
            <a:tailEnd/>
          </a:ln>
          <a:effectLst/>
        </p:spPr>
      </p:pic>
      <p:sp>
        <p:nvSpPr>
          <p:cNvPr id="62" name="TextBox 61"/>
          <p:cNvSpPr txBox="1"/>
          <p:nvPr/>
        </p:nvSpPr>
        <p:spPr>
          <a:xfrm>
            <a:off x="3620979" y="1371600"/>
            <a:ext cx="160569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smtClean="0">
                <a:ln>
                  <a:noFill/>
                </a:ln>
                <a:solidFill>
                  <a:srgbClr val="9047B9">
                    <a:lumMod val="50000"/>
                  </a:srgbClr>
                </a:solidFill>
                <a:effectLst/>
                <a:uLnTx/>
                <a:uFillTx/>
              </a:rPr>
              <a:t>SLAyer</a:t>
            </a:r>
            <a:endParaRPr kumimoji="0" lang="en-US" sz="3200" b="1" i="0" u="none" strike="noStrike" kern="0" cap="none" spc="0" normalizeH="0" baseline="0" noProof="0" dirty="0" smtClean="0">
              <a:ln>
                <a:noFill/>
              </a:ln>
              <a:solidFill>
                <a:srgbClr val="9047B9">
                  <a:lumMod val="50000"/>
                </a:srgbClr>
              </a:solidFill>
              <a:effectLst/>
              <a:uLnTx/>
              <a:uFillTx/>
            </a:endParaRPr>
          </a:p>
        </p:txBody>
      </p:sp>
      <p:sp>
        <p:nvSpPr>
          <p:cNvPr id="63" name="TextBox 62"/>
          <p:cNvSpPr txBox="1"/>
          <p:nvPr/>
        </p:nvSpPr>
        <p:spPr>
          <a:xfrm>
            <a:off x="3620979" y="4139625"/>
            <a:ext cx="134844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9047B9">
                    <a:lumMod val="50000"/>
                  </a:srgbClr>
                </a:solidFill>
                <a:effectLst/>
                <a:uLnTx/>
                <a:uFillTx/>
              </a:rPr>
              <a:t>SAGE</a:t>
            </a:r>
          </a:p>
        </p:txBody>
      </p:sp>
      <p:pic>
        <p:nvPicPr>
          <p:cNvPr id="64" name="Picture 6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276600" y="4623375"/>
            <a:ext cx="2236940" cy="546807"/>
          </a:xfrm>
          <a:prstGeom prst="rect">
            <a:avLst/>
          </a:prstGeom>
        </p:spPr>
      </p:pic>
      <p:pic>
        <p:nvPicPr>
          <p:cNvPr id="65" name="Picture 64" descr="yogi_logo.jpg"/>
          <p:cNvPicPr>
            <a:picLocks noChangeAspect="1"/>
          </p:cNvPicPr>
          <p:nvPr/>
        </p:nvPicPr>
        <p:blipFill>
          <a:blip r:embed="rId29" cstate="print"/>
          <a:stretch>
            <a:fillRect/>
          </a:stretch>
        </p:blipFill>
        <p:spPr>
          <a:xfrm>
            <a:off x="3573928" y="1889661"/>
            <a:ext cx="1689100" cy="835961"/>
          </a:xfrm>
          <a:prstGeom prst="rect">
            <a:avLst/>
          </a:prstGeom>
        </p:spPr>
      </p:pic>
      <p:pic>
        <p:nvPicPr>
          <p:cNvPr id="66" name="Picture 6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780852" y="3253270"/>
            <a:ext cx="1028700" cy="942975"/>
          </a:xfrm>
          <a:prstGeom prst="rect">
            <a:avLst/>
          </a:prstGeom>
        </p:spPr>
      </p:pic>
      <p:pic>
        <p:nvPicPr>
          <p:cNvPr id="67" name="Picture 3"/>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8287" t="23082" r="47124" b="59329"/>
          <a:stretch/>
        </p:blipFill>
        <p:spPr bwMode="auto">
          <a:xfrm>
            <a:off x="3393924" y="6050609"/>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descr="homepagelogo.png"/>
          <p:cNvPicPr>
            <a:picLocks noChangeAspect="1"/>
          </p:cNvPicPr>
          <p:nvPr/>
        </p:nvPicPr>
        <p:blipFill>
          <a:blip r:embed="rId32" cstate="print"/>
          <a:stretch>
            <a:fillRect/>
          </a:stretch>
        </p:blipFill>
        <p:spPr>
          <a:xfrm>
            <a:off x="3810000" y="2663190"/>
            <a:ext cx="1143000" cy="689610"/>
          </a:xfrm>
          <a:prstGeom prst="rect">
            <a:avLst/>
          </a:prstGeom>
        </p:spPr>
      </p:pic>
      <p:cxnSp>
        <p:nvCxnSpPr>
          <p:cNvPr id="69" name="Straight Connector 68"/>
          <p:cNvCxnSpPr>
            <a:stCxn id="62" idx="1"/>
          </p:cNvCxnSpPr>
          <p:nvPr/>
        </p:nvCxnSpPr>
        <p:spPr>
          <a:xfrm flipH="1">
            <a:off x="2057400" y="1663988"/>
            <a:ext cx="1563579" cy="292387"/>
          </a:xfrm>
          <a:prstGeom prst="line">
            <a:avLst/>
          </a:prstGeom>
          <a:noFill/>
          <a:ln w="9525" cap="flat" cmpd="sng" algn="ctr">
            <a:solidFill>
              <a:srgbClr val="3F3F3F"/>
            </a:solidFill>
            <a:prstDash val="solid"/>
          </a:ln>
          <a:effectLst/>
        </p:spPr>
      </p:cxnSp>
      <p:cxnSp>
        <p:nvCxnSpPr>
          <p:cNvPr id="70" name="Straight Connector 69"/>
          <p:cNvCxnSpPr>
            <a:stCxn id="62" idx="1"/>
          </p:cNvCxnSpPr>
          <p:nvPr/>
        </p:nvCxnSpPr>
        <p:spPr>
          <a:xfrm flipH="1">
            <a:off x="1905000" y="1663988"/>
            <a:ext cx="1715979" cy="2060769"/>
          </a:xfrm>
          <a:prstGeom prst="line">
            <a:avLst/>
          </a:prstGeom>
          <a:noFill/>
          <a:ln w="9525" cap="flat" cmpd="sng" algn="ctr">
            <a:solidFill>
              <a:srgbClr val="3F3F3F"/>
            </a:solidFill>
            <a:prstDash val="solid"/>
          </a:ln>
          <a:effectLst/>
        </p:spPr>
      </p:cxnSp>
      <p:cxnSp>
        <p:nvCxnSpPr>
          <p:cNvPr id="71" name="Straight Connector 70"/>
          <p:cNvCxnSpPr>
            <a:stCxn id="62" idx="1"/>
          </p:cNvCxnSpPr>
          <p:nvPr/>
        </p:nvCxnSpPr>
        <p:spPr>
          <a:xfrm flipH="1">
            <a:off x="1905000" y="1663988"/>
            <a:ext cx="1715979" cy="3822412"/>
          </a:xfrm>
          <a:prstGeom prst="line">
            <a:avLst/>
          </a:prstGeom>
          <a:noFill/>
          <a:ln w="9525" cap="flat" cmpd="sng" algn="ctr">
            <a:solidFill>
              <a:srgbClr val="3F3F3F"/>
            </a:solidFill>
            <a:prstDash val="solid"/>
          </a:ln>
          <a:effectLst/>
        </p:spPr>
      </p:cxnSp>
      <p:cxnSp>
        <p:nvCxnSpPr>
          <p:cNvPr id="72" name="Straight Connector 71"/>
          <p:cNvCxnSpPr>
            <a:stCxn id="65" idx="1"/>
          </p:cNvCxnSpPr>
          <p:nvPr/>
        </p:nvCxnSpPr>
        <p:spPr>
          <a:xfrm flipH="1" flipV="1">
            <a:off x="1905000" y="2133600"/>
            <a:ext cx="1668928" cy="174042"/>
          </a:xfrm>
          <a:prstGeom prst="line">
            <a:avLst/>
          </a:prstGeom>
          <a:noFill/>
          <a:ln w="9525" cap="flat" cmpd="sng" algn="ctr">
            <a:solidFill>
              <a:srgbClr val="3F3F3F"/>
            </a:solidFill>
            <a:prstDash val="solid"/>
          </a:ln>
          <a:effectLst/>
        </p:spPr>
      </p:cxnSp>
      <p:cxnSp>
        <p:nvCxnSpPr>
          <p:cNvPr id="73" name="Straight Connector 72"/>
          <p:cNvCxnSpPr>
            <a:stCxn id="65" idx="1"/>
          </p:cNvCxnSpPr>
          <p:nvPr/>
        </p:nvCxnSpPr>
        <p:spPr>
          <a:xfrm flipH="1">
            <a:off x="1905000" y="2307642"/>
            <a:ext cx="1668928" cy="1417115"/>
          </a:xfrm>
          <a:prstGeom prst="line">
            <a:avLst/>
          </a:prstGeom>
          <a:noFill/>
          <a:ln w="9525" cap="flat" cmpd="sng" algn="ctr">
            <a:solidFill>
              <a:srgbClr val="3F3F3F"/>
            </a:solidFill>
            <a:prstDash val="solid"/>
          </a:ln>
          <a:effectLst/>
        </p:spPr>
      </p:cxnSp>
      <p:cxnSp>
        <p:nvCxnSpPr>
          <p:cNvPr id="74" name="Straight Connector 73"/>
          <p:cNvCxnSpPr>
            <a:stCxn id="65" idx="1"/>
          </p:cNvCxnSpPr>
          <p:nvPr/>
        </p:nvCxnSpPr>
        <p:spPr>
          <a:xfrm flipH="1">
            <a:off x="1905000" y="2307642"/>
            <a:ext cx="1668928" cy="3178758"/>
          </a:xfrm>
          <a:prstGeom prst="line">
            <a:avLst/>
          </a:prstGeom>
          <a:noFill/>
          <a:ln w="9525" cap="flat" cmpd="sng" algn="ctr">
            <a:solidFill>
              <a:srgbClr val="3F3F3F"/>
            </a:solidFill>
            <a:prstDash val="solid"/>
          </a:ln>
          <a:effectLst/>
        </p:spPr>
      </p:cxnSp>
      <p:cxnSp>
        <p:nvCxnSpPr>
          <p:cNvPr id="75" name="Straight Connector 74"/>
          <p:cNvCxnSpPr/>
          <p:nvPr/>
        </p:nvCxnSpPr>
        <p:spPr>
          <a:xfrm flipH="1" flipV="1">
            <a:off x="1905000" y="2220621"/>
            <a:ext cx="1668928" cy="795578"/>
          </a:xfrm>
          <a:prstGeom prst="line">
            <a:avLst/>
          </a:prstGeom>
          <a:noFill/>
          <a:ln w="9525" cap="flat" cmpd="sng" algn="ctr">
            <a:solidFill>
              <a:srgbClr val="3F3F3F"/>
            </a:solidFill>
            <a:prstDash val="solid"/>
          </a:ln>
          <a:effectLst/>
        </p:spPr>
      </p:cxnSp>
      <p:cxnSp>
        <p:nvCxnSpPr>
          <p:cNvPr id="76" name="Straight Connector 75"/>
          <p:cNvCxnSpPr/>
          <p:nvPr/>
        </p:nvCxnSpPr>
        <p:spPr>
          <a:xfrm flipH="1" flipV="1">
            <a:off x="2057400" y="2935605"/>
            <a:ext cx="1516528" cy="80594"/>
          </a:xfrm>
          <a:prstGeom prst="line">
            <a:avLst/>
          </a:prstGeom>
          <a:noFill/>
          <a:ln w="9525" cap="flat" cmpd="sng" algn="ctr">
            <a:solidFill>
              <a:srgbClr val="3F3F3F"/>
            </a:solidFill>
            <a:prstDash val="solid"/>
          </a:ln>
          <a:effectLst/>
        </p:spPr>
      </p:cxnSp>
      <p:cxnSp>
        <p:nvCxnSpPr>
          <p:cNvPr id="77" name="Straight Connector 76"/>
          <p:cNvCxnSpPr/>
          <p:nvPr/>
        </p:nvCxnSpPr>
        <p:spPr>
          <a:xfrm flipH="1">
            <a:off x="1905000" y="3016199"/>
            <a:ext cx="1668928" cy="708558"/>
          </a:xfrm>
          <a:prstGeom prst="line">
            <a:avLst/>
          </a:prstGeom>
          <a:noFill/>
          <a:ln w="9525" cap="flat" cmpd="sng" algn="ctr">
            <a:solidFill>
              <a:srgbClr val="000000"/>
            </a:solidFill>
            <a:prstDash val="solid"/>
          </a:ln>
          <a:effectLst/>
        </p:spPr>
      </p:cxnSp>
      <p:cxnSp>
        <p:nvCxnSpPr>
          <p:cNvPr id="78" name="Straight Connector 77"/>
          <p:cNvCxnSpPr/>
          <p:nvPr/>
        </p:nvCxnSpPr>
        <p:spPr>
          <a:xfrm flipH="1">
            <a:off x="1905000" y="3016199"/>
            <a:ext cx="1668928" cy="1479601"/>
          </a:xfrm>
          <a:prstGeom prst="line">
            <a:avLst/>
          </a:prstGeom>
          <a:noFill/>
          <a:ln w="9525" cap="flat" cmpd="sng" algn="ctr">
            <a:solidFill>
              <a:srgbClr val="000000"/>
            </a:solidFill>
            <a:prstDash val="solid"/>
          </a:ln>
          <a:effectLst/>
        </p:spPr>
      </p:cxnSp>
      <p:cxnSp>
        <p:nvCxnSpPr>
          <p:cNvPr id="79" name="Straight Connector 78"/>
          <p:cNvCxnSpPr/>
          <p:nvPr/>
        </p:nvCxnSpPr>
        <p:spPr>
          <a:xfrm flipH="1" flipV="1">
            <a:off x="1905000" y="3724757"/>
            <a:ext cx="1668928" cy="31242"/>
          </a:xfrm>
          <a:prstGeom prst="line">
            <a:avLst/>
          </a:prstGeom>
          <a:noFill/>
          <a:ln w="9525" cap="flat" cmpd="sng" algn="ctr">
            <a:solidFill>
              <a:srgbClr val="000000"/>
            </a:solidFill>
            <a:prstDash val="solid"/>
          </a:ln>
          <a:effectLst/>
        </p:spPr>
      </p:cxnSp>
      <p:cxnSp>
        <p:nvCxnSpPr>
          <p:cNvPr id="80" name="Straight Connector 79"/>
          <p:cNvCxnSpPr/>
          <p:nvPr/>
        </p:nvCxnSpPr>
        <p:spPr>
          <a:xfrm flipH="1" flipV="1">
            <a:off x="2057400" y="2935605"/>
            <a:ext cx="1516528" cy="820394"/>
          </a:xfrm>
          <a:prstGeom prst="line">
            <a:avLst/>
          </a:prstGeom>
          <a:noFill/>
          <a:ln w="9525" cap="flat" cmpd="sng" algn="ctr">
            <a:solidFill>
              <a:srgbClr val="000000"/>
            </a:solidFill>
            <a:prstDash val="solid"/>
          </a:ln>
          <a:effectLst/>
        </p:spPr>
      </p:cxnSp>
      <p:cxnSp>
        <p:nvCxnSpPr>
          <p:cNvPr id="81" name="Straight Connector 80"/>
          <p:cNvCxnSpPr/>
          <p:nvPr/>
        </p:nvCxnSpPr>
        <p:spPr>
          <a:xfrm flipH="1">
            <a:off x="1905000" y="3755999"/>
            <a:ext cx="1668928" cy="739801"/>
          </a:xfrm>
          <a:prstGeom prst="line">
            <a:avLst/>
          </a:prstGeom>
          <a:noFill/>
          <a:ln w="9525" cap="flat" cmpd="sng" algn="ctr">
            <a:solidFill>
              <a:srgbClr val="000000"/>
            </a:solidFill>
            <a:prstDash val="solid"/>
          </a:ln>
          <a:effectLst/>
        </p:spPr>
      </p:cxnSp>
      <p:cxnSp>
        <p:nvCxnSpPr>
          <p:cNvPr id="82" name="Straight Connector 81"/>
          <p:cNvCxnSpPr/>
          <p:nvPr/>
        </p:nvCxnSpPr>
        <p:spPr>
          <a:xfrm flipH="1" flipV="1">
            <a:off x="2057400" y="2935605"/>
            <a:ext cx="1447800" cy="1395382"/>
          </a:xfrm>
          <a:prstGeom prst="line">
            <a:avLst/>
          </a:prstGeom>
          <a:noFill/>
          <a:ln w="9525" cap="flat" cmpd="sng" algn="ctr">
            <a:solidFill>
              <a:srgbClr val="000000"/>
            </a:solidFill>
            <a:prstDash val="solid"/>
          </a:ln>
          <a:effectLst/>
        </p:spPr>
      </p:cxnSp>
      <p:cxnSp>
        <p:nvCxnSpPr>
          <p:cNvPr id="83" name="Straight Connector 82"/>
          <p:cNvCxnSpPr/>
          <p:nvPr/>
        </p:nvCxnSpPr>
        <p:spPr>
          <a:xfrm flipH="1" flipV="1">
            <a:off x="2057400" y="2975902"/>
            <a:ext cx="1066800" cy="1920877"/>
          </a:xfrm>
          <a:prstGeom prst="line">
            <a:avLst/>
          </a:prstGeom>
          <a:noFill/>
          <a:ln w="9525" cap="flat" cmpd="sng" algn="ctr">
            <a:solidFill>
              <a:srgbClr val="000000"/>
            </a:solidFill>
            <a:prstDash val="solid"/>
          </a:ln>
          <a:effectLst/>
        </p:spPr>
      </p:cxnSp>
      <p:cxnSp>
        <p:nvCxnSpPr>
          <p:cNvPr id="84" name="Straight Connector 83"/>
          <p:cNvCxnSpPr/>
          <p:nvPr/>
        </p:nvCxnSpPr>
        <p:spPr>
          <a:xfrm flipH="1" flipV="1">
            <a:off x="1905000" y="3740378"/>
            <a:ext cx="1219200" cy="1156401"/>
          </a:xfrm>
          <a:prstGeom prst="line">
            <a:avLst/>
          </a:prstGeom>
          <a:noFill/>
          <a:ln w="9525" cap="flat" cmpd="sng" algn="ctr">
            <a:solidFill>
              <a:srgbClr val="000000"/>
            </a:solidFill>
            <a:prstDash val="solid"/>
          </a:ln>
          <a:effectLst/>
        </p:spPr>
      </p:cxnSp>
      <p:cxnSp>
        <p:nvCxnSpPr>
          <p:cNvPr id="85" name="Straight Connector 84"/>
          <p:cNvCxnSpPr/>
          <p:nvPr/>
        </p:nvCxnSpPr>
        <p:spPr>
          <a:xfrm flipH="1" flipV="1">
            <a:off x="1905000" y="4495800"/>
            <a:ext cx="1219200" cy="400980"/>
          </a:xfrm>
          <a:prstGeom prst="line">
            <a:avLst/>
          </a:prstGeom>
          <a:noFill/>
          <a:ln w="9525" cap="flat" cmpd="sng" algn="ctr">
            <a:solidFill>
              <a:srgbClr val="000000"/>
            </a:solidFill>
            <a:prstDash val="solid"/>
          </a:ln>
          <a:effectLst/>
        </p:spPr>
      </p:cxnSp>
      <p:cxnSp>
        <p:nvCxnSpPr>
          <p:cNvPr id="86" name="Straight Connector 85"/>
          <p:cNvCxnSpPr/>
          <p:nvPr/>
        </p:nvCxnSpPr>
        <p:spPr>
          <a:xfrm flipH="1" flipV="1">
            <a:off x="1905000" y="3755999"/>
            <a:ext cx="1219200" cy="1730401"/>
          </a:xfrm>
          <a:prstGeom prst="line">
            <a:avLst/>
          </a:prstGeom>
          <a:noFill/>
          <a:ln w="9525" cap="flat" cmpd="sng" algn="ctr">
            <a:solidFill>
              <a:srgbClr val="000000"/>
            </a:solidFill>
            <a:prstDash val="solid"/>
          </a:ln>
          <a:effectLst/>
        </p:spPr>
      </p:cxnSp>
      <p:cxnSp>
        <p:nvCxnSpPr>
          <p:cNvPr id="87" name="Straight Connector 86"/>
          <p:cNvCxnSpPr/>
          <p:nvPr/>
        </p:nvCxnSpPr>
        <p:spPr>
          <a:xfrm flipH="1" flipV="1">
            <a:off x="1905000" y="3724757"/>
            <a:ext cx="1219200" cy="2562872"/>
          </a:xfrm>
          <a:prstGeom prst="line">
            <a:avLst/>
          </a:prstGeom>
          <a:noFill/>
          <a:ln w="9525" cap="flat" cmpd="sng" algn="ctr">
            <a:solidFill>
              <a:srgbClr val="000000"/>
            </a:solidFill>
            <a:prstDash val="solid"/>
          </a:ln>
          <a:effectLst/>
        </p:spPr>
      </p:cxnSp>
      <p:cxnSp>
        <p:nvCxnSpPr>
          <p:cNvPr id="88" name="Straight Connector 87"/>
          <p:cNvCxnSpPr/>
          <p:nvPr/>
        </p:nvCxnSpPr>
        <p:spPr>
          <a:xfrm flipH="1" flipV="1">
            <a:off x="1905000" y="4495800"/>
            <a:ext cx="1219200" cy="1791829"/>
          </a:xfrm>
          <a:prstGeom prst="line">
            <a:avLst/>
          </a:prstGeom>
          <a:noFill/>
          <a:ln w="9525" cap="flat" cmpd="sng" algn="ctr">
            <a:solidFill>
              <a:srgbClr val="000000"/>
            </a:solidFill>
            <a:prstDash val="solid"/>
          </a:ln>
          <a:effectLst/>
        </p:spPr>
      </p:cxnSp>
      <p:sp>
        <p:nvSpPr>
          <p:cNvPr id="89" name="Rounded Rectangle 88"/>
          <p:cNvSpPr/>
          <p:nvPr/>
        </p:nvSpPr>
        <p:spPr bwMode="auto">
          <a:xfrm>
            <a:off x="6780756" y="3809038"/>
            <a:ext cx="1676400" cy="774413"/>
          </a:xfrm>
          <a:prstGeom prst="roundRect">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p:txBody>
      </p:sp>
      <p:sp>
        <p:nvSpPr>
          <p:cNvPr id="90" name="Rounded Rectangle 89"/>
          <p:cNvSpPr/>
          <p:nvPr/>
        </p:nvSpPr>
        <p:spPr bwMode="auto">
          <a:xfrm>
            <a:off x="6785975" y="1920435"/>
            <a:ext cx="1676400" cy="774413"/>
          </a:xfrm>
          <a:prstGeom prst="roundRec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Simplifier</a:t>
            </a:r>
          </a:p>
        </p:txBody>
      </p:sp>
      <p:sp>
        <p:nvSpPr>
          <p:cNvPr id="91" name="Rounded Rectangle 90"/>
          <p:cNvSpPr/>
          <p:nvPr/>
        </p:nvSpPr>
        <p:spPr bwMode="auto">
          <a:xfrm>
            <a:off x="6780756" y="4782975"/>
            <a:ext cx="1676400" cy="774413"/>
          </a:xfrm>
          <a:prstGeom prst="roundRect">
            <a:avLst/>
          </a:prstGeom>
          <a:gradFill rotWithShape="1">
            <a:gsLst>
              <a:gs pos="0">
                <a:srgbClr val="FFA94B">
                  <a:shade val="15000"/>
                  <a:satMod val="180000"/>
                </a:srgbClr>
              </a:gs>
              <a:gs pos="50000">
                <a:srgbClr val="FFA94B">
                  <a:shade val="45000"/>
                  <a:satMod val="170000"/>
                </a:srgbClr>
              </a:gs>
              <a:gs pos="70000">
                <a:srgbClr val="FFA94B">
                  <a:tint val="99000"/>
                  <a:shade val="65000"/>
                  <a:satMod val="155000"/>
                </a:srgbClr>
              </a:gs>
              <a:gs pos="100000">
                <a:srgbClr val="FFA94B">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A94B">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p:txBody>
      </p:sp>
      <p:sp>
        <p:nvSpPr>
          <p:cNvPr id="92" name="Rounded Rectangle 91"/>
          <p:cNvSpPr/>
          <p:nvPr/>
        </p:nvSpPr>
        <p:spPr bwMode="auto">
          <a:xfrm>
            <a:off x="6785975" y="2858883"/>
            <a:ext cx="1676400" cy="774413"/>
          </a:xfrm>
          <a:prstGeom prst="roundRect">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Cores</a:t>
            </a:r>
          </a:p>
        </p:txBody>
      </p:sp>
      <p:cxnSp>
        <p:nvCxnSpPr>
          <p:cNvPr id="93" name="Straight Connector 92"/>
          <p:cNvCxnSpPr>
            <a:stCxn id="62" idx="3"/>
          </p:cNvCxnSpPr>
          <p:nvPr/>
        </p:nvCxnSpPr>
        <p:spPr>
          <a:xfrm>
            <a:off x="5226675" y="1663988"/>
            <a:ext cx="1402725" cy="643653"/>
          </a:xfrm>
          <a:prstGeom prst="line">
            <a:avLst/>
          </a:prstGeom>
          <a:noFill/>
          <a:ln w="9525" cap="flat" cmpd="sng" algn="ctr">
            <a:solidFill>
              <a:srgbClr val="000000"/>
            </a:solidFill>
            <a:prstDash val="solid"/>
          </a:ln>
          <a:effectLst/>
        </p:spPr>
      </p:cxnSp>
      <p:cxnSp>
        <p:nvCxnSpPr>
          <p:cNvPr id="94" name="Straight Connector 93"/>
          <p:cNvCxnSpPr>
            <a:stCxn id="62" idx="3"/>
          </p:cNvCxnSpPr>
          <p:nvPr/>
        </p:nvCxnSpPr>
        <p:spPr>
          <a:xfrm>
            <a:off x="5226675" y="1663988"/>
            <a:ext cx="1402725" cy="1582101"/>
          </a:xfrm>
          <a:prstGeom prst="line">
            <a:avLst/>
          </a:prstGeom>
          <a:noFill/>
          <a:ln w="9525" cap="flat" cmpd="sng" algn="ctr">
            <a:solidFill>
              <a:srgbClr val="000000"/>
            </a:solidFill>
            <a:prstDash val="solid"/>
          </a:ln>
          <a:effectLst/>
        </p:spPr>
      </p:cxnSp>
      <p:cxnSp>
        <p:nvCxnSpPr>
          <p:cNvPr id="95" name="Straight Connector 94"/>
          <p:cNvCxnSpPr>
            <a:stCxn id="62" idx="3"/>
          </p:cNvCxnSpPr>
          <p:nvPr/>
        </p:nvCxnSpPr>
        <p:spPr>
          <a:xfrm>
            <a:off x="5226675" y="1663988"/>
            <a:ext cx="1554081" cy="2532256"/>
          </a:xfrm>
          <a:prstGeom prst="line">
            <a:avLst/>
          </a:prstGeom>
          <a:noFill/>
          <a:ln w="9525" cap="flat" cmpd="sng" algn="ctr">
            <a:solidFill>
              <a:srgbClr val="000000"/>
            </a:solidFill>
            <a:prstDash val="solid"/>
          </a:ln>
          <a:effectLst/>
        </p:spPr>
      </p:cxnSp>
      <p:cxnSp>
        <p:nvCxnSpPr>
          <p:cNvPr id="96" name="Straight Connector 95"/>
          <p:cNvCxnSpPr>
            <a:stCxn id="65" idx="3"/>
          </p:cNvCxnSpPr>
          <p:nvPr/>
        </p:nvCxnSpPr>
        <p:spPr>
          <a:xfrm flipV="1">
            <a:off x="5263028" y="2307641"/>
            <a:ext cx="1366372" cy="1"/>
          </a:xfrm>
          <a:prstGeom prst="line">
            <a:avLst/>
          </a:prstGeom>
          <a:noFill/>
          <a:ln w="9525" cap="flat" cmpd="sng" algn="ctr">
            <a:solidFill>
              <a:srgbClr val="000000"/>
            </a:solidFill>
            <a:prstDash val="solid"/>
          </a:ln>
          <a:effectLst/>
        </p:spPr>
      </p:cxnSp>
      <p:cxnSp>
        <p:nvCxnSpPr>
          <p:cNvPr id="97" name="Straight Connector 96"/>
          <p:cNvCxnSpPr>
            <a:stCxn id="65" idx="3"/>
            <a:endCxn id="89" idx="1"/>
          </p:cNvCxnSpPr>
          <p:nvPr/>
        </p:nvCxnSpPr>
        <p:spPr>
          <a:xfrm>
            <a:off x="5263028" y="2307642"/>
            <a:ext cx="1517728" cy="1888603"/>
          </a:xfrm>
          <a:prstGeom prst="line">
            <a:avLst/>
          </a:prstGeom>
          <a:noFill/>
          <a:ln w="9525" cap="flat" cmpd="sng" algn="ctr">
            <a:solidFill>
              <a:srgbClr val="000000"/>
            </a:solidFill>
            <a:prstDash val="solid"/>
          </a:ln>
          <a:effectLst/>
        </p:spPr>
      </p:cxnSp>
      <p:cxnSp>
        <p:nvCxnSpPr>
          <p:cNvPr id="98" name="Straight Connector 97"/>
          <p:cNvCxnSpPr/>
          <p:nvPr/>
        </p:nvCxnSpPr>
        <p:spPr>
          <a:xfrm>
            <a:off x="4969425" y="2930116"/>
            <a:ext cx="1811331" cy="1266129"/>
          </a:xfrm>
          <a:prstGeom prst="line">
            <a:avLst/>
          </a:prstGeom>
          <a:noFill/>
          <a:ln w="9525" cap="flat" cmpd="sng" algn="ctr">
            <a:solidFill>
              <a:srgbClr val="000000"/>
            </a:solidFill>
            <a:prstDash val="solid"/>
          </a:ln>
          <a:effectLst/>
        </p:spPr>
      </p:cxnSp>
      <p:cxnSp>
        <p:nvCxnSpPr>
          <p:cNvPr id="99" name="Straight Connector 98"/>
          <p:cNvCxnSpPr/>
          <p:nvPr/>
        </p:nvCxnSpPr>
        <p:spPr>
          <a:xfrm>
            <a:off x="4969425" y="3936340"/>
            <a:ext cx="1811331" cy="259904"/>
          </a:xfrm>
          <a:prstGeom prst="line">
            <a:avLst/>
          </a:prstGeom>
          <a:noFill/>
          <a:ln w="9525" cap="flat" cmpd="sng" algn="ctr">
            <a:solidFill>
              <a:srgbClr val="000000"/>
            </a:solidFill>
            <a:prstDash val="solid"/>
          </a:ln>
          <a:effectLst/>
        </p:spPr>
      </p:cxnSp>
      <p:cxnSp>
        <p:nvCxnSpPr>
          <p:cNvPr id="100" name="Straight Connector 99"/>
          <p:cNvCxnSpPr>
            <a:stCxn id="63" idx="3"/>
            <a:endCxn id="89" idx="1"/>
          </p:cNvCxnSpPr>
          <p:nvPr/>
        </p:nvCxnSpPr>
        <p:spPr>
          <a:xfrm flipV="1">
            <a:off x="4969425" y="4196245"/>
            <a:ext cx="1811331" cy="235768"/>
          </a:xfrm>
          <a:prstGeom prst="line">
            <a:avLst/>
          </a:prstGeom>
          <a:noFill/>
          <a:ln w="9525" cap="flat" cmpd="sng" algn="ctr">
            <a:solidFill>
              <a:srgbClr val="000000"/>
            </a:solidFill>
            <a:prstDash val="solid"/>
          </a:ln>
          <a:effectLst/>
        </p:spPr>
      </p:cxnSp>
      <p:cxnSp>
        <p:nvCxnSpPr>
          <p:cNvPr id="101" name="Straight Connector 100"/>
          <p:cNvCxnSpPr>
            <a:stCxn id="64" idx="3"/>
          </p:cNvCxnSpPr>
          <p:nvPr/>
        </p:nvCxnSpPr>
        <p:spPr>
          <a:xfrm flipV="1">
            <a:off x="5513540" y="4196244"/>
            <a:ext cx="1267216" cy="700535"/>
          </a:xfrm>
          <a:prstGeom prst="line">
            <a:avLst/>
          </a:prstGeom>
          <a:noFill/>
          <a:ln w="9525" cap="flat" cmpd="sng" algn="ctr">
            <a:solidFill>
              <a:srgbClr val="000000"/>
            </a:solidFill>
            <a:prstDash val="solid"/>
          </a:ln>
          <a:effectLst/>
        </p:spPr>
      </p:cxnSp>
      <p:cxnSp>
        <p:nvCxnSpPr>
          <p:cNvPr id="102" name="Straight Connector 101"/>
          <p:cNvCxnSpPr/>
          <p:nvPr/>
        </p:nvCxnSpPr>
        <p:spPr>
          <a:xfrm flipV="1">
            <a:off x="5316669" y="2307642"/>
            <a:ext cx="1312731" cy="3324985"/>
          </a:xfrm>
          <a:prstGeom prst="line">
            <a:avLst/>
          </a:prstGeom>
          <a:noFill/>
          <a:ln w="9525" cap="flat" cmpd="sng" algn="ctr">
            <a:solidFill>
              <a:srgbClr val="000000"/>
            </a:solidFill>
            <a:prstDash val="solid"/>
          </a:ln>
          <a:effectLst/>
        </p:spPr>
      </p:cxnSp>
      <p:cxnSp>
        <p:nvCxnSpPr>
          <p:cNvPr id="103" name="Straight Connector 102"/>
          <p:cNvCxnSpPr/>
          <p:nvPr/>
        </p:nvCxnSpPr>
        <p:spPr>
          <a:xfrm flipV="1">
            <a:off x="5410200" y="4196244"/>
            <a:ext cx="1370556" cy="2091385"/>
          </a:xfrm>
          <a:prstGeom prst="line">
            <a:avLst/>
          </a:prstGeom>
          <a:noFill/>
          <a:ln w="9525" cap="flat" cmpd="sng" algn="ctr">
            <a:solidFill>
              <a:srgbClr val="000000"/>
            </a:solidFill>
            <a:prstDash val="solid"/>
          </a:ln>
          <a:effectLst/>
        </p:spPr>
      </p:cxnSp>
      <p:sp>
        <p:nvSpPr>
          <p:cNvPr id="104" name="TextBox 103"/>
          <p:cNvSpPr txBox="1"/>
          <p:nvPr/>
        </p:nvSpPr>
        <p:spPr>
          <a:xfrm>
            <a:off x="8019974" y="5579743"/>
            <a:ext cx="112402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9047B9">
                    <a:lumMod val="50000"/>
                  </a:srgbClr>
                </a:solidFill>
                <a:effectLst/>
                <a:uLnTx/>
                <a:uFillTx/>
              </a:rPr>
              <a:t>Isabelle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9047B9">
                    <a:lumMod val="50000"/>
                  </a:srgbClr>
                </a:solidFill>
                <a:effectLst/>
                <a:uLnTx/>
                <a:uFillTx/>
              </a:rPr>
              <a:t>HOL4</a:t>
            </a:r>
          </a:p>
        </p:txBody>
      </p:sp>
      <p:cxnSp>
        <p:nvCxnSpPr>
          <p:cNvPr id="105" name="Elbow Connector 104"/>
          <p:cNvCxnSpPr>
            <a:endCxn id="104" idx="1"/>
          </p:cNvCxnSpPr>
          <p:nvPr/>
        </p:nvCxnSpPr>
        <p:spPr>
          <a:xfrm>
            <a:off x="7086602" y="5557390"/>
            <a:ext cx="933372" cy="376296"/>
          </a:xfrm>
          <a:prstGeom prst="bentConnector3">
            <a:avLst>
              <a:gd name="adj1" fmla="val 50000"/>
            </a:avLst>
          </a:prstGeom>
          <a:noFill/>
          <a:ln w="9525" cap="flat" cmpd="sng" algn="ctr">
            <a:solidFill>
              <a:srgbClr val="000000"/>
            </a:solidFill>
            <a:prstDash val="solid"/>
            <a:tailEnd type="arrow"/>
          </a:ln>
          <a:effectLst/>
        </p:spPr>
      </p:cxnSp>
      <p:sp>
        <p:nvSpPr>
          <p:cNvPr id="106" name="TextBox 105"/>
          <p:cNvSpPr txBox="1"/>
          <p:nvPr/>
        </p:nvSpPr>
        <p:spPr>
          <a:xfrm>
            <a:off x="7390029" y="1447800"/>
            <a:ext cx="55656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API</a:t>
            </a:r>
          </a:p>
        </p:txBody>
      </p:sp>
      <p:sp>
        <p:nvSpPr>
          <p:cNvPr id="107" name="TextBox 106"/>
          <p:cNvSpPr txBox="1"/>
          <p:nvPr/>
        </p:nvSpPr>
        <p:spPr>
          <a:xfrm>
            <a:off x="914400" y="1294656"/>
            <a:ext cx="9028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rPr>
              <a:t>Engine</a:t>
            </a:r>
          </a:p>
        </p:txBody>
      </p:sp>
      <p:pic>
        <p:nvPicPr>
          <p:cNvPr id="108" name="Picture 107"/>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84141" y="173767"/>
            <a:ext cx="946029" cy="58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3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lstStyle/>
          <a:p>
            <a:r>
              <a:rPr lang="en-US" dirty="0" smtClean="0"/>
              <a:t>: Little Engines of Proof</a:t>
            </a:r>
            <a:endParaRPr lang="en-US" dirty="0"/>
          </a:p>
        </p:txBody>
      </p:sp>
      <p:graphicFrame>
        <p:nvGraphicFramePr>
          <p:cNvPr id="4" name="Content Placeholder 3"/>
          <p:cNvGraphicFramePr>
            <a:graphicFrameLocks noGrp="1"/>
          </p:cNvGraphicFramePr>
          <p:nvPr>
            <p:ph idx="4294967295"/>
            <p:extLst/>
          </p:nvPr>
        </p:nvGraphicFramePr>
        <p:xfrm>
          <a:off x="914400" y="1371600"/>
          <a:ext cx="6553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nvPr>
        </p:nvGraphicFramePr>
        <p:xfrm>
          <a:off x="2743200" y="685801"/>
          <a:ext cx="6553200" cy="3581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nvPr>
        </p:nvGraphicFramePr>
        <p:xfrm>
          <a:off x="-1066800" y="1905000"/>
          <a:ext cx="6553200" cy="358139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9" name="Group 8"/>
          <p:cNvGrpSpPr/>
          <p:nvPr/>
        </p:nvGrpSpPr>
        <p:grpSpPr>
          <a:xfrm>
            <a:off x="3473163" y="2496774"/>
            <a:ext cx="4953386" cy="3797729"/>
            <a:chOff x="3473163" y="2496774"/>
            <a:chExt cx="4953386" cy="3797729"/>
          </a:xfrm>
          <a:scene3d>
            <a:camera prst="perspectiveRelaxed">
              <a:rot lat="19149996" lon="20104178" rev="1577324"/>
            </a:camera>
            <a:lightRig rig="soft" dir="t"/>
            <a:backdrop>
              <a:anchor x="0" y="0" z="-210000"/>
              <a:norm dx="0" dy="0" dz="914400"/>
              <a:up dx="0" dy="914400" dz="0"/>
            </a:backdrop>
          </a:scene3d>
        </p:grpSpPr>
        <p:sp>
          <p:nvSpPr>
            <p:cNvPr id="10" name="Freeform 9"/>
            <p:cNvSpPr/>
            <p:nvPr/>
          </p:nvSpPr>
          <p:spPr>
            <a:xfrm>
              <a:off x="5299324" y="4237307"/>
              <a:ext cx="2222504" cy="1858692"/>
            </a:xfrm>
            <a:custGeom>
              <a:avLst/>
              <a:gdLst>
                <a:gd name="connsiteX0" fmla="*/ 1596625 w 2222504"/>
                <a:gd name="connsiteY0" fmla="*/ 296347 h 1858692"/>
                <a:gd name="connsiteX1" fmla="*/ 1727695 w 2222504"/>
                <a:gd name="connsiteY1" fmla="*/ 160547 h 1858692"/>
                <a:gd name="connsiteX2" fmla="*/ 1879601 w 2222504"/>
                <a:gd name="connsiteY2" fmla="*/ 262954 h 1858692"/>
                <a:gd name="connsiteX3" fmla="*/ 1802873 w 2222504"/>
                <a:gd name="connsiteY3" fmla="*/ 435390 h 1858692"/>
                <a:gd name="connsiteX4" fmla="*/ 1989506 w 2222504"/>
                <a:gd name="connsiteY4" fmla="*/ 695103 h 1858692"/>
                <a:gd name="connsiteX5" fmla="*/ 2178078 w 2222504"/>
                <a:gd name="connsiteY5" fmla="*/ 687266 h 1858692"/>
                <a:gd name="connsiteX6" fmla="*/ 2210782 w 2222504"/>
                <a:gd name="connsiteY6" fmla="*/ 836278 h 1858692"/>
                <a:gd name="connsiteX7" fmla="*/ 2036258 w 2222504"/>
                <a:gd name="connsiteY7" fmla="*/ 908129 h 1858692"/>
                <a:gd name="connsiteX8" fmla="*/ 1971441 w 2222504"/>
                <a:gd name="connsiteY8" fmla="*/ 1203464 h 1858692"/>
                <a:gd name="connsiteX9" fmla="*/ 2103257 w 2222504"/>
                <a:gd name="connsiteY9" fmla="*/ 1338541 h 1858692"/>
                <a:gd name="connsiteX10" fmla="*/ 2006884 w 2222504"/>
                <a:gd name="connsiteY10" fmla="*/ 1472651 h 1858692"/>
                <a:gd name="connsiteX11" fmla="*/ 1836823 w 2222504"/>
                <a:gd name="connsiteY11" fmla="*/ 1390796 h 1858692"/>
                <a:gd name="connsiteX12" fmla="*/ 1550885 w 2222504"/>
                <a:gd name="connsiteY12" fmla="*/ 1583562 h 1858692"/>
                <a:gd name="connsiteX13" fmla="*/ 1571601 w 2222504"/>
                <a:gd name="connsiteY13" fmla="*/ 1771157 h 1858692"/>
                <a:gd name="connsiteX14" fmla="*/ 1381504 w 2222504"/>
                <a:gd name="connsiteY14" fmla="*/ 1826746 h 1858692"/>
                <a:gd name="connsiteX15" fmla="*/ 1297885 w 2222504"/>
                <a:gd name="connsiteY15" fmla="*/ 1657545 h 1858692"/>
                <a:gd name="connsiteX16" fmla="*/ 924620 w 2222504"/>
                <a:gd name="connsiteY16" fmla="*/ 1657545 h 1858692"/>
                <a:gd name="connsiteX17" fmla="*/ 841000 w 2222504"/>
                <a:gd name="connsiteY17" fmla="*/ 1826746 h 1858692"/>
                <a:gd name="connsiteX18" fmla="*/ 650903 w 2222504"/>
                <a:gd name="connsiteY18" fmla="*/ 1771157 h 1858692"/>
                <a:gd name="connsiteX19" fmla="*/ 671619 w 2222504"/>
                <a:gd name="connsiteY19" fmla="*/ 1583562 h 1858692"/>
                <a:gd name="connsiteX20" fmla="*/ 385681 w 2222504"/>
                <a:gd name="connsiteY20" fmla="*/ 1390796 h 1858692"/>
                <a:gd name="connsiteX21" fmla="*/ 215620 w 2222504"/>
                <a:gd name="connsiteY21" fmla="*/ 1472651 h 1858692"/>
                <a:gd name="connsiteX22" fmla="*/ 119247 w 2222504"/>
                <a:gd name="connsiteY22" fmla="*/ 1338541 h 1858692"/>
                <a:gd name="connsiteX23" fmla="*/ 251063 w 2222504"/>
                <a:gd name="connsiteY23" fmla="*/ 1203464 h 1858692"/>
                <a:gd name="connsiteX24" fmla="*/ 186246 w 2222504"/>
                <a:gd name="connsiteY24" fmla="*/ 908129 h 1858692"/>
                <a:gd name="connsiteX25" fmla="*/ 11722 w 2222504"/>
                <a:gd name="connsiteY25" fmla="*/ 836278 h 1858692"/>
                <a:gd name="connsiteX26" fmla="*/ 44426 w 2222504"/>
                <a:gd name="connsiteY26" fmla="*/ 687266 h 1858692"/>
                <a:gd name="connsiteX27" fmla="*/ 232999 w 2222504"/>
                <a:gd name="connsiteY27" fmla="*/ 695103 h 1858692"/>
                <a:gd name="connsiteX28" fmla="*/ 419632 w 2222504"/>
                <a:gd name="connsiteY28" fmla="*/ 435390 h 1858692"/>
                <a:gd name="connsiteX29" fmla="*/ 342903 w 2222504"/>
                <a:gd name="connsiteY29" fmla="*/ 262954 h 1858692"/>
                <a:gd name="connsiteX30" fmla="*/ 494809 w 2222504"/>
                <a:gd name="connsiteY30" fmla="*/ 160547 h 1858692"/>
                <a:gd name="connsiteX31" fmla="*/ 625879 w 2222504"/>
                <a:gd name="connsiteY31" fmla="*/ 296347 h 1858692"/>
                <a:gd name="connsiteX32" fmla="*/ 976634 w 2222504"/>
                <a:gd name="connsiteY32" fmla="*/ 193778 h 1858692"/>
                <a:gd name="connsiteX33" fmla="*/ 1009402 w 2222504"/>
                <a:gd name="connsiteY33" fmla="*/ 7909 h 1858692"/>
                <a:gd name="connsiteX34" fmla="*/ 1213102 w 2222504"/>
                <a:gd name="connsiteY34" fmla="*/ 7909 h 1858692"/>
                <a:gd name="connsiteX35" fmla="*/ 1245871 w 2222504"/>
                <a:gd name="connsiteY35" fmla="*/ 193778 h 1858692"/>
                <a:gd name="connsiteX36" fmla="*/ 1596626 w 2222504"/>
                <a:gd name="connsiteY36" fmla="*/ 296347 h 1858692"/>
                <a:gd name="connsiteX37" fmla="*/ 1596625 w 2222504"/>
                <a:gd name="connsiteY37" fmla="*/ 296347 h 185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22504" h="1858692">
                  <a:moveTo>
                    <a:pt x="1596625" y="296347"/>
                  </a:moveTo>
                  <a:lnTo>
                    <a:pt x="1727695" y="160547"/>
                  </a:lnTo>
                  <a:lnTo>
                    <a:pt x="1879601" y="262954"/>
                  </a:lnTo>
                  <a:lnTo>
                    <a:pt x="1802873" y="435390"/>
                  </a:lnTo>
                  <a:cubicBezTo>
                    <a:pt x="1886395" y="510877"/>
                    <a:pt x="1949898" y="599246"/>
                    <a:pt x="1989506" y="695103"/>
                  </a:cubicBezTo>
                  <a:lnTo>
                    <a:pt x="2178078" y="687266"/>
                  </a:lnTo>
                  <a:lnTo>
                    <a:pt x="2210782" y="836278"/>
                  </a:lnTo>
                  <a:lnTo>
                    <a:pt x="2036258" y="908129"/>
                  </a:lnTo>
                  <a:cubicBezTo>
                    <a:pt x="2039846" y="1009089"/>
                    <a:pt x="2017791" y="1109578"/>
                    <a:pt x="1971441" y="1203464"/>
                  </a:cubicBezTo>
                  <a:lnTo>
                    <a:pt x="2103257" y="1338541"/>
                  </a:lnTo>
                  <a:lnTo>
                    <a:pt x="2006884" y="1472651"/>
                  </a:lnTo>
                  <a:lnTo>
                    <a:pt x="1836823" y="1390796"/>
                  </a:lnTo>
                  <a:cubicBezTo>
                    <a:pt x="1758797" y="1469989"/>
                    <a:pt x="1661506" y="1535578"/>
                    <a:pt x="1550885" y="1583562"/>
                  </a:cubicBezTo>
                  <a:lnTo>
                    <a:pt x="1571601" y="1771157"/>
                  </a:lnTo>
                  <a:lnTo>
                    <a:pt x="1381504" y="1826746"/>
                  </a:lnTo>
                  <a:lnTo>
                    <a:pt x="1297885" y="1657545"/>
                  </a:lnTo>
                  <a:cubicBezTo>
                    <a:pt x="1174755" y="1677915"/>
                    <a:pt x="1047750" y="1677915"/>
                    <a:pt x="924620" y="1657545"/>
                  </a:cubicBezTo>
                  <a:lnTo>
                    <a:pt x="841000" y="1826746"/>
                  </a:lnTo>
                  <a:lnTo>
                    <a:pt x="650903" y="1771157"/>
                  </a:lnTo>
                  <a:lnTo>
                    <a:pt x="671619" y="1583562"/>
                  </a:lnTo>
                  <a:cubicBezTo>
                    <a:pt x="560999" y="1535578"/>
                    <a:pt x="463707" y="1469989"/>
                    <a:pt x="385681" y="1390796"/>
                  </a:cubicBezTo>
                  <a:lnTo>
                    <a:pt x="215620" y="1472651"/>
                  </a:lnTo>
                  <a:lnTo>
                    <a:pt x="119247" y="1338541"/>
                  </a:lnTo>
                  <a:lnTo>
                    <a:pt x="251063" y="1203464"/>
                  </a:lnTo>
                  <a:cubicBezTo>
                    <a:pt x="204713" y="1109578"/>
                    <a:pt x="182659" y="1009089"/>
                    <a:pt x="186246" y="908129"/>
                  </a:cubicBezTo>
                  <a:lnTo>
                    <a:pt x="11722" y="836278"/>
                  </a:lnTo>
                  <a:lnTo>
                    <a:pt x="44426" y="687266"/>
                  </a:lnTo>
                  <a:lnTo>
                    <a:pt x="232999" y="695103"/>
                  </a:lnTo>
                  <a:cubicBezTo>
                    <a:pt x="272607" y="599246"/>
                    <a:pt x="336109" y="510877"/>
                    <a:pt x="419632" y="435390"/>
                  </a:cubicBezTo>
                  <a:lnTo>
                    <a:pt x="342903" y="262954"/>
                  </a:lnTo>
                  <a:lnTo>
                    <a:pt x="494809" y="160547"/>
                  </a:lnTo>
                  <a:lnTo>
                    <a:pt x="625879" y="296347"/>
                  </a:lnTo>
                  <a:cubicBezTo>
                    <a:pt x="732912" y="243371"/>
                    <a:pt x="852258" y="208471"/>
                    <a:pt x="976634" y="193778"/>
                  </a:cubicBezTo>
                  <a:lnTo>
                    <a:pt x="1009402" y="7909"/>
                  </a:lnTo>
                  <a:lnTo>
                    <a:pt x="1213102" y="7909"/>
                  </a:lnTo>
                  <a:lnTo>
                    <a:pt x="1245871" y="193778"/>
                  </a:lnTo>
                  <a:cubicBezTo>
                    <a:pt x="1370247" y="208471"/>
                    <a:pt x="1489593" y="243370"/>
                    <a:pt x="1596626" y="296347"/>
                  </a:cubicBezTo>
                  <a:lnTo>
                    <a:pt x="1596625" y="296347"/>
                  </a:lnTo>
                  <a:close/>
                </a:path>
              </a:pathLst>
            </a:custGeom>
            <a:sp3d extrusionH="152250" prstMaterial="matte">
              <a:bevelT w="165100" prst="coolSlant"/>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45031" tIns="460790" rIns="445031" bIns="493296" numCol="1" spcCol="1270" anchor="ctr" anchorCtr="0">
              <a:noAutofit/>
              <a:sp3d extrusionH="28000" prstMaterial="matte"/>
            </a:bodyPr>
            <a:lstStyle/>
            <a:p>
              <a:pPr lvl="0" algn="ctr" defTabSz="889000">
                <a:lnSpc>
                  <a:spcPct val="90000"/>
                </a:lnSpc>
                <a:spcBef>
                  <a:spcPct val="0"/>
                </a:spcBef>
                <a:spcAft>
                  <a:spcPct val="35000"/>
                </a:spcAft>
              </a:pPr>
              <a:r>
                <a:rPr lang="en-US" sz="2000" kern="1200" dirty="0" smtClean="0"/>
                <a:t>User-Theories</a:t>
              </a:r>
              <a:endParaRPr lang="en-US" sz="2000" kern="1200" dirty="0"/>
            </a:p>
          </p:txBody>
        </p:sp>
        <p:sp>
          <p:nvSpPr>
            <p:cNvPr id="11" name="Freeform 10"/>
            <p:cNvSpPr/>
            <p:nvPr/>
          </p:nvSpPr>
          <p:spPr>
            <a:xfrm>
              <a:off x="3667723" y="4252729"/>
              <a:ext cx="1828800" cy="1828800"/>
            </a:xfrm>
            <a:custGeom>
              <a:avLst/>
              <a:gdLst>
                <a:gd name="connsiteX0" fmla="*/ 1368394 w 1828800"/>
                <a:gd name="connsiteY0" fmla="*/ 463189 h 1828800"/>
                <a:gd name="connsiteX1" fmla="*/ 1638204 w 1828800"/>
                <a:gd name="connsiteY1" fmla="*/ 381873 h 1828800"/>
                <a:gd name="connsiteX2" fmla="*/ 1737484 w 1828800"/>
                <a:gd name="connsiteY2" fmla="*/ 553831 h 1828800"/>
                <a:gd name="connsiteX3" fmla="*/ 1532158 w 1828800"/>
                <a:gd name="connsiteY3" fmla="*/ 746835 h 1828800"/>
                <a:gd name="connsiteX4" fmla="*/ 1532158 w 1828800"/>
                <a:gd name="connsiteY4" fmla="*/ 1081964 h 1828800"/>
                <a:gd name="connsiteX5" fmla="*/ 1737484 w 1828800"/>
                <a:gd name="connsiteY5" fmla="*/ 1274969 h 1828800"/>
                <a:gd name="connsiteX6" fmla="*/ 1638204 w 1828800"/>
                <a:gd name="connsiteY6" fmla="*/ 1446927 h 1828800"/>
                <a:gd name="connsiteX7" fmla="*/ 1368394 w 1828800"/>
                <a:gd name="connsiteY7" fmla="*/ 1365611 h 1828800"/>
                <a:gd name="connsiteX8" fmla="*/ 1078163 w 1828800"/>
                <a:gd name="connsiteY8" fmla="*/ 1533176 h 1828800"/>
                <a:gd name="connsiteX9" fmla="*/ 1013680 w 1828800"/>
                <a:gd name="connsiteY9" fmla="*/ 1807496 h 1828800"/>
                <a:gd name="connsiteX10" fmla="*/ 815120 w 1828800"/>
                <a:gd name="connsiteY10" fmla="*/ 1807496 h 1828800"/>
                <a:gd name="connsiteX11" fmla="*/ 750636 w 1828800"/>
                <a:gd name="connsiteY11" fmla="*/ 1533176 h 1828800"/>
                <a:gd name="connsiteX12" fmla="*/ 460405 w 1828800"/>
                <a:gd name="connsiteY12" fmla="*/ 1365611 h 1828800"/>
                <a:gd name="connsiteX13" fmla="*/ 190596 w 1828800"/>
                <a:gd name="connsiteY13" fmla="*/ 1446927 h 1828800"/>
                <a:gd name="connsiteX14" fmla="*/ 91316 w 1828800"/>
                <a:gd name="connsiteY14" fmla="*/ 1274969 h 1828800"/>
                <a:gd name="connsiteX15" fmla="*/ 296642 w 1828800"/>
                <a:gd name="connsiteY15" fmla="*/ 1081965 h 1828800"/>
                <a:gd name="connsiteX16" fmla="*/ 296642 w 1828800"/>
                <a:gd name="connsiteY16" fmla="*/ 746836 h 1828800"/>
                <a:gd name="connsiteX17" fmla="*/ 91316 w 1828800"/>
                <a:gd name="connsiteY17" fmla="*/ 553831 h 1828800"/>
                <a:gd name="connsiteX18" fmla="*/ 190596 w 1828800"/>
                <a:gd name="connsiteY18" fmla="*/ 381873 h 1828800"/>
                <a:gd name="connsiteX19" fmla="*/ 460406 w 1828800"/>
                <a:gd name="connsiteY19" fmla="*/ 463189 h 1828800"/>
                <a:gd name="connsiteX20" fmla="*/ 750637 w 1828800"/>
                <a:gd name="connsiteY20" fmla="*/ 295624 h 1828800"/>
                <a:gd name="connsiteX21" fmla="*/ 815120 w 1828800"/>
                <a:gd name="connsiteY21" fmla="*/ 21304 h 1828800"/>
                <a:gd name="connsiteX22" fmla="*/ 1013680 w 1828800"/>
                <a:gd name="connsiteY22" fmla="*/ 21304 h 1828800"/>
                <a:gd name="connsiteX23" fmla="*/ 1078164 w 1828800"/>
                <a:gd name="connsiteY23" fmla="*/ 295624 h 1828800"/>
                <a:gd name="connsiteX24" fmla="*/ 1368395 w 1828800"/>
                <a:gd name="connsiteY24" fmla="*/ 463189 h 1828800"/>
                <a:gd name="connsiteX25" fmla="*/ 1368394 w 1828800"/>
                <a:gd name="connsiteY25" fmla="*/ 463189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8800" h="1828800">
                  <a:moveTo>
                    <a:pt x="1368394" y="463189"/>
                  </a:moveTo>
                  <a:lnTo>
                    <a:pt x="1638204" y="381873"/>
                  </a:lnTo>
                  <a:lnTo>
                    <a:pt x="1737484" y="553831"/>
                  </a:lnTo>
                  <a:lnTo>
                    <a:pt x="1532158" y="746835"/>
                  </a:lnTo>
                  <a:cubicBezTo>
                    <a:pt x="1561921" y="856562"/>
                    <a:pt x="1561921" y="972237"/>
                    <a:pt x="1532158" y="1081964"/>
                  </a:cubicBezTo>
                  <a:lnTo>
                    <a:pt x="1737484" y="1274969"/>
                  </a:lnTo>
                  <a:lnTo>
                    <a:pt x="1638204" y="1446927"/>
                  </a:lnTo>
                  <a:lnTo>
                    <a:pt x="1368394" y="1365611"/>
                  </a:lnTo>
                  <a:cubicBezTo>
                    <a:pt x="1288249" y="1446250"/>
                    <a:pt x="1188072" y="1504088"/>
                    <a:pt x="1078163" y="1533176"/>
                  </a:cubicBezTo>
                  <a:lnTo>
                    <a:pt x="1013680" y="1807496"/>
                  </a:lnTo>
                  <a:lnTo>
                    <a:pt x="815120" y="1807496"/>
                  </a:lnTo>
                  <a:lnTo>
                    <a:pt x="750636" y="1533176"/>
                  </a:lnTo>
                  <a:cubicBezTo>
                    <a:pt x="640728" y="1504088"/>
                    <a:pt x="540550" y="1446251"/>
                    <a:pt x="460405" y="1365611"/>
                  </a:cubicBezTo>
                  <a:lnTo>
                    <a:pt x="190596" y="1446927"/>
                  </a:lnTo>
                  <a:lnTo>
                    <a:pt x="91316" y="1274969"/>
                  </a:lnTo>
                  <a:lnTo>
                    <a:pt x="296642" y="1081965"/>
                  </a:lnTo>
                  <a:cubicBezTo>
                    <a:pt x="266879" y="972238"/>
                    <a:pt x="266879" y="856563"/>
                    <a:pt x="296642" y="746836"/>
                  </a:cubicBezTo>
                  <a:lnTo>
                    <a:pt x="91316" y="553831"/>
                  </a:lnTo>
                  <a:lnTo>
                    <a:pt x="190596" y="381873"/>
                  </a:lnTo>
                  <a:lnTo>
                    <a:pt x="460406" y="463189"/>
                  </a:lnTo>
                  <a:cubicBezTo>
                    <a:pt x="540551" y="382550"/>
                    <a:pt x="640728" y="324712"/>
                    <a:pt x="750637" y="295624"/>
                  </a:cubicBezTo>
                  <a:lnTo>
                    <a:pt x="815120" y="21304"/>
                  </a:lnTo>
                  <a:lnTo>
                    <a:pt x="1013680" y="21304"/>
                  </a:lnTo>
                  <a:lnTo>
                    <a:pt x="1078164" y="295624"/>
                  </a:lnTo>
                  <a:cubicBezTo>
                    <a:pt x="1188072" y="324712"/>
                    <a:pt x="1288250" y="382549"/>
                    <a:pt x="1368395" y="463189"/>
                  </a:cubicBezTo>
                  <a:lnTo>
                    <a:pt x="1368394" y="463189"/>
                  </a:lnTo>
                  <a:close/>
                </a:path>
              </a:pathLst>
            </a:custGeom>
            <a:sp3d extrusionH="152250" prstMaterial="matte">
              <a:bevelT w="165100" prst="coolSlant"/>
            </a:sp3d>
          </p:spPr>
          <p:style>
            <a:lnRef idx="0">
              <a:schemeClr val="lt1">
                <a:hueOff val="0"/>
                <a:satOff val="0"/>
                <a:lumOff val="0"/>
                <a:alphaOff val="0"/>
              </a:schemeClr>
            </a:lnRef>
            <a:fillRef idx="1">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490886" tIns="493669" rIns="490886" bIns="493669"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MBQI</a:t>
              </a:r>
              <a:endParaRPr lang="en-US" sz="2400" kern="1200" dirty="0"/>
            </a:p>
          </p:txBody>
        </p:sp>
        <p:sp>
          <p:nvSpPr>
            <p:cNvPr id="12" name="Freeform 11"/>
            <p:cNvSpPr/>
            <p:nvPr/>
          </p:nvSpPr>
          <p:spPr>
            <a:xfrm>
              <a:off x="6090313" y="2988124"/>
              <a:ext cx="2194561" cy="2194561"/>
            </a:xfrm>
            <a:custGeom>
              <a:avLst/>
              <a:gdLst>
                <a:gd name="connsiteX0" fmla="*/ 1340747 w 1791851"/>
                <a:gd name="connsiteY0" fmla="*/ 453830 h 1791851"/>
                <a:gd name="connsiteX1" fmla="*/ 1605106 w 1791851"/>
                <a:gd name="connsiteY1" fmla="*/ 374158 h 1791851"/>
                <a:gd name="connsiteX2" fmla="*/ 1702380 w 1791851"/>
                <a:gd name="connsiteY2" fmla="*/ 542641 h 1791851"/>
                <a:gd name="connsiteX3" fmla="*/ 1501202 w 1791851"/>
                <a:gd name="connsiteY3" fmla="*/ 731746 h 1791851"/>
                <a:gd name="connsiteX4" fmla="*/ 1501202 w 1791851"/>
                <a:gd name="connsiteY4" fmla="*/ 1060105 h 1791851"/>
                <a:gd name="connsiteX5" fmla="*/ 1702380 w 1791851"/>
                <a:gd name="connsiteY5" fmla="*/ 1249210 h 1791851"/>
                <a:gd name="connsiteX6" fmla="*/ 1605106 w 1791851"/>
                <a:gd name="connsiteY6" fmla="*/ 1417693 h 1791851"/>
                <a:gd name="connsiteX7" fmla="*/ 1340747 w 1791851"/>
                <a:gd name="connsiteY7" fmla="*/ 1338021 h 1791851"/>
                <a:gd name="connsiteX8" fmla="*/ 1056380 w 1791851"/>
                <a:gd name="connsiteY8" fmla="*/ 1502200 h 1791851"/>
                <a:gd name="connsiteX9" fmla="*/ 993200 w 1791851"/>
                <a:gd name="connsiteY9" fmla="*/ 1770978 h 1791851"/>
                <a:gd name="connsiteX10" fmla="*/ 798651 w 1791851"/>
                <a:gd name="connsiteY10" fmla="*/ 1770978 h 1791851"/>
                <a:gd name="connsiteX11" fmla="*/ 735471 w 1791851"/>
                <a:gd name="connsiteY11" fmla="*/ 1502200 h 1791851"/>
                <a:gd name="connsiteX12" fmla="*/ 451104 w 1791851"/>
                <a:gd name="connsiteY12" fmla="*/ 1338021 h 1791851"/>
                <a:gd name="connsiteX13" fmla="*/ 186745 w 1791851"/>
                <a:gd name="connsiteY13" fmla="*/ 1417693 h 1791851"/>
                <a:gd name="connsiteX14" fmla="*/ 89471 w 1791851"/>
                <a:gd name="connsiteY14" fmla="*/ 1249210 h 1791851"/>
                <a:gd name="connsiteX15" fmla="*/ 290649 w 1791851"/>
                <a:gd name="connsiteY15" fmla="*/ 1060105 h 1791851"/>
                <a:gd name="connsiteX16" fmla="*/ 290649 w 1791851"/>
                <a:gd name="connsiteY16" fmla="*/ 731746 h 1791851"/>
                <a:gd name="connsiteX17" fmla="*/ 89471 w 1791851"/>
                <a:gd name="connsiteY17" fmla="*/ 542641 h 1791851"/>
                <a:gd name="connsiteX18" fmla="*/ 186745 w 1791851"/>
                <a:gd name="connsiteY18" fmla="*/ 374158 h 1791851"/>
                <a:gd name="connsiteX19" fmla="*/ 451104 w 1791851"/>
                <a:gd name="connsiteY19" fmla="*/ 453830 h 1791851"/>
                <a:gd name="connsiteX20" fmla="*/ 735471 w 1791851"/>
                <a:gd name="connsiteY20" fmla="*/ 289651 h 1791851"/>
                <a:gd name="connsiteX21" fmla="*/ 798651 w 1791851"/>
                <a:gd name="connsiteY21" fmla="*/ 20873 h 1791851"/>
                <a:gd name="connsiteX22" fmla="*/ 993200 w 1791851"/>
                <a:gd name="connsiteY22" fmla="*/ 20873 h 1791851"/>
                <a:gd name="connsiteX23" fmla="*/ 1056380 w 1791851"/>
                <a:gd name="connsiteY23" fmla="*/ 289651 h 1791851"/>
                <a:gd name="connsiteX24" fmla="*/ 1340747 w 1791851"/>
                <a:gd name="connsiteY24" fmla="*/ 453830 h 179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1851" h="1791851">
                  <a:moveTo>
                    <a:pt x="1153319" y="453254"/>
                  </a:moveTo>
                  <a:lnTo>
                    <a:pt x="1344976" y="334553"/>
                  </a:lnTo>
                  <a:lnTo>
                    <a:pt x="1457298" y="446875"/>
                  </a:lnTo>
                  <a:lnTo>
                    <a:pt x="1338597" y="638531"/>
                  </a:lnTo>
                  <a:cubicBezTo>
                    <a:pt x="1384316" y="717159"/>
                    <a:pt x="1408267" y="806546"/>
                    <a:pt x="1407987" y="897500"/>
                  </a:cubicBezTo>
                  <a:lnTo>
                    <a:pt x="1606614" y="1004128"/>
                  </a:lnTo>
                  <a:lnTo>
                    <a:pt x="1565501" y="1157563"/>
                  </a:lnTo>
                  <a:lnTo>
                    <a:pt x="1340171" y="1150593"/>
                  </a:lnTo>
                  <a:cubicBezTo>
                    <a:pt x="1294936" y="1229501"/>
                    <a:pt x="1229501" y="1294937"/>
                    <a:pt x="1150593" y="1340171"/>
                  </a:cubicBezTo>
                  <a:lnTo>
                    <a:pt x="1157564" y="1565501"/>
                  </a:lnTo>
                  <a:lnTo>
                    <a:pt x="1004128" y="1606614"/>
                  </a:lnTo>
                  <a:lnTo>
                    <a:pt x="897500" y="1407987"/>
                  </a:lnTo>
                  <a:cubicBezTo>
                    <a:pt x="806546" y="1408267"/>
                    <a:pt x="717160" y="1384316"/>
                    <a:pt x="638532" y="1338597"/>
                  </a:cubicBezTo>
                  <a:lnTo>
                    <a:pt x="446875" y="1457298"/>
                  </a:lnTo>
                  <a:lnTo>
                    <a:pt x="334553" y="1344976"/>
                  </a:lnTo>
                  <a:lnTo>
                    <a:pt x="453254" y="1153320"/>
                  </a:lnTo>
                  <a:cubicBezTo>
                    <a:pt x="407535" y="1074692"/>
                    <a:pt x="383584" y="985305"/>
                    <a:pt x="383864" y="894351"/>
                  </a:cubicBezTo>
                  <a:lnTo>
                    <a:pt x="185237" y="787723"/>
                  </a:lnTo>
                  <a:lnTo>
                    <a:pt x="226350" y="634288"/>
                  </a:lnTo>
                  <a:lnTo>
                    <a:pt x="451680" y="641258"/>
                  </a:lnTo>
                  <a:cubicBezTo>
                    <a:pt x="496915" y="562350"/>
                    <a:pt x="562350" y="496914"/>
                    <a:pt x="641258" y="451680"/>
                  </a:cubicBezTo>
                  <a:lnTo>
                    <a:pt x="634287" y="226350"/>
                  </a:lnTo>
                  <a:lnTo>
                    <a:pt x="787723" y="185237"/>
                  </a:lnTo>
                  <a:lnTo>
                    <a:pt x="894351" y="383864"/>
                  </a:lnTo>
                  <a:cubicBezTo>
                    <a:pt x="985305" y="383584"/>
                    <a:pt x="1074691" y="407535"/>
                    <a:pt x="1153319" y="453254"/>
                  </a:cubicBezTo>
                  <a:close/>
                </a:path>
              </a:pathLst>
            </a:custGeom>
            <a:sp3d extrusionH="152250" prstMaterial="matte">
              <a:bevelT w="165100" prst="coolSlant"/>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624840" tIns="624840" rIns="624841" bIns="624841" numCol="1" spcCol="1270" anchor="ctr" anchorCtr="0">
              <a:noAutofit/>
              <a:sp3d extrusionH="28000" prstMaterial="matte"/>
            </a:bodyPr>
            <a:lstStyle/>
            <a:p>
              <a:pPr lvl="0" algn="ctr" defTabSz="1066800">
                <a:lnSpc>
                  <a:spcPct val="90000"/>
                </a:lnSpc>
                <a:spcBef>
                  <a:spcPct val="0"/>
                </a:spcBef>
                <a:spcAft>
                  <a:spcPct val="35000"/>
                </a:spcAft>
              </a:pPr>
              <a:r>
                <a:rPr lang="en-US" sz="2400" kern="1200" dirty="0" smtClean="0"/>
                <a:t>Q- </a:t>
              </a:r>
              <a:r>
                <a:rPr lang="en-US" sz="2400" kern="1200" dirty="0" err="1" smtClean="0"/>
                <a:t>Elim</a:t>
              </a:r>
              <a:endParaRPr lang="en-US" sz="2400" kern="1200" dirty="0"/>
            </a:p>
          </p:txBody>
        </p:sp>
        <p:sp>
          <p:nvSpPr>
            <p:cNvPr id="13" name="Circular Arrow 12"/>
            <p:cNvSpPr/>
            <p:nvPr/>
          </p:nvSpPr>
          <p:spPr>
            <a:xfrm>
              <a:off x="5307559" y="4079146"/>
              <a:ext cx="1529520" cy="1652152"/>
            </a:xfrm>
            <a:prstGeom prst="circularArrow">
              <a:avLst>
                <a:gd name="adj1" fmla="val 4688"/>
                <a:gd name="adj2" fmla="val 299029"/>
                <a:gd name="adj3" fmla="val 2524516"/>
                <a:gd name="adj4" fmla="val 15843405"/>
                <a:gd name="adj5" fmla="val 5469"/>
              </a:avLst>
            </a:prstGeom>
            <a:sp3d z="-227350" prstMaterial="matte"/>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Shape 13"/>
            <p:cNvSpPr/>
            <p:nvPr/>
          </p:nvSpPr>
          <p:spPr>
            <a:xfrm>
              <a:off x="3473163" y="3955925"/>
              <a:ext cx="2338578" cy="2338578"/>
            </a:xfrm>
            <a:prstGeom prst="leftCircularArrow">
              <a:avLst>
                <a:gd name="adj1" fmla="val 6452"/>
                <a:gd name="adj2" fmla="val 429999"/>
                <a:gd name="adj3" fmla="val 10489124"/>
                <a:gd name="adj4" fmla="val 14837806"/>
                <a:gd name="adj5" fmla="val 7527"/>
              </a:avLst>
            </a:prstGeom>
            <a:sp3d z="-227350" prstMaterial="matte"/>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5" name="Circular Arrow 14"/>
            <p:cNvSpPr/>
            <p:nvPr/>
          </p:nvSpPr>
          <p:spPr>
            <a:xfrm>
              <a:off x="5905091" y="2496774"/>
              <a:ext cx="2521458" cy="2521458"/>
            </a:xfrm>
            <a:prstGeom prst="circularArrow">
              <a:avLst>
                <a:gd name="adj1" fmla="val 5984"/>
                <a:gd name="adj2" fmla="val 394124"/>
                <a:gd name="adj3" fmla="val 13313824"/>
                <a:gd name="adj4" fmla="val 10508221"/>
                <a:gd name="adj5" fmla="val 6981"/>
              </a:avLst>
            </a:prstGeom>
            <a:sp3d z="-227350" prstMaterial="matte"/>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pic>
        <p:nvPicPr>
          <p:cNvPr id="8" name="Picture 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5696" y="319654"/>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9819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Online &amp; Tutorial</a:t>
            </a:r>
            <a:r>
              <a:rPr lang="en-US" dirty="0"/>
              <a:t> </a:t>
            </a:r>
            <a:r>
              <a:rPr lang="en-US" dirty="0" smtClean="0"/>
              <a:t>on Friday</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549"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3"/>
          <a:srcRect l="1918" t="2699" r="8596" b="7219"/>
          <a:stretch/>
        </p:blipFill>
        <p:spPr>
          <a:xfrm>
            <a:off x="48125" y="1263316"/>
            <a:ext cx="9032647" cy="5682997"/>
          </a:xfrm>
          <a:prstGeom prst="rect">
            <a:avLst/>
          </a:prstGeom>
        </p:spPr>
      </p:pic>
    </p:spTree>
    <p:extLst>
      <p:ext uri="{BB962C8B-B14F-4D97-AF65-F5344CB8AC3E}">
        <p14:creationId xmlns:p14="http://schemas.microsoft.com/office/powerpoint/2010/main" val="176115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 What people say about</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sp>
        <p:nvSpPr>
          <p:cNvPr id="11" name="Content Placeholder 2"/>
          <p:cNvSpPr txBox="1">
            <a:spLocks/>
          </p:cNvSpPr>
          <p:nvPr/>
        </p:nvSpPr>
        <p:spPr bwMode="auto">
          <a:xfrm>
            <a:off x="381000" y="1590235"/>
            <a:ext cx="8763000" cy="5256824"/>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0" i="1" u="none" strike="noStrike" kern="1200" cap="none" spc="0" normalizeH="0" baseline="0" noProof="0" dirty="0" smtClean="0">
                <a:ln>
                  <a:noFill/>
                </a:ln>
                <a:solidFill>
                  <a:srgbClr val="000000"/>
                </a:solidFill>
                <a:effectLst/>
                <a:uLnTx/>
                <a:uFillTx/>
                <a:latin typeface="Segoe"/>
              </a:rPr>
              <a:t>        </a:t>
            </a:r>
            <a:r>
              <a:rPr kumimoji="0" lang="en-US" sz="2800" b="0" i="0" u="none" strike="noStrike" kern="1200" cap="none" spc="0" normalizeH="0" baseline="0" noProof="0" dirty="0" smtClean="0">
                <a:ln>
                  <a:noFill/>
                </a:ln>
                <a:solidFill>
                  <a:srgbClr val="000000"/>
                </a:solidFill>
                <a:effectLst/>
                <a:uLnTx/>
                <a:uFillTx/>
                <a:latin typeface="Segoe"/>
              </a:rPr>
              <a:t>is </a:t>
            </a:r>
            <a:r>
              <a:rPr kumimoji="0" lang="en-US" sz="2800" b="0" i="0" u="none" strike="noStrike" kern="1200" cap="none" spc="0" normalizeH="0" baseline="0" noProof="0" dirty="0" smtClean="0">
                <a:ln>
                  <a:noFill/>
                </a:ln>
                <a:solidFill>
                  <a:srgbClr val="C00000"/>
                </a:solidFill>
                <a:effectLst/>
                <a:uLnTx/>
                <a:uFillTx/>
                <a:latin typeface="Segoe"/>
              </a:rPr>
              <a:t>powerful</a:t>
            </a:r>
            <a:r>
              <a:rPr kumimoji="0" lang="en-US" sz="2800" b="0" i="0" u="none" strike="noStrike" kern="1200" cap="none" spc="0" normalizeH="0" baseline="0" noProof="0" dirty="0" smtClean="0">
                <a:ln>
                  <a:noFill/>
                </a:ln>
                <a:solidFill>
                  <a:srgbClr val="000000"/>
                </a:solidFill>
                <a:effectLst/>
                <a:uLnTx/>
                <a:uFillTx/>
                <a:latin typeface="Segoe"/>
              </a:rPr>
              <a:t>: </a:t>
            </a:r>
            <a:r>
              <a:rPr kumimoji="0" lang="en-US" sz="2800" b="0" i="1" u="none" strike="noStrike" kern="1200" cap="none" spc="0" normalizeH="0" baseline="0" noProof="0" dirty="0" smtClean="0">
                <a:ln>
                  <a:noFill/>
                </a:ln>
                <a:solidFill>
                  <a:srgbClr val="000000"/>
                </a:solidFill>
                <a:effectLst/>
                <a:uLnTx/>
                <a:uFillTx/>
                <a:latin typeface="Segoe"/>
              </a:rPr>
              <a:t>Thank you for your advise and your powerful Z3 !</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2800" b="0" i="0" u="none" strike="noStrike" kern="1200" cap="none" spc="0" normalizeH="0" baseline="0" noProof="0" dirty="0" smtClean="0">
              <a:ln>
                <a:noFill/>
              </a:ln>
              <a:solidFill>
                <a:srgbClr val="000000"/>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0" u="none" strike="noStrike" kern="1200" cap="none" spc="0" normalizeH="0" baseline="0" noProof="0" dirty="0" smtClean="0">
                <a:ln>
                  <a:noFill/>
                </a:ln>
                <a:solidFill>
                  <a:srgbClr val="000000"/>
                </a:solidFill>
                <a:effectLst/>
                <a:uLnTx/>
                <a:uFillTx/>
                <a:latin typeface="Segoe"/>
              </a:rPr>
              <a:t>        is a </a:t>
            </a:r>
            <a:r>
              <a:rPr kumimoji="0" lang="en-US" sz="2800" b="0" i="1" u="none" strike="noStrike" kern="1200" cap="none" spc="0" normalizeH="0" baseline="0" noProof="0" dirty="0" smtClean="0">
                <a:ln>
                  <a:noFill/>
                </a:ln>
                <a:solidFill>
                  <a:srgbClr val="C00000"/>
                </a:solidFill>
                <a:effectLst/>
                <a:uLnTx/>
                <a:uFillTx/>
                <a:latin typeface="Segoe"/>
              </a:rPr>
              <a:t>crown jewel</a:t>
            </a:r>
            <a:r>
              <a:rPr kumimoji="0" lang="en-US" sz="2800" b="0" i="0" u="none" strike="noStrike" kern="1200" cap="none" spc="0" normalizeH="0" baseline="0" noProof="0" dirty="0" smtClean="0">
                <a:ln>
                  <a:noFill/>
                </a:ln>
                <a:solidFill>
                  <a:srgbClr val="000000"/>
                </a:solidFill>
                <a:effectLst/>
                <a:uLnTx/>
                <a:uFillTx/>
                <a:latin typeface="Segoe"/>
              </a:rPr>
              <a:t>. </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2800" b="0" i="0" u="none" strike="noStrike" kern="1200" cap="none" spc="0" normalizeH="0" baseline="0" noProof="0" dirty="0" smtClean="0">
              <a:ln>
                <a:noFill/>
              </a:ln>
              <a:solidFill>
                <a:srgbClr val="000000"/>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0" i="1" u="none" strike="noStrike" kern="1200" cap="none" spc="0" normalizeH="0" baseline="0" noProof="0" dirty="0" smtClean="0">
                <a:ln>
                  <a:noFill/>
                </a:ln>
                <a:solidFill>
                  <a:srgbClr val="000000"/>
                </a:solidFill>
                <a:effectLst/>
                <a:uLnTx/>
                <a:uFillTx/>
                <a:latin typeface="Segoe"/>
              </a:rPr>
              <a:t>        </a:t>
            </a:r>
            <a:r>
              <a:rPr kumimoji="0" lang="en-US" sz="2800" b="0" i="0" u="none" strike="noStrike" kern="1200" cap="none" spc="0" normalizeH="0" baseline="0" noProof="0" dirty="0" smtClean="0">
                <a:ln>
                  <a:noFill/>
                </a:ln>
                <a:solidFill>
                  <a:srgbClr val="000000"/>
                </a:solidFill>
                <a:effectLst/>
                <a:uLnTx/>
                <a:uFillTx/>
                <a:latin typeface="Segoe"/>
              </a:rPr>
              <a:t>is </a:t>
            </a:r>
            <a:r>
              <a:rPr kumimoji="0" lang="en-US" sz="2800" b="0" i="0" u="none" strike="noStrike" kern="1200" cap="none" spc="0" normalizeH="0" baseline="0" noProof="0" dirty="0" smtClean="0">
                <a:ln>
                  <a:noFill/>
                </a:ln>
                <a:solidFill>
                  <a:srgbClr val="C00000"/>
                </a:solidFill>
                <a:effectLst/>
                <a:uLnTx/>
                <a:uFillTx/>
                <a:latin typeface="Segoe"/>
              </a:rPr>
              <a:t>not just a car</a:t>
            </a:r>
            <a:r>
              <a:rPr kumimoji="0" lang="en-US" sz="2800" b="0" i="0" u="none" strike="noStrike" kern="1200" cap="none" spc="0" normalizeH="0" baseline="0" noProof="0" dirty="0" smtClean="0">
                <a:ln>
                  <a:noFill/>
                </a:ln>
                <a:solidFill>
                  <a:srgbClr val="000000"/>
                </a:solidFill>
                <a:effectLst/>
                <a:uLnTx/>
                <a:uFillTx/>
                <a:latin typeface="Segoe"/>
              </a:rPr>
              <a:t>: </a:t>
            </a:r>
            <a:r>
              <a:rPr kumimoji="0" lang="en-US" sz="2800" b="0" i="1" u="none" strike="noStrike" kern="1200" cap="none" spc="0" normalizeH="0" baseline="0" noProof="0" dirty="0" smtClean="0">
                <a:ln>
                  <a:noFill/>
                </a:ln>
                <a:solidFill>
                  <a:srgbClr val="000000"/>
                </a:solidFill>
                <a:effectLst/>
                <a:uLnTx/>
                <a:uFillTx/>
                <a:latin typeface="Segoe"/>
              </a:rPr>
              <a:t>Der </a:t>
            </a:r>
            <a:r>
              <a:rPr kumimoji="0" lang="en-US" sz="2800" b="0" i="1" u="none" strike="noStrike" kern="1200" cap="none" spc="0" normalizeH="0" baseline="0" noProof="0" dirty="0" err="1" smtClean="0">
                <a:ln>
                  <a:noFill/>
                </a:ln>
                <a:solidFill>
                  <a:srgbClr val="000000"/>
                </a:solidFill>
                <a:effectLst/>
                <a:uLnTx/>
                <a:uFillTx/>
                <a:latin typeface="Segoe"/>
              </a:rPr>
              <a:t>neue</a:t>
            </a:r>
            <a:r>
              <a:rPr kumimoji="0" lang="en-US" sz="2800" b="0" i="1" u="none" strike="noStrike" kern="1200" cap="none" spc="0" normalizeH="0" baseline="0" noProof="0" dirty="0" smtClean="0">
                <a:ln>
                  <a:noFill/>
                </a:ln>
                <a:solidFill>
                  <a:srgbClr val="000000"/>
                </a:solidFill>
                <a:effectLst/>
                <a:uLnTx/>
                <a:uFillTx/>
                <a:latin typeface="Segoe"/>
              </a:rPr>
              <a:t> Z3 is </a:t>
            </a:r>
            <a:r>
              <a:rPr kumimoji="0" lang="en-US" sz="2800" b="0" i="1" u="none" strike="noStrike" kern="1200" cap="none" spc="0" normalizeH="0" baseline="0" noProof="0" dirty="0" err="1" smtClean="0">
                <a:ln>
                  <a:noFill/>
                </a:ln>
                <a:solidFill>
                  <a:srgbClr val="000000"/>
                </a:solidFill>
                <a:effectLst/>
                <a:uLnTx/>
                <a:uFillTx/>
                <a:latin typeface="Segoe"/>
              </a:rPr>
              <a:t>höllisch</a:t>
            </a:r>
            <a:r>
              <a:rPr kumimoji="0" lang="en-US" sz="2800" b="0" i="1" u="none" strike="noStrike" kern="1200" cap="none" spc="0" normalizeH="0" baseline="0" noProof="0" dirty="0" smtClean="0">
                <a:ln>
                  <a:noFill/>
                </a:ln>
                <a:solidFill>
                  <a:srgbClr val="000000"/>
                </a:solidFill>
                <a:effectLst/>
                <a:uLnTx/>
                <a:uFillTx/>
                <a:latin typeface="Segoe"/>
              </a:rPr>
              <a:t> </a:t>
            </a:r>
            <a:r>
              <a:rPr kumimoji="0" lang="en-US" sz="2800" b="0" i="1" u="none" strike="noStrike" kern="1200" cap="none" spc="0" normalizeH="0" baseline="0" noProof="0" dirty="0" err="1" smtClean="0">
                <a:ln>
                  <a:noFill/>
                </a:ln>
                <a:solidFill>
                  <a:srgbClr val="000000"/>
                </a:solidFill>
                <a:effectLst/>
                <a:uLnTx/>
                <a:uFillTx/>
                <a:latin typeface="Segoe"/>
              </a:rPr>
              <a:t>schnell</a:t>
            </a:r>
            <a:r>
              <a:rPr kumimoji="0" lang="en-US" sz="2800" b="0" i="1" u="none" strike="noStrike" kern="1200" cap="none" spc="0" normalizeH="0" baseline="0" noProof="0" dirty="0" smtClean="0">
                <a:ln>
                  <a:noFill/>
                </a:ln>
                <a:solidFill>
                  <a:srgbClr val="000000"/>
                </a:solidFill>
                <a:effectLst/>
                <a:uLnTx/>
                <a:uFillTx/>
                <a:latin typeface="Segoe"/>
              </a:rPr>
              <a:t> (und </a:t>
            </a:r>
            <a:r>
              <a:rPr kumimoji="0" lang="en-US" sz="2800" b="0" i="1" u="none" strike="noStrike" kern="1200" cap="none" spc="0" normalizeH="0" baseline="0" noProof="0" dirty="0" err="1" smtClean="0">
                <a:ln>
                  <a:noFill/>
                </a:ln>
                <a:solidFill>
                  <a:srgbClr val="000000"/>
                </a:solidFill>
                <a:effectLst/>
                <a:uLnTx/>
                <a:uFillTx/>
                <a:latin typeface="Segoe"/>
              </a:rPr>
              <a:t>ich</a:t>
            </a:r>
            <a:r>
              <a:rPr kumimoji="0" lang="en-US" sz="2800" b="0" i="1" u="none" strike="noStrike" kern="1200" cap="none" spc="0" normalizeH="0" baseline="0" noProof="0" dirty="0" smtClean="0">
                <a:ln>
                  <a:noFill/>
                </a:ln>
                <a:solidFill>
                  <a:srgbClr val="000000"/>
                </a:solidFill>
                <a:effectLst/>
                <a:uLnTx/>
                <a:uFillTx/>
                <a:latin typeface="Segoe"/>
              </a:rPr>
              <a:t> </a:t>
            </a:r>
            <a:r>
              <a:rPr kumimoji="0" lang="en-US" sz="2800" b="0" i="1" u="none" strike="noStrike" kern="1200" cap="none" spc="0" normalizeH="0" baseline="0" noProof="0" dirty="0" err="1" smtClean="0">
                <a:ln>
                  <a:noFill/>
                </a:ln>
                <a:solidFill>
                  <a:srgbClr val="000000"/>
                </a:solidFill>
                <a:effectLst/>
                <a:uLnTx/>
                <a:uFillTx/>
                <a:latin typeface="Segoe"/>
              </a:rPr>
              <a:t>meine</a:t>
            </a:r>
            <a:r>
              <a:rPr kumimoji="0" lang="en-US" sz="2800" b="0" i="1" u="none" strike="noStrike" kern="1200" cap="none" spc="0" normalizeH="0" baseline="0" noProof="0" dirty="0" smtClean="0">
                <a:ln>
                  <a:noFill/>
                </a:ln>
                <a:solidFill>
                  <a:srgbClr val="000000"/>
                </a:solidFill>
                <a:effectLst/>
                <a:uLnTx/>
                <a:uFillTx/>
                <a:latin typeface="Segoe"/>
              </a:rPr>
              <a:t> </a:t>
            </a:r>
            <a:r>
              <a:rPr kumimoji="0" lang="en-US" sz="2800" b="0" i="1" u="none" strike="noStrike" kern="1200" cap="none" spc="0" normalizeH="0" baseline="0" noProof="0" dirty="0" err="1" smtClean="0">
                <a:ln>
                  <a:noFill/>
                </a:ln>
                <a:solidFill>
                  <a:srgbClr val="000000"/>
                </a:solidFill>
                <a:effectLst/>
                <a:uLnTx/>
                <a:uFillTx/>
                <a:latin typeface="Segoe"/>
              </a:rPr>
              <a:t>kein</a:t>
            </a:r>
            <a:r>
              <a:rPr kumimoji="0" lang="en-US" sz="2800" b="0" i="1" u="none" strike="noStrike" kern="1200" cap="none" spc="0" normalizeH="0" baseline="0" noProof="0" dirty="0" smtClean="0">
                <a:ln>
                  <a:noFill/>
                </a:ln>
                <a:solidFill>
                  <a:srgbClr val="000000"/>
                </a:solidFill>
                <a:effectLst/>
                <a:uLnTx/>
                <a:uFillTx/>
                <a:latin typeface="Segoe"/>
              </a:rPr>
              <a:t> Auto).</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2800" b="0" i="1" u="none" strike="noStrike" kern="1200" cap="none" spc="0" normalizeH="0" baseline="0" noProof="0" dirty="0" smtClean="0">
              <a:ln>
                <a:noFill/>
              </a:ln>
              <a:solidFill>
                <a:srgbClr val="000000"/>
              </a:solidFill>
              <a:effectLst/>
              <a:uLnTx/>
              <a:uFillTx/>
              <a:latin typeface="Segoe"/>
            </a:endParaRPr>
          </a:p>
          <a:p>
            <a:pPr marL="0" lvl="0" indent="0" defTabSz="914400">
              <a:lnSpc>
                <a:spcPct val="100000"/>
              </a:lnSpc>
              <a:spcBef>
                <a:spcPct val="0"/>
              </a:spcBef>
              <a:buSzTx/>
              <a:buNone/>
            </a:pPr>
            <a:r>
              <a:rPr lang="en-US" sz="2800" dirty="0">
                <a:solidFill>
                  <a:prstClr val="black"/>
                </a:solidFill>
                <a:latin typeface="Arial" charset="0"/>
              </a:rPr>
              <a:t> </a:t>
            </a:r>
            <a:r>
              <a:rPr lang="en-US" sz="2800" dirty="0" smtClean="0">
                <a:solidFill>
                  <a:prstClr val="black"/>
                </a:solidFill>
                <a:latin typeface="Arial" charset="0"/>
              </a:rPr>
              <a:t>       is </a:t>
            </a:r>
            <a:r>
              <a:rPr lang="en-US" sz="2800" dirty="0">
                <a:solidFill>
                  <a:srgbClr val="C00000"/>
                </a:solidFill>
                <a:latin typeface="Arial" charset="0"/>
              </a:rPr>
              <a:t>smarter</a:t>
            </a:r>
            <a:r>
              <a:rPr lang="en-US" sz="2800" dirty="0">
                <a:solidFill>
                  <a:prstClr val="black"/>
                </a:solidFill>
                <a:latin typeface="Arial" charset="0"/>
              </a:rPr>
              <a:t> than the speaker: </a:t>
            </a:r>
            <a:r>
              <a:rPr lang="en-US" sz="2800" i="1" dirty="0">
                <a:solidFill>
                  <a:prstClr val="black"/>
                </a:solidFill>
                <a:latin typeface="Arial" charset="0"/>
              </a:rPr>
              <a:t>I just meant that I am part of the PC to which you sent email so writing me that you sent email to the PC is ... well, redundant </a:t>
            </a:r>
            <a:r>
              <a:rPr lang="en-US" sz="2800" i="1" dirty="0">
                <a:solidFill>
                  <a:prstClr val="black"/>
                </a:solidFill>
                <a:latin typeface="Arial" charset="0"/>
                <a:sym typeface="Wingdings" pitchFamily="2" charset="2"/>
              </a:rPr>
              <a:t>.</a:t>
            </a:r>
            <a:r>
              <a:rPr lang="en-US" sz="2800" i="1" dirty="0">
                <a:solidFill>
                  <a:prstClr val="black"/>
                </a:solidFill>
                <a:latin typeface="Arial" charset="0"/>
              </a:rPr>
              <a:t> Even Z3 should be able to derive it.  </a:t>
            </a:r>
            <a:r>
              <a:rPr lang="en-US" sz="2800" dirty="0" smtClean="0">
                <a:solidFill>
                  <a:srgbClr val="8064A2">
                    <a:lumMod val="75000"/>
                  </a:srgbClr>
                </a:solidFill>
                <a:latin typeface="Arial" charset="0"/>
              </a:rPr>
              <a:t>[</a:t>
            </a:r>
            <a:r>
              <a:rPr lang="en-US" sz="2800" dirty="0">
                <a:solidFill>
                  <a:srgbClr val="8064A2">
                    <a:lumMod val="75000"/>
                  </a:srgbClr>
                </a:solidFill>
                <a:latin typeface="Arial" charset="0"/>
              </a:rPr>
              <a:t>Andrei </a:t>
            </a:r>
            <a:r>
              <a:rPr lang="en-US" sz="2800" dirty="0" err="1">
                <a:solidFill>
                  <a:srgbClr val="8064A2">
                    <a:lumMod val="75000"/>
                  </a:srgbClr>
                </a:solidFill>
                <a:latin typeface="Arial" charset="0"/>
              </a:rPr>
              <a:t>Voronkov</a:t>
            </a:r>
            <a:r>
              <a:rPr lang="en-US" sz="2800" dirty="0" smtClean="0">
                <a:solidFill>
                  <a:srgbClr val="8064A2">
                    <a:lumMod val="75000"/>
                  </a:srgbClr>
                </a:solidFill>
                <a:latin typeface="Arial" charset="0"/>
              </a:rPr>
              <a:t>]</a:t>
            </a:r>
            <a:endParaRPr lang="en-US" sz="2800" dirty="0">
              <a:solidFill>
                <a:srgbClr val="8064A2">
                  <a:lumMod val="75000"/>
                </a:srgbClr>
              </a:solidFill>
              <a:latin typeface="Arial"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22403" y="353604"/>
            <a:ext cx="875901" cy="504056"/>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532" y="1592796"/>
            <a:ext cx="661922" cy="380917"/>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3" y="2901441"/>
            <a:ext cx="661922" cy="380917"/>
          </a:xfrm>
          <a:prstGeom prst="rect">
            <a:avLst/>
          </a:prstGeom>
        </p:spPr>
      </p:pic>
      <p:pic>
        <p:nvPicPr>
          <p:cNvPr id="16" name="Picture 2" descr="C:\Users\nbjorner\AppData\Local\Microsoft\Windows\Temporary Internet Files\Content.IE5\ZUXAH35K\MP900448592[1].jpg"/>
          <p:cNvPicPr>
            <a:picLocks noChangeAspect="1" noChangeArrowheads="1"/>
          </p:cNvPicPr>
          <p:nvPr/>
        </p:nvPicPr>
        <p:blipFill>
          <a:blip r:embed="rId4"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3777203" y="2653485"/>
            <a:ext cx="1038410" cy="7765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23" y="3817491"/>
            <a:ext cx="661922" cy="380917"/>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6923" y="5126136"/>
            <a:ext cx="661922" cy="380917"/>
          </a:xfrm>
          <a:prstGeom prst="rect">
            <a:avLst/>
          </a:prstGeom>
        </p:spPr>
      </p:pic>
    </p:spTree>
    <p:extLst>
      <p:ext uri="{BB962C8B-B14F-4D97-AF65-F5344CB8AC3E}">
        <p14:creationId xmlns:p14="http://schemas.microsoft.com/office/powerpoint/2010/main" val="186745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Z3 architecture - original</a:t>
            </a:r>
            <a:endParaRPr lang="en-US" dirty="0"/>
          </a:p>
        </p:txBody>
      </p:sp>
      <p:sp>
        <p:nvSpPr>
          <p:cNvPr id="6" name="Rectangle 5"/>
          <p:cNvSpPr/>
          <p:nvPr/>
        </p:nvSpPr>
        <p:spPr>
          <a:xfrm>
            <a:off x="2286000" y="1577008"/>
            <a:ext cx="4982818" cy="5165168"/>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Theories</a:t>
            </a:r>
          </a:p>
          <a:p>
            <a:pPr algn="ctr" defTabSz="914363"/>
            <a:endParaRPr lang="en-US" sz="2400" dirty="0">
              <a:solidFill>
                <a:srgbClr val="FFFFFF"/>
              </a:solidFill>
              <a:latin typeface="Calibri" pitchFamily="34" charset="0"/>
            </a:endParaRPr>
          </a:p>
          <a:p>
            <a:pPr algn="ctr" defTabSz="914363"/>
            <a:endParaRPr lang="en-US" sz="2400" dirty="0" smtClean="0">
              <a:solidFill>
                <a:srgbClr val="FFFFFF"/>
              </a:solidFill>
              <a:latin typeface="Calibri" pitchFamily="34" charset="0"/>
            </a:endParaRPr>
          </a:p>
          <a:p>
            <a:pPr algn="ctr" defTabSz="914363"/>
            <a:endParaRPr lang="en-US" sz="2400" dirty="0">
              <a:solidFill>
                <a:srgbClr val="FFFFFF"/>
              </a:solidFill>
              <a:latin typeface="Calibri" pitchFamily="34" charset="0"/>
            </a:endParaRPr>
          </a:p>
          <a:p>
            <a:pPr algn="ctr" defTabSz="914363"/>
            <a:endParaRPr lang="en-US" sz="2400" dirty="0" smtClean="0">
              <a:solidFill>
                <a:srgbClr val="FFFFFF"/>
              </a:solidFill>
              <a:latin typeface="Calibri" pitchFamily="34" charset="0"/>
            </a:endParaRPr>
          </a:p>
          <a:p>
            <a:pPr algn="ctr" defTabSz="914363"/>
            <a:endParaRPr lang="en-US" sz="2400" dirty="0">
              <a:solidFill>
                <a:srgbClr val="FFFFFF"/>
              </a:solidFill>
              <a:latin typeface="Calibri" pitchFamily="34" charset="0"/>
            </a:endParaRPr>
          </a:p>
          <a:p>
            <a:pPr algn="ctr" defTabSz="914363"/>
            <a:r>
              <a:rPr lang="en-US" sz="2400" dirty="0" smtClean="0">
                <a:solidFill>
                  <a:srgbClr val="FFFFFF"/>
                </a:solidFill>
                <a:latin typeface="Calibri" pitchFamily="34" charset="0"/>
              </a:rPr>
              <a:t>Utilities</a:t>
            </a:r>
            <a:endParaRPr lang="en-US" sz="2400" dirty="0">
              <a:solidFill>
                <a:srgbClr val="FFFFFF"/>
              </a:solidFill>
              <a:latin typeface="Calibri" pitchFamily="34" charset="0"/>
            </a:endParaRPr>
          </a:p>
          <a:p>
            <a:pPr algn="ctr" defTabSz="914363"/>
            <a:endParaRPr lang="en-US" sz="2400" dirty="0">
              <a:solidFill>
                <a:srgbClr val="FFFFFF"/>
              </a:solidFill>
              <a:latin typeface="Calibri" pitchFamily="34" charset="0"/>
            </a:endParaRPr>
          </a:p>
        </p:txBody>
      </p:sp>
      <p:sp>
        <p:nvSpPr>
          <p:cNvPr id="10" name="Rounded Rectangle 9"/>
          <p:cNvSpPr/>
          <p:nvPr/>
        </p:nvSpPr>
        <p:spPr>
          <a:xfrm>
            <a:off x="2438526" y="2093258"/>
            <a:ext cx="2209674" cy="3029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Bit-Vectors</a:t>
            </a:r>
            <a:endParaRPr lang="en-US" sz="2000" b="1" dirty="0">
              <a:solidFill>
                <a:srgbClr val="FFFFFF"/>
              </a:solidFill>
              <a:latin typeface="Calibri" pitchFamily="34" charset="0"/>
            </a:endParaRPr>
          </a:p>
        </p:txBody>
      </p:sp>
      <p:sp>
        <p:nvSpPr>
          <p:cNvPr id="11" name="Rounded Rectangle 10"/>
          <p:cNvSpPr/>
          <p:nvPr/>
        </p:nvSpPr>
        <p:spPr>
          <a:xfrm>
            <a:off x="2438400" y="2452295"/>
            <a:ext cx="2218996" cy="331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Lin-arithmetic</a:t>
            </a:r>
            <a:endParaRPr lang="en-US" sz="2000" b="1" dirty="0">
              <a:solidFill>
                <a:srgbClr val="FFFFFF"/>
              </a:solidFill>
              <a:latin typeface="Calibri" pitchFamily="34" charset="0"/>
            </a:endParaRPr>
          </a:p>
        </p:txBody>
      </p:sp>
      <p:sp>
        <p:nvSpPr>
          <p:cNvPr id="12" name="Rounded Rectangle 11"/>
          <p:cNvSpPr/>
          <p:nvPr/>
        </p:nvSpPr>
        <p:spPr>
          <a:xfrm>
            <a:off x="4792200" y="2479561"/>
            <a:ext cx="2218199" cy="3044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err="1" smtClean="0">
                <a:solidFill>
                  <a:srgbClr val="FFFFFF"/>
                </a:solidFill>
                <a:latin typeface="Calibri" pitchFamily="34" charset="0"/>
              </a:rPr>
              <a:t>Grobner</a:t>
            </a:r>
            <a:r>
              <a:rPr lang="en-US" sz="2000" b="1" dirty="0" smtClean="0">
                <a:solidFill>
                  <a:srgbClr val="FFFFFF"/>
                </a:solidFill>
                <a:latin typeface="Calibri" pitchFamily="34" charset="0"/>
              </a:rPr>
              <a:t> bases</a:t>
            </a:r>
            <a:endParaRPr lang="en-US" sz="2000" b="1" dirty="0">
              <a:solidFill>
                <a:srgbClr val="FFFFFF"/>
              </a:solidFill>
              <a:latin typeface="Calibri" pitchFamily="34" charset="0"/>
            </a:endParaRPr>
          </a:p>
        </p:txBody>
      </p:sp>
      <p:sp>
        <p:nvSpPr>
          <p:cNvPr id="13" name="Rounded Rectangle 12"/>
          <p:cNvSpPr/>
          <p:nvPr/>
        </p:nvSpPr>
        <p:spPr>
          <a:xfrm>
            <a:off x="2415218" y="3217233"/>
            <a:ext cx="4595182" cy="385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Free (</a:t>
            </a:r>
            <a:r>
              <a:rPr lang="en-US" sz="2000" b="1" dirty="0" err="1" smtClean="0">
                <a:solidFill>
                  <a:srgbClr val="FFFFFF"/>
                </a:solidFill>
                <a:latin typeface="Calibri" pitchFamily="34" charset="0"/>
              </a:rPr>
              <a:t>uninterpreted</a:t>
            </a:r>
            <a:r>
              <a:rPr lang="en-US" sz="2000" b="1" dirty="0" smtClean="0">
                <a:solidFill>
                  <a:srgbClr val="FFFFFF"/>
                </a:solidFill>
                <a:latin typeface="Calibri" pitchFamily="34" charset="0"/>
              </a:rPr>
              <a:t>) functions</a:t>
            </a:r>
            <a:endParaRPr lang="en-US" sz="2000" b="1" dirty="0">
              <a:solidFill>
                <a:srgbClr val="FFFFFF"/>
              </a:solidFill>
              <a:latin typeface="Calibri" pitchFamily="34" charset="0"/>
            </a:endParaRPr>
          </a:p>
        </p:txBody>
      </p:sp>
      <p:sp>
        <p:nvSpPr>
          <p:cNvPr id="19" name="Rounded Rectangle 18"/>
          <p:cNvSpPr/>
          <p:nvPr/>
        </p:nvSpPr>
        <p:spPr>
          <a:xfrm>
            <a:off x="4800600" y="2085954"/>
            <a:ext cx="2197161" cy="3304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Arrays</a:t>
            </a:r>
            <a:endParaRPr lang="en-US" sz="2000" b="1" dirty="0">
              <a:solidFill>
                <a:srgbClr val="FFFFFF"/>
              </a:solidFill>
              <a:latin typeface="Calibri" pitchFamily="34" charset="0"/>
            </a:endParaRPr>
          </a:p>
        </p:txBody>
      </p:sp>
      <p:sp>
        <p:nvSpPr>
          <p:cNvPr id="40" name="Rounded Rectangle 39"/>
          <p:cNvSpPr/>
          <p:nvPr/>
        </p:nvSpPr>
        <p:spPr>
          <a:xfrm>
            <a:off x="2444496" y="4261104"/>
            <a:ext cx="1981200" cy="685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Quantifiers:</a:t>
            </a:r>
          </a:p>
          <a:p>
            <a:pPr algn="ctr" defTabSz="914363"/>
            <a:r>
              <a:rPr lang="en-US" b="1" dirty="0" smtClean="0">
                <a:solidFill>
                  <a:srgbClr val="FFFFFF"/>
                </a:solidFill>
                <a:latin typeface="Calibri" pitchFamily="34" charset="0"/>
              </a:rPr>
              <a:t>E-</a:t>
            </a:r>
            <a:r>
              <a:rPr lang="en-US" sz="1600" b="1" dirty="0" smtClean="0">
                <a:solidFill>
                  <a:srgbClr val="FFFFFF"/>
                </a:solidFill>
                <a:latin typeface="Calibri" pitchFamily="34" charset="0"/>
              </a:rPr>
              <a:t>matching</a:t>
            </a:r>
            <a:endParaRPr lang="en-US" b="1" dirty="0">
              <a:solidFill>
                <a:srgbClr val="FFFFFF"/>
              </a:solidFill>
              <a:latin typeface="Calibri" pitchFamily="34" charset="0"/>
            </a:endParaRPr>
          </a:p>
        </p:txBody>
      </p:sp>
      <p:sp>
        <p:nvSpPr>
          <p:cNvPr id="44" name="Rounded Rectangle 43"/>
          <p:cNvSpPr/>
          <p:nvPr/>
        </p:nvSpPr>
        <p:spPr>
          <a:xfrm>
            <a:off x="7865571" y="1631622"/>
            <a:ext cx="1066392"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b="1" dirty="0" err="1" smtClean="0">
                <a:solidFill>
                  <a:srgbClr val="FFFFFF"/>
                </a:solidFill>
                <a:latin typeface="Calibri" pitchFamily="34" charset="0"/>
              </a:rPr>
              <a:t>OCaml</a:t>
            </a:r>
            <a:endParaRPr lang="en-US" b="1" dirty="0">
              <a:solidFill>
                <a:srgbClr val="FFFFFF"/>
              </a:solidFill>
              <a:latin typeface="Calibri" pitchFamily="34" charset="0"/>
            </a:endParaRPr>
          </a:p>
        </p:txBody>
      </p:sp>
      <p:sp>
        <p:nvSpPr>
          <p:cNvPr id="48" name="Rounded Rectangle 47"/>
          <p:cNvSpPr/>
          <p:nvPr/>
        </p:nvSpPr>
        <p:spPr>
          <a:xfrm>
            <a:off x="7918513" y="2133600"/>
            <a:ext cx="865782"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.NET</a:t>
            </a:r>
            <a:endParaRPr lang="en-US" sz="2000" b="1" dirty="0">
              <a:solidFill>
                <a:srgbClr val="FFFFFF"/>
              </a:solidFill>
              <a:latin typeface="Calibri" pitchFamily="34" charset="0"/>
            </a:endParaRPr>
          </a:p>
        </p:txBody>
      </p:sp>
      <p:sp>
        <p:nvSpPr>
          <p:cNvPr id="50" name="Rounded Rectangle 49"/>
          <p:cNvSpPr/>
          <p:nvPr/>
        </p:nvSpPr>
        <p:spPr>
          <a:xfrm>
            <a:off x="7948850" y="2667000"/>
            <a:ext cx="675733"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C</a:t>
            </a:r>
            <a:endParaRPr lang="en-US" sz="2000" b="1" dirty="0">
              <a:solidFill>
                <a:srgbClr val="FFFFFF"/>
              </a:solidFill>
              <a:latin typeface="Calibri" pitchFamily="34" charset="0"/>
            </a:endParaRPr>
          </a:p>
        </p:txBody>
      </p:sp>
      <p:sp>
        <p:nvSpPr>
          <p:cNvPr id="59" name="Rounded Rectangle 58"/>
          <p:cNvSpPr/>
          <p:nvPr/>
        </p:nvSpPr>
        <p:spPr>
          <a:xfrm>
            <a:off x="298171" y="2861543"/>
            <a:ext cx="1292092" cy="3434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Native</a:t>
            </a:r>
            <a:endParaRPr lang="en-US" sz="2000" b="1" dirty="0">
              <a:solidFill>
                <a:srgbClr val="FFFFFF"/>
              </a:solidFill>
              <a:latin typeface="Calibri" pitchFamily="34" charset="0"/>
            </a:endParaRPr>
          </a:p>
        </p:txBody>
      </p:sp>
      <p:sp>
        <p:nvSpPr>
          <p:cNvPr id="61" name="Rounded Rectangle 60"/>
          <p:cNvSpPr/>
          <p:nvPr/>
        </p:nvSpPr>
        <p:spPr>
          <a:xfrm>
            <a:off x="416753" y="2185783"/>
            <a:ext cx="1160258" cy="3434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SMT-LIB</a:t>
            </a:r>
            <a:endParaRPr lang="en-US" sz="2000" b="1" dirty="0">
              <a:solidFill>
                <a:srgbClr val="FFFFFF"/>
              </a:solidFill>
              <a:latin typeface="Calibri" pitchFamily="34" charset="0"/>
            </a:endParaRPr>
          </a:p>
        </p:txBody>
      </p:sp>
      <p:sp>
        <p:nvSpPr>
          <p:cNvPr id="63" name="Rounded Rectangle 62"/>
          <p:cNvSpPr/>
          <p:nvPr/>
        </p:nvSpPr>
        <p:spPr>
          <a:xfrm>
            <a:off x="5029200" y="4285488"/>
            <a:ext cx="2133600" cy="6858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Model Generation:</a:t>
            </a:r>
          </a:p>
          <a:p>
            <a:pPr algn="ctr" defTabSz="914363"/>
            <a:r>
              <a:rPr lang="en-US" b="1" smtClean="0">
                <a:solidFill>
                  <a:srgbClr val="FFFFFF"/>
                </a:solidFill>
                <a:latin typeface="Calibri" pitchFamily="34" charset="0"/>
              </a:rPr>
              <a:t>Finite/parametric</a:t>
            </a:r>
            <a:endParaRPr lang="en-US" b="1" dirty="0" smtClean="0">
              <a:solidFill>
                <a:srgbClr val="FFFFFF"/>
              </a:solidFill>
              <a:latin typeface="Calibri" pitchFamily="34" charset="0"/>
            </a:endParaRPr>
          </a:p>
        </p:txBody>
      </p:sp>
      <p:sp>
        <p:nvSpPr>
          <p:cNvPr id="65" name="Left Arrow 64"/>
          <p:cNvSpPr/>
          <p:nvPr/>
        </p:nvSpPr>
        <p:spPr bwMode="auto">
          <a:xfrm>
            <a:off x="7301947" y="2706755"/>
            <a:ext cx="636105" cy="251791"/>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6" name="Left Arrow 65"/>
          <p:cNvSpPr/>
          <p:nvPr/>
        </p:nvSpPr>
        <p:spPr bwMode="auto">
          <a:xfrm>
            <a:off x="7282071" y="2209800"/>
            <a:ext cx="636105" cy="251791"/>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7" name="Left Arrow 66"/>
          <p:cNvSpPr/>
          <p:nvPr/>
        </p:nvSpPr>
        <p:spPr bwMode="auto">
          <a:xfrm>
            <a:off x="7275447" y="1676400"/>
            <a:ext cx="636105" cy="251791"/>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8" name="Right Arrow 67"/>
          <p:cNvSpPr/>
          <p:nvPr/>
        </p:nvSpPr>
        <p:spPr bwMode="auto">
          <a:xfrm>
            <a:off x="1577011" y="1683970"/>
            <a:ext cx="742122" cy="29154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9" name="Right Arrow 68"/>
          <p:cNvSpPr/>
          <p:nvPr/>
        </p:nvSpPr>
        <p:spPr bwMode="auto">
          <a:xfrm>
            <a:off x="1557131" y="2219736"/>
            <a:ext cx="742122" cy="29154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70" name="Right Arrow 69"/>
          <p:cNvSpPr/>
          <p:nvPr/>
        </p:nvSpPr>
        <p:spPr bwMode="auto">
          <a:xfrm>
            <a:off x="1570383" y="2882336"/>
            <a:ext cx="742122" cy="29154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57" name="Rounded Rectangle 56"/>
          <p:cNvSpPr/>
          <p:nvPr/>
        </p:nvSpPr>
        <p:spPr>
          <a:xfrm>
            <a:off x="258416" y="1602675"/>
            <a:ext cx="1451114" cy="3434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Simplify</a:t>
            </a:r>
            <a:endParaRPr lang="en-US" sz="2000" b="1" dirty="0">
              <a:solidFill>
                <a:srgbClr val="FFFFFF"/>
              </a:solidFill>
              <a:latin typeface="Calibri" pitchFamily="34" charset="0"/>
            </a:endParaRPr>
          </a:p>
        </p:txBody>
      </p:sp>
      <p:sp>
        <p:nvSpPr>
          <p:cNvPr id="38" name="Rounded Rectangle 37"/>
          <p:cNvSpPr/>
          <p:nvPr/>
        </p:nvSpPr>
        <p:spPr>
          <a:xfrm>
            <a:off x="4800600" y="2840736"/>
            <a:ext cx="2218199" cy="3044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User theories</a:t>
            </a:r>
            <a:endParaRPr lang="en-US" sz="2000" b="1" dirty="0">
              <a:solidFill>
                <a:srgbClr val="FFFFFF"/>
              </a:solidFill>
              <a:latin typeface="Calibri" pitchFamily="34" charset="0"/>
            </a:endParaRPr>
          </a:p>
        </p:txBody>
      </p:sp>
      <p:sp>
        <p:nvSpPr>
          <p:cNvPr id="39" name="Rounded Rectangle 38"/>
          <p:cNvSpPr/>
          <p:nvPr/>
        </p:nvSpPr>
        <p:spPr>
          <a:xfrm>
            <a:off x="2438400" y="2840736"/>
            <a:ext cx="2218199" cy="3044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b="1" dirty="0" smtClean="0">
                <a:solidFill>
                  <a:srgbClr val="FFFFFF"/>
                </a:solidFill>
                <a:latin typeface="Calibri" pitchFamily="34" charset="0"/>
              </a:rPr>
              <a:t>Recursive </a:t>
            </a:r>
            <a:r>
              <a:rPr lang="en-US" b="1" dirty="0" err="1" smtClean="0">
                <a:solidFill>
                  <a:srgbClr val="FFFFFF"/>
                </a:solidFill>
                <a:latin typeface="Calibri" pitchFamily="34" charset="0"/>
              </a:rPr>
              <a:t>Datatypes</a:t>
            </a:r>
            <a:endParaRPr lang="en-US" b="1" dirty="0">
              <a:solidFill>
                <a:srgbClr val="FFFFFF"/>
              </a:solidFill>
              <a:latin typeface="Calibri" pitchFamily="34" charset="0"/>
            </a:endParaRPr>
          </a:p>
        </p:txBody>
      </p:sp>
      <p:sp>
        <p:nvSpPr>
          <p:cNvPr id="41" name="Rounded Rectangle 40"/>
          <p:cNvSpPr/>
          <p:nvPr/>
        </p:nvSpPr>
        <p:spPr>
          <a:xfrm>
            <a:off x="2447023" y="5120376"/>
            <a:ext cx="1978673" cy="6891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Quantifiers:</a:t>
            </a:r>
          </a:p>
          <a:p>
            <a:pPr algn="ctr" defTabSz="914363"/>
            <a:r>
              <a:rPr lang="en-US" b="1" dirty="0" smtClean="0">
                <a:solidFill>
                  <a:srgbClr val="FFFFFF"/>
                </a:solidFill>
                <a:latin typeface="Calibri" pitchFamily="34" charset="0"/>
              </a:rPr>
              <a:t>Super-position</a:t>
            </a:r>
            <a:endParaRPr lang="en-US" b="1" dirty="0">
              <a:solidFill>
                <a:srgbClr val="FFFFFF"/>
              </a:solidFill>
              <a:latin typeface="Calibri" pitchFamily="34" charset="0"/>
            </a:endParaRPr>
          </a:p>
        </p:txBody>
      </p:sp>
      <p:sp>
        <p:nvSpPr>
          <p:cNvPr id="42" name="Rounded Rectangle 41"/>
          <p:cNvSpPr/>
          <p:nvPr/>
        </p:nvSpPr>
        <p:spPr>
          <a:xfrm>
            <a:off x="5029200" y="5123688"/>
            <a:ext cx="2117034" cy="649357"/>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Proof objects</a:t>
            </a:r>
          </a:p>
        </p:txBody>
      </p:sp>
      <p:sp>
        <p:nvSpPr>
          <p:cNvPr id="45" name="Rounded Rectangle 44"/>
          <p:cNvSpPr/>
          <p:nvPr/>
        </p:nvSpPr>
        <p:spPr>
          <a:xfrm>
            <a:off x="5029200" y="5945423"/>
            <a:ext cx="2133600" cy="66264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Assumption tracking</a:t>
            </a:r>
          </a:p>
        </p:txBody>
      </p:sp>
      <p:sp>
        <p:nvSpPr>
          <p:cNvPr id="34" name="Left Arrow 33"/>
          <p:cNvSpPr/>
          <p:nvPr/>
        </p:nvSpPr>
        <p:spPr bwMode="auto">
          <a:xfrm>
            <a:off x="7230775" y="3163955"/>
            <a:ext cx="720531" cy="323132"/>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3" name="Rounded Rectangle 32"/>
          <p:cNvSpPr/>
          <p:nvPr/>
        </p:nvSpPr>
        <p:spPr>
          <a:xfrm>
            <a:off x="7772401" y="3124200"/>
            <a:ext cx="1219200"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F# quote</a:t>
            </a:r>
            <a:endParaRPr lang="en-US" sz="2000" b="1" dirty="0">
              <a:solidFill>
                <a:srgbClr val="FFFFFF"/>
              </a:solidFill>
              <a:latin typeface="Calibri" pitchFamily="34" charset="0"/>
            </a:endParaRPr>
          </a:p>
        </p:txBody>
      </p:sp>
      <p:sp>
        <p:nvSpPr>
          <p:cNvPr id="35" name="Rounded Rectangle 34"/>
          <p:cNvSpPr/>
          <p:nvPr/>
        </p:nvSpPr>
        <p:spPr>
          <a:xfrm>
            <a:off x="7772400" y="3581400"/>
            <a:ext cx="1219200"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Python</a:t>
            </a:r>
            <a:endParaRPr lang="en-US" sz="2000" b="1" dirty="0">
              <a:solidFill>
                <a:srgbClr val="FFFFFF"/>
              </a:solidFill>
              <a:latin typeface="Calibri" pitchFamily="34" charset="0"/>
            </a:endParaRPr>
          </a:p>
        </p:txBody>
      </p:sp>
      <p:sp>
        <p:nvSpPr>
          <p:cNvPr id="36" name="Left Arrow 35"/>
          <p:cNvSpPr/>
          <p:nvPr/>
        </p:nvSpPr>
        <p:spPr bwMode="auto">
          <a:xfrm>
            <a:off x="7230775" y="3647537"/>
            <a:ext cx="553162" cy="224080"/>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7" name="Rounded Rectangle 36"/>
          <p:cNvSpPr/>
          <p:nvPr/>
        </p:nvSpPr>
        <p:spPr>
          <a:xfrm>
            <a:off x="2453774" y="5940156"/>
            <a:ext cx="1978673" cy="6891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defTabSz="914363"/>
            <a:r>
              <a:rPr lang="en-US" b="1" dirty="0" smtClean="0">
                <a:solidFill>
                  <a:srgbClr val="FFFFFF"/>
                </a:solidFill>
                <a:latin typeface="Calibri" pitchFamily="34" charset="0"/>
              </a:rPr>
              <a:t>Quantifiers:</a:t>
            </a:r>
          </a:p>
          <a:p>
            <a:pPr algn="ctr" defTabSz="914363"/>
            <a:r>
              <a:rPr lang="en-US" b="1" dirty="0" smtClean="0">
                <a:solidFill>
                  <a:srgbClr val="FFFFFF"/>
                </a:solidFill>
                <a:latin typeface="Calibri" pitchFamily="34" charset="0"/>
              </a:rPr>
              <a:t>Elimination</a:t>
            </a:r>
          </a:p>
        </p:txBody>
      </p:sp>
      <p:pic>
        <p:nvPicPr>
          <p:cNvPr id="43" name="Picture 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3051">
            <a:off x="1236515" y="206801"/>
            <a:ext cx="946029" cy="67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29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63" y="1119806"/>
            <a:ext cx="7467600" cy="552441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a:solidFill>
                  <a:sysClr val="windowText" lastClr="000000"/>
                </a:solidFill>
              </a:rPr>
              <a:t>T</a:t>
            </a:r>
            <a:r>
              <a:rPr lang="en-US" sz="2000" b="1" dirty="0" smtClean="0">
                <a:solidFill>
                  <a:sysClr val="windowText" lastClr="000000"/>
                </a:solidFill>
              </a:rPr>
              <a:t>actics</a:t>
            </a:r>
            <a:endParaRPr lang="en-US" b="1" dirty="0">
              <a:solidFill>
                <a:sysClr val="windowText" lastClr="000000"/>
              </a:solidFill>
            </a:endParaRPr>
          </a:p>
        </p:txBody>
      </p:sp>
      <p:sp>
        <p:nvSpPr>
          <p:cNvPr id="2" name="Title 1"/>
          <p:cNvSpPr>
            <a:spLocks noGrp="1"/>
          </p:cNvSpPr>
          <p:nvPr>
            <p:ph type="title" idx="4294967295"/>
          </p:nvPr>
        </p:nvSpPr>
        <p:spPr>
          <a:xfrm>
            <a:off x="0" y="230188"/>
            <a:ext cx="8382000" cy="665162"/>
          </a:xfrm>
        </p:spPr>
        <p:txBody>
          <a:bodyPr>
            <a:normAutofit fontScale="90000"/>
          </a:bodyPr>
          <a:lstStyle/>
          <a:p>
            <a:r>
              <a:rPr lang="en-US" dirty="0" smtClean="0"/>
              <a:t>Z3 architecture - new</a:t>
            </a:r>
            <a:endParaRPr lang="en-US" dirty="0"/>
          </a:p>
        </p:txBody>
      </p:sp>
      <p:sp>
        <p:nvSpPr>
          <p:cNvPr id="6" name="Rectangle 5"/>
          <p:cNvSpPr/>
          <p:nvPr/>
        </p:nvSpPr>
        <p:spPr>
          <a:xfrm>
            <a:off x="2286000" y="1577008"/>
            <a:ext cx="4982818" cy="2112860"/>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SMT (legacy core)</a:t>
            </a:r>
            <a:endParaRPr lang="en-US" sz="2400" dirty="0">
              <a:solidFill>
                <a:srgbClr val="FFFFFF"/>
              </a:solidFill>
              <a:latin typeface="Calibri" pitchFamily="34" charset="0"/>
            </a:endParaRPr>
          </a:p>
        </p:txBody>
      </p:sp>
      <p:sp>
        <p:nvSpPr>
          <p:cNvPr id="10" name="Rounded Rectangle 9"/>
          <p:cNvSpPr/>
          <p:nvPr/>
        </p:nvSpPr>
        <p:spPr>
          <a:xfrm>
            <a:off x="2438526" y="1971338"/>
            <a:ext cx="2209674" cy="30293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Bit-Vectors</a:t>
            </a:r>
            <a:endParaRPr lang="en-US" sz="2000" b="1" dirty="0">
              <a:solidFill>
                <a:srgbClr val="FFFFFF"/>
              </a:solidFill>
              <a:latin typeface="Calibri" pitchFamily="34" charset="0"/>
            </a:endParaRPr>
          </a:p>
        </p:txBody>
      </p:sp>
      <p:sp>
        <p:nvSpPr>
          <p:cNvPr id="11" name="Rounded Rectangle 10"/>
          <p:cNvSpPr/>
          <p:nvPr/>
        </p:nvSpPr>
        <p:spPr>
          <a:xfrm>
            <a:off x="2415218" y="2365974"/>
            <a:ext cx="2218996" cy="3317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Lin-arithmetic</a:t>
            </a:r>
            <a:endParaRPr lang="en-US" sz="2000" b="1" dirty="0">
              <a:solidFill>
                <a:srgbClr val="FFFFFF"/>
              </a:solidFill>
              <a:latin typeface="Calibri" pitchFamily="34" charset="0"/>
            </a:endParaRPr>
          </a:p>
        </p:txBody>
      </p:sp>
      <p:sp>
        <p:nvSpPr>
          <p:cNvPr id="13" name="Rounded Rectangle 12"/>
          <p:cNvSpPr/>
          <p:nvPr/>
        </p:nvSpPr>
        <p:spPr>
          <a:xfrm>
            <a:off x="2427698" y="2764794"/>
            <a:ext cx="4595182" cy="385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Free (</a:t>
            </a:r>
            <a:r>
              <a:rPr lang="en-US" sz="2000" b="1" dirty="0" err="1" smtClean="0">
                <a:solidFill>
                  <a:srgbClr val="FFFFFF"/>
                </a:solidFill>
                <a:latin typeface="Calibri" pitchFamily="34" charset="0"/>
              </a:rPr>
              <a:t>uninterpreted</a:t>
            </a:r>
            <a:r>
              <a:rPr lang="en-US" sz="2000" b="1" dirty="0" smtClean="0">
                <a:solidFill>
                  <a:srgbClr val="FFFFFF"/>
                </a:solidFill>
                <a:latin typeface="Calibri" pitchFamily="34" charset="0"/>
              </a:rPr>
              <a:t>) functions</a:t>
            </a:r>
            <a:endParaRPr lang="en-US" sz="2000" b="1" dirty="0">
              <a:solidFill>
                <a:srgbClr val="FFFFFF"/>
              </a:solidFill>
              <a:latin typeface="Calibri" pitchFamily="34" charset="0"/>
            </a:endParaRPr>
          </a:p>
        </p:txBody>
      </p:sp>
      <p:sp>
        <p:nvSpPr>
          <p:cNvPr id="19" name="Rounded Rectangle 18"/>
          <p:cNvSpPr/>
          <p:nvPr/>
        </p:nvSpPr>
        <p:spPr>
          <a:xfrm>
            <a:off x="4813239" y="1965576"/>
            <a:ext cx="2197161" cy="3304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Arrays</a:t>
            </a:r>
            <a:endParaRPr lang="en-US" sz="2000" b="1" dirty="0">
              <a:solidFill>
                <a:srgbClr val="FFFFFF"/>
              </a:solidFill>
              <a:latin typeface="Calibri" pitchFamily="34" charset="0"/>
            </a:endParaRPr>
          </a:p>
        </p:txBody>
      </p:sp>
      <p:sp>
        <p:nvSpPr>
          <p:cNvPr id="44" name="Rounded Rectangle 43"/>
          <p:cNvSpPr/>
          <p:nvPr/>
        </p:nvSpPr>
        <p:spPr>
          <a:xfrm>
            <a:off x="8033309" y="3088732"/>
            <a:ext cx="1091145" cy="36837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b="1" dirty="0" err="1" smtClean="0">
                <a:solidFill>
                  <a:srgbClr val="FFFFFF"/>
                </a:solidFill>
                <a:latin typeface="Calibri" pitchFamily="34" charset="0"/>
              </a:rPr>
              <a:t>OCaml</a:t>
            </a:r>
            <a:endParaRPr lang="en-US" b="1" dirty="0">
              <a:solidFill>
                <a:srgbClr val="FFFFFF"/>
              </a:solidFill>
              <a:latin typeface="Calibri" pitchFamily="34" charset="0"/>
            </a:endParaRPr>
          </a:p>
        </p:txBody>
      </p:sp>
      <p:sp>
        <p:nvSpPr>
          <p:cNvPr id="48" name="Rounded Rectangle 47"/>
          <p:cNvSpPr/>
          <p:nvPr/>
        </p:nvSpPr>
        <p:spPr>
          <a:xfrm>
            <a:off x="8116994" y="3902413"/>
            <a:ext cx="1007460" cy="35184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.NET</a:t>
            </a:r>
            <a:endParaRPr lang="en-US" sz="2000" b="1" dirty="0">
              <a:solidFill>
                <a:srgbClr val="FFFFFF"/>
              </a:solidFill>
              <a:latin typeface="Calibri" pitchFamily="34" charset="0"/>
            </a:endParaRPr>
          </a:p>
        </p:txBody>
      </p:sp>
      <p:sp>
        <p:nvSpPr>
          <p:cNvPr id="50" name="Rounded Rectangle 49"/>
          <p:cNvSpPr/>
          <p:nvPr/>
        </p:nvSpPr>
        <p:spPr>
          <a:xfrm>
            <a:off x="8436529" y="4662807"/>
            <a:ext cx="675733"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C</a:t>
            </a:r>
            <a:endParaRPr lang="en-US" sz="2000" b="1" dirty="0">
              <a:solidFill>
                <a:srgbClr val="FFFFFF"/>
              </a:solidFill>
              <a:latin typeface="Calibri" pitchFamily="34" charset="0"/>
            </a:endParaRPr>
          </a:p>
        </p:txBody>
      </p:sp>
      <p:sp>
        <p:nvSpPr>
          <p:cNvPr id="61" name="Rounded Rectangle 60"/>
          <p:cNvSpPr/>
          <p:nvPr/>
        </p:nvSpPr>
        <p:spPr>
          <a:xfrm>
            <a:off x="7976389" y="1416188"/>
            <a:ext cx="1160258" cy="3434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SMT-LIB</a:t>
            </a:r>
            <a:endParaRPr lang="en-US" sz="2000" b="1" dirty="0">
              <a:solidFill>
                <a:srgbClr val="FFFFFF"/>
              </a:solidFill>
              <a:latin typeface="Calibri" pitchFamily="34" charset="0"/>
            </a:endParaRPr>
          </a:p>
        </p:txBody>
      </p:sp>
      <p:sp>
        <p:nvSpPr>
          <p:cNvPr id="65" name="Left Arrow 64"/>
          <p:cNvSpPr/>
          <p:nvPr/>
        </p:nvSpPr>
        <p:spPr bwMode="auto">
          <a:xfrm>
            <a:off x="7475408" y="4699569"/>
            <a:ext cx="961121" cy="279484"/>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6" name="Left Arrow 65"/>
          <p:cNvSpPr/>
          <p:nvPr/>
        </p:nvSpPr>
        <p:spPr bwMode="auto">
          <a:xfrm>
            <a:off x="7475943" y="3966585"/>
            <a:ext cx="636105" cy="251791"/>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7" name="Left Arrow 66"/>
          <p:cNvSpPr/>
          <p:nvPr/>
        </p:nvSpPr>
        <p:spPr bwMode="auto">
          <a:xfrm>
            <a:off x="7450254" y="3136884"/>
            <a:ext cx="565445" cy="261322"/>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9" name="Right Arrow 68"/>
          <p:cNvSpPr/>
          <p:nvPr/>
        </p:nvSpPr>
        <p:spPr bwMode="auto">
          <a:xfrm rot="10800000">
            <a:off x="7459079" y="1466924"/>
            <a:ext cx="496226" cy="28056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9" name="Rounded Rectangle 38"/>
          <p:cNvSpPr/>
          <p:nvPr/>
        </p:nvSpPr>
        <p:spPr>
          <a:xfrm>
            <a:off x="4802719" y="2377079"/>
            <a:ext cx="2218199" cy="3044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b="1" dirty="0" smtClean="0">
                <a:solidFill>
                  <a:srgbClr val="FFFFFF"/>
                </a:solidFill>
                <a:latin typeface="Calibri" pitchFamily="34" charset="0"/>
              </a:rPr>
              <a:t>Recursive </a:t>
            </a:r>
            <a:r>
              <a:rPr lang="en-US" b="1" dirty="0" err="1" smtClean="0">
                <a:solidFill>
                  <a:srgbClr val="FFFFFF"/>
                </a:solidFill>
                <a:latin typeface="Calibri" pitchFamily="34" charset="0"/>
              </a:rPr>
              <a:t>Datatypes</a:t>
            </a:r>
            <a:endParaRPr lang="en-US" b="1" dirty="0">
              <a:solidFill>
                <a:srgbClr val="FFFFFF"/>
              </a:solidFill>
              <a:latin typeface="Calibri" pitchFamily="34" charset="0"/>
            </a:endParaRPr>
          </a:p>
        </p:txBody>
      </p:sp>
      <p:sp>
        <p:nvSpPr>
          <p:cNvPr id="34" name="Left Arrow 33"/>
          <p:cNvSpPr/>
          <p:nvPr/>
        </p:nvSpPr>
        <p:spPr bwMode="auto">
          <a:xfrm>
            <a:off x="7468696" y="5328141"/>
            <a:ext cx="729167" cy="278785"/>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33" name="Rounded Rectangle 32"/>
          <p:cNvSpPr/>
          <p:nvPr/>
        </p:nvSpPr>
        <p:spPr>
          <a:xfrm>
            <a:off x="8197863" y="5289778"/>
            <a:ext cx="926592"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Java</a:t>
            </a:r>
            <a:endParaRPr lang="en-US" sz="2000" b="1" dirty="0">
              <a:solidFill>
                <a:srgbClr val="FFFFFF"/>
              </a:solidFill>
              <a:latin typeface="Calibri" pitchFamily="34" charset="0"/>
            </a:endParaRPr>
          </a:p>
        </p:txBody>
      </p:sp>
      <p:sp>
        <p:nvSpPr>
          <p:cNvPr id="35" name="Rounded Rectangle 34"/>
          <p:cNvSpPr/>
          <p:nvPr/>
        </p:nvSpPr>
        <p:spPr>
          <a:xfrm>
            <a:off x="7905984" y="6038524"/>
            <a:ext cx="1219200" cy="362887"/>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Python</a:t>
            </a:r>
            <a:endParaRPr lang="en-US" sz="2000" b="1" dirty="0">
              <a:solidFill>
                <a:srgbClr val="FFFFFF"/>
              </a:solidFill>
              <a:latin typeface="Calibri" pitchFamily="34" charset="0"/>
            </a:endParaRPr>
          </a:p>
        </p:txBody>
      </p:sp>
      <p:sp>
        <p:nvSpPr>
          <p:cNvPr id="36" name="Left Arrow 35"/>
          <p:cNvSpPr/>
          <p:nvPr/>
        </p:nvSpPr>
        <p:spPr bwMode="auto">
          <a:xfrm>
            <a:off x="7473171" y="6089411"/>
            <a:ext cx="405855" cy="311999"/>
          </a:xfrm>
          <a:prstGeom prst="lef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46" name="Rounded Rectangle 45"/>
          <p:cNvSpPr/>
          <p:nvPr/>
        </p:nvSpPr>
        <p:spPr>
          <a:xfrm>
            <a:off x="2430347" y="3232447"/>
            <a:ext cx="4595182" cy="385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63"/>
            <a:r>
              <a:rPr lang="en-US" sz="2000" b="1" dirty="0" smtClean="0">
                <a:solidFill>
                  <a:srgbClr val="FFFFFF"/>
                </a:solidFill>
                <a:latin typeface="Calibri" pitchFamily="34" charset="0"/>
              </a:rPr>
              <a:t>Quantifier instantiation</a:t>
            </a:r>
            <a:endParaRPr lang="en-US" sz="2000" b="1" dirty="0">
              <a:solidFill>
                <a:srgbClr val="FFFFFF"/>
              </a:solidFill>
              <a:latin typeface="Calibri" pitchFamily="34" charset="0"/>
            </a:endParaRPr>
          </a:p>
        </p:txBody>
      </p:sp>
      <p:sp>
        <p:nvSpPr>
          <p:cNvPr id="47" name="Rectangle 46"/>
          <p:cNvSpPr/>
          <p:nvPr/>
        </p:nvSpPr>
        <p:spPr>
          <a:xfrm>
            <a:off x="2299253" y="4368874"/>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sym typeface="Symbol" panose="05050102010706020507" pitchFamily="18" charset="2"/>
              </a:rPr>
              <a:t>R: </a:t>
            </a:r>
            <a:r>
              <a:rPr lang="en-US" sz="2400" dirty="0" smtClean="0">
                <a:solidFill>
                  <a:srgbClr val="FFFFFF"/>
                </a:solidFill>
                <a:latin typeface="Calibri" pitchFamily="34" charset="0"/>
              </a:rPr>
              <a:t>Non-linear real arithmetic</a:t>
            </a:r>
            <a:endParaRPr lang="en-US" sz="2400" dirty="0">
              <a:solidFill>
                <a:srgbClr val="FFFFFF"/>
              </a:solidFill>
              <a:latin typeface="Calibri" pitchFamily="34" charset="0"/>
            </a:endParaRPr>
          </a:p>
        </p:txBody>
      </p:sp>
      <p:sp>
        <p:nvSpPr>
          <p:cNvPr id="49" name="Rectangle 48"/>
          <p:cNvSpPr/>
          <p:nvPr/>
        </p:nvSpPr>
        <p:spPr>
          <a:xfrm>
            <a:off x="2299253" y="4926299"/>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Floating point arithmetic</a:t>
            </a:r>
            <a:endParaRPr lang="en-US" sz="2400" dirty="0">
              <a:solidFill>
                <a:srgbClr val="FFFFFF"/>
              </a:solidFill>
              <a:latin typeface="Calibri" pitchFamily="34" charset="0"/>
            </a:endParaRPr>
          </a:p>
        </p:txBody>
      </p:sp>
      <p:sp>
        <p:nvSpPr>
          <p:cNvPr id="51" name="Rectangle 50"/>
          <p:cNvSpPr/>
          <p:nvPr/>
        </p:nvSpPr>
        <p:spPr>
          <a:xfrm>
            <a:off x="2321830" y="5492921"/>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Horn clauses</a:t>
            </a:r>
            <a:endParaRPr lang="en-US" sz="2400" dirty="0">
              <a:solidFill>
                <a:srgbClr val="FFFFFF"/>
              </a:solidFill>
              <a:latin typeface="Calibri" pitchFamily="34" charset="0"/>
            </a:endParaRPr>
          </a:p>
        </p:txBody>
      </p:sp>
      <p:sp>
        <p:nvSpPr>
          <p:cNvPr id="52" name="Rounded Rectangle 51"/>
          <p:cNvSpPr/>
          <p:nvPr/>
        </p:nvSpPr>
        <p:spPr>
          <a:xfrm>
            <a:off x="7976389" y="2242161"/>
            <a:ext cx="1160258" cy="52349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363"/>
            <a:r>
              <a:rPr lang="en-US" sz="2000" b="1" dirty="0" smtClean="0">
                <a:solidFill>
                  <a:srgbClr val="FFFFFF"/>
                </a:solidFill>
                <a:latin typeface="Calibri" pitchFamily="34" charset="0"/>
              </a:rPr>
              <a:t>Record &amp; replay</a:t>
            </a:r>
            <a:endParaRPr lang="en-US" sz="2000" b="1" dirty="0">
              <a:solidFill>
                <a:srgbClr val="FFFFFF"/>
              </a:solidFill>
              <a:latin typeface="Calibri" pitchFamily="34" charset="0"/>
            </a:endParaRPr>
          </a:p>
        </p:txBody>
      </p:sp>
      <p:sp>
        <p:nvSpPr>
          <p:cNvPr id="53" name="Right Arrow 52"/>
          <p:cNvSpPr/>
          <p:nvPr/>
        </p:nvSpPr>
        <p:spPr bwMode="auto">
          <a:xfrm rot="10800000">
            <a:off x="7446109" y="2380018"/>
            <a:ext cx="522166" cy="27715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27" name="Rectangle 26"/>
          <p:cNvSpPr/>
          <p:nvPr/>
        </p:nvSpPr>
        <p:spPr>
          <a:xfrm>
            <a:off x="2286000" y="3809623"/>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SAT core for Bit-vectors</a:t>
            </a:r>
            <a:endParaRPr lang="en-US" sz="2400" dirty="0">
              <a:solidFill>
                <a:srgbClr val="FFFFFF"/>
              </a:solidFill>
              <a:latin typeface="Calibri" pitchFamily="34" charset="0"/>
            </a:endParaRPr>
          </a:p>
        </p:txBody>
      </p:sp>
      <p:sp>
        <p:nvSpPr>
          <p:cNvPr id="30" name="Rectangle 29"/>
          <p:cNvSpPr/>
          <p:nvPr/>
        </p:nvSpPr>
        <p:spPr>
          <a:xfrm>
            <a:off x="2321830" y="6053606"/>
            <a:ext cx="4982818"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Simplification</a:t>
            </a:r>
            <a:endParaRPr lang="en-US" sz="2400" dirty="0">
              <a:solidFill>
                <a:srgbClr val="FFFFFF"/>
              </a:solidFill>
              <a:latin typeface="Calibri" pitchFamily="34" charset="0"/>
            </a:endParaRPr>
          </a:p>
        </p:txBody>
      </p:sp>
      <p:sp>
        <p:nvSpPr>
          <p:cNvPr id="31" name="Rectangle 30"/>
          <p:cNvSpPr/>
          <p:nvPr/>
        </p:nvSpPr>
        <p:spPr>
          <a:xfrm>
            <a:off x="235170" y="3790573"/>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And-then</a:t>
            </a:r>
            <a:endParaRPr lang="en-US" sz="2400" dirty="0">
              <a:solidFill>
                <a:srgbClr val="FFFFFF"/>
              </a:solidFill>
              <a:latin typeface="Calibri" pitchFamily="34" charset="0"/>
            </a:endParaRPr>
          </a:p>
        </p:txBody>
      </p:sp>
      <p:sp>
        <p:nvSpPr>
          <p:cNvPr id="32" name="Rectangle 31"/>
          <p:cNvSpPr/>
          <p:nvPr/>
        </p:nvSpPr>
        <p:spPr>
          <a:xfrm>
            <a:off x="235170" y="4339533"/>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Or-else</a:t>
            </a:r>
            <a:endParaRPr lang="en-US" sz="2400" dirty="0">
              <a:solidFill>
                <a:srgbClr val="FFFFFF"/>
              </a:solidFill>
              <a:latin typeface="Calibri" pitchFamily="34" charset="0"/>
            </a:endParaRPr>
          </a:p>
        </p:txBody>
      </p:sp>
      <p:sp>
        <p:nvSpPr>
          <p:cNvPr id="37" name="Rectangle 36"/>
          <p:cNvSpPr/>
          <p:nvPr/>
        </p:nvSpPr>
        <p:spPr>
          <a:xfrm>
            <a:off x="210094" y="4890709"/>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Try-for</a:t>
            </a:r>
            <a:endParaRPr lang="en-US" sz="2400" dirty="0">
              <a:solidFill>
                <a:srgbClr val="FFFFFF"/>
              </a:solidFill>
              <a:latin typeface="Calibri" pitchFamily="34" charset="0"/>
            </a:endParaRPr>
          </a:p>
        </p:txBody>
      </p:sp>
      <p:sp>
        <p:nvSpPr>
          <p:cNvPr id="38" name="Rectangle 37"/>
          <p:cNvSpPr/>
          <p:nvPr/>
        </p:nvSpPr>
        <p:spPr>
          <a:xfrm>
            <a:off x="203514" y="5472364"/>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Par-or</a:t>
            </a:r>
            <a:endParaRPr lang="en-US" sz="2400" dirty="0">
              <a:solidFill>
                <a:srgbClr val="FFFFFF"/>
              </a:solidFill>
              <a:latin typeface="Calibri" pitchFamily="34" charset="0"/>
            </a:endParaRPr>
          </a:p>
        </p:txBody>
      </p:sp>
      <p:sp>
        <p:nvSpPr>
          <p:cNvPr id="40" name="Rectangle 39"/>
          <p:cNvSpPr/>
          <p:nvPr/>
        </p:nvSpPr>
        <p:spPr>
          <a:xfrm>
            <a:off x="203513" y="6051805"/>
            <a:ext cx="1729059" cy="433002"/>
          </a:xfrm>
          <a:prstGeom prst="rect">
            <a:avLst/>
          </a:prstGeom>
        </p:spPr>
        <p:style>
          <a:lnRef idx="1">
            <a:schemeClr val="accent3"/>
          </a:lnRef>
          <a:fillRef idx="3">
            <a:schemeClr val="accent3"/>
          </a:fillRef>
          <a:effectRef idx="2">
            <a:schemeClr val="accent3"/>
          </a:effectRef>
          <a:fontRef idx="minor">
            <a:schemeClr val="lt1"/>
          </a:fontRef>
        </p:style>
        <p:txBody>
          <a:bodyPr rtlCol="0" anchor="t" anchorCtr="0"/>
          <a:lstStyle/>
          <a:p>
            <a:pPr algn="ctr" defTabSz="914363"/>
            <a:r>
              <a:rPr lang="en-US" sz="2400" dirty="0" smtClean="0">
                <a:solidFill>
                  <a:srgbClr val="FFFFFF"/>
                </a:solidFill>
                <a:latin typeface="Calibri" pitchFamily="34" charset="0"/>
              </a:rPr>
              <a:t>Par-then</a:t>
            </a:r>
            <a:endParaRPr lang="en-US" sz="2400" dirty="0">
              <a:solidFill>
                <a:srgbClr val="FFFFFF"/>
              </a:solidFill>
              <a:latin typeface="Calibri" pitchFamily="34" charset="0"/>
            </a:endParaRPr>
          </a:p>
        </p:txBody>
      </p:sp>
      <p:pic>
        <p:nvPicPr>
          <p:cNvPr id="41" name="Picture 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9955">
            <a:off x="1623561" y="201322"/>
            <a:ext cx="946029" cy="71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9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48" y="274638"/>
            <a:ext cx="8918398" cy="1143000"/>
          </a:xfrm>
        </p:spPr>
        <p:txBody>
          <a:bodyPr/>
          <a:lstStyle/>
          <a:p>
            <a:r>
              <a:rPr lang="en-US" dirty="0" smtClean="0"/>
              <a:t> Solving</a:t>
            </a:r>
            <a:r>
              <a:rPr lang="en-US" dirty="0" smtClean="0">
                <a:sym typeface="Symbol" panose="05050102010706020507" pitchFamily="18" charset="2"/>
              </a:rPr>
              <a:t>R Efficiently</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00"/>
          <a:stretch/>
        </p:blipFill>
        <p:spPr bwMode="auto">
          <a:xfrm>
            <a:off x="0" y="1828800"/>
            <a:ext cx="89115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12618" y="1371601"/>
            <a:ext cx="8610600" cy="1142999"/>
          </a:xfrm>
        </p:spPr>
        <p:txBody>
          <a:bodyPr>
            <a:normAutofit/>
          </a:bodyPr>
          <a:lstStyle/>
          <a:p>
            <a:pPr marL="0" indent="0">
              <a:buNone/>
            </a:pPr>
            <a:r>
              <a:rPr lang="en-US" dirty="0" smtClean="0"/>
              <a:t>A key idea: </a:t>
            </a:r>
            <a:r>
              <a:rPr lang="en-US" dirty="0" smtClean="0">
                <a:solidFill>
                  <a:srgbClr val="FF0000"/>
                </a:solidFill>
              </a:rPr>
              <a:t>Use partial solution to guide the search</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Rectangular Callout 3"/>
              <p:cNvSpPr/>
              <p:nvPr/>
            </p:nvSpPr>
            <p:spPr>
              <a:xfrm>
                <a:off x="5999919" y="2386263"/>
                <a:ext cx="2895600" cy="762000"/>
              </a:xfrm>
              <a:prstGeom prst="wedgeRectCallout">
                <a:avLst>
                  <a:gd name="adj1" fmla="val -57176"/>
                  <a:gd name="adj2" fmla="val 84154"/>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3</m:t>
                          </m:r>
                        </m:sup>
                      </m:sSup>
                      <m:r>
                        <a:rPr lang="en-US" i="1" smtClean="0">
                          <a:solidFill>
                            <a:prstClr val="black"/>
                          </a:solidFill>
                          <a:latin typeface="Cambria Math"/>
                        </a:rPr>
                        <m:t>+2</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+3</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−5&lt;0</m:t>
                      </m:r>
                    </m:oMath>
                  </m:oMathPara>
                </a14:m>
                <a:endParaRPr lang="en-US" dirty="0">
                  <a:solidFill>
                    <a:prstClr val="black"/>
                  </a:solidFill>
                </a:endParaRPr>
              </a:p>
            </p:txBody>
          </p:sp>
        </mc:Choice>
        <mc:Fallback xmlns="">
          <p:sp>
            <p:nvSpPr>
              <p:cNvPr id="4" name="Rectangular Callout 3"/>
              <p:cNvSpPr>
                <a:spLocks noRot="1" noChangeAspect="1" noMove="1" noResize="1" noEditPoints="1" noAdjustHandles="1" noChangeArrowheads="1" noChangeShapeType="1" noTextEdit="1"/>
              </p:cNvSpPr>
              <p:nvPr/>
            </p:nvSpPr>
            <p:spPr>
              <a:xfrm>
                <a:off x="5999919" y="2386263"/>
                <a:ext cx="2895600" cy="762000"/>
              </a:xfrm>
              <a:prstGeom prst="wedgeRectCallout">
                <a:avLst>
                  <a:gd name="adj1" fmla="val -57176"/>
                  <a:gd name="adj2" fmla="val 84154"/>
                </a:avLst>
              </a:prstGeom>
              <a:blipFill rotWithShape="0">
                <a:blip r:embed="rId3"/>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2057400" y="5313947"/>
                <a:ext cx="2209800" cy="762000"/>
              </a:xfrm>
              <a:prstGeom prst="wedgeRectCallout">
                <a:avLst>
                  <a:gd name="adj1" fmla="val 52057"/>
                  <a:gd name="adj2" fmla="val -1212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𝑥</m:t>
                          </m:r>
                        </m:e>
                        <m:sup>
                          <m:r>
                            <a:rPr lang="en-US" i="1" smtClean="0">
                              <a:solidFill>
                                <a:prstClr val="black"/>
                              </a:solidFill>
                              <a:latin typeface="Cambria Math"/>
                            </a:rPr>
                            <m:t>2</m:t>
                          </m:r>
                        </m:sup>
                      </m:sSup>
                      <m:r>
                        <a:rPr lang="en-US" i="1" smtClean="0">
                          <a:solidFill>
                            <a:prstClr val="black"/>
                          </a:solidFill>
                          <a:latin typeface="Cambria Math"/>
                        </a:rPr>
                        <m:t>+</m:t>
                      </m:r>
                      <m:sSup>
                        <m:sSupPr>
                          <m:ctrlPr>
                            <a:rPr lang="en-US" i="1" smtClean="0">
                              <a:solidFill>
                                <a:prstClr val="black"/>
                              </a:solidFill>
                              <a:latin typeface="Cambria Math" panose="02040503050406030204" pitchFamily="18" charset="0"/>
                            </a:rPr>
                          </m:ctrlPr>
                        </m:sSupPr>
                        <m:e>
                          <m:r>
                            <a:rPr lang="en-US" i="1" smtClean="0">
                              <a:solidFill>
                                <a:prstClr val="black"/>
                              </a:solidFill>
                              <a:latin typeface="Cambria Math"/>
                            </a:rPr>
                            <m:t>𝑦</m:t>
                          </m:r>
                        </m:e>
                        <m:sup>
                          <m:r>
                            <a:rPr lang="en-US" i="1" smtClean="0">
                              <a:solidFill>
                                <a:prstClr val="black"/>
                              </a:solidFill>
                              <a:latin typeface="Cambria Math"/>
                            </a:rPr>
                            <m:t>2</m:t>
                          </m:r>
                        </m:sup>
                      </m:sSup>
                      <m:r>
                        <a:rPr lang="en-US" i="1" smtClean="0">
                          <a:solidFill>
                            <a:prstClr val="black"/>
                          </a:solidFill>
                          <a:latin typeface="Cambria Math"/>
                        </a:rPr>
                        <m:t>&lt;1</m:t>
                      </m:r>
                    </m:oMath>
                  </m:oMathPara>
                </a14:m>
                <a:endParaRPr lang="en-US" dirty="0">
                  <a:solidFill>
                    <a:prstClr val="black"/>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057400" y="5313947"/>
                <a:ext cx="2209800" cy="762000"/>
              </a:xfrm>
              <a:prstGeom prst="wedgeRectCallout">
                <a:avLst>
                  <a:gd name="adj1" fmla="val 52057"/>
                  <a:gd name="adj2" fmla="val -121259"/>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p:cNvSpPr/>
              <p:nvPr/>
            </p:nvSpPr>
            <p:spPr>
              <a:xfrm>
                <a:off x="477253" y="3733800"/>
                <a:ext cx="2209800" cy="685800"/>
              </a:xfrm>
              <a:prstGeom prst="wedgeRectCallout">
                <a:avLst>
                  <a:gd name="adj1" fmla="val 91459"/>
                  <a:gd name="adj2" fmla="val 7751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a:rPr>
                        <m:t>−4</m:t>
                      </m:r>
                      <m:r>
                        <a:rPr lang="en-US" i="1" smtClean="0">
                          <a:solidFill>
                            <a:prstClr val="black"/>
                          </a:solidFill>
                          <a:latin typeface="Cambria Math"/>
                        </a:rPr>
                        <m:t>𝑥𝑦</m:t>
                      </m:r>
                      <m:r>
                        <a:rPr lang="en-US" i="1" smtClean="0">
                          <a:solidFill>
                            <a:prstClr val="black"/>
                          </a:solidFill>
                          <a:latin typeface="Cambria Math"/>
                        </a:rPr>
                        <m:t> −4</m:t>
                      </m:r>
                      <m:r>
                        <a:rPr lang="en-US" i="1" smtClean="0">
                          <a:solidFill>
                            <a:prstClr val="black"/>
                          </a:solidFill>
                          <a:latin typeface="Cambria Math"/>
                        </a:rPr>
                        <m:t>𝑥</m:t>
                      </m:r>
                      <m:r>
                        <a:rPr lang="en-US" i="1" smtClean="0">
                          <a:solidFill>
                            <a:prstClr val="black"/>
                          </a:solidFill>
                          <a:latin typeface="Cambria Math"/>
                        </a:rPr>
                        <m:t>+</m:t>
                      </m:r>
                      <m:r>
                        <a:rPr lang="en-US" i="1" smtClean="0">
                          <a:solidFill>
                            <a:prstClr val="black"/>
                          </a:solidFill>
                          <a:latin typeface="Cambria Math"/>
                        </a:rPr>
                        <m:t>𝑦</m:t>
                      </m:r>
                      <m:r>
                        <a:rPr lang="en-US" i="1" smtClean="0">
                          <a:solidFill>
                            <a:prstClr val="black"/>
                          </a:solidFill>
                          <a:latin typeface="Cambria Math"/>
                        </a:rPr>
                        <m:t>&gt;1</m:t>
                      </m:r>
                    </m:oMath>
                  </m:oMathPara>
                </a14:m>
                <a:endParaRPr lang="en-US" dirty="0">
                  <a:solidFill>
                    <a:prstClr val="black"/>
                  </a:solidFill>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477253" y="3733800"/>
                <a:ext cx="2209800" cy="685800"/>
              </a:xfrm>
              <a:prstGeom prst="wedgeRectCallout">
                <a:avLst>
                  <a:gd name="adj1" fmla="val 91459"/>
                  <a:gd name="adj2" fmla="val 77512"/>
                </a:avLst>
              </a:prstGeom>
              <a:blipFill rotWithShape="0">
                <a:blip r:embed="rId5"/>
                <a:stretch>
                  <a:fillRect/>
                </a:stretch>
              </a:blipFill>
            </p:spPr>
            <p:txBody>
              <a:bodyPr/>
              <a:lstStyle/>
              <a:p>
                <a:r>
                  <a:rPr lang="en-US">
                    <a:noFill/>
                  </a:rPr>
                  <a:t> </a:t>
                </a:r>
              </a:p>
            </p:txBody>
          </p:sp>
        </mc:Fallback>
      </mc:AlternateContent>
      <p:sp>
        <p:nvSpPr>
          <p:cNvPr id="9" name="Rectangular Callout 8"/>
          <p:cNvSpPr/>
          <p:nvPr/>
        </p:nvSpPr>
        <p:spPr>
          <a:xfrm>
            <a:off x="685800" y="2514600"/>
            <a:ext cx="2133600" cy="633663"/>
          </a:xfrm>
          <a:prstGeom prst="wedgeRectCallout">
            <a:avLst>
              <a:gd name="adj1" fmla="val 118919"/>
              <a:gd name="adj2" fmla="val 14604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solidFill>
                  <a:prstClr val="black"/>
                </a:solidFill>
              </a:rPr>
              <a:t>Feasible Region</a:t>
            </a:r>
            <a:endParaRPr lang="en-US" sz="2400" dirty="0">
              <a:solidFill>
                <a:prstClr val="black"/>
              </a:solidFill>
            </a:endParaRPr>
          </a:p>
        </p:txBody>
      </p:sp>
      <p:sp>
        <p:nvSpPr>
          <p:cNvPr id="17" name="TextBox 16"/>
          <p:cNvSpPr txBox="1"/>
          <p:nvPr/>
        </p:nvSpPr>
        <p:spPr>
          <a:xfrm>
            <a:off x="198248" y="4788930"/>
            <a:ext cx="3116726" cy="461665"/>
          </a:xfrm>
          <a:prstGeom prst="rect">
            <a:avLst/>
          </a:prstGeom>
          <a:noFill/>
        </p:spPr>
        <p:txBody>
          <a:bodyPr wrap="square" rtlCol="0">
            <a:spAutoFit/>
          </a:bodyPr>
          <a:lstStyle/>
          <a:p>
            <a:r>
              <a:rPr lang="en-US" sz="2400" b="1" dirty="0" smtClean="0">
                <a:solidFill>
                  <a:srgbClr val="0070C0"/>
                </a:solidFill>
                <a:latin typeface="Calibri"/>
              </a:rPr>
              <a:t>Extract small core</a:t>
            </a:r>
          </a:p>
        </p:txBody>
      </p:sp>
      <p:sp>
        <p:nvSpPr>
          <p:cNvPr id="5" name="TextBox 4"/>
          <p:cNvSpPr txBox="1"/>
          <p:nvPr/>
        </p:nvSpPr>
        <p:spPr>
          <a:xfrm>
            <a:off x="3645478" y="6507994"/>
            <a:ext cx="5028043" cy="369332"/>
          </a:xfrm>
          <a:prstGeom prst="rect">
            <a:avLst/>
          </a:prstGeom>
          <a:noFill/>
        </p:spPr>
        <p:txBody>
          <a:bodyPr wrap="none" rtlCol="0">
            <a:spAutoFit/>
          </a:bodyPr>
          <a:lstStyle/>
          <a:p>
            <a:r>
              <a:rPr lang="en-US" dirty="0" err="1" smtClean="0">
                <a:solidFill>
                  <a:srgbClr val="9BBB59">
                    <a:lumMod val="75000"/>
                  </a:srgbClr>
                </a:solidFill>
              </a:rPr>
              <a:t>Dejan</a:t>
            </a:r>
            <a:r>
              <a:rPr lang="en-US" dirty="0" smtClean="0">
                <a:solidFill>
                  <a:srgbClr val="9BBB59">
                    <a:lumMod val="75000"/>
                  </a:srgbClr>
                </a:solidFill>
              </a:rPr>
              <a:t> </a:t>
            </a:r>
            <a:r>
              <a:rPr lang="en-US" dirty="0" err="1" smtClean="0">
                <a:solidFill>
                  <a:srgbClr val="9BBB59">
                    <a:lumMod val="75000"/>
                  </a:srgbClr>
                </a:solidFill>
              </a:rPr>
              <a:t>Jojanovich</a:t>
            </a:r>
            <a:r>
              <a:rPr lang="en-US" dirty="0" smtClean="0">
                <a:solidFill>
                  <a:srgbClr val="9BBB59">
                    <a:lumMod val="75000"/>
                  </a:srgbClr>
                </a:solidFill>
              </a:rPr>
              <a:t> &amp; Leonardo de Moura, IJCAR 2012</a:t>
            </a:r>
            <a:endParaRPr lang="en-US" dirty="0">
              <a:solidFill>
                <a:srgbClr val="9BBB59">
                  <a:lumMod val="75000"/>
                </a:srgbClr>
              </a:solidFill>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618"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299200" y="4597400"/>
            <a:ext cx="883575" cy="369332"/>
          </a:xfrm>
          <a:prstGeom prst="rect">
            <a:avLst/>
          </a:prstGeom>
          <a:noFill/>
        </p:spPr>
        <p:txBody>
          <a:bodyPr wrap="none" rtlCol="0">
            <a:spAutoFit/>
          </a:bodyPr>
          <a:lstStyle/>
          <a:p>
            <a:r>
              <a:rPr lang="en-US" dirty="0">
                <a:solidFill>
                  <a:srgbClr val="FF0000"/>
                </a:solidFill>
              </a:rPr>
              <a:t>x</a:t>
            </a:r>
            <a:r>
              <a:rPr lang="en-US" dirty="0" smtClean="0">
                <a:solidFill>
                  <a:srgbClr val="FF0000"/>
                </a:solidFill>
              </a:rPr>
              <a:t> = 0.5</a:t>
            </a:r>
            <a:endParaRPr lang="en-US" dirty="0">
              <a:solidFill>
                <a:srgbClr val="FF0000"/>
              </a:solidFill>
            </a:endParaRPr>
          </a:p>
        </p:txBody>
      </p:sp>
      <p:sp>
        <p:nvSpPr>
          <p:cNvPr id="11" name="Left Arrow 10"/>
          <p:cNvSpPr/>
          <p:nvPr/>
        </p:nvSpPr>
        <p:spPr>
          <a:xfrm rot="957452">
            <a:off x="4958404" y="4185562"/>
            <a:ext cx="1828800" cy="2162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79121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660358"/>
                <a:ext cx="9143999" cy="4525963"/>
              </a:xfrm>
            </p:spPr>
            <p:txBody>
              <a:bodyPr/>
              <a:lstStyle/>
              <a:p>
                <a:endParaRPr lang="en-US" dirty="0" smtClean="0"/>
              </a:p>
              <a:p>
                <a:pPr marL="0" indent="0">
                  <a:buNone/>
                </a:pPr>
                <a:r>
                  <a:rPr lang="en-US" b="1" dirty="0" smtClean="0">
                    <a:solidFill>
                      <a:schemeClr val="accent2">
                        <a:lumMod val="75000"/>
                      </a:schemeClr>
                    </a:solidFill>
                    <a:ea typeface="Cambria Math" panose="02040503050406030204" pitchFamily="18" charset="0"/>
                  </a:rPr>
                  <a:t>  </a:t>
                </a:r>
                <a14:m>
                  <m:oMath xmlns:m="http://schemas.openxmlformats.org/officeDocument/2006/math">
                    <m:r>
                      <a:rPr lang="en-US" b="1" i="1" smtClean="0">
                        <a:solidFill>
                          <a:schemeClr val="accent2">
                            <a:lumMod val="75000"/>
                          </a:schemeClr>
                        </a:solidFill>
                        <a:latin typeface="Cambria Math" panose="02040503050406030204" pitchFamily="18" charset="0"/>
                        <a:ea typeface="Cambria Math" panose="02040503050406030204" pitchFamily="18" charset="0"/>
                      </a:rPr>
                      <m:t>∃∀≤</m:t>
                    </m:r>
                  </m:oMath>
                </a14:m>
                <a:r>
                  <a:rPr lang="en-US" dirty="0" smtClean="0"/>
                  <a:t>:</a:t>
                </a:r>
                <a:r>
                  <a:rPr lang="en-US" b="1" dirty="0" smtClean="0"/>
                  <a:t> </a:t>
                </a:r>
                <a:r>
                  <a:rPr lang="en-US" dirty="0" smtClean="0"/>
                  <a:t>Automatic Theorem Proving and SMT</a:t>
                </a:r>
              </a:p>
              <a:p>
                <a:endParaRPr lang="en-US" dirty="0" smtClean="0"/>
              </a:p>
              <a:p>
                <a:pPr marL="0" indent="0">
                  <a:buNone/>
                </a:pPr>
                <a:r>
                  <a:rPr lang="en-US" b="1" dirty="0" smtClean="0"/>
                  <a:t>  </a:t>
                </a:r>
                <a:r>
                  <a:rPr lang="en-US" b="1" dirty="0"/>
                  <a:t> </a:t>
                </a:r>
                <a:r>
                  <a:rPr lang="en-US" b="1" dirty="0" smtClean="0"/>
                  <a:t>       </a:t>
                </a:r>
                <a:r>
                  <a:rPr lang="en-US" dirty="0" smtClean="0"/>
                  <a:t>:</a:t>
                </a:r>
                <a:r>
                  <a:rPr lang="en-US" b="1" dirty="0" smtClean="0"/>
                  <a:t> </a:t>
                </a:r>
                <a:r>
                  <a:rPr lang="en-US" dirty="0" smtClean="0"/>
                  <a:t>An Efficient SMT Solver</a:t>
                </a:r>
              </a:p>
              <a:p>
                <a:pPr marL="0" indent="0">
                  <a:buNone/>
                </a:pPr>
                <a:endParaRPr lang="en-US" dirty="0" smtClean="0"/>
              </a:p>
              <a:p>
                <a:pPr marL="0" indent="0">
                  <a:buNone/>
                </a:pPr>
                <a:r>
                  <a:rPr lang="en-US" dirty="0"/>
                  <a:t> </a:t>
                </a:r>
                <a:r>
                  <a:rPr lang="en-US" dirty="0" smtClean="0"/>
                  <a:t>         : </a:t>
                </a:r>
                <a:r>
                  <a:rPr lang="en-US" sz="2800" dirty="0" smtClean="0"/>
                  <a:t>Validating </a:t>
                </a:r>
                <a:r>
                  <a:rPr lang="en-US" sz="2800" dirty="0"/>
                  <a:t>Network </a:t>
                </a:r>
                <a:r>
                  <a:rPr lang="en-US" sz="2800" dirty="0" smtClean="0"/>
                  <a:t>Connectivity Restrictions</a:t>
                </a:r>
                <a:endParaRPr lang="en-US" sz="2800" dirty="0"/>
              </a:p>
              <a:p>
                <a:pPr marL="0" indent="0">
                  <a:buNone/>
                </a:pPr>
                <a:endParaRPr lang="en-US" dirty="0" smtClean="0"/>
              </a:p>
              <a:p>
                <a:pPr marL="0" indent="0">
                  <a:buNone/>
                </a:pPr>
                <a:r>
                  <a:rPr lang="en-US" b="1" dirty="0" smtClean="0"/>
                  <a:t>          </a:t>
                </a:r>
                <a:r>
                  <a:rPr lang="en-US" dirty="0" smtClean="0"/>
                  <a:t>: </a:t>
                </a:r>
                <a:r>
                  <a:rPr lang="en-US" sz="2400" b="1" dirty="0" smtClean="0"/>
                  <a:t>Program Verification as SMT</a:t>
                </a:r>
                <a:r>
                  <a:rPr lang="en-US" sz="2400" dirty="0" smtClean="0"/>
                  <a:t>: </a:t>
                </a:r>
                <a:r>
                  <a:rPr lang="en-US" sz="2400" dirty="0" err="1" smtClean="0"/>
                  <a:t>Satisfiability</a:t>
                </a:r>
                <a:r>
                  <a:rPr lang="en-US" sz="2400" dirty="0" smtClean="0"/>
                  <a:t> of Horn Clauses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660358"/>
                <a:ext cx="9143999" cy="4525963"/>
              </a:xfrm>
              <a:blipFill rotWithShape="0">
                <a:blip r:embed="rId2"/>
                <a:stretch>
                  <a:fillRect b="-7672"/>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86" y="5845380"/>
            <a:ext cx="885510" cy="475307"/>
          </a:xfrm>
          <a:prstGeom prst="rect">
            <a:avLst/>
          </a:prstGeo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169" y="3556453"/>
            <a:ext cx="606840" cy="36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94421" y="4363853"/>
            <a:ext cx="632026" cy="1078427"/>
            <a:chOff x="2675145" y="1981199"/>
            <a:chExt cx="903732" cy="1366616"/>
          </a:xfrm>
        </p:grpSpPr>
        <p:pic>
          <p:nvPicPr>
            <p:cNvPr id="7" name="Picture 10" descr="Description: C:\Users\nbjorner\AppData\Local\Microsoft\Windows\Temporary Internet Files\Content.IE5\T0ZPJOKX\MP9004486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rot="5400000">
              <a:off x="2724675" y="2493613"/>
              <a:ext cx="1366616" cy="34178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14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1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785706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1" y="2209800"/>
            <a:ext cx="6411416" cy="1828800"/>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if x </a:t>
            </a:r>
            <a:r>
              <a:rPr lang="en-US" b="1" dirty="0" smtClean="0">
                <a:sym typeface="Symbol"/>
              </a:rPr>
              <a:t> 100</a:t>
            </a:r>
            <a:r>
              <a:rPr lang="en-US" b="1" dirty="0" smtClean="0"/>
              <a:t> </a:t>
            </a:r>
          </a:p>
          <a:p>
            <a:pPr marL="0" indent="0">
              <a:buNone/>
            </a:pPr>
            <a:r>
              <a:rPr lang="en-US" b="1" dirty="0" smtClean="0"/>
              <a:t>assert (x ≤ 101 </a:t>
            </a:r>
            <a:r>
              <a:rPr lang="en-US" b="1" dirty="0" smtClean="0">
                <a:sym typeface="Symbol" panose="05050102010706020507" pitchFamily="18" charset="2"/>
              </a:rPr>
              <a:t> </a:t>
            </a:r>
            <a:r>
              <a:rPr lang="en-US" b="1" dirty="0">
                <a:solidFill>
                  <a:srgbClr val="FF0000"/>
                </a:solidFill>
              </a:rPr>
              <a:t>mc</a:t>
            </a:r>
            <a:r>
              <a:rPr lang="en-US" b="1" dirty="0"/>
              <a:t>(x) </a:t>
            </a:r>
            <a:r>
              <a:rPr lang="en-US" b="1" dirty="0">
                <a:sym typeface="Symbol"/>
              </a:rPr>
              <a:t>= </a:t>
            </a:r>
            <a:r>
              <a:rPr lang="en-US" b="1" dirty="0" smtClean="0">
                <a:sym typeface="Symbol"/>
              </a:rPr>
              <a:t>91)</a:t>
            </a:r>
            <a:endParaRPr lang="en-US" b="1" dirty="0" smtClean="0"/>
          </a:p>
        </p:txBody>
      </p:sp>
      <p:sp>
        <p:nvSpPr>
          <p:cNvPr id="5" name="Title 1"/>
          <p:cNvSpPr>
            <a:spLocks noGrp="1"/>
          </p:cNvSpPr>
          <p:nvPr>
            <p:ph type="title"/>
          </p:nvPr>
        </p:nvSpPr>
        <p:spPr>
          <a:xfrm>
            <a:off x="216807" y="533400"/>
            <a:ext cx="9024729" cy="664797"/>
          </a:xfrm>
        </p:spPr>
        <p:txBody>
          <a:bodyPr/>
          <a:lstStyle/>
          <a:p>
            <a:r>
              <a:rPr lang="en-US" dirty="0" smtClean="0"/>
              <a:t>Horn Clause </a:t>
            </a:r>
            <a:r>
              <a:rPr lang="en-US" dirty="0" err="1" smtClean="0"/>
              <a:t>Satisfiability</a:t>
            </a:r>
            <a:endParaRPr lang="en-US" dirty="0"/>
          </a:p>
        </p:txBody>
      </p:sp>
      <mc:AlternateContent xmlns:mc="http://schemas.openxmlformats.org/markup-compatibility/2006" xmlns:a14="http://schemas.microsoft.com/office/drawing/2010/main">
        <mc:Choice Requires="a14">
          <p:sp>
            <p:nvSpPr>
              <p:cNvPr id="4" name="Content Placeholder 2"/>
              <p:cNvSpPr txBox="1">
                <a:spLocks/>
              </p:cNvSpPr>
              <p:nvPr/>
            </p:nvSpPr>
            <p:spPr bwMode="auto">
              <a:xfrm>
                <a:off x="609600" y="4800600"/>
                <a:ext cx="80010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Font typeface="Arial" charse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Font typeface="Arial" charse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14:m>
                  <m:oMath xmlns:m="http://schemas.openxmlformats.org/officeDocument/2006/math">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𝑿</m:t>
                    </m:r>
                    <m:r>
                      <a:rPr lang="en-US" sz="2400" b="1" i="1" dirty="0" smtClean="0">
                        <a:latin typeface="Cambria Math" panose="02040503050406030204" pitchFamily="18" charset="0"/>
                        <a:sym typeface="Symbol"/>
                      </a:rPr>
                      <m:t>≤</m:t>
                    </m:r>
                    <m:r>
                      <a:rPr lang="en-US" sz="2400" b="1" i="1" dirty="0" smtClean="0">
                        <a:latin typeface="Cambria Math" panose="02040503050406030204" pitchFamily="18" charset="0"/>
                        <a:sym typeface="Symbol"/>
                      </a:rPr>
                      <m:t>𝟏𝟎𝟏</m:t>
                    </m:r>
                    <m:r>
                      <a:rPr lang="en-US" sz="2400" b="1" i="1" dirty="0" smtClean="0">
                        <a:latin typeface="Cambria Math" panose="02040503050406030204" pitchFamily="18" charset="0"/>
                        <a:sym typeface="Symbol"/>
                      </a:rPr>
                      <m:t>→</m:t>
                    </m:r>
                    <m:r>
                      <a:rPr lang="en-US" sz="2400" b="1" i="1" dirty="0" smtClean="0">
                        <a:latin typeface="Cambria Math"/>
                        <a:sym typeface="Symbol"/>
                      </a:rPr>
                      <m:t>𝑹</m:t>
                    </m:r>
                    <m:r>
                      <a:rPr lang="en-US" sz="2400" b="0" i="1" dirty="0" smtClean="0">
                        <a:latin typeface="Cambria Math" panose="02040503050406030204" pitchFamily="18" charset="0"/>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800" b="1" dirty="0">
                  <a:sym typeface="Symbol"/>
                </a:endParaRPr>
              </a:p>
              <a:p>
                <a:pPr marL="0" indent="0">
                  <a:buFont typeface="Arial" charset="0"/>
                  <a:buNone/>
                </a:pPr>
                <a:r>
                  <a:rPr lang="en-US" sz="2800" b="1" i="1" dirty="0" smtClean="0"/>
                  <a:t>Solver finds solution for </a:t>
                </a:r>
                <a:r>
                  <a:rPr lang="en-US" sz="2800" b="1" dirty="0" smtClean="0">
                    <a:solidFill>
                      <a:srgbClr val="FF0000"/>
                    </a:solidFill>
                    <a:sym typeface="Symbol"/>
                  </a:rPr>
                  <a:t>mc</a:t>
                </a:r>
                <a:endParaRPr lang="en-US" sz="2800" b="1" i="1" dirty="0"/>
              </a:p>
            </p:txBody>
          </p:sp>
        </mc:Choice>
        <mc:Fallback xmlns="">
          <p:sp>
            <p:nvSpPr>
              <p:cNvPr id="4" name="Content Placeholder 2"/>
              <p:cNvSpPr txBox="1">
                <a:spLocks noRot="1" noChangeAspect="1" noMove="1" noResize="1" noEditPoints="1" noAdjustHandles="1" noChangeArrowheads="1" noChangeShapeType="1" noTextEdit="1"/>
              </p:cNvSpPr>
              <p:nvPr/>
            </p:nvSpPr>
            <p:spPr bwMode="auto">
              <a:xfrm>
                <a:off x="609600" y="4800600"/>
                <a:ext cx="8001000" cy="1905000"/>
              </a:xfrm>
              <a:prstGeom prst="rect">
                <a:avLst/>
              </a:prstGeom>
              <a:blipFill rotWithShape="0">
                <a:blip r:embed="rId2"/>
                <a:stretch>
                  <a:fillRect l="-1523" t="-3205" r="-76" b="-6090"/>
                </a:stretch>
              </a:blipFill>
              <a:ln w="9525">
                <a:noFill/>
                <a:miter lim="800000"/>
                <a:headEnd/>
                <a:tailEnd/>
              </a:ln>
            </p:spPr>
            <p:txBody>
              <a:bodyPr/>
              <a:lstStyle/>
              <a:p>
                <a:r>
                  <a:rPr lang="en-US">
                    <a:noFill/>
                  </a:rPr>
                  <a:t> </a:t>
                </a:r>
              </a:p>
            </p:txBody>
          </p:sp>
        </mc:Fallback>
      </mc:AlternateContent>
      <p:sp>
        <p:nvSpPr>
          <p:cNvPr id="2" name="Down Arrow 1"/>
          <p:cNvSpPr/>
          <p:nvPr/>
        </p:nvSpPr>
        <p:spPr>
          <a:xfrm rot="19206863">
            <a:off x="5126875" y="3498507"/>
            <a:ext cx="2209800"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5712" y="6273225"/>
            <a:ext cx="3746988" cy="584775"/>
          </a:xfrm>
          <a:prstGeom prst="rect">
            <a:avLst/>
          </a:prstGeom>
          <a:noFill/>
        </p:spPr>
        <p:txBody>
          <a:bodyPr wrap="none" rtlCol="0">
            <a:spAutoFit/>
          </a:bodyPr>
          <a:lstStyle/>
          <a:p>
            <a:r>
              <a:rPr lang="en-US" sz="1600" dirty="0" err="1" smtClean="0">
                <a:solidFill>
                  <a:schemeClr val="accent3">
                    <a:lumMod val="75000"/>
                  </a:schemeClr>
                </a:solidFill>
              </a:rPr>
              <a:t>Krystof</a:t>
            </a:r>
            <a:r>
              <a:rPr lang="en-US" sz="1600" dirty="0" smtClean="0">
                <a:solidFill>
                  <a:schemeClr val="accent3">
                    <a:lumMod val="75000"/>
                  </a:schemeClr>
                </a:solidFill>
              </a:rPr>
              <a:t> </a:t>
            </a:r>
            <a:r>
              <a:rPr lang="en-US" sz="1600" dirty="0" err="1" smtClean="0">
                <a:solidFill>
                  <a:schemeClr val="accent3">
                    <a:lumMod val="75000"/>
                  </a:schemeClr>
                </a:solidFill>
              </a:rPr>
              <a:t>Hoder</a:t>
            </a:r>
            <a:r>
              <a:rPr lang="en-US" sz="1600" dirty="0" smtClean="0">
                <a:solidFill>
                  <a:schemeClr val="accent3">
                    <a:lumMod val="75000"/>
                  </a:schemeClr>
                </a:solidFill>
              </a:rPr>
              <a:t> &amp; Nikolaj Bjorner, SAT 2012</a:t>
            </a:r>
          </a:p>
          <a:p>
            <a:r>
              <a:rPr lang="en-US" sz="1600" dirty="0" smtClean="0">
                <a:solidFill>
                  <a:schemeClr val="accent3">
                    <a:lumMod val="75000"/>
                  </a:schemeClr>
                </a:solidFill>
              </a:rPr>
              <a:t>Bjorner, McMillan, </a:t>
            </a:r>
            <a:r>
              <a:rPr lang="en-US" sz="1600" dirty="0" err="1" smtClean="0">
                <a:solidFill>
                  <a:schemeClr val="accent3">
                    <a:lumMod val="75000"/>
                  </a:schemeClr>
                </a:solidFill>
              </a:rPr>
              <a:t>Rybalchenko</a:t>
            </a:r>
            <a:r>
              <a:rPr lang="en-US" sz="1600" dirty="0" smtClean="0">
                <a:solidFill>
                  <a:schemeClr val="accent3">
                    <a:lumMod val="75000"/>
                  </a:schemeClr>
                </a:solidFill>
              </a:rPr>
              <a:t>, SMT 2012</a:t>
            </a:r>
            <a:endParaRPr lang="en-US" sz="1600" dirty="0">
              <a:solidFill>
                <a:schemeClr val="accent3">
                  <a:lumMod val="75000"/>
                </a:schemeClr>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271" y="587063"/>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618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Texturizer/>
                    </a14:imgEffect>
                  </a14:imgLayer>
                </a14:imgProps>
              </a:ext>
            </a:extLst>
          </a:blip>
          <a:srcRect r="19909" b="8000"/>
          <a:stretch/>
        </p:blipFill>
        <p:spPr>
          <a:xfrm>
            <a:off x="-65135" y="60960"/>
            <a:ext cx="9416526" cy="6760464"/>
          </a:xfrm>
          <a:prstGeom prst="rect">
            <a:avLst/>
          </a:prstGeom>
        </p:spPr>
      </p:pic>
      <p:sp>
        <p:nvSpPr>
          <p:cNvPr id="2" name="Title 1"/>
          <p:cNvSpPr>
            <a:spLocks noGrp="1"/>
          </p:cNvSpPr>
          <p:nvPr>
            <p:ph type="title"/>
          </p:nvPr>
        </p:nvSpPr>
        <p:spPr/>
        <p:txBody>
          <a:bodyPr/>
          <a:lstStyle/>
          <a:p>
            <a:r>
              <a:rPr lang="en-US" dirty="0"/>
              <a:t> </a:t>
            </a:r>
            <a:r>
              <a:rPr lang="en-US" dirty="0" smtClean="0"/>
              <a:t>   </a:t>
            </a:r>
            <a:r>
              <a:rPr lang="en-US" dirty="0" smtClean="0">
                <a:effectLst>
                  <a:outerShdw blurRad="38100" dist="38100" dir="2700000" algn="tl">
                    <a:srgbClr val="000000">
                      <a:alpha val="43137"/>
                    </a:srgbClr>
                  </a:outerShdw>
                </a:effectLst>
              </a:rPr>
              <a:t>is </a:t>
            </a:r>
            <a:r>
              <a:rPr lang="en-US" strike="sngStrike" dirty="0">
                <a:effectLst>
                  <a:outerShdw blurRad="38100" dist="38100" dir="2700000" algn="tl">
                    <a:srgbClr val="000000">
                      <a:alpha val="43137"/>
                    </a:srgbClr>
                  </a:outerShdw>
                </a:effectLst>
              </a:rPr>
              <a:t>open</a:t>
            </a:r>
            <a:r>
              <a:rPr lang="en-US" dirty="0">
                <a:effectLst>
                  <a:outerShdw blurRad="38100" dist="38100" dir="2700000" algn="tl">
                    <a:srgbClr val="000000">
                      <a:alpha val="43137"/>
                    </a:srgbClr>
                  </a:outerShdw>
                </a:effectLst>
              </a:rPr>
              <a:t> shared source</a:t>
            </a:r>
          </a:p>
        </p:txBody>
      </p:sp>
      <p:sp>
        <p:nvSpPr>
          <p:cNvPr id="3" name="Content Placeholder 2"/>
          <p:cNvSpPr>
            <a:spLocks noGrp="1"/>
          </p:cNvSpPr>
          <p:nvPr>
            <p:ph idx="1"/>
          </p:nvPr>
        </p:nvSpPr>
        <p:spPr/>
        <p:txBody>
          <a:bodyPr/>
          <a:lstStyle/>
          <a:p>
            <a:pPr marL="0" indent="0">
              <a:buNone/>
            </a:pPr>
            <a:endParaRPr lang="en-US" dirty="0" smtClean="0">
              <a:hlinkClick r:id="rId4"/>
            </a:endParaRPr>
          </a:p>
          <a:p>
            <a:pPr marL="0" indent="0">
              <a:buNone/>
            </a:pPr>
            <a:endParaRPr lang="en-US" dirty="0">
              <a:hlinkClick r:id="rId4"/>
            </a:endParaRPr>
          </a:p>
          <a:p>
            <a:pPr marL="0" indent="0">
              <a:buNone/>
            </a:pPr>
            <a:endParaRPr lang="en-US" dirty="0" smtClean="0"/>
          </a:p>
          <a:p>
            <a:pPr marL="0" indent="0">
              <a:buNone/>
            </a:pPr>
            <a:r>
              <a:rPr lang="en-US" dirty="0"/>
              <a:t>		</a:t>
            </a:r>
            <a:r>
              <a:rPr lang="en-US" b="1" dirty="0">
                <a:hlinkClick r:id="rId5"/>
              </a:rPr>
              <a:t>http://z3.codeplex.com/</a:t>
            </a:r>
            <a:endParaRPr lang="en-US" b="1" dirty="0"/>
          </a:p>
          <a:p>
            <a:pPr marL="0" indent="0">
              <a:buNone/>
            </a:pPr>
            <a:endParaRPr lang="en-US" dirty="0"/>
          </a:p>
        </p:txBody>
      </p:sp>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448"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12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45424" cy="1143000"/>
          </a:xfrm>
        </p:spPr>
        <p:txBody>
          <a:bodyPr/>
          <a:lstStyle/>
          <a:p>
            <a:r>
              <a:rPr lang="en-US" i="1" dirty="0" smtClean="0"/>
              <a:t>            source is (evil) subverting 8/</a:t>
            </a:r>
            <a:endParaRPr lang="en-US" i="1" dirty="0"/>
          </a:p>
        </p:txBody>
      </p:sp>
      <p:pic>
        <p:nvPicPr>
          <p:cNvPr id="3" name="Picture 2"/>
          <p:cNvPicPr>
            <a:picLocks noChangeAspect="1"/>
          </p:cNvPicPr>
          <p:nvPr/>
        </p:nvPicPr>
        <p:blipFill rotWithShape="1">
          <a:blip r:embed="rId2"/>
          <a:srcRect l="14063" t="11400" r="11667" b="15832"/>
          <a:stretch/>
        </p:blipFill>
        <p:spPr>
          <a:xfrm>
            <a:off x="56388" y="1243584"/>
            <a:ext cx="9055100" cy="5544820"/>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296" y="560161"/>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28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306" y="1308323"/>
            <a:ext cx="8272463" cy="1754326"/>
          </a:xfrm>
          <a:prstGeom prst="rect">
            <a:avLst/>
          </a:prstGeom>
        </p:spPr>
        <p:txBody>
          <a:bodyPr wrap="square">
            <a:spAutoFit/>
          </a:bodyPr>
          <a:lstStyle/>
          <a:p>
            <a:r>
              <a:rPr lang="en-US" sz="3600" b="1" dirty="0" err="1" smtClean="0"/>
              <a:t>SecGuru</a:t>
            </a:r>
            <a:r>
              <a:rPr lang="en-US" sz="3600" b="1" dirty="0" smtClean="0"/>
              <a:t>: </a:t>
            </a:r>
            <a:r>
              <a:rPr lang="en-US" sz="3600" dirty="0" smtClean="0">
                <a:latin typeface="+mj-lt"/>
              </a:rPr>
              <a:t>Validating Network </a:t>
            </a:r>
          </a:p>
          <a:p>
            <a:r>
              <a:rPr lang="en-US" sz="3600" dirty="0" smtClean="0">
                <a:latin typeface="+mj-lt"/>
              </a:rPr>
              <a:t>Connectivity Restrictions</a:t>
            </a:r>
          </a:p>
          <a:p>
            <a:r>
              <a:rPr lang="en-US" sz="3600" dirty="0">
                <a:latin typeface="+mj-lt"/>
              </a:rPr>
              <a:t>	</a:t>
            </a:r>
            <a:r>
              <a:rPr lang="en-US" sz="3600" dirty="0" smtClean="0">
                <a:latin typeface="+mj-lt"/>
              </a:rPr>
              <a:t>		</a:t>
            </a:r>
            <a:r>
              <a:rPr lang="en-US" sz="3600" i="1" dirty="0" smtClean="0">
                <a:solidFill>
                  <a:schemeClr val="tx2">
                    <a:lumMod val="60000"/>
                    <a:lumOff val="40000"/>
                  </a:schemeClr>
                </a:solidFill>
                <a:latin typeface="+mj-lt"/>
              </a:rPr>
              <a:t>… powered non-stop by Z3 </a:t>
            </a:r>
          </a:p>
        </p:txBody>
      </p:sp>
      <p:sp>
        <p:nvSpPr>
          <p:cNvPr id="4" name="Rectangle 3"/>
          <p:cNvSpPr/>
          <p:nvPr/>
        </p:nvSpPr>
        <p:spPr>
          <a:xfrm>
            <a:off x="1834896" y="4076302"/>
            <a:ext cx="6172200" cy="1477328"/>
          </a:xfrm>
          <a:prstGeom prst="rect">
            <a:avLst/>
          </a:prstGeom>
        </p:spPr>
        <p:txBody>
          <a:bodyPr wrap="square">
            <a:spAutoFit/>
          </a:bodyPr>
          <a:lstStyle/>
          <a:p>
            <a:r>
              <a:rPr lang="en-US" dirty="0" smtClean="0"/>
              <a:t>		</a:t>
            </a:r>
            <a:r>
              <a:rPr lang="en-US" dirty="0"/>
              <a:t>Karthick Jayaraman, Charlie Kaufman,</a:t>
            </a:r>
          </a:p>
          <a:p>
            <a:r>
              <a:rPr lang="en-US" dirty="0"/>
              <a:t>		and </a:t>
            </a:r>
            <a:r>
              <a:rPr lang="en-US" dirty="0" err="1"/>
              <a:t>Ramanathan</a:t>
            </a:r>
            <a:r>
              <a:rPr lang="en-US" dirty="0"/>
              <a:t> </a:t>
            </a:r>
            <a:r>
              <a:rPr lang="en-US" dirty="0" err="1"/>
              <a:t>Venkatapathy</a:t>
            </a:r>
            <a:endParaRPr lang="en-US" dirty="0"/>
          </a:p>
          <a:p>
            <a:endParaRPr lang="en-US" dirty="0" smtClean="0"/>
          </a:p>
          <a:p>
            <a:r>
              <a:rPr lang="en-US" dirty="0" smtClean="0"/>
              <a:t>               	</a:t>
            </a:r>
          </a:p>
          <a:p>
            <a:r>
              <a:rPr lang="en-US" dirty="0"/>
              <a:t>	</a:t>
            </a:r>
            <a:r>
              <a:rPr lang="en-US" dirty="0" smtClean="0"/>
              <a:t>	Nikolaj </a:t>
            </a:r>
            <a:r>
              <a:rPr lang="en-US" dirty="0" err="1" smtClean="0"/>
              <a:t>Bjørner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402" y="3732462"/>
            <a:ext cx="2124075" cy="10287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434" y="5081369"/>
            <a:ext cx="1362075" cy="390525"/>
          </a:xfrm>
          <a:prstGeom prst="rect">
            <a:avLst/>
          </a:prstGeom>
        </p:spPr>
      </p:pic>
      <p:grpSp>
        <p:nvGrpSpPr>
          <p:cNvPr id="9" name="Group 8"/>
          <p:cNvGrpSpPr/>
          <p:nvPr/>
        </p:nvGrpSpPr>
        <p:grpSpPr>
          <a:xfrm>
            <a:off x="8211106" y="-104775"/>
            <a:ext cx="932894" cy="1366616"/>
            <a:chOff x="2675145" y="1981200"/>
            <a:chExt cx="932894" cy="1366616"/>
          </a:xfrm>
        </p:grpSpPr>
        <p:pic>
          <p:nvPicPr>
            <p:cNvPr id="10" name="Picture 10" descr="Description: C:\Users\nbjorner\AppData\Local\Microsoft\Windows\Temporary Internet Files\Content.IE5\T0ZPJOKX\MP9004486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
        <p:nvSpPr>
          <p:cNvPr id="12" name="Rectangle 11"/>
          <p:cNvSpPr/>
          <p:nvPr/>
        </p:nvSpPr>
        <p:spPr bwMode="auto">
          <a:xfrm>
            <a:off x="542727" y="6250721"/>
            <a:ext cx="2232361" cy="607277"/>
          </a:xfrm>
          <a:prstGeom prst="rect">
            <a:avLst/>
          </a:prstGeom>
          <a:solidFill>
            <a:schemeClr val="accent1">
              <a:lumMod val="40000"/>
              <a:lumOff val="6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auto">
              <a:spcBef>
                <a:spcPts val="0"/>
              </a:spcBef>
              <a:spcAft>
                <a:spcPts val="0"/>
              </a:spcAft>
            </a:pPr>
            <a:r>
              <a:rPr lang="en-US" sz="2800" kern="0" dirty="0" smtClean="0">
                <a:solidFill>
                  <a:srgbClr val="FFFFFF"/>
                </a:solidFill>
                <a:effectLst>
                  <a:outerShdw blurRad="38100" dist="38100" dir="2700000" algn="tl">
                    <a:srgbClr val="000000">
                      <a:alpha val="43137"/>
                    </a:srgbClr>
                  </a:outerShdw>
                </a:effectLst>
                <a:latin typeface="Segoe" pitchFamily="34" charset="0"/>
              </a:rPr>
              <a:t>ATP&amp;SMT</a:t>
            </a:r>
            <a:endParaRPr lang="en-US" sz="2800" kern="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a:off x="3019354" y="6250721"/>
            <a:ext cx="1583798" cy="607277"/>
          </a:xfrm>
          <a:prstGeom prst="rect">
            <a:avLst/>
          </a:prstGeom>
          <a:solidFill>
            <a:schemeClr val="accent1">
              <a:lumMod val="40000"/>
              <a:lumOff val="6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Z3</a:t>
            </a:r>
          </a:p>
        </p:txBody>
      </p:sp>
      <p:sp>
        <p:nvSpPr>
          <p:cNvPr id="14" name="Rectangle 13"/>
          <p:cNvSpPr/>
          <p:nvPr/>
        </p:nvSpPr>
        <p:spPr bwMode="auto">
          <a:xfrm>
            <a:off x="4799244" y="6250723"/>
            <a:ext cx="1583798" cy="607277"/>
          </a:xfrm>
          <a:prstGeom prst="rect">
            <a:avLst/>
          </a:prstGeom>
          <a:solidFill>
            <a:schemeClr val="accent1">
              <a:lumMod val="75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lang="en-US" sz="2000" kern="0" dirty="0" err="1" smtClean="0">
                <a:solidFill>
                  <a:srgbClr val="FFFFFF"/>
                </a:solidFill>
                <a:effectLst>
                  <a:outerShdw blurRad="38100" dist="38100" dir="2700000" algn="tl">
                    <a:srgbClr val="000000">
                      <a:alpha val="43137"/>
                    </a:srgbClr>
                  </a:outerShdw>
                </a:effectLst>
                <a:latin typeface="Segoe" pitchFamily="34" charset="0"/>
              </a:rPr>
              <a:t>SecGuru</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5" name="Rectangle 14"/>
          <p:cNvSpPr/>
          <p:nvPr/>
        </p:nvSpPr>
        <p:spPr bwMode="auto">
          <a:xfrm>
            <a:off x="6627308" y="6245696"/>
            <a:ext cx="1583798"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Horn SAT</a:t>
            </a:r>
          </a:p>
        </p:txBody>
      </p:sp>
      <p:sp>
        <p:nvSpPr>
          <p:cNvPr id="16" name="Down Arrow 15"/>
          <p:cNvSpPr/>
          <p:nvPr/>
        </p:nvSpPr>
        <p:spPr bwMode="auto">
          <a:xfrm rot="16200000">
            <a:off x="2750080" y="6454782"/>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7" name="Down Arrow 16"/>
          <p:cNvSpPr/>
          <p:nvPr/>
        </p:nvSpPr>
        <p:spPr bwMode="auto">
          <a:xfrm rot="16200000">
            <a:off x="4560016" y="642755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8" name="Down Arrow 17"/>
          <p:cNvSpPr/>
          <p:nvPr/>
        </p:nvSpPr>
        <p:spPr bwMode="auto">
          <a:xfrm rot="16200000">
            <a:off x="6339906" y="6454782"/>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Tree>
    <p:extLst>
      <p:ext uri="{BB962C8B-B14F-4D97-AF65-F5344CB8AC3E}">
        <p14:creationId xmlns:p14="http://schemas.microsoft.com/office/powerpoint/2010/main" val="1372692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Policies: </a:t>
            </a:r>
            <a:br>
              <a:rPr lang="en-US" dirty="0" smtClean="0"/>
            </a:br>
            <a:r>
              <a:rPr lang="en-US" sz="3600" dirty="0" smtClean="0"/>
              <a:t>Complexity, Challenge and Opportunity</a:t>
            </a:r>
            <a:endParaRPr lang="en-US" sz="3600" dirty="0"/>
          </a:p>
        </p:txBody>
      </p:sp>
      <p:sp>
        <p:nvSpPr>
          <p:cNvPr id="4" name="Content Placeholder 3"/>
          <p:cNvSpPr>
            <a:spLocks noGrp="1"/>
          </p:cNvSpPr>
          <p:nvPr>
            <p:ph sz="half" idx="1"/>
          </p:nvPr>
        </p:nvSpPr>
        <p:spPr>
          <a:xfrm>
            <a:off x="361846" y="1972442"/>
            <a:ext cx="4514954" cy="4428357"/>
          </a:xfrm>
        </p:spPr>
        <p:txBody>
          <a:bodyPr>
            <a:normAutofit fontScale="62500" lnSpcReduction="20000"/>
          </a:bodyPr>
          <a:lstStyle/>
          <a:p>
            <a:pPr marL="0" indent="0">
              <a:buNone/>
            </a:pPr>
            <a:r>
              <a:rPr lang="en-US" b="1" dirty="0" smtClean="0"/>
              <a:t>Several devices, vendors, formats</a:t>
            </a:r>
          </a:p>
          <a:p>
            <a:r>
              <a:rPr lang="en-US" dirty="0" smtClean="0"/>
              <a:t>Net filters</a:t>
            </a:r>
          </a:p>
          <a:p>
            <a:r>
              <a:rPr lang="en-US" dirty="0" smtClean="0"/>
              <a:t>Firewalls</a:t>
            </a:r>
          </a:p>
          <a:p>
            <a:r>
              <a:rPr lang="en-US" dirty="0" smtClean="0"/>
              <a:t>Routers</a:t>
            </a:r>
          </a:p>
          <a:p>
            <a:pPr marL="0" indent="0">
              <a:buNone/>
            </a:pPr>
            <a:endParaRPr lang="en-US" b="1" dirty="0" smtClean="0"/>
          </a:p>
          <a:p>
            <a:pPr marL="0" indent="0">
              <a:buNone/>
            </a:pPr>
            <a:r>
              <a:rPr lang="en-US" b="1" dirty="0" smtClean="0"/>
              <a:t>Challenge in </a:t>
            </a:r>
            <a:r>
              <a:rPr lang="en-US" b="1" dirty="0"/>
              <a:t>the field</a:t>
            </a:r>
          </a:p>
          <a:p>
            <a:r>
              <a:rPr lang="en-US" dirty="0" smtClean="0"/>
              <a:t>Do devices </a:t>
            </a:r>
            <a:r>
              <a:rPr lang="en-US" dirty="0"/>
              <a:t>enforce </a:t>
            </a:r>
            <a:r>
              <a:rPr lang="en-US" dirty="0" smtClean="0"/>
              <a:t>policy?</a:t>
            </a:r>
            <a:endParaRPr lang="en-US" dirty="0"/>
          </a:p>
          <a:p>
            <a:r>
              <a:rPr lang="en-US" dirty="0"/>
              <a:t>Ripple effect of policy changes </a:t>
            </a:r>
          </a:p>
          <a:p>
            <a:pPr marL="0" indent="0">
              <a:buNone/>
            </a:pPr>
            <a:endParaRPr lang="en-US" dirty="0" smtClean="0"/>
          </a:p>
          <a:p>
            <a:pPr marL="0" indent="0">
              <a:buNone/>
            </a:pPr>
            <a:r>
              <a:rPr lang="en-US" b="1" dirty="0" smtClean="0"/>
              <a:t>Arcane</a:t>
            </a:r>
          </a:p>
          <a:p>
            <a:pPr>
              <a:buFont typeface="Arial" panose="020B0604020202020204" pitchFamily="34" charset="0"/>
              <a:buChar char="•"/>
            </a:pPr>
            <a:r>
              <a:rPr lang="en-US" dirty="0" smtClean="0"/>
              <a:t>Low-level configuration files</a:t>
            </a:r>
          </a:p>
          <a:p>
            <a:pPr>
              <a:buFont typeface="Arial" panose="020B0604020202020204" pitchFamily="34" charset="0"/>
              <a:buChar char="•"/>
            </a:pPr>
            <a:r>
              <a:rPr lang="en-US" dirty="0" smtClean="0"/>
              <a:t>Mostly manual effort</a:t>
            </a:r>
          </a:p>
          <a:p>
            <a:pPr>
              <a:buFont typeface="Arial" panose="020B0604020202020204" pitchFamily="34" charset="0"/>
              <a:buChar char="•"/>
            </a:pPr>
            <a:r>
              <a:rPr lang="en-US" dirty="0" smtClean="0"/>
              <a:t>Kept working by </a:t>
            </a:r>
          </a:p>
          <a:p>
            <a:pPr marL="0" indent="0">
              <a:buNone/>
            </a:pPr>
            <a:r>
              <a:rPr lang="en-US" i="1" dirty="0"/>
              <a:t>	</a:t>
            </a:r>
            <a:r>
              <a:rPr lang="en-US" i="1" dirty="0" smtClean="0"/>
              <a:t>“Masters of Complexity”</a:t>
            </a:r>
          </a:p>
        </p:txBody>
      </p:sp>
      <p:graphicFrame>
        <p:nvGraphicFramePr>
          <p:cNvPr id="7" name="Chart 6"/>
          <p:cNvGraphicFramePr>
            <a:graphicFrameLocks/>
          </p:cNvGraphicFramePr>
          <p:nvPr>
            <p:extLst/>
          </p:nvPr>
        </p:nvGraphicFramePr>
        <p:xfrm>
          <a:off x="4291584" y="3413760"/>
          <a:ext cx="4852416" cy="34442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876800" y="2463076"/>
            <a:ext cx="3949700" cy="369332"/>
          </a:xfrm>
          <a:prstGeom prst="rect">
            <a:avLst/>
          </a:prstGeom>
        </p:spPr>
        <p:txBody>
          <a:bodyPr wrap="square">
            <a:spAutoFit/>
          </a:bodyPr>
          <a:lstStyle/>
          <a:p>
            <a:pPr marL="0" indent="0">
              <a:buNone/>
            </a:pPr>
            <a:r>
              <a:rPr lang="en-US" b="1" dirty="0" smtClean="0"/>
              <a:t>Human errors &gt; 4 x DOS attacks</a:t>
            </a:r>
            <a:endParaRPr lang="en-US" b="1" dirty="0"/>
          </a:p>
        </p:txBody>
      </p:sp>
      <p:grpSp>
        <p:nvGrpSpPr>
          <p:cNvPr id="6" name="Group 5"/>
          <p:cNvGrpSpPr/>
          <p:nvPr/>
        </p:nvGrpSpPr>
        <p:grpSpPr>
          <a:xfrm>
            <a:off x="8211106" y="-104775"/>
            <a:ext cx="932894" cy="1366616"/>
            <a:chOff x="2675145" y="1981200"/>
            <a:chExt cx="932894" cy="1366616"/>
          </a:xfrm>
        </p:grpSpPr>
        <p:pic>
          <p:nvPicPr>
            <p:cNvPr id="8" name="Picture 10" descr="Description: C:\Users\nbjorner\AppData\Local\Microsoft\Windows\Temporary Internet Files\Content.IE5\T0ZPJOKX\MP9004486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42319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Data-center Architecture</a:t>
            </a:r>
            <a:endParaRPr lang="en-US" dirty="0"/>
          </a:p>
        </p:txBody>
      </p:sp>
      <p:pic>
        <p:nvPicPr>
          <p:cNvPr id="10" name="Picture 9"/>
          <p:cNvPicPr>
            <a:picLocks noChangeAspect="1"/>
          </p:cNvPicPr>
          <p:nvPr/>
        </p:nvPicPr>
        <p:blipFill rotWithShape="1">
          <a:blip r:embed="rId2"/>
          <a:srcRect l="1875" t="3000" r="1875" b="4000"/>
          <a:stretch/>
        </p:blipFill>
        <p:spPr>
          <a:xfrm>
            <a:off x="457200" y="1676400"/>
            <a:ext cx="7746965" cy="4678362"/>
          </a:xfrm>
          <a:prstGeom prst="rect">
            <a:avLst/>
          </a:prstGeom>
        </p:spPr>
      </p:pic>
      <p:sp>
        <p:nvSpPr>
          <p:cNvPr id="13" name="TextBox 12"/>
          <p:cNvSpPr txBox="1"/>
          <p:nvPr/>
        </p:nvSpPr>
        <p:spPr>
          <a:xfrm>
            <a:off x="838200"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9" name="TextBox 8"/>
          <p:cNvSpPr txBox="1"/>
          <p:nvPr/>
        </p:nvSpPr>
        <p:spPr>
          <a:xfrm>
            <a:off x="3402223" y="3045321"/>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1" name="TextBox 10"/>
          <p:cNvSpPr txBox="1"/>
          <p:nvPr/>
        </p:nvSpPr>
        <p:spPr>
          <a:xfrm>
            <a:off x="6077508" y="17642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2" name="TextBox 11"/>
          <p:cNvSpPr txBox="1"/>
          <p:nvPr/>
        </p:nvSpPr>
        <p:spPr>
          <a:xfrm>
            <a:off x="6077508" y="3059668"/>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8" name="TextBox 17"/>
          <p:cNvSpPr txBox="1"/>
          <p:nvPr/>
        </p:nvSpPr>
        <p:spPr>
          <a:xfrm>
            <a:off x="6077508" y="4289745"/>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19" name="TextBox 18"/>
          <p:cNvSpPr txBox="1"/>
          <p:nvPr/>
        </p:nvSpPr>
        <p:spPr>
          <a:xfrm>
            <a:off x="2133600" y="2286000"/>
            <a:ext cx="928459" cy="369332"/>
          </a:xfrm>
          <a:prstGeom prst="rect">
            <a:avLst/>
          </a:prstGeom>
          <a:noFill/>
        </p:spPr>
        <p:txBody>
          <a:bodyPr wrap="none" rtlCol="0">
            <a:spAutoFit/>
          </a:bodyPr>
          <a:lstStyle/>
          <a:p>
            <a:pPr algn="ctr"/>
            <a:r>
              <a:rPr lang="en-US" b="1" dirty="0" smtClean="0">
                <a:solidFill>
                  <a:srgbClr val="FF0000"/>
                </a:solidFill>
              </a:rPr>
              <a:t>Policy </a:t>
            </a:r>
            <a:endParaRPr lang="en-US" b="1" dirty="0">
              <a:solidFill>
                <a:srgbClr val="FF0000"/>
              </a:solidFill>
            </a:endParaRPr>
          </a:p>
        </p:txBody>
      </p:sp>
      <p:sp>
        <p:nvSpPr>
          <p:cNvPr id="20" name="TextBox 19"/>
          <p:cNvSpPr txBox="1"/>
          <p:nvPr/>
        </p:nvSpPr>
        <p:spPr>
          <a:xfrm>
            <a:off x="7005967" y="1751714"/>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sp>
        <p:nvSpPr>
          <p:cNvPr id="21" name="TextBox 20"/>
          <p:cNvSpPr txBox="1"/>
          <p:nvPr/>
        </p:nvSpPr>
        <p:spPr>
          <a:xfrm>
            <a:off x="7086600" y="3011268"/>
            <a:ext cx="928459" cy="369332"/>
          </a:xfrm>
          <a:prstGeom prst="rect">
            <a:avLst/>
          </a:prstGeom>
          <a:noFill/>
        </p:spPr>
        <p:txBody>
          <a:bodyPr wrap="none" rtlCol="0">
            <a:spAutoFit/>
          </a:bodyPr>
          <a:lstStyle/>
          <a:p>
            <a:pPr algn="ctr"/>
            <a:r>
              <a:rPr lang="en-US" b="1" dirty="0" smtClean="0">
                <a:solidFill>
                  <a:schemeClr val="bg2">
                    <a:lumMod val="50000"/>
                  </a:schemeClr>
                </a:solidFill>
              </a:rPr>
              <a:t>Policy</a:t>
            </a:r>
            <a:r>
              <a:rPr lang="en-US" b="1" dirty="0" smtClean="0">
                <a:solidFill>
                  <a:srgbClr val="FF0000"/>
                </a:solidFill>
              </a:rPr>
              <a:t> </a:t>
            </a:r>
            <a:endParaRPr lang="en-US" b="1" dirty="0">
              <a:solidFill>
                <a:srgbClr val="FF0000"/>
              </a:solidFill>
            </a:endParaRPr>
          </a:p>
        </p:txBody>
      </p:sp>
      <p:grpSp>
        <p:nvGrpSpPr>
          <p:cNvPr id="14" name="Group 13"/>
          <p:cNvGrpSpPr/>
          <p:nvPr/>
        </p:nvGrpSpPr>
        <p:grpSpPr>
          <a:xfrm>
            <a:off x="8211106" y="-104775"/>
            <a:ext cx="932894" cy="1366616"/>
            <a:chOff x="2675145" y="1981200"/>
            <a:chExt cx="932894" cy="1366616"/>
          </a:xfrm>
        </p:grpSpPr>
        <p:pic>
          <p:nvPicPr>
            <p:cNvPr id="15" name="Picture 10" descr="Description: C:\Users\nbjorner\AppData\Local\Microsoft\Windows\Temporary Internet Files\Content.IE5\T0ZPJOKX\MP9004486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41521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4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40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3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300"/>
                            </p:stCondLst>
                            <p:childTnLst>
                              <p:par>
                                <p:cTn id="23" presetID="1" presetClass="entr" presetSubtype="0" fill="hold" grpId="0" nodeType="afterEffect">
                                  <p:stCondLst>
                                    <p:cond delay="30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600"/>
                            </p:stCondLst>
                            <p:childTnLst>
                              <p:par>
                                <p:cTn id="26" presetID="1" presetClass="entr" presetSubtype="0" fill="hold" grpId="0" nodeType="afterEffect">
                                  <p:stCondLst>
                                    <p:cond delay="40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P spid="12" grpId="0"/>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duotone>
              <a:schemeClr val="bg2">
                <a:shade val="45000"/>
                <a:satMod val="135000"/>
              </a:schemeClr>
              <a:prstClr val="white"/>
            </a:duotone>
          </a:blip>
          <a:srcRect l="15898" t="6572" r="19642" b="18143"/>
          <a:stretch/>
        </p:blipFill>
        <p:spPr>
          <a:xfrm>
            <a:off x="-161169" y="-10632"/>
            <a:ext cx="9277141" cy="6772036"/>
          </a:xfrm>
          <a:prstGeom prst="rect">
            <a:avLst/>
          </a:prstGeom>
        </p:spPr>
      </p:pic>
      <p:sp>
        <p:nvSpPr>
          <p:cNvPr id="2" name="Title 1"/>
          <p:cNvSpPr>
            <a:spLocks noGrp="1"/>
          </p:cNvSpPr>
          <p:nvPr>
            <p:ph type="title"/>
          </p:nvPr>
        </p:nvSpPr>
        <p:spPr/>
        <p:txBody>
          <a:bodyPr/>
          <a:lstStyle/>
          <a:p>
            <a:r>
              <a:rPr lang="en-US" dirty="0"/>
              <a:t>Policies as </a:t>
            </a:r>
            <a:r>
              <a:rPr lang="en-US" dirty="0" smtClean="0"/>
              <a:t>Bit-Vector Formulas</a:t>
            </a:r>
            <a:endParaRPr lang="en-US" dirty="0"/>
          </a:p>
        </p:txBody>
      </p:sp>
      <p:sp>
        <p:nvSpPr>
          <p:cNvPr id="4" name="Content Placeholder 10"/>
          <p:cNvSpPr>
            <a:spLocks noGrp="1"/>
          </p:cNvSpPr>
          <p:nvPr>
            <p:ph sz="half" idx="4294967295"/>
          </p:nvPr>
        </p:nvSpPr>
        <p:spPr>
          <a:xfrm>
            <a:off x="5562600" y="4495800"/>
            <a:ext cx="3352800" cy="743144"/>
          </a:xfrm>
          <a:prstGeom prst="rect">
            <a:avLst/>
          </a:prstGeom>
        </p:spPr>
        <p:txBody>
          <a:bodyPr>
            <a:normAutofit/>
          </a:bodyPr>
          <a:lstStyle/>
          <a:p>
            <a:pPr marL="0" indent="0">
              <a:buNone/>
            </a:pPr>
            <a:r>
              <a:rPr lang="en-US" sz="1800" b="1" dirty="0"/>
              <a:t>IP, Port, and </a:t>
            </a:r>
            <a:r>
              <a:rPr lang="en-US" sz="1800" b="1" dirty="0" smtClean="0"/>
              <a:t>Protocol: </a:t>
            </a:r>
            <a:r>
              <a:rPr lang="en-US" sz="1800" dirty="0" smtClean="0">
                <a:solidFill>
                  <a:srgbClr val="FF0000"/>
                </a:solidFill>
              </a:rPr>
              <a:t>bit vectors   </a:t>
            </a:r>
            <a:r>
              <a:rPr lang="en-US" sz="1800" dirty="0" smtClean="0"/>
              <a:t/>
            </a:r>
            <a:br>
              <a:rPr lang="en-US" sz="1800" dirty="0" smtClean="0"/>
            </a:br>
            <a:r>
              <a:rPr lang="en-US" sz="1800" b="1" dirty="0" smtClean="0"/>
              <a:t>Policy: </a:t>
            </a:r>
            <a:r>
              <a:rPr lang="en-US" sz="1800" dirty="0" smtClean="0">
                <a:solidFill>
                  <a:srgbClr val="FF0000"/>
                </a:solidFill>
              </a:rPr>
              <a:t>Bit-vector logic</a:t>
            </a:r>
            <a:endParaRPr lang="en-US" sz="1800" dirty="0">
              <a:solidFill>
                <a:srgbClr val="FF0000"/>
              </a:solidFill>
            </a:endParaRPr>
          </a:p>
        </p:txBody>
      </p:sp>
      <p:graphicFrame>
        <p:nvGraphicFramePr>
          <p:cNvPr id="5" name="Content Placeholder 6"/>
          <p:cNvGraphicFramePr>
            <a:graphicFrameLocks noGrp="1"/>
          </p:cNvGraphicFramePr>
          <p:nvPr>
            <p:ph sz="half" idx="1"/>
            <p:extLst/>
          </p:nvPr>
        </p:nvGraphicFramePr>
        <p:xfrm>
          <a:off x="762000" y="1561401"/>
          <a:ext cx="6705479" cy="2504633"/>
        </p:xfrm>
        <a:graphic>
          <a:graphicData uri="http://schemas.openxmlformats.org/drawingml/2006/table">
            <a:tbl>
              <a:tblPr firstRow="1" bandRow="1">
                <a:tableStyleId>{5C22544A-7EE6-4342-B048-85BDC9FD1C3A}</a:tableStyleId>
              </a:tblPr>
              <a:tblGrid>
                <a:gridCol w="1030519"/>
                <a:gridCol w="1334791"/>
                <a:gridCol w="690482"/>
                <a:gridCol w="1578244"/>
                <a:gridCol w="986401"/>
                <a:gridCol w="1085042"/>
              </a:tblGrid>
              <a:tr h="574012">
                <a:tc>
                  <a:txBody>
                    <a:bodyPr/>
                    <a:lstStyle/>
                    <a:p>
                      <a:r>
                        <a:rPr lang="en-US" sz="2000" dirty="0" smtClean="0"/>
                        <a:t>Type</a:t>
                      </a:r>
                      <a:endParaRPr lang="en-US" sz="2000" dirty="0"/>
                    </a:p>
                  </a:txBody>
                  <a:tcPr marL="69880" marR="69880" marT="34299" marB="34299"/>
                </a:tc>
                <a:tc>
                  <a:txBody>
                    <a:bodyPr/>
                    <a:lstStyle/>
                    <a:p>
                      <a:r>
                        <a:rPr lang="en-US" sz="2000" dirty="0" err="1" smtClean="0"/>
                        <a:t>Src</a:t>
                      </a:r>
                      <a:r>
                        <a:rPr lang="en-US" sz="2000" dirty="0" smtClean="0"/>
                        <a:t/>
                      </a:r>
                      <a:br>
                        <a:rPr lang="en-US" sz="2000" dirty="0" smtClean="0"/>
                      </a:br>
                      <a:r>
                        <a:rPr lang="en-US" sz="2000" dirty="0" smtClean="0"/>
                        <a:t>Address</a:t>
                      </a:r>
                      <a:endParaRPr lang="en-US" sz="2000" dirty="0"/>
                    </a:p>
                  </a:txBody>
                  <a:tcPr marL="69880" marR="69880" marT="34299" marB="34299"/>
                </a:tc>
                <a:tc>
                  <a:txBody>
                    <a:bodyPr/>
                    <a:lstStyle/>
                    <a:p>
                      <a:r>
                        <a:rPr lang="en-US" sz="2000" dirty="0" err="1" smtClean="0"/>
                        <a:t>Src</a:t>
                      </a:r>
                      <a:r>
                        <a:rPr lang="en-US" sz="2000" dirty="0" smtClean="0"/>
                        <a:t> Port</a:t>
                      </a:r>
                      <a:endParaRPr lang="en-US" sz="2000" dirty="0"/>
                    </a:p>
                  </a:txBody>
                  <a:tcPr marL="69880" marR="69880" marT="34299" marB="34299"/>
                </a:tc>
                <a:tc>
                  <a:txBody>
                    <a:bodyPr/>
                    <a:lstStyle/>
                    <a:p>
                      <a:r>
                        <a:rPr lang="en-US" sz="2000" dirty="0" smtClean="0"/>
                        <a:t>Remote Address</a:t>
                      </a:r>
                      <a:endParaRPr lang="en-US" sz="2000" dirty="0"/>
                    </a:p>
                  </a:txBody>
                  <a:tcPr marL="69880" marR="69880" marT="34299" marB="34299"/>
                </a:tc>
                <a:tc>
                  <a:txBody>
                    <a:bodyPr/>
                    <a:lstStyle/>
                    <a:p>
                      <a:r>
                        <a:rPr lang="en-US" sz="2000" dirty="0" smtClean="0"/>
                        <a:t>Remote Port</a:t>
                      </a:r>
                      <a:endParaRPr lang="en-US" sz="2000" dirty="0"/>
                    </a:p>
                  </a:txBody>
                  <a:tcPr marL="69880" marR="69880" marT="34299" marB="34299"/>
                </a:tc>
                <a:tc>
                  <a:txBody>
                    <a:bodyPr/>
                    <a:lstStyle/>
                    <a:p>
                      <a:r>
                        <a:rPr lang="en-US" sz="2000" dirty="0" smtClean="0"/>
                        <a:t>Protocol</a:t>
                      </a:r>
                      <a:endParaRPr lang="en-US" sz="2000" dirty="0"/>
                    </a:p>
                  </a:txBody>
                  <a:tcPr marL="69880" marR="69880" marT="34299" marB="34299"/>
                </a:tc>
              </a:tr>
              <a:tr h="365287">
                <a:tc>
                  <a:txBody>
                    <a:bodyPr/>
                    <a:lstStyle/>
                    <a:p>
                      <a:r>
                        <a:rPr lang="en-US" sz="1400" b="1" dirty="0" smtClean="0">
                          <a:solidFill>
                            <a:srgbClr val="00B050"/>
                          </a:solidFill>
                        </a:rPr>
                        <a:t>Allow</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10.20.0.0/19</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157.55.252.0/22</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6</a:t>
                      </a:r>
                      <a:endParaRPr lang="en-US" sz="1400" b="1" dirty="0">
                        <a:solidFill>
                          <a:srgbClr val="00B050"/>
                        </a:solidFill>
                      </a:endParaRPr>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17</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4</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a:t>
                      </a:r>
                      <a:endParaRPr lang="en-US" sz="1400" dirty="0"/>
                    </a:p>
                  </a:txBody>
                  <a:tcPr marL="69880" marR="69880" marT="34299" marB="34299" anchor="ctr"/>
                </a:tc>
              </a:tr>
              <a:tr h="365287">
                <a:tc>
                  <a:txBody>
                    <a:bodyPr/>
                    <a:lstStyle/>
                    <a:p>
                      <a:r>
                        <a:rPr lang="en-US" sz="1400" dirty="0" smtClean="0">
                          <a:solidFill>
                            <a:srgbClr val="C00000"/>
                          </a:solidFill>
                        </a:rPr>
                        <a:t>Deny </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65.52.244.0/22</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4</a:t>
                      </a:r>
                      <a:endParaRPr lang="en-US" sz="1400" dirty="0">
                        <a:solidFill>
                          <a:srgbClr val="C00000"/>
                        </a:solidFill>
                      </a:endParaRPr>
                    </a:p>
                  </a:txBody>
                  <a:tcPr marL="69880" marR="69880" marT="34299" marB="34299" anchor="ctr"/>
                </a:tc>
              </a:tr>
            </a:tbl>
          </a:graphicData>
        </a:graphic>
      </p:graphicFrame>
      <mc:AlternateContent xmlns:mc="http://schemas.openxmlformats.org/markup-compatibility/2006" xmlns:a14="http://schemas.microsoft.com/office/drawing/2010/main">
        <mc:Choice Requires="a14">
          <p:sp>
            <p:nvSpPr>
              <p:cNvPr id="6" name="Content Placeholder 9"/>
              <p:cNvSpPr txBox="1">
                <a:spLocks/>
              </p:cNvSpPr>
              <p:nvPr/>
            </p:nvSpPr>
            <p:spPr>
              <a:xfrm>
                <a:off x="152400" y="4248135"/>
                <a:ext cx="4724400" cy="1695673"/>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5454" lvl="1" indent="0" defTabSz="914400">
                  <a:buFont typeface="Arial" charset="0"/>
                  <a:buNone/>
                </a:pPr>
                <a:r>
                  <a:rPr lang="en-US" sz="1400" i="1" dirty="0" smtClean="0">
                    <a:solidFill>
                      <a:srgbClr val="00B050"/>
                    </a:solidFill>
                    <a:latin typeface="Cambria Math"/>
                  </a:rPr>
                  <a:t/>
                </a:r>
                <a:br>
                  <a:rPr lang="en-US" sz="1400" i="1" dirty="0" smtClean="0">
                    <a:solidFill>
                      <a:srgbClr val="00B050"/>
                    </a:solidFill>
                    <a:latin typeface="Cambria Math"/>
                  </a:rPr>
                </a:br>
                <a14:m>
                  <m:oMathPara xmlns:m="http://schemas.openxmlformats.org/officeDocument/2006/math">
                    <m:oMathParaPr>
                      <m:jc m:val="left"/>
                    </m:oMathParaPr>
                    <m:oMath xmlns:m="http://schemas.openxmlformats.org/officeDocument/2006/math">
                      <m:r>
                        <a:rPr lang="en-US" sz="1400" b="1" i="1" smtClean="0">
                          <a:solidFill>
                            <a:srgbClr val="00B050"/>
                          </a:solidFill>
                          <a:latin typeface="Cambria Math"/>
                        </a:rPr>
                        <m:t> </m:t>
                      </m:r>
                    </m:oMath>
                  </m:oMathPara>
                </a14:m>
                <a:endParaRPr lang="en-US" sz="1400" b="1" i="1" dirty="0" smtClean="0">
                  <a:solidFill>
                    <a:srgbClr val="00B050"/>
                  </a:solidFill>
                  <a:latin typeface="Cambria Math"/>
                </a:endParaRPr>
              </a:p>
              <a:p>
                <a:pPr marL="0" indent="0" defTabSz="914400">
                  <a:buFont typeface="Arial" charset="0"/>
                  <a:buNone/>
                </a:pPr>
                <a14:m>
                  <m:oMathPara xmlns:m="http://schemas.openxmlformats.org/officeDocument/2006/math">
                    <m:oMathParaPr>
                      <m:jc m:val="center"/>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m:rPr>
                                <m:nor/>
                              </m:rPr>
                              <a:rPr lang="en-US" sz="1600" b="1" i="1" dirty="0">
                                <a:solidFill>
                                  <a:srgbClr val="00B050"/>
                                </a:solidFill>
                                <a:latin typeface="Cambria Math"/>
                              </a:rPr>
                              <m:t>Allow</m:t>
                            </m:r>
                            <m:r>
                              <m:rPr>
                                <m:nor/>
                              </m:rPr>
                              <a:rPr lang="en-US" sz="1600" b="1" i="1" dirty="0">
                                <a:solidFill>
                                  <a:srgbClr val="00B050"/>
                                </a:solidFill>
                                <a:latin typeface="Cambria Math"/>
                              </a:rPr>
                              <m:t>:</m:t>
                            </m:r>
                          </m:e>
                          <m:e>
                            <m:eqArr>
                              <m:eqArrPr>
                                <m:ctrlPr>
                                  <a:rPr lang="en-US" sz="1600" b="1" i="1">
                                    <a:solidFill>
                                      <a:srgbClr val="00B050"/>
                                    </a:solidFill>
                                    <a:latin typeface="Cambria Math" panose="02040503050406030204" pitchFamily="18" charset="0"/>
                                  </a:rPr>
                                </m:ctrlPr>
                              </m:eqArrPr>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𝒔𝒓𝒄𝑰𝒑</m:t>
                                    </m:r>
                                    <m:r>
                                      <a:rPr lang="en-US" sz="1600" b="1" i="1">
                                        <a:solidFill>
                                          <a:srgbClr val="00B050"/>
                                        </a:solidFill>
                                        <a:latin typeface="Cambria Math"/>
                                      </a:rPr>
                                      <m:t> </m:t>
                                    </m:r>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𝟑𝟏</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m:t>
                                </m:r>
                                <m:r>
                                  <m:rPr>
                                    <m:nor/>
                                  </m:rPr>
                                  <a:rPr lang="en-US" sz="1600" b="1" i="1" dirty="0">
                                    <a:solidFill>
                                      <a:srgbClr val="00B050"/>
                                    </a:solidFill>
                                    <a:latin typeface="Cambria Math"/>
                                  </a:rPr>
                                  <m:t> </m:t>
                                </m:r>
                                <m:r>
                                  <a:rPr lang="en-US" sz="1600" b="1" i="1">
                                    <a:solidFill>
                                      <a:srgbClr val="00B050"/>
                                    </a:solidFill>
                                    <a:latin typeface="Cambria Math"/>
                                  </a:rPr>
                                  <m:t> </m:t>
                                </m:r>
                              </m:e>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𝒅𝒔𝒕𝑰𝒑</m:t>
                                    </m:r>
                                    <m:r>
                                      <a:rPr lang="en-US" sz="1600" b="1" i="1">
                                        <a:solidFill>
                                          <a:srgbClr val="00B050"/>
                                        </a:solidFill>
                                        <a:latin typeface="Cambria Math"/>
                                      </a:rPr>
                                      <m:t>≤</m:t>
                                    </m:r>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 </m:t>
                                </m:r>
                                <m:r>
                                  <m:rPr>
                                    <m:nor/>
                                  </m:rPr>
                                  <a:rPr lang="en-US" sz="1600" b="1" i="1" dirty="0">
                                    <a:solidFill>
                                      <a:srgbClr val="00B050"/>
                                    </a:solidFill>
                                    <a:latin typeface="Cambria Math"/>
                                  </a:rPr>
                                  <m:t> </m:t>
                                </m:r>
                              </m:e>
                              <m:e>
                                <m:r>
                                  <a:rPr lang="en-US" sz="1600" b="1" i="1" dirty="0">
                                    <a:solidFill>
                                      <a:srgbClr val="00B050"/>
                                    </a:solidFill>
                                    <a:latin typeface="Cambria Math"/>
                                  </a:rPr>
                                  <m:t>   </m:t>
                                </m:r>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𝒑𝒓𝒐𝒕𝒐𝒄𝒐𝒍</m:t>
                                    </m:r>
                                    <m:r>
                                      <a:rPr lang="en-US" sz="1600" b="1" i="1">
                                        <a:solidFill>
                                          <a:srgbClr val="00B050"/>
                                        </a:solidFill>
                                        <a:latin typeface="Cambria Math"/>
                                      </a:rPr>
                                      <m:t>=</m:t>
                                    </m:r>
                                    <m:r>
                                      <a:rPr lang="en-US" sz="1600" b="1" i="1">
                                        <a:solidFill>
                                          <a:srgbClr val="00B050"/>
                                        </a:solidFill>
                                        <a:latin typeface="Cambria Math"/>
                                      </a:rPr>
                                      <m:t>𝟔</m:t>
                                    </m:r>
                                  </m:e>
                                </m:d>
                              </m:e>
                            </m:eqArr>
                          </m:e>
                        </m:mr>
                      </m:m>
                    </m:oMath>
                  </m:oMathPara>
                </a14:m>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a:rPr lang="en-US" sz="1600" b="1" i="1">
                                <a:solidFill>
                                  <a:srgbClr val="C00000"/>
                                </a:solidFill>
                                <a:latin typeface="Cambria Math"/>
                              </a:rPr>
                              <m:t>𝑫𝒆𝒏𝒚</m:t>
                            </m:r>
                            <m:r>
                              <a:rPr lang="en-US" sz="1600" b="1" i="1" smtClean="0">
                                <a:solidFill>
                                  <a:srgbClr val="C00000"/>
                                </a:solidFill>
                                <a:latin typeface="Cambria Math"/>
                              </a:rPr>
                              <m:t>:</m:t>
                            </m:r>
                          </m:e>
                          <m:e>
                            <m:eqArr>
                              <m:eqArrPr>
                                <m:ctrlPr>
                                  <a:rPr lang="en-US" sz="1600" b="1" i="1">
                                    <a:solidFill>
                                      <a:srgbClr val="C00000"/>
                                    </a:solidFill>
                                    <a:latin typeface="Cambria Math" panose="02040503050406030204" pitchFamily="18" charset="0"/>
                                  </a:rPr>
                                </m:ctrlPr>
                              </m:eqArrPr>
                              <m:e>
                                <m:d>
                                  <m:dPr>
                                    <m:ctrlPr>
                                      <a:rPr lang="en-US" sz="1600" b="1" i="1">
                                        <a:solidFill>
                                          <a:srgbClr val="C00000"/>
                                        </a:solidFill>
                                        <a:latin typeface="Cambria Math" panose="02040503050406030204" pitchFamily="18" charset="0"/>
                                      </a:rPr>
                                    </m:ctrlPr>
                                  </m:dPr>
                                  <m:e>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𝟐𝟒𝟒</m:t>
                                    </m:r>
                                    <m:r>
                                      <a:rPr lang="en-US" sz="1600" b="1" i="1">
                                        <a:solidFill>
                                          <a:srgbClr val="C00000"/>
                                        </a:solidFill>
                                        <a:latin typeface="Cambria Math"/>
                                      </a:rPr>
                                      <m:t>.</m:t>
                                    </m:r>
                                    <m:r>
                                      <a:rPr lang="en-US" sz="1600" b="1" i="1">
                                        <a:solidFill>
                                          <a:srgbClr val="C00000"/>
                                        </a:solidFill>
                                        <a:latin typeface="Cambria Math"/>
                                      </a:rPr>
                                      <m:t>𝟎</m:t>
                                    </m:r>
                                    <m:r>
                                      <a:rPr lang="en-US" sz="1600" b="1" i="1">
                                        <a:solidFill>
                                          <a:srgbClr val="C00000"/>
                                        </a:solidFill>
                                        <a:latin typeface="Cambria Math"/>
                                      </a:rPr>
                                      <m:t>≤</m:t>
                                    </m:r>
                                    <m:r>
                                      <a:rPr lang="en-US" sz="1600" b="1" i="1">
                                        <a:solidFill>
                                          <a:srgbClr val="C00000"/>
                                        </a:solidFill>
                                        <a:latin typeface="Cambria Math"/>
                                      </a:rPr>
                                      <m:t>𝒅𝒔𝒕𝑰𝒑</m:t>
                                    </m:r>
                                    <m:r>
                                      <a:rPr lang="en-US" sz="1600" b="1" i="1">
                                        <a:solidFill>
                                          <a:srgbClr val="C00000"/>
                                        </a:solidFill>
                                        <a:latin typeface="Cambria Math"/>
                                      </a:rPr>
                                      <m:t>≤</m:t>
                                    </m:r>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𝟐𝟒𝟕</m:t>
                                    </m:r>
                                    <m:r>
                                      <a:rPr lang="en-US" sz="1600" b="1" i="1">
                                        <a:solidFill>
                                          <a:srgbClr val="C00000"/>
                                        </a:solidFill>
                                        <a:latin typeface="Cambria Math"/>
                                      </a:rPr>
                                      <m:t>.</m:t>
                                    </m:r>
                                    <m:r>
                                      <a:rPr lang="en-US" sz="1600" b="1" i="1">
                                        <a:solidFill>
                                          <a:srgbClr val="C00000"/>
                                        </a:solidFill>
                                        <a:latin typeface="Cambria Math"/>
                                      </a:rPr>
                                      <m:t>𝟐𝟓𝟓</m:t>
                                    </m:r>
                                  </m:e>
                                </m:d>
                                <m:r>
                                  <a:rPr lang="en-US" sz="1600" b="1" i="1">
                                    <a:solidFill>
                                      <a:srgbClr val="C00000"/>
                                    </a:solidFill>
                                    <a:latin typeface="Cambria Math"/>
                                  </a:rPr>
                                  <m:t>˄</m:t>
                                </m:r>
                                <m:r>
                                  <a:rPr lang="en-US" sz="1600" b="1">
                                    <a:solidFill>
                                      <a:srgbClr val="C00000"/>
                                    </a:solidFill>
                                    <a:latin typeface="Cambria Math"/>
                                  </a:rPr>
                                  <m:t> </m:t>
                                </m:r>
                                <m:r>
                                  <m:rPr>
                                    <m:nor/>
                                  </m:rPr>
                                  <a:rPr lang="en-US" sz="1600" b="1">
                                    <a:solidFill>
                                      <a:srgbClr val="C00000"/>
                                    </a:solidFill>
                                    <a:latin typeface="Cambria Math"/>
                                  </a:rPr>
                                  <m:t> </m:t>
                                </m:r>
                              </m:e>
                              <m:e>
                                <m:r>
                                  <a:rPr lang="en-US" sz="1600" b="1">
                                    <a:solidFill>
                                      <a:srgbClr val="C00000"/>
                                    </a:solidFill>
                                    <a:latin typeface="Cambria Math"/>
                                  </a:rPr>
                                  <m:t>(</m:t>
                                </m:r>
                                <m:r>
                                  <a:rPr lang="en-US" sz="1600" b="1" i="1">
                                    <a:solidFill>
                                      <a:srgbClr val="C00000"/>
                                    </a:solidFill>
                                    <a:latin typeface="Cambria Math"/>
                                  </a:rPr>
                                  <m:t>𝐩𝐫𝐨𝐭𝐨𝐜𝐨𝐥</m:t>
                                </m:r>
                                <m:r>
                                  <a:rPr lang="en-US" sz="1600" b="1">
                                    <a:solidFill>
                                      <a:srgbClr val="C00000"/>
                                    </a:solidFill>
                                    <a:latin typeface="Cambria Math"/>
                                  </a:rPr>
                                  <m:t>=</m:t>
                                </m:r>
                                <m:r>
                                  <a:rPr lang="en-US" sz="1600" b="1" i="1">
                                    <a:solidFill>
                                      <a:srgbClr val="C00000"/>
                                    </a:solidFill>
                                    <a:latin typeface="Cambria Math"/>
                                  </a:rPr>
                                  <m:t>𝟒</m:t>
                                </m:r>
                                <m:r>
                                  <a:rPr lang="en-US" sz="1600" b="1">
                                    <a:solidFill>
                                      <a:srgbClr val="C00000"/>
                                    </a:solidFill>
                                    <a:latin typeface="Cambria Math"/>
                                  </a:rPr>
                                  <m:t>)</m:t>
                                </m:r>
                                <m:r>
                                  <m:rPr>
                                    <m:nor/>
                                  </m:rPr>
                                  <a:rPr lang="en-US" sz="1600" b="1" dirty="0">
                                    <a:solidFill>
                                      <a:srgbClr val="C00000"/>
                                    </a:solidFill>
                                  </a:rPr>
                                  <m:t> </m:t>
                                </m:r>
                              </m:e>
                            </m:eqArr>
                          </m:e>
                        </m:mr>
                      </m:m>
                    </m:oMath>
                  </m:oMathPara>
                </a14:m>
                <a:endParaRPr lang="en-US" sz="900" b="1" i="1" dirty="0" smtClean="0">
                  <a:latin typeface="Cambria Math"/>
                </a:endParaRPr>
              </a:p>
              <a:p>
                <a:pPr marL="325454" lvl="1" indent="0" defTabSz="914400">
                  <a:buFont typeface="Arial" charset="0"/>
                  <a:buNone/>
                </a:pPr>
                <a:r>
                  <a:rPr lang="en-US" sz="800" i="1" dirty="0" smtClean="0">
                    <a:solidFill>
                      <a:srgbClr val="C00000"/>
                    </a:solidFill>
                    <a:latin typeface="Cambria Math"/>
                  </a:rPr>
                  <a:t/>
                </a:r>
                <a:br>
                  <a:rPr lang="en-US" sz="800" i="1" dirty="0" smtClean="0">
                    <a:solidFill>
                      <a:srgbClr val="C00000"/>
                    </a:solidFill>
                    <a:latin typeface="Cambria Math"/>
                  </a:rPr>
                </a:br>
                <a:endParaRPr lang="en-US" sz="800" dirty="0"/>
              </a:p>
            </p:txBody>
          </p:sp>
        </mc:Choice>
        <mc:Fallback xmlns="">
          <p:sp>
            <p:nvSpPr>
              <p:cNvPr id="6" name="Content Placeholder 9"/>
              <p:cNvSpPr txBox="1">
                <a:spLocks noRot="1" noChangeAspect="1" noMove="1" noResize="1" noEditPoints="1" noAdjustHandles="1" noChangeArrowheads="1" noChangeShapeType="1" noTextEdit="1"/>
              </p:cNvSpPr>
              <p:nvPr/>
            </p:nvSpPr>
            <p:spPr>
              <a:xfrm>
                <a:off x="152400" y="4248135"/>
                <a:ext cx="4724400" cy="1695673"/>
              </a:xfrm>
              <a:prstGeom prst="rect">
                <a:avLst/>
              </a:prstGeom>
              <a:blipFill rotWithShape="0">
                <a:blip r:embed="rId3"/>
                <a:stretch>
                  <a:fillRect r="-8258" b="-34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0"/>
              <p:cNvSpPr txBox="1">
                <a:spLocks/>
              </p:cNvSpPr>
              <p:nvPr/>
            </p:nvSpPr>
            <p:spPr>
              <a:xfrm>
                <a:off x="4724400" y="5715000"/>
                <a:ext cx="4419600" cy="838200"/>
              </a:xfrm>
              <a:prstGeom prst="rect">
                <a:avLst/>
              </a:prstGeom>
            </p:spPr>
            <p:txBody>
              <a:bodyPr vert="horz" lIns="91448" tIns="45724" rIns="91448" bIns="45724" rtlCol="0">
                <a:normAutofit/>
              </a:bodyPr>
              <a:lstStyle>
                <a:lvl1pPr marL="453222" indent="-453222" algn="l" defTabSz="1218987" rtl="0" eaLnBrk="1" latinLnBrk="0" hangingPunct="1">
                  <a:lnSpc>
                    <a:spcPct val="90000"/>
                  </a:lnSpc>
                  <a:spcBef>
                    <a:spcPct val="20000"/>
                  </a:spcBef>
                  <a:buFont typeface="Arial" pitchFamily="34" charset="0"/>
                  <a:buChar char="•"/>
                  <a:defRPr sz="3700" kern="1200">
                    <a:solidFill>
                      <a:schemeClr val="tx1">
                        <a:lumMod val="65000"/>
                        <a:lumOff val="35000"/>
                      </a:schemeClr>
                    </a:solidFill>
                    <a:latin typeface="+mn-lt"/>
                    <a:ea typeface="+mn-ea"/>
                    <a:cs typeface="+mn-cs"/>
                  </a:defRPr>
                </a:lvl1pPr>
                <a:lvl2pPr marL="897627" indent="-433823" algn="l" defTabSz="1218987" rtl="0" eaLnBrk="1" latinLnBrk="0" hangingPunct="1">
                  <a:lnSpc>
                    <a:spcPct val="90000"/>
                  </a:lnSpc>
                  <a:spcBef>
                    <a:spcPct val="20000"/>
                  </a:spcBef>
                  <a:buFont typeface="Arial" pitchFamily="34" charset="0"/>
                  <a:buChar char="–"/>
                  <a:defRPr sz="3200" kern="1200">
                    <a:solidFill>
                      <a:schemeClr val="tx1">
                        <a:lumMod val="65000"/>
                        <a:lumOff val="35000"/>
                      </a:schemeClr>
                    </a:solidFill>
                    <a:latin typeface="+mn-lt"/>
                    <a:ea typeface="+mn-ea"/>
                    <a:cs typeface="+mn-cs"/>
                  </a:defRPr>
                </a:lvl2pPr>
                <a:lvl3pPr marL="1271491" indent="-384445" algn="l" defTabSz="1218987" rtl="0" eaLnBrk="1" latinLnBrk="0" hangingPunct="1">
                  <a:lnSpc>
                    <a:spcPct val="90000"/>
                  </a:lnSpc>
                  <a:spcBef>
                    <a:spcPct val="20000"/>
                  </a:spcBef>
                  <a:buFont typeface="Arial" pitchFamily="34" charset="0"/>
                  <a:buChar char="•"/>
                  <a:defRPr sz="2700" kern="1200">
                    <a:solidFill>
                      <a:schemeClr val="tx1">
                        <a:lumMod val="65000"/>
                        <a:lumOff val="35000"/>
                      </a:schemeClr>
                    </a:solidFill>
                    <a:latin typeface="+mn-lt"/>
                    <a:ea typeface="+mn-ea"/>
                    <a:cs typeface="+mn-cs"/>
                  </a:defRPr>
                </a:lvl3pPr>
                <a:lvl4pPr marL="1636538" indent="-365047"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020982" indent="-373864"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US" sz="1800" b="1" i="1">
                          <a:solidFill>
                            <a:schemeClr val="tx2"/>
                          </a:solidFill>
                          <a:latin typeface="Cambria Math"/>
                        </a:rPr>
                        <m:t>𝑷𝒐𝒍𝒊𝒄𝒚</m:t>
                      </m:r>
                      <m:r>
                        <a:rPr lang="en-US" sz="1800" i="1">
                          <a:latin typeface="Cambria Math"/>
                        </a:rPr>
                        <m:t> :</m:t>
                      </m:r>
                      <m:d>
                        <m:dPr>
                          <m:ctrlPr>
                            <a:rPr lang="en-US" sz="1800" i="1">
                              <a:latin typeface="Cambria Math" panose="02040503050406030204" pitchFamily="18" charset="0"/>
                            </a:rPr>
                          </m:ctrlPr>
                        </m:dPr>
                        <m:e>
                          <m:r>
                            <a:rPr lang="en-US" sz="1800" i="1">
                              <a:latin typeface="Cambria Math"/>
                            </a:rPr>
                            <m:t> </m:t>
                          </m:r>
                          <m:nary>
                            <m:naryPr>
                              <m:chr m:val="⋁"/>
                              <m:supHide m:val="on"/>
                              <m:ctrlPr>
                                <a:rPr lang="en-US" sz="1800" i="1">
                                  <a:latin typeface="Cambria Math" panose="02040503050406030204" pitchFamily="18" charset="0"/>
                                </a:rPr>
                              </m:ctrlPr>
                            </m:naryPr>
                            <m:sub>
                              <m:r>
                                <a:rPr lang="en-US" sz="1800" i="1">
                                  <a:latin typeface="Cambria Math"/>
                                </a:rPr>
                                <m:t>𝑖</m:t>
                              </m:r>
                            </m:sub>
                            <m:sup/>
                            <m:e>
                              <m:r>
                                <a:rPr lang="en-US" sz="1800" i="1">
                                  <a:latin typeface="Cambria Math"/>
                                </a:rPr>
                                <m:t>𝐴𝑙𝑙𝑜</m:t>
                              </m:r>
                              <m:sSub>
                                <m:sSubPr>
                                  <m:ctrlPr>
                                    <a:rPr lang="en-US" sz="1800" i="1">
                                      <a:latin typeface="Cambria Math" panose="02040503050406030204" pitchFamily="18" charset="0"/>
                                    </a:rPr>
                                  </m:ctrlPr>
                                </m:sSubPr>
                                <m:e>
                                  <m:r>
                                    <a:rPr lang="en-US" sz="1800" i="1">
                                      <a:latin typeface="Cambria Math"/>
                                    </a:rPr>
                                    <m:t>𝑤</m:t>
                                  </m:r>
                                </m:e>
                                <m:sub>
                                  <m:r>
                                    <a:rPr lang="en-US" sz="1800" i="1">
                                      <a:latin typeface="Cambria Math"/>
                                    </a:rPr>
                                    <m:t>𝑖</m:t>
                                  </m:r>
                                </m:sub>
                              </m:sSub>
                            </m:e>
                          </m:nary>
                        </m:e>
                      </m:d>
                      <m:r>
                        <a:rPr lang="en-US" sz="1800" i="1">
                          <a:latin typeface="Cambria Math"/>
                        </a:rPr>
                        <m:t>∧</m:t>
                      </m:r>
                      <m:d>
                        <m:dPr>
                          <m:ctrlPr>
                            <a:rPr lang="en-US" sz="1800" i="1">
                              <a:latin typeface="Cambria Math" panose="02040503050406030204" pitchFamily="18" charset="0"/>
                            </a:rPr>
                          </m:ctrlPr>
                        </m:dPr>
                        <m:e>
                          <m:nary>
                            <m:naryPr>
                              <m:chr m:val="⋀"/>
                              <m:supHide m:val="on"/>
                              <m:ctrlPr>
                                <a:rPr lang="en-US" sz="1800" i="1">
                                  <a:latin typeface="Cambria Math" panose="02040503050406030204" pitchFamily="18" charset="0"/>
                                </a:rPr>
                              </m:ctrlPr>
                            </m:naryPr>
                            <m:sub>
                              <m:r>
                                <a:rPr lang="en-US" sz="1800" i="1">
                                  <a:latin typeface="Cambria Math"/>
                                </a:rPr>
                                <m:t>𝑗</m:t>
                              </m:r>
                            </m:sub>
                            <m:sup/>
                            <m:e>
                              <m:r>
                                <a:rPr lang="en-US" sz="1800" i="1">
                                  <a:latin typeface="Cambria Math"/>
                                </a:rPr>
                                <m:t>¬</m:t>
                              </m:r>
                              <m:r>
                                <a:rPr lang="en-US" sz="1800" i="1">
                                  <a:latin typeface="Cambria Math"/>
                                </a:rPr>
                                <m:t>𝐷𝑒𝑛</m:t>
                              </m:r>
                              <m:sSub>
                                <m:sSubPr>
                                  <m:ctrlPr>
                                    <a:rPr lang="en-US" sz="1800" i="1">
                                      <a:latin typeface="Cambria Math" panose="02040503050406030204" pitchFamily="18" charset="0"/>
                                    </a:rPr>
                                  </m:ctrlPr>
                                </m:sSubPr>
                                <m:e>
                                  <m:r>
                                    <a:rPr lang="en-US" sz="1800" i="1">
                                      <a:latin typeface="Cambria Math"/>
                                    </a:rPr>
                                    <m:t>𝑦</m:t>
                                  </m:r>
                                </m:e>
                                <m:sub>
                                  <m:r>
                                    <a:rPr lang="en-US" sz="1800" i="1">
                                      <a:latin typeface="Cambria Math"/>
                                    </a:rPr>
                                    <m:t>𝑗</m:t>
                                  </m:r>
                                </m:sub>
                              </m:sSub>
                            </m:e>
                          </m:nary>
                        </m:e>
                      </m:d>
                    </m:oMath>
                  </m:oMathPara>
                </a14:m>
                <a:endParaRPr lang="en-US" sz="1800" dirty="0"/>
              </a:p>
            </p:txBody>
          </p:sp>
        </mc:Choice>
        <mc:Fallback xmlns="">
          <p:sp>
            <p:nvSpPr>
              <p:cNvPr id="8" name="Content Placeholder 10"/>
              <p:cNvSpPr txBox="1">
                <a:spLocks noRot="1" noChangeAspect="1" noMove="1" noResize="1" noEditPoints="1" noAdjustHandles="1" noChangeArrowheads="1" noChangeShapeType="1" noTextEdit="1"/>
              </p:cNvSpPr>
              <p:nvPr/>
            </p:nvSpPr>
            <p:spPr>
              <a:xfrm>
                <a:off x="4724400" y="5715000"/>
                <a:ext cx="4419600" cy="838200"/>
              </a:xfrm>
              <a:prstGeom prst="rect">
                <a:avLst/>
              </a:prstGeom>
              <a:blipFill rotWithShape="0">
                <a:blip r:embed="rId4"/>
                <a:stretch>
                  <a:fillRect/>
                </a:stretch>
              </a:blipFill>
            </p:spPr>
            <p:txBody>
              <a:bodyPr/>
              <a:lstStyle/>
              <a:p>
                <a:r>
                  <a:rPr lang="en-US">
                    <a:noFill/>
                  </a:rPr>
                  <a:t> </a:t>
                </a:r>
              </a:p>
            </p:txBody>
          </p:sp>
        </mc:Fallback>
      </mc:AlternateContent>
      <p:grpSp>
        <p:nvGrpSpPr>
          <p:cNvPr id="9" name="Group 8"/>
          <p:cNvGrpSpPr/>
          <p:nvPr/>
        </p:nvGrpSpPr>
        <p:grpSpPr>
          <a:xfrm>
            <a:off x="8211106" y="-104775"/>
            <a:ext cx="932894" cy="1366616"/>
            <a:chOff x="2675145" y="1981200"/>
            <a:chExt cx="932894" cy="1366616"/>
          </a:xfrm>
        </p:grpSpPr>
        <p:pic>
          <p:nvPicPr>
            <p:cNvPr id="10" name="Picture 10" descr="Description: C:\Users\nbjorner\AppData\Local\Microsoft\Windows\Temporary Internet Files\Content.IE5\T0ZPJOKX\MP9004486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16680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schemeClr val="bg2">
                <a:shade val="45000"/>
                <a:satMod val="135000"/>
              </a:schemeClr>
              <a:prstClr val="white"/>
            </a:duotone>
          </a:blip>
          <a:srcRect l="15898" t="6572" r="19642" b="18143"/>
          <a:stretch/>
        </p:blipFill>
        <p:spPr>
          <a:xfrm>
            <a:off x="-161169" y="1"/>
            <a:ext cx="9277141" cy="6772036"/>
          </a:xfrm>
          <a:prstGeom prst="rect">
            <a:avLst/>
          </a:prstGeom>
        </p:spPr>
      </p:pic>
      <p:sp>
        <p:nvSpPr>
          <p:cNvPr id="2" name="Title 1"/>
          <p:cNvSpPr>
            <a:spLocks noGrp="1"/>
          </p:cNvSpPr>
          <p:nvPr>
            <p:ph type="title"/>
          </p:nvPr>
        </p:nvSpPr>
        <p:spPr/>
        <p:txBody>
          <a:bodyPr/>
          <a:lstStyle/>
          <a:p>
            <a:r>
              <a:rPr lang="en-US" dirty="0"/>
              <a:t>Policies as </a:t>
            </a:r>
            <a:r>
              <a:rPr lang="en-US" dirty="0" smtClean="0"/>
              <a:t>Bit-Vector Formulas</a:t>
            </a:r>
            <a:endParaRPr lang="en-US" dirty="0"/>
          </a:p>
        </p:txBody>
      </p:sp>
      <p:sp>
        <p:nvSpPr>
          <p:cNvPr id="4" name="Content Placeholder 10"/>
          <p:cNvSpPr>
            <a:spLocks noGrp="1"/>
          </p:cNvSpPr>
          <p:nvPr>
            <p:ph sz="half" idx="4294967295"/>
          </p:nvPr>
        </p:nvSpPr>
        <p:spPr>
          <a:xfrm>
            <a:off x="5562600" y="4495800"/>
            <a:ext cx="3352800" cy="743144"/>
          </a:xfrm>
          <a:prstGeom prst="rect">
            <a:avLst/>
          </a:prstGeom>
        </p:spPr>
        <p:txBody>
          <a:bodyPr>
            <a:normAutofit/>
          </a:bodyPr>
          <a:lstStyle/>
          <a:p>
            <a:pPr marL="0" indent="0">
              <a:buNone/>
            </a:pPr>
            <a:r>
              <a:rPr lang="en-US" sz="1800" b="1" dirty="0"/>
              <a:t>IP, Port, and </a:t>
            </a:r>
            <a:r>
              <a:rPr lang="en-US" sz="1800" b="1" dirty="0" smtClean="0"/>
              <a:t>Protocol: </a:t>
            </a:r>
            <a:r>
              <a:rPr lang="en-US" sz="1800" dirty="0" smtClean="0">
                <a:solidFill>
                  <a:srgbClr val="FF0000"/>
                </a:solidFill>
              </a:rPr>
              <a:t>bit vectors   </a:t>
            </a:r>
            <a:r>
              <a:rPr lang="en-US" sz="1800" dirty="0" smtClean="0"/>
              <a:t/>
            </a:r>
            <a:br>
              <a:rPr lang="en-US" sz="1800" dirty="0" smtClean="0"/>
            </a:br>
            <a:r>
              <a:rPr lang="en-US" sz="1800" b="1" dirty="0" smtClean="0"/>
              <a:t>Policy: </a:t>
            </a:r>
            <a:r>
              <a:rPr lang="en-US" sz="1800" dirty="0" smtClean="0">
                <a:solidFill>
                  <a:srgbClr val="FF0000"/>
                </a:solidFill>
              </a:rPr>
              <a:t>Bit-vector logic</a:t>
            </a:r>
            <a:endParaRPr lang="en-US" sz="1800" dirty="0">
              <a:solidFill>
                <a:srgbClr val="FF0000"/>
              </a:solidFill>
            </a:endParaRPr>
          </a:p>
        </p:txBody>
      </p:sp>
      <p:graphicFrame>
        <p:nvGraphicFramePr>
          <p:cNvPr id="5" name="Content Placeholder 6"/>
          <p:cNvGraphicFramePr>
            <a:graphicFrameLocks noGrp="1"/>
          </p:cNvGraphicFramePr>
          <p:nvPr>
            <p:ph sz="half" idx="1"/>
            <p:extLst/>
          </p:nvPr>
        </p:nvGraphicFramePr>
        <p:xfrm>
          <a:off x="762000" y="1561401"/>
          <a:ext cx="6705479" cy="2504633"/>
        </p:xfrm>
        <a:graphic>
          <a:graphicData uri="http://schemas.openxmlformats.org/drawingml/2006/table">
            <a:tbl>
              <a:tblPr firstRow="1" bandRow="1">
                <a:tableStyleId>{5C22544A-7EE6-4342-B048-85BDC9FD1C3A}</a:tableStyleId>
              </a:tblPr>
              <a:tblGrid>
                <a:gridCol w="1030519"/>
                <a:gridCol w="1334791"/>
                <a:gridCol w="690482"/>
                <a:gridCol w="1578244"/>
                <a:gridCol w="986401"/>
                <a:gridCol w="1085042"/>
              </a:tblGrid>
              <a:tr h="574012">
                <a:tc>
                  <a:txBody>
                    <a:bodyPr/>
                    <a:lstStyle/>
                    <a:p>
                      <a:r>
                        <a:rPr lang="en-US" sz="2000" dirty="0" smtClean="0"/>
                        <a:t>Type</a:t>
                      </a:r>
                      <a:endParaRPr lang="en-US" sz="2000" dirty="0"/>
                    </a:p>
                  </a:txBody>
                  <a:tcPr marL="69880" marR="69880" marT="34299" marB="34299"/>
                </a:tc>
                <a:tc>
                  <a:txBody>
                    <a:bodyPr/>
                    <a:lstStyle/>
                    <a:p>
                      <a:r>
                        <a:rPr lang="en-US" sz="2000" dirty="0" err="1" smtClean="0"/>
                        <a:t>Src</a:t>
                      </a:r>
                      <a:r>
                        <a:rPr lang="en-US" sz="2000" dirty="0" smtClean="0"/>
                        <a:t/>
                      </a:r>
                      <a:br>
                        <a:rPr lang="en-US" sz="2000" dirty="0" smtClean="0"/>
                      </a:br>
                      <a:r>
                        <a:rPr lang="en-US" sz="2000" dirty="0" smtClean="0"/>
                        <a:t>Address</a:t>
                      </a:r>
                      <a:endParaRPr lang="en-US" sz="2000" dirty="0"/>
                    </a:p>
                  </a:txBody>
                  <a:tcPr marL="69880" marR="69880" marT="34299" marB="34299"/>
                </a:tc>
                <a:tc>
                  <a:txBody>
                    <a:bodyPr/>
                    <a:lstStyle/>
                    <a:p>
                      <a:r>
                        <a:rPr lang="en-US" sz="2000" dirty="0" err="1" smtClean="0"/>
                        <a:t>Src</a:t>
                      </a:r>
                      <a:r>
                        <a:rPr lang="en-US" sz="2000" dirty="0" smtClean="0"/>
                        <a:t> Port</a:t>
                      </a:r>
                      <a:endParaRPr lang="en-US" sz="2000" dirty="0"/>
                    </a:p>
                  </a:txBody>
                  <a:tcPr marL="69880" marR="69880" marT="34299" marB="34299"/>
                </a:tc>
                <a:tc>
                  <a:txBody>
                    <a:bodyPr/>
                    <a:lstStyle/>
                    <a:p>
                      <a:r>
                        <a:rPr lang="en-US" sz="2000" dirty="0" smtClean="0"/>
                        <a:t>Remote Address</a:t>
                      </a:r>
                      <a:endParaRPr lang="en-US" sz="2000" dirty="0"/>
                    </a:p>
                  </a:txBody>
                  <a:tcPr marL="69880" marR="69880" marT="34299" marB="34299"/>
                </a:tc>
                <a:tc>
                  <a:txBody>
                    <a:bodyPr/>
                    <a:lstStyle/>
                    <a:p>
                      <a:r>
                        <a:rPr lang="en-US" sz="2000" dirty="0" smtClean="0"/>
                        <a:t>Remote Port</a:t>
                      </a:r>
                      <a:endParaRPr lang="en-US" sz="2000" dirty="0"/>
                    </a:p>
                  </a:txBody>
                  <a:tcPr marL="69880" marR="69880" marT="34299" marB="34299"/>
                </a:tc>
                <a:tc>
                  <a:txBody>
                    <a:bodyPr/>
                    <a:lstStyle/>
                    <a:p>
                      <a:r>
                        <a:rPr lang="en-US" sz="2000" dirty="0" smtClean="0"/>
                        <a:t>Protocol</a:t>
                      </a:r>
                      <a:endParaRPr lang="en-US" sz="2000" dirty="0"/>
                    </a:p>
                  </a:txBody>
                  <a:tcPr marL="69880" marR="69880" marT="34299" marB="34299"/>
                </a:tc>
              </a:tr>
              <a:tr h="365287">
                <a:tc>
                  <a:txBody>
                    <a:bodyPr/>
                    <a:lstStyle/>
                    <a:p>
                      <a:r>
                        <a:rPr lang="en-US" sz="1400" b="1" dirty="0" smtClean="0">
                          <a:solidFill>
                            <a:srgbClr val="00B050"/>
                          </a:solidFill>
                        </a:rPr>
                        <a:t>Allow</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10.20.0.0/19</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157.55.252.0/22</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a:t>
                      </a:r>
                      <a:endParaRPr lang="en-US" sz="1400" b="1" dirty="0">
                        <a:solidFill>
                          <a:srgbClr val="00B050"/>
                        </a:solidFill>
                      </a:endParaRPr>
                    </a:p>
                  </a:txBody>
                  <a:tcPr marL="69880" marR="69880" marT="34299" marB="34299" anchor="ctr"/>
                </a:tc>
                <a:tc>
                  <a:txBody>
                    <a:bodyPr/>
                    <a:lstStyle/>
                    <a:p>
                      <a:r>
                        <a:rPr lang="en-US" sz="1400" b="1" dirty="0" smtClean="0">
                          <a:solidFill>
                            <a:srgbClr val="00B050"/>
                          </a:solidFill>
                        </a:rPr>
                        <a:t>6</a:t>
                      </a:r>
                      <a:endParaRPr lang="en-US" sz="1400" b="1" dirty="0">
                        <a:solidFill>
                          <a:srgbClr val="00B050"/>
                        </a:solidFill>
                      </a:endParaRPr>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17</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4</a:t>
                      </a:r>
                      <a:endParaRPr lang="en-US" sz="1400" dirty="0"/>
                    </a:p>
                  </a:txBody>
                  <a:tcPr marL="69880" marR="69880" marT="34299" marB="34299" anchor="ctr"/>
                </a:tc>
              </a:tr>
              <a:tr h="365287">
                <a:tc>
                  <a:txBody>
                    <a:bodyPr/>
                    <a:lstStyle/>
                    <a:p>
                      <a:r>
                        <a:rPr lang="en-US" sz="1400" dirty="0" smtClean="0"/>
                        <a:t>Allow</a:t>
                      </a:r>
                      <a:endParaRPr lang="en-US" sz="1400" dirty="0"/>
                    </a:p>
                  </a:txBody>
                  <a:tcPr marL="69880" marR="69880" marT="34299" marB="34299" anchor="ctr"/>
                </a:tc>
                <a:tc>
                  <a:txBody>
                    <a:bodyPr/>
                    <a:lstStyle/>
                    <a:p>
                      <a:r>
                        <a:rPr lang="en-US" sz="1400" dirty="0" smtClean="0"/>
                        <a:t>10.20.0.0/19</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157.55.252.0/22</a:t>
                      </a:r>
                      <a:endParaRPr lang="en-US" sz="1400" dirty="0"/>
                    </a:p>
                  </a:txBody>
                  <a:tcPr marL="69880" marR="69880" marT="34299" marB="34299" anchor="ctr"/>
                </a:tc>
                <a:tc>
                  <a:txBody>
                    <a:bodyPr/>
                    <a:lstStyle/>
                    <a:p>
                      <a:r>
                        <a:rPr lang="en-US" sz="1400" dirty="0" smtClean="0"/>
                        <a:t>*</a:t>
                      </a:r>
                      <a:endParaRPr lang="en-US" sz="1400" dirty="0"/>
                    </a:p>
                  </a:txBody>
                  <a:tcPr marL="69880" marR="69880" marT="34299" marB="34299" anchor="ctr"/>
                </a:tc>
                <a:tc>
                  <a:txBody>
                    <a:bodyPr/>
                    <a:lstStyle/>
                    <a:p>
                      <a:r>
                        <a:rPr lang="en-US" sz="1400" dirty="0" smtClean="0"/>
                        <a:t>1</a:t>
                      </a:r>
                      <a:endParaRPr lang="en-US" sz="1400" dirty="0"/>
                    </a:p>
                  </a:txBody>
                  <a:tcPr marL="69880" marR="69880" marT="34299" marB="34299" anchor="ctr"/>
                </a:tc>
              </a:tr>
              <a:tr h="365287">
                <a:tc>
                  <a:txBody>
                    <a:bodyPr/>
                    <a:lstStyle/>
                    <a:p>
                      <a:r>
                        <a:rPr lang="en-US" sz="1400" dirty="0" smtClean="0">
                          <a:solidFill>
                            <a:srgbClr val="C00000"/>
                          </a:solidFill>
                        </a:rPr>
                        <a:t>Deny </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65.52.244.0/22</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a:t>
                      </a:r>
                      <a:endParaRPr lang="en-US" sz="1400" dirty="0">
                        <a:solidFill>
                          <a:srgbClr val="C00000"/>
                        </a:solidFill>
                      </a:endParaRPr>
                    </a:p>
                  </a:txBody>
                  <a:tcPr marL="69880" marR="69880" marT="34299" marB="34299" anchor="ctr"/>
                </a:tc>
                <a:tc>
                  <a:txBody>
                    <a:bodyPr/>
                    <a:lstStyle/>
                    <a:p>
                      <a:r>
                        <a:rPr lang="en-US" sz="1400" dirty="0" smtClean="0">
                          <a:solidFill>
                            <a:srgbClr val="C00000"/>
                          </a:solidFill>
                        </a:rPr>
                        <a:t>4</a:t>
                      </a:r>
                      <a:endParaRPr lang="en-US" sz="1400" dirty="0">
                        <a:solidFill>
                          <a:srgbClr val="C00000"/>
                        </a:solidFill>
                      </a:endParaRPr>
                    </a:p>
                  </a:txBody>
                  <a:tcPr marL="69880" marR="69880" marT="34299" marB="34299" anchor="ctr"/>
                </a:tc>
              </a:tr>
            </a:tbl>
          </a:graphicData>
        </a:graphic>
      </p:graphicFrame>
      <mc:AlternateContent xmlns:mc="http://schemas.openxmlformats.org/markup-compatibility/2006" xmlns:a14="http://schemas.microsoft.com/office/drawing/2010/main">
        <mc:Choice Requires="a14">
          <p:sp>
            <p:nvSpPr>
              <p:cNvPr id="6" name="Content Placeholder 9"/>
              <p:cNvSpPr txBox="1">
                <a:spLocks/>
              </p:cNvSpPr>
              <p:nvPr/>
            </p:nvSpPr>
            <p:spPr>
              <a:xfrm>
                <a:off x="152400" y="4248135"/>
                <a:ext cx="4724400" cy="1695673"/>
              </a:xfrm>
              <a:prstGeom prst="rect">
                <a:avLst/>
              </a:prstGeom>
            </p:spPr>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5454" lvl="1" indent="0" defTabSz="914400">
                  <a:buFont typeface="Arial" charset="0"/>
                  <a:buNone/>
                </a:pPr>
                <a:r>
                  <a:rPr lang="en-US" sz="1400" i="1" dirty="0" smtClean="0">
                    <a:solidFill>
                      <a:srgbClr val="00B050"/>
                    </a:solidFill>
                    <a:latin typeface="Cambria Math"/>
                  </a:rPr>
                  <a:t/>
                </a:r>
                <a:br>
                  <a:rPr lang="en-US" sz="1400" i="1" dirty="0" smtClean="0">
                    <a:solidFill>
                      <a:srgbClr val="00B050"/>
                    </a:solidFill>
                    <a:latin typeface="Cambria Math"/>
                  </a:rPr>
                </a:br>
                <a14:m>
                  <m:oMathPara xmlns:m="http://schemas.openxmlformats.org/officeDocument/2006/math">
                    <m:oMathParaPr>
                      <m:jc m:val="left"/>
                    </m:oMathParaPr>
                    <m:oMath xmlns:m="http://schemas.openxmlformats.org/officeDocument/2006/math">
                      <m:r>
                        <a:rPr lang="en-US" sz="1400" i="1" smtClean="0">
                          <a:solidFill>
                            <a:srgbClr val="00B050"/>
                          </a:solidFill>
                          <a:latin typeface="Cambria Math"/>
                        </a:rPr>
                        <m:t> </m:t>
                      </m:r>
                    </m:oMath>
                  </m:oMathPara>
                </a14:m>
                <a:endParaRPr lang="en-US" sz="1400" b="1" i="1" dirty="0" smtClean="0">
                  <a:solidFill>
                    <a:srgbClr val="00B050"/>
                  </a:solidFill>
                  <a:latin typeface="Cambria Math"/>
                </a:endParaRPr>
              </a:p>
              <a:p>
                <a:pPr marL="0" indent="0" defTabSz="914400">
                  <a:buFont typeface="Arial" charset="0"/>
                  <a:buNone/>
                </a:pPr>
                <a14:m>
                  <m:oMathPara xmlns:m="http://schemas.openxmlformats.org/officeDocument/2006/math">
                    <m:oMathParaPr>
                      <m:jc m:val="center"/>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m:rPr>
                                <m:nor/>
                              </m:rPr>
                              <a:rPr lang="en-US" sz="1600" b="1" i="1" dirty="0">
                                <a:solidFill>
                                  <a:srgbClr val="00B050"/>
                                </a:solidFill>
                                <a:latin typeface="Cambria Math"/>
                              </a:rPr>
                              <m:t>Allow</m:t>
                            </m:r>
                            <m:r>
                              <m:rPr>
                                <m:nor/>
                              </m:rPr>
                              <a:rPr lang="en-US" sz="1600" b="1" i="1" dirty="0">
                                <a:solidFill>
                                  <a:srgbClr val="00B050"/>
                                </a:solidFill>
                                <a:latin typeface="Cambria Math"/>
                              </a:rPr>
                              <m:t>:</m:t>
                            </m:r>
                          </m:e>
                          <m:e>
                            <m:eqArr>
                              <m:eqArrPr>
                                <m:ctrlPr>
                                  <a:rPr lang="en-US" sz="1600" b="1" i="1">
                                    <a:solidFill>
                                      <a:srgbClr val="00B050"/>
                                    </a:solidFill>
                                    <a:latin typeface="Cambria Math" panose="02040503050406030204" pitchFamily="18" charset="0"/>
                                  </a:rPr>
                                </m:ctrlPr>
                              </m:eqArrPr>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𝒔𝒓𝒄𝑰𝒑</m:t>
                                    </m:r>
                                    <m:r>
                                      <a:rPr lang="en-US" sz="1600" b="1" i="1">
                                        <a:solidFill>
                                          <a:srgbClr val="00B050"/>
                                        </a:solidFill>
                                        <a:latin typeface="Cambria Math"/>
                                      </a:rPr>
                                      <m:t> </m:t>
                                    </m:r>
                                    <m:r>
                                      <a:rPr lang="en-US" sz="1600" b="1" i="1">
                                        <a:solidFill>
                                          <a:srgbClr val="00B050"/>
                                        </a:solidFill>
                                        <a:latin typeface="Cambria Math"/>
                                      </a:rPr>
                                      <m:t>𝟏𝟎</m:t>
                                    </m:r>
                                    <m:r>
                                      <a:rPr lang="en-US" sz="1600" b="1" i="1">
                                        <a:solidFill>
                                          <a:srgbClr val="00B050"/>
                                        </a:solidFill>
                                        <a:latin typeface="Cambria Math"/>
                                      </a:rPr>
                                      <m:t>.</m:t>
                                    </m:r>
                                    <m:r>
                                      <a:rPr lang="en-US" sz="1600" b="1" i="1">
                                        <a:solidFill>
                                          <a:srgbClr val="00B050"/>
                                        </a:solidFill>
                                        <a:latin typeface="Cambria Math"/>
                                      </a:rPr>
                                      <m:t>𝟐𝟎</m:t>
                                    </m:r>
                                    <m:r>
                                      <a:rPr lang="en-US" sz="1600" b="1" i="1">
                                        <a:solidFill>
                                          <a:srgbClr val="00B050"/>
                                        </a:solidFill>
                                        <a:latin typeface="Cambria Math"/>
                                      </a:rPr>
                                      <m:t>.</m:t>
                                    </m:r>
                                    <m:r>
                                      <a:rPr lang="en-US" sz="1600" b="1" i="1">
                                        <a:solidFill>
                                          <a:srgbClr val="00B050"/>
                                        </a:solidFill>
                                        <a:latin typeface="Cambria Math"/>
                                      </a:rPr>
                                      <m:t>𝟑𝟏</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m:t>
                                </m:r>
                                <m:r>
                                  <m:rPr>
                                    <m:nor/>
                                  </m:rPr>
                                  <a:rPr lang="en-US" sz="1600" b="1" i="1" dirty="0">
                                    <a:solidFill>
                                      <a:srgbClr val="00B050"/>
                                    </a:solidFill>
                                    <a:latin typeface="Cambria Math"/>
                                  </a:rPr>
                                  <m:t> </m:t>
                                </m:r>
                                <m:r>
                                  <a:rPr lang="en-US" sz="1600" b="1" i="1">
                                    <a:solidFill>
                                      <a:srgbClr val="00B050"/>
                                    </a:solidFill>
                                    <a:latin typeface="Cambria Math"/>
                                  </a:rPr>
                                  <m:t> </m:t>
                                </m:r>
                              </m:e>
                              <m:e>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𝟎</m:t>
                                    </m:r>
                                    <m:r>
                                      <a:rPr lang="en-US" sz="1600" b="1" i="1">
                                        <a:solidFill>
                                          <a:srgbClr val="00B050"/>
                                        </a:solidFill>
                                        <a:latin typeface="Cambria Math"/>
                                      </a:rPr>
                                      <m:t>≤</m:t>
                                    </m:r>
                                    <m:r>
                                      <a:rPr lang="en-US" sz="1600" b="1" i="1">
                                        <a:solidFill>
                                          <a:srgbClr val="00B050"/>
                                        </a:solidFill>
                                        <a:latin typeface="Cambria Math"/>
                                      </a:rPr>
                                      <m:t>𝒅𝒔𝒕𝑰𝒑</m:t>
                                    </m:r>
                                    <m:r>
                                      <a:rPr lang="en-US" sz="1600" b="1" i="1">
                                        <a:solidFill>
                                          <a:srgbClr val="00B050"/>
                                        </a:solidFill>
                                        <a:latin typeface="Cambria Math"/>
                                      </a:rPr>
                                      <m:t>≤</m:t>
                                    </m:r>
                                    <m:r>
                                      <a:rPr lang="en-US" sz="1600" b="1" i="1">
                                        <a:solidFill>
                                          <a:srgbClr val="00B050"/>
                                        </a:solidFill>
                                        <a:latin typeface="Cambria Math"/>
                                      </a:rPr>
                                      <m:t>𝟏𝟓𝟕</m:t>
                                    </m:r>
                                    <m:r>
                                      <a:rPr lang="en-US" sz="1600" b="1" i="1">
                                        <a:solidFill>
                                          <a:srgbClr val="00B050"/>
                                        </a:solidFill>
                                        <a:latin typeface="Cambria Math"/>
                                      </a:rPr>
                                      <m:t>.</m:t>
                                    </m:r>
                                    <m:r>
                                      <a:rPr lang="en-US" sz="1600" b="1" i="1">
                                        <a:solidFill>
                                          <a:srgbClr val="00B050"/>
                                        </a:solidFill>
                                        <a:latin typeface="Cambria Math"/>
                                      </a:rPr>
                                      <m:t>𝟓𝟓</m:t>
                                    </m:r>
                                    <m:r>
                                      <a:rPr lang="en-US" sz="1600" b="1" i="1">
                                        <a:solidFill>
                                          <a:srgbClr val="00B050"/>
                                        </a:solidFill>
                                        <a:latin typeface="Cambria Math"/>
                                      </a:rPr>
                                      <m:t>.</m:t>
                                    </m:r>
                                    <m:r>
                                      <a:rPr lang="en-US" sz="1600" b="1" i="1">
                                        <a:solidFill>
                                          <a:srgbClr val="00B050"/>
                                        </a:solidFill>
                                        <a:latin typeface="Cambria Math"/>
                                      </a:rPr>
                                      <m:t>𝟐𝟓𝟐</m:t>
                                    </m:r>
                                    <m:r>
                                      <a:rPr lang="en-US" sz="1600" b="1" i="1">
                                        <a:solidFill>
                                          <a:srgbClr val="00B050"/>
                                        </a:solidFill>
                                        <a:latin typeface="Cambria Math"/>
                                      </a:rPr>
                                      <m:t>.</m:t>
                                    </m:r>
                                    <m:r>
                                      <a:rPr lang="en-US" sz="1600" b="1" i="1">
                                        <a:solidFill>
                                          <a:srgbClr val="00B050"/>
                                        </a:solidFill>
                                        <a:latin typeface="Cambria Math"/>
                                      </a:rPr>
                                      <m:t>𝟐𝟓𝟓</m:t>
                                    </m:r>
                                  </m:e>
                                </m:d>
                                <m:r>
                                  <a:rPr lang="en-US" sz="1600" b="1" i="1">
                                    <a:solidFill>
                                      <a:srgbClr val="00B050"/>
                                    </a:solidFill>
                                    <a:latin typeface="Cambria Math"/>
                                  </a:rPr>
                                  <m:t> ˄ </m:t>
                                </m:r>
                                <m:r>
                                  <m:rPr>
                                    <m:nor/>
                                  </m:rPr>
                                  <a:rPr lang="en-US" sz="1600" b="1" i="1" dirty="0">
                                    <a:solidFill>
                                      <a:srgbClr val="00B050"/>
                                    </a:solidFill>
                                    <a:latin typeface="Cambria Math"/>
                                  </a:rPr>
                                  <m:t> </m:t>
                                </m:r>
                              </m:e>
                              <m:e>
                                <m:r>
                                  <a:rPr lang="en-US" sz="1600" b="1" i="1" dirty="0">
                                    <a:solidFill>
                                      <a:srgbClr val="00B050"/>
                                    </a:solidFill>
                                    <a:latin typeface="Cambria Math"/>
                                  </a:rPr>
                                  <m:t>   </m:t>
                                </m:r>
                                <m:d>
                                  <m:dPr>
                                    <m:ctrlPr>
                                      <a:rPr lang="en-US" sz="1600" b="1" i="1">
                                        <a:solidFill>
                                          <a:srgbClr val="00B050"/>
                                        </a:solidFill>
                                        <a:latin typeface="Cambria Math" panose="02040503050406030204" pitchFamily="18" charset="0"/>
                                      </a:rPr>
                                    </m:ctrlPr>
                                  </m:dPr>
                                  <m:e>
                                    <m:r>
                                      <a:rPr lang="en-US" sz="1600" b="1" i="1">
                                        <a:solidFill>
                                          <a:srgbClr val="00B050"/>
                                        </a:solidFill>
                                        <a:latin typeface="Cambria Math"/>
                                      </a:rPr>
                                      <m:t>𝒑𝒓𝒐𝒕𝒐𝒄𝒐𝒍</m:t>
                                    </m:r>
                                    <m:r>
                                      <a:rPr lang="en-US" sz="1600" b="1" i="1">
                                        <a:solidFill>
                                          <a:srgbClr val="00B050"/>
                                        </a:solidFill>
                                        <a:latin typeface="Cambria Math"/>
                                      </a:rPr>
                                      <m:t>=</m:t>
                                    </m:r>
                                    <m:r>
                                      <a:rPr lang="en-US" sz="1600" b="1" i="1">
                                        <a:solidFill>
                                          <a:srgbClr val="00B050"/>
                                        </a:solidFill>
                                        <a:latin typeface="Cambria Math"/>
                                      </a:rPr>
                                      <m:t>𝟔</m:t>
                                    </m:r>
                                  </m:e>
                                </m:d>
                              </m:e>
                            </m:eqArr>
                          </m:e>
                        </m:mr>
                      </m:m>
                    </m:oMath>
                  </m:oMathPara>
                </a14:m>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endParaRPr lang="en-US" sz="1600" b="1" i="1" dirty="0" smtClean="0">
                  <a:latin typeface="Cambria Math"/>
                </a:endParaRPr>
              </a:p>
              <a:p>
                <a:pPr marL="0" indent="0" defTabSz="914400">
                  <a:buFont typeface="Arial" charse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1600" b="1" i="1" smtClean="0">
                              <a:latin typeface="Cambria Math" panose="02040503050406030204" pitchFamily="18" charset="0"/>
                            </a:rPr>
                          </m:ctrlPr>
                        </m:mPr>
                        <m:mr>
                          <m:e>
                            <m:r>
                              <a:rPr lang="en-US" sz="1600" b="1" i="1">
                                <a:solidFill>
                                  <a:srgbClr val="C00000"/>
                                </a:solidFill>
                                <a:latin typeface="Cambria Math"/>
                              </a:rPr>
                              <m:t>𝑫𝒆𝒏𝒚</m:t>
                            </m:r>
                            <m:r>
                              <a:rPr lang="en-US" sz="1600" b="1" i="1" smtClean="0">
                                <a:solidFill>
                                  <a:srgbClr val="C00000"/>
                                </a:solidFill>
                                <a:latin typeface="Cambria Math"/>
                              </a:rPr>
                              <m:t>:</m:t>
                            </m:r>
                          </m:e>
                          <m:e>
                            <m:eqArr>
                              <m:eqArrPr>
                                <m:ctrlPr>
                                  <a:rPr lang="en-US" sz="1600" b="1" i="1">
                                    <a:solidFill>
                                      <a:srgbClr val="C00000"/>
                                    </a:solidFill>
                                    <a:latin typeface="Cambria Math" panose="02040503050406030204" pitchFamily="18" charset="0"/>
                                  </a:rPr>
                                </m:ctrlPr>
                              </m:eqArrPr>
                              <m:e>
                                <m:d>
                                  <m:dPr>
                                    <m:ctrlPr>
                                      <a:rPr lang="en-US" sz="1600" b="1" i="1">
                                        <a:solidFill>
                                          <a:srgbClr val="C00000"/>
                                        </a:solidFill>
                                        <a:latin typeface="Cambria Math" panose="02040503050406030204" pitchFamily="18" charset="0"/>
                                      </a:rPr>
                                    </m:ctrlPr>
                                  </m:dPr>
                                  <m:e>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𝟐𝟒𝟒</m:t>
                                    </m:r>
                                    <m:r>
                                      <a:rPr lang="en-US" sz="1600" b="1" i="1">
                                        <a:solidFill>
                                          <a:srgbClr val="C00000"/>
                                        </a:solidFill>
                                        <a:latin typeface="Cambria Math"/>
                                      </a:rPr>
                                      <m:t>.</m:t>
                                    </m:r>
                                    <m:r>
                                      <a:rPr lang="en-US" sz="1600" b="1" i="1">
                                        <a:solidFill>
                                          <a:srgbClr val="C00000"/>
                                        </a:solidFill>
                                        <a:latin typeface="Cambria Math"/>
                                      </a:rPr>
                                      <m:t>𝟎</m:t>
                                    </m:r>
                                    <m:r>
                                      <a:rPr lang="en-US" sz="1600" b="1" i="1">
                                        <a:solidFill>
                                          <a:srgbClr val="C00000"/>
                                        </a:solidFill>
                                        <a:latin typeface="Cambria Math"/>
                                      </a:rPr>
                                      <m:t>≤</m:t>
                                    </m:r>
                                    <m:r>
                                      <a:rPr lang="en-US" sz="1600" b="1" i="1">
                                        <a:solidFill>
                                          <a:srgbClr val="C00000"/>
                                        </a:solidFill>
                                        <a:latin typeface="Cambria Math"/>
                                      </a:rPr>
                                      <m:t>𝒅𝒔𝒕𝑰𝒑</m:t>
                                    </m:r>
                                    <m:r>
                                      <a:rPr lang="en-US" sz="1600" b="1" i="1">
                                        <a:solidFill>
                                          <a:srgbClr val="C00000"/>
                                        </a:solidFill>
                                        <a:latin typeface="Cambria Math"/>
                                      </a:rPr>
                                      <m:t>≤</m:t>
                                    </m:r>
                                    <m:r>
                                      <a:rPr lang="en-US" sz="1600" b="1" i="1">
                                        <a:solidFill>
                                          <a:srgbClr val="C00000"/>
                                        </a:solidFill>
                                        <a:latin typeface="Cambria Math"/>
                                      </a:rPr>
                                      <m:t>𝟔𝟓</m:t>
                                    </m:r>
                                    <m:r>
                                      <a:rPr lang="en-US" sz="1600" b="1" i="1">
                                        <a:solidFill>
                                          <a:srgbClr val="C00000"/>
                                        </a:solidFill>
                                        <a:latin typeface="Cambria Math"/>
                                      </a:rPr>
                                      <m:t>.</m:t>
                                    </m:r>
                                    <m:r>
                                      <a:rPr lang="en-US" sz="1600" b="1" i="1">
                                        <a:solidFill>
                                          <a:srgbClr val="C00000"/>
                                        </a:solidFill>
                                        <a:latin typeface="Cambria Math"/>
                                      </a:rPr>
                                      <m:t>𝟓𝟐</m:t>
                                    </m:r>
                                    <m:r>
                                      <a:rPr lang="en-US" sz="1600" b="1" i="1">
                                        <a:solidFill>
                                          <a:srgbClr val="C00000"/>
                                        </a:solidFill>
                                        <a:latin typeface="Cambria Math"/>
                                      </a:rPr>
                                      <m:t>.</m:t>
                                    </m:r>
                                    <m:r>
                                      <a:rPr lang="en-US" sz="1600" b="1" i="1">
                                        <a:solidFill>
                                          <a:srgbClr val="C00000"/>
                                        </a:solidFill>
                                        <a:latin typeface="Cambria Math"/>
                                      </a:rPr>
                                      <m:t>𝟐𝟒𝟕</m:t>
                                    </m:r>
                                    <m:r>
                                      <a:rPr lang="en-US" sz="1600" b="1" i="1">
                                        <a:solidFill>
                                          <a:srgbClr val="C00000"/>
                                        </a:solidFill>
                                        <a:latin typeface="Cambria Math"/>
                                      </a:rPr>
                                      <m:t>.</m:t>
                                    </m:r>
                                    <m:r>
                                      <a:rPr lang="en-US" sz="1600" b="1" i="1">
                                        <a:solidFill>
                                          <a:srgbClr val="C00000"/>
                                        </a:solidFill>
                                        <a:latin typeface="Cambria Math"/>
                                      </a:rPr>
                                      <m:t>𝟐𝟓𝟓</m:t>
                                    </m:r>
                                  </m:e>
                                </m:d>
                                <m:r>
                                  <a:rPr lang="en-US" sz="1600" b="1" i="1">
                                    <a:solidFill>
                                      <a:srgbClr val="C00000"/>
                                    </a:solidFill>
                                    <a:latin typeface="Cambria Math"/>
                                  </a:rPr>
                                  <m:t>˄</m:t>
                                </m:r>
                                <m:r>
                                  <a:rPr lang="en-US" sz="1600" b="1">
                                    <a:solidFill>
                                      <a:srgbClr val="C00000"/>
                                    </a:solidFill>
                                    <a:latin typeface="Cambria Math"/>
                                  </a:rPr>
                                  <m:t> </m:t>
                                </m:r>
                                <m:r>
                                  <m:rPr>
                                    <m:nor/>
                                  </m:rPr>
                                  <a:rPr lang="en-US" sz="1600" b="1">
                                    <a:solidFill>
                                      <a:srgbClr val="C00000"/>
                                    </a:solidFill>
                                    <a:latin typeface="Cambria Math"/>
                                  </a:rPr>
                                  <m:t> </m:t>
                                </m:r>
                              </m:e>
                              <m:e>
                                <m:r>
                                  <a:rPr lang="en-US" sz="1600" b="1">
                                    <a:solidFill>
                                      <a:srgbClr val="C00000"/>
                                    </a:solidFill>
                                    <a:latin typeface="Cambria Math"/>
                                  </a:rPr>
                                  <m:t>(</m:t>
                                </m:r>
                                <m:r>
                                  <a:rPr lang="en-US" sz="1600" b="1" i="1">
                                    <a:solidFill>
                                      <a:srgbClr val="C00000"/>
                                    </a:solidFill>
                                    <a:latin typeface="Cambria Math"/>
                                  </a:rPr>
                                  <m:t>𝐩𝐫𝐨𝐭𝐨𝐜𝐨𝐥</m:t>
                                </m:r>
                                <m:r>
                                  <a:rPr lang="en-US" sz="1600" b="1">
                                    <a:solidFill>
                                      <a:srgbClr val="C00000"/>
                                    </a:solidFill>
                                    <a:latin typeface="Cambria Math"/>
                                  </a:rPr>
                                  <m:t>=</m:t>
                                </m:r>
                                <m:r>
                                  <a:rPr lang="en-US" sz="1600" b="1" i="1">
                                    <a:solidFill>
                                      <a:srgbClr val="C00000"/>
                                    </a:solidFill>
                                    <a:latin typeface="Cambria Math"/>
                                  </a:rPr>
                                  <m:t>𝟒</m:t>
                                </m:r>
                                <m:r>
                                  <a:rPr lang="en-US" sz="1600" b="1">
                                    <a:solidFill>
                                      <a:srgbClr val="C00000"/>
                                    </a:solidFill>
                                    <a:latin typeface="Cambria Math"/>
                                  </a:rPr>
                                  <m:t>)</m:t>
                                </m:r>
                                <m:r>
                                  <m:rPr>
                                    <m:nor/>
                                  </m:rPr>
                                  <a:rPr lang="en-US" sz="1600" b="1" dirty="0">
                                    <a:solidFill>
                                      <a:srgbClr val="C00000"/>
                                    </a:solidFill>
                                  </a:rPr>
                                  <m:t> </m:t>
                                </m:r>
                              </m:e>
                            </m:eqArr>
                          </m:e>
                        </m:mr>
                      </m:m>
                    </m:oMath>
                  </m:oMathPara>
                </a14:m>
                <a:endParaRPr lang="en-US" sz="900" b="1" i="1" dirty="0" smtClean="0">
                  <a:latin typeface="Cambria Math"/>
                </a:endParaRPr>
              </a:p>
              <a:p>
                <a:pPr marL="325454" lvl="1" indent="0" defTabSz="914400">
                  <a:buFont typeface="Arial" charset="0"/>
                  <a:buNone/>
                </a:pPr>
                <a:r>
                  <a:rPr lang="en-US" sz="800" i="1" dirty="0" smtClean="0">
                    <a:solidFill>
                      <a:srgbClr val="C00000"/>
                    </a:solidFill>
                    <a:latin typeface="Cambria Math"/>
                  </a:rPr>
                  <a:t/>
                </a:r>
                <a:br>
                  <a:rPr lang="en-US" sz="800" i="1" dirty="0" smtClean="0">
                    <a:solidFill>
                      <a:srgbClr val="C00000"/>
                    </a:solidFill>
                    <a:latin typeface="Cambria Math"/>
                  </a:rPr>
                </a:br>
                <a:endParaRPr lang="en-US" sz="800" dirty="0"/>
              </a:p>
            </p:txBody>
          </p:sp>
        </mc:Choice>
        <mc:Fallback xmlns="">
          <p:sp>
            <p:nvSpPr>
              <p:cNvPr id="6" name="Content Placeholder 9"/>
              <p:cNvSpPr txBox="1">
                <a:spLocks noRot="1" noChangeAspect="1" noMove="1" noResize="1" noEditPoints="1" noAdjustHandles="1" noChangeArrowheads="1" noChangeShapeType="1" noTextEdit="1"/>
              </p:cNvSpPr>
              <p:nvPr/>
            </p:nvSpPr>
            <p:spPr>
              <a:xfrm>
                <a:off x="152400" y="4248135"/>
                <a:ext cx="4724400" cy="1695673"/>
              </a:xfrm>
              <a:prstGeom prst="rect">
                <a:avLst/>
              </a:prstGeom>
              <a:blipFill rotWithShape="0">
                <a:blip r:embed="rId3"/>
                <a:stretch>
                  <a:fillRect r="-8258" b="-34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10"/>
              <p:cNvSpPr txBox="1">
                <a:spLocks/>
              </p:cNvSpPr>
              <p:nvPr/>
            </p:nvSpPr>
            <p:spPr>
              <a:xfrm>
                <a:off x="5384800" y="5238944"/>
                <a:ext cx="3759200" cy="1619056"/>
              </a:xfrm>
              <a:prstGeom prst="rect">
                <a:avLst/>
              </a:prstGeom>
            </p:spPr>
            <p:txBody>
              <a:bodyPr vert="horz" lIns="91448" tIns="45724" rIns="91448" bIns="45724" rtlCol="0">
                <a:normAutofit/>
              </a:bodyPr>
              <a:lstStyle>
                <a:lvl1pPr marL="453222" indent="-453222" algn="l" defTabSz="1218987" rtl="0" eaLnBrk="1" latinLnBrk="0" hangingPunct="1">
                  <a:lnSpc>
                    <a:spcPct val="90000"/>
                  </a:lnSpc>
                  <a:spcBef>
                    <a:spcPct val="20000"/>
                  </a:spcBef>
                  <a:buFont typeface="Arial" pitchFamily="34" charset="0"/>
                  <a:buChar char="•"/>
                  <a:defRPr sz="3700" kern="1200">
                    <a:solidFill>
                      <a:schemeClr val="tx1">
                        <a:lumMod val="65000"/>
                        <a:lumOff val="35000"/>
                      </a:schemeClr>
                    </a:solidFill>
                    <a:latin typeface="+mn-lt"/>
                    <a:ea typeface="+mn-ea"/>
                    <a:cs typeface="+mn-cs"/>
                  </a:defRPr>
                </a:lvl1pPr>
                <a:lvl2pPr marL="897627" indent="-433823" algn="l" defTabSz="1218987" rtl="0" eaLnBrk="1" latinLnBrk="0" hangingPunct="1">
                  <a:lnSpc>
                    <a:spcPct val="90000"/>
                  </a:lnSpc>
                  <a:spcBef>
                    <a:spcPct val="20000"/>
                  </a:spcBef>
                  <a:buFont typeface="Arial" pitchFamily="34" charset="0"/>
                  <a:buChar char="–"/>
                  <a:defRPr sz="3200" kern="1200">
                    <a:solidFill>
                      <a:schemeClr val="tx1">
                        <a:lumMod val="65000"/>
                        <a:lumOff val="35000"/>
                      </a:schemeClr>
                    </a:solidFill>
                    <a:latin typeface="+mn-lt"/>
                    <a:ea typeface="+mn-ea"/>
                    <a:cs typeface="+mn-cs"/>
                  </a:defRPr>
                </a:lvl2pPr>
                <a:lvl3pPr marL="1271491" indent="-384445" algn="l" defTabSz="1218987" rtl="0" eaLnBrk="1" latinLnBrk="0" hangingPunct="1">
                  <a:lnSpc>
                    <a:spcPct val="90000"/>
                  </a:lnSpc>
                  <a:spcBef>
                    <a:spcPct val="20000"/>
                  </a:spcBef>
                  <a:buFont typeface="Arial" pitchFamily="34" charset="0"/>
                  <a:buChar char="•"/>
                  <a:defRPr sz="2700" kern="1200">
                    <a:solidFill>
                      <a:schemeClr val="tx1">
                        <a:lumMod val="65000"/>
                        <a:lumOff val="35000"/>
                      </a:schemeClr>
                    </a:solidFill>
                    <a:latin typeface="+mn-lt"/>
                    <a:ea typeface="+mn-ea"/>
                    <a:cs typeface="+mn-cs"/>
                  </a:defRPr>
                </a:lvl3pPr>
                <a:lvl4pPr marL="1636538" indent="-365047"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4pPr>
                <a:lvl5pPr marL="2020982" indent="-373864" algn="l" defTabSz="1218987" rtl="0" eaLnBrk="1" latinLnBrk="0" hangingPunct="1">
                  <a:lnSpc>
                    <a:spcPct val="90000"/>
                  </a:lnSpc>
                  <a:spcBef>
                    <a:spcPct val="20000"/>
                  </a:spcBef>
                  <a:buFont typeface="Arial" pitchFamily="34" charset="0"/>
                  <a:buChar char="»"/>
                  <a:defRPr sz="2400" kern="1200">
                    <a:solidFill>
                      <a:schemeClr val="tx1">
                        <a:lumMod val="65000"/>
                        <a:lumOff val="35000"/>
                      </a:schemeClr>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2000" b="1" dirty="0" smtClean="0">
                    <a:solidFill>
                      <a:schemeClr val="tx2"/>
                    </a:solidFill>
                  </a:rPr>
                  <a:t> </a:t>
                </a:r>
                <a14:m>
                  <m:oMath xmlns:m="http://schemas.openxmlformats.org/officeDocument/2006/math">
                    <m:r>
                      <a:rPr lang="en-US" sz="2000" b="1" i="1" smtClean="0">
                        <a:solidFill>
                          <a:schemeClr val="tx2"/>
                        </a:solidFill>
                        <a:latin typeface="Cambria Math"/>
                      </a:rPr>
                      <m:t>𝑷𝒐𝒍𝒊𝒄</m:t>
                    </m:r>
                    <m:sSub>
                      <m:sSubPr>
                        <m:ctrlPr>
                          <a:rPr lang="en-US" sz="2000" b="0" i="1" smtClean="0">
                            <a:solidFill>
                              <a:schemeClr val="tx2"/>
                            </a:solidFill>
                            <a:latin typeface="Cambria Math" panose="02040503050406030204" pitchFamily="18" charset="0"/>
                          </a:rPr>
                        </m:ctrlPr>
                      </m:sSubPr>
                      <m:e>
                        <m:r>
                          <a:rPr lang="en-US" sz="2000" b="1" i="1" smtClean="0">
                            <a:solidFill>
                              <a:schemeClr val="tx2"/>
                            </a:solidFill>
                            <a:latin typeface="Cambria Math"/>
                          </a:rPr>
                          <m:t>𝒚</m:t>
                        </m:r>
                      </m:e>
                      <m:sub>
                        <m:r>
                          <a:rPr lang="en-US" sz="2000" b="0" i="1" smtClean="0">
                            <a:solidFill>
                              <a:schemeClr val="tx2"/>
                            </a:solidFill>
                            <a:latin typeface="Cambria Math" panose="02040503050406030204" pitchFamily="18" charset="0"/>
                          </a:rPr>
                          <m:t>0</m:t>
                        </m:r>
                      </m:sub>
                    </m:sSub>
                    <m:r>
                      <a:rPr lang="en-US" sz="2000" b="0" i="1" smtClean="0">
                        <a:solidFill>
                          <a:schemeClr val="tx2"/>
                        </a:solidFill>
                        <a:latin typeface="Cambria Math" panose="02040503050406030204" pitchFamily="18" charset="0"/>
                      </a:rPr>
                      <m:t>=</m:t>
                    </m:r>
                    <m:r>
                      <a:rPr lang="en-US" sz="2000" b="0" i="1" smtClean="0">
                        <a:solidFill>
                          <a:schemeClr val="tx2"/>
                        </a:solidFill>
                        <a:latin typeface="Cambria Math" panose="02040503050406030204" pitchFamily="18" charset="0"/>
                      </a:rPr>
                      <m:t>𝑓𝑎𝑙𝑠𝑒</m:t>
                    </m:r>
                  </m:oMath>
                </a14:m>
                <a:endParaRPr lang="en-US" sz="2000" b="0" i="1" dirty="0" smtClean="0">
                  <a:solidFill>
                    <a:schemeClr val="tx2"/>
                  </a:solidFill>
                  <a:latin typeface="Cambria Math" panose="02040503050406030204" pitchFamily="18" charset="0"/>
                </a:endParaRPr>
              </a:p>
              <a:p>
                <a:pPr marL="0" indent="0">
                  <a:buNone/>
                </a:pPr>
                <a:r>
                  <a:rPr lang="en-US" sz="2000" b="1" dirty="0" smtClean="0">
                    <a:solidFill>
                      <a:schemeClr val="tx2"/>
                    </a:solidFill>
                  </a:rPr>
                  <a:t> </a:t>
                </a:r>
                <a14:m>
                  <m:oMath xmlns:m="http://schemas.openxmlformats.org/officeDocument/2006/math">
                    <m:r>
                      <a:rPr lang="en-US" sz="2000" b="1" i="1">
                        <a:solidFill>
                          <a:schemeClr val="tx2"/>
                        </a:solidFill>
                        <a:latin typeface="Cambria Math"/>
                      </a:rPr>
                      <m:t>𝑷𝒐𝒍𝒊𝒄</m:t>
                    </m:r>
                    <m:sSub>
                      <m:sSubPr>
                        <m:ctrlPr>
                          <a:rPr lang="en-US" sz="2000" i="1">
                            <a:solidFill>
                              <a:schemeClr val="tx2"/>
                            </a:solidFill>
                            <a:latin typeface="Cambria Math" panose="02040503050406030204" pitchFamily="18" charset="0"/>
                          </a:rPr>
                        </m:ctrlPr>
                      </m:sSubPr>
                      <m:e>
                        <m:r>
                          <a:rPr lang="en-US" sz="2000" b="1" i="1">
                            <a:solidFill>
                              <a:schemeClr val="tx2"/>
                            </a:solidFill>
                            <a:latin typeface="Cambria Math"/>
                          </a:rPr>
                          <m:t>𝒚</m:t>
                        </m:r>
                      </m:e>
                      <m:sub>
                        <m:r>
                          <a:rPr lang="en-US" sz="2000" b="0" i="1" smtClean="0">
                            <a:solidFill>
                              <a:schemeClr val="tx2"/>
                            </a:solidFill>
                            <a:latin typeface="Cambria Math" panose="02040503050406030204" pitchFamily="18" charset="0"/>
                          </a:rPr>
                          <m:t>𝑖</m:t>
                        </m:r>
                        <m:r>
                          <a:rPr lang="en-US" sz="2000" b="0" i="1" smtClean="0">
                            <a:solidFill>
                              <a:schemeClr val="tx2"/>
                            </a:solidFill>
                            <a:latin typeface="Cambria Math" panose="02040503050406030204" pitchFamily="18" charset="0"/>
                          </a:rPr>
                          <m:t>+1</m:t>
                        </m:r>
                      </m:sub>
                    </m:sSub>
                    <m:r>
                      <a:rPr lang="en-US" sz="2000" i="1">
                        <a:solidFill>
                          <a:schemeClr val="tx2"/>
                        </a:solidFill>
                        <a:latin typeface="Cambria Math" panose="02040503050406030204" pitchFamily="18" charset="0"/>
                      </a:rPr>
                      <m:t>=</m:t>
                    </m:r>
                    <m:r>
                      <a:rPr lang="en-US" sz="2000" b="1" i="1" smtClean="0">
                        <a:solidFill>
                          <a:schemeClr val="tx1"/>
                        </a:solidFill>
                        <a:latin typeface="Cambria Math" panose="02040503050406030204" pitchFamily="18" charset="0"/>
                      </a:rPr>
                      <m:t>𝒊𝒇</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𝐼𝑠𝐴𝑙𝑙𝑙𝑜</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𝑤</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 </m:t>
                    </m:r>
                  </m:oMath>
                </a14:m>
                <a:r>
                  <a:rPr lang="en-US" sz="2000" b="0" i="1" dirty="0" smtClean="0">
                    <a:solidFill>
                      <a:schemeClr val="tx1"/>
                    </a:solidFill>
                    <a:latin typeface="Cambria Math" panose="02040503050406030204" pitchFamily="18" charset="0"/>
                  </a:rPr>
                  <a:t/>
                </a:r>
                <a:br>
                  <a:rPr lang="en-US" sz="2000" b="0" i="1" dirty="0" smtClean="0">
                    <a:solidFill>
                      <a:schemeClr val="tx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𝒕𝒉𝒆𝒏</m:t>
                      </m:r>
                      <m:r>
                        <a:rPr lang="en-US" sz="2000" b="1"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𝑅𝑢𝑙</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1" i="1">
                          <a:solidFill>
                            <a:schemeClr val="tx2"/>
                          </a:solidFill>
                          <a:latin typeface="Cambria Math" panose="02040503050406030204" pitchFamily="18" charset="0"/>
                        </a:rPr>
                        <m:t>𝑷𝒐𝒍𝒊𝒄</m:t>
                      </m:r>
                      <m:sSub>
                        <m:sSubPr>
                          <m:ctrlPr>
                            <a:rPr lang="en-US" sz="2000" b="1" i="1">
                              <a:solidFill>
                                <a:schemeClr val="tx2"/>
                              </a:solidFill>
                              <a:latin typeface="Cambria Math" panose="02040503050406030204" pitchFamily="18" charset="0"/>
                            </a:rPr>
                          </m:ctrlPr>
                        </m:sSubPr>
                        <m:e>
                          <m:r>
                            <a:rPr lang="en-US" sz="2000" b="1" i="1">
                              <a:solidFill>
                                <a:schemeClr val="tx2"/>
                              </a:solidFill>
                              <a:latin typeface="Cambria Math" panose="02040503050406030204" pitchFamily="18" charset="0"/>
                            </a:rPr>
                            <m:t>𝒚</m:t>
                          </m:r>
                        </m:e>
                        <m:sub>
                          <m:r>
                            <a:rPr lang="en-US" sz="2000" i="1">
                              <a:solidFill>
                                <a:schemeClr val="tx2"/>
                              </a:solidFill>
                              <a:latin typeface="Cambria Math" panose="02040503050406030204" pitchFamily="18" charset="0"/>
                            </a:rPr>
                            <m:t>𝑖</m:t>
                          </m:r>
                        </m:sub>
                      </m:sSub>
                    </m:oMath>
                    <m:oMath xmlns:m="http://schemas.openxmlformats.org/officeDocument/2006/math">
                      <m:r>
                        <a:rPr lang="en-US" sz="2000" b="1" i="1" smtClean="0">
                          <a:solidFill>
                            <a:schemeClr val="tx1"/>
                          </a:solidFill>
                          <a:latin typeface="Cambria Math" panose="02040503050406030204" pitchFamily="18" charset="0"/>
                        </a:rPr>
                        <m:t>𝒆𝒍𝒔𝒆</m:t>
                      </m:r>
                      <m:r>
                        <a:rPr lang="en-US" sz="2000" b="0" i="1" smtClean="0">
                          <a:solidFill>
                            <a:schemeClr val="tx1"/>
                          </a:solidFill>
                          <a:latin typeface="Cambria Math" panose="02040503050406030204" pitchFamily="18" charset="0"/>
                        </a:rPr>
                        <m:t>  ¬</m:t>
                      </m:r>
                      <m:r>
                        <a:rPr lang="en-US" sz="2000" b="0" i="1" smtClean="0">
                          <a:solidFill>
                            <a:schemeClr val="tx1"/>
                          </a:solidFill>
                          <a:latin typeface="Cambria Math" panose="02040503050406030204" pitchFamily="18" charset="0"/>
                        </a:rPr>
                        <m:t>𝑅𝑢𝑙</m:t>
                      </m:r>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𝑒</m:t>
                          </m:r>
                        </m:e>
                        <m:sub>
                          <m:r>
                            <a:rPr lang="en-US" sz="2000" b="0" i="1" smtClean="0">
                              <a:solidFill>
                                <a:schemeClr val="tx1"/>
                              </a:solidFill>
                              <a:latin typeface="Cambria Math" panose="02040503050406030204" pitchFamily="18" charset="0"/>
                            </a:rPr>
                            <m:t>𝑖</m:t>
                          </m:r>
                        </m:sub>
                      </m:sSub>
                      <m:r>
                        <a:rPr lang="en-US" sz="2000" b="0" i="1" smtClean="0">
                          <a:solidFill>
                            <a:schemeClr val="tx1"/>
                          </a:solidFill>
                          <a:latin typeface="Cambria Math" panose="02040503050406030204" pitchFamily="18" charset="0"/>
                        </a:rPr>
                        <m:t>∧</m:t>
                      </m:r>
                      <m:r>
                        <a:rPr lang="en-US" sz="2000" b="1" i="1" smtClean="0">
                          <a:solidFill>
                            <a:schemeClr val="tx2"/>
                          </a:solidFill>
                          <a:latin typeface="Cambria Math" panose="02040503050406030204" pitchFamily="18" charset="0"/>
                        </a:rPr>
                        <m:t>𝑷𝒐𝒍𝒊𝒄</m:t>
                      </m:r>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𝒚</m:t>
                          </m:r>
                        </m:e>
                        <m:sub>
                          <m:r>
                            <a:rPr lang="en-US" sz="2000" b="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 </m:t>
                      </m:r>
                    </m:oMath>
                  </m:oMathPara>
                </a14:m>
                <a:endParaRPr lang="en-US" sz="1800" i="1" dirty="0">
                  <a:solidFill>
                    <a:schemeClr val="tx2"/>
                  </a:solidFill>
                  <a:latin typeface="Cambria Math" panose="02040503050406030204" pitchFamily="18" charset="0"/>
                </a:endParaRPr>
              </a:p>
            </p:txBody>
          </p:sp>
        </mc:Choice>
        <mc:Fallback xmlns="">
          <p:sp>
            <p:nvSpPr>
              <p:cNvPr id="8" name="Content Placeholder 10"/>
              <p:cNvSpPr txBox="1">
                <a:spLocks noRot="1" noChangeAspect="1" noMove="1" noResize="1" noEditPoints="1" noAdjustHandles="1" noChangeArrowheads="1" noChangeShapeType="1" noTextEdit="1"/>
              </p:cNvSpPr>
              <p:nvPr/>
            </p:nvSpPr>
            <p:spPr>
              <a:xfrm>
                <a:off x="5384800" y="5238944"/>
                <a:ext cx="3759200" cy="1619056"/>
              </a:xfrm>
              <a:prstGeom prst="rect">
                <a:avLst/>
              </a:prstGeom>
              <a:blipFill rotWithShape="0">
                <a:blip r:embed="rId4"/>
                <a:stretch>
                  <a:fillRect/>
                </a:stretch>
              </a:blipFill>
            </p:spPr>
            <p:txBody>
              <a:bodyPr/>
              <a:lstStyle/>
              <a:p>
                <a:r>
                  <a:rPr lang="en-US">
                    <a:noFill/>
                  </a:rPr>
                  <a:t> </a:t>
                </a:r>
              </a:p>
            </p:txBody>
          </p:sp>
        </mc:Fallback>
      </mc:AlternateContent>
      <p:grpSp>
        <p:nvGrpSpPr>
          <p:cNvPr id="9" name="Group 8"/>
          <p:cNvGrpSpPr/>
          <p:nvPr/>
        </p:nvGrpSpPr>
        <p:grpSpPr>
          <a:xfrm>
            <a:off x="8211106" y="-104775"/>
            <a:ext cx="932894" cy="1366616"/>
            <a:chOff x="2675145" y="1981200"/>
            <a:chExt cx="932894" cy="1366616"/>
          </a:xfrm>
        </p:grpSpPr>
        <p:pic>
          <p:nvPicPr>
            <p:cNvPr id="10" name="Picture 10" descr="Description: C:\Users\nbjorner\AppData\Local\Microsoft\Windows\Temporary Internet Files\Content.IE5\T0ZPJOKX\MP9004486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5959468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410" y="42378"/>
            <a:ext cx="9272820" cy="6773243"/>
          </a:xfrm>
          <a:prstGeom prst="rect">
            <a:avLst/>
          </a:prstGeom>
        </p:spPr>
      </p:pic>
      <p:sp>
        <p:nvSpPr>
          <p:cNvPr id="2" name="Title 1"/>
          <p:cNvSpPr>
            <a:spLocks noGrp="1"/>
          </p:cNvSpPr>
          <p:nvPr>
            <p:ph type="title"/>
          </p:nvPr>
        </p:nvSpPr>
        <p:spPr/>
        <p:txBody>
          <a:bodyPr/>
          <a:lstStyle/>
          <a:p>
            <a:r>
              <a:rPr lang="en-US" dirty="0" smtClean="0"/>
              <a:t>Semantic Diff with </a:t>
            </a:r>
            <a:r>
              <a:rPr lang="en-US" b="1" dirty="0" err="1" smtClean="0"/>
              <a:t>SecGuru</a:t>
            </a:r>
            <a:endParaRPr lang="en-US" b="1" dirty="0"/>
          </a:p>
        </p:txBody>
      </p:sp>
      <mc:AlternateContent xmlns:mc="http://schemas.openxmlformats.org/markup-compatibility/2006" xmlns:a14="http://schemas.microsoft.com/office/drawing/2010/main">
        <mc:Choice Requires="a14">
          <p:sp>
            <p:nvSpPr>
              <p:cNvPr id="6" name="Rectangle 5"/>
              <p:cNvSpPr/>
              <p:nvPr/>
            </p:nvSpPr>
            <p:spPr>
              <a:xfrm>
                <a:off x="4245862" y="1662939"/>
                <a:ext cx="4962548" cy="3416320"/>
              </a:xfrm>
              <a:prstGeom prst="rect">
                <a:avLst/>
              </a:prstGeom>
            </p:spPr>
            <p:txBody>
              <a:bodyPr wrap="square">
                <a:spAutoFit/>
              </a:bodyPr>
              <a:lstStyle/>
              <a:p>
                <a:pPr marL="0" lvl="1" indent="0">
                  <a:buNone/>
                </a:pPr>
                <a:r>
                  <a:rPr lang="en-US" sz="2400" b="1" dirty="0" smtClean="0"/>
                  <a:t>Semantic </a:t>
                </a:r>
                <a:r>
                  <a:rPr lang="en-US" sz="2400" b="1" dirty="0"/>
                  <a:t>diff </a:t>
                </a:r>
                <a:r>
                  <a:rPr lang="en-US" sz="2400" dirty="0"/>
                  <a:t>between policies</a:t>
                </a:r>
              </a:p>
              <a:p>
                <a:r>
                  <a:rPr lang="en-US" sz="2400" dirty="0"/>
                  <a:t>Is </a:t>
                </a:r>
                <a14:m>
                  <m:oMath xmlns:m="http://schemas.openxmlformats.org/officeDocument/2006/math">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𝟏</m:t>
                        </m:r>
                      </m:sub>
                    </m:sSub>
                    <m:r>
                      <a:rPr lang="en-US" sz="2400" i="1">
                        <a:latin typeface="Cambria Math"/>
                      </a:rPr>
                      <m:t>≡</m:t>
                    </m:r>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𝟐</m:t>
                        </m:r>
                      </m:sub>
                    </m:sSub>
                    <m:r>
                      <a:rPr lang="en-US" sz="2400" i="1">
                        <a:latin typeface="Cambria Math"/>
                      </a:rPr>
                      <m:t>?</m:t>
                    </m:r>
                    <m:r>
                      <a:rPr lang="en-US" sz="2400">
                        <a:latin typeface="Cambria Math"/>
                      </a:rPr>
                      <m:t>  </m:t>
                    </m:r>
                  </m:oMath>
                </a14:m>
                <a:r>
                  <a:rPr lang="en-US" sz="2400" dirty="0" smtClean="0"/>
                  <a:t/>
                </a:r>
                <a:br>
                  <a:rPr lang="en-US" sz="2400" dirty="0" smtClean="0"/>
                </a:br>
                <a:r>
                  <a:rPr lang="en-US" sz="2400" dirty="0" smtClean="0"/>
                  <a:t>If </a:t>
                </a:r>
                <a:r>
                  <a:rPr lang="en-US" sz="2400" dirty="0"/>
                  <a:t>not, </a:t>
                </a:r>
                <a:r>
                  <a:rPr lang="en-US" sz="2400" dirty="0" smtClean="0"/>
                  <a:t>print </a:t>
                </a:r>
                <a14:m>
                  <m:oMath xmlns:m="http://schemas.openxmlformats.org/officeDocument/2006/math">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𝟏</m:t>
                        </m:r>
                      </m:sub>
                    </m:sSub>
                    <m:r>
                      <a:rPr lang="en-US" sz="2400" i="1">
                        <a:latin typeface="Cambria Math"/>
                        <a:ea typeface="Cambria Math"/>
                      </a:rPr>
                      <m:t>⊕</m:t>
                    </m:r>
                    <m:r>
                      <a:rPr lang="en-US" sz="2400" b="1" i="1">
                        <a:solidFill>
                          <a:schemeClr val="tx2"/>
                        </a:solidFill>
                        <a:latin typeface="Cambria Math"/>
                      </a:rPr>
                      <m:t>𝑷𝒐𝒍𝒊𝒄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𝒚</m:t>
                        </m:r>
                      </m:e>
                      <m:sub>
                        <m:r>
                          <a:rPr lang="en-US" sz="2400" b="1" i="1">
                            <a:solidFill>
                              <a:schemeClr val="tx2"/>
                            </a:solidFill>
                            <a:latin typeface="Cambria Math"/>
                          </a:rPr>
                          <m:t>𝟐</m:t>
                        </m:r>
                      </m:sub>
                    </m:sSub>
                  </m:oMath>
                </a14:m>
                <a:endParaRPr lang="en-US" sz="2000" b="1" dirty="0"/>
              </a:p>
              <a:p>
                <a:endParaRPr lang="en-US" sz="2400" dirty="0" smtClean="0"/>
              </a:p>
              <a:p>
                <a:r>
                  <a:rPr lang="en-US" sz="2400" dirty="0" smtClean="0"/>
                  <a:t>Traffic accepted by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oMath>
                </a14:m>
                <a:r>
                  <a:rPr lang="en-US" sz="2400" dirty="0"/>
                  <a:t>, but not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oMath>
                </a14:m>
                <a:r>
                  <a:rPr lang="en-US" sz="2400" dirty="0"/>
                  <a:t>. </a:t>
                </a:r>
                <a:r>
                  <a:rPr lang="en-US" sz="2400" dirty="0" smtClean="0"/>
                  <a:t>Models for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r>
                      <a:rPr lang="en-US" sz="2400" i="1">
                        <a:latin typeface="Cambria Math"/>
                      </a:rPr>
                      <m:t>∧¬</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oMath>
                </a14:m>
                <a:endParaRPr lang="en-US" sz="2400" dirty="0"/>
              </a:p>
              <a:p>
                <a:endParaRPr lang="en-US" sz="2400" dirty="0" smtClean="0"/>
              </a:p>
              <a:p>
                <a:r>
                  <a:rPr lang="en-US" sz="2400" dirty="0" smtClean="0"/>
                  <a:t>Traffic accepted by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smtClean="0">
                            <a:solidFill>
                              <a:schemeClr val="tx2"/>
                            </a:solidFill>
                            <a:latin typeface="Cambria Math" panose="02040503050406030204" pitchFamily="18" charset="0"/>
                          </a:rPr>
                          <m:t>𝟐</m:t>
                        </m:r>
                      </m:sub>
                    </m:sSub>
                  </m:oMath>
                </a14:m>
                <a:r>
                  <a:rPr lang="en-US" sz="2400" dirty="0"/>
                  <a:t>, but not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smtClean="0">
                            <a:solidFill>
                              <a:schemeClr val="tx2"/>
                            </a:solidFill>
                            <a:latin typeface="Cambria Math" panose="02040503050406030204" pitchFamily="18" charset="0"/>
                          </a:rPr>
                          <m:t>𝟏</m:t>
                        </m:r>
                      </m:sub>
                    </m:sSub>
                  </m:oMath>
                </a14:m>
                <a:r>
                  <a:rPr lang="en-US" sz="2400" dirty="0"/>
                  <a:t>. </a:t>
                </a:r>
                <a:endParaRPr lang="en-US" sz="2400" dirty="0" smtClean="0"/>
              </a:p>
              <a:p>
                <a:r>
                  <a:rPr lang="en-US" sz="2400" dirty="0" smtClean="0"/>
                  <a:t>Models for </a:t>
                </a:r>
                <a14:m>
                  <m:oMath xmlns:m="http://schemas.openxmlformats.org/officeDocument/2006/math">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𝟐</m:t>
                        </m:r>
                      </m:sub>
                    </m:sSub>
                    <m:r>
                      <a:rPr lang="en-US" sz="2400" i="1">
                        <a:latin typeface="Cambria Math"/>
                      </a:rPr>
                      <m:t>∧¬</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a:rPr>
                          <m:t>𝑷</m:t>
                        </m:r>
                      </m:e>
                      <m:sub>
                        <m:r>
                          <a:rPr lang="en-US" sz="2400" b="1" i="1">
                            <a:solidFill>
                              <a:schemeClr val="tx2"/>
                            </a:solidFill>
                            <a:latin typeface="Cambria Math"/>
                          </a:rPr>
                          <m:t>𝟏</m:t>
                        </m:r>
                      </m:sub>
                    </m:sSub>
                  </m:oMath>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4245862" y="1662939"/>
                <a:ext cx="4962548" cy="3416320"/>
              </a:xfrm>
              <a:prstGeom prst="rect">
                <a:avLst/>
              </a:prstGeom>
              <a:blipFill rotWithShape="0">
                <a:blip r:embed="rId3"/>
                <a:stretch>
                  <a:fillRect l="-1840" t="-1250" r="-245" b="-3393"/>
                </a:stretch>
              </a:blipFill>
            </p:spPr>
            <p:txBody>
              <a:bodyPr/>
              <a:lstStyle/>
              <a:p>
                <a:r>
                  <a:rPr lang="en-US">
                    <a:noFill/>
                  </a:rPr>
                  <a:t> </a:t>
                </a:r>
              </a:p>
            </p:txBody>
          </p:sp>
        </mc:Fallback>
      </mc:AlternateContent>
      <p:pic>
        <p:nvPicPr>
          <p:cNvPr id="7" name="Picture 6"/>
          <p:cNvPicPr>
            <a:picLocks noChangeAspect="1"/>
          </p:cNvPicPr>
          <p:nvPr/>
        </p:nvPicPr>
        <p:blipFill rotWithShape="1">
          <a:blip r:embed="rId4"/>
          <a:srcRect l="33125" t="11999" r="32500" b="14000"/>
          <a:stretch/>
        </p:blipFill>
        <p:spPr>
          <a:xfrm>
            <a:off x="457200" y="1327392"/>
            <a:ext cx="3788663" cy="5097474"/>
          </a:xfrm>
          <a:prstGeom prst="rect">
            <a:avLst/>
          </a:prstGeom>
        </p:spPr>
      </p:pic>
      <p:grpSp>
        <p:nvGrpSpPr>
          <p:cNvPr id="8" name="Group 7"/>
          <p:cNvGrpSpPr/>
          <p:nvPr/>
        </p:nvGrpSpPr>
        <p:grpSpPr>
          <a:xfrm>
            <a:off x="8211106" y="-104775"/>
            <a:ext cx="932894" cy="1366616"/>
            <a:chOff x="2675145" y="1981200"/>
            <a:chExt cx="932894" cy="1366616"/>
          </a:xfrm>
        </p:grpSpPr>
        <p:pic>
          <p:nvPicPr>
            <p:cNvPr id="9" name="Picture 10" descr="Description: C:\Users\nbjorner\AppData\Local\Microsoft\Windows\Temporary Internet Files\Content.IE5\T0ZPJOKX\MP9004486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5156793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410" y="42378"/>
            <a:ext cx="9272820" cy="6773243"/>
          </a:xfrm>
          <a:prstGeom prst="rect">
            <a:avLst/>
          </a:prstGeom>
        </p:spPr>
      </p:pic>
      <p:sp>
        <p:nvSpPr>
          <p:cNvPr id="2" name="Title 1"/>
          <p:cNvSpPr>
            <a:spLocks noGrp="1"/>
          </p:cNvSpPr>
          <p:nvPr>
            <p:ph type="title"/>
          </p:nvPr>
        </p:nvSpPr>
        <p:spPr/>
        <p:txBody>
          <a:bodyPr/>
          <a:lstStyle/>
          <a:p>
            <a:r>
              <a:rPr lang="en-US" dirty="0" smtClean="0"/>
              <a:t>Semantic Diff with </a:t>
            </a:r>
            <a:r>
              <a:rPr lang="en-US" b="1" dirty="0" err="1" smtClean="0"/>
              <a:t>SecGuru</a:t>
            </a:r>
            <a:endParaRPr lang="en-US" b="1" dirty="0"/>
          </a:p>
        </p:txBody>
      </p:sp>
      <p:sp>
        <p:nvSpPr>
          <p:cNvPr id="6" name="Rectangle 5"/>
          <p:cNvSpPr/>
          <p:nvPr/>
        </p:nvSpPr>
        <p:spPr>
          <a:xfrm>
            <a:off x="4245863" y="1528827"/>
            <a:ext cx="4572000" cy="738920"/>
          </a:xfrm>
          <a:prstGeom prst="rect">
            <a:avLst/>
          </a:prstGeom>
        </p:spPr>
        <p:txBody>
          <a:bodyPr>
            <a:spAutoFit/>
          </a:bodyPr>
          <a:lstStyle/>
          <a:p>
            <a:pPr marL="0" lvl="1" indent="0">
              <a:buNone/>
            </a:pPr>
            <a:r>
              <a:rPr lang="en-US" sz="2101" b="1" dirty="0" smtClean="0"/>
              <a:t>Semantic </a:t>
            </a:r>
            <a:r>
              <a:rPr lang="en-US" sz="2101" b="1" dirty="0"/>
              <a:t>diff </a:t>
            </a:r>
            <a:r>
              <a:rPr lang="en-US" sz="2101" dirty="0"/>
              <a:t>between </a:t>
            </a:r>
            <a:r>
              <a:rPr lang="en-US" sz="2101" dirty="0" smtClean="0"/>
              <a:t>policies</a:t>
            </a:r>
          </a:p>
          <a:p>
            <a:pPr marL="0" lvl="1" indent="0">
              <a:buNone/>
            </a:pPr>
            <a:endParaRPr lang="en-US" sz="2101" dirty="0"/>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33125" t="11999" r="32500" b="14000"/>
          <a:stretch/>
        </p:blipFill>
        <p:spPr>
          <a:xfrm>
            <a:off x="457200" y="1327392"/>
            <a:ext cx="3788663" cy="5097474"/>
          </a:xfrm>
          <a:prstGeom prst="rect">
            <a:avLst/>
          </a:prstGeom>
        </p:spPr>
      </p:pic>
      <p:pic>
        <p:nvPicPr>
          <p:cNvPr id="3" name="Picture 2"/>
          <p:cNvPicPr>
            <a:picLocks noChangeAspect="1"/>
          </p:cNvPicPr>
          <p:nvPr/>
        </p:nvPicPr>
        <p:blipFill rotWithShape="1">
          <a:blip r:embed="rId4"/>
          <a:srcRect l="12679" t="22874" r="47875" b="38000"/>
          <a:stretch/>
        </p:blipFill>
        <p:spPr>
          <a:xfrm>
            <a:off x="1798471" y="2267712"/>
            <a:ext cx="7345529" cy="4553713"/>
          </a:xfrm>
          <a:prstGeom prst="rect">
            <a:avLst/>
          </a:prstGeom>
        </p:spPr>
      </p:pic>
      <p:grpSp>
        <p:nvGrpSpPr>
          <p:cNvPr id="8" name="Group 7"/>
          <p:cNvGrpSpPr/>
          <p:nvPr/>
        </p:nvGrpSpPr>
        <p:grpSpPr>
          <a:xfrm>
            <a:off x="8211106" y="-104775"/>
            <a:ext cx="932894" cy="1366616"/>
            <a:chOff x="2675145" y="1981200"/>
            <a:chExt cx="932894" cy="1366616"/>
          </a:xfrm>
        </p:grpSpPr>
        <p:pic>
          <p:nvPicPr>
            <p:cNvPr id="9" name="Picture 10" descr="Description: C:\Users\nbjorner\AppData\Local\Microsoft\Windows\Temporary Internet Files\Content.IE5\T0ZPJOKX\MP9004486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737722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dirty="0" smtClean="0"/>
              <a:t>Automatic Theorem Proving and SMT</a:t>
            </a:r>
            <a:endParaRPr lang="en-US" dirty="0"/>
          </a:p>
        </p:txBody>
      </p:sp>
      <p:sp>
        <p:nvSpPr>
          <p:cNvPr id="17" name="Rectangle 16"/>
          <p:cNvSpPr/>
          <p:nvPr/>
        </p:nvSpPr>
        <p:spPr bwMode="auto">
          <a:xfrm>
            <a:off x="857253" y="6157283"/>
            <a:ext cx="2232361" cy="607277"/>
          </a:xfrm>
          <a:prstGeom prst="rect">
            <a:avLst/>
          </a:prstGeom>
          <a:solidFill>
            <a:schemeClr val="accent1">
              <a:lumMod val="75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auto">
              <a:spcBef>
                <a:spcPts val="0"/>
              </a:spcBef>
              <a:spcAft>
                <a:spcPts val="0"/>
              </a:spcAft>
            </a:pPr>
            <a:r>
              <a:rPr lang="en-US" sz="2800" kern="0" dirty="0" smtClean="0">
                <a:solidFill>
                  <a:srgbClr val="FFFFFF"/>
                </a:solidFill>
                <a:effectLst>
                  <a:outerShdw blurRad="38100" dist="38100" dir="2700000" algn="tl">
                    <a:srgbClr val="000000">
                      <a:alpha val="43137"/>
                    </a:srgbClr>
                  </a:outerShdw>
                </a:effectLst>
                <a:latin typeface="Segoe" pitchFamily="34" charset="0"/>
              </a:rPr>
              <a:t>ATP&amp;SMT</a:t>
            </a:r>
            <a:endParaRPr lang="en-US" sz="2800" kern="0" dirty="0">
              <a:solidFill>
                <a:srgbClr val="FFFFFF"/>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3333880" y="6157283"/>
            <a:ext cx="1583798" cy="607277"/>
          </a:xfrm>
          <a:prstGeom prst="rect">
            <a:avLst/>
          </a:prstGeom>
          <a:solidFill>
            <a:schemeClr val="accent1">
              <a:lumMod val="40000"/>
              <a:lumOff val="6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Z3</a:t>
            </a:r>
          </a:p>
        </p:txBody>
      </p:sp>
      <p:sp>
        <p:nvSpPr>
          <p:cNvPr id="19" name="Rectangle 18"/>
          <p:cNvSpPr/>
          <p:nvPr/>
        </p:nvSpPr>
        <p:spPr bwMode="auto">
          <a:xfrm>
            <a:off x="5113770" y="6157285"/>
            <a:ext cx="1583798"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lang="en-US" sz="2000" kern="0" dirty="0" err="1" smtClean="0">
                <a:solidFill>
                  <a:srgbClr val="FFFFFF"/>
                </a:solidFill>
                <a:effectLst>
                  <a:outerShdw blurRad="38100" dist="38100" dir="2700000" algn="tl">
                    <a:srgbClr val="000000">
                      <a:alpha val="43137"/>
                    </a:srgbClr>
                  </a:outerShdw>
                </a:effectLst>
                <a:latin typeface="Segoe" pitchFamily="34" charset="0"/>
              </a:rPr>
              <a:t>SecGuru</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20" name="Rectangle 19"/>
          <p:cNvSpPr/>
          <p:nvPr/>
        </p:nvSpPr>
        <p:spPr bwMode="auto">
          <a:xfrm>
            <a:off x="6941834" y="6152258"/>
            <a:ext cx="1583798"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Horn SAT</a:t>
            </a:r>
          </a:p>
        </p:txBody>
      </p:sp>
      <p:sp>
        <p:nvSpPr>
          <p:cNvPr id="26" name="Down Arrow 25"/>
          <p:cNvSpPr/>
          <p:nvPr/>
        </p:nvSpPr>
        <p:spPr bwMode="auto">
          <a:xfrm rot="16200000">
            <a:off x="3064606" y="636134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27" name="Down Arrow 26"/>
          <p:cNvSpPr/>
          <p:nvPr/>
        </p:nvSpPr>
        <p:spPr bwMode="auto">
          <a:xfrm rot="16200000">
            <a:off x="4874542" y="6334116"/>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28" name="Down Arrow 27"/>
          <p:cNvSpPr/>
          <p:nvPr/>
        </p:nvSpPr>
        <p:spPr bwMode="auto">
          <a:xfrm rot="16200000">
            <a:off x="6654432" y="636134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8525632" y="6483125"/>
                <a:ext cx="702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8525632" y="6483125"/>
                <a:ext cx="702436" cy="36933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4053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9781" y="1600200"/>
                <a:ext cx="8954219" cy="4955875"/>
              </a:xfrm>
            </p:spPr>
            <p:txBody>
              <a:bodyPr>
                <a:normAutofit/>
              </a:bodyPr>
              <a:lstStyle/>
              <a:p>
                <a:pPr marL="0" indent="0">
                  <a:buNone/>
                </a:pPr>
                <a:r>
                  <a:rPr lang="en-US" sz="2400" dirty="0" smtClean="0"/>
                  <a:t>Really naïve </a:t>
                </a:r>
                <a:r>
                  <a:rPr lang="en-US" sz="2400" dirty="0"/>
                  <a:t>model enumeration:</a:t>
                </a:r>
              </a:p>
              <a:p>
                <a:pPr>
                  <a:buFontTx/>
                  <a:buChar char="-"/>
                </a:pPr>
                <a:r>
                  <a:rPr lang="en-US" sz="2000" dirty="0"/>
                  <a:t>To generate the </a:t>
                </a:r>
                <a14:m>
                  <m:oMath xmlns:m="http://schemas.openxmlformats.org/officeDocument/2006/math">
                    <m:r>
                      <a:rPr lang="en-US" sz="2000" i="1" dirty="0">
                        <a:latin typeface="Cambria Math"/>
                      </a:rPr>
                      <m:t>(</m:t>
                    </m:r>
                    <m:r>
                      <a:rPr lang="en-US" sz="2000" i="1" dirty="0">
                        <a:latin typeface="Cambria Math"/>
                      </a:rPr>
                      <m:t>𝑘</m:t>
                    </m:r>
                    <m:r>
                      <a:rPr lang="en-US" sz="2000" i="1" dirty="0">
                        <a:latin typeface="Cambria Math"/>
                      </a:rPr>
                      <m:t>+1)</m:t>
                    </m:r>
                    <m:r>
                      <a:rPr lang="en-US" sz="2000" i="1" dirty="0" err="1">
                        <a:latin typeface="Cambria Math"/>
                      </a:rPr>
                      <m:t>𝑠𝑡</m:t>
                    </m:r>
                    <m:r>
                      <a:rPr lang="en-US" sz="2000" i="1" dirty="0">
                        <a:latin typeface="Cambria Math"/>
                      </a:rPr>
                      <m:t> </m:t>
                    </m:r>
                  </m:oMath>
                </a14:m>
                <a:r>
                  <a:rPr lang="en-US" sz="2000" dirty="0"/>
                  <a:t>model, negate all the </a:t>
                </a:r>
                <a14:m>
                  <m:oMath xmlns:m="http://schemas.openxmlformats.org/officeDocument/2006/math">
                    <m:r>
                      <a:rPr lang="en-US" sz="2000" i="1" dirty="0">
                        <a:latin typeface="Cambria Math"/>
                      </a:rPr>
                      <m:t>𝑘</m:t>
                    </m:r>
                  </m:oMath>
                </a14:m>
                <a:r>
                  <a:rPr lang="en-US" sz="2000" dirty="0"/>
                  <a:t> models seen so far</a:t>
                </a:r>
                <a:endParaRPr lang="en-US" sz="1400" dirty="0">
                  <a:latin typeface="Cambria Math"/>
                </a:endParaRPr>
              </a:p>
              <a:p>
                <a:pPr>
                  <a:buFontTx/>
                  <a:buChar char="-"/>
                </a:pPr>
                <a14:m>
                  <m:oMath xmlns:m="http://schemas.openxmlformats.org/officeDocument/2006/math">
                    <m:r>
                      <a:rPr lang="en-US" sz="2000" i="1">
                        <a:latin typeface="Cambria Math"/>
                      </a:rPr>
                      <m:t>(</m:t>
                    </m:r>
                    <m:nary>
                      <m:naryPr>
                        <m:chr m:val="⋁"/>
                        <m:supHide m:val="on"/>
                        <m:ctrlPr>
                          <a:rPr lang="en-US" sz="2000" i="1">
                            <a:latin typeface="Cambria Math" panose="02040503050406030204" pitchFamily="18" charset="0"/>
                          </a:rPr>
                        </m:ctrlPr>
                      </m:naryPr>
                      <m:sub>
                        <m:r>
                          <a:rPr lang="en-US" sz="2000" i="1">
                            <a:latin typeface="Cambria Math"/>
                          </a:rPr>
                          <m:t>𝑖</m:t>
                        </m:r>
                      </m:sub>
                      <m:sup/>
                      <m:e>
                        <m:r>
                          <a:rPr lang="en-US" sz="2000" i="1">
                            <a:latin typeface="Cambria Math"/>
                          </a:rPr>
                          <m:t>𝐴𝑙𝑙𝑜</m:t>
                        </m:r>
                        <m:sSub>
                          <m:sSubPr>
                            <m:ctrlPr>
                              <a:rPr lang="en-US" sz="2000" i="1">
                                <a:latin typeface="Cambria Math" panose="02040503050406030204" pitchFamily="18" charset="0"/>
                              </a:rPr>
                            </m:ctrlPr>
                          </m:sSubPr>
                          <m:e>
                            <m:r>
                              <a:rPr lang="en-US" sz="2000" i="1">
                                <a:latin typeface="Cambria Math"/>
                              </a:rPr>
                              <m:t>𝑤</m:t>
                            </m:r>
                          </m:e>
                          <m:sub>
                            <m:r>
                              <a:rPr lang="en-US" sz="2000" i="1">
                                <a:latin typeface="Cambria Math"/>
                              </a:rPr>
                              <m:t>𝑖</m:t>
                            </m:r>
                          </m:sub>
                        </m:sSub>
                        <m:r>
                          <a:rPr lang="en-US" sz="2000" i="1">
                            <a:latin typeface="Cambria Math"/>
                          </a:rPr>
                          <m:t>)∧( </m:t>
                        </m:r>
                        <m:nary>
                          <m:naryPr>
                            <m:chr m:val="⋀"/>
                            <m:supHide m:val="on"/>
                            <m:ctrlPr>
                              <a:rPr lang="en-US" sz="2000" i="1">
                                <a:latin typeface="Cambria Math" panose="02040503050406030204" pitchFamily="18" charset="0"/>
                              </a:rPr>
                            </m:ctrlPr>
                          </m:naryPr>
                          <m:sub>
                            <m:r>
                              <a:rPr lang="en-US" sz="2000" i="1">
                                <a:latin typeface="Cambria Math"/>
                              </a:rPr>
                              <m:t>𝑗</m:t>
                            </m:r>
                          </m:sub>
                          <m:sup/>
                          <m:e>
                            <m:r>
                              <a:rPr lang="en-US" sz="2000" i="1">
                                <a:latin typeface="Cambria Math"/>
                              </a:rPr>
                              <m:t>¬</m:t>
                            </m:r>
                            <m:r>
                              <a:rPr lang="en-US" sz="2000" i="1">
                                <a:latin typeface="Cambria Math"/>
                              </a:rPr>
                              <m:t>𝐷𝑒𝑛</m:t>
                            </m:r>
                            <m:sSub>
                              <m:sSubPr>
                                <m:ctrlPr>
                                  <a:rPr lang="en-US" sz="2000" i="1">
                                    <a:latin typeface="Cambria Math" panose="02040503050406030204" pitchFamily="18" charset="0"/>
                                  </a:rPr>
                                </m:ctrlPr>
                              </m:sSubPr>
                              <m:e>
                                <m:r>
                                  <a:rPr lang="en-US" sz="2000" i="1">
                                    <a:latin typeface="Cambria Math"/>
                                  </a:rPr>
                                  <m:t>𝑦</m:t>
                                </m:r>
                              </m:e>
                              <m:sub>
                                <m:r>
                                  <a:rPr lang="en-US" sz="2000" i="1">
                                    <a:latin typeface="Cambria Math"/>
                                  </a:rPr>
                                  <m:t>𝑗</m:t>
                                </m:r>
                              </m:sub>
                            </m:sSub>
                            <m:r>
                              <a:rPr lang="en-US" sz="2000" i="1">
                                <a:latin typeface="Cambria Math"/>
                              </a:rPr>
                              <m:t>)∧( </m:t>
                            </m:r>
                            <m:nary>
                              <m:naryPr>
                                <m:chr m:val="⋀"/>
                                <m:supHide m:val="on"/>
                                <m:ctrlPr>
                                  <a:rPr lang="en-US" sz="2000" i="1">
                                    <a:latin typeface="Cambria Math" panose="02040503050406030204" pitchFamily="18" charset="0"/>
                                  </a:rPr>
                                </m:ctrlPr>
                              </m:naryPr>
                              <m:sub>
                                <m:r>
                                  <a:rPr lang="en-US" sz="2000" i="1">
                                    <a:latin typeface="Cambria Math"/>
                                  </a:rPr>
                                  <m:t>𝑘</m:t>
                                </m:r>
                              </m:sub>
                              <m:sup/>
                              <m:e>
                                <m:r>
                                  <a:rPr lang="en-US" sz="2000" i="1">
                                    <a:latin typeface="Cambria Math"/>
                                  </a:rPr>
                                  <m:t>¬</m:t>
                                </m:r>
                                <m:r>
                                  <a:rPr lang="en-US" sz="2000" i="1">
                                    <a:latin typeface="Cambria Math"/>
                                  </a:rPr>
                                  <m:t>𝑀𝑜𝑑𝑒</m:t>
                                </m:r>
                                <m:sSub>
                                  <m:sSubPr>
                                    <m:ctrlPr>
                                      <a:rPr lang="en-US" sz="2000" i="1">
                                        <a:latin typeface="Cambria Math" panose="02040503050406030204" pitchFamily="18" charset="0"/>
                                      </a:rPr>
                                    </m:ctrlPr>
                                  </m:sSubPr>
                                  <m:e>
                                    <m:r>
                                      <a:rPr lang="en-US" sz="2000" i="1">
                                        <a:latin typeface="Cambria Math"/>
                                      </a:rPr>
                                      <m:t>𝑙</m:t>
                                    </m:r>
                                  </m:e>
                                  <m:sub>
                                    <m:r>
                                      <a:rPr lang="en-US" sz="2000" i="1">
                                        <a:latin typeface="Cambria Math"/>
                                      </a:rPr>
                                      <m:t>𝑘</m:t>
                                    </m:r>
                                  </m:sub>
                                </m:sSub>
                                <m:r>
                                  <a:rPr lang="en-US" sz="2000" i="1">
                                    <a:latin typeface="Cambria Math"/>
                                  </a:rPr>
                                  <m:t>) </m:t>
                                </m:r>
                              </m:e>
                            </m:nary>
                          </m:e>
                        </m:nary>
                      </m:e>
                    </m:nary>
                  </m:oMath>
                </a14:m>
                <a:r>
                  <a:rPr lang="en-US" sz="2000" dirty="0"/>
                  <a:t>	… </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2</m:t>
                        </m:r>
                      </m:e>
                      <m:sup>
                        <m:r>
                          <a:rPr lang="en-US" sz="2000" i="1">
                            <a:latin typeface="Cambria Math"/>
                          </a:rPr>
                          <m:t>32+16+32+16</m:t>
                        </m:r>
                      </m:sup>
                    </m:sSup>
                  </m:oMath>
                </a14:m>
                <a:r>
                  <a:rPr lang="en-US" sz="2000" dirty="0"/>
                  <a:t> models</a:t>
                </a:r>
              </a:p>
              <a:p>
                <a:pPr>
                  <a:buFontTx/>
                  <a:buChar char="-"/>
                </a:pPr>
                <a:endParaRPr lang="en-US" sz="2000" dirty="0"/>
              </a:p>
              <a:p>
                <a:pPr marL="0" indent="0">
                  <a:buNone/>
                </a:pPr>
                <a:r>
                  <a:rPr lang="en-US" sz="2400" dirty="0" smtClean="0"/>
                  <a:t>Smarter </a:t>
                </a:r>
                <a:r>
                  <a:rPr lang="en-US" sz="2400" dirty="0"/>
                  <a:t>model enumeration in </a:t>
                </a:r>
                <a:r>
                  <a:rPr lang="en-US" sz="2400" dirty="0" err="1"/>
                  <a:t>SecGuru</a:t>
                </a:r>
                <a:r>
                  <a:rPr lang="en-US" sz="2400" dirty="0"/>
                  <a:t> using All-BVSAT (idea):</a:t>
                </a:r>
              </a:p>
              <a:p>
                <a:pPr>
                  <a:buFontTx/>
                  <a:buChar char="-"/>
                </a:pPr>
                <a:r>
                  <a:rPr lang="en-US" sz="2251" dirty="0"/>
                  <a:t>Find initial </a:t>
                </a:r>
                <a14:m>
                  <m:oMath xmlns:m="http://schemas.openxmlformats.org/officeDocument/2006/math">
                    <m:r>
                      <a:rPr lang="en-US" sz="2251" i="1">
                        <a:latin typeface="Cambria Math"/>
                      </a:rPr>
                      <m:t>𝑠𝑟𝑐𝐼</m:t>
                    </m:r>
                    <m:sSub>
                      <m:sSubPr>
                        <m:ctrlPr>
                          <a:rPr lang="en-US" sz="2251" i="1">
                            <a:latin typeface="Cambria Math" panose="02040503050406030204" pitchFamily="18" charset="0"/>
                          </a:rPr>
                        </m:ctrlPr>
                      </m:sSubPr>
                      <m:e>
                        <m:r>
                          <a:rPr lang="en-US" sz="2251" i="1">
                            <a:latin typeface="Cambria Math"/>
                          </a:rPr>
                          <m:t>𝑝</m:t>
                        </m:r>
                      </m:e>
                      <m:sub>
                        <m:r>
                          <a:rPr lang="en-US" sz="2251" i="1">
                            <a:latin typeface="Cambria Math"/>
                          </a:rPr>
                          <m:t>0</m:t>
                        </m:r>
                      </m:sub>
                    </m:sSub>
                    <m:r>
                      <a:rPr lang="en-US" sz="2251" i="1">
                        <a:latin typeface="Cambria Math"/>
                      </a:rPr>
                      <m:t>,</m:t>
                    </m:r>
                    <m:r>
                      <a:rPr lang="en-US" sz="2251" i="1">
                        <a:latin typeface="Cambria Math"/>
                      </a:rPr>
                      <m:t>𝑠𝑟𝑐𝑃𝑜𝑟</m:t>
                    </m:r>
                    <m:sSub>
                      <m:sSubPr>
                        <m:ctrlPr>
                          <a:rPr lang="en-US" sz="2251" i="1">
                            <a:latin typeface="Cambria Math" panose="02040503050406030204" pitchFamily="18" charset="0"/>
                          </a:rPr>
                        </m:ctrlPr>
                      </m:sSubPr>
                      <m:e>
                        <m:r>
                          <a:rPr lang="en-US" sz="2251" i="1">
                            <a:latin typeface="Cambria Math"/>
                          </a:rPr>
                          <m:t>𝑡</m:t>
                        </m:r>
                      </m:e>
                      <m:sub>
                        <m:r>
                          <a:rPr lang="en-US" sz="2251" i="1">
                            <a:latin typeface="Cambria Math"/>
                          </a:rPr>
                          <m:t>0</m:t>
                        </m:r>
                      </m:sub>
                    </m:sSub>
                    <m:r>
                      <a:rPr lang="en-US" sz="2251" i="1">
                        <a:latin typeface="Cambria Math"/>
                      </a:rPr>
                      <m:t>⊨</m:t>
                    </m:r>
                    <m:r>
                      <a:rPr lang="en-US" sz="2251" b="1" i="1">
                        <a:solidFill>
                          <a:schemeClr val="tx2"/>
                        </a:solidFill>
                        <a:latin typeface="Cambria Math"/>
                      </a:rPr>
                      <m:t>𝑷𝒐𝒍𝒊</m:t>
                    </m:r>
                    <m:r>
                      <a:rPr lang="en-US" sz="2251" b="1" i="1" smtClean="0">
                        <a:solidFill>
                          <a:schemeClr val="tx2"/>
                        </a:solidFill>
                        <a:latin typeface="Cambria Math" panose="02040503050406030204" pitchFamily="18" charset="0"/>
                      </a:rPr>
                      <m:t>𝒄</m:t>
                    </m:r>
                    <m:sSub>
                      <m:sSubPr>
                        <m:ctrlPr>
                          <a:rPr lang="en-US" sz="2251" b="1" i="1" smtClean="0">
                            <a:solidFill>
                              <a:schemeClr val="tx2"/>
                            </a:solidFill>
                            <a:latin typeface="Cambria Math" panose="02040503050406030204" pitchFamily="18" charset="0"/>
                          </a:rPr>
                        </m:ctrlPr>
                      </m:sSubPr>
                      <m:e>
                        <m:r>
                          <a:rPr lang="en-US" sz="2251" b="1" i="1" smtClean="0">
                            <a:solidFill>
                              <a:schemeClr val="tx2"/>
                            </a:solidFill>
                            <a:latin typeface="Cambria Math" panose="02040503050406030204" pitchFamily="18" charset="0"/>
                          </a:rPr>
                          <m:t>𝒚</m:t>
                        </m:r>
                      </m:e>
                      <m:sub>
                        <m:r>
                          <a:rPr lang="en-US" sz="2251" b="1" i="1" smtClean="0">
                            <a:solidFill>
                              <a:schemeClr val="tx2"/>
                            </a:solidFill>
                            <a:latin typeface="Cambria Math" panose="02040503050406030204" pitchFamily="18" charset="0"/>
                          </a:rPr>
                          <m:t>𝟏</m:t>
                        </m:r>
                      </m:sub>
                    </m:sSub>
                    <m:r>
                      <a:rPr lang="en-US" sz="2251" i="1">
                        <a:latin typeface="Cambria Math"/>
                      </a:rPr>
                      <m:t>∧</m:t>
                    </m:r>
                    <m:r>
                      <a:rPr lang="en-US" sz="2251" b="0" i="1" smtClean="0">
                        <a:latin typeface="Cambria Math" panose="02040503050406030204" pitchFamily="18" charset="0"/>
                      </a:rPr>
                      <m:t>¬</m:t>
                    </m:r>
                    <m:r>
                      <a:rPr lang="en-US" sz="2251" b="1" i="1">
                        <a:solidFill>
                          <a:schemeClr val="tx2"/>
                        </a:solidFill>
                        <a:latin typeface="Cambria Math"/>
                      </a:rPr>
                      <m:t>𝑷𝒐𝒍𝒊</m:t>
                    </m:r>
                    <m:r>
                      <a:rPr lang="en-US" sz="2251" b="1" i="1">
                        <a:solidFill>
                          <a:schemeClr val="tx2"/>
                        </a:solidFill>
                        <a:latin typeface="Cambria Math" panose="02040503050406030204" pitchFamily="18" charset="0"/>
                      </a:rPr>
                      <m:t>𝒄</m:t>
                    </m:r>
                    <m:sSub>
                      <m:sSubPr>
                        <m:ctrlPr>
                          <a:rPr lang="en-US" sz="2251" b="1" i="1">
                            <a:solidFill>
                              <a:schemeClr val="tx2"/>
                            </a:solidFill>
                            <a:latin typeface="Cambria Math" panose="02040503050406030204" pitchFamily="18" charset="0"/>
                          </a:rPr>
                        </m:ctrlPr>
                      </m:sSubPr>
                      <m:e>
                        <m:r>
                          <a:rPr lang="en-US" sz="2251" b="1" i="1">
                            <a:solidFill>
                              <a:schemeClr val="tx2"/>
                            </a:solidFill>
                            <a:latin typeface="Cambria Math" panose="02040503050406030204" pitchFamily="18" charset="0"/>
                          </a:rPr>
                          <m:t>𝒚</m:t>
                        </m:r>
                      </m:e>
                      <m:sub>
                        <m:r>
                          <a:rPr lang="en-US" sz="2251" b="1" i="1" smtClean="0">
                            <a:solidFill>
                              <a:schemeClr val="tx2"/>
                            </a:solidFill>
                            <a:latin typeface="Cambria Math" panose="02040503050406030204" pitchFamily="18" charset="0"/>
                          </a:rPr>
                          <m:t>𝟐</m:t>
                        </m:r>
                      </m:sub>
                    </m:sSub>
                  </m:oMath>
                </a14:m>
                <a:endParaRPr lang="en-US" sz="2251" b="1" dirty="0">
                  <a:solidFill>
                    <a:schemeClr val="accent3">
                      <a:lumMod val="50000"/>
                    </a:schemeClr>
                  </a:solidFill>
                </a:endParaRPr>
              </a:p>
              <a:p>
                <a:pPr>
                  <a:buFontTx/>
                  <a:buChar char="-"/>
                </a:pPr>
                <a:endParaRPr lang="en-US" sz="2251" dirty="0" smtClean="0"/>
              </a:p>
              <a:p>
                <a:pPr>
                  <a:buFontTx/>
                  <a:buChar char="-"/>
                </a:pPr>
                <a:r>
                  <a:rPr lang="en-US" sz="2251" dirty="0" smtClean="0"/>
                  <a:t>Maximize bounds </a:t>
                </a:r>
                <a14:m>
                  <m:oMath xmlns:m="http://schemas.openxmlformats.org/officeDocument/2006/math">
                    <m:r>
                      <a:rPr lang="en-US" sz="2251" i="1">
                        <a:latin typeface="Cambria Math"/>
                      </a:rPr>
                      <m:t>𝑙</m:t>
                    </m:r>
                    <m:sSub>
                      <m:sSubPr>
                        <m:ctrlPr>
                          <a:rPr lang="en-US" sz="2251" i="1">
                            <a:latin typeface="Cambria Math" panose="02040503050406030204" pitchFamily="18" charset="0"/>
                          </a:rPr>
                        </m:ctrlPr>
                      </m:sSubPr>
                      <m:e>
                        <m:r>
                          <a:rPr lang="en-US" sz="2251" i="1">
                            <a:latin typeface="Cambria Math"/>
                          </a:rPr>
                          <m:t>𝑜</m:t>
                        </m:r>
                      </m:e>
                      <m:sub>
                        <m:r>
                          <a:rPr lang="en-US" sz="2251" i="1">
                            <a:latin typeface="Cambria Math"/>
                          </a:rPr>
                          <m:t>𝑠𝑟𝑐𝐼𝑝</m:t>
                        </m:r>
                      </m:sub>
                    </m:sSub>
                    <m:r>
                      <a:rPr lang="en-US" sz="2251" i="1">
                        <a:latin typeface="Cambria Math"/>
                      </a:rPr>
                      <m:t>≤</m:t>
                    </m:r>
                    <m:r>
                      <a:rPr lang="en-US" sz="2251" i="1">
                        <a:latin typeface="Cambria Math"/>
                      </a:rPr>
                      <m:t>𝑠𝑟𝑐𝐼𝑝</m:t>
                    </m:r>
                    <m:r>
                      <a:rPr lang="en-US" sz="2251" i="1">
                        <a:latin typeface="Cambria Math"/>
                      </a:rPr>
                      <m:t>≤</m:t>
                    </m:r>
                    <m:r>
                      <a:rPr lang="en-US" sz="2251" i="1">
                        <a:latin typeface="Cambria Math"/>
                      </a:rPr>
                      <m:t>h</m:t>
                    </m:r>
                    <m:sSub>
                      <m:sSubPr>
                        <m:ctrlPr>
                          <a:rPr lang="en-US" sz="2251" i="1">
                            <a:latin typeface="Cambria Math" panose="02040503050406030204" pitchFamily="18" charset="0"/>
                          </a:rPr>
                        </m:ctrlPr>
                      </m:sSubPr>
                      <m:e>
                        <m:r>
                          <a:rPr lang="en-US" sz="2251" i="1">
                            <a:latin typeface="Cambria Math"/>
                          </a:rPr>
                          <m:t>𝑖</m:t>
                        </m:r>
                      </m:e>
                      <m:sub>
                        <m:r>
                          <a:rPr lang="en-US" sz="2251" i="1">
                            <a:latin typeface="Cambria Math"/>
                          </a:rPr>
                          <m:t>𝑠𝑟𝑐𝐼𝑝</m:t>
                        </m:r>
                      </m:sub>
                    </m:sSub>
                  </m:oMath>
                </a14:m>
                <a:r>
                  <a:rPr lang="en-US" sz="2251" dirty="0"/>
                  <a:t> </a:t>
                </a:r>
                <a:r>
                  <a:rPr lang="en-US" sz="2251" dirty="0" smtClean="0"/>
                  <a:t>:</a:t>
                </a:r>
                <a:r>
                  <a:rPr lang="en-US" sz="2251" dirty="0"/>
                  <a:t/>
                </a:r>
                <a:br>
                  <a:rPr lang="en-US" sz="2251" dirty="0"/>
                </a:br>
                <a14:m>
                  <m:oMath xmlns:m="http://schemas.openxmlformats.org/officeDocument/2006/math">
                    <m:r>
                      <a:rPr lang="en-US" sz="1400" i="1" smtClean="0">
                        <a:solidFill>
                          <a:srgbClr val="C00000"/>
                        </a:solidFill>
                        <a:latin typeface="Cambria Math"/>
                      </a:rPr>
                      <m:t>𝑙</m:t>
                    </m:r>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a:rPr>
                          <m:t>𝑜</m:t>
                        </m:r>
                      </m:e>
                      <m:sub>
                        <m:r>
                          <a:rPr lang="en-US" sz="1400" i="1">
                            <a:solidFill>
                              <a:srgbClr val="C00000"/>
                            </a:solidFill>
                            <a:latin typeface="Cambria Math"/>
                          </a:rPr>
                          <m:t>𝑠𝑟𝑐𝐼𝑝</m:t>
                        </m:r>
                      </m:sub>
                    </m:sSub>
                    <m:r>
                      <a:rPr lang="en-US" sz="1400" i="1">
                        <a:solidFill>
                          <a:srgbClr val="C00000"/>
                        </a:solidFill>
                        <a:latin typeface="Cambria Math"/>
                      </a:rPr>
                      <m:t>≤</m:t>
                    </m:r>
                    <m:r>
                      <a:rPr lang="en-US" sz="1400" i="1">
                        <a:solidFill>
                          <a:srgbClr val="C00000"/>
                        </a:solidFill>
                        <a:latin typeface="Cambria Math"/>
                      </a:rPr>
                      <m:t>𝑠𝑟𝑐𝐼𝑝</m:t>
                    </m:r>
                    <m:r>
                      <a:rPr lang="en-US" sz="1400" i="1">
                        <a:solidFill>
                          <a:srgbClr val="C00000"/>
                        </a:solidFill>
                        <a:latin typeface="Cambria Math"/>
                      </a:rPr>
                      <m:t>≤</m:t>
                    </m:r>
                    <m:r>
                      <a:rPr lang="en-US" sz="1400" i="1">
                        <a:solidFill>
                          <a:srgbClr val="C00000"/>
                        </a:solidFill>
                        <a:latin typeface="Cambria Math"/>
                      </a:rPr>
                      <m:t>h</m:t>
                    </m:r>
                    <m:sSub>
                      <m:sSubPr>
                        <m:ctrlPr>
                          <a:rPr lang="en-US" sz="1400" i="1">
                            <a:solidFill>
                              <a:srgbClr val="C00000"/>
                            </a:solidFill>
                            <a:latin typeface="Cambria Math" panose="02040503050406030204" pitchFamily="18" charset="0"/>
                          </a:rPr>
                        </m:ctrlPr>
                      </m:sSubPr>
                      <m:e>
                        <m:r>
                          <a:rPr lang="en-US" sz="1400" i="1">
                            <a:solidFill>
                              <a:srgbClr val="C00000"/>
                            </a:solidFill>
                            <a:latin typeface="Cambria Math"/>
                          </a:rPr>
                          <m:t>𝑖</m:t>
                        </m:r>
                      </m:e>
                      <m:sub>
                        <m:r>
                          <a:rPr lang="en-US" sz="1400" i="1">
                            <a:solidFill>
                              <a:srgbClr val="C00000"/>
                            </a:solidFill>
                            <a:latin typeface="Cambria Math"/>
                          </a:rPr>
                          <m:t>𝑠𝑟𝑐𝐼𝑝</m:t>
                        </m:r>
                      </m:sub>
                    </m:sSub>
                    <m:r>
                      <a:rPr lang="en-US" sz="1400" i="1">
                        <a:latin typeface="Cambria Math"/>
                      </a:rPr>
                      <m:t>∧</m:t>
                    </m:r>
                    <m:r>
                      <a:rPr lang="en-US" sz="1400" i="1">
                        <a:latin typeface="Cambria Math"/>
                      </a:rPr>
                      <m:t>𝑠𝑟𝑐𝑃𝑜𝑟</m:t>
                    </m:r>
                    <m:sSub>
                      <m:sSubPr>
                        <m:ctrlPr>
                          <a:rPr lang="en-US" sz="1400" i="1">
                            <a:latin typeface="Cambria Math" panose="02040503050406030204" pitchFamily="18" charset="0"/>
                          </a:rPr>
                        </m:ctrlPr>
                      </m:sSubPr>
                      <m:e>
                        <m:r>
                          <a:rPr lang="en-US" sz="1400" i="1">
                            <a:latin typeface="Cambria Math"/>
                          </a:rPr>
                          <m:t>𝑡</m:t>
                        </m:r>
                      </m:e>
                      <m:sub>
                        <m:r>
                          <a:rPr lang="en-US" sz="1400" i="1">
                            <a:latin typeface="Cambria Math"/>
                          </a:rPr>
                          <m:t>0</m:t>
                        </m:r>
                      </m:sub>
                    </m:sSub>
                    <m:r>
                      <a:rPr lang="en-US" sz="1400" i="1">
                        <a:latin typeface="Cambria Math"/>
                      </a:rPr>
                      <m:t>=</m:t>
                    </m:r>
                    <m:r>
                      <a:rPr lang="en-US" sz="1400" i="1">
                        <a:latin typeface="Cambria Math"/>
                      </a:rPr>
                      <m:t>𝑠𝑟𝑐𝑃𝑜𝑟𝑡</m:t>
                    </m:r>
                    <m:r>
                      <a:rPr lang="en-US" sz="1400" b="0" i="1" smtClean="0">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𝟏</m:t>
                        </m:r>
                      </m:sub>
                    </m:sSub>
                    <m:r>
                      <a:rPr lang="en-US" sz="1800" i="1">
                        <a:latin typeface="Cambria Math"/>
                      </a:rPr>
                      <m:t>∧</m:t>
                    </m:r>
                    <m:r>
                      <a:rPr lang="en-US" sz="1800" i="1">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𝟐</m:t>
                        </m:r>
                      </m:sub>
                    </m:sSub>
                  </m:oMath>
                </a14:m>
                <a:endParaRPr lang="en-US" sz="1800" dirty="0" smtClean="0"/>
              </a:p>
              <a:p>
                <a:pPr>
                  <a:buFontTx/>
                  <a:buChar char="-"/>
                </a:pPr>
                <a:endParaRPr lang="en-US" sz="1500" dirty="0"/>
              </a:p>
              <a:p>
                <a:pPr>
                  <a:buFontTx/>
                  <a:buChar char="-"/>
                </a:pPr>
                <a:r>
                  <a:rPr lang="en-US" sz="2251" dirty="0"/>
                  <a:t>Maximize next </a:t>
                </a:r>
                <a:r>
                  <a:rPr lang="en-US" sz="2251" dirty="0" smtClean="0"/>
                  <a:t>bounds:</a:t>
                </a:r>
                <a:r>
                  <a:rPr lang="en-US" sz="2251" dirty="0"/>
                  <a:t/>
                </a:r>
                <a:br>
                  <a:rPr lang="en-US" sz="2251" dirty="0"/>
                </a:br>
                <a14:m>
                  <m:oMath xmlns:m="http://schemas.openxmlformats.org/officeDocument/2006/math">
                    <m:r>
                      <a:rPr lang="en-US" sz="1800" i="1">
                        <a:latin typeface="Cambria Math"/>
                      </a:rPr>
                      <m:t>𝑙</m:t>
                    </m:r>
                    <m:sSub>
                      <m:sSubPr>
                        <m:ctrlPr>
                          <a:rPr lang="en-US" sz="1800" i="1">
                            <a:latin typeface="Cambria Math" panose="02040503050406030204" pitchFamily="18" charset="0"/>
                          </a:rPr>
                        </m:ctrlPr>
                      </m:sSubPr>
                      <m:e>
                        <m:r>
                          <a:rPr lang="en-US" sz="1800" i="1">
                            <a:latin typeface="Cambria Math"/>
                          </a:rPr>
                          <m:t>𝑜</m:t>
                        </m:r>
                      </m:e>
                      <m:sub>
                        <m:r>
                          <a:rPr lang="en-US" sz="1800" i="1">
                            <a:latin typeface="Cambria Math"/>
                          </a:rPr>
                          <m:t>𝑠𝑟𝑐𝐼𝑝</m:t>
                        </m:r>
                      </m:sub>
                    </m:sSub>
                    <m:r>
                      <a:rPr lang="en-US" sz="1800" i="1">
                        <a:latin typeface="Cambria Math"/>
                      </a:rPr>
                      <m:t>≤</m:t>
                    </m:r>
                    <m:r>
                      <a:rPr lang="en-US" sz="1800" i="1">
                        <a:latin typeface="Cambria Math"/>
                      </a:rPr>
                      <m:t>𝑠𝑟𝑐𝐼𝑝</m:t>
                    </m:r>
                    <m:r>
                      <a:rPr lang="en-US" sz="1800" i="1">
                        <a:latin typeface="Cambria Math"/>
                      </a:rPr>
                      <m:t>≤</m:t>
                    </m:r>
                    <m:r>
                      <a:rPr lang="en-US" sz="1800" i="1">
                        <a:latin typeface="Cambria Math"/>
                      </a:rPr>
                      <m:t>h</m:t>
                    </m:r>
                    <m:sSub>
                      <m:sSubPr>
                        <m:ctrlPr>
                          <a:rPr lang="en-US" sz="1800" i="1">
                            <a:latin typeface="Cambria Math" panose="02040503050406030204" pitchFamily="18" charset="0"/>
                          </a:rPr>
                        </m:ctrlPr>
                      </m:sSubPr>
                      <m:e>
                        <m:r>
                          <a:rPr lang="en-US" sz="1800" i="1">
                            <a:latin typeface="Cambria Math"/>
                          </a:rPr>
                          <m:t>𝑖</m:t>
                        </m:r>
                      </m:e>
                      <m:sub>
                        <m:r>
                          <a:rPr lang="en-US" sz="1800" i="1">
                            <a:latin typeface="Cambria Math"/>
                          </a:rPr>
                          <m:t>𝑠𝑟𝑐𝐼𝑝</m:t>
                        </m:r>
                      </m:sub>
                    </m:sSub>
                    <m:r>
                      <a:rPr lang="en-US" sz="1800" i="1">
                        <a:latin typeface="Cambria Math"/>
                      </a:rPr>
                      <m:t>∧</m:t>
                    </m:r>
                    <m:r>
                      <a:rPr lang="en-US" sz="1800" i="1" smtClean="0">
                        <a:solidFill>
                          <a:srgbClr val="C00000"/>
                        </a:solidFill>
                        <a:latin typeface="Cambria Math"/>
                      </a:rPr>
                      <m:t>𝑙</m:t>
                    </m:r>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a:rPr>
                          <m:t>𝑜</m:t>
                        </m:r>
                      </m:e>
                      <m:sub>
                        <m:r>
                          <a:rPr lang="en-US" sz="1800" i="1">
                            <a:solidFill>
                              <a:srgbClr val="C00000"/>
                            </a:solidFill>
                            <a:latin typeface="Cambria Math"/>
                          </a:rPr>
                          <m:t>𝑠𝑟𝑐𝑃𝑜𝑟𝑡</m:t>
                        </m:r>
                      </m:sub>
                    </m:sSub>
                    <m:r>
                      <a:rPr lang="en-US" sz="1800" i="1">
                        <a:solidFill>
                          <a:srgbClr val="C00000"/>
                        </a:solidFill>
                        <a:latin typeface="Cambria Math"/>
                      </a:rPr>
                      <m:t>≤</m:t>
                    </m:r>
                    <m:r>
                      <a:rPr lang="en-US" sz="1800" i="1">
                        <a:solidFill>
                          <a:srgbClr val="C00000"/>
                        </a:solidFill>
                        <a:latin typeface="Cambria Math"/>
                      </a:rPr>
                      <m:t>𝑠𝑟𝑐𝑃𝑜𝑟𝑡</m:t>
                    </m:r>
                    <m:r>
                      <a:rPr lang="en-US" sz="1800" i="1">
                        <a:solidFill>
                          <a:srgbClr val="C00000"/>
                        </a:solidFill>
                        <a:latin typeface="Cambria Math"/>
                      </a:rPr>
                      <m:t>≤</m:t>
                    </m:r>
                    <m:r>
                      <a:rPr lang="en-US" sz="1800" i="1">
                        <a:solidFill>
                          <a:srgbClr val="C00000"/>
                        </a:solidFill>
                        <a:latin typeface="Cambria Math"/>
                      </a:rPr>
                      <m:t>h</m:t>
                    </m:r>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a:rPr>
                          <m:t>𝑖</m:t>
                        </m:r>
                      </m:e>
                      <m:sub>
                        <m:r>
                          <a:rPr lang="en-US" sz="1800" i="1">
                            <a:solidFill>
                              <a:srgbClr val="C00000"/>
                            </a:solidFill>
                            <a:latin typeface="Cambria Math"/>
                          </a:rPr>
                          <m:t>𝑠𝑟𝑐𝑃𝑜𝑟𝑡</m:t>
                        </m:r>
                      </m:sub>
                    </m:sSub>
                    <m:r>
                      <a:rPr lang="en-US" sz="1800" b="0" i="1" smtClean="0">
                        <a:solidFill>
                          <a:schemeClr val="tx1"/>
                        </a:solidFill>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𝟏</m:t>
                        </m:r>
                      </m:sub>
                    </m:sSub>
                    <m:r>
                      <a:rPr lang="en-US" sz="1800" i="1">
                        <a:latin typeface="Cambria Math"/>
                      </a:rPr>
                      <m:t>∧</m:t>
                    </m:r>
                    <m:r>
                      <a:rPr lang="en-US" sz="1800" i="1">
                        <a:latin typeface="Cambria Math" panose="02040503050406030204" pitchFamily="18" charset="0"/>
                      </a:rPr>
                      <m:t>¬</m:t>
                    </m:r>
                    <m:r>
                      <a:rPr lang="en-US" sz="1800" b="1" i="1">
                        <a:solidFill>
                          <a:schemeClr val="tx2"/>
                        </a:solidFill>
                        <a:latin typeface="Cambria Math"/>
                      </a:rPr>
                      <m:t>𝑷𝒐𝒍𝒊</m:t>
                    </m:r>
                    <m:r>
                      <a:rPr lang="en-US" sz="1800" b="1" i="1">
                        <a:solidFill>
                          <a:schemeClr val="tx2"/>
                        </a:solidFill>
                        <a:latin typeface="Cambria Math" panose="02040503050406030204" pitchFamily="18" charset="0"/>
                      </a:rPr>
                      <m:t>𝒄</m:t>
                    </m:r>
                    <m:sSub>
                      <m:sSubPr>
                        <m:ctrlPr>
                          <a:rPr lang="en-US" sz="1800" b="1" i="1">
                            <a:solidFill>
                              <a:schemeClr val="tx2"/>
                            </a:solidFill>
                            <a:latin typeface="Cambria Math" panose="02040503050406030204" pitchFamily="18" charset="0"/>
                          </a:rPr>
                        </m:ctrlPr>
                      </m:sSubPr>
                      <m:e>
                        <m:r>
                          <a:rPr lang="en-US" sz="1800" b="1" i="1">
                            <a:solidFill>
                              <a:schemeClr val="tx2"/>
                            </a:solidFill>
                            <a:latin typeface="Cambria Math" panose="02040503050406030204" pitchFamily="18" charset="0"/>
                          </a:rPr>
                          <m:t>𝒚</m:t>
                        </m:r>
                      </m:e>
                      <m:sub>
                        <m:r>
                          <a:rPr lang="en-US" sz="1800" b="1" i="1">
                            <a:solidFill>
                              <a:schemeClr val="tx2"/>
                            </a:solidFill>
                            <a:latin typeface="Cambria Math" panose="02040503050406030204" pitchFamily="18" charset="0"/>
                          </a:rPr>
                          <m:t>𝟐</m:t>
                        </m:r>
                      </m:sub>
                    </m:sSub>
                  </m:oMath>
                </a14:m>
                <a:endParaRPr lang="en-US" sz="1800" dirty="0"/>
              </a:p>
              <a:p>
                <a:pPr>
                  <a:buFontTx/>
                  <a:buChar char="-"/>
                </a:pPr>
                <a:endParaRPr lang="en-US" sz="1800" dirty="0"/>
              </a:p>
              <a:p>
                <a:pPr>
                  <a:buFontTx/>
                  <a:buChar char="-"/>
                </a:pPr>
                <a:endParaRPr lang="en-US" sz="225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9781" y="1600200"/>
                <a:ext cx="8954219" cy="4955875"/>
              </a:xfrm>
              <a:blipFill rotWithShape="0">
                <a:blip r:embed="rId3"/>
                <a:stretch>
                  <a:fillRect l="-1021" t="-985"/>
                </a:stretch>
              </a:blipFill>
            </p:spPr>
            <p:txBody>
              <a:bodyPr/>
              <a:lstStyle/>
              <a:p>
                <a:r>
                  <a:rPr lang="en-US">
                    <a:noFill/>
                  </a:rPr>
                  <a:t> </a:t>
                </a:r>
              </a:p>
            </p:txBody>
          </p:sp>
        </mc:Fallback>
      </mc:AlternateContent>
      <p:grpSp>
        <p:nvGrpSpPr>
          <p:cNvPr id="4" name="Group 3"/>
          <p:cNvGrpSpPr/>
          <p:nvPr/>
        </p:nvGrpSpPr>
        <p:grpSpPr>
          <a:xfrm>
            <a:off x="8211106" y="-104775"/>
            <a:ext cx="932894" cy="1366616"/>
            <a:chOff x="2675145" y="1981200"/>
            <a:chExt cx="932894" cy="1366616"/>
          </a:xfrm>
        </p:grpSpPr>
        <p:pic>
          <p:nvPicPr>
            <p:cNvPr id="5" name="Picture 10" descr="Description: C:\Users\nbjorner\AppData\Local\Microsoft\Windows\Temporary Internet Files\Content.IE5\T0ZPJOKX\MP9004486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677862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25963"/>
              </a:xfrm>
            </p:spPr>
            <p:txBody>
              <a:bodyPr>
                <a:normAutofit/>
              </a:bodyPr>
              <a:lstStyle/>
              <a:p>
                <a:pPr marL="0" indent="0">
                  <a:buNone/>
                </a:pPr>
                <a:r>
                  <a:rPr lang="en-US" sz="2400" dirty="0" smtClean="0"/>
                  <a:t>Maximize bounds:</a:t>
                </a:r>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14:m>
                  <m:oMath xmlns:m="http://schemas.openxmlformats.org/officeDocument/2006/math">
                    <m:m>
                      <m:mPr>
                        <m:mcs>
                          <m:mc>
                            <m:mcPr>
                              <m:count m:val="3"/>
                              <m:mcJc m:val="center"/>
                            </m:mcPr>
                          </m:mc>
                        </m:mcs>
                        <m:ctrlPr>
                          <a:rPr lang="en-US" sz="2400" b="0" i="1" smtClean="0">
                            <a:solidFill>
                              <a:schemeClr val="tx1"/>
                            </a:solidFill>
                            <a:latin typeface="Cambria Math" panose="02040503050406030204" pitchFamily="18" charset="0"/>
                          </a:rPr>
                        </m:ctrlPr>
                      </m:mPr>
                      <m:mr>
                        <m:e>
                          <m:eqArr>
                            <m:eqArrPr>
                              <m:ctrlPr>
                                <a:rPr lang="en-US" sz="2400" i="1">
                                  <a:latin typeface="Cambria Math" panose="02040503050406030204" pitchFamily="18" charset="0"/>
                                </a:rPr>
                              </m:ctrlPr>
                            </m:eqArrPr>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a:rPr>
                                    <m:t>𝑠𝑟𝑐𝐼𝑝</m:t>
                                  </m:r>
                                </m:sub>
                              </m:sSub>
                              <m:r>
                                <a:rPr lang="en-US" sz="2400" i="1">
                                  <a:latin typeface="Cambria Math"/>
                                </a:rPr>
                                <m:t>≤</m:t>
                              </m:r>
                              <m:r>
                                <a:rPr lang="en-US" sz="2400" i="1">
                                  <a:latin typeface="Cambria Math"/>
                                </a:rPr>
                                <m:t>𝑠𝑟𝑐𝐼𝑝</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a:rPr>
                                    <m:t>𝑠𝑟𝑐𝐼𝑝</m:t>
                                  </m:r>
                                </m:sub>
                              </m:sSub>
                              <m:r>
                                <a:rPr lang="en-US" sz="2400" i="1">
                                  <a:latin typeface="Cambria Math"/>
                                </a:rPr>
                                <m:t>∧</m:t>
                              </m:r>
                            </m:e>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a:rPr>
                                    <m:t>𝑠𝑟𝑐𝑃𝑜𝑟𝑡</m:t>
                                  </m:r>
                                </m:sub>
                              </m:sSub>
                              <m:r>
                                <a:rPr lang="en-US" sz="2400" i="1">
                                  <a:latin typeface="Cambria Math"/>
                                </a:rPr>
                                <m:t>≤</m:t>
                              </m:r>
                              <m:r>
                                <a:rPr lang="en-US" sz="2400" i="1">
                                  <a:latin typeface="Cambria Math"/>
                                </a:rPr>
                                <m:t>𝑠𝑟𝑐𝑃𝑜𝑟𝑡</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a:rPr>
                                    <m:t>𝑠𝑟𝑐𝑃𝑜𝑟𝑡</m:t>
                                  </m:r>
                                </m:sub>
                              </m:sSub>
                              <m:r>
                                <a:rPr lang="en-US" sz="2400" i="1">
                                  <a:latin typeface="Cambria Math"/>
                                </a:rPr>
                                <m:t>∧</m:t>
                              </m:r>
                            </m:e>
                            <m:e>
                              <m:r>
                                <a:rPr lang="en-US" sz="2400" i="1">
                                  <a:latin typeface="Cambria Math"/>
                                </a:rPr>
                                <m:t>𝑙</m:t>
                              </m:r>
                              <m:sSub>
                                <m:sSubPr>
                                  <m:ctrlPr>
                                    <a:rPr lang="en-US" sz="2400" i="1">
                                      <a:latin typeface="Cambria Math" panose="02040503050406030204" pitchFamily="18" charset="0"/>
                                    </a:rPr>
                                  </m:ctrlPr>
                                </m:sSubPr>
                                <m:e>
                                  <m:r>
                                    <a:rPr lang="en-US" sz="2400" i="1">
                                      <a:latin typeface="Cambria Math"/>
                                    </a:rPr>
                                    <m:t>𝑜</m:t>
                                  </m:r>
                                </m:e>
                                <m:sub>
                                  <m:r>
                                    <a:rPr lang="en-US" sz="2400" i="1">
                                      <a:latin typeface="Cambria Math" panose="02040503050406030204" pitchFamily="18" charset="0"/>
                                    </a:rPr>
                                    <m:t>𝑑𝑠𝑡</m:t>
                                  </m:r>
                                  <m:r>
                                    <a:rPr lang="en-US" sz="2400" i="1">
                                      <a:latin typeface="Cambria Math"/>
                                    </a:rPr>
                                    <m:t>𝐼𝑝</m:t>
                                  </m:r>
                                </m:sub>
                              </m:sSub>
                              <m:r>
                                <a:rPr lang="en-US" sz="2400" i="1">
                                  <a:latin typeface="Cambria Math"/>
                                </a:rPr>
                                <m:t>≤</m:t>
                              </m:r>
                              <m:r>
                                <a:rPr lang="en-US" sz="2400" i="1">
                                  <a:latin typeface="Cambria Math" panose="02040503050406030204" pitchFamily="18" charset="0"/>
                                </a:rPr>
                                <m:t>𝑑𝑠𝑡</m:t>
                              </m:r>
                              <m:r>
                                <a:rPr lang="en-US" sz="2400" i="1">
                                  <a:latin typeface="Cambria Math"/>
                                </a:rPr>
                                <m:t>𝐼𝑝</m:t>
                              </m:r>
                              <m:r>
                                <a:rPr lang="en-US" sz="2400" i="1">
                                  <a:latin typeface="Cambria Math"/>
                                </a:rPr>
                                <m:t>≤</m:t>
                              </m:r>
                              <m:r>
                                <a:rPr lang="en-US" sz="2400" i="1">
                                  <a:latin typeface="Cambria Math"/>
                                </a:rPr>
                                <m:t>h</m:t>
                              </m:r>
                              <m:sSub>
                                <m:sSubPr>
                                  <m:ctrlPr>
                                    <a:rPr lang="en-US" sz="2400" i="1">
                                      <a:latin typeface="Cambria Math" panose="02040503050406030204" pitchFamily="18" charset="0"/>
                                    </a:rPr>
                                  </m:ctrlPr>
                                </m:sSubPr>
                                <m:e>
                                  <m:r>
                                    <a:rPr lang="en-US" sz="2400" i="1">
                                      <a:latin typeface="Cambria Math"/>
                                    </a:rPr>
                                    <m:t>𝑖</m:t>
                                  </m:r>
                                </m:e>
                                <m:sub>
                                  <m:r>
                                    <a:rPr lang="en-US" sz="2400" i="1">
                                      <a:latin typeface="Cambria Math" panose="02040503050406030204" pitchFamily="18" charset="0"/>
                                    </a:rPr>
                                    <m:t>𝑑𝑠𝑡</m:t>
                                  </m:r>
                                  <m:r>
                                    <a:rPr lang="en-US" sz="2400" i="1">
                                      <a:latin typeface="Cambria Math"/>
                                    </a:rPr>
                                    <m:t>𝐼𝑝</m:t>
                                  </m:r>
                                </m:sub>
                              </m:sSub>
                            </m:e>
                          </m:eqArr>
                        </m:e>
                        <m:e>
                          <m:r>
                            <a:rPr lang="en-US" sz="2400" b="0" i="1" smtClean="0">
                              <a:solidFill>
                                <a:schemeClr val="tx1"/>
                              </a:solidFill>
                              <a:latin typeface="Cambria Math" panose="02040503050406030204" pitchFamily="18" charset="0"/>
                            </a:rPr>
                            <m:t>⊨</m:t>
                          </m:r>
                        </m:e>
                        <m:e>
                          <m:r>
                            <a:rPr lang="en-US" sz="2400" b="1" i="1">
                              <a:solidFill>
                                <a:schemeClr val="tx2"/>
                              </a:solidFill>
                              <a:latin typeface="Cambria Math"/>
                            </a:rPr>
                            <m:t>𝑷𝒐𝒍𝒊</m:t>
                          </m:r>
                          <m:r>
                            <a:rPr lang="en-US" sz="2400" b="1" i="1">
                              <a:solidFill>
                                <a:schemeClr val="tx2"/>
                              </a:solidFill>
                              <a:latin typeface="Cambria Math" panose="02040503050406030204" pitchFamily="18" charset="0"/>
                            </a:rPr>
                            <m:t>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panose="02040503050406030204" pitchFamily="18" charset="0"/>
                                </a:rPr>
                                <m:t>𝒚</m:t>
                              </m:r>
                            </m:e>
                            <m:sub>
                              <m:r>
                                <a:rPr lang="en-US" sz="2400" b="1" i="1">
                                  <a:solidFill>
                                    <a:schemeClr val="tx2"/>
                                  </a:solidFill>
                                  <a:latin typeface="Cambria Math" panose="02040503050406030204" pitchFamily="18" charset="0"/>
                                </a:rPr>
                                <m:t>𝟏</m:t>
                              </m:r>
                            </m:sub>
                          </m:sSub>
                          <m:r>
                            <a:rPr lang="en-US" sz="2400" i="1">
                              <a:latin typeface="Cambria Math"/>
                            </a:rPr>
                            <m:t>∧</m:t>
                          </m:r>
                          <m:r>
                            <a:rPr lang="en-US" sz="2400" i="1">
                              <a:latin typeface="Cambria Math" panose="02040503050406030204" pitchFamily="18" charset="0"/>
                            </a:rPr>
                            <m:t>¬</m:t>
                          </m:r>
                          <m:r>
                            <a:rPr lang="en-US" sz="2400" b="1" i="1">
                              <a:solidFill>
                                <a:schemeClr val="tx2"/>
                              </a:solidFill>
                              <a:latin typeface="Cambria Math"/>
                            </a:rPr>
                            <m:t>𝑷𝒐𝒍𝒊</m:t>
                          </m:r>
                          <m:r>
                            <a:rPr lang="en-US" sz="2400" b="1" i="1">
                              <a:solidFill>
                                <a:schemeClr val="tx2"/>
                              </a:solidFill>
                              <a:latin typeface="Cambria Math" panose="02040503050406030204" pitchFamily="18" charset="0"/>
                            </a:rPr>
                            <m:t>𝒄</m:t>
                          </m:r>
                          <m:sSub>
                            <m:sSubPr>
                              <m:ctrlPr>
                                <a:rPr lang="en-US" sz="2400" b="1" i="1">
                                  <a:solidFill>
                                    <a:schemeClr val="tx2"/>
                                  </a:solidFill>
                                  <a:latin typeface="Cambria Math" panose="02040503050406030204" pitchFamily="18" charset="0"/>
                                </a:rPr>
                              </m:ctrlPr>
                            </m:sSubPr>
                            <m:e>
                              <m:r>
                                <a:rPr lang="en-US" sz="2400" b="1" i="1">
                                  <a:solidFill>
                                    <a:schemeClr val="tx2"/>
                                  </a:solidFill>
                                  <a:latin typeface="Cambria Math" panose="02040503050406030204" pitchFamily="18" charset="0"/>
                                </a:rPr>
                                <m:t>𝒚</m:t>
                              </m:r>
                            </m:e>
                            <m:sub>
                              <m:r>
                                <a:rPr lang="en-US" sz="2400" b="1" i="1">
                                  <a:solidFill>
                                    <a:schemeClr val="tx2"/>
                                  </a:solidFill>
                                  <a:latin typeface="Cambria Math" panose="02040503050406030204" pitchFamily="18" charset="0"/>
                                </a:rPr>
                                <m:t>𝟐</m:t>
                              </m:r>
                            </m:sub>
                          </m:sSub>
                        </m:e>
                      </m:mr>
                    </m:m>
                  </m:oMath>
                </a14:m>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14:m>
                  <m:oMath xmlns:m="http://schemas.openxmlformats.org/officeDocument/2006/math">
                    <m:r>
                      <a:rPr lang="en-US" sz="2400" b="0" i="1" smtClean="0">
                        <a:latin typeface="Cambria Math" panose="02040503050406030204" pitchFamily="18" charset="0"/>
                      </a:rPr>
                      <m:t> </m:t>
                    </m:r>
                  </m:oMath>
                </a14:m>
                <a:endParaRPr lang="en-US" sz="2400" dirty="0" smtClean="0"/>
              </a:p>
              <a:p>
                <a:pPr marL="0" indent="0">
                  <a:buNone/>
                </a:pPr>
                <a:endParaRPr lang="en-US" sz="2251" dirty="0" smtClean="0"/>
              </a:p>
              <a:p>
                <a:pPr>
                  <a:buFontTx/>
                  <a:buChar char="-"/>
                </a:pPr>
                <a:endParaRPr lang="en-US" sz="2251" dirty="0" smtClean="0"/>
              </a:p>
              <a:p>
                <a:pPr>
                  <a:buFontTx/>
                  <a:buChar char="-"/>
                </a:pPr>
                <a:endParaRPr lang="en-US" sz="2251" dirty="0"/>
              </a:p>
              <a:p>
                <a:pPr marL="0" indent="0">
                  <a:buNone/>
                </a:pPr>
                <a:r>
                  <a:rPr lang="en-US" sz="2400" dirty="0" smtClean="0"/>
                  <a:t>Result is a </a:t>
                </a:r>
                <a:r>
                  <a:rPr lang="en-US" sz="2400" i="1" dirty="0" smtClean="0"/>
                  <a:t>cube: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25963"/>
              </a:xfrm>
              <a:blipFill rotWithShape="0">
                <a:blip r:embed="rId3"/>
                <a:stretch>
                  <a:fillRect l="-1111" t="-1078"/>
                </a:stretch>
              </a:blipFill>
            </p:spPr>
            <p:txBody>
              <a:bodyPr/>
              <a:lstStyle/>
              <a:p>
                <a:r>
                  <a:rPr lang="en-US">
                    <a:noFill/>
                  </a:rPr>
                  <a:t> </a:t>
                </a:r>
              </a:p>
            </p:txBody>
          </p:sp>
        </mc:Fallback>
      </mc:AlternateContent>
      <p:sp>
        <p:nvSpPr>
          <p:cNvPr id="4" name="Cube 3"/>
          <p:cNvSpPr/>
          <p:nvPr/>
        </p:nvSpPr>
        <p:spPr>
          <a:xfrm>
            <a:off x="4072128" y="4352544"/>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89120" y="6159167"/>
            <a:ext cx="684803" cy="369332"/>
          </a:xfrm>
          <a:prstGeom prst="rect">
            <a:avLst/>
          </a:prstGeom>
          <a:noFill/>
        </p:spPr>
        <p:txBody>
          <a:bodyPr wrap="none" rtlCol="0">
            <a:spAutoFit/>
          </a:bodyPr>
          <a:lstStyle/>
          <a:p>
            <a:r>
              <a:rPr lang="en-US" dirty="0" err="1" smtClean="0"/>
              <a:t>srcIp</a:t>
            </a:r>
            <a:endParaRPr lang="en-US" dirty="0"/>
          </a:p>
        </p:txBody>
      </p:sp>
      <p:cxnSp>
        <p:nvCxnSpPr>
          <p:cNvPr id="7" name="Straight Arrow Connector 6"/>
          <p:cNvCxnSpPr/>
          <p:nvPr/>
        </p:nvCxnSpPr>
        <p:spPr>
          <a:xfrm>
            <a:off x="4072128" y="6159167"/>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489391" y="5716208"/>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14943" y="5859712"/>
            <a:ext cx="915635" cy="369332"/>
          </a:xfrm>
          <a:prstGeom prst="rect">
            <a:avLst/>
          </a:prstGeom>
          <a:noFill/>
        </p:spPr>
        <p:txBody>
          <a:bodyPr wrap="none" rtlCol="0">
            <a:spAutoFit/>
          </a:bodyPr>
          <a:lstStyle/>
          <a:p>
            <a:r>
              <a:rPr lang="en-US" dirty="0" err="1" smtClean="0"/>
              <a:t>srcPort</a:t>
            </a:r>
            <a:endParaRPr lang="en-US" dirty="0"/>
          </a:p>
        </p:txBody>
      </p:sp>
      <p:cxnSp>
        <p:nvCxnSpPr>
          <p:cNvPr id="11" name="Straight Arrow Connector 10"/>
          <p:cNvCxnSpPr/>
          <p:nvPr/>
        </p:nvCxnSpPr>
        <p:spPr>
          <a:xfrm flipH="1" flipV="1">
            <a:off x="5992254" y="4369797"/>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2760" y="4793706"/>
            <a:ext cx="684803" cy="369332"/>
          </a:xfrm>
          <a:prstGeom prst="rect">
            <a:avLst/>
          </a:prstGeom>
          <a:noFill/>
        </p:spPr>
        <p:txBody>
          <a:bodyPr wrap="none" rtlCol="0">
            <a:spAutoFit/>
          </a:bodyPr>
          <a:lstStyle/>
          <a:p>
            <a:r>
              <a:rPr lang="en-US" dirty="0" err="1" smtClean="0"/>
              <a:t>dstIp</a:t>
            </a:r>
            <a:endParaRPr lang="en-US" dirty="0"/>
          </a:p>
        </p:txBody>
      </p:sp>
      <p:grpSp>
        <p:nvGrpSpPr>
          <p:cNvPr id="12" name="Group 11"/>
          <p:cNvGrpSpPr/>
          <p:nvPr/>
        </p:nvGrpSpPr>
        <p:grpSpPr>
          <a:xfrm>
            <a:off x="8211106" y="-104775"/>
            <a:ext cx="932894" cy="1366616"/>
            <a:chOff x="2675145" y="1981200"/>
            <a:chExt cx="932894" cy="1366616"/>
          </a:xfrm>
        </p:grpSpPr>
        <p:pic>
          <p:nvPicPr>
            <p:cNvPr id="14" name="Picture 10" descr="Description: C:\Users\nbjorner\AppData\Local\Microsoft\Windows\Temporary Internet Files\Content.IE5\T0ZPJOKX\MP9004486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2731094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1" dirty="0"/>
              <a:t>All-BVSAT</a:t>
            </a:r>
            <a:r>
              <a:rPr lang="en-US" sz="2701" dirty="0" smtClean="0"/>
              <a:t>: A compact model enumeration</a:t>
            </a:r>
            <a:endParaRPr lang="en-US" sz="270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86800" cy="5398008"/>
              </a:xfrm>
            </p:spPr>
            <p:txBody>
              <a:bodyPr>
                <a:normAutofit fontScale="62500" lnSpcReduction="20000"/>
              </a:bodyPr>
              <a:lstStyle/>
              <a:p>
                <a:pPr marL="0" indent="0">
                  <a:buNone/>
                </a:pPr>
                <a:r>
                  <a:rPr lang="en-US" sz="3800" dirty="0" smtClean="0"/>
                  <a:t>More succinct: </a:t>
                </a:r>
                <a:r>
                  <a:rPr lang="en-US" sz="3800" dirty="0"/>
                  <a:t>Maximize </a:t>
                </a:r>
                <a:r>
                  <a:rPr lang="en-US" sz="3800" i="1" dirty="0">
                    <a:solidFill>
                      <a:srgbClr val="C00000"/>
                    </a:solidFill>
                  </a:rPr>
                  <a:t>multiple</a:t>
                </a:r>
                <a:r>
                  <a:rPr lang="en-US" sz="3800" dirty="0">
                    <a:solidFill>
                      <a:srgbClr val="C00000"/>
                    </a:solidFill>
                  </a:rPr>
                  <a:t> </a:t>
                </a:r>
                <a:r>
                  <a:rPr lang="en-US" sz="3800" dirty="0" smtClean="0"/>
                  <a:t>bounds</a:t>
                </a:r>
              </a:p>
              <a:p>
                <a:pPr marL="0" indent="0">
                  <a:buNone/>
                </a:pPr>
                <a:r>
                  <a:rPr lang="en-US" sz="2400" i="1" dirty="0" smtClean="0">
                    <a:solidFill>
                      <a:schemeClr val="tx1"/>
                    </a:solidFill>
                    <a:latin typeface="Cambria Math"/>
                  </a:rPr>
                  <a:t/>
                </a:r>
                <a:br>
                  <a:rPr lang="en-US" sz="2400" i="1" dirty="0" smtClean="0">
                    <a:solidFill>
                      <a:schemeClr val="tx1"/>
                    </a:solidFill>
                    <a:latin typeface="Cambria Math"/>
                  </a:rPr>
                </a:br>
                <a:r>
                  <a:rPr lang="en-US" sz="2400" i="1" dirty="0" smtClean="0">
                    <a:solidFill>
                      <a:schemeClr val="tx1"/>
                    </a:solidFill>
                    <a:latin typeface="Cambria Math"/>
                  </a:rPr>
                  <a:t>		</a:t>
                </a:r>
                <a:br>
                  <a:rPr lang="en-US" sz="2400" i="1" dirty="0" smtClean="0">
                    <a:solidFill>
                      <a:schemeClr val="tx1"/>
                    </a:solidFill>
                    <a:latin typeface="Cambria Math"/>
                  </a:rPr>
                </a:br>
                <a14:m>
                  <m:oMath xmlns:m="http://schemas.openxmlformats.org/officeDocument/2006/math">
                    <m:m>
                      <m:mPr>
                        <m:mcs>
                          <m:mc>
                            <m:mcPr>
                              <m:count m:val="3"/>
                              <m:mcJc m:val="center"/>
                            </m:mcPr>
                          </m:mc>
                        </m:mcs>
                        <m:ctrlPr>
                          <a:rPr lang="en-US" sz="4000" i="1">
                            <a:latin typeface="Cambria Math" panose="02040503050406030204" pitchFamily="18" charset="0"/>
                          </a:rPr>
                        </m:ctrlPr>
                      </m:mPr>
                      <m:mr>
                        <m:e>
                          <m:eqArr>
                            <m:eqArrPr>
                              <m:ctrlPr>
                                <a:rPr lang="en-US" sz="4000" i="1" dirty="0">
                                  <a:latin typeface="Cambria Math" panose="02040503050406030204" pitchFamily="18" charset="0"/>
                                </a:rPr>
                              </m:ctrlPr>
                            </m:eqArrPr>
                            <m:e>
                              <m:r>
                                <m:rPr>
                                  <m:nor/>
                                </m:rPr>
                                <a:rPr lang="en-US" sz="4000" dirty="0"/>
                                <m:t>(</m:t>
                              </m:r>
                              <m:r>
                                <a:rPr lang="en-US" sz="4000" i="1">
                                  <a:latin typeface="Cambria Math" panose="02040503050406030204" pitchFamily="18" charset="0"/>
                                </a:rPr>
                                <m:t>𝑙</m:t>
                              </m:r>
                              <m:sSub>
                                <m:sSubPr>
                                  <m:ctrlPr>
                                    <a:rPr lang="en-US" sz="4000" i="1">
                                      <a:latin typeface="Cambria Math" panose="02040503050406030204" pitchFamily="18" charset="0"/>
                                    </a:rPr>
                                  </m:ctrlPr>
                                </m:sSubPr>
                                <m:e>
                                  <m:r>
                                    <a:rPr lang="en-US" sz="4000" i="1">
                                      <a:latin typeface="Cambria Math" panose="02040503050406030204" pitchFamily="18" charset="0"/>
                                    </a:rPr>
                                    <m:t>𝑜</m:t>
                                  </m:r>
                                </m:e>
                                <m:sub>
                                  <m:r>
                                    <a:rPr lang="en-US" sz="4000" i="1">
                                      <a:latin typeface="Cambria Math" panose="02040503050406030204" pitchFamily="18" charset="0"/>
                                    </a:rPr>
                                    <m:t>1</m:t>
                                  </m:r>
                                </m:sub>
                              </m:sSub>
                              <m:r>
                                <a:rPr lang="en-US" sz="4000" i="1">
                                  <a:latin typeface="Cambria Math"/>
                                </a:rPr>
                                <m:t>≤</m:t>
                              </m:r>
                              <m:r>
                                <a:rPr lang="en-US" sz="4000" i="1">
                                  <a:latin typeface="Cambria Math"/>
                                </a:rPr>
                                <m:t>𝑠𝑟𝑐𝐼𝑝</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panose="02040503050406030204" pitchFamily="18" charset="0"/>
                                    </a:rPr>
                                    <m:t>𝑖</m:t>
                                  </m:r>
                                </m:e>
                                <m:sub>
                                  <m:r>
                                    <a:rPr lang="en-US" sz="4000" i="1">
                                      <a:latin typeface="Cambria Math" panose="02040503050406030204" pitchFamily="18" charset="0"/>
                                    </a:rPr>
                                    <m:t>2</m:t>
                                  </m:r>
                                </m:sub>
                              </m:sSub>
                              <m:r>
                                <a:rPr lang="en-US" sz="4000" i="1">
                                  <a:latin typeface="Cambria Math" panose="02040503050406030204" pitchFamily="18" charset="0"/>
                                </a:rPr>
                                <m:t>∨</m:t>
                              </m:r>
                              <m:r>
                                <a:rPr lang="en-US" sz="4000" i="1">
                                  <a:solidFill>
                                    <a:srgbClr val="C00000"/>
                                  </a:solidFill>
                                  <a:latin typeface="Cambria Math"/>
                                </a:rPr>
                                <m:t>𝑙</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𝑜</m:t>
                                  </m:r>
                                </m:e>
                                <m:sub>
                                  <m:r>
                                    <a:rPr lang="en-US" sz="4000" i="1">
                                      <a:solidFill>
                                        <a:srgbClr val="C00000"/>
                                      </a:solidFill>
                                      <a:latin typeface="Cambria Math" panose="02040503050406030204" pitchFamily="18" charset="0"/>
                                    </a:rPr>
                                    <m:t>2</m:t>
                                  </m:r>
                                </m:sub>
                              </m:sSub>
                              <m:r>
                                <a:rPr lang="en-US" sz="4000" i="1">
                                  <a:solidFill>
                                    <a:srgbClr val="C00000"/>
                                  </a:solidFill>
                                  <a:latin typeface="Cambria Math"/>
                                </a:rPr>
                                <m:t>≤</m:t>
                              </m:r>
                              <m:r>
                                <a:rPr lang="en-US" sz="4000" i="1">
                                  <a:solidFill>
                                    <a:srgbClr val="C00000"/>
                                  </a:solidFill>
                                  <a:latin typeface="Cambria Math"/>
                                </a:rPr>
                                <m:t>𝑠𝑟𝑐𝐼𝑝</m:t>
                              </m:r>
                              <m:r>
                                <a:rPr lang="en-US" sz="4000" i="1">
                                  <a:solidFill>
                                    <a:srgbClr val="C00000"/>
                                  </a:solidFill>
                                  <a:latin typeface="Cambria Math"/>
                                </a:rPr>
                                <m:t>≤</m:t>
                              </m:r>
                              <m:r>
                                <a:rPr lang="en-US" sz="4000" i="1">
                                  <a:solidFill>
                                    <a:srgbClr val="C00000"/>
                                  </a:solidFill>
                                  <a:latin typeface="Cambria Math"/>
                                </a:rPr>
                                <m:t>h</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𝑖</m:t>
                                  </m:r>
                                </m:e>
                                <m:sub>
                                  <m:r>
                                    <a:rPr lang="en-US" sz="4000" i="1">
                                      <a:solidFill>
                                        <a:srgbClr val="C00000"/>
                                      </a:solidFill>
                                      <a:latin typeface="Cambria Math" panose="02040503050406030204" pitchFamily="18" charset="0"/>
                                    </a:rPr>
                                    <m:t>2</m:t>
                                  </m:r>
                                </m:sub>
                              </m:sSub>
                              <m:r>
                                <a:rPr lang="en-US" sz="4000" i="1">
                                  <a:latin typeface="Cambria Math" panose="02040503050406030204" pitchFamily="18" charset="0"/>
                                </a:rPr>
                                <m:t>)</m:t>
                              </m:r>
                              <m:r>
                                <a:rPr lang="en-US" sz="4000" i="1">
                                  <a:latin typeface="Cambria Math"/>
                                </a:rPr>
                                <m:t>∧</m:t>
                              </m:r>
                            </m:e>
                            <m:e>
                              <m:r>
                                <a:rPr lang="en-US" sz="4000" i="1">
                                  <a:latin typeface="Cambria Math"/>
                                </a:rPr>
                                <m:t>𝑙</m:t>
                              </m:r>
                              <m:sSub>
                                <m:sSubPr>
                                  <m:ctrlPr>
                                    <a:rPr lang="en-US" sz="4000" i="1">
                                      <a:latin typeface="Cambria Math" panose="02040503050406030204" pitchFamily="18" charset="0"/>
                                    </a:rPr>
                                  </m:ctrlPr>
                                </m:sSubPr>
                                <m:e>
                                  <m:r>
                                    <a:rPr lang="en-US" sz="4000" i="1">
                                      <a:latin typeface="Cambria Math"/>
                                    </a:rPr>
                                    <m:t>𝑜</m:t>
                                  </m:r>
                                </m:e>
                                <m:sub>
                                  <m:r>
                                    <a:rPr lang="en-US" sz="4000" i="1">
                                      <a:latin typeface="Cambria Math"/>
                                    </a:rPr>
                                    <m:t>𝑠𝑟𝑐𝑃𝑜𝑟𝑡</m:t>
                                  </m:r>
                                </m:sub>
                              </m:sSub>
                              <m:r>
                                <a:rPr lang="en-US" sz="4000" i="1">
                                  <a:latin typeface="Cambria Math"/>
                                </a:rPr>
                                <m:t>≤</m:t>
                              </m:r>
                              <m:r>
                                <a:rPr lang="en-US" sz="4000" i="1">
                                  <a:latin typeface="Cambria Math"/>
                                </a:rPr>
                                <m:t>𝑠𝑟𝑐𝑃𝑜𝑟𝑡</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a:rPr>
                                    <m:t>𝑖</m:t>
                                  </m:r>
                                </m:e>
                                <m:sub>
                                  <m:r>
                                    <a:rPr lang="en-US" sz="4000" i="1">
                                      <a:latin typeface="Cambria Math"/>
                                    </a:rPr>
                                    <m:t>𝑠𝑟𝑐𝑃𝑜𝑟𝑡</m:t>
                                  </m:r>
                                </m:sub>
                              </m:sSub>
                              <m:r>
                                <a:rPr lang="en-US" sz="4000" i="1">
                                  <a:latin typeface="Cambria Math"/>
                                </a:rPr>
                                <m:t>∧</m:t>
                              </m:r>
                            </m:e>
                            <m:e>
                              <m:r>
                                <m:rPr>
                                  <m:nor/>
                                </m:rPr>
                                <a:rPr lang="en-US" sz="4000" dirty="0"/>
                                <m:t>(</m:t>
                              </m:r>
                              <m:r>
                                <a:rPr lang="en-US" sz="4000" i="1">
                                  <a:latin typeface="Cambria Math" panose="02040503050406030204" pitchFamily="18" charset="0"/>
                                </a:rPr>
                                <m:t>𝑙</m:t>
                              </m:r>
                              <m:sSub>
                                <m:sSubPr>
                                  <m:ctrlPr>
                                    <a:rPr lang="en-US" sz="4000" i="1">
                                      <a:latin typeface="Cambria Math" panose="02040503050406030204" pitchFamily="18" charset="0"/>
                                    </a:rPr>
                                  </m:ctrlPr>
                                </m:sSubPr>
                                <m:e>
                                  <m:r>
                                    <a:rPr lang="en-US" sz="4000" i="1">
                                      <a:latin typeface="Cambria Math" panose="02040503050406030204" pitchFamily="18" charset="0"/>
                                    </a:rPr>
                                    <m:t>𝑜</m:t>
                                  </m:r>
                                </m:e>
                                <m:sub>
                                  <m:r>
                                    <a:rPr lang="en-US" sz="4000" i="1">
                                      <a:latin typeface="Cambria Math" panose="02040503050406030204" pitchFamily="18" charset="0"/>
                                    </a:rPr>
                                    <m:t>3</m:t>
                                  </m:r>
                                </m:sub>
                              </m:sSub>
                              <m:r>
                                <a:rPr lang="en-US" sz="4000" i="1">
                                  <a:latin typeface="Cambria Math"/>
                                </a:rPr>
                                <m:t>≤</m:t>
                              </m:r>
                              <m:r>
                                <a:rPr lang="en-US" sz="4000" i="1">
                                  <a:latin typeface="Cambria Math" panose="02040503050406030204" pitchFamily="18" charset="0"/>
                                </a:rPr>
                                <m:t>𝑑𝑠𝑡</m:t>
                              </m:r>
                              <m:r>
                                <a:rPr lang="en-US" sz="4000" i="1">
                                  <a:latin typeface="Cambria Math"/>
                                </a:rPr>
                                <m:t>𝐼𝑝</m:t>
                              </m:r>
                              <m:r>
                                <a:rPr lang="en-US" sz="4000" i="1">
                                  <a:latin typeface="Cambria Math"/>
                                </a:rPr>
                                <m:t>≤</m:t>
                              </m:r>
                              <m:r>
                                <a:rPr lang="en-US" sz="4000" i="1">
                                  <a:latin typeface="Cambria Math"/>
                                </a:rPr>
                                <m:t>h</m:t>
                              </m:r>
                              <m:sSub>
                                <m:sSubPr>
                                  <m:ctrlPr>
                                    <a:rPr lang="en-US" sz="4000" i="1">
                                      <a:latin typeface="Cambria Math" panose="02040503050406030204" pitchFamily="18" charset="0"/>
                                    </a:rPr>
                                  </m:ctrlPr>
                                </m:sSubPr>
                                <m:e>
                                  <m:r>
                                    <a:rPr lang="en-US" sz="4000" i="1">
                                      <a:latin typeface="Cambria Math" panose="02040503050406030204" pitchFamily="18" charset="0"/>
                                    </a:rPr>
                                    <m:t>𝑖</m:t>
                                  </m:r>
                                </m:e>
                                <m:sub>
                                  <m:r>
                                    <a:rPr lang="en-US" sz="4000" i="1">
                                      <a:latin typeface="Cambria Math" panose="02040503050406030204" pitchFamily="18" charset="0"/>
                                    </a:rPr>
                                    <m:t>3</m:t>
                                  </m:r>
                                </m:sub>
                              </m:sSub>
                              <m:r>
                                <a:rPr lang="en-US" sz="4000" i="1">
                                  <a:latin typeface="Cambria Math" panose="02040503050406030204" pitchFamily="18" charset="0"/>
                                </a:rPr>
                                <m:t>∨</m:t>
                              </m:r>
                              <m:r>
                                <a:rPr lang="en-US" sz="4000" i="1">
                                  <a:solidFill>
                                    <a:srgbClr val="C00000"/>
                                  </a:solidFill>
                                  <a:latin typeface="Cambria Math"/>
                                </a:rPr>
                                <m:t>𝑙</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𝑜</m:t>
                                  </m:r>
                                </m:e>
                                <m:sub>
                                  <m:r>
                                    <a:rPr lang="en-US" sz="4000" i="1">
                                      <a:solidFill>
                                        <a:srgbClr val="C00000"/>
                                      </a:solidFill>
                                      <a:latin typeface="Cambria Math" panose="02040503050406030204" pitchFamily="18" charset="0"/>
                                    </a:rPr>
                                    <m:t>4</m:t>
                                  </m:r>
                                </m:sub>
                              </m:sSub>
                              <m:r>
                                <a:rPr lang="en-US" sz="4000" i="1">
                                  <a:solidFill>
                                    <a:srgbClr val="C00000"/>
                                  </a:solidFill>
                                  <a:latin typeface="Cambria Math"/>
                                </a:rPr>
                                <m:t>≤</m:t>
                              </m:r>
                              <m:r>
                                <a:rPr lang="en-US" sz="4000" i="1">
                                  <a:solidFill>
                                    <a:srgbClr val="C00000"/>
                                  </a:solidFill>
                                  <a:latin typeface="Cambria Math" panose="02040503050406030204" pitchFamily="18" charset="0"/>
                                </a:rPr>
                                <m:t>𝑑𝑠𝑡</m:t>
                              </m:r>
                              <m:r>
                                <a:rPr lang="en-US" sz="4000" i="1">
                                  <a:solidFill>
                                    <a:srgbClr val="C00000"/>
                                  </a:solidFill>
                                  <a:latin typeface="Cambria Math"/>
                                </a:rPr>
                                <m:t>𝐼𝑝</m:t>
                              </m:r>
                              <m:r>
                                <a:rPr lang="en-US" sz="4000" i="1">
                                  <a:solidFill>
                                    <a:srgbClr val="C00000"/>
                                  </a:solidFill>
                                  <a:latin typeface="Cambria Math"/>
                                </a:rPr>
                                <m:t>≤</m:t>
                              </m:r>
                              <m:r>
                                <a:rPr lang="en-US" sz="4000" i="1">
                                  <a:solidFill>
                                    <a:srgbClr val="C00000"/>
                                  </a:solidFill>
                                  <a:latin typeface="Cambria Math"/>
                                </a:rPr>
                                <m:t>h</m:t>
                              </m:r>
                              <m:sSub>
                                <m:sSubPr>
                                  <m:ctrlPr>
                                    <a:rPr lang="en-US" sz="4000" i="1">
                                      <a:solidFill>
                                        <a:srgbClr val="C00000"/>
                                      </a:solidFill>
                                      <a:latin typeface="Cambria Math" panose="02040503050406030204" pitchFamily="18" charset="0"/>
                                    </a:rPr>
                                  </m:ctrlPr>
                                </m:sSubPr>
                                <m:e>
                                  <m:r>
                                    <a:rPr lang="en-US" sz="4000" i="1">
                                      <a:solidFill>
                                        <a:srgbClr val="C00000"/>
                                      </a:solidFill>
                                      <a:latin typeface="Cambria Math" panose="02040503050406030204" pitchFamily="18" charset="0"/>
                                    </a:rPr>
                                    <m:t>𝑖</m:t>
                                  </m:r>
                                </m:e>
                                <m:sub>
                                  <m:r>
                                    <a:rPr lang="en-US" sz="4000" i="1">
                                      <a:solidFill>
                                        <a:srgbClr val="C00000"/>
                                      </a:solidFill>
                                      <a:latin typeface="Cambria Math" panose="02040503050406030204" pitchFamily="18" charset="0"/>
                                    </a:rPr>
                                    <m:t>4</m:t>
                                  </m:r>
                                </m:sub>
                              </m:sSub>
                              <m:r>
                                <a:rPr lang="en-US" sz="4000" i="1">
                                  <a:latin typeface="Cambria Math" panose="02040503050406030204" pitchFamily="18" charset="0"/>
                                </a:rPr>
                                <m:t>)</m:t>
                              </m:r>
                            </m:e>
                          </m:eqArr>
                        </m:e>
                        <m:e>
                          <m:r>
                            <a:rPr lang="en-US" sz="4000" i="1">
                              <a:latin typeface="Cambria Math" panose="02040503050406030204" pitchFamily="18" charset="0"/>
                            </a:rPr>
                            <m:t>⊨</m:t>
                          </m:r>
                        </m:e>
                        <m:e>
                          <m:r>
                            <a:rPr lang="en-US" sz="2800" b="1" i="1">
                              <a:solidFill>
                                <a:schemeClr val="tx2"/>
                              </a:solidFill>
                              <a:latin typeface="Cambria Math"/>
                            </a:rPr>
                            <m:t>𝑷𝒐𝒍𝒊</m:t>
                          </m:r>
                          <m:r>
                            <a:rPr lang="en-US" sz="2800" b="1" i="1">
                              <a:solidFill>
                                <a:schemeClr val="tx2"/>
                              </a:solidFill>
                              <a:latin typeface="Cambria Math" panose="02040503050406030204" pitchFamily="18" charset="0"/>
                            </a:rPr>
                            <m:t>𝒄</m:t>
                          </m:r>
                          <m:sSub>
                            <m:sSubPr>
                              <m:ctrlPr>
                                <a:rPr lang="en-US" sz="2800" b="1" i="1">
                                  <a:solidFill>
                                    <a:schemeClr val="tx2"/>
                                  </a:solidFill>
                                  <a:latin typeface="Cambria Math" panose="02040503050406030204" pitchFamily="18" charset="0"/>
                                </a:rPr>
                              </m:ctrlPr>
                            </m:sSubPr>
                            <m:e>
                              <m:r>
                                <a:rPr lang="en-US" sz="2800" b="1" i="1">
                                  <a:solidFill>
                                    <a:schemeClr val="tx2"/>
                                  </a:solidFill>
                                  <a:latin typeface="Cambria Math" panose="02040503050406030204" pitchFamily="18" charset="0"/>
                                </a:rPr>
                                <m:t>𝒚</m:t>
                              </m:r>
                            </m:e>
                            <m:sub>
                              <m:r>
                                <a:rPr lang="en-US" sz="2800" b="1" i="1">
                                  <a:solidFill>
                                    <a:schemeClr val="tx2"/>
                                  </a:solidFill>
                                  <a:latin typeface="Cambria Math" panose="02040503050406030204" pitchFamily="18" charset="0"/>
                                </a:rPr>
                                <m:t>𝟏</m:t>
                              </m:r>
                            </m:sub>
                          </m:sSub>
                          <m:r>
                            <a:rPr lang="en-US" sz="2800" i="1">
                              <a:latin typeface="Cambria Math"/>
                            </a:rPr>
                            <m:t>∧</m:t>
                          </m:r>
                          <m:r>
                            <a:rPr lang="en-US" sz="2800" i="1">
                              <a:latin typeface="Cambria Math" panose="02040503050406030204" pitchFamily="18" charset="0"/>
                            </a:rPr>
                            <m:t>¬</m:t>
                          </m:r>
                          <m:r>
                            <a:rPr lang="en-US" sz="2800" b="1" i="1">
                              <a:solidFill>
                                <a:schemeClr val="tx2"/>
                              </a:solidFill>
                              <a:latin typeface="Cambria Math"/>
                            </a:rPr>
                            <m:t>𝑷𝒐𝒍𝒊</m:t>
                          </m:r>
                          <m:r>
                            <a:rPr lang="en-US" sz="2800" b="1" i="1">
                              <a:solidFill>
                                <a:schemeClr val="tx2"/>
                              </a:solidFill>
                              <a:latin typeface="Cambria Math" panose="02040503050406030204" pitchFamily="18" charset="0"/>
                            </a:rPr>
                            <m:t>𝒄</m:t>
                          </m:r>
                          <m:sSub>
                            <m:sSubPr>
                              <m:ctrlPr>
                                <a:rPr lang="en-US" sz="2800" b="1" i="1">
                                  <a:solidFill>
                                    <a:schemeClr val="tx2"/>
                                  </a:solidFill>
                                  <a:latin typeface="Cambria Math" panose="02040503050406030204" pitchFamily="18" charset="0"/>
                                </a:rPr>
                              </m:ctrlPr>
                            </m:sSubPr>
                            <m:e>
                              <m:r>
                                <a:rPr lang="en-US" sz="2800" b="1" i="1">
                                  <a:solidFill>
                                    <a:schemeClr val="tx2"/>
                                  </a:solidFill>
                                  <a:latin typeface="Cambria Math" panose="02040503050406030204" pitchFamily="18" charset="0"/>
                                </a:rPr>
                                <m:t>𝒚</m:t>
                              </m:r>
                            </m:e>
                            <m:sub>
                              <m:r>
                                <a:rPr lang="en-US" sz="2800" b="1" i="1">
                                  <a:solidFill>
                                    <a:schemeClr val="tx2"/>
                                  </a:solidFill>
                                  <a:latin typeface="Cambria Math" panose="02040503050406030204" pitchFamily="18" charset="0"/>
                                </a:rPr>
                                <m:t>𝟐</m:t>
                              </m:r>
                            </m:sub>
                          </m:sSub>
                        </m:e>
                      </m:mr>
                    </m:m>
                  </m:oMath>
                </a14:m>
                <a:r>
                  <a:rPr lang="en-US" sz="2400" i="1" dirty="0" smtClean="0">
                    <a:solidFill>
                      <a:schemeClr val="tx1"/>
                    </a:solidFill>
                    <a:latin typeface="Cambria Math"/>
                  </a:rPr>
                  <a:t>	</a:t>
                </a:r>
                <a14:m>
                  <m:oMath xmlns:m="http://schemas.openxmlformats.org/officeDocument/2006/math">
                    <m:r>
                      <a:rPr lang="en-US" sz="2400" b="0" i="1" smtClean="0">
                        <a:latin typeface="Cambria Math" panose="02040503050406030204" pitchFamily="18" charset="0"/>
                      </a:rPr>
                      <m:t> </m:t>
                    </m:r>
                  </m:oMath>
                </a14:m>
                <a:endParaRPr lang="en-US" sz="2251" dirty="0" smtClean="0"/>
              </a:p>
              <a:p>
                <a:pPr marL="0" indent="0">
                  <a:buNone/>
                </a:pPr>
                <a:endParaRPr lang="en-US" sz="2251" dirty="0" smtClean="0"/>
              </a:p>
              <a:p>
                <a:pPr marL="0" indent="0">
                  <a:buNone/>
                </a:pPr>
                <a:endParaRPr lang="en-US" sz="2251" dirty="0"/>
              </a:p>
              <a:p>
                <a:pPr marL="0" indent="0">
                  <a:buNone/>
                </a:pPr>
                <a:endParaRPr lang="en-US" sz="2251" dirty="0" smtClean="0"/>
              </a:p>
              <a:p>
                <a:pPr marL="0" indent="0">
                  <a:buNone/>
                </a:pPr>
                <a:endParaRPr lang="en-US" sz="2251" dirty="0"/>
              </a:p>
              <a:p>
                <a:pPr marL="0" indent="0">
                  <a:buNone/>
                </a:pPr>
                <a:endParaRPr lang="en-US" sz="2251" dirty="0" smtClean="0"/>
              </a:p>
              <a:p>
                <a:pPr marL="0" indent="0">
                  <a:buNone/>
                </a:pPr>
                <a:endParaRPr lang="en-US" dirty="0"/>
              </a:p>
              <a:p>
                <a:pPr marL="0" indent="0">
                  <a:buNone/>
                </a:pPr>
                <a:r>
                  <a:rPr lang="en-US" sz="3800" dirty="0"/>
                  <a:t>Result is a </a:t>
                </a:r>
                <a:r>
                  <a:rPr lang="en-US" sz="3800" dirty="0">
                    <a:solidFill>
                      <a:srgbClr val="C00000"/>
                    </a:solidFill>
                  </a:rPr>
                  <a:t>multi-</a:t>
                </a:r>
                <a:r>
                  <a:rPr lang="en-US" sz="3800" i="1" dirty="0"/>
                  <a:t>cube</a:t>
                </a:r>
                <a:r>
                  <a:rPr lang="en-US" sz="3800" i="1" dirty="0" smtClean="0"/>
                  <a:t>:</a:t>
                </a:r>
                <a:endParaRPr lang="en-US" sz="3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5398008"/>
              </a:xfrm>
              <a:blipFill rotWithShape="0">
                <a:blip r:embed="rId3"/>
                <a:stretch>
                  <a:fillRect l="-1053" t="-2147"/>
                </a:stretch>
              </a:blipFill>
            </p:spPr>
            <p:txBody>
              <a:bodyPr/>
              <a:lstStyle/>
              <a:p>
                <a:r>
                  <a:rPr lang="en-US">
                    <a:noFill/>
                  </a:rPr>
                  <a:t> </a:t>
                </a:r>
              </a:p>
            </p:txBody>
          </p:sp>
        </mc:Fallback>
      </mc:AlternateContent>
      <p:grpSp>
        <p:nvGrpSpPr>
          <p:cNvPr id="12" name="Group 11"/>
          <p:cNvGrpSpPr/>
          <p:nvPr/>
        </p:nvGrpSpPr>
        <p:grpSpPr>
          <a:xfrm>
            <a:off x="4181857" y="5120640"/>
            <a:ext cx="1499556" cy="1346899"/>
            <a:chOff x="4072128" y="3950208"/>
            <a:chExt cx="2395768" cy="2175955"/>
          </a:xfrm>
        </p:grpSpPr>
        <p:sp>
          <p:nvSpPr>
            <p:cNvPr id="14" name="Cube 13"/>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89120" y="5756831"/>
              <a:ext cx="684803" cy="369332"/>
            </a:xfrm>
            <a:prstGeom prst="rect">
              <a:avLst/>
            </a:prstGeom>
            <a:noFill/>
          </p:spPr>
          <p:txBody>
            <a:bodyPr wrap="none" rtlCol="0">
              <a:spAutoFit/>
            </a:bodyPr>
            <a:lstStyle/>
            <a:p>
              <a:r>
                <a:rPr lang="en-US" dirty="0" err="1" smtClean="0"/>
                <a:t>srcIp</a:t>
              </a:r>
              <a:endParaRPr lang="en-US" dirty="0"/>
            </a:p>
          </p:txBody>
        </p:sp>
        <p:cxnSp>
          <p:nvCxnSpPr>
            <p:cNvPr id="16" name="Straight Arrow Connector 15"/>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72760" y="4391370"/>
              <a:ext cx="295136" cy="596667"/>
            </a:xfrm>
            <a:prstGeom prst="rect">
              <a:avLst/>
            </a:prstGeom>
            <a:noFill/>
          </p:spPr>
          <p:txBody>
            <a:bodyPr wrap="none" rtlCol="0">
              <a:spAutoFit/>
            </a:bodyPr>
            <a:lstStyle/>
            <a:p>
              <a:endParaRPr lang="en-US" dirty="0"/>
            </a:p>
          </p:txBody>
        </p:sp>
      </p:grpSp>
      <p:grpSp>
        <p:nvGrpSpPr>
          <p:cNvPr id="20" name="Group 19"/>
          <p:cNvGrpSpPr/>
          <p:nvPr/>
        </p:nvGrpSpPr>
        <p:grpSpPr>
          <a:xfrm>
            <a:off x="5661381" y="5068342"/>
            <a:ext cx="1743456" cy="1346899"/>
            <a:chOff x="4072128" y="3950208"/>
            <a:chExt cx="2785435" cy="2175955"/>
          </a:xfrm>
        </p:grpSpPr>
        <p:sp>
          <p:nvSpPr>
            <p:cNvPr id="21" name="Cube 20"/>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89120" y="5756831"/>
              <a:ext cx="684803" cy="369332"/>
            </a:xfrm>
            <a:prstGeom prst="rect">
              <a:avLst/>
            </a:prstGeom>
            <a:noFill/>
          </p:spPr>
          <p:txBody>
            <a:bodyPr wrap="none" rtlCol="0">
              <a:spAutoFit/>
            </a:bodyPr>
            <a:lstStyle/>
            <a:p>
              <a:r>
                <a:rPr lang="en-US" dirty="0" err="1" smtClean="0"/>
                <a:t>srcIp</a:t>
              </a:r>
              <a:endParaRPr lang="en-US" dirty="0"/>
            </a:p>
          </p:txBody>
        </p:sp>
        <p:cxnSp>
          <p:nvCxnSpPr>
            <p:cNvPr id="23" name="Straight Arrow Connector 22"/>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714943" y="5457376"/>
              <a:ext cx="915635" cy="369332"/>
            </a:xfrm>
            <a:prstGeom prst="rect">
              <a:avLst/>
            </a:prstGeom>
            <a:noFill/>
          </p:spPr>
          <p:txBody>
            <a:bodyPr wrap="none" rtlCol="0">
              <a:spAutoFit/>
            </a:bodyPr>
            <a:lstStyle/>
            <a:p>
              <a:r>
                <a:rPr lang="en-US" dirty="0" err="1" smtClean="0"/>
                <a:t>srcPort</a:t>
              </a:r>
              <a:endParaRPr lang="en-US" dirty="0"/>
            </a:p>
          </p:txBody>
        </p:sp>
        <p:cxnSp>
          <p:nvCxnSpPr>
            <p:cNvPr id="26" name="Straight Arrow Connector 25"/>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72760" y="4391370"/>
              <a:ext cx="684803" cy="369332"/>
            </a:xfrm>
            <a:prstGeom prst="rect">
              <a:avLst/>
            </a:prstGeom>
            <a:noFill/>
          </p:spPr>
          <p:txBody>
            <a:bodyPr wrap="none" rtlCol="0">
              <a:spAutoFit/>
            </a:bodyPr>
            <a:lstStyle/>
            <a:p>
              <a:r>
                <a:rPr lang="en-US" dirty="0" err="1" smtClean="0"/>
                <a:t>dstIp</a:t>
              </a:r>
              <a:endParaRPr lang="en-US" dirty="0"/>
            </a:p>
          </p:txBody>
        </p:sp>
      </p:grpSp>
      <p:grpSp>
        <p:nvGrpSpPr>
          <p:cNvPr id="28" name="Group 27"/>
          <p:cNvGrpSpPr/>
          <p:nvPr/>
        </p:nvGrpSpPr>
        <p:grpSpPr>
          <a:xfrm>
            <a:off x="5676531" y="3877965"/>
            <a:ext cx="1743456" cy="1512001"/>
            <a:chOff x="4072128" y="3910814"/>
            <a:chExt cx="2785435" cy="2442683"/>
          </a:xfrm>
        </p:grpSpPr>
        <p:sp>
          <p:nvSpPr>
            <p:cNvPr id="29" name="Cube 28"/>
            <p:cNvSpPr/>
            <p:nvPr/>
          </p:nvSpPr>
          <p:spPr>
            <a:xfrm>
              <a:off x="4072128" y="3910814"/>
              <a:ext cx="1816608" cy="168249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389120" y="5756830"/>
              <a:ext cx="295136" cy="596667"/>
            </a:xfrm>
            <a:prstGeom prst="rect">
              <a:avLst/>
            </a:prstGeom>
            <a:noFill/>
          </p:spPr>
          <p:txBody>
            <a:bodyPr wrap="none" rtlCol="0">
              <a:spAutoFit/>
            </a:bodyPr>
            <a:lstStyle/>
            <a:p>
              <a:endParaRPr lang="en-US" dirty="0"/>
            </a:p>
          </p:txBody>
        </p:sp>
        <p:cxnSp>
          <p:nvCxnSpPr>
            <p:cNvPr id="31" name="Straight Arrow Connector 30"/>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14943" y="5457375"/>
              <a:ext cx="295136" cy="596667"/>
            </a:xfrm>
            <a:prstGeom prst="rect">
              <a:avLst/>
            </a:prstGeom>
            <a:noFill/>
          </p:spPr>
          <p:txBody>
            <a:bodyPr wrap="none" rtlCol="0">
              <a:spAutoFit/>
            </a:bodyPr>
            <a:lstStyle/>
            <a:p>
              <a:endParaRPr lang="en-US" dirty="0"/>
            </a:p>
          </p:txBody>
        </p:sp>
        <p:cxnSp>
          <p:nvCxnSpPr>
            <p:cNvPr id="34" name="Straight Arrow Connector 33"/>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172760" y="4391370"/>
              <a:ext cx="684803" cy="369332"/>
            </a:xfrm>
            <a:prstGeom prst="rect">
              <a:avLst/>
            </a:prstGeom>
            <a:noFill/>
          </p:spPr>
          <p:txBody>
            <a:bodyPr wrap="none" rtlCol="0">
              <a:spAutoFit/>
            </a:bodyPr>
            <a:lstStyle/>
            <a:p>
              <a:r>
                <a:rPr lang="en-US" dirty="0" err="1" smtClean="0"/>
                <a:t>dstIp</a:t>
              </a:r>
              <a:endParaRPr lang="en-US" dirty="0"/>
            </a:p>
          </p:txBody>
        </p:sp>
      </p:grpSp>
      <p:grpSp>
        <p:nvGrpSpPr>
          <p:cNvPr id="36" name="Group 35"/>
          <p:cNvGrpSpPr/>
          <p:nvPr/>
        </p:nvGrpSpPr>
        <p:grpSpPr>
          <a:xfrm>
            <a:off x="4211229" y="3906768"/>
            <a:ext cx="1499556" cy="1487617"/>
            <a:chOff x="4072128" y="3950208"/>
            <a:chExt cx="2395768" cy="2403289"/>
          </a:xfrm>
        </p:grpSpPr>
        <p:sp>
          <p:nvSpPr>
            <p:cNvPr id="37" name="Cube 36"/>
            <p:cNvSpPr/>
            <p:nvPr/>
          </p:nvSpPr>
          <p:spPr>
            <a:xfrm>
              <a:off x="4072128" y="3950208"/>
              <a:ext cx="1816608" cy="168249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389120" y="5756830"/>
              <a:ext cx="295136" cy="596667"/>
            </a:xfrm>
            <a:prstGeom prst="rect">
              <a:avLst/>
            </a:prstGeom>
            <a:noFill/>
          </p:spPr>
          <p:txBody>
            <a:bodyPr wrap="none" rtlCol="0">
              <a:spAutoFit/>
            </a:bodyPr>
            <a:lstStyle/>
            <a:p>
              <a:endParaRPr lang="en-US" dirty="0"/>
            </a:p>
          </p:txBody>
        </p:sp>
        <p:cxnSp>
          <p:nvCxnSpPr>
            <p:cNvPr id="39" name="Straight Arrow Connector 38"/>
            <p:cNvCxnSpPr/>
            <p:nvPr/>
          </p:nvCxnSpPr>
          <p:spPr>
            <a:xfrm>
              <a:off x="4072128" y="5756831"/>
              <a:ext cx="1365504"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89391" y="5313872"/>
              <a:ext cx="451104" cy="425706"/>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5992254" y="3967461"/>
              <a:ext cx="7331" cy="121715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72760" y="4391370"/>
              <a:ext cx="295136" cy="596667"/>
            </a:xfrm>
            <a:prstGeom prst="rect">
              <a:avLst/>
            </a:prstGeom>
            <a:noFill/>
          </p:spPr>
          <p:txBody>
            <a:bodyPr wrap="none" rtlCol="0">
              <a:spAutoFit/>
            </a:bodyPr>
            <a:lstStyle/>
            <a:p>
              <a:endParaRPr lang="en-US" dirty="0"/>
            </a:p>
          </p:txBody>
        </p:sp>
      </p:grpSp>
      <p:grpSp>
        <p:nvGrpSpPr>
          <p:cNvPr id="43" name="Group 42"/>
          <p:cNvGrpSpPr/>
          <p:nvPr/>
        </p:nvGrpSpPr>
        <p:grpSpPr>
          <a:xfrm>
            <a:off x="8211106" y="-104775"/>
            <a:ext cx="932894" cy="1366616"/>
            <a:chOff x="2675145" y="1981200"/>
            <a:chExt cx="932894" cy="1366616"/>
          </a:xfrm>
        </p:grpSpPr>
        <p:pic>
          <p:nvPicPr>
            <p:cNvPr id="44" name="Picture 10" descr="Description: C:\Users\nbjorner\AppData\Local\Microsoft\Windows\Temporary Internet Files\Content.IE5\T0ZPJOKX\MP90044869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5145" y="2215013"/>
              <a:ext cx="572663"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rot="5400000">
              <a:off x="2724676" y="2464453"/>
              <a:ext cx="136661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000" b="1" dirty="0" err="1"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rPr>
                <a:t>SecGuru</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charset="0"/>
                <a:cs typeface="Arial" charset="0"/>
              </a:endParaRPr>
            </a:p>
          </p:txBody>
        </p:sp>
      </p:grpSp>
    </p:spTree>
    <p:extLst>
      <p:ext uri="{BB962C8B-B14F-4D97-AF65-F5344CB8AC3E}">
        <p14:creationId xmlns:p14="http://schemas.microsoft.com/office/powerpoint/2010/main" val="303251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lstStyle/>
          <a:p>
            <a:r>
              <a:rPr lang="en-US" b="1" dirty="0" smtClean="0"/>
              <a:t>Program Verification as SMT</a:t>
            </a:r>
            <a:r>
              <a:rPr lang="en-US" dirty="0" smtClean="0"/>
              <a:t>:</a:t>
            </a:r>
            <a:br>
              <a:rPr lang="en-US" dirty="0" smtClean="0"/>
            </a:br>
            <a:r>
              <a:rPr lang="en-US" dirty="0" err="1" smtClean="0"/>
              <a:t>Satisfiability</a:t>
            </a:r>
            <a:r>
              <a:rPr lang="en-US" dirty="0" smtClean="0"/>
              <a:t> of Horn Clauses</a:t>
            </a:r>
            <a:endParaRPr lang="en-US" dirty="0"/>
          </a:p>
        </p:txBody>
      </p:sp>
      <p:sp>
        <p:nvSpPr>
          <p:cNvPr id="3" name="Rectangle 2"/>
          <p:cNvSpPr/>
          <p:nvPr/>
        </p:nvSpPr>
        <p:spPr bwMode="auto">
          <a:xfrm>
            <a:off x="542727" y="6250721"/>
            <a:ext cx="2232361" cy="607277"/>
          </a:xfrm>
          <a:prstGeom prst="rect">
            <a:avLst/>
          </a:prstGeom>
          <a:solidFill>
            <a:schemeClr val="accent1">
              <a:lumMod val="60000"/>
              <a:lumOff val="4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auto">
              <a:spcBef>
                <a:spcPts val="0"/>
              </a:spcBef>
              <a:spcAft>
                <a:spcPts val="0"/>
              </a:spcAft>
            </a:pPr>
            <a:r>
              <a:rPr lang="en-US" sz="2800" kern="0" dirty="0" smtClean="0">
                <a:solidFill>
                  <a:srgbClr val="FFFFFF"/>
                </a:solidFill>
                <a:effectLst>
                  <a:outerShdw blurRad="38100" dist="38100" dir="2700000" algn="tl">
                    <a:srgbClr val="000000">
                      <a:alpha val="43137"/>
                    </a:srgbClr>
                  </a:outerShdw>
                </a:effectLst>
                <a:latin typeface="Segoe" pitchFamily="34" charset="0"/>
              </a:rPr>
              <a:t>ATP&amp;SMT</a:t>
            </a:r>
            <a:endParaRPr lang="en-US" sz="2800" kern="0" dirty="0">
              <a:solidFill>
                <a:srgbClr val="FFFFFF"/>
              </a:solidFill>
              <a:effectLst>
                <a:outerShdw blurRad="38100" dist="38100" dir="2700000" algn="tl">
                  <a:srgbClr val="000000">
                    <a:alpha val="43137"/>
                  </a:srgbClr>
                </a:outerShdw>
              </a:effectLst>
              <a:latin typeface="Segoe" pitchFamily="34" charset="0"/>
            </a:endParaRPr>
          </a:p>
        </p:txBody>
      </p:sp>
      <p:sp>
        <p:nvSpPr>
          <p:cNvPr id="4" name="Rectangle 3"/>
          <p:cNvSpPr/>
          <p:nvPr/>
        </p:nvSpPr>
        <p:spPr bwMode="auto">
          <a:xfrm>
            <a:off x="3019354" y="6250721"/>
            <a:ext cx="1583798" cy="607277"/>
          </a:xfrm>
          <a:prstGeom prst="rect">
            <a:avLst/>
          </a:prstGeom>
          <a:solidFill>
            <a:schemeClr val="accent1">
              <a:lumMod val="60000"/>
              <a:lumOff val="4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Z3</a:t>
            </a:r>
          </a:p>
        </p:txBody>
      </p:sp>
      <p:sp>
        <p:nvSpPr>
          <p:cNvPr id="5" name="Rectangle 4"/>
          <p:cNvSpPr/>
          <p:nvPr/>
        </p:nvSpPr>
        <p:spPr bwMode="auto">
          <a:xfrm>
            <a:off x="4799244" y="6250723"/>
            <a:ext cx="1583798" cy="607277"/>
          </a:xfrm>
          <a:prstGeom prst="rect">
            <a:avLst/>
          </a:prstGeom>
          <a:solidFill>
            <a:schemeClr val="accent1">
              <a:lumMod val="60000"/>
              <a:lumOff val="40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lang="en-US" sz="2000" kern="0" dirty="0" err="1" smtClean="0">
                <a:solidFill>
                  <a:srgbClr val="FFFFFF"/>
                </a:solidFill>
                <a:effectLst>
                  <a:outerShdw blurRad="38100" dist="38100" dir="2700000" algn="tl">
                    <a:srgbClr val="000000">
                      <a:alpha val="43137"/>
                    </a:srgbClr>
                  </a:outerShdw>
                </a:effectLst>
                <a:latin typeface="Segoe" pitchFamily="34" charset="0"/>
              </a:rPr>
              <a:t>SecGuru</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6" name="Rectangle 5"/>
          <p:cNvSpPr/>
          <p:nvPr/>
        </p:nvSpPr>
        <p:spPr bwMode="auto">
          <a:xfrm>
            <a:off x="6627308" y="6245696"/>
            <a:ext cx="1583798" cy="607277"/>
          </a:xfrm>
          <a:prstGeom prst="rect">
            <a:avLst/>
          </a:prstGeom>
          <a:solidFill>
            <a:schemeClr val="accent1">
              <a:lumMod val="75000"/>
            </a:scheme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Horn SAT</a:t>
            </a:r>
          </a:p>
        </p:txBody>
      </p:sp>
      <p:sp>
        <p:nvSpPr>
          <p:cNvPr id="7" name="Down Arrow 6"/>
          <p:cNvSpPr/>
          <p:nvPr/>
        </p:nvSpPr>
        <p:spPr bwMode="auto">
          <a:xfrm rot="16200000">
            <a:off x="2750080" y="6454782"/>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8" name="Down Arrow 7"/>
          <p:cNvSpPr/>
          <p:nvPr/>
        </p:nvSpPr>
        <p:spPr bwMode="auto">
          <a:xfrm rot="16200000">
            <a:off x="4560016" y="642755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9" name="Down Arrow 8"/>
          <p:cNvSpPr/>
          <p:nvPr/>
        </p:nvSpPr>
        <p:spPr bwMode="auto">
          <a:xfrm rot="16200000">
            <a:off x="6339906" y="6454782"/>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7263997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srcRect/>
          <a:stretch>
            <a:fillRect/>
          </a:stretch>
        </p:blipFill>
        <p:spPr bwMode="auto">
          <a:xfrm>
            <a:off x="859579" y="1082924"/>
            <a:ext cx="5913923" cy="3685057"/>
          </a:xfrm>
          <a:prstGeom prst="rect">
            <a:avLst/>
          </a:prstGeom>
          <a:noFill/>
          <a:ln w="9525">
            <a:noFill/>
            <a:miter lim="800000"/>
            <a:headEnd/>
            <a:tailEnd/>
          </a:ln>
          <a:effectLst/>
        </p:spPr>
      </p:pic>
      <p:sp>
        <p:nvSpPr>
          <p:cNvPr id="2" name="Title 1"/>
          <p:cNvSpPr>
            <a:spLocks noGrp="1"/>
          </p:cNvSpPr>
          <p:nvPr>
            <p:ph type="title" idx="4294967295"/>
          </p:nvPr>
        </p:nvSpPr>
        <p:spPr>
          <a:xfrm>
            <a:off x="304800" y="381000"/>
            <a:ext cx="8382000" cy="609600"/>
          </a:xfrm>
        </p:spPr>
        <p:txBody>
          <a:bodyPr/>
          <a:lstStyle/>
          <a:p>
            <a:r>
              <a:rPr lang="en-US" sz="4000" dirty="0" smtClean="0"/>
              <a:t>Divide and Conquer</a:t>
            </a:r>
            <a:endParaRPr sz="4000" spc="-167" dirty="0">
              <a:solidFill>
                <a:schemeClr val="accent1"/>
              </a:solidFill>
              <a:effectLst>
                <a:outerShdw blurRad="50800" dist="38100" dir="2700000" algn="tl" rotWithShape="0">
                  <a:prstClr val="black">
                    <a:alpha val="61000"/>
                  </a:prstClr>
                </a:outerShdw>
              </a:effectLst>
            </a:endParaRPr>
          </a:p>
        </p:txBody>
      </p:sp>
      <p:sp>
        <p:nvSpPr>
          <p:cNvPr id="8" name="Rectangular Callout 7"/>
          <p:cNvSpPr/>
          <p:nvPr/>
        </p:nvSpPr>
        <p:spPr bwMode="auto">
          <a:xfrm>
            <a:off x="1099860" y="5343647"/>
            <a:ext cx="4992624" cy="1392433"/>
          </a:xfrm>
          <a:prstGeom prst="wedgeRectCallout">
            <a:avLst>
              <a:gd name="adj1" fmla="val -29763"/>
              <a:gd name="adj2" fmla="val -11599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a:r>
              <a:rPr lang="en-US" sz="2800" dirty="0" smtClean="0">
                <a:solidFill>
                  <a:prstClr val="white"/>
                </a:solidFill>
                <a:latin typeface="Segoe" pitchFamily="34" charset="0"/>
              </a:rPr>
              <a:t>SMT </a:t>
            </a:r>
            <a:r>
              <a:rPr lang="en-US" sz="2800" dirty="0" smtClean="0">
                <a:solidFill>
                  <a:prstClr val="white"/>
                </a:solidFill>
                <a:latin typeface="Segoe" pitchFamily="34" charset="0"/>
              </a:rPr>
              <a:t>solver </a:t>
            </a:r>
            <a:r>
              <a:rPr lang="en-US" sz="2800" i="1" dirty="0" smtClean="0">
                <a:solidFill>
                  <a:prstClr val="white"/>
                </a:solidFill>
                <a:latin typeface="Segoe" pitchFamily="34" charset="0"/>
              </a:rPr>
              <a:t>checks</a:t>
            </a:r>
            <a:r>
              <a:rPr lang="en-US" sz="2800" dirty="0" smtClean="0">
                <a:solidFill>
                  <a:prstClr val="white"/>
                </a:solidFill>
                <a:latin typeface="Segoe" pitchFamily="34" charset="0"/>
              </a:rPr>
              <a:t> verification condition</a:t>
            </a:r>
            <a:endParaRPr lang="en-US" sz="2800" i="1" dirty="0" smtClean="0">
              <a:solidFill>
                <a:prstClr val="white"/>
              </a:solidFill>
              <a:latin typeface="Segoe" pitchFamily="34" charset="0"/>
            </a:endParaRPr>
          </a:p>
        </p:txBody>
      </p:sp>
      <p:pic>
        <p:nvPicPr>
          <p:cNvPr id="7" name="Picture 6" descr="vcc.png"/>
          <p:cNvPicPr>
            <a:picLocks noChangeAspect="1"/>
          </p:cNvPicPr>
          <p:nvPr/>
        </p:nvPicPr>
        <p:blipFill>
          <a:blip r:embed="rId5" cstate="print"/>
          <a:stretch>
            <a:fillRect/>
          </a:stretch>
        </p:blipFill>
        <p:spPr>
          <a:xfrm>
            <a:off x="7287765" y="1294051"/>
            <a:ext cx="1282201" cy="1278150"/>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5852" y="5488826"/>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Up-Down Arrow 2"/>
          <p:cNvSpPr/>
          <p:nvPr/>
        </p:nvSpPr>
        <p:spPr>
          <a:xfrm>
            <a:off x="7617971" y="2389632"/>
            <a:ext cx="621792" cy="295401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287765" y="323485"/>
            <a:ext cx="1749197" cy="1200329"/>
          </a:xfrm>
          <a:prstGeom prst="rect">
            <a:avLst/>
          </a:prstGeom>
          <a:noFill/>
        </p:spPr>
        <p:txBody>
          <a:bodyPr wrap="none" rtlCol="0">
            <a:spAutoFit/>
          </a:bodyPr>
          <a:lstStyle/>
          <a:p>
            <a:r>
              <a:rPr lang="en-US" b="1" dirty="0" smtClean="0">
                <a:solidFill>
                  <a:srgbClr val="FF0000"/>
                </a:solidFill>
              </a:rPr>
              <a:t>Front-end</a:t>
            </a:r>
          </a:p>
          <a:p>
            <a:r>
              <a:rPr lang="en-US" b="1" dirty="0" smtClean="0">
                <a:solidFill>
                  <a:srgbClr val="FF0000"/>
                </a:solidFill>
              </a:rPr>
              <a:t>Programming </a:t>
            </a:r>
            <a:br>
              <a:rPr lang="en-US" b="1" dirty="0" smtClean="0">
                <a:solidFill>
                  <a:srgbClr val="FF0000"/>
                </a:solidFill>
              </a:rPr>
            </a:br>
            <a:r>
              <a:rPr lang="en-US" b="1" dirty="0" smtClean="0">
                <a:solidFill>
                  <a:srgbClr val="FF0000"/>
                </a:solidFill>
              </a:rPr>
              <a:t>language </a:t>
            </a:r>
          </a:p>
          <a:p>
            <a:r>
              <a:rPr lang="en-US" b="1" dirty="0" smtClean="0">
                <a:solidFill>
                  <a:srgbClr val="FF0000"/>
                </a:solidFill>
              </a:rPr>
              <a:t>semantics</a:t>
            </a:r>
            <a:endParaRPr lang="en-US" b="1" dirty="0">
              <a:solidFill>
                <a:srgbClr val="FF0000"/>
              </a:solidFill>
            </a:endParaRPr>
          </a:p>
        </p:txBody>
      </p:sp>
      <p:sp>
        <p:nvSpPr>
          <p:cNvPr id="10" name="TextBox 9"/>
          <p:cNvSpPr txBox="1"/>
          <p:nvPr/>
        </p:nvSpPr>
        <p:spPr>
          <a:xfrm>
            <a:off x="7287765" y="6178969"/>
            <a:ext cx="1608133" cy="646331"/>
          </a:xfrm>
          <a:prstGeom prst="rect">
            <a:avLst/>
          </a:prstGeom>
          <a:noFill/>
        </p:spPr>
        <p:txBody>
          <a:bodyPr wrap="none" rtlCol="0">
            <a:spAutoFit/>
          </a:bodyPr>
          <a:lstStyle/>
          <a:p>
            <a:r>
              <a:rPr lang="en-US" b="1" dirty="0" smtClean="0">
                <a:solidFill>
                  <a:srgbClr val="FF0000"/>
                </a:solidFill>
              </a:rPr>
              <a:t>Back-end</a:t>
            </a:r>
          </a:p>
          <a:p>
            <a:r>
              <a:rPr lang="en-US" b="1" dirty="0" smtClean="0">
                <a:solidFill>
                  <a:srgbClr val="FF0000"/>
                </a:solidFill>
              </a:rPr>
              <a:t>Logic engine</a:t>
            </a:r>
            <a:endParaRPr lang="en-US" b="1" dirty="0">
              <a:solidFill>
                <a:srgbClr val="FF0000"/>
              </a:solidFill>
            </a:endParaRPr>
          </a:p>
        </p:txBody>
      </p:sp>
    </p:spTree>
    <p:custDataLst>
      <p:tags r:id="rId1"/>
    </p:custDataLst>
    <p:extLst>
      <p:ext uri="{BB962C8B-B14F-4D97-AF65-F5344CB8AC3E}">
        <p14:creationId xmlns:p14="http://schemas.microsoft.com/office/powerpoint/2010/main" val="192721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loud Callout 30"/>
          <p:cNvSpPr/>
          <p:nvPr/>
        </p:nvSpPr>
        <p:spPr bwMode="auto">
          <a:xfrm>
            <a:off x="5904148" y="908720"/>
            <a:ext cx="2934327" cy="1185784"/>
          </a:xfrm>
          <a:prstGeom prst="cloudCallout">
            <a:avLst/>
          </a:prstGeom>
          <a:gradFill rotWithShape="1">
            <a:gsLst>
              <a:gs pos="0">
                <a:srgbClr val="25A0EB">
                  <a:alpha val="35000"/>
                  <a:lumMod val="0"/>
                  <a:lumOff val="10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glow rad="228600">
              <a:srgbClr val="5782B5">
                <a:lumMod val="20000"/>
                <a:lumOff val="80000"/>
                <a:alpha val="91000"/>
              </a:srgb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32" name="Cloud Callout 31"/>
          <p:cNvSpPr/>
          <p:nvPr/>
        </p:nvSpPr>
        <p:spPr bwMode="auto">
          <a:xfrm>
            <a:off x="3387870" y="1136510"/>
            <a:ext cx="2409641" cy="1053960"/>
          </a:xfrm>
          <a:prstGeom prst="cloudCallout">
            <a:avLst/>
          </a:prstGeom>
          <a:gradFill rotWithShape="1">
            <a:gsLst>
              <a:gs pos="0">
                <a:srgbClr val="25A0EB">
                  <a:alpha val="35000"/>
                  <a:lumMod val="0"/>
                  <a:lumOff val="10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glow rad="228600">
              <a:srgbClr val="5782B5">
                <a:lumMod val="20000"/>
                <a:lumOff val="80000"/>
                <a:alpha val="91000"/>
              </a:srgb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33" name="Cloud Callout 32"/>
          <p:cNvSpPr/>
          <p:nvPr/>
        </p:nvSpPr>
        <p:spPr bwMode="auto">
          <a:xfrm>
            <a:off x="685966" y="1136510"/>
            <a:ext cx="2409641" cy="1053960"/>
          </a:xfrm>
          <a:prstGeom prst="cloudCallout">
            <a:avLst/>
          </a:prstGeom>
          <a:gradFill rotWithShape="1">
            <a:gsLst>
              <a:gs pos="0">
                <a:srgbClr val="25A0EB">
                  <a:alpha val="35000"/>
                  <a:lumMod val="0"/>
                  <a:lumOff val="10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glow rad="228600">
              <a:srgbClr val="5782B5">
                <a:lumMod val="20000"/>
                <a:lumOff val="80000"/>
                <a:alpha val="91000"/>
              </a:srgbClr>
            </a:glow>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pic>
        <p:nvPicPr>
          <p:cNvPr id="34" name="Picture 2" descr="C:\Users\nbjorner\AppData\Local\Microsoft\Windows\Temporary Internet Files\Content.IE5\R0G2WCBD\MP90043101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246" y="4801108"/>
            <a:ext cx="2051720" cy="1436204"/>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3527884" y="2024844"/>
            <a:ext cx="2008527" cy="590497"/>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Corral</a:t>
            </a:r>
          </a:p>
        </p:txBody>
      </p:sp>
      <p:sp>
        <p:nvSpPr>
          <p:cNvPr id="36" name="Rounded Rectangle 35"/>
          <p:cNvSpPr/>
          <p:nvPr/>
        </p:nvSpPr>
        <p:spPr>
          <a:xfrm>
            <a:off x="3557707" y="3861048"/>
            <a:ext cx="1972661" cy="534338"/>
          </a:xfrm>
          <a:prstGeom prst="roundRec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rgbClr val="000000"/>
              </a:solidFill>
              <a:effectLst/>
              <a:uLnTx/>
              <a:uFillTx/>
              <a:latin typeface="Segoe"/>
            </a:endParaRPr>
          </a:p>
        </p:txBody>
      </p:sp>
      <p:sp>
        <p:nvSpPr>
          <p:cNvPr id="37" name="TextBox 36"/>
          <p:cNvSpPr txBox="1"/>
          <p:nvPr/>
        </p:nvSpPr>
        <p:spPr>
          <a:xfrm>
            <a:off x="2195736" y="5013176"/>
            <a:ext cx="2010971" cy="680186"/>
          </a:xfrm>
          <a:prstGeom prst="rect">
            <a:avLst/>
          </a:prstGeom>
          <a:noFill/>
        </p:spPr>
        <p:txBody>
          <a:bodyPr wrap="square" lIns="64008" tIns="32004" rIns="64008" bIns="320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Verification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condition</a:t>
            </a:r>
          </a:p>
        </p:txBody>
      </p:sp>
      <p:sp>
        <p:nvSpPr>
          <p:cNvPr id="38" name="Up Arrow 37"/>
          <p:cNvSpPr/>
          <p:nvPr/>
        </p:nvSpPr>
        <p:spPr bwMode="auto">
          <a:xfrm rot="7146961">
            <a:off x="2475902" y="2379605"/>
            <a:ext cx="299258" cy="1651796"/>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39" name="Rounded Rectangle 38"/>
          <p:cNvSpPr/>
          <p:nvPr/>
        </p:nvSpPr>
        <p:spPr>
          <a:xfrm>
            <a:off x="899592" y="2096852"/>
            <a:ext cx="1982391" cy="618778"/>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HAVOC</a:t>
            </a:r>
          </a:p>
        </p:txBody>
      </p:sp>
      <p:sp>
        <p:nvSpPr>
          <p:cNvPr id="40" name="Up Arrow 39"/>
          <p:cNvSpPr/>
          <p:nvPr/>
        </p:nvSpPr>
        <p:spPr bwMode="auto">
          <a:xfrm rot="14017696">
            <a:off x="6296064" y="2328186"/>
            <a:ext cx="256769" cy="1671302"/>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41" name="Up Arrow 40"/>
          <p:cNvSpPr/>
          <p:nvPr/>
        </p:nvSpPr>
        <p:spPr bwMode="auto">
          <a:xfrm rot="10800000">
            <a:off x="4508524" y="4500152"/>
            <a:ext cx="221944" cy="652508"/>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42" name="Rounded Rectangle 41"/>
          <p:cNvSpPr/>
          <p:nvPr/>
        </p:nvSpPr>
        <p:spPr>
          <a:xfrm>
            <a:off x="6313558" y="2038163"/>
            <a:ext cx="2008527" cy="590497"/>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 </a:t>
            </a:r>
            <a:r>
              <a:rPr kumimoji="0" lang="en-US" sz="3200" b="1" i="0" u="none" strike="noStrike" kern="0" cap="none" spc="0" normalizeH="0" baseline="0" noProof="0" dirty="0" err="1" smtClean="0">
                <a:ln>
                  <a:noFill/>
                </a:ln>
                <a:solidFill>
                  <a:srgbClr val="FF0000"/>
                </a:solidFill>
                <a:effectLst/>
                <a:uLnTx/>
                <a:uFillTx/>
                <a:latin typeface="Segoe"/>
              </a:rPr>
              <a:t>Dafny</a:t>
            </a:r>
            <a:r>
              <a:rPr kumimoji="0" lang="en-US" sz="3200" b="1" i="0" u="none" strike="noStrike" kern="0" cap="none" spc="0" normalizeH="0" baseline="0" noProof="0" dirty="0" smtClean="0">
                <a:ln>
                  <a:noFill/>
                </a:ln>
                <a:solidFill>
                  <a:srgbClr val="FF0000"/>
                </a:solidFill>
                <a:effectLst/>
                <a:uLnTx/>
                <a:uFillTx/>
                <a:latin typeface="Segoe"/>
              </a:rPr>
              <a:t>     </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4" name="Picture 4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815" y="5324383"/>
            <a:ext cx="1028794" cy="592041"/>
          </a:xfrm>
          <a:prstGeom prst="rect">
            <a:avLst/>
          </a:prstGeom>
        </p:spPr>
      </p:pic>
      <p:pic>
        <p:nvPicPr>
          <p:cNvPr id="45"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57707" y="389705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Up Arrow 45"/>
          <p:cNvSpPr/>
          <p:nvPr/>
        </p:nvSpPr>
        <p:spPr bwMode="auto">
          <a:xfrm rot="10800000">
            <a:off x="4463988" y="2677313"/>
            <a:ext cx="257406" cy="1070770"/>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grpSp>
        <p:nvGrpSpPr>
          <p:cNvPr id="47" name="Group 20"/>
          <p:cNvGrpSpPr/>
          <p:nvPr/>
        </p:nvGrpSpPr>
        <p:grpSpPr>
          <a:xfrm>
            <a:off x="7053394" y="4372693"/>
            <a:ext cx="758966" cy="2296667"/>
            <a:chOff x="8072462" y="1214422"/>
            <a:chExt cx="758966" cy="2296667"/>
          </a:xfrm>
        </p:grpSpPr>
        <p:pic>
          <p:nvPicPr>
            <p:cNvPr id="48" name="Picture 3"/>
            <p:cNvPicPr>
              <a:picLocks noChangeAspect="1" noChangeArrowheads="1"/>
            </p:cNvPicPr>
            <p:nvPr/>
          </p:nvPicPr>
          <p:blipFill>
            <a:blip r:embed="rId6"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49" name="Picture 4"/>
            <p:cNvPicPr>
              <a:picLocks noChangeAspect="1" noChangeArrowheads="1"/>
            </p:cNvPicPr>
            <p:nvPr/>
          </p:nvPicPr>
          <p:blipFill>
            <a:blip r:embed="rId7"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0" name="Picture 5"/>
            <p:cNvPicPr>
              <a:picLocks noChangeAspect="1" noChangeArrowheads="1"/>
            </p:cNvPicPr>
            <p:nvPr/>
          </p:nvPicPr>
          <p:blipFill>
            <a:blip r:embed="rId8"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1" name="Up Arrow 50"/>
          <p:cNvSpPr/>
          <p:nvPr/>
        </p:nvSpPr>
        <p:spPr bwMode="auto">
          <a:xfrm rot="5400000">
            <a:off x="5843105" y="4934434"/>
            <a:ext cx="302105" cy="1332148"/>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52" name="Title 8"/>
          <p:cNvSpPr txBox="1">
            <a:spLocks/>
          </p:cNvSpPr>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uLnTx/>
                <a:uFillTx/>
                <a:latin typeface="Segoe" pitchFamily="34" charset="0"/>
                <a:cs typeface="Arial" charset="0"/>
              </a:rPr>
              <a:t>Verification Tool Workflow</a:t>
            </a:r>
            <a:endParaRPr kumimoji="0" lang="en-US" sz="5400" b="0" i="0" u="none" strike="noStrike" kern="1200" cap="none" spc="-300" normalizeH="0" baseline="0" noProof="0" dirty="0">
              <a:ln w="3175">
                <a:noFill/>
              </a:ln>
              <a:solidFill>
                <a:schemeClr val="tx1"/>
              </a:solidFill>
              <a:effectLst/>
              <a:uLnTx/>
              <a:uFillTx/>
              <a:latin typeface="Segoe" pitchFamily="34" charset="0"/>
              <a:cs typeface="Arial" charset="0"/>
            </a:endParaRPr>
          </a:p>
        </p:txBody>
      </p:sp>
      <p:sp>
        <p:nvSpPr>
          <p:cNvPr id="53" name="Curved Right Arrow 52"/>
          <p:cNvSpPr/>
          <p:nvPr/>
        </p:nvSpPr>
        <p:spPr bwMode="auto">
          <a:xfrm rot="5400000">
            <a:off x="1294323" y="1051422"/>
            <a:ext cx="794715" cy="1224136"/>
          </a:xfrm>
          <a:prstGeom prst="curved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54" name="Curved Right Arrow 53"/>
          <p:cNvSpPr/>
          <p:nvPr/>
        </p:nvSpPr>
        <p:spPr bwMode="auto">
          <a:xfrm rot="5400000">
            <a:off x="4110575" y="979414"/>
            <a:ext cx="794715" cy="1224136"/>
          </a:xfrm>
          <a:prstGeom prst="curved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55" name="Curved Right Arrow 54"/>
          <p:cNvSpPr/>
          <p:nvPr/>
        </p:nvSpPr>
        <p:spPr bwMode="auto">
          <a:xfrm rot="5400000">
            <a:off x="6920464" y="979414"/>
            <a:ext cx="794715" cy="1224136"/>
          </a:xfrm>
          <a:prstGeom prst="curved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56" name="TextBox 55"/>
          <p:cNvSpPr txBox="1"/>
          <p:nvPr/>
        </p:nvSpPr>
        <p:spPr>
          <a:xfrm>
            <a:off x="1084152" y="1533381"/>
            <a:ext cx="132760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DF79">
                    <a:lumMod val="75000"/>
                  </a:srgbClr>
                </a:solidFill>
                <a:effectLst/>
                <a:uLnTx/>
                <a:uFillTx/>
              </a:rPr>
              <a:t>Houdini</a:t>
            </a:r>
          </a:p>
        </p:txBody>
      </p:sp>
      <p:sp>
        <p:nvSpPr>
          <p:cNvPr id="57" name="TextBox 56"/>
          <p:cNvSpPr txBox="1"/>
          <p:nvPr/>
        </p:nvSpPr>
        <p:spPr>
          <a:xfrm>
            <a:off x="4136732" y="1484784"/>
            <a:ext cx="119135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DF79">
                    <a:lumMod val="75000"/>
                  </a:srgbClr>
                </a:solidFill>
                <a:effectLst/>
                <a:uLnTx/>
                <a:uFillTx/>
              </a:rPr>
              <a:t>Slicing</a:t>
            </a:r>
          </a:p>
        </p:txBody>
      </p:sp>
      <p:sp>
        <p:nvSpPr>
          <p:cNvPr id="58" name="TextBox 57"/>
          <p:cNvSpPr txBox="1"/>
          <p:nvPr/>
        </p:nvSpPr>
        <p:spPr>
          <a:xfrm>
            <a:off x="5990030" y="1157843"/>
            <a:ext cx="2830442"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DF79">
                    <a:lumMod val="75000"/>
                  </a:srgbClr>
                </a:solidFill>
                <a:effectLst/>
                <a:uLnTx/>
                <a:uFillTx/>
              </a:rPr>
              <a:t>Inductive variable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DF79">
                    <a:lumMod val="75000"/>
                  </a:srgbClr>
                </a:solidFill>
                <a:effectLst/>
                <a:uLnTx/>
                <a:uFillTx/>
              </a:rPr>
              <a:t>selection</a:t>
            </a:r>
          </a:p>
        </p:txBody>
      </p:sp>
      <p:sp>
        <p:nvSpPr>
          <p:cNvPr id="59" name="TextBox 58"/>
          <p:cNvSpPr txBox="1"/>
          <p:nvPr/>
        </p:nvSpPr>
        <p:spPr>
          <a:xfrm>
            <a:off x="395536" y="3057904"/>
            <a:ext cx="2486447" cy="1295739"/>
          </a:xfrm>
          <a:prstGeom prst="rect">
            <a:avLst/>
          </a:prstGeom>
          <a:noFill/>
        </p:spPr>
        <p:txBody>
          <a:bodyPr wrap="square" lIns="64008" tIns="32004" rIns="64008" bIns="320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Program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94D850">
                    <a:lumMod val="75000"/>
                  </a:srgbClr>
                </a:solidFill>
                <a:effectLst/>
                <a:uLnTx/>
                <a:uFillTx/>
              </a:rPr>
              <a:t>partially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annotated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inductive invariants</a:t>
            </a:r>
          </a:p>
        </p:txBody>
      </p:sp>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969533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Up Arrow 33"/>
          <p:cNvSpPr/>
          <p:nvPr/>
        </p:nvSpPr>
        <p:spPr bwMode="auto">
          <a:xfrm rot="5400000">
            <a:off x="5843105" y="4934434"/>
            <a:ext cx="302105" cy="1332148"/>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35" name="Cloud Callout 34"/>
          <p:cNvSpPr/>
          <p:nvPr/>
        </p:nvSpPr>
        <p:spPr bwMode="auto">
          <a:xfrm>
            <a:off x="4379314" y="5024444"/>
            <a:ext cx="1848870" cy="888832"/>
          </a:xfrm>
          <a:prstGeom prst="cloudCallout">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Duality</a:t>
            </a:r>
          </a:p>
        </p:txBody>
      </p:sp>
      <p:sp>
        <p:nvSpPr>
          <p:cNvPr id="36" name="Rounded Rectangle 35"/>
          <p:cNvSpPr/>
          <p:nvPr/>
        </p:nvSpPr>
        <p:spPr>
          <a:xfrm>
            <a:off x="3527884" y="2024844"/>
            <a:ext cx="2008527" cy="590497"/>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Corral</a:t>
            </a:r>
          </a:p>
        </p:txBody>
      </p:sp>
      <p:sp>
        <p:nvSpPr>
          <p:cNvPr id="37" name="Rounded Rectangle 36"/>
          <p:cNvSpPr/>
          <p:nvPr/>
        </p:nvSpPr>
        <p:spPr>
          <a:xfrm>
            <a:off x="3311860" y="3645024"/>
            <a:ext cx="2363597" cy="988017"/>
          </a:xfrm>
          <a:prstGeom prst="roundRec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smtClean="0">
              <a:ln>
                <a:noFill/>
              </a:ln>
              <a:solidFill>
                <a:srgbClr val="000000"/>
              </a:solidFill>
              <a:effectLst/>
              <a:uLnTx/>
              <a:uFillTx/>
              <a:latin typeface="Segoe"/>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0000"/>
                </a:solidFill>
                <a:effectLst/>
                <a:uLnTx/>
                <a:uFillTx/>
                <a:latin typeface="Segoe"/>
              </a:rPr>
              <a:t>Why, LLVM</a:t>
            </a:r>
          </a:p>
        </p:txBody>
      </p:sp>
      <p:sp>
        <p:nvSpPr>
          <p:cNvPr id="38" name="TextBox 37"/>
          <p:cNvSpPr txBox="1"/>
          <p:nvPr/>
        </p:nvSpPr>
        <p:spPr>
          <a:xfrm>
            <a:off x="2483767" y="4568758"/>
            <a:ext cx="1836205" cy="372410"/>
          </a:xfrm>
          <a:prstGeom prst="rect">
            <a:avLst/>
          </a:prstGeom>
          <a:noFill/>
        </p:spPr>
        <p:txBody>
          <a:bodyPr wrap="square" lIns="64008" tIns="32004" rIns="64008" bIns="320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Horn Clauses</a:t>
            </a:r>
          </a:p>
        </p:txBody>
      </p:sp>
      <p:sp>
        <p:nvSpPr>
          <p:cNvPr id="39" name="Up Arrow 38"/>
          <p:cNvSpPr/>
          <p:nvPr/>
        </p:nvSpPr>
        <p:spPr bwMode="auto">
          <a:xfrm rot="7146961">
            <a:off x="2475902" y="2379605"/>
            <a:ext cx="299258" cy="1651796"/>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40" name="Rounded Rectangle 39"/>
          <p:cNvSpPr/>
          <p:nvPr/>
        </p:nvSpPr>
        <p:spPr>
          <a:xfrm>
            <a:off x="899592" y="2096852"/>
            <a:ext cx="1982391" cy="618778"/>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HAVOC</a:t>
            </a:r>
          </a:p>
        </p:txBody>
      </p:sp>
      <p:sp>
        <p:nvSpPr>
          <p:cNvPr id="41" name="Up Arrow 40"/>
          <p:cNvSpPr/>
          <p:nvPr/>
        </p:nvSpPr>
        <p:spPr bwMode="auto">
          <a:xfrm rot="14017696">
            <a:off x="6296064" y="2328186"/>
            <a:ext cx="256769" cy="1671302"/>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42" name="Up Arrow 41"/>
          <p:cNvSpPr/>
          <p:nvPr/>
        </p:nvSpPr>
        <p:spPr bwMode="auto">
          <a:xfrm rot="10800000">
            <a:off x="4463989" y="4653136"/>
            <a:ext cx="243496" cy="447611"/>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43" name="Rounded Rectangle 42"/>
          <p:cNvSpPr/>
          <p:nvPr/>
        </p:nvSpPr>
        <p:spPr>
          <a:xfrm>
            <a:off x="6313558" y="2038163"/>
            <a:ext cx="2008527" cy="590497"/>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Segoe"/>
              </a:rPr>
              <a:t> </a:t>
            </a:r>
            <a:r>
              <a:rPr kumimoji="0" lang="en-US" sz="3200" b="1" i="0" u="none" strike="noStrike" kern="0" cap="none" spc="0" normalizeH="0" baseline="0" noProof="0" dirty="0" err="1" smtClean="0">
                <a:ln>
                  <a:noFill/>
                </a:ln>
                <a:solidFill>
                  <a:srgbClr val="FF0000"/>
                </a:solidFill>
                <a:effectLst/>
                <a:uLnTx/>
                <a:uFillTx/>
                <a:latin typeface="Segoe"/>
              </a:rPr>
              <a:t>Dafny</a:t>
            </a:r>
            <a:r>
              <a:rPr kumimoji="0" lang="en-US" sz="3200" b="1" i="0" u="none" strike="noStrike" kern="0" cap="none" spc="0" normalizeH="0" baseline="0" noProof="0" dirty="0" smtClean="0">
                <a:ln>
                  <a:noFill/>
                </a:ln>
                <a:solidFill>
                  <a:srgbClr val="FF0000"/>
                </a:solidFill>
                <a:effectLst/>
                <a:uLnTx/>
                <a:uFillTx/>
                <a:latin typeface="Segoe"/>
              </a:rPr>
              <a:t>     </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5" name="Picture 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85359" y="371703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Up Arrow 45"/>
          <p:cNvSpPr/>
          <p:nvPr/>
        </p:nvSpPr>
        <p:spPr bwMode="auto">
          <a:xfrm rot="10800000">
            <a:off x="4463988" y="2600908"/>
            <a:ext cx="257406" cy="1070770"/>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grpSp>
        <p:nvGrpSpPr>
          <p:cNvPr id="47" name="Group 20"/>
          <p:cNvGrpSpPr/>
          <p:nvPr/>
        </p:nvGrpSpPr>
        <p:grpSpPr>
          <a:xfrm>
            <a:off x="7053394" y="4372693"/>
            <a:ext cx="758966" cy="2296667"/>
            <a:chOff x="8072462" y="1214422"/>
            <a:chExt cx="758966" cy="2296667"/>
          </a:xfrm>
        </p:grpSpPr>
        <p:pic>
          <p:nvPicPr>
            <p:cNvPr id="48" name="Picture 3"/>
            <p:cNvPicPr>
              <a:picLocks noChangeAspect="1" noChangeArrowheads="1"/>
            </p:cNvPicPr>
            <p:nvPr/>
          </p:nvPicPr>
          <p:blipFill>
            <a:blip r:embed="rId4"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49" name="Picture 4"/>
            <p:cNvPicPr>
              <a:picLocks noChangeAspect="1" noChangeArrowheads="1"/>
            </p:cNvPicPr>
            <p:nvPr/>
          </p:nvPicPr>
          <p:blipFill>
            <a:blip r:embed="rId5"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0" name="Picture 5"/>
            <p:cNvPicPr>
              <a:picLocks noChangeAspect="1" noChangeArrowheads="1"/>
            </p:cNvPicPr>
            <p:nvPr/>
          </p:nvPicPr>
          <p:blipFill>
            <a:blip r:embed="rId6"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1" name="TextBox 50"/>
          <p:cNvSpPr txBox="1"/>
          <p:nvPr/>
        </p:nvSpPr>
        <p:spPr>
          <a:xfrm>
            <a:off x="395536" y="3057904"/>
            <a:ext cx="2486447" cy="1295739"/>
          </a:xfrm>
          <a:prstGeom prst="rect">
            <a:avLst/>
          </a:prstGeom>
          <a:noFill/>
        </p:spPr>
        <p:txBody>
          <a:bodyPr wrap="square" lIns="64008" tIns="32004" rIns="64008" bIns="32004"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Program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94D850">
                    <a:lumMod val="75000"/>
                  </a:srgbClr>
                </a:solidFill>
                <a:effectLst/>
                <a:uLnTx/>
                <a:uFillTx/>
              </a:rPr>
              <a:t>partially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annotated with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94D850">
                    <a:lumMod val="75000"/>
                  </a:srgbClr>
                </a:solidFill>
                <a:effectLst/>
                <a:uLnTx/>
                <a:uFillTx/>
              </a:rPr>
              <a:t>inductive invariants</a:t>
            </a:r>
          </a:p>
        </p:txBody>
      </p:sp>
      <p:sp>
        <p:nvSpPr>
          <p:cNvPr id="52" name="Cloud Callout 51"/>
          <p:cNvSpPr/>
          <p:nvPr/>
        </p:nvSpPr>
        <p:spPr bwMode="auto">
          <a:xfrm>
            <a:off x="3311860" y="4977172"/>
            <a:ext cx="1440160" cy="888832"/>
          </a:xfrm>
          <a:prstGeom prst="cloudCallout">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HSF</a:t>
            </a:r>
          </a:p>
        </p:txBody>
      </p:sp>
      <p:sp>
        <p:nvSpPr>
          <p:cNvPr id="53" name="Cloud Callout 52"/>
          <p:cNvSpPr/>
          <p:nvPr/>
        </p:nvSpPr>
        <p:spPr bwMode="auto">
          <a:xfrm>
            <a:off x="5035707" y="5780528"/>
            <a:ext cx="1516513" cy="888832"/>
          </a:xfrm>
          <a:prstGeom prst="cloudCallou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IC3</a:t>
            </a:r>
          </a:p>
        </p:txBody>
      </p:sp>
      <p:sp>
        <p:nvSpPr>
          <p:cNvPr id="54" name="Cloud Callout 53"/>
          <p:cNvSpPr/>
          <p:nvPr/>
        </p:nvSpPr>
        <p:spPr bwMode="auto">
          <a:xfrm>
            <a:off x="2662555" y="5751561"/>
            <a:ext cx="1477397" cy="888832"/>
          </a:xfrm>
          <a:prstGeom prst="cloudCallout">
            <a:avLst/>
          </a:prstGeom>
          <a:gradFill rotWithShape="1">
            <a:gsLst>
              <a:gs pos="0">
                <a:srgbClr val="E28A54">
                  <a:tint val="62000"/>
                  <a:satMod val="180000"/>
                </a:srgbClr>
              </a:gs>
              <a:gs pos="65000">
                <a:srgbClr val="E28A54">
                  <a:tint val="32000"/>
                  <a:satMod val="250000"/>
                </a:srgbClr>
              </a:gs>
              <a:gs pos="100000">
                <a:srgbClr val="E28A54">
                  <a:tint val="23000"/>
                  <a:satMod val="300000"/>
                </a:srgbClr>
              </a:gs>
            </a:gsLst>
            <a:lin ang="16200000" scaled="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UFO</a:t>
            </a:r>
          </a:p>
        </p:txBody>
      </p:sp>
      <p:sp>
        <p:nvSpPr>
          <p:cNvPr id="55" name="Cloud Callout 54"/>
          <p:cNvSpPr/>
          <p:nvPr/>
        </p:nvSpPr>
        <p:spPr bwMode="auto">
          <a:xfrm>
            <a:off x="3638831" y="5888540"/>
            <a:ext cx="1841621" cy="888832"/>
          </a:xfrm>
          <a:prstGeom prst="cloudCallout">
            <a:avLst/>
          </a:prstGeom>
          <a:gradFill rotWithShape="1">
            <a:gsLst>
              <a:gs pos="0">
                <a:srgbClr val="5782B5">
                  <a:tint val="62000"/>
                  <a:satMod val="180000"/>
                </a:srgbClr>
              </a:gs>
              <a:gs pos="65000">
                <a:srgbClr val="5782B5">
                  <a:tint val="32000"/>
                  <a:satMod val="250000"/>
                </a:srgbClr>
              </a:gs>
              <a:gs pos="100000">
                <a:srgbClr val="5782B5">
                  <a:tint val="23000"/>
                  <a:satMod val="300000"/>
                </a:srgbClr>
              </a:gs>
            </a:gsLst>
            <a:lin ang="16200000" scaled="0"/>
          </a:gradFill>
          <a:ln w="9525" cap="flat" cmpd="sng" algn="ctr">
            <a:solidFill>
              <a:srgbClr val="5782B5"/>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MCMT</a:t>
            </a:r>
            <a:r>
              <a:rPr kumimoji="0" lang="en-US" sz="20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SAFAR</a:t>
            </a: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I</a:t>
            </a:r>
          </a:p>
        </p:txBody>
      </p:sp>
      <p:sp>
        <p:nvSpPr>
          <p:cNvPr id="56" name="TextBox 55"/>
          <p:cNvSpPr txBox="1"/>
          <p:nvPr/>
        </p:nvSpPr>
        <p:spPr>
          <a:xfrm>
            <a:off x="494533" y="1480138"/>
            <a:ext cx="7965899"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rPr>
              <a:t>Verification Condition Generators can already produce Horn Clauses </a:t>
            </a:r>
          </a:p>
        </p:txBody>
      </p:sp>
      <p:sp>
        <p:nvSpPr>
          <p:cNvPr id="57" name="Cloud Callout 56"/>
          <p:cNvSpPr/>
          <p:nvPr/>
        </p:nvSpPr>
        <p:spPr bwMode="auto">
          <a:xfrm>
            <a:off x="2080310" y="5005039"/>
            <a:ext cx="1477397" cy="888832"/>
          </a:xfrm>
          <a:prstGeom prst="cloudCallout">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Leon</a:t>
            </a:r>
          </a:p>
        </p:txBody>
      </p:sp>
      <p:sp>
        <p:nvSpPr>
          <p:cNvPr id="58" name="Cloud Callout 57"/>
          <p:cNvSpPr/>
          <p:nvPr/>
        </p:nvSpPr>
        <p:spPr bwMode="auto">
          <a:xfrm>
            <a:off x="899592" y="5872288"/>
            <a:ext cx="2160240" cy="888832"/>
          </a:xfrm>
          <a:prstGeom prst="cloudCallout">
            <a:avLst/>
          </a:prstGeom>
          <a:gradFill rotWithShape="1">
            <a:gsLst>
              <a:gs pos="0">
                <a:srgbClr val="94D850">
                  <a:tint val="62000"/>
                  <a:satMod val="180000"/>
                </a:srgbClr>
              </a:gs>
              <a:gs pos="65000">
                <a:srgbClr val="94D850">
                  <a:tint val="32000"/>
                  <a:satMod val="250000"/>
                </a:srgbClr>
              </a:gs>
              <a:gs pos="100000">
                <a:srgbClr val="94D850">
                  <a:tint val="23000"/>
                  <a:satMod val="300000"/>
                </a:srgbClr>
              </a:gs>
            </a:gsLst>
            <a:lin ang="16200000" scaled="0"/>
          </a:gradFill>
          <a:ln w="9525" cap="flat" cmpd="sng" algn="ctr">
            <a:solidFill>
              <a:srgbClr val="94D850"/>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Synergy</a:t>
            </a:r>
          </a:p>
        </p:txBody>
      </p:sp>
      <p:sp>
        <p:nvSpPr>
          <p:cNvPr id="59" name="Cloud Callout 58"/>
          <p:cNvSpPr/>
          <p:nvPr/>
        </p:nvSpPr>
        <p:spPr bwMode="auto">
          <a:xfrm>
            <a:off x="1131394" y="4941168"/>
            <a:ext cx="1368618" cy="888832"/>
          </a:xfrm>
          <a:prstGeom prst="cloudCallout">
            <a:avLst/>
          </a:prstGeom>
          <a:gradFill rotWithShape="1">
            <a:gsLst>
              <a:gs pos="0">
                <a:srgbClr val="FFDF79">
                  <a:tint val="62000"/>
                  <a:satMod val="180000"/>
                </a:srgbClr>
              </a:gs>
              <a:gs pos="65000">
                <a:srgbClr val="FFDF79">
                  <a:tint val="32000"/>
                  <a:satMod val="250000"/>
                </a:srgbClr>
              </a:gs>
              <a:gs pos="100000">
                <a:srgbClr val="FFDF79">
                  <a:tint val="23000"/>
                  <a:satMod val="300000"/>
                </a:srgbClr>
              </a:gs>
            </a:gsLst>
            <a:lin ang="16200000" scaled="0"/>
          </a:gradFill>
          <a:ln w="9525" cap="flat" cmpd="sng" algn="ctr">
            <a:solidFill>
              <a:srgbClr val="FFDF79"/>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Kind</a:t>
            </a:r>
          </a:p>
        </p:txBody>
      </p:sp>
      <p:sp>
        <p:nvSpPr>
          <p:cNvPr id="60" name="Rounded Rectangle 59"/>
          <p:cNvSpPr/>
          <p:nvPr/>
        </p:nvSpPr>
        <p:spPr>
          <a:xfrm>
            <a:off x="7173439" y="2924944"/>
            <a:ext cx="1982391" cy="618778"/>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rgbClr val="FF0000"/>
              </a:solidFill>
              <a:effectLst/>
              <a:uLnTx/>
              <a:uFillTx/>
              <a:latin typeface="Segoe"/>
            </a:endParaRPr>
          </a:p>
        </p:txBody>
      </p:sp>
      <p:sp>
        <p:nvSpPr>
          <p:cNvPr id="61" name="Up Arrow 60"/>
          <p:cNvSpPr/>
          <p:nvPr/>
        </p:nvSpPr>
        <p:spPr bwMode="auto">
          <a:xfrm rot="14854178">
            <a:off x="6279345" y="2923505"/>
            <a:ext cx="268127" cy="1686192"/>
          </a:xfrm>
          <a:prstGeom prst="up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62" name="Rounded Rectangle 61"/>
          <p:cNvSpPr/>
          <p:nvPr/>
        </p:nvSpPr>
        <p:spPr>
          <a:xfrm>
            <a:off x="7181514" y="3746326"/>
            <a:ext cx="1982391" cy="618778"/>
          </a:xfrm>
          <a:prstGeom prst="roundRect">
            <a:avLst/>
          </a:prstGeom>
          <a:gradFill rotWithShape="1">
            <a:gsLst>
              <a:gs pos="0">
                <a:srgbClr val="FFA94B">
                  <a:tint val="62000"/>
                  <a:satMod val="180000"/>
                </a:srgbClr>
              </a:gs>
              <a:gs pos="65000">
                <a:srgbClr val="FFA94B">
                  <a:tint val="32000"/>
                  <a:satMod val="250000"/>
                </a:srgbClr>
              </a:gs>
              <a:gs pos="100000">
                <a:srgbClr val="FFA94B">
                  <a:tint val="23000"/>
                  <a:satMod val="300000"/>
                </a:srgbClr>
              </a:gs>
            </a:gsLst>
            <a:lin ang="16200000" scaled="0"/>
          </a:gradFill>
          <a:ln w="9525" cap="flat" cmpd="sng" algn="ctr">
            <a:solidFill>
              <a:srgbClr val="FFA94B"/>
            </a:solidFill>
            <a:prstDash val="solid"/>
          </a:ln>
          <a:effectLst>
            <a:outerShdw blurRad="50800" dist="38100" dir="5400000" rotWithShape="0">
              <a:srgbClr val="000000">
                <a:alpha val="35000"/>
              </a:srgbClr>
            </a:outerShdw>
          </a:effectLst>
        </p:spPr>
        <p:txBody>
          <a:bodyPr lIns="64008" tIns="32004" rIns="64008" bIns="320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Segoe"/>
              </a:rPr>
              <a:t>…</a:t>
            </a:r>
          </a:p>
        </p:txBody>
      </p:sp>
      <p:pic>
        <p:nvPicPr>
          <p:cNvPr id="63" name="Picture 6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3873" y="2996952"/>
            <a:ext cx="1877582" cy="48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Cloud Callout 63"/>
          <p:cNvSpPr/>
          <p:nvPr/>
        </p:nvSpPr>
        <p:spPr bwMode="auto">
          <a:xfrm>
            <a:off x="215282" y="5456492"/>
            <a:ext cx="1764429" cy="888832"/>
          </a:xfrm>
          <a:prstGeom prst="cloudCallout">
            <a:avLst/>
          </a:prstGeom>
          <a:gradFill rotWithShape="1">
            <a:gsLst>
              <a:gs pos="0">
                <a:srgbClr val="9047B9">
                  <a:tint val="62000"/>
                  <a:satMod val="180000"/>
                </a:srgbClr>
              </a:gs>
              <a:gs pos="65000">
                <a:srgbClr val="9047B9">
                  <a:tint val="32000"/>
                  <a:satMod val="250000"/>
                </a:srgbClr>
              </a:gs>
              <a:gs pos="100000">
                <a:srgbClr val="9047B9">
                  <a:tint val="23000"/>
                  <a:satMod val="300000"/>
                </a:srgbClr>
              </a:gs>
            </a:gsLst>
            <a:lin ang="16200000" scaled="0"/>
          </a:gradFill>
          <a:ln w="9525" cap="flat" cmpd="sng" algn="ctr">
            <a:solidFill>
              <a:srgbClr val="9047B9"/>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srgbClr val="000000"/>
                </a:solidFill>
                <a:effectLst>
                  <a:outerShdw blurRad="38100" dist="38100" dir="2700000" algn="tl">
                    <a:srgbClr val="000000">
                      <a:alpha val="43137"/>
                    </a:srgbClr>
                  </a:outerShdw>
                </a:effectLst>
                <a:uLnTx/>
                <a:uFillTx/>
                <a:latin typeface="Segoe"/>
              </a:rPr>
              <a:t>Aligator</a:t>
            </a:r>
            <a:endParaRPr kumimoji="0" lang="en-US" sz="16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ndParaRPr>
          </a:p>
        </p:txBody>
      </p:sp>
      <p:sp>
        <p:nvSpPr>
          <p:cNvPr id="65" name="Title 8"/>
          <p:cNvSpPr txBox="1">
            <a:spLocks/>
          </p:cNvSpPr>
          <p:nvPr/>
        </p:nvSpPr>
        <p:spPr>
          <a:xfrm>
            <a:off x="381000" y="230187"/>
            <a:ext cx="8382000"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4400" b="0" i="0" u="none" strike="noStrike" kern="1200" cap="none" spc="-300" normalizeH="0" baseline="0" noProof="0" dirty="0" smtClean="0">
                <a:ln w="3175">
                  <a:noFill/>
                </a:ln>
                <a:solidFill>
                  <a:schemeClr val="tx1"/>
                </a:solidFill>
                <a:effectLst/>
                <a:uLnTx/>
                <a:uFillTx/>
                <a:latin typeface="Segoe" pitchFamily="34" charset="0"/>
                <a:cs typeface="Arial" charset="0"/>
              </a:rPr>
              <a:t>Envisioned: Verification Tool Workflow</a:t>
            </a:r>
            <a:endParaRPr kumimoji="0" lang="en-US" sz="4400" b="0" i="0" u="none" strike="noStrike" kern="1200" cap="none" spc="-300" normalizeH="0" baseline="0" noProof="0" dirty="0">
              <a:ln w="3175">
                <a:noFill/>
              </a:ln>
              <a:solidFill>
                <a:schemeClr val="tx1"/>
              </a:solidFill>
              <a:effectLst/>
              <a:uLnTx/>
              <a:uFillTx/>
              <a:latin typeface="Segoe" pitchFamily="34" charset="0"/>
              <a:cs typeface="Arial" charset="0"/>
            </a:endParaRPr>
          </a:p>
        </p:txBody>
      </p: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24958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animBg="1"/>
      <p:bldP spid="58" grpId="0" animBg="1"/>
      <p:bldP spid="59"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744924"/>
            <a:ext cx="7416824" cy="3009700"/>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a:t>
            </a:r>
            <a:r>
              <a:rPr lang="en-US" b="1" dirty="0"/>
              <a:t> </a:t>
            </a:r>
            <a:r>
              <a:rPr lang="en-US" b="1" dirty="0" smtClean="0"/>
              <a:t> if x </a:t>
            </a:r>
            <a:r>
              <a:rPr lang="en-US" b="1" dirty="0" smtClean="0">
                <a:sym typeface="Symbol"/>
              </a:rPr>
              <a:t> 100</a:t>
            </a:r>
            <a:r>
              <a:rPr lang="en-US" b="1" dirty="0" smtClean="0"/>
              <a:t> </a:t>
            </a:r>
          </a:p>
          <a:p>
            <a:pPr marL="0" indent="0">
              <a:buNone/>
            </a:pPr>
            <a:endParaRPr lang="en-US" b="1" dirty="0" smtClean="0"/>
          </a:p>
          <a:p>
            <a:pPr marL="0" indent="0">
              <a:buNone/>
            </a:pPr>
            <a:r>
              <a:rPr lang="en-US" b="1" dirty="0" smtClean="0"/>
              <a:t>assert (</a:t>
            </a:r>
            <a:r>
              <a:rPr lang="en-US" b="1" dirty="0" smtClean="0">
                <a:solidFill>
                  <a:srgbClr val="FF0000"/>
                </a:solidFill>
              </a:rPr>
              <a:t>mc</a:t>
            </a:r>
            <a:r>
              <a:rPr lang="en-US" b="1" dirty="0" smtClean="0"/>
              <a:t>(x) </a:t>
            </a:r>
            <a:r>
              <a:rPr lang="en-US" b="1" dirty="0" smtClean="0">
                <a:sym typeface="Symbol"/>
              </a:rPr>
              <a:t> 91)</a:t>
            </a:r>
            <a:endParaRPr lang="en-US" b="1" dirty="0" smtClean="0"/>
          </a:p>
        </p:txBody>
      </p:sp>
      <p:sp>
        <p:nvSpPr>
          <p:cNvPr id="5" name="Title 1"/>
          <p:cNvSpPr>
            <a:spLocks noGrp="1"/>
          </p:cNvSpPr>
          <p:nvPr>
            <p:ph type="title"/>
          </p:nvPr>
        </p:nvSpPr>
        <p:spPr>
          <a:xfrm>
            <a:off x="381000" y="230188"/>
            <a:ext cx="8382000" cy="1415732"/>
          </a:xfrm>
        </p:spPr>
        <p:txBody>
          <a:bodyPr/>
          <a:lstStyle/>
          <a:p>
            <a:r>
              <a:rPr lang="en-US" sz="4800" dirty="0" smtClean="0"/>
              <a:t>Motivation: Recursive Procedures</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87127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2239702"/>
                <a:ext cx="8424428" cy="3165482"/>
              </a:xfrm>
            </p:spPr>
            <p:txBody>
              <a:bodyPr/>
              <a:lstStyle/>
              <a:p>
                <a:pPr marL="0" indent="0">
                  <a:buNone/>
                </a:pPr>
                <a:r>
                  <a:rPr lang="en-US" b="1" i="1" dirty="0" smtClean="0"/>
                  <a:t>Formulate as Horn clauses:</a:t>
                </a:r>
              </a:p>
              <a:p>
                <a:pPr marL="0" indent="0">
                  <a:buNone/>
                </a:pPr>
                <a:endParaRPr lang="en-US" sz="3200" b="1" dirty="0"/>
              </a:p>
              <a:p>
                <a:pPr marL="0" indent="0">
                  <a:buNone/>
                </a:pPr>
                <a:r>
                  <a:rPr lang="en-US" sz="2400" b="1" dirty="0"/>
                  <a:t> </a:t>
                </a:r>
                <a14:m>
                  <m:oMath xmlns:m="http://schemas.openxmlformats.org/officeDocument/2006/math">
                    <m:r>
                      <a:rPr lang="en-US" sz="2400" b="1" i="0" smtClean="0">
                        <a:latin typeface="Cambria Math"/>
                      </a:rPr>
                      <m:t>           </m:t>
                    </m:r>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i="0"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  </a:t>
                </a:r>
                <a14:m>
                  <m:oMath xmlns:m="http://schemas.openxmlformats.org/officeDocument/2006/math">
                    <m:r>
                      <a:rPr lang="en-US" sz="2400" b="1" i="1" dirty="0" smtClean="0">
                        <a:latin typeface="Cambria Math"/>
                        <a:sym typeface="Symbol"/>
                      </a:rPr>
                      <m:t>𝑹</m:t>
                    </m:r>
                    <m:r>
                      <a:rPr lang="en-US" sz="2400" b="1" i="1" dirty="0" smtClean="0">
                        <a:latin typeface="Cambria Math"/>
                        <a:sym typeface="Symbol"/>
                      </a:rPr>
                      <m:t> </m:t>
                    </m:r>
                    <m:r>
                      <a:rPr lang="en-US" sz="2400" i="1" dirty="0" smtClean="0">
                        <a:latin typeface="Cambria Math"/>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400" b="1" dirty="0" smtClean="0">
                  <a:sym typeface="Symbol"/>
                </a:endParaRPr>
              </a:p>
              <a:p>
                <a:pPr marL="0" indent="0">
                  <a:buNone/>
                </a:pPr>
                <a:endParaRPr lang="en-US" sz="2800" b="1" dirty="0">
                  <a:sym typeface="Symbol"/>
                </a:endParaRPr>
              </a:p>
              <a:p>
                <a:pPr marL="0" indent="0">
                  <a:buNone/>
                </a:pPr>
                <a:r>
                  <a:rPr lang="en-US" sz="2800" b="1" i="1" dirty="0"/>
                  <a:t>Solve for </a:t>
                </a:r>
                <a:r>
                  <a:rPr lang="en-US" sz="2800" b="1" dirty="0" smtClean="0">
                    <a:solidFill>
                      <a:srgbClr val="FF0000"/>
                    </a:solidFill>
                    <a:sym typeface="Symbol"/>
                  </a:rPr>
                  <a:t>mc</a:t>
                </a:r>
                <a:endParaRPr lang="en-US" sz="2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2239702"/>
                <a:ext cx="8424428" cy="3165482"/>
              </a:xfrm>
              <a:blipFill rotWithShape="0">
                <a:blip r:embed="rId2"/>
                <a:stretch>
                  <a:fillRect l="-1809" t="-2500" b="-16154"/>
                </a:stretch>
              </a:blipFill>
            </p:spPr>
            <p:txBody>
              <a:bodyPr/>
              <a:lstStyle/>
              <a:p>
                <a:r>
                  <a:rPr lang="en-US">
                    <a:noFill/>
                  </a:rPr>
                  <a:t> </a:t>
                </a:r>
              </a:p>
            </p:txBody>
          </p:sp>
        </mc:Fallback>
      </mc:AlternateContent>
      <p:sp>
        <p:nvSpPr>
          <p:cNvPr id="5" name="Title 1"/>
          <p:cNvSpPr>
            <a:spLocks noGrp="1"/>
          </p:cNvSpPr>
          <p:nvPr>
            <p:ph type="title"/>
          </p:nvPr>
        </p:nvSpPr>
        <p:spPr>
          <a:xfrm>
            <a:off x="381000" y="230188"/>
            <a:ext cx="8382000" cy="1196276"/>
          </a:xfrm>
        </p:spPr>
        <p:txBody>
          <a:bodyPr/>
          <a:lstStyle/>
          <a:p>
            <a:r>
              <a:rPr lang="en-US" sz="4800" dirty="0" smtClean="0"/>
              <a:t>Motivation: Recursive Procedures</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278339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9313" y="2348880"/>
                <a:ext cx="8451159" cy="2873672"/>
              </a:xfrm>
            </p:spPr>
            <p:txBody>
              <a:bodyPr/>
              <a:lstStyle/>
              <a:p>
                <a:pPr marL="0" indent="0">
                  <a:buNone/>
                </a:pPr>
                <a:r>
                  <a:rPr lang="en-US" sz="3200" b="1" i="1" dirty="0" smtClean="0"/>
                  <a:t>Formulate as Predicate Transformer: </a:t>
                </a:r>
              </a:p>
              <a:p>
                <a:pPr marL="0" indent="0">
                  <a:buNone/>
                </a:pPr>
                <a:endParaRPr lang="en-US" sz="3200" b="1" i="1" dirty="0"/>
              </a:p>
              <a:p>
                <a:pPr marL="0" indent="0">
                  <a:buNone/>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i="1">
                              <a:latin typeface="Cambria Math" panose="02040503050406030204" pitchFamily="18" charset="0"/>
                            </a:rPr>
                          </m:ctrlPr>
                        </m:mPr>
                        <m:mr>
                          <m:e>
                            <m:r>
                              <m:rPr>
                                <m:nor/>
                              </m:rPr>
                              <a:rPr lang="en-US" sz="1800" b="1" dirty="0">
                                <a:solidFill>
                                  <a:srgbClr val="000000"/>
                                </a:solidFill>
                                <a:latin typeface="Edwardian Script ITC" pitchFamily="66" charset="0"/>
                              </a:rPr>
                              <m:t>F</m:t>
                            </m:r>
                            <m:r>
                              <a:rPr lang="en-US" sz="1800" b="0" i="1" dirty="0" smtClean="0">
                                <a:solidFill>
                                  <a:srgbClr val="000000"/>
                                </a:solidFill>
                                <a:latin typeface="Cambria Math"/>
                              </a:rPr>
                              <m:t>  </m:t>
                            </m:r>
                            <m:r>
                              <a:rPr lang="en-US" sz="2400" i="1">
                                <a:latin typeface="Cambria Math"/>
                              </a:rPr>
                              <m:t>(</m:t>
                            </m:r>
                            <m:r>
                              <m:rPr>
                                <m:nor/>
                              </m:rPr>
                              <a:rPr lang="en-US" sz="2400" b="1" dirty="0">
                                <a:solidFill>
                                  <a:srgbClr val="FF0000"/>
                                </a:solidFill>
                                <a:sym typeface="Symbol"/>
                              </a:rPr>
                              <m:t>mc</m:t>
                            </m:r>
                            <m:r>
                              <a:rPr lang="en-US" sz="2400" i="1">
                                <a:latin typeface="Cambria Math"/>
                              </a:rPr>
                              <m:t>)(</m:t>
                            </m:r>
                            <m:r>
                              <a:rPr lang="en-US" sz="2400" i="1">
                                <a:latin typeface="Cambria Math"/>
                              </a:rPr>
                              <m:t>𝑋</m:t>
                            </m:r>
                            <m:r>
                              <m:rPr>
                                <m:nor/>
                              </m:rPr>
                              <a:rPr lang="en-US" sz="2400" i="1" dirty="0"/>
                              <m:t>,</m:t>
                            </m:r>
                            <m:r>
                              <a:rPr lang="en-US" sz="2400" i="1">
                                <a:latin typeface="Cambria Math"/>
                              </a:rPr>
                              <m:t>𝑅</m:t>
                            </m:r>
                            <m:r>
                              <m:rPr>
                                <m:nor/>
                              </m:rPr>
                              <a:rPr lang="en-US" sz="2400" dirty="0"/>
                              <m:t>)</m:t>
                            </m:r>
                            <m:r>
                              <a:rPr lang="en-US" sz="2400" i="1" dirty="0">
                                <a:latin typeface="Cambria Math"/>
                              </a:rPr>
                              <m:t>=</m:t>
                            </m:r>
                          </m:e>
                          <m:e>
                            <m:m>
                              <m:mPr>
                                <m:mcs>
                                  <m:mc>
                                    <m:mcPr>
                                      <m:count m:val="1"/>
                                      <m:mcJc m:val="center"/>
                                    </m:mcPr>
                                  </m:mc>
                                </m:mcs>
                                <m:ctrlPr>
                                  <a:rPr lang="en-US" sz="2400" i="1">
                                    <a:latin typeface="Cambria Math" panose="02040503050406030204" pitchFamily="18" charset="0"/>
                                  </a:rPr>
                                </m:ctrlPr>
                              </m:mPr>
                              <m:mr>
                                <m:e>
                                  <m:r>
                                    <m:rPr>
                                      <m:brk m:alnAt="7"/>
                                    </m:rPr>
                                    <a:rPr lang="en-US" sz="2400" i="1">
                                      <a:latin typeface="Cambria Math"/>
                                    </a:rPr>
                                    <m:t>𝑋</m:t>
                                  </m:r>
                                  <m:r>
                                    <a:rPr lang="en-US" sz="2400" i="1">
                                      <a:latin typeface="Cambria Math"/>
                                    </a:rPr>
                                    <m:t>&gt;100∧</m:t>
                                  </m:r>
                                  <m:r>
                                    <a:rPr lang="en-US" sz="2400" i="1">
                                      <a:latin typeface="Cambria Math"/>
                                    </a:rPr>
                                    <m:t>𝑅</m:t>
                                  </m:r>
                                  <m:r>
                                    <a:rPr lang="en-US" sz="2400" i="1">
                                      <a:latin typeface="Cambria Math"/>
                                    </a:rPr>
                                    <m:t>=</m:t>
                                  </m:r>
                                  <m:r>
                                    <a:rPr lang="en-US" sz="2400" i="1">
                                      <a:latin typeface="Cambria Math"/>
                                    </a:rPr>
                                    <m:t>𝑋</m:t>
                                  </m:r>
                                  <m:r>
                                    <a:rPr lang="en-US" sz="2400" b="0" i="1" smtClean="0">
                                      <a:latin typeface="Cambria Math"/>
                                    </a:rPr>
                                    <m:t>−10</m:t>
                                  </m:r>
                                  <m:r>
                                    <a:rPr lang="en-US" sz="2400" i="1">
                                      <a:latin typeface="Cambria Math"/>
                                    </a:rPr>
                                    <m:t> </m:t>
                                  </m:r>
                                </m:e>
                              </m:mr>
                              <m:mr>
                                <m:e>
                                  <m:r>
                                    <a:rPr lang="en-US" sz="2400" i="1">
                                      <a:latin typeface="Cambria Math"/>
                                    </a:rPr>
                                    <m:t>∨ </m:t>
                                  </m:r>
                                  <m:r>
                                    <a:rPr lang="en-US" sz="2400" i="1">
                                      <a:latin typeface="Cambria Math"/>
                                    </a:rPr>
                                    <m:t>𝑋</m:t>
                                  </m:r>
                                  <m:r>
                                    <a:rPr lang="en-US" sz="2400" i="1">
                                      <a:latin typeface="Cambria Math"/>
                                    </a:rPr>
                                    <m:t>≤100∧∃</m:t>
                                  </m:r>
                                  <m:r>
                                    <a:rPr lang="en-US" sz="2400" i="1">
                                      <a:latin typeface="Cambria Math"/>
                                    </a:rPr>
                                    <m:t>𝑌</m:t>
                                  </m:r>
                                  <m:r>
                                    <a:rPr lang="en-US" sz="2400" i="1">
                                      <a:latin typeface="Cambria Math"/>
                                    </a:rPr>
                                    <m:t>. </m:t>
                                  </m:r>
                                  <m:r>
                                    <m:rPr>
                                      <m:nor/>
                                    </m:rPr>
                                    <a:rPr lang="en-US" sz="2400" b="1" dirty="0">
                                      <a:solidFill>
                                        <a:srgbClr val="FF0000"/>
                                      </a:solidFill>
                                      <a:sym typeface="Symbol"/>
                                    </a:rPr>
                                    <m:t>mc</m:t>
                                  </m:r>
                                  <m:d>
                                    <m:dPr>
                                      <m:ctrlPr>
                                        <a:rPr lang="en-US" sz="2400" i="1">
                                          <a:latin typeface="Cambria Math" panose="02040503050406030204" pitchFamily="18" charset="0"/>
                                        </a:rPr>
                                      </m:ctrlPr>
                                    </m:dPr>
                                    <m:e>
                                      <m:r>
                                        <a:rPr lang="en-US" sz="2400" i="1">
                                          <a:latin typeface="Cambria Math"/>
                                        </a:rPr>
                                        <m:t>𝑋</m:t>
                                      </m:r>
                                      <m:r>
                                        <a:rPr lang="en-US" sz="2400" i="1">
                                          <a:latin typeface="Cambria Math"/>
                                        </a:rPr>
                                        <m:t>+11,</m:t>
                                      </m:r>
                                      <m:r>
                                        <a:rPr lang="en-US" sz="2400" i="1">
                                          <a:latin typeface="Cambria Math"/>
                                        </a:rPr>
                                        <m:t>𝑌</m:t>
                                      </m:r>
                                    </m:e>
                                  </m:d>
                                  <m:r>
                                    <a:rPr lang="en-US" sz="2400" i="1">
                                      <a:latin typeface="Cambria Math"/>
                                    </a:rPr>
                                    <m:t>∧</m:t>
                                  </m:r>
                                  <m:r>
                                    <m:rPr>
                                      <m:nor/>
                                    </m:rPr>
                                    <a:rPr lang="en-US" sz="2400" b="1" dirty="0">
                                      <a:solidFill>
                                        <a:srgbClr val="FF0000"/>
                                      </a:solidFill>
                                      <a:sym typeface="Symbol"/>
                                    </a:rPr>
                                    <m:t>mc</m:t>
                                  </m:r>
                                  <m:r>
                                    <a:rPr lang="en-US" sz="2400" i="1">
                                      <a:latin typeface="Cambria Math"/>
                                    </a:rPr>
                                    <m:t>(</m:t>
                                  </m:r>
                                  <m:r>
                                    <a:rPr lang="en-US" sz="2400" i="1">
                                      <a:latin typeface="Cambria Math"/>
                                    </a:rPr>
                                    <m:t>𝑌</m:t>
                                  </m:r>
                                  <m:r>
                                    <a:rPr lang="en-US" sz="2400" i="1">
                                      <a:latin typeface="Cambria Math"/>
                                    </a:rPr>
                                    <m:t>,</m:t>
                                  </m:r>
                                  <m:r>
                                    <a:rPr lang="en-US" sz="2400" i="1">
                                      <a:latin typeface="Cambria Math"/>
                                    </a:rPr>
                                    <m:t>𝑅</m:t>
                                  </m:r>
                                  <m:r>
                                    <a:rPr lang="en-US" sz="2400" i="1">
                                      <a:latin typeface="Cambria Math"/>
                                    </a:rPr>
                                    <m:t>)</m:t>
                                  </m:r>
                                </m:e>
                              </m:mr>
                            </m:m>
                          </m:e>
                        </m:mr>
                      </m:m>
                    </m:oMath>
                  </m:oMathPara>
                </a14:m>
                <a:endParaRPr lang="en-US" sz="2400" b="1" dirty="0"/>
              </a:p>
              <a:p>
                <a:pPr marL="0" indent="0">
                  <a:buNone/>
                </a:pPr>
                <a:r>
                  <a:rPr lang="en-US" sz="2400" b="1" dirty="0">
                    <a:sym typeface="Symbol"/>
                  </a:rPr>
                  <a:t>	</a:t>
                </a:r>
              </a:p>
              <a:p>
                <a:pPr marL="0" indent="0">
                  <a:buNone/>
                </a:pPr>
                <a:endParaRPr lang="en-US" sz="2400" b="1" dirty="0" smtClean="0">
                  <a:sym typeface="Symbol"/>
                </a:endParaRPr>
              </a:p>
              <a:p>
                <a:pPr marL="0" indent="0">
                  <a:buNone/>
                </a:pPr>
                <a:r>
                  <a:rPr lang="en-US" sz="2400" b="1" dirty="0" smtClean="0">
                    <a:sym typeface="Symbol"/>
                  </a:rPr>
                  <a:t>Check</a:t>
                </a:r>
                <a:r>
                  <a:rPr lang="en-US" sz="2400" b="1" dirty="0">
                    <a:sym typeface="Symbol"/>
                  </a:rPr>
                  <a:t>: 	</a:t>
                </a:r>
                <a14:m>
                  <m:oMath xmlns:m="http://schemas.openxmlformats.org/officeDocument/2006/math">
                    <m:r>
                      <m:rPr>
                        <m:sty m:val="p"/>
                      </m:rPr>
                      <a:rPr lang="en-US" sz="2800" b="1" i="1">
                        <a:latin typeface="Cambria Math"/>
                      </a:rPr>
                      <m:t>μ</m:t>
                    </m:r>
                    <m:r>
                      <m:rPr>
                        <m:nor/>
                      </m:rPr>
                      <a:rPr lang="en-US" sz="2000" b="1" dirty="0">
                        <a:solidFill>
                          <a:srgbClr val="000000"/>
                        </a:solidFill>
                        <a:latin typeface="Edwardian Script ITC" pitchFamily="66" charset="0"/>
                      </a:rPr>
                      <m:t>F</m:t>
                    </m:r>
                    <m:r>
                      <a:rPr lang="en-US" sz="2000" b="1" i="1" dirty="0" smtClean="0">
                        <a:solidFill>
                          <a:srgbClr val="000000"/>
                        </a:solidFill>
                        <a:latin typeface="Cambria Math"/>
                      </a:rPr>
                      <m:t>  </m:t>
                    </m:r>
                    <m:d>
                      <m:dPr>
                        <m:ctrlPr>
                          <a:rPr lang="en-US" sz="2800" b="1" i="1">
                            <a:latin typeface="Cambria Math" panose="02040503050406030204" pitchFamily="18" charset="0"/>
                          </a:rPr>
                        </m:ctrlPr>
                      </m:dPr>
                      <m:e>
                        <m:r>
                          <m:rPr>
                            <m:nor/>
                          </m:rPr>
                          <a:rPr lang="en-US" sz="2800" b="1" dirty="0">
                            <a:solidFill>
                              <a:srgbClr val="FF0000"/>
                            </a:solidFill>
                            <a:sym typeface="Symbol"/>
                          </a:rPr>
                          <m:t>mc</m:t>
                        </m:r>
                      </m:e>
                    </m:d>
                    <m:d>
                      <m:dPr>
                        <m:ctrlPr>
                          <a:rPr lang="en-US" sz="2800" b="1" i="1" dirty="0">
                            <a:latin typeface="Cambria Math" panose="02040503050406030204" pitchFamily="18" charset="0"/>
                            <a:sym typeface="Symbol"/>
                          </a:rPr>
                        </m:ctrlPr>
                      </m:dPr>
                      <m:e>
                        <m:r>
                          <a:rPr lang="en-US" sz="2800" i="1">
                            <a:latin typeface="Cambria Math"/>
                          </a:rPr>
                          <m:t>𝑋</m:t>
                        </m:r>
                        <m:r>
                          <m:rPr>
                            <m:nor/>
                          </m:rPr>
                          <a:rPr lang="en-US" sz="2800" i="1" dirty="0"/>
                          <m:t>,</m:t>
                        </m:r>
                        <m:r>
                          <a:rPr lang="en-US" sz="2800" i="1">
                            <a:latin typeface="Cambria Math"/>
                          </a:rPr>
                          <m:t>𝑅</m:t>
                        </m:r>
                      </m:e>
                    </m:d>
                    <m:r>
                      <a:rPr lang="en-US" sz="2800" i="1">
                        <a:latin typeface="Cambria Math"/>
                      </a:rPr>
                      <m:t>→</m:t>
                    </m:r>
                    <m:r>
                      <a:rPr lang="en-US" sz="2800" i="1">
                        <a:latin typeface="Cambria Math"/>
                      </a:rPr>
                      <m:t>𝑅</m:t>
                    </m:r>
                    <m:r>
                      <a:rPr lang="en-US" sz="2800" i="1">
                        <a:latin typeface="Cambria Math"/>
                      </a:rPr>
                      <m:t>≥91</m:t>
                    </m:r>
                  </m:oMath>
                </a14:m>
                <a:r>
                  <a:rPr lang="en-US" sz="2000" b="1" dirty="0">
                    <a:sym typeface="Symbol"/>
                  </a:rPr>
                  <a:t>   </a:t>
                </a:r>
                <a:endParaRPr lang="en-US" sz="2400" b="1" dirty="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9313" y="2348880"/>
                <a:ext cx="8451159" cy="2873672"/>
              </a:xfrm>
              <a:blipFill rotWithShape="0">
                <a:blip r:embed="rId2"/>
                <a:stretch>
                  <a:fillRect l="-1876" t="-2754" b="-16737"/>
                </a:stretch>
              </a:blipFill>
            </p:spPr>
            <p:txBody>
              <a:bodyPr/>
              <a:lstStyle/>
              <a:p>
                <a:r>
                  <a:rPr lang="en-US">
                    <a:noFill/>
                  </a:rPr>
                  <a:t> </a:t>
                </a:r>
              </a:p>
            </p:txBody>
          </p:sp>
        </mc:Fallback>
      </mc:AlternateContent>
      <p:sp>
        <p:nvSpPr>
          <p:cNvPr id="5" name="Title 1"/>
          <p:cNvSpPr>
            <a:spLocks noGrp="1"/>
          </p:cNvSpPr>
          <p:nvPr>
            <p:ph type="title"/>
          </p:nvPr>
        </p:nvSpPr>
        <p:spPr>
          <a:xfrm>
            <a:off x="403892" y="559372"/>
            <a:ext cx="8382000" cy="664797"/>
          </a:xfrm>
        </p:spPr>
        <p:txBody>
          <a:bodyPr/>
          <a:lstStyle/>
          <a:p>
            <a:r>
              <a:rPr lang="en-US" sz="4800" dirty="0" smtClean="0"/>
              <a:t>Motivation: Recursive Procedures</a:t>
            </a:r>
            <a:endParaRPr lang="en-US" sz="4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94970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Symbolic Engines: SAT, </a:t>
            </a:r>
            <a:r>
              <a:rPr lang="en-US" sz="4800" dirty="0"/>
              <a:t>F</a:t>
            </a:r>
            <a:r>
              <a:rPr lang="en-US" sz="4800" dirty="0" smtClean="0"/>
              <a:t>TP </a:t>
            </a:r>
            <a:r>
              <a:rPr lang="en-US" sz="4800" dirty="0" smtClean="0"/>
              <a:t>and SMT </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smtClean="0"/>
              <a:t>SAT: Propositional </a:t>
            </a:r>
            <a:r>
              <a:rPr lang="en-US" sz="2800" dirty="0" err="1" smtClean="0"/>
              <a:t>Satisfiability</a:t>
            </a:r>
            <a:r>
              <a:rPr lang="en-US" sz="2800" dirty="0" smtClean="0"/>
              <a:t>.</a:t>
            </a:r>
          </a:p>
          <a:p>
            <a:pPr marL="0" indent="0">
              <a:buNone/>
            </a:pPr>
            <a:r>
              <a:rPr lang="en-US" sz="2800" dirty="0"/>
              <a:t>	</a:t>
            </a:r>
            <a:r>
              <a:rPr lang="en-US" sz="2800" dirty="0" smtClean="0"/>
              <a:t>(Tie </a:t>
            </a:r>
            <a:r>
              <a:rPr lang="en-US" sz="2800" dirty="0">
                <a:cs typeface="Calibri" pitchFamily="34" charset="0"/>
                <a:sym typeface="Symbol"/>
              </a:rPr>
              <a:t></a:t>
            </a:r>
            <a:r>
              <a:rPr lang="en-US" sz="2800" dirty="0" smtClean="0"/>
              <a:t> Shirt) </a:t>
            </a:r>
            <a:r>
              <a:rPr lang="en-US" sz="2800" dirty="0" smtClean="0">
                <a:cs typeface="Calibri" pitchFamily="34" charset="0"/>
                <a:sym typeface="Symbol"/>
              </a:rPr>
              <a:t> </a:t>
            </a:r>
            <a:r>
              <a:rPr lang="en-US" sz="2800" dirty="0" smtClean="0"/>
              <a:t>(</a:t>
            </a:r>
            <a:r>
              <a:rPr lang="en-US" sz="2800" dirty="0" smtClean="0">
                <a:sym typeface="Symbol"/>
              </a:rPr>
              <a:t></a:t>
            </a:r>
            <a:r>
              <a:rPr lang="en-US" sz="2800" dirty="0" smtClean="0"/>
              <a:t>Tie </a:t>
            </a:r>
            <a:r>
              <a:rPr lang="en-US" sz="2800" dirty="0">
                <a:cs typeface="Calibri" pitchFamily="34" charset="0"/>
                <a:sym typeface="Symbol"/>
              </a:rPr>
              <a:t></a:t>
            </a:r>
            <a:r>
              <a:rPr lang="en-US" sz="2800" dirty="0" smtClean="0"/>
              <a:t> </a:t>
            </a:r>
            <a:r>
              <a:rPr lang="en-US" sz="2800" dirty="0">
                <a:sym typeface="Symbol"/>
              </a:rPr>
              <a:t></a:t>
            </a:r>
            <a:r>
              <a:rPr lang="en-US" sz="2800" dirty="0" smtClean="0"/>
              <a:t>Shirt) </a:t>
            </a:r>
            <a:r>
              <a:rPr lang="en-US" sz="2800" dirty="0">
                <a:cs typeface="Calibri" pitchFamily="34" charset="0"/>
                <a:sym typeface="Symbol"/>
              </a:rPr>
              <a:t></a:t>
            </a:r>
            <a:r>
              <a:rPr lang="en-US" sz="2800" dirty="0" smtClean="0"/>
              <a:t> (</a:t>
            </a:r>
            <a:r>
              <a:rPr lang="en-US" sz="2800" dirty="0">
                <a:sym typeface="Symbol"/>
              </a:rPr>
              <a:t></a:t>
            </a:r>
            <a:r>
              <a:rPr lang="en-US" sz="2800" dirty="0" smtClean="0"/>
              <a:t>Tie </a:t>
            </a:r>
            <a:r>
              <a:rPr lang="en-US" sz="2800" dirty="0">
                <a:cs typeface="Calibri" pitchFamily="34" charset="0"/>
                <a:sym typeface="Symbol"/>
              </a:rPr>
              <a:t></a:t>
            </a:r>
            <a:r>
              <a:rPr lang="en-US" sz="2800" dirty="0" smtClean="0"/>
              <a:t> Shirt)</a:t>
            </a:r>
          </a:p>
          <a:p>
            <a:endParaRPr lang="en-US" sz="2800" dirty="0"/>
          </a:p>
          <a:p>
            <a:pPr marL="0" indent="0">
              <a:buNone/>
            </a:pPr>
            <a:r>
              <a:rPr lang="en-US" sz="2800" dirty="0" smtClean="0"/>
              <a:t>F</a:t>
            </a:r>
            <a:r>
              <a:rPr lang="en-US" sz="2800" dirty="0" smtClean="0"/>
              <a:t>TP</a:t>
            </a:r>
            <a:r>
              <a:rPr lang="en-US" sz="2800" dirty="0" smtClean="0"/>
              <a:t>: </a:t>
            </a:r>
            <a:r>
              <a:rPr lang="en-US" sz="2800" dirty="0" smtClean="0"/>
              <a:t>Automatic First-order </a:t>
            </a:r>
            <a:r>
              <a:rPr lang="en-US" sz="2800" dirty="0" smtClean="0"/>
              <a:t>Theorem Proving.</a:t>
            </a:r>
          </a:p>
          <a:p>
            <a:pPr marL="0" indent="0">
              <a:buNone/>
            </a:pPr>
            <a:r>
              <a:rPr lang="en-US" sz="2800" dirty="0"/>
              <a:t>	</a:t>
            </a:r>
            <a:r>
              <a:rPr lang="en-US" sz="2800" dirty="0" smtClean="0">
                <a:sym typeface="Symbol"/>
              </a:rPr>
              <a:t>X,Y,Z [</a:t>
            </a:r>
            <a:r>
              <a:rPr lang="en-US" sz="2800" dirty="0">
                <a:sym typeface="Symbol"/>
              </a:rPr>
              <a:t>X</a:t>
            </a:r>
            <a:r>
              <a:rPr lang="en-US" sz="2800" dirty="0" smtClean="0"/>
              <a:t>*(Y*Z) = (X*Y)*</a:t>
            </a:r>
            <a:r>
              <a:rPr lang="en-US" sz="2800" dirty="0"/>
              <a:t>Z</a:t>
            </a:r>
            <a:r>
              <a:rPr lang="en-US" sz="2800" dirty="0" smtClean="0"/>
              <a:t>] </a:t>
            </a:r>
            <a:br>
              <a:rPr lang="en-US" sz="2800" dirty="0" smtClean="0"/>
            </a:br>
            <a:r>
              <a:rPr lang="en-US" sz="2800" dirty="0" smtClean="0"/>
              <a:t>	</a:t>
            </a:r>
            <a:r>
              <a:rPr lang="en-US" sz="2800" dirty="0" smtClean="0">
                <a:sym typeface="Symbol"/>
              </a:rPr>
              <a:t>X [</a:t>
            </a:r>
            <a:r>
              <a:rPr lang="en-US" sz="2800" dirty="0">
                <a:sym typeface="Symbol"/>
              </a:rPr>
              <a:t>X</a:t>
            </a:r>
            <a:r>
              <a:rPr lang="en-US" sz="2800" dirty="0" smtClean="0">
                <a:sym typeface="Symbol"/>
              </a:rPr>
              <a:t>*</a:t>
            </a:r>
            <a:r>
              <a:rPr lang="en-US" sz="2800" dirty="0" err="1" smtClean="0">
                <a:sym typeface="Symbol"/>
              </a:rPr>
              <a:t>inv</a:t>
            </a:r>
            <a:r>
              <a:rPr lang="en-US" sz="2800" dirty="0" smtClean="0">
                <a:sym typeface="Symbol"/>
              </a:rPr>
              <a:t>(X) = e] </a:t>
            </a:r>
            <a:r>
              <a:rPr lang="en-US" sz="2800" dirty="0">
                <a:sym typeface="Symbol"/>
              </a:rPr>
              <a:t>X [</a:t>
            </a:r>
            <a:r>
              <a:rPr lang="en-US" sz="2800" dirty="0" smtClean="0">
                <a:sym typeface="Symbol"/>
              </a:rPr>
              <a:t>X*e </a:t>
            </a:r>
            <a:r>
              <a:rPr lang="en-US" sz="2800" dirty="0">
                <a:sym typeface="Symbol"/>
              </a:rPr>
              <a:t>= e] </a:t>
            </a:r>
            <a:endParaRPr lang="en-US" sz="2800" dirty="0" smtClean="0"/>
          </a:p>
          <a:p>
            <a:pPr marL="0" indent="0">
              <a:buNone/>
            </a:pPr>
            <a:endParaRPr lang="en-US" sz="2800" dirty="0"/>
          </a:p>
          <a:p>
            <a:pPr marL="0" lvl="0" indent="0">
              <a:buNone/>
            </a:pPr>
            <a:r>
              <a:rPr lang="en-US" sz="2800" dirty="0" smtClean="0"/>
              <a:t>SMT: </a:t>
            </a:r>
            <a:r>
              <a:rPr lang="en-US" sz="2800" dirty="0" err="1" smtClean="0"/>
              <a:t>Satisfiability</a:t>
            </a:r>
            <a:r>
              <a:rPr lang="en-US" sz="2800" dirty="0" smtClean="0"/>
              <a:t> Modulo </a:t>
            </a:r>
            <a:r>
              <a:rPr lang="en-US" sz="2800" dirty="0" smtClean="0">
                <a:solidFill>
                  <a:schemeClr val="tx1">
                    <a:lumMod val="50000"/>
                  </a:schemeClr>
                </a:solidFill>
              </a:rPr>
              <a:t>background</a:t>
            </a:r>
            <a:r>
              <a:rPr lang="en-US" sz="2800" dirty="0" smtClean="0"/>
              <a:t> Theories</a:t>
            </a:r>
            <a:br>
              <a:rPr lang="en-US" sz="2800" dirty="0" smtClean="0"/>
            </a:br>
            <a:r>
              <a:rPr lang="en-US" sz="2800" dirty="0" smtClean="0"/>
              <a:t>	</a:t>
            </a:r>
            <a:r>
              <a:rPr lang="en-US" sz="2800" dirty="0">
                <a:cs typeface="Calibri" pitchFamily="34" charset="0"/>
                <a:sym typeface="Symbol"/>
              </a:rPr>
              <a:t>b + 2 = c  </a:t>
            </a:r>
            <a:r>
              <a:rPr lang="en-US" sz="2800" dirty="0" smtClean="0">
                <a:cs typeface="Calibri" pitchFamily="34" charset="0"/>
                <a:sym typeface="Symbol"/>
              </a:rPr>
              <a:t>A[3</a:t>
            </a:r>
            <a:r>
              <a:rPr lang="en-US" sz="2800" dirty="0">
                <a:cs typeface="Calibri" pitchFamily="34" charset="0"/>
                <a:sym typeface="Symbol"/>
              </a:rPr>
              <a:t>]</a:t>
            </a:r>
            <a:r>
              <a:rPr lang="en-US" sz="2800" dirty="0" smtClean="0">
                <a:cs typeface="Calibri" pitchFamily="34" charset="0"/>
                <a:sym typeface="Symbol"/>
              </a:rPr>
              <a:t> </a:t>
            </a:r>
            <a:r>
              <a:rPr lang="en-US" sz="2800" dirty="0">
                <a:cs typeface="Calibri" pitchFamily="34" charset="0"/>
                <a:sym typeface="Symbol"/>
              </a:rPr>
              <a:t>≠ </a:t>
            </a:r>
            <a:r>
              <a:rPr lang="en-US" sz="2800" dirty="0" smtClean="0">
                <a:cs typeface="Calibri" pitchFamily="34" charset="0"/>
                <a:sym typeface="Symbol"/>
              </a:rPr>
              <a:t>A[c-b+1]</a:t>
            </a:r>
            <a:endParaRPr lang="en-US" sz="2800" dirty="0" smtClean="0"/>
          </a:p>
          <a:p>
            <a:pPr marL="0" indent="0">
              <a:buNone/>
            </a:pPr>
            <a:r>
              <a:rPr lang="en-US" dirty="0"/>
              <a:t>	</a:t>
            </a:r>
          </a:p>
        </p:txBody>
      </p:sp>
      <p:sp>
        <p:nvSpPr>
          <p:cNvPr id="4" name="Rectangular Callout 3"/>
          <p:cNvSpPr/>
          <p:nvPr/>
        </p:nvSpPr>
        <p:spPr bwMode="auto">
          <a:xfrm>
            <a:off x="5114925" y="5276919"/>
            <a:ext cx="3355306" cy="1209606"/>
          </a:xfrm>
          <a:prstGeom prst="wedgeRectCallout">
            <a:avLst>
              <a:gd name="adj1" fmla="val -23318"/>
              <a:gd name="adj2" fmla="val -83004"/>
            </a:avLst>
          </a:prstGeom>
          <a:solidFill>
            <a:schemeClr val="accent1">
              <a:lumMod val="75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SMT solvers have specialized algorithms for theories </a:t>
            </a:r>
            <a:endParaRPr kumimoji="0" lang="en-US" sz="2400" b="0" i="1" u="none" strike="noStrike" cap="none" normalizeH="0" baseline="0" dirty="0" smtClean="0">
              <a:solidFill>
                <a:schemeClr val="bg1"/>
              </a:solidFill>
              <a:latin typeface="Segoe"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8441564" y="6488668"/>
                <a:ext cx="702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8441564" y="6488668"/>
                <a:ext cx="702436" cy="36933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9635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55576" y="1844824"/>
                <a:ext cx="7704856" cy="4476867"/>
              </a:xfrm>
            </p:spPr>
            <p:txBody>
              <a:bodyPr/>
              <a:lstStyle/>
              <a:p>
                <a:pPr marL="0" indent="0">
                  <a:buNone/>
                </a:pPr>
                <a:r>
                  <a:rPr lang="en-US" sz="2400" b="1" dirty="0" smtClean="0">
                    <a:sym typeface="Symbol"/>
                  </a:rPr>
                  <a:t>Instead of computing </a:t>
                </a:r>
                <a14:m>
                  <m:oMath xmlns:m="http://schemas.openxmlformats.org/officeDocument/2006/math">
                    <m:r>
                      <m:rPr>
                        <m:sty m:val="p"/>
                      </m:rPr>
                      <a:rPr lang="en-US" sz="2400" b="1" i="1">
                        <a:latin typeface="Cambria Math"/>
                      </a:rPr>
                      <m:t>μ</m:t>
                    </m:r>
                    <m:r>
                      <m:rPr>
                        <m:nor/>
                      </m:rPr>
                      <a:rPr lang="en-US" sz="1800" b="1" dirty="0">
                        <a:solidFill>
                          <a:srgbClr val="000000"/>
                        </a:solidFill>
                        <a:latin typeface="Edwardian Script ITC" pitchFamily="66" charset="0"/>
                      </a:rPr>
                      <m:t>F</m:t>
                    </m:r>
                    <m:r>
                      <a:rPr lang="en-US" sz="1800" b="1" i="1" dirty="0">
                        <a:solidFill>
                          <a:srgbClr val="000000"/>
                        </a:solidFill>
                        <a:latin typeface="Cambria Math"/>
                      </a:rPr>
                      <m:t>  </m:t>
                    </m:r>
                    <m:d>
                      <m:dPr>
                        <m:ctrlPr>
                          <a:rPr lang="en-US" sz="2400" b="1" i="1">
                            <a:latin typeface="Cambria Math" panose="02040503050406030204" pitchFamily="18" charset="0"/>
                          </a:rPr>
                        </m:ctrlPr>
                      </m:dPr>
                      <m:e>
                        <m:r>
                          <m:rPr>
                            <m:nor/>
                          </m:rPr>
                          <a:rPr lang="en-US" sz="2400" b="1" dirty="0">
                            <a:solidFill>
                              <a:srgbClr val="FF0000"/>
                            </a:solidFill>
                            <a:sym typeface="Symbol"/>
                          </a:rPr>
                          <m:t>mc</m:t>
                        </m:r>
                      </m:e>
                    </m:d>
                    <m:d>
                      <m:dPr>
                        <m:ctrlPr>
                          <a:rPr lang="en-US" sz="2400" b="1" i="1" dirty="0">
                            <a:latin typeface="Cambria Math" panose="02040503050406030204" pitchFamily="18" charset="0"/>
                            <a:sym typeface="Symbol"/>
                          </a:rPr>
                        </m:ctrlPr>
                      </m:dPr>
                      <m:e>
                        <m:r>
                          <a:rPr lang="en-US" sz="2400" i="1">
                            <a:latin typeface="Cambria Math"/>
                          </a:rPr>
                          <m:t>𝑋</m:t>
                        </m:r>
                        <m:r>
                          <m:rPr>
                            <m:nor/>
                          </m:rPr>
                          <a:rPr lang="en-US" sz="2400" i="1" dirty="0"/>
                          <m:t>,</m:t>
                        </m:r>
                        <m:r>
                          <a:rPr lang="en-US" sz="2400" i="1">
                            <a:latin typeface="Cambria Math"/>
                          </a:rPr>
                          <m:t>𝑅</m:t>
                        </m:r>
                      </m:e>
                    </m:d>
                    <m:r>
                      <a:rPr lang="en-US" sz="2400" b="1" i="1" smtClean="0">
                        <a:latin typeface="Cambria Math"/>
                      </a:rPr>
                      <m:t>, </m:t>
                    </m:r>
                  </m:oMath>
                </a14:m>
                <a:endParaRPr lang="en-US" sz="2400" b="1" i="1" dirty="0" smtClean="0">
                  <a:latin typeface="Cambria Math"/>
                </a:endParaRPr>
              </a:p>
              <a:p>
                <a:pPr marL="0" indent="0">
                  <a:buNone/>
                </a:pPr>
                <a:r>
                  <a:rPr lang="en-US" sz="2400" b="1" dirty="0">
                    <a:sym typeface="Symbol"/>
                  </a:rPr>
                  <a:t>t</a:t>
                </a:r>
                <a:r>
                  <a:rPr lang="en-US" sz="2400" b="1" dirty="0" smtClean="0">
                    <a:sym typeface="Symbol"/>
                  </a:rPr>
                  <a:t>hen checking </a:t>
                </a:r>
                <a14:m>
                  <m:oMath xmlns:m="http://schemas.openxmlformats.org/officeDocument/2006/math">
                    <m:r>
                      <m:rPr>
                        <m:sty m:val="p"/>
                      </m:rPr>
                      <a:rPr lang="en-US" sz="2400" b="1" i="1">
                        <a:latin typeface="Cambria Math"/>
                      </a:rPr>
                      <m:t>μ</m:t>
                    </m:r>
                    <m:r>
                      <m:rPr>
                        <m:nor/>
                      </m:rPr>
                      <a:rPr lang="en-US" sz="1800" b="1" dirty="0">
                        <a:solidFill>
                          <a:srgbClr val="000000"/>
                        </a:solidFill>
                        <a:latin typeface="Edwardian Script ITC" pitchFamily="66" charset="0"/>
                      </a:rPr>
                      <m:t>F</m:t>
                    </m:r>
                    <m:r>
                      <a:rPr lang="en-US" sz="1800" b="1" i="1" dirty="0">
                        <a:solidFill>
                          <a:srgbClr val="000000"/>
                        </a:solidFill>
                        <a:latin typeface="Cambria Math"/>
                      </a:rPr>
                      <m:t>  </m:t>
                    </m:r>
                    <m:d>
                      <m:dPr>
                        <m:ctrlPr>
                          <a:rPr lang="en-US" sz="2400" b="1" i="1">
                            <a:latin typeface="Cambria Math" panose="02040503050406030204" pitchFamily="18" charset="0"/>
                          </a:rPr>
                        </m:ctrlPr>
                      </m:dPr>
                      <m:e>
                        <m:r>
                          <m:rPr>
                            <m:nor/>
                          </m:rPr>
                          <a:rPr lang="en-US" sz="2400" b="1" dirty="0">
                            <a:solidFill>
                              <a:srgbClr val="FF0000"/>
                            </a:solidFill>
                            <a:sym typeface="Symbol"/>
                          </a:rPr>
                          <m:t>mc</m:t>
                        </m:r>
                      </m:e>
                    </m:d>
                    <m:d>
                      <m:dPr>
                        <m:ctrlPr>
                          <a:rPr lang="en-US" sz="2400" b="1" i="1" dirty="0">
                            <a:latin typeface="Cambria Math" panose="02040503050406030204" pitchFamily="18" charset="0"/>
                            <a:sym typeface="Symbol"/>
                          </a:rPr>
                        </m:ctrlPr>
                      </m:dPr>
                      <m:e>
                        <m:r>
                          <a:rPr lang="en-US" sz="2400" i="1">
                            <a:latin typeface="Cambria Math"/>
                          </a:rPr>
                          <m:t>𝑋</m:t>
                        </m:r>
                        <m:r>
                          <m:rPr>
                            <m:nor/>
                          </m:rPr>
                          <a:rPr lang="en-US" sz="2400" i="1" dirty="0"/>
                          <m:t>,</m:t>
                        </m:r>
                        <m:r>
                          <a:rPr lang="en-US" sz="2400" i="1">
                            <a:latin typeface="Cambria Math"/>
                          </a:rPr>
                          <m:t>𝑅</m:t>
                        </m:r>
                      </m:e>
                    </m:d>
                    <m:r>
                      <a:rPr lang="en-US" sz="2400" i="1">
                        <a:latin typeface="Cambria Math"/>
                      </a:rPr>
                      <m:t>→</m:t>
                    </m:r>
                    <m:r>
                      <a:rPr lang="en-US" sz="2400" i="1">
                        <a:latin typeface="Cambria Math"/>
                      </a:rPr>
                      <m:t>𝑅</m:t>
                    </m:r>
                    <m:r>
                      <a:rPr lang="en-US" sz="2400" i="1">
                        <a:latin typeface="Cambria Math"/>
                      </a:rPr>
                      <m:t>≥91</m:t>
                    </m:r>
                  </m:oMath>
                </a14:m>
                <a:r>
                  <a:rPr lang="en-US" sz="1800" b="1" dirty="0">
                    <a:sym typeface="Symbol"/>
                  </a:rPr>
                  <a:t>   </a:t>
                </a:r>
                <a:endParaRPr lang="en-US" sz="2000" b="1" dirty="0">
                  <a:sym typeface="Symbol"/>
                </a:endParaRPr>
              </a:p>
              <a:p>
                <a:pPr marL="0" indent="0">
                  <a:buNone/>
                </a:pPr>
                <a:endParaRPr lang="en-US" sz="2400" b="1" dirty="0">
                  <a:sym typeface="Symbol"/>
                </a:endParaRPr>
              </a:p>
              <a:p>
                <a:pPr marL="0" indent="0">
                  <a:buNone/>
                </a:pPr>
                <a:endParaRPr lang="en-US" sz="2400" b="1" dirty="0" smtClean="0">
                  <a:sym typeface="Symbol"/>
                </a:endParaRPr>
              </a:p>
              <a:p>
                <a:pPr marL="0" indent="0">
                  <a:buNone/>
                </a:pPr>
                <a:r>
                  <a:rPr lang="en-US" sz="2400" b="1" dirty="0" smtClean="0">
                    <a:sym typeface="Symbol"/>
                  </a:rPr>
                  <a:t>Suffices </a:t>
                </a:r>
                <a:r>
                  <a:rPr lang="en-US" sz="2400" b="1" dirty="0">
                    <a:sym typeface="Symbol"/>
                  </a:rPr>
                  <a:t>to find post-fixed point </a:t>
                </a:r>
                <a14:m>
                  <m:oMath xmlns:m="http://schemas.openxmlformats.org/officeDocument/2006/math">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r>
                      <a:rPr lang="en-US" sz="2400" b="1" dirty="0">
                        <a:solidFill>
                          <a:srgbClr val="FF0000"/>
                        </a:solidFill>
                        <a:latin typeface="Cambria Math"/>
                        <a:sym typeface="Symbol"/>
                      </a:rPr>
                      <m:t> </m:t>
                    </m:r>
                  </m:oMath>
                </a14:m>
                <a:r>
                  <a:rPr lang="en-US" sz="2400" b="1" dirty="0">
                    <a:sym typeface="Symbol"/>
                  </a:rPr>
                  <a:t>satisfying:</a:t>
                </a:r>
              </a:p>
              <a:p>
                <a:pPr marL="0" indent="0">
                  <a:buNone/>
                </a:pPr>
                <a:r>
                  <a:rPr lang="en-US" sz="2400" b="1" dirty="0">
                    <a:sym typeface="Symbol"/>
                  </a:rPr>
                  <a:t>	</a:t>
                </a:r>
                <a:endParaRPr lang="en-US" sz="2400" b="1" dirty="0" smtClean="0">
                  <a:sym typeface="Symbol"/>
                </a:endParaRPr>
              </a:p>
              <a:p>
                <a:pPr marL="0" indent="0">
                  <a:buNone/>
                </a:pPr>
                <a:endParaRPr lang="en-US" sz="2400" b="1" dirty="0">
                  <a:sym typeface="Symbol"/>
                </a:endParaRPr>
              </a:p>
              <a:p>
                <a:pPr marL="0" indent="0">
                  <a:buNone/>
                </a:pPr>
                <a:r>
                  <a:rPr lang="en-US" sz="2400" b="1" dirty="0">
                    <a:sym typeface="Symbol"/>
                  </a:rPr>
                  <a:t>	</a:t>
                </a: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m:t>
                    </m:r>
                    <m:r>
                      <m:rPr>
                        <m:nor/>
                      </m:rPr>
                      <a:rPr lang="en-US" sz="2400" b="1" i="0" smtClean="0">
                        <a:latin typeface="Cambria Math"/>
                      </a:rPr>
                      <m:t>   </m:t>
                    </m:r>
                    <m:r>
                      <m:rPr>
                        <m:nor/>
                      </m:rPr>
                      <a:rPr lang="en-US" sz="1800" b="1" dirty="0">
                        <a:solidFill>
                          <a:srgbClr val="000000"/>
                        </a:solidFill>
                        <a:latin typeface="Edwardian Script ITC" pitchFamily="66" charset="0"/>
                      </a:rPr>
                      <m:t>F</m:t>
                    </m:r>
                    <m:r>
                      <a:rPr lang="en-US" sz="1800" i="1" dirty="0">
                        <a:solidFill>
                          <a:srgbClr val="000000"/>
                        </a:solidFill>
                        <a:latin typeface="Cambria Math"/>
                      </a:rPr>
                      <m:t>  </m:t>
                    </m:r>
                    <m:d>
                      <m:dPr>
                        <m:ctrlPr>
                          <a:rPr lang="en-US" sz="2400" b="1" i="1">
                            <a:latin typeface="Cambria Math" panose="02040503050406030204" pitchFamily="18" charset="0"/>
                          </a:rPr>
                        </m:ctrlPr>
                      </m:dPr>
                      <m:e>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e>
                    </m:d>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r>
                      <a:rPr lang="en-US" sz="2400" i="1">
                        <a:latin typeface="Cambria Math"/>
                      </a:rPr>
                      <m:t>→</m:t>
                    </m:r>
                    <m:sSub>
                      <m:sSubPr>
                        <m:ctrlPr>
                          <a:rPr lang="en-US" sz="2400" b="1" i="1" dirty="0">
                            <a:solidFill>
                              <a:srgbClr val="FF0000"/>
                            </a:solidFill>
                            <a:latin typeface="Cambria Math" panose="02040503050406030204" pitchFamily="18" charset="0"/>
                            <a:sym typeface="Symbol"/>
                          </a:rPr>
                        </m:ctrlPr>
                      </m:sSubPr>
                      <m:e>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oMath>
                </a14:m>
                <a:endParaRPr lang="en-US" sz="2400" b="1" dirty="0" smtClean="0">
                  <a:sym typeface="Symbol"/>
                </a:endParaRPr>
              </a:p>
              <a:p>
                <a:pPr marL="0" indent="0">
                  <a:buNone/>
                </a:pPr>
                <a:r>
                  <a:rPr lang="en-US" sz="2400" b="1" dirty="0" smtClean="0">
                    <a:sym typeface="Symbol"/>
                  </a:rPr>
                  <a:t/>
                </a:r>
                <a:br>
                  <a:rPr lang="en-US" sz="2400" b="1" dirty="0" smtClean="0">
                    <a:sym typeface="Symbol"/>
                  </a:rPr>
                </a:br>
                <a:r>
                  <a:rPr lang="en-US" sz="2400" b="1" dirty="0" smtClean="0">
                    <a:sym typeface="Symbol"/>
                  </a:rPr>
                  <a:t> 	</a:t>
                </a:r>
                <a14:m>
                  <m:oMath xmlns:m="http://schemas.openxmlformats.org/officeDocument/2006/math">
                    <m:sSub>
                      <m:sSubPr>
                        <m:ctrlPr>
                          <a:rPr lang="en-US" sz="2400" b="1" i="1" dirty="0">
                            <a:solidFill>
                              <a:srgbClr val="FF0000"/>
                            </a:solidFill>
                            <a:latin typeface="Cambria Math" panose="02040503050406030204" pitchFamily="18" charset="0"/>
                            <a:sym typeface="Symbol"/>
                          </a:rPr>
                        </m:ctrlPr>
                      </m:sSubPr>
                      <m:e>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r>
                          <m:rPr>
                            <m:nor/>
                          </m:rPr>
                          <a:rPr lang="en-US" sz="2400" b="1" dirty="0">
                            <a:solidFill>
                              <a:srgbClr val="FF0000"/>
                            </a:solidFill>
                            <a:sym typeface="Symbol"/>
                          </a:rPr>
                          <m:t>mc</m:t>
                        </m:r>
                      </m:e>
                      <m:sub>
                        <m:r>
                          <a:rPr lang="en-US" sz="2400" b="1" i="1" dirty="0">
                            <a:solidFill>
                              <a:srgbClr val="FF0000"/>
                            </a:solidFill>
                            <a:latin typeface="Cambria Math"/>
                            <a:sym typeface="Symbol"/>
                          </a:rPr>
                          <m:t>𝒑𝒐𝒔𝒕</m:t>
                        </m:r>
                      </m:sub>
                    </m:sSub>
                    <m:d>
                      <m:dPr>
                        <m:ctrlPr>
                          <a:rPr lang="en-US" sz="2400" b="1" i="1" dirty="0">
                            <a:latin typeface="Cambria Math" panose="02040503050406030204" pitchFamily="18" charset="0"/>
                            <a:sym typeface="Symbol"/>
                          </a:rPr>
                        </m:ctrlPr>
                      </m:dPr>
                      <m:e>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e>
                    </m:d>
                    <m:r>
                      <a:rPr lang="en-US" sz="2400" i="1" dirty="0">
                        <a:latin typeface="Cambria Math"/>
                        <a:sym typeface="Symbol"/>
                      </a:rPr>
                      <m:t>→</m:t>
                    </m:r>
                    <m:r>
                      <a:rPr lang="en-US" sz="2400" b="1" i="1">
                        <a:latin typeface="Cambria Math"/>
                      </a:rPr>
                      <m:t>𝑹</m:t>
                    </m:r>
                    <m:r>
                      <a:rPr lang="en-US" sz="2400" i="1">
                        <a:latin typeface="Cambria Math"/>
                      </a:rPr>
                      <m:t>≥91</m:t>
                    </m:r>
                  </m:oMath>
                </a14:m>
                <a:endParaRPr lang="en-US" sz="2400" b="1" dirty="0" smtClean="0">
                  <a:solidFill>
                    <a:srgbClr val="FF0000"/>
                  </a:solidFill>
                  <a:sym typeface="Symbol"/>
                </a:endParaRPr>
              </a:p>
              <a:p>
                <a:pPr marL="0" indent="0">
                  <a:buNone/>
                </a:pPr>
                <a:r>
                  <a:rPr lang="en-US" sz="2400" b="1" dirty="0">
                    <a:solidFill>
                      <a:srgbClr val="FF0000"/>
                    </a:solidFill>
                    <a:sym typeface="Symbol"/>
                  </a:rPr>
                  <a:t>	</a:t>
                </a:r>
                <a:endParaRPr lang="en-US" sz="1800" b="1"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55576" y="1844824"/>
                <a:ext cx="7704856" cy="4476867"/>
              </a:xfrm>
              <a:blipFill rotWithShape="0">
                <a:blip r:embed="rId2"/>
                <a:stretch>
                  <a:fillRect l="-1266" t="-1090" b="-1771"/>
                </a:stretch>
              </a:blipFill>
            </p:spPr>
            <p:txBody>
              <a:bodyPr/>
              <a:lstStyle/>
              <a:p>
                <a:r>
                  <a:rPr lang="en-US">
                    <a:noFill/>
                  </a:rPr>
                  <a:t> </a:t>
                </a:r>
              </a:p>
            </p:txBody>
          </p:sp>
        </mc:Fallback>
      </mc:AlternateContent>
      <p:sp>
        <p:nvSpPr>
          <p:cNvPr id="5" name="Title 1"/>
          <p:cNvSpPr>
            <a:spLocks noGrp="1"/>
          </p:cNvSpPr>
          <p:nvPr>
            <p:ph type="title"/>
          </p:nvPr>
        </p:nvSpPr>
        <p:spPr>
          <a:xfrm>
            <a:off x="417004" y="437452"/>
            <a:ext cx="8382000" cy="664797"/>
          </a:xfrm>
        </p:spPr>
        <p:txBody>
          <a:bodyPr/>
          <a:lstStyle/>
          <a:p>
            <a:r>
              <a:rPr lang="en-US" sz="4800" dirty="0" smtClean="0"/>
              <a:t>Motivation: Recursive Procedures</a:t>
            </a:r>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701539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050" y="2744924"/>
            <a:ext cx="7348362" cy="2609945"/>
          </a:xfrm>
        </p:spPr>
        <p:txBody>
          <a:bodyPr/>
          <a:lstStyle/>
          <a:p>
            <a:pPr marL="0" indent="0">
              <a:buNone/>
            </a:pPr>
            <a:r>
              <a:rPr lang="en-US" sz="3200" b="1" i="1" dirty="0" smtClean="0"/>
              <a:t>	Program Verification (Safety) </a:t>
            </a:r>
            <a:endParaRPr lang="en-US" sz="3200" b="1" i="1" dirty="0"/>
          </a:p>
          <a:p>
            <a:pPr marL="0" indent="0">
              <a:buNone/>
            </a:pPr>
            <a:endParaRPr lang="en-US" sz="3200" b="1" i="1" dirty="0" smtClean="0"/>
          </a:p>
          <a:p>
            <a:pPr marL="0" indent="0">
              <a:buNone/>
            </a:pPr>
            <a:r>
              <a:rPr lang="en-US" sz="3200" b="1" i="1" dirty="0" smtClean="0"/>
              <a:t>as </a:t>
            </a:r>
            <a:r>
              <a:rPr lang="en-US" sz="3200" b="1" i="1" dirty="0"/>
              <a:t>	</a:t>
            </a:r>
            <a:r>
              <a:rPr lang="en-US" sz="3200" b="1" i="1" dirty="0" smtClean="0"/>
              <a:t>Solving fixed-points</a:t>
            </a:r>
          </a:p>
          <a:p>
            <a:pPr marL="0" indent="0">
              <a:buNone/>
            </a:pPr>
            <a:endParaRPr lang="en-US" sz="3200" b="1" i="1" dirty="0"/>
          </a:p>
          <a:p>
            <a:pPr marL="0" indent="0">
              <a:buNone/>
            </a:pPr>
            <a:r>
              <a:rPr lang="en-US" sz="3200" b="1" i="1" dirty="0"/>
              <a:t>a</a:t>
            </a:r>
            <a:r>
              <a:rPr lang="en-US" sz="3200" b="1" i="1" dirty="0" smtClean="0"/>
              <a:t>s</a:t>
            </a:r>
            <a:r>
              <a:rPr lang="en-US" sz="3200" b="1" i="1" dirty="0"/>
              <a:t>	</a:t>
            </a:r>
            <a:r>
              <a:rPr lang="en-US" sz="3200" b="1" i="1" dirty="0" err="1" smtClean="0"/>
              <a:t>Satisfiability</a:t>
            </a:r>
            <a:r>
              <a:rPr lang="en-US" sz="3200" b="1" i="1" dirty="0" smtClean="0"/>
              <a:t> of Horn clauses</a:t>
            </a:r>
          </a:p>
        </p:txBody>
      </p:sp>
      <p:sp>
        <p:nvSpPr>
          <p:cNvPr id="5" name="Title 1"/>
          <p:cNvSpPr>
            <a:spLocks noGrp="1"/>
          </p:cNvSpPr>
          <p:nvPr>
            <p:ph type="title"/>
          </p:nvPr>
        </p:nvSpPr>
        <p:spPr>
          <a:xfrm>
            <a:off x="381000" y="230188"/>
            <a:ext cx="8382000" cy="664797"/>
          </a:xfrm>
        </p:spPr>
        <p:txBody>
          <a:bodyPr/>
          <a:lstStyle/>
          <a:p>
            <a:r>
              <a:rPr lang="en-US" sz="4800" dirty="0" smtClean="0"/>
              <a:t>Program Verification as SMT</a:t>
            </a:r>
            <a:endParaRPr lang="en-US" sz="4800" dirty="0"/>
          </a:p>
        </p:txBody>
      </p:sp>
      <p:sp>
        <p:nvSpPr>
          <p:cNvPr id="2" name="TextBox 1"/>
          <p:cNvSpPr txBox="1"/>
          <p:nvPr/>
        </p:nvSpPr>
        <p:spPr>
          <a:xfrm>
            <a:off x="1" y="896625"/>
            <a:ext cx="9144000" cy="646331"/>
          </a:xfrm>
          <a:prstGeom prst="rect">
            <a:avLst/>
          </a:prstGeom>
          <a:noFill/>
        </p:spPr>
        <p:txBody>
          <a:bodyPr wrap="square" rtlCol="0">
            <a:spAutoFit/>
          </a:bodyPr>
          <a:lstStyle/>
          <a:p>
            <a:pPr algn="r"/>
            <a:r>
              <a:rPr lang="en-US" dirty="0" smtClean="0">
                <a:solidFill>
                  <a:srgbClr val="0B891A"/>
                </a:solidFill>
              </a:rPr>
              <a:t>[</a:t>
            </a:r>
            <a:r>
              <a:rPr lang="en-US" dirty="0" err="1" smtClean="0">
                <a:solidFill>
                  <a:srgbClr val="0B891A"/>
                </a:solidFill>
              </a:rPr>
              <a:t>Bjørner</a:t>
            </a:r>
            <a:r>
              <a:rPr lang="en-US" dirty="0" smtClean="0">
                <a:solidFill>
                  <a:srgbClr val="0B891A"/>
                </a:solidFill>
              </a:rPr>
              <a:t>, McMillan, </a:t>
            </a:r>
            <a:r>
              <a:rPr lang="en-US" dirty="0" err="1" smtClean="0">
                <a:solidFill>
                  <a:srgbClr val="0B891A"/>
                </a:solidFill>
              </a:rPr>
              <a:t>Rybalchenko</a:t>
            </a:r>
            <a:r>
              <a:rPr lang="en-US" dirty="0" smtClean="0">
                <a:solidFill>
                  <a:srgbClr val="0B891A"/>
                </a:solidFill>
              </a:rPr>
              <a:t>, SMT workshop 2012]</a:t>
            </a:r>
          </a:p>
          <a:p>
            <a:pPr algn="r"/>
            <a:r>
              <a:rPr lang="en-US" dirty="0">
                <a:solidFill>
                  <a:srgbClr val="1F6E12"/>
                </a:solidFill>
              </a:rPr>
              <a:t>Hilbert Sausage Factory: [</a:t>
            </a:r>
            <a:r>
              <a:rPr lang="en-US" dirty="0" err="1">
                <a:solidFill>
                  <a:srgbClr val="1F6E12"/>
                </a:solidFill>
              </a:rPr>
              <a:t>Grebenshchikov</a:t>
            </a:r>
            <a:r>
              <a:rPr lang="en-US" dirty="0">
                <a:solidFill>
                  <a:srgbClr val="1F6E12"/>
                </a:solidFill>
              </a:rPr>
              <a:t>, Lopes, </a:t>
            </a:r>
            <a:r>
              <a:rPr lang="en-US" dirty="0" err="1">
                <a:solidFill>
                  <a:srgbClr val="1F6E12"/>
                </a:solidFill>
              </a:rPr>
              <a:t>Popeea</a:t>
            </a:r>
            <a:r>
              <a:rPr lang="en-US" dirty="0">
                <a:solidFill>
                  <a:srgbClr val="1F6E12"/>
                </a:solidFill>
              </a:rPr>
              <a:t>, </a:t>
            </a:r>
            <a:r>
              <a:rPr lang="en-US" dirty="0" err="1" smtClean="0">
                <a:solidFill>
                  <a:srgbClr val="1F6E12"/>
                </a:solidFill>
              </a:rPr>
              <a:t>Rybalchenko</a:t>
            </a:r>
            <a:r>
              <a:rPr lang="en-US" dirty="0">
                <a:solidFill>
                  <a:srgbClr val="1F6E12"/>
                </a:solidFill>
              </a:rPr>
              <a:t>,</a:t>
            </a:r>
            <a:r>
              <a:rPr lang="en-US" dirty="0" smtClean="0">
                <a:solidFill>
                  <a:srgbClr val="1F6E12"/>
                </a:solidFill>
              </a:rPr>
              <a:t> </a:t>
            </a:r>
            <a:r>
              <a:rPr lang="en-US" dirty="0">
                <a:solidFill>
                  <a:srgbClr val="1F6E12"/>
                </a:solidFill>
              </a:rPr>
              <a:t>PLDI 2012</a:t>
            </a:r>
            <a:r>
              <a:rPr lang="en-US" dirty="0" smtClean="0">
                <a:solidFill>
                  <a:srgbClr val="1F6E12"/>
                </a:solidFill>
              </a:rPr>
              <a:t>]</a:t>
            </a:r>
            <a:endParaRPr lang="en-US" dirty="0">
              <a:solidFill>
                <a:srgbClr val="1F6E12"/>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57140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problems </a:t>
            </a:r>
            <a:br>
              <a:rPr lang="en-US" dirty="0" smtClean="0"/>
            </a:br>
            <a:r>
              <a:rPr lang="en-US" dirty="0" smtClean="0"/>
              <a:t>expressible in SMT-LIB2</a:t>
            </a:r>
            <a:endParaRPr lang="en-US" dirty="0"/>
          </a:p>
        </p:txBody>
      </p:sp>
      <p:pic>
        <p:nvPicPr>
          <p:cNvPr id="4" name="Picture 3"/>
          <p:cNvPicPr>
            <a:picLocks noChangeAspect="1"/>
          </p:cNvPicPr>
          <p:nvPr/>
        </p:nvPicPr>
        <p:blipFill rotWithShape="1">
          <a:blip r:embed="rId2"/>
          <a:srcRect l="10208" t="33910" r="28125" b="10834"/>
          <a:stretch/>
        </p:blipFill>
        <p:spPr>
          <a:xfrm>
            <a:off x="107813" y="1712688"/>
            <a:ext cx="8928373" cy="5000170"/>
          </a:xfrm>
          <a:prstGeom prst="rect">
            <a:avLst/>
          </a:prstGeom>
        </p:spPr>
      </p:pic>
    </p:spTree>
    <p:extLst>
      <p:ext uri="{BB962C8B-B14F-4D97-AF65-F5344CB8AC3E}">
        <p14:creationId xmlns:p14="http://schemas.microsoft.com/office/powerpoint/2010/main" val="360224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Solvers for recursive Horn Clauses</a:t>
            </a:r>
            <a:endParaRPr lang="en-US" dirty="0"/>
          </a:p>
        </p:txBody>
      </p:sp>
      <p:sp>
        <p:nvSpPr>
          <p:cNvPr id="3" name="Content Placeholder 2"/>
          <p:cNvSpPr>
            <a:spLocks noGrp="1"/>
          </p:cNvSpPr>
          <p:nvPr>
            <p:ph idx="1"/>
          </p:nvPr>
        </p:nvSpPr>
        <p:spPr>
          <a:xfrm>
            <a:off x="457200" y="1600200"/>
            <a:ext cx="8229600" cy="3639457"/>
          </a:xfrm>
        </p:spPr>
        <p:txBody>
          <a:bodyPr/>
          <a:lstStyle/>
          <a:p>
            <a:r>
              <a:rPr lang="en-US" dirty="0" smtClean="0"/>
              <a:t>Several newer tools:</a:t>
            </a:r>
          </a:p>
          <a:p>
            <a:pPr lvl="1"/>
            <a:r>
              <a:rPr lang="en-US" dirty="0" smtClean="0"/>
              <a:t>PDR in Z3 [</a:t>
            </a:r>
            <a:r>
              <a:rPr lang="en-US" dirty="0" err="1" smtClean="0"/>
              <a:t>Hoder</a:t>
            </a:r>
            <a:r>
              <a:rPr lang="en-US" dirty="0" smtClean="0"/>
              <a:t>, B] (more about this later)</a:t>
            </a:r>
          </a:p>
          <a:p>
            <a:pPr lvl="1"/>
            <a:r>
              <a:rPr lang="en-US" dirty="0" smtClean="0"/>
              <a:t>Duality [McMillan]</a:t>
            </a:r>
          </a:p>
          <a:p>
            <a:pPr lvl="1"/>
            <a:r>
              <a:rPr lang="en-US" dirty="0" smtClean="0"/>
              <a:t>HSF [</a:t>
            </a:r>
            <a:r>
              <a:rPr lang="en-US" dirty="0" err="1" smtClean="0"/>
              <a:t>Rybalchenko</a:t>
            </a:r>
            <a:r>
              <a:rPr lang="en-US" dirty="0" smtClean="0"/>
              <a:t> et.al.]</a:t>
            </a:r>
          </a:p>
          <a:p>
            <a:pPr lvl="1"/>
            <a:r>
              <a:rPr lang="en-US" dirty="0" err="1" smtClean="0"/>
              <a:t>Eldarica</a:t>
            </a:r>
            <a:r>
              <a:rPr lang="en-US" dirty="0" smtClean="0"/>
              <a:t> [</a:t>
            </a:r>
            <a:r>
              <a:rPr lang="en-US" dirty="0" err="1" smtClean="0"/>
              <a:t>Rümmer</a:t>
            </a:r>
            <a:r>
              <a:rPr lang="en-US" dirty="0" smtClean="0"/>
              <a:t>, </a:t>
            </a:r>
            <a:r>
              <a:rPr lang="en-US" dirty="0" err="1" smtClean="0"/>
              <a:t>Hojjati</a:t>
            </a:r>
            <a:r>
              <a:rPr lang="en-US" dirty="0" smtClean="0"/>
              <a:t>, Kuncak]</a:t>
            </a:r>
          </a:p>
          <a:p>
            <a:pPr lvl="1"/>
            <a:r>
              <a:rPr lang="en-US" dirty="0"/>
              <a:t>SPACER </a:t>
            </a:r>
            <a:r>
              <a:rPr lang="en-US" dirty="0" smtClean="0"/>
              <a:t>[Komuravelli, Gurﬁnkel, </a:t>
            </a:r>
            <a:r>
              <a:rPr lang="en-US" dirty="0" err="1"/>
              <a:t>Chaki</a:t>
            </a:r>
            <a:r>
              <a:rPr lang="en-US" dirty="0"/>
              <a:t>, </a:t>
            </a:r>
            <a:r>
              <a:rPr lang="en-US" dirty="0" smtClean="0"/>
              <a:t>Clarke]</a:t>
            </a:r>
          </a:p>
          <a:p>
            <a:pPr lvl="1"/>
            <a:endParaRPr lang="en-US" dirty="0"/>
          </a:p>
          <a:p>
            <a:r>
              <a:rPr lang="en-US" dirty="0" smtClean="0"/>
              <a:t>Many cousins</a:t>
            </a:r>
            <a:r>
              <a:rPr lang="en-US" dirty="0"/>
              <a:t> </a:t>
            </a:r>
            <a:r>
              <a:rPr lang="en-US" dirty="0" smtClean="0"/>
              <a:t>(indirectly solve Horn clauses)</a:t>
            </a:r>
          </a:p>
          <a:p>
            <a:pPr lvl="1"/>
            <a:r>
              <a:rPr lang="en-US" dirty="0" smtClean="0"/>
              <a:t>FLATA, Corral, Yogi, UFO, Kind, Leon, Safari, MCMT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591813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96" t="2524" r="20492" b="5094"/>
          <a:stretch/>
        </p:blipFill>
        <p:spPr>
          <a:xfrm>
            <a:off x="0" y="-54786"/>
            <a:ext cx="9129486" cy="6898272"/>
          </a:xfrm>
          <a:prstGeom prst="rect">
            <a:avLst/>
          </a:prstGeom>
        </p:spPr>
      </p:pic>
    </p:spTree>
    <p:extLst>
      <p:ext uri="{BB962C8B-B14F-4D97-AF65-F5344CB8AC3E}">
        <p14:creationId xmlns:p14="http://schemas.microsoft.com/office/powerpoint/2010/main" val="38825780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230189"/>
            <a:ext cx="8667297" cy="6093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dirty="0" smtClean="0"/>
              <a:t>IC3/PDR: Property Directed Reachability in Z3</a:t>
            </a:r>
            <a:endParaRPr lang="en-US" dirty="0"/>
          </a:p>
        </p:txBody>
      </p:sp>
      <p:sp>
        <p:nvSpPr>
          <p:cNvPr id="5" name="TextBox 4"/>
          <p:cNvSpPr txBox="1"/>
          <p:nvPr/>
        </p:nvSpPr>
        <p:spPr>
          <a:xfrm>
            <a:off x="-12700" y="1423380"/>
            <a:ext cx="9143999" cy="5262979"/>
          </a:xfrm>
          <a:prstGeom prst="rect">
            <a:avLst/>
          </a:prstGeom>
          <a:noFill/>
        </p:spPr>
        <p:txBody>
          <a:bodyPr wrap="square" rtlCol="0">
            <a:spAutoFit/>
          </a:bodyPr>
          <a:lstStyle/>
          <a:p>
            <a:r>
              <a:rPr lang="en-US" sz="2400" dirty="0" smtClean="0">
                <a:solidFill>
                  <a:srgbClr val="000000"/>
                </a:solidFill>
              </a:rPr>
              <a:t>The IC3 Algorithm </a:t>
            </a:r>
            <a:r>
              <a:rPr lang="en-US" sz="2400" dirty="0">
                <a:solidFill>
                  <a:srgbClr val="000000"/>
                </a:solidFill>
              </a:rPr>
              <a:t>f</a:t>
            </a:r>
            <a:r>
              <a:rPr lang="en-US" sz="2400" dirty="0" smtClean="0">
                <a:solidFill>
                  <a:srgbClr val="000000"/>
                </a:solidFill>
              </a:rPr>
              <a:t>or Symbolic Model Checking by Aaron Bradley</a:t>
            </a:r>
          </a:p>
          <a:p>
            <a:endParaRPr lang="en-US" sz="2400" dirty="0">
              <a:solidFill>
                <a:srgbClr val="000000"/>
              </a:solidFill>
            </a:endParaRPr>
          </a:p>
          <a:p>
            <a:endParaRPr lang="en-US" sz="2400" dirty="0" smtClean="0">
              <a:solidFill>
                <a:srgbClr val="000000"/>
              </a:solidFill>
            </a:endParaRPr>
          </a:p>
          <a:p>
            <a:r>
              <a:rPr lang="en-US" sz="2400" dirty="0" smtClean="0">
                <a:solidFill>
                  <a:srgbClr val="000000"/>
                </a:solidFill>
              </a:rPr>
              <a:t/>
            </a:r>
            <a:br>
              <a:rPr lang="en-US" sz="2400" dirty="0" smtClean="0">
                <a:solidFill>
                  <a:srgbClr val="000000"/>
                </a:solidFill>
              </a:rPr>
            </a:br>
            <a:r>
              <a:rPr lang="en-US" sz="2400" b="1" dirty="0">
                <a:solidFill>
                  <a:srgbClr val="000000"/>
                </a:solidFill>
              </a:rPr>
              <a:t>P</a:t>
            </a:r>
            <a:r>
              <a:rPr lang="en-US" sz="2400" b="1" dirty="0" smtClean="0">
                <a:solidFill>
                  <a:srgbClr val="000000"/>
                </a:solidFill>
              </a:rPr>
              <a:t>rocedures</a:t>
            </a:r>
            <a:r>
              <a:rPr lang="en-US" sz="2400" i="1" dirty="0" smtClean="0">
                <a:solidFill>
                  <a:srgbClr val="000000"/>
                </a:solidFill>
              </a:rPr>
              <a:t> </a:t>
            </a:r>
            <a:r>
              <a:rPr lang="en-US" sz="2000" i="1" dirty="0" smtClean="0">
                <a:solidFill>
                  <a:srgbClr val="000000"/>
                </a:solidFill>
              </a:rPr>
              <a:t> </a:t>
            </a:r>
            <a:r>
              <a:rPr lang="en-US" sz="2000" dirty="0" smtClean="0">
                <a:solidFill>
                  <a:srgbClr val="000000"/>
                </a:solidFill>
              </a:rPr>
              <a:t>          </a:t>
            </a:r>
            <a:r>
              <a:rPr lang="en-US" sz="2400" dirty="0">
                <a:solidFill>
                  <a:srgbClr val="000000"/>
                </a:solidFill>
              </a:rPr>
              <a:t>		</a:t>
            </a:r>
            <a:r>
              <a:rPr lang="en-US" sz="2400" i="1" dirty="0" smtClean="0">
                <a:solidFill>
                  <a:srgbClr val="000000"/>
                </a:solidFill>
              </a:rPr>
              <a:t>Regular vs. </a:t>
            </a:r>
            <a:r>
              <a:rPr lang="en-US" sz="2400" i="1" dirty="0" smtClean="0">
                <a:solidFill>
                  <a:srgbClr val="1F6E12"/>
                </a:solidFill>
              </a:rPr>
              <a:t>Push Down </a:t>
            </a:r>
            <a:r>
              <a:rPr lang="en-US" sz="2400" i="1" dirty="0" smtClean="0">
                <a:solidFill>
                  <a:srgbClr val="000000"/>
                </a:solidFill>
              </a:rPr>
              <a:t>systems</a:t>
            </a:r>
          </a:p>
          <a:p>
            <a:r>
              <a:rPr lang="en-US" sz="2400" i="1" dirty="0">
                <a:solidFill>
                  <a:srgbClr val="000000"/>
                </a:solidFill>
              </a:rPr>
              <a:t>	</a:t>
            </a:r>
            <a:r>
              <a:rPr lang="en-US" sz="2400" i="1" dirty="0" smtClean="0">
                <a:solidFill>
                  <a:srgbClr val="000000"/>
                </a:solidFill>
              </a:rPr>
              <a:t>			</a:t>
            </a:r>
            <a:r>
              <a:rPr lang="en-US" sz="2400" dirty="0">
                <a:solidFill>
                  <a:srgbClr val="94D850">
                    <a:lumMod val="50000"/>
                  </a:srgbClr>
                </a:solidFill>
              </a:rPr>
              <a:t>As a Conflict-driven solver for </a:t>
            </a:r>
            <a:r>
              <a:rPr lang="en-US" sz="2400" dirty="0" smtClean="0">
                <a:solidFill>
                  <a:srgbClr val="94D850">
                    <a:lumMod val="50000"/>
                  </a:srgbClr>
                </a:solidFill>
              </a:rPr>
              <a:t/>
            </a:r>
            <a:br>
              <a:rPr lang="en-US" sz="2400" dirty="0" smtClean="0">
                <a:solidFill>
                  <a:srgbClr val="94D850">
                    <a:lumMod val="50000"/>
                  </a:srgbClr>
                </a:solidFill>
              </a:rPr>
            </a:br>
            <a:r>
              <a:rPr lang="en-US" sz="2400" dirty="0" smtClean="0">
                <a:solidFill>
                  <a:srgbClr val="94D850">
                    <a:lumMod val="50000"/>
                  </a:srgbClr>
                </a:solidFill>
              </a:rPr>
              <a:t>				recursive </a:t>
            </a:r>
            <a:r>
              <a:rPr lang="en-US" sz="2400" dirty="0">
                <a:solidFill>
                  <a:srgbClr val="94D850">
                    <a:lumMod val="50000"/>
                  </a:srgbClr>
                </a:solidFill>
              </a:rPr>
              <a:t>Horn </a:t>
            </a:r>
            <a:r>
              <a:rPr lang="en-US" sz="2400" dirty="0" smtClean="0">
                <a:solidFill>
                  <a:srgbClr val="94D850">
                    <a:lumMod val="50000"/>
                  </a:srgbClr>
                </a:solidFill>
              </a:rPr>
              <a:t>clauses</a:t>
            </a:r>
            <a:endParaRPr lang="en-US" sz="2400" i="1" dirty="0" smtClean="0">
              <a:solidFill>
                <a:srgbClr val="94D850">
                  <a:lumMod val="50000"/>
                </a:srgbClr>
              </a:solidFill>
            </a:endParaRPr>
          </a:p>
          <a:p>
            <a:r>
              <a:rPr lang="en-US" sz="2400" dirty="0" smtClean="0">
                <a:solidFill>
                  <a:srgbClr val="000000"/>
                </a:solidFill>
              </a:rPr>
              <a:t/>
            </a:r>
            <a:br>
              <a:rPr lang="en-US" sz="2400" dirty="0" smtClean="0">
                <a:solidFill>
                  <a:srgbClr val="000000"/>
                </a:solidFill>
              </a:rPr>
            </a:br>
            <a:r>
              <a:rPr lang="en-US" sz="2400" b="1" dirty="0" smtClean="0">
                <a:solidFill>
                  <a:srgbClr val="000000"/>
                </a:solidFill>
              </a:rPr>
              <a:t>Beyond 			</a:t>
            </a:r>
            <a:r>
              <a:rPr lang="en-US" sz="2400" i="1" dirty="0" smtClean="0">
                <a:solidFill>
                  <a:srgbClr val="1F6E12"/>
                </a:solidFill>
              </a:rPr>
              <a:t>Linear Real Arithmetic</a:t>
            </a:r>
          </a:p>
          <a:p>
            <a:r>
              <a:rPr lang="en-US" sz="2400" b="1" dirty="0" smtClean="0">
                <a:solidFill>
                  <a:srgbClr val="000000"/>
                </a:solidFill>
              </a:rPr>
              <a:t>Propositional 	</a:t>
            </a:r>
            <a:r>
              <a:rPr lang="en-US" sz="2400" i="1" dirty="0" smtClean="0">
                <a:solidFill>
                  <a:srgbClr val="000000"/>
                </a:solidFill>
              </a:rPr>
              <a:t>	- </a:t>
            </a:r>
            <a:r>
              <a:rPr lang="en-US" sz="2400" i="1" dirty="0" smtClean="0">
                <a:solidFill>
                  <a:srgbClr val="1F6E12"/>
                </a:solidFill>
              </a:rPr>
              <a:t>Timed </a:t>
            </a:r>
            <a:r>
              <a:rPr lang="en-US" sz="2400" i="1" dirty="0">
                <a:solidFill>
                  <a:srgbClr val="1F6E12"/>
                </a:solidFill>
              </a:rPr>
              <a:t>Automata Decision </a:t>
            </a:r>
            <a:r>
              <a:rPr lang="en-US" sz="2400" i="1" dirty="0" smtClean="0">
                <a:solidFill>
                  <a:srgbClr val="1F6E12"/>
                </a:solidFill>
              </a:rPr>
              <a:t>Procedure</a:t>
            </a:r>
            <a:br>
              <a:rPr lang="en-US" sz="2400" i="1" dirty="0" smtClean="0">
                <a:solidFill>
                  <a:srgbClr val="1F6E12"/>
                </a:solidFill>
              </a:rPr>
            </a:br>
            <a:r>
              <a:rPr lang="en-US" sz="2400" b="1" dirty="0" smtClean="0">
                <a:solidFill>
                  <a:srgbClr val="000000"/>
                </a:solidFill>
              </a:rPr>
              <a:t>Logic </a:t>
            </a:r>
            <a:r>
              <a:rPr lang="en-US" sz="2400" i="1" dirty="0" smtClean="0">
                <a:solidFill>
                  <a:srgbClr val="1F6E12"/>
                </a:solidFill>
              </a:rPr>
              <a:t>				</a:t>
            </a:r>
            <a:r>
              <a:rPr lang="en-US" sz="2400" i="1" dirty="0" smtClean="0">
                <a:solidFill>
                  <a:srgbClr val="000000"/>
                </a:solidFill>
              </a:rPr>
              <a:t>-</a:t>
            </a:r>
            <a:r>
              <a:rPr lang="en-US" sz="2400" i="1" dirty="0" smtClean="0">
                <a:solidFill>
                  <a:srgbClr val="1F6E12"/>
                </a:solidFill>
              </a:rPr>
              <a:t> </a:t>
            </a:r>
            <a:r>
              <a:rPr lang="en-US" sz="2400" i="1" dirty="0" err="1" smtClean="0">
                <a:solidFill>
                  <a:srgbClr val="1F6E12"/>
                </a:solidFill>
              </a:rPr>
              <a:t>Interpolants</a:t>
            </a:r>
            <a:r>
              <a:rPr lang="en-US" sz="2400" i="1" dirty="0" smtClean="0">
                <a:solidFill>
                  <a:srgbClr val="1F6E12"/>
                </a:solidFill>
              </a:rPr>
              <a:t> from models</a:t>
            </a:r>
          </a:p>
          <a:p>
            <a:endParaRPr lang="en-US" sz="2400" i="1" dirty="0">
              <a:solidFill>
                <a:srgbClr val="1F6E12"/>
              </a:solidFill>
            </a:endParaRPr>
          </a:p>
          <a:p>
            <a:endParaRPr lang="en-US" sz="2400" i="1" dirty="0" smtClean="0">
              <a:solidFill>
                <a:srgbClr val="1F6E12"/>
              </a:solidFill>
            </a:endParaRPr>
          </a:p>
          <a:p>
            <a:r>
              <a:rPr lang="en-US" sz="2400" i="1" dirty="0">
                <a:solidFill>
                  <a:srgbClr val="1F6E12"/>
                </a:solidFill>
              </a:rPr>
              <a:t>	</a:t>
            </a:r>
            <a:r>
              <a:rPr lang="en-US" sz="2400" i="1" dirty="0" smtClean="0">
                <a:solidFill>
                  <a:srgbClr val="1F6E12"/>
                </a:solidFill>
              </a:rPr>
              <a:t>		</a:t>
            </a:r>
            <a:r>
              <a:rPr lang="en-US" sz="2400" dirty="0" smtClean="0">
                <a:solidFill>
                  <a:srgbClr val="000000"/>
                </a:solidFill>
              </a:rPr>
              <a:t>[</a:t>
            </a:r>
            <a:r>
              <a:rPr lang="en-US" sz="2400" dirty="0">
                <a:solidFill>
                  <a:srgbClr val="000000"/>
                </a:solidFill>
              </a:rPr>
              <a:t>SAT 2012. </a:t>
            </a:r>
            <a:r>
              <a:rPr lang="en-US" sz="2400" dirty="0" err="1" smtClean="0">
                <a:solidFill>
                  <a:srgbClr val="000000"/>
                </a:solidFill>
              </a:rPr>
              <a:t>Kryštof</a:t>
            </a:r>
            <a:r>
              <a:rPr lang="en-US" sz="2400" dirty="0" smtClean="0">
                <a:solidFill>
                  <a:srgbClr val="000000"/>
                </a:solidFill>
              </a:rPr>
              <a:t> </a:t>
            </a:r>
            <a:r>
              <a:rPr lang="en-US" sz="2400" dirty="0" err="1">
                <a:solidFill>
                  <a:srgbClr val="000000"/>
                </a:solidFill>
              </a:rPr>
              <a:t>Hoder</a:t>
            </a:r>
            <a:r>
              <a:rPr lang="en-US" sz="2400" dirty="0">
                <a:solidFill>
                  <a:srgbClr val="000000"/>
                </a:solidFill>
              </a:rPr>
              <a:t> &amp; Nikolaj </a:t>
            </a:r>
            <a:r>
              <a:rPr lang="en-US" sz="2400" dirty="0" err="1">
                <a:solidFill>
                  <a:srgbClr val="000000"/>
                </a:solidFill>
              </a:rPr>
              <a:t>Bjørner</a:t>
            </a:r>
            <a:r>
              <a:rPr lang="en-US" sz="2400" dirty="0" smtClean="0">
                <a:solidFill>
                  <a:srgbClr val="000000"/>
                </a:solidFill>
              </a:rPr>
              <a:t>]</a:t>
            </a:r>
            <a:endParaRPr lang="en-US" sz="2400"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680925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PDR – the algorithm </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bwMode="auto">
              <a:xfrm>
                <a:off x="287524" y="1088740"/>
                <a:ext cx="8714737" cy="5675849"/>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600" b="1" i="0" u="none" strike="noStrike" kern="1200" cap="none" spc="0" normalizeH="0" baseline="0" noProof="0" dirty="0" smtClean="0">
                    <a:ln>
                      <a:noFill/>
                    </a:ln>
                    <a:solidFill>
                      <a:srgbClr val="000000"/>
                    </a:solidFill>
                    <a:effectLst/>
                    <a:uLnTx/>
                    <a:uFillTx/>
                    <a:latin typeface="Segoe"/>
                    <a:sym typeface="Symbol"/>
                  </a:rPr>
                  <a:t>Objective is to solve for </a:t>
                </a:r>
                <a:r>
                  <a:rPr kumimoji="0" lang="en-US" sz="3600" b="1" i="1" u="none" strike="noStrike" kern="1200" cap="none" spc="0" normalizeH="0" baseline="0" noProof="0" dirty="0" smtClean="0">
                    <a:ln>
                      <a:noFill/>
                    </a:ln>
                    <a:solidFill>
                      <a:srgbClr val="C00000"/>
                    </a:solidFill>
                    <a:effectLst/>
                    <a:uLnTx/>
                    <a:uFillTx/>
                    <a:latin typeface="Segoe"/>
                    <a:sym typeface="Symbol"/>
                  </a:rPr>
                  <a:t>R </a:t>
                </a:r>
                <a:r>
                  <a:rPr kumimoji="0" lang="en-US" sz="3600" b="1" i="0" u="none" strike="noStrike" kern="1200" cap="none" spc="0" normalizeH="0" baseline="0" noProof="0" dirty="0" smtClean="0">
                    <a:ln>
                      <a:noFill/>
                    </a:ln>
                    <a:solidFill>
                      <a:srgbClr val="000000"/>
                    </a:solidFill>
                    <a:effectLst/>
                    <a:uLnTx/>
                    <a:uFillTx/>
                    <a:latin typeface="Segoe"/>
                    <a:sym typeface="Symbol"/>
                  </a:rPr>
                  <a:t>such that </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600" b="1" i="0" u="none" strike="noStrike" kern="1200" cap="none" spc="0" normalizeH="0" baseline="0" noProof="0" dirty="0" smtClean="0">
                  <a:ln>
                    <a:noFill/>
                  </a:ln>
                  <a:solidFill>
                    <a:srgbClr val="000000"/>
                  </a:solidFill>
                  <a:effectLst/>
                  <a:uLnTx/>
                  <a:uFillTx/>
                  <a:latin typeface="Segoe"/>
                  <a:sym typeface="Symbol"/>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600" b="1" i="0" u="none" strike="noStrike" kern="1200" cap="none" spc="0" normalizeH="0" baseline="0" noProof="0" dirty="0" smtClean="0">
                    <a:ln>
                      <a:noFill/>
                    </a:ln>
                    <a:solidFill>
                      <a:srgbClr val="000000"/>
                    </a:solidFill>
                    <a:effectLst/>
                    <a:uLnTx/>
                    <a:uFillTx/>
                    <a:latin typeface="Segoe"/>
                    <a:sym typeface="Symbol"/>
                  </a:rPr>
                  <a:t> </a:t>
                </a:r>
                <a14:m>
                  <m:oMath xmlns:m="http://schemas.openxmlformats.org/officeDocument/2006/math">
                    <m:r>
                      <m:rPr>
                        <m:nor/>
                      </m:rPr>
                      <a:rPr kumimoji="0" lang="en-US" sz="2800" b="1" i="0" u="none" strike="noStrike" kern="1200" cap="none" spc="0" normalizeH="0" baseline="0" noProof="0" dirty="0">
                        <a:ln>
                          <a:noFill/>
                        </a:ln>
                        <a:solidFill>
                          <a:srgbClr val="000000"/>
                        </a:solidFill>
                        <a:effectLst/>
                        <a:uLnTx/>
                        <a:uFillTx/>
                        <a:latin typeface="Edwardian Script ITC" pitchFamily="66" charset="0"/>
                      </a:rPr>
                      <m:t>F</m:t>
                    </m:r>
                    <m:r>
                      <a:rPr kumimoji="0" lang="en-US" sz="2800" b="1" i="1" u="none" strike="noStrike" kern="1200" cap="none" spc="0" normalizeH="0" baseline="0" noProof="0" dirty="0">
                        <a:ln>
                          <a:noFill/>
                        </a:ln>
                        <a:solidFill>
                          <a:srgbClr val="000000"/>
                        </a:solidFill>
                        <a:effectLst/>
                        <a:uLnTx/>
                        <a:uFillTx/>
                        <a:latin typeface="Cambria Math"/>
                      </a:rPr>
                      <m:t> </m:t>
                    </m:r>
                    <m:r>
                      <a:rPr kumimoji="0" lang="en-US" sz="2800" b="0" i="1" u="none" strike="noStrike" kern="1200" cap="none" spc="0" normalizeH="0" baseline="0" noProof="0" dirty="0" smtClean="0">
                        <a:ln>
                          <a:noFill/>
                        </a:ln>
                        <a:solidFill>
                          <a:srgbClr val="000000"/>
                        </a:solidFill>
                        <a:effectLst/>
                        <a:uLnTx/>
                        <a:uFillTx/>
                        <a:latin typeface="Cambria Math"/>
                      </a:rPr>
                      <m:t> </m:t>
                    </m:r>
                    <m:d>
                      <m:dPr>
                        <m:ctrlPr>
                          <a:rPr kumimoji="0" lang="en-US" sz="3600" b="1"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3600" b="1" i="1" u="none" strike="noStrike" kern="1200" cap="none" spc="0" normalizeH="0" baseline="0" noProof="0" smtClean="0">
                            <a:ln>
                              <a:noFill/>
                            </a:ln>
                            <a:solidFill>
                              <a:srgbClr val="C00000"/>
                            </a:solidFill>
                            <a:effectLst/>
                            <a:uLnTx/>
                            <a:uFillTx/>
                            <a:latin typeface="Cambria Math"/>
                          </a:rPr>
                          <m:t>𝑹</m:t>
                        </m:r>
                      </m:e>
                    </m:d>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0" i="1" u="none" strike="noStrike" kern="1200" cap="none" spc="0" normalizeH="0" baseline="0" noProof="0">
                        <a:ln>
                          <a:noFill/>
                        </a:ln>
                        <a:solidFill>
                          <a:srgbClr val="000000"/>
                        </a:solidFill>
                        <a:effectLst/>
                        <a:uLnTx/>
                        <a:uFillTx/>
                        <a:latin typeface="Cambria Math"/>
                      </a:rPr>
                      <m:t>→</m:t>
                    </m:r>
                    <m:r>
                      <a:rPr kumimoji="0" lang="en-US" sz="3600" b="1" i="1" u="none" strike="noStrike" kern="1200" cap="none" spc="0" normalizeH="0" baseline="0" noProof="0" smtClean="0">
                        <a:ln>
                          <a:noFill/>
                        </a:ln>
                        <a:solidFill>
                          <a:srgbClr val="C00000"/>
                        </a:solidFill>
                        <a:effectLst/>
                        <a:uLnTx/>
                        <a:uFillTx/>
                        <a:latin typeface="Cambria Math"/>
                      </a:rPr>
                      <m:t>𝑹</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oMath>
                </a14:m>
                <a:r>
                  <a:rPr kumimoji="0" lang="en-US" sz="3600" b="1" i="0" u="none" strike="noStrike" kern="1200" cap="none" spc="0" normalizeH="0" baseline="0" noProof="0" dirty="0" smtClean="0">
                    <a:ln>
                      <a:noFill/>
                    </a:ln>
                    <a:solidFill>
                      <a:srgbClr val="000000"/>
                    </a:solidFill>
                    <a:effectLst/>
                    <a:uLnTx/>
                    <a:uFillTx/>
                    <a:latin typeface="Segoe"/>
                    <a:sym typeface="Symbol"/>
                  </a:rPr>
                  <a:t>,    </a:t>
                </a:r>
                <a14:m>
                  <m:oMath xmlns:m="http://schemas.openxmlformats.org/officeDocument/2006/math">
                    <m:r>
                      <a:rPr kumimoji="0" lang="en-US" sz="3600" b="1" i="1" u="none" strike="noStrike" kern="1200" cap="none" spc="0" normalizeH="0" baseline="0" noProof="0" smtClean="0">
                        <a:ln>
                          <a:noFill/>
                        </a:ln>
                        <a:solidFill>
                          <a:srgbClr val="C00000"/>
                        </a:solidFill>
                        <a:effectLst/>
                        <a:uLnTx/>
                        <a:uFillTx/>
                        <a:latin typeface="Cambria Math"/>
                      </a:rPr>
                      <m:t>𝑹</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0" i="1" u="none" strike="noStrike" kern="1200" cap="none" spc="0" normalizeH="0" baseline="0" noProof="0" dirty="0" smtClean="0">
                        <a:ln>
                          <a:noFill/>
                        </a:ln>
                        <a:solidFill>
                          <a:srgbClr val="000000"/>
                        </a:solidFill>
                        <a:effectLst/>
                        <a:uLnTx/>
                        <a:uFillTx/>
                        <a:latin typeface="Cambria Math"/>
                        <a:sym typeface="Symbol"/>
                      </a:rPr>
                      <m:t>→</m:t>
                    </m:r>
                    <m:r>
                      <a:rPr kumimoji="0" lang="en-US" sz="3600" b="1" i="1" u="none" strike="noStrike" kern="1200" cap="none" spc="0" normalizeH="0" baseline="0" noProof="0" dirty="0" smtClean="0">
                        <a:ln>
                          <a:noFill/>
                        </a:ln>
                        <a:solidFill>
                          <a:srgbClr val="00B050"/>
                        </a:solidFill>
                        <a:effectLst/>
                        <a:uLnTx/>
                        <a:uFillTx/>
                        <a:latin typeface="Cambria Math"/>
                        <a:sym typeface="Symbol"/>
                      </a:rPr>
                      <m:t>𝑺𝒂𝒇𝒆</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1" i="1" u="none" strike="noStrike" kern="1200" cap="none" spc="0" normalizeH="0" baseline="0" noProof="0" dirty="0" smtClean="0">
                        <a:ln>
                          <a:noFill/>
                        </a:ln>
                        <a:solidFill>
                          <a:srgbClr val="000000"/>
                        </a:solidFill>
                        <a:effectLst/>
                        <a:uLnTx/>
                        <a:uFillTx/>
                        <a:latin typeface="Cambria Math"/>
                        <a:sym typeface="Symbol"/>
                      </a:rPr>
                      <m:t>,  ∀</m:t>
                    </m:r>
                    <m:r>
                      <a:rPr kumimoji="0" lang="en-US" sz="3600" b="1" i="1" u="none" strike="noStrike" kern="1200" cap="none" spc="0" normalizeH="0" baseline="0" noProof="0" dirty="0" smtClean="0">
                        <a:ln>
                          <a:noFill/>
                        </a:ln>
                        <a:solidFill>
                          <a:srgbClr val="000000"/>
                        </a:solidFill>
                        <a:effectLst/>
                        <a:uLnTx/>
                        <a:uFillTx/>
                        <a:latin typeface="Cambria Math"/>
                        <a:sym typeface="Symbol"/>
                      </a:rPr>
                      <m:t>𝑿</m:t>
                    </m:r>
                  </m:oMath>
                </a14:m>
                <a:endParaRPr kumimoji="0" lang="en-US" sz="3600" b="0" i="0" u="none" strike="noStrike" kern="1200" cap="none" spc="0" normalizeH="0" baseline="0" noProof="0" dirty="0" smtClean="0">
                  <a:ln>
                    <a:noFill/>
                  </a:ln>
                  <a:solidFill>
                    <a:srgbClr val="FFFFFF">
                      <a:lumMod val="50000"/>
                    </a:srgbClr>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300" b="0" i="0" u="none" strike="noStrike" kern="1200" cap="none" spc="0" normalizeH="0" baseline="0" noProof="0" dirty="0" smtClean="0">
                  <a:ln>
                    <a:noFill/>
                  </a:ln>
                  <a:solidFill>
                    <a:srgbClr val="FFFFFF">
                      <a:lumMod val="50000"/>
                    </a:srgbClr>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sym typeface="Symbol"/>
                  </a:rPr>
                  <a:t>Key elements of PDR algorithm:</a:t>
                </a: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sym typeface="Symbol"/>
                  </a:rPr>
                  <a:t/>
                </a:r>
                <a:br>
                  <a:rPr kumimoji="0" lang="en-US" sz="3200" b="1" i="0" u="none" strike="noStrike" kern="1200" cap="none" spc="0" normalizeH="0" baseline="0" noProof="0" dirty="0" smtClean="0">
                    <a:ln>
                      <a:noFill/>
                    </a:ln>
                    <a:solidFill>
                      <a:srgbClr val="000000"/>
                    </a:solidFill>
                    <a:effectLst/>
                    <a:uLnTx/>
                    <a:uFillTx/>
                    <a:latin typeface="Segoe"/>
                    <a:sym typeface="Symbol"/>
                  </a:rPr>
                </a:br>
                <a:r>
                  <a:rPr kumimoji="0" lang="en-US" sz="3200" b="1" i="0" u="none" strike="noStrike" kern="1200" cap="none" spc="0" normalizeH="0" baseline="0" noProof="0" dirty="0" smtClean="0">
                    <a:ln>
                      <a:noFill/>
                    </a:ln>
                    <a:solidFill>
                      <a:srgbClr val="000000"/>
                    </a:solidFill>
                    <a:effectLst/>
                    <a:uLnTx/>
                    <a:uFillTx/>
                    <a:latin typeface="Segoe"/>
                    <a:sym typeface="Symbol"/>
                  </a:rPr>
                  <a:t>	</a:t>
                </a:r>
                <a:r>
                  <a:rPr kumimoji="0" lang="en-US" sz="2800" b="1" i="0" u="none" strike="noStrike" kern="1200" cap="none" spc="0" normalizeH="0" baseline="0" noProof="0" dirty="0" smtClean="0">
                    <a:ln>
                      <a:noFill/>
                    </a:ln>
                    <a:solidFill>
                      <a:srgbClr val="000000"/>
                    </a:solidFill>
                    <a:effectLst/>
                    <a:uLnTx/>
                    <a:uFillTx/>
                    <a:latin typeface="Segoe"/>
                    <a:sym typeface="Symbol"/>
                  </a:rPr>
                  <a:t>Over-approximate reachable states	</a:t>
                </a:r>
                <a:br>
                  <a:rPr kumimoji="0" lang="en-US" sz="2800" b="1" i="0" u="none" strike="noStrike" kern="1200" cap="none" spc="0" normalizeH="0" baseline="0" noProof="0" dirty="0" smtClean="0">
                    <a:ln>
                      <a:noFill/>
                    </a:ln>
                    <a:solidFill>
                      <a:srgbClr val="000000"/>
                    </a:solidFill>
                    <a:effectLst/>
                    <a:uLnTx/>
                    <a:uFillTx/>
                    <a:latin typeface="Segoe"/>
                    <a:sym typeface="Symbol"/>
                  </a:rPr>
                </a:br>
                <a14:m>
                  <m:oMathPara xmlns:m="http://schemas.openxmlformats.org/officeDocument/2006/math">
                    <m:oMathParaPr>
                      <m:jc m:val="centerGroup"/>
                    </m:oMathParaPr>
                    <m:oMath xmlns:m="http://schemas.openxmlformats.org/officeDocument/2006/math">
                      <m:sSub>
                        <m:sSub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800" b="1" i="1" u="none" strike="noStrike" kern="1200" cap="none" spc="0" normalizeH="0" baseline="0" noProof="0">
                              <a:ln>
                                <a:noFill/>
                              </a:ln>
                              <a:solidFill>
                                <a:srgbClr val="C00000"/>
                              </a:solidFill>
                              <a:effectLst/>
                              <a:uLnTx/>
                              <a:uFillTx/>
                              <a:latin typeface="Cambria Math"/>
                            </a:rPr>
                            <m:t>𝑹</m:t>
                          </m:r>
                        </m:e>
                        <m:sub>
                          <m:r>
                            <a:rPr kumimoji="0" lang="en-US" sz="2800" b="1" i="1" u="none" strike="noStrike" kern="1200" cap="none" spc="0" normalizeH="0" baseline="0" noProof="0">
                              <a:ln>
                                <a:noFill/>
                              </a:ln>
                              <a:solidFill>
                                <a:srgbClr val="C00000"/>
                              </a:solidFill>
                              <a:effectLst/>
                              <a:uLnTx/>
                              <a:uFillTx/>
                              <a:latin typeface="Cambria Math"/>
                            </a:rPr>
                            <m:t>𝟎</m:t>
                          </m:r>
                        </m:sub>
                      </m:sSub>
                      <m:r>
                        <a:rPr kumimoji="0" lang="en-US" sz="2800" b="1" i="1" u="none" strike="noStrike" kern="1200" cap="none" spc="0" normalizeH="0" baseline="0" noProof="0" smtClean="0">
                          <a:ln>
                            <a:noFill/>
                          </a:ln>
                          <a:solidFill>
                            <a:srgbClr val="C00000"/>
                          </a:solidFill>
                          <a:effectLst/>
                          <a:uLnTx/>
                          <a:uFillTx/>
                          <a:latin typeface="Cambria Math"/>
                        </a:rPr>
                        <m:t> ≔</m:t>
                      </m:r>
                      <m:r>
                        <m:rPr>
                          <m:nor/>
                        </m:rPr>
                        <a:rPr kumimoji="0" lang="en-US" sz="2400" b="1" i="0" u="none" strike="noStrike" kern="1200" cap="none" spc="0" normalizeH="0" baseline="0" noProof="0" dirty="0">
                          <a:ln>
                            <a:noFill/>
                          </a:ln>
                          <a:solidFill>
                            <a:srgbClr val="000000"/>
                          </a:solidFill>
                          <a:effectLst/>
                          <a:uLnTx/>
                          <a:uFillTx/>
                          <a:latin typeface="Edwardian Script ITC" pitchFamily="66" charset="0"/>
                        </a:rPr>
                        <m:t>F</m:t>
                      </m:r>
                      <m:r>
                        <a:rPr kumimoji="0" lang="en-US" sz="2400" b="1" i="1" u="none" strike="noStrike" kern="1200" cap="none" spc="0" normalizeH="0" baseline="0" noProof="0" dirty="0">
                          <a:ln>
                            <a:noFill/>
                          </a:ln>
                          <a:solidFill>
                            <a:srgbClr val="000000"/>
                          </a:solidFill>
                          <a:effectLst/>
                          <a:uLnTx/>
                          <a:uFillTx/>
                          <a:latin typeface="Cambria Math"/>
                        </a:rPr>
                        <m:t> </m:t>
                      </m:r>
                      <m:r>
                        <a:rPr kumimoji="0" lang="en-US" sz="2400" b="0" i="1" u="none" strike="noStrike" kern="1200" cap="none" spc="0" normalizeH="0" baseline="0" noProof="0" dirty="0">
                          <a:ln>
                            <a:noFill/>
                          </a:ln>
                          <a:solidFill>
                            <a:srgbClr val="000000"/>
                          </a:solidFill>
                          <a:effectLst/>
                          <a:uLnTx/>
                          <a:uFillTx/>
                          <a:latin typeface="Cambria Math"/>
                        </a:rPr>
                        <m:t> </m:t>
                      </m:r>
                      <m:d>
                        <m:dPr>
                          <m:ctrlPr>
                            <a:rPr kumimoji="0" lang="en-US" sz="3200" b="1" i="1" u="none" strike="noStrike" kern="1200" cap="none" spc="0" normalizeH="0" baseline="0" noProof="0">
                              <a:ln>
                                <a:noFill/>
                              </a:ln>
                              <a:solidFill>
                                <a:srgbClr val="000000"/>
                              </a:solidFill>
                              <a:effectLst/>
                              <a:uLnTx/>
                              <a:uFillTx/>
                              <a:latin typeface="Cambria Math" panose="02040503050406030204" pitchFamily="18" charset="0"/>
                            </a:rPr>
                          </m:ctrlPr>
                        </m:dPr>
                        <m:e>
                          <m:r>
                            <a:rPr kumimoji="0" lang="en-US" sz="3200" b="1" i="0" u="none" strike="noStrike" kern="1200" cap="none" spc="0" normalizeH="0" baseline="0" noProof="0" smtClean="0">
                              <a:ln>
                                <a:noFill/>
                              </a:ln>
                              <a:solidFill>
                                <a:srgbClr val="000000"/>
                              </a:solidFill>
                              <a:effectLst/>
                              <a:uLnTx/>
                              <a:uFillTx/>
                              <a:latin typeface="Cambria Math"/>
                            </a:rPr>
                            <m:t>𝐟𝐚𝐥𝐬𝐞</m:t>
                          </m:r>
                        </m:e>
                      </m:d>
                      <m:r>
                        <a:rPr kumimoji="0" lang="en-US" sz="2800" b="1" i="1" u="none" strike="noStrike" kern="1200" cap="none" spc="0" normalizeH="0" baseline="0" noProof="0">
                          <a:ln>
                            <a:noFill/>
                          </a:ln>
                          <a:solidFill>
                            <a:srgbClr val="C00000"/>
                          </a:solidFill>
                          <a:effectLst/>
                          <a:uLnTx/>
                          <a:uFillTx/>
                          <a:latin typeface="Cambria Math"/>
                        </a:rPr>
                        <m:t>, </m:t>
                      </m:r>
                      <m:sSub>
                        <m:sSub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800" b="1" i="1" u="none" strike="noStrike" kern="1200" cap="none" spc="0" normalizeH="0" baseline="0" noProof="0">
                              <a:ln>
                                <a:noFill/>
                              </a:ln>
                              <a:solidFill>
                                <a:srgbClr val="C00000"/>
                              </a:solidFill>
                              <a:effectLst/>
                              <a:uLnTx/>
                              <a:uFillTx/>
                              <a:latin typeface="Cambria Math"/>
                            </a:rPr>
                            <m:t>𝑹</m:t>
                          </m:r>
                        </m:e>
                        <m:sub>
                          <m:r>
                            <a:rPr kumimoji="0" lang="en-US" sz="2800" b="1" i="1" u="none" strike="noStrike" kern="1200" cap="none" spc="0" normalizeH="0" baseline="0" noProof="0">
                              <a:ln>
                                <a:noFill/>
                              </a:ln>
                              <a:solidFill>
                                <a:srgbClr val="C00000"/>
                              </a:solidFill>
                              <a:effectLst/>
                              <a:uLnTx/>
                              <a:uFillTx/>
                              <a:latin typeface="Cambria Math"/>
                            </a:rPr>
                            <m:t>𝟏</m:t>
                          </m:r>
                        </m:sub>
                      </m:sSub>
                      <m:r>
                        <a:rPr kumimoji="0" lang="en-US" sz="2800" b="1" i="1" u="none" strike="noStrike" kern="1200" cap="none" spc="0" normalizeH="0" baseline="0" noProof="0" smtClean="0">
                          <a:ln>
                            <a:noFill/>
                          </a:ln>
                          <a:solidFill>
                            <a:srgbClr val="000000"/>
                          </a:solidFill>
                          <a:effectLst/>
                          <a:uLnTx/>
                          <a:uFillTx/>
                          <a:latin typeface="Cambria Math"/>
                        </a:rPr>
                        <m:t>→</m:t>
                      </m:r>
                      <m:sSub>
                        <m:sSub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800" b="1" i="1" u="none" strike="noStrike" kern="1200" cap="none" spc="0" normalizeH="0" baseline="0" noProof="0">
                              <a:ln>
                                <a:noFill/>
                              </a:ln>
                              <a:solidFill>
                                <a:srgbClr val="C00000"/>
                              </a:solidFill>
                              <a:effectLst/>
                              <a:uLnTx/>
                              <a:uFillTx/>
                              <a:latin typeface="Cambria Math"/>
                            </a:rPr>
                            <m:t>𝑹</m:t>
                          </m:r>
                        </m:e>
                        <m:sub>
                          <m:r>
                            <a:rPr kumimoji="0" lang="en-US" sz="2800" b="1" i="1" u="none" strike="noStrike" kern="1200" cap="none" spc="0" normalizeH="0" baseline="0" noProof="0" smtClean="0">
                              <a:ln>
                                <a:noFill/>
                              </a:ln>
                              <a:solidFill>
                                <a:srgbClr val="C00000"/>
                              </a:solidFill>
                              <a:effectLst/>
                              <a:uLnTx/>
                              <a:uFillTx/>
                              <a:latin typeface="Cambria Math"/>
                            </a:rPr>
                            <m:t>𝟐</m:t>
                          </m:r>
                        </m:sub>
                      </m:sSub>
                      <m:r>
                        <a:rPr kumimoji="0" lang="en-US" sz="2800" b="1" i="1" u="none" strike="noStrike" kern="1200" cap="none" spc="0" normalizeH="0" baseline="0" noProof="0" smtClean="0">
                          <a:ln>
                            <a:noFill/>
                          </a:ln>
                          <a:solidFill>
                            <a:srgbClr val="000000"/>
                          </a:solidFill>
                          <a:effectLst/>
                          <a:uLnTx/>
                          <a:uFillTx/>
                          <a:latin typeface="Cambria Math"/>
                        </a:rPr>
                        <m:t>→</m:t>
                      </m:r>
                      <m:r>
                        <a:rPr kumimoji="0" lang="en-US" sz="2800" b="1" i="1" u="none" strike="noStrike" kern="1200" cap="none" spc="0" normalizeH="0" baseline="0" noProof="0">
                          <a:ln>
                            <a:noFill/>
                          </a:ln>
                          <a:solidFill>
                            <a:srgbClr val="C00000"/>
                          </a:solidFill>
                          <a:effectLst/>
                          <a:uLnTx/>
                          <a:uFillTx/>
                          <a:latin typeface="Cambria Math"/>
                        </a:rPr>
                        <m:t>…</m:t>
                      </m:r>
                      <m:sSub>
                        <m:sSubPr>
                          <m:ctrlPr>
                            <a:rPr kumimoji="0" lang="en-US" sz="28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en-US" sz="2800" b="1" i="1" u="none" strike="noStrike" kern="1200" cap="none" spc="0" normalizeH="0" baseline="0" noProof="0" smtClean="0">
                              <a:ln>
                                <a:noFill/>
                              </a:ln>
                              <a:solidFill>
                                <a:srgbClr val="000000"/>
                              </a:solidFill>
                              <a:effectLst/>
                              <a:uLnTx/>
                              <a:uFillTx/>
                              <a:latin typeface="Cambria Math"/>
                            </a:rPr>
                            <m:t>→</m:t>
                          </m:r>
                          <m:r>
                            <a:rPr kumimoji="0" lang="en-US" sz="2800" b="1" i="1" u="none" strike="noStrike" kern="1200" cap="none" spc="0" normalizeH="0" baseline="0" noProof="0">
                              <a:ln>
                                <a:noFill/>
                              </a:ln>
                              <a:solidFill>
                                <a:srgbClr val="C00000"/>
                              </a:solidFill>
                              <a:effectLst/>
                              <a:uLnTx/>
                              <a:uFillTx/>
                              <a:latin typeface="Cambria Math"/>
                            </a:rPr>
                            <m:t>𝑹</m:t>
                          </m:r>
                        </m:e>
                        <m:sub>
                          <m:r>
                            <a:rPr kumimoji="0" lang="en-US" sz="2800" b="1" i="1" u="none" strike="noStrike" kern="1200" cap="none" spc="0" normalizeH="0" baseline="0" noProof="0">
                              <a:ln>
                                <a:noFill/>
                              </a:ln>
                              <a:solidFill>
                                <a:srgbClr val="C00000"/>
                              </a:solidFill>
                              <a:effectLst/>
                              <a:uLnTx/>
                              <a:uFillTx/>
                              <a:latin typeface="Cambria Math"/>
                            </a:rPr>
                            <m:t>𝑵</m:t>
                          </m:r>
                        </m:sub>
                      </m:sSub>
                      <m:r>
                        <a:rPr kumimoji="0" lang="en-US" sz="2800" b="1" i="1" u="none" strike="noStrike" kern="1200" cap="none" spc="0" normalizeH="0" baseline="0" noProof="0" smtClean="0">
                          <a:ln>
                            <a:noFill/>
                          </a:ln>
                          <a:solidFill>
                            <a:srgbClr val="000000"/>
                          </a:solidFill>
                          <a:effectLst/>
                          <a:uLnTx/>
                          <a:uFillTx/>
                          <a:latin typeface="Cambria Math"/>
                        </a:rPr>
                        <m:t>≔</m:t>
                      </m:r>
                      <m:r>
                        <a:rPr kumimoji="0" lang="en-US" sz="2800" b="1" i="0" u="none" strike="noStrike" kern="1200" cap="none" spc="0" normalizeH="0" baseline="0" noProof="0" smtClean="0">
                          <a:ln>
                            <a:noFill/>
                          </a:ln>
                          <a:solidFill>
                            <a:srgbClr val="000000"/>
                          </a:solidFill>
                          <a:effectLst/>
                          <a:uLnTx/>
                          <a:uFillTx/>
                          <a:latin typeface="Cambria Math"/>
                        </a:rPr>
                        <m:t>𝐭𝐫𝐮𝐞</m:t>
                      </m:r>
                    </m:oMath>
                  </m:oMathPara>
                </a14:m>
                <a:endParaRPr kumimoji="0" lang="en-US" sz="3200" b="1" i="0" u="none" strike="noStrike" kern="1200" cap="none" spc="0" normalizeH="0" baseline="0" noProof="0" dirty="0">
                  <a:ln>
                    <a:noFill/>
                  </a:ln>
                  <a:solidFill>
                    <a:srgbClr val="000000"/>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1" i="0" u="none" strike="noStrike" kern="1200" cap="none" spc="0" normalizeH="0" baseline="0" noProof="0" dirty="0">
                    <a:ln>
                      <a:noFill/>
                    </a:ln>
                    <a:solidFill>
                      <a:srgbClr val="000000"/>
                    </a:solidFill>
                    <a:effectLst/>
                    <a:uLnTx/>
                    <a:uFillTx/>
                    <a:latin typeface="Segoe"/>
                  </a:rPr>
                  <a:t>	</a:t>
                </a:r>
                <a:r>
                  <a:rPr kumimoji="0" lang="en-US" sz="2800" b="1" i="0" u="none" strike="noStrike" kern="1200" cap="none" spc="0" normalizeH="0" baseline="0" noProof="0" dirty="0" smtClean="0">
                    <a:ln>
                      <a:noFill/>
                    </a:ln>
                    <a:solidFill>
                      <a:srgbClr val="000000"/>
                    </a:solidFill>
                    <a:effectLst/>
                    <a:uLnTx/>
                    <a:uFillTx/>
                    <a:latin typeface="Segoe"/>
                  </a:rPr>
                  <a:t>Propagate back from </a:t>
                </a:r>
                <a14:m>
                  <m:oMath xmlns:m="http://schemas.openxmlformats.org/officeDocument/2006/math">
                    <m:r>
                      <a:rPr kumimoji="0" lang="en-US" sz="2800" b="1" i="1" u="none" strike="noStrike" kern="1200" cap="none" spc="0" normalizeH="0" baseline="0" noProof="0" dirty="0" smtClean="0">
                        <a:ln>
                          <a:noFill/>
                        </a:ln>
                        <a:solidFill>
                          <a:srgbClr val="000000"/>
                        </a:solidFill>
                        <a:effectLst/>
                        <a:uLnTx/>
                        <a:uFillTx/>
                        <a:latin typeface="Cambria Math"/>
                        <a:sym typeface="Symbol"/>
                      </a:rPr>
                      <m:t>¬</m:t>
                    </m:r>
                    <m:r>
                      <a:rPr kumimoji="0" lang="en-US" sz="2800" b="1" i="1" u="none" strike="noStrike" kern="1200" cap="none" spc="0" normalizeH="0" baseline="0" noProof="0" dirty="0" smtClean="0">
                        <a:ln>
                          <a:noFill/>
                        </a:ln>
                        <a:solidFill>
                          <a:srgbClr val="00B050"/>
                        </a:solidFill>
                        <a:effectLst/>
                        <a:uLnTx/>
                        <a:uFillTx/>
                        <a:latin typeface="Cambria Math"/>
                        <a:sym typeface="Symbol"/>
                      </a:rPr>
                      <m:t>𝑺𝒂𝒇𝒆</m:t>
                    </m:r>
                  </m:oMath>
                </a14:m>
                <a:r>
                  <a:rPr kumimoji="0" lang="en-US" sz="2800" b="1" i="0" u="none" strike="noStrike" kern="1200" cap="none" spc="0" normalizeH="0" baseline="0" noProof="0" dirty="0" smtClean="0">
                    <a:ln>
                      <a:noFill/>
                    </a:ln>
                    <a:solidFill>
                      <a:srgbClr val="000000"/>
                    </a:solidFill>
                    <a:effectLst/>
                    <a:uLnTx/>
                    <a:uFillTx/>
                    <a:latin typeface="Segoe"/>
                  </a:rPr>
                  <a:t> </a:t>
                </a: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1" i="0" u="none" strike="noStrike" kern="1200" cap="none" spc="0" normalizeH="0" baseline="0" noProof="0" dirty="0">
                    <a:ln>
                      <a:noFill/>
                    </a:ln>
                    <a:solidFill>
                      <a:srgbClr val="000000"/>
                    </a:solidFill>
                    <a:effectLst/>
                    <a:uLnTx/>
                    <a:uFillTx/>
                    <a:latin typeface="Segoe"/>
                  </a:rPr>
                  <a:t>	</a:t>
                </a:r>
                <a:r>
                  <a:rPr kumimoji="0" lang="en-US" sz="2800" b="1" i="0" u="none" strike="noStrike" kern="1200" cap="none" spc="0" normalizeH="0" baseline="0" noProof="0" dirty="0" smtClean="0">
                    <a:ln>
                      <a:noFill/>
                    </a:ln>
                    <a:solidFill>
                      <a:srgbClr val="000000"/>
                    </a:solidFill>
                    <a:effectLst/>
                    <a:uLnTx/>
                    <a:uFillTx/>
                    <a:latin typeface="Segoe"/>
                  </a:rPr>
                  <a:t>Resolve conflicts</a:t>
                </a: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2800" b="1" i="0" u="none" strike="noStrike" kern="1200" cap="none" spc="0" normalizeH="0" baseline="0" noProof="0" dirty="0">
                    <a:ln>
                      <a:noFill/>
                    </a:ln>
                    <a:solidFill>
                      <a:srgbClr val="000000"/>
                    </a:solidFill>
                    <a:effectLst/>
                    <a:uLnTx/>
                    <a:uFillTx/>
                    <a:latin typeface="Segoe"/>
                  </a:rPr>
                  <a:t>	</a:t>
                </a:r>
                <a:r>
                  <a:rPr kumimoji="0" lang="en-US" sz="2800" b="1" i="0" u="none" strike="noStrike" kern="1200" cap="none" spc="0" normalizeH="0" baseline="0" noProof="0" dirty="0" smtClean="0">
                    <a:ln>
                      <a:noFill/>
                    </a:ln>
                    <a:solidFill>
                      <a:srgbClr val="000000"/>
                    </a:solidFill>
                    <a:effectLst/>
                    <a:uLnTx/>
                    <a:uFillTx/>
                    <a:latin typeface="Segoe"/>
                  </a:rPr>
                  <a:t>Strengthen/propagate using induction</a:t>
                </a:r>
                <a:endParaRPr kumimoji="0" lang="en-US" sz="2800" b="1" i="0" u="none" strike="noStrike" kern="1200" cap="none" spc="0" normalizeH="0" baseline="0" noProof="0" dirty="0">
                  <a:ln>
                    <a:noFill/>
                  </a:ln>
                  <a:solidFill>
                    <a:srgbClr val="000000"/>
                  </a:solidFill>
                  <a:effectLst/>
                  <a:uLnTx/>
                  <a:uFillTx/>
                  <a:latin typeface="Segoe"/>
                </a:endParaRPr>
              </a:p>
            </p:txBody>
          </p:sp>
        </mc:Choice>
        <mc:Fallback xmlns="">
          <p:sp>
            <p:nvSpPr>
              <p:cNvPr id="5" name="Content Placeholder 2"/>
              <p:cNvSpPr txBox="1">
                <a:spLocks noRot="1" noChangeAspect="1" noMove="1" noResize="1" noEditPoints="1" noAdjustHandles="1" noChangeArrowheads="1" noChangeShapeType="1" noTextEdit="1"/>
              </p:cNvSpPr>
              <p:nvPr/>
            </p:nvSpPr>
            <p:spPr bwMode="auto">
              <a:xfrm>
                <a:off x="287524" y="1088740"/>
                <a:ext cx="8714737" cy="5675849"/>
              </a:xfrm>
              <a:prstGeom prst="rect">
                <a:avLst/>
              </a:prstGeom>
              <a:blipFill rotWithShape="0">
                <a:blip r:embed="rId3"/>
                <a:stretch>
                  <a:fillRect l="-3147" t="-3437" b="-2793"/>
                </a:stretch>
              </a:blipFill>
              <a:extLst/>
            </p:spPr>
            <p:txBody>
              <a:bodyPr/>
              <a:lstStyle/>
              <a:p>
                <a:r>
                  <a:rPr lang="en-US">
                    <a:noFill/>
                  </a:rPr>
                  <a:t> </a:t>
                </a:r>
              </a:p>
            </p:txBody>
          </p:sp>
        </mc:Fallback>
      </mc:AlternateContent>
    </p:spTree>
    <p:extLst>
      <p:ext uri="{BB962C8B-B14F-4D97-AF65-F5344CB8AC3E}">
        <p14:creationId xmlns:p14="http://schemas.microsoft.com/office/powerpoint/2010/main" val="452020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PDR – the algorithm</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bwMode="auto">
              <a:xfrm>
                <a:off x="287524" y="1412776"/>
                <a:ext cx="8714737" cy="5046381"/>
              </a:xfrm>
              <a:prstGeom prst="rect">
                <a:avLst/>
              </a:prstGeom>
              <a:extLst/>
            </p:spPr>
            <p:txBody>
              <a:bodyPr vert="horz" wrap="square" lIns="0" tIns="0" rIns="0" bIns="0" numCol="1" anchor="t" anchorCtr="0" compatLnSpc="1">
                <a:prstTxWarp prst="textNoShape">
                  <a:avLst/>
                </a:prstTxWarp>
                <a:spAutoFit/>
              </a:bodyPr>
              <a:lstStyle>
                <a:lvl1pPr marL="384175" indent="-384175" algn="l" defTabSz="912813" rtl="0" fontAlgn="base">
                  <a:lnSpc>
                    <a:spcPct val="90000"/>
                  </a:lnSpc>
                  <a:spcBef>
                    <a:spcPct val="20000"/>
                  </a:spcBef>
                  <a:spcAft>
                    <a:spcPct val="0"/>
                  </a:spcAft>
                  <a:buSzPct val="90000"/>
                  <a:buBlip>
                    <a:blip r:embed="rId2"/>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2"/>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2"/>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2"/>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600" b="1" i="0" u="none" strike="noStrike" kern="1200" cap="none" spc="0" normalizeH="0" baseline="0" noProof="0" dirty="0" smtClean="0">
                    <a:ln>
                      <a:noFill/>
                    </a:ln>
                    <a:solidFill>
                      <a:srgbClr val="000000"/>
                    </a:solidFill>
                    <a:effectLst/>
                    <a:uLnTx/>
                    <a:uFillTx/>
                    <a:latin typeface="Segoe"/>
                    <a:sym typeface="Symbol"/>
                  </a:rPr>
                  <a:t>Objective is to solve for </a:t>
                </a:r>
                <a:r>
                  <a:rPr kumimoji="0" lang="en-US" sz="3600" b="1" i="1" u="none" strike="noStrike" kern="1200" cap="none" spc="0" normalizeH="0" baseline="0" noProof="0" dirty="0" smtClean="0">
                    <a:ln>
                      <a:noFill/>
                    </a:ln>
                    <a:solidFill>
                      <a:srgbClr val="C00000"/>
                    </a:solidFill>
                    <a:effectLst/>
                    <a:uLnTx/>
                    <a:uFillTx/>
                    <a:latin typeface="Segoe"/>
                    <a:sym typeface="Symbol"/>
                  </a:rPr>
                  <a:t>R </a:t>
                </a:r>
                <a:r>
                  <a:rPr kumimoji="0" lang="en-US" sz="3600" b="1" i="0" u="none" strike="noStrike" kern="1200" cap="none" spc="0" normalizeH="0" baseline="0" noProof="0" dirty="0" smtClean="0">
                    <a:ln>
                      <a:noFill/>
                    </a:ln>
                    <a:solidFill>
                      <a:srgbClr val="000000"/>
                    </a:solidFill>
                    <a:effectLst/>
                    <a:uLnTx/>
                    <a:uFillTx/>
                    <a:latin typeface="Segoe"/>
                    <a:sym typeface="Symbol"/>
                  </a:rPr>
                  <a:t>such that </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600" b="1" i="0" u="none" strike="noStrike" kern="1200" cap="none" spc="0" normalizeH="0" baseline="0" noProof="0" dirty="0" smtClean="0">
                  <a:ln>
                    <a:noFill/>
                  </a:ln>
                  <a:solidFill>
                    <a:srgbClr val="000000"/>
                  </a:solidFill>
                  <a:effectLst/>
                  <a:uLnTx/>
                  <a:uFillTx/>
                  <a:latin typeface="Segoe"/>
                  <a:sym typeface="Symbol"/>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600" b="1" i="0" u="none" strike="noStrike" kern="1200" cap="none" spc="0" normalizeH="0" baseline="0" noProof="0" dirty="0" smtClean="0">
                    <a:ln>
                      <a:noFill/>
                    </a:ln>
                    <a:solidFill>
                      <a:srgbClr val="000000"/>
                    </a:solidFill>
                    <a:effectLst/>
                    <a:uLnTx/>
                    <a:uFillTx/>
                    <a:latin typeface="Segoe"/>
                    <a:sym typeface="Symbol"/>
                  </a:rPr>
                  <a:t> </a:t>
                </a:r>
                <a14:m>
                  <m:oMath xmlns:m="http://schemas.openxmlformats.org/officeDocument/2006/math">
                    <m:r>
                      <m:rPr>
                        <m:nor/>
                      </m:rPr>
                      <a:rPr kumimoji="0" lang="en-US" sz="2800" b="1" i="0" u="none" strike="noStrike" kern="1200" cap="none" spc="0" normalizeH="0" baseline="0" noProof="0" dirty="0">
                        <a:ln>
                          <a:noFill/>
                        </a:ln>
                        <a:solidFill>
                          <a:srgbClr val="000000"/>
                        </a:solidFill>
                        <a:effectLst/>
                        <a:uLnTx/>
                        <a:uFillTx/>
                        <a:latin typeface="Edwardian Script ITC" pitchFamily="66" charset="0"/>
                      </a:rPr>
                      <m:t>F</m:t>
                    </m:r>
                    <m:r>
                      <a:rPr kumimoji="0" lang="en-US" sz="2800" b="1" i="1" u="none" strike="noStrike" kern="1200" cap="none" spc="0" normalizeH="0" baseline="0" noProof="0" dirty="0">
                        <a:ln>
                          <a:noFill/>
                        </a:ln>
                        <a:solidFill>
                          <a:srgbClr val="000000"/>
                        </a:solidFill>
                        <a:effectLst/>
                        <a:uLnTx/>
                        <a:uFillTx/>
                        <a:latin typeface="Cambria Math"/>
                      </a:rPr>
                      <m:t> </m:t>
                    </m:r>
                    <m:r>
                      <a:rPr kumimoji="0" lang="en-US" sz="2800" b="0" i="1" u="none" strike="noStrike" kern="1200" cap="none" spc="0" normalizeH="0" baseline="0" noProof="0" dirty="0" smtClean="0">
                        <a:ln>
                          <a:noFill/>
                        </a:ln>
                        <a:solidFill>
                          <a:srgbClr val="000000"/>
                        </a:solidFill>
                        <a:effectLst/>
                        <a:uLnTx/>
                        <a:uFillTx/>
                        <a:latin typeface="Cambria Math"/>
                      </a:rPr>
                      <m:t> </m:t>
                    </m:r>
                    <m:d>
                      <m:dPr>
                        <m:ctrlPr>
                          <a:rPr kumimoji="0" lang="en-US" sz="3600" b="1"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sz="3600" b="1" i="1" u="none" strike="noStrike" kern="1200" cap="none" spc="0" normalizeH="0" baseline="0" noProof="0" smtClean="0">
                            <a:ln>
                              <a:noFill/>
                            </a:ln>
                            <a:solidFill>
                              <a:srgbClr val="C00000"/>
                            </a:solidFill>
                            <a:effectLst/>
                            <a:uLnTx/>
                            <a:uFillTx/>
                            <a:latin typeface="Cambria Math"/>
                          </a:rPr>
                          <m:t>𝑹</m:t>
                        </m:r>
                      </m:e>
                    </m:d>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0" i="1" u="none" strike="noStrike" kern="1200" cap="none" spc="0" normalizeH="0" baseline="0" noProof="0">
                        <a:ln>
                          <a:noFill/>
                        </a:ln>
                        <a:solidFill>
                          <a:srgbClr val="000000"/>
                        </a:solidFill>
                        <a:effectLst/>
                        <a:uLnTx/>
                        <a:uFillTx/>
                        <a:latin typeface="Cambria Math"/>
                      </a:rPr>
                      <m:t>→</m:t>
                    </m:r>
                    <m:r>
                      <a:rPr kumimoji="0" lang="en-US" sz="3600" b="1" i="1" u="none" strike="noStrike" kern="1200" cap="none" spc="0" normalizeH="0" baseline="0" noProof="0" smtClean="0">
                        <a:ln>
                          <a:noFill/>
                        </a:ln>
                        <a:solidFill>
                          <a:srgbClr val="C00000"/>
                        </a:solidFill>
                        <a:effectLst/>
                        <a:uLnTx/>
                        <a:uFillTx/>
                        <a:latin typeface="Cambria Math"/>
                      </a:rPr>
                      <m:t>𝑹</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oMath>
                </a14:m>
                <a:r>
                  <a:rPr kumimoji="0" lang="en-US" sz="3600" b="1" i="0" u="none" strike="noStrike" kern="1200" cap="none" spc="0" normalizeH="0" baseline="0" noProof="0" dirty="0" smtClean="0">
                    <a:ln>
                      <a:noFill/>
                    </a:ln>
                    <a:solidFill>
                      <a:srgbClr val="000000"/>
                    </a:solidFill>
                    <a:effectLst/>
                    <a:uLnTx/>
                    <a:uFillTx/>
                    <a:latin typeface="Segoe"/>
                    <a:sym typeface="Symbol"/>
                  </a:rPr>
                  <a:t>,    </a:t>
                </a:r>
                <a14:m>
                  <m:oMath xmlns:m="http://schemas.openxmlformats.org/officeDocument/2006/math">
                    <m:r>
                      <a:rPr kumimoji="0" lang="en-US" sz="3600" b="1" i="1" u="none" strike="noStrike" kern="1200" cap="none" spc="0" normalizeH="0" baseline="0" noProof="0" smtClean="0">
                        <a:ln>
                          <a:noFill/>
                        </a:ln>
                        <a:solidFill>
                          <a:srgbClr val="C00000"/>
                        </a:solidFill>
                        <a:effectLst/>
                        <a:uLnTx/>
                        <a:uFillTx/>
                        <a:latin typeface="Cambria Math"/>
                      </a:rPr>
                      <m:t>𝑹</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0" i="1" u="none" strike="noStrike" kern="1200" cap="none" spc="0" normalizeH="0" baseline="0" noProof="0" dirty="0" smtClean="0">
                        <a:ln>
                          <a:noFill/>
                        </a:ln>
                        <a:solidFill>
                          <a:srgbClr val="000000"/>
                        </a:solidFill>
                        <a:effectLst/>
                        <a:uLnTx/>
                        <a:uFillTx/>
                        <a:latin typeface="Cambria Math"/>
                        <a:sym typeface="Symbol"/>
                      </a:rPr>
                      <m:t>→</m:t>
                    </m:r>
                    <m:r>
                      <a:rPr kumimoji="0" lang="en-US" sz="3600" b="1" i="1" u="none" strike="noStrike" kern="1200" cap="none" spc="0" normalizeH="0" baseline="0" noProof="0" dirty="0" smtClean="0">
                        <a:ln>
                          <a:noFill/>
                        </a:ln>
                        <a:solidFill>
                          <a:srgbClr val="00B050"/>
                        </a:solidFill>
                        <a:effectLst/>
                        <a:uLnTx/>
                        <a:uFillTx/>
                        <a:latin typeface="Cambria Math"/>
                        <a:sym typeface="Symbol"/>
                      </a:rPr>
                      <m:t>𝑺𝒂𝒇𝒆</m:t>
                    </m:r>
                    <m:d>
                      <m:dPr>
                        <m:ctrlPr>
                          <a:rPr kumimoji="0" lang="en-US" sz="3600" b="1" i="1" u="none" strike="noStrike" kern="1200" cap="none" spc="0" normalizeH="0" baseline="0" noProof="0" dirty="0">
                            <a:ln>
                              <a:noFill/>
                            </a:ln>
                            <a:solidFill>
                              <a:srgbClr val="000000"/>
                            </a:solidFill>
                            <a:effectLst/>
                            <a:uLnTx/>
                            <a:uFillTx/>
                            <a:latin typeface="Cambria Math" panose="02040503050406030204" pitchFamily="18" charset="0"/>
                            <a:sym typeface="Symbol"/>
                          </a:rPr>
                        </m:ctrlPr>
                      </m:dPr>
                      <m:e>
                        <m:r>
                          <a:rPr kumimoji="0" lang="en-US" sz="3600" b="1" i="1" u="none" strike="noStrike" kern="1200" cap="none" spc="0" normalizeH="0" baseline="0" noProof="0" dirty="0">
                            <a:ln>
                              <a:noFill/>
                            </a:ln>
                            <a:solidFill>
                              <a:srgbClr val="000000"/>
                            </a:solidFill>
                            <a:effectLst/>
                            <a:uLnTx/>
                            <a:uFillTx/>
                            <a:latin typeface="Cambria Math"/>
                            <a:sym typeface="Symbol"/>
                          </a:rPr>
                          <m:t>𝑿</m:t>
                        </m:r>
                      </m:e>
                    </m:d>
                    <m:r>
                      <a:rPr kumimoji="0" lang="en-US" sz="3600" b="1" i="1" u="none" strike="noStrike" kern="1200" cap="none" spc="0" normalizeH="0" baseline="0" noProof="0" dirty="0" smtClean="0">
                        <a:ln>
                          <a:noFill/>
                        </a:ln>
                        <a:solidFill>
                          <a:srgbClr val="000000"/>
                        </a:solidFill>
                        <a:effectLst/>
                        <a:uLnTx/>
                        <a:uFillTx/>
                        <a:latin typeface="Cambria Math"/>
                        <a:sym typeface="Symbol"/>
                      </a:rPr>
                      <m:t>,  ∀</m:t>
                    </m:r>
                    <m:r>
                      <a:rPr kumimoji="0" lang="en-US" sz="3600" b="1" i="1" u="none" strike="noStrike" kern="1200" cap="none" spc="0" normalizeH="0" baseline="0" noProof="0" dirty="0" smtClean="0">
                        <a:ln>
                          <a:noFill/>
                        </a:ln>
                        <a:solidFill>
                          <a:srgbClr val="000000"/>
                        </a:solidFill>
                        <a:effectLst/>
                        <a:uLnTx/>
                        <a:uFillTx/>
                        <a:latin typeface="Cambria Math"/>
                        <a:sym typeface="Symbol"/>
                      </a:rPr>
                      <m:t>𝑿</m:t>
                    </m:r>
                  </m:oMath>
                </a14:m>
                <a:endParaRPr kumimoji="0" lang="en-US" sz="3600" b="0" i="0" u="none" strike="noStrike" kern="1200" cap="none" spc="0" normalizeH="0" baseline="0" noProof="0" dirty="0" smtClean="0">
                  <a:ln>
                    <a:noFill/>
                  </a:ln>
                  <a:solidFill>
                    <a:srgbClr val="FFFFFF">
                      <a:lumMod val="50000"/>
                    </a:srgbClr>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300" b="0" i="0" u="none" strike="noStrike" kern="1200" cap="none" spc="0" normalizeH="0" baseline="0" noProof="0" dirty="0" smtClean="0">
                  <a:ln>
                    <a:noFill/>
                  </a:ln>
                  <a:solidFill>
                    <a:srgbClr val="FFFFFF">
                      <a:lumMod val="50000"/>
                    </a:srgbClr>
                  </a:solidFill>
                  <a:effectLst/>
                  <a:uLnTx/>
                  <a:uFillTx/>
                  <a:latin typeface="Segoe"/>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200" b="1" i="0" u="none" strike="noStrike" kern="1200" cap="none" spc="0" normalizeH="0" baseline="0" noProof="0" dirty="0">
                  <a:ln>
                    <a:noFill/>
                  </a:ln>
                  <a:solidFill>
                    <a:srgbClr val="FFFFFF">
                      <a:lumMod val="50000"/>
                    </a:srgbClr>
                  </a:solidFill>
                  <a:effectLst/>
                  <a:uLnTx/>
                  <a:uFillTx/>
                  <a:latin typeface="Segoe"/>
                  <a:sym typeface="Symbol"/>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sym typeface="Symbol"/>
                  </a:rPr>
                  <a:t>Initialize:</a:t>
                </a: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200" b="1" i="0" u="none" strike="noStrike" kern="1200" cap="none" spc="0" normalizeH="0" baseline="0" noProof="0" dirty="0">
                  <a:ln>
                    <a:noFill/>
                  </a:ln>
                  <a:solidFill>
                    <a:srgbClr val="000000"/>
                  </a:solidFill>
                  <a:effectLst/>
                  <a:uLnTx/>
                  <a:uFillTx/>
                  <a:latin typeface="Segoe"/>
                  <a:sym typeface="Symbol"/>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endParaRPr kumimoji="0" lang="en-US" sz="3200" b="1" i="0" u="none" strike="noStrike" kern="1200" cap="none" spc="0" normalizeH="0" baseline="0" noProof="0" dirty="0" smtClean="0">
                  <a:ln>
                    <a:noFill/>
                  </a:ln>
                  <a:solidFill>
                    <a:srgbClr val="000000"/>
                  </a:solidFill>
                  <a:effectLst/>
                  <a:uLnTx/>
                  <a:uFillTx/>
                  <a:latin typeface="Segoe"/>
                  <a:sym typeface="Symbol"/>
                </a:endParaRPr>
              </a:p>
              <a:p>
                <a:pPr marL="0" marR="0" lvl="0" indent="0" algn="l" defTabSz="912813" rtl="0" eaLnBrk="1" fontAlgn="base" latinLnBrk="0" hangingPunct="1">
                  <a:lnSpc>
                    <a:spcPct val="90000"/>
                  </a:lnSpc>
                  <a:spcBef>
                    <a:spcPct val="20000"/>
                  </a:spcBef>
                  <a:spcAft>
                    <a:spcPct val="0"/>
                  </a:spcAft>
                  <a:buClrTx/>
                  <a:buSzPct val="90000"/>
                  <a:buFontTx/>
                  <a:buNone/>
                  <a:tabLst/>
                  <a:defRPr/>
                </a:pPr>
                <a:r>
                  <a:rPr kumimoji="0" lang="en-US" sz="3200" b="1" i="0" u="none" strike="noStrike" kern="1200" cap="none" spc="0" normalizeH="0" baseline="0" noProof="0" dirty="0" smtClean="0">
                    <a:ln>
                      <a:noFill/>
                    </a:ln>
                    <a:solidFill>
                      <a:srgbClr val="000000"/>
                    </a:solidFill>
                    <a:effectLst/>
                    <a:uLnTx/>
                    <a:uFillTx/>
                    <a:latin typeface="Segoe"/>
                    <a:sym typeface="Symbol"/>
                  </a:rPr>
                  <a:t>Main invariant:</a:t>
                </a:r>
              </a:p>
            </p:txBody>
          </p:sp>
        </mc:Choice>
        <mc:Fallback xmlns="">
          <p:sp>
            <p:nvSpPr>
              <p:cNvPr id="7" name="Content Placeholder 2"/>
              <p:cNvSpPr txBox="1">
                <a:spLocks noRot="1" noChangeAspect="1" noMove="1" noResize="1" noEditPoints="1" noAdjustHandles="1" noChangeArrowheads="1" noChangeShapeType="1" noTextEdit="1"/>
              </p:cNvSpPr>
              <p:nvPr/>
            </p:nvSpPr>
            <p:spPr bwMode="auto">
              <a:xfrm>
                <a:off x="287524" y="1412776"/>
                <a:ext cx="8714737" cy="5046381"/>
              </a:xfrm>
              <a:prstGeom prst="rect">
                <a:avLst/>
              </a:prstGeom>
              <a:blipFill rotWithShape="0">
                <a:blip r:embed="rId3"/>
                <a:stretch>
                  <a:fillRect l="-3147" t="-3865" b="-3865"/>
                </a:stretch>
              </a:blipFill>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07804" y="4149080"/>
                <a:ext cx="6338465" cy="93025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7"/>
                                <m:mcJc m:val="center"/>
                              </m:mcPr>
                            </m:mc>
                          </m:mcs>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1" i="1" u="none" strike="noStrike" kern="0" cap="none" spc="0" normalizeH="0" baseline="0" noProof="0" dirty="0" smtClean="0">
                                <a:ln>
                                  <a:noFill/>
                                </a:ln>
                                <a:solidFill>
                                  <a:srgbClr val="00B050"/>
                                </a:solidFill>
                                <a:effectLst/>
                                <a:uLnTx/>
                                <a:uFillTx/>
                                <a:latin typeface="Cambria Math"/>
                              </a:rPr>
                              <m:t>𝑺𝒂𝒇𝒆</m:t>
                            </m:r>
                          </m:e>
                          <m:e/>
                          <m:e/>
                          <m:e/>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𝟏</m:t>
                                </m:r>
                              </m:sub>
                            </m:sSub>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𝒕𝒓𝒖𝒆</m:t>
                            </m:r>
                          </m:e>
                          <m:e/>
                          <m:e/>
                        </m:mr>
                        <m:mr>
                          <m:e/>
                          <m:e>
                            <m:r>
                              <a:rPr kumimoji="0" lang="en-US" sz="1800" b="1" i="1" u="none" strike="noStrike" kern="0" cap="none" spc="0" normalizeH="0" baseline="0" noProof="0" smtClean="0">
                                <a:ln>
                                  <a:noFill/>
                                </a:ln>
                                <a:solidFill>
                                  <a:srgbClr val="000000"/>
                                </a:solidFill>
                                <a:effectLst/>
                                <a:uLnTx/>
                                <a:uFillTx/>
                                <a:latin typeface="Cambria Math"/>
                              </a:rPr>
                              <m:t>↖</m:t>
                            </m:r>
                          </m:e>
                          <m:e/>
                          <m:e>
                            <m:r>
                              <a:rPr kumimoji="0" lang="en-US" sz="1800" b="1" i="1" u="none" strike="noStrike" kern="0" cap="none" spc="0" normalizeH="0" baseline="0" noProof="0" smtClean="0">
                                <a:ln>
                                  <a:noFill/>
                                </a:ln>
                                <a:solidFill>
                                  <a:srgbClr val="000000"/>
                                </a:solidFill>
                                <a:effectLst/>
                                <a:uLnTx/>
                                <a:uFillTx/>
                                <a:latin typeface="Cambria Math"/>
                              </a:rPr>
                              <m:t>↗</m:t>
                            </m:r>
                          </m:e>
                          <m:e/>
                          <m:e>
                            <m:r>
                              <a:rPr kumimoji="0" lang="en-US" sz="1800" b="1" i="1" u="none" strike="noStrike" kern="0" cap="none" spc="0" normalizeH="0" baseline="0" noProof="0" smtClean="0">
                                <a:ln>
                                  <a:noFill/>
                                </a:ln>
                                <a:solidFill>
                                  <a:srgbClr val="000000"/>
                                </a:solidFill>
                                <a:effectLst/>
                                <a:uLnTx/>
                                <a:uFillTx/>
                                <a:latin typeface="Cambria Math"/>
                              </a:rPr>
                              <m:t>↖ </m:t>
                            </m:r>
                          </m:e>
                          <m:e/>
                        </m:mr>
                        <m:mr>
                          <m:e/>
                          <m:e/>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𝟎</m:t>
                                </m:r>
                              </m:sub>
                            </m:sSub>
                            <m:r>
                              <m:rPr>
                                <m:nor/>
                              </m:rPr>
                              <a:rPr kumimoji="0" lang="en-US" sz="1800" b="1" i="0" u="none" strike="noStrike" kern="0" cap="none" spc="0" normalizeH="0" baseline="0" noProof="0" smtClean="0">
                                <a:ln>
                                  <a:noFill/>
                                </a:ln>
                                <a:solidFill>
                                  <a:srgbClr val="000000"/>
                                </a:solidFill>
                                <a:effectLst/>
                                <a:uLnTx/>
                                <a:uFillTx/>
                                <a:latin typeface="Cambria Math"/>
                              </a:rPr>
                              <m:t> </m:t>
                            </m:r>
                            <m:r>
                              <a:rPr kumimoji="0" lang="en-US" sz="1800" b="1" i="1" u="none" strike="noStrike" kern="0" cap="none" spc="0" normalizeH="0" baseline="0" noProof="0" smtClean="0">
                                <a:ln>
                                  <a:noFill/>
                                </a:ln>
                                <a:solidFill>
                                  <a:srgbClr val="000000"/>
                                </a:solidFill>
                                <a:effectLst/>
                                <a:uLnTx/>
                                <a:uFillTx/>
                                <a:latin typeface="Cambria Math"/>
                              </a:rPr>
                              <m:t>≔</m:t>
                            </m:r>
                            <m:r>
                              <m:rPr>
                                <m:nor/>
                              </m:rPr>
                              <a:rPr kumimoji="0" lang="en-US" sz="1800" b="1" i="0" u="none" strike="noStrike" kern="0" cap="none" spc="0" normalizeH="0" baseline="0" noProof="0" dirty="0" smtClean="0">
                                <a:ln>
                                  <a:noFill/>
                                </a:ln>
                                <a:solidFill>
                                  <a:srgbClr val="000000"/>
                                </a:solidFill>
                                <a:effectLst/>
                                <a:uLnTx/>
                                <a:uFillTx/>
                                <a:latin typeface="Edwardian Script ITC" pitchFamily="66" charset="0"/>
                              </a:rPr>
                              <m:t>F</m:t>
                            </m:r>
                            <m:r>
                              <a:rPr kumimoji="0" lang="en-US" sz="1800" b="1" i="0" u="none" strike="noStrike" kern="0" cap="none" spc="0" normalizeH="0" baseline="0" noProof="0" smtClean="0">
                                <a:ln>
                                  <a:noFill/>
                                </a:ln>
                                <a:solidFill>
                                  <a:srgbClr val="000000"/>
                                </a:solidFill>
                                <a:effectLst/>
                                <a:uLnTx/>
                                <a:uFillTx/>
                                <a:latin typeface="Cambria Math"/>
                              </a:rPr>
                              <m:t>  </m:t>
                            </m:r>
                            <m:d>
                              <m:d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rPr>
                                </m:ctrlPr>
                              </m:dPr>
                              <m:e>
                                <m:r>
                                  <a:rPr kumimoji="0" lang="en-US" sz="1800" b="1" i="1" u="none" strike="noStrike" kern="0" cap="none" spc="0" normalizeH="0" baseline="0" noProof="0" smtClean="0">
                                    <a:ln>
                                      <a:noFill/>
                                    </a:ln>
                                    <a:solidFill>
                                      <a:srgbClr val="000000"/>
                                    </a:solidFill>
                                    <a:effectLst/>
                                    <a:uLnTx/>
                                    <a:uFillTx/>
                                    <a:latin typeface="Cambria Math"/>
                                  </a:rPr>
                                  <m:t>𝒇𝒂𝒍𝒔𝒆</m:t>
                                </m:r>
                              </m:e>
                            </m:d>
                          </m:e>
                          <m:e/>
                          <m:e/>
                          <m:e/>
                          <m:e>
                            <m:r>
                              <m:rPr>
                                <m:nor/>
                              </m:rPr>
                              <a:rPr kumimoji="0" lang="en-US" sz="1800" b="1" i="0" u="none" strike="noStrike" kern="0" cap="none" spc="0" normalizeH="0" baseline="0" noProof="0" dirty="0" smtClean="0">
                                <a:ln>
                                  <a:noFill/>
                                </a:ln>
                                <a:solidFill>
                                  <a:srgbClr val="000000"/>
                                </a:solidFill>
                                <a:effectLst/>
                                <a:uLnTx/>
                                <a:uFillTx/>
                                <a:latin typeface="Edwardian Script ITC" pitchFamily="66" charset="0"/>
                              </a:rPr>
                              <m:t>F</m:t>
                            </m:r>
                            <m:r>
                              <a:rPr kumimoji="0" lang="en-US" sz="1800" b="1" i="0" u="none" strike="noStrike" kern="0" cap="none" spc="0" normalizeH="0" baseline="0" noProof="0" smtClean="0">
                                <a:ln>
                                  <a:noFill/>
                                </a:ln>
                                <a:solidFill>
                                  <a:srgbClr val="000000"/>
                                </a:solidFill>
                                <a:effectLst/>
                                <a:uLnTx/>
                                <a:uFillTx/>
                                <a:latin typeface="Cambria Math"/>
                              </a:rPr>
                              <m:t>  </m:t>
                            </m:r>
                            <m:d>
                              <m:d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𝟎</m:t>
                                    </m:r>
                                  </m:sub>
                                </m:sSub>
                              </m:e>
                            </m:d>
                          </m:e>
                        </m:mr>
                      </m:m>
                    </m:oMath>
                  </m:oMathPara>
                </a14:m>
                <a:endParaRPr kumimoji="0" lang="en-US" sz="1800" b="0" i="0" u="none" strike="noStrike" kern="0" cap="none" spc="0" normalizeH="0" baseline="0" noProof="0" dirty="0" smtClean="0">
                  <a:ln>
                    <a:noFill/>
                  </a:ln>
                  <a:solidFill>
                    <a:srgbClr val="FFFFFF"/>
                  </a:solidFill>
                  <a:effectLst/>
                  <a:uLnTx/>
                  <a:uFillTx/>
                </a:endParaRPr>
              </a:p>
            </p:txBody>
          </p:sp>
        </mc:Choice>
        <mc:Fallback xmlns="">
          <p:sp>
            <p:nvSpPr>
              <p:cNvPr id="8" name="Rectangle 7"/>
              <p:cNvSpPr>
                <a:spLocks noRot="1" noChangeAspect="1" noMove="1" noResize="1" noEditPoints="1" noAdjustHandles="1" noChangeArrowheads="1" noChangeShapeType="1" noTextEdit="1"/>
              </p:cNvSpPr>
              <p:nvPr/>
            </p:nvSpPr>
            <p:spPr>
              <a:xfrm>
                <a:off x="2807804" y="4149080"/>
                <a:ext cx="6338465" cy="93025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870933" y="5633081"/>
                <a:ext cx="4165563" cy="92826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7"/>
                                <m:mcJc m:val="center"/>
                              </m:mcPr>
                            </m:mc>
                          </m:mcs>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en-US" sz="1800" b="1" i="1" u="none" strike="noStrike" kern="0" cap="none" spc="0" normalizeH="0" baseline="0" noProof="0" dirty="0" smtClean="0">
                                <a:ln>
                                  <a:noFill/>
                                </a:ln>
                                <a:solidFill>
                                  <a:srgbClr val="00B050"/>
                                </a:solidFill>
                                <a:effectLst/>
                                <a:uLnTx/>
                                <a:uFillTx/>
                                <a:latin typeface="Cambria Math"/>
                              </a:rPr>
                              <m:t>𝑺𝒂𝒇𝒆</m:t>
                            </m:r>
                          </m:e>
                          <m:e/>
                          <m:e/>
                          <m:e/>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𝒊</m:t>
                                </m:r>
                                <m:r>
                                  <a:rPr kumimoji="0" lang="en-US" sz="1800" b="1" i="1" u="none" strike="noStrike" kern="0" cap="none" spc="0" normalizeH="0" baseline="0" noProof="0" smtClean="0">
                                    <a:ln>
                                      <a:noFill/>
                                    </a:ln>
                                    <a:solidFill>
                                      <a:srgbClr val="C00000"/>
                                    </a:solidFill>
                                    <a:effectLst/>
                                    <a:uLnTx/>
                                    <a:uFillTx/>
                                    <a:latin typeface="Cambria Math"/>
                                  </a:rPr>
                                  <m:t>+</m:t>
                                </m:r>
                                <m:r>
                                  <a:rPr kumimoji="0" lang="en-US" sz="1800" b="1" i="1" u="none" strike="noStrike" kern="0" cap="none" spc="0" normalizeH="0" baseline="0" noProof="0" smtClean="0">
                                    <a:ln>
                                      <a:noFill/>
                                    </a:ln>
                                    <a:solidFill>
                                      <a:srgbClr val="C00000"/>
                                    </a:solidFill>
                                    <a:effectLst/>
                                    <a:uLnTx/>
                                    <a:uFillTx/>
                                    <a:latin typeface="Cambria Math"/>
                                  </a:rPr>
                                  <m:t>𝟏</m:t>
                                </m:r>
                              </m:sub>
                            </m:sSub>
                          </m:e>
                          <m:e/>
                          <m:e/>
                        </m:mr>
                        <m:mr>
                          <m:e/>
                          <m:e>
                            <m:r>
                              <a:rPr kumimoji="0" lang="en-US" sz="1800" b="1" i="1" u="none" strike="noStrike" kern="0" cap="none" spc="0" normalizeH="0" baseline="0" noProof="0" smtClean="0">
                                <a:ln>
                                  <a:noFill/>
                                </a:ln>
                                <a:solidFill>
                                  <a:srgbClr val="000000"/>
                                </a:solidFill>
                                <a:effectLst/>
                                <a:uLnTx/>
                                <a:uFillTx/>
                                <a:latin typeface="Cambria Math"/>
                              </a:rPr>
                              <m:t>↖</m:t>
                            </m:r>
                          </m:e>
                          <m:e/>
                          <m:e>
                            <m:r>
                              <a:rPr kumimoji="0" lang="en-US" sz="1800" b="1" i="1" u="none" strike="noStrike" kern="0" cap="none" spc="0" normalizeH="0" baseline="0" noProof="0" smtClean="0">
                                <a:ln>
                                  <a:noFill/>
                                </a:ln>
                                <a:solidFill>
                                  <a:srgbClr val="000000"/>
                                </a:solidFill>
                                <a:effectLst/>
                                <a:uLnTx/>
                                <a:uFillTx/>
                                <a:latin typeface="Cambria Math"/>
                              </a:rPr>
                              <m:t>↗ </m:t>
                            </m:r>
                          </m:e>
                          <m:e/>
                          <m:e>
                            <m:r>
                              <a:rPr kumimoji="0" lang="en-US" sz="1800" b="1" i="1" u="none" strike="noStrike" kern="0" cap="none" spc="0" normalizeH="0" baseline="0" noProof="0" smtClean="0">
                                <a:ln>
                                  <a:noFill/>
                                </a:ln>
                                <a:solidFill>
                                  <a:srgbClr val="000000"/>
                                </a:solidFill>
                                <a:effectLst/>
                                <a:uLnTx/>
                                <a:uFillTx/>
                                <a:latin typeface="Cambria Math"/>
                              </a:rPr>
                              <m:t>↖ </m:t>
                            </m:r>
                          </m:e>
                          <m:e/>
                        </m:mr>
                        <m:mr>
                          <m:e/>
                          <m:e/>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𝒊</m:t>
                                </m:r>
                              </m:sub>
                            </m:sSub>
                          </m:e>
                          <m:e/>
                          <m:e/>
                          <m:e/>
                          <m:e>
                            <m:r>
                              <m:rPr>
                                <m:nor/>
                              </m:rPr>
                              <a:rPr kumimoji="0" lang="en-US" sz="1800" b="1" i="0" u="none" strike="noStrike" kern="0" cap="none" spc="0" normalizeH="0" baseline="0" noProof="0" dirty="0" smtClean="0">
                                <a:ln>
                                  <a:noFill/>
                                </a:ln>
                                <a:solidFill>
                                  <a:srgbClr val="000000"/>
                                </a:solidFill>
                                <a:effectLst/>
                                <a:uLnTx/>
                                <a:uFillTx/>
                                <a:latin typeface="Edwardian Script ITC" pitchFamily="66" charset="0"/>
                              </a:rPr>
                              <m:t>F</m:t>
                            </m:r>
                            <m:r>
                              <a:rPr kumimoji="0" lang="en-US" sz="1800" b="1" i="0" u="none" strike="noStrike" kern="0" cap="none" spc="0" normalizeH="0" baseline="0" noProof="0" smtClean="0">
                                <a:ln>
                                  <a:noFill/>
                                </a:ln>
                                <a:solidFill>
                                  <a:srgbClr val="000000"/>
                                </a:solidFill>
                                <a:effectLst/>
                                <a:uLnTx/>
                                <a:uFillTx/>
                                <a:latin typeface="Cambria Math"/>
                              </a:rPr>
                              <m:t> </m:t>
                            </m:r>
                            <m:r>
                              <a:rPr kumimoji="0" lang="en-US" sz="1800" b="1" i="1" u="none" strike="noStrike" kern="0" cap="none" spc="0" normalizeH="0" baseline="0" noProof="0" smtClean="0">
                                <a:ln>
                                  <a:noFill/>
                                </a:ln>
                                <a:solidFill>
                                  <a:srgbClr val="000000"/>
                                </a:solidFill>
                                <a:effectLst/>
                                <a:uLnTx/>
                                <a:uFillTx/>
                                <a:latin typeface="Cambria Math"/>
                              </a:rPr>
                              <m:t> </m:t>
                            </m:r>
                            <m:d>
                              <m:dPr>
                                <m:ctrlPr>
                                  <a:rPr kumimoji="0" lang="en-US" sz="1800" b="1" i="1" u="none" strike="noStrike" kern="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sz="1800" b="1" i="1" u="none" strike="noStrike" kern="0" cap="none" spc="0" normalizeH="0" baseline="0" noProof="0" smtClean="0">
                                        <a:ln>
                                          <a:noFill/>
                                        </a:ln>
                                        <a:solidFill>
                                          <a:srgbClr val="C00000"/>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C00000"/>
                                        </a:solidFill>
                                        <a:effectLst/>
                                        <a:uLnTx/>
                                        <a:uFillTx/>
                                        <a:latin typeface="Cambria Math"/>
                                      </a:rPr>
                                      <m:t>𝑹</m:t>
                                    </m:r>
                                  </m:e>
                                  <m:sub>
                                    <m:r>
                                      <a:rPr kumimoji="0" lang="en-US" sz="1800" b="1" i="1" u="none" strike="noStrike" kern="0" cap="none" spc="0" normalizeH="0" baseline="0" noProof="0" smtClean="0">
                                        <a:ln>
                                          <a:noFill/>
                                        </a:ln>
                                        <a:solidFill>
                                          <a:srgbClr val="C00000"/>
                                        </a:solidFill>
                                        <a:effectLst/>
                                        <a:uLnTx/>
                                        <a:uFillTx/>
                                        <a:latin typeface="Cambria Math"/>
                                      </a:rPr>
                                      <m:t>𝒊</m:t>
                                    </m:r>
                                  </m:sub>
                                </m:sSub>
                              </m:e>
                            </m:d>
                          </m:e>
                        </m:mr>
                      </m:m>
                    </m:oMath>
                  </m:oMathPara>
                </a14:m>
                <a:endParaRPr kumimoji="0" lang="en-US" sz="1800" b="0" i="0" u="none" strike="noStrike" kern="0" cap="none" spc="0" normalizeH="0" baseline="0" noProof="0" dirty="0" smtClean="0">
                  <a:ln>
                    <a:noFill/>
                  </a:ln>
                  <a:solidFill>
                    <a:srgbClr val="FFFFFF"/>
                  </a:solidFill>
                  <a:effectLst/>
                  <a:uLnTx/>
                  <a:uFillTx/>
                </a:endParaRPr>
              </a:p>
            </p:txBody>
          </p:sp>
        </mc:Choice>
        <mc:Fallback xmlns="">
          <p:sp>
            <p:nvSpPr>
              <p:cNvPr id="9" name="Rectangle 8"/>
              <p:cNvSpPr>
                <a:spLocks noRot="1" noChangeAspect="1" noMove="1" noResize="1" noEditPoints="1" noAdjustHandles="1" noChangeArrowheads="1" noChangeShapeType="1" noTextEdit="1"/>
              </p:cNvSpPr>
              <p:nvPr/>
            </p:nvSpPr>
            <p:spPr>
              <a:xfrm>
                <a:off x="4870933" y="5633081"/>
                <a:ext cx="4165563" cy="92826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778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eft Arrow 6"/>
          <p:cNvSpPr/>
          <p:nvPr/>
        </p:nvSpPr>
        <p:spPr bwMode="auto">
          <a:xfrm rot="5400000">
            <a:off x="2374178" y="3377184"/>
            <a:ext cx="2895600" cy="1932432"/>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Proofs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p:sp>
        <p:nvSpPr>
          <p:cNvPr id="8" name="Left Arrow 7"/>
          <p:cNvSpPr/>
          <p:nvPr/>
        </p:nvSpPr>
        <p:spPr bwMode="auto">
          <a:xfrm rot="16200000">
            <a:off x="3821978" y="2386584"/>
            <a:ext cx="2895600"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Models</a:t>
            </a:r>
          </a:p>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literal assignments</a:t>
            </a:r>
          </a:p>
        </p:txBody>
      </p:sp>
      <p:sp>
        <p:nvSpPr>
          <p:cNvPr id="9" name="Rectangle 8"/>
          <p:cNvSpPr/>
          <p:nvPr/>
        </p:nvSpPr>
        <p:spPr bwMode="auto">
          <a:xfrm rot="2771272">
            <a:off x="2720307" y="3500175"/>
            <a:ext cx="3657600" cy="685800"/>
          </a:xfrm>
          <a:prstGeom prst="rect">
            <a:avLst/>
          </a:prstGeom>
          <a:gradFill flip="none" rotWithShape="1">
            <a:gsLst>
              <a:gs pos="0">
                <a:srgbClr val="1F6E12">
                  <a:tint val="66000"/>
                  <a:satMod val="160000"/>
                </a:srgbClr>
              </a:gs>
              <a:gs pos="50000">
                <a:srgbClr val="1F6E12">
                  <a:tint val="44500"/>
                  <a:satMod val="160000"/>
                </a:srgbClr>
              </a:gs>
              <a:gs pos="100000">
                <a:srgbClr val="1F6E12">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Resolution</a:t>
            </a:r>
          </a:p>
        </p:txBody>
      </p:sp>
      <p:sp>
        <p:nvSpPr>
          <p:cNvPr id="10" name="Left Arrow 9"/>
          <p:cNvSpPr/>
          <p:nvPr/>
        </p:nvSpPr>
        <p:spPr bwMode="auto">
          <a:xfrm rot="5400000">
            <a:off x="2849275" y="1130211"/>
            <a:ext cx="1908212" cy="1825270"/>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Segoe"/>
              </a:rPr>
              <a:t>Backjump</a:t>
            </a:r>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11" name="Left Arrow 10"/>
          <p:cNvSpPr/>
          <p:nvPr/>
        </p:nvSpPr>
        <p:spPr bwMode="auto">
          <a:xfrm rot="16200000">
            <a:off x="4331807" y="4617081"/>
            <a:ext cx="2004338" cy="1932432"/>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0" tIns="0" rIns="0" bIns="0"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Propagate</a:t>
            </a:r>
          </a:p>
        </p:txBody>
      </p:sp>
      <p:sp>
        <p:nvSpPr>
          <p:cNvPr id="12" name="Title 1"/>
          <p:cNvSpPr txBox="1">
            <a:spLocks/>
          </p:cNvSpPr>
          <p:nvPr/>
        </p:nvSpPr>
        <p:spPr>
          <a:xfrm>
            <a:off x="381000" y="230188"/>
            <a:ext cx="8382000" cy="6647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Mile High: </a:t>
            </a:r>
            <a:r>
              <a:rPr lang="en-US" sz="4000" dirty="0" smtClean="0"/>
              <a:t>Modern SAT/SMT search</a:t>
            </a:r>
            <a:endParaRPr lang="en-US" sz="4000"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4370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Search: Mile-high perspective</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sp>
        <p:nvSpPr>
          <p:cNvPr id="12" name="TextBox 11"/>
          <p:cNvSpPr txBox="1"/>
          <p:nvPr/>
        </p:nvSpPr>
        <p:spPr>
          <a:xfrm>
            <a:off x="533400" y="1567934"/>
            <a:ext cx="231345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0000"/>
                </a:solidFill>
                <a:effectLst/>
                <a:uLnTx/>
                <a:uFillTx/>
              </a:rPr>
              <a:t>Modern SMT solver</a:t>
            </a:r>
          </a:p>
        </p:txBody>
      </p:sp>
      <p:sp>
        <p:nvSpPr>
          <p:cNvPr id="13" name="TextBox 12"/>
          <p:cNvSpPr txBox="1"/>
          <p:nvPr/>
        </p:nvSpPr>
        <p:spPr>
          <a:xfrm>
            <a:off x="571500" y="4451866"/>
            <a:ext cx="209544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srgbClr val="000000"/>
                </a:solidFill>
                <a:effectLst/>
                <a:uLnTx/>
                <a:uFillTx/>
              </a:rPr>
              <a:t>Fixedpoint</a:t>
            </a:r>
            <a:r>
              <a:rPr kumimoji="0" lang="en-US" sz="1800" b="1" i="0" u="none" strike="noStrike" kern="0" cap="none" spc="0" normalizeH="0" baseline="0" noProof="0" dirty="0" smtClean="0">
                <a:ln>
                  <a:noFill/>
                </a:ln>
                <a:solidFill>
                  <a:srgbClr val="000000"/>
                </a:solidFill>
                <a:effectLst/>
                <a:uLnTx/>
                <a:uFillTx/>
              </a:rPr>
              <a:t> solver</a:t>
            </a:r>
          </a:p>
        </p:txBody>
      </p:sp>
      <p:sp>
        <p:nvSpPr>
          <p:cNvPr id="14" name="Left Arrow 13"/>
          <p:cNvSpPr/>
          <p:nvPr/>
        </p:nvSpPr>
        <p:spPr bwMode="auto">
          <a:xfrm flipH="1">
            <a:off x="457200" y="1828800"/>
            <a:ext cx="4191000" cy="2073759"/>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Decisions: Assignments </a:t>
            </a:r>
          </a:p>
        </p:txBody>
      </p:sp>
      <p:sp>
        <p:nvSpPr>
          <p:cNvPr id="15" name="Left Arrow 14"/>
          <p:cNvSpPr/>
          <p:nvPr/>
        </p:nvSpPr>
        <p:spPr bwMode="auto">
          <a:xfrm rot="10800000" flipH="1" flipV="1">
            <a:off x="4648200" y="1784866"/>
            <a:ext cx="3962400" cy="2177534"/>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Clauses</a:t>
            </a:r>
          </a:p>
        </p:txBody>
      </p:sp>
      <mc:AlternateContent xmlns:mc="http://schemas.openxmlformats.org/markup-compatibility/2006" xmlns:a14="http://schemas.microsoft.com/office/drawing/2010/main">
        <mc:Choice Requires="a14">
          <p:sp>
            <p:nvSpPr>
              <p:cNvPr id="16" name="Left Arrow 15"/>
              <p:cNvSpPr/>
              <p:nvPr/>
            </p:nvSpPr>
            <p:spPr bwMode="auto">
              <a:xfrm rot="10800000" flipH="1" flipV="1">
                <a:off x="4724400" y="4337443"/>
                <a:ext cx="3962400" cy="2177534"/>
              </a:xfrm>
              <a:prstGeom prst="leftArrow">
                <a:avLst/>
              </a:prstGeom>
              <a:solidFill>
                <a:srgbClr val="5782B5">
                  <a:lumMod val="60000"/>
                  <a:lumOff val="4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0" cap="none" spc="0" normalizeH="0" baseline="0" noProof="0" dirty="0" smtClean="0">
                          <a:ln>
                            <a:noFill/>
                          </a:ln>
                          <a:solidFill>
                            <a:srgbClr val="FFFFFF"/>
                          </a:solidFill>
                          <a:effectLst/>
                          <a:uLnTx/>
                          <a:uFillTx/>
                          <a:latin typeface="Cambria Math"/>
                        </a:rPr>
                        <m:t>←</m:t>
                      </m:r>
                      <m:r>
                        <m:rPr>
                          <m:nor/>
                        </m:rPr>
                        <a:rPr kumimoji="0" lang="en-US" sz="2800" b="1" i="0" u="none" strike="noStrike" kern="0" cap="none" spc="0" normalizeH="0" baseline="0" noProof="0" dirty="0" smtClean="0">
                          <a:ln>
                            <a:noFill/>
                          </a:ln>
                          <a:solidFill>
                            <a:srgbClr val="FFFFFF"/>
                          </a:solidFill>
                          <a:effectLst/>
                          <a:uLnTx/>
                          <a:uFillTx/>
                          <a:latin typeface="Cambria Math"/>
                        </a:rPr>
                        <m:t>SP</m:t>
                      </m:r>
                      <m:d>
                        <m:dPr>
                          <m:ctrlPr>
                            <a:rPr kumimoji="0" lang="en-US" sz="2800" b="1" i="1" u="none" strike="noStrike" kern="0" cap="none" spc="0" normalizeH="0" baseline="0" noProof="0" smtClean="0">
                              <a:ln>
                                <a:noFill/>
                              </a:ln>
                              <a:solidFill>
                                <a:srgbClr val="FFFFFF"/>
                              </a:solidFill>
                              <a:effectLst/>
                              <a:uLnTx/>
                              <a:uFillTx/>
                              <a:latin typeface="Cambria Math" panose="02040503050406030204" pitchFamily="18" charset="0"/>
                            </a:rPr>
                          </m:ctrlPr>
                        </m:dPr>
                        <m:e>
                          <m:r>
                            <a:rPr kumimoji="0" lang="en-US" sz="2800" b="1" i="1" u="none" strike="noStrike" kern="0" cap="none" spc="0" normalizeH="0" baseline="0" noProof="0" smtClean="0">
                              <a:ln>
                                <a:noFill/>
                              </a:ln>
                              <a:solidFill>
                                <a:srgbClr val="FFFFFF"/>
                              </a:solidFill>
                              <a:effectLst/>
                              <a:uLnTx/>
                              <a:uFillTx/>
                              <a:latin typeface="Cambria Math"/>
                            </a:rPr>
                            <m:t>𝑰𝒏𝒊𝒕</m:t>
                          </m:r>
                        </m:e>
                      </m:d>
                      <m:r>
                        <a:rPr kumimoji="0" lang="en-US" sz="2800" b="1" i="1" u="none" strike="noStrike" kern="0" cap="none" spc="0" normalizeH="0" baseline="0" noProof="0" smtClean="0">
                          <a:ln>
                            <a:noFill/>
                          </a:ln>
                          <a:solidFill>
                            <a:srgbClr val="FFFFFF"/>
                          </a:solidFill>
                          <a:effectLst/>
                          <a:uLnTx/>
                          <a:uFillTx/>
                          <a:latin typeface="Cambria Math"/>
                        </a:rPr>
                        <m:t>←</m:t>
                      </m:r>
                      <m:r>
                        <a:rPr kumimoji="0" lang="en-US" sz="2800" b="1" i="1" u="none" strike="noStrike" kern="0" cap="none" spc="0" normalizeH="0" baseline="0" noProof="0" smtClean="0">
                          <a:ln>
                            <a:noFill/>
                          </a:ln>
                          <a:solidFill>
                            <a:srgbClr val="FFFFFF"/>
                          </a:solidFill>
                          <a:effectLst/>
                          <a:uLnTx/>
                          <a:uFillTx/>
                          <a:latin typeface="Cambria Math"/>
                        </a:rPr>
                        <m:t>𝑰𝒏𝒊𝒕</m:t>
                      </m:r>
                      <m:r>
                        <a:rPr kumimoji="0" lang="en-US" sz="2800" b="1" i="1" u="none" strike="noStrike" kern="0" cap="none" spc="0" normalizeH="0" baseline="0" noProof="0" smtClean="0">
                          <a:ln>
                            <a:noFill/>
                          </a:ln>
                          <a:solidFill>
                            <a:srgbClr val="FFFFFF"/>
                          </a:solidFill>
                          <a:effectLst/>
                          <a:uLnTx/>
                          <a:uFillTx/>
                          <a:latin typeface="Cambria Math"/>
                        </a:rPr>
                        <m:t> </m:t>
                      </m:r>
                    </m:oMath>
                  </m:oMathPara>
                </a14:m>
                <a:endParaRPr kumimoji="0" lang="en-US" sz="2800" b="0" i="0" u="none" strike="noStrike" kern="0" cap="none" spc="0" normalizeH="0" baseline="0" noProof="0" dirty="0" smtClean="0">
                  <a:ln>
                    <a:noFill/>
                  </a:ln>
                  <a:solidFill>
                    <a:srgbClr val="FFFFFF"/>
                  </a:solidFill>
                  <a:effectLst/>
                  <a:uLnTx/>
                  <a:uFillTx/>
                  <a:latin typeface="Segoe"/>
                </a:endParaRPr>
              </a:p>
            </p:txBody>
          </p:sp>
        </mc:Choice>
        <mc:Fallback xmlns="">
          <p:sp>
            <p:nvSpPr>
              <p:cNvPr id="16" name="Left Arrow 15"/>
              <p:cNvSpPr>
                <a:spLocks noRot="1" noChangeAspect="1" noMove="1" noResize="1" noEditPoints="1" noAdjustHandles="1" noChangeArrowheads="1" noChangeShapeType="1" noTextEdit="1"/>
              </p:cNvSpPr>
              <p:nvPr/>
            </p:nvSpPr>
            <p:spPr bwMode="auto">
              <a:xfrm rot="10800000" flipH="1" flipV="1">
                <a:off x="4724400" y="4337443"/>
                <a:ext cx="3962400" cy="2177534"/>
              </a:xfrm>
              <a:prstGeom prst="leftArrow">
                <a:avLst/>
              </a:prstGeom>
              <a:blipFill rotWithShape="0">
                <a:blip r:embed="rId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Left Arrow 16"/>
              <p:cNvSpPr/>
              <p:nvPr/>
            </p:nvSpPr>
            <p:spPr bwMode="auto">
              <a:xfrm flipH="1">
                <a:off x="571445" y="4389330"/>
                <a:ext cx="4191000" cy="2073759"/>
              </a:xfrm>
              <a:prstGeom prst="lef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0" cap="none" spc="0" normalizeH="0" baseline="0" noProof="0" dirty="0" smtClean="0">
                          <a:ln>
                            <a:noFill/>
                          </a:ln>
                          <a:solidFill>
                            <a:srgbClr val="FFFFFF"/>
                          </a:solidFill>
                          <a:effectLst/>
                          <a:uLnTx/>
                          <a:uFillTx/>
                          <a:latin typeface="Cambria Math"/>
                        </a:rPr>
                        <m:t>𝑩𝒂𝒅</m:t>
                      </m:r>
                      <m:r>
                        <a:rPr kumimoji="0" lang="en-US" sz="2800" b="1" i="1" u="none" strike="noStrike" kern="0" cap="none" spc="0" normalizeH="0" baseline="0" noProof="0" dirty="0" smtClean="0">
                          <a:ln>
                            <a:noFill/>
                          </a:ln>
                          <a:solidFill>
                            <a:srgbClr val="FFFFFF"/>
                          </a:solidFill>
                          <a:effectLst/>
                          <a:uLnTx/>
                          <a:uFillTx/>
                          <a:latin typeface="Cambria Math"/>
                        </a:rPr>
                        <m:t> →</m:t>
                      </m:r>
                      <m:r>
                        <m:rPr>
                          <m:nor/>
                        </m:rPr>
                        <a:rPr kumimoji="0" lang="en-US" sz="2800" b="1" i="0" u="none" strike="noStrike" kern="0" cap="none" spc="0" normalizeH="0" baseline="0" noProof="0" dirty="0" smtClean="0">
                          <a:ln>
                            <a:noFill/>
                          </a:ln>
                          <a:solidFill>
                            <a:srgbClr val="FFFFFF"/>
                          </a:solidFill>
                          <a:effectLst/>
                          <a:uLnTx/>
                          <a:uFillTx/>
                          <a:latin typeface="Cambria Math"/>
                        </a:rPr>
                        <m:t>WP</m:t>
                      </m:r>
                      <m:d>
                        <m:dPr>
                          <m:ctrlPr>
                            <a:rPr kumimoji="0" lang="en-US" sz="2800" b="1" i="1" u="none" strike="noStrike" kern="0" cap="none" spc="0" normalizeH="0" baseline="0" noProof="0" smtClean="0">
                              <a:ln>
                                <a:noFill/>
                              </a:ln>
                              <a:solidFill>
                                <a:srgbClr val="FFFFFF"/>
                              </a:solidFill>
                              <a:effectLst/>
                              <a:uLnTx/>
                              <a:uFillTx/>
                              <a:latin typeface="Cambria Math" panose="02040503050406030204" pitchFamily="18" charset="0"/>
                            </a:rPr>
                          </m:ctrlPr>
                        </m:dPr>
                        <m:e>
                          <m:r>
                            <a:rPr kumimoji="0" lang="en-US" sz="2800" b="1" i="1" u="none" strike="noStrike" kern="0" cap="none" spc="0" normalizeH="0" baseline="0" noProof="0" smtClean="0">
                              <a:ln>
                                <a:noFill/>
                              </a:ln>
                              <a:solidFill>
                                <a:srgbClr val="FFFFFF"/>
                              </a:solidFill>
                              <a:effectLst/>
                              <a:uLnTx/>
                              <a:uFillTx/>
                              <a:latin typeface="Cambria Math"/>
                            </a:rPr>
                            <m:t>𝑩𝒂𝒅</m:t>
                          </m:r>
                        </m:e>
                      </m:d>
                      <m:r>
                        <a:rPr kumimoji="0" lang="en-US" sz="2800" b="1" i="1" u="none" strike="noStrike" kern="0" cap="none" spc="0" normalizeH="0" baseline="0" noProof="0" smtClean="0">
                          <a:ln>
                            <a:noFill/>
                          </a:ln>
                          <a:solidFill>
                            <a:srgbClr val="FFFFFF"/>
                          </a:solidFill>
                          <a:effectLst/>
                          <a:uLnTx/>
                          <a:uFillTx/>
                          <a:latin typeface="Cambria Math"/>
                        </a:rPr>
                        <m:t>→</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Choice>
        <mc:Fallback xmlns="">
          <p:sp>
            <p:nvSpPr>
              <p:cNvPr id="17" name="Left Arrow 16"/>
              <p:cNvSpPr>
                <a:spLocks noRot="1" noChangeAspect="1" noMove="1" noResize="1" noEditPoints="1" noAdjustHandles="1" noChangeArrowheads="1" noChangeShapeType="1" noTextEdit="1"/>
              </p:cNvSpPr>
              <p:nvPr/>
            </p:nvSpPr>
            <p:spPr bwMode="auto">
              <a:xfrm flipH="1">
                <a:off x="571445" y="4389330"/>
                <a:ext cx="4191000" cy="2073759"/>
              </a:xfrm>
              <a:prstGeom prst="leftArrow">
                <a:avLst/>
              </a:prstGeom>
              <a:blipFill rotWithShape="0">
                <a:blip r:embed="rId3"/>
                <a:stretch>
                  <a:fillRect/>
                </a:stretch>
              </a:blipFill>
              <a:ln w="9525" cap="flat" cmpd="sng" algn="ctr">
                <a:solidFill>
                  <a:srgbClr val="E28A54"/>
                </a:solidFill>
                <a:prstDash val="solid"/>
                <a:headEnd type="none" w="med" len="med"/>
                <a:tailEnd type="none" w="med" len="med"/>
              </a:ln>
              <a:effectLst>
                <a:outerShdw blurRad="50800" dist="38100" dir="5400000" rotWithShape="0">
                  <a:srgbClr val="000000">
                    <a:alpha val="35000"/>
                  </a:srgbClr>
                </a:outerShdw>
              </a:effectLst>
            </p:spPr>
            <p:txBody>
              <a:bodyPr/>
              <a:lstStyle/>
              <a:p>
                <a:r>
                  <a:rPr lang="en-US">
                    <a:noFill/>
                  </a:rPr>
                  <a:t> </a:t>
                </a:r>
              </a:p>
            </p:txBody>
          </p:sp>
        </mc:Fallback>
      </mc:AlternateContent>
      <p:sp>
        <p:nvSpPr>
          <p:cNvPr id="18" name="Cloud 17"/>
          <p:cNvSpPr/>
          <p:nvPr/>
        </p:nvSpPr>
        <p:spPr bwMode="auto">
          <a:xfrm>
            <a:off x="3200400" y="4590355"/>
            <a:ext cx="3048000" cy="1872734"/>
          </a:xfrm>
          <a:prstGeom prst="cloud">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 </a:t>
            </a: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Resolution</a:t>
            </a:r>
          </a:p>
        </p:txBody>
      </p:sp>
      <p:sp>
        <p:nvSpPr>
          <p:cNvPr id="19" name="Cloud 18"/>
          <p:cNvSpPr/>
          <p:nvPr/>
        </p:nvSpPr>
        <p:spPr bwMode="auto">
          <a:xfrm>
            <a:off x="3048000" y="1997870"/>
            <a:ext cx="3048000" cy="1872734"/>
          </a:xfrm>
          <a:prstGeom prst="cloud">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Conflict</a:t>
            </a: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rPr>
              <a:t>Resolution</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220670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SAT - Milestones</a:t>
            </a:r>
            <a:endParaRPr lang="en-US" dirty="0"/>
          </a:p>
        </p:txBody>
      </p:sp>
      <p:graphicFrame>
        <p:nvGraphicFramePr>
          <p:cNvPr id="2" name="Table 1"/>
          <p:cNvGraphicFramePr>
            <a:graphicFrameLocks noGrp="1"/>
          </p:cNvGraphicFramePr>
          <p:nvPr>
            <p:extLst/>
          </p:nvPr>
        </p:nvGraphicFramePr>
        <p:xfrm>
          <a:off x="132266" y="1584103"/>
          <a:ext cx="3338663" cy="4855296"/>
        </p:xfrm>
        <a:graphic>
          <a:graphicData uri="http://schemas.openxmlformats.org/drawingml/2006/table">
            <a:tbl>
              <a:tblPr firstRow="1" bandRow="1">
                <a:tableStyleId>{5C22544A-7EE6-4342-B048-85BDC9FD1C3A}</a:tableStyleId>
              </a:tblPr>
              <a:tblGrid>
                <a:gridCol w="643742"/>
                <a:gridCol w="2694921"/>
              </a:tblGrid>
              <a:tr h="304188">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4188">
                <a:tc>
                  <a:txBody>
                    <a:bodyPr/>
                    <a:lstStyle/>
                    <a:p>
                      <a:r>
                        <a:rPr lang="en-US" sz="1400" dirty="0" smtClean="0"/>
                        <a:t>1960</a:t>
                      </a:r>
                      <a:endParaRPr lang="en-US" sz="1400" dirty="0"/>
                    </a:p>
                  </a:txBody>
                  <a:tcPr/>
                </a:tc>
                <a:tc>
                  <a:txBody>
                    <a:bodyPr/>
                    <a:lstStyle/>
                    <a:p>
                      <a:r>
                        <a:rPr lang="en-US" sz="1400" dirty="0" smtClean="0"/>
                        <a:t>Davis</a:t>
                      </a:r>
                      <a:r>
                        <a:rPr lang="en-US" sz="1400" baseline="0" dirty="0" smtClean="0"/>
                        <a:t>-Putnam procedure</a:t>
                      </a:r>
                      <a:endParaRPr lang="en-US" sz="1400" dirty="0"/>
                    </a:p>
                  </a:txBody>
                  <a:tcPr/>
                </a:tc>
              </a:tr>
              <a:tr h="304188">
                <a:tc>
                  <a:txBody>
                    <a:bodyPr/>
                    <a:lstStyle/>
                    <a:p>
                      <a:r>
                        <a:rPr lang="en-US" sz="1400" dirty="0" smtClean="0"/>
                        <a:t>1962</a:t>
                      </a:r>
                      <a:endParaRPr lang="en-US" sz="1400" dirty="0"/>
                    </a:p>
                  </a:txBody>
                  <a:tcPr/>
                </a:tc>
                <a:tc>
                  <a:txBody>
                    <a:bodyPr/>
                    <a:lstStyle/>
                    <a:p>
                      <a:r>
                        <a:rPr lang="en-US" sz="1400" dirty="0" smtClean="0"/>
                        <a:t>Davis-</a:t>
                      </a:r>
                      <a:r>
                        <a:rPr lang="en-US" sz="1400" dirty="0" err="1" smtClean="0"/>
                        <a:t>Logeman</a:t>
                      </a:r>
                      <a:r>
                        <a:rPr lang="en-US" sz="1400" dirty="0" smtClean="0"/>
                        <a:t>-Loveland</a:t>
                      </a:r>
                      <a:endParaRPr lang="en-US" sz="1400" dirty="0"/>
                    </a:p>
                  </a:txBody>
                  <a:tcPr/>
                </a:tc>
              </a:tr>
              <a:tr h="373486">
                <a:tc>
                  <a:txBody>
                    <a:bodyPr/>
                    <a:lstStyle/>
                    <a:p>
                      <a:r>
                        <a:rPr lang="en-US" sz="1400" dirty="0" smtClean="0"/>
                        <a:t>1984</a:t>
                      </a:r>
                      <a:endParaRPr lang="en-US" sz="1400" dirty="0"/>
                    </a:p>
                  </a:txBody>
                  <a:tcPr/>
                </a:tc>
                <a:tc>
                  <a:txBody>
                    <a:bodyPr/>
                    <a:lstStyle/>
                    <a:p>
                      <a:r>
                        <a:rPr lang="en-US" sz="1400" dirty="0" smtClean="0"/>
                        <a:t>Binary Decision Diagrams </a:t>
                      </a:r>
                    </a:p>
                  </a:txBody>
                  <a:tcPr/>
                </a:tc>
              </a:tr>
              <a:tr h="301814">
                <a:tc>
                  <a:txBody>
                    <a:bodyPr/>
                    <a:lstStyle/>
                    <a:p>
                      <a:r>
                        <a:rPr lang="en-US" sz="1400" dirty="0" smtClean="0"/>
                        <a:t>1992</a:t>
                      </a:r>
                      <a:endParaRPr lang="en-US" sz="1400" dirty="0"/>
                    </a:p>
                  </a:txBody>
                  <a:tcPr/>
                </a:tc>
                <a:tc>
                  <a:txBody>
                    <a:bodyPr/>
                    <a:lstStyle/>
                    <a:p>
                      <a:r>
                        <a:rPr lang="en-US" sz="1400" dirty="0" smtClean="0"/>
                        <a:t>DIMACS SAT challenge</a:t>
                      </a:r>
                      <a:endParaRPr lang="en-US" sz="1400" dirty="0"/>
                    </a:p>
                  </a:txBody>
                  <a:tcPr/>
                </a:tc>
              </a:tr>
              <a:tr h="329696">
                <a:tc>
                  <a:txBody>
                    <a:bodyPr/>
                    <a:lstStyle/>
                    <a:p>
                      <a:r>
                        <a:rPr lang="en-US" sz="1400" dirty="0" smtClean="0"/>
                        <a:t>1994</a:t>
                      </a:r>
                      <a:endParaRPr lang="en-US" sz="1400" dirty="0"/>
                    </a:p>
                  </a:txBody>
                  <a:tcPr/>
                </a:tc>
                <a:tc>
                  <a:txBody>
                    <a:bodyPr/>
                    <a:lstStyle/>
                    <a:p>
                      <a:r>
                        <a:rPr lang="en-US" sz="1400" dirty="0" smtClean="0"/>
                        <a:t>SATO:</a:t>
                      </a:r>
                      <a:r>
                        <a:rPr lang="en-US" sz="1400" baseline="0" dirty="0" smtClean="0"/>
                        <a:t> clause indexing</a:t>
                      </a:r>
                      <a:endParaRPr lang="en-US" sz="1400" dirty="0"/>
                    </a:p>
                  </a:txBody>
                  <a:tcPr/>
                </a:tc>
              </a:tr>
              <a:tr h="367738">
                <a:tc>
                  <a:txBody>
                    <a:bodyPr/>
                    <a:lstStyle/>
                    <a:p>
                      <a:r>
                        <a:rPr lang="en-US" sz="1400" dirty="0" smtClean="0"/>
                        <a:t>1997</a:t>
                      </a:r>
                      <a:endParaRPr lang="en-US" sz="1400" dirty="0"/>
                    </a:p>
                  </a:txBody>
                  <a:tcPr/>
                </a:tc>
                <a:tc>
                  <a:txBody>
                    <a:bodyPr/>
                    <a:lstStyle/>
                    <a:p>
                      <a:r>
                        <a:rPr lang="en-US" sz="1400" dirty="0" smtClean="0"/>
                        <a:t>GRASP: </a:t>
                      </a:r>
                      <a:r>
                        <a:rPr lang="en-US" sz="1400" baseline="0" dirty="0" smtClean="0"/>
                        <a:t>conflict clause learning</a:t>
                      </a:r>
                      <a:endParaRPr lang="en-US" sz="1400" dirty="0"/>
                    </a:p>
                  </a:txBody>
                  <a:tcPr/>
                </a:tc>
              </a:tr>
              <a:tr h="304188">
                <a:tc>
                  <a:txBody>
                    <a:bodyPr/>
                    <a:lstStyle/>
                    <a:p>
                      <a:r>
                        <a:rPr lang="en-US" sz="1400" dirty="0" smtClean="0"/>
                        <a:t>1998</a:t>
                      </a:r>
                      <a:endParaRPr lang="en-US" sz="1400" dirty="0"/>
                    </a:p>
                  </a:txBody>
                  <a:tcPr/>
                </a:tc>
                <a:tc>
                  <a:txBody>
                    <a:bodyPr/>
                    <a:lstStyle/>
                    <a:p>
                      <a:r>
                        <a:rPr lang="en-US" sz="1400" dirty="0" smtClean="0"/>
                        <a:t>Search</a:t>
                      </a:r>
                      <a:r>
                        <a:rPr lang="en-US" sz="1400" baseline="0" dirty="0" smtClean="0"/>
                        <a:t> Restarts</a:t>
                      </a:r>
                      <a:endParaRPr lang="en-US" sz="1400" dirty="0"/>
                    </a:p>
                  </a:txBody>
                  <a:tcPr/>
                </a:tc>
              </a:tr>
              <a:tr h="304188">
                <a:tc>
                  <a:txBody>
                    <a:bodyPr/>
                    <a:lstStyle/>
                    <a:p>
                      <a:r>
                        <a:rPr lang="en-US" sz="1400" dirty="0" smtClean="0"/>
                        <a:t>2001</a:t>
                      </a:r>
                      <a:endParaRPr lang="en-US" sz="1400" dirty="0"/>
                    </a:p>
                  </a:txBody>
                  <a:tcPr/>
                </a:tc>
                <a:tc>
                  <a:txBody>
                    <a:bodyPr/>
                    <a:lstStyle/>
                    <a:p>
                      <a:r>
                        <a:rPr lang="en-US" sz="1400" dirty="0" err="1" smtClean="0"/>
                        <a:t>zChaff</a:t>
                      </a:r>
                      <a:r>
                        <a:rPr lang="en-US" sz="1400" dirty="0" smtClean="0"/>
                        <a:t>: 2-watch</a:t>
                      </a:r>
                      <a:r>
                        <a:rPr lang="en-US" sz="1400" baseline="0" dirty="0" smtClean="0"/>
                        <a:t> literal, VSIDS</a:t>
                      </a:r>
                      <a:endParaRPr lang="en-US" sz="1400" dirty="0"/>
                    </a:p>
                  </a:txBody>
                  <a:tcPr/>
                </a:tc>
              </a:tr>
              <a:tr h="304188">
                <a:tc>
                  <a:txBody>
                    <a:bodyPr/>
                    <a:lstStyle/>
                    <a:p>
                      <a:r>
                        <a:rPr lang="en-US" sz="1400" dirty="0" smtClean="0"/>
                        <a:t>2005</a:t>
                      </a:r>
                      <a:endParaRPr lang="en-US" sz="1400" dirty="0"/>
                    </a:p>
                  </a:txBody>
                  <a:tcPr/>
                </a:tc>
                <a:tc>
                  <a:txBody>
                    <a:bodyPr/>
                    <a:lstStyle/>
                    <a:p>
                      <a:r>
                        <a:rPr lang="en-US" sz="1400" dirty="0" smtClean="0"/>
                        <a:t>Preprocessing techniques</a:t>
                      </a:r>
                      <a:endParaRPr lang="en-US" sz="1400" dirty="0"/>
                    </a:p>
                  </a:txBody>
                  <a:tcPr/>
                </a:tc>
              </a:tr>
              <a:tr h="304188">
                <a:tc>
                  <a:txBody>
                    <a:bodyPr/>
                    <a:lstStyle/>
                    <a:p>
                      <a:r>
                        <a:rPr lang="en-US" sz="1400" dirty="0" smtClean="0"/>
                        <a:t>2007</a:t>
                      </a:r>
                      <a:endParaRPr lang="en-US" sz="1400" dirty="0"/>
                    </a:p>
                  </a:txBody>
                  <a:tcPr/>
                </a:tc>
                <a:tc>
                  <a:txBody>
                    <a:bodyPr/>
                    <a:lstStyle/>
                    <a:p>
                      <a:r>
                        <a:rPr lang="en-US" sz="1400" dirty="0" smtClean="0"/>
                        <a:t>Phase caching</a:t>
                      </a:r>
                      <a:endParaRPr lang="en-US" sz="1400" dirty="0"/>
                    </a:p>
                  </a:txBody>
                  <a:tcPr/>
                </a:tc>
              </a:tr>
              <a:tr h="304188">
                <a:tc>
                  <a:txBody>
                    <a:bodyPr/>
                    <a:lstStyle/>
                    <a:p>
                      <a:r>
                        <a:rPr lang="en-US" sz="1400" dirty="0" smtClean="0"/>
                        <a:t>2008</a:t>
                      </a:r>
                      <a:endParaRPr lang="en-US" sz="1400" dirty="0"/>
                    </a:p>
                  </a:txBody>
                  <a:tcPr/>
                </a:tc>
                <a:tc>
                  <a:txBody>
                    <a:bodyPr/>
                    <a:lstStyle/>
                    <a:p>
                      <a:r>
                        <a:rPr lang="en-US" sz="1400" dirty="0" smtClean="0"/>
                        <a:t>Cache</a:t>
                      </a:r>
                      <a:r>
                        <a:rPr lang="en-US" sz="1400" baseline="0" dirty="0" smtClean="0"/>
                        <a:t> optimized indexing</a:t>
                      </a:r>
                      <a:endParaRPr lang="en-US" sz="1400" dirty="0"/>
                    </a:p>
                  </a:txBody>
                  <a:tcPr/>
                </a:tc>
              </a:tr>
              <a:tr h="587447">
                <a:tc>
                  <a:txBody>
                    <a:bodyPr/>
                    <a:lstStyle/>
                    <a:p>
                      <a:r>
                        <a:rPr lang="en-US" sz="1400" dirty="0" smtClean="0"/>
                        <a:t>2009</a:t>
                      </a:r>
                      <a:endParaRPr lang="en-US" sz="1400" dirty="0"/>
                    </a:p>
                  </a:txBody>
                  <a:tcPr/>
                </a:tc>
                <a:tc>
                  <a:txBody>
                    <a:bodyPr/>
                    <a:lstStyle/>
                    <a:p>
                      <a:r>
                        <a:rPr lang="en-US" sz="1400" dirty="0" smtClean="0"/>
                        <a:t>In-processing,</a:t>
                      </a:r>
                      <a:r>
                        <a:rPr lang="en-US" sz="1400" baseline="0" dirty="0" smtClean="0"/>
                        <a:t> clause management</a:t>
                      </a:r>
                      <a:endParaRPr lang="en-US" sz="1400" dirty="0"/>
                    </a:p>
                  </a:txBody>
                  <a:tcPr/>
                </a:tc>
              </a:tr>
              <a:tr h="453729">
                <a:tc>
                  <a:txBody>
                    <a:bodyPr/>
                    <a:lstStyle/>
                    <a:p>
                      <a:r>
                        <a:rPr lang="en-US" sz="1400" dirty="0" smtClean="0"/>
                        <a:t>2010</a:t>
                      </a:r>
                      <a:endParaRPr lang="en-US" sz="1400" dirty="0"/>
                    </a:p>
                  </a:txBody>
                  <a:tcPr/>
                </a:tc>
                <a:tc>
                  <a:txBody>
                    <a:bodyPr/>
                    <a:lstStyle/>
                    <a:p>
                      <a:r>
                        <a:rPr lang="en-US" sz="1400" dirty="0" smtClean="0"/>
                        <a:t>Blocked</a:t>
                      </a:r>
                      <a:r>
                        <a:rPr lang="en-US" sz="1400" baseline="0" dirty="0" smtClean="0"/>
                        <a:t> clause elimination</a:t>
                      </a:r>
                      <a:endParaRPr lang="en-US" sz="1400" dirty="0"/>
                    </a:p>
                  </a:txBody>
                  <a:tcPr/>
                </a:tc>
              </a:tr>
            </a:tbl>
          </a:graphicData>
        </a:graphic>
      </p:graphicFrame>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39" t="11305" r="12717" b="6087"/>
          <a:stretch/>
        </p:blipFill>
        <p:spPr bwMode="auto">
          <a:xfrm>
            <a:off x="4364934" y="2694335"/>
            <a:ext cx="4779066" cy="337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eft-Right Arrow 15"/>
          <p:cNvSpPr/>
          <p:nvPr/>
        </p:nvSpPr>
        <p:spPr bwMode="auto">
          <a:xfrm>
            <a:off x="5859887" y="2305320"/>
            <a:ext cx="3000778" cy="193183"/>
          </a:xfrm>
          <a:prstGeom prst="leftRight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5628068" y="1927469"/>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2002</a:t>
            </a:r>
          </a:p>
        </p:txBody>
      </p:sp>
      <p:sp>
        <p:nvSpPr>
          <p:cNvPr id="18" name="TextBox 17"/>
          <p:cNvSpPr txBox="1"/>
          <p:nvPr/>
        </p:nvSpPr>
        <p:spPr>
          <a:xfrm>
            <a:off x="8343364" y="1935986"/>
            <a:ext cx="697627"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2010</a:t>
            </a:r>
          </a:p>
        </p:txBody>
      </p:sp>
      <p:sp>
        <p:nvSpPr>
          <p:cNvPr id="20" name="TextBox 19"/>
          <p:cNvSpPr txBox="1"/>
          <p:nvPr/>
        </p:nvSpPr>
        <p:spPr>
          <a:xfrm>
            <a:off x="3919109" y="1324246"/>
            <a:ext cx="5339923"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Problems impossible 10 years ago are trivial today</a:t>
            </a:r>
          </a:p>
        </p:txBody>
      </p:sp>
      <mc:AlternateContent xmlns:mc="http://schemas.openxmlformats.org/markup-compatibility/2006" xmlns:p14="http://schemas.microsoft.com/office/powerpoint/2010/main">
        <mc:Choice Requires="p14">
          <p:contentPart p14:bwMode="auto" r:id="rId3">
            <p14:nvContentPartPr>
              <p14:cNvPr id="25" name="Ink 24"/>
              <p14:cNvContentPartPr/>
              <p14:nvPr/>
            </p14:nvContentPartPr>
            <p14:xfrm>
              <a:off x="5824575" y="3011978"/>
              <a:ext cx="310320" cy="255960"/>
            </p14:xfrm>
          </p:contentPart>
        </mc:Choice>
        <mc:Fallback xmlns="">
          <p:pic>
            <p:nvPicPr>
              <p:cNvPr id="25" name="Ink 24"/>
              <p:cNvPicPr/>
              <p:nvPr/>
            </p:nvPicPr>
            <p:blipFill>
              <a:blip r:embed="rId4"/>
              <a:stretch>
                <a:fillRect/>
              </a:stretch>
            </p:blipFill>
            <p:spPr>
              <a:xfrm>
                <a:off x="5809455" y="2996520"/>
                <a:ext cx="341280" cy="2868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p14:cNvContentPartPr/>
              <p14:nvPr/>
            </p14:nvContentPartPr>
            <p14:xfrm>
              <a:off x="5886135" y="3271718"/>
              <a:ext cx="104040" cy="2460960"/>
            </p14:xfrm>
          </p:contentPart>
        </mc:Choice>
        <mc:Fallback xmlns="">
          <p:pic>
            <p:nvPicPr>
              <p:cNvPr id="26" name="Ink 25"/>
              <p:cNvPicPr/>
              <p:nvPr/>
            </p:nvPicPr>
            <p:blipFill>
              <a:blip r:embed="rId6"/>
              <a:stretch>
                <a:fillRect/>
              </a:stretch>
            </p:blipFill>
            <p:spPr>
              <a:xfrm>
                <a:off x="5868495" y="3255878"/>
                <a:ext cx="139320" cy="2494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5848695" y="5696318"/>
              <a:ext cx="95400" cy="81000"/>
            </p14:xfrm>
          </p:contentPart>
        </mc:Choice>
        <mc:Fallback xmlns="">
          <p:pic>
            <p:nvPicPr>
              <p:cNvPr id="27" name="Ink 26"/>
              <p:cNvPicPr/>
              <p:nvPr/>
            </p:nvPicPr>
            <p:blipFill>
              <a:blip r:embed="rId8"/>
              <a:stretch>
                <a:fillRect/>
              </a:stretch>
            </p:blipFill>
            <p:spPr>
              <a:xfrm>
                <a:off x="5832855" y="5680478"/>
                <a:ext cx="117000" cy="112680"/>
              </a:xfrm>
              <a:prstGeom prst="rect">
                <a:avLst/>
              </a:prstGeom>
            </p:spPr>
          </p:pic>
        </mc:Fallback>
      </mc:AlternateContent>
      <p:sp>
        <p:nvSpPr>
          <p:cNvPr id="3" name="Down Arrow 2"/>
          <p:cNvSpPr/>
          <p:nvPr/>
        </p:nvSpPr>
        <p:spPr bwMode="auto">
          <a:xfrm>
            <a:off x="3825028" y="2296801"/>
            <a:ext cx="235750" cy="3480517"/>
          </a:xfrm>
          <a:prstGeom prst="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517974" y="1862869"/>
            <a:ext cx="1107996" cy="369332"/>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Concept</a:t>
            </a:r>
          </a:p>
        </p:txBody>
      </p:sp>
      <p:sp>
        <p:nvSpPr>
          <p:cNvPr id="19" name="TextBox 18"/>
          <p:cNvSpPr txBox="1"/>
          <p:nvPr/>
        </p:nvSpPr>
        <p:spPr>
          <a:xfrm>
            <a:off x="3449001" y="5898534"/>
            <a:ext cx="1826141" cy="923330"/>
          </a:xfrm>
          <a:prstGeom prst="rect">
            <a:avLst/>
          </a:prstGeom>
          <a:noFill/>
        </p:spPr>
        <p:txBody>
          <a:bodyPr wrap="none" rtlCol="0">
            <a:spAutoFit/>
          </a:bodyPr>
          <a:lstStyle/>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Millions of </a:t>
            </a:r>
            <a:br>
              <a:rPr lang="en-US" b="1" dirty="0" smtClean="0">
                <a:solidFill>
                  <a:srgbClr val="5782B5">
                    <a:lumMod val="75000"/>
                  </a:srgbClr>
                </a:solidFill>
                <a:effectLst>
                  <a:outerShdw blurRad="38100" dist="38100" dir="2700000" algn="tl">
                    <a:srgbClr val="000000">
                      <a:alpha val="43137"/>
                    </a:srgbClr>
                  </a:outerShdw>
                </a:effectLst>
                <a:latin typeface="Arial" charset="0"/>
              </a:rPr>
            </a:br>
            <a:r>
              <a:rPr lang="en-US" b="1" dirty="0" smtClean="0">
                <a:solidFill>
                  <a:srgbClr val="5782B5">
                    <a:lumMod val="75000"/>
                  </a:srgbClr>
                </a:solidFill>
                <a:effectLst>
                  <a:outerShdw blurRad="38100" dist="38100" dir="2700000" algn="tl">
                    <a:srgbClr val="000000">
                      <a:alpha val="43137"/>
                    </a:srgbClr>
                  </a:outerShdw>
                </a:effectLst>
                <a:latin typeface="Arial" charset="0"/>
              </a:rPr>
              <a:t>variables from </a:t>
            </a:r>
          </a:p>
          <a:p>
            <a:pPr defTabSz="912813" fontAlgn="base">
              <a:spcBef>
                <a:spcPct val="0"/>
              </a:spcBef>
              <a:spcAft>
                <a:spcPct val="0"/>
              </a:spcAft>
            </a:pPr>
            <a:r>
              <a:rPr lang="en-US" b="1" dirty="0" smtClean="0">
                <a:solidFill>
                  <a:srgbClr val="5782B5">
                    <a:lumMod val="75000"/>
                  </a:srgbClr>
                </a:solidFill>
                <a:effectLst>
                  <a:outerShdw blurRad="38100" dist="38100" dir="2700000" algn="tl">
                    <a:srgbClr val="000000">
                      <a:alpha val="43137"/>
                    </a:srgbClr>
                  </a:outerShdw>
                </a:effectLst>
                <a:latin typeface="Arial" charset="0"/>
              </a:rPr>
              <a:t>HW designs</a:t>
            </a:r>
          </a:p>
        </p:txBody>
      </p:sp>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5767485" y="5547300"/>
              <a:ext cx="243720" cy="223560"/>
            </p14:xfrm>
          </p:contentPart>
        </mc:Choice>
        <mc:Fallback xmlns="">
          <p:pic>
            <p:nvPicPr>
              <p:cNvPr id="8" name="Ink 7"/>
              <p:cNvPicPr/>
              <p:nvPr/>
            </p:nvPicPr>
            <p:blipFill>
              <a:blip r:embed="rId10"/>
              <a:stretch>
                <a:fillRect/>
              </a:stretch>
            </p:blipFill>
            <p:spPr>
              <a:xfrm>
                <a:off x="5752365" y="5531460"/>
                <a:ext cx="2746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5879805" y="5610300"/>
              <a:ext cx="21240" cy="50400"/>
            </p14:xfrm>
          </p:contentPart>
        </mc:Choice>
        <mc:Fallback xmlns="">
          <p:pic>
            <p:nvPicPr>
              <p:cNvPr id="10" name="Ink 9"/>
              <p:cNvPicPr/>
              <p:nvPr/>
            </p:nvPicPr>
            <p:blipFill>
              <a:blip r:embed="rId12"/>
              <a:stretch>
                <a:fillRect/>
              </a:stretch>
            </p:blipFill>
            <p:spPr>
              <a:xfrm>
                <a:off x="5864685" y="5595180"/>
                <a:ext cx="51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p14:cNvContentPartPr/>
              <p14:nvPr/>
            </p14:nvContentPartPr>
            <p14:xfrm>
              <a:off x="5781885" y="5552700"/>
              <a:ext cx="219240" cy="223920"/>
            </p14:xfrm>
          </p:contentPart>
        </mc:Choice>
        <mc:Fallback xmlns="">
          <p:pic>
            <p:nvPicPr>
              <p:cNvPr id="12" name="Ink 11"/>
              <p:cNvPicPr/>
              <p:nvPr/>
            </p:nvPicPr>
            <p:blipFill>
              <a:blip r:embed="rId14"/>
              <a:stretch>
                <a:fillRect/>
              </a:stretch>
            </p:blipFill>
            <p:spPr>
              <a:xfrm>
                <a:off x="5766405" y="5537964"/>
                <a:ext cx="249480" cy="254471"/>
              </a:xfrm>
              <a:prstGeom prst="rect">
                <a:avLst/>
              </a:prstGeom>
            </p:spPr>
          </p:pic>
        </mc:Fallback>
      </mc:AlternateContent>
      <p:sp>
        <p:nvSpPr>
          <p:cNvPr id="21" name="TextBox 20"/>
          <p:cNvSpPr txBox="1"/>
          <p:nvPr/>
        </p:nvSpPr>
        <p:spPr>
          <a:xfrm>
            <a:off x="5068442" y="6519446"/>
            <a:ext cx="241765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Daniel le Berre</a:t>
            </a:r>
          </a:p>
        </p:txBody>
      </p:sp>
      <mc:AlternateContent xmlns:mc="http://schemas.openxmlformats.org/markup-compatibility/2006" xmlns:a14="http://schemas.microsoft.com/office/drawing/2010/main">
        <mc:Choice Requires="a14">
          <p:sp>
            <p:nvSpPr>
              <p:cNvPr id="22" name="Rectangle 21"/>
              <p:cNvSpPr/>
              <p:nvPr/>
            </p:nvSpPr>
            <p:spPr>
              <a:xfrm>
                <a:off x="8441564" y="6488668"/>
                <a:ext cx="702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8441564" y="6488668"/>
                <a:ext cx="702436" cy="369332"/>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9011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
          <p:cNvSpPr txBox="1">
            <a:spLocks/>
          </p:cNvSpPr>
          <p:nvPr/>
        </p:nvSpPr>
        <p:spPr>
          <a:xfrm>
            <a:off x="381000" y="230189"/>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Search: Mile-high perspective</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17" name="Oval 16"/>
              <p:cNvSpPr/>
              <p:nvPr/>
            </p:nvSpPr>
            <p:spPr bwMode="auto">
              <a:xfrm>
                <a:off x="2241254" y="3789040"/>
                <a:ext cx="952555" cy="68580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0" cap="none" spc="0" normalizeH="0" baseline="0" noProof="0" dirty="0" smtClean="0">
                          <a:ln>
                            <a:noFill/>
                          </a:ln>
                          <a:solidFill>
                            <a:srgbClr val="FFFFFF"/>
                          </a:solidFill>
                          <a:effectLst/>
                          <a:uLnTx/>
                          <a:uFillTx/>
                          <a:latin typeface="Edwardian Script ITC" pitchFamily="66" charset="0"/>
                        </a:rPr>
                        <m:t>F</m:t>
                      </m:r>
                      <m:r>
                        <a:rPr kumimoji="0" lang="en-US" sz="2000" b="0" i="1" u="none" strike="noStrike" kern="0" cap="none" spc="0" normalizeH="0" baseline="0" noProof="0" dirty="0" smtClean="0">
                          <a:ln>
                            <a:noFill/>
                          </a:ln>
                          <a:solidFill>
                            <a:srgbClr val="FFFFFF"/>
                          </a:solidFill>
                          <a:effectLst/>
                          <a:uLnTx/>
                          <a:uFillTx/>
                          <a:latin typeface="Cambria Math"/>
                        </a:rPr>
                        <m:t>  </m:t>
                      </m:r>
                      <m:r>
                        <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m:t>
                      </m:r>
                      <m:r>
                        <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𝐼</m:t>
                      </m:r>
                      <m:r>
                        <a:rPr kumimoji="0" lang="en-US" sz="16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m:t>
                      </m:r>
                    </m:oMath>
                  </m:oMathPara>
                </a14:m>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2241254" y="3789040"/>
                <a:ext cx="952555" cy="685800"/>
              </a:xfrm>
              <a:prstGeom prst="ellipse">
                <a:avLst/>
              </a:prstGeom>
              <a:blipFill rotWithShape="0">
                <a:blip r:embed="rId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Oval 17"/>
              <p:cNvSpPr/>
              <p:nvPr/>
            </p:nvSpPr>
            <p:spPr bwMode="auto">
              <a:xfrm>
                <a:off x="937310" y="3789040"/>
                <a:ext cx="952555" cy="68580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𝐼</m:t>
                      </m:r>
                    </m:oMath>
                  </m:oMathPara>
                </a14:m>
                <a:endParaRPr kumimoji="0" lang="en-US" sz="24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18" name="Oval 17"/>
              <p:cNvSpPr>
                <a:spLocks noRot="1" noChangeAspect="1" noMove="1" noResize="1" noEditPoints="1" noAdjustHandles="1" noChangeArrowheads="1" noChangeShapeType="1" noTextEdit="1"/>
              </p:cNvSpPr>
              <p:nvPr/>
            </p:nvSpPr>
            <p:spPr bwMode="auto">
              <a:xfrm>
                <a:off x="937310" y="3789040"/>
                <a:ext cx="952555" cy="685800"/>
              </a:xfrm>
              <a:prstGeom prst="ellipse">
                <a:avLst/>
              </a:prstGeom>
              <a:blipFill rotWithShape="0">
                <a:blip r:embed="rId3"/>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bwMode="auto">
              <a:xfrm>
                <a:off x="3583441" y="3796527"/>
                <a:ext cx="952555" cy="68580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0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rPr>
                          </m:ctrlPr>
                        </m:sSupPr>
                        <m:e>
                          <m:r>
                            <m:rPr>
                              <m:nor/>
                            </m:rPr>
                            <a:rPr kumimoji="0" lang="en-US" sz="2000" b="1" i="0" u="none" strike="noStrike" kern="0" cap="none" spc="0" normalizeH="0" baseline="0" noProof="0" dirty="0" smtClean="0">
                              <a:ln>
                                <a:noFill/>
                              </a:ln>
                              <a:solidFill>
                                <a:srgbClr val="FFFFFF"/>
                              </a:solidFill>
                              <a:effectLst/>
                              <a:uLnTx/>
                              <a:uFillTx/>
                              <a:latin typeface="Edwardian Script ITC" pitchFamily="66" charset="0"/>
                            </a:rPr>
                            <m:t>F</m:t>
                          </m:r>
                        </m:e>
                        <m:sup>
                          <m:r>
                            <a:rPr kumimoji="0" lang="en-US" sz="20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 2</m:t>
                          </m:r>
                        </m:sup>
                      </m:sSup>
                      <m:r>
                        <a:rPr kumimoji="0" lang="en-US" sz="20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m:t>
                      </m:r>
                      <m:r>
                        <a:rPr kumimoji="0" lang="en-US" sz="20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𝐼</m:t>
                      </m:r>
                      <m:r>
                        <a:rPr kumimoji="0" lang="en-US" sz="20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m:t>
                      </m:r>
                    </m:oMath>
                  </m:oMathPara>
                </a14:m>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19" name="Oval 18"/>
              <p:cNvSpPr>
                <a:spLocks noRot="1" noChangeAspect="1" noMove="1" noResize="1" noEditPoints="1" noAdjustHandles="1" noChangeArrowheads="1" noChangeShapeType="1" noTextEdit="1"/>
              </p:cNvSpPr>
              <p:nvPr/>
            </p:nvSpPr>
            <p:spPr bwMode="auto">
              <a:xfrm>
                <a:off x="3583441" y="3796527"/>
                <a:ext cx="952555" cy="685800"/>
              </a:xfrm>
              <a:prstGeom prst="ellipse">
                <a:avLst/>
              </a:prstGeom>
              <a:blipFill rotWithShape="0">
                <a:blip r:embed="rId4"/>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cxnSp>
        <p:nvCxnSpPr>
          <p:cNvPr id="20" name="Straight Arrow Connector 19"/>
          <p:cNvCxnSpPr/>
          <p:nvPr/>
        </p:nvCxnSpPr>
        <p:spPr>
          <a:xfrm>
            <a:off x="1889865" y="4131940"/>
            <a:ext cx="370069" cy="0"/>
          </a:xfrm>
          <a:prstGeom prst="straightConnector1">
            <a:avLst/>
          </a:prstGeom>
          <a:noFill/>
          <a:ln w="9525" cap="flat" cmpd="sng" algn="ctr">
            <a:solidFill>
              <a:srgbClr val="000000"/>
            </a:solidFill>
            <a:prstDash val="solid"/>
            <a:tailEnd type="arrow"/>
          </a:ln>
          <a:effectLst/>
        </p:spPr>
      </p:cxnSp>
      <p:cxnSp>
        <p:nvCxnSpPr>
          <p:cNvPr id="21" name="Straight Arrow Connector 20"/>
          <p:cNvCxnSpPr/>
          <p:nvPr/>
        </p:nvCxnSpPr>
        <p:spPr>
          <a:xfrm flipH="1">
            <a:off x="5826184" y="4139427"/>
            <a:ext cx="318261" cy="1"/>
          </a:xfrm>
          <a:prstGeom prst="straightConnector1">
            <a:avLst/>
          </a:prstGeom>
          <a:noFill/>
          <a:ln w="9525" cap="flat" cmpd="sng" algn="ctr">
            <a:solidFill>
              <a:srgbClr val="000000"/>
            </a:solidFill>
            <a:prstDash val="solid"/>
            <a:tailEnd type="arrow"/>
          </a:ln>
          <a:effectLst/>
        </p:spPr>
      </p:cxnSp>
      <mc:AlternateContent xmlns:mc="http://schemas.openxmlformats.org/markup-compatibility/2006" xmlns:a14="http://schemas.microsoft.com/office/drawing/2010/main">
        <mc:Choice Requires="a14">
          <p:sp>
            <p:nvSpPr>
              <p:cNvPr id="22" name="Oval 21"/>
              <p:cNvSpPr/>
              <p:nvPr/>
            </p:nvSpPr>
            <p:spPr bwMode="auto">
              <a:xfrm>
                <a:off x="4783196" y="3789040"/>
                <a:ext cx="1005993" cy="6858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18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rPr>
                        </m:ctrlPr>
                      </m:sSupPr>
                      <m:e>
                        <m:r>
                          <m:rPr>
                            <m:nor/>
                          </m:rPr>
                          <a:rPr kumimoji="0" lang="en-US" sz="1800" b="1" i="0" u="none" strike="noStrike" kern="0" cap="none" spc="0" normalizeH="0" baseline="0" noProof="0" dirty="0" smtClean="0">
                            <a:ln>
                              <a:noFill/>
                            </a:ln>
                            <a:solidFill>
                              <a:srgbClr val="FFFFFF"/>
                            </a:solidFill>
                            <a:effectLst/>
                            <a:uLnTx/>
                            <a:uFillTx/>
                            <a:latin typeface="Edwardian Script ITC" pitchFamily="66" charset="0"/>
                          </a:rPr>
                          <m:t>B</m:t>
                        </m:r>
                      </m:e>
                      <m:sup>
                        <m:r>
                          <a:rPr kumimoji="0" lang="en-US" sz="1800" b="0" i="1"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mbria Math"/>
                          </a:rPr>
                          <m:t>2</m:t>
                        </m:r>
                      </m:sup>
                    </m:sSup>
                    <m:d>
                      <m:dPr>
                        <m:ctrlPr>
                          <a:rPr kumimoji="0" lang="en-US" sz="18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rPr>
                        </m:ctrlPr>
                      </m:dPr>
                      <m:e>
                        <m:r>
                          <a:rPr kumimoji="0" lang="en-US" sz="18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m:t>
                        </m:r>
                        <m:r>
                          <a:rPr kumimoji="0" lang="en-US" sz="18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𝑆</m:t>
                        </m:r>
                      </m:e>
                    </m:d>
                  </m:oMath>
                </a14:m>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 </a:t>
                </a:r>
              </a:p>
            </p:txBody>
          </p:sp>
        </mc:Choice>
        <mc:Fallback xmlns="">
          <p:sp>
            <p:nvSpPr>
              <p:cNvPr id="22" name="Oval 21"/>
              <p:cNvSpPr>
                <a:spLocks noRot="1" noChangeAspect="1" noMove="1" noResize="1" noEditPoints="1" noAdjustHandles="1" noChangeArrowheads="1" noChangeShapeType="1" noTextEdit="1"/>
              </p:cNvSpPr>
              <p:nvPr/>
            </p:nvSpPr>
            <p:spPr bwMode="auto">
              <a:xfrm>
                <a:off x="4783196" y="3789040"/>
                <a:ext cx="1005993" cy="685800"/>
              </a:xfrm>
              <a:prstGeom prst="ellipse">
                <a:avLst/>
              </a:prstGeom>
              <a:blipFill rotWithShape="0">
                <a:blip r:embed="rId5"/>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Oval 22"/>
              <p:cNvSpPr/>
              <p:nvPr/>
            </p:nvSpPr>
            <p:spPr bwMode="auto">
              <a:xfrm>
                <a:off x="6156176" y="3789040"/>
                <a:ext cx="952555" cy="6858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54864" rIns="0"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sz="2000" b="1" i="0" u="none" strike="noStrike" kern="0" cap="none" spc="0" normalizeH="0" baseline="0" noProof="0" dirty="0" smtClean="0">
                          <a:ln>
                            <a:noFill/>
                          </a:ln>
                          <a:solidFill>
                            <a:srgbClr val="FFFFFF"/>
                          </a:solidFill>
                          <a:effectLst/>
                          <a:uLnTx/>
                          <a:uFillTx/>
                          <a:latin typeface="Edwardian Script ITC" pitchFamily="66" charset="0"/>
                        </a:rPr>
                        <m:t>B</m:t>
                      </m:r>
                      <m:d>
                        <m:dPr>
                          <m:ctrlPr>
                            <a:rPr kumimoji="0" lang="en-US" sz="20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panose="02040503050406030204" pitchFamily="18" charset="0"/>
                            </a:rPr>
                          </m:ctrlPr>
                        </m:dPr>
                        <m:e>
                          <m:r>
                            <a:rPr kumimoji="0" lang="en-US" sz="20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m:t>
                          </m:r>
                          <m:r>
                            <a:rPr kumimoji="0" lang="en-US" sz="20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𝑆</m:t>
                          </m:r>
                        </m:e>
                      </m:d>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3" name="Oval 22"/>
              <p:cNvSpPr>
                <a:spLocks noRot="1" noChangeAspect="1" noMove="1" noResize="1" noEditPoints="1" noAdjustHandles="1" noChangeArrowheads="1" noChangeShapeType="1" noTextEdit="1"/>
              </p:cNvSpPr>
              <p:nvPr/>
            </p:nvSpPr>
            <p:spPr bwMode="auto">
              <a:xfrm>
                <a:off x="6156176" y="3789040"/>
                <a:ext cx="952555" cy="685800"/>
              </a:xfrm>
              <a:prstGeom prst="ellipse">
                <a:avLst/>
              </a:prstGeom>
              <a:blipFill rotWithShape="0">
                <a:blip r:embed="rId6"/>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bwMode="auto">
              <a:xfrm>
                <a:off x="7452320" y="3787316"/>
                <a:ext cx="952555" cy="6858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m:t>
                      </m:r>
                      <m:r>
                        <a:rPr kumimoji="0" lang="en-US" sz="2800" b="0" i="1" u="none" strike="noStrike" kern="0" cap="none" spc="0" normalizeH="0" baseline="0" noProof="0" smtClean="0">
                          <a:ln>
                            <a:noFill/>
                          </a:ln>
                          <a:solidFill>
                            <a:srgbClr val="FFFFFF"/>
                          </a:solidFill>
                          <a:effectLst>
                            <a:outerShdw blurRad="38100" dist="38100" dir="2700000" algn="tl">
                              <a:srgbClr val="000000">
                                <a:alpha val="43137"/>
                              </a:srgbClr>
                            </a:outerShdw>
                          </a:effectLst>
                          <a:uLnTx/>
                          <a:uFillTx/>
                          <a:latin typeface="Cambria Math"/>
                        </a:rPr>
                        <m:t>𝑆</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4" name="Oval 23"/>
              <p:cNvSpPr>
                <a:spLocks noRot="1" noChangeAspect="1" noMove="1" noResize="1" noEditPoints="1" noAdjustHandles="1" noChangeArrowheads="1" noChangeShapeType="1" noTextEdit="1"/>
              </p:cNvSpPr>
              <p:nvPr/>
            </p:nvSpPr>
            <p:spPr bwMode="auto">
              <a:xfrm>
                <a:off x="7452320" y="3787316"/>
                <a:ext cx="952555" cy="685800"/>
              </a:xfrm>
              <a:prstGeom prst="ellipse">
                <a:avLst/>
              </a:prstGeom>
              <a:blipFill rotWithShape="0">
                <a:blip r:embed="rId7"/>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cxnSp>
        <p:nvCxnSpPr>
          <p:cNvPr id="25" name="Straight Arrow Connector 24"/>
          <p:cNvCxnSpPr/>
          <p:nvPr/>
        </p:nvCxnSpPr>
        <p:spPr>
          <a:xfrm flipH="1">
            <a:off x="7128284" y="4149079"/>
            <a:ext cx="287137" cy="1"/>
          </a:xfrm>
          <a:prstGeom prst="straightConnector1">
            <a:avLst/>
          </a:prstGeom>
          <a:noFill/>
          <a:ln w="9525" cap="flat" cmpd="sng" algn="ctr">
            <a:solidFill>
              <a:srgbClr val="000000"/>
            </a:solidFill>
            <a:prstDash val="solid"/>
            <a:tailEnd type="arrow"/>
          </a:ln>
          <a:effectLst/>
        </p:spPr>
      </p:cxnSp>
      <p:cxnSp>
        <p:nvCxnSpPr>
          <p:cNvPr id="26" name="Straight Arrow Connector 25"/>
          <p:cNvCxnSpPr/>
          <p:nvPr/>
        </p:nvCxnSpPr>
        <p:spPr>
          <a:xfrm>
            <a:off x="3239044" y="4139427"/>
            <a:ext cx="344397" cy="0"/>
          </a:xfrm>
          <a:prstGeom prst="straightConnector1">
            <a:avLst/>
          </a:prstGeom>
          <a:noFill/>
          <a:ln w="9525" cap="flat" cmpd="sng" algn="ctr">
            <a:solidFill>
              <a:srgbClr val="000000"/>
            </a:solidFill>
            <a:prstDash val="solid"/>
            <a:tailEnd type="arrow"/>
          </a:ln>
          <a:effectLst/>
        </p:spPr>
      </p:cxnSp>
      <p:sp>
        <p:nvSpPr>
          <p:cNvPr id="27" name="Rectangle 26"/>
          <p:cNvSpPr/>
          <p:nvPr/>
        </p:nvSpPr>
        <p:spPr bwMode="auto">
          <a:xfrm>
            <a:off x="3491880" y="3609020"/>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rPr>
              <a:t>Conflict Resolution</a:t>
            </a:r>
          </a:p>
        </p:txBody>
      </p:sp>
      <p:sp>
        <p:nvSpPr>
          <p:cNvPr id="28" name="Rectangle 27"/>
          <p:cNvSpPr/>
          <p:nvPr/>
        </p:nvSpPr>
        <p:spPr bwMode="auto">
          <a:xfrm>
            <a:off x="6045488" y="3618061"/>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rPr>
              <a:t>Conflict Propagation</a:t>
            </a:r>
          </a:p>
        </p:txBody>
      </p:sp>
      <p:sp>
        <p:nvSpPr>
          <p:cNvPr id="29" name="Rectangle 28"/>
          <p:cNvSpPr/>
          <p:nvPr/>
        </p:nvSpPr>
        <p:spPr bwMode="auto">
          <a:xfrm>
            <a:off x="4747564" y="3618061"/>
            <a:ext cx="2452728" cy="1062038"/>
          </a:xfrm>
          <a:prstGeom prst="rect">
            <a:avLst/>
          </a:prstGeom>
          <a:blipFill dpi="0" rotWithShape="1">
            <a:blip r:embed="rId8">
              <a:alphaModFix amt="50000"/>
              <a:extLst>
                <a:ext uri="{BEBA8EAE-BF5A-486C-A8C5-ECC9F3942E4B}">
                  <a14:imgProps xmlns:a14="http://schemas.microsoft.com/office/drawing/2010/main">
                    <a14:imgLayer r:embed="rId9">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rPr>
              <a:t>Conflict Propagation</a:t>
            </a:r>
          </a:p>
        </p:txBody>
      </p:sp>
    </p:spTree>
    <p:extLst>
      <p:ext uri="{BB962C8B-B14F-4D97-AF65-F5344CB8AC3E}">
        <p14:creationId xmlns:p14="http://schemas.microsoft.com/office/powerpoint/2010/main" val="152178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419966"/>
                <a:ext cx="8424428" cy="3165482"/>
              </a:xfrm>
            </p:spPr>
            <p:txBody>
              <a:bodyPr/>
              <a:lstStyle/>
              <a:p>
                <a:pPr marL="0" indent="0">
                  <a:buNone/>
                </a:pPr>
                <a:r>
                  <a:rPr lang="en-US" sz="2400" b="1" dirty="0"/>
                  <a:t> </a:t>
                </a:r>
                <a14:m>
                  <m:oMath xmlns:m="http://schemas.openxmlformats.org/officeDocument/2006/math">
                    <m:r>
                      <a:rPr lang="en-US" sz="2400" b="1" i="0" smtClean="0">
                        <a:latin typeface="Cambria Math"/>
                      </a:rPr>
                      <m:t>           </m:t>
                    </m:r>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i="0"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  </a:t>
                </a:r>
                <a14:m>
                  <m:oMath xmlns:m="http://schemas.openxmlformats.org/officeDocument/2006/math">
                    <m:r>
                      <a:rPr lang="en-US" sz="2400" b="1" i="1" dirty="0" smtClean="0">
                        <a:latin typeface="Cambria Math"/>
                        <a:sym typeface="Symbol"/>
                      </a:rPr>
                      <m:t>𝑹</m:t>
                    </m:r>
                    <m:r>
                      <a:rPr lang="en-US" sz="2400" b="1" i="1" dirty="0" smtClean="0">
                        <a:latin typeface="Cambria Math"/>
                        <a:sym typeface="Symbol"/>
                      </a:rPr>
                      <m:t> </m:t>
                    </m:r>
                    <m:r>
                      <a:rPr lang="en-US" sz="2400" i="1" dirty="0" smtClean="0">
                        <a:latin typeface="Cambria Math"/>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400" b="1" dirty="0" smtClean="0">
                  <a:sym typeface="Symbo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419966"/>
                <a:ext cx="8424428" cy="3165482"/>
              </a:xfrm>
              <a:blipFill rotWithShape="0">
                <a:blip r:embed="rId2"/>
                <a:stretch>
                  <a:fillRect t="-1927"/>
                </a:stretch>
              </a:blipFill>
            </p:spPr>
            <p:txBody>
              <a:bodyPr/>
              <a:lstStyle/>
              <a:p>
                <a:r>
                  <a:rPr lang="en-US">
                    <a:noFill/>
                  </a:rPr>
                  <a:t> </a:t>
                </a:r>
              </a:p>
            </p:txBody>
          </p:sp>
        </mc:Fallback>
      </mc:AlternateContent>
      <p:sp>
        <p:nvSpPr>
          <p:cNvPr id="6" name="Title 1"/>
          <p:cNvSpPr txBox="1">
            <a:spLocks/>
          </p:cNvSpPr>
          <p:nvPr/>
        </p:nvSpPr>
        <p:spPr>
          <a:xfrm>
            <a:off x="152400" y="230188"/>
            <a:ext cx="89154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lang="en-US" sz="4800" dirty="0" smtClean="0">
                <a:solidFill>
                  <a:schemeClr val="tx1"/>
                </a:solidFill>
              </a:rPr>
              <a:t>PDR(LRA): C</a:t>
            </a:r>
            <a:r>
              <a:rPr kumimoji="0" lang="en-US" sz="4800" b="0" i="0" u="none" strike="noStrike" kern="1200" cap="none" spc="-300" normalizeH="0" baseline="0" noProof="0" dirty="0" err="1"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onflict</a:t>
            </a:r>
            <a:r>
              <a:rPr kumimoji="0" lang="en-US" sz="48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 resolution</a:t>
            </a:r>
            <a:endParaRPr kumimoji="0" lang="en-US" sz="48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9" name="Oval 8"/>
              <p:cNvSpPr/>
              <p:nvPr/>
            </p:nvSpPr>
            <p:spPr bwMode="auto">
              <a:xfrm>
                <a:off x="1517201" y="2796288"/>
                <a:ext cx="1681017" cy="121920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u="none" strike="noStrike" kern="0" cap="none" spc="0" normalizeH="0" baseline="0" noProof="0" dirty="0" smtClean="0">
                    <a:ln>
                      <a:noFill/>
                    </a:ln>
                    <a:solidFill>
                      <a:srgbClr val="000000"/>
                    </a:solidFill>
                    <a:effectLst/>
                    <a:uLnTx/>
                    <a:uFillTx/>
                  </a:rPr>
                  <a:t>X</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𝟏𝟎𝟎</m:t>
                    </m:r>
                  </m:oMath>
                </a14:m>
                <a:endParaRPr kumimoji="0" lang="en-US" sz="24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u="none" strike="noStrike" kern="0" cap="none" spc="0" normalizeH="0" baseline="0" noProof="0" dirty="0" smtClean="0">
                    <a:ln>
                      <a:noFill/>
                    </a:ln>
                    <a:solidFill>
                      <a:srgbClr val="000000"/>
                    </a:solidFill>
                    <a:effectLst/>
                    <a:uLnTx/>
                    <a:uFillTx/>
                  </a:rPr>
                  <a:t>R</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𝟗𝟎</m:t>
                    </m:r>
                  </m:oMath>
                </a14:m>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9" name="Oval 8"/>
              <p:cNvSpPr>
                <a:spLocks noRot="1" noChangeAspect="1" noMove="1" noResize="1" noEditPoints="1" noAdjustHandles="1" noChangeArrowheads="1" noChangeShapeType="1" noTextEdit="1"/>
              </p:cNvSpPr>
              <p:nvPr/>
            </p:nvSpPr>
            <p:spPr bwMode="auto">
              <a:xfrm>
                <a:off x="1517201" y="2796288"/>
                <a:ext cx="1681017" cy="1219201"/>
              </a:xfrm>
              <a:prstGeom prst="ellipse">
                <a:avLst/>
              </a:prstGeom>
              <a:blipFill rotWithShape="0">
                <a:blip r:embed="rId4"/>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10" name="Rectangle 9"/>
          <p:cNvSpPr/>
          <p:nvPr/>
        </p:nvSpPr>
        <p:spPr bwMode="auto">
          <a:xfrm>
            <a:off x="4813327" y="5370529"/>
            <a:ext cx="3608776" cy="1485495"/>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 </a:t>
            </a: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rPr>
              <a:t>Conflict Resolution</a:t>
            </a:r>
          </a:p>
        </p:txBody>
      </p:sp>
      <p:sp>
        <p:nvSpPr>
          <p:cNvPr id="13" name="Right Arrow 12"/>
          <p:cNvSpPr/>
          <p:nvPr/>
        </p:nvSpPr>
        <p:spPr bwMode="auto">
          <a:xfrm rot="19344709">
            <a:off x="1207849" y="3892434"/>
            <a:ext cx="675159" cy="265417"/>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4" name="Right Arrow 13"/>
          <p:cNvSpPr/>
          <p:nvPr/>
        </p:nvSpPr>
        <p:spPr bwMode="auto">
          <a:xfrm rot="13369107">
            <a:off x="2710350" y="3903043"/>
            <a:ext cx="584161" cy="270731"/>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6" name="Rectangle 15"/>
          <p:cNvSpPr/>
          <p:nvPr/>
        </p:nvSpPr>
        <p:spPr>
          <a:xfrm>
            <a:off x="212865" y="5699370"/>
            <a:ext cx="5213445" cy="1034129"/>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Pct val="90000"/>
              <a:buFontTx/>
              <a:buNone/>
              <a:tabLst/>
              <a:defRPr/>
            </a:pPr>
            <a:endParaRPr lang="en-US" b="1" kern="0" dirty="0">
              <a:solidFill>
                <a:srgbClr val="000000"/>
              </a:solidFill>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Resolution</a:t>
            </a: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Get Generalization from </a:t>
            </a:r>
            <a:r>
              <a:rPr kumimoji="0" lang="en-US" sz="1800" b="1" i="0" u="none" strike="noStrike" kern="0" cap="none" spc="0" normalizeH="0" baseline="0" noProof="0" dirty="0" err="1" smtClean="0">
                <a:ln>
                  <a:noFill/>
                </a:ln>
                <a:solidFill>
                  <a:srgbClr val="000000"/>
                </a:solidFill>
                <a:effectLst/>
                <a:uLnTx/>
                <a:uFillTx/>
                <a:latin typeface="Segoe"/>
              </a:rPr>
              <a:t>Farkas</a:t>
            </a:r>
            <a:r>
              <a:rPr kumimoji="0" lang="en-US" sz="1800" b="1" i="0" u="none" strike="noStrike" kern="0" cap="none" spc="0" normalizeH="0" baseline="0" noProof="0" dirty="0" smtClean="0">
                <a:ln>
                  <a:noFill/>
                </a:ln>
                <a:solidFill>
                  <a:srgbClr val="000000"/>
                </a:solidFill>
                <a:effectLst/>
                <a:uLnTx/>
                <a:uFillTx/>
                <a:latin typeface="Segoe"/>
              </a:rPr>
              <a:t> Lemma </a:t>
            </a:r>
          </a:p>
        </p:txBody>
      </p:sp>
      <mc:AlternateContent xmlns:mc="http://schemas.openxmlformats.org/markup-compatibility/2006" xmlns:a14="http://schemas.microsoft.com/office/drawing/2010/main">
        <mc:Choice Requires="a14">
          <p:sp>
            <p:nvSpPr>
              <p:cNvPr id="17" name="Oval 16"/>
              <p:cNvSpPr/>
              <p:nvPr/>
            </p:nvSpPr>
            <p:spPr bwMode="auto">
              <a:xfrm>
                <a:off x="4956204" y="5584232"/>
                <a:ext cx="3333278" cy="666563"/>
              </a:xfrm>
              <a:prstGeom prst="ellipse">
                <a:avLst/>
              </a:prstGeom>
              <a:gradFill flip="none" rotWithShape="1">
                <a:gsLst>
                  <a:gs pos="2000">
                    <a:srgbClr val="29A3FF"/>
                  </a:gs>
                  <a:gs pos="100000">
                    <a:srgbClr val="FFDF79">
                      <a:tint val="44500"/>
                      <a:satMod val="160000"/>
                      <a:lumMod val="86000"/>
                      <a:alpha val="67000"/>
                    </a:srgbClr>
                  </a:gs>
                  <a:gs pos="87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&gt;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𝟏𝟎𝟏</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𝑹</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&gt;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𝟗𝟎</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17" name="Oval 16"/>
              <p:cNvSpPr>
                <a:spLocks noRot="1" noChangeAspect="1" noMove="1" noResize="1" noEditPoints="1" noAdjustHandles="1" noChangeArrowheads="1" noChangeShapeType="1" noTextEdit="1"/>
              </p:cNvSpPr>
              <p:nvPr/>
            </p:nvSpPr>
            <p:spPr bwMode="auto">
              <a:xfrm>
                <a:off x="4956204" y="5584232"/>
                <a:ext cx="3333278" cy="666563"/>
              </a:xfrm>
              <a:prstGeom prst="ellipse">
                <a:avLst/>
              </a:prstGeom>
              <a:blipFill rotWithShape="0">
                <a:blip r:embed="rId7"/>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bwMode="auto">
              <a:xfrm>
                <a:off x="4485597" y="4350909"/>
                <a:ext cx="3371024" cy="759520"/>
              </a:xfrm>
              <a:prstGeom prst="ellipse">
                <a:avLst/>
              </a:prstGeom>
              <a:gradFill flip="none" rotWithShape="1">
                <a:gsLst>
                  <a:gs pos="2000">
                    <a:srgbClr val="29A3FF"/>
                  </a:gs>
                  <a:gs pos="100000">
                    <a:srgbClr val="FFDF79">
                      <a:tint val="44500"/>
                      <a:satMod val="160000"/>
                      <a:lumMod val="86000"/>
                      <a:alpha val="67000"/>
                    </a:srgbClr>
                  </a:gs>
                  <a:gs pos="87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&gt;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𝟏𝟎𝟎</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𝑹</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panose="02040503050406030204" pitchFamily="18" charset="0"/>
                        </a:rPr>
                        <m:t>𝟏𝟎</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19" name="Oval 18"/>
              <p:cNvSpPr>
                <a:spLocks noRot="1" noChangeAspect="1" noMove="1" noResize="1" noEditPoints="1" noAdjustHandles="1" noChangeArrowheads="1" noChangeShapeType="1" noTextEdit="1"/>
              </p:cNvSpPr>
              <p:nvPr/>
            </p:nvSpPr>
            <p:spPr bwMode="auto">
              <a:xfrm>
                <a:off x="4485597" y="4350909"/>
                <a:ext cx="3371024" cy="759520"/>
              </a:xfrm>
              <a:prstGeom prst="ellipse">
                <a:avLst/>
              </a:prstGeom>
              <a:blipFill rotWithShape="0">
                <a:blip r:embed="rId8"/>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130882" y="4544957"/>
                <a:ext cx="385041" cy="369332"/>
              </a:xfrm>
              <a:prstGeom prst="rect">
                <a:avLst/>
              </a:prstGeom>
            </p:spPr>
            <p:txBody>
              <a:bodyPr wrap="none">
                <a:spAutoFit/>
              </a:bodyPr>
              <a:lstStyle/>
              <a:p>
                <a:pPr>
                  <a:spcBef>
                    <a:spcPct val="20000"/>
                  </a:spcBef>
                  <a:buSzPct val="90000"/>
                </a:pPr>
                <a14:m>
                  <m:oMathPara xmlns:m="http://schemas.openxmlformats.org/officeDocument/2006/math">
                    <m:oMathParaPr>
                      <m:jc m:val="centerGroup"/>
                    </m:oMathParaPr>
                    <m:oMath xmlns:m="http://schemas.openxmlformats.org/officeDocument/2006/math">
                      <m:r>
                        <a:rPr lang="en-US" b="1" i="1">
                          <a:solidFill>
                            <a:srgbClr val="000000"/>
                          </a:solidFill>
                          <a:latin typeface="Cambria Math"/>
                        </a:rPr>
                        <m:t>∧</m:t>
                      </m:r>
                    </m:oMath>
                  </m:oMathPara>
                </a14:m>
                <a:endParaRPr lang="en-US" b="1" dirty="0">
                  <a:solidFill>
                    <a:srgbClr val="000000"/>
                  </a:solidFill>
                  <a:latin typeface="Segoe"/>
                </a:endParaRPr>
              </a:p>
            </p:txBody>
          </p:sp>
        </mc:Choice>
        <mc:Fallback xmlns="">
          <p:sp>
            <p:nvSpPr>
              <p:cNvPr id="21" name="Rectangle 20"/>
              <p:cNvSpPr>
                <a:spLocks noRot="1" noChangeAspect="1" noMove="1" noResize="1" noEditPoints="1" noAdjustHandles="1" noChangeArrowheads="1" noChangeShapeType="1" noTextEdit="1"/>
              </p:cNvSpPr>
              <p:nvPr/>
            </p:nvSpPr>
            <p:spPr>
              <a:xfrm>
                <a:off x="4130882" y="4544957"/>
                <a:ext cx="38504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bwMode="auto">
              <a:xfrm>
                <a:off x="212865" y="4207742"/>
                <a:ext cx="1681017" cy="121920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400" b="1" u="none" strike="noStrike" kern="0" cap="none" spc="0" normalizeH="0" baseline="0" noProof="0" dirty="0" smtClean="0">
                    <a:ln>
                      <a:noFill/>
                    </a:ln>
                    <a:solidFill>
                      <a:srgbClr val="000000"/>
                    </a:solidFill>
                    <a:effectLst/>
                    <a:uLnTx/>
                    <a:uFillTx/>
                  </a:rPr>
                  <a:t>X</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𝟏𝟏𝟏</m:t>
                    </m:r>
                  </m:oMath>
                </a14:m>
                <a:endParaRPr kumimoji="0" lang="en-US" sz="24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r>
                  <a:rPr lang="en-US" sz="2400" b="1" kern="0" dirty="0">
                    <a:solidFill>
                      <a:srgbClr val="000000"/>
                    </a:solidFill>
                  </a:rPr>
                  <a:t>Y</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𝟏𝟎𝟏</m:t>
                    </m:r>
                  </m:oMath>
                </a14:m>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2" name="Oval 21"/>
              <p:cNvSpPr>
                <a:spLocks noRot="1" noChangeAspect="1" noMove="1" noResize="1" noEditPoints="1" noAdjustHandles="1" noChangeArrowheads="1" noChangeShapeType="1" noTextEdit="1"/>
              </p:cNvSpPr>
              <p:nvPr/>
            </p:nvSpPr>
            <p:spPr bwMode="auto">
              <a:xfrm>
                <a:off x="212865" y="4207742"/>
                <a:ext cx="1681017" cy="1219201"/>
              </a:xfrm>
              <a:prstGeom prst="ellipse">
                <a:avLst/>
              </a:prstGeom>
              <a:blipFill rotWithShape="0">
                <a:blip r:embed="rId10"/>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2" name="TextBox 1"/>
          <p:cNvSpPr txBox="1"/>
          <p:nvPr/>
        </p:nvSpPr>
        <p:spPr>
          <a:xfrm>
            <a:off x="3962566" y="3794037"/>
            <a:ext cx="1106713" cy="369332"/>
          </a:xfrm>
          <a:prstGeom prst="rect">
            <a:avLst/>
          </a:prstGeom>
          <a:noFill/>
        </p:spPr>
        <p:txBody>
          <a:bodyPr wrap="none" rtlCol="0">
            <a:spAutoFit/>
          </a:bodyPr>
          <a:lstStyle/>
          <a:p>
            <a:r>
              <a:rPr lang="en-US" b="1" kern="0" dirty="0">
                <a:solidFill>
                  <a:srgbClr val="000000"/>
                </a:solidFill>
                <a:latin typeface="Segoe"/>
              </a:rPr>
              <a:t>Conflict	</a:t>
            </a:r>
            <a:endParaRPr lang="en-US" dirty="0"/>
          </a:p>
        </p:txBody>
      </p:sp>
      <mc:AlternateContent xmlns:mc="http://schemas.openxmlformats.org/markup-compatibility/2006" xmlns:a14="http://schemas.microsoft.com/office/drawing/2010/main">
        <mc:Choice Requires="a14">
          <p:sp>
            <p:nvSpPr>
              <p:cNvPr id="15" name="Oval 14"/>
              <p:cNvSpPr/>
              <p:nvPr/>
            </p:nvSpPr>
            <p:spPr bwMode="auto">
              <a:xfrm>
                <a:off x="2498812" y="4242466"/>
                <a:ext cx="1681017" cy="121920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lang="en-US" sz="2400" b="1" kern="0" dirty="0" smtClean="0">
                    <a:solidFill>
                      <a:srgbClr val="000000"/>
                    </a:solidFill>
                  </a:rPr>
                  <a:t>Y</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𝟏𝟎𝟏</m:t>
                    </m:r>
                  </m:oMath>
                </a14:m>
                <a:endParaRPr kumimoji="0" lang="en-US" sz="24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r>
                  <a:rPr lang="en-US" sz="2400" b="1" kern="0" noProof="0" dirty="0">
                    <a:solidFill>
                      <a:srgbClr val="000000"/>
                    </a:solidFill>
                  </a:rPr>
                  <a:t>R</a:t>
                </a:r>
                <a14:m>
                  <m:oMath xmlns:m="http://schemas.openxmlformats.org/officeDocument/2006/math">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panose="02040503050406030204" pitchFamily="18" charset="0"/>
                      </a:rPr>
                      <m:t>𝟗𝟎</m:t>
                    </m:r>
                  </m:oMath>
                </a14:m>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15" name="Oval 14"/>
              <p:cNvSpPr>
                <a:spLocks noRot="1" noChangeAspect="1" noMove="1" noResize="1" noEditPoints="1" noAdjustHandles="1" noChangeArrowheads="1" noChangeShapeType="1" noTextEdit="1"/>
              </p:cNvSpPr>
              <p:nvPr/>
            </p:nvSpPr>
            <p:spPr bwMode="auto">
              <a:xfrm>
                <a:off x="2498812" y="4242466"/>
                <a:ext cx="1681017" cy="1219201"/>
              </a:xfrm>
              <a:prstGeom prst="ellipse">
                <a:avLst/>
              </a:prstGeom>
              <a:blipFill rotWithShape="0">
                <a:blip r:embed="rId11"/>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19904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6" grpId="0"/>
      <p:bldP spid="17" grpId="0" animBg="1"/>
      <p:bldP spid="19" grpId="0" animBg="1"/>
      <p:bldP spid="21" grpId="0"/>
      <p:bldP spid="22" grpId="0" animBg="1"/>
      <p:bldP spid="2" grpId="0"/>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a:xfrm>
            <a:off x="152400" y="230188"/>
            <a:ext cx="89154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40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Conflict resolution with arithmetic</a:t>
            </a:r>
            <a:endParaRPr kumimoji="0" lang="en-US" sz="40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p:sp>
        <p:nvSpPr>
          <p:cNvPr id="9" name="Rectangle 8"/>
          <p:cNvSpPr/>
          <p:nvPr/>
        </p:nvSpPr>
        <p:spPr>
          <a:xfrm>
            <a:off x="0" y="3468570"/>
            <a:ext cx="9190702" cy="951030"/>
          </a:xfrm>
          <a:prstGeom prst="rect">
            <a:avLst/>
          </a:prstGeom>
        </p:spPr>
        <p:txBody>
          <a:bodyPr wrap="square">
            <a:spAutoFit/>
          </a:bodyPr>
          <a:lstStyle/>
          <a:p>
            <a:pPr>
              <a:lnSpc>
                <a:spcPct val="90000"/>
              </a:lnSpc>
              <a:spcBef>
                <a:spcPct val="20000"/>
              </a:spcBef>
              <a:buSzPct val="90000"/>
            </a:pPr>
            <a:r>
              <a:rPr lang="en-US" b="1" dirty="0" smtClean="0">
                <a:solidFill>
                  <a:srgbClr val="000000"/>
                </a:solidFill>
                <a:latin typeface="Segoe"/>
              </a:rPr>
              <a:t>R(</a:t>
            </a:r>
            <a:r>
              <a:rPr lang="en-US" b="1" dirty="0" smtClean="0">
                <a:solidFill>
                  <a:srgbClr val="00B050"/>
                </a:solidFill>
                <a:latin typeface="Segoe"/>
              </a:rPr>
              <a:t>0</a:t>
            </a:r>
            <a:r>
              <a:rPr lang="en-US" b="1" dirty="0" smtClean="0">
                <a:solidFill>
                  <a:srgbClr val="000000"/>
                </a:solidFill>
                <a:latin typeface="Segoe"/>
              </a:rPr>
              <a:t>,</a:t>
            </a:r>
            <a:r>
              <a:rPr lang="en-US" b="1" dirty="0" smtClean="0">
                <a:solidFill>
                  <a:srgbClr val="FF0000"/>
                </a:solidFill>
                <a:latin typeface="Segoe"/>
              </a:rPr>
              <a:t>0</a:t>
            </a:r>
            <a:r>
              <a:rPr lang="en-US" b="1" dirty="0" smtClean="0">
                <a:solidFill>
                  <a:srgbClr val="000000"/>
                </a:solidFill>
                <a:latin typeface="Segoe"/>
              </a:rPr>
              <a:t>,</a:t>
            </a:r>
            <a:r>
              <a:rPr lang="en-US" b="1" dirty="0" smtClean="0">
                <a:solidFill>
                  <a:srgbClr val="0070C0"/>
                </a:solidFill>
                <a:latin typeface="Segoe"/>
              </a:rPr>
              <a:t>0</a:t>
            </a:r>
            <a:r>
              <a:rPr lang="en-US" b="1" dirty="0" smtClean="0">
                <a:solidFill>
                  <a:srgbClr val="000000"/>
                </a:solidFill>
                <a:latin typeface="Segoe"/>
              </a:rPr>
              <a:t>,</a:t>
            </a:r>
            <a:r>
              <a:rPr lang="en-US" b="1" dirty="0" smtClean="0">
                <a:solidFill>
                  <a:srgbClr val="7030A0"/>
                </a:solidFill>
                <a:latin typeface="Segoe"/>
              </a:rPr>
              <a:t>0</a:t>
            </a:r>
            <a:r>
              <a:rPr lang="en-US" b="1" dirty="0">
                <a:solidFill>
                  <a:srgbClr val="000000"/>
                </a:solidFill>
                <a:latin typeface="Segoe"/>
              </a:rPr>
              <a:t>). </a:t>
            </a:r>
            <a:r>
              <a:rPr lang="en-US" b="1" dirty="0" smtClean="0">
                <a:solidFill>
                  <a:srgbClr val="000000"/>
                </a:solidFill>
                <a:latin typeface="Segoe"/>
              </a:rPr>
              <a:t>						</a:t>
            </a:r>
            <a:r>
              <a:rPr lang="en-US" b="1" dirty="0">
                <a:solidFill>
                  <a:srgbClr val="000000"/>
                </a:solidFill>
                <a:latin typeface="Segoe"/>
              </a:rPr>
              <a:t> </a:t>
            </a:r>
            <a:r>
              <a:rPr lang="en-US" b="1" dirty="0" smtClean="0">
                <a:solidFill>
                  <a:srgbClr val="000000"/>
                </a:solidFill>
                <a:latin typeface="Segoe"/>
              </a:rPr>
              <a:t>                 </a:t>
            </a:r>
            <a:r>
              <a:rPr lang="en-US" b="1" i="1" dirty="0" smtClean="0">
                <a:solidFill>
                  <a:srgbClr val="FFFFFF">
                    <a:lumMod val="50000"/>
                  </a:srgbClr>
                </a:solidFill>
                <a:latin typeface="Segoe"/>
              </a:rPr>
              <a:t>Initial states</a:t>
            </a:r>
            <a:endParaRPr lang="en-US" b="1" i="1" dirty="0">
              <a:solidFill>
                <a:srgbClr val="FFFFFF">
                  <a:lumMod val="50000"/>
                </a:srgbClr>
              </a:solidFill>
              <a:latin typeface="Segoe"/>
            </a:endParaRPr>
          </a:p>
          <a:p>
            <a:pPr>
              <a:lnSpc>
                <a:spcPct val="90000"/>
              </a:lnSpc>
              <a:spcBef>
                <a:spcPct val="20000"/>
              </a:spcBef>
              <a:buSzPct val="90000"/>
            </a:pPr>
            <a:r>
              <a:rPr lang="en-US" b="1" dirty="0">
                <a:solidFill>
                  <a:srgbClr val="000000"/>
                </a:solidFill>
                <a:latin typeface="Segoe"/>
              </a:rPr>
              <a:t>T(</a:t>
            </a:r>
            <a:r>
              <a:rPr lang="en-US" b="1" dirty="0">
                <a:solidFill>
                  <a:srgbClr val="00B050"/>
                </a:solidFill>
                <a:latin typeface="Segoe"/>
              </a:rPr>
              <a:t>L</a:t>
            </a:r>
            <a:r>
              <a:rPr lang="en-US" b="1" dirty="0">
                <a:solidFill>
                  <a:srgbClr val="000000"/>
                </a:solidFill>
                <a:latin typeface="Segoe"/>
              </a:rPr>
              <a:t>,</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B050"/>
                </a:solidFill>
                <a:latin typeface="Segoe"/>
              </a:rPr>
              <a:t>L’,</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smtClean="0">
                <a:solidFill>
                  <a:srgbClr val="000000"/>
                </a:solidFill>
                <a:latin typeface="Segoe"/>
              </a:rPr>
              <a:t>’)</a:t>
            </a:r>
            <a:r>
              <a:rPr lang="en-US" b="1" dirty="0" smtClean="0">
                <a:solidFill>
                  <a:srgbClr val="000000"/>
                </a:solidFill>
                <a:latin typeface="Segoe"/>
                <a:sym typeface="Symbol"/>
              </a:rPr>
              <a:t></a:t>
            </a:r>
            <a:r>
              <a:rPr lang="en-US" b="1" dirty="0" smtClean="0">
                <a:solidFill>
                  <a:srgbClr val="000000"/>
                </a:solidFill>
                <a:latin typeface="Segoe"/>
              </a:rPr>
              <a:t>R(</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70C0"/>
                </a:solidFill>
                <a:latin typeface="Segoe"/>
              </a:rPr>
              <a:t>Y1,</a:t>
            </a:r>
            <a:r>
              <a:rPr lang="en-US" b="1" dirty="0" smtClean="0">
                <a:solidFill>
                  <a:srgbClr val="9047B9">
                    <a:lumMod val="75000"/>
                  </a:srgbClr>
                </a:solidFill>
                <a:latin typeface="Segoe"/>
              </a:rPr>
              <a:t>Y2</a:t>
            </a:r>
            <a:r>
              <a:rPr lang="en-US" b="1" dirty="0" smtClean="0">
                <a:solidFill>
                  <a:srgbClr val="000000"/>
                </a:solidFill>
                <a:latin typeface="Segoe"/>
              </a:rPr>
              <a:t>) </a:t>
            </a:r>
            <a:r>
              <a:rPr lang="en-US" b="1" dirty="0" smtClean="0">
                <a:solidFill>
                  <a:srgbClr val="000000"/>
                </a:solidFill>
                <a:latin typeface="Segoe"/>
                <a:sym typeface="Symbol"/>
              </a:rPr>
              <a:t></a:t>
            </a:r>
            <a:r>
              <a:rPr lang="en-US" b="1" dirty="0" smtClean="0">
                <a:solidFill>
                  <a:srgbClr val="000000"/>
                </a:solidFill>
                <a:latin typeface="Segoe"/>
              </a:rPr>
              <a:t>  R(</a:t>
            </a:r>
            <a:r>
              <a:rPr lang="en-US" b="1" dirty="0" smtClean="0">
                <a:solidFill>
                  <a:srgbClr val="00B050"/>
                </a:solidFill>
                <a:latin typeface="Segoe"/>
              </a:rPr>
              <a:t>L</a:t>
            </a:r>
            <a:r>
              <a:rPr lang="en-US" b="1" dirty="0">
                <a:solidFill>
                  <a:srgbClr val="00B050"/>
                </a:solidFill>
                <a:latin typeface="Segoe"/>
              </a:rPr>
              <a:t>’,</a:t>
            </a:r>
            <a:r>
              <a:rPr lang="en-US" b="1" dirty="0">
                <a:solidFill>
                  <a:srgbClr val="FF0000"/>
                </a:solidFill>
                <a:latin typeface="Segoe"/>
              </a:rPr>
              <a:t>M’,</a:t>
            </a:r>
            <a:r>
              <a:rPr lang="en-US" b="1" dirty="0">
                <a:solidFill>
                  <a:srgbClr val="0070C0"/>
                </a:solidFill>
                <a:latin typeface="Segoe"/>
              </a:rPr>
              <a:t>Y1’,</a:t>
            </a:r>
            <a:r>
              <a:rPr lang="en-US" b="1" dirty="0">
                <a:solidFill>
                  <a:srgbClr val="9047B9">
                    <a:lumMod val="75000"/>
                  </a:srgbClr>
                </a:solidFill>
                <a:latin typeface="Segoe"/>
              </a:rPr>
              <a:t>Y2’</a:t>
            </a:r>
            <a:r>
              <a:rPr lang="en-US" b="1" dirty="0">
                <a:solidFill>
                  <a:srgbClr val="000000"/>
                </a:solidFill>
                <a:latin typeface="Segoe"/>
              </a:rPr>
              <a:t>) </a:t>
            </a:r>
            <a:r>
              <a:rPr lang="en-US" b="1" dirty="0" smtClean="0">
                <a:solidFill>
                  <a:srgbClr val="000000"/>
                </a:solidFill>
                <a:latin typeface="Segoe"/>
                <a:sym typeface="Symbol"/>
              </a:rPr>
              <a:t>       </a:t>
            </a:r>
            <a:r>
              <a:rPr lang="en-US" b="1" i="1" dirty="0" smtClean="0">
                <a:solidFill>
                  <a:srgbClr val="FFFFFF">
                    <a:lumMod val="50000"/>
                  </a:srgbClr>
                </a:solidFill>
                <a:latin typeface="Segoe"/>
              </a:rPr>
              <a:t>Reachable states </a:t>
            </a:r>
            <a:endParaRPr lang="en-US" b="1" dirty="0" smtClean="0">
              <a:solidFill>
                <a:srgbClr val="000000"/>
              </a:solidFill>
              <a:latin typeface="Segoe"/>
            </a:endParaRPr>
          </a:p>
          <a:p>
            <a:pPr>
              <a:lnSpc>
                <a:spcPct val="90000"/>
              </a:lnSpc>
              <a:spcBef>
                <a:spcPct val="20000"/>
              </a:spcBef>
              <a:buSzPct val="90000"/>
            </a:pPr>
            <a:r>
              <a:rPr lang="en-US" b="1" dirty="0" smtClean="0">
                <a:solidFill>
                  <a:srgbClr val="000000"/>
                </a:solidFill>
                <a:latin typeface="Segoe"/>
              </a:rPr>
              <a:t>R(2,2,</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 </a:t>
            </a:r>
            <a:r>
              <a:rPr lang="en-US" b="1" dirty="0">
                <a:solidFill>
                  <a:srgbClr val="000000"/>
                </a:solidFill>
                <a:latin typeface="Segoe"/>
                <a:sym typeface="Symbol"/>
              </a:rPr>
              <a:t></a:t>
            </a:r>
            <a:r>
              <a:rPr lang="en-US" b="1" dirty="0">
                <a:solidFill>
                  <a:srgbClr val="000000"/>
                </a:solidFill>
                <a:latin typeface="Segoe"/>
              </a:rPr>
              <a:t> </a:t>
            </a:r>
            <a:r>
              <a:rPr lang="en-US" b="1" dirty="0" smtClean="0">
                <a:solidFill>
                  <a:srgbClr val="000000"/>
                </a:solidFill>
                <a:latin typeface="Segoe"/>
              </a:rPr>
              <a:t>false 			                       </a:t>
            </a:r>
            <a:r>
              <a:rPr lang="en-US" b="1" i="1" dirty="0" smtClean="0">
                <a:solidFill>
                  <a:srgbClr val="FFFFFF">
                    <a:lumMod val="50000"/>
                  </a:srgbClr>
                </a:solidFill>
                <a:latin typeface="Segoe"/>
              </a:rPr>
              <a:t>Is unsafe state reachable?</a:t>
            </a:r>
            <a:endParaRPr lang="en-US" b="1" i="1" dirty="0">
              <a:solidFill>
                <a:srgbClr val="FFFFFF">
                  <a:lumMod val="50000"/>
                </a:srgbClr>
              </a:solidFill>
              <a:latin typeface="Segoe"/>
            </a:endParaRPr>
          </a:p>
        </p:txBody>
      </p:sp>
      <p:sp>
        <p:nvSpPr>
          <p:cNvPr id="10" name="Rectangle 9"/>
          <p:cNvSpPr/>
          <p:nvPr/>
        </p:nvSpPr>
        <p:spPr>
          <a:xfrm>
            <a:off x="0" y="4572000"/>
            <a:ext cx="9190702" cy="646331"/>
          </a:xfrm>
          <a:prstGeom prst="rect">
            <a:avLst/>
          </a:prstGeom>
        </p:spPr>
        <p:txBody>
          <a:bodyPr wrap="square">
            <a:spAutoFit/>
          </a:bodyPr>
          <a:lstStyle/>
          <a:p>
            <a:pPr>
              <a:lnSpc>
                <a:spcPct val="90000"/>
              </a:lnSpc>
              <a:spcBef>
                <a:spcPct val="20000"/>
              </a:spcBef>
              <a:buSzPct val="90000"/>
            </a:pPr>
            <a:r>
              <a:rPr lang="en-US" b="1" dirty="0">
                <a:solidFill>
                  <a:srgbClr val="000000"/>
                </a:solidFill>
                <a:latin typeface="Segoe"/>
              </a:rPr>
              <a:t>Step(</a:t>
            </a:r>
            <a:r>
              <a:rPr lang="en-US" b="1" dirty="0">
                <a:solidFill>
                  <a:srgbClr val="00B050"/>
                </a:solidFill>
                <a:latin typeface="Segoe"/>
              </a:rPr>
              <a:t>L</a:t>
            </a:r>
            <a:r>
              <a:rPr lang="en-US" b="1" dirty="0">
                <a:solidFill>
                  <a:srgbClr val="000000"/>
                </a:solidFill>
                <a:latin typeface="Segoe"/>
              </a:rPr>
              <a:t>,</a:t>
            </a:r>
            <a:r>
              <a:rPr lang="en-US" b="1" dirty="0">
                <a:solidFill>
                  <a:srgbClr val="00B050"/>
                </a:solidFill>
                <a:latin typeface="Segoe"/>
              </a:rPr>
              <a:t>L</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70C0"/>
                </a:solidFill>
                <a:latin typeface="Segoe"/>
              </a:rPr>
              <a:t>Y1</a:t>
            </a:r>
            <a:r>
              <a:rPr lang="en-US" b="1" dirty="0" smtClean="0">
                <a:solidFill>
                  <a:srgbClr val="000000"/>
                </a:solidFill>
                <a:latin typeface="Segoe"/>
              </a:rPr>
              <a:t>’) </a:t>
            </a:r>
            <a:r>
              <a:rPr lang="en-US" b="1" dirty="0">
                <a:solidFill>
                  <a:srgbClr val="000000"/>
                </a:solidFill>
                <a:latin typeface="Segoe"/>
                <a:sym typeface="Symbol"/>
              </a:rPr>
              <a:t></a:t>
            </a:r>
            <a:r>
              <a:rPr lang="en-US" b="1" dirty="0" smtClean="0">
                <a:solidFill>
                  <a:srgbClr val="000000"/>
                </a:solidFill>
                <a:latin typeface="Segoe"/>
              </a:rPr>
              <a:t> </a:t>
            </a:r>
            <a:r>
              <a:rPr lang="en-US" b="1" dirty="0">
                <a:solidFill>
                  <a:srgbClr val="000000"/>
                </a:solidFill>
                <a:latin typeface="Segoe"/>
              </a:rPr>
              <a:t>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B050"/>
                </a:solidFill>
                <a:latin typeface="Segoe"/>
              </a:rPr>
              <a:t>L</a:t>
            </a:r>
            <a:r>
              <a:rPr lang="en-US" b="1" dirty="0">
                <a:solidFill>
                  <a:srgbClr val="000000"/>
                </a:solidFill>
                <a:latin typeface="Segoe"/>
              </a:rPr>
              <a:t>’,</a:t>
            </a:r>
            <a:r>
              <a:rPr lang="en-US" b="1" dirty="0">
                <a:solidFill>
                  <a:srgbClr val="FF0000"/>
                </a:solidFill>
                <a:latin typeface="Segoe"/>
              </a:rPr>
              <a:t>M</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		              </a:t>
            </a:r>
            <a:r>
              <a:rPr lang="en-US" b="1" i="1" dirty="0" smtClean="0">
                <a:solidFill>
                  <a:srgbClr val="FFFFFF">
                    <a:lumMod val="50000"/>
                  </a:srgbClr>
                </a:solidFill>
                <a:latin typeface="Segoe"/>
              </a:rPr>
              <a:t>P</a:t>
            </a:r>
            <a:r>
              <a:rPr lang="en-US" b="1" i="1" baseline="-25000" dirty="0" smtClean="0">
                <a:solidFill>
                  <a:srgbClr val="FFFFFF">
                    <a:lumMod val="50000"/>
                  </a:srgbClr>
                </a:solidFill>
                <a:latin typeface="Segoe"/>
              </a:rPr>
              <a:t>1</a:t>
            </a:r>
            <a:r>
              <a:rPr lang="en-US" b="1" i="1" dirty="0" smtClean="0">
                <a:solidFill>
                  <a:srgbClr val="FFFFFF">
                    <a:lumMod val="50000"/>
                  </a:srgbClr>
                </a:solidFill>
                <a:latin typeface="Segoe"/>
              </a:rPr>
              <a:t> takes </a:t>
            </a:r>
            <a:r>
              <a:rPr lang="en-US" b="1" i="1" dirty="0">
                <a:solidFill>
                  <a:srgbClr val="FFFFFF">
                    <a:lumMod val="50000"/>
                  </a:srgbClr>
                </a:solidFill>
                <a:latin typeface="Segoe"/>
              </a:rPr>
              <a:t>a step</a:t>
            </a:r>
            <a:endParaRPr lang="en-US" b="1" dirty="0">
              <a:solidFill>
                <a:srgbClr val="000000"/>
              </a:solidFill>
              <a:latin typeface="Segoe"/>
            </a:endParaRPr>
          </a:p>
          <a:p>
            <a:pPr>
              <a:lnSpc>
                <a:spcPct val="90000"/>
              </a:lnSpc>
              <a:spcBef>
                <a:spcPct val="20000"/>
              </a:spcBef>
              <a:buSzPct val="90000"/>
            </a:pPr>
            <a:r>
              <a:rPr lang="en-US" b="1" dirty="0">
                <a:solidFill>
                  <a:srgbClr val="000000"/>
                </a:solidFill>
                <a:latin typeface="Segoe"/>
              </a:rPr>
              <a:t>Step(</a:t>
            </a:r>
            <a:r>
              <a:rPr lang="en-US" b="1" dirty="0">
                <a:solidFill>
                  <a:srgbClr val="FF0000"/>
                </a:solidFill>
                <a:latin typeface="Segoe"/>
              </a:rPr>
              <a:t>M</a:t>
            </a:r>
            <a:r>
              <a:rPr lang="en-US" b="1" dirty="0">
                <a:solidFill>
                  <a:srgbClr val="000000"/>
                </a:solidFill>
                <a:latin typeface="Segoe"/>
              </a:rPr>
              <a:t>,</a:t>
            </a:r>
            <a:r>
              <a:rPr lang="en-US" b="1" dirty="0">
                <a:solidFill>
                  <a:srgbClr val="FF0000"/>
                </a:solidFill>
                <a:latin typeface="Segoe"/>
              </a:rPr>
              <a:t>M</a:t>
            </a:r>
            <a:r>
              <a:rPr lang="en-US" b="1" dirty="0">
                <a:solidFill>
                  <a:srgbClr val="000000"/>
                </a:solidFill>
                <a:latin typeface="Segoe"/>
              </a:rPr>
              <a:t>’,</a:t>
            </a:r>
            <a:r>
              <a:rPr lang="en-US" b="1" dirty="0">
                <a:solidFill>
                  <a:srgbClr val="9047B9">
                    <a:lumMod val="75000"/>
                  </a:srgbClr>
                </a:solidFill>
                <a:latin typeface="Segoe"/>
              </a:rPr>
              <a:t>Y2</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a:t>
            </a:r>
            <a:r>
              <a:rPr lang="en-US" b="1" dirty="0">
                <a:solidFill>
                  <a:srgbClr val="000000"/>
                </a:solidFill>
                <a:latin typeface="Segoe"/>
              </a:rPr>
              <a:t> </a:t>
            </a:r>
            <a:r>
              <a:rPr lang="en-US" b="1" dirty="0">
                <a:solidFill>
                  <a:srgbClr val="000000"/>
                </a:solidFill>
                <a:latin typeface="Segoe"/>
                <a:sym typeface="Symbol"/>
              </a:rPr>
              <a:t></a:t>
            </a:r>
            <a:r>
              <a:rPr lang="en-US" b="1" dirty="0">
                <a:solidFill>
                  <a:srgbClr val="000000"/>
                </a:solidFill>
                <a:latin typeface="Segoe"/>
              </a:rPr>
              <a:t> </a:t>
            </a:r>
            <a:r>
              <a:rPr lang="en-US" b="1" i="1" dirty="0" smtClean="0">
                <a:solidFill>
                  <a:srgbClr val="FFFFFF">
                    <a:lumMod val="50000"/>
                  </a:srgbClr>
                </a:solidFill>
                <a:latin typeface="Segoe"/>
              </a:rPr>
              <a:t> </a:t>
            </a:r>
            <a:r>
              <a:rPr lang="en-US" b="1" dirty="0" smtClean="0">
                <a:solidFill>
                  <a:srgbClr val="000000"/>
                </a:solidFill>
                <a:latin typeface="Segoe"/>
              </a:rPr>
              <a:t>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smtClean="0">
                <a:solidFill>
                  <a:srgbClr val="000000"/>
                </a:solidFill>
                <a:latin typeface="Segoe"/>
              </a:rPr>
              <a:t>,</a:t>
            </a:r>
            <a:r>
              <a:rPr lang="en-US" b="1" dirty="0" smtClean="0">
                <a:solidFill>
                  <a:srgbClr val="0070C0"/>
                </a:solidFill>
                <a:latin typeface="Segoe"/>
              </a:rPr>
              <a:t>Y1</a:t>
            </a:r>
            <a:r>
              <a:rPr lang="en-US" b="1" dirty="0" smtClean="0">
                <a:solidFill>
                  <a:srgbClr val="000000"/>
                </a:solidFill>
                <a:latin typeface="Segoe"/>
              </a:rPr>
              <a:t>,</a:t>
            </a:r>
            <a:r>
              <a:rPr lang="en-US" b="1" dirty="0" smtClean="0">
                <a:solidFill>
                  <a:srgbClr val="9047B9">
                    <a:lumMod val="75000"/>
                  </a:srgbClr>
                </a:solidFill>
                <a:latin typeface="Segoe"/>
              </a:rPr>
              <a:t>Y2</a:t>
            </a:r>
            <a:r>
              <a:rPr lang="en-US" b="1" dirty="0" smtClean="0">
                <a:solidFill>
                  <a:srgbClr val="000000"/>
                </a:solidFill>
                <a:latin typeface="Segoe"/>
              </a:rPr>
              <a:t>,</a:t>
            </a:r>
            <a:r>
              <a:rPr lang="en-US" b="1" dirty="0" smtClean="0">
                <a:solidFill>
                  <a:srgbClr val="00B050"/>
                </a:solidFill>
                <a:latin typeface="Segoe"/>
              </a:rPr>
              <a:t>L</a:t>
            </a:r>
            <a:r>
              <a:rPr lang="en-US" b="1" dirty="0" smtClean="0">
                <a:solidFill>
                  <a:srgbClr val="000000"/>
                </a:solidFill>
                <a:latin typeface="Segoe"/>
              </a:rPr>
              <a:t>,</a:t>
            </a:r>
            <a:r>
              <a:rPr lang="en-US" b="1" dirty="0" smtClean="0">
                <a:solidFill>
                  <a:srgbClr val="FF0000"/>
                </a:solidFill>
                <a:latin typeface="Segoe"/>
              </a:rPr>
              <a:t>M</a:t>
            </a:r>
            <a:r>
              <a:rPr lang="en-US" b="1" dirty="0">
                <a:solidFill>
                  <a:srgbClr val="000000"/>
                </a:solidFill>
                <a:latin typeface="Segoe"/>
              </a:rPr>
              <a:t>’,</a:t>
            </a:r>
            <a:r>
              <a:rPr lang="en-US" b="1" dirty="0">
                <a:solidFill>
                  <a:srgbClr val="0070C0"/>
                </a:solidFill>
                <a:latin typeface="Segoe"/>
              </a:rPr>
              <a:t>Y1</a:t>
            </a:r>
            <a:r>
              <a:rPr lang="en-US" b="1" dirty="0">
                <a:solidFill>
                  <a:srgbClr val="000000"/>
                </a:solidFill>
                <a:latin typeface="Segoe"/>
              </a:rPr>
              <a:t>,</a:t>
            </a:r>
            <a:r>
              <a:rPr lang="en-US" b="1" dirty="0">
                <a:solidFill>
                  <a:srgbClr val="9047B9">
                    <a:lumMod val="75000"/>
                  </a:srgbClr>
                </a:solidFill>
                <a:latin typeface="Segoe"/>
              </a:rPr>
              <a:t>Y2</a:t>
            </a:r>
            <a:r>
              <a:rPr lang="en-US" b="1" dirty="0" smtClean="0">
                <a:solidFill>
                  <a:srgbClr val="000000"/>
                </a:solidFill>
                <a:latin typeface="Segoe"/>
              </a:rPr>
              <a:t>’)</a:t>
            </a:r>
            <a:r>
              <a:rPr lang="en-US" b="1" i="1" dirty="0">
                <a:solidFill>
                  <a:srgbClr val="FFFFFF">
                    <a:lumMod val="50000"/>
                  </a:srgbClr>
                </a:solidFill>
                <a:latin typeface="Segoe"/>
              </a:rPr>
              <a:t>	</a:t>
            </a:r>
            <a:r>
              <a:rPr lang="en-US" b="1" i="1" dirty="0" smtClean="0">
                <a:solidFill>
                  <a:srgbClr val="FFFFFF">
                    <a:lumMod val="50000"/>
                  </a:srgbClr>
                </a:solidFill>
                <a:latin typeface="Segoe"/>
              </a:rPr>
              <a:t>	              P</a:t>
            </a:r>
            <a:r>
              <a:rPr lang="en-US" b="1" i="1" baseline="-25000" dirty="0" smtClean="0">
                <a:solidFill>
                  <a:srgbClr val="FFFFFF">
                    <a:lumMod val="50000"/>
                  </a:srgbClr>
                </a:solidFill>
                <a:latin typeface="Segoe"/>
              </a:rPr>
              <a:t>2</a:t>
            </a:r>
            <a:r>
              <a:rPr lang="en-US" b="1" i="1" dirty="0" smtClean="0">
                <a:solidFill>
                  <a:srgbClr val="FFFFFF">
                    <a:lumMod val="50000"/>
                  </a:srgbClr>
                </a:solidFill>
                <a:latin typeface="Segoe"/>
              </a:rPr>
              <a:t> </a:t>
            </a:r>
            <a:r>
              <a:rPr lang="en-US" b="1" i="1" dirty="0">
                <a:solidFill>
                  <a:srgbClr val="FFFFFF">
                    <a:lumMod val="50000"/>
                  </a:srgbClr>
                </a:solidFill>
                <a:latin typeface="Segoe"/>
              </a:rPr>
              <a:t>takes a </a:t>
            </a:r>
            <a:r>
              <a:rPr lang="en-US" b="1" i="1" dirty="0" smtClean="0">
                <a:solidFill>
                  <a:srgbClr val="FFFFFF">
                    <a:lumMod val="50000"/>
                  </a:srgbClr>
                </a:solidFill>
                <a:latin typeface="Segoe"/>
              </a:rPr>
              <a:t>step</a:t>
            </a:r>
            <a:endParaRPr lang="en-US" b="1" dirty="0">
              <a:solidFill>
                <a:srgbClr val="000000"/>
              </a:solidFill>
              <a:latin typeface="Segoe"/>
            </a:endParaRPr>
          </a:p>
        </p:txBody>
      </p:sp>
      <mc:AlternateContent xmlns:mc="http://schemas.openxmlformats.org/markup-compatibility/2006" xmlns:a14="http://schemas.microsoft.com/office/drawing/2010/main">
        <mc:Choice Requires="a14">
          <p:sp>
            <p:nvSpPr>
              <p:cNvPr id="11" name="Rectangle 10"/>
              <p:cNvSpPr/>
              <p:nvPr/>
            </p:nvSpPr>
            <p:spPr>
              <a:xfrm>
                <a:off x="0" y="5410200"/>
                <a:ext cx="9372600" cy="1366528"/>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Step(0,1,</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+1).                                                     	    </a:t>
                </a:r>
                <a14:m>
                  <m:oMath xmlns:m="http://schemas.openxmlformats.org/officeDocument/2006/math">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𝟎</m:t>
                        </m:r>
                      </m:sub>
                    </m:sSub>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𝒚</m:t>
                    </m:r>
                    <m:r>
                      <a:rPr kumimoji="0" lang="en-US" sz="1800" b="1" i="1" u="none" strike="noStrike" kern="0" cap="none" spc="0" normalizeH="0" baseline="0" noProof="0" smtClean="0">
                        <a:ln>
                          <a:noFill/>
                        </a:ln>
                        <a:solidFill>
                          <a:srgbClr val="FFFFFF">
                            <a:lumMod val="50000"/>
                          </a:srgbClr>
                        </a:solidFill>
                        <a:effectLst/>
                        <a:uLnTx/>
                        <a:uFillTx/>
                        <a:latin typeface="Cambria Math"/>
                      </a:rPr>
                      <m:t>≔</m:t>
                    </m:r>
                    <m:acc>
                      <m:accPr>
                        <m:chr m:val="̂"/>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accPr>
                      <m:e>
                        <m:r>
                          <a:rPr kumimoji="0" lang="en-US" sz="1800" b="1" i="1" u="none" strike="noStrike" kern="0" cap="none" spc="0" normalizeH="0" baseline="0" noProof="0" smtClean="0">
                            <a:ln>
                              <a:noFill/>
                            </a:ln>
                            <a:solidFill>
                              <a:srgbClr val="FFFFFF">
                                <a:lumMod val="50000"/>
                              </a:srgbClr>
                            </a:solidFill>
                            <a:effectLst/>
                            <a:uLnTx/>
                            <a:uFillTx/>
                            <a:latin typeface="Cambria Math"/>
                          </a:rPr>
                          <m:t>𝒚</m:t>
                        </m:r>
                      </m:e>
                    </m:acc>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𝟏</m:t>
                    </m:r>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𝒈𝒐𝒕𝒐</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𝟏</m:t>
                        </m:r>
                      </m:sub>
                    </m:sSub>
                  </m:oMath>
                </a14:m>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a:rPr>
                      <m:t>≤</m:t>
                    </m:r>
                  </m:oMath>
                </a14:m>
                <a:r>
                  <a:rPr kumimoji="0" lang="en-US" sz="1800" b="1" i="0" u="none" strike="noStrike" kern="0" cap="none" spc="0" normalizeH="0" baseline="0" noProof="0" dirty="0" smtClean="0">
                    <a:ln>
                      <a:noFill/>
                    </a:ln>
                    <a:solidFill>
                      <a:srgbClr val="000000"/>
                    </a:solidFill>
                    <a:effectLst/>
                    <a:uLnTx/>
                    <a:uFillTx/>
                    <a:latin typeface="Segoe"/>
                  </a:rPr>
                  <a:t> </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a:rPr>
                      <m:t>∨</m:t>
                    </m:r>
                  </m:oMath>
                </a14:m>
                <a:r>
                  <a:rPr kumimoji="0" lang="en-US" sz="1800" b="1" i="0" u="none" strike="noStrike" kern="0" cap="none" spc="0" normalizeH="0" baseline="0" noProof="0" dirty="0" smtClean="0">
                    <a:ln>
                      <a:noFill/>
                    </a:ln>
                    <a:solidFill>
                      <a:srgbClr val="000000"/>
                    </a:solidFill>
                    <a:effectLst/>
                    <a:uLnTx/>
                    <a:uFillTx/>
                    <a:latin typeface="Segoe"/>
                  </a:rPr>
                  <a:t> </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 = 0) </a:t>
                </a:r>
                <a:r>
                  <a:rPr kumimoji="0" lang="en-US" sz="1800" b="1" i="0" u="none" strike="noStrike" kern="0" cap="none" spc="0" normalizeH="0" baseline="0" noProof="0" dirty="0" smtClean="0">
                    <a:ln>
                      <a:noFill/>
                    </a:ln>
                    <a:solidFill>
                      <a:srgbClr val="000000"/>
                    </a:solidFill>
                    <a:effectLst/>
                    <a:uLnTx/>
                    <a:uFillTx/>
                    <a:latin typeface="Segoe"/>
                    <a:sym typeface="Symbol"/>
                  </a:rPr>
                  <a:t></a:t>
                </a:r>
                <a:r>
                  <a:rPr kumimoji="0" lang="en-US" sz="1800" b="1" i="0" u="none" strike="noStrike" kern="0" cap="none" spc="0" normalizeH="0" baseline="0" noProof="0" dirty="0" smtClean="0">
                    <a:ln>
                      <a:noFill/>
                    </a:ln>
                    <a:solidFill>
                      <a:srgbClr val="000000"/>
                    </a:solidFill>
                    <a:effectLst/>
                    <a:uLnTx/>
                    <a:uFillTx/>
                    <a:latin typeface="Segoe"/>
                  </a:rPr>
                  <a:t>  Step(1,2,</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	           </a:t>
                </a:r>
                <a:r>
                  <a:rPr kumimoji="0" lang="en-US" sz="1800" b="1" i="0" u="none" strike="noStrike" kern="0" cap="none" spc="0" normalizeH="0" baseline="0" noProof="0" dirty="0" smtClean="0">
                    <a:ln>
                      <a:noFill/>
                    </a:ln>
                    <a:solidFill>
                      <a:srgbClr val="000000"/>
                    </a:solidFill>
                    <a:effectLst/>
                    <a:uLnTx/>
                    <a:uFillTx/>
                  </a:rPr>
                  <a:t>    </a:t>
                </a:r>
                <a14:m>
                  <m:oMath xmlns:m="http://schemas.openxmlformats.org/officeDocument/2006/math">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𝟏</m:t>
                        </m:r>
                      </m:sub>
                    </m:sSub>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𝒂𝒘𝒂𝒊𝒕</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acc>
                      <m:accPr>
                        <m:chr m:val="̂"/>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accPr>
                      <m:e>
                        <m:r>
                          <a:rPr kumimoji="0" lang="en-US" sz="1800" b="1" i="1" u="none" strike="noStrike" kern="0" cap="none" spc="0" normalizeH="0" baseline="0" noProof="0" smtClean="0">
                            <a:ln>
                              <a:noFill/>
                            </a:ln>
                            <a:solidFill>
                              <a:srgbClr val="FFFFFF">
                                <a:lumMod val="50000"/>
                              </a:srgbClr>
                            </a:solidFill>
                            <a:effectLst/>
                            <a:uLnTx/>
                            <a:uFillTx/>
                            <a:latin typeface="Cambria Math"/>
                          </a:rPr>
                          <m:t>𝒚</m:t>
                        </m:r>
                      </m:e>
                    </m:acc>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𝟎</m:t>
                    </m:r>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𝒚</m:t>
                    </m:r>
                    <m:r>
                      <a:rPr kumimoji="0" lang="en-US" sz="1800" b="1" i="1" u="none" strike="noStrike" kern="0" cap="none" spc="0" normalizeH="0" baseline="0" noProof="0" smtClean="0">
                        <a:ln>
                          <a:noFill/>
                        </a:ln>
                        <a:solidFill>
                          <a:srgbClr val="FFFFFF">
                            <a:lumMod val="50000"/>
                          </a:srgbClr>
                        </a:solidFill>
                        <a:effectLst/>
                        <a:uLnTx/>
                        <a:uFillTx/>
                        <a:latin typeface="Cambria Math"/>
                      </a:rPr>
                      <m:t>≤</m:t>
                    </m:r>
                    <m:acc>
                      <m:accPr>
                        <m:chr m:val="̂"/>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accPr>
                      <m:e>
                        <m:r>
                          <a:rPr kumimoji="0" lang="en-US" sz="1800" b="1" i="1" u="none" strike="noStrike" kern="0" cap="none" spc="0" normalizeH="0" baseline="0" noProof="0" smtClean="0">
                            <a:ln>
                              <a:noFill/>
                            </a:ln>
                            <a:solidFill>
                              <a:srgbClr val="FFFFFF">
                                <a:lumMod val="50000"/>
                              </a:srgbClr>
                            </a:solidFill>
                            <a:effectLst/>
                            <a:uLnTx/>
                            <a:uFillTx/>
                            <a:latin typeface="Cambria Math"/>
                          </a:rPr>
                          <m:t>𝒚</m:t>
                        </m:r>
                      </m:e>
                    </m:acc>
                    <m:r>
                      <a:rPr kumimoji="0" lang="en-US" sz="1800" b="1" i="1" u="none" strike="noStrike" kern="0" cap="none" spc="0" normalizeH="0" baseline="0" noProof="0" smtClean="0">
                        <a:ln>
                          <a:noFill/>
                        </a:ln>
                        <a:solidFill>
                          <a:srgbClr val="FFFFFF">
                            <a:lumMod val="50000"/>
                          </a:srgbClr>
                        </a:solidFill>
                        <a:effectLst/>
                        <a:uLnTx/>
                        <a:uFillTx/>
                        <a:latin typeface="Cambria Math"/>
                      </a:rPr>
                      <m:t> ;</m:t>
                    </m:r>
                    <m:r>
                      <a:rPr kumimoji="0" lang="en-US" sz="1800" b="1" i="1" u="none" strike="noStrike" kern="0" cap="none" spc="0" normalizeH="0" baseline="0" noProof="0" smtClean="0">
                        <a:ln>
                          <a:noFill/>
                        </a:ln>
                        <a:solidFill>
                          <a:srgbClr val="FFFFFF">
                            <a:lumMod val="50000"/>
                          </a:srgbClr>
                        </a:solidFill>
                        <a:effectLst/>
                        <a:uLnTx/>
                        <a:uFillTx/>
                        <a:latin typeface="Cambria Math"/>
                      </a:rPr>
                      <m:t>𝒈𝒐𝒕𝒐</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𝟐</m:t>
                        </m:r>
                      </m:sub>
                    </m:sSub>
                  </m:oMath>
                </a14:m>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Step(2,3,</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					     </a:t>
                </a:r>
                <a:r>
                  <a:rPr kumimoji="0" lang="en-US" sz="1800" b="1" i="0" u="none" strike="noStrike" kern="0" cap="none" spc="0" normalizeH="0" baseline="0" noProof="0" dirty="0" smtClean="0">
                    <a:ln>
                      <a:noFill/>
                    </a:ln>
                    <a:solidFill>
                      <a:srgbClr val="000000"/>
                    </a:solidFill>
                    <a:effectLst/>
                    <a:uLnTx/>
                    <a:uFillTx/>
                  </a:rPr>
                  <a:t> </a:t>
                </a:r>
                <a14:m>
                  <m:oMath xmlns:m="http://schemas.openxmlformats.org/officeDocument/2006/math">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𝟐</m:t>
                        </m:r>
                      </m:sub>
                    </m:sSub>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𝒄𝒓𝒊𝒕𝒊𝒄𝒂𝒍</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r>
                      <a:rPr kumimoji="0" lang="en-US" sz="1800" b="1" i="1" u="none" strike="noStrike" kern="0" cap="none" spc="0" normalizeH="0" baseline="0" noProof="0" smtClean="0">
                        <a:ln>
                          <a:noFill/>
                        </a:ln>
                        <a:solidFill>
                          <a:srgbClr val="FFFFFF">
                            <a:lumMod val="50000"/>
                          </a:srgbClr>
                        </a:solidFill>
                        <a:effectLst/>
                        <a:uLnTx/>
                        <a:uFillTx/>
                        <a:latin typeface="Cambria Math"/>
                      </a:rPr>
                      <m:t>𝒈𝒐𝒕𝒐</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𝟑</m:t>
                        </m:r>
                      </m:sub>
                    </m:sSub>
                  </m:oMath>
                </a14:m>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Step(3,0,</a:t>
                </a:r>
                <a:r>
                  <a:rPr kumimoji="0" lang="en-US" sz="1800" b="1" i="0" u="none" strike="noStrike" kern="0" cap="none" spc="0" normalizeH="0" baseline="0" noProof="0" dirty="0" smtClean="0">
                    <a:ln>
                      <a:noFill/>
                    </a:ln>
                    <a:solidFill>
                      <a:srgbClr val="0070C0"/>
                    </a:solidFill>
                    <a:effectLst/>
                    <a:uLnTx/>
                    <a:uFillTx/>
                    <a:latin typeface="Segoe"/>
                  </a:rPr>
                  <a:t>Y1</a:t>
                </a:r>
                <a:r>
                  <a:rPr kumimoji="0" lang="en-US" sz="1800" b="1" i="0" u="none" strike="noStrike" kern="0" cap="none" spc="0" normalizeH="0" baseline="0" noProof="0" dirty="0" smtClean="0">
                    <a:ln>
                      <a:noFill/>
                    </a:ln>
                    <a:solidFill>
                      <a:srgbClr val="000000"/>
                    </a:solidFill>
                    <a:effectLst/>
                    <a:uLnTx/>
                    <a:uFillTx/>
                    <a:latin typeface="Segoe"/>
                  </a:rPr>
                  <a:t>,</a:t>
                </a:r>
                <a:r>
                  <a:rPr kumimoji="0" lang="en-US" sz="1800" b="1" i="0" u="none" strike="noStrike" kern="0" cap="none" spc="0" normalizeH="0" baseline="0" noProof="0" dirty="0" smtClean="0">
                    <a:ln>
                      <a:noFill/>
                    </a:ln>
                    <a:solidFill>
                      <a:srgbClr val="9047B9">
                        <a:lumMod val="75000"/>
                      </a:srgbClr>
                    </a:solidFill>
                    <a:effectLst/>
                    <a:uLnTx/>
                    <a:uFillTx/>
                    <a:latin typeface="Segoe"/>
                  </a:rPr>
                  <a:t>Y2</a:t>
                </a:r>
                <a:r>
                  <a:rPr kumimoji="0" lang="en-US" sz="1800" b="1" i="0" u="none" strike="noStrike" kern="0" cap="none" spc="0" normalizeH="0" baseline="0" noProof="0" dirty="0" smtClean="0">
                    <a:ln>
                      <a:noFill/>
                    </a:ln>
                    <a:solidFill>
                      <a:srgbClr val="000000"/>
                    </a:solidFill>
                    <a:effectLst/>
                    <a:uLnTx/>
                    <a:uFillTx/>
                    <a:latin typeface="Segoe"/>
                  </a:rPr>
                  <a:t>,0).					         </a:t>
                </a:r>
                <a:r>
                  <a:rPr kumimoji="0" lang="en-US" sz="1800" b="1" i="0" u="none" strike="noStrike" kern="0" cap="none" spc="0" normalizeH="0" baseline="0" noProof="0" dirty="0" smtClean="0">
                    <a:ln>
                      <a:noFill/>
                    </a:ln>
                    <a:solidFill>
                      <a:srgbClr val="000000"/>
                    </a:solidFill>
                    <a:effectLst/>
                    <a:uLnTx/>
                    <a:uFillTx/>
                  </a:rPr>
                  <a:t> </a:t>
                </a:r>
                <a14:m>
                  <m:oMath xmlns:m="http://schemas.openxmlformats.org/officeDocument/2006/math">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𝟑</m:t>
                        </m:r>
                      </m:sub>
                    </m:sSub>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𝒚</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r>
                      <a:rPr kumimoji="0" lang="en-US" sz="1800" b="1" i="1" u="none" strike="noStrike" kern="0" cap="none" spc="0" normalizeH="0" baseline="0" noProof="0" smtClean="0">
                        <a:ln>
                          <a:noFill/>
                        </a:ln>
                        <a:solidFill>
                          <a:srgbClr val="FFFFFF">
                            <a:lumMod val="50000"/>
                          </a:srgbClr>
                        </a:solidFill>
                        <a:effectLst/>
                        <a:uLnTx/>
                        <a:uFillTx/>
                        <a:latin typeface="Cambria Math"/>
                      </a:rPr>
                      <m:t>𝟎</m:t>
                    </m:r>
                    <m:r>
                      <a:rPr kumimoji="0" lang="en-US" sz="1800" b="1" i="1" u="none" strike="noStrike" kern="0" cap="none" spc="0" normalizeH="0" baseline="0" noProof="0" smtClean="0">
                        <a:ln>
                          <a:noFill/>
                        </a:ln>
                        <a:solidFill>
                          <a:srgbClr val="FFFFFF">
                            <a:lumMod val="50000"/>
                          </a:srgbClr>
                        </a:solidFill>
                        <a:effectLst/>
                        <a:uLnTx/>
                        <a:uFillTx/>
                        <a:latin typeface="Cambria Math"/>
                      </a:rPr>
                      <m:t>;</m:t>
                    </m:r>
                    <m:r>
                      <a:rPr kumimoji="0" lang="en-US" sz="1800" b="1" i="1" u="none" strike="noStrike" kern="0" cap="none" spc="0" normalizeH="0" baseline="0" noProof="0" smtClean="0">
                        <a:ln>
                          <a:noFill/>
                        </a:ln>
                        <a:solidFill>
                          <a:srgbClr val="FFFFFF">
                            <a:lumMod val="50000"/>
                          </a:srgbClr>
                        </a:solidFill>
                        <a:effectLst/>
                        <a:uLnTx/>
                        <a:uFillTx/>
                        <a:latin typeface="Cambria Math"/>
                      </a:rPr>
                      <m:t>𝒈𝒐𝒕𝒐</m:t>
                    </m:r>
                    <m:r>
                      <a:rPr kumimoji="0" lang="en-US" sz="1800" b="1" i="1" u="none" strike="noStrike" kern="0" cap="none" spc="0" normalizeH="0" baseline="0" noProof="0" smtClean="0">
                        <a:ln>
                          <a:noFill/>
                        </a:ln>
                        <a:solidFill>
                          <a:srgbClr val="FFFFFF">
                            <a:lumMod val="50000"/>
                          </a:srgbClr>
                        </a:solidFill>
                        <a:effectLst/>
                        <a:uLnTx/>
                        <a:uFillTx/>
                        <a:latin typeface="Cambria Math"/>
                      </a:rPr>
                      <m:t> </m:t>
                    </m:r>
                    <m:sSub>
                      <m:sSubPr>
                        <m:ctrlPr>
                          <a:rPr kumimoji="0" lang="en-US" sz="1800" b="1" i="1" u="none" strike="noStrike" kern="0" cap="none" spc="0" normalizeH="0" baseline="0" noProof="0" smtClean="0">
                            <a:ln>
                              <a:noFill/>
                            </a:ln>
                            <a:solidFill>
                              <a:srgbClr val="FFFFFF">
                                <a:lumMod val="50000"/>
                              </a:srgbClr>
                            </a:solidFill>
                            <a:effectLst/>
                            <a:uLnTx/>
                            <a:uFillTx/>
                            <a:latin typeface="Cambria Math" panose="02040503050406030204" pitchFamily="18" charset="0"/>
                          </a:rPr>
                        </m:ctrlPr>
                      </m:sSubPr>
                      <m:e>
                        <m:r>
                          <a:rPr kumimoji="0" lang="en-US" sz="1800" b="1" i="1" u="none" strike="noStrike" kern="0" cap="none" spc="0" normalizeH="0" baseline="0" noProof="0" smtClean="0">
                            <a:ln>
                              <a:noFill/>
                            </a:ln>
                            <a:solidFill>
                              <a:srgbClr val="FFFFFF">
                                <a:lumMod val="50000"/>
                              </a:srgbClr>
                            </a:solidFill>
                            <a:effectLst/>
                            <a:uLnTx/>
                            <a:uFillTx/>
                            <a:latin typeface="Cambria Math"/>
                          </a:rPr>
                          <m:t>ℓ</m:t>
                        </m:r>
                      </m:e>
                      <m:sub>
                        <m:r>
                          <a:rPr kumimoji="0" lang="en-US" sz="1800" b="1" i="1" u="none" strike="noStrike" kern="0" cap="none" spc="0" normalizeH="0" baseline="0" noProof="0" smtClean="0">
                            <a:ln>
                              <a:noFill/>
                            </a:ln>
                            <a:solidFill>
                              <a:srgbClr val="FFFFFF">
                                <a:lumMod val="50000"/>
                              </a:srgbClr>
                            </a:solidFill>
                            <a:effectLst/>
                            <a:uLnTx/>
                            <a:uFillTx/>
                            <a:latin typeface="Cambria Math"/>
                          </a:rPr>
                          <m:t>𝟎</m:t>
                        </m:r>
                      </m:sub>
                    </m:sSub>
                  </m:oMath>
                </a14:m>
                <a:endParaRPr kumimoji="0" lang="en-US" sz="1800" b="1" i="0" u="none" strike="noStrike" kern="0" cap="none" spc="0" normalizeH="0" baseline="0" noProof="0" dirty="0" smtClean="0">
                  <a:ln>
                    <a:noFill/>
                  </a:ln>
                  <a:solidFill>
                    <a:srgbClr val="000000"/>
                  </a:solidFill>
                  <a:effectLst/>
                  <a:uLnTx/>
                  <a:uFillTx/>
                  <a:latin typeface="Segoe"/>
                </a:endParaRPr>
              </a:p>
            </p:txBody>
          </p:sp>
        </mc:Choice>
        <mc:Fallback xmlns="">
          <p:sp>
            <p:nvSpPr>
              <p:cNvPr id="11" name="Rectangle 10"/>
              <p:cNvSpPr>
                <a:spLocks noRot="1" noChangeAspect="1" noMove="1" noResize="1" noEditPoints="1" noAdjustHandles="1" noChangeArrowheads="1" noChangeShapeType="1" noTextEdit="1"/>
              </p:cNvSpPr>
              <p:nvPr/>
            </p:nvSpPr>
            <p:spPr>
              <a:xfrm>
                <a:off x="0" y="5410200"/>
                <a:ext cx="9372600" cy="1366528"/>
              </a:xfrm>
              <a:prstGeom prst="rect">
                <a:avLst/>
              </a:prstGeom>
              <a:blipFill rotWithShape="0">
                <a:blip r:embed="rId2"/>
                <a:stretch>
                  <a:fillRect l="-520" t="-2679" b="-5804"/>
                </a:stretch>
              </a:blipFill>
            </p:spPr>
            <p:txBody>
              <a:bodyPr/>
              <a:lstStyle/>
              <a:p>
                <a:r>
                  <a:rPr lang="en-US">
                    <a:noFill/>
                  </a:rPr>
                  <a:t> </a:t>
                </a:r>
              </a:p>
            </p:txBody>
          </p:sp>
        </mc:Fallback>
      </mc:AlternateContent>
      <p:pic>
        <p:nvPicPr>
          <p:cNvPr id="1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1421027"/>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3" name="Rectangle 12"/>
              <p:cNvSpPr/>
              <p:nvPr/>
            </p:nvSpPr>
            <p:spPr>
              <a:xfrm>
                <a:off x="5472100" y="3449520"/>
                <a:ext cx="3675695" cy="1384995"/>
              </a:xfrm>
              <a:prstGeom prst="rect">
                <a:avLst/>
              </a:prstGeom>
              <a:solidFill>
                <a:srgbClr val="FFFFFF"/>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w="11430"/>
                    <a:gradFill>
                      <a:gsLst>
                        <a:gs pos="0">
                          <a:srgbClr val="9047B9">
                            <a:tint val="90000"/>
                            <a:satMod val="120000"/>
                          </a:srgbClr>
                        </a:gs>
                        <a:gs pos="25000">
                          <a:srgbClr val="9047B9">
                            <a:tint val="93000"/>
                            <a:satMod val="120000"/>
                          </a:srgbClr>
                        </a:gs>
                        <a:gs pos="50000">
                          <a:srgbClr val="9047B9">
                            <a:shade val="89000"/>
                            <a:satMod val="110000"/>
                          </a:srgbClr>
                        </a:gs>
                        <a:gs pos="75000">
                          <a:srgbClr val="9047B9">
                            <a:tint val="93000"/>
                            <a:satMod val="120000"/>
                          </a:srgbClr>
                        </a:gs>
                        <a:gs pos="100000">
                          <a:srgbClr val="9047B9">
                            <a:tint val="90000"/>
                            <a:satMod val="120000"/>
                          </a:srgbClr>
                        </a:gs>
                      </a:gsLst>
                      <a:lin ang="5400000"/>
                    </a:gradFill>
                    <a:effectLst>
                      <a:outerShdw blurRad="80000" dist="40000" dir="5040000" algn="tl">
                        <a:srgbClr val="000000">
                          <a:alpha val="30000"/>
                        </a:srgbClr>
                      </a:outerShdw>
                    </a:effectLst>
                    <a:uLnTx/>
                    <a:uFillTx/>
                  </a:rPr>
                  <a:t>Mutual Exclusion </a:t>
                </a:r>
              </a:p>
              <a:p>
                <a:pPr marL="0" marR="0" lvl="0" indent="0" algn="ctr"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1" i="1" u="none" strike="noStrike" kern="0" cap="none" spc="0" normalizeH="0" baseline="0" noProof="0" smtClean="0">
                          <a:ln w="11430"/>
                          <a:gradFill>
                            <a:gsLst>
                              <a:gs pos="0">
                                <a:srgbClr val="9047B9">
                                  <a:tint val="90000"/>
                                  <a:satMod val="120000"/>
                                </a:srgbClr>
                              </a:gs>
                              <a:gs pos="25000">
                                <a:srgbClr val="9047B9">
                                  <a:tint val="93000"/>
                                  <a:satMod val="120000"/>
                                </a:srgbClr>
                              </a:gs>
                              <a:gs pos="50000">
                                <a:srgbClr val="9047B9">
                                  <a:shade val="89000"/>
                                  <a:satMod val="110000"/>
                                </a:srgbClr>
                              </a:gs>
                              <a:gs pos="75000">
                                <a:srgbClr val="9047B9">
                                  <a:tint val="93000"/>
                                  <a:satMod val="120000"/>
                                </a:srgbClr>
                              </a:gs>
                              <a:gs pos="100000">
                                <a:srgbClr val="9047B9">
                                  <a:tint val="90000"/>
                                  <a:satMod val="120000"/>
                                </a:srgbClr>
                              </a:gs>
                            </a:gsLst>
                            <a:lin ang="5400000"/>
                          </a:gradFill>
                          <a:effectLst>
                            <a:outerShdw blurRad="80000" dist="40000" dir="5040000" algn="tl">
                              <a:srgbClr val="000000">
                                <a:alpha val="30000"/>
                              </a:srgbClr>
                            </a:outerShdw>
                          </a:effectLst>
                          <a:uLnTx/>
                          <a:uFillTx/>
                          <a:latin typeface="Cambria Math"/>
                        </a:rPr>
                        <m:t>⇔</m:t>
                      </m:r>
                    </m:oMath>
                  </m:oMathPara>
                </a14:m>
                <a:endParaRPr kumimoji="0" lang="en-US" sz="2800" b="1" i="0" u="none" strike="noStrike" kern="0" cap="none" spc="0" normalizeH="0" baseline="0" noProof="0" dirty="0" smtClean="0">
                  <a:ln w="11430"/>
                  <a:gradFill>
                    <a:gsLst>
                      <a:gs pos="0">
                        <a:srgbClr val="9047B9">
                          <a:tint val="90000"/>
                          <a:satMod val="120000"/>
                        </a:srgbClr>
                      </a:gs>
                      <a:gs pos="25000">
                        <a:srgbClr val="9047B9">
                          <a:tint val="93000"/>
                          <a:satMod val="120000"/>
                        </a:srgbClr>
                      </a:gs>
                      <a:gs pos="50000">
                        <a:srgbClr val="9047B9">
                          <a:shade val="89000"/>
                          <a:satMod val="110000"/>
                        </a:srgbClr>
                      </a:gs>
                      <a:gs pos="75000">
                        <a:srgbClr val="9047B9">
                          <a:tint val="93000"/>
                          <a:satMod val="120000"/>
                        </a:srgbClr>
                      </a:gs>
                      <a:gs pos="100000">
                        <a:srgbClr val="9047B9">
                          <a:tint val="90000"/>
                          <a:satMod val="120000"/>
                        </a:srgbClr>
                      </a:gs>
                    </a:gsLst>
                    <a:lin ang="5400000"/>
                  </a:gradFill>
                  <a:effectLst>
                    <a:outerShdw blurRad="80000" dist="40000" dir="5040000" algn="tl">
                      <a:srgbClr val="000000">
                        <a:alpha val="30000"/>
                      </a:srgbClr>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w="11430"/>
                    <a:gradFill>
                      <a:gsLst>
                        <a:gs pos="0">
                          <a:srgbClr val="9047B9">
                            <a:tint val="90000"/>
                            <a:satMod val="120000"/>
                          </a:srgbClr>
                        </a:gs>
                        <a:gs pos="25000">
                          <a:srgbClr val="9047B9">
                            <a:tint val="93000"/>
                            <a:satMod val="120000"/>
                          </a:srgbClr>
                        </a:gs>
                        <a:gs pos="50000">
                          <a:srgbClr val="9047B9">
                            <a:shade val="89000"/>
                            <a:satMod val="110000"/>
                          </a:srgbClr>
                        </a:gs>
                        <a:gs pos="75000">
                          <a:srgbClr val="9047B9">
                            <a:tint val="93000"/>
                            <a:satMod val="120000"/>
                          </a:srgbClr>
                        </a:gs>
                        <a:gs pos="100000">
                          <a:srgbClr val="9047B9">
                            <a:tint val="90000"/>
                            <a:satMod val="120000"/>
                          </a:srgbClr>
                        </a:gs>
                      </a:gsLst>
                      <a:lin ang="5400000"/>
                    </a:gradFill>
                    <a:effectLst>
                      <a:outerShdw blurRad="80000" dist="40000" dir="5040000" algn="tl">
                        <a:srgbClr val="000000">
                          <a:alpha val="30000"/>
                        </a:srgbClr>
                      </a:outerShdw>
                    </a:effectLst>
                    <a:uLnTx/>
                    <a:uFillTx/>
                  </a:rPr>
                  <a:t>Clauses have model</a:t>
                </a:r>
              </a:p>
            </p:txBody>
          </p:sp>
        </mc:Choice>
        <mc:Fallback xmlns="">
          <p:sp>
            <p:nvSpPr>
              <p:cNvPr id="13" name="Rectangle 12"/>
              <p:cNvSpPr>
                <a:spLocks noRot="1" noChangeAspect="1" noMove="1" noResize="1" noEditPoints="1" noAdjustHandles="1" noChangeArrowheads="1" noChangeShapeType="1" noTextEdit="1"/>
              </p:cNvSpPr>
              <p:nvPr/>
            </p:nvSpPr>
            <p:spPr>
              <a:xfrm>
                <a:off x="5472100" y="3449520"/>
                <a:ext cx="3675695" cy="1384995"/>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527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itle 1"/>
          <p:cNvSpPr txBox="1">
            <a:spLocks/>
          </p:cNvSpPr>
          <p:nvPr/>
        </p:nvSpPr>
        <p:spPr>
          <a:xfrm>
            <a:off x="381000" y="230188"/>
            <a:ext cx="8382000"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PDR(T): Conflict Resolution</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24" name="Oval 23"/>
              <p:cNvSpPr/>
              <p:nvPr/>
            </p:nvSpPr>
            <p:spPr bwMode="auto">
              <a:xfrm>
                <a:off x="143508" y="3278366"/>
                <a:ext cx="1260140" cy="114300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00B050"/>
                          </a:solidFill>
                          <a:effectLst/>
                          <a:uLnTx/>
                          <a:uFillTx/>
                          <a:latin typeface="Cambria Math"/>
                        </a:rPr>
                        <m:t>𝑳</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FF0000"/>
                          </a:solidFill>
                          <a:effectLst/>
                          <a:uLnTx/>
                          <a:uFillTx/>
                          <a:latin typeface="Cambria Math"/>
                        </a:rPr>
                        <m:t>𝑴</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0070C0"/>
                          </a:solidFill>
                          <a:effectLst/>
                          <a:uLnTx/>
                          <a:uFillTx/>
                          <a:latin typeface="Cambria Math"/>
                        </a:rPr>
                        <m:t>𝒀</m:t>
                      </m:r>
                      <m:r>
                        <a:rPr kumimoji="0" lang="en-US" sz="1800" b="1" i="1" u="none" strike="noStrike" kern="0" cap="none" spc="0" normalizeH="0" baseline="0" noProof="0" dirty="0" smtClean="0">
                          <a:ln>
                            <a:noFill/>
                          </a:ln>
                          <a:solidFill>
                            <a:srgbClr val="0070C0"/>
                          </a:solidFill>
                          <a:effectLst/>
                          <a:uLnTx/>
                          <a:uFillTx/>
                          <a:latin typeface="Cambria Math"/>
                        </a:rPr>
                        <m:t>𝟏</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24" name="Oval 23"/>
              <p:cNvSpPr>
                <a:spLocks noRot="1" noChangeAspect="1" noMove="1" noResize="1" noEditPoints="1" noAdjustHandles="1" noChangeArrowheads="1" noChangeShapeType="1" noTextEdit="1"/>
              </p:cNvSpPr>
              <p:nvPr/>
            </p:nvSpPr>
            <p:spPr bwMode="auto">
              <a:xfrm>
                <a:off x="143508" y="3278366"/>
                <a:ext cx="1260140" cy="1143000"/>
              </a:xfrm>
              <a:prstGeom prst="ellipse">
                <a:avLst/>
              </a:prstGeom>
              <a:blipFill rotWithShape="0">
                <a:blip r:embed="rId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Oval 24"/>
              <p:cNvSpPr/>
              <p:nvPr/>
            </p:nvSpPr>
            <p:spPr bwMode="auto">
              <a:xfrm>
                <a:off x="5328084" y="3248980"/>
                <a:ext cx="1357514" cy="11430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𝟐</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5" name="Oval 24"/>
              <p:cNvSpPr>
                <a:spLocks noRot="1" noChangeAspect="1" noMove="1" noResize="1" noEditPoints="1" noAdjustHandles="1" noChangeArrowheads="1" noChangeShapeType="1" noTextEdit="1"/>
              </p:cNvSpPr>
              <p:nvPr/>
            </p:nvSpPr>
            <p:spPr bwMode="auto">
              <a:xfrm>
                <a:off x="5328084" y="3248980"/>
                <a:ext cx="1357514" cy="1143000"/>
              </a:xfrm>
              <a:prstGeom prst="ellipse">
                <a:avLst/>
              </a:prstGeom>
              <a:blipFill rotWithShape="0">
                <a:blip r:embed="rId3"/>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p:cNvSpPr/>
              <p:nvPr/>
            </p:nvSpPr>
            <p:spPr bwMode="auto">
              <a:xfrm>
                <a:off x="7056276" y="3176972"/>
                <a:ext cx="1681017" cy="121920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00B050"/>
                          </a:solidFill>
                          <a:effectLst/>
                          <a:uLnTx/>
                          <a:uFillTx/>
                          <a:latin typeface="Cambria Math"/>
                        </a:rPr>
                        <m:t>𝑳</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𝟐</m:t>
                      </m:r>
                    </m:oMath>
                  </m:oMathPara>
                </a14:m>
                <a:endParaRPr kumimoji="0" lang="en-US" sz="24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FF0000"/>
                          </a:solidFill>
                          <a:effectLst/>
                          <a:uLnTx/>
                          <a:uFillTx/>
                          <a:latin typeface="Cambria Math"/>
                        </a:rPr>
                        <m:t>𝑴</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𝟐</m:t>
                      </m:r>
                    </m:oMath>
                  </m:oMathPara>
                </a14:m>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6" name="Oval 25"/>
              <p:cNvSpPr>
                <a:spLocks noRot="1" noChangeAspect="1" noMove="1" noResize="1" noEditPoints="1" noAdjustHandles="1" noChangeArrowheads="1" noChangeShapeType="1" noTextEdit="1"/>
              </p:cNvSpPr>
              <p:nvPr/>
            </p:nvSpPr>
            <p:spPr bwMode="auto">
              <a:xfrm>
                <a:off x="7056276" y="3176972"/>
                <a:ext cx="1681017" cy="1219201"/>
              </a:xfrm>
              <a:prstGeom prst="ellipse">
                <a:avLst/>
              </a:prstGeom>
              <a:blipFill rotWithShape="0">
                <a:blip r:embed="rId4"/>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27" name="Rectangle 26"/>
          <p:cNvSpPr/>
          <p:nvPr/>
        </p:nvSpPr>
        <p:spPr bwMode="auto">
          <a:xfrm>
            <a:off x="71500" y="3068960"/>
            <a:ext cx="3120075"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 </a:t>
            </a: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pitchFamily="34" charset="0"/>
              </a:rPr>
              <a:t>Conflict Resolution</a:t>
            </a:r>
          </a:p>
        </p:txBody>
      </p:sp>
      <mc:AlternateContent xmlns:mc="http://schemas.openxmlformats.org/markup-compatibility/2006" xmlns:a14="http://schemas.microsoft.com/office/drawing/2010/main">
        <mc:Choice Requires="a14">
          <p:sp>
            <p:nvSpPr>
              <p:cNvPr id="28" name="Oval 27"/>
              <p:cNvSpPr/>
              <p:nvPr/>
            </p:nvSpPr>
            <p:spPr bwMode="auto">
              <a:xfrm>
                <a:off x="3610530" y="3154258"/>
                <a:ext cx="1357514" cy="138494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70C0"/>
                          </a:solidFill>
                          <a:effectLst/>
                          <a:uLnTx/>
                          <a:uFillTx/>
                          <a:latin typeface="Cambria Math"/>
                        </a:rPr>
                        <m:t>𝒀</m:t>
                      </m:r>
                      <m:r>
                        <a:rPr kumimoji="0" lang="en-US" sz="2000" b="1" i="1" u="none" strike="noStrike" kern="0" cap="none" spc="0" normalizeH="0" baseline="0" noProof="0" dirty="0" smtClean="0">
                          <a:ln>
                            <a:noFill/>
                          </a:ln>
                          <a:solidFill>
                            <a:srgbClr val="0070C0"/>
                          </a:solidFill>
                          <a:effectLst/>
                          <a:uLnTx/>
                          <a:uFillTx/>
                          <a:latin typeface="Cambria Math"/>
                        </a:rPr>
                        <m:t>𝟏</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8" name="Oval 27"/>
              <p:cNvSpPr>
                <a:spLocks noRot="1" noChangeAspect="1" noMove="1" noResize="1" noEditPoints="1" noAdjustHandles="1" noChangeArrowheads="1" noChangeShapeType="1" noTextEdit="1"/>
              </p:cNvSpPr>
              <p:nvPr/>
            </p:nvSpPr>
            <p:spPr bwMode="auto">
              <a:xfrm>
                <a:off x="3610530" y="3154258"/>
                <a:ext cx="1357514" cy="1384941"/>
              </a:xfrm>
              <a:prstGeom prst="ellipse">
                <a:avLst/>
              </a:prstGeom>
              <a:blipFill rotWithShape="0">
                <a:blip r:embed="rId7"/>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Oval 28"/>
              <p:cNvSpPr/>
              <p:nvPr/>
            </p:nvSpPr>
            <p:spPr bwMode="auto">
              <a:xfrm>
                <a:off x="1799692" y="3258108"/>
                <a:ext cx="1357514" cy="11430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Choice>
        <mc:Fallback xmlns="">
          <p:sp>
            <p:nvSpPr>
              <p:cNvPr id="29" name="Oval 28"/>
              <p:cNvSpPr>
                <a:spLocks noRot="1" noChangeAspect="1" noMove="1" noResize="1" noEditPoints="1" noAdjustHandles="1" noChangeArrowheads="1" noChangeShapeType="1" noTextEdit="1"/>
              </p:cNvSpPr>
              <p:nvPr/>
            </p:nvSpPr>
            <p:spPr bwMode="auto">
              <a:xfrm>
                <a:off x="1799692" y="3258108"/>
                <a:ext cx="1357514" cy="1143000"/>
              </a:xfrm>
              <a:prstGeom prst="ellipse">
                <a:avLst/>
              </a:prstGeom>
              <a:blipFill rotWithShape="0">
                <a:blip r:embed="rId8"/>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31" name="Right Arrow 30"/>
          <p:cNvSpPr/>
          <p:nvPr/>
        </p:nvSpPr>
        <p:spPr bwMode="auto">
          <a:xfrm>
            <a:off x="6678119" y="3702909"/>
            <a:ext cx="378157" cy="185201"/>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32" name="Right Arrow 31"/>
          <p:cNvSpPr/>
          <p:nvPr/>
        </p:nvSpPr>
        <p:spPr bwMode="auto">
          <a:xfrm>
            <a:off x="4968044" y="3747855"/>
            <a:ext cx="372040" cy="185201"/>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33" name="Right Arrow 32"/>
          <p:cNvSpPr/>
          <p:nvPr/>
        </p:nvSpPr>
        <p:spPr bwMode="auto">
          <a:xfrm>
            <a:off x="3157207" y="3733260"/>
            <a:ext cx="453324" cy="195026"/>
          </a:xfrm>
          <a:prstGeom prst="rightArrow">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34" name="Right Arrow 33"/>
          <p:cNvSpPr/>
          <p:nvPr/>
        </p:nvSpPr>
        <p:spPr bwMode="auto">
          <a:xfrm rot="5400000">
            <a:off x="1122722" y="2235006"/>
            <a:ext cx="378157" cy="185201"/>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35" name="Right Arrow 34"/>
          <p:cNvSpPr/>
          <p:nvPr/>
        </p:nvSpPr>
        <p:spPr bwMode="auto">
          <a:xfrm rot="5400000">
            <a:off x="5314853" y="2241778"/>
            <a:ext cx="362350" cy="171656"/>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36" name="Right Arrow 35"/>
          <p:cNvSpPr/>
          <p:nvPr/>
        </p:nvSpPr>
        <p:spPr bwMode="auto">
          <a:xfrm rot="5400000">
            <a:off x="1117597" y="1859917"/>
            <a:ext cx="380216" cy="177010"/>
          </a:xfrm>
          <a:prstGeom prst="rightArrow">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387198" y="4876800"/>
                <a:ext cx="8622360" cy="1975926"/>
              </a:xfrm>
              <a:prstGeom prst="rect">
                <a:avLst/>
              </a:prstGeom>
            </p:spPr>
            <p:txBody>
              <a:bodyPr wrap="square">
                <a:spAutoFit/>
              </a:bodyPr>
              <a:lstStyle/>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9047B9">
                        <a:lumMod val="75000"/>
                      </a:srgbClr>
                    </a:solidFill>
                    <a:effectLst/>
                    <a:uLnTx/>
                    <a:uFillTx/>
                  </a:rPr>
                  <a:t>                </a:t>
                </a:r>
                <a14:m>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                                </m:t>
                    </m:r>
                    <m:r>
                      <a:rPr kumimoji="0" lang="en-US" sz="1800" b="1" i="1" u="none" strike="noStrike" kern="0" cap="none" spc="0" normalizeH="0" baseline="0" noProof="0" smtClean="0">
                        <a:ln>
                          <a:noFill/>
                        </a:ln>
                        <a:solidFill>
                          <a:srgbClr val="000000"/>
                        </a:solidFill>
                        <a:effectLst/>
                        <a:uLnTx/>
                        <a:uFillTx/>
                        <a:latin typeface="Cambria Math"/>
                      </a:rPr>
                      <m:t>∧</m:t>
                    </m:r>
                  </m:oMath>
                </a14:m>
                <a:r>
                  <a:rPr kumimoji="0" lang="en-US" sz="1800" b="1" i="0" u="none" strike="noStrike" kern="0" cap="none" spc="0" normalizeH="0" baseline="0" noProof="0" dirty="0" smtClean="0">
                    <a:ln>
                      <a:noFill/>
                    </a:ln>
                    <a:solidFill>
                      <a:srgbClr val="000000"/>
                    </a:solidFill>
                    <a:effectLst/>
                    <a:uLnTx/>
                    <a:uFillTx/>
                  </a:rPr>
                  <a:t>						           </a:t>
                </a:r>
                <a14:m>
                  <m:oMath xmlns:m="http://schemas.openxmlformats.org/officeDocument/2006/math">
                    <m:r>
                      <a:rPr kumimoji="0" lang="en-US" sz="1800" b="1" i="1" u="none" strike="noStrike" kern="0" cap="none" spc="0" normalizeH="0" baseline="0" noProof="0" smtClean="0">
                        <a:ln>
                          <a:noFill/>
                        </a:ln>
                        <a:solidFill>
                          <a:srgbClr val="000000"/>
                        </a:solidFill>
                        <a:effectLst/>
                        <a:uLnTx/>
                        <a:uFillTx/>
                        <a:latin typeface="Cambria Math"/>
                      </a:rPr>
                      <m:t>∧</m:t>
                    </m:r>
                  </m:oMath>
                </a14:m>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	Conflict				   	       Resolution</a:t>
                </a: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				Get Generalization from </a:t>
                </a:r>
                <a:r>
                  <a:rPr kumimoji="0" lang="en-US" sz="1800" b="1" i="0" u="none" strike="noStrike" kern="0" cap="none" spc="0" normalizeH="0" baseline="0" noProof="0" dirty="0" err="1" smtClean="0">
                    <a:ln>
                      <a:noFill/>
                    </a:ln>
                    <a:solidFill>
                      <a:srgbClr val="000000"/>
                    </a:solidFill>
                    <a:effectLst/>
                    <a:uLnTx/>
                    <a:uFillTx/>
                    <a:latin typeface="Segoe"/>
                  </a:rPr>
                  <a:t>Farkas</a:t>
                </a:r>
                <a:r>
                  <a:rPr kumimoji="0" lang="en-US" sz="1800" b="1" i="0" u="none" strike="noStrike" kern="0" cap="none" spc="0" normalizeH="0" baseline="0" noProof="0" dirty="0" smtClean="0">
                    <a:ln>
                      <a:noFill/>
                    </a:ln>
                    <a:solidFill>
                      <a:srgbClr val="000000"/>
                    </a:solidFill>
                    <a:effectLst/>
                    <a:uLnTx/>
                    <a:uFillTx/>
                    <a:latin typeface="Segoe"/>
                  </a:rPr>
                  <a:t> Lemma</a:t>
                </a:r>
              </a:p>
              <a:p>
                <a:pPr marL="0" marR="0" lvl="0" indent="0" defTabSz="914400" eaLnBrk="1" fontAlgn="auto" latinLnBrk="0" hangingPunct="1">
                  <a:lnSpc>
                    <a:spcPct val="100000"/>
                  </a:lnSpc>
                  <a:spcBef>
                    <a:spcPct val="20000"/>
                  </a:spcBef>
                  <a:spcAft>
                    <a:spcPts val="0"/>
                  </a:spcAft>
                  <a:buClrTx/>
                  <a:buSzPct val="90000"/>
                  <a:buFontTx/>
                  <a:buNone/>
                  <a:tabLst/>
                  <a:defRPr/>
                </a:pPr>
                <a:r>
                  <a:rPr kumimoji="0" lang="en-US" sz="1800" b="1" i="0" u="none" strike="noStrike" kern="0" cap="none" spc="0" normalizeH="0" baseline="0" noProof="0" dirty="0" smtClean="0">
                    <a:ln>
                      <a:noFill/>
                    </a:ln>
                    <a:solidFill>
                      <a:srgbClr val="000000"/>
                    </a:solidFill>
                    <a:effectLst/>
                    <a:uLnTx/>
                    <a:uFillTx/>
                    <a:latin typeface="Segoe"/>
                  </a:rPr>
                  <a:t>			     	</a:t>
                </a:r>
                <a:r>
                  <a:rPr kumimoji="0" lang="en-US" sz="1800" b="1" i="0" u="none" strike="noStrike" kern="0" cap="none" spc="0" normalizeH="0" baseline="0" noProof="0" dirty="0" err="1" smtClean="0">
                    <a:ln>
                      <a:noFill/>
                    </a:ln>
                    <a:solidFill>
                      <a:srgbClr val="000000"/>
                    </a:solidFill>
                    <a:effectLst/>
                    <a:uLnTx/>
                    <a:uFillTx/>
                    <a:latin typeface="Segoe"/>
                  </a:rPr>
                  <a:t>Eg</a:t>
                </a:r>
                <a:r>
                  <a:rPr kumimoji="0" lang="en-US" sz="1800" b="1" i="0" u="none" strike="noStrike" kern="0" cap="none" spc="0" normalizeH="0" baseline="0" noProof="0" dirty="0" smtClean="0">
                    <a:ln>
                      <a:noFill/>
                    </a:ln>
                    <a:solidFill>
                      <a:srgbClr val="000000"/>
                    </a:solidFill>
                    <a:effectLst/>
                    <a:uLnTx/>
                    <a:uFillTx/>
                    <a:latin typeface="Segoe"/>
                  </a:rPr>
                  <a:t>., resolve away </a:t>
                </a:r>
                <a:r>
                  <a:rPr kumimoji="0" lang="en-US" sz="1800" b="1" i="0" u="none" strike="noStrike" kern="0" cap="none" spc="0" normalizeH="0" baseline="0" noProof="0" dirty="0" smtClean="0">
                    <a:ln>
                      <a:noFill/>
                    </a:ln>
                    <a:solidFill>
                      <a:srgbClr val="0070C0"/>
                    </a:solidFill>
                    <a:effectLst/>
                    <a:uLnTx/>
                    <a:uFillTx/>
                    <a:latin typeface="Segoe"/>
                  </a:rPr>
                  <a:t>blue </a:t>
                </a:r>
                <a:r>
                  <a:rPr kumimoji="0" lang="en-US" sz="1800" b="1" i="0" u="none" strike="noStrike" kern="0" cap="none" spc="0" normalizeH="0" baseline="0" noProof="0" dirty="0" smtClean="0">
                    <a:ln>
                      <a:noFill/>
                    </a:ln>
                    <a:solidFill>
                      <a:srgbClr val="000000"/>
                    </a:solidFill>
                    <a:effectLst/>
                    <a:uLnTx/>
                    <a:uFillTx/>
                    <a:latin typeface="Segoe"/>
                  </a:rPr>
                  <a:t>internal variables  </a:t>
                </a:r>
              </a:p>
            </p:txBody>
          </p:sp>
        </mc:Choice>
        <mc:Fallback xmlns="">
          <p:sp>
            <p:nvSpPr>
              <p:cNvPr id="37" name="Rectangle 36"/>
              <p:cNvSpPr>
                <a:spLocks noRot="1" noChangeAspect="1" noMove="1" noResize="1" noEditPoints="1" noAdjustHandles="1" noChangeArrowheads="1" noChangeShapeType="1" noTextEdit="1"/>
              </p:cNvSpPr>
              <p:nvPr/>
            </p:nvSpPr>
            <p:spPr>
              <a:xfrm>
                <a:off x="387198" y="4876800"/>
                <a:ext cx="8622360" cy="1975926"/>
              </a:xfrm>
              <a:prstGeom prst="rect">
                <a:avLst/>
              </a:prstGeom>
              <a:blipFill rotWithShape="0">
                <a:blip r:embed="rId10"/>
                <a:stretch>
                  <a:fillRect b="-4012"/>
                </a:stretch>
              </a:blipFill>
            </p:spPr>
            <p:txBody>
              <a:bodyPr/>
              <a:lstStyle/>
              <a:p>
                <a:r>
                  <a:rPr lang="en-US">
                    <a:noFill/>
                  </a:rPr>
                  <a:t> </a:t>
                </a:r>
              </a:p>
            </p:txBody>
          </p:sp>
        </mc:Fallback>
      </mc:AlternateContent>
      <p:sp>
        <p:nvSpPr>
          <p:cNvPr id="38" name="Right Arrow 37"/>
          <p:cNvSpPr/>
          <p:nvPr/>
        </p:nvSpPr>
        <p:spPr bwMode="auto">
          <a:xfrm rot="5400000">
            <a:off x="5314853" y="1862593"/>
            <a:ext cx="362350" cy="171656"/>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mc:AlternateContent xmlns:mc="http://schemas.openxmlformats.org/markup-compatibility/2006" xmlns:a14="http://schemas.microsoft.com/office/drawing/2010/main">
        <mc:Choice Requires="a14">
          <p:sp>
            <p:nvSpPr>
              <p:cNvPr id="39" name="Oval 38"/>
              <p:cNvSpPr/>
              <p:nvPr/>
            </p:nvSpPr>
            <p:spPr bwMode="auto">
              <a:xfrm>
                <a:off x="-309450" y="4761148"/>
                <a:ext cx="3333278" cy="666563"/>
              </a:xfrm>
              <a:prstGeom prst="ellipse">
                <a:avLst/>
              </a:prstGeom>
              <a:gradFill flip="none" rotWithShape="1">
                <a:gsLst>
                  <a:gs pos="2000">
                    <a:srgbClr val="29A3FF"/>
                  </a:gs>
                  <a:gs pos="100000">
                    <a:srgbClr val="FFDF79">
                      <a:tint val="44500"/>
                      <a:satMod val="160000"/>
                      <a:lumMod val="86000"/>
                      <a:alpha val="67000"/>
                    </a:srgbClr>
                  </a:gs>
                  <a:gs pos="87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dirty="0" smtClean="0">
                          <a:ln>
                            <a:noFill/>
                          </a:ln>
                          <a:solidFill>
                            <a:srgbClr val="9047B9">
                              <a:lumMod val="75000"/>
                            </a:srgbClr>
                          </a:solidFill>
                          <a:effectLst/>
                          <a:uLnTx/>
                          <a:uFillTx/>
                          <a:latin typeface="Cambria Math"/>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𝟏</m:t>
                      </m:r>
                      <m:r>
                        <a:rPr kumimoji="0" lang="en-US" sz="1800" b="1" i="1" u="none" strike="noStrike" kern="0" cap="none" spc="0" normalizeH="0" baseline="0" noProof="0" dirty="0" smtClean="0">
                          <a:ln>
                            <a:noFill/>
                          </a:ln>
                          <a:solidFill>
                            <a:srgbClr val="9047B9">
                              <a:lumMod val="75000"/>
                            </a:srgbClr>
                          </a:solidFill>
                          <a:effectLst/>
                          <a:uLnTx/>
                          <a:uFillTx/>
                          <a:latin typeface="Cambria Math"/>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𝟏</m:t>
                      </m:r>
                      <m:r>
                        <a:rPr kumimoji="0" lang="en-US" sz="1800" b="1" i="1" u="none" strike="noStrike" kern="0" cap="none" spc="0" normalizeH="0" baseline="0" noProof="0" dirty="0" smtClean="0">
                          <a:ln>
                            <a:noFill/>
                          </a:ln>
                          <a:solidFill>
                            <a:srgbClr val="9047B9">
                              <a:lumMod val="75000"/>
                            </a:srgbClr>
                          </a:solidFill>
                          <a:effectLst/>
                          <a:uLnTx/>
                          <a:uFillTx/>
                          <a:latin typeface="Cambria Math"/>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𝟏</m:t>
                      </m:r>
                      <m:r>
                        <a:rPr kumimoji="0" lang="en-US" sz="1800" b="1" i="1" u="none" strike="noStrike" kern="0" cap="none" spc="0" normalizeH="0" baseline="0" noProof="0" dirty="0" smtClean="0">
                          <a:ln>
                            <a:noFill/>
                          </a:ln>
                          <a:solidFill>
                            <a:srgbClr val="9047B9">
                              <a:lumMod val="75000"/>
                            </a:srgbClr>
                          </a:solidFill>
                          <a:effectLst/>
                          <a:uLnTx/>
                          <a:uFillTx/>
                          <a:latin typeface="Cambria Math"/>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𝟎</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39" name="Oval 38"/>
              <p:cNvSpPr>
                <a:spLocks noRot="1" noChangeAspect="1" noMove="1" noResize="1" noEditPoints="1" noAdjustHandles="1" noChangeArrowheads="1" noChangeShapeType="1" noTextEdit="1"/>
              </p:cNvSpPr>
              <p:nvPr/>
            </p:nvSpPr>
            <p:spPr bwMode="auto">
              <a:xfrm>
                <a:off x="-309450" y="4761148"/>
                <a:ext cx="3333278" cy="666563"/>
              </a:xfrm>
              <a:prstGeom prst="ellipse">
                <a:avLst/>
              </a:prstGeom>
              <a:blipFill rotWithShape="0">
                <a:blip r:embed="rId11"/>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Oval 39"/>
              <p:cNvSpPr/>
              <p:nvPr/>
            </p:nvSpPr>
            <p:spPr bwMode="auto">
              <a:xfrm>
                <a:off x="7488324" y="4655592"/>
                <a:ext cx="1178035" cy="772119"/>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dirty="0" smtClean="0">
                          <a:ln>
                            <a:noFill/>
                          </a:ln>
                          <a:solidFill>
                            <a:srgbClr val="000000"/>
                          </a:solidFill>
                          <a:effectLst/>
                          <a:uLnTx/>
                          <a:uFillTx/>
                          <a:latin typeface="Cambria Math"/>
                        </a:rPr>
                        <m:t>≤</m:t>
                      </m:r>
                      <m:r>
                        <a:rPr kumimoji="0" lang="en-US" sz="1800" b="0" i="1" u="none" strike="noStrike" kern="0" cap="none" spc="0" normalizeH="0" baseline="0" noProof="0" dirty="0" smtClean="0">
                          <a:ln>
                            <a:noFill/>
                          </a:ln>
                          <a:solidFill>
                            <a:srgbClr val="000000"/>
                          </a:solidFill>
                          <a:effectLst/>
                          <a:uLnTx/>
                          <a:uFillTx/>
                          <a:latin typeface="Cambria Math"/>
                        </a:rPr>
                        <m:t>0</m:t>
                      </m:r>
                    </m:oMath>
                  </m:oMathPara>
                </a14:m>
                <a:endParaRPr kumimoji="0" lang="en-US" sz="1800" b="0"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40" name="Oval 39"/>
              <p:cNvSpPr>
                <a:spLocks noRot="1" noChangeAspect="1" noMove="1" noResize="1" noEditPoints="1" noAdjustHandles="1" noChangeArrowheads="1" noChangeShapeType="1" noTextEdit="1"/>
              </p:cNvSpPr>
              <p:nvPr/>
            </p:nvSpPr>
            <p:spPr bwMode="auto">
              <a:xfrm>
                <a:off x="7488324" y="4655592"/>
                <a:ext cx="1178035" cy="772119"/>
              </a:xfrm>
              <a:prstGeom prst="ellipse">
                <a:avLst/>
              </a:prstGeom>
              <a:blipFill rotWithShape="0">
                <a:blip r:embed="rId1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Oval 40"/>
              <p:cNvSpPr/>
              <p:nvPr/>
            </p:nvSpPr>
            <p:spPr bwMode="auto">
              <a:xfrm>
                <a:off x="5968082" y="4761148"/>
                <a:ext cx="1271695" cy="550288"/>
              </a:xfrm>
              <a:prstGeom prst="ellipse">
                <a:avLst/>
              </a:prstGeom>
              <a:gradFill flip="none" rotWithShape="1">
                <a:gsLst>
                  <a:gs pos="2000">
                    <a:srgbClr val="29A3FF"/>
                  </a:gs>
                  <a:gs pos="100000">
                    <a:srgbClr val="FFDF79">
                      <a:tint val="44500"/>
                      <a:satMod val="160000"/>
                      <a:lumMod val="86000"/>
                      <a:alpha val="67000"/>
                    </a:srgbClr>
                  </a:gs>
                  <a:gs pos="87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dirty="0" smtClean="0">
                          <a:ln>
                            <a:noFill/>
                          </a:ln>
                          <a:solidFill>
                            <a:srgbClr val="9047B9">
                              <a:lumMod val="75000"/>
                            </a:srgbClr>
                          </a:solidFill>
                          <a:effectLst/>
                          <a:uLnTx/>
                          <a:uFillTx/>
                          <a:latin typeface="Cambria Math"/>
                        </a:rPr>
                        <m:t>≥</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𝟏</m:t>
                      </m:r>
                    </m:oMath>
                  </m:oMathPara>
                </a14:m>
                <a:endParaRPr kumimoji="0" lang="en-US" sz="1800" b="1"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41" name="Oval 40"/>
              <p:cNvSpPr>
                <a:spLocks noRot="1" noChangeAspect="1" noMove="1" noResize="1" noEditPoints="1" noAdjustHandles="1" noChangeArrowheads="1" noChangeShapeType="1" noTextEdit="1"/>
              </p:cNvSpPr>
              <p:nvPr/>
            </p:nvSpPr>
            <p:spPr bwMode="auto">
              <a:xfrm>
                <a:off x="5968082" y="4761148"/>
                <a:ext cx="1271695" cy="550288"/>
              </a:xfrm>
              <a:prstGeom prst="ellipse">
                <a:avLst/>
              </a:prstGeom>
              <a:blipFill rotWithShape="0">
                <a:blip r:embed="rId13"/>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41"/>
              <p:cNvSpPr/>
              <p:nvPr/>
            </p:nvSpPr>
            <p:spPr bwMode="auto">
              <a:xfrm>
                <a:off x="3347864" y="4709109"/>
                <a:ext cx="1178035" cy="772119"/>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dirty="0" smtClean="0">
                          <a:ln>
                            <a:noFill/>
                          </a:ln>
                          <a:solidFill>
                            <a:srgbClr val="000000"/>
                          </a:solidFill>
                          <a:effectLst/>
                          <a:uLnTx/>
                          <a:uFillTx/>
                          <a:latin typeface="Cambria Math"/>
                        </a:rPr>
                        <m:t>≤</m:t>
                      </m:r>
                      <m:r>
                        <a:rPr kumimoji="0" lang="en-US" sz="1800" b="0" i="1" u="none" strike="noStrike" kern="0" cap="none" spc="0" normalizeH="0" baseline="0" noProof="0" dirty="0" smtClean="0">
                          <a:ln>
                            <a:noFill/>
                          </a:ln>
                          <a:solidFill>
                            <a:srgbClr val="000000"/>
                          </a:solidFill>
                          <a:effectLst/>
                          <a:uLnTx/>
                          <a:uFillTx/>
                          <a:latin typeface="Cambria Math"/>
                        </a:rPr>
                        <m:t>0</m:t>
                      </m:r>
                    </m:oMath>
                  </m:oMathPara>
                </a14:m>
                <a:endParaRPr kumimoji="0" lang="en-US" sz="1800" b="0" i="0" u="none" strike="noStrike" kern="0" cap="none" spc="0" normalizeH="0" baseline="0" noProof="0" dirty="0" smtClean="0">
                  <a:ln>
                    <a:noFill/>
                  </a:ln>
                  <a:solidFill>
                    <a:srgbClr val="000000"/>
                  </a:solidFill>
                  <a:effectLst/>
                  <a:uLnTx/>
                  <a:uFillTx/>
                  <a:latin typeface="Segoe" pitchFamily="34" charset="0"/>
                </a:endParaRPr>
              </a:p>
            </p:txBody>
          </p:sp>
        </mc:Choice>
        <mc:Fallback xmlns="">
          <p:sp>
            <p:nvSpPr>
              <p:cNvPr id="42" name="Oval 41"/>
              <p:cNvSpPr>
                <a:spLocks noRot="1" noChangeAspect="1" noMove="1" noResize="1" noEditPoints="1" noAdjustHandles="1" noChangeArrowheads="1" noChangeShapeType="1" noTextEdit="1"/>
              </p:cNvSpPr>
              <p:nvPr/>
            </p:nvSpPr>
            <p:spPr bwMode="auto">
              <a:xfrm>
                <a:off x="3347864" y="4709109"/>
                <a:ext cx="1178035" cy="772119"/>
              </a:xfrm>
              <a:prstGeom prst="ellipse">
                <a:avLst/>
              </a:prstGeom>
              <a:blipFill rotWithShape="0">
                <a:blip r:embed="rId14"/>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165194" y="4856985"/>
                <a:ext cx="385041" cy="369332"/>
              </a:xfrm>
              <a:prstGeom prst="rect">
                <a:avLst/>
              </a:prstGeom>
            </p:spPr>
            <p:txBody>
              <a:bodyPr wrap="none">
                <a:spAutoFit/>
              </a:bodyPr>
              <a:lstStyle/>
              <a:p>
                <a:pPr>
                  <a:spcBef>
                    <a:spcPct val="20000"/>
                  </a:spcBef>
                  <a:buSzPct val="90000"/>
                </a:pPr>
                <a14:m>
                  <m:oMathPara xmlns:m="http://schemas.openxmlformats.org/officeDocument/2006/math">
                    <m:oMathParaPr>
                      <m:jc m:val="centerGroup"/>
                    </m:oMathParaPr>
                    <m:oMath xmlns:m="http://schemas.openxmlformats.org/officeDocument/2006/math">
                      <m:r>
                        <a:rPr lang="en-US" b="1" i="1">
                          <a:solidFill>
                            <a:srgbClr val="000000"/>
                          </a:solidFill>
                          <a:latin typeface="Cambria Math"/>
                        </a:rPr>
                        <m:t>∧</m:t>
                      </m:r>
                    </m:oMath>
                  </m:oMathPara>
                </a14:m>
                <a:endParaRPr lang="en-US" b="1" dirty="0">
                  <a:solidFill>
                    <a:srgbClr val="000000"/>
                  </a:solidFill>
                  <a:latin typeface="Segoe"/>
                </a:endParaRPr>
              </a:p>
            </p:txBody>
          </p:sp>
        </mc:Choice>
        <mc:Fallback xmlns="">
          <p:sp>
            <p:nvSpPr>
              <p:cNvPr id="43" name="Rectangle 42"/>
              <p:cNvSpPr>
                <a:spLocks noRot="1" noChangeAspect="1" noMove="1" noResize="1" noEditPoints="1" noAdjustHandles="1" noChangeArrowheads="1" noChangeShapeType="1" noTextEdit="1"/>
              </p:cNvSpPr>
              <p:nvPr/>
            </p:nvSpPr>
            <p:spPr>
              <a:xfrm>
                <a:off x="7165194" y="4856985"/>
                <a:ext cx="385041" cy="369332"/>
              </a:xfrm>
              <a:prstGeom prst="rect">
                <a:avLst/>
              </a:prstGeom>
              <a:blipFill rotWithShape="0">
                <a:blip r:embed="rId15"/>
                <a:stretch>
                  <a:fillRect/>
                </a:stretch>
              </a:blipFill>
            </p:spPr>
            <p:txBody>
              <a:bodyPr/>
              <a:lstStyle/>
              <a:p>
                <a:r>
                  <a:rPr lang="en-US">
                    <a:noFill/>
                  </a:rPr>
                  <a:t> </a:t>
                </a:r>
              </a:p>
            </p:txBody>
          </p:sp>
        </mc:Fallback>
      </mc:AlternateContent>
      <p:pic>
        <p:nvPicPr>
          <p:cNvPr id="44" name="Picture 3"/>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1358" y="1107199"/>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416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7">
                                            <p:txEl>
                                              <p:pRg st="3" end="3"/>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0" animBg="1"/>
      <p:bldP spid="32" grpId="0" animBg="1"/>
      <p:bldP spid="33" grpId="0" animBg="1"/>
      <p:bldP spid="34" grpId="0" animBg="1"/>
      <p:bldP spid="35" grpId="0" animBg="1"/>
      <p:bldP spid="36" grpId="0" animBg="1"/>
      <p:bldP spid="37" grpId="0"/>
      <p:bldP spid="38" grpId="0" animBg="1"/>
      <p:bldP spid="39" grpId="0" animBg="1"/>
      <p:bldP spid="40" grpId="0" animBg="1"/>
      <p:bldP spid="41"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 name="Title 1"/>
          <p:cNvSpPr txBox="1">
            <a:spLocks/>
          </p:cNvSpPr>
          <p:nvPr/>
        </p:nvSpPr>
        <p:spPr>
          <a:xfrm>
            <a:off x="381000" y="230188"/>
            <a:ext cx="8382000"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a:lstStyle>
          <a:p>
            <a:pPr marL="0" marR="0" lvl="0" indent="0" algn="l" defTabSz="912777" rtl="0" eaLnBrk="0" fontAlgn="base" latinLnBrk="0" hangingPunct="0">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rPr>
              <a:t>PDR(T): Conflict Resolution</a:t>
            </a:r>
            <a:endParaRPr kumimoji="0" lang="en-US" sz="5400" b="0" i="0" u="none" strike="noStrike" kern="1200" cap="none" spc="-300" normalizeH="0" baseline="0" noProof="0" dirty="0">
              <a:ln w="3175">
                <a:noFill/>
              </a:ln>
              <a:solidFill>
                <a:schemeClr val="tx1"/>
              </a:solidFill>
              <a:effectLst>
                <a:outerShdw blurRad="50800" dist="38100" dir="2700000" algn="tl" rotWithShape="0">
                  <a:prstClr val="black">
                    <a:alpha val="40000"/>
                  </a:prstClr>
                </a:outerShdw>
              </a:effectLst>
              <a:uLnTx/>
              <a:uFillTx/>
              <a:latin typeface="Segoe" pitchFamily="34" charset="0"/>
              <a:cs typeface="Arial" charset="0"/>
            </a:endParaRPr>
          </a:p>
        </p:txBody>
      </p:sp>
      <mc:AlternateContent xmlns:mc="http://schemas.openxmlformats.org/markup-compatibility/2006" xmlns:a14="http://schemas.microsoft.com/office/drawing/2010/main">
        <mc:Choice Requires="a14">
          <p:sp>
            <p:nvSpPr>
              <p:cNvPr id="63" name="Oval 62"/>
              <p:cNvSpPr/>
              <p:nvPr/>
            </p:nvSpPr>
            <p:spPr bwMode="auto">
              <a:xfrm>
                <a:off x="143508" y="3278366"/>
                <a:ext cx="1260140" cy="114300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00B050"/>
                          </a:solidFill>
                          <a:effectLst/>
                          <a:uLnTx/>
                          <a:uFillTx/>
                          <a:latin typeface="Cambria Math"/>
                        </a:rPr>
                        <m:t>𝑳</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FF0000"/>
                          </a:solidFill>
                          <a:effectLst/>
                          <a:uLnTx/>
                          <a:uFillTx/>
                          <a:latin typeface="Cambria Math"/>
                        </a:rPr>
                        <m:t>𝑴</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18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0" u="none" strike="noStrike" kern="0" cap="none" spc="0" normalizeH="0" baseline="0" noProof="0" dirty="0" smtClean="0">
                  <a:ln>
                    <a:noFill/>
                  </a:ln>
                  <a:solidFill>
                    <a:srgbClr val="000000"/>
                  </a:solidFill>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1" i="1" u="none" strike="noStrike" kern="0" cap="none" spc="0" normalizeH="0" baseline="0" noProof="0" dirty="0" smtClean="0">
                          <a:ln>
                            <a:noFill/>
                          </a:ln>
                          <a:solidFill>
                            <a:srgbClr val="0070C0"/>
                          </a:solidFill>
                          <a:effectLst/>
                          <a:uLnTx/>
                          <a:uFillTx/>
                          <a:latin typeface="Cambria Math"/>
                        </a:rPr>
                        <m:t>𝒀</m:t>
                      </m:r>
                      <m:r>
                        <a:rPr kumimoji="0" lang="en-US" sz="1800" b="1" i="1" u="none" strike="noStrike" kern="0" cap="none" spc="0" normalizeH="0" baseline="0" noProof="0" dirty="0" smtClean="0">
                          <a:ln>
                            <a:noFill/>
                          </a:ln>
                          <a:solidFill>
                            <a:srgbClr val="0070C0"/>
                          </a:solidFill>
                          <a:effectLst/>
                          <a:uLnTx/>
                          <a:uFillTx/>
                          <a:latin typeface="Cambria Math"/>
                        </a:rPr>
                        <m:t>𝟏</m:t>
                      </m:r>
                      <m:r>
                        <a:rPr kumimoji="0" lang="en-US" sz="1800" b="1" i="1" u="none" strike="noStrike" kern="0" cap="none" spc="0" normalizeH="0" baseline="0" noProof="0" smtClean="0">
                          <a:ln>
                            <a:noFill/>
                          </a:ln>
                          <a:solidFill>
                            <a:srgbClr val="000000"/>
                          </a:solidFill>
                          <a:effectLst/>
                          <a:uLnTx/>
                          <a:uFillTx/>
                          <a:latin typeface="Cambria Math"/>
                        </a:rPr>
                        <m:t>=</m:t>
                      </m:r>
                      <m:r>
                        <a:rPr kumimoji="0" lang="en-US" sz="1800" b="1" i="1" u="none" strike="noStrike" kern="0" cap="none" spc="0" normalizeH="0" baseline="0" noProof="0" smtClean="0">
                          <a:ln>
                            <a:noFill/>
                          </a:ln>
                          <a:solidFill>
                            <a:srgbClr val="000000"/>
                          </a:solidFill>
                          <a:effectLst/>
                          <a:uLnTx/>
                          <a:uFillTx/>
                          <a:latin typeface="Cambria Math"/>
                        </a:rPr>
                        <m:t>𝟎</m:t>
                      </m:r>
                    </m:oMath>
                  </m:oMathPara>
                </a14:m>
                <a:endParaRPr kumimoji="0" lang="en-US" sz="1800" b="1" i="0" u="none" strike="noStrike" kern="0" cap="none" spc="0" normalizeH="0" baseline="0" noProof="0" dirty="0" smtClean="0">
                  <a:ln>
                    <a:noFill/>
                  </a:ln>
                  <a:solidFill>
                    <a:srgbClr val="000000"/>
                  </a:solidFill>
                  <a:effectLst/>
                  <a:uLnTx/>
                  <a:uFillTx/>
                  <a:latin typeface="Segoe"/>
                </a:endParaRPr>
              </a:p>
            </p:txBody>
          </p:sp>
        </mc:Choice>
        <mc:Fallback xmlns="">
          <p:sp>
            <p:nvSpPr>
              <p:cNvPr id="63" name="Oval 62"/>
              <p:cNvSpPr>
                <a:spLocks noRot="1" noChangeAspect="1" noMove="1" noResize="1" noEditPoints="1" noAdjustHandles="1" noChangeArrowheads="1" noChangeShapeType="1" noTextEdit="1"/>
              </p:cNvSpPr>
              <p:nvPr/>
            </p:nvSpPr>
            <p:spPr bwMode="auto">
              <a:xfrm>
                <a:off x="143508" y="3278366"/>
                <a:ext cx="1260140" cy="1143000"/>
              </a:xfrm>
              <a:prstGeom prst="ellipse">
                <a:avLst/>
              </a:prstGeom>
              <a:blipFill rotWithShape="0">
                <a:blip r:embed="rId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Oval 63"/>
              <p:cNvSpPr/>
              <p:nvPr/>
            </p:nvSpPr>
            <p:spPr bwMode="auto">
              <a:xfrm>
                <a:off x="5328084" y="3248980"/>
                <a:ext cx="1357514" cy="11430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𝟐</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Choice>
        <mc:Fallback xmlns="">
          <p:sp>
            <p:nvSpPr>
              <p:cNvPr id="64" name="Oval 63"/>
              <p:cNvSpPr>
                <a:spLocks noRot="1" noChangeAspect="1" noMove="1" noResize="1" noEditPoints="1" noAdjustHandles="1" noChangeArrowheads="1" noChangeShapeType="1" noTextEdit="1"/>
              </p:cNvSpPr>
              <p:nvPr/>
            </p:nvSpPr>
            <p:spPr bwMode="auto">
              <a:xfrm>
                <a:off x="5328084" y="3248980"/>
                <a:ext cx="1357514" cy="1143000"/>
              </a:xfrm>
              <a:prstGeom prst="ellipse">
                <a:avLst/>
              </a:prstGeom>
              <a:blipFill rotWithShape="0">
                <a:blip r:embed="rId3"/>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Oval 64"/>
              <p:cNvSpPr/>
              <p:nvPr/>
            </p:nvSpPr>
            <p:spPr bwMode="auto">
              <a:xfrm>
                <a:off x="7056276" y="3176972"/>
                <a:ext cx="1681017" cy="121920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00B050"/>
                          </a:solidFill>
                          <a:effectLst/>
                          <a:uLnTx/>
                          <a:uFillTx/>
                          <a:latin typeface="Cambria Math"/>
                        </a:rPr>
                        <m:t>𝑳</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𝟐</m:t>
                      </m:r>
                    </m:oMath>
                  </m:oMathPara>
                </a14:m>
                <a:endParaRPr kumimoji="0" lang="en-US" sz="24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FF0000"/>
                          </a:solidFill>
                          <a:effectLst/>
                          <a:uLnTx/>
                          <a:uFillTx/>
                          <a:latin typeface="Cambria Math"/>
                        </a:rPr>
                        <m:t>𝑴</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𝟐</m:t>
                      </m:r>
                    </m:oMath>
                  </m:oMathPara>
                </a14:m>
                <a:endParaRPr kumimoji="0" 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Choice>
        <mc:Fallback xmlns="">
          <p:sp>
            <p:nvSpPr>
              <p:cNvPr id="65" name="Oval 64"/>
              <p:cNvSpPr>
                <a:spLocks noRot="1" noChangeAspect="1" noMove="1" noResize="1" noEditPoints="1" noAdjustHandles="1" noChangeArrowheads="1" noChangeShapeType="1" noTextEdit="1"/>
              </p:cNvSpPr>
              <p:nvPr/>
            </p:nvSpPr>
            <p:spPr bwMode="auto">
              <a:xfrm>
                <a:off x="7056276" y="3176972"/>
                <a:ext cx="1681017" cy="1219201"/>
              </a:xfrm>
              <a:prstGeom prst="ellipse">
                <a:avLst/>
              </a:prstGeom>
              <a:blipFill rotWithShape="0">
                <a:blip r:embed="rId4"/>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66" name="Rectangle 65"/>
          <p:cNvSpPr/>
          <p:nvPr/>
        </p:nvSpPr>
        <p:spPr bwMode="auto">
          <a:xfrm>
            <a:off x="107504" y="3018379"/>
            <a:ext cx="3276365"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Conflict Resolution</a:t>
            </a:r>
          </a:p>
        </p:txBody>
      </p:sp>
      <mc:AlternateContent xmlns:mc="http://schemas.openxmlformats.org/markup-compatibility/2006" xmlns:a14="http://schemas.microsoft.com/office/drawing/2010/main">
        <mc:Choice Requires="a14">
          <p:sp>
            <p:nvSpPr>
              <p:cNvPr id="67" name="Oval 66"/>
              <p:cNvSpPr/>
              <p:nvPr/>
            </p:nvSpPr>
            <p:spPr bwMode="auto">
              <a:xfrm>
                <a:off x="3610530" y="3154258"/>
                <a:ext cx="1357514" cy="1384941"/>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70C0"/>
                          </a:solidFill>
                          <a:effectLst/>
                          <a:uLnTx/>
                          <a:uFillTx/>
                          <a:latin typeface="Cambria Math"/>
                        </a:rPr>
                        <m:t>𝒀</m:t>
                      </m:r>
                      <m:r>
                        <a:rPr kumimoji="0" lang="en-US" sz="2000" b="1" i="1" u="none" strike="noStrike" kern="0" cap="none" spc="0" normalizeH="0" baseline="0" noProof="0" dirty="0" smtClean="0">
                          <a:ln>
                            <a:noFill/>
                          </a:ln>
                          <a:solidFill>
                            <a:srgbClr val="0070C0"/>
                          </a:solidFill>
                          <a:effectLst/>
                          <a:uLnTx/>
                          <a:uFillTx/>
                          <a:latin typeface="Cambria Math"/>
                        </a:rPr>
                        <m:t>𝟏</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Choice>
        <mc:Fallback xmlns="">
          <p:sp>
            <p:nvSpPr>
              <p:cNvPr id="67" name="Oval 66"/>
              <p:cNvSpPr>
                <a:spLocks noRot="1" noChangeAspect="1" noMove="1" noResize="1" noEditPoints="1" noAdjustHandles="1" noChangeArrowheads="1" noChangeShapeType="1" noTextEdit="1"/>
              </p:cNvSpPr>
              <p:nvPr/>
            </p:nvSpPr>
            <p:spPr bwMode="auto">
              <a:xfrm>
                <a:off x="3610530" y="3154258"/>
                <a:ext cx="1357514" cy="1384941"/>
              </a:xfrm>
              <a:prstGeom prst="ellipse">
                <a:avLst/>
              </a:prstGeom>
              <a:blipFill rotWithShape="0">
                <a:blip r:embed="rId7"/>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Oval 67"/>
              <p:cNvSpPr/>
              <p:nvPr/>
            </p:nvSpPr>
            <p:spPr bwMode="auto">
              <a:xfrm>
                <a:off x="1799692" y="3258108"/>
                <a:ext cx="1357514" cy="1143000"/>
              </a:xfrm>
              <a:prstGeom prst="ellipse">
                <a:avLst/>
              </a:prstGeom>
              <a:gradFill flip="none" rotWithShape="1">
                <a:gsLst>
                  <a:gs pos="13000">
                    <a:srgbClr val="FF7C80"/>
                  </a:gs>
                  <a:gs pos="87000">
                    <a:srgbClr val="FFDF79">
                      <a:tint val="44500"/>
                      <a:satMod val="160000"/>
                    </a:srgbClr>
                  </a:gs>
                  <a:gs pos="100000">
                    <a:srgbClr val="FFDF79">
                      <a:tint val="23500"/>
                      <a:satMod val="160000"/>
                    </a:srgbClr>
                  </a:gs>
                </a:gsLst>
                <a:path path="circle">
                  <a:fillToRect l="50000" t="50000" r="50000" b="50000"/>
                </a:path>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non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00B050"/>
                          </a:solidFill>
                          <a:effectLst/>
                          <a:uLnTx/>
                          <a:uFillTx/>
                          <a:latin typeface="Cambria Math"/>
                        </a:rPr>
                        <m:t>𝑳</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FF0000"/>
                          </a:solidFill>
                          <a:effectLst/>
                          <a:uLnTx/>
                          <a:uFillTx/>
                          <a:latin typeface="Cambria Math"/>
                        </a:rPr>
                        <m:t>𝑴</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𝟏</m:t>
                      </m:r>
                    </m:oMath>
                  </m:oMathPara>
                </a14:m>
                <a:endParaRPr kumimoji="0" lang="en-US" sz="2000" b="1" i="1" u="none" strike="noStrike" kern="0" cap="none" spc="0" normalizeH="0" baseline="0" noProof="0" dirty="0" smtClean="0">
                  <a:ln>
                    <a:noFill/>
                  </a:ln>
                  <a:solidFill>
                    <a:srgbClr val="000000"/>
                  </a:solidFill>
                  <a:effectLst/>
                  <a:uLnTx/>
                  <a:uFillTx/>
                  <a:latin typeface="Cambria Math"/>
                </a:endParaRPr>
              </a:p>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smtClean="0">
                          <a:ln>
                            <a:noFill/>
                          </a:ln>
                          <a:solidFill>
                            <a:srgbClr val="000000"/>
                          </a:solidFill>
                          <a:effectLst/>
                          <a:uLnTx/>
                          <a:uFillTx/>
                          <a:latin typeface="Cambria Math"/>
                        </a:rPr>
                        <m:t>=</m:t>
                      </m:r>
                      <m:r>
                        <a:rPr kumimoji="0" lang="en-US" sz="2000" b="1" i="1" u="none" strike="noStrike" kern="0" cap="none" spc="0" normalizeH="0" baseline="0" noProof="0" smtClean="0">
                          <a:ln>
                            <a:noFill/>
                          </a:ln>
                          <a:solidFill>
                            <a:srgbClr val="000000"/>
                          </a:solidFill>
                          <a:effectLst/>
                          <a:uLnTx/>
                          <a:uFillTx/>
                          <a:latin typeface="Cambria Math"/>
                        </a:rPr>
                        <m:t>𝟎</m:t>
                      </m:r>
                    </m:oMath>
                  </m:oMathPara>
                </a14:m>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Choice>
        <mc:Fallback xmlns="">
          <p:sp>
            <p:nvSpPr>
              <p:cNvPr id="68" name="Oval 67"/>
              <p:cNvSpPr>
                <a:spLocks noRot="1" noChangeAspect="1" noMove="1" noResize="1" noEditPoints="1" noAdjustHandles="1" noChangeArrowheads="1" noChangeShapeType="1" noTextEdit="1"/>
              </p:cNvSpPr>
              <p:nvPr/>
            </p:nvSpPr>
            <p:spPr bwMode="auto">
              <a:xfrm>
                <a:off x="1799692" y="3258108"/>
                <a:ext cx="1357514" cy="1143000"/>
              </a:xfrm>
              <a:prstGeom prst="ellipse">
                <a:avLst/>
              </a:prstGeom>
              <a:blipFill rotWithShape="0">
                <a:blip r:embed="rId8"/>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70" name="Right Arrow 69"/>
          <p:cNvSpPr/>
          <p:nvPr/>
        </p:nvSpPr>
        <p:spPr bwMode="auto">
          <a:xfrm>
            <a:off x="6678119" y="3702909"/>
            <a:ext cx="378157" cy="185201"/>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1" name="Right Arrow 70"/>
          <p:cNvSpPr/>
          <p:nvPr/>
        </p:nvSpPr>
        <p:spPr bwMode="auto">
          <a:xfrm>
            <a:off x="4968044" y="3747855"/>
            <a:ext cx="372040" cy="185201"/>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2" name="Right Arrow 71"/>
          <p:cNvSpPr/>
          <p:nvPr/>
        </p:nvSpPr>
        <p:spPr bwMode="auto">
          <a:xfrm>
            <a:off x="3157207" y="3733260"/>
            <a:ext cx="453324" cy="195026"/>
          </a:xfrm>
          <a:prstGeom prst="rightArrow">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3" name="Right Arrow 72"/>
          <p:cNvSpPr/>
          <p:nvPr/>
        </p:nvSpPr>
        <p:spPr bwMode="auto">
          <a:xfrm rot="5400000">
            <a:off x="1122722" y="2235006"/>
            <a:ext cx="378157" cy="185201"/>
          </a:xfrm>
          <a:prstGeom prst="right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4" name="Right Arrow 73"/>
          <p:cNvSpPr/>
          <p:nvPr/>
        </p:nvSpPr>
        <p:spPr bwMode="auto">
          <a:xfrm rot="5400000">
            <a:off x="5314853" y="2241778"/>
            <a:ext cx="362350" cy="171656"/>
          </a:xfrm>
          <a:prstGeom prst="rightArrow">
            <a:avLst/>
          </a:prstGeom>
          <a:gradFill rotWithShape="1">
            <a:gsLst>
              <a:gs pos="0">
                <a:srgbClr val="E28A54">
                  <a:shade val="15000"/>
                  <a:satMod val="180000"/>
                </a:srgbClr>
              </a:gs>
              <a:gs pos="50000">
                <a:srgbClr val="E28A54">
                  <a:shade val="45000"/>
                  <a:satMod val="170000"/>
                </a:srgbClr>
              </a:gs>
              <a:gs pos="70000">
                <a:srgbClr val="E28A54">
                  <a:tint val="99000"/>
                  <a:shade val="65000"/>
                  <a:satMod val="155000"/>
                </a:srgbClr>
              </a:gs>
              <a:gs pos="100000">
                <a:srgbClr val="E28A5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28A54">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5" name="Right Arrow 74"/>
          <p:cNvSpPr/>
          <p:nvPr/>
        </p:nvSpPr>
        <p:spPr bwMode="auto">
          <a:xfrm rot="5400000">
            <a:off x="1117597" y="1859917"/>
            <a:ext cx="380216" cy="177010"/>
          </a:xfrm>
          <a:prstGeom prst="rightArrow">
            <a:avLst/>
          </a:prstGeom>
          <a:gradFill rotWithShape="1">
            <a:gsLst>
              <a:gs pos="0">
                <a:srgbClr val="FFDF79">
                  <a:shade val="15000"/>
                  <a:satMod val="180000"/>
                </a:srgbClr>
              </a:gs>
              <a:gs pos="50000">
                <a:srgbClr val="FFDF79">
                  <a:shade val="45000"/>
                  <a:satMod val="170000"/>
                </a:srgbClr>
              </a:gs>
              <a:gs pos="70000">
                <a:srgbClr val="FFDF79">
                  <a:tint val="99000"/>
                  <a:shade val="65000"/>
                  <a:satMod val="155000"/>
                </a:srgbClr>
              </a:gs>
              <a:gs pos="100000">
                <a:srgbClr val="FFDF79">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DF79">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p:sp>
        <p:nvSpPr>
          <p:cNvPr id="76" name="Right Arrow 75"/>
          <p:cNvSpPr/>
          <p:nvPr/>
        </p:nvSpPr>
        <p:spPr bwMode="auto">
          <a:xfrm rot="5400000">
            <a:off x="5314853" y="1862593"/>
            <a:ext cx="362350" cy="171656"/>
          </a:xfrm>
          <a:prstGeom prst="rightArrow">
            <a:avLst/>
          </a:prstGeom>
          <a:gradFill rotWithShape="1">
            <a:gsLst>
              <a:gs pos="0">
                <a:srgbClr val="94D850">
                  <a:shade val="15000"/>
                  <a:satMod val="180000"/>
                </a:srgbClr>
              </a:gs>
              <a:gs pos="50000">
                <a:srgbClr val="94D850">
                  <a:shade val="45000"/>
                  <a:satMod val="170000"/>
                </a:srgbClr>
              </a:gs>
              <a:gs pos="70000">
                <a:srgbClr val="94D850">
                  <a:tint val="99000"/>
                  <a:shade val="65000"/>
                  <a:satMod val="155000"/>
                </a:srgbClr>
              </a:gs>
              <a:gs pos="100000">
                <a:srgbClr val="94D85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94D850">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p:txBody>
      </p:sp>
      <mc:AlternateContent xmlns:mc="http://schemas.openxmlformats.org/markup-compatibility/2006" xmlns:a14="http://schemas.microsoft.com/office/drawing/2010/main">
        <mc:Choice Requires="a14">
          <p:sp>
            <p:nvSpPr>
              <p:cNvPr id="77" name="Oval 76"/>
              <p:cNvSpPr/>
              <p:nvPr/>
            </p:nvSpPr>
            <p:spPr bwMode="auto">
              <a:xfrm>
                <a:off x="1604633" y="3408381"/>
                <a:ext cx="1747632" cy="88297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FF0000"/>
                          </a:solidFill>
                          <a:effectLst/>
                          <a:uLnTx/>
                          <a:uFillTx/>
                          <a:latin typeface="Cambria Math"/>
                        </a:rPr>
                        <m:t>𝑴</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𝟏</m:t>
                      </m:r>
                      <m:r>
                        <a:rPr kumimoji="0" lang="en-US" sz="2400" b="1" i="1" u="none" strike="noStrike" kern="0" cap="none" spc="0" normalizeH="0" baseline="0" noProof="0" smtClean="0">
                          <a:ln>
                            <a:noFill/>
                          </a:ln>
                          <a:solidFill>
                            <a:srgbClr val="000000"/>
                          </a:solidFill>
                          <a:effectLst/>
                          <a:uLnTx/>
                          <a:uFillTx/>
                          <a:latin typeface="Cambria Math"/>
                        </a:rPr>
                        <m:t> →</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dirty="0" smtClean="0">
                          <a:ln>
                            <a:noFill/>
                          </a:ln>
                          <a:solidFill>
                            <a:srgbClr val="000000"/>
                          </a:solidFill>
                          <a:effectLst/>
                          <a:uLnTx/>
                          <a:uFillTx/>
                          <a:latin typeface="Cambria Math"/>
                        </a:rPr>
                        <m:t>≥</m:t>
                      </m:r>
                      <m:r>
                        <a:rPr kumimoji="0" lang="en-US" sz="2000" b="1" i="1" u="none" strike="noStrike" kern="0" cap="none" spc="0" normalizeH="0" baseline="0" noProof="0" dirty="0" smtClean="0">
                          <a:ln>
                            <a:noFill/>
                          </a:ln>
                          <a:solidFill>
                            <a:srgbClr val="000000"/>
                          </a:solidFill>
                          <a:effectLst/>
                          <a:uLnTx/>
                          <a:uFillTx/>
                          <a:latin typeface="Cambria Math"/>
                        </a:rPr>
                        <m:t>𝟏</m:t>
                      </m:r>
                    </m:oMath>
                  </m:oMathPara>
                </a14:m>
                <a:endParaRPr kumimoji="0" lang="en-US" sz="2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ndParaRPr>
              </a:p>
            </p:txBody>
          </p:sp>
        </mc:Choice>
        <mc:Fallback xmlns="">
          <p:sp>
            <p:nvSpPr>
              <p:cNvPr id="77" name="Oval 76"/>
              <p:cNvSpPr>
                <a:spLocks noRot="1" noChangeAspect="1" noMove="1" noResize="1" noEditPoints="1" noAdjustHandles="1" noChangeArrowheads="1" noChangeShapeType="1" noTextEdit="1"/>
              </p:cNvSpPr>
              <p:nvPr/>
            </p:nvSpPr>
            <p:spPr bwMode="auto">
              <a:xfrm>
                <a:off x="1604633" y="3408381"/>
                <a:ext cx="1747632" cy="882970"/>
              </a:xfrm>
              <a:prstGeom prst="ellipse">
                <a:avLst/>
              </a:prstGeom>
              <a:blipFill rotWithShape="0">
                <a:blip r:embed="rId10"/>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Oval 77"/>
              <p:cNvSpPr/>
              <p:nvPr/>
            </p:nvSpPr>
            <p:spPr bwMode="auto">
              <a:xfrm>
                <a:off x="3434418" y="3408381"/>
                <a:ext cx="1747632" cy="88297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FF0000"/>
                          </a:solidFill>
                          <a:effectLst/>
                          <a:uLnTx/>
                          <a:uFillTx/>
                          <a:latin typeface="Cambria Math"/>
                        </a:rPr>
                        <m:t>𝑴</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𝟏</m:t>
                      </m:r>
                      <m:r>
                        <a:rPr kumimoji="0" lang="en-US" sz="2400" b="1" i="1" u="none" strike="noStrike" kern="0" cap="none" spc="0" normalizeH="0" baseline="0" noProof="0" smtClean="0">
                          <a:ln>
                            <a:noFill/>
                          </a:ln>
                          <a:solidFill>
                            <a:srgbClr val="000000"/>
                          </a:solidFill>
                          <a:effectLst/>
                          <a:uLnTx/>
                          <a:uFillTx/>
                          <a:latin typeface="Cambria Math"/>
                        </a:rPr>
                        <m:t> →</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dirty="0" smtClean="0">
                          <a:ln>
                            <a:noFill/>
                          </a:ln>
                          <a:solidFill>
                            <a:srgbClr val="000000"/>
                          </a:solidFill>
                          <a:effectLst/>
                          <a:uLnTx/>
                          <a:uFillTx/>
                          <a:latin typeface="Cambria Math"/>
                        </a:rPr>
                        <m:t>≥</m:t>
                      </m:r>
                      <m:r>
                        <a:rPr kumimoji="0" lang="en-US" sz="2000" b="1" i="1" u="none" strike="noStrike" kern="0" cap="none" spc="0" normalizeH="0" baseline="0" noProof="0" dirty="0" smtClean="0">
                          <a:ln>
                            <a:noFill/>
                          </a:ln>
                          <a:solidFill>
                            <a:srgbClr val="000000"/>
                          </a:solidFill>
                          <a:effectLst/>
                          <a:uLnTx/>
                          <a:uFillTx/>
                          <a:latin typeface="Cambria Math"/>
                        </a:rPr>
                        <m:t>𝟏</m:t>
                      </m:r>
                    </m:oMath>
                  </m:oMathPara>
                </a14:m>
                <a:endParaRPr kumimoji="0" lang="en-US" sz="2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ndParaRPr>
              </a:p>
            </p:txBody>
          </p:sp>
        </mc:Choice>
        <mc:Fallback xmlns="">
          <p:sp>
            <p:nvSpPr>
              <p:cNvPr id="78" name="Oval 77"/>
              <p:cNvSpPr>
                <a:spLocks noRot="1" noChangeAspect="1" noMove="1" noResize="1" noEditPoints="1" noAdjustHandles="1" noChangeArrowheads="1" noChangeShapeType="1" noTextEdit="1"/>
              </p:cNvSpPr>
              <p:nvPr/>
            </p:nvSpPr>
            <p:spPr bwMode="auto">
              <a:xfrm>
                <a:off x="3434418" y="3408381"/>
                <a:ext cx="1747632" cy="882970"/>
              </a:xfrm>
              <a:prstGeom prst="ellipse">
                <a:avLst/>
              </a:prstGeom>
              <a:blipFill rotWithShape="0">
                <a:blip r:embed="rId11"/>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Oval 78"/>
              <p:cNvSpPr/>
              <p:nvPr/>
            </p:nvSpPr>
            <p:spPr bwMode="auto">
              <a:xfrm>
                <a:off x="5244524" y="3354024"/>
                <a:ext cx="1747632" cy="882970"/>
              </a:xfrm>
              <a:prstGeom prst="ellipse">
                <a:avLst/>
              </a:prstGeom>
              <a:gradFill rotWithShape="1">
                <a:gsLst>
                  <a:gs pos="0">
                    <a:srgbClr val="0070C0"/>
                  </a:gs>
                  <a:gs pos="100000">
                    <a:srgbClr val="FFDF79">
                      <a:tint val="44500"/>
                      <a:satMod val="160000"/>
                    </a:srgbClr>
                  </a:gs>
                  <a:gs pos="100000">
                    <a:srgbClr val="FFDF79">
                      <a:tint val="23500"/>
                      <a:satMod val="160000"/>
                    </a:srgbClr>
                  </a:gs>
                </a:gsLst>
                <a:path path="circle">
                  <a:fillToRect l="50000" t="50000" r="50000" b="50000"/>
                </a:path>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0" tIns="0" rIns="0" bIns="0"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1" i="1" u="none" strike="noStrike" kern="0" cap="none" spc="0" normalizeH="0" baseline="0" noProof="0" dirty="0" smtClean="0">
                          <a:ln>
                            <a:noFill/>
                          </a:ln>
                          <a:solidFill>
                            <a:srgbClr val="FF0000"/>
                          </a:solidFill>
                          <a:effectLst/>
                          <a:uLnTx/>
                          <a:uFillTx/>
                          <a:latin typeface="Cambria Math"/>
                        </a:rPr>
                        <m:t>𝑴</m:t>
                      </m:r>
                      <m:r>
                        <a:rPr kumimoji="0" lang="en-US" sz="2400" b="1" i="1" u="none" strike="noStrike" kern="0" cap="none" spc="0" normalizeH="0" baseline="0" noProof="0" smtClean="0">
                          <a:ln>
                            <a:noFill/>
                          </a:ln>
                          <a:solidFill>
                            <a:srgbClr val="000000"/>
                          </a:solidFill>
                          <a:effectLst/>
                          <a:uLnTx/>
                          <a:uFillTx/>
                          <a:latin typeface="Cambria Math"/>
                        </a:rPr>
                        <m:t>=</m:t>
                      </m:r>
                      <m:r>
                        <a:rPr kumimoji="0" lang="en-US" sz="2400" b="1" i="1" u="none" strike="noStrike" kern="0" cap="none" spc="0" normalizeH="0" baseline="0" noProof="0" smtClean="0">
                          <a:ln>
                            <a:noFill/>
                          </a:ln>
                          <a:solidFill>
                            <a:srgbClr val="000000"/>
                          </a:solidFill>
                          <a:effectLst/>
                          <a:uLnTx/>
                          <a:uFillTx/>
                          <a:latin typeface="Cambria Math"/>
                        </a:rPr>
                        <m:t>𝟏</m:t>
                      </m:r>
                      <m:r>
                        <a:rPr kumimoji="0" lang="en-US" sz="2400" b="1" i="1" u="none" strike="noStrike" kern="0" cap="none" spc="0" normalizeH="0" baseline="0" noProof="0" smtClean="0">
                          <a:ln>
                            <a:noFill/>
                          </a:ln>
                          <a:solidFill>
                            <a:srgbClr val="000000"/>
                          </a:solidFill>
                          <a:effectLst/>
                          <a:uLnTx/>
                          <a:uFillTx/>
                          <a:latin typeface="Cambria Math"/>
                        </a:rPr>
                        <m:t> →</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𝒀</m:t>
                      </m:r>
                      <m:r>
                        <a:rPr kumimoji="0" lang="en-US" sz="2000" b="1" i="1" u="none" strike="noStrike" kern="0" cap="none" spc="0" normalizeH="0" baseline="0" noProof="0" dirty="0" smtClean="0">
                          <a:ln>
                            <a:noFill/>
                          </a:ln>
                          <a:solidFill>
                            <a:srgbClr val="9047B9">
                              <a:lumMod val="75000"/>
                            </a:srgbClr>
                          </a:solidFill>
                          <a:effectLst/>
                          <a:uLnTx/>
                          <a:uFillTx/>
                          <a:latin typeface="Cambria Math"/>
                        </a:rPr>
                        <m:t>𝟐</m:t>
                      </m:r>
                      <m:r>
                        <a:rPr kumimoji="0" lang="en-US" sz="2000" b="1" i="1" u="none" strike="noStrike" kern="0" cap="none" spc="0" normalizeH="0" baseline="0" noProof="0" dirty="0" smtClean="0">
                          <a:ln>
                            <a:noFill/>
                          </a:ln>
                          <a:solidFill>
                            <a:srgbClr val="000000"/>
                          </a:solidFill>
                          <a:effectLst/>
                          <a:uLnTx/>
                          <a:uFillTx/>
                          <a:latin typeface="Cambria Math"/>
                        </a:rPr>
                        <m:t>≥</m:t>
                      </m:r>
                      <m:r>
                        <a:rPr kumimoji="0" lang="en-US" sz="2000" b="1" i="1" u="none" strike="noStrike" kern="0" cap="none" spc="0" normalizeH="0" baseline="0" noProof="0" dirty="0" smtClean="0">
                          <a:ln>
                            <a:noFill/>
                          </a:ln>
                          <a:solidFill>
                            <a:srgbClr val="000000"/>
                          </a:solidFill>
                          <a:effectLst/>
                          <a:uLnTx/>
                          <a:uFillTx/>
                          <a:latin typeface="Cambria Math"/>
                        </a:rPr>
                        <m:t>𝟏</m:t>
                      </m:r>
                    </m:oMath>
                  </m:oMathPara>
                </a14:m>
                <a:endParaRPr kumimoji="0" lang="en-US" sz="2800" b="0"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endParaRPr>
              </a:p>
            </p:txBody>
          </p:sp>
        </mc:Choice>
        <mc:Fallback xmlns="">
          <p:sp>
            <p:nvSpPr>
              <p:cNvPr id="79" name="Oval 78"/>
              <p:cNvSpPr>
                <a:spLocks noRot="1" noChangeAspect="1" noMove="1" noResize="1" noEditPoints="1" noAdjustHandles="1" noChangeArrowheads="1" noChangeShapeType="1" noTextEdit="1"/>
              </p:cNvSpPr>
              <p:nvPr/>
            </p:nvSpPr>
            <p:spPr bwMode="auto">
              <a:xfrm>
                <a:off x="5244524" y="3354024"/>
                <a:ext cx="1747632" cy="882970"/>
              </a:xfrm>
              <a:prstGeom prst="ellipse">
                <a:avLst/>
              </a:prstGeom>
              <a:blipFill rotWithShape="0">
                <a:blip r:embed="rId12"/>
                <a:stretch>
                  <a:fillRect/>
                </a:stretch>
              </a:blipFill>
              <a:ln>
                <a:noFill/>
                <a:headEnd type="none" w="med" len="med"/>
                <a:tailEnd type="none" w="med" len="med"/>
              </a:ln>
              <a:effectLst>
                <a:outerShdw blurRad="63500" dist="38100" dir="5400000" rotWithShape="0">
                  <a:srgbClr val="000000">
                    <a:alpha val="45000"/>
                  </a:srgbClr>
                </a:outerShdw>
              </a:effectLst>
            </p:spPr>
            <p:txBody>
              <a:bodyPr/>
              <a:lstStyle/>
              <a:p>
                <a:r>
                  <a:rPr lang="en-US">
                    <a:noFill/>
                  </a:rPr>
                  <a:t> </a:t>
                </a:r>
              </a:p>
            </p:txBody>
          </p:sp>
        </mc:Fallback>
      </mc:AlternateContent>
      <p:sp>
        <p:nvSpPr>
          <p:cNvPr id="80" name="Rectangle 79"/>
          <p:cNvSpPr/>
          <p:nvPr/>
        </p:nvSpPr>
        <p:spPr bwMode="auto">
          <a:xfrm>
            <a:off x="1547664" y="3036988"/>
            <a:ext cx="3704814"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Conflict Propagation</a:t>
            </a:r>
          </a:p>
        </p:txBody>
      </p:sp>
      <p:sp>
        <p:nvSpPr>
          <p:cNvPr id="81" name="Rectangle 80"/>
          <p:cNvSpPr/>
          <p:nvPr/>
        </p:nvSpPr>
        <p:spPr bwMode="auto">
          <a:xfrm>
            <a:off x="3301657" y="3018379"/>
            <a:ext cx="3704814" cy="1722542"/>
          </a:xfrm>
          <a:prstGeom prst="rect">
            <a:avLst/>
          </a:prstGeom>
          <a:blipFill dpi="0" rotWithShape="1">
            <a:blip r:embed="rId5">
              <a:alphaModFix amt="50000"/>
              <a:extLst>
                <a:ext uri="{BEBA8EAE-BF5A-486C-A8C5-ECC9F3942E4B}">
                  <a14:imgProps xmlns:a14="http://schemas.microsoft.com/office/drawing/2010/main">
                    <a14:imgLayer r:embed="rId6">
                      <a14:imgEffect>
                        <a14:colorTemperature colorTemp="5300"/>
                      </a14:imgEffect>
                    </a14:imgLayer>
                  </a14:imgProps>
                </a:ext>
              </a:extLst>
            </a:blip>
            <a:srcRect/>
            <a:tile tx="0" ty="0" sx="100000" sy="100000" flip="none" algn="tl"/>
          </a:blip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a:endParaRPr>
          </a:p>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Segoe"/>
              </a:rPr>
              <a:t>Conflict Propagation</a:t>
            </a:r>
          </a:p>
        </p:txBody>
      </p:sp>
      <p:pic>
        <p:nvPicPr>
          <p:cNvPr id="22" name="Picture 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411" y="1132184"/>
            <a:ext cx="8458200" cy="202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32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
                                  </p:stCondLst>
                                  <p:childTnLst>
                                    <p:set>
                                      <p:cBhvr>
                                        <p:cTn id="20" dur="1" fill="hold">
                                          <p:stCondLst>
                                            <p:cond delay="0"/>
                                          </p:stCondLst>
                                        </p:cTn>
                                        <p:tgtEl>
                                          <p:spTgt spid="81"/>
                                        </p:tgtEl>
                                        <p:attrNameLst>
                                          <p:attrName>style.visibility</p:attrName>
                                        </p:attrNameLst>
                                      </p:cBhvr>
                                      <p:to>
                                        <p:strVal val="visible"/>
                                      </p:to>
                                    </p:se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7" grpId="0" animBg="1"/>
      <p:bldP spid="78" grpId="0" animBg="1"/>
      <p:bldP spid="79" grpId="0" animBg="1"/>
      <p:bldP spid="80" grpId="0" animBg="1"/>
      <p:bldP spid="81"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PDR(T): </a:t>
            </a:r>
            <a:r>
              <a:rPr lang="en-US" sz="4000" dirty="0" smtClean="0"/>
              <a:t>Generalization from T-lemmas</a:t>
            </a:r>
            <a:endParaRPr lang="en-US" sz="4000" dirty="0"/>
          </a:p>
        </p:txBody>
      </p:sp>
      <mc:AlternateContent xmlns:mc="http://schemas.openxmlformats.org/markup-compatibility/2006" xmlns:a14="http://schemas.microsoft.com/office/drawing/2010/main">
        <mc:Choice Requires="a14">
          <p:sp>
            <p:nvSpPr>
              <p:cNvPr id="4" name="Rectangle 3"/>
              <p:cNvSpPr/>
              <p:nvPr/>
            </p:nvSpPr>
            <p:spPr>
              <a:xfrm>
                <a:off x="0" y="1371600"/>
                <a:ext cx="9163050" cy="4861011"/>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Can we satisfy?</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𝑹</m:t>
                    </m:r>
                    <m:r>
                      <a:rPr lang="en-US" b="1" i="1" dirty="0">
                        <a:solidFill>
                          <a:srgbClr val="000000"/>
                        </a:solidFill>
                        <a:latin typeface="Cambria Math"/>
                      </a:rPr>
                      <m:t>(</m:t>
                    </m:r>
                    <m:r>
                      <a:rPr lang="en-US" b="1" i="1" dirty="0">
                        <a:solidFill>
                          <a:srgbClr val="00B050"/>
                        </a:solidFill>
                        <a:latin typeface="Cambria Math"/>
                      </a:rPr>
                      <m:t>𝟎</m:t>
                    </m:r>
                    <m:r>
                      <a:rPr lang="en-US" b="1" i="1" dirty="0">
                        <a:solidFill>
                          <a:srgbClr val="000000"/>
                        </a:solidFill>
                        <a:latin typeface="Cambria Math"/>
                      </a:rPr>
                      <m:t>,</m:t>
                    </m:r>
                    <m:r>
                      <a:rPr lang="en-US" b="1" i="1" dirty="0">
                        <a:solidFill>
                          <a:srgbClr val="FF0000"/>
                        </a:solidFill>
                        <a:latin typeface="Cambria Math"/>
                      </a:rPr>
                      <m:t>𝟎</m:t>
                    </m:r>
                    <m:r>
                      <a:rPr lang="en-US" b="1" i="1" dirty="0">
                        <a:solidFill>
                          <a:srgbClr val="000000"/>
                        </a:solidFill>
                        <a:latin typeface="Cambria Math"/>
                      </a:rPr>
                      <m:t>,</m:t>
                    </m:r>
                    <m:r>
                      <a:rPr lang="en-US" b="1" i="1" dirty="0">
                        <a:solidFill>
                          <a:srgbClr val="0070C0"/>
                        </a:solidFill>
                        <a:latin typeface="Cambria Math"/>
                      </a:rPr>
                      <m:t>𝟎</m:t>
                    </m:r>
                    <m:r>
                      <a:rPr lang="en-US" b="1" i="1" dirty="0">
                        <a:solidFill>
                          <a:srgbClr val="000000"/>
                        </a:solidFill>
                        <a:latin typeface="Cambria Math"/>
                      </a:rPr>
                      <m:t>,</m:t>
                    </m:r>
                    <m:r>
                      <a:rPr lang="en-US" b="1" i="1" dirty="0">
                        <a:solidFill>
                          <a:srgbClr val="7030A0"/>
                        </a:solidFill>
                        <a:latin typeface="Cambria Math"/>
                      </a:rPr>
                      <m:t>𝟎</m:t>
                    </m:r>
                    <m:r>
                      <a:rPr lang="en-US" b="1" i="1" dirty="0">
                        <a:solidFill>
                          <a:srgbClr val="000000"/>
                        </a:solidFill>
                        <a:latin typeface="Cambria Math"/>
                      </a:rPr>
                      <m:t>). </m:t>
                    </m:r>
                  </m:oMath>
                </a14:m>
                <a:r>
                  <a:rPr lang="en-US" b="1" dirty="0">
                    <a:solidFill>
                      <a:srgbClr val="000000"/>
                    </a:solidFill>
                    <a:latin typeface="Segoe"/>
                  </a:rPr>
                  <a:t>						                  </a:t>
                </a:r>
                <a:r>
                  <a:rPr lang="en-US" b="1" i="1" dirty="0">
                    <a:solidFill>
                      <a:schemeClr val="tx1">
                        <a:lumMod val="50000"/>
                      </a:schemeClr>
                    </a:solidFill>
                    <a:latin typeface="Segoe"/>
                  </a:rPr>
                  <a:t>Initial states</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𝑻</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e>
                    </m:d>
                    <m:r>
                      <a:rPr lang="en-US" b="1" i="1" dirty="0">
                        <a:solidFill>
                          <a:srgbClr val="000000"/>
                        </a:solidFill>
                        <a:latin typeface="Cambria Math"/>
                      </a:rPr>
                      <m:t>, </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a:solidFill>
                          <a:srgbClr val="000000"/>
                        </a:solidFill>
                        <a:latin typeface="Cambria Math"/>
                        <a:sym typeface="Symbol"/>
                      </a:rPr>
                      <m:t></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9047B9">
                                <a:lumMod val="75000"/>
                              </a:srgbClr>
                            </a:solidFill>
                            <a:latin typeface="Cambria Math"/>
                          </a:rPr>
                          <m:t>’</m:t>
                        </m:r>
                      </m:e>
                    </m:d>
                    <m:r>
                      <a:rPr lang="en-US" b="1" i="1" dirty="0">
                        <a:solidFill>
                          <a:srgbClr val="000000"/>
                        </a:solidFill>
                        <a:latin typeface="Cambria Math"/>
                        <a:sym typeface="Symbol"/>
                      </a:rPr>
                      <m:t>  </m:t>
                    </m:r>
                  </m:oMath>
                </a14:m>
                <a:r>
                  <a:rPr lang="en-US" b="1" i="1" dirty="0">
                    <a:solidFill>
                      <a:schemeClr val="tx1">
                        <a:lumMod val="50000"/>
                      </a:schemeClr>
                    </a:solidFill>
                    <a:latin typeface="Segoe"/>
                  </a:rPr>
                  <a:t>        Reachable states </a:t>
                </a:r>
                <a:endParaRPr lang="en-US" b="1" dirty="0">
                  <a:solidFill>
                    <a:srgbClr val="000000"/>
                  </a:solidFill>
                  <a:latin typeface="Segoe"/>
                </a:endParaRPr>
              </a:p>
              <a:p>
                <a:pPr>
                  <a:lnSpc>
                    <a:spcPct val="90000"/>
                  </a:lnSpc>
                  <a:spcBef>
                    <a:spcPct val="20000"/>
                  </a:spcBef>
                  <a:buSzPct val="90000"/>
                </a:pPr>
                <a14:m>
                  <m:oMath xmlns:m="http://schemas.openxmlformats.org/officeDocument/2006/math">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000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a:solidFill>
                          <a:srgbClr val="000000"/>
                        </a:solidFill>
                        <a:latin typeface="Cambria Math"/>
                      </a:rPr>
                      <m:t> </m:t>
                    </m:r>
                    <m:r>
                      <a:rPr lang="en-US" b="1" i="1" dirty="0">
                        <a:solidFill>
                          <a:srgbClr val="000000"/>
                        </a:solidFill>
                        <a:latin typeface="Cambria Math"/>
                        <a:sym typeface="Symbol"/>
                      </a:rPr>
                      <m:t> </m:t>
                    </m:r>
                    <m:r>
                      <a:rPr lang="en-US" b="1" i="1" dirty="0">
                        <a:solidFill>
                          <a:schemeClr val="bg1"/>
                        </a:solidFill>
                        <a:latin typeface="Cambria Math"/>
                      </a:rPr>
                      <m:t>¬</m:t>
                    </m:r>
                    <m:d>
                      <m:dPr>
                        <m:ctrlPr>
                          <a:rPr lang="en-US" b="1" i="1" dirty="0">
                            <a:solidFill>
                              <a:schemeClr val="bg1"/>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00B050"/>
                            </a:solidFill>
                            <a:latin typeface="Cambria Math"/>
                          </a:rPr>
                          <m:t>𝟐</m:t>
                        </m:r>
                        <m:r>
                          <a:rPr lang="en-US" b="1" i="1" dirty="0">
                            <a:solidFill>
                              <a:schemeClr val="bg1"/>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FF0000"/>
                            </a:solidFill>
                            <a:latin typeface="Cambria Math"/>
                          </a:rPr>
                          <m:t>𝟐</m:t>
                        </m:r>
                      </m:e>
                    </m:d>
                    <m:r>
                      <a:rPr lang="en-US" b="1" i="1" dirty="0">
                        <a:solidFill>
                          <a:srgbClr val="000000"/>
                        </a:solidFill>
                        <a:latin typeface="Cambria Math"/>
                      </a:rPr>
                      <m:t>.</m:t>
                    </m:r>
                  </m:oMath>
                </a14:m>
                <a:r>
                  <a:rPr lang="en-US" b="1" dirty="0">
                    <a:solidFill>
                      <a:srgbClr val="000000"/>
                    </a:solidFill>
                    <a:latin typeface="Segoe"/>
                  </a:rPr>
                  <a:t>		       </a:t>
                </a:r>
                <a:r>
                  <a:rPr lang="en-US" b="1" i="1" dirty="0">
                    <a:solidFill>
                      <a:schemeClr val="tx1">
                        <a:lumMod val="50000"/>
                      </a:schemeClr>
                    </a:solidFill>
                    <a:latin typeface="Segoe"/>
                  </a:rPr>
                  <a:t>Unsafe state is unreachable</a:t>
                </a:r>
              </a:p>
              <a:p>
                <a:pPr lvl="0">
                  <a:spcBef>
                    <a:spcPct val="20000"/>
                  </a:spcBef>
                  <a:buSzPct val="90000"/>
                </a:pPr>
                <a:endParaRPr lang="en-US" b="1" dirty="0" smtClean="0">
                  <a:solidFill>
                    <a:srgbClr val="000000"/>
                  </a:solidFill>
                  <a:latin typeface="Segoe"/>
                </a:endParaRPr>
              </a:p>
              <a:p>
                <a:pPr lvl="0">
                  <a:spcBef>
                    <a:spcPct val="20000"/>
                  </a:spcBef>
                  <a:buSzPct val="90000"/>
                </a:pPr>
                <a:r>
                  <a:rPr lang="en-US" b="1" dirty="0" smtClean="0">
                    <a:solidFill>
                      <a:srgbClr val="000000"/>
                    </a:solidFill>
                  </a:rPr>
                  <a:t>		</a:t>
                </a:r>
                <a14:m>
                  <m:oMath xmlns:m="http://schemas.openxmlformats.org/officeDocument/2006/math">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dirty="0">
                                <a:solidFill>
                                  <a:srgbClr val="00B050"/>
                                </a:solidFill>
                                <a:latin typeface="Cambria Math"/>
                              </a:rPr>
                              <m:t>𝑳</m:t>
                            </m:r>
                            <m:r>
                              <a:rPr lang="en-US" b="1" i="1">
                                <a:solidFill>
                                  <a:srgbClr val="000000"/>
                                </a:solidFill>
                                <a:latin typeface="Cambria Math"/>
                              </a:rPr>
                              <m:t>=</m:t>
                            </m:r>
                            <m:r>
                              <a:rPr lang="en-US" b="1" i="1">
                                <a:solidFill>
                                  <a:srgbClr val="000000"/>
                                </a:solidFill>
                                <a:latin typeface="Cambria Math"/>
                              </a:rPr>
                              <m:t>𝟎</m:t>
                            </m:r>
                            <m:r>
                              <a:rPr lang="en-US" b="1" i="1">
                                <a:solidFill>
                                  <a:srgbClr val="000000"/>
                                </a:solidFill>
                                <a:latin typeface="Cambria Math"/>
                              </a:rPr>
                              <m:t>∧</m:t>
                            </m:r>
                            <m:r>
                              <a:rPr lang="en-US" b="1" i="1" dirty="0">
                                <a:solidFill>
                                  <a:srgbClr val="FF0000"/>
                                </a:solidFill>
                                <a:latin typeface="Cambria Math"/>
                              </a:rPr>
                              <m:t>𝑴</m:t>
                            </m:r>
                            <m:r>
                              <a:rPr lang="en-US" b="1" i="1">
                                <a:solidFill>
                                  <a:srgbClr val="000000"/>
                                </a:solidFill>
                                <a:latin typeface="Cambria Math"/>
                              </a:rPr>
                              <m:t>=</m:t>
                            </m:r>
                            <m:r>
                              <a:rPr lang="en-US" b="1" i="1">
                                <a:solidFill>
                                  <a:srgbClr val="000000"/>
                                </a:solidFill>
                                <a:latin typeface="Cambria Math"/>
                              </a:rPr>
                              <m:t>𝟏</m:t>
                            </m:r>
                            <m:r>
                              <a:rPr lang="en-US" b="1" i="1">
                                <a:solidFill>
                                  <a:srgbClr val="00000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a:solidFill>
                                  <a:srgbClr val="000000"/>
                                </a:solidFill>
                                <a:latin typeface="Cambria Math"/>
                              </a:rPr>
                              <m:t>=</m:t>
                            </m:r>
                            <m:r>
                              <a:rPr lang="en-US" b="1" i="1" smtClean="0">
                                <a:solidFill>
                                  <a:srgbClr val="000000"/>
                                </a:solidFill>
                                <a:latin typeface="Cambria Math"/>
                              </a:rPr>
                              <m:t>𝟎</m:t>
                            </m:r>
                          </m:e>
                        </m:groupChr>
                      </m:e>
                      <m:lim>
                        <m:r>
                          <m:rPr>
                            <m:nor/>
                          </m:rPr>
                          <a:rPr lang="en-US" b="1" dirty="0">
                            <a:solidFill>
                              <a:srgbClr val="000000"/>
                            </a:solidFill>
                            <a:latin typeface="Brush Script MT" pitchFamily="66" charset="0"/>
                          </a:rPr>
                          <m:t>M</m:t>
                        </m:r>
                      </m:lim>
                    </m:limLow>
                    <m:r>
                      <m:rPr>
                        <m:nor/>
                      </m:rPr>
                      <a:rPr lang="en-US" b="1" i="0" smtClean="0">
                        <a:solidFill>
                          <a:srgbClr val="000000"/>
                        </a:solidFill>
                        <a:latin typeface="Cambria Math"/>
                      </a:rPr>
                      <m:t> </m:t>
                    </m:r>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m:rPr>
                                <m:nor/>
                              </m:rPr>
                              <a:rPr lang="en-US" b="1" dirty="0">
                                <a:solidFill>
                                  <a:srgbClr val="000000"/>
                                </a:solidFill>
                                <a:latin typeface="Edwardian Script ITC" pitchFamily="66" charset="0"/>
                              </a:rPr>
                              <m:t>F</m:t>
                            </m:r>
                            <m:r>
                              <a:rPr lang="en-US" b="1">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𝑹</m:t>
                                    </m:r>
                                  </m:e>
                                  <m:sub>
                                    <m:r>
                                      <a:rPr lang="en-US" b="1" i="1">
                                        <a:solidFill>
                                          <a:srgbClr val="000000"/>
                                        </a:solidFill>
                                        <a:latin typeface="Cambria Math"/>
                                      </a:rPr>
                                      <m:t>𝟎</m:t>
                                    </m:r>
                                  </m:sub>
                                </m:sSub>
                              </m:e>
                            </m:d>
                          </m:e>
                        </m:groupChr>
                      </m:e>
                      <m:lim>
                        <m:r>
                          <a:rPr lang="en-US" b="1" i="1" smtClean="0">
                            <a:solidFill>
                              <a:srgbClr val="000000"/>
                            </a:solidFill>
                            <a:latin typeface="Cambria Math"/>
                          </a:rPr>
                          <m:t>𝑷𝒓𝒆</m:t>
                        </m:r>
                      </m:lim>
                    </m:limLow>
                  </m:oMath>
                </a14:m>
                <a:r>
                  <a:rPr lang="en-US" b="1" dirty="0" smtClean="0">
                    <a:solidFill>
                      <a:srgbClr val="000000"/>
                    </a:solidFill>
                    <a:latin typeface="Segoe"/>
                  </a:rPr>
                  <a:t>  is </a:t>
                </a:r>
                <a:r>
                  <a:rPr lang="en-US" b="1" dirty="0" err="1" smtClean="0">
                    <a:solidFill>
                      <a:srgbClr val="000000"/>
                    </a:solidFill>
                    <a:latin typeface="Segoe"/>
                  </a:rPr>
                  <a:t>unsatisfiable</a:t>
                </a:r>
                <a:endParaRPr lang="en-US" b="1" dirty="0" smtClean="0">
                  <a:solidFill>
                    <a:srgbClr val="000000"/>
                  </a:solidFill>
                  <a:latin typeface="Segoe"/>
                </a:endParaRPr>
              </a:p>
              <a:p>
                <a:pPr lvl="0">
                  <a:spcBef>
                    <a:spcPct val="20000"/>
                  </a:spcBef>
                  <a:buSzPct val="90000"/>
                </a:pPr>
                <a:endParaRPr lang="en-US" b="1" dirty="0">
                  <a:solidFill>
                    <a:srgbClr val="000000"/>
                  </a:solidFill>
                  <a:latin typeface="Segoe"/>
                </a:endParaRPr>
              </a:p>
              <a:p>
                <a:pPr lvl="0">
                  <a:spcBef>
                    <a:spcPct val="20000"/>
                  </a:spcBef>
                  <a:buSzPct val="90000"/>
                </a:pPr>
                <a:r>
                  <a:rPr lang="en-US" b="1" dirty="0" smtClean="0">
                    <a:solidFill>
                      <a:srgbClr val="000000"/>
                    </a:solidFill>
                    <a:latin typeface="Segoe"/>
                  </a:rPr>
                  <a:t>E.g., there is </a:t>
                </a:r>
                <a:r>
                  <a:rPr lang="en-US" b="1" dirty="0" err="1" smtClean="0">
                    <a:solidFill>
                      <a:srgbClr val="000000"/>
                    </a:solidFill>
                    <a:latin typeface="Segoe"/>
                  </a:rPr>
                  <a:t>unsat</a:t>
                </a:r>
                <a:r>
                  <a:rPr lang="en-US" b="1" dirty="0" smtClean="0">
                    <a:solidFill>
                      <a:srgbClr val="000000"/>
                    </a:solidFill>
                    <a:latin typeface="Segoe"/>
                  </a:rPr>
                  <a:t> core of:</a:t>
                </a:r>
                <a:r>
                  <a:rPr lang="en-US" b="1" dirty="0" smtClean="0">
                    <a:solidFill>
                      <a:srgbClr val="9047B9">
                        <a:lumMod val="75000"/>
                      </a:srgbClr>
                    </a:solidFill>
                  </a:rPr>
                  <a:t> 	</a:t>
                </a:r>
                <a14:m>
                  <m:oMath xmlns:m="http://schemas.openxmlformats.org/officeDocument/2006/math">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nary>
                              <m:naryPr>
                                <m:chr m:val="⋀"/>
                                <m:supHide m:val="on"/>
                                <m:ctrlPr>
                                  <a:rPr lang="en-US" b="1" i="1" smtClean="0">
                                    <a:solidFill>
                                      <a:srgbClr val="000000"/>
                                    </a:solidFill>
                                    <a:latin typeface="Cambria Math" panose="02040503050406030204" pitchFamily="18" charset="0"/>
                                  </a:rPr>
                                </m:ctrlPr>
                              </m:naryPr>
                              <m:sub>
                                <m:r>
                                  <m:rPr>
                                    <m:brk m:alnAt="7"/>
                                  </m:rPr>
                                  <a:rPr lang="en-US" b="1" i="1" smtClean="0">
                                    <a:solidFill>
                                      <a:srgbClr val="000000"/>
                                    </a:solidFill>
                                    <a:latin typeface="Cambria Math"/>
                                  </a:rPr>
                                  <m:t>𝒋</m:t>
                                </m:r>
                              </m:sub>
                              <m:sup/>
                              <m:e>
                                <m:sSub>
                                  <m:sSubPr>
                                    <m:ctrlPr>
                                      <a:rPr lang="en-US" b="1" i="1" smtClean="0">
                                        <a:solidFill>
                                          <a:srgbClr val="000000"/>
                                        </a:solidFill>
                                        <a:latin typeface="Cambria Math" panose="02040503050406030204" pitchFamily="18" charset="0"/>
                                      </a:rPr>
                                    </m:ctrlPr>
                                  </m:sSubPr>
                                  <m:e>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𝒄</m:t>
                                        </m:r>
                                      </m:e>
                                      <m:sub>
                                        <m:r>
                                          <a:rPr lang="en-US" b="1" i="1" smtClean="0">
                                            <a:solidFill>
                                              <a:srgbClr val="000000"/>
                                            </a:solidFill>
                                            <a:latin typeface="Cambria Math"/>
                                          </a:rPr>
                                          <m:t>𝒋</m:t>
                                        </m:r>
                                      </m:sub>
                                    </m:sSub>
                                    <m:r>
                                      <a:rPr lang="en-US" b="1" i="1" smtClean="0">
                                        <a:solidFill>
                                          <a:srgbClr val="000000"/>
                                        </a:solidFill>
                                        <a:latin typeface="Cambria Math"/>
                                      </a:rPr>
                                      <m:t>≤</m:t>
                                    </m:r>
                                    <m:r>
                                      <a:rPr lang="en-US" b="1" i="1" smtClean="0">
                                        <a:solidFill>
                                          <a:srgbClr val="000000"/>
                                        </a:solidFill>
                                        <a:latin typeface="Cambria Math"/>
                                      </a:rPr>
                                      <m:t>𝒙</m:t>
                                    </m:r>
                                  </m:e>
                                  <m:sub>
                                    <m:r>
                                      <a:rPr lang="en-US" b="1" i="1" smtClean="0">
                                        <a:solidFill>
                                          <a:srgbClr val="000000"/>
                                        </a:solidFill>
                                        <a:latin typeface="Cambria Math"/>
                                      </a:rPr>
                                      <m:t>𝒋</m:t>
                                    </m:r>
                                  </m:sub>
                                </m:sSub>
                                <m:r>
                                  <a:rPr lang="en-US" b="1" i="1" smtClean="0">
                                    <a:solidFill>
                                      <a:srgbClr val="000000"/>
                                    </a:solidFill>
                                    <a:latin typeface="Cambria Math"/>
                                  </a:rPr>
                                  <m:t>≤</m:t>
                                </m:r>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𝒄</m:t>
                                    </m:r>
                                  </m:e>
                                  <m:sub>
                                    <m:r>
                                      <a:rPr lang="en-US" b="1" i="1" smtClean="0">
                                        <a:solidFill>
                                          <a:srgbClr val="000000"/>
                                        </a:solidFill>
                                        <a:latin typeface="Cambria Math"/>
                                      </a:rPr>
                                      <m:t>𝒋</m:t>
                                    </m:r>
                                  </m:sub>
                                </m:sSub>
                              </m:e>
                            </m:nary>
                          </m:e>
                        </m:groupChr>
                      </m:e>
                      <m:lim>
                        <m:r>
                          <m:rPr>
                            <m:nor/>
                          </m:rPr>
                          <a:rPr lang="en-US" b="1" dirty="0">
                            <a:solidFill>
                              <a:srgbClr val="000000"/>
                            </a:solidFill>
                            <a:latin typeface="Brush Script MT" pitchFamily="66" charset="0"/>
                          </a:rPr>
                          <m:t>M</m:t>
                        </m:r>
                      </m:lim>
                    </m:limLow>
                    <m:r>
                      <a:rPr lang="en-US" b="1" i="1" smtClean="0">
                        <a:solidFill>
                          <a:srgbClr val="000000"/>
                        </a:solidFill>
                        <a:latin typeface="Cambria Math"/>
                      </a:rPr>
                      <m:t>   ∧ </m:t>
                    </m:r>
                  </m:oMath>
                </a14:m>
                <a:r>
                  <a:rPr lang="en-US" b="1" dirty="0">
                    <a:solidFill>
                      <a:srgbClr val="000000"/>
                    </a:solidFill>
                  </a:rPr>
                  <a:t> </a:t>
                </a:r>
                <a14:m>
                  <m:oMath xmlns:m="http://schemas.openxmlformats.org/officeDocument/2006/math">
                    <m:limLow>
                      <m:limLowPr>
                        <m:ctrlPr>
                          <a:rPr lang="en-US" b="1" i="1">
                            <a:solidFill>
                              <a:srgbClr val="000000"/>
                            </a:solidFill>
                            <a:latin typeface="Cambria Math" panose="02040503050406030204" pitchFamily="18" charset="0"/>
                          </a:rPr>
                        </m:ctrlPr>
                      </m:limLowPr>
                      <m:e>
                        <m:groupChr>
                          <m:groupChrPr>
                            <m:chr m:val="⏟"/>
                            <m:ctrlPr>
                              <a:rPr lang="en-US" b="1" i="1">
                                <a:solidFill>
                                  <a:srgbClr val="000000"/>
                                </a:solidFill>
                                <a:latin typeface="Cambria Math" panose="02040503050406030204" pitchFamily="18" charset="0"/>
                              </a:rPr>
                            </m:ctrlPr>
                          </m:groupChrPr>
                          <m:e>
                            <m:r>
                              <m:rPr>
                                <m:nor/>
                              </m:rPr>
                              <a:rPr lang="en-US" b="1" dirty="0">
                                <a:solidFill>
                                  <a:srgbClr val="000000"/>
                                </a:solidFill>
                                <a:latin typeface="Edwardian Script ITC" pitchFamily="66" charset="0"/>
                              </a:rPr>
                              <m:t>F</m:t>
                            </m:r>
                            <m:r>
                              <a:rPr lang="en-US" b="1">
                                <a:solidFill>
                                  <a:srgbClr val="000000"/>
                                </a:solidFill>
                                <a:latin typeface="Cambria Math"/>
                              </a:rPr>
                              <m:t>  </m:t>
                            </m:r>
                            <m:d>
                              <m:dPr>
                                <m:ctrlPr>
                                  <a:rPr lang="en-US" b="1" i="1">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𝑹</m:t>
                                    </m:r>
                                  </m:e>
                                  <m:sub>
                                    <m:r>
                                      <a:rPr lang="en-US" b="1" i="1" smtClean="0">
                                        <a:solidFill>
                                          <a:srgbClr val="000000"/>
                                        </a:solidFill>
                                        <a:latin typeface="Cambria Math"/>
                                      </a:rPr>
                                      <m:t>𝒊</m:t>
                                    </m:r>
                                  </m:sub>
                                </m:sSub>
                              </m:e>
                            </m:d>
                          </m:e>
                        </m:groupChr>
                      </m:e>
                      <m:lim>
                        <m:r>
                          <a:rPr lang="en-US" b="1" i="1">
                            <a:solidFill>
                              <a:srgbClr val="000000"/>
                            </a:solidFill>
                            <a:latin typeface="Cambria Math"/>
                          </a:rPr>
                          <m:t>𝑷𝒓𝒆</m:t>
                        </m:r>
                      </m:lim>
                    </m:limLow>
                  </m:oMath>
                </a14:m>
                <a:r>
                  <a:rPr lang="en-US" b="1" dirty="0" smtClean="0">
                    <a:solidFill>
                      <a:srgbClr val="000000"/>
                    </a:solidFill>
                    <a:latin typeface="Segoe"/>
                  </a:rPr>
                  <a:t>	</a:t>
                </a:r>
              </a:p>
              <a:p>
                <a:pPr lvl="0">
                  <a:spcBef>
                    <a:spcPct val="20000"/>
                  </a:spcBef>
                  <a:buSzPct val="90000"/>
                </a:pPr>
                <a:endParaRPr lang="en-US" b="1" dirty="0">
                  <a:solidFill>
                    <a:srgbClr val="000000"/>
                  </a:solidFill>
                  <a:latin typeface="Segoe"/>
                </a:endParaRPr>
              </a:p>
              <a:p>
                <a:pPr lvl="0">
                  <a:spcBef>
                    <a:spcPct val="20000"/>
                  </a:spcBef>
                  <a:buSzPct val="90000"/>
                </a:pPr>
                <a:r>
                  <a:rPr lang="en-US" b="1" dirty="0" err="1" smtClean="0">
                    <a:solidFill>
                      <a:srgbClr val="000000"/>
                    </a:solidFill>
                    <a:latin typeface="Segoe"/>
                  </a:rPr>
                  <a:t>Unsat</a:t>
                </a:r>
                <a:r>
                  <a:rPr lang="en-US" b="1" dirty="0" smtClean="0">
                    <a:solidFill>
                      <a:srgbClr val="000000"/>
                    </a:solidFill>
                    <a:latin typeface="Segoe"/>
                  </a:rPr>
                  <a:t> proof uses T-lemmas	</a:t>
                </a:r>
              </a:p>
              <a:p>
                <a:pPr lvl="0">
                  <a:spcBef>
                    <a:spcPct val="20000"/>
                  </a:spcBef>
                  <a:buSzPct val="90000"/>
                </a:pPr>
                <a:endParaRPr lang="en-US" b="1" i="1" dirty="0">
                  <a:solidFill>
                    <a:srgbClr val="000000"/>
                  </a:solidFill>
                  <a:latin typeface="Segoe"/>
                </a:endParaRPr>
              </a:p>
              <a:p>
                <a:pPr lvl="0">
                  <a:spcBef>
                    <a:spcPct val="20000"/>
                  </a:spcBef>
                  <a:buSzPct val="90000"/>
                </a:pPr>
                <a14:m>
                  <m:oMathPara xmlns:m="http://schemas.openxmlformats.org/officeDocument/2006/math">
                    <m:oMathParaPr>
                      <m:jc m:val="centerGroup"/>
                    </m:oMathParaPr>
                    <m:oMath xmlns:m="http://schemas.openxmlformats.org/officeDocument/2006/math">
                      <m:d>
                        <m:dPr>
                          <m:ctrlPr>
                            <a:rPr lang="en-US" b="1" i="1" smtClean="0">
                              <a:solidFill>
                                <a:srgbClr val="000000"/>
                              </a:solidFill>
                              <a:latin typeface="Cambria Math" panose="02040503050406030204" pitchFamily="18" charset="0"/>
                            </a:rPr>
                          </m:ctrlPr>
                        </m:dPr>
                        <m:e>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smtClean="0">
                                      <a:solidFill>
                                        <a:srgbClr val="000000"/>
                                      </a:solidFill>
                                      <a:latin typeface="Cambria Math"/>
                                    </a:rPr>
                                    <m:t>𝟓</m:t>
                                  </m:r>
                                  <m:r>
                                    <a:rPr lang="en-US" b="1" i="1">
                                      <a:solidFill>
                                        <a:srgbClr val="000000"/>
                                      </a:solidFill>
                                      <a:latin typeface="Cambria Math"/>
                                    </a:rPr>
                                    <m:t>&gt;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𝟑</m:t>
                                  </m:r>
                                  <m:r>
                                    <a:rPr lang="en-US" b="1" i="1">
                                      <a:solidFill>
                                        <a:srgbClr val="000000"/>
                                      </a:solidFill>
                                      <a:latin typeface="Cambria Math"/>
                                    </a:rPr>
                                    <m:t>&lt;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e>
                              </m:groupChr>
                            </m:e>
                            <m:lim>
                              <m:r>
                                <a:rPr lang="en-US" b="1" i="1" smtClean="0">
                                  <a:solidFill>
                                    <a:srgbClr val="000000"/>
                                  </a:solidFill>
                                  <a:latin typeface="Cambria Math"/>
                                </a:rPr>
                                <m:t>𝑭𝒓𝒐𝒎</m:t>
                              </m:r>
                              <m:r>
                                <a:rPr lang="en-US" b="1" i="1" smtClean="0">
                                  <a:solidFill>
                                    <a:srgbClr val="000000"/>
                                  </a:solidFill>
                                  <a:latin typeface="Cambria Math"/>
                                </a:rPr>
                                <m:t> ¬</m:t>
                              </m:r>
                              <m:r>
                                <m:rPr>
                                  <m:nor/>
                                </m:rPr>
                                <a:rPr lang="en-US" b="1" dirty="0">
                                  <a:solidFill>
                                    <a:srgbClr val="000000"/>
                                  </a:solidFill>
                                  <a:latin typeface="Brush Script MT" pitchFamily="66" charset="0"/>
                                </a:rPr>
                                <m:t>M</m:t>
                              </m:r>
                            </m:lim>
                          </m:limLow>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&gt;</m:t>
                                  </m:r>
                                  <m:r>
                                    <a:rPr lang="en-US" b="1" i="1">
                                      <a:solidFill>
                                        <a:srgbClr val="000000"/>
                                      </a:solidFill>
                                      <a:latin typeface="Cambria Math"/>
                                    </a:rPr>
                                    <m:t>𝟐</m:t>
                                  </m:r>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&gt;</m:t>
                                  </m:r>
                                  <m:r>
                                    <a:rPr lang="en-US" b="1" i="1" smtClean="0">
                                      <a:solidFill>
                                        <a:srgbClr val="000000"/>
                                      </a:solidFill>
                                      <a:latin typeface="Cambria Math"/>
                                    </a:rPr>
                                    <m:t>𝟏</m:t>
                                  </m:r>
                                </m:e>
                              </m:groupChr>
                            </m:e>
                            <m:lim>
                              <m:r>
                                <a:rPr lang="en-US" b="1" i="1" smtClean="0">
                                  <a:solidFill>
                                    <a:srgbClr val="000000"/>
                                  </a:solidFill>
                                  <a:latin typeface="Cambria Math"/>
                                </a:rPr>
                                <m:t>𝑭𝒓𝒐𝒎</m:t>
                              </m:r>
                              <m:r>
                                <a:rPr lang="en-US" b="1" i="1" smtClean="0">
                                  <a:solidFill>
                                    <a:srgbClr val="000000"/>
                                  </a:solidFill>
                                  <a:latin typeface="Cambria Math"/>
                                </a:rPr>
                                <m:t> ¬</m:t>
                              </m:r>
                              <m:r>
                                <a:rPr lang="en-US" b="1" i="1" smtClean="0">
                                  <a:solidFill>
                                    <a:srgbClr val="000000"/>
                                  </a:solidFill>
                                  <a:latin typeface="Cambria Math"/>
                                </a:rPr>
                                <m:t>𝑷𝒓𝒆</m:t>
                              </m:r>
                            </m:lim>
                          </m:limLow>
                        </m:e>
                      </m:d>
                    </m:oMath>
                  </m:oMathPara>
                </a14:m>
                <a:endParaRPr lang="en-US" b="1" dirty="0" smtClean="0">
                  <a:solidFill>
                    <a:srgbClr val="000000"/>
                  </a:solidFill>
                  <a:latin typeface="Segoe"/>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4861011"/>
              </a:xfrm>
              <a:prstGeom prst="rect">
                <a:avLst/>
              </a:prstGeom>
              <a:blipFill rotWithShape="0">
                <a:blip r:embed="rId2"/>
                <a:stretch>
                  <a:fillRect l="-998" t="-878" r="-732"/>
                </a:stretch>
              </a:blipFill>
            </p:spPr>
            <p:txBody>
              <a:bodyPr/>
              <a:lstStyle/>
              <a:p>
                <a:r>
                  <a:rPr lang="en-US">
                    <a:noFill/>
                  </a:rPr>
                  <a:t> </a:t>
                </a:r>
              </a:p>
            </p:txBody>
          </p:sp>
        </mc:Fallback>
      </mc:AlternateContent>
    </p:spTree>
    <p:extLst>
      <p:ext uri="{BB962C8B-B14F-4D97-AF65-F5344CB8AC3E}">
        <p14:creationId xmlns:p14="http://schemas.microsoft.com/office/powerpoint/2010/main" val="373659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PDR(T): </a:t>
            </a:r>
            <a:r>
              <a:rPr lang="en-US" sz="4000" dirty="0"/>
              <a:t>Generalization from T-lemmas</a:t>
            </a:r>
          </a:p>
        </p:txBody>
      </p:sp>
      <mc:AlternateContent xmlns:mc="http://schemas.openxmlformats.org/markup-compatibility/2006" xmlns:a14="http://schemas.microsoft.com/office/drawing/2010/main">
        <mc:Choice Requires="a14">
          <p:sp>
            <p:nvSpPr>
              <p:cNvPr id="4" name="Rectangle 3"/>
              <p:cNvSpPr/>
              <p:nvPr/>
            </p:nvSpPr>
            <p:spPr>
              <a:xfrm>
                <a:off x="0" y="1371600"/>
                <a:ext cx="9163050" cy="5074081"/>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Can we satisfy?</a:t>
                </a:r>
              </a:p>
              <a:p>
                <a:pPr lvl="0">
                  <a:lnSpc>
                    <a:spcPct val="90000"/>
                  </a:lnSpc>
                  <a:spcBef>
                    <a:spcPct val="20000"/>
                  </a:spcBef>
                  <a:buSzPct val="90000"/>
                </a:pPr>
                <a14:m>
                  <m:oMath xmlns:m="http://schemas.openxmlformats.org/officeDocument/2006/math">
                    <m:r>
                      <a:rPr lang="en-US" b="1" i="1" dirty="0" smtClean="0">
                        <a:solidFill>
                          <a:srgbClr val="000000"/>
                        </a:solidFill>
                        <a:latin typeface="Cambria Math"/>
                      </a:rPr>
                      <m:t>𝑹</m:t>
                    </m:r>
                    <m:r>
                      <a:rPr lang="en-US" b="1" i="1" dirty="0" smtClean="0">
                        <a:solidFill>
                          <a:srgbClr val="000000"/>
                        </a:solidFill>
                        <a:latin typeface="Cambria Math"/>
                      </a:rPr>
                      <m:t>(</m:t>
                    </m:r>
                    <m:r>
                      <a:rPr lang="en-US" b="1" i="1" dirty="0">
                        <a:solidFill>
                          <a:srgbClr val="00B050"/>
                        </a:solidFill>
                        <a:latin typeface="Cambria Math"/>
                      </a:rPr>
                      <m:t>𝟎</m:t>
                    </m:r>
                    <m:r>
                      <a:rPr lang="en-US" b="1" i="1" dirty="0">
                        <a:solidFill>
                          <a:srgbClr val="000000"/>
                        </a:solidFill>
                        <a:latin typeface="Cambria Math"/>
                      </a:rPr>
                      <m:t>,</m:t>
                    </m:r>
                    <m:r>
                      <a:rPr lang="en-US" b="1" i="1" dirty="0">
                        <a:solidFill>
                          <a:srgbClr val="FF0000"/>
                        </a:solidFill>
                        <a:latin typeface="Cambria Math"/>
                      </a:rPr>
                      <m:t>𝟎</m:t>
                    </m:r>
                    <m:r>
                      <a:rPr lang="en-US" b="1" i="1" dirty="0">
                        <a:solidFill>
                          <a:srgbClr val="000000"/>
                        </a:solidFill>
                        <a:latin typeface="Cambria Math"/>
                      </a:rPr>
                      <m:t>,</m:t>
                    </m:r>
                    <m:r>
                      <a:rPr lang="en-US" b="1" i="1" dirty="0">
                        <a:solidFill>
                          <a:srgbClr val="0070C0"/>
                        </a:solidFill>
                        <a:latin typeface="Cambria Math"/>
                      </a:rPr>
                      <m:t>𝟎</m:t>
                    </m:r>
                    <m:r>
                      <a:rPr lang="en-US" b="1" i="1" dirty="0">
                        <a:solidFill>
                          <a:srgbClr val="000000"/>
                        </a:solidFill>
                        <a:latin typeface="Cambria Math"/>
                      </a:rPr>
                      <m:t>,</m:t>
                    </m:r>
                    <m:r>
                      <a:rPr lang="en-US" b="1" i="1" dirty="0">
                        <a:solidFill>
                          <a:srgbClr val="7030A0"/>
                        </a:solidFill>
                        <a:latin typeface="Cambria Math"/>
                      </a:rPr>
                      <m:t>𝟎</m:t>
                    </m:r>
                    <m:r>
                      <a:rPr lang="en-US" b="1" i="1" dirty="0">
                        <a:solidFill>
                          <a:srgbClr val="000000"/>
                        </a:solidFill>
                        <a:latin typeface="Cambria Math"/>
                      </a:rPr>
                      <m:t>). </m:t>
                    </m:r>
                  </m:oMath>
                </a14:m>
                <a:r>
                  <a:rPr lang="en-US" b="1" dirty="0">
                    <a:solidFill>
                      <a:srgbClr val="000000"/>
                    </a:solidFill>
                    <a:latin typeface="Segoe"/>
                  </a:rPr>
                  <a:t>						                  </a:t>
                </a:r>
                <a:r>
                  <a:rPr lang="en-US" b="1" i="1" dirty="0">
                    <a:solidFill>
                      <a:schemeClr val="tx1">
                        <a:lumMod val="50000"/>
                      </a:schemeClr>
                    </a:solidFill>
                    <a:latin typeface="Segoe"/>
                  </a:rPr>
                  <a:t>Initial states</a:t>
                </a:r>
              </a:p>
              <a:p>
                <a:pPr lvl="0">
                  <a:lnSpc>
                    <a:spcPct val="90000"/>
                  </a:lnSpc>
                  <a:spcBef>
                    <a:spcPct val="20000"/>
                  </a:spcBef>
                  <a:buSzPct val="90000"/>
                </a:pPr>
                <a14:m>
                  <m:oMath xmlns:m="http://schemas.openxmlformats.org/officeDocument/2006/math">
                    <m:r>
                      <a:rPr lang="en-US" b="1" i="1" dirty="0">
                        <a:solidFill>
                          <a:srgbClr val="000000"/>
                        </a:solidFill>
                        <a:latin typeface="Cambria Math"/>
                      </a:rPr>
                      <m:t>𝑻</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000000"/>
                            </a:solidFill>
                            <a:latin typeface="Cambria Math"/>
                          </a:rPr>
                          <m:t>’</m:t>
                        </m:r>
                      </m:e>
                    </m:d>
                    <m:r>
                      <a:rPr lang="en-US" b="1" i="1" dirty="0">
                        <a:solidFill>
                          <a:srgbClr val="000000"/>
                        </a:solidFill>
                        <a:latin typeface="Cambria Math"/>
                      </a:rPr>
                      <m:t>, </m:t>
                    </m:r>
                    <m:r>
                      <a:rPr lang="en-US" b="1" i="1" dirty="0">
                        <a:solidFill>
                          <a:srgbClr val="000000"/>
                        </a:solidFill>
                        <a:latin typeface="Cambria Math"/>
                      </a:rPr>
                      <m:t>𝑹</m:t>
                    </m:r>
                    <m:d>
                      <m:dPr>
                        <m:ctrlPr>
                          <a:rPr lang="en-US" b="1" i="1" dirty="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e>
                    </m:d>
                    <m:r>
                      <a:rPr lang="en-US" b="1" i="1" dirty="0" smtClean="0">
                        <a:solidFill>
                          <a:srgbClr val="000000"/>
                        </a:solidFill>
                        <a:latin typeface="Cambria Math"/>
                        <a:sym typeface="Symbol"/>
                      </a:rPr>
                      <m:t></m:t>
                    </m:r>
                    <m:r>
                      <a:rPr lang="en-US" b="1" i="1" dirty="0" smtClean="0">
                        <a:solidFill>
                          <a:srgbClr val="000000"/>
                        </a:solidFill>
                        <a:latin typeface="Cambria Math"/>
                      </a:rPr>
                      <m:t>𝑹</m:t>
                    </m:r>
                    <m:d>
                      <m:dPr>
                        <m:ctrlPr>
                          <a:rPr lang="en-US" b="1" i="1" dirty="0" smtClean="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0070C0"/>
                            </a:solidFill>
                            <a:latin typeface="Cambria Math"/>
                          </a:rPr>
                          <m:t>𝒀</m:t>
                        </m:r>
                        <m:r>
                          <a:rPr lang="en-US" b="1" i="1" dirty="0">
                            <a:solidFill>
                              <a:srgbClr val="0070C0"/>
                            </a:solidFill>
                            <a:latin typeface="Cambria Math"/>
                          </a:rPr>
                          <m:t>𝟏</m:t>
                        </m:r>
                        <m:r>
                          <a:rPr lang="en-US" b="1" i="1" dirty="0">
                            <a:solidFill>
                              <a:srgbClr val="0070C0"/>
                            </a:solidFill>
                            <a:latin typeface="Cambria Math"/>
                          </a:rPr>
                          <m:t>’,</m:t>
                        </m:r>
                        <m:r>
                          <a:rPr lang="en-US" b="1" i="1" dirty="0">
                            <a:solidFill>
                              <a:srgbClr val="9047B9">
                                <a:lumMod val="75000"/>
                              </a:srgbClr>
                            </a:solidFill>
                            <a:latin typeface="Cambria Math"/>
                          </a:rPr>
                          <m:t>𝒀</m:t>
                        </m:r>
                        <m:r>
                          <a:rPr lang="en-US" b="1" i="1" dirty="0">
                            <a:solidFill>
                              <a:srgbClr val="9047B9">
                                <a:lumMod val="75000"/>
                              </a:srgbClr>
                            </a:solidFill>
                            <a:latin typeface="Cambria Math"/>
                          </a:rPr>
                          <m:t>𝟐</m:t>
                        </m:r>
                        <m:r>
                          <a:rPr lang="en-US" b="1" i="1" dirty="0">
                            <a:solidFill>
                              <a:srgbClr val="9047B9">
                                <a:lumMod val="75000"/>
                              </a:srgbClr>
                            </a:solidFill>
                            <a:latin typeface="Cambria Math"/>
                          </a:rPr>
                          <m:t>’</m:t>
                        </m:r>
                      </m:e>
                    </m:d>
                    <m:r>
                      <a:rPr lang="en-US" b="1" i="1" dirty="0" smtClean="0">
                        <a:solidFill>
                          <a:srgbClr val="000000"/>
                        </a:solidFill>
                        <a:latin typeface="Cambria Math"/>
                        <a:sym typeface="Symbol"/>
                      </a:rPr>
                      <m:t>  </m:t>
                    </m:r>
                  </m:oMath>
                </a14:m>
                <a:r>
                  <a:rPr lang="en-US" b="1" i="1" dirty="0" smtClean="0">
                    <a:solidFill>
                      <a:schemeClr val="tx1">
                        <a:lumMod val="50000"/>
                      </a:schemeClr>
                    </a:solidFill>
                    <a:latin typeface="Segoe"/>
                  </a:rPr>
                  <a:t>        Reachable </a:t>
                </a:r>
                <a:r>
                  <a:rPr lang="en-US" b="1" i="1" dirty="0">
                    <a:solidFill>
                      <a:schemeClr val="tx1">
                        <a:lumMod val="50000"/>
                      </a:schemeClr>
                    </a:solidFill>
                    <a:latin typeface="Segoe"/>
                  </a:rPr>
                  <a:t>states </a:t>
                </a:r>
                <a:endParaRPr lang="en-US" b="1" dirty="0">
                  <a:solidFill>
                    <a:srgbClr val="000000"/>
                  </a:solidFill>
                  <a:latin typeface="Segoe"/>
                </a:endParaRPr>
              </a:p>
              <a:p>
                <a:pPr>
                  <a:lnSpc>
                    <a:spcPct val="90000"/>
                  </a:lnSpc>
                  <a:spcBef>
                    <a:spcPct val="20000"/>
                  </a:spcBef>
                  <a:buSzPct val="90000"/>
                </a:pPr>
                <a14:m>
                  <m:oMath xmlns:m="http://schemas.openxmlformats.org/officeDocument/2006/math">
                    <m:r>
                      <a:rPr lang="en-US" b="1" i="1" dirty="0" smtClean="0">
                        <a:solidFill>
                          <a:srgbClr val="000000"/>
                        </a:solidFill>
                        <a:latin typeface="Cambria Math"/>
                      </a:rPr>
                      <m:t>𝑹</m:t>
                    </m:r>
                    <m:d>
                      <m:dPr>
                        <m:ctrlPr>
                          <a:rPr lang="en-US" b="1" i="1" dirty="0" smtClean="0">
                            <a:solidFill>
                              <a:srgbClr val="000000"/>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0000"/>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smtClean="0">
                            <a:solidFill>
                              <a:srgbClr val="0070C0"/>
                            </a:solidFill>
                            <a:latin typeface="Cambria Math"/>
                          </a:rPr>
                          <m:t>𝒀</m:t>
                        </m:r>
                        <m:r>
                          <a:rPr lang="en-US" b="1" i="1" dirty="0" smtClean="0">
                            <a:solidFill>
                              <a:srgbClr val="0070C0"/>
                            </a:solidFill>
                            <a:latin typeface="Cambria Math"/>
                          </a:rPr>
                          <m:t>𝟏</m:t>
                        </m:r>
                        <m:r>
                          <a:rPr lang="en-US" b="1" i="1" dirty="0" smtClean="0">
                            <a:solidFill>
                              <a:srgbClr val="000000"/>
                            </a:solidFill>
                            <a:latin typeface="Cambria Math"/>
                          </a:rPr>
                          <m:t>,</m:t>
                        </m:r>
                        <m:r>
                          <a:rPr lang="en-US" b="1" i="1" dirty="0" smtClean="0">
                            <a:solidFill>
                              <a:srgbClr val="9047B9">
                                <a:lumMod val="75000"/>
                              </a:srgbClr>
                            </a:solidFill>
                            <a:latin typeface="Cambria Math"/>
                          </a:rPr>
                          <m:t>𝒀</m:t>
                        </m:r>
                        <m:r>
                          <a:rPr lang="en-US" b="1" i="1" dirty="0" smtClean="0">
                            <a:solidFill>
                              <a:srgbClr val="9047B9">
                                <a:lumMod val="75000"/>
                              </a:srgbClr>
                            </a:solidFill>
                            <a:latin typeface="Cambria Math"/>
                          </a:rPr>
                          <m:t>𝟐</m:t>
                        </m:r>
                      </m:e>
                    </m:d>
                    <m:r>
                      <a:rPr lang="en-US" b="1" i="1" dirty="0" smtClean="0">
                        <a:solidFill>
                          <a:srgbClr val="000000"/>
                        </a:solidFill>
                        <a:latin typeface="Cambria Math"/>
                      </a:rPr>
                      <m:t> </m:t>
                    </m:r>
                    <m:r>
                      <a:rPr lang="en-US" b="1" i="1" dirty="0">
                        <a:solidFill>
                          <a:srgbClr val="000000"/>
                        </a:solidFill>
                        <a:latin typeface="Cambria Math"/>
                        <a:sym typeface="Symbol"/>
                      </a:rPr>
                      <m:t></m:t>
                    </m:r>
                    <m:r>
                      <a:rPr lang="en-US" b="1" i="1" dirty="0" smtClean="0">
                        <a:solidFill>
                          <a:srgbClr val="000000"/>
                        </a:solidFill>
                        <a:latin typeface="Cambria Math"/>
                        <a:sym typeface="Symbol"/>
                      </a:rPr>
                      <m:t> </m:t>
                    </m:r>
                    <m:r>
                      <a:rPr lang="en-US" b="1" i="1" dirty="0">
                        <a:solidFill>
                          <a:schemeClr val="bg1"/>
                        </a:solidFill>
                        <a:latin typeface="Cambria Math"/>
                      </a:rPr>
                      <m:t>¬</m:t>
                    </m:r>
                    <m:d>
                      <m:dPr>
                        <m:ctrlPr>
                          <a:rPr lang="en-US" b="1" i="1" dirty="0">
                            <a:solidFill>
                              <a:schemeClr val="bg1"/>
                            </a:solidFill>
                            <a:latin typeface="Cambria Math" panose="02040503050406030204" pitchFamily="18" charset="0"/>
                          </a:rPr>
                        </m:ctrlPr>
                      </m:dPr>
                      <m:e>
                        <m:r>
                          <a:rPr lang="en-US" b="1" i="1" dirty="0">
                            <a:solidFill>
                              <a:srgbClr val="00B050"/>
                            </a:solidFill>
                            <a:latin typeface="Cambria Math"/>
                          </a:rPr>
                          <m:t>𝑳</m:t>
                        </m:r>
                        <m:r>
                          <a:rPr lang="en-US" b="1" i="1" dirty="0">
                            <a:solidFill>
                              <a:srgbClr val="00B050"/>
                            </a:solidFill>
                            <a:latin typeface="Cambria Math"/>
                          </a:rPr>
                          <m:t>=</m:t>
                        </m:r>
                        <m:r>
                          <a:rPr lang="en-US" b="1" i="1" dirty="0">
                            <a:solidFill>
                              <a:srgbClr val="00B050"/>
                            </a:solidFill>
                            <a:latin typeface="Cambria Math"/>
                          </a:rPr>
                          <m:t>𝟐</m:t>
                        </m:r>
                        <m:r>
                          <a:rPr lang="en-US" b="1" i="1" dirty="0">
                            <a:solidFill>
                              <a:schemeClr val="bg1"/>
                            </a:solidFill>
                            <a:latin typeface="Cambria Math"/>
                          </a:rPr>
                          <m:t>∧</m:t>
                        </m:r>
                        <m:r>
                          <a:rPr lang="en-US" b="1" i="1" dirty="0">
                            <a:solidFill>
                              <a:srgbClr val="FF0000"/>
                            </a:solidFill>
                            <a:latin typeface="Cambria Math"/>
                          </a:rPr>
                          <m:t>𝑴</m:t>
                        </m:r>
                        <m:r>
                          <a:rPr lang="en-US" b="1" i="1" dirty="0">
                            <a:solidFill>
                              <a:srgbClr val="FF0000"/>
                            </a:solidFill>
                            <a:latin typeface="Cambria Math"/>
                          </a:rPr>
                          <m:t>=</m:t>
                        </m:r>
                        <m:r>
                          <a:rPr lang="en-US" b="1" i="1" dirty="0">
                            <a:solidFill>
                              <a:srgbClr val="FF0000"/>
                            </a:solidFill>
                            <a:latin typeface="Cambria Math"/>
                          </a:rPr>
                          <m:t>𝟐</m:t>
                        </m:r>
                      </m:e>
                    </m:d>
                    <m:r>
                      <a:rPr lang="en-US" b="1" i="1" dirty="0">
                        <a:solidFill>
                          <a:srgbClr val="000000"/>
                        </a:solidFill>
                        <a:latin typeface="Cambria Math"/>
                      </a:rPr>
                      <m:t>.</m:t>
                    </m:r>
                  </m:oMath>
                </a14:m>
                <a:r>
                  <a:rPr lang="en-US" b="1" dirty="0">
                    <a:solidFill>
                      <a:srgbClr val="000000"/>
                    </a:solidFill>
                    <a:latin typeface="Segoe"/>
                  </a:rPr>
                  <a:t>		</a:t>
                </a:r>
                <a:r>
                  <a:rPr lang="en-US" b="1" dirty="0" smtClean="0">
                    <a:solidFill>
                      <a:srgbClr val="000000"/>
                    </a:solidFill>
                    <a:latin typeface="Segoe"/>
                  </a:rPr>
                  <a:t>       </a:t>
                </a:r>
                <a:r>
                  <a:rPr lang="en-US" b="1" i="1" dirty="0" smtClean="0">
                    <a:solidFill>
                      <a:schemeClr val="tx1">
                        <a:lumMod val="50000"/>
                      </a:schemeClr>
                    </a:solidFill>
                    <a:latin typeface="Segoe"/>
                  </a:rPr>
                  <a:t>Unsafe </a:t>
                </a:r>
                <a:r>
                  <a:rPr lang="en-US" b="1" i="1" dirty="0">
                    <a:solidFill>
                      <a:schemeClr val="tx1">
                        <a:lumMod val="50000"/>
                      </a:schemeClr>
                    </a:solidFill>
                    <a:latin typeface="Segoe"/>
                  </a:rPr>
                  <a:t>state </a:t>
                </a:r>
                <a:r>
                  <a:rPr lang="en-US" b="1" i="1" dirty="0" smtClean="0">
                    <a:solidFill>
                      <a:schemeClr val="tx1">
                        <a:lumMod val="50000"/>
                      </a:schemeClr>
                    </a:solidFill>
                    <a:latin typeface="Segoe"/>
                  </a:rPr>
                  <a:t>is unreachable</a:t>
                </a:r>
                <a:endParaRPr lang="en-US" b="1" i="1" dirty="0">
                  <a:solidFill>
                    <a:schemeClr val="tx1">
                      <a:lumMod val="50000"/>
                    </a:schemeClr>
                  </a:solidFill>
                  <a:latin typeface="Segoe"/>
                </a:endParaRPr>
              </a:p>
              <a:p>
                <a:pPr lvl="0">
                  <a:spcBef>
                    <a:spcPct val="20000"/>
                  </a:spcBef>
                  <a:buSzPct val="90000"/>
                </a:pPr>
                <a:r>
                  <a:rPr lang="en-US" b="1" dirty="0" smtClean="0">
                    <a:solidFill>
                      <a:srgbClr val="000000"/>
                    </a:solidFill>
                    <a:latin typeface="Segoe"/>
                  </a:rPr>
                  <a:t>	</a:t>
                </a:r>
                <a:endParaRPr lang="en-US" b="1" dirty="0">
                  <a:solidFill>
                    <a:srgbClr val="000000"/>
                  </a:solidFill>
                  <a:latin typeface="Segoe"/>
                </a:endParaRPr>
              </a:p>
              <a:p>
                <a:pPr lvl="0">
                  <a:spcBef>
                    <a:spcPct val="20000"/>
                  </a:spcBef>
                  <a:buSzPct val="90000"/>
                </a:pPr>
                <a:r>
                  <a:rPr lang="en-US" b="1" dirty="0" err="1" smtClean="0">
                    <a:solidFill>
                      <a:srgbClr val="000000"/>
                    </a:solidFill>
                    <a:latin typeface="Segoe"/>
                  </a:rPr>
                  <a:t>Unsat</a:t>
                </a:r>
                <a:r>
                  <a:rPr lang="en-US" b="1" dirty="0" smtClean="0">
                    <a:solidFill>
                      <a:srgbClr val="000000"/>
                    </a:solidFill>
                    <a:latin typeface="Segoe"/>
                  </a:rPr>
                  <a:t> proof uses T-lemmas				</a:t>
                </a:r>
              </a:p>
              <a:p>
                <a:pPr lvl="0">
                  <a:spcBef>
                    <a:spcPct val="20000"/>
                  </a:spcBef>
                  <a:buSzPct val="90000"/>
                </a:pPr>
                <a:endParaRPr lang="en-US" b="1" i="1" dirty="0">
                  <a:solidFill>
                    <a:srgbClr val="000000"/>
                  </a:solidFill>
                  <a:latin typeface="Segoe"/>
                </a:endParaRPr>
              </a:p>
              <a:p>
                <a:pPr lvl="0">
                  <a:spcBef>
                    <a:spcPct val="20000"/>
                  </a:spcBef>
                  <a:buSzPct val="90000"/>
                </a:pPr>
                <a14:m>
                  <m:oMathPara xmlns:m="http://schemas.openxmlformats.org/officeDocument/2006/math">
                    <m:oMathParaPr>
                      <m:jc m:val="centerGroup"/>
                    </m:oMathParaPr>
                    <m:oMath xmlns:m="http://schemas.openxmlformats.org/officeDocument/2006/math">
                      <m:d>
                        <m:dPr>
                          <m:ctrlPr>
                            <a:rPr lang="en-US" b="1" i="1" smtClean="0">
                              <a:solidFill>
                                <a:srgbClr val="000000"/>
                              </a:solidFill>
                              <a:latin typeface="Cambria Math" panose="02040503050406030204" pitchFamily="18" charset="0"/>
                            </a:rPr>
                          </m:ctrlPr>
                        </m:dPr>
                        <m:e>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1" smtClean="0">
                                      <a:solidFill>
                                        <a:srgbClr val="000000"/>
                                      </a:solidFill>
                                      <a:latin typeface="Cambria Math"/>
                                    </a:rPr>
                                    <m:t>𝟓</m:t>
                                  </m:r>
                                  <m:r>
                                    <a:rPr lang="en-US" b="1" i="1">
                                      <a:solidFill>
                                        <a:srgbClr val="000000"/>
                                      </a:solidFill>
                                      <a:latin typeface="Cambria Math"/>
                                    </a:rPr>
                                    <m:t>&gt;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𝟑</m:t>
                                  </m:r>
                                  <m:r>
                                    <a:rPr lang="en-US" b="1" i="1">
                                      <a:solidFill>
                                        <a:srgbClr val="000000"/>
                                      </a:solidFill>
                                      <a:latin typeface="Cambria Math"/>
                                    </a:rPr>
                                    <m:t>&lt;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e>
                              </m:groupChr>
                            </m:e>
                            <m:lim>
                              <m:r>
                                <a:rPr lang="en-US" b="1" i="1" smtClean="0">
                                  <a:solidFill>
                                    <a:srgbClr val="000000"/>
                                  </a:solidFill>
                                  <a:latin typeface="Cambria Math"/>
                                </a:rPr>
                                <m:t>𝑭𝒓𝒐𝒎</m:t>
                              </m:r>
                              <m:r>
                                <a:rPr lang="en-US" b="1" i="1" smtClean="0">
                                  <a:solidFill>
                                    <a:srgbClr val="000000"/>
                                  </a:solidFill>
                                  <a:latin typeface="Cambria Math"/>
                                </a:rPr>
                                <m:t> ¬</m:t>
                              </m:r>
                              <m:r>
                                <m:rPr>
                                  <m:nor/>
                                </m:rPr>
                                <a:rPr lang="en-US" b="1" dirty="0">
                                  <a:solidFill>
                                    <a:srgbClr val="000000"/>
                                  </a:solidFill>
                                  <a:latin typeface="Brush Script MT" pitchFamily="66" charset="0"/>
                                </a:rPr>
                                <m:t>M</m:t>
                              </m:r>
                            </m:lim>
                          </m:limLow>
                          <m:r>
                            <a:rPr lang="en-US" b="1" i="1" smtClean="0">
                              <a:solidFill>
                                <a:srgbClr val="000000"/>
                              </a:solidFill>
                              <a:latin typeface="Cambria Math"/>
                            </a:rPr>
                            <m:t>∨</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&gt;</m:t>
                                  </m:r>
                                  <m:r>
                                    <a:rPr lang="en-US" b="1" i="1">
                                      <a:solidFill>
                                        <a:srgbClr val="000000"/>
                                      </a:solidFill>
                                      <a:latin typeface="Cambria Math"/>
                                    </a:rPr>
                                    <m:t>𝟐</m:t>
                                  </m:r>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&gt;</m:t>
                                  </m:r>
                                  <m:r>
                                    <a:rPr lang="en-US" b="1" i="1" smtClean="0">
                                      <a:solidFill>
                                        <a:srgbClr val="000000"/>
                                      </a:solidFill>
                                      <a:latin typeface="Cambria Math"/>
                                    </a:rPr>
                                    <m:t>𝟏</m:t>
                                  </m:r>
                                </m:e>
                              </m:groupChr>
                            </m:e>
                            <m:lim>
                              <m:r>
                                <a:rPr lang="en-US" b="1" i="1" smtClean="0">
                                  <a:solidFill>
                                    <a:srgbClr val="000000"/>
                                  </a:solidFill>
                                  <a:latin typeface="Cambria Math"/>
                                </a:rPr>
                                <m:t>𝑭𝒓𝒐𝒎</m:t>
                              </m:r>
                              <m:r>
                                <a:rPr lang="en-US" b="1" i="1" smtClean="0">
                                  <a:solidFill>
                                    <a:srgbClr val="000000"/>
                                  </a:solidFill>
                                  <a:latin typeface="Cambria Math"/>
                                </a:rPr>
                                <m:t> ¬</m:t>
                              </m:r>
                              <m:r>
                                <a:rPr lang="en-US" b="1" i="1" smtClean="0">
                                  <a:solidFill>
                                    <a:srgbClr val="000000"/>
                                  </a:solidFill>
                                  <a:latin typeface="Cambria Math"/>
                                </a:rPr>
                                <m:t>𝑷𝒓𝒆</m:t>
                              </m:r>
                            </m:lim>
                          </m:limLow>
                        </m:e>
                      </m:d>
                    </m:oMath>
                  </m:oMathPara>
                </a14:m>
                <a:endParaRPr lang="en-US" b="1" dirty="0" smtClean="0">
                  <a:solidFill>
                    <a:srgbClr val="000000"/>
                  </a:solidFill>
                  <a:latin typeface="Segoe"/>
                </a:endParaRPr>
              </a:p>
              <a:p>
                <a:pPr lvl="0">
                  <a:spcBef>
                    <a:spcPct val="20000"/>
                  </a:spcBef>
                  <a:buSzPct val="90000"/>
                </a:pPr>
                <a:endParaRPr lang="en-US" b="1" dirty="0">
                  <a:solidFill>
                    <a:srgbClr val="000000"/>
                  </a:solidFill>
                  <a:latin typeface="Segoe"/>
                </a:endParaRPr>
              </a:p>
              <a:p>
                <a:pPr lvl="0">
                  <a:spcBef>
                    <a:spcPct val="20000"/>
                  </a:spcBef>
                  <a:buSzPct val="90000"/>
                </a:pPr>
                <a:r>
                  <a:rPr lang="en-US" b="1" dirty="0" smtClean="0">
                    <a:solidFill>
                      <a:srgbClr val="000000"/>
                    </a:solidFill>
                    <a:latin typeface="Segoe"/>
                  </a:rPr>
                  <a:t>		</a:t>
                </a:r>
                <a:r>
                  <a:rPr lang="en-US" b="1" dirty="0">
                    <a:solidFill>
                      <a:srgbClr val="000000"/>
                    </a:solidFill>
                  </a:rPr>
                  <a:t> </a:t>
                </a:r>
                <a14:m>
                  <m:oMath xmlns:m="http://schemas.openxmlformats.org/officeDocument/2006/math">
                    <m:m>
                      <m:mPr>
                        <m:mcs>
                          <m:mc>
                            <m:mcPr>
                              <m:count m:val="1"/>
                              <m:mcJc m:val="center"/>
                            </m:mcPr>
                          </m:mc>
                        </m:mcs>
                        <m:ctrlPr>
                          <a:rPr lang="en-US" b="1" i="1" smtClean="0">
                            <a:solidFill>
                              <a:srgbClr val="000000"/>
                            </a:solidFill>
                            <a:latin typeface="Cambria Math" panose="02040503050406030204" pitchFamily="18" charset="0"/>
                          </a:rPr>
                        </m:ctrlPr>
                      </m:mPr>
                      <m:mr>
                        <m:e>
                          <m:r>
                            <m:rPr>
                              <m:brk m:alnAt="7"/>
                            </m:rPr>
                            <a:rPr lang="en-US" b="1" i="1" smtClean="0">
                              <a:solidFill>
                                <a:srgbClr val="000000"/>
                              </a:solidFill>
                              <a:latin typeface="Cambria Math"/>
                            </a:rPr>
                            <m:t>𝟐</m:t>
                          </m:r>
                          <m:r>
                            <a:rPr lang="en-US" b="1" i="1" smtClean="0">
                              <a:solidFill>
                                <a:srgbClr val="000000"/>
                              </a:solidFill>
                              <a:latin typeface="Cambria Math"/>
                            </a:rPr>
                            <m:t>⋅</m:t>
                          </m:r>
                          <m:d>
                            <m:dPr>
                              <m:ctrlPr>
                                <a:rPr lang="en-US" b="1" i="1">
                                  <a:solidFill>
                                    <a:srgbClr val="000000"/>
                                  </a:solidFill>
                                  <a:latin typeface="Cambria Math" panose="02040503050406030204" pitchFamily="18" charset="0"/>
                                </a:rPr>
                              </m:ctrlPr>
                            </m:dPr>
                            <m:e>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𝟓</m:t>
                              </m:r>
                            </m:e>
                          </m:d>
                        </m:e>
                      </m:mr>
                      <m:mr>
                        <m:e>
                          <m:sSub>
                            <m:sSubPr>
                              <m:ctrlPr>
                                <a:rPr lang="en-US" b="1" i="1" smtClean="0">
                                  <a:solidFill>
                                    <a:srgbClr val="000000"/>
                                  </a:solidFill>
                                  <a:latin typeface="Cambria Math" panose="02040503050406030204" pitchFamily="18" charset="0"/>
                                </a:rPr>
                              </m:ctrlPr>
                            </m:sSubPr>
                            <m:e>
                              <m:r>
                                <a:rPr lang="en-US" b="1" i="1" smtClean="0">
                                  <a:solidFill>
                                    <a:srgbClr val="000000"/>
                                  </a:solidFill>
                                  <a:latin typeface="Cambria Math"/>
                                </a:rPr>
                                <m:t>𝒙</m:t>
                              </m:r>
                            </m:e>
                            <m:sub>
                              <m:r>
                                <a:rPr lang="en-US" b="1" i="1" smtClean="0">
                                  <a:solidFill>
                                    <a:srgbClr val="000000"/>
                                  </a:solidFill>
                                  <a:latin typeface="Cambria Math"/>
                                </a:rPr>
                                <m:t>𝟑</m:t>
                              </m:r>
                            </m:sub>
                          </m:sSub>
                          <m:r>
                            <a:rPr lang="en-US" b="1" i="1" smtClean="0">
                              <a:solidFill>
                                <a:srgbClr val="000000"/>
                              </a:solidFill>
                              <a:latin typeface="Cambria Math"/>
                            </a:rPr>
                            <m:t>≤</m:t>
                          </m:r>
                          <m:r>
                            <a:rPr lang="en-US" b="1" i="1" smtClean="0">
                              <a:solidFill>
                                <a:srgbClr val="000000"/>
                              </a:solidFill>
                              <a:latin typeface="Cambria Math"/>
                            </a:rPr>
                            <m:t>𝟑</m:t>
                          </m:r>
                        </m:e>
                      </m:mr>
                      <m:mr>
                        <m:e>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smtClean="0">
                                  <a:solidFill>
                                    <a:srgbClr val="000000"/>
                                  </a:solidFill>
                                  <a:latin typeface="Cambria Math"/>
                                </a:rPr>
                                <m:t>⋅(</m:t>
                              </m:r>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𝟐</m:t>
                              </m:r>
                            </m:sub>
                          </m:sSub>
                          <m:r>
                            <a:rPr lang="en-US" b="1" i="1" smtClean="0">
                              <a:solidFill>
                                <a:srgbClr val="000000"/>
                              </a:solidFill>
                              <a:latin typeface="Cambria Math"/>
                            </a:rPr>
                            <m:t>≤</m:t>
                          </m:r>
                          <m:r>
                            <a:rPr lang="en-US" b="1" i="1">
                              <a:solidFill>
                                <a:srgbClr val="000000"/>
                              </a:solidFill>
                              <a:latin typeface="Cambria Math"/>
                            </a:rPr>
                            <m:t>𝟐</m:t>
                          </m:r>
                          <m:r>
                            <a:rPr lang="en-US" b="1" i="1" smtClean="0">
                              <a:solidFill>
                                <a:srgbClr val="000000"/>
                              </a:solidFill>
                              <a:latin typeface="Cambria Math"/>
                            </a:rPr>
                            <m:t>)</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smtClean="0">
                              <a:solidFill>
                                <a:srgbClr val="000000"/>
                              </a:solidFill>
                              <a:latin typeface="Cambria Math"/>
                            </a:rPr>
                            <m:t>≤</m:t>
                          </m:r>
                          <m:r>
                            <a:rPr lang="en-US" b="1" i="1">
                              <a:solidFill>
                                <a:srgbClr val="000000"/>
                              </a:solidFill>
                              <a:latin typeface="Cambria Math"/>
                            </a:rPr>
                            <m:t>𝟏</m:t>
                          </m:r>
                        </m:e>
                      </m:mr>
                      <m:mr>
                        <m:e/>
                      </m:mr>
                    </m:m>
                  </m:oMath>
                </a14:m>
                <a:r>
                  <a:rPr lang="en-US" b="1" dirty="0" smtClean="0">
                    <a:solidFill>
                      <a:srgbClr val="000000"/>
                    </a:solidFill>
                  </a:rPr>
                  <a:t> 		</a:t>
                </a:r>
                <a:r>
                  <a:rPr lang="en-US" b="1" dirty="0">
                    <a:solidFill>
                      <a:srgbClr val="000000"/>
                    </a:solidFill>
                  </a:rPr>
                  <a:t> </a:t>
                </a:r>
                <a14:m>
                  <m:oMath xmlns:m="http://schemas.openxmlformats.org/officeDocument/2006/math">
                    <m:m>
                      <m:mPr>
                        <m:mcs>
                          <m:mc>
                            <m:mcPr>
                              <m:count m:val="1"/>
                              <m:mcJc m:val="center"/>
                            </m:mcPr>
                          </m:mc>
                        </m:mcs>
                        <m:ctrlPr>
                          <a:rPr lang="en-US" b="1" i="1">
                            <a:solidFill>
                              <a:srgbClr val="000000"/>
                            </a:solidFill>
                            <a:latin typeface="Cambria Math" panose="02040503050406030204" pitchFamily="18" charset="0"/>
                          </a:rPr>
                        </m:ctrlPr>
                      </m:mPr>
                      <m:mr>
                        <m:e>
                          <m:r>
                            <a:rPr lang="en-US" b="1" i="1">
                              <a:solidFill>
                                <a:srgbClr val="000000"/>
                              </a:solidFill>
                              <a:latin typeface="Cambria Math"/>
                            </a:rPr>
                            <m:t>−</m:t>
                          </m:r>
                          <m:r>
                            <a:rPr lang="en-US" b="1" i="1">
                              <a:solidFill>
                                <a:srgbClr val="000000"/>
                              </a:solidFill>
                              <a:latin typeface="Cambria Math"/>
                            </a:rPr>
                            <m:t>𝟐</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r>
                            <a:rPr lang="en-US" b="1" i="1">
                              <a:solidFill>
                                <a:srgbClr val="000000"/>
                              </a:solidFill>
                              <a:latin typeface="Cambria Math"/>
                            </a:rPr>
                            <m:t>𝟏𝟎</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a:solidFill>
                                <a:srgbClr val="000000"/>
                              </a:solidFill>
                              <a:latin typeface="Cambria Math"/>
                            </a:rPr>
                            <m:t>≤</m:t>
                          </m:r>
                          <m:r>
                            <a:rPr lang="en-US" b="1" i="1">
                              <a:solidFill>
                                <a:srgbClr val="000000"/>
                              </a:solidFill>
                              <a:latin typeface="Cambria Math"/>
                            </a:rPr>
                            <m:t>𝟑</m:t>
                          </m:r>
                        </m:e>
                      </m:mr>
                      <m:m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𝟏</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smtClean="0">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r>
                            <a:rPr lang="en-US" b="1" i="1" smtClean="0">
                              <a:solidFill>
                                <a:srgbClr val="000000"/>
                              </a:solidFill>
                              <a:latin typeface="Cambria Math"/>
                            </a:rPr>
                            <m:t>𝟒</m:t>
                          </m:r>
                        </m:e>
                      </m:mr>
                      <m:mr>
                        <m:e>
                          <m:eqArr>
                            <m:eqArrPr>
                              <m:ctrlPr>
                                <a:rPr lang="en-US" b="1" i="1">
                                  <a:solidFill>
                                    <a:srgbClr val="000000"/>
                                  </a:solidFill>
                                  <a:latin typeface="Cambria Math" panose="02040503050406030204" pitchFamily="18" charset="0"/>
                                </a:rPr>
                              </m:ctrlPr>
                            </m:eqArr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𝟐</m:t>
                                  </m:r>
                                  <m:r>
                                    <a:rPr lang="en-US" b="1" i="1">
                                      <a:solidFill>
                                        <a:srgbClr val="000000"/>
                                      </a:solidFill>
                                      <a:latin typeface="Cambria Math"/>
                                    </a:rPr>
                                    <m:t>𝒙</m:t>
                                  </m:r>
                                </m:e>
                                <m:sub>
                                  <m:r>
                                    <a:rPr lang="en-US" b="1" i="1">
                                      <a:solidFill>
                                        <a:srgbClr val="000000"/>
                                      </a:solidFill>
                                      <a:latin typeface="Cambria Math"/>
                                    </a:rPr>
                                    <m:t>𝟐</m:t>
                                  </m:r>
                                </m:sub>
                              </m:sSub>
                              <m:r>
                                <a:rPr lang="en-US" b="1" i="1">
                                  <a:solidFill>
                                    <a:srgbClr val="000000"/>
                                  </a:solidFill>
                                  <a:latin typeface="Cambria Math"/>
                                </a:rPr>
                                <m:t>−</m:t>
                              </m:r>
                              <m:sSub>
                                <m:sSubPr>
                                  <m:ctrlPr>
                                    <a:rPr lang="en-US" b="1" i="1">
                                      <a:solidFill>
                                        <a:srgbClr val="000000"/>
                                      </a:solidFill>
                                      <a:latin typeface="Cambria Math" panose="02040503050406030204" pitchFamily="18" charset="0"/>
                                    </a:rPr>
                                  </m:ctrlPr>
                                </m:sSubPr>
                                <m:e>
                                  <m:r>
                                    <a:rPr lang="en-US" b="1" i="1">
                                      <a:solidFill>
                                        <a:srgbClr val="000000"/>
                                      </a:solidFill>
                                      <a:latin typeface="Cambria Math"/>
                                    </a:rPr>
                                    <m:t>𝒙</m:t>
                                  </m:r>
                                </m:e>
                                <m:sub>
                                  <m:r>
                                    <a:rPr lang="en-US" b="1" i="1">
                                      <a:solidFill>
                                        <a:srgbClr val="000000"/>
                                      </a:solidFill>
                                      <a:latin typeface="Cambria Math"/>
                                    </a:rPr>
                                    <m:t>𝟑</m:t>
                                  </m:r>
                                </m:sub>
                              </m:sSub>
                              <m:r>
                                <a:rPr lang="en-US" b="1" i="1">
                                  <a:solidFill>
                                    <a:srgbClr val="000000"/>
                                  </a:solidFill>
                                  <a:latin typeface="Cambria Math"/>
                                </a:rPr>
                                <m:t>≤</m:t>
                              </m:r>
                              <m:r>
                                <a:rPr lang="en-US" b="1" i="1">
                                  <a:solidFill>
                                    <a:srgbClr val="000000"/>
                                  </a:solidFill>
                                  <a:latin typeface="Cambria Math"/>
                                </a:rPr>
                                <m:t>𝟏</m:t>
                              </m:r>
                            </m:e>
                            <m:e>
                              <m:r>
                                <a:rPr lang="en-US" b="1" i="1">
                                  <a:solidFill>
                                    <a:srgbClr val="000000"/>
                                  </a:solidFill>
                                  <a:latin typeface="Cambria Math"/>
                                  <a:ea typeface="Cambria Math"/>
                                </a:rPr>
                                <m:t>−</m:t>
                              </m:r>
                              <m:r>
                                <a:rPr lang="en-US" b="1" i="1" smtClean="0">
                                  <a:solidFill>
                                    <a:srgbClr val="000000"/>
                                  </a:solidFill>
                                  <a:latin typeface="Cambria Math"/>
                                  <a:ea typeface="Cambria Math"/>
                                </a:rPr>
                                <m:t>−−−−−</m:t>
                              </m:r>
                            </m:e>
                          </m:eqArr>
                        </m:e>
                      </m:mr>
                      <m:mr>
                        <m:e>
                          <m:r>
                            <a:rPr lang="en-US" b="1" i="1" smtClean="0">
                              <a:solidFill>
                                <a:srgbClr val="000000"/>
                              </a:solidFill>
                              <a:latin typeface="Cambria Math"/>
                            </a:rPr>
                            <m:t>𝟎</m:t>
                          </m:r>
                          <m:r>
                            <a:rPr lang="en-US" b="1" i="1" smtClean="0">
                              <a:solidFill>
                                <a:srgbClr val="000000"/>
                              </a:solidFill>
                              <a:latin typeface="Cambria Math"/>
                            </a:rPr>
                            <m:t>≤−</m:t>
                          </m:r>
                          <m:r>
                            <a:rPr lang="en-US" b="1" i="1" smtClean="0">
                              <a:solidFill>
                                <a:srgbClr val="000000"/>
                              </a:solidFill>
                              <a:latin typeface="Cambria Math"/>
                            </a:rPr>
                            <m:t>𝟐</m:t>
                          </m:r>
                        </m:e>
                      </m:mr>
                    </m:m>
                  </m:oMath>
                </a14:m>
                <a:r>
                  <a:rPr lang="en-US" b="1" dirty="0">
                    <a:solidFill>
                      <a:srgbClr val="000000"/>
                    </a:solidFill>
                  </a:rPr>
                  <a:t> </a:t>
                </a:r>
                <a14:m>
                  <m:oMath xmlns:m="http://schemas.openxmlformats.org/officeDocument/2006/math">
                    <m:sSub>
                      <m:sSubPr>
                        <m:ctrlPr>
                          <a:rPr lang="en-US" b="1" i="1">
                            <a:solidFill>
                              <a:srgbClr val="000000"/>
                            </a:solidFill>
                            <a:latin typeface="Cambria Math" panose="02040503050406030204" pitchFamily="18" charset="0"/>
                          </a:rPr>
                        </m:ctrlPr>
                      </m:sSubPr>
                      <m:e>
                        <m:r>
                          <a:rPr lang="en-US" b="1" i="0" smtClean="0">
                            <a:solidFill>
                              <a:srgbClr val="000000"/>
                            </a:solidFill>
                            <a:latin typeface="Cambria Math"/>
                          </a:rPr>
                          <m:t>        </m:t>
                        </m:r>
                        <m:limLow>
                          <m:limLowPr>
                            <m:ctrlPr>
                              <a:rPr lang="en-US" b="1" i="1" smtClean="0">
                                <a:solidFill>
                                  <a:srgbClr val="000000"/>
                                </a:solidFill>
                                <a:latin typeface="Cambria Math" panose="02040503050406030204" pitchFamily="18" charset="0"/>
                              </a:rPr>
                            </m:ctrlPr>
                          </m:limLowPr>
                          <m:e>
                            <m:groupChr>
                              <m:groupChrPr>
                                <m:chr m:val="⏟"/>
                                <m:ctrlPr>
                                  <a:rPr lang="en-US" b="1" i="1" smtClean="0">
                                    <a:solidFill>
                                      <a:srgbClr val="000000"/>
                                    </a:solidFill>
                                    <a:latin typeface="Cambria Math" panose="02040503050406030204" pitchFamily="18" charset="0"/>
                                  </a:rPr>
                                </m:ctrlPr>
                              </m:groupChrPr>
                              <m:e>
                                <m:r>
                                  <a:rPr lang="en-US" b="1" i="0" smtClean="0">
                                    <a:solidFill>
                                      <a:srgbClr val="000000"/>
                                    </a:solidFill>
                                    <a:latin typeface="Cambria Math"/>
                                  </a:rPr>
                                  <m:t>𝟐</m:t>
                                </m:r>
                                <m:sSub>
                                  <m:sSubPr>
                                    <m:ctrlPr>
                                      <a:rPr lang="en-US" b="1" i="1" smtClean="0">
                                        <a:solidFill>
                                          <a:srgbClr val="000000"/>
                                        </a:solidFill>
                                        <a:latin typeface="Cambria Math" panose="02040503050406030204" pitchFamily="18" charset="0"/>
                                      </a:rPr>
                                    </m:ctrlPr>
                                  </m:sSubPr>
                                  <m:e>
                                    <m:r>
                                      <a:rPr lang="en-US" b="1" i="0" smtClean="0">
                                        <a:solidFill>
                                          <a:srgbClr val="000000"/>
                                        </a:solidFill>
                                        <a:latin typeface="Cambria Math"/>
                                      </a:rPr>
                                      <m:t>𝐱</m:t>
                                    </m:r>
                                  </m:e>
                                  <m:sub>
                                    <m:r>
                                      <a:rPr lang="en-US" b="1" i="0" smtClean="0">
                                        <a:solidFill>
                                          <a:srgbClr val="000000"/>
                                        </a:solidFill>
                                        <a:latin typeface="Cambria Math"/>
                                      </a:rPr>
                                      <m:t>𝟏</m:t>
                                    </m:r>
                                  </m:sub>
                                </m:sSub>
                                <m:r>
                                  <a:rPr lang="en-US" b="1" i="0" smtClean="0">
                                    <a:solidFill>
                                      <a:srgbClr val="000000"/>
                                    </a:solidFill>
                                    <a:latin typeface="Cambria Math"/>
                                  </a:rPr>
                                  <m:t>−</m:t>
                                </m:r>
                                <m:sSub>
                                  <m:sSubPr>
                                    <m:ctrlPr>
                                      <a:rPr lang="en-US" b="1" i="1" smtClean="0">
                                        <a:solidFill>
                                          <a:srgbClr val="000000"/>
                                        </a:solidFill>
                                        <a:latin typeface="Cambria Math" panose="02040503050406030204" pitchFamily="18" charset="0"/>
                                      </a:rPr>
                                    </m:ctrlPr>
                                  </m:sSubPr>
                                  <m:e>
                                    <m:r>
                                      <a:rPr lang="en-US" b="1" i="0" smtClean="0">
                                        <a:solidFill>
                                          <a:srgbClr val="000000"/>
                                        </a:solidFill>
                                        <a:latin typeface="Cambria Math"/>
                                      </a:rPr>
                                      <m:t>𝐱</m:t>
                                    </m:r>
                                  </m:e>
                                  <m:sub>
                                    <m:r>
                                      <a:rPr lang="en-US" b="1" i="0" smtClean="0">
                                        <a:solidFill>
                                          <a:srgbClr val="000000"/>
                                        </a:solidFill>
                                        <a:latin typeface="Cambria Math"/>
                                      </a:rPr>
                                      <m:t>𝟑</m:t>
                                    </m:r>
                                  </m:sub>
                                </m:sSub>
                                <m:r>
                                  <a:rPr lang="en-US" b="1" i="1" smtClean="0">
                                    <a:solidFill>
                                      <a:srgbClr val="000000"/>
                                    </a:solidFill>
                                    <a:latin typeface="Cambria Math"/>
                                  </a:rPr>
                                  <m:t>≤</m:t>
                                </m:r>
                                <m:r>
                                  <a:rPr lang="en-US" b="1" i="1" smtClean="0">
                                    <a:solidFill>
                                      <a:srgbClr val="000000"/>
                                    </a:solidFill>
                                    <a:latin typeface="Cambria Math"/>
                                  </a:rPr>
                                  <m:t>𝟓</m:t>
                                </m:r>
                              </m:e>
                            </m:groupChr>
                          </m:e>
                          <m:lim>
                            <m:eqArr>
                              <m:eqArrPr>
                                <m:ctrlPr>
                                  <a:rPr lang="en-US" b="1" i="1" smtClean="0">
                                    <a:solidFill>
                                      <a:srgbClr val="000000"/>
                                    </a:solidFill>
                                    <a:latin typeface="Cambria Math" panose="02040503050406030204" pitchFamily="18" charset="0"/>
                                  </a:rPr>
                                </m:ctrlPr>
                              </m:eqArrPr>
                              <m:e>
                                <m:r>
                                  <a:rPr lang="en-US" b="1" i="0" smtClean="0">
                                    <a:solidFill>
                                      <a:srgbClr val="000000"/>
                                    </a:solidFill>
                                    <a:latin typeface="Cambria Math"/>
                                  </a:rPr>
                                  <m:t>𝐁𝐥𝐨𝐜𝐤</m:t>
                                </m:r>
                                <m:r>
                                  <a:rPr lang="en-US" b="1" i="0" smtClean="0">
                                    <a:solidFill>
                                      <a:srgbClr val="000000"/>
                                    </a:solidFill>
                                    <a:latin typeface="Cambria Math"/>
                                  </a:rPr>
                                  <m:t> </m:t>
                                </m:r>
                                <m:r>
                                  <a:rPr lang="en-US" b="1" i="0" smtClean="0">
                                    <a:solidFill>
                                      <a:srgbClr val="000000"/>
                                    </a:solidFill>
                                    <a:latin typeface="Cambria Math"/>
                                  </a:rPr>
                                  <m:t>𝐚𝐧𝐲</m:t>
                                </m:r>
                                <m:r>
                                  <a:rPr lang="en-US" b="1" i="0" smtClean="0">
                                    <a:solidFill>
                                      <a:srgbClr val="000000"/>
                                    </a:solidFill>
                                    <a:latin typeface="Cambria Math"/>
                                  </a:rPr>
                                  <m:t> </m:t>
                                </m:r>
                                <m:r>
                                  <a:rPr lang="en-US" b="1" i="0" smtClean="0">
                                    <a:solidFill>
                                      <a:srgbClr val="000000"/>
                                    </a:solidFill>
                                    <a:latin typeface="Cambria Math"/>
                                  </a:rPr>
                                  <m:t>𝐦𝐨𝐝𝐞𝐥</m:t>
                                </m:r>
                              </m:e>
                              <m:e>
                                <m:r>
                                  <a:rPr lang="en-US" b="1" i="1" smtClean="0">
                                    <a:solidFill>
                                      <a:srgbClr val="000000"/>
                                    </a:solidFill>
                                    <a:latin typeface="Cambria Math"/>
                                  </a:rPr>
                                  <m:t>𝒔𝒂𝒕𝒊𝒔𝒇𝒚𝒊𝒏𝒈</m:t>
                                </m:r>
                                <m:r>
                                  <a:rPr lang="en-US" b="1" i="1" smtClean="0">
                                    <a:solidFill>
                                      <a:srgbClr val="000000"/>
                                    </a:solidFill>
                                    <a:latin typeface="Cambria Math"/>
                                  </a:rPr>
                                  <m:t> </m:t>
                                </m:r>
                                <m:r>
                                  <a:rPr lang="en-US" b="1" i="0" smtClean="0">
                                    <a:solidFill>
                                      <a:srgbClr val="000000"/>
                                    </a:solidFill>
                                    <a:latin typeface="Cambria Math"/>
                                  </a:rPr>
                                  <m:t>𝐭𝐡𝐢𝐬</m:t>
                                </m:r>
                                <m:r>
                                  <a:rPr lang="en-US" b="1" i="0" smtClean="0">
                                    <a:solidFill>
                                      <a:srgbClr val="000000"/>
                                    </a:solidFill>
                                    <a:latin typeface="Cambria Math"/>
                                  </a:rPr>
                                  <m:t> </m:t>
                                </m:r>
                              </m:e>
                            </m:eqArr>
                          </m:lim>
                        </m:limLow>
                      </m:e>
                      <m:sub/>
                    </m:sSub>
                  </m:oMath>
                </a14:m>
                <a:endParaRPr lang="en-US" b="1" dirty="0" smtClean="0">
                  <a:solidFill>
                    <a:srgbClr val="0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5074081"/>
              </a:xfrm>
              <a:prstGeom prst="rect">
                <a:avLst/>
              </a:prstGeom>
              <a:blipFill rotWithShape="0">
                <a:blip r:embed="rId2"/>
                <a:stretch>
                  <a:fillRect l="-998" t="-841" r="-732"/>
                </a:stretch>
              </a:blipFill>
            </p:spPr>
            <p:txBody>
              <a:bodyPr/>
              <a:lstStyle/>
              <a:p>
                <a:r>
                  <a:rPr lang="en-US">
                    <a:noFill/>
                  </a:rPr>
                  <a:t> </a:t>
                </a:r>
              </a:p>
            </p:txBody>
          </p:sp>
        </mc:Fallback>
      </mc:AlternateContent>
      <p:sp>
        <p:nvSpPr>
          <p:cNvPr id="5" name="Right Brace 4"/>
          <p:cNvSpPr/>
          <p:nvPr/>
        </p:nvSpPr>
        <p:spPr>
          <a:xfrm>
            <a:off x="6172200" y="5381625"/>
            <a:ext cx="304800" cy="60960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6520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smtClean="0"/>
              <a:t>Side-effect: </a:t>
            </a:r>
            <a:r>
              <a:rPr lang="en-US" sz="4000" dirty="0" smtClean="0"/>
              <a:t>Timed automata</a:t>
            </a:r>
            <a:endParaRPr lang="en-US" sz="4000" dirty="0"/>
          </a:p>
        </p:txBody>
      </p:sp>
      <mc:AlternateContent xmlns:mc="http://schemas.openxmlformats.org/markup-compatibility/2006" xmlns:a14="http://schemas.microsoft.com/office/drawing/2010/main">
        <mc:Choice Requires="a14">
          <p:sp>
            <p:nvSpPr>
              <p:cNvPr id="4" name="Rectangle 3"/>
              <p:cNvSpPr/>
              <p:nvPr/>
            </p:nvSpPr>
            <p:spPr>
              <a:xfrm>
                <a:off x="0" y="1371600"/>
                <a:ext cx="9163050" cy="5041380"/>
              </a:xfrm>
              <a:prstGeom prst="rect">
                <a:avLst/>
              </a:prstGeom>
            </p:spPr>
            <p:txBody>
              <a:bodyPr wrap="square">
                <a:spAutoFit/>
              </a:bodyPr>
              <a:lstStyle/>
              <a:p>
                <a:pPr lvl="0">
                  <a:spcBef>
                    <a:spcPct val="20000"/>
                  </a:spcBef>
                  <a:buSzPct val="90000"/>
                </a:pPr>
                <a:r>
                  <a:rPr lang="en-US" sz="2400" b="1" i="1" dirty="0" smtClean="0">
                    <a:solidFill>
                      <a:srgbClr val="000000"/>
                    </a:solidFill>
                    <a:latin typeface="Segoe"/>
                  </a:rPr>
                  <a:t>Observation:</a:t>
                </a:r>
              </a:p>
              <a:p>
                <a:pPr lvl="0">
                  <a:spcBef>
                    <a:spcPct val="20000"/>
                  </a:spcBef>
                  <a:buSzPct val="90000"/>
                </a:pPr>
                <a:endParaRPr lang="en-US" sz="2400" b="1" i="1" dirty="0" smtClean="0">
                  <a:solidFill>
                    <a:srgbClr val="000000"/>
                  </a:solidFill>
                  <a:latin typeface="Segoe"/>
                </a:endParaRPr>
              </a:p>
              <a:p>
                <a:pPr lvl="0">
                  <a:spcBef>
                    <a:spcPct val="20000"/>
                  </a:spcBef>
                  <a:buSzPct val="90000"/>
                </a:pPr>
                <a:r>
                  <a:rPr lang="en-US" sz="2400" b="1" i="1" dirty="0">
                    <a:solidFill>
                      <a:srgbClr val="000000"/>
                    </a:solidFill>
                    <a:latin typeface="Segoe"/>
                  </a:rPr>
                  <a:t>	</a:t>
                </a:r>
                <a:r>
                  <a:rPr lang="en-US" sz="2400" b="1" i="1" dirty="0" smtClean="0">
                    <a:solidFill>
                      <a:srgbClr val="000000"/>
                    </a:solidFill>
                    <a:latin typeface="Segoe"/>
                  </a:rPr>
                  <a:t>PDR + Model refinement using </a:t>
                </a:r>
                <a:r>
                  <a:rPr lang="en-US" sz="2400" b="1" i="1" dirty="0" err="1" smtClean="0">
                    <a:solidFill>
                      <a:srgbClr val="000000"/>
                    </a:solidFill>
                    <a:latin typeface="Segoe"/>
                  </a:rPr>
                  <a:t>Farkas</a:t>
                </a:r>
                <a:r>
                  <a:rPr lang="en-US" sz="2400" b="1" i="1" dirty="0" smtClean="0">
                    <a:solidFill>
                      <a:srgbClr val="000000"/>
                    </a:solidFill>
                    <a:latin typeface="Segoe"/>
                  </a:rPr>
                  <a:t> strengthening </a:t>
                </a:r>
                <a:br>
                  <a:rPr lang="en-US" sz="2400" b="1" i="1" dirty="0" smtClean="0">
                    <a:solidFill>
                      <a:srgbClr val="000000"/>
                    </a:solidFill>
                    <a:latin typeface="Segoe"/>
                  </a:rPr>
                </a:br>
                <a:r>
                  <a:rPr lang="en-US" sz="2400" b="1" i="1" dirty="0" smtClean="0">
                    <a:solidFill>
                      <a:srgbClr val="000000"/>
                    </a:solidFill>
                    <a:latin typeface="Segoe"/>
                  </a:rPr>
                  <a:t>	is a decision procedure for timed push-down systems</a:t>
                </a:r>
              </a:p>
              <a:p>
                <a:pPr lvl="0">
                  <a:spcBef>
                    <a:spcPct val="20000"/>
                  </a:spcBef>
                  <a:buSzPct val="90000"/>
                </a:pPr>
                <a:r>
                  <a:rPr lang="en-US" b="1" dirty="0" smtClean="0">
                    <a:solidFill>
                      <a:srgbClr val="000000"/>
                    </a:solidFill>
                    <a:latin typeface="Segoe"/>
                  </a:rPr>
                  <a:t>	</a:t>
                </a:r>
              </a:p>
              <a:p>
                <a:pPr lvl="0">
                  <a:spcBef>
                    <a:spcPct val="20000"/>
                  </a:spcBef>
                  <a:buSzPct val="90000"/>
                </a:pPr>
                <a:endParaRPr lang="en-US" b="1" dirty="0">
                  <a:solidFill>
                    <a:srgbClr val="000000"/>
                  </a:solidFill>
                  <a:latin typeface="Segoe"/>
                </a:endParaRPr>
              </a:p>
              <a:p>
                <a:pPr lvl="0">
                  <a:spcBef>
                    <a:spcPct val="20000"/>
                  </a:spcBef>
                  <a:buSzPct val="90000"/>
                </a:pPr>
                <a:r>
                  <a:rPr lang="en-US" i="1" dirty="0" smtClean="0">
                    <a:solidFill>
                      <a:srgbClr val="000000"/>
                    </a:solidFill>
                    <a:latin typeface="Segoe"/>
                  </a:rPr>
                  <a:t>Justification</a:t>
                </a:r>
                <a:r>
                  <a:rPr lang="en-US" dirty="0" smtClean="0">
                    <a:solidFill>
                      <a:srgbClr val="000000"/>
                    </a:solidFill>
                    <a:latin typeface="Segoe"/>
                  </a:rPr>
                  <a:t>:</a:t>
                </a:r>
              </a:p>
              <a:p>
                <a:pPr lvl="0">
                  <a:spcBef>
                    <a:spcPct val="20000"/>
                  </a:spcBef>
                  <a:buSzPct val="90000"/>
                </a:pPr>
                <a:endParaRPr lang="en-US" dirty="0" smtClean="0">
                  <a:solidFill>
                    <a:srgbClr val="000000"/>
                  </a:solidFill>
                  <a:latin typeface="Segoe"/>
                </a:endParaRPr>
              </a:p>
              <a:p>
                <a:pPr lvl="0">
                  <a:spcBef>
                    <a:spcPct val="20000"/>
                  </a:spcBef>
                  <a:buSzPct val="90000"/>
                </a:pPr>
                <a:r>
                  <a:rPr lang="en-US" dirty="0">
                    <a:solidFill>
                      <a:srgbClr val="000000"/>
                    </a:solidFill>
                    <a:latin typeface="Segoe"/>
                  </a:rPr>
                  <a:t>	</a:t>
                </a:r>
                <a:r>
                  <a:rPr lang="en-US" dirty="0" smtClean="0">
                    <a:solidFill>
                      <a:srgbClr val="000000"/>
                    </a:solidFill>
                    <a:latin typeface="Segoe"/>
                  </a:rPr>
                  <a:t>Every lemma produced is a sum of differences from the input</a:t>
                </a:r>
              </a:p>
              <a:p>
                <a:pPr lvl="0">
                  <a:spcBef>
                    <a:spcPct val="20000"/>
                  </a:spcBef>
                  <a:buSzPct val="90000"/>
                </a:pPr>
                <a:r>
                  <a:rPr lang="en-US" dirty="0">
                    <a:solidFill>
                      <a:srgbClr val="000000"/>
                    </a:solidFill>
                    <a:latin typeface="Segoe"/>
                  </a:rPr>
                  <a:t>	</a:t>
                </a:r>
                <a:r>
                  <a:rPr lang="en-US" dirty="0" smtClean="0">
                    <a:solidFill>
                      <a:srgbClr val="000000"/>
                    </a:solidFill>
                    <a:latin typeface="Segoe"/>
                  </a:rPr>
                  <a:t>~</a:t>
                </a:r>
              </a:p>
              <a:p>
                <a:pPr lvl="0">
                  <a:spcBef>
                    <a:spcPct val="20000"/>
                  </a:spcBef>
                  <a:buSzPct val="90000"/>
                </a:pPr>
                <a:r>
                  <a:rPr lang="en-US" dirty="0">
                    <a:solidFill>
                      <a:srgbClr val="000000"/>
                    </a:solidFill>
                    <a:latin typeface="Segoe"/>
                  </a:rPr>
                  <a:t>	</a:t>
                </a:r>
                <a:r>
                  <a:rPr lang="en-US" dirty="0" smtClean="0">
                    <a:solidFill>
                      <a:srgbClr val="000000"/>
                    </a:solidFill>
                    <a:latin typeface="Segoe"/>
                  </a:rPr>
                  <a:t>Acyclic path in difference graph. </a:t>
                </a:r>
                <a:endParaRPr lang="en-US" dirty="0">
                  <a:solidFill>
                    <a:srgbClr val="000000"/>
                  </a:solidFill>
                  <a:latin typeface="Segoe"/>
                </a:endParaRPr>
              </a:p>
              <a:p>
                <a:pPr lvl="0">
                  <a:spcBef>
                    <a:spcPct val="20000"/>
                  </a:spcBef>
                  <a:buSzPct val="90000"/>
                </a:pPr>
                <a:r>
                  <a:rPr lang="en-US" dirty="0" smtClean="0">
                    <a:solidFill>
                      <a:srgbClr val="000000"/>
                    </a:solidFill>
                    <a:latin typeface="Segoe"/>
                  </a:rPr>
                  <a:t>	</a:t>
                </a:r>
              </a:p>
              <a:p>
                <a:pPr lvl="0">
                  <a:spcBef>
                    <a:spcPct val="20000"/>
                  </a:spcBef>
                  <a:buSzPct val="90000"/>
                </a:pPr>
                <a:r>
                  <a:rPr lang="en-US" dirty="0">
                    <a:solidFill>
                      <a:srgbClr val="000000"/>
                    </a:solidFill>
                    <a:latin typeface="Segoe"/>
                  </a:rPr>
                  <a:t>	</a:t>
                </a:r>
                <a14:m>
                  <m:oMath xmlns:m="http://schemas.openxmlformats.org/officeDocument/2006/math">
                    <m:r>
                      <a:rPr lang="en-US" b="0" i="1" smtClean="0">
                        <a:solidFill>
                          <a:srgbClr val="000000"/>
                        </a:solidFill>
                        <a:latin typeface="Cambria Math"/>
                      </a:rPr>
                      <m:t>⇒</m:t>
                    </m:r>
                  </m:oMath>
                </a14:m>
                <a:r>
                  <a:rPr lang="en-US" dirty="0" smtClean="0">
                    <a:solidFill>
                      <a:srgbClr val="000000"/>
                    </a:solidFill>
                    <a:latin typeface="Segoe"/>
                  </a:rPr>
                  <a:t> Finite set of </a:t>
                </a:r>
                <a:r>
                  <a:rPr lang="en-US" dirty="0" err="1" smtClean="0">
                    <a:solidFill>
                      <a:srgbClr val="000000"/>
                    </a:solidFill>
                    <a:latin typeface="Segoe"/>
                  </a:rPr>
                  <a:t>Farkas</a:t>
                </a:r>
                <a:r>
                  <a:rPr lang="en-US" dirty="0" smtClean="0">
                    <a:solidFill>
                      <a:srgbClr val="000000"/>
                    </a:solidFill>
                    <a:latin typeface="Segoe"/>
                  </a:rPr>
                  <a:t> lemmas possible.</a:t>
                </a:r>
              </a:p>
              <a:p>
                <a:pPr lvl="0">
                  <a:spcBef>
                    <a:spcPct val="20000"/>
                  </a:spcBef>
                  <a:buSzPct val="90000"/>
                </a:pPr>
                <a:endParaRPr lang="en-US" b="1" dirty="0">
                  <a:solidFill>
                    <a:srgbClr val="000000"/>
                  </a:solidFill>
                  <a:latin typeface="Segoe"/>
                </a:endParaRPr>
              </a:p>
            </p:txBody>
          </p:sp>
        </mc:Choice>
        <mc:Fallback xmlns="">
          <p:sp>
            <p:nvSpPr>
              <p:cNvPr id="4" name="Rectangle 3"/>
              <p:cNvSpPr>
                <a:spLocks noRot="1" noChangeAspect="1" noMove="1" noResize="1" noEditPoints="1" noAdjustHandles="1" noChangeArrowheads="1" noChangeShapeType="1" noTextEdit="1"/>
              </p:cNvSpPr>
              <p:nvPr/>
            </p:nvSpPr>
            <p:spPr>
              <a:xfrm>
                <a:off x="0" y="1371600"/>
                <a:ext cx="9163050" cy="5041380"/>
              </a:xfrm>
              <a:prstGeom prst="rect">
                <a:avLst/>
              </a:prstGeom>
              <a:blipFill rotWithShape="0">
                <a:blip r:embed="rId2"/>
                <a:stretch>
                  <a:fillRect l="-998" t="-846"/>
                </a:stretch>
              </a:blipFill>
            </p:spPr>
            <p:txBody>
              <a:bodyPr/>
              <a:lstStyle/>
              <a:p>
                <a:r>
                  <a:rPr lang="en-US">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64222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N+1 degrees of separation</a:t>
            </a:r>
            <a:endParaRPr lang="en-US" dirty="0"/>
          </a:p>
        </p:txBody>
      </p:sp>
      <p:sp>
        <p:nvSpPr>
          <p:cNvPr id="3" name="Content Placeholder 2"/>
          <p:cNvSpPr>
            <a:spLocks noGrp="1"/>
          </p:cNvSpPr>
          <p:nvPr>
            <p:ph idx="1"/>
          </p:nvPr>
        </p:nvSpPr>
        <p:spPr>
          <a:xfrm>
            <a:off x="0" y="1219200"/>
            <a:ext cx="9144000" cy="5384799"/>
          </a:xfrm>
        </p:spPr>
        <p:txBody>
          <a:bodyPr/>
          <a:lstStyle/>
          <a:p>
            <a:pPr marL="0" indent="0">
              <a:buNone/>
            </a:pPr>
            <a:r>
              <a:rPr lang="en-US" dirty="0" smtClean="0"/>
              <a:t>Objective: </a:t>
            </a:r>
            <a:r>
              <a:rPr lang="en-US" sz="2400" dirty="0" smtClean="0"/>
              <a:t>Synthesize inductive invariant to prove property.</a:t>
            </a:r>
          </a:p>
          <a:p>
            <a:pPr marL="0" indent="0">
              <a:buNone/>
            </a:pPr>
            <a:endParaRPr lang="en-US" dirty="0"/>
          </a:p>
          <a:p>
            <a:pPr marL="0" indent="0">
              <a:buNone/>
            </a:pPr>
            <a:r>
              <a:rPr lang="en-US" dirty="0" smtClean="0"/>
              <a:t>Reaching objective with </a:t>
            </a:r>
            <a:r>
              <a:rPr lang="en-US" dirty="0" err="1"/>
              <a:t>i</a:t>
            </a:r>
            <a:r>
              <a:rPr lang="en-US" dirty="0" err="1" smtClean="0"/>
              <a:t>nterpolants</a:t>
            </a:r>
            <a:r>
              <a:rPr lang="en-US" dirty="0" smtClean="0"/>
              <a:t>:</a:t>
            </a:r>
            <a:br>
              <a:rPr lang="en-US" dirty="0" smtClean="0"/>
            </a:br>
            <a:endParaRPr lang="en-US" sz="2000" dirty="0"/>
          </a:p>
          <a:p>
            <a:pPr marL="0" indent="0">
              <a:lnSpc>
                <a:spcPct val="50000"/>
              </a:lnSpc>
              <a:spcBef>
                <a:spcPts val="0"/>
              </a:spcBef>
              <a:buNone/>
            </a:pPr>
            <a:r>
              <a:rPr lang="en-US" sz="2000" dirty="0"/>
              <a:t>	Synthesize </a:t>
            </a:r>
            <a:r>
              <a:rPr lang="en-US" sz="2000" dirty="0" err="1"/>
              <a:t>interpolants</a:t>
            </a:r>
            <a:r>
              <a:rPr lang="en-US" sz="2000" dirty="0"/>
              <a:t>, use for proving invariants.	     	        Admirable</a:t>
            </a:r>
          </a:p>
          <a:p>
            <a:pPr marL="0" indent="0">
              <a:lnSpc>
                <a:spcPct val="50000"/>
              </a:lnSpc>
              <a:spcBef>
                <a:spcPts val="0"/>
              </a:spcBef>
              <a:buNone/>
            </a:pPr>
            <a:r>
              <a:rPr lang="en-US" sz="2000" dirty="0"/>
              <a:t/>
            </a:r>
            <a:br>
              <a:rPr lang="en-US" sz="2000" dirty="0"/>
            </a:br>
            <a:r>
              <a:rPr lang="en-US" sz="2000" dirty="0"/>
              <a:t>	Synthesize </a:t>
            </a:r>
            <a:r>
              <a:rPr lang="en-US" sz="2000" dirty="0" err="1"/>
              <a:t>interpolants</a:t>
            </a:r>
            <a:r>
              <a:rPr lang="en-US" sz="2000" dirty="0"/>
              <a:t>, evaluate on random formulas. 	   Admire them</a:t>
            </a:r>
          </a:p>
          <a:p>
            <a:pPr marL="0" indent="0">
              <a:lnSpc>
                <a:spcPct val="50000"/>
              </a:lnSpc>
              <a:spcBef>
                <a:spcPts val="0"/>
              </a:spcBef>
              <a:buNone/>
            </a:pPr>
            <a:endParaRPr lang="en-US" sz="2000" dirty="0"/>
          </a:p>
          <a:p>
            <a:pPr marL="0" indent="0">
              <a:lnSpc>
                <a:spcPct val="50000"/>
              </a:lnSpc>
              <a:spcBef>
                <a:spcPts val="0"/>
              </a:spcBef>
              <a:buNone/>
            </a:pPr>
            <a:r>
              <a:rPr lang="en-US" sz="2000" dirty="0"/>
              <a:t>	Write papers about theory of </a:t>
            </a:r>
            <a:r>
              <a:rPr lang="en-US" sz="2000" dirty="0" err="1"/>
              <a:t>interpolants</a:t>
            </a:r>
            <a:r>
              <a:rPr lang="en-US" sz="2000" dirty="0"/>
              <a:t>. 		    Admire the theorems</a:t>
            </a:r>
          </a:p>
          <a:p>
            <a:pPr marL="0" indent="0">
              <a:lnSpc>
                <a:spcPct val="50000"/>
              </a:lnSpc>
              <a:spcBef>
                <a:spcPts val="0"/>
              </a:spcBef>
              <a:buNone/>
            </a:pPr>
            <a:endParaRPr lang="en-US" sz="2000" dirty="0"/>
          </a:p>
          <a:p>
            <a:pPr marL="0" indent="0">
              <a:lnSpc>
                <a:spcPct val="50000"/>
              </a:lnSpc>
              <a:spcBef>
                <a:spcPts val="0"/>
              </a:spcBef>
              <a:buNone/>
            </a:pPr>
            <a:r>
              <a:rPr lang="en-US" sz="2000" dirty="0"/>
              <a:t>	Review papers about generating </a:t>
            </a:r>
            <a:r>
              <a:rPr lang="en-US" sz="2000" dirty="0" err="1"/>
              <a:t>interpolants</a:t>
            </a:r>
            <a:r>
              <a:rPr lang="en-US" sz="2000" dirty="0"/>
              <a:t>.  	Write admirable review</a:t>
            </a:r>
          </a:p>
          <a:p>
            <a:pPr marL="0" indent="0">
              <a:lnSpc>
                <a:spcPct val="50000"/>
              </a:lnSpc>
              <a:spcBef>
                <a:spcPts val="0"/>
              </a:spcBef>
              <a:buNone/>
            </a:pPr>
            <a:endParaRPr lang="en-US" sz="2000" dirty="0"/>
          </a:p>
          <a:p>
            <a:pPr marL="0" indent="0">
              <a:lnSpc>
                <a:spcPct val="50000"/>
              </a:lnSpc>
              <a:spcBef>
                <a:spcPts val="0"/>
              </a:spcBef>
              <a:buNone/>
            </a:pPr>
            <a:r>
              <a:rPr lang="en-US" sz="2000" dirty="0"/>
              <a:t>	Participate in PC discussion about paper.	 	       Admire Kevin Bacon</a:t>
            </a:r>
          </a:p>
          <a:p>
            <a:pPr marL="0" indent="0">
              <a:spcBef>
                <a:spcPts val="0"/>
              </a:spcBef>
              <a:buNone/>
            </a:pPr>
            <a:r>
              <a:rPr lang="en-US" sz="2000" dirty="0"/>
              <a:t>	Write paper about proof transformations, </a:t>
            </a:r>
            <a:br>
              <a:rPr lang="en-US" sz="2000" dirty="0"/>
            </a:br>
            <a:r>
              <a:rPr lang="en-US" sz="2000" dirty="0"/>
              <a:t>	maybe good for </a:t>
            </a:r>
            <a:r>
              <a:rPr lang="en-US" sz="2000" dirty="0" smtClean="0"/>
              <a:t>interpolation. 	</a:t>
            </a:r>
            <a:r>
              <a:rPr lang="en-US" sz="2000" dirty="0"/>
              <a:t>	</a:t>
            </a:r>
            <a:r>
              <a:rPr lang="en-US" sz="2000" dirty="0" smtClean="0"/>
              <a:t>        Who knows, it may be used? </a:t>
            </a:r>
            <a:r>
              <a:rPr lang="en-US" sz="2000" dirty="0"/>
              <a:t>	</a:t>
            </a:r>
            <a:r>
              <a:rPr lang="en-US" sz="2000" dirty="0" smtClean="0"/>
              <a:t>			</a:t>
            </a:r>
            <a:endParaRPr lang="en-US" sz="2000" dirty="0"/>
          </a:p>
          <a:p>
            <a:pPr marL="0" indent="0">
              <a:buNone/>
            </a:pPr>
            <a:r>
              <a:rPr lang="en-US" sz="2800" dirty="0"/>
              <a:t>Reaching objective with </a:t>
            </a:r>
            <a:r>
              <a:rPr lang="en-US" sz="2800" dirty="0" smtClean="0"/>
              <a:t>PDR:</a:t>
            </a:r>
            <a:br>
              <a:rPr lang="en-US" sz="2800" dirty="0" smtClean="0"/>
            </a:br>
            <a:r>
              <a:rPr lang="en-US" sz="2800" dirty="0" smtClean="0"/>
              <a:t>	…. Nevertheless, </a:t>
            </a:r>
            <a:r>
              <a:rPr lang="en-US" sz="2800" dirty="0" err="1" smtClean="0"/>
              <a:t>interpolants</a:t>
            </a:r>
            <a:r>
              <a:rPr lang="en-US" sz="2800" dirty="0" smtClean="0"/>
              <a:t> arise.</a:t>
            </a:r>
          </a:p>
        </p:txBody>
      </p:sp>
    </p:spTree>
    <p:extLst>
      <p:ext uri="{BB962C8B-B14F-4D97-AF65-F5344CB8AC3E}">
        <p14:creationId xmlns:p14="http://schemas.microsoft.com/office/powerpoint/2010/main" val="1389794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Side-effect: Horn Craig </a:t>
            </a:r>
            <a:r>
              <a:rPr lang="en-US" dirty="0" err="1" smtClean="0"/>
              <a:t>Interpolants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4925964"/>
              </a:xfrm>
            </p:spPr>
            <p:txBody>
              <a:bodyPr/>
              <a:lstStyle/>
              <a:p>
                <a:pPr marL="0" indent="0">
                  <a:buNone/>
                </a:pPr>
                <a:r>
                  <a:rPr lang="en-US" b="0" dirty="0" smtClean="0"/>
                  <a:t>Suppose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pPr marL="0" indent="0">
                  <a:buNone/>
                </a:pPr>
                <a:r>
                  <a:rPr lang="en-US" dirty="0" smtClean="0"/>
                  <a:t>A Craig </a:t>
                </a:r>
                <a:r>
                  <a:rPr lang="en-US" dirty="0" err="1" smtClean="0"/>
                  <a:t>Interpolant</a:t>
                </a:r>
                <a:r>
                  <a:rPr lang="en-US" dirty="0" smtClean="0"/>
                  <a:t> is formula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smtClean="0"/>
              </a:p>
              <a:p>
                <a:pPr marL="0" indent="0">
                  <a:buNone/>
                </a:pPr>
                <a:r>
                  <a:rPr lang="en-US" b="0" dirty="0"/>
                  <a:t> </a:t>
                </a:r>
                <a:r>
                  <a:rPr lang="en-US" b="0" dirty="0" smtClean="0"/>
                  <a:t>		</a:t>
                </a:r>
                <a14:m>
                  <m:oMath xmlns:m="http://schemas.openxmlformats.org/officeDocument/2006/math">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a14:m>
                <a:endParaRPr lang="en-US" b="0" dirty="0" smtClean="0"/>
              </a:p>
              <a:p>
                <a:pPr marL="0" indent="0">
                  <a:buNone/>
                </a:pPr>
                <a:r>
                  <a:rPr lang="en-US" dirty="0" smtClean="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smtClean="0"/>
              </a:p>
              <a:p>
                <a:pPr marL="0" indent="0">
                  <a:buNone/>
                </a:pPr>
                <a:endParaRPr lang="en-US" dirty="0" smtClean="0"/>
              </a:p>
              <a:p>
                <a:pPr marL="0" indent="0">
                  <a:buNone/>
                </a:pPr>
                <a:r>
                  <a:rPr lang="en-US" dirty="0" smtClean="0"/>
                  <a:t>Horn version. Establish </a:t>
                </a:r>
                <a:r>
                  <a:rPr lang="en-US" dirty="0" err="1" smtClean="0"/>
                  <a:t>satisfiability</a:t>
                </a:r>
                <a:r>
                  <a:rPr lang="en-US" dirty="0" smtClean="0"/>
                  <a:t> of:</a:t>
                </a:r>
              </a:p>
              <a:p>
                <a:pPr marL="0"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endParaRPr lang="en-US" b="0" i="1" dirty="0" smtClean="0">
                  <a:latin typeface="Cambria Math" panose="02040503050406030204" pitchFamily="18" charset="0"/>
                </a:endParaRPr>
              </a:p>
              <a:p>
                <a:pPr marL="0" indent="0">
                  <a:buNone/>
                </a:pPr>
                <a:r>
                  <a:rPr lang="en-US" b="0"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 </m:t>
                    </m:r>
                    <m:r>
                      <a:rPr lang="en-US" b="0" i="1" smtClean="0">
                        <a:latin typeface="Cambria Math" panose="02040503050406030204" pitchFamily="18" charset="0"/>
                      </a:rPr>
                      <m:t>𝐼</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b="0" dirty="0" smtClean="0"/>
              </a:p>
              <a:p>
                <a:pPr marL="0" indent="0">
                  <a:buNone/>
                </a:pPr>
                <a:r>
                  <a:rPr lang="en-US" dirty="0"/>
                  <a:t>a</a:t>
                </a:r>
                <a:r>
                  <a:rPr lang="en-US" dirty="0" smtClean="0"/>
                  <a:t>nd find solution for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4925964"/>
              </a:xfrm>
              <a:blipFill rotWithShape="0">
                <a:blip r:embed="rId2"/>
                <a:stretch>
                  <a:fillRect l="-1891" t="-1485" b="-11015"/>
                </a:stretch>
              </a:blipFill>
            </p:spPr>
            <p:txBody>
              <a:bodyPr/>
              <a:lstStyle/>
              <a:p>
                <a:r>
                  <a:rPr lang="en-US">
                    <a:noFill/>
                  </a:rPr>
                  <a:t> </a:t>
                </a:r>
              </a:p>
            </p:txBody>
          </p:sp>
        </mc:Fallback>
      </mc:AlternateContent>
    </p:spTree>
    <p:extLst>
      <p:ext uri="{BB962C8B-B14F-4D97-AF65-F5344CB8AC3E}">
        <p14:creationId xmlns:p14="http://schemas.microsoft.com/office/powerpoint/2010/main" val="1903852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FTP - Milestones</a:t>
            </a:r>
            <a:endParaRPr lang="en-US" dirty="0"/>
          </a:p>
        </p:txBody>
      </p:sp>
      <p:graphicFrame>
        <p:nvGraphicFramePr>
          <p:cNvPr id="7" name="Content Placeholder 6"/>
          <p:cNvGraphicFramePr>
            <a:graphicFrameLocks noGrp="1"/>
          </p:cNvGraphicFramePr>
          <p:nvPr>
            <p:ph idx="4294967295"/>
            <p:extLst/>
          </p:nvPr>
        </p:nvGraphicFramePr>
        <p:xfrm>
          <a:off x="1055283" y="927102"/>
          <a:ext cx="7830354" cy="5558741"/>
        </p:xfrm>
        <a:graphic>
          <a:graphicData uri="http://schemas.openxmlformats.org/drawingml/2006/table">
            <a:tbl>
              <a:tblPr/>
              <a:tblGrid>
                <a:gridCol w="459736"/>
                <a:gridCol w="1898267"/>
                <a:gridCol w="1248081"/>
                <a:gridCol w="501885"/>
                <a:gridCol w="2209703"/>
                <a:gridCol w="1512682"/>
              </a:tblGrid>
              <a:tr h="185954">
                <a:tc>
                  <a:txBody>
                    <a:bodyPr/>
                    <a:lstStyle/>
                    <a:p>
                      <a:pPr algn="l" fontAlgn="b"/>
                      <a:r>
                        <a:rPr lang="en-US" sz="1200" b="1" i="0" u="none" strike="noStrike" dirty="0">
                          <a:solidFill>
                            <a:srgbClr val="FFFFFF"/>
                          </a:solidFill>
                          <a:effectLst/>
                          <a:latin typeface="Calibri"/>
                        </a:rPr>
                        <a:t>Year</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Milestone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a:solidFill>
                            <a:srgbClr val="FFFFFF"/>
                          </a:solidFill>
                          <a:effectLst/>
                          <a:latin typeface="Calibri"/>
                        </a:rPr>
                        <a:t>Who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Year</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Milestone</a:t>
                      </a:r>
                      <a:endParaRPr lang="en-US" sz="1200" b="1" i="0" u="none" strike="noStrike" dirty="0">
                        <a:solidFill>
                          <a:srgbClr val="FFFFFF"/>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l" fontAlgn="b"/>
                      <a:r>
                        <a:rPr lang="en-US" sz="1200" b="1" i="0" u="none" strike="noStrike" dirty="0" smtClean="0">
                          <a:solidFill>
                            <a:srgbClr val="FFFFFF"/>
                          </a:solidFill>
                          <a:effectLst/>
                          <a:latin typeface="Calibri"/>
                        </a:rPr>
                        <a:t>Who</a:t>
                      </a:r>
                      <a:endParaRPr lang="en-US" sz="1200" b="1" i="0" u="none" strike="noStrike" dirty="0">
                        <a:solidFill>
                          <a:srgbClr val="FFFFFF"/>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368226">
                <a:tc>
                  <a:txBody>
                    <a:bodyPr/>
                    <a:lstStyle/>
                    <a:p>
                      <a:pPr algn="r" fontAlgn="b"/>
                      <a:r>
                        <a:rPr lang="en-US" sz="1200" b="0" i="0" u="none" strike="noStrike" dirty="0">
                          <a:solidFill>
                            <a:srgbClr val="000000"/>
                          </a:solidFill>
                          <a:effectLst/>
                          <a:latin typeface="Calibri"/>
                        </a:rPr>
                        <a:t>1930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Hebrand's</a:t>
                      </a:r>
                      <a:r>
                        <a:rPr lang="en-US" sz="1200" b="0" i="0" u="none" strike="noStrike" dirty="0">
                          <a:solidFill>
                            <a:srgbClr val="000000"/>
                          </a:solidFill>
                          <a:effectLst/>
                          <a:latin typeface="Calibri"/>
                        </a:rPr>
                        <a:t> theorem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Herbrand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Completion </a:t>
                      </a:r>
                      <a:r>
                        <a:rPr lang="en-US" sz="1200" b="0" i="0" u="none" strike="noStrike" dirty="0">
                          <a:solidFill>
                            <a:srgbClr val="000000"/>
                          </a:solidFill>
                          <a:effectLst/>
                          <a:latin typeface="Calibri"/>
                        </a:rPr>
                        <a:t>and </a:t>
                      </a:r>
                      <a:r>
                        <a:rPr lang="en-US" sz="1200" b="0" i="0" u="none" strike="noStrike" dirty="0" smtClean="0">
                          <a:solidFill>
                            <a:srgbClr val="000000"/>
                          </a:solidFill>
                          <a:effectLst/>
                          <a:latin typeface="Calibri"/>
                        </a:rPr>
                        <a:t>saturation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procedures</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many people and provers</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Sequent calculi</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Knuth-Bendix ordering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Knuth; Bendix</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1934</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Gentzen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1971</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Selection function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Kowalski; Kuehner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1955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Semantic tableaux</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Beth</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Built-in equational theories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Plotkin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Herbrand</a:t>
                      </a:r>
                      <a:r>
                        <a:rPr lang="en-US" sz="1200" b="0" i="0" u="none" strike="noStrike" dirty="0">
                          <a:solidFill>
                            <a:srgbClr val="000000"/>
                          </a:solidFill>
                          <a:effectLst/>
                          <a:latin typeface="Calibri"/>
                        </a:rPr>
                        <a:t>-based </a:t>
                      </a:r>
                      <a:r>
                        <a:rPr lang="en-US" sz="1200" b="0" i="0" u="none" strike="noStrike" dirty="0" smtClean="0">
                          <a:solidFill>
                            <a:srgbClr val="000000"/>
                          </a:solidFill>
                          <a:effectLst/>
                          <a:latin typeface="Calibri"/>
                        </a:rPr>
                        <a:t>theorem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proving</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Wang Hao</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Prolog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Colmerauer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1960</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Ordered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Davis; Putnam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1974</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Saturation algorithms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68226">
                <a:tc>
                  <a:txBody>
                    <a:bodyPr/>
                    <a:lstStyle/>
                    <a:p>
                      <a:pPr algn="r" fontAlgn="b"/>
                      <a:r>
                        <a:rPr lang="en-US" sz="1200" b="0" i="0" u="none" strike="noStrike">
                          <a:solidFill>
                            <a:srgbClr val="000000"/>
                          </a:solidFill>
                          <a:effectLst/>
                          <a:latin typeface="Calibri"/>
                        </a:rPr>
                        <a:t>1962</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DLL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Davis</a:t>
                      </a:r>
                      <a:r>
                        <a:rPr lang="en-US" sz="1200" b="0" i="0" u="none" strike="noStrike" dirty="0">
                          <a:solidFill>
                            <a:srgbClr val="000000"/>
                          </a:solidFill>
                          <a:effectLst/>
                          <a:latin typeface="Calibri"/>
                        </a:rPr>
                        <a:t>; </a:t>
                      </a:r>
                      <a:r>
                        <a:rPr lang="en-US" sz="1200" b="0" i="0" u="none" strike="noStrike" dirty="0" err="1" smtClean="0">
                          <a:solidFill>
                            <a:srgbClr val="000000"/>
                          </a:solidFill>
                          <a:effectLst/>
                          <a:latin typeface="Calibri"/>
                        </a:rPr>
                        <a:t>Logemann</a:t>
                      </a:r>
                      <a:r>
                        <a:rPr lang="en-US" sz="1200" b="0" i="0" u="none" strike="noStrike" dirty="0" smtClean="0">
                          <a:solidFill>
                            <a:srgbClr val="000000"/>
                          </a:solidFill>
                          <a:effectLst/>
                          <a:latin typeface="Calibri"/>
                        </a:rPr>
                        <a:t>;</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Loveland</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Completeness of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Brand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0424">
                <a:tc>
                  <a:txBody>
                    <a:bodyPr/>
                    <a:lstStyle/>
                    <a:p>
                      <a:pPr algn="r" fontAlgn="b"/>
                      <a:r>
                        <a:rPr lang="en-US" sz="1200" b="0" i="0" u="none" strike="noStrike">
                          <a:solidFill>
                            <a:srgbClr val="000000"/>
                          </a:solidFill>
                          <a:effectLst/>
                          <a:latin typeface="Calibri"/>
                        </a:rPr>
                        <a:t>1963</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First-order inverse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Maslov</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AC-unification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93183">
                <a:tc>
                  <a:txBody>
                    <a:bodyPr/>
                    <a:lstStyle/>
                    <a:p>
                      <a:pPr algn="r" fontAlgn="b"/>
                      <a:r>
                        <a:rPr lang="en-US" sz="1200" b="0" i="0" u="none" strike="noStrike" dirty="0">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Unification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J. </a:t>
                      </a:r>
                      <a:r>
                        <a:rPr lang="en-US" sz="1200" b="0" i="0" u="none" strike="noStrike" dirty="0" smtClean="0">
                          <a:solidFill>
                            <a:srgbClr val="000000"/>
                          </a:solidFill>
                          <a:effectLst/>
                          <a:latin typeface="Calibri"/>
                        </a:rPr>
                        <a:t>Robinson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1976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Resolution as a decision procedure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Joyner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First-order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1979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Degtyarev</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1965</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Subsumption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J. Robinson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Lexicographic path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Kamin; Levy</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Orderings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Slagle</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1985</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Theory resolution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117">
                <a:tc>
                  <a:txBody>
                    <a:bodyPr/>
                    <a:lstStyle/>
                    <a:p>
                      <a:pPr algn="r" fontAlgn="b"/>
                      <a:r>
                        <a:rPr lang="en-US" sz="1200" b="0" i="0" u="none" strike="noStrike">
                          <a:solidFill>
                            <a:srgbClr val="000000"/>
                          </a:solidFill>
                          <a:effectLst/>
                          <a:latin typeface="Calibri"/>
                        </a:rPr>
                        <a:t>1967</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Demodulation or rewriting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Wos</a:t>
                      </a:r>
                      <a:r>
                        <a:rPr lang="en-US" sz="1200" b="0" i="0" u="none" strike="noStrike" dirty="0">
                          <a:solidFill>
                            <a:srgbClr val="000000"/>
                          </a:solidFill>
                          <a:effectLst/>
                          <a:latin typeface="Calibri"/>
                        </a:rPr>
                        <a:t>; G. </a:t>
                      </a:r>
                      <a:r>
                        <a:rPr lang="en-US" sz="1200" b="0" i="0" u="none" strike="noStrike" dirty="0" smtClean="0">
                          <a:solidFill>
                            <a:srgbClr val="000000"/>
                          </a:solidFill>
                          <a:effectLst/>
                          <a:latin typeface="Calibri"/>
                        </a:rPr>
                        <a:t>Robinson;</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Carson</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Shalla</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1986</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smtClean="0">
                          <a:solidFill>
                            <a:srgbClr val="000000"/>
                          </a:solidFill>
                          <a:effectLst/>
                          <a:latin typeface="Calibri"/>
                        </a:rPr>
                        <a:t> Definitional </a:t>
                      </a:r>
                      <a:r>
                        <a:rPr lang="en-US" sz="1200" b="0" i="0" u="none" strike="noStrike" dirty="0">
                          <a:solidFill>
                            <a:srgbClr val="000000"/>
                          </a:solidFill>
                          <a:effectLst/>
                          <a:latin typeface="Calibri"/>
                        </a:rPr>
                        <a:t>clause </a:t>
                      </a:r>
                      <a:r>
                        <a:rPr lang="en-US" sz="1200" b="0" i="0" u="none" strike="noStrike" dirty="0" smtClean="0">
                          <a:solidFill>
                            <a:srgbClr val="000000"/>
                          </a:solidFill>
                          <a:effectLst/>
                          <a:latin typeface="Calibri"/>
                        </a:rPr>
                        <a:t>form</a:t>
                      </a:r>
                    </a:p>
                    <a:p>
                      <a:pPr algn="l" fontAlgn="b"/>
                      <a:r>
                        <a:rPr lang="en-US" sz="1200" b="0" i="0" u="none" strike="noStrike" baseline="0" dirty="0" smtClean="0">
                          <a:solidFill>
                            <a:srgbClr val="000000"/>
                          </a:solidFill>
                          <a:effectLst/>
                          <a:latin typeface="Calibri"/>
                        </a:rPr>
                        <a:t> </a:t>
                      </a:r>
                      <a:r>
                        <a:rPr lang="en-US" sz="1200" b="0" i="0" u="none" strike="noStrike" dirty="0" smtClean="0">
                          <a:solidFill>
                            <a:srgbClr val="000000"/>
                          </a:solidFill>
                          <a:effectLst/>
                          <a:latin typeface="Calibri"/>
                        </a:rPr>
                        <a:t>transformation</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Plaisted; Greenbaum</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r" fontAlgn="b"/>
                      <a:r>
                        <a:rPr lang="en-US" sz="1200" b="0" i="0" u="none" strike="noStrike">
                          <a:solidFill>
                            <a:srgbClr val="000000"/>
                          </a:solidFill>
                          <a:effectLst/>
                          <a:latin typeface="Calibri"/>
                        </a:rPr>
                        <a:t>1968</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Model elimination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Loveland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r" fontAlgn="b"/>
                      <a:r>
                        <a:rPr lang="en-US" sz="1200" b="0" i="0" u="none" strike="noStrike">
                          <a:solidFill>
                            <a:srgbClr val="000000"/>
                          </a:solidFill>
                          <a:effectLst/>
                          <a:latin typeface="Calibri"/>
                        </a:rPr>
                        <a:t>1969</a:t>
                      </a: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Paramodulation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G. Robinson; Wos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1988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Model construction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Zhang</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1989</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Term indexing</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Stickel; Overbeek</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44520">
                <a:tc>
                  <a:txBody>
                    <a:bodyPr/>
                    <a:lstStyle/>
                    <a:p>
                      <a:pPr algn="l" fontAlgn="b"/>
                      <a:endParaRPr lang="en-US" sz="1200" b="0" i="0" u="none" strike="noStrike" dirty="0">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General theory of redundancy</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Bachmair; Ganzinger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1992</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Basic superposition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Nieuwenhuis; Rubio</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 instance-based methods</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Billon; Plaisted</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1993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Discount saturation algorithm</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Avenhaus</a:t>
                      </a:r>
                      <a:r>
                        <a:rPr lang="en-US" sz="1200" b="0" i="0" u="none" strike="noStrike" dirty="0">
                          <a:solidFill>
                            <a:srgbClr val="000000"/>
                          </a:solidFill>
                          <a:effectLst/>
                          <a:latin typeface="Calibri"/>
                        </a:rPr>
                        <a:t>; </a:t>
                      </a:r>
                      <a:r>
                        <a:rPr lang="en-US" sz="1200" b="0" i="0" u="none" strike="noStrike" dirty="0" err="1">
                          <a:solidFill>
                            <a:srgbClr val="000000"/>
                          </a:solidFill>
                          <a:effectLst/>
                          <a:latin typeface="Calibri"/>
                        </a:rPr>
                        <a:t>Denzinger</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0639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dirty="0" smtClean="0">
                          <a:solidFill>
                            <a:srgbClr val="000000"/>
                          </a:solidFill>
                          <a:effectLst/>
                          <a:latin typeface="Calibri"/>
                        </a:rPr>
                        <a:t>1998</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Finite  model </a:t>
                      </a:r>
                      <a:r>
                        <a:rPr lang="en-US" sz="1200" b="0" i="0" u="none" strike="noStrike" baseline="0" dirty="0" smtClean="0">
                          <a:solidFill>
                            <a:srgbClr val="000000"/>
                          </a:solidFill>
                          <a:effectLst/>
                          <a:latin typeface="Calibri"/>
                        </a:rPr>
                        <a:t> finding using SAT</a:t>
                      </a:r>
                      <a:endParaRPr lang="en-US" sz="1200" b="0" i="0" u="none" strike="noStrike" dirty="0">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dirty="0" smtClean="0">
                          <a:solidFill>
                            <a:srgbClr val="000000"/>
                          </a:solidFill>
                          <a:effectLst/>
                          <a:latin typeface="Calibri"/>
                        </a:rPr>
                        <a:t> McCune</a:t>
                      </a:r>
                      <a:endParaRPr lang="en-US" sz="1200" b="0" i="0" u="none" strike="noStrike" dirty="0">
                        <a:solidFill>
                          <a:srgbClr val="000000"/>
                        </a:solidFill>
                        <a:effectLst/>
                        <a:latin typeface="Calibri"/>
                      </a:endParaRP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2000</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First-order DPLL</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Baumgartner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26709">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2003</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iProver method</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Ganzinger; Korovin</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185954">
                <a:tc>
                  <a:txBody>
                    <a:bodyPr/>
                    <a:lstStyle/>
                    <a:p>
                      <a:pPr algn="l" fontAlgn="b"/>
                      <a:endParaRPr lang="en-US" sz="1200" b="0" i="0" u="none" strike="noStrike">
                        <a:solidFill>
                          <a:srgbClr val="000000"/>
                        </a:solidFill>
                        <a:effectLst/>
                        <a:latin typeface="Calibri"/>
                      </a:endParaRPr>
                    </a:p>
                  </a:txBody>
                  <a:tcPr marL="3695" marR="3695" marT="369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en-US" sz="1200" b="0" i="0" u="none" strike="noStrike">
                        <a:solidFill>
                          <a:srgbClr val="000000"/>
                        </a:solidFill>
                        <a:effectLst/>
                        <a:latin typeface="Calibri"/>
                      </a:endParaRP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2008</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a:solidFill>
                            <a:srgbClr val="000000"/>
                          </a:solidFill>
                          <a:effectLst/>
                          <a:latin typeface="Calibri"/>
                        </a:rPr>
                        <a:t> Sine selection</a:t>
                      </a:r>
                    </a:p>
                  </a:txBody>
                  <a:tcPr marL="3695" marR="3695" marT="369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en-US" sz="1200" b="0" i="0" u="none" strike="noStrike" dirty="0">
                          <a:solidFill>
                            <a:srgbClr val="000000"/>
                          </a:solidFill>
                          <a:effectLst/>
                          <a:latin typeface="Calibri"/>
                        </a:rPr>
                        <a:t> Hoder</a:t>
                      </a:r>
                    </a:p>
                  </a:txBody>
                  <a:tcPr marL="3695" marR="3695" marT="369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
        <p:nvSpPr>
          <p:cNvPr id="8" name="TextBox 7"/>
          <p:cNvSpPr txBox="1"/>
          <p:nvPr/>
        </p:nvSpPr>
        <p:spPr>
          <a:xfrm>
            <a:off x="669702" y="4765181"/>
            <a:ext cx="3953815"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912813" fontAlgn="base">
              <a:spcBef>
                <a:spcPct val="0"/>
              </a:spcBef>
              <a:spcAft>
                <a:spcPct val="0"/>
              </a:spcAft>
            </a:pPr>
            <a:r>
              <a:rPr lang="en-US" dirty="0" smtClean="0">
                <a:solidFill>
                  <a:srgbClr val="000000"/>
                </a:solidFill>
                <a:latin typeface="Arial" charset="0"/>
              </a:rPr>
              <a:t>Some success</a:t>
            </a:r>
            <a:r>
              <a:rPr lang="en-US" dirty="0">
                <a:solidFill>
                  <a:srgbClr val="000000"/>
                </a:solidFill>
                <a:latin typeface="Arial" charset="0"/>
              </a:rPr>
              <a:t> </a:t>
            </a:r>
            <a:r>
              <a:rPr lang="en-US" dirty="0" smtClean="0">
                <a:solidFill>
                  <a:srgbClr val="000000"/>
                </a:solidFill>
                <a:latin typeface="Arial" charset="0"/>
              </a:rPr>
              <a:t>stories:</a:t>
            </a:r>
          </a:p>
          <a:p>
            <a:pPr marL="285750" indent="-285750" defTabSz="912813" fontAlgn="base">
              <a:spcBef>
                <a:spcPct val="0"/>
              </a:spcBef>
              <a:spcAft>
                <a:spcPct val="0"/>
              </a:spcAft>
              <a:buFontTx/>
              <a:buChar char="-"/>
            </a:pPr>
            <a:r>
              <a:rPr lang="en-US" dirty="0" smtClean="0">
                <a:solidFill>
                  <a:srgbClr val="000000"/>
                </a:solidFill>
                <a:latin typeface="Arial" charset="0"/>
              </a:rPr>
              <a:t>Open Problems (of 25 years):</a:t>
            </a:r>
            <a:br>
              <a:rPr lang="en-US" dirty="0" smtClean="0">
                <a:solidFill>
                  <a:srgbClr val="000000"/>
                </a:solidFill>
                <a:latin typeface="Arial" charset="0"/>
              </a:rPr>
            </a:br>
            <a:r>
              <a:rPr lang="en-US" dirty="0" smtClean="0">
                <a:solidFill>
                  <a:srgbClr val="0070C0"/>
                </a:solidFill>
                <a:latin typeface="Arial" charset="0"/>
              </a:rPr>
              <a:t>XCB: X </a:t>
            </a:r>
            <a:r>
              <a:rPr lang="en-US" dirty="0" smtClean="0">
                <a:solidFill>
                  <a:srgbClr val="0070C0"/>
                </a:solidFill>
                <a:latin typeface="Arial" charset="0"/>
                <a:sym typeface="Symbol"/>
              </a:rPr>
              <a:t> ((</a:t>
            </a:r>
            <a:r>
              <a:rPr lang="en-US" dirty="0">
                <a:solidFill>
                  <a:srgbClr val="0070C0"/>
                </a:solidFill>
                <a:latin typeface="Arial" charset="0"/>
                <a:sym typeface="Symbol"/>
              </a:rPr>
              <a:t>X </a:t>
            </a:r>
            <a:r>
              <a:rPr lang="en-US" dirty="0" smtClean="0">
                <a:solidFill>
                  <a:srgbClr val="0070C0"/>
                </a:solidFill>
                <a:latin typeface="Arial" charset="0"/>
                <a:sym typeface="Symbol"/>
              </a:rPr>
              <a:t> Y)  (Z  Y))  Z)</a:t>
            </a:r>
            <a:br>
              <a:rPr lang="en-US" dirty="0" smtClean="0">
                <a:solidFill>
                  <a:srgbClr val="0070C0"/>
                </a:solidFill>
                <a:latin typeface="Arial" charset="0"/>
                <a:sym typeface="Symbol"/>
              </a:rPr>
            </a:br>
            <a:r>
              <a:rPr lang="en-US" dirty="0" smtClean="0">
                <a:solidFill>
                  <a:srgbClr val="0070C0"/>
                </a:solidFill>
                <a:latin typeface="Arial" charset="0"/>
                <a:sym typeface="Symbol"/>
              </a:rPr>
              <a:t>is a single axiom for equivalence</a:t>
            </a:r>
            <a:endParaRPr lang="en-US" dirty="0" smtClean="0">
              <a:solidFill>
                <a:srgbClr val="0070C0"/>
              </a:solidFill>
              <a:latin typeface="Arial" charset="0"/>
            </a:endParaRPr>
          </a:p>
          <a:p>
            <a:pPr marL="285750" indent="-285750" defTabSz="912813" fontAlgn="base">
              <a:spcBef>
                <a:spcPct val="0"/>
              </a:spcBef>
              <a:spcAft>
                <a:spcPct val="0"/>
              </a:spcAft>
              <a:buFontTx/>
              <a:buChar char="-"/>
            </a:pPr>
            <a:r>
              <a:rPr lang="en-US" dirty="0" smtClean="0">
                <a:solidFill>
                  <a:srgbClr val="000000"/>
                </a:solidFill>
                <a:latin typeface="Arial" charset="0"/>
              </a:rPr>
              <a:t>Knowledge Ontologies </a:t>
            </a:r>
            <a:br>
              <a:rPr lang="en-US" dirty="0" smtClean="0">
                <a:solidFill>
                  <a:srgbClr val="000000"/>
                </a:solidFill>
                <a:latin typeface="Arial" charset="0"/>
              </a:rPr>
            </a:br>
            <a:r>
              <a:rPr lang="en-US" dirty="0" smtClean="0">
                <a:solidFill>
                  <a:srgbClr val="0070C0"/>
                </a:solidFill>
                <a:latin typeface="Arial" charset="0"/>
              </a:rPr>
              <a:t>GBs of formulas</a:t>
            </a:r>
          </a:p>
          <a:p>
            <a:pPr defTabSz="912813" fontAlgn="base">
              <a:spcBef>
                <a:spcPct val="0"/>
              </a:spcBef>
              <a:spcAft>
                <a:spcPct val="0"/>
              </a:spcAft>
            </a:pPr>
            <a:endParaRPr lang="en-US" dirty="0" smtClean="0">
              <a:solidFill>
                <a:srgbClr val="0070C0"/>
              </a:solidFill>
              <a:latin typeface="Arial" charset="0"/>
            </a:endParaRPr>
          </a:p>
        </p:txBody>
      </p:sp>
      <p:sp>
        <p:nvSpPr>
          <p:cNvPr id="10" name="TextBox 9"/>
          <p:cNvSpPr txBox="1"/>
          <p:nvPr/>
        </p:nvSpPr>
        <p:spPr>
          <a:xfrm>
            <a:off x="5100037" y="6451410"/>
            <a:ext cx="4162230" cy="338554"/>
          </a:xfrm>
          <a:prstGeom prst="rect">
            <a:avLst/>
          </a:prstGeom>
          <a:noFill/>
        </p:spPr>
        <p:txBody>
          <a:bodyPr wrap="none" rtlCol="0">
            <a:spAutoFit/>
          </a:bodyPr>
          <a:lstStyle/>
          <a:p>
            <a:pPr defTabSz="912813" fontAlgn="base">
              <a:spcBef>
                <a:spcPct val="0"/>
              </a:spcBef>
              <a:spcAft>
                <a:spcPct val="0"/>
              </a:spcAft>
            </a:pPr>
            <a:r>
              <a:rPr lang="en-US" sz="1600" dirty="0" smtClean="0">
                <a:solidFill>
                  <a:srgbClr val="000000"/>
                </a:solidFill>
                <a:latin typeface="Arial" charset="0"/>
              </a:rPr>
              <a:t>Courtesy Andrei Voronkov, U of Manchester</a:t>
            </a:r>
          </a:p>
        </p:txBody>
      </p:sp>
    </p:spTree>
    <p:extLst>
      <p:ext uri="{BB962C8B-B14F-4D97-AF65-F5344CB8AC3E}">
        <p14:creationId xmlns:p14="http://schemas.microsoft.com/office/powerpoint/2010/main" val="306287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Side-effect: Horn Craig </a:t>
            </a:r>
            <a:r>
              <a:rPr lang="en-US" dirty="0" err="1" smtClean="0"/>
              <a:t>Interpolants</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382000" cy="4925964"/>
              </a:xfrm>
            </p:spPr>
            <p:txBody>
              <a:bodyPr/>
              <a:lstStyle/>
              <a:p>
                <a:pPr marL="0" indent="0">
                  <a:buNone/>
                </a:pPr>
                <a:r>
                  <a:rPr lang="en-US" b="0" dirty="0" smtClean="0"/>
                  <a:t>Suppose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b="0" dirty="0" smtClean="0"/>
              </a:p>
              <a:p>
                <a:pPr marL="0" indent="0">
                  <a:buNone/>
                </a:pPr>
                <a:r>
                  <a:rPr lang="en-US" dirty="0" smtClean="0"/>
                  <a:t>A Craig </a:t>
                </a:r>
                <a:r>
                  <a:rPr lang="en-US" dirty="0" err="1" smtClean="0"/>
                  <a:t>Interpolant</a:t>
                </a:r>
                <a:r>
                  <a:rPr lang="en-US" dirty="0" smtClean="0"/>
                  <a:t> is formula </a:t>
                </a:r>
                <a14:m>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oMath>
                </a14:m>
                <a:endParaRPr lang="en-US" dirty="0" smtClean="0"/>
              </a:p>
              <a:p>
                <a:pPr marL="0" indent="0">
                  <a:buNone/>
                </a:pPr>
                <a:r>
                  <a:rPr lang="en-US" b="0" dirty="0"/>
                  <a:t> </a:t>
                </a:r>
                <a:r>
                  <a:rPr lang="en-US" b="0" dirty="0" smtClean="0"/>
                  <a:t>		</a:t>
                </a:r>
                <a14:m>
                  <m:oMath xmlns:m="http://schemas.openxmlformats.org/officeDocument/2006/math">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𝐿𝑎𝑛𝑔</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a14:m>
                <a:endParaRPr lang="en-US" b="0" dirty="0" smtClean="0"/>
              </a:p>
              <a:p>
                <a:pPr marL="0" indent="0">
                  <a:buNone/>
                </a:pPr>
                <a:r>
                  <a:rPr lang="en-US" dirty="0" smtClean="0"/>
                  <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 </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382000" cy="4925964"/>
              </a:xfrm>
              <a:blipFill rotWithShape="0">
                <a:blip r:embed="rId2"/>
                <a:stretch>
                  <a:fillRect l="-1891" t="-1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1920" y="3816096"/>
                <a:ext cx="8912352" cy="3046988"/>
              </a:xfrm>
              <a:prstGeom prst="rect">
                <a:avLst/>
              </a:prstGeom>
            </p:spPr>
            <p:txBody>
              <a:bodyPr wrap="square">
                <a:spAutoFit/>
              </a:bodyPr>
              <a:lstStyle/>
              <a:p>
                <a:pPr marL="0" indent="0">
                  <a:buNone/>
                </a:pP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a:t> </a:t>
                </a:r>
                <a:r>
                  <a:rPr lang="en-US" sz="2400" b="1" dirty="0" smtClean="0"/>
                  <a:t> 	     </a:t>
                </a:r>
                <a14:m>
                  <m:oMath xmlns:m="http://schemas.openxmlformats.org/officeDocument/2006/math">
                    <m:r>
                      <a:rPr lang="en-US" sz="2400" b="1" i="1" dirty="0">
                        <a:latin typeface="Cambria Math"/>
                      </a:rPr>
                      <m:t>𝑿</m:t>
                    </m:r>
                    <m:r>
                      <a:rPr lang="en-US" sz="2400" b="1" i="1" dirty="0">
                        <a:latin typeface="Cambria Math"/>
                      </a:rPr>
                      <m:t> </m:t>
                    </m:r>
                    <m:r>
                      <a:rPr lang="en-US" sz="2400" i="1" dirty="0">
                        <a:latin typeface="Cambria Math"/>
                      </a:rPr>
                      <m:t>&gt; </m:t>
                    </m:r>
                    <m:r>
                      <a:rPr lang="en-US" sz="2400" b="1" i="1" dirty="0">
                        <a:latin typeface="Cambria Math"/>
                      </a:rPr>
                      <m:t>𝟏𝟎𝟎</m:t>
                    </m:r>
                    <m:r>
                      <a:rPr lang="en-US" sz="2400" b="1" i="1" dirty="0">
                        <a:latin typeface="Cambria Math"/>
                      </a:rPr>
                      <m:t> </m:t>
                    </m:r>
                  </m:oMath>
                </a14:m>
                <a:r>
                  <a:rPr lang="en-US" sz="2400" b="1" dirty="0">
                    <a:sym typeface="Symbol"/>
                  </a:rPr>
                  <a:t> </a:t>
                </a:r>
                <a:r>
                  <a:rPr lang="en-US" sz="2400" b="1" dirty="0" smtClean="0">
                    <a:solidFill>
                      <a:srgbClr val="FF0000"/>
                    </a:solidFill>
                    <a:sym typeface="Symbol"/>
                  </a:rPr>
                  <a:t>mc</a:t>
                </a:r>
                <a:r>
                  <a:rPr lang="en-US" sz="2400" b="1" baseline="-25000" dirty="0">
                    <a:solidFill>
                      <a:srgbClr val="FF0000"/>
                    </a:solidFill>
                    <a:sym typeface="Symbol"/>
                  </a:rPr>
                  <a:t>0</a:t>
                </a:r>
                <a:r>
                  <a:rPr lang="en-US" sz="2400" b="1" dirty="0" smtClean="0"/>
                  <a:t>(</a:t>
                </a:r>
                <a14:m>
                  <m:oMath xmlns:m="http://schemas.openxmlformats.org/officeDocument/2006/math">
                    <m:r>
                      <a:rPr lang="en-US" sz="2400" b="1" i="1" dirty="0">
                        <a:latin typeface="Cambria Math"/>
                      </a:rPr>
                      <m:t>𝑿</m:t>
                    </m:r>
                    <m:r>
                      <a:rPr lang="en-US" sz="2400" b="1" i="1" dirty="0">
                        <a:latin typeface="Cambria Math"/>
                      </a:rPr>
                      <m:t>,</m:t>
                    </m:r>
                    <m:r>
                      <a:rPr lang="en-US" sz="2400" b="1" i="1" dirty="0">
                        <a:latin typeface="Cambria Math"/>
                      </a:rPr>
                      <m:t>𝑿</m:t>
                    </m:r>
                    <m:r>
                      <a:rPr lang="en-US" sz="2400" b="1" i="1" dirty="0">
                        <a:latin typeface="Cambria Math"/>
                      </a:rPr>
                      <m:t>−</m:t>
                    </m:r>
                    <m:r>
                      <a:rPr lang="en-US" sz="2400" b="1" i="1" dirty="0">
                        <a:latin typeface="Cambria Math"/>
                      </a:rPr>
                      <m:t>𝟏𝟎</m:t>
                    </m:r>
                  </m:oMath>
                </a14:m>
                <a:r>
                  <a:rPr lang="en-US" sz="2400" b="1" dirty="0"/>
                  <a:t>)</a:t>
                </a:r>
              </a:p>
              <a:p>
                <a:pPr marL="0" indent="0">
                  <a:buNone/>
                </a:pP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𝒀</m:t>
                    </m:r>
                    <m:r>
                      <a:rPr lang="en-US" sz="2400" b="1" i="1">
                        <a:latin typeface="Cambria Math"/>
                      </a:rPr>
                      <m:t>,</m:t>
                    </m:r>
                    <m:r>
                      <a:rPr lang="en-US" sz="2400" b="1" i="1">
                        <a:latin typeface="Cambria Math"/>
                      </a:rPr>
                      <m:t>𝑹</m:t>
                    </m:r>
                    <m:r>
                      <a:rPr lang="en-US" sz="2400" b="1" i="1">
                        <a:latin typeface="Cambria Math"/>
                      </a:rPr>
                      <m:t>.  </m:t>
                    </m:r>
                  </m:oMath>
                </a14:m>
                <a:r>
                  <a:rPr lang="en-US" sz="2400" b="1" dirty="0"/>
                  <a:t> </a:t>
                </a:r>
                <a:r>
                  <a:rPr lang="en-US" sz="2400" b="1" dirty="0" smtClean="0"/>
                  <a:t> </a:t>
                </a:r>
                <a14:m>
                  <m:oMath xmlns:m="http://schemas.openxmlformats.org/officeDocument/2006/math">
                    <m:r>
                      <a:rPr lang="en-US" sz="2400" b="1" i="1" dirty="0">
                        <a:latin typeface="Cambria Math"/>
                      </a:rPr>
                      <m:t>𝑿</m:t>
                    </m:r>
                    <m:r>
                      <a:rPr lang="en-US" sz="2400" b="1" i="1" dirty="0">
                        <a:latin typeface="Cambria Math"/>
                      </a:rPr>
                      <m:t>≤ </m:t>
                    </m:r>
                    <m:r>
                      <a:rPr lang="en-US" sz="2400" b="1" i="1" dirty="0">
                        <a:latin typeface="Cambria Math"/>
                        <a:sym typeface="Symbol"/>
                      </a:rPr>
                      <m:t>𝟏𝟎𝟎</m:t>
                    </m:r>
                    <m:r>
                      <a:rPr lang="en-US" sz="2400" b="1" i="1" dirty="0">
                        <a:latin typeface="Cambria Math"/>
                        <a:sym typeface="Symbol"/>
                      </a:rPr>
                      <m:t> </m:t>
                    </m:r>
                  </m:oMath>
                </a14:m>
                <a:r>
                  <a:rPr lang="en-US" sz="2400" b="1" dirty="0">
                    <a:sym typeface="Symbol"/>
                  </a:rPr>
                  <a:t> </a:t>
                </a:r>
                <a:r>
                  <a:rPr lang="en-US" sz="2400" b="1" dirty="0" smtClean="0">
                    <a:solidFill>
                      <a:srgbClr val="FF0000"/>
                    </a:solidFill>
                    <a:sym typeface="Symbol"/>
                  </a:rPr>
                  <a:t>mc</a:t>
                </a:r>
                <a:r>
                  <a:rPr lang="en-US" sz="2400" b="1" baseline="-25000" dirty="0" smtClean="0">
                    <a:solidFill>
                      <a:srgbClr val="FF0000"/>
                    </a:solidFill>
                    <a:sym typeface="Symbol"/>
                  </a:rPr>
                  <a:t>0</a:t>
                </a:r>
                <a:r>
                  <a:rPr lang="en-US" sz="2400" b="1" dirty="0" smtClean="0">
                    <a:sym typeface="Symbol"/>
                  </a:rPr>
                  <a:t>(</a:t>
                </a:r>
                <a14:m>
                  <m:oMath xmlns:m="http://schemas.openxmlformats.org/officeDocument/2006/math">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𝟏𝟏</m:t>
                    </m:r>
                    <m:r>
                      <a:rPr lang="en-US" sz="2400" b="1" i="1" dirty="0">
                        <a:latin typeface="Cambria Math"/>
                        <a:sym typeface="Symbol"/>
                      </a:rPr>
                      <m:t>,</m:t>
                    </m:r>
                    <m:r>
                      <a:rPr lang="en-US" sz="2400" b="1" i="1" dirty="0">
                        <a:latin typeface="Cambria Math"/>
                        <a:sym typeface="Symbol"/>
                      </a:rPr>
                      <m:t>𝒀</m:t>
                    </m:r>
                  </m:oMath>
                </a14:m>
                <a:r>
                  <a:rPr lang="en-US" sz="2400" b="1" dirty="0">
                    <a:sym typeface="Symbol"/>
                  </a:rPr>
                  <a:t>)  </a:t>
                </a:r>
                <a:r>
                  <a:rPr lang="en-US" sz="2400" b="1" dirty="0" smtClean="0">
                    <a:solidFill>
                      <a:srgbClr val="FF0000"/>
                    </a:solidFill>
                    <a:sym typeface="Symbol"/>
                  </a:rPr>
                  <a:t>mc</a:t>
                </a:r>
                <a:r>
                  <a:rPr lang="en-US" sz="2400" b="1" baseline="-25000" dirty="0" smtClean="0">
                    <a:solidFill>
                      <a:srgbClr val="FF0000"/>
                    </a:solidFill>
                    <a:sym typeface="Symbol"/>
                  </a:rPr>
                  <a:t>0</a:t>
                </a:r>
                <a:r>
                  <a:rPr lang="en-US" sz="2400" b="1" dirty="0" smtClean="0">
                    <a:sym typeface="Symbol"/>
                  </a:rPr>
                  <a:t>(</a:t>
                </a:r>
                <a14:m>
                  <m:oMath xmlns:m="http://schemas.openxmlformats.org/officeDocument/2006/math">
                    <m:r>
                      <a:rPr lang="en-US" sz="2400" b="1" i="1" dirty="0">
                        <a:latin typeface="Cambria Math"/>
                        <a:sym typeface="Symbol"/>
                      </a:rPr>
                      <m:t>𝒀</m:t>
                    </m:r>
                    <m:r>
                      <a:rPr lang="en-US" sz="2400" b="1" i="1" dirty="0">
                        <a:latin typeface="Cambria Math"/>
                        <a:sym typeface="Symbol"/>
                      </a:rPr>
                      <m:t>,</m:t>
                    </m:r>
                    <m:r>
                      <a:rPr lang="en-US" sz="2400" b="1" i="1" dirty="0">
                        <a:latin typeface="Cambria Math"/>
                        <a:sym typeface="Symbol"/>
                      </a:rPr>
                      <m:t>𝑹</m:t>
                    </m:r>
                  </m:oMath>
                </a14:m>
                <a:r>
                  <a:rPr lang="en-US" sz="2400" b="1" dirty="0">
                    <a:sym typeface="Symbol"/>
                  </a:rPr>
                  <a:t>) </a:t>
                </a:r>
                <a:r>
                  <a:rPr lang="en-US" sz="2400" b="1" dirty="0">
                    <a:solidFill>
                      <a:srgbClr val="FF0000"/>
                    </a:solidFill>
                  </a:rPr>
                  <a:t> </a:t>
                </a:r>
                <a:r>
                  <a:rPr lang="en-US" sz="2400" b="1" dirty="0" smtClean="0">
                    <a:solidFill>
                      <a:srgbClr val="FF0000"/>
                    </a:solidFill>
                    <a:sym typeface="Symbol"/>
                  </a:rPr>
                  <a:t>mc</a:t>
                </a:r>
                <a:r>
                  <a:rPr lang="en-US" sz="2400" b="1" baseline="-25000" dirty="0">
                    <a:solidFill>
                      <a:srgbClr val="FF0000"/>
                    </a:solidFill>
                    <a:sym typeface="Symbol"/>
                  </a:rPr>
                  <a:t>1</a:t>
                </a:r>
                <a:r>
                  <a:rPr lang="en-US" sz="2400" b="1" dirty="0" smtClean="0"/>
                  <a:t>(</a:t>
                </a:r>
                <a14:m>
                  <m:oMath xmlns:m="http://schemas.openxmlformats.org/officeDocument/2006/math">
                    <m:r>
                      <a:rPr lang="en-US" sz="2400" b="1" i="1" dirty="0">
                        <a:latin typeface="Cambria Math"/>
                      </a:rPr>
                      <m:t>𝑿</m:t>
                    </m:r>
                    <m:r>
                      <a:rPr lang="en-US" sz="2400" b="1" i="1" dirty="0">
                        <a:latin typeface="Cambria Math"/>
                      </a:rPr>
                      <m:t>,</m:t>
                    </m:r>
                    <m:r>
                      <a:rPr lang="en-US" sz="2400" b="1" i="1" dirty="0">
                        <a:latin typeface="Cambria Math"/>
                      </a:rPr>
                      <m:t>𝑹</m:t>
                    </m:r>
                  </m:oMath>
                </a14:m>
                <a:r>
                  <a:rPr lang="en-US" sz="2400" b="1" dirty="0" smtClean="0"/>
                  <a:t>)</a:t>
                </a:r>
              </a:p>
              <a:p>
                <a:pPr marL="0" indent="0">
                  <a:buNone/>
                </a:pP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 </m:t>
                    </m:r>
                  </m:oMath>
                </a14:m>
                <a:r>
                  <a:rPr lang="en-US" sz="2400" b="1" dirty="0" smtClean="0"/>
                  <a:t>         </a:t>
                </a:r>
                <a14:m>
                  <m:oMath xmlns:m="http://schemas.openxmlformats.org/officeDocument/2006/math">
                    <m:r>
                      <a:rPr lang="en-US" sz="2400" b="1" i="1" dirty="0">
                        <a:latin typeface="Cambria Math"/>
                      </a:rPr>
                      <m:t>𝑿</m:t>
                    </m:r>
                    <m:r>
                      <a:rPr lang="en-US" sz="2400" b="1" i="1" dirty="0">
                        <a:latin typeface="Cambria Math"/>
                      </a:rPr>
                      <m:t> </m:t>
                    </m:r>
                    <m:r>
                      <a:rPr lang="en-US" sz="2400" i="1" dirty="0">
                        <a:latin typeface="Cambria Math"/>
                      </a:rPr>
                      <m:t>&gt; </m:t>
                    </m:r>
                    <m:r>
                      <a:rPr lang="en-US" sz="2400" b="1" i="1" dirty="0">
                        <a:latin typeface="Cambria Math"/>
                      </a:rPr>
                      <m:t>𝟏𝟎𝟎</m:t>
                    </m:r>
                    <m:r>
                      <a:rPr lang="en-US" sz="2400" b="1" i="1" dirty="0">
                        <a:latin typeface="Cambria Math"/>
                      </a:rPr>
                      <m:t> </m:t>
                    </m:r>
                  </m:oMath>
                </a14:m>
                <a:r>
                  <a:rPr lang="en-US" sz="2400" b="1" dirty="0">
                    <a:sym typeface="Symbol"/>
                  </a:rPr>
                  <a:t> </a:t>
                </a:r>
                <a:r>
                  <a:rPr lang="en-US" sz="2400" b="1" dirty="0" smtClean="0">
                    <a:solidFill>
                      <a:srgbClr val="FF0000"/>
                    </a:solidFill>
                    <a:sym typeface="Symbol"/>
                  </a:rPr>
                  <a:t>mc</a:t>
                </a:r>
                <a:r>
                  <a:rPr lang="en-US" sz="2400" b="1" baseline="-25000" dirty="0">
                    <a:solidFill>
                      <a:srgbClr val="FF0000"/>
                    </a:solidFill>
                    <a:sym typeface="Symbol"/>
                  </a:rPr>
                  <a:t>1</a:t>
                </a:r>
                <a:r>
                  <a:rPr lang="en-US" sz="2400" b="1" dirty="0" smtClean="0"/>
                  <a:t>(</a:t>
                </a:r>
                <a14:m>
                  <m:oMath xmlns:m="http://schemas.openxmlformats.org/officeDocument/2006/math">
                    <m:r>
                      <a:rPr lang="en-US" sz="2400" b="1" i="1" dirty="0">
                        <a:latin typeface="Cambria Math"/>
                      </a:rPr>
                      <m:t>𝑿</m:t>
                    </m:r>
                    <m:r>
                      <a:rPr lang="en-US" sz="2400" b="1" i="1" dirty="0">
                        <a:latin typeface="Cambria Math"/>
                      </a:rPr>
                      <m:t>,</m:t>
                    </m:r>
                    <m:r>
                      <a:rPr lang="en-US" sz="2400" b="1" i="1" dirty="0">
                        <a:latin typeface="Cambria Math"/>
                      </a:rPr>
                      <m:t>𝑿</m:t>
                    </m:r>
                    <m:r>
                      <a:rPr lang="en-US" sz="2400" b="1" i="1" dirty="0">
                        <a:latin typeface="Cambria Math"/>
                      </a:rPr>
                      <m:t>−</m:t>
                    </m:r>
                    <m:r>
                      <a:rPr lang="en-US" sz="2400" b="1" i="1" dirty="0">
                        <a:latin typeface="Cambria Math"/>
                      </a:rPr>
                      <m:t>𝟏𝟎</m:t>
                    </m:r>
                  </m:oMath>
                </a14:m>
                <a:r>
                  <a:rPr lang="en-US" sz="2400" b="1" dirty="0"/>
                  <a:t>)</a:t>
                </a:r>
                <a:endParaRPr lang="en-US" sz="2400" b="1" dirty="0" smtClean="0"/>
              </a:p>
              <a:p>
                <a:pPr marL="0" indent="0">
                  <a:buNone/>
                </a:pP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𝒀</m:t>
                    </m:r>
                    <m:r>
                      <a:rPr lang="en-US" sz="2400" b="1" i="1">
                        <a:latin typeface="Cambria Math"/>
                      </a:rPr>
                      <m:t>,</m:t>
                    </m:r>
                    <m:r>
                      <a:rPr lang="en-US" sz="2400" b="1" i="1">
                        <a:latin typeface="Cambria Math"/>
                      </a:rPr>
                      <m:t>𝑹</m:t>
                    </m:r>
                    <m:r>
                      <a:rPr lang="en-US" sz="2400" b="1" i="1">
                        <a:latin typeface="Cambria Math"/>
                      </a:rPr>
                      <m:t>.  </m:t>
                    </m:r>
                  </m:oMath>
                </a14:m>
                <a:r>
                  <a:rPr lang="en-US" sz="2400" b="1" dirty="0"/>
                  <a:t> </a:t>
                </a:r>
                <a:r>
                  <a:rPr lang="en-US" sz="2400" b="1" dirty="0" smtClean="0"/>
                  <a:t> </a:t>
                </a:r>
                <a14:m>
                  <m:oMath xmlns:m="http://schemas.openxmlformats.org/officeDocument/2006/math">
                    <m:r>
                      <a:rPr lang="en-US" sz="2400" b="1" i="1" dirty="0">
                        <a:latin typeface="Cambria Math"/>
                      </a:rPr>
                      <m:t>𝑿</m:t>
                    </m:r>
                    <m:r>
                      <a:rPr lang="en-US" sz="2400" b="1" i="1" dirty="0">
                        <a:latin typeface="Cambria Math"/>
                      </a:rPr>
                      <m:t>≤ </m:t>
                    </m:r>
                    <m:r>
                      <a:rPr lang="en-US" sz="2400" b="1" i="1" dirty="0">
                        <a:latin typeface="Cambria Math"/>
                        <a:sym typeface="Symbol"/>
                      </a:rPr>
                      <m:t>𝟏𝟎𝟎</m:t>
                    </m:r>
                    <m:r>
                      <a:rPr lang="en-US" sz="2400" b="1" i="1" dirty="0">
                        <a:latin typeface="Cambria Math"/>
                        <a:sym typeface="Symbol"/>
                      </a:rPr>
                      <m:t> </m:t>
                    </m:r>
                  </m:oMath>
                </a14:m>
                <a:r>
                  <a:rPr lang="en-US" sz="2400" b="1" dirty="0">
                    <a:sym typeface="Symbol"/>
                  </a:rPr>
                  <a:t> </a:t>
                </a:r>
                <a:r>
                  <a:rPr lang="en-US" sz="2400" b="1" dirty="0" smtClean="0">
                    <a:solidFill>
                      <a:srgbClr val="FF0000"/>
                    </a:solidFill>
                    <a:sym typeface="Symbol"/>
                  </a:rPr>
                  <a:t>mc</a:t>
                </a:r>
                <a:r>
                  <a:rPr lang="en-US" sz="2400" b="1" baseline="-25000" dirty="0" smtClean="0">
                    <a:solidFill>
                      <a:srgbClr val="FF0000"/>
                    </a:solidFill>
                    <a:sym typeface="Symbol"/>
                  </a:rPr>
                  <a:t>1</a:t>
                </a:r>
                <a:r>
                  <a:rPr lang="en-US" sz="2400" b="1" dirty="0" smtClean="0">
                    <a:sym typeface="Symbol"/>
                  </a:rPr>
                  <a:t>(</a:t>
                </a:r>
                <a14:m>
                  <m:oMath xmlns:m="http://schemas.openxmlformats.org/officeDocument/2006/math">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𝟏𝟏</m:t>
                    </m:r>
                    <m:r>
                      <a:rPr lang="en-US" sz="2400" b="1" i="1" dirty="0">
                        <a:latin typeface="Cambria Math"/>
                        <a:sym typeface="Symbol"/>
                      </a:rPr>
                      <m:t>,</m:t>
                    </m:r>
                    <m:r>
                      <a:rPr lang="en-US" sz="2400" b="1" i="1" dirty="0">
                        <a:latin typeface="Cambria Math"/>
                        <a:sym typeface="Symbol"/>
                      </a:rPr>
                      <m:t>𝒀</m:t>
                    </m:r>
                  </m:oMath>
                </a14:m>
                <a:r>
                  <a:rPr lang="en-US" sz="2400" b="1" dirty="0">
                    <a:sym typeface="Symbol"/>
                  </a:rPr>
                  <a:t>)  </a:t>
                </a:r>
                <a:r>
                  <a:rPr lang="en-US" sz="2400" b="1" dirty="0" smtClean="0">
                    <a:solidFill>
                      <a:srgbClr val="FF0000"/>
                    </a:solidFill>
                    <a:sym typeface="Symbol"/>
                  </a:rPr>
                  <a:t>mc</a:t>
                </a:r>
                <a:r>
                  <a:rPr lang="en-US" sz="2400" b="1" baseline="-25000" dirty="0" smtClean="0">
                    <a:solidFill>
                      <a:srgbClr val="FF0000"/>
                    </a:solidFill>
                    <a:sym typeface="Symbol"/>
                  </a:rPr>
                  <a:t>1</a:t>
                </a:r>
                <a:r>
                  <a:rPr lang="en-US" sz="2400" b="1" dirty="0" smtClean="0">
                    <a:sym typeface="Symbol"/>
                  </a:rPr>
                  <a:t>(</a:t>
                </a:r>
                <a14:m>
                  <m:oMath xmlns:m="http://schemas.openxmlformats.org/officeDocument/2006/math">
                    <m:r>
                      <a:rPr lang="en-US" sz="2400" b="1" i="1" dirty="0">
                        <a:latin typeface="Cambria Math"/>
                        <a:sym typeface="Symbol"/>
                      </a:rPr>
                      <m:t>𝒀</m:t>
                    </m:r>
                    <m:r>
                      <a:rPr lang="en-US" sz="2400" b="1" i="1" dirty="0">
                        <a:latin typeface="Cambria Math"/>
                        <a:sym typeface="Symbol"/>
                      </a:rPr>
                      <m:t>,</m:t>
                    </m:r>
                    <m:r>
                      <a:rPr lang="en-US" sz="2400" b="1" i="1" dirty="0">
                        <a:latin typeface="Cambria Math"/>
                        <a:sym typeface="Symbol"/>
                      </a:rPr>
                      <m:t>𝑹</m:t>
                    </m:r>
                  </m:oMath>
                </a14:m>
                <a:r>
                  <a:rPr lang="en-US" sz="2400" b="1" dirty="0">
                    <a:sym typeface="Symbol"/>
                  </a:rPr>
                  <a:t>) </a:t>
                </a:r>
                <a:r>
                  <a:rPr lang="en-US" sz="2400" b="1" dirty="0">
                    <a:solidFill>
                      <a:srgbClr val="FF0000"/>
                    </a:solidFill>
                  </a:rPr>
                  <a:t> </a:t>
                </a:r>
                <a:r>
                  <a:rPr lang="en-US" sz="2400" b="1" dirty="0" smtClean="0">
                    <a:solidFill>
                      <a:srgbClr val="FF0000"/>
                    </a:solidFill>
                    <a:sym typeface="Symbol"/>
                  </a:rPr>
                  <a:t>mc</a:t>
                </a:r>
                <a:r>
                  <a:rPr lang="en-US" sz="2400" b="1" baseline="-25000" dirty="0">
                    <a:solidFill>
                      <a:srgbClr val="FF0000"/>
                    </a:solidFill>
                    <a:sym typeface="Symbol"/>
                  </a:rPr>
                  <a:t>2</a:t>
                </a:r>
                <a:r>
                  <a:rPr lang="en-US" sz="2400" b="1" dirty="0" smtClean="0"/>
                  <a:t>(</a:t>
                </a:r>
                <a14:m>
                  <m:oMath xmlns:m="http://schemas.openxmlformats.org/officeDocument/2006/math">
                    <m:r>
                      <a:rPr lang="en-US" sz="2400" b="1" i="1" dirty="0">
                        <a:latin typeface="Cambria Math"/>
                      </a:rPr>
                      <m:t>𝑿</m:t>
                    </m:r>
                    <m:r>
                      <a:rPr lang="en-US" sz="2400" b="1" i="1" dirty="0">
                        <a:latin typeface="Cambria Math"/>
                      </a:rPr>
                      <m:t>,</m:t>
                    </m:r>
                    <m:r>
                      <a:rPr lang="en-US" sz="2400" b="1" i="1" dirty="0">
                        <a:latin typeface="Cambria Math"/>
                      </a:rPr>
                      <m:t>𝑹</m:t>
                    </m:r>
                  </m:oMath>
                </a14:m>
                <a:r>
                  <a:rPr lang="en-US" sz="2400" b="1" dirty="0"/>
                  <a:t>) </a:t>
                </a:r>
                <a:endParaRPr lang="en-US" sz="2400" b="1" dirty="0" smtClean="0"/>
              </a:p>
              <a:p>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 </m:t>
                    </m:r>
                  </m:oMath>
                </a14:m>
                <a:r>
                  <a:rPr lang="en-US" sz="2400" b="1" dirty="0"/>
                  <a:t> </a:t>
                </a:r>
                <a14:m>
                  <m:oMath xmlns:m="http://schemas.openxmlformats.org/officeDocument/2006/math">
                    <m:r>
                      <a:rPr lang="en-US" sz="2400" b="1" i="0" dirty="0" smtClean="0">
                        <a:latin typeface="Cambria Math" panose="02040503050406030204" pitchFamily="18" charset="0"/>
                      </a:rPr>
                      <m:t>          </m:t>
                    </m:r>
                    <m:r>
                      <a:rPr lang="en-US" sz="2400" b="1" i="1" dirty="0">
                        <a:latin typeface="Cambria Math"/>
                      </a:rPr>
                      <m:t>𝑿</m:t>
                    </m:r>
                    <m:r>
                      <a:rPr lang="en-US" sz="2400" b="1" i="1" dirty="0">
                        <a:latin typeface="Cambria Math"/>
                      </a:rPr>
                      <m:t> </m:t>
                    </m:r>
                    <m:r>
                      <a:rPr lang="en-US" sz="2400" i="1" dirty="0">
                        <a:latin typeface="Cambria Math"/>
                      </a:rPr>
                      <m:t>&gt; </m:t>
                    </m:r>
                    <m:r>
                      <a:rPr lang="en-US" sz="2400" b="1" i="1" dirty="0">
                        <a:latin typeface="Cambria Math"/>
                      </a:rPr>
                      <m:t>𝟏𝟎𝟎</m:t>
                    </m:r>
                    <m:r>
                      <a:rPr lang="en-US" sz="2400" b="1" i="1" dirty="0">
                        <a:latin typeface="Cambria Math"/>
                      </a:rPr>
                      <m:t> </m:t>
                    </m:r>
                  </m:oMath>
                </a14:m>
                <a:r>
                  <a:rPr lang="en-US" sz="2400" b="1" dirty="0">
                    <a:sym typeface="Symbol"/>
                  </a:rPr>
                  <a:t> </a:t>
                </a:r>
                <a:r>
                  <a:rPr lang="en-US" sz="2400" b="1" dirty="0" smtClean="0">
                    <a:solidFill>
                      <a:srgbClr val="FF0000"/>
                    </a:solidFill>
                    <a:sym typeface="Symbol"/>
                  </a:rPr>
                  <a:t>mc</a:t>
                </a:r>
                <a:r>
                  <a:rPr lang="en-US" sz="2400" b="1" baseline="-25000" dirty="0">
                    <a:solidFill>
                      <a:srgbClr val="FF0000"/>
                    </a:solidFill>
                    <a:sym typeface="Symbol"/>
                  </a:rPr>
                  <a:t>2</a:t>
                </a:r>
                <a:r>
                  <a:rPr lang="en-US" sz="2400" b="1" dirty="0" smtClean="0"/>
                  <a:t>(</a:t>
                </a:r>
                <a14:m>
                  <m:oMath xmlns:m="http://schemas.openxmlformats.org/officeDocument/2006/math">
                    <m:r>
                      <a:rPr lang="en-US" sz="2400" b="1" i="1" dirty="0">
                        <a:latin typeface="Cambria Math"/>
                      </a:rPr>
                      <m:t>𝑿</m:t>
                    </m:r>
                    <m:r>
                      <a:rPr lang="en-US" sz="2400" b="1" i="1" dirty="0">
                        <a:latin typeface="Cambria Math"/>
                      </a:rPr>
                      <m:t>,</m:t>
                    </m:r>
                    <m:r>
                      <a:rPr lang="en-US" sz="2400" b="1" i="1" dirty="0">
                        <a:latin typeface="Cambria Math"/>
                      </a:rPr>
                      <m:t>𝑿</m:t>
                    </m:r>
                    <m:r>
                      <a:rPr lang="en-US" sz="2400" b="1" i="1" dirty="0">
                        <a:latin typeface="Cambria Math"/>
                      </a:rPr>
                      <m:t>−</m:t>
                    </m:r>
                    <m:r>
                      <a:rPr lang="en-US" sz="2400" b="1" i="1" dirty="0">
                        <a:latin typeface="Cambria Math"/>
                      </a:rPr>
                      <m:t>𝟏𝟎</m:t>
                    </m:r>
                  </m:oMath>
                </a14:m>
                <a:r>
                  <a:rPr lang="en-US" sz="2400" b="1" dirty="0" smtClean="0"/>
                  <a:t>)</a:t>
                </a:r>
                <a:endParaRPr lang="en-US" sz="2400" b="1" dirty="0">
                  <a:sym typeface="Symbol"/>
                </a:endParaRPr>
              </a:p>
              <a:p>
                <a:pPr marL="0" indent="0">
                  <a:buNone/>
                </a:pPr>
                <a14:m>
                  <m:oMath xmlns:m="http://schemas.openxmlformats.org/officeDocument/2006/math">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a:solidFill>
                      <a:srgbClr val="FF0000"/>
                    </a:solidFill>
                    <a:sym typeface="Symbol"/>
                  </a:rPr>
                  <a:t> </a:t>
                </a:r>
                <a:r>
                  <a:rPr lang="en-US" sz="2400" b="1" dirty="0" smtClean="0">
                    <a:solidFill>
                      <a:srgbClr val="FF0000"/>
                    </a:solidFill>
                    <a:sym typeface="Symbol"/>
                  </a:rPr>
                  <a:t>    mc</a:t>
                </a:r>
                <a:r>
                  <a:rPr lang="en-US" sz="2400" b="1" baseline="-25000" dirty="0" smtClean="0">
                    <a:solidFill>
                      <a:srgbClr val="FF0000"/>
                    </a:solidFill>
                    <a:sym typeface="Symbol"/>
                  </a:rPr>
                  <a:t>2</a:t>
                </a:r>
                <a:r>
                  <a:rPr lang="en-US" sz="2400" b="1" dirty="0" smtClean="0">
                    <a:sym typeface="Symbol"/>
                  </a:rPr>
                  <a:t>(</a:t>
                </a:r>
                <a14:m>
                  <m:oMath xmlns:m="http://schemas.openxmlformats.org/officeDocument/2006/math">
                    <m:r>
                      <a:rPr lang="en-US" sz="2400" b="1" i="1" dirty="0">
                        <a:latin typeface="Cambria Math"/>
                        <a:sym typeface="Symbol"/>
                      </a:rPr>
                      <m:t>𝑿</m:t>
                    </m:r>
                    <m:r>
                      <a:rPr lang="en-US" sz="2400" b="1" i="1" dirty="0">
                        <a:latin typeface="Cambria Math"/>
                        <a:sym typeface="Symbol"/>
                      </a:rPr>
                      <m:t>,</m:t>
                    </m:r>
                    <m:r>
                      <a:rPr lang="en-US" sz="2400" b="1" i="1" dirty="0">
                        <a:latin typeface="Cambria Math"/>
                        <a:sym typeface="Symbol"/>
                      </a:rPr>
                      <m:t>𝑹</m:t>
                    </m:r>
                  </m:oMath>
                </a14:m>
                <a:r>
                  <a:rPr lang="en-US" sz="2400" b="1" dirty="0">
                    <a:sym typeface="Symbol"/>
                  </a:rPr>
                  <a:t>)   </a:t>
                </a:r>
                <a14:m>
                  <m:oMath xmlns:m="http://schemas.openxmlformats.org/officeDocument/2006/math">
                    <m:r>
                      <a:rPr lang="en-US" sz="2400" b="1" i="1" dirty="0">
                        <a:latin typeface="Cambria Math"/>
                        <a:sym typeface="Symbol"/>
                      </a:rPr>
                      <m:t>𝑹</m:t>
                    </m:r>
                    <m:r>
                      <a:rPr lang="en-US" sz="2400" b="1" i="1" dirty="0">
                        <a:latin typeface="Cambria Math"/>
                        <a:sym typeface="Symbol"/>
                      </a:rPr>
                      <m:t> </m:t>
                    </m:r>
                    <m:r>
                      <a:rPr lang="en-US" sz="2400" i="1" dirty="0">
                        <a:latin typeface="Cambria Math"/>
                        <a:sym typeface="Symbol"/>
                      </a:rPr>
                      <m:t>≥</m:t>
                    </m:r>
                    <m:r>
                      <a:rPr lang="en-US" sz="2400" b="1" i="1" dirty="0">
                        <a:latin typeface="Cambria Math"/>
                        <a:sym typeface="Symbol"/>
                      </a:rPr>
                      <m:t> </m:t>
                    </m:r>
                    <m:r>
                      <a:rPr lang="en-US" sz="2400" b="1" i="1" dirty="0">
                        <a:latin typeface="Cambria Math"/>
                        <a:sym typeface="Symbol"/>
                      </a:rPr>
                      <m:t>𝟗𝟏</m:t>
                    </m:r>
                  </m:oMath>
                </a14:m>
                <a:endParaRPr lang="en-US" sz="2400" dirty="0" smtClean="0"/>
              </a:p>
              <a:p>
                <a:pPr marL="0" indent="0">
                  <a:buNone/>
                </a:pPr>
                <a:endParaRPr lang="en-US" sz="2400" dirty="0" smtClean="0"/>
              </a:p>
              <a:p>
                <a:pPr marL="0" indent="0">
                  <a:buNone/>
                </a:pPr>
                <a:r>
                  <a:rPr lang="en-US" sz="2400" dirty="0" smtClean="0"/>
                  <a:t>Solve for </a:t>
                </a:r>
                <a:r>
                  <a:rPr lang="en-US" sz="2400" b="1" dirty="0" smtClean="0">
                    <a:solidFill>
                      <a:srgbClr val="FF0000"/>
                    </a:solidFill>
                    <a:sym typeface="Symbol"/>
                  </a:rPr>
                  <a:t>mc</a:t>
                </a:r>
                <a:r>
                  <a:rPr lang="en-US" sz="2400" b="1" baseline="-25000" dirty="0" smtClean="0">
                    <a:solidFill>
                      <a:srgbClr val="FF0000"/>
                    </a:solidFill>
                    <a:sym typeface="Symbol"/>
                  </a:rPr>
                  <a:t>0</a:t>
                </a:r>
                <a:r>
                  <a:rPr lang="en-US" sz="2400" b="1" dirty="0" smtClean="0">
                    <a:solidFill>
                      <a:srgbClr val="FF0000"/>
                    </a:solidFill>
                    <a:sym typeface="Symbol"/>
                  </a:rPr>
                  <a:t>,</a:t>
                </a:r>
                <a:r>
                  <a:rPr lang="en-US" sz="2400" b="1" baseline="-25000" dirty="0" smtClean="0">
                    <a:solidFill>
                      <a:srgbClr val="FF0000"/>
                    </a:solidFill>
                    <a:sym typeface="Symbol"/>
                  </a:rPr>
                  <a:t> </a:t>
                </a:r>
                <a:r>
                  <a:rPr lang="en-US" sz="2400" b="1" dirty="0" smtClean="0">
                    <a:solidFill>
                      <a:srgbClr val="FF0000"/>
                    </a:solidFill>
                    <a:sym typeface="Symbol"/>
                  </a:rPr>
                  <a:t>mc</a:t>
                </a:r>
                <a:r>
                  <a:rPr lang="en-US" sz="2400" b="1" baseline="-25000" dirty="0" smtClean="0">
                    <a:solidFill>
                      <a:srgbClr val="FF0000"/>
                    </a:solidFill>
                    <a:sym typeface="Symbol"/>
                  </a:rPr>
                  <a:t>1</a:t>
                </a:r>
                <a:r>
                  <a:rPr lang="en-US" sz="2400" b="1" dirty="0" smtClean="0">
                    <a:solidFill>
                      <a:srgbClr val="FF0000"/>
                    </a:solidFill>
                    <a:sym typeface="Symbol"/>
                  </a:rPr>
                  <a:t>, mc</a:t>
                </a:r>
                <a:r>
                  <a:rPr lang="en-US" sz="2400" b="1" baseline="-25000" dirty="0" smtClean="0">
                    <a:solidFill>
                      <a:srgbClr val="FF0000"/>
                    </a:solidFill>
                    <a:sym typeface="Symbol"/>
                  </a:rPr>
                  <a:t>2</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21920" y="3816096"/>
                <a:ext cx="8912352" cy="3046988"/>
              </a:xfrm>
              <a:prstGeom prst="rect">
                <a:avLst/>
              </a:prstGeom>
              <a:blipFill rotWithShape="0">
                <a:blip r:embed="rId3"/>
                <a:stretch>
                  <a:fillRect l="-1026" t="-1600" b="-3800"/>
                </a:stretch>
              </a:blipFill>
            </p:spPr>
            <p:txBody>
              <a:bodyPr/>
              <a:lstStyle/>
              <a:p>
                <a:r>
                  <a:rPr lang="en-US">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73042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252028" y="2307527"/>
                <a:ext cx="8496436" cy="4062651"/>
              </a:xfrm>
              <a:prstGeom prst="rect">
                <a:avLst/>
              </a:prstGeom>
            </p:spPr>
            <p:txBody>
              <a:bodyPr wrap="square">
                <a:spAutoFit/>
              </a:bodyPr>
              <a:lstStyle/>
              <a:p>
                <a:pPr>
                  <a:spcBef>
                    <a:spcPct val="20000"/>
                  </a:spcBef>
                  <a:buSzPct val="90000"/>
                </a:pPr>
                <a:endParaRPr lang="en-US" b="1" dirty="0" smtClean="0">
                  <a:solidFill>
                    <a:srgbClr val="000000"/>
                  </a:solidFill>
                  <a:latin typeface="Segoe"/>
                </a:endParaRPr>
              </a:p>
              <a:p>
                <a:pPr>
                  <a:spcBef>
                    <a:spcPct val="20000"/>
                  </a:spcBef>
                  <a:buSzPct val="90000"/>
                </a:pPr>
                <a:r>
                  <a:rPr lang="en-US" sz="2400" b="1" i="1" dirty="0" smtClean="0">
                    <a:solidFill>
                      <a:srgbClr val="000000"/>
                    </a:solidFill>
                    <a:latin typeface="Segoe"/>
                  </a:rPr>
                  <a:t>Intermediary solutions:	</a:t>
                </a:r>
                <a:r>
                  <a:rPr lang="en-US" sz="2400" b="1" dirty="0">
                    <a:solidFill>
                      <a:srgbClr val="000000"/>
                    </a:solidFill>
                  </a:rPr>
                  <a:t> </a:t>
                </a:r>
                <a14:m>
                  <m:oMath xmlns:m="http://schemas.openxmlformats.org/officeDocument/2006/math">
                    <m:r>
                      <a:rPr lang="en-US" sz="2400" b="1" i="1" dirty="0" smtClean="0">
                        <a:solidFill>
                          <a:srgbClr val="000000"/>
                        </a:solidFill>
                        <a:latin typeface="Cambria Math"/>
                      </a:rPr>
                      <m:t>∀</m:t>
                    </m:r>
                    <m:r>
                      <a:rPr lang="en-US" sz="2400" b="1" i="1" dirty="0" smtClean="0">
                        <a:solidFill>
                          <a:srgbClr val="000000"/>
                        </a:solidFill>
                        <a:latin typeface="Cambria Math"/>
                      </a:rPr>
                      <m:t>𝑿</m:t>
                    </m:r>
                    <m:r>
                      <a:rPr lang="en-US" sz="2400" b="1" i="1" dirty="0" smtClean="0">
                        <a:solidFill>
                          <a:srgbClr val="000000"/>
                        </a:solidFill>
                        <a:latin typeface="Cambria Math"/>
                      </a:rPr>
                      <m:t>. </m:t>
                    </m:r>
                    <m:r>
                      <m:rPr>
                        <m:nor/>
                      </m:rPr>
                      <a:rPr lang="en-US" sz="2400" b="1"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i="1" dirty="0">
                        <a:solidFill>
                          <a:srgbClr val="000000"/>
                        </a:solidFill>
                        <a:latin typeface="Cambria Math"/>
                      </a:rPr>
                      <m:t> </m:t>
                    </m:r>
                    <m:r>
                      <a:rPr lang="en-US" sz="2400" b="1" i="1" dirty="0">
                        <a:solidFill>
                          <a:srgbClr val="000000"/>
                        </a:solidFill>
                        <a:latin typeface="Cambria Math"/>
                      </a:rPr>
                      <m:t> </m:t>
                    </m:r>
                    <m:d>
                      <m:dPr>
                        <m:ctrlPr>
                          <a:rPr lang="en-US" sz="2400" b="1" i="1" smtClean="0">
                            <a:solidFill>
                              <a:srgbClr val="000000"/>
                            </a:solidFill>
                            <a:latin typeface="Cambria Math" panose="02040503050406030204" pitchFamily="18" charset="0"/>
                          </a:rPr>
                        </m:ctrlPr>
                      </m:dPr>
                      <m:e>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a:rPr>
                              <m:t>𝑹</m:t>
                            </m:r>
                          </m:e>
                          <m:sub>
                            <m:r>
                              <a:rPr lang="en-US" sz="2400" b="1" i="1" smtClean="0">
                                <a:solidFill>
                                  <a:srgbClr val="000000"/>
                                </a:solidFill>
                                <a:latin typeface="Cambria Math"/>
                              </a:rPr>
                              <m:t>𝟎</m:t>
                            </m:r>
                          </m:sub>
                        </m:sSub>
                      </m:e>
                    </m:d>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i="1">
                        <a:solidFill>
                          <a:srgbClr val="000000"/>
                        </a:solidFill>
                        <a:latin typeface="Cambria Math"/>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𝟏</m:t>
                        </m:r>
                      </m:sub>
                    </m:sSub>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b="1" i="1" dirty="0">
                        <a:solidFill>
                          <a:srgbClr val="000000"/>
                        </a:solidFill>
                        <a:latin typeface="Cambria Math"/>
                        <a:sym typeface="Symbol"/>
                      </a:rPr>
                      <m:t>, </m:t>
                    </m:r>
                  </m:oMath>
                </a14:m>
                <a:endParaRPr lang="en-US" sz="2400" b="1" i="1" dirty="0" smtClean="0">
                  <a:solidFill>
                    <a:srgbClr val="000000"/>
                  </a:solidFill>
                  <a:latin typeface="Segoe"/>
                </a:endParaRPr>
              </a:p>
              <a:p>
                <a:pPr>
                  <a:spcBef>
                    <a:spcPct val="20000"/>
                  </a:spcBef>
                  <a:buSzPct val="90000"/>
                </a:pPr>
                <a:r>
                  <a:rPr lang="en-US" b="1" dirty="0">
                    <a:solidFill>
                      <a:srgbClr val="000000"/>
                    </a:solidFill>
                    <a:latin typeface="Segoe"/>
                  </a:rPr>
                  <a:t>	</a:t>
                </a:r>
                <a:r>
                  <a:rPr lang="en-US" b="1" dirty="0" smtClean="0">
                    <a:solidFill>
                      <a:srgbClr val="000000"/>
                    </a:solidFill>
                    <a:latin typeface="Segoe"/>
                  </a:rPr>
                  <a:t>			 </a:t>
                </a:r>
                <a14:m>
                  <m:oMath xmlns:m="http://schemas.openxmlformats.org/officeDocument/2006/math">
                    <m:r>
                      <a:rPr lang="en-US" sz="2400" b="1" i="1" dirty="0">
                        <a:solidFill>
                          <a:srgbClr val="000000"/>
                        </a:solidFill>
                        <a:latin typeface="Cambria Math"/>
                      </a:rPr>
                      <m:t>∀</m:t>
                    </m:r>
                    <m:r>
                      <a:rPr lang="en-US" sz="2400" b="1" i="1" dirty="0">
                        <a:solidFill>
                          <a:srgbClr val="000000"/>
                        </a:solidFill>
                        <a:latin typeface="Cambria Math"/>
                      </a:rPr>
                      <m:t>𝑿</m:t>
                    </m:r>
                    <m:r>
                      <a:rPr lang="en-US" sz="2400" b="1" i="1" dirty="0">
                        <a:solidFill>
                          <a:srgbClr val="000000"/>
                        </a:solidFill>
                        <a:latin typeface="Cambria Math"/>
                      </a:rPr>
                      <m:t>.</m:t>
                    </m:r>
                    <m:r>
                      <m:rPr>
                        <m:nor/>
                      </m:rPr>
                      <a:rPr lang="en-US" sz="2400" b="1"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b="1" i="1" dirty="0">
                        <a:solidFill>
                          <a:srgbClr val="000000"/>
                        </a:solidFill>
                        <a:latin typeface="Cambria Math"/>
                      </a:rPr>
                      <m:t> </m:t>
                    </m:r>
                    <m:r>
                      <a:rPr lang="en-US" sz="2400" i="1" dirty="0">
                        <a:solidFill>
                          <a:srgbClr val="000000"/>
                        </a:solidFill>
                        <a:latin typeface="Cambria Math"/>
                      </a:rPr>
                      <m:t> </m:t>
                    </m:r>
                    <m:d>
                      <m:dPr>
                        <m:ctrlPr>
                          <a:rPr lang="en-US" sz="2400" b="1" i="1">
                            <a:solidFill>
                              <a:srgbClr val="000000"/>
                            </a:solidFill>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𝟏</m:t>
                            </m:r>
                          </m:sub>
                        </m:sSub>
                      </m:e>
                    </m:d>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i="1">
                        <a:solidFill>
                          <a:srgbClr val="000000"/>
                        </a:solidFill>
                        <a:latin typeface="Cambria Math"/>
                      </a:rPr>
                      <m:t>→</m:t>
                    </m:r>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𝟐</m:t>
                        </m:r>
                      </m:sub>
                    </m:sSub>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b="1" i="1" dirty="0">
                        <a:solidFill>
                          <a:srgbClr val="000000"/>
                        </a:solidFill>
                        <a:latin typeface="Cambria Math"/>
                        <a:sym typeface="Symbol"/>
                      </a:rPr>
                      <m:t>, </m:t>
                    </m:r>
                    <m:r>
                      <m:rPr>
                        <m:nor/>
                      </m:rPr>
                      <a:rPr lang="en-US" sz="2400" b="1" dirty="0">
                        <a:solidFill>
                          <a:srgbClr val="000000"/>
                        </a:solidFill>
                        <a:latin typeface="Cambria Math"/>
                        <a:sym typeface="Symbol"/>
                      </a:rPr>
                      <m:t> </m:t>
                    </m:r>
                  </m:oMath>
                </a14:m>
                <a:endParaRPr lang="en-US" sz="2400" b="1" dirty="0" smtClean="0">
                  <a:solidFill>
                    <a:srgbClr val="000000"/>
                  </a:solidFill>
                </a:endParaRPr>
              </a:p>
              <a:p>
                <a:pPr>
                  <a:spcBef>
                    <a:spcPct val="20000"/>
                  </a:spcBef>
                  <a:buSzPct val="90000"/>
                </a:pPr>
                <a:r>
                  <a:rPr lang="en-US" b="1" dirty="0">
                    <a:solidFill>
                      <a:srgbClr val="000000"/>
                    </a:solidFill>
                  </a:rPr>
                  <a:t>	</a:t>
                </a:r>
                <a:r>
                  <a:rPr lang="en-US" b="1" dirty="0" smtClean="0">
                    <a:solidFill>
                      <a:srgbClr val="000000"/>
                    </a:solidFill>
                  </a:rPr>
                  <a:t>			 </a:t>
                </a:r>
                <a14:m>
                  <m:oMath xmlns:m="http://schemas.openxmlformats.org/officeDocument/2006/math">
                    <m:r>
                      <a:rPr lang="en-US" sz="2400" b="1" i="1" dirty="0">
                        <a:solidFill>
                          <a:srgbClr val="000000"/>
                        </a:solidFill>
                        <a:latin typeface="Cambria Math"/>
                      </a:rPr>
                      <m:t>∀</m:t>
                    </m:r>
                    <m:r>
                      <a:rPr lang="en-US" sz="2400" b="1" i="1" dirty="0">
                        <a:solidFill>
                          <a:srgbClr val="000000"/>
                        </a:solidFill>
                        <a:latin typeface="Cambria Math"/>
                      </a:rPr>
                      <m:t>𝑿</m:t>
                    </m:r>
                    <m:r>
                      <a:rPr lang="en-US" sz="2400" b="1" i="1" dirty="0">
                        <a:solidFill>
                          <a:srgbClr val="000000"/>
                        </a:solidFill>
                        <a:latin typeface="Cambria Math"/>
                      </a:rPr>
                      <m:t>. </m:t>
                    </m:r>
                    <m:r>
                      <m:rPr>
                        <m:nor/>
                      </m:rPr>
                      <a:rPr lang="en-US" sz="2400" b="1" dirty="0" smtClean="0">
                        <a:solidFill>
                          <a:srgbClr val="000000"/>
                        </a:solidFill>
                        <a:latin typeface="Cambria Math"/>
                      </a:rPr>
                      <m:t>  </m:t>
                    </m:r>
                    <m:r>
                      <m:rPr>
                        <m:nor/>
                      </m:rPr>
                      <a:rPr lang="en-US" sz="2400" b="1" dirty="0">
                        <a:solidFill>
                          <a:srgbClr val="000000"/>
                        </a:solidFill>
                        <a:latin typeface="Edwardian Script ITC" pitchFamily="66" charset="0"/>
                      </a:rPr>
                      <m:t>F</m:t>
                    </m:r>
                    <m:r>
                      <a:rPr lang="en-US" sz="2400" b="1" i="1" dirty="0">
                        <a:solidFill>
                          <a:srgbClr val="000000"/>
                        </a:solidFill>
                        <a:latin typeface="Cambria Math"/>
                      </a:rPr>
                      <m:t> </m:t>
                    </m:r>
                    <m:r>
                      <a:rPr lang="en-US" sz="2400" b="1" i="1" dirty="0" smtClean="0">
                        <a:solidFill>
                          <a:srgbClr val="000000"/>
                        </a:solidFill>
                        <a:latin typeface="Cambria Math"/>
                      </a:rPr>
                      <m:t> </m:t>
                    </m:r>
                    <m:d>
                      <m:dPr>
                        <m:ctrlPr>
                          <a:rPr lang="en-US" sz="2400" b="1" i="1">
                            <a:solidFill>
                              <a:srgbClr val="000000"/>
                            </a:solidFill>
                            <a:latin typeface="Cambria Math" panose="02040503050406030204" pitchFamily="18" charset="0"/>
                          </a:rPr>
                        </m:ctrlPr>
                      </m:dPr>
                      <m:e>
                        <m:sSub>
                          <m:sSubPr>
                            <m:ctrlPr>
                              <a:rPr lang="en-US" sz="2400" b="1" i="1">
                                <a:solidFill>
                                  <a:srgbClr val="C00000"/>
                                </a:solidFill>
                                <a:latin typeface="Cambria Math" panose="02040503050406030204" pitchFamily="18" charset="0"/>
                              </a:rPr>
                            </m:ctrlPr>
                          </m:sSubPr>
                          <m:e>
                            <m:r>
                              <a:rPr lang="en-US" sz="2400" b="1" i="1">
                                <a:solidFill>
                                  <a:srgbClr val="C00000"/>
                                </a:solidFill>
                                <a:latin typeface="Cambria Math"/>
                              </a:rPr>
                              <m:t>𝑹</m:t>
                            </m:r>
                          </m:e>
                          <m:sub>
                            <m:r>
                              <a:rPr lang="en-US" sz="2400" b="1" i="1" smtClean="0">
                                <a:solidFill>
                                  <a:srgbClr val="C00000"/>
                                </a:solidFill>
                                <a:latin typeface="Cambria Math"/>
                              </a:rPr>
                              <m:t>𝟐</m:t>
                            </m:r>
                          </m:sub>
                        </m:sSub>
                      </m:e>
                    </m:d>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i="1">
                        <a:solidFill>
                          <a:srgbClr val="000000"/>
                        </a:solidFill>
                        <a:latin typeface="Cambria Math"/>
                      </a:rPr>
                      <m:t>→</m:t>
                    </m:r>
                    <m:r>
                      <a:rPr lang="en-US" sz="2400" b="1" i="1" dirty="0" smtClean="0">
                        <a:solidFill>
                          <a:srgbClr val="00B050"/>
                        </a:solidFill>
                        <a:latin typeface="Cambria Math"/>
                        <a:sym typeface="Symbol"/>
                      </a:rPr>
                      <m:t>𝑺𝒂𝒇𝒆</m:t>
                    </m:r>
                    <m:d>
                      <m:dPr>
                        <m:ctrlPr>
                          <a:rPr lang="en-US" sz="2400" b="1" i="1" dirty="0">
                            <a:solidFill>
                              <a:srgbClr val="000000"/>
                            </a:solidFill>
                            <a:latin typeface="Cambria Math" panose="02040503050406030204" pitchFamily="18" charset="0"/>
                            <a:sym typeface="Symbol"/>
                          </a:rPr>
                        </m:ctrlPr>
                      </m:dPr>
                      <m:e>
                        <m:r>
                          <a:rPr lang="en-US" sz="2400" b="1" i="1" dirty="0">
                            <a:solidFill>
                              <a:srgbClr val="000000"/>
                            </a:solidFill>
                            <a:latin typeface="Cambria Math"/>
                            <a:sym typeface="Symbol"/>
                          </a:rPr>
                          <m:t>𝑿</m:t>
                        </m:r>
                      </m:e>
                    </m:d>
                    <m:r>
                      <a:rPr lang="en-US" sz="2400" b="1" i="1" dirty="0">
                        <a:solidFill>
                          <a:srgbClr val="000000"/>
                        </a:solidFill>
                        <a:latin typeface="Cambria Math"/>
                        <a:sym typeface="Symbol"/>
                      </a:rPr>
                      <m:t>,</m:t>
                    </m:r>
                  </m:oMath>
                </a14:m>
                <a:endParaRPr lang="en-US" sz="2400" b="1" dirty="0">
                  <a:solidFill>
                    <a:srgbClr val="000000"/>
                  </a:solidFill>
                  <a:sym typeface="Symbol"/>
                </a:endParaRPr>
              </a:p>
              <a:p>
                <a:pPr>
                  <a:spcBef>
                    <a:spcPct val="20000"/>
                  </a:spcBef>
                  <a:buSzPct val="90000"/>
                </a:pPr>
                <a:endParaRPr lang="en-US" dirty="0" smtClean="0">
                  <a:solidFill>
                    <a:srgbClr val="000000"/>
                  </a:solidFill>
                  <a:latin typeface="Segoe"/>
                </a:endParaRPr>
              </a:p>
              <a:p>
                <a:pPr>
                  <a:spcBef>
                    <a:spcPct val="20000"/>
                  </a:spcBef>
                  <a:buSzPct val="90000"/>
                </a:pPr>
                <a:endParaRPr lang="en-US" dirty="0">
                  <a:solidFill>
                    <a:srgbClr val="000000"/>
                  </a:solidFill>
                  <a:latin typeface="Segoe"/>
                </a:endParaRPr>
              </a:p>
              <a:p>
                <a:pPr>
                  <a:spcBef>
                    <a:spcPct val="20000"/>
                  </a:spcBef>
                  <a:buSzPct val="90000"/>
                </a:pPr>
                <a:r>
                  <a:rPr lang="en-US" sz="2400" b="1" i="1" dirty="0">
                    <a:solidFill>
                      <a:srgbClr val="000000"/>
                    </a:solidFill>
                    <a:latin typeface="Segoe"/>
                  </a:rPr>
                  <a:t>Observation:	</a:t>
                </a:r>
                <a:r>
                  <a:rPr lang="en-US" sz="2400" b="1" i="1" dirty="0" err="1">
                    <a:solidFill>
                      <a:srgbClr val="000000"/>
                    </a:solidFill>
                    <a:latin typeface="Segoe"/>
                  </a:rPr>
                  <a:t>Farkas</a:t>
                </a:r>
                <a:r>
                  <a:rPr lang="en-US" sz="2400" b="1" i="1" dirty="0">
                    <a:solidFill>
                      <a:srgbClr val="000000"/>
                    </a:solidFill>
                    <a:latin typeface="Segoe"/>
                  </a:rPr>
                  <a:t> strengthening computes </a:t>
                </a:r>
                <a:br>
                  <a:rPr lang="en-US" sz="2400" b="1" i="1" dirty="0">
                    <a:solidFill>
                      <a:srgbClr val="000000"/>
                    </a:solidFill>
                    <a:latin typeface="Segoe"/>
                  </a:rPr>
                </a:br>
                <a:r>
                  <a:rPr lang="en-US" sz="2400" b="1" i="1" dirty="0">
                    <a:solidFill>
                      <a:srgbClr val="000000"/>
                    </a:solidFill>
                    <a:latin typeface="Segoe"/>
                  </a:rPr>
                  <a:t>			a </a:t>
                </a:r>
                <a:r>
                  <a:rPr lang="en-US" sz="2400" b="1" i="1" dirty="0" smtClean="0">
                    <a:solidFill>
                      <a:srgbClr val="000000"/>
                    </a:solidFill>
                    <a:latin typeface="Segoe"/>
                  </a:rPr>
                  <a:t>“Horn </a:t>
                </a:r>
                <a:r>
                  <a:rPr lang="en-US" sz="2400" b="1" i="1" dirty="0" err="1">
                    <a:solidFill>
                      <a:srgbClr val="000000"/>
                    </a:solidFill>
                    <a:latin typeface="Segoe"/>
                  </a:rPr>
                  <a:t>I</a:t>
                </a:r>
                <a:r>
                  <a:rPr lang="en-US" sz="2400" b="1" i="1" dirty="0" err="1" smtClean="0">
                    <a:solidFill>
                      <a:srgbClr val="000000"/>
                    </a:solidFill>
                    <a:latin typeface="Segoe"/>
                  </a:rPr>
                  <a:t>nterpolant</a:t>
                </a:r>
                <a:r>
                  <a:rPr lang="en-US" sz="2400" b="1" i="1" dirty="0">
                    <a:solidFill>
                      <a:srgbClr val="000000"/>
                    </a:solidFill>
                    <a:latin typeface="Segoe"/>
                  </a:rPr>
                  <a:t>” for </a:t>
                </a:r>
                <a:r>
                  <a:rPr lang="en-US" sz="2400" b="1" i="1" dirty="0" smtClean="0">
                    <a:solidFill>
                      <a:srgbClr val="000000"/>
                    </a:solidFill>
                    <a:latin typeface="Segoe"/>
                  </a:rPr>
                  <a:t>LRA</a:t>
                </a:r>
              </a:p>
              <a:p>
                <a:pPr>
                  <a:spcBef>
                    <a:spcPct val="20000"/>
                  </a:spcBef>
                  <a:buSzPct val="90000"/>
                </a:pPr>
                <a:endParaRPr lang="en-US" sz="2400" b="1" i="1" dirty="0">
                  <a:solidFill>
                    <a:srgbClr val="000000"/>
                  </a:solidFill>
                  <a:latin typeface="Segoe"/>
                </a:endParaRPr>
              </a:p>
              <a:p>
                <a:pPr>
                  <a:spcBef>
                    <a:spcPct val="20000"/>
                  </a:spcBef>
                  <a:buSzPct val="90000"/>
                </a:pPr>
                <a:r>
                  <a:rPr lang="en-US" sz="2400" b="1" i="1" dirty="0" smtClean="0">
                    <a:solidFill>
                      <a:srgbClr val="000000"/>
                    </a:solidFill>
                    <a:latin typeface="Segoe"/>
                  </a:rPr>
                  <a:t>		i.e., solves for non-recursive Horn clauses</a:t>
                </a:r>
                <a:endParaRPr lang="en-US" sz="2400" b="1" i="1" dirty="0">
                  <a:solidFill>
                    <a:srgbClr val="000000"/>
                  </a:solidFill>
                  <a:latin typeface="Segoe"/>
                </a:endParaRPr>
              </a:p>
            </p:txBody>
          </p:sp>
        </mc:Choice>
        <mc:Fallback xmlns="">
          <p:sp>
            <p:nvSpPr>
              <p:cNvPr id="3" name="Rectangle 2"/>
              <p:cNvSpPr>
                <a:spLocks noRot="1" noChangeAspect="1" noMove="1" noResize="1" noEditPoints="1" noAdjustHandles="1" noChangeArrowheads="1" noChangeShapeType="1" noTextEdit="1"/>
              </p:cNvSpPr>
              <p:nvPr/>
            </p:nvSpPr>
            <p:spPr>
              <a:xfrm>
                <a:off x="252028" y="2307527"/>
                <a:ext cx="8496436" cy="4062651"/>
              </a:xfrm>
              <a:prstGeom prst="rect">
                <a:avLst/>
              </a:prstGeom>
              <a:blipFill rotWithShape="0">
                <a:blip r:embed="rId2"/>
                <a:stretch>
                  <a:fillRect l="-1076" b="-2703"/>
                </a:stretch>
              </a:blipFill>
            </p:spPr>
            <p:txBody>
              <a:bodyPr/>
              <a:lstStyle/>
              <a:p>
                <a:r>
                  <a:rPr lang="en-US">
                    <a:noFill/>
                  </a:rPr>
                  <a:t> </a:t>
                </a:r>
              </a:p>
            </p:txBody>
          </p:sp>
        </mc:Fallback>
      </mc:AlternateContent>
      <p:sp>
        <p:nvSpPr>
          <p:cNvPr id="2" name="Title 1"/>
          <p:cNvSpPr txBox="1">
            <a:spLocks/>
          </p:cNvSpPr>
          <p:nvPr/>
        </p:nvSpPr>
        <p:spPr>
          <a:xfrm>
            <a:off x="381000" y="230188"/>
            <a:ext cx="8382000" cy="6647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800" dirty="0" smtClean="0"/>
              <a:t>PDR(T): </a:t>
            </a:r>
            <a:r>
              <a:rPr lang="en-US" sz="4000" dirty="0" err="1" smtClean="0"/>
              <a:t>Interpolants</a:t>
            </a:r>
            <a:r>
              <a:rPr lang="en-US" sz="4000" dirty="0" smtClean="0"/>
              <a:t> as a side-effect</a:t>
            </a:r>
            <a:endParaRPr lang="en-US" sz="4000" dirty="0"/>
          </a:p>
        </p:txBody>
      </p:sp>
    </p:spTree>
    <p:extLst>
      <p:ext uri="{BB962C8B-B14F-4D97-AF65-F5344CB8AC3E}">
        <p14:creationId xmlns:p14="http://schemas.microsoft.com/office/powerpoint/2010/main" val="69447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381000" y="230188"/>
            <a:ext cx="8382000" cy="664797"/>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4800" smtClean="0"/>
              <a:t>PDR(T): </a:t>
            </a:r>
            <a:r>
              <a:rPr lang="en-US" sz="4000" smtClean="0"/>
              <a:t>Interpolants as a side-effect</a:t>
            </a:r>
            <a:endParaRPr lang="en-US" sz="4000" dirty="0"/>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05064"/>
            <a:ext cx="8792213"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759400" y="4141098"/>
            <a:ext cx="4012462" cy="2704500"/>
            <a:chOff x="3144411" y="7678383"/>
            <a:chExt cx="4012462" cy="2704500"/>
          </a:xfrm>
        </p:grpSpPr>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019113" y="7678383"/>
                <a:ext cx="3137760" cy="2132280"/>
              </p14:xfrm>
            </p:contentPart>
          </mc:Choice>
          <mc:Fallback xmlns="">
            <p:pic>
              <p:nvPicPr>
                <p:cNvPr id="8" name="Ink 7"/>
                <p:cNvPicPr/>
                <p:nvPr/>
              </p:nvPicPr>
              <p:blipFill>
                <a:blip r:embed="rId4"/>
                <a:stretch>
                  <a:fillRect/>
                </a:stretch>
              </p:blipFill>
              <p:spPr>
                <a:xfrm>
                  <a:off x="4003993" y="7661463"/>
                  <a:ext cx="3158640" cy="2160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144411" y="9238443"/>
                <a:ext cx="1812600" cy="1144440"/>
              </p14:xfrm>
            </p:contentPart>
          </mc:Choice>
          <mc:Fallback xmlns="">
            <p:pic>
              <p:nvPicPr>
                <p:cNvPr id="6" name="Ink 5"/>
                <p:cNvPicPr/>
                <p:nvPr/>
              </p:nvPicPr>
              <p:blipFill>
                <a:blip r:embed="rId6"/>
                <a:stretch>
                  <a:fillRect/>
                </a:stretch>
              </p:blipFill>
              <p:spPr>
                <a:xfrm>
                  <a:off x="3126775" y="9220449"/>
                  <a:ext cx="1845353" cy="1176830"/>
                </a:xfrm>
                <a:prstGeom prst="rect">
                  <a:avLst/>
                </a:prstGeom>
              </p:spPr>
            </p:pic>
          </mc:Fallback>
        </mc:AlternateContent>
      </p:grpSp>
      <p:pic>
        <p:nvPicPr>
          <p:cNvPr id="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87" y="1031018"/>
            <a:ext cx="8792213" cy="2974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44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3265"/>
            <a:ext cx="8590547" cy="1143000"/>
          </a:xfrm>
        </p:spPr>
        <p:txBody>
          <a:bodyPr/>
          <a:lstStyle/>
          <a:p>
            <a:r>
              <a:rPr lang="en-US" dirty="0" smtClean="0"/>
              <a:t>Universally </a:t>
            </a:r>
            <a:r>
              <a:rPr lang="en-US" dirty="0"/>
              <a:t>Quantified Horn </a:t>
            </a:r>
            <a:r>
              <a:rPr lang="en-US" dirty="0" smtClean="0"/>
              <a:t>Clauses</a:t>
            </a:r>
            <a:endParaRPr lang="en-US" dirty="0"/>
          </a:p>
        </p:txBody>
      </p:sp>
      <mc:AlternateContent xmlns:mc="http://schemas.openxmlformats.org/markup-compatibility/2006">
        <mc:Choice xmlns:a14="http://schemas.microsoft.com/office/drawing/2010/main" Requires="a14">
          <p:sp>
            <p:nvSpPr>
              <p:cNvPr id="3" name="TextBox 2"/>
              <p:cNvSpPr txBox="1"/>
              <p:nvPr/>
            </p:nvSpPr>
            <p:spPr>
              <a:xfrm>
                <a:off x="1371599" y="1556265"/>
                <a:ext cx="4557714" cy="1754326"/>
              </a:xfrm>
              <a:prstGeom prst="rect">
                <a:avLst/>
              </a:prstGeom>
              <a:noFill/>
            </p:spPr>
            <p:txBody>
              <a:bodyPr wrap="square" rtlCol="0">
                <a:spAutoFit/>
              </a:bodyPr>
              <a:lstStyle/>
              <a:p>
                <a:r>
                  <a:rPr lang="en-US" b="1" dirty="0" smtClean="0"/>
                  <a:t>void</a:t>
                </a:r>
                <a:r>
                  <a:rPr lang="en-US" dirty="0" smtClean="0"/>
                  <a:t> </a:t>
                </a:r>
                <a:r>
                  <a:rPr lang="en-US" dirty="0" err="1" smtClean="0"/>
                  <a:t>init</a:t>
                </a:r>
                <a:r>
                  <a:rPr lang="en-US" dirty="0" smtClean="0"/>
                  <a:t>(</a:t>
                </a:r>
                <a:r>
                  <a:rPr lang="en-US" dirty="0" err="1" smtClean="0"/>
                  <a:t>int</a:t>
                </a:r>
                <a:r>
                  <a:rPr lang="en-US" dirty="0" smtClean="0"/>
                  <a:t> n, </a:t>
                </a:r>
                <a:r>
                  <a:rPr lang="en-US" dirty="0" err="1" smtClean="0"/>
                  <a:t>int</a:t>
                </a:r>
                <a:r>
                  <a:rPr lang="en-US" dirty="0" smtClean="0"/>
                  <a:t>[]</a:t>
                </a:r>
                <a:r>
                  <a:rPr lang="en-US" dirty="0" smtClean="0"/>
                  <a:t> </a:t>
                </a:r>
                <a:r>
                  <a:rPr lang="en-US" dirty="0" smtClean="0"/>
                  <a:t>A, </a:t>
                </a:r>
                <a:r>
                  <a:rPr lang="en-US" dirty="0" err="1" smtClean="0"/>
                  <a:t>int</a:t>
                </a:r>
                <a:r>
                  <a:rPr lang="en-US" dirty="0" smtClean="0"/>
                  <a:t> </a:t>
                </a:r>
                <a:r>
                  <a:rPr lang="en-US" dirty="0" smtClean="0"/>
                  <a:t>c) {</a:t>
                </a:r>
              </a:p>
              <a:p>
                <a:r>
                  <a:rPr lang="en-US" dirty="0" smtClean="0"/>
                  <a:t>    </a:t>
                </a:r>
                <a:r>
                  <a:rPr lang="en-US" b="1" dirty="0" smtClean="0"/>
                  <a:t>for</a:t>
                </a:r>
                <a:r>
                  <a:rPr lang="en-US" dirty="0" smtClean="0"/>
                  <a:t>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n; ++</a:t>
                </a:r>
                <a:r>
                  <a:rPr lang="en-US" dirty="0" err="1" smtClean="0"/>
                  <a:t>i</a:t>
                </a:r>
                <a:r>
                  <a:rPr lang="en-US" dirty="0" smtClean="0"/>
                  <a:t>) {</a:t>
                </a:r>
              </a:p>
              <a:p>
                <a:r>
                  <a:rPr lang="en-US" dirty="0" smtClean="0"/>
                  <a:t>          A[</a:t>
                </a:r>
                <a:r>
                  <a:rPr lang="en-US" dirty="0" err="1" smtClean="0"/>
                  <a:t>i</a:t>
                </a:r>
                <a:r>
                  <a:rPr lang="en-US" dirty="0" smtClean="0"/>
                  <a:t>] = c;</a:t>
                </a:r>
                <a:endParaRPr lang="en-US" dirty="0"/>
              </a:p>
              <a:p>
                <a:r>
                  <a:rPr lang="en-US" dirty="0" smtClean="0"/>
                  <a:t>    }</a:t>
                </a:r>
              </a:p>
              <a:p>
                <a:r>
                  <a:rPr lang="en-US" dirty="0"/>
                  <a:t> </a:t>
                </a:r>
                <a:r>
                  <a:rPr lang="en-US" dirty="0" smtClean="0"/>
                  <a:t>   </a:t>
                </a:r>
                <a:r>
                  <a:rPr lang="en-US" b="1" dirty="0" smtClean="0"/>
                  <a:t>assert</a:t>
                </a:r>
                <a:r>
                  <a:rPr lang="en-US" dirty="0" smtClean="0"/>
                  <a: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0≤</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t>);</a:t>
                </a:r>
              </a:p>
              <a:p>
                <a:r>
                  <a:rPr lang="en-US" dirty="0"/>
                  <a:t>}</a:t>
                </a:r>
              </a:p>
            </p:txBody>
          </p:sp>
        </mc:Choice>
        <mc:Fallback>
          <p:sp>
            <p:nvSpPr>
              <p:cNvPr id="3" name="TextBox 2"/>
              <p:cNvSpPr txBox="1">
                <a:spLocks noRot="1" noChangeAspect="1" noMove="1" noResize="1" noEditPoints="1" noAdjustHandles="1" noChangeArrowheads="1" noChangeShapeType="1" noTextEdit="1"/>
              </p:cNvSpPr>
              <p:nvPr/>
            </p:nvSpPr>
            <p:spPr>
              <a:xfrm>
                <a:off x="1371599" y="1556265"/>
                <a:ext cx="4557714" cy="1754326"/>
              </a:xfrm>
              <a:prstGeom prst="rect">
                <a:avLst/>
              </a:prstGeom>
              <a:blipFill rotWithShape="0">
                <a:blip r:embed="rId2"/>
                <a:stretch>
                  <a:fillRect l="-1070" t="-1736" b="-4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71599" y="5227806"/>
                <a:ext cx="6821905" cy="1477328"/>
              </a:xfrm>
              <a:prstGeom prst="rect">
                <a:avLst/>
              </a:prstGeom>
              <a:noFill/>
            </p:spPr>
            <p:txBody>
              <a:bodyPr wrap="square" rtlCol="0">
                <a:spAutoFit/>
              </a:bodyPr>
              <a:lstStyle/>
              <a:p>
                <a:r>
                  <a:rPr lang="en-US" b="1" dirty="0" smtClean="0">
                    <a:solidFill>
                      <a:srgbClr val="FF0000"/>
                    </a:solidFill>
                  </a:rPr>
                  <a:t>Problem</a:t>
                </a:r>
                <a:r>
                  <a:rPr lang="en-US" dirty="0" smtClean="0"/>
                  <a:t>: Inductive invariant is </a:t>
                </a:r>
                <a:r>
                  <a:rPr lang="en-US" b="1" dirty="0" smtClean="0">
                    <a:solidFill>
                      <a:srgbClr val="FF0000"/>
                    </a:solidFill>
                  </a:rPr>
                  <a:t>quantified</a:t>
                </a:r>
              </a:p>
              <a:p>
                <a:endParaRPr lang="en-US" dirty="0" smtClean="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 0≤</m:t>
                      </m:r>
                      <m:r>
                        <a:rPr lang="en-US" i="1">
                          <a:latin typeface="Cambria Math" panose="02040503050406030204" pitchFamily="18" charset="0"/>
                        </a:rPr>
                        <m:t>𝑗</m:t>
                      </m:r>
                      <m:r>
                        <a:rPr lang="en-US" i="1">
                          <a:latin typeface="Cambria Math" panose="02040503050406030204" pitchFamily="18" charset="0"/>
                        </a:rPr>
                        <m:t>&lt;</m:t>
                      </m:r>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𝑗</m:t>
                          </m:r>
                        </m:e>
                      </m:d>
                      <m:r>
                        <a:rPr lang="en-US" i="1">
                          <a:latin typeface="Cambria Math" panose="02040503050406030204" pitchFamily="18" charset="0"/>
                        </a:rPr>
                        <m:t>=</m:t>
                      </m:r>
                      <m:r>
                        <a:rPr lang="en-US" i="1">
                          <a:latin typeface="Cambria Math" panose="02040503050406030204" pitchFamily="18" charset="0"/>
                        </a:rPr>
                        <m:t>𝑐</m:t>
                      </m:r>
                    </m:oMath>
                  </m:oMathPara>
                </a14:m>
                <a:endParaRPr lang="en-US" dirty="0" smtClean="0"/>
              </a:p>
              <a:p>
                <a:r>
                  <a:rPr lang="en-US" dirty="0"/>
                  <a:t> </a:t>
                </a:r>
                <a:endParaRPr lang="en-US" dirty="0" smtClean="0"/>
              </a:p>
              <a:p>
                <a:r>
                  <a:rPr lang="en-US" dirty="0" smtClean="0"/>
                  <a:t>Horn clause solvers compute </a:t>
                </a:r>
                <a:r>
                  <a:rPr lang="en-US" i="1" dirty="0" smtClean="0">
                    <a:solidFill>
                      <a:srgbClr val="FF0000"/>
                    </a:solidFill>
                  </a:rPr>
                  <a:t>quantifier-free</a:t>
                </a:r>
                <a:r>
                  <a:rPr lang="en-US" i="1" dirty="0" smtClean="0"/>
                  <a:t> </a:t>
                </a:r>
                <a:r>
                  <a:rPr lang="en-US" dirty="0" smtClean="0"/>
                  <a:t>symbolic solutions.</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71599" y="5227806"/>
                <a:ext cx="6821905" cy="1477328"/>
              </a:xfrm>
              <a:prstGeom prst="rect">
                <a:avLst/>
              </a:prstGeom>
              <a:blipFill rotWithShape="0">
                <a:blip r:embed="rId3"/>
                <a:stretch>
                  <a:fillRect l="-715" t="-2479" b="-5785"/>
                </a:stretch>
              </a:blipFill>
            </p:spPr>
            <p:txBody>
              <a:bodyPr/>
              <a:lstStyle/>
              <a:p>
                <a:r>
                  <a:rPr lang="en-US">
                    <a:noFill/>
                  </a:rPr>
                  <a:t> </a:t>
                </a:r>
              </a:p>
            </p:txBody>
          </p:sp>
        </mc:Fallback>
      </mc:AlternateContent>
      <p:sp>
        <p:nvSpPr>
          <p:cNvPr id="5" name="Rectangle 4"/>
          <p:cNvSpPr/>
          <p:nvPr/>
        </p:nvSpPr>
        <p:spPr>
          <a:xfrm>
            <a:off x="4423228" y="0"/>
            <a:ext cx="4583371" cy="369332"/>
          </a:xfrm>
          <a:prstGeom prst="rect">
            <a:avLst/>
          </a:prstGeom>
        </p:spPr>
        <p:txBody>
          <a:bodyPr wrap="none">
            <a:spAutoFit/>
          </a:bodyPr>
          <a:lstStyle/>
          <a:p>
            <a:r>
              <a:rPr lang="en-US" dirty="0">
                <a:solidFill>
                  <a:schemeClr val="accent3">
                    <a:lumMod val="75000"/>
                  </a:schemeClr>
                </a:solidFill>
              </a:rPr>
              <a:t>Bjorner, McMillan, Rybalchenko, </a:t>
            </a:r>
            <a:r>
              <a:rPr lang="en-US" dirty="0" smtClean="0">
                <a:solidFill>
                  <a:schemeClr val="accent3">
                    <a:lumMod val="75000"/>
                  </a:schemeClr>
                </a:solidFill>
              </a:rPr>
              <a:t>SAS 2013</a:t>
            </a:r>
            <a:endParaRPr lang="en-US"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6" name="TextBox 5"/>
              <p:cNvSpPr txBox="1"/>
              <p:nvPr/>
            </p:nvSpPr>
            <p:spPr>
              <a:xfrm>
                <a:off x="1288671" y="3473480"/>
                <a:ext cx="5426242" cy="1477328"/>
              </a:xfrm>
              <a:prstGeom prst="rect">
                <a:avLst/>
              </a:prstGeom>
              <a:noFill/>
            </p:spPr>
            <p:txBody>
              <a:bodyPr wrap="square" rtlCol="0">
                <a:spAutoFit/>
              </a:bodyPr>
              <a:lstStyle/>
              <a:p>
                <a:r>
                  <a:rPr lang="en-US" b="0" dirty="0" smtClean="0"/>
                  <a:t> Find </a:t>
                </a:r>
                <a14:m>
                  <m:oMath xmlns:m="http://schemas.openxmlformats.org/officeDocument/2006/math">
                    <m:r>
                      <a:rPr lang="en-US" b="0" i="1" dirty="0" smtClean="0">
                        <a:latin typeface="Cambria Math" panose="02040503050406030204" pitchFamily="18" charset="0"/>
                      </a:rPr>
                      <m:t>𝑅</m:t>
                    </m:r>
                  </m:oMath>
                </a14:m>
                <a:r>
                  <a:rPr lang="en-US" b="0" i="1" dirty="0" smtClean="0"/>
                  <a:t> </a:t>
                </a:r>
                <a:r>
                  <a:rPr lang="en-US" b="0" dirty="0" smtClean="0"/>
                  <a:t>to satisfy:</a:t>
                </a:r>
              </a:p>
              <a:p>
                <a:endParaRPr lang="en-US" b="0" dirty="0" smtClean="0"/>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e>
                    </m:d>
                    <m:r>
                      <a:rPr lang="en-US" b="0" i="1" smtClean="0">
                        <a:latin typeface="Cambria Math" panose="02040503050406030204" pitchFamily="18" charset="0"/>
                      </a:rPr>
                      <m:t>.</m:t>
                    </m:r>
                    <m:r>
                      <a:rPr lang="en-US" i="1">
                        <a:latin typeface="Cambria Math" panose="02040503050406030204" pitchFamily="18" charset="0"/>
                      </a:rPr>
                      <m:t> </m:t>
                    </m:r>
                  </m:oMath>
                </a14:m>
                <a:endParaRPr lang="en-US" dirty="0" smtClean="0"/>
              </a:p>
              <a:p>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r>
                      <a:rPr lang="en-US" i="1">
                        <a:latin typeface="Cambria Math" panose="02040503050406030204" pitchFamily="18" charset="0"/>
                      </a:rPr>
                      <m:t>𝑅</m:t>
                    </m:r>
                    <m:d>
                      <m:dPr>
                        <m:ctrlPr>
                          <a:rPr lang="en-US" i="1">
                            <a:latin typeface="Cambria Math" panose="02040503050406030204" pitchFamily="18" charset="0"/>
                          </a:rPr>
                        </m:ctrlPr>
                      </m:dPr>
                      <m:e>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e>
                        </m:d>
                      </m:e>
                    </m:d>
                  </m:oMath>
                </a14:m>
                <a:endParaRPr lang="en-US" b="0" i="1" dirty="0" smtClean="0">
                  <a:latin typeface="Cambria Math" panose="02040503050406030204" pitchFamily="18" charset="0"/>
                </a:endParaRPr>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  </m:t>
                    </m:r>
                    <m:r>
                      <a:rPr lang="en-US" i="1">
                        <a:latin typeface="Cambria Math" panose="02040503050406030204" pitchFamily="18" charset="0"/>
                      </a:rPr>
                      <m:t>𝑅</m:t>
                    </m:r>
                    <m:d>
                      <m:dPr>
                        <m:ctrlPr>
                          <a:rPr lang="en-US" i="1">
                            <a:latin typeface="Cambria Math" panose="02040503050406030204" pitchFamily="18" charset="0"/>
                          </a:rPr>
                        </m:ctrlPr>
                      </m:dPr>
                      <m:e>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e>
                    </m:d>
                    <m:r>
                      <a:rPr lang="en-US" b="0" i="1" smtClean="0">
                        <a:latin typeface="Cambria Math" panose="02040503050406030204" pitchFamily="18" charset="0"/>
                      </a:rPr>
                      <m:t>∧0≤</m:t>
                    </m:r>
                    <m:r>
                      <a:rPr lang="en-US" b="0" i="1" smtClean="0">
                        <a:latin typeface="Cambria Math" panose="02040503050406030204" pitchFamily="18" charset="0"/>
                      </a:rPr>
                      <m:t>𝑗</m:t>
                    </m:r>
                    <m:r>
                      <a:rPr lang="en-US" b="0" i="1" smtClean="0">
                        <a:latin typeface="Cambria Math" panose="02040503050406030204" pitchFamily="18" charset="0"/>
                      </a:rPr>
                      <m:t>&lt;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288671" y="3473480"/>
                <a:ext cx="5426242" cy="1477328"/>
              </a:xfrm>
              <a:prstGeom prst="rect">
                <a:avLst/>
              </a:prstGeom>
              <a:blipFill rotWithShape="0">
                <a:blip r:embed="rId4"/>
                <a:stretch>
                  <a:fillRect t="-2479" b="-2893"/>
                </a:stretch>
              </a:blipFill>
            </p:spPr>
            <p:txBody>
              <a:bodyPr/>
              <a:lstStyle/>
              <a:p>
                <a:r>
                  <a:rPr lang="en-US">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2948515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3265"/>
            <a:ext cx="8590547" cy="1143000"/>
          </a:xfrm>
        </p:spPr>
        <p:txBody>
          <a:bodyPr/>
          <a:lstStyle/>
          <a:p>
            <a:r>
              <a:rPr lang="en-US" dirty="0" smtClean="0"/>
              <a:t>Universally </a:t>
            </a:r>
            <a:r>
              <a:rPr lang="en-US" dirty="0"/>
              <a:t>Quantified Horn </a:t>
            </a:r>
            <a:r>
              <a:rPr lang="en-US" dirty="0" smtClean="0"/>
              <a:t>Clauses</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1436811" y="5642250"/>
                <a:ext cx="7382336" cy="369332"/>
              </a:xfrm>
              <a:prstGeom prst="rect">
                <a:avLst/>
              </a:prstGeom>
              <a:noFill/>
            </p:spPr>
            <p:txBody>
              <a:bodyPr wrap="square" rtlCol="0">
                <a:spAutoFit/>
              </a:bodyPr>
              <a:lstStyle/>
              <a:p>
                <a:r>
                  <a:rPr lang="en-US" b="1" dirty="0" smtClean="0">
                    <a:solidFill>
                      <a:srgbClr val="FF0000"/>
                    </a:solidFill>
                  </a:rPr>
                  <a:t>Problem</a:t>
                </a:r>
                <a:r>
                  <a:rPr lang="en-US" dirty="0" smtClean="0"/>
                  <a:t>: </a:t>
                </a:r>
                <a:r>
                  <a:rPr lang="en-US" dirty="0" smtClean="0"/>
                  <a:t>Our Horn </a:t>
                </a:r>
                <a:r>
                  <a:rPr lang="en-US" dirty="0" smtClean="0"/>
                  <a:t>clause solvers don’t handle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𝑄</m:t>
                    </m:r>
                  </m:oMath>
                </a14:m>
                <a:r>
                  <a:rPr lang="en-US" dirty="0" smtClean="0"/>
                  <a:t>(..) formulas </a:t>
                </a:r>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1436811" y="5642250"/>
                <a:ext cx="7382336" cy="369332"/>
              </a:xfrm>
              <a:prstGeom prst="rect">
                <a:avLst/>
              </a:prstGeom>
              <a:blipFill rotWithShape="0">
                <a:blip r:embed="rId2"/>
                <a:stretch>
                  <a:fillRect l="-743" t="-10000" b="-26667"/>
                </a:stretch>
              </a:blipFill>
            </p:spPr>
            <p:txBody>
              <a:bodyPr/>
              <a:lstStyle/>
              <a:p>
                <a:r>
                  <a:rPr lang="en-US">
                    <a:noFill/>
                  </a:rPr>
                  <a:t> </a:t>
                </a:r>
              </a:p>
            </p:txBody>
          </p:sp>
        </mc:Fallback>
      </mc:AlternateContent>
      <p:sp>
        <p:nvSpPr>
          <p:cNvPr id="5" name="Rectangle 4"/>
          <p:cNvSpPr/>
          <p:nvPr/>
        </p:nvSpPr>
        <p:spPr>
          <a:xfrm>
            <a:off x="4423228" y="0"/>
            <a:ext cx="4583371" cy="369332"/>
          </a:xfrm>
          <a:prstGeom prst="rect">
            <a:avLst/>
          </a:prstGeom>
        </p:spPr>
        <p:txBody>
          <a:bodyPr wrap="none">
            <a:spAutoFit/>
          </a:bodyPr>
          <a:lstStyle/>
          <a:p>
            <a:r>
              <a:rPr lang="en-US" dirty="0">
                <a:solidFill>
                  <a:schemeClr val="accent3">
                    <a:lumMod val="75000"/>
                  </a:schemeClr>
                </a:solidFill>
              </a:rPr>
              <a:t>Bjorner, McMillan, Rybalchenko, </a:t>
            </a:r>
            <a:r>
              <a:rPr lang="en-US" dirty="0" smtClean="0">
                <a:solidFill>
                  <a:schemeClr val="accent3">
                    <a:lumMod val="75000"/>
                  </a:schemeClr>
                </a:solidFill>
              </a:rPr>
              <a:t>SAS 2013</a:t>
            </a:r>
            <a:endParaRPr lang="en-US"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7" name="TextBox 6"/>
              <p:cNvSpPr txBox="1"/>
              <p:nvPr/>
            </p:nvSpPr>
            <p:spPr>
              <a:xfrm>
                <a:off x="1335506" y="3615389"/>
                <a:ext cx="7158789" cy="1512978"/>
              </a:xfrm>
              <a:prstGeom prst="rect">
                <a:avLst/>
              </a:prstGeom>
              <a:noFill/>
            </p:spPr>
            <p:txBody>
              <a:bodyPr wrap="square" rtlCol="0">
                <a:spAutoFit/>
              </a:bodyPr>
              <a:lstStyle/>
              <a:p>
                <a:r>
                  <a:rPr lang="en-US" b="0" dirty="0" smtClean="0"/>
                  <a:t> Find instead </a:t>
                </a:r>
                <a14:m>
                  <m:oMath xmlns:m="http://schemas.openxmlformats.org/officeDocument/2006/math">
                    <m:r>
                      <a:rPr lang="en-US" b="0" i="1" smtClean="0">
                        <a:latin typeface="Cambria Math" panose="02040503050406030204" pitchFamily="18" charset="0"/>
                      </a:rPr>
                      <m:t>𝑄</m:t>
                    </m:r>
                  </m:oMath>
                </a14:m>
                <a:r>
                  <a:rPr lang="en-US" b="0" i="1" dirty="0" smtClean="0"/>
                  <a:t> </a:t>
                </a:r>
                <a:r>
                  <a:rPr lang="en-US" b="0" dirty="0" smtClean="0"/>
                  <a:t>to satisfy:</a:t>
                </a:r>
              </a:p>
              <a:p>
                <a:endParaRPr lang="en-US" b="0" dirty="0" smtClean="0"/>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i="1">
                        <a:latin typeface="Cambria Math" panose="02040503050406030204" pitchFamily="18" charset="0"/>
                      </a:rPr>
                      <m:t> </m:t>
                    </m:r>
                  </m:oMath>
                </a14:m>
                <a:endParaRPr lang="en-US" dirty="0" smtClean="0"/>
              </a:p>
              <a:p>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 </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oMath>
                </a14:m>
                <a:endParaRPr lang="en-US" b="0" i="1" dirty="0" smtClean="0">
                  <a:latin typeface="Cambria Math" panose="02040503050406030204" pitchFamily="18" charset="0"/>
                </a:endParaRPr>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)∧0≤</m:t>
                    </m:r>
                    <m:r>
                      <a:rPr lang="en-US" b="0" i="1" smtClean="0">
                        <a:latin typeface="Cambria Math" panose="02040503050406030204" pitchFamily="18" charset="0"/>
                      </a:rPr>
                      <m:t>𝑗</m:t>
                    </m:r>
                    <m:r>
                      <a:rPr lang="en-US" b="0" i="1" smtClean="0">
                        <a:latin typeface="Cambria Math" panose="02040503050406030204" pitchFamily="18" charset="0"/>
                      </a:rPr>
                      <m:t>&lt;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335506" y="3615389"/>
                <a:ext cx="7158789" cy="1512978"/>
              </a:xfrm>
              <a:prstGeom prst="rect">
                <a:avLst/>
              </a:prstGeom>
              <a:blipFill rotWithShape="0">
                <a:blip r:embed="rId4"/>
                <a:stretch>
                  <a:fillRect t="-2016" b="-32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371599" y="1556265"/>
                <a:ext cx="4557714" cy="1754326"/>
              </a:xfrm>
              <a:prstGeom prst="rect">
                <a:avLst/>
              </a:prstGeom>
              <a:noFill/>
            </p:spPr>
            <p:txBody>
              <a:bodyPr wrap="square" rtlCol="0">
                <a:spAutoFit/>
              </a:bodyPr>
              <a:lstStyle/>
              <a:p>
                <a:r>
                  <a:rPr lang="en-US" b="1" dirty="0" smtClean="0"/>
                  <a:t>void</a:t>
                </a:r>
                <a:r>
                  <a:rPr lang="en-US" dirty="0" smtClean="0"/>
                  <a:t> </a:t>
                </a:r>
                <a:r>
                  <a:rPr lang="en-US" dirty="0" err="1" smtClean="0"/>
                  <a:t>init</a:t>
                </a:r>
                <a:r>
                  <a:rPr lang="en-US" dirty="0" smtClean="0"/>
                  <a:t>(</a:t>
                </a:r>
                <a:r>
                  <a:rPr lang="en-US" dirty="0" err="1" smtClean="0"/>
                  <a:t>int</a:t>
                </a:r>
                <a:r>
                  <a:rPr lang="en-US" dirty="0" smtClean="0"/>
                  <a:t> n, </a:t>
                </a:r>
                <a:r>
                  <a:rPr lang="en-US" dirty="0" err="1" smtClean="0"/>
                  <a:t>int</a:t>
                </a:r>
                <a:r>
                  <a:rPr lang="en-US" dirty="0" smtClean="0"/>
                  <a:t>[]</a:t>
                </a:r>
                <a:r>
                  <a:rPr lang="en-US" dirty="0" smtClean="0"/>
                  <a:t> </a:t>
                </a:r>
                <a:r>
                  <a:rPr lang="en-US" dirty="0" smtClean="0"/>
                  <a:t>A, </a:t>
                </a:r>
                <a:r>
                  <a:rPr lang="en-US" dirty="0" err="1" smtClean="0"/>
                  <a:t>int</a:t>
                </a:r>
                <a:r>
                  <a:rPr lang="en-US" dirty="0" smtClean="0"/>
                  <a:t> </a:t>
                </a:r>
                <a:r>
                  <a:rPr lang="en-US" dirty="0" smtClean="0"/>
                  <a:t>c) {</a:t>
                </a:r>
              </a:p>
              <a:p>
                <a:r>
                  <a:rPr lang="en-US" dirty="0" smtClean="0"/>
                  <a:t>    </a:t>
                </a:r>
                <a:r>
                  <a:rPr lang="en-US" b="1" dirty="0" smtClean="0"/>
                  <a:t>for</a:t>
                </a:r>
                <a:r>
                  <a:rPr lang="en-US" dirty="0" smtClean="0"/>
                  <a:t>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n; ++</a:t>
                </a:r>
                <a:r>
                  <a:rPr lang="en-US" dirty="0" err="1" smtClean="0"/>
                  <a:t>i</a:t>
                </a:r>
                <a:r>
                  <a:rPr lang="en-US" dirty="0" smtClean="0"/>
                  <a:t>) {</a:t>
                </a:r>
              </a:p>
              <a:p>
                <a:r>
                  <a:rPr lang="en-US" dirty="0" smtClean="0"/>
                  <a:t>          A[</a:t>
                </a:r>
                <a:r>
                  <a:rPr lang="en-US" dirty="0" err="1" smtClean="0"/>
                  <a:t>i</a:t>
                </a:r>
                <a:r>
                  <a:rPr lang="en-US" dirty="0" smtClean="0"/>
                  <a:t>] = c;</a:t>
                </a:r>
                <a:endParaRPr lang="en-US" dirty="0"/>
              </a:p>
              <a:p>
                <a:r>
                  <a:rPr lang="en-US" dirty="0" smtClean="0"/>
                  <a:t>    }</a:t>
                </a:r>
              </a:p>
              <a:p>
                <a:r>
                  <a:rPr lang="en-US" dirty="0"/>
                  <a:t> </a:t>
                </a:r>
                <a:r>
                  <a:rPr lang="en-US" dirty="0" smtClean="0"/>
                  <a:t>   </a:t>
                </a:r>
                <a:r>
                  <a:rPr lang="en-US" b="1" dirty="0" smtClean="0"/>
                  <a:t>assert</a:t>
                </a:r>
                <a:r>
                  <a:rPr lang="en-US" dirty="0" smtClean="0"/>
                  <a: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0≤</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t>);</a:t>
                </a:r>
              </a:p>
              <a:p>
                <a:r>
                  <a:rPr lang="en-US" dirty="0"/>
                  <a:t>}</a:t>
                </a:r>
              </a:p>
            </p:txBody>
          </p:sp>
        </mc:Choice>
        <mc:Fallback>
          <p:sp>
            <p:nvSpPr>
              <p:cNvPr id="8" name="TextBox 7"/>
              <p:cNvSpPr txBox="1">
                <a:spLocks noRot="1" noChangeAspect="1" noMove="1" noResize="1" noEditPoints="1" noAdjustHandles="1" noChangeArrowheads="1" noChangeShapeType="1" noTextEdit="1"/>
              </p:cNvSpPr>
              <p:nvPr/>
            </p:nvSpPr>
            <p:spPr>
              <a:xfrm>
                <a:off x="1371599" y="1556265"/>
                <a:ext cx="4557714" cy="1754326"/>
              </a:xfrm>
              <a:prstGeom prst="rect">
                <a:avLst/>
              </a:prstGeom>
              <a:blipFill rotWithShape="0">
                <a:blip r:embed="rId5"/>
                <a:stretch>
                  <a:fillRect l="-1070" t="-1736" b="-4514"/>
                </a:stretch>
              </a:blipFill>
            </p:spPr>
            <p:txBody>
              <a:bodyPr/>
              <a:lstStyle/>
              <a:p>
                <a:r>
                  <a:rPr lang="en-US">
                    <a:noFill/>
                  </a:rPr>
                  <a:t> </a:t>
                </a:r>
              </a:p>
            </p:txBody>
          </p:sp>
        </mc:Fallback>
      </mc:AlternateContent>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1048283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3265"/>
            <a:ext cx="8590547" cy="1143000"/>
          </a:xfrm>
        </p:spPr>
        <p:txBody>
          <a:bodyPr/>
          <a:lstStyle/>
          <a:p>
            <a:r>
              <a:rPr lang="en-US" dirty="0" smtClean="0"/>
              <a:t>Universally </a:t>
            </a:r>
            <a:r>
              <a:rPr lang="en-US" dirty="0"/>
              <a:t>Quantified Horn </a:t>
            </a:r>
            <a:r>
              <a:rPr lang="en-US" dirty="0" smtClean="0"/>
              <a:t>Clauses</a:t>
            </a:r>
            <a:endParaRPr lang="en-US" dirty="0"/>
          </a:p>
        </p:txBody>
      </p:sp>
      <p:sp>
        <p:nvSpPr>
          <p:cNvPr id="5" name="Rectangle 4"/>
          <p:cNvSpPr/>
          <p:nvPr/>
        </p:nvSpPr>
        <p:spPr>
          <a:xfrm>
            <a:off x="4423228" y="0"/>
            <a:ext cx="4583371" cy="369332"/>
          </a:xfrm>
          <a:prstGeom prst="rect">
            <a:avLst/>
          </a:prstGeom>
        </p:spPr>
        <p:txBody>
          <a:bodyPr wrap="none">
            <a:spAutoFit/>
          </a:bodyPr>
          <a:lstStyle/>
          <a:p>
            <a:r>
              <a:rPr lang="en-US" dirty="0">
                <a:solidFill>
                  <a:schemeClr val="accent3">
                    <a:lumMod val="75000"/>
                  </a:schemeClr>
                </a:solidFill>
              </a:rPr>
              <a:t>Bjorner, McMillan, Rybalchenko, </a:t>
            </a:r>
            <a:r>
              <a:rPr lang="en-US" dirty="0" smtClean="0">
                <a:solidFill>
                  <a:schemeClr val="accent3">
                    <a:lumMod val="75000"/>
                  </a:schemeClr>
                </a:solidFill>
              </a:rPr>
              <a:t>SAS 2013</a:t>
            </a:r>
            <a:endParaRPr lang="en-US" dirty="0">
              <a:solidFill>
                <a:schemeClr val="accent3">
                  <a:lumMod val="75000"/>
                </a:schemeClr>
              </a:solidFill>
            </a:endParaRPr>
          </a:p>
        </p:txBody>
      </p:sp>
      <mc:AlternateContent xmlns:mc="http://schemas.openxmlformats.org/markup-compatibility/2006">
        <mc:Choice xmlns:a14="http://schemas.microsoft.com/office/drawing/2010/main" Requires="a14">
          <p:sp>
            <p:nvSpPr>
              <p:cNvPr id="7" name="TextBox 6"/>
              <p:cNvSpPr txBox="1"/>
              <p:nvPr/>
            </p:nvSpPr>
            <p:spPr>
              <a:xfrm>
                <a:off x="1368111" y="3615389"/>
                <a:ext cx="7538746" cy="1477328"/>
              </a:xfrm>
              <a:prstGeom prst="rect">
                <a:avLst/>
              </a:prstGeom>
              <a:noFill/>
            </p:spPr>
            <p:txBody>
              <a:bodyPr wrap="square" rtlCol="0">
                <a:spAutoFit/>
              </a:bodyPr>
              <a:lstStyle/>
              <a:p>
                <a:r>
                  <a:rPr lang="en-US" b="0" dirty="0" smtClean="0"/>
                  <a:t> SAS 2013 paper approach: Pre-instantiate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𝑄</m:t>
                    </m:r>
                  </m:oMath>
                </a14:m>
                <a:r>
                  <a:rPr lang="en-US" b="0" dirty="0" smtClean="0"/>
                  <a:t> </a:t>
                </a:r>
                <a:r>
                  <a:rPr lang="en-US" dirty="0" smtClean="0"/>
                  <a:t>using pattern matching</a:t>
                </a:r>
                <a:r>
                  <a:rPr lang="en-US" b="0" dirty="0" smtClean="0"/>
                  <a:t> </a:t>
                </a:r>
              </a:p>
              <a:p>
                <a:endParaRPr lang="en-US" b="0" dirty="0" smtClean="0"/>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r>
                      <a:rPr lang="en-US" i="1">
                        <a:latin typeface="Cambria Math" panose="02040503050406030204" pitchFamily="18" charset="0"/>
                      </a:rPr>
                      <m:t> </m:t>
                    </m:r>
                  </m:oMath>
                </a14:m>
                <a:endParaRPr lang="en-US" dirty="0" smtClean="0"/>
              </a:p>
              <a:p>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𝑄</m:t>
                    </m:r>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𝑐</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𝑘</m:t>
                        </m:r>
                      </m:e>
                    </m:d>
                  </m:oMath>
                </a14:m>
                <a:endParaRPr lang="en-US" b="0" i="1" dirty="0" smtClean="0">
                  <a:latin typeface="Cambria Math" panose="02040503050406030204" pitchFamily="18" charset="0"/>
                </a:endParaRPr>
              </a:p>
              <a:p>
                <a:r>
                  <a:rPr lang="en-US" dirty="0" smtClean="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𝑄</m:t>
                    </m:r>
                    <m:d>
                      <m:dPr>
                        <m:ctrlPr>
                          <a:rPr lang="en-US" i="1">
                            <a:latin typeface="Cambria Math" panose="02040503050406030204" pitchFamily="18" charset="0"/>
                          </a:rPr>
                        </m:ctrlPr>
                      </m:dPr>
                      <m:e>
                        <m:r>
                          <a:rPr lang="en-US" b="0" i="1" smtClean="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𝑗</m:t>
                        </m:r>
                      </m:e>
                    </m:d>
                    <m:r>
                      <a:rPr lang="en-US" b="0" i="1" smtClean="0">
                        <a:latin typeface="Cambria Math" panose="02040503050406030204" pitchFamily="18" charset="0"/>
                      </a:rPr>
                      <m:t>∧0≤</m:t>
                    </m:r>
                    <m:r>
                      <a:rPr lang="en-US" b="0" i="1" smtClean="0">
                        <a:latin typeface="Cambria Math" panose="02040503050406030204" pitchFamily="18" charset="0"/>
                      </a:rPr>
                      <m:t>𝑗</m:t>
                    </m:r>
                    <m:r>
                      <a:rPr lang="en-US" b="0" i="1" smtClean="0">
                        <a:latin typeface="Cambria Math" panose="02040503050406030204" pitchFamily="18" charset="0"/>
                      </a:rPr>
                      <m:t>&lt;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 ⇒</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1368111" y="3615389"/>
                <a:ext cx="7538746" cy="1477328"/>
              </a:xfrm>
              <a:prstGeom prst="rect">
                <a:avLst/>
              </a:prstGeom>
              <a:blipFill rotWithShape="0">
                <a:blip r:embed="rId2"/>
                <a:stretch>
                  <a:fillRect t="-2066" r="-485" b="-3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67853" y="5533968"/>
                <a:ext cx="4555606" cy="369332"/>
              </a:xfrm>
              <a:prstGeom prst="rect">
                <a:avLst/>
              </a:prstGeom>
            </p:spPr>
            <p:txBody>
              <a:bodyPr wrap="none">
                <a:spAutoFit/>
              </a:bodyPr>
              <a:lstStyle/>
              <a:p>
                <a:r>
                  <a:rPr lang="en-US" b="1" dirty="0">
                    <a:solidFill>
                      <a:srgbClr val="00B050"/>
                    </a:solidFill>
                  </a:rPr>
                  <a:t>S</a:t>
                </a:r>
                <a:r>
                  <a:rPr lang="en-US" b="1" dirty="0" smtClean="0">
                    <a:solidFill>
                      <a:srgbClr val="00B050"/>
                    </a:solidFill>
                  </a:rPr>
                  <a:t>olution</a:t>
                </a:r>
                <a:r>
                  <a:rPr lang="en-US" dirty="0" smtClean="0"/>
                  <a:t>: </a:t>
                </a:r>
                <a14:m>
                  <m:oMath xmlns:m="http://schemas.openxmlformats.org/officeDocument/2006/math">
                    <m:r>
                      <m:rPr>
                        <m:sty m:val="p"/>
                      </m:rPr>
                      <a:rPr lang="en-US" b="0" i="0" smtClean="0">
                        <a:latin typeface="Cambria Math" panose="02040503050406030204" pitchFamily="18" charset="0"/>
                      </a:rPr>
                      <m:t>Q</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)≡0≤</m:t>
                    </m:r>
                    <m:r>
                      <a:rPr lang="en-US" i="1">
                        <a:latin typeface="Cambria Math" panose="02040503050406030204" pitchFamily="18" charset="0"/>
                      </a:rPr>
                      <m:t>𝑗</m:t>
                    </m:r>
                    <m:r>
                      <a:rPr lang="en-US" i="1">
                        <a:latin typeface="Cambria Math" panose="02040503050406030204" pitchFamily="18" charset="0"/>
                      </a:rPr>
                      <m:t>&lt;</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𝑐</m:t>
                    </m:r>
                  </m:oMath>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467853" y="5533968"/>
                <a:ext cx="4555606" cy="369332"/>
              </a:xfrm>
              <a:prstGeom prst="rect">
                <a:avLst/>
              </a:prstGeom>
              <a:blipFill rotWithShape="0">
                <a:blip r:embed="rId4"/>
                <a:stretch>
                  <a:fillRect l="-1205" t="-10000" b="-2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385887" y="1556265"/>
                <a:ext cx="4557714" cy="1754326"/>
              </a:xfrm>
              <a:prstGeom prst="rect">
                <a:avLst/>
              </a:prstGeom>
              <a:noFill/>
            </p:spPr>
            <p:txBody>
              <a:bodyPr wrap="square" rtlCol="0">
                <a:spAutoFit/>
              </a:bodyPr>
              <a:lstStyle/>
              <a:p>
                <a:r>
                  <a:rPr lang="en-US" b="1" dirty="0" smtClean="0"/>
                  <a:t>void</a:t>
                </a:r>
                <a:r>
                  <a:rPr lang="en-US" dirty="0" smtClean="0"/>
                  <a:t> </a:t>
                </a:r>
                <a:r>
                  <a:rPr lang="en-US" dirty="0" err="1" smtClean="0"/>
                  <a:t>init</a:t>
                </a:r>
                <a:r>
                  <a:rPr lang="en-US" dirty="0" smtClean="0"/>
                  <a:t>(</a:t>
                </a:r>
                <a:r>
                  <a:rPr lang="en-US" dirty="0" err="1" smtClean="0"/>
                  <a:t>int</a:t>
                </a:r>
                <a:r>
                  <a:rPr lang="en-US" dirty="0" smtClean="0"/>
                  <a:t> n, </a:t>
                </a:r>
                <a:r>
                  <a:rPr lang="en-US" dirty="0" err="1" smtClean="0"/>
                  <a:t>int</a:t>
                </a:r>
                <a:r>
                  <a:rPr lang="en-US" dirty="0" smtClean="0"/>
                  <a:t>[]</a:t>
                </a:r>
                <a:r>
                  <a:rPr lang="en-US" dirty="0" smtClean="0"/>
                  <a:t> </a:t>
                </a:r>
                <a:r>
                  <a:rPr lang="en-US" dirty="0" smtClean="0"/>
                  <a:t>A, </a:t>
                </a:r>
                <a:r>
                  <a:rPr lang="en-US" dirty="0" err="1" smtClean="0"/>
                  <a:t>int</a:t>
                </a:r>
                <a:r>
                  <a:rPr lang="en-US" dirty="0" smtClean="0"/>
                  <a:t> </a:t>
                </a:r>
                <a:r>
                  <a:rPr lang="en-US" dirty="0" smtClean="0"/>
                  <a:t>c) {</a:t>
                </a:r>
              </a:p>
              <a:p>
                <a:r>
                  <a:rPr lang="en-US" dirty="0" smtClean="0"/>
                  <a:t>    </a:t>
                </a:r>
                <a:r>
                  <a:rPr lang="en-US" b="1" dirty="0" smtClean="0"/>
                  <a:t>for</a:t>
                </a:r>
                <a:r>
                  <a:rPr lang="en-US" dirty="0" smtClean="0"/>
                  <a:t>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n; ++</a:t>
                </a:r>
                <a:r>
                  <a:rPr lang="en-US" dirty="0" err="1" smtClean="0"/>
                  <a:t>i</a:t>
                </a:r>
                <a:r>
                  <a:rPr lang="en-US" dirty="0" smtClean="0"/>
                  <a:t>) {</a:t>
                </a:r>
              </a:p>
              <a:p>
                <a:r>
                  <a:rPr lang="en-US" dirty="0" smtClean="0"/>
                  <a:t>          A[</a:t>
                </a:r>
                <a:r>
                  <a:rPr lang="en-US" dirty="0" err="1" smtClean="0"/>
                  <a:t>i</a:t>
                </a:r>
                <a:r>
                  <a:rPr lang="en-US" dirty="0" smtClean="0"/>
                  <a:t>] = c;</a:t>
                </a:r>
                <a:endParaRPr lang="en-US" dirty="0"/>
              </a:p>
              <a:p>
                <a:r>
                  <a:rPr lang="en-US" dirty="0" smtClean="0"/>
                  <a:t>    }</a:t>
                </a:r>
              </a:p>
              <a:p>
                <a:r>
                  <a:rPr lang="en-US" dirty="0"/>
                  <a:t> </a:t>
                </a:r>
                <a:r>
                  <a:rPr lang="en-US" dirty="0" smtClean="0"/>
                  <a:t>   </a:t>
                </a:r>
                <a:r>
                  <a:rPr lang="en-US" b="1" dirty="0" smtClean="0"/>
                  <a:t>assert</a:t>
                </a:r>
                <a:r>
                  <a:rPr lang="en-US" dirty="0" smtClean="0"/>
                  <a:t>(</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 0≤</m:t>
                    </m:r>
                    <m: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smtClean="0"/>
                  <a:t>);</a:t>
                </a:r>
              </a:p>
              <a:p>
                <a:r>
                  <a:rPr lang="en-US" dirty="0"/>
                  <a:t>}</a:t>
                </a:r>
              </a:p>
            </p:txBody>
          </p:sp>
        </mc:Choice>
        <mc:Fallback>
          <p:sp>
            <p:nvSpPr>
              <p:cNvPr id="8" name="TextBox 7"/>
              <p:cNvSpPr txBox="1">
                <a:spLocks noRot="1" noChangeAspect="1" noMove="1" noResize="1" noEditPoints="1" noAdjustHandles="1" noChangeArrowheads="1" noChangeShapeType="1" noTextEdit="1"/>
              </p:cNvSpPr>
              <p:nvPr/>
            </p:nvSpPr>
            <p:spPr>
              <a:xfrm>
                <a:off x="1385887" y="1556265"/>
                <a:ext cx="4557714" cy="1754326"/>
              </a:xfrm>
              <a:prstGeom prst="rect">
                <a:avLst/>
              </a:prstGeom>
              <a:blipFill rotWithShape="0">
                <a:blip r:embed="rId5"/>
                <a:stretch>
                  <a:fillRect l="-1070" t="-1736" b="-4514"/>
                </a:stretch>
              </a:blipFill>
            </p:spPr>
            <p:txBody>
              <a:bodyPr/>
              <a:lstStyle/>
              <a:p>
                <a:r>
                  <a:rPr lang="en-US">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314114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Horn-clause solving methods in Z3</a:t>
            </a:r>
            <a:endParaRPr lang="en-US" dirty="0"/>
          </a:p>
        </p:txBody>
      </p:sp>
      <p:sp>
        <p:nvSpPr>
          <p:cNvPr id="4" name="Content Placeholder 3"/>
          <p:cNvSpPr>
            <a:spLocks noGrp="1"/>
          </p:cNvSpPr>
          <p:nvPr>
            <p:ph idx="1"/>
          </p:nvPr>
        </p:nvSpPr>
        <p:spPr>
          <a:xfrm>
            <a:off x="457200" y="1671640"/>
            <a:ext cx="8229600" cy="5072063"/>
          </a:xfrm>
        </p:spPr>
        <p:txBody>
          <a:bodyPr/>
          <a:lstStyle/>
          <a:p>
            <a:r>
              <a:rPr lang="en-US" b="1" dirty="0" smtClean="0"/>
              <a:t>DATALOG</a:t>
            </a:r>
            <a:r>
              <a:rPr lang="en-US" dirty="0" smtClean="0"/>
              <a:t> engine over abstract tables</a:t>
            </a:r>
          </a:p>
          <a:p>
            <a:pPr lvl="1"/>
            <a:r>
              <a:rPr lang="en-US" dirty="0" smtClean="0"/>
              <a:t>Hash-tables for JavaScript points-to analysis</a:t>
            </a:r>
          </a:p>
          <a:p>
            <a:pPr lvl="1"/>
            <a:r>
              <a:rPr lang="en-US" dirty="0" smtClean="0"/>
              <a:t>Header-space algebra tables (ternary simulation) for checking routers [Lopes, Varghese &amp; B]</a:t>
            </a:r>
          </a:p>
          <a:p>
            <a:r>
              <a:rPr lang="en-US" b="1" dirty="0"/>
              <a:t>Tabulation</a:t>
            </a:r>
            <a:r>
              <a:rPr lang="en-US" dirty="0"/>
              <a:t> as Infinite </a:t>
            </a:r>
            <a:r>
              <a:rPr lang="en-US" dirty="0" smtClean="0"/>
              <a:t>Descent </a:t>
            </a:r>
            <a:r>
              <a:rPr lang="en-US" dirty="0"/>
              <a:t/>
            </a:r>
            <a:br>
              <a:rPr lang="en-US" dirty="0"/>
            </a:br>
            <a:r>
              <a:rPr lang="en-US" dirty="0"/>
              <a:t>	(</a:t>
            </a:r>
            <a:r>
              <a:rPr lang="en-US" dirty="0" smtClean="0"/>
              <a:t>a.k.a. </a:t>
            </a:r>
            <a:r>
              <a:rPr lang="en-US" dirty="0"/>
              <a:t>cyclic induction proofs)</a:t>
            </a:r>
            <a:br>
              <a:rPr lang="en-US" dirty="0"/>
            </a:br>
            <a:r>
              <a:rPr lang="en-US" dirty="0"/>
              <a:t>Popular in CLP </a:t>
            </a:r>
            <a:r>
              <a:rPr lang="en-US" dirty="0" smtClean="0"/>
              <a:t>community</a:t>
            </a:r>
            <a:r>
              <a:rPr lang="en-US" dirty="0"/>
              <a:t/>
            </a:r>
            <a:br>
              <a:rPr lang="en-US" dirty="0"/>
            </a:br>
            <a:r>
              <a:rPr lang="en-US" i="1" dirty="0"/>
              <a:t>New</a:t>
            </a:r>
            <a:r>
              <a:rPr lang="en-US" dirty="0"/>
              <a:t> super-acceleration [</a:t>
            </a:r>
            <a:r>
              <a:rPr lang="en-US" dirty="0" err="1"/>
              <a:t>Voronkov</a:t>
            </a:r>
            <a:r>
              <a:rPr lang="en-US" dirty="0"/>
              <a:t> &amp; B</a:t>
            </a:r>
            <a:r>
              <a:rPr lang="en-US" dirty="0" smtClean="0"/>
              <a:t>]</a:t>
            </a:r>
          </a:p>
          <a:p>
            <a:r>
              <a:rPr lang="en-US" b="1" dirty="0" smtClean="0"/>
              <a:t>Bounded Model Checking </a:t>
            </a:r>
            <a:r>
              <a:rPr lang="en-US" dirty="0" smtClean="0"/>
              <a:t>for Horn Clauses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491" y="6382693"/>
            <a:ext cx="885510" cy="475307"/>
          </a:xfrm>
          <a:prstGeom prst="rect">
            <a:avLst/>
          </a:prstGeom>
        </p:spPr>
      </p:pic>
    </p:spTree>
    <p:extLst>
      <p:ext uri="{BB962C8B-B14F-4D97-AF65-F5344CB8AC3E}">
        <p14:creationId xmlns:p14="http://schemas.microsoft.com/office/powerpoint/2010/main" val="26841259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0188"/>
            <a:ext cx="8382000" cy="750887"/>
          </a:xfrm>
        </p:spPr>
        <p:txBody>
          <a:bodyPr>
            <a:normAutofit fontScale="90000"/>
          </a:bodyPr>
          <a:lstStyle/>
          <a:p>
            <a:r>
              <a:rPr lang="en-US" dirty="0" smtClean="0"/>
              <a:t>Summary</a:t>
            </a:r>
            <a:endParaRPr lang="en-US" dirty="0"/>
          </a:p>
        </p:txBody>
      </p:sp>
      <p:sp>
        <p:nvSpPr>
          <p:cNvPr id="3" name="Content Placeholder 2"/>
          <p:cNvSpPr>
            <a:spLocks noGrp="1"/>
          </p:cNvSpPr>
          <p:nvPr>
            <p:ph idx="4294967295"/>
          </p:nvPr>
        </p:nvSpPr>
        <p:spPr>
          <a:xfrm>
            <a:off x="304149" y="993776"/>
            <a:ext cx="9067800" cy="5724524"/>
          </a:xfrm>
        </p:spPr>
        <p:txBody>
          <a:bodyPr>
            <a:normAutofit/>
          </a:bodyPr>
          <a:lstStyle/>
          <a:p>
            <a:pPr marL="0" indent="0">
              <a:buNone/>
            </a:pPr>
            <a:r>
              <a:rPr lang="en-US" sz="3300" dirty="0" smtClean="0"/>
              <a:t>           </a:t>
            </a:r>
          </a:p>
          <a:p>
            <a:pPr marL="0" indent="0">
              <a:buNone/>
            </a:pPr>
            <a:r>
              <a:rPr lang="en-US" sz="3300" dirty="0"/>
              <a:t> </a:t>
            </a:r>
            <a:r>
              <a:rPr lang="en-US" sz="3300" dirty="0" smtClean="0"/>
              <a:t>            An efficient SMT solver	   	  	 		    </a:t>
            </a:r>
            <a:r>
              <a:rPr lang="en-US" sz="3100" dirty="0" smtClean="0">
                <a:hlinkClick r:id="rId2"/>
              </a:rPr>
              <a:t>http</a:t>
            </a:r>
            <a:r>
              <a:rPr lang="en-US" sz="3100" dirty="0">
                <a:hlinkClick r:id="rId2"/>
              </a:rPr>
              <a:t>://research.microsoft.com/projects/z3</a:t>
            </a:r>
            <a:r>
              <a:rPr lang="en-US" sz="3100" dirty="0"/>
              <a:t> 	</a:t>
            </a:r>
            <a:endParaRPr lang="en-US" sz="3100" dirty="0" smtClean="0"/>
          </a:p>
          <a:p>
            <a:pPr marL="0" indent="0">
              <a:buNone/>
            </a:pPr>
            <a:endParaRPr lang="en-US" sz="3300" dirty="0" smtClean="0"/>
          </a:p>
          <a:p>
            <a:pPr marL="457200" lvl="1" indent="0">
              <a:buNone/>
            </a:pPr>
            <a:r>
              <a:rPr lang="en-US" sz="3300" dirty="0"/>
              <a:t>       </a:t>
            </a:r>
            <a:r>
              <a:rPr lang="en-US" sz="3300" dirty="0" smtClean="0"/>
              <a:t> Testing, Verification, Validation, Modeling	    </a:t>
            </a:r>
            <a:r>
              <a:rPr lang="en-US" sz="3100" dirty="0" smtClean="0">
                <a:hlinkClick r:id="rId3"/>
              </a:rPr>
              <a:t>http</a:t>
            </a:r>
            <a:r>
              <a:rPr lang="en-US" sz="3100" dirty="0">
                <a:hlinkClick r:id="rId3"/>
              </a:rPr>
              <a:t>://rise4fun.com</a:t>
            </a:r>
            <a:r>
              <a:rPr lang="en-US" sz="3100" dirty="0"/>
              <a:t>  </a:t>
            </a:r>
            <a:endParaRPr lang="en-US" sz="3100" dirty="0" smtClean="0"/>
          </a:p>
          <a:p>
            <a:pPr marL="457200" lvl="1" indent="0">
              <a:buNone/>
            </a:pPr>
            <a:endParaRPr lang="en-US" sz="3300" dirty="0"/>
          </a:p>
          <a:p>
            <a:pPr marL="457200" lvl="1" indent="0">
              <a:buNone/>
            </a:pPr>
            <a:r>
              <a:rPr lang="en-US" sz="3300" dirty="0" smtClean="0"/>
              <a:t>	</a:t>
            </a:r>
            <a:r>
              <a:rPr lang="en-US" sz="3200" dirty="0" smtClean="0"/>
              <a:t>   </a:t>
            </a:r>
            <a:r>
              <a:rPr lang="en-US" sz="3200" dirty="0" err="1" smtClean="0"/>
              <a:t>Fixedpoints</a:t>
            </a:r>
            <a:r>
              <a:rPr lang="en-US" sz="3200" dirty="0" smtClean="0"/>
              <a:t>: </a:t>
            </a:r>
          </a:p>
          <a:p>
            <a:pPr marL="457200" lvl="1" indent="0">
              <a:buNone/>
            </a:pPr>
            <a:r>
              <a:rPr lang="en-US" sz="3200" dirty="0"/>
              <a:t>	</a:t>
            </a:r>
            <a:r>
              <a:rPr lang="en-US" sz="3200" dirty="0" smtClean="0"/>
              <a:t>   </a:t>
            </a:r>
            <a:r>
              <a:rPr lang="en-US" sz="3200" dirty="0" err="1" smtClean="0"/>
              <a:t>Satisfiability</a:t>
            </a:r>
            <a:r>
              <a:rPr lang="en-US" sz="3200" dirty="0" smtClean="0"/>
              <a:t> </a:t>
            </a:r>
            <a:r>
              <a:rPr lang="en-US" dirty="0" smtClean="0"/>
              <a:t>of</a:t>
            </a:r>
            <a:r>
              <a:rPr lang="en-US" sz="3200" dirty="0" smtClean="0"/>
              <a:t> </a:t>
            </a:r>
            <a:r>
              <a:rPr lang="en-US" sz="3200" i="1" dirty="0" smtClean="0"/>
              <a:t>Horn Clauses </a:t>
            </a:r>
            <a:r>
              <a:rPr lang="en-US" sz="3200" dirty="0" smtClean="0"/>
              <a:t>Modulo Theories</a:t>
            </a:r>
          </a:p>
          <a:p>
            <a:pPr marL="457200" lvl="1" indent="0">
              <a:buNone/>
            </a:pPr>
            <a:r>
              <a:rPr lang="en-US" sz="2400" dirty="0"/>
              <a:t>	</a:t>
            </a:r>
            <a:r>
              <a:rPr lang="en-US" sz="2400" dirty="0" smtClean="0"/>
              <a:t>    </a:t>
            </a:r>
            <a:r>
              <a:rPr lang="en-US" dirty="0" smtClean="0">
                <a:hlinkClick r:id="rId4"/>
              </a:rPr>
              <a:t>http://rise4fun.com/z3py/tutorial/fixedpoints.htm</a:t>
            </a:r>
            <a:r>
              <a:rPr lang="en-US" dirty="0" smtClean="0"/>
              <a:t> </a:t>
            </a:r>
          </a:p>
        </p:txBody>
      </p:sp>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09" y="1696526"/>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09" y="3441584"/>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409" y="5166292"/>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56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 Milestones</a:t>
            </a:r>
            <a:endParaRPr lang="en-US" dirty="0"/>
          </a:p>
        </p:txBody>
      </p:sp>
      <p:graphicFrame>
        <p:nvGraphicFramePr>
          <p:cNvPr id="9" name="Table 8"/>
          <p:cNvGraphicFramePr>
            <a:graphicFrameLocks noGrp="1"/>
          </p:cNvGraphicFramePr>
          <p:nvPr>
            <p:extLst/>
          </p:nvPr>
        </p:nvGraphicFramePr>
        <p:xfrm>
          <a:off x="261052" y="1712888"/>
          <a:ext cx="3628369" cy="3398384"/>
        </p:xfrm>
        <a:graphic>
          <a:graphicData uri="http://schemas.openxmlformats.org/drawingml/2006/table">
            <a:tbl>
              <a:tblPr firstRow="1" bandRow="1">
                <a:tableStyleId>{5C22544A-7EE6-4342-B048-85BDC9FD1C3A}</a:tableStyleId>
              </a:tblPr>
              <a:tblGrid>
                <a:gridCol w="737832"/>
                <a:gridCol w="2890537"/>
              </a:tblGrid>
              <a:tr h="308944">
                <a:tc>
                  <a:txBody>
                    <a:bodyPr/>
                    <a:lstStyle/>
                    <a:p>
                      <a:r>
                        <a:rPr lang="en-US" sz="1400" dirty="0" smtClean="0"/>
                        <a:t>year</a:t>
                      </a:r>
                      <a:endParaRPr lang="en-US" sz="1400" dirty="0"/>
                    </a:p>
                  </a:txBody>
                  <a:tcPr/>
                </a:tc>
                <a:tc>
                  <a:txBody>
                    <a:bodyPr/>
                    <a:lstStyle/>
                    <a:p>
                      <a:r>
                        <a:rPr lang="en-US" sz="1400" dirty="0" smtClean="0"/>
                        <a:t>Milestone</a:t>
                      </a:r>
                      <a:endParaRPr lang="en-US" sz="1400" dirty="0"/>
                    </a:p>
                  </a:txBody>
                  <a:tcPr/>
                </a:tc>
              </a:tr>
              <a:tr h="308944">
                <a:tc>
                  <a:txBody>
                    <a:bodyPr/>
                    <a:lstStyle/>
                    <a:p>
                      <a:r>
                        <a:rPr lang="en-US" sz="1400" dirty="0" smtClean="0"/>
                        <a:t>1977</a:t>
                      </a:r>
                      <a:endParaRPr lang="en-US" sz="1400" dirty="0"/>
                    </a:p>
                  </a:txBody>
                  <a:tcPr/>
                </a:tc>
                <a:tc>
                  <a:txBody>
                    <a:bodyPr/>
                    <a:lstStyle/>
                    <a:p>
                      <a:r>
                        <a:rPr lang="en-US" sz="1400" dirty="0" smtClean="0"/>
                        <a:t>Efficient Equality</a:t>
                      </a:r>
                      <a:r>
                        <a:rPr lang="en-US" sz="1400" baseline="0" dirty="0" smtClean="0"/>
                        <a:t> Reasoning</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Theory Combination Foundations</a:t>
                      </a:r>
                      <a:endParaRPr lang="en-US" sz="1400" dirty="0"/>
                    </a:p>
                  </a:txBody>
                  <a:tcPr/>
                </a:tc>
              </a:tr>
              <a:tr h="308944">
                <a:tc>
                  <a:txBody>
                    <a:bodyPr/>
                    <a:lstStyle/>
                    <a:p>
                      <a:r>
                        <a:rPr lang="en-US" sz="1400" dirty="0" smtClean="0"/>
                        <a:t>1979</a:t>
                      </a:r>
                      <a:endParaRPr lang="en-US" sz="1400" dirty="0"/>
                    </a:p>
                  </a:txBody>
                  <a:tcPr/>
                </a:tc>
                <a:tc>
                  <a:txBody>
                    <a:bodyPr/>
                    <a:lstStyle/>
                    <a:p>
                      <a:r>
                        <a:rPr lang="en-US" sz="1400" dirty="0" smtClean="0"/>
                        <a:t>Arithmetic + Functions </a:t>
                      </a:r>
                      <a:endParaRPr lang="en-US" sz="1400" dirty="0"/>
                    </a:p>
                  </a:txBody>
                  <a:tcPr/>
                </a:tc>
              </a:tr>
              <a:tr h="308944">
                <a:tc>
                  <a:txBody>
                    <a:bodyPr/>
                    <a:lstStyle/>
                    <a:p>
                      <a:r>
                        <a:rPr lang="en-US" sz="1400" dirty="0" smtClean="0"/>
                        <a:t>1982</a:t>
                      </a:r>
                      <a:endParaRPr lang="en-US" sz="1400" dirty="0"/>
                    </a:p>
                  </a:txBody>
                  <a:tcPr/>
                </a:tc>
                <a:tc>
                  <a:txBody>
                    <a:bodyPr/>
                    <a:lstStyle/>
                    <a:p>
                      <a:r>
                        <a:rPr lang="en-US" sz="1400" dirty="0" smtClean="0"/>
                        <a:t>Combining Canonizing Solvers</a:t>
                      </a:r>
                      <a:endParaRPr lang="en-US" sz="1400" dirty="0"/>
                    </a:p>
                  </a:txBody>
                  <a:tcPr/>
                </a:tc>
              </a:tr>
              <a:tr h="308944">
                <a:tc>
                  <a:txBody>
                    <a:bodyPr/>
                    <a:lstStyle/>
                    <a:p>
                      <a:r>
                        <a:rPr lang="en-US" sz="1400" dirty="0" smtClean="0"/>
                        <a:t>1992-8</a:t>
                      </a:r>
                      <a:endParaRPr lang="en-US" sz="1400" dirty="0"/>
                    </a:p>
                  </a:txBody>
                  <a:tcPr/>
                </a:tc>
                <a:tc>
                  <a:txBody>
                    <a:bodyPr/>
                    <a:lstStyle/>
                    <a:p>
                      <a:r>
                        <a:rPr lang="en-US" sz="1400" dirty="0" smtClean="0"/>
                        <a:t>Systems: PVS,</a:t>
                      </a:r>
                      <a:r>
                        <a:rPr lang="en-US" sz="1400" baseline="0" dirty="0" smtClean="0"/>
                        <a:t> Simplify, </a:t>
                      </a:r>
                      <a:r>
                        <a:rPr lang="en-US" sz="1400" baseline="0" dirty="0" err="1" smtClean="0"/>
                        <a:t>STeP</a:t>
                      </a:r>
                      <a:r>
                        <a:rPr lang="en-US" sz="1400" baseline="0" dirty="0" smtClean="0"/>
                        <a:t>, SVC</a:t>
                      </a:r>
                      <a:endParaRPr lang="en-US" sz="1400" dirty="0"/>
                    </a:p>
                  </a:txBody>
                  <a:tcPr/>
                </a:tc>
              </a:tr>
              <a:tr h="308944">
                <a:tc>
                  <a:txBody>
                    <a:bodyPr/>
                    <a:lstStyle/>
                    <a:p>
                      <a:r>
                        <a:rPr lang="en-US" sz="1400" dirty="0" smtClean="0"/>
                        <a:t>2002</a:t>
                      </a:r>
                      <a:endParaRPr lang="en-US" sz="1400" dirty="0"/>
                    </a:p>
                  </a:txBody>
                  <a:tcPr/>
                </a:tc>
                <a:tc>
                  <a:txBody>
                    <a:bodyPr/>
                    <a:lstStyle/>
                    <a:p>
                      <a:r>
                        <a:rPr lang="en-US" sz="1400" dirty="0" smtClean="0"/>
                        <a:t>Theory</a:t>
                      </a:r>
                      <a:r>
                        <a:rPr lang="en-US" sz="1400" baseline="0" dirty="0" smtClean="0"/>
                        <a:t> Clause Learning</a:t>
                      </a:r>
                      <a:endParaRPr lang="en-US" sz="1400" dirty="0"/>
                    </a:p>
                  </a:txBody>
                  <a:tcPr/>
                </a:tc>
              </a:tr>
              <a:tr h="308944">
                <a:tc>
                  <a:txBody>
                    <a:bodyPr/>
                    <a:lstStyle/>
                    <a:p>
                      <a:r>
                        <a:rPr lang="en-US" sz="1400" dirty="0" smtClean="0"/>
                        <a:t>2005</a:t>
                      </a:r>
                      <a:endParaRPr lang="en-US" sz="1400" dirty="0"/>
                    </a:p>
                  </a:txBody>
                  <a:tcPr/>
                </a:tc>
                <a:tc>
                  <a:txBody>
                    <a:bodyPr/>
                    <a:lstStyle/>
                    <a:p>
                      <a:r>
                        <a:rPr lang="en-US" sz="1400" dirty="0" smtClean="0"/>
                        <a:t>SMT competition</a:t>
                      </a:r>
                      <a:endParaRPr lang="en-US" sz="1400" dirty="0"/>
                    </a:p>
                  </a:txBody>
                  <a:tcPr/>
                </a:tc>
              </a:tr>
              <a:tr h="308944">
                <a:tc>
                  <a:txBody>
                    <a:bodyPr/>
                    <a:lstStyle/>
                    <a:p>
                      <a:r>
                        <a:rPr lang="en-US" sz="1400" dirty="0" smtClean="0"/>
                        <a:t>2006</a:t>
                      </a:r>
                      <a:endParaRPr lang="en-US" sz="1400" dirty="0"/>
                    </a:p>
                  </a:txBody>
                  <a:tcPr/>
                </a:tc>
                <a:tc>
                  <a:txBody>
                    <a:bodyPr/>
                    <a:lstStyle/>
                    <a:p>
                      <a:r>
                        <a:rPr lang="en-US" sz="1400" dirty="0" smtClean="0"/>
                        <a:t>Efficient SAT + Simplex</a:t>
                      </a:r>
                      <a:endParaRPr lang="en-US" sz="1400" dirty="0"/>
                    </a:p>
                  </a:txBody>
                  <a:tcPr/>
                </a:tc>
              </a:tr>
              <a:tr h="308944">
                <a:tc>
                  <a:txBody>
                    <a:bodyPr/>
                    <a:lstStyle/>
                    <a:p>
                      <a:r>
                        <a:rPr lang="en-US" sz="1400" dirty="0" smtClean="0"/>
                        <a:t>2007</a:t>
                      </a:r>
                      <a:endParaRPr lang="en-US" sz="1400" dirty="0"/>
                    </a:p>
                  </a:txBody>
                  <a:tcPr/>
                </a:tc>
                <a:tc>
                  <a:txBody>
                    <a:bodyPr/>
                    <a:lstStyle/>
                    <a:p>
                      <a:r>
                        <a:rPr lang="en-US" sz="1400" dirty="0" smtClean="0"/>
                        <a:t>Efficient Equality Matching</a:t>
                      </a:r>
                      <a:endParaRPr lang="en-US" sz="1400" dirty="0"/>
                    </a:p>
                  </a:txBody>
                  <a:tcPr/>
                </a:tc>
              </a:tr>
              <a:tr h="308944">
                <a:tc>
                  <a:txBody>
                    <a:bodyPr/>
                    <a:lstStyle/>
                    <a:p>
                      <a:r>
                        <a:rPr lang="en-US" sz="1400" dirty="0" smtClean="0"/>
                        <a:t>2009</a:t>
                      </a:r>
                      <a:endParaRPr lang="en-US" sz="1400" dirty="0"/>
                    </a:p>
                  </a:txBody>
                  <a:tcPr/>
                </a:tc>
                <a:tc>
                  <a:txBody>
                    <a:bodyPr/>
                    <a:lstStyle/>
                    <a:p>
                      <a:r>
                        <a:rPr lang="en-US" sz="1400" dirty="0" smtClean="0"/>
                        <a:t>Combinatory</a:t>
                      </a:r>
                      <a:r>
                        <a:rPr lang="en-US" sz="1400" baseline="0" dirty="0" smtClean="0"/>
                        <a:t> Array Logic, …</a:t>
                      </a:r>
                      <a:endParaRPr lang="en-US" sz="1400" dirty="0"/>
                    </a:p>
                  </a:txBody>
                  <a:tcPr/>
                </a:tc>
              </a:tr>
            </a:tbl>
          </a:graphicData>
        </a:graphic>
      </p:graphicFrame>
      <p:graphicFrame>
        <p:nvGraphicFramePr>
          <p:cNvPr id="5" name="Diagram 4"/>
          <p:cNvGraphicFramePr/>
          <p:nvPr>
            <p:extLst/>
          </p:nvPr>
        </p:nvGraphicFramePr>
        <p:xfrm>
          <a:off x="489398" y="5344731"/>
          <a:ext cx="3271234" cy="128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7883" y="6450031"/>
            <a:ext cx="3005951"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15KLOC + 285KLOC  = Z3 </a:t>
            </a:r>
          </a:p>
        </p:txBody>
      </p:sp>
      <p:sp>
        <p:nvSpPr>
          <p:cNvPr id="8" name="TextBox 7"/>
          <p:cNvSpPr txBox="1"/>
          <p:nvPr/>
        </p:nvSpPr>
        <p:spPr>
          <a:xfrm>
            <a:off x="216795" y="5301666"/>
            <a:ext cx="306583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Includes progress from SAT:</a:t>
            </a:r>
          </a:p>
        </p:txBody>
      </p:sp>
      <p:pic>
        <p:nvPicPr>
          <p:cNvPr id="3074" name="Picture 2"/>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283" t="30956" r="35978" b="18738"/>
          <a:stretch/>
        </p:blipFill>
        <p:spPr bwMode="auto">
          <a:xfrm>
            <a:off x="5100035" y="1498317"/>
            <a:ext cx="3592332" cy="241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48426" y="3927387"/>
            <a:ext cx="2274982"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Simplify (of ’01) time</a:t>
            </a:r>
          </a:p>
        </p:txBody>
      </p:sp>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8319752" y="2742914"/>
              <a:ext cx="245520" cy="219240"/>
            </p14:xfrm>
          </p:contentPart>
        </mc:Choice>
        <mc:Fallback xmlns="">
          <p:pic>
            <p:nvPicPr>
              <p:cNvPr id="17" name="Ink 16"/>
              <p:cNvPicPr/>
              <p:nvPr/>
            </p:nvPicPr>
            <p:blipFill>
              <a:blip r:embed="rId9"/>
              <a:stretch>
                <a:fillRect/>
              </a:stretch>
            </p:blipFill>
            <p:spPr>
              <a:xfrm>
                <a:off x="8304272" y="2727074"/>
                <a:ext cx="278280" cy="251280"/>
              </a:xfrm>
              <a:prstGeom prst="rect">
                <a:avLst/>
              </a:prstGeom>
            </p:spPr>
          </p:pic>
        </mc:Fallback>
      </mc:AlternateContent>
      <p:sp>
        <p:nvSpPr>
          <p:cNvPr id="18" name="TextBox 17"/>
          <p:cNvSpPr txBox="1"/>
          <p:nvPr/>
        </p:nvSpPr>
        <p:spPr>
          <a:xfrm>
            <a:off x="8565273" y="2667868"/>
            <a:ext cx="671979"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1sec</a:t>
            </a:r>
          </a:p>
        </p:txBody>
      </p:sp>
      <p:graphicFrame>
        <p:nvGraphicFramePr>
          <p:cNvPr id="20" name="Content Placeholder 3"/>
          <p:cNvGraphicFramePr>
            <a:graphicFrameLocks/>
          </p:cNvGraphicFramePr>
          <p:nvPr>
            <p:extLst/>
          </p:nvPr>
        </p:nvGraphicFramePr>
        <p:xfrm>
          <a:off x="5223209" y="4284177"/>
          <a:ext cx="3654007" cy="2301113"/>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p:cNvSpPr txBox="1"/>
          <p:nvPr/>
        </p:nvSpPr>
        <p:spPr>
          <a:xfrm>
            <a:off x="4455063" y="4560822"/>
            <a:ext cx="1351652" cy="1477328"/>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VCC</a:t>
            </a:r>
          </a:p>
          <a:p>
            <a:pPr defTabSz="912813" fontAlgn="base">
              <a:spcBef>
                <a:spcPct val="0"/>
              </a:spcBef>
              <a:spcAft>
                <a:spcPct val="0"/>
              </a:spcAft>
            </a:pPr>
            <a:r>
              <a:rPr lang="en-US" dirty="0" smtClean="0">
                <a:solidFill>
                  <a:srgbClr val="000000"/>
                </a:solidFill>
                <a:latin typeface="Arial" charset="0"/>
              </a:rPr>
              <a:t>Regression</a:t>
            </a:r>
          </a:p>
        </p:txBody>
      </p:sp>
      <p:sp>
        <p:nvSpPr>
          <p:cNvPr id="22" name="TextBox 21"/>
          <p:cNvSpPr txBox="1"/>
          <p:nvPr/>
        </p:nvSpPr>
        <p:spPr>
          <a:xfrm>
            <a:off x="5459625" y="6488668"/>
            <a:ext cx="915635"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Nov 08</a:t>
            </a:r>
          </a:p>
        </p:txBody>
      </p:sp>
      <p:sp>
        <p:nvSpPr>
          <p:cNvPr id="23" name="TextBox 22"/>
          <p:cNvSpPr txBox="1"/>
          <p:nvPr/>
        </p:nvSpPr>
        <p:spPr>
          <a:xfrm>
            <a:off x="8030982" y="6488668"/>
            <a:ext cx="1146468" cy="369332"/>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March 09</a:t>
            </a:r>
          </a:p>
        </p:txBody>
      </p:sp>
      <p:sp>
        <p:nvSpPr>
          <p:cNvPr id="25" name="TextBox 24"/>
          <p:cNvSpPr txBox="1"/>
          <p:nvPr/>
        </p:nvSpPr>
        <p:spPr>
          <a:xfrm>
            <a:off x="4407688" y="1946443"/>
            <a:ext cx="1351652" cy="1754326"/>
          </a:xfrm>
          <a:prstGeom prst="rect">
            <a:avLst/>
          </a:prstGeom>
          <a:noFill/>
        </p:spPr>
        <p:txBody>
          <a:bodyPr wrap="none" rtlCol="0">
            <a:spAutoFit/>
          </a:bodyPr>
          <a:lstStyle/>
          <a:p>
            <a:pPr defTabSz="912813" fontAlgn="base">
              <a:spcBef>
                <a:spcPct val="0"/>
              </a:spcBef>
              <a:spcAft>
                <a:spcPct val="0"/>
              </a:spcAft>
            </a:pPr>
            <a:r>
              <a:rPr lang="en-US" dirty="0" smtClean="0">
                <a:solidFill>
                  <a:srgbClr val="000000"/>
                </a:solidFill>
                <a:latin typeface="Arial" charset="0"/>
              </a:rPr>
              <a:t>Z3</a:t>
            </a:r>
          </a:p>
          <a:p>
            <a:pPr defTabSz="912813" fontAlgn="base">
              <a:spcBef>
                <a:spcPct val="0"/>
              </a:spcBef>
              <a:spcAft>
                <a:spcPct val="0"/>
              </a:spcAft>
            </a:pPr>
            <a:r>
              <a:rPr lang="en-US" dirty="0" smtClean="0">
                <a:solidFill>
                  <a:srgbClr val="000000"/>
                </a:solidFill>
                <a:latin typeface="Arial" charset="0"/>
              </a:rPr>
              <a:t>(of ’07)</a:t>
            </a:r>
          </a:p>
          <a:p>
            <a:pPr defTabSz="912813" fontAlgn="base">
              <a:spcBef>
                <a:spcPct val="0"/>
              </a:spcBef>
              <a:spcAft>
                <a:spcPct val="0"/>
              </a:spcAft>
            </a:pPr>
            <a:r>
              <a:rPr lang="en-US" dirty="0" smtClean="0">
                <a:solidFill>
                  <a:srgbClr val="000000"/>
                </a:solidFill>
                <a:latin typeface="Arial" charset="0"/>
              </a:rPr>
              <a:t>Time</a:t>
            </a:r>
          </a:p>
          <a:p>
            <a:pPr defTabSz="912813" fontAlgn="base">
              <a:spcBef>
                <a:spcPct val="0"/>
              </a:spcBef>
              <a:spcAft>
                <a:spcPct val="0"/>
              </a:spcAft>
            </a:pPr>
            <a:r>
              <a:rPr lang="en-US" dirty="0" smtClean="0">
                <a:solidFill>
                  <a:srgbClr val="000000"/>
                </a:solidFill>
                <a:latin typeface="Arial" charset="0"/>
              </a:rPr>
              <a:t>On </a:t>
            </a:r>
          </a:p>
          <a:p>
            <a:pPr defTabSz="912813" fontAlgn="base">
              <a:spcBef>
                <a:spcPct val="0"/>
              </a:spcBef>
              <a:spcAft>
                <a:spcPct val="0"/>
              </a:spcAft>
            </a:pPr>
            <a:r>
              <a:rPr lang="en-US" dirty="0" smtClean="0">
                <a:solidFill>
                  <a:srgbClr val="000000"/>
                </a:solidFill>
                <a:latin typeface="Arial" charset="0"/>
              </a:rPr>
              <a:t>Boogie</a:t>
            </a:r>
            <a:br>
              <a:rPr lang="en-US" dirty="0" smtClean="0">
                <a:solidFill>
                  <a:srgbClr val="000000"/>
                </a:solidFill>
                <a:latin typeface="Arial" charset="0"/>
              </a:rPr>
            </a:br>
            <a:r>
              <a:rPr lang="en-US" dirty="0" smtClean="0">
                <a:solidFill>
                  <a:srgbClr val="000000"/>
                </a:solidFill>
                <a:latin typeface="Arial" charset="0"/>
              </a:rPr>
              <a:t>Regression</a:t>
            </a:r>
          </a:p>
        </p:txBody>
      </p:sp>
    </p:spTree>
    <p:extLst>
      <p:ext uri="{BB962C8B-B14F-4D97-AF65-F5344CB8AC3E}">
        <p14:creationId xmlns:p14="http://schemas.microsoft.com/office/powerpoint/2010/main" val="1744052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normAutofit/>
          </a:bodyPr>
          <a:lstStyle/>
          <a:p>
            <a:r>
              <a:rPr lang="en-US" sz="5400" dirty="0" smtClean="0">
                <a:solidFill>
                  <a:srgbClr val="0070C0"/>
                </a:solidFill>
              </a:rPr>
              <a:t>Symbolic Reasoning</a:t>
            </a:r>
            <a:endParaRPr lang="en-US" sz="5400" dirty="0">
              <a:solidFill>
                <a:srgbClr val="0070C0"/>
              </a:solidFill>
            </a:endParaRPr>
          </a:p>
        </p:txBody>
      </p:sp>
      <p:sp>
        <p:nvSpPr>
          <p:cNvPr id="15" name="Content Placeholder 2"/>
          <p:cNvSpPr>
            <a:spLocks noGrp="1"/>
          </p:cNvSpPr>
          <p:nvPr>
            <p:ph idx="4294967295"/>
          </p:nvPr>
        </p:nvSpPr>
        <p:spPr>
          <a:xfrm>
            <a:off x="685800" y="1143000"/>
            <a:ext cx="8458200" cy="1447800"/>
          </a:xfrm>
        </p:spPr>
        <p:txBody>
          <a:bodyPr>
            <a:normAutofit/>
          </a:bodyPr>
          <a:lstStyle/>
          <a:p>
            <a:pPr marL="0" indent="0">
              <a:buNone/>
            </a:pPr>
            <a:r>
              <a:rPr lang="en-US" sz="2400" dirty="0" smtClean="0"/>
              <a:t>High </a:t>
            </a:r>
            <a:r>
              <a:rPr lang="en-US" sz="2400" dirty="0" smtClean="0"/>
              <a:t>Computational </a:t>
            </a:r>
            <a:r>
              <a:rPr lang="en-US" sz="2400" dirty="0" smtClean="0"/>
              <a:t>Complexity</a:t>
            </a:r>
          </a:p>
          <a:p>
            <a:pPr marL="0" indent="0">
              <a:buNone/>
            </a:pPr>
            <a:endParaRPr lang="en-US" sz="2400" dirty="0" smtClean="0"/>
          </a:p>
        </p:txBody>
      </p:sp>
      <p:grpSp>
        <p:nvGrpSpPr>
          <p:cNvPr id="30" name="Group 29"/>
          <p:cNvGrpSpPr/>
          <p:nvPr/>
        </p:nvGrpSpPr>
        <p:grpSpPr>
          <a:xfrm>
            <a:off x="973815" y="2590801"/>
            <a:ext cx="6980045" cy="4190999"/>
            <a:chOff x="1524000" y="1295400"/>
            <a:chExt cx="5913245" cy="5486399"/>
          </a:xfrm>
        </p:grpSpPr>
        <p:sp>
          <p:nvSpPr>
            <p:cNvPr id="16" name="Oval 15"/>
            <p:cNvSpPr>
              <a:spLocks noChangeAspect="1"/>
            </p:cNvSpPr>
            <p:nvPr/>
          </p:nvSpPr>
          <p:spPr>
            <a:xfrm>
              <a:off x="1524000" y="1295400"/>
              <a:ext cx="5913245" cy="5468357"/>
            </a:xfrm>
            <a:prstGeom prst="ellipse">
              <a:avLst/>
            </a:prstGeom>
            <a:ln/>
          </p:spPr>
          <p:style>
            <a:lnRef idx="1">
              <a:schemeClr val="accent5"/>
            </a:lnRef>
            <a:fillRef idx="3">
              <a:schemeClr val="accent5"/>
            </a:fillRef>
            <a:effectRef idx="2">
              <a:schemeClr val="accent5"/>
            </a:effectRef>
            <a:fontRef idx="minor">
              <a:schemeClr val="lt1"/>
            </a:fontRef>
          </p:style>
          <p:txBody>
            <a:bodyPr wrap="none" tIns="0" bIns="0" rtlCol="0" anchor="t" anchorCtr="0"/>
            <a:lstStyle/>
            <a:p>
              <a:pPr algn="ctr" defTabSz="914400"/>
              <a:r>
                <a:rPr lang="en-US" sz="2000" dirty="0" err="1" smtClean="0">
                  <a:solidFill>
                    <a:prstClr val="white"/>
                  </a:solidFill>
                </a:rPr>
                <a:t>Undecidable</a:t>
              </a:r>
              <a:r>
                <a:rPr lang="en-US" sz="2000" dirty="0" smtClean="0">
                  <a:solidFill>
                    <a:prstClr val="white"/>
                  </a:solidFill>
                </a:rPr>
                <a:t> (FOL + LIA)</a:t>
              </a:r>
            </a:p>
          </p:txBody>
        </p:sp>
        <p:sp>
          <p:nvSpPr>
            <p:cNvPr id="17" name="Oval 16"/>
            <p:cNvSpPr>
              <a:spLocks noChangeAspect="1"/>
            </p:cNvSpPr>
            <p:nvPr/>
          </p:nvSpPr>
          <p:spPr>
            <a:xfrm>
              <a:off x="2167047" y="2514600"/>
              <a:ext cx="4614363" cy="4267199"/>
            </a:xfrm>
            <a:prstGeom prst="ellipse">
              <a:avLst/>
            </a:prstGeom>
            <a:ln/>
          </p:spPr>
          <p:style>
            <a:lnRef idx="1">
              <a:schemeClr val="accent4"/>
            </a:lnRef>
            <a:fillRef idx="3">
              <a:schemeClr val="accent4"/>
            </a:fillRef>
            <a:effectRef idx="2">
              <a:schemeClr val="accent4"/>
            </a:effectRef>
            <a:fontRef idx="minor">
              <a:schemeClr val="lt1"/>
            </a:fontRef>
          </p:style>
          <p:txBody>
            <a:bodyPr wrap="none" tIns="0" bIns="0" rtlCol="0" anchor="t" anchorCtr="0"/>
            <a:lstStyle/>
            <a:p>
              <a:pPr algn="ctr" defTabSz="914400"/>
              <a:r>
                <a:rPr lang="en-US" sz="2000" dirty="0" smtClean="0">
                  <a:solidFill>
                    <a:prstClr val="white"/>
                  </a:solidFill>
                </a:rPr>
                <a:t>Semi Decidable (FOL)</a:t>
              </a:r>
            </a:p>
          </p:txBody>
        </p:sp>
        <p:sp>
          <p:nvSpPr>
            <p:cNvPr id="18" name="Oval 17"/>
            <p:cNvSpPr>
              <a:spLocks noChangeAspect="1"/>
            </p:cNvSpPr>
            <p:nvPr/>
          </p:nvSpPr>
          <p:spPr>
            <a:xfrm>
              <a:off x="2768643" y="3498278"/>
              <a:ext cx="3513204" cy="3248886"/>
            </a:xfrm>
            <a:prstGeom prst="ellipse">
              <a:avLst/>
            </a:prstGeom>
            <a:ln/>
          </p:spPr>
          <p:style>
            <a:lnRef idx="1">
              <a:schemeClr val="accent3"/>
            </a:lnRef>
            <a:fillRef idx="3">
              <a:schemeClr val="accent3"/>
            </a:fillRef>
            <a:effectRef idx="2">
              <a:schemeClr val="accent3"/>
            </a:effectRef>
            <a:fontRef idx="minor">
              <a:schemeClr val="lt1"/>
            </a:fontRef>
          </p:style>
          <p:txBody>
            <a:bodyPr tIns="0" bIns="0" rtlCol="0" anchor="t" anchorCtr="0"/>
            <a:lstStyle/>
            <a:p>
              <a:pPr algn="ctr" defTabSz="914400"/>
              <a:r>
                <a:rPr lang="en-US" sz="2000" dirty="0" smtClean="0">
                  <a:solidFill>
                    <a:prstClr val="white"/>
                  </a:solidFill>
                </a:rPr>
                <a:t>NEXPTIME (EPR)</a:t>
              </a:r>
              <a:endParaRPr lang="en-US" sz="2000" dirty="0">
                <a:solidFill>
                  <a:prstClr val="white"/>
                </a:solidFill>
              </a:endParaRPr>
            </a:p>
          </p:txBody>
        </p:sp>
        <p:sp>
          <p:nvSpPr>
            <p:cNvPr id="19" name="Oval 18"/>
            <p:cNvSpPr>
              <a:spLocks noChangeAspect="1"/>
            </p:cNvSpPr>
            <p:nvPr/>
          </p:nvSpPr>
          <p:spPr>
            <a:xfrm>
              <a:off x="3352997" y="4563048"/>
              <a:ext cx="2361808" cy="2184116"/>
            </a:xfrm>
            <a:prstGeom prst="ellipse">
              <a:avLst/>
            </a:prstGeom>
            <a:ln/>
          </p:spPr>
          <p:style>
            <a:lnRef idx="1">
              <a:schemeClr val="accent2"/>
            </a:lnRef>
            <a:fillRef idx="3">
              <a:schemeClr val="accent2"/>
            </a:fillRef>
            <a:effectRef idx="2">
              <a:schemeClr val="accent2"/>
            </a:effectRef>
            <a:fontRef idx="minor">
              <a:schemeClr val="lt1"/>
            </a:fontRef>
          </p:style>
          <p:txBody>
            <a:bodyPr tIns="0" bIns="0" rtlCol="0" anchor="t" anchorCtr="0"/>
            <a:lstStyle/>
            <a:p>
              <a:pPr algn="ctr" defTabSz="914400"/>
              <a:r>
                <a:rPr lang="en-US" sz="2000" dirty="0" smtClean="0">
                  <a:solidFill>
                    <a:prstClr val="white"/>
                  </a:solidFill>
                </a:rPr>
                <a:t>PSPACE (QBF)</a:t>
              </a:r>
              <a:endParaRPr lang="en-US" sz="2000" dirty="0">
                <a:solidFill>
                  <a:prstClr val="white"/>
                </a:solidFill>
              </a:endParaRPr>
            </a:p>
          </p:txBody>
        </p:sp>
        <p:sp>
          <p:nvSpPr>
            <p:cNvPr id="20" name="Oval 19"/>
            <p:cNvSpPr/>
            <p:nvPr/>
          </p:nvSpPr>
          <p:spPr>
            <a:xfrm>
              <a:off x="3733801" y="5257800"/>
              <a:ext cx="1600200" cy="147980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400"/>
              <a:r>
                <a:rPr lang="en-US" sz="2000" dirty="0" smtClean="0">
                  <a:solidFill>
                    <a:prstClr val="white"/>
                  </a:solidFill>
                </a:rPr>
                <a:t>NP (SAT)</a:t>
              </a:r>
              <a:endParaRPr lang="en-US" sz="2000" dirty="0">
                <a:solidFill>
                  <a:prstClr val="white"/>
                </a:solidFill>
              </a:endParaRPr>
            </a:p>
          </p:txBody>
        </p:sp>
      </p:grpSp>
      <p:sp>
        <p:nvSpPr>
          <p:cNvPr id="31" name="Rectangular Callout 30"/>
          <p:cNvSpPr/>
          <p:nvPr/>
        </p:nvSpPr>
        <p:spPr>
          <a:xfrm>
            <a:off x="4516511" y="1782233"/>
            <a:ext cx="4354774" cy="1037167"/>
          </a:xfrm>
          <a:prstGeom prst="wedgeRectCallout">
            <a:avLst>
              <a:gd name="adj1" fmla="val -65817"/>
              <a:gd name="adj2" fmla="val 54392"/>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14400"/>
            <a:r>
              <a:rPr lang="en-US" sz="2400" dirty="0" smtClean="0">
                <a:solidFill>
                  <a:prstClr val="black"/>
                </a:solidFill>
              </a:rPr>
              <a:t>Practical problems often have </a:t>
            </a:r>
            <a:r>
              <a:rPr lang="en-US" sz="2400" b="1" dirty="0" smtClean="0">
                <a:solidFill>
                  <a:prstClr val="black"/>
                </a:solidFill>
              </a:rPr>
              <a:t>structure</a:t>
            </a:r>
            <a:r>
              <a:rPr lang="en-US" sz="2400" dirty="0" smtClean="0">
                <a:solidFill>
                  <a:prstClr val="black"/>
                </a:solidFill>
              </a:rPr>
              <a:t> that can be exploited.</a:t>
            </a:r>
            <a:endParaRPr lang="en-US" sz="2400" dirty="0">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8441564" y="6488668"/>
                <a:ext cx="7024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8441564" y="6488668"/>
                <a:ext cx="702436" cy="369332"/>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63851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977" y="3048000"/>
            <a:ext cx="8229600" cy="1143000"/>
          </a:xfrm>
        </p:spPr>
        <p:txBody>
          <a:bodyPr/>
          <a:lstStyle/>
          <a:p>
            <a:r>
              <a:rPr lang="en-US" dirty="0" smtClean="0"/>
              <a:t> – An Efficient SMT Solver</a:t>
            </a:r>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421" y="3333523"/>
            <a:ext cx="946029" cy="5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857253" y="6157283"/>
            <a:ext cx="2232361"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auto">
              <a:spcBef>
                <a:spcPts val="0"/>
              </a:spcBef>
              <a:spcAft>
                <a:spcPts val="0"/>
              </a:spcAft>
            </a:pPr>
            <a:r>
              <a:rPr lang="en-US" sz="2800" kern="0" dirty="0" smtClean="0">
                <a:solidFill>
                  <a:srgbClr val="FFFFFF"/>
                </a:solidFill>
                <a:effectLst>
                  <a:outerShdw blurRad="38100" dist="38100" dir="2700000" algn="tl">
                    <a:srgbClr val="000000">
                      <a:alpha val="43137"/>
                    </a:srgbClr>
                  </a:outerShdw>
                </a:effectLst>
                <a:latin typeface="Segoe" pitchFamily="34" charset="0"/>
              </a:rPr>
              <a:t>ATP&amp;SMT</a:t>
            </a:r>
            <a:endParaRPr lang="en-US" sz="2800" kern="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3333880" y="6157283"/>
            <a:ext cx="1583798" cy="607277"/>
          </a:xfrm>
          <a:prstGeom prst="rect">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Z3</a:t>
            </a:r>
          </a:p>
        </p:txBody>
      </p:sp>
      <p:sp>
        <p:nvSpPr>
          <p:cNvPr id="6" name="Rectangle 5"/>
          <p:cNvSpPr/>
          <p:nvPr/>
        </p:nvSpPr>
        <p:spPr bwMode="auto">
          <a:xfrm>
            <a:off x="5113770" y="6157285"/>
            <a:ext cx="1583798"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lang="en-US" sz="2000" kern="0" dirty="0" err="1" smtClean="0">
                <a:solidFill>
                  <a:srgbClr val="FFFFFF"/>
                </a:solidFill>
                <a:effectLst>
                  <a:outerShdw blurRad="38100" dist="38100" dir="2700000" algn="tl">
                    <a:srgbClr val="000000">
                      <a:alpha val="43137"/>
                    </a:srgbClr>
                  </a:outerShdw>
                </a:effectLst>
                <a:latin typeface="Segoe" pitchFamily="34" charset="0"/>
              </a:rPr>
              <a:t>SecGuru</a:t>
            </a:r>
            <a:endPar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7" name="Rectangle 6"/>
          <p:cNvSpPr/>
          <p:nvPr/>
        </p:nvSpPr>
        <p:spPr bwMode="auto">
          <a:xfrm>
            <a:off x="6941834" y="6152258"/>
            <a:ext cx="1583798" cy="607277"/>
          </a:xfrm>
          <a:prstGeom prst="rect">
            <a:avLst/>
          </a:prstGeom>
          <a:solidFill>
            <a:srgbClr val="5782B5">
              <a:lumMod val="40000"/>
              <a:lumOff val="60000"/>
            </a:srgbClr>
          </a:soli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rPr>
              <a:t>Horn SAT</a:t>
            </a:r>
          </a:p>
        </p:txBody>
      </p:sp>
      <p:sp>
        <p:nvSpPr>
          <p:cNvPr id="8" name="Down Arrow 7"/>
          <p:cNvSpPr/>
          <p:nvPr/>
        </p:nvSpPr>
        <p:spPr bwMode="auto">
          <a:xfrm rot="16200000">
            <a:off x="3064606" y="636134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9" name="Down Arrow 8"/>
          <p:cNvSpPr/>
          <p:nvPr/>
        </p:nvSpPr>
        <p:spPr bwMode="auto">
          <a:xfrm rot="16200000">
            <a:off x="4874542" y="6334116"/>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
        <p:nvSpPr>
          <p:cNvPr id="10" name="Down Arrow 9"/>
          <p:cNvSpPr/>
          <p:nvPr/>
        </p:nvSpPr>
        <p:spPr bwMode="auto">
          <a:xfrm rot="16200000">
            <a:off x="6654432" y="6361344"/>
            <a:ext cx="331242" cy="243563"/>
          </a:xfrm>
          <a:prstGeom prst="downArrow">
            <a:avLst/>
          </a:prstGeom>
          <a:gradFill rotWithShape="1">
            <a:gsLst>
              <a:gs pos="0">
                <a:srgbClr val="5782B5">
                  <a:shade val="15000"/>
                  <a:satMod val="180000"/>
                </a:srgbClr>
              </a:gs>
              <a:gs pos="50000">
                <a:srgbClr val="5782B5">
                  <a:shade val="45000"/>
                  <a:satMod val="170000"/>
                </a:srgbClr>
              </a:gs>
              <a:gs pos="70000">
                <a:srgbClr val="5782B5">
                  <a:tint val="99000"/>
                  <a:shade val="65000"/>
                  <a:satMod val="155000"/>
                </a:srgbClr>
              </a:gs>
              <a:gs pos="100000">
                <a:srgbClr val="5782B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782B5">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ndParaRPr>
          </a:p>
        </p:txBody>
      </p:sp>
    </p:spTree>
    <p:extLst>
      <p:ext uri="{BB962C8B-B14F-4D97-AF65-F5344CB8AC3E}">
        <p14:creationId xmlns:p14="http://schemas.microsoft.com/office/powerpoint/2010/main" val="2411637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
</p:tagLst>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2.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3.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14AE0F6-A26A-488C-8FCD-1935552EF91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44989</TotalTime>
  <Words>2762</Words>
  <Application>Microsoft Office PowerPoint</Application>
  <PresentationFormat>On-screen Show (4:3)</PresentationFormat>
  <Paragraphs>1034</Paragraphs>
  <Slides>67</Slides>
  <Notes>7</Notes>
  <HiddenSlides>13</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Arial</vt:lpstr>
      <vt:lpstr>Brush Script MT</vt:lpstr>
      <vt:lpstr>Calibri</vt:lpstr>
      <vt:lpstr>Cambria Math</vt:lpstr>
      <vt:lpstr>Edwardian Script ITC</vt:lpstr>
      <vt:lpstr>Segoe</vt:lpstr>
      <vt:lpstr>Segoe Semibold</vt:lpstr>
      <vt:lpstr>Symbol</vt:lpstr>
      <vt:lpstr>Wingdings</vt:lpstr>
      <vt:lpstr>MSR_PPT_all_template_v05_light</vt:lpstr>
      <vt:lpstr>1_Office Theme</vt:lpstr>
      <vt:lpstr>Automatic theorem proving and SMT</vt:lpstr>
      <vt:lpstr>Outline</vt:lpstr>
      <vt:lpstr>Automatic Theorem Proving and SMT</vt:lpstr>
      <vt:lpstr>Symbolic Engines: SAT, FTP and SMT </vt:lpstr>
      <vt:lpstr>SAT - Milestones</vt:lpstr>
      <vt:lpstr>FTP - Milestones</vt:lpstr>
      <vt:lpstr>SMT - Milestones</vt:lpstr>
      <vt:lpstr>Symbolic Reasoning</vt:lpstr>
      <vt:lpstr> – An Efficient SMT Solver</vt:lpstr>
      <vt:lpstr>Some Microsoft Tools using </vt:lpstr>
      <vt:lpstr>Other Cool tools using </vt:lpstr>
      <vt:lpstr>SAGE by numbers</vt:lpstr>
      <vt:lpstr>PowerPoint Presentation</vt:lpstr>
      <vt:lpstr>: Little Engines of Proof</vt:lpstr>
      <vt:lpstr>       Online &amp; Tutorial on Friday</vt:lpstr>
      <vt:lpstr>PowerPoint Presentation</vt:lpstr>
      <vt:lpstr>Z3 architecture - original</vt:lpstr>
      <vt:lpstr>Z3 architecture - new</vt:lpstr>
      <vt:lpstr> SolvingR Efficiently</vt:lpstr>
      <vt:lpstr>Horn Clause Satisfiability</vt:lpstr>
      <vt:lpstr>    is open shared source</vt:lpstr>
      <vt:lpstr>            source is (evil) subverting 8/</vt:lpstr>
      <vt:lpstr>PowerPoint Presentation</vt:lpstr>
      <vt:lpstr>Network Policies:  Complexity, Challenge and Opportunity</vt:lpstr>
      <vt:lpstr>A Data-center Architecture</vt:lpstr>
      <vt:lpstr>Policies as Bit-Vector Formulas</vt:lpstr>
      <vt:lpstr>Policies as Bit-Vector Formulas</vt:lpstr>
      <vt:lpstr>Semantic Diff with SecGuru</vt:lpstr>
      <vt:lpstr>Semantic Diff with SecGuru</vt:lpstr>
      <vt:lpstr>All-BVSAT: A compact model enumeration</vt:lpstr>
      <vt:lpstr>All-BVSAT: A compact model enumeration</vt:lpstr>
      <vt:lpstr>All-BVSAT: A compact model enumeration</vt:lpstr>
      <vt:lpstr>Program Verification as SMT: Satisfiability of Horn Clauses</vt:lpstr>
      <vt:lpstr>Divide and Conquer</vt:lpstr>
      <vt:lpstr>PowerPoint Presentation</vt:lpstr>
      <vt:lpstr>PowerPoint Presentation</vt:lpstr>
      <vt:lpstr>Motivation: Recursive Procedures</vt:lpstr>
      <vt:lpstr>Motivation: Recursive Procedures</vt:lpstr>
      <vt:lpstr>Motivation: Recursive Procedures</vt:lpstr>
      <vt:lpstr>Motivation: Recursive Procedures</vt:lpstr>
      <vt:lpstr>Program Verification as SMT</vt:lpstr>
      <vt:lpstr>Many problems  expressible in SMT-LIB2</vt:lpstr>
      <vt:lpstr>Solvers for recursive Horn Clauses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PDR(T): Generalization from T-lemmas</vt:lpstr>
      <vt:lpstr>PDR(T): Generalization from T-lemmas</vt:lpstr>
      <vt:lpstr>Side-effect: Timed automata</vt:lpstr>
      <vt:lpstr>N+1 degrees of separation</vt:lpstr>
      <vt:lpstr>Side-effect: Horn Craig Interpolants</vt:lpstr>
      <vt:lpstr>Side-effect: Horn Craig Interpolants</vt:lpstr>
      <vt:lpstr>PowerPoint Presentation</vt:lpstr>
      <vt:lpstr>PowerPoint Presentation</vt:lpstr>
      <vt:lpstr>Universally Quantified Horn Clauses</vt:lpstr>
      <vt:lpstr>Universally Quantified Horn Clauses</vt:lpstr>
      <vt:lpstr>Universally Quantified Horn Clauses</vt:lpstr>
      <vt:lpstr>Other Horn-clause solving methods in Z3</vt:lpstr>
      <vt:lpstr>Summary</vt:lpstr>
    </vt:vector>
  </TitlesOfParts>
  <Manager>&lt;Content Manager Name Here&gt;</Manager>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1927</cp:revision>
  <dcterms:created xsi:type="dcterms:W3CDTF">2007-06-05T19:21:09Z</dcterms:created>
  <dcterms:modified xsi:type="dcterms:W3CDTF">2013-05-08T12:25:56Z</dcterms:modified>
</cp:coreProperties>
</file>