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0" r:id="rId4"/>
  </p:sldMasterIdLst>
  <p:notesMasterIdLst>
    <p:notesMasterId r:id="rId80"/>
  </p:notesMasterIdLst>
  <p:handoutMasterIdLst>
    <p:handoutMasterId r:id="rId81"/>
  </p:handoutMasterIdLst>
  <p:sldIdLst>
    <p:sldId id="257" r:id="rId5"/>
    <p:sldId id="283" r:id="rId6"/>
    <p:sldId id="288" r:id="rId7"/>
    <p:sldId id="289" r:id="rId8"/>
    <p:sldId id="290" r:id="rId9"/>
    <p:sldId id="291" r:id="rId10"/>
    <p:sldId id="292" r:id="rId11"/>
    <p:sldId id="301" r:id="rId12"/>
    <p:sldId id="320" r:id="rId13"/>
    <p:sldId id="302" r:id="rId14"/>
    <p:sldId id="293" r:id="rId15"/>
    <p:sldId id="294" r:id="rId16"/>
    <p:sldId id="295" r:id="rId17"/>
    <p:sldId id="296" r:id="rId18"/>
    <p:sldId id="297" r:id="rId19"/>
    <p:sldId id="298" r:id="rId20"/>
    <p:sldId id="299" r:id="rId21"/>
    <p:sldId id="300" r:id="rId22"/>
    <p:sldId id="303" r:id="rId23"/>
    <p:sldId id="356" r:id="rId24"/>
    <p:sldId id="367" r:id="rId25"/>
    <p:sldId id="314" r:id="rId26"/>
    <p:sldId id="307" r:id="rId27"/>
    <p:sldId id="308" r:id="rId28"/>
    <p:sldId id="309" r:id="rId29"/>
    <p:sldId id="310" r:id="rId30"/>
    <p:sldId id="311" r:id="rId31"/>
    <p:sldId id="312" r:id="rId32"/>
    <p:sldId id="315" r:id="rId33"/>
    <p:sldId id="316" r:id="rId34"/>
    <p:sldId id="317" r:id="rId35"/>
    <p:sldId id="318" r:id="rId36"/>
    <p:sldId id="319" r:id="rId37"/>
    <p:sldId id="360" r:id="rId38"/>
    <p:sldId id="366" r:id="rId39"/>
    <p:sldId id="323" r:id="rId40"/>
    <p:sldId id="324" r:id="rId41"/>
    <p:sldId id="305" r:id="rId42"/>
    <p:sldId id="321" r:id="rId43"/>
    <p:sldId id="322" r:id="rId44"/>
    <p:sldId id="327" r:id="rId45"/>
    <p:sldId id="328" r:id="rId46"/>
    <p:sldId id="329" r:id="rId47"/>
    <p:sldId id="330" r:id="rId48"/>
    <p:sldId id="332" r:id="rId49"/>
    <p:sldId id="333" r:id="rId50"/>
    <p:sldId id="334" r:id="rId51"/>
    <p:sldId id="336" r:id="rId52"/>
    <p:sldId id="335" r:id="rId53"/>
    <p:sldId id="337" r:id="rId54"/>
    <p:sldId id="338" r:id="rId55"/>
    <p:sldId id="339" r:id="rId56"/>
    <p:sldId id="368" r:id="rId57"/>
    <p:sldId id="340" r:id="rId58"/>
    <p:sldId id="341" r:id="rId59"/>
    <p:sldId id="342" r:id="rId60"/>
    <p:sldId id="343" r:id="rId61"/>
    <p:sldId id="346" r:id="rId62"/>
    <p:sldId id="358" r:id="rId63"/>
    <p:sldId id="359" r:id="rId64"/>
    <p:sldId id="347" r:id="rId65"/>
    <p:sldId id="348" r:id="rId66"/>
    <p:sldId id="345" r:id="rId67"/>
    <p:sldId id="349" r:id="rId68"/>
    <p:sldId id="350" r:id="rId69"/>
    <p:sldId id="351" r:id="rId70"/>
    <p:sldId id="352" r:id="rId71"/>
    <p:sldId id="353" r:id="rId72"/>
    <p:sldId id="354" r:id="rId73"/>
    <p:sldId id="357" r:id="rId74"/>
    <p:sldId id="363" r:id="rId75"/>
    <p:sldId id="364" r:id="rId76"/>
    <p:sldId id="361" r:id="rId77"/>
    <p:sldId id="365" r:id="rId78"/>
    <p:sldId id="370" r:id="rId79"/>
  </p:sldIdLst>
  <p:sldSz cx="9144000" cy="6858000" type="screen4x3"/>
  <p:notesSz cx="7137400" cy="9423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42E6"/>
    <a:srgbClr val="FFCD2D"/>
    <a:srgbClr val="F1C283"/>
    <a:srgbClr val="CE7E5A"/>
    <a:srgbClr val="CF6A3D"/>
    <a:srgbClr val="D1943B"/>
    <a:srgbClr val="F8F57B"/>
    <a:srgbClr val="D5B953"/>
    <a:srgbClr val="B87DF3"/>
    <a:srgbClr val="F4A23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40" autoAdjust="0"/>
    <p:restoredTop sz="94684" autoAdjust="0"/>
  </p:normalViewPr>
  <p:slideViewPr>
    <p:cSldViewPr snapToGrid="0">
      <p:cViewPr varScale="1">
        <p:scale>
          <a:sx n="90" d="100"/>
          <a:sy n="90" d="100"/>
        </p:scale>
        <p:origin x="-504" y="-96"/>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968"/>
        <p:guide pos="224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2873" cy="471170"/>
          </a:xfrm>
          <a:prstGeom prst="rect">
            <a:avLst/>
          </a:prstGeom>
        </p:spPr>
        <p:txBody>
          <a:bodyPr vert="horz" lIns="94631" tIns="47316" rIns="94631" bIns="47316" rtlCol="0"/>
          <a:lstStyle>
            <a:lvl1pPr algn="l">
              <a:defRPr sz="1200"/>
            </a:lvl1pPr>
          </a:lstStyle>
          <a:p>
            <a:endParaRPr lang="en-US" dirty="0"/>
          </a:p>
        </p:txBody>
      </p:sp>
      <p:sp>
        <p:nvSpPr>
          <p:cNvPr id="3" name="Date Placeholder 2"/>
          <p:cNvSpPr>
            <a:spLocks noGrp="1"/>
          </p:cNvSpPr>
          <p:nvPr>
            <p:ph type="dt" sz="quarter" idx="1"/>
          </p:nvPr>
        </p:nvSpPr>
        <p:spPr>
          <a:xfrm>
            <a:off x="4042875" y="0"/>
            <a:ext cx="3092873" cy="471170"/>
          </a:xfrm>
          <a:prstGeom prst="rect">
            <a:avLst/>
          </a:prstGeom>
        </p:spPr>
        <p:txBody>
          <a:bodyPr vert="horz" lIns="94631" tIns="47316" rIns="94631" bIns="47316" rtlCol="0"/>
          <a:lstStyle>
            <a:lvl1pPr algn="r">
              <a:defRPr sz="1200"/>
            </a:lvl1pPr>
          </a:lstStyle>
          <a:p>
            <a:fld id="{1C3F5198-D814-4F07-A84F-942E63C84983}" type="datetimeFigureOut">
              <a:rPr lang="en-US" smtClean="0"/>
              <a:pPr/>
              <a:t>10/16/2008</a:t>
            </a:fld>
            <a:endParaRPr lang="en-US"/>
          </a:p>
        </p:txBody>
      </p:sp>
      <p:sp>
        <p:nvSpPr>
          <p:cNvPr id="4" name="Footer Placeholder 3"/>
          <p:cNvSpPr>
            <a:spLocks noGrp="1"/>
          </p:cNvSpPr>
          <p:nvPr>
            <p:ph type="ftr" sz="quarter" idx="2"/>
          </p:nvPr>
        </p:nvSpPr>
        <p:spPr>
          <a:xfrm>
            <a:off x="0" y="8950595"/>
            <a:ext cx="6502964" cy="471170"/>
          </a:xfrm>
          <a:prstGeom prst="rect">
            <a:avLst/>
          </a:prstGeom>
        </p:spPr>
        <p:txBody>
          <a:bodyPr vert="horz" lIns="94631" tIns="47316" rIns="94631" bIns="47316"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502964" y="8950595"/>
            <a:ext cx="632784" cy="471170"/>
          </a:xfrm>
          <a:prstGeom prst="rect">
            <a:avLst/>
          </a:prstGeom>
        </p:spPr>
        <p:txBody>
          <a:bodyPr vert="horz" lIns="94631" tIns="47316" rIns="94631" bIns="47316"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2873" cy="471170"/>
          </a:xfrm>
          <a:prstGeom prst="rect">
            <a:avLst/>
          </a:prstGeom>
        </p:spPr>
        <p:txBody>
          <a:bodyPr vert="horz" lIns="94631" tIns="47316" rIns="94631" bIns="47316" rtlCol="0"/>
          <a:lstStyle>
            <a:lvl1pPr algn="l">
              <a:defRPr sz="1200"/>
            </a:lvl1pPr>
          </a:lstStyle>
          <a:p>
            <a:endParaRPr lang="en-US"/>
          </a:p>
        </p:txBody>
      </p:sp>
      <p:sp>
        <p:nvSpPr>
          <p:cNvPr id="3" name="Date Placeholder 2"/>
          <p:cNvSpPr>
            <a:spLocks noGrp="1"/>
          </p:cNvSpPr>
          <p:nvPr>
            <p:ph type="dt" idx="1"/>
          </p:nvPr>
        </p:nvSpPr>
        <p:spPr>
          <a:xfrm>
            <a:off x="4042875" y="0"/>
            <a:ext cx="3092873" cy="471170"/>
          </a:xfrm>
          <a:prstGeom prst="rect">
            <a:avLst/>
          </a:prstGeom>
        </p:spPr>
        <p:txBody>
          <a:bodyPr vert="horz" lIns="94631" tIns="47316" rIns="94631" bIns="47316" rtlCol="0"/>
          <a:lstStyle>
            <a:lvl1pPr algn="r">
              <a:defRPr sz="1200"/>
            </a:lvl1pPr>
          </a:lstStyle>
          <a:p>
            <a:fld id="{7C3FBCD4-166E-446F-AF18-7D4A0CF9AEF6}" type="datetimeFigureOut">
              <a:rPr lang="en-US" smtClean="0"/>
              <a:pPr/>
              <a:t>10/16/2008</a:t>
            </a:fld>
            <a:endParaRPr lang="en-US"/>
          </a:p>
        </p:txBody>
      </p:sp>
      <p:sp>
        <p:nvSpPr>
          <p:cNvPr id="4" name="Slide Image Placeholder 3"/>
          <p:cNvSpPr>
            <a:spLocks noGrp="1" noRot="1" noChangeAspect="1"/>
          </p:cNvSpPr>
          <p:nvPr>
            <p:ph type="sldImg" idx="2"/>
          </p:nvPr>
        </p:nvSpPr>
        <p:spPr>
          <a:xfrm>
            <a:off x="1212850" y="706438"/>
            <a:ext cx="4711700" cy="3533775"/>
          </a:xfrm>
          <a:prstGeom prst="rect">
            <a:avLst/>
          </a:prstGeom>
          <a:noFill/>
          <a:ln w="12700">
            <a:solidFill>
              <a:prstClr val="black"/>
            </a:solidFill>
          </a:ln>
        </p:spPr>
        <p:txBody>
          <a:bodyPr vert="horz" lIns="94631" tIns="47316" rIns="94631" bIns="47316" rtlCol="0" anchor="ctr"/>
          <a:lstStyle/>
          <a:p>
            <a:endParaRPr lang="en-US"/>
          </a:p>
        </p:txBody>
      </p:sp>
      <p:sp>
        <p:nvSpPr>
          <p:cNvPr id="5" name="Notes Placeholder 4"/>
          <p:cNvSpPr>
            <a:spLocks noGrp="1"/>
          </p:cNvSpPr>
          <p:nvPr>
            <p:ph type="body" sz="quarter" idx="3"/>
          </p:nvPr>
        </p:nvSpPr>
        <p:spPr>
          <a:xfrm>
            <a:off x="713740" y="4476115"/>
            <a:ext cx="5709920" cy="4240530"/>
          </a:xfrm>
          <a:prstGeom prst="rect">
            <a:avLst/>
          </a:prstGeom>
        </p:spPr>
        <p:txBody>
          <a:bodyPr vert="horz" lIns="94631" tIns="47316" rIns="94631" bIns="473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50595"/>
            <a:ext cx="6423660" cy="471170"/>
          </a:xfrm>
          <a:prstGeom prst="rect">
            <a:avLst/>
          </a:prstGeom>
        </p:spPr>
        <p:txBody>
          <a:bodyPr vert="horz" lIns="94631" tIns="47316" rIns="94631" bIns="47316"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423660" y="8950595"/>
            <a:ext cx="712088" cy="471170"/>
          </a:xfrm>
          <a:prstGeom prst="rect">
            <a:avLst/>
          </a:prstGeom>
        </p:spPr>
        <p:txBody>
          <a:bodyPr vert="horz" lIns="94631" tIns="47316" rIns="94631" bIns="47316"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10/16/2008 12:08 PM</a:t>
            </a:fld>
            <a:endParaRPr lang="en-US"/>
          </a:p>
        </p:txBody>
      </p:sp>
      <p:sp>
        <p:nvSpPr>
          <p:cNvPr id="6" name="Footer Placeholder 5"/>
          <p:cNvSpPr>
            <a:spLocks noGrp="1"/>
          </p:cNvSpPr>
          <p:nvPr>
            <p:ph type="ftr" sz="quarter" idx="12"/>
          </p:nvPr>
        </p:nvSpPr>
        <p:spPr>
          <a:xfrm>
            <a:off x="0" y="8950595"/>
            <a:ext cx="6423660" cy="471170"/>
          </a:xfr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423660" y="8950595"/>
            <a:ext cx="712088" cy="47117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10/16/2008 12:09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10/16/2008 12:09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10/16/2008 12:09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10/16/2008 12:09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10/16/2008 12:09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10/16/2008 12:09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10/16/2008 12:09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10/16/2008 12:09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10/16/2008 12:09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10/16/2008 12:09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905000"/>
            <a:ext cx="7690115"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226" y="2365376"/>
            <a:ext cx="7303549" cy="1000274"/>
          </a:xfrm>
          <a:prstGeom prst="rect">
            <a:avLst/>
          </a:prstGeom>
          <a:noFill/>
        </p:spPr>
        <p:txBody>
          <a:bodyPr wrap="none" lIns="76197" tIns="38098" rIns="76197" bIns="38098" rtlCol="0">
            <a:spAutoFit/>
          </a:bodyPr>
          <a:lstStyle/>
          <a:p>
            <a:r>
              <a:rPr lang="en-US" sz="6000" baseline="0" dirty="0" smtClean="0">
                <a:solidFill>
                  <a:schemeClr val="bg1"/>
                </a:solidFill>
              </a:rPr>
              <a:t>WALK-IN GOES HERE</a:t>
            </a:r>
            <a:endParaRPr lang="en-US" sz="6000" dirty="0">
              <a:solidFill>
                <a:schemeClr val="bg1"/>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a:stretch>
            <a:fillRect/>
          </a:stretch>
        </p:blipFill>
        <p:spPr>
          <a:xfrm>
            <a:off x="0" y="0"/>
            <a:ext cx="9142858" cy="1031746"/>
          </a:xfrm>
          <a:prstGeom prst="rect">
            <a:avLst/>
          </a:prstGeom>
        </p:spPr>
      </p:pic>
      <p:sp>
        <p:nvSpPr>
          <p:cNvPr id="2" name="Title 1"/>
          <p:cNvSpPr>
            <a:spLocks noGrp="1"/>
          </p:cNvSpPr>
          <p:nvPr>
            <p:ph type="ctrTitle"/>
          </p:nvPr>
        </p:nvSpPr>
        <p:spPr>
          <a:xfrm>
            <a:off x="722313" y="2365375"/>
            <a:ext cx="7690115" cy="750205"/>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8" name="Footer Placeholder 7"/>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7"/>
            <a:ext cx="8382000" cy="7502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210862"/>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&lt;footer text&gt;</a:t>
            </a:r>
            <a:endParaRPr lang="en-US" dirty="0"/>
          </a:p>
        </p:txBody>
      </p:sp>
    </p:spTree>
  </p:cSld>
  <p:clrMap bg1="dk1" tx1="lt1" bg2="dk2" tx2="lt2" accent1="accent1" accent2="accent2" accent3="accent3" accent4="accent4" accent5="accent5" accent6="accent6" hlink="hlink" folHlink="folHlink"/>
  <p:sldLayoutIdLst>
    <p:sldLayoutId id="2147483681" r:id="rId1"/>
    <p:sldLayoutId id="2147483692" r:id="rId2"/>
    <p:sldLayoutId id="2147483683" r:id="rId3"/>
    <p:sldLayoutId id="2147483684" r:id="rId4"/>
    <p:sldLayoutId id="2147483685" r:id="rId5"/>
    <p:sldLayoutId id="2147483686" r:id="rId6"/>
    <p:sldLayoutId id="2147483687" r:id="rId7"/>
    <p:sldLayoutId id="2147483688" r:id="rId8"/>
    <p:sldLayoutId id="2147483693" r:id="rId9"/>
    <p:sldLayoutId id="2147483689" r:id="rId10"/>
    <p:sldLayoutId id="2147483690" r:id="rId11"/>
    <p:sldLayoutId id="2147483691" r:id="rId12"/>
  </p:sldLayoutIdLst>
  <p:transition>
    <p:fade/>
  </p:transition>
  <p:hf sldNum="0" hdr="0" ftr="0" dt="0"/>
  <p:txStyles>
    <p:titleStyle>
      <a:lvl1pPr algn="l" defTabSz="912777" rtl="0" eaLnBrk="1" fontAlgn="base" latinLnBrk="0" hangingPunct="1">
        <a:lnSpc>
          <a:spcPct val="90000"/>
        </a:lnSpc>
        <a:spcBef>
          <a:spcPct val="0"/>
        </a:spcBef>
        <a:spcAft>
          <a:spcPct val="0"/>
        </a:spcAft>
        <a:buNone/>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84954" indent="-384954" algn="l" defTabSz="914363" rtl="0" eaLnBrk="1" latinLnBrk="0" hangingPunct="1">
        <a:lnSpc>
          <a:spcPct val="90000"/>
        </a:lnSpc>
        <a:spcBef>
          <a:spcPct val="20000"/>
        </a:spcBef>
        <a:buSzPct val="90000"/>
        <a:buFontTx/>
        <a:buBlip>
          <a:blip r:embed="rId15"/>
        </a:buBlip>
        <a:defRPr sz="3300" kern="1200">
          <a:solidFill>
            <a:schemeClr val="bg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15"/>
        </a:buBlip>
        <a:defRPr sz="3000" kern="1200">
          <a:solidFill>
            <a:schemeClr val="bg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15"/>
        </a:buBlip>
        <a:defRPr sz="2700" kern="1200">
          <a:solidFill>
            <a:schemeClr val="bg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15"/>
        </a:buBlip>
        <a:defRPr sz="2300" kern="1200">
          <a:solidFill>
            <a:schemeClr val="bg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gif"/><Relationship Id="rId9" Type="http://schemas.openxmlformats.org/officeDocument/2006/relationships/image" Target="../media/image15.jpeg"/><Relationship Id="rId1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1.pn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11.pn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pn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8.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9.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0.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hyperlink" Target="http://research.microsoft.com/projects/z3/documentation.html"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oleObject" Target="../embeddings/oleObject9.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12.v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903677"/>
            <a:ext cx="9144000" cy="1994392"/>
          </a:xfrm>
        </p:spPr>
        <p:txBody>
          <a:bodyPr/>
          <a:lstStyle/>
          <a:p>
            <a:pPr algn="ctr"/>
            <a:r>
              <a:rPr sz="4800" smtClean="0"/>
              <a:t>Satisfiability Modulo Theories</a:t>
            </a:r>
            <a:br>
              <a:rPr sz="4800" smtClean="0"/>
            </a:br>
            <a:r>
              <a:rPr sz="4800" smtClean="0"/>
              <a:t>solvers in </a:t>
            </a:r>
            <a:br>
              <a:rPr sz="4800" smtClean="0"/>
            </a:br>
            <a:r>
              <a:rPr sz="4800" smtClean="0"/>
              <a:t>Program Analysis and Verification </a:t>
            </a:r>
            <a:endParaRPr lang="en-US" sz="4800" dirty="0"/>
          </a:p>
        </p:txBody>
      </p:sp>
      <p:sp>
        <p:nvSpPr>
          <p:cNvPr id="3" name="Subtitle 2"/>
          <p:cNvSpPr>
            <a:spLocks noGrp="1"/>
          </p:cNvSpPr>
          <p:nvPr>
            <p:ph type="subTitle" idx="1"/>
          </p:nvPr>
        </p:nvSpPr>
        <p:spPr>
          <a:xfrm>
            <a:off x="727605" y="4340491"/>
            <a:ext cx="7692761" cy="941796"/>
          </a:xfrm>
        </p:spPr>
        <p:txBody>
          <a:bodyPr/>
          <a:lstStyle/>
          <a:p>
            <a:r>
              <a:rPr smtClean="0"/>
              <a:t>Nikolaj Bj</a:t>
            </a:r>
            <a:r>
              <a:rPr lang="en-US" dirty="0" smtClean="0"/>
              <a:t>ø</a:t>
            </a:r>
            <a:r>
              <a:rPr smtClean="0"/>
              <a:t>rner</a:t>
            </a:r>
            <a:endParaRPr lang="en-US" dirty="0" smtClean="0"/>
          </a:p>
          <a:p>
            <a:r>
              <a:rPr lang="en-US" dirty="0" smtClean="0"/>
              <a:t>Microsoft Research</a:t>
            </a:r>
            <a:endParaRPr lang="en-US" dirty="0"/>
          </a:p>
        </p:txBody>
      </p:sp>
      <p:sp>
        <p:nvSpPr>
          <p:cNvPr id="4" name="TextBox 3"/>
          <p:cNvSpPr txBox="1"/>
          <p:nvPr/>
        </p:nvSpPr>
        <p:spPr>
          <a:xfrm>
            <a:off x="6018963" y="6260123"/>
            <a:ext cx="1109791" cy="369332"/>
          </a:xfrm>
          <a:prstGeom prst="rect">
            <a:avLst/>
          </a:prstGeom>
          <a:noFill/>
        </p:spPr>
        <p:txBody>
          <a:bodyPr wrap="none" rtlCol="0">
            <a:spAutoFit/>
          </a:bodyPr>
          <a:lstStyle/>
          <a:p>
            <a:r>
              <a:rPr lang="en-US" dirty="0" smtClean="0">
                <a:solidFill>
                  <a:schemeClr val="bg1"/>
                </a:solidFill>
              </a:rPr>
              <a:t>Lecture 1</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Satisfiability Modulo Theories (SMT)</a:t>
            </a:r>
            <a:endParaRPr sz="4800" spc="-167">
              <a:solidFill>
                <a:schemeClr val="accent1"/>
              </a:solidFill>
              <a:effectLst>
                <a:outerShdw blurRad="50800" dist="38100" dir="2700000" algn="tl" rotWithShape="0">
                  <a:prstClr val="black">
                    <a:alpha val="61000"/>
                  </a:prstClr>
                </a:outerShdw>
              </a:effectLst>
            </a:endParaRPr>
          </a:p>
        </p:txBody>
      </p:sp>
      <p:graphicFrame>
        <p:nvGraphicFramePr>
          <p:cNvPr id="6" name="Object 5"/>
          <p:cNvGraphicFramePr>
            <a:graphicFrameLocks noChangeAspect="1"/>
          </p:cNvGraphicFramePr>
          <p:nvPr/>
        </p:nvGraphicFramePr>
        <p:xfrm>
          <a:off x="270163" y="2227118"/>
          <a:ext cx="8517665" cy="524164"/>
        </p:xfrm>
        <a:graphic>
          <a:graphicData uri="http://schemas.openxmlformats.org/presentationml/2006/ole">
            <p:oleObj spid="_x0000_s1026" name="Equation" r:id="rId4" imgW="3301920" imgH="203040" progId="Equation.3">
              <p:embed/>
            </p:oleObj>
          </a:graphicData>
        </a:graphic>
      </p:graphicFrame>
      <p:sp>
        <p:nvSpPr>
          <p:cNvPr id="8" name="Rectangle 7"/>
          <p:cNvSpPr/>
          <p:nvPr/>
        </p:nvSpPr>
        <p:spPr bwMode="auto">
          <a:xfrm>
            <a:off x="233680" y="226568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7345680" y="2275840"/>
            <a:ext cx="1259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638800" y="2255520"/>
            <a:ext cx="77216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5100320" y="225552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2875280" y="343408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6" name="Rectangle 15"/>
          <p:cNvSpPr/>
          <p:nvPr/>
        </p:nvSpPr>
        <p:spPr bwMode="auto">
          <a:xfrm>
            <a:off x="2621280" y="2265680"/>
            <a:ext cx="843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566160" y="2265680"/>
            <a:ext cx="843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2875280" y="342392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Theory</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6918960" y="227584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2235200" y="226568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2885440" y="341376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tx1"/>
                </a:solidFill>
                <a:effectLst>
                  <a:outerShdw blurRad="38100" dist="38100" dir="2700000" algn="tl">
                    <a:srgbClr val="000000">
                      <a:alpha val="43137"/>
                    </a:srgbClr>
                  </a:outerShdw>
                </a:effectLst>
                <a:latin typeface="Segoe" pitchFamily="34" charset="0"/>
              </a:rPr>
              <a:t>Uninterpreted</a:t>
            </a:r>
            <a:r>
              <a:rPr lang="en-US" sz="2800" dirty="0" smtClean="0">
                <a:solidFill>
                  <a:schemeClr val="tx1"/>
                </a:solidFill>
                <a:effectLst>
                  <a:outerShdw blurRad="38100" dist="38100" dir="2700000" algn="tl">
                    <a:srgbClr val="000000">
                      <a:alpha val="43137"/>
                    </a:srgbClr>
                  </a:outerShdw>
                </a:effectLst>
                <a:latin typeface="Segoe" pitchFamily="34" charset="0"/>
              </a:rPr>
              <a:t> Functions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1000"/>
                                        <p:tgtEl>
                                          <p:spTgt spid="8"/>
                                        </p:tgtEl>
                                      </p:cBhvr>
                                    </p:animEffect>
                                    <p:set>
                                      <p:cBhvr>
                                        <p:cTn id="24" dur="1" fill="hold">
                                          <p:stCondLst>
                                            <p:cond delay="999"/>
                                          </p:stCondLst>
                                        </p:cTn>
                                        <p:tgtEl>
                                          <p:spTgt spid="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1000"/>
                                        <p:tgtEl>
                                          <p:spTgt spid="11"/>
                                        </p:tgtEl>
                                      </p:cBhvr>
                                    </p:animEffect>
                                    <p:set>
                                      <p:cBhvr>
                                        <p:cTn id="27" dur="1" fill="hold">
                                          <p:stCondLst>
                                            <p:cond delay="9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00"/>
                                        <p:tgtEl>
                                          <p:spTgt spid="10"/>
                                        </p:tgtEl>
                                      </p:cBhvr>
                                    </p:animEffect>
                                    <p:set>
                                      <p:cBhvr>
                                        <p:cTn id="30" dur="1" fill="hold">
                                          <p:stCondLst>
                                            <p:cond delay="999"/>
                                          </p:stCondLst>
                                        </p:cTn>
                                        <p:tgtEl>
                                          <p:spTgt spid="1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00"/>
                                        <p:tgtEl>
                                          <p:spTgt spid="14"/>
                                        </p:tgtEl>
                                      </p:cBhvr>
                                    </p:animEffect>
                                    <p:set>
                                      <p:cBhvr>
                                        <p:cTn id="36" dur="1" fill="hold">
                                          <p:stCondLst>
                                            <p:cond delay="9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1000"/>
                                        <p:tgtEl>
                                          <p:spTgt spid="18"/>
                                        </p:tgtEl>
                                      </p:cBhvr>
                                    </p:animEffect>
                                    <p:set>
                                      <p:cBhvr>
                                        <p:cTn id="52" dur="1" fill="hold">
                                          <p:stCondLst>
                                            <p:cond delay="999"/>
                                          </p:stCondLst>
                                        </p:cTn>
                                        <p:tgtEl>
                                          <p:spTgt spid="1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00"/>
                                        <p:tgtEl>
                                          <p:spTgt spid="16"/>
                                        </p:tgtEl>
                                      </p:cBhvr>
                                    </p:animEffect>
                                    <p:set>
                                      <p:cBhvr>
                                        <p:cTn id="55" dur="1" fill="hold">
                                          <p:stCondLst>
                                            <p:cond delay="999"/>
                                          </p:stCondLst>
                                        </p:cTn>
                                        <p:tgtEl>
                                          <p:spTgt spid="1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17"/>
                                        </p:tgtEl>
                                      </p:cBhvr>
                                    </p:animEffect>
                                    <p:set>
                                      <p:cBhvr>
                                        <p:cTn id="58" dur="1" fill="hold">
                                          <p:stCondLst>
                                            <p:cond delay="999"/>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4" grpId="0" animBg="1"/>
      <p:bldP spid="14" grpId="1" animBg="1"/>
      <p:bldP spid="16" grpId="0" animBg="1"/>
      <p:bldP spid="16" grpId="1" animBg="1"/>
      <p:bldP spid="17" grpId="0" animBg="1"/>
      <p:bldP spid="17" grpId="1" animBg="1"/>
      <p:bldP spid="18" grpId="0" animBg="1"/>
      <p:bldP spid="18" grpId="1" animBg="1"/>
      <p:bldP spid="20" grpId="0" animBg="1"/>
      <p:bldP spid="21"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369219" y="950651"/>
            <a:ext cx="7043208" cy="2769989"/>
          </a:xfrm>
        </p:spPr>
        <p:txBody>
          <a:bodyPr/>
          <a:lstStyle/>
          <a:p>
            <a:r>
              <a:rPr smtClean="0"/>
              <a:t>SMT Applications</a:t>
            </a:r>
            <a:endParaRPr lang="en-US" dirty="0"/>
          </a:p>
        </p:txBody>
      </p:sp>
      <p:sp>
        <p:nvSpPr>
          <p:cNvPr id="3" name="TextBox 2"/>
          <p:cNvSpPr txBox="1"/>
          <p:nvPr/>
        </p:nvSpPr>
        <p:spPr>
          <a:xfrm>
            <a:off x="5054886" y="5928188"/>
            <a:ext cx="3869008" cy="646331"/>
          </a:xfrm>
          <a:prstGeom prst="rect">
            <a:avLst/>
          </a:prstGeom>
          <a:noFill/>
        </p:spPr>
        <p:txBody>
          <a:bodyPr wrap="none" rtlCol="0">
            <a:spAutoFit/>
          </a:bodyPr>
          <a:lstStyle/>
          <a:p>
            <a:r>
              <a:rPr lang="en-US" dirty="0" smtClean="0">
                <a:solidFill>
                  <a:schemeClr val="bg1"/>
                </a:solidFill>
              </a:rPr>
              <a:t>Logic is the Calculus of Computation</a:t>
            </a:r>
          </a:p>
          <a:p>
            <a:r>
              <a:rPr lang="en-US" dirty="0" smtClean="0">
                <a:solidFill>
                  <a:schemeClr val="bg1"/>
                </a:solidFill>
              </a:rPr>
              <a:t>		       </a:t>
            </a:r>
            <a:r>
              <a:rPr lang="en-US" dirty="0" err="1" smtClean="0">
                <a:solidFill>
                  <a:schemeClr val="bg1"/>
                </a:solidFill>
              </a:rPr>
              <a:t>Zohar</a:t>
            </a:r>
            <a:r>
              <a:rPr lang="en-US" dirty="0" smtClean="0">
                <a:solidFill>
                  <a:schemeClr val="bg1"/>
                </a:solidFill>
              </a:rPr>
              <a:t> Manna</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Program Verification</a:t>
            </a:r>
            <a:endParaRPr spc="-167">
              <a:solidFill>
                <a:schemeClr val="accent1"/>
              </a:solidFill>
              <a:effectLst>
                <a:outerShdw blurRad="50800" dist="38100" dir="2700000" algn="tl" rotWithShape="0">
                  <a:prstClr val="black">
                    <a:alpha val="61000"/>
                  </a:prstClr>
                </a:outerShdw>
              </a:effectLst>
            </a:endParaRPr>
          </a:p>
        </p:txBody>
      </p:sp>
      <p:sp>
        <p:nvSpPr>
          <p:cNvPr id="6" name="Rounded Rectangle 5"/>
          <p:cNvSpPr/>
          <p:nvPr/>
        </p:nvSpPr>
        <p:spPr>
          <a:xfrm>
            <a:off x="3810502" y="287660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VCC</a:t>
            </a:r>
            <a:endParaRPr lang="en-US" sz="3200" b="1" dirty="0">
              <a:solidFill>
                <a:srgbClr val="FF0000"/>
              </a:solidFill>
              <a:latin typeface="Calibri" pitchFamily="34" charset="0"/>
            </a:endParaRPr>
          </a:p>
        </p:txBody>
      </p:sp>
      <p:sp>
        <p:nvSpPr>
          <p:cNvPr id="7" name="Rounded Rectangle 6"/>
          <p:cNvSpPr/>
          <p:nvPr/>
        </p:nvSpPr>
        <p:spPr>
          <a:xfrm>
            <a:off x="6809532" y="2872150"/>
            <a:ext cx="1972661" cy="534338"/>
          </a:xfrm>
          <a:prstGeom prst="round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sz="3600" b="1" dirty="0" smtClean="0">
                <a:latin typeface="Calibri" pitchFamily="34" charset="0"/>
              </a:rPr>
              <a:t>Boogie</a:t>
            </a:r>
            <a:endParaRPr lang="en-US" sz="3600" b="1" dirty="0">
              <a:latin typeface="Calibri" pitchFamily="34" charset="0"/>
            </a:endParaRPr>
          </a:p>
        </p:txBody>
      </p:sp>
      <p:pic>
        <p:nvPicPr>
          <p:cNvPr id="10" name="Picture 9" descr="SpecSharpLogo-h100-w367.png"/>
          <p:cNvPicPr>
            <a:picLocks noChangeAspect="1"/>
          </p:cNvPicPr>
          <p:nvPr/>
        </p:nvPicPr>
        <p:blipFill>
          <a:blip r:embed="rId3"/>
          <a:stretch>
            <a:fillRect/>
          </a:stretch>
        </p:blipFill>
        <p:spPr>
          <a:xfrm>
            <a:off x="2422173" y="1769660"/>
            <a:ext cx="2969751" cy="798716"/>
          </a:xfrm>
          <a:prstGeom prst="rect">
            <a:avLst/>
          </a:prstGeom>
        </p:spPr>
      </p:pic>
      <p:grpSp>
        <p:nvGrpSpPr>
          <p:cNvPr id="3" name="Group 6"/>
          <p:cNvGrpSpPr/>
          <p:nvPr/>
        </p:nvGrpSpPr>
        <p:grpSpPr>
          <a:xfrm>
            <a:off x="148735" y="2768636"/>
            <a:ext cx="3119766" cy="777252"/>
            <a:chOff x="1485114" y="2859314"/>
            <a:chExt cx="3156226" cy="618689"/>
          </a:xfrm>
        </p:grpSpPr>
        <p:pic>
          <p:nvPicPr>
            <p:cNvPr id="12" name="Picture 7" descr="logo.gif"/>
            <p:cNvPicPr>
              <a:picLocks noChangeAspect="1"/>
            </p:cNvPicPr>
            <p:nvPr/>
          </p:nvPicPr>
          <p:blipFill>
            <a:blip r:embed="rId4"/>
            <a:stretch>
              <a:fillRect/>
            </a:stretch>
          </p:blipFill>
          <p:spPr>
            <a:xfrm>
              <a:off x="1485114" y="2888344"/>
              <a:ext cx="3156226" cy="589659"/>
            </a:xfrm>
            <a:prstGeom prst="rect">
              <a:avLst/>
            </a:prstGeom>
          </p:spPr>
          <p:style>
            <a:lnRef idx="1">
              <a:schemeClr val="accent4"/>
            </a:lnRef>
            <a:fillRef idx="3">
              <a:schemeClr val="accent4"/>
            </a:fillRef>
            <a:effectRef idx="2">
              <a:schemeClr val="accent4"/>
            </a:effectRef>
            <a:fontRef idx="minor">
              <a:schemeClr val="lt1"/>
            </a:fontRef>
          </p:style>
        </p:pic>
        <p:sp>
          <p:nvSpPr>
            <p:cNvPr id="13" name="TextBox 12"/>
            <p:cNvSpPr txBox="1"/>
            <p:nvPr/>
          </p:nvSpPr>
          <p:spPr>
            <a:xfrm>
              <a:off x="2394858" y="2859314"/>
              <a:ext cx="1245818" cy="367483"/>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sp>
        <p:nvSpPr>
          <p:cNvPr id="18" name="Rounded Rectangle 17"/>
          <p:cNvSpPr/>
          <p:nvPr/>
        </p:nvSpPr>
        <p:spPr>
          <a:xfrm>
            <a:off x="193040" y="3862281"/>
            <a:ext cx="2993195" cy="615764"/>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rPr>
              <a:t>Win. Modules</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endParaRPr>
          </a:p>
        </p:txBody>
      </p:sp>
      <p:sp>
        <p:nvSpPr>
          <p:cNvPr id="19" name="TextBox 18"/>
          <p:cNvSpPr txBox="1"/>
          <p:nvPr/>
        </p:nvSpPr>
        <p:spPr>
          <a:xfrm>
            <a:off x="156835" y="5843602"/>
            <a:ext cx="5572125" cy="618631"/>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Rustan Leino, Mike Barnet, Michal </a:t>
            </a:r>
            <a:r>
              <a:rPr lang="en-US" sz="1200" dirty="0" err="1" smtClean="0">
                <a:solidFill>
                  <a:srgbClr val="9C42E6"/>
                </a:solidFill>
                <a:latin typeface="Calibri" pitchFamily="34" charset="0"/>
              </a:rPr>
              <a:t>Mosƙal</a:t>
            </a:r>
            <a:r>
              <a:rPr lang="en-US" sz="1200" dirty="0" smtClean="0">
                <a:solidFill>
                  <a:srgbClr val="9C42E6"/>
                </a:solidFill>
                <a:latin typeface="Calibri" pitchFamily="34" charset="0"/>
              </a:rPr>
              <a:t>, Shaz Qadeer, </a:t>
            </a:r>
            <a:br>
              <a:rPr lang="en-US" sz="1200" dirty="0" smtClean="0">
                <a:solidFill>
                  <a:srgbClr val="9C42E6"/>
                </a:solidFill>
                <a:latin typeface="Calibri" pitchFamily="34" charset="0"/>
              </a:rPr>
            </a:br>
            <a:r>
              <a:rPr lang="en-US" sz="1200" dirty="0" smtClean="0">
                <a:solidFill>
                  <a:srgbClr val="9C42E6"/>
                </a:solidFill>
                <a:latin typeface="Calibri" pitchFamily="34" charset="0"/>
              </a:rPr>
              <a:t>Shuvendu Lahiri,  Herman Venter,  Peter Muller,</a:t>
            </a:r>
          </a:p>
          <a:p>
            <a:r>
              <a:rPr lang="en-US" sz="1200" dirty="0" smtClean="0">
                <a:solidFill>
                  <a:srgbClr val="9C42E6"/>
                </a:solidFill>
                <a:latin typeface="Calibri" pitchFamily="34" charset="0"/>
              </a:rPr>
              <a:t>Wolfram Schulte, Ernie Cohen</a:t>
            </a:r>
            <a:endParaRPr lang="en-US" sz="1200" dirty="0">
              <a:solidFill>
                <a:srgbClr val="9C42E6"/>
              </a:solidFill>
              <a:latin typeface="Calibri" pitchFamily="34" charset="0"/>
            </a:endParaRPr>
          </a:p>
        </p:txBody>
      </p:sp>
      <p:sp>
        <p:nvSpPr>
          <p:cNvPr id="20" name="TextBox 19"/>
          <p:cNvSpPr txBox="1"/>
          <p:nvPr/>
        </p:nvSpPr>
        <p:spPr>
          <a:xfrm>
            <a:off x="6381030" y="3855054"/>
            <a:ext cx="2010971" cy="680186"/>
          </a:xfrm>
          <a:prstGeom prst="rect">
            <a:avLst/>
          </a:prstGeom>
          <a:noFill/>
        </p:spPr>
        <p:txBody>
          <a:bodyPr wrap="square" lIns="64008" tIns="32004" rIns="64008" bIns="32004" rtlCol="0">
            <a:spAutoFit/>
          </a:bodyPr>
          <a:lstStyle/>
          <a:p>
            <a:r>
              <a:rPr lang="en-US" sz="2000" dirty="0" smtClean="0"/>
              <a:t>Verification </a:t>
            </a:r>
          </a:p>
          <a:p>
            <a:r>
              <a:rPr lang="en-US" sz="2000" dirty="0" smtClean="0"/>
              <a:t>condition</a:t>
            </a:r>
            <a:endParaRPr lang="en-US" sz="2000" dirty="0"/>
          </a:p>
        </p:txBody>
      </p:sp>
      <p:sp>
        <p:nvSpPr>
          <p:cNvPr id="22" name="TextBox 21"/>
          <p:cNvSpPr txBox="1"/>
          <p:nvPr/>
        </p:nvSpPr>
        <p:spPr>
          <a:xfrm>
            <a:off x="4287175" y="5065656"/>
            <a:ext cx="1937387" cy="557076"/>
          </a:xfrm>
          <a:prstGeom prst="rect">
            <a:avLst/>
          </a:prstGeom>
          <a:noFill/>
        </p:spPr>
        <p:txBody>
          <a:bodyPr wrap="square" lIns="64008" tIns="32004" rIns="64008" bIns="32004" rtlCol="0">
            <a:spAutoFit/>
          </a:bodyPr>
          <a:lstStyle/>
          <a:p>
            <a:r>
              <a:rPr lang="en-US" sz="3200" dirty="0" smtClean="0">
                <a:solidFill>
                  <a:schemeClr val="bg1"/>
                </a:solidFill>
                <a:latin typeface="Calibri" pitchFamily="34" charset="0"/>
              </a:rPr>
              <a:t>Bug path</a:t>
            </a:r>
            <a:endParaRPr lang="en-US" sz="3200" dirty="0">
              <a:solidFill>
                <a:schemeClr val="bg1"/>
              </a:solidFill>
              <a:latin typeface="Calibri" pitchFamily="34" charset="0"/>
            </a:endParaRPr>
          </a:p>
        </p:txBody>
      </p:sp>
      <p:pic>
        <p:nvPicPr>
          <p:cNvPr id="23" name="Picture 22" descr="z3.png"/>
          <p:cNvPicPr>
            <a:picLocks noChangeAspect="1"/>
          </p:cNvPicPr>
          <p:nvPr/>
        </p:nvPicPr>
        <p:blipFill>
          <a:blip r:embed="rId5"/>
          <a:stretch>
            <a:fillRect/>
          </a:stretch>
        </p:blipFill>
        <p:spPr>
          <a:xfrm>
            <a:off x="7309612" y="4958411"/>
            <a:ext cx="1213872" cy="701903"/>
          </a:xfrm>
          <a:prstGeom prst="rect">
            <a:avLst/>
          </a:prstGeom>
        </p:spPr>
      </p:pic>
      <p:sp>
        <p:nvSpPr>
          <p:cNvPr id="24" name="Up Arrow 23"/>
          <p:cNvSpPr/>
          <p:nvPr/>
        </p:nvSpPr>
        <p:spPr bwMode="auto">
          <a:xfrm rot="6437446">
            <a:off x="6013901" y="1942558"/>
            <a:ext cx="188002" cy="143323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Up Arrow 25"/>
          <p:cNvSpPr/>
          <p:nvPr/>
        </p:nvSpPr>
        <p:spPr bwMode="auto">
          <a:xfrm rot="3746608">
            <a:off x="6086102" y="3032166"/>
            <a:ext cx="198742" cy="135175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3799451" y="3848992"/>
            <a:ext cx="1982391" cy="64680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HAVOC</a:t>
            </a:r>
            <a:endParaRPr lang="en-US" sz="3200" b="1" dirty="0">
              <a:solidFill>
                <a:srgbClr val="FF0000"/>
              </a:solidFill>
              <a:latin typeface="Calibri" pitchFamily="34" charset="0"/>
            </a:endParaRPr>
          </a:p>
        </p:txBody>
      </p:sp>
      <p:sp>
        <p:nvSpPr>
          <p:cNvPr id="28" name="Up Arrow 27"/>
          <p:cNvSpPr/>
          <p:nvPr/>
        </p:nvSpPr>
        <p:spPr bwMode="auto">
          <a:xfrm rot="5400000">
            <a:off x="3450452" y="2996215"/>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Up Arrow 28"/>
          <p:cNvSpPr/>
          <p:nvPr/>
        </p:nvSpPr>
        <p:spPr bwMode="auto">
          <a:xfrm rot="5400000">
            <a:off x="3416421" y="3938731"/>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Up Arrow 29"/>
          <p:cNvSpPr/>
          <p:nvPr/>
        </p:nvSpPr>
        <p:spPr bwMode="auto">
          <a:xfrm rot="5400000">
            <a:off x="6232862" y="2727669"/>
            <a:ext cx="205669" cy="893684"/>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Up Arrow 30"/>
          <p:cNvSpPr/>
          <p:nvPr/>
        </p:nvSpPr>
        <p:spPr bwMode="auto">
          <a:xfrm rot="10800000">
            <a:off x="7625916" y="3524435"/>
            <a:ext cx="221944" cy="130501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Up Arrow 31"/>
          <p:cNvSpPr/>
          <p:nvPr/>
        </p:nvSpPr>
        <p:spPr bwMode="auto">
          <a:xfrm rot="16200000">
            <a:off x="6473298" y="4715522"/>
            <a:ext cx="221944" cy="130501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leino.jpg"/>
          <p:cNvPicPr>
            <a:picLocks noChangeAspect="1"/>
          </p:cNvPicPr>
          <p:nvPr/>
        </p:nvPicPr>
        <p:blipFill>
          <a:blip r:embed="rId6"/>
          <a:stretch>
            <a:fillRect/>
          </a:stretch>
        </p:blipFill>
        <p:spPr>
          <a:xfrm>
            <a:off x="7429473" y="2187026"/>
            <a:ext cx="566447" cy="622390"/>
          </a:xfrm>
          <a:prstGeom prst="rect">
            <a:avLst/>
          </a:prstGeom>
        </p:spPr>
      </p:pic>
      <p:pic>
        <p:nvPicPr>
          <p:cNvPr id="27" name="Picture 26" descr="shuvendu.jpg"/>
          <p:cNvPicPr>
            <a:picLocks noChangeAspect="1"/>
          </p:cNvPicPr>
          <p:nvPr/>
        </p:nvPicPr>
        <p:blipFill>
          <a:blip r:embed="rId7" cstate="print"/>
          <a:stretch>
            <a:fillRect/>
          </a:stretch>
        </p:blipFill>
        <p:spPr>
          <a:xfrm>
            <a:off x="1551632" y="4582047"/>
            <a:ext cx="554645" cy="604717"/>
          </a:xfrm>
          <a:prstGeom prst="rect">
            <a:avLst/>
          </a:prstGeom>
        </p:spPr>
      </p:pic>
      <p:pic>
        <p:nvPicPr>
          <p:cNvPr id="33" name="Picture 32" descr="qadeer.jpg"/>
          <p:cNvPicPr>
            <a:picLocks noChangeAspect="1"/>
          </p:cNvPicPr>
          <p:nvPr/>
        </p:nvPicPr>
        <p:blipFill>
          <a:blip r:embed="rId8"/>
          <a:stretch>
            <a:fillRect/>
          </a:stretch>
        </p:blipFill>
        <p:spPr>
          <a:xfrm>
            <a:off x="2105860" y="4582161"/>
            <a:ext cx="573741" cy="609600"/>
          </a:xfrm>
          <a:prstGeom prst="rect">
            <a:avLst/>
          </a:prstGeom>
        </p:spPr>
      </p:pic>
      <p:pic>
        <p:nvPicPr>
          <p:cNvPr id="35" name="Picture 34" descr="mbarnett.jpg"/>
          <p:cNvPicPr>
            <a:picLocks noChangeAspect="1"/>
          </p:cNvPicPr>
          <p:nvPr/>
        </p:nvPicPr>
        <p:blipFill>
          <a:blip r:embed="rId9"/>
          <a:stretch>
            <a:fillRect/>
          </a:stretch>
        </p:blipFill>
        <p:spPr>
          <a:xfrm>
            <a:off x="1852798" y="1871728"/>
            <a:ext cx="575442" cy="566672"/>
          </a:xfrm>
          <a:prstGeom prst="rect">
            <a:avLst/>
          </a:prstGeom>
        </p:spPr>
      </p:pic>
      <p:pic>
        <p:nvPicPr>
          <p:cNvPr id="36" name="Picture 35" descr="mueller.jpg"/>
          <p:cNvPicPr>
            <a:picLocks noChangeAspect="1"/>
          </p:cNvPicPr>
          <p:nvPr/>
        </p:nvPicPr>
        <p:blipFill>
          <a:blip r:embed="rId10"/>
          <a:stretch>
            <a:fillRect/>
          </a:stretch>
        </p:blipFill>
        <p:spPr>
          <a:xfrm>
            <a:off x="1467298" y="1871728"/>
            <a:ext cx="417322" cy="566671"/>
          </a:xfrm>
          <a:prstGeom prst="rect">
            <a:avLst/>
          </a:prstGeom>
        </p:spPr>
      </p:pic>
      <p:pic>
        <p:nvPicPr>
          <p:cNvPr id="37" name="Picture 36" descr="schulte.jpg"/>
          <p:cNvPicPr>
            <a:picLocks noChangeAspect="1"/>
          </p:cNvPicPr>
          <p:nvPr/>
        </p:nvPicPr>
        <p:blipFill>
          <a:blip r:embed="rId11"/>
          <a:stretch>
            <a:fillRect/>
          </a:stretch>
        </p:blipFill>
        <p:spPr>
          <a:xfrm>
            <a:off x="940745" y="1871728"/>
            <a:ext cx="552537" cy="552537"/>
          </a:xfrm>
          <a:prstGeom prst="rect">
            <a:avLst/>
          </a:prstGeom>
        </p:spPr>
      </p:pic>
      <p:pic>
        <p:nvPicPr>
          <p:cNvPr id="38" name="Picture 37" descr="michal-new-small.jpg"/>
          <p:cNvPicPr>
            <a:picLocks noChangeAspect="1"/>
          </p:cNvPicPr>
          <p:nvPr/>
        </p:nvPicPr>
        <p:blipFill>
          <a:blip r:embed="rId12" cstate="print"/>
          <a:stretch>
            <a:fillRect/>
          </a:stretch>
        </p:blipFill>
        <p:spPr>
          <a:xfrm>
            <a:off x="3911544" y="2528146"/>
            <a:ext cx="402548" cy="500845"/>
          </a:xfrm>
          <a:prstGeom prst="rect">
            <a:avLst/>
          </a:prstGeom>
        </p:spPr>
      </p:pic>
      <p:pic>
        <p:nvPicPr>
          <p:cNvPr id="39" name="Picture 2" descr="hermanv.jpg"/>
          <p:cNvPicPr>
            <a:picLocks noChangeAspect="1" noChangeArrowheads="1"/>
          </p:cNvPicPr>
          <p:nvPr/>
        </p:nvPicPr>
        <p:blipFill>
          <a:blip r:embed="rId13"/>
          <a:srcRect/>
          <a:stretch>
            <a:fillRect/>
          </a:stretch>
        </p:blipFill>
        <p:spPr bwMode="auto">
          <a:xfrm>
            <a:off x="4352437" y="2526985"/>
            <a:ext cx="430578" cy="506118"/>
          </a:xfrm>
          <a:prstGeom prst="rect">
            <a:avLst/>
          </a:prstGeom>
          <a:noFill/>
          <a:ln w="9525">
            <a:noFill/>
            <a:miter lim="800000"/>
            <a:headEnd/>
            <a:tailEnd/>
          </a:ln>
        </p:spPr>
      </p:pic>
      <p:pic>
        <p:nvPicPr>
          <p:cNvPr id="40" name="Picture 1" descr="Cohen_Jackson.jpg"/>
          <p:cNvPicPr>
            <a:picLocks noChangeAspect="1" noChangeArrowheads="1"/>
          </p:cNvPicPr>
          <p:nvPr/>
        </p:nvPicPr>
        <p:blipFill>
          <a:blip r:embed="rId14"/>
          <a:srcRect/>
          <a:stretch>
            <a:fillRect/>
          </a:stretch>
        </p:blipFill>
        <p:spPr bwMode="auto">
          <a:xfrm>
            <a:off x="269143" y="2494818"/>
            <a:ext cx="465504" cy="555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Z3 &amp; Program Verification</a:t>
            </a:r>
            <a:endParaRPr spc="-167">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381000" y="1395046"/>
            <a:ext cx="8382000" cy="3434786"/>
          </a:xfrm>
        </p:spPr>
        <p:txBody>
          <a:bodyPr/>
          <a:lstStyle/>
          <a:p>
            <a:pPr>
              <a:lnSpc>
                <a:spcPct val="90000"/>
              </a:lnSpc>
            </a:pPr>
            <a:r>
              <a:rPr lang="en-US" dirty="0" smtClean="0"/>
              <a:t>Quantifiers, quantifiers, quantifiers, …</a:t>
            </a:r>
          </a:p>
          <a:p>
            <a:pPr lvl="1"/>
            <a:r>
              <a:rPr lang="en-US" dirty="0" smtClean="0"/>
              <a:t>Modeling the runtime</a:t>
            </a:r>
          </a:p>
          <a:p>
            <a:pPr lvl="1"/>
            <a:r>
              <a:rPr lang="en-US" dirty="0" smtClean="0"/>
              <a:t>Frame axioms (“what didn’t change”)</a:t>
            </a:r>
          </a:p>
          <a:p>
            <a:pPr lvl="1"/>
            <a:r>
              <a:rPr lang="en-US" dirty="0" smtClean="0"/>
              <a:t>Users provided assertions (e.g., the array is sorted)</a:t>
            </a:r>
          </a:p>
          <a:p>
            <a:pPr lvl="1"/>
            <a:r>
              <a:rPr lang="en-US" dirty="0" smtClean="0"/>
              <a:t>Prototyping decision procedures (e.g., </a:t>
            </a:r>
            <a:r>
              <a:rPr lang="en-US" dirty="0" err="1" smtClean="0"/>
              <a:t>reachability</a:t>
            </a:r>
            <a:r>
              <a:rPr lang="en-US" dirty="0" smtClean="0"/>
              <a:t>, heaps, …)</a:t>
            </a:r>
          </a:p>
          <a:p>
            <a:r>
              <a:rPr lang="en-US" i="1" dirty="0" smtClean="0">
                <a:solidFill>
                  <a:srgbClr val="FF0000"/>
                </a:solidFill>
              </a:rPr>
              <a:t>Solver must be fast in </a:t>
            </a:r>
            <a:r>
              <a:rPr lang="en-US" i="1" dirty="0" err="1" smtClean="0">
                <a:solidFill>
                  <a:srgbClr val="FF0000"/>
                </a:solidFill>
              </a:rPr>
              <a:t>satisfiable</a:t>
            </a:r>
            <a:r>
              <a:rPr lang="en-US" i="1" dirty="0" smtClean="0">
                <a:solidFill>
                  <a:srgbClr val="FF0000"/>
                </a:solidFill>
              </a:rPr>
              <a:t> instances.</a:t>
            </a:r>
          </a:p>
          <a:p>
            <a:r>
              <a:rPr lang="en-US" dirty="0" smtClean="0"/>
              <a:t>Trade-off between precision and performance.</a:t>
            </a:r>
          </a:p>
          <a:p>
            <a:r>
              <a:rPr lang="en-US" i="1" dirty="0" smtClean="0"/>
              <a:t>Candidate (Potential) Models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Test case generation</a:t>
            </a:r>
            <a:endParaRPr spc="-167">
              <a:solidFill>
                <a:schemeClr val="accent1"/>
              </a:solidFill>
              <a:effectLst>
                <a:outerShdw blurRad="50800" dist="38100" dir="2700000" algn="tl" rotWithShape="0">
                  <a:prstClr val="black">
                    <a:alpha val="61000"/>
                  </a:prstClr>
                </a:outerShdw>
              </a:effectLst>
            </a:endParaRPr>
          </a:p>
        </p:txBody>
      </p:sp>
      <p:pic>
        <p:nvPicPr>
          <p:cNvPr id="5" name="Picture 4" descr="PexWeb.png"/>
          <p:cNvPicPr>
            <a:picLocks noChangeAspect="1"/>
          </p:cNvPicPr>
          <p:nvPr/>
        </p:nvPicPr>
        <p:blipFill>
          <a:blip r:embed="rId3"/>
          <a:stretch>
            <a:fillRect/>
          </a:stretch>
        </p:blipFill>
        <p:spPr>
          <a:xfrm>
            <a:off x="2495613" y="5087544"/>
            <a:ext cx="1320095" cy="740053"/>
          </a:xfrm>
          <a:prstGeom prst="rect">
            <a:avLst/>
          </a:prstGeom>
        </p:spPr>
      </p:pic>
      <p:sp>
        <p:nvSpPr>
          <p:cNvPr id="7" name="Rounded Rectangle 8"/>
          <p:cNvSpPr>
            <a:spLocks noChangeArrowheads="1"/>
          </p:cNvSpPr>
          <p:nvPr/>
        </p:nvSpPr>
        <p:spPr bwMode="auto">
          <a:xfrm>
            <a:off x="3975849" y="1839913"/>
            <a:ext cx="2037885" cy="788987"/>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Execution Path</a:t>
            </a:r>
          </a:p>
        </p:txBody>
      </p:sp>
      <p:sp>
        <p:nvSpPr>
          <p:cNvPr id="9" name="Bent Arrow 8"/>
          <p:cNvSpPr/>
          <p:nvPr/>
        </p:nvSpPr>
        <p:spPr bwMode="auto">
          <a:xfrm>
            <a:off x="2103119" y="2231147"/>
            <a:ext cx="1880213" cy="481573"/>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5400000">
            <a:off x="6365424" y="1942561"/>
            <a:ext cx="512385" cy="1215766"/>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1" name="Bent Arrow 10"/>
          <p:cNvSpPr/>
          <p:nvPr/>
        </p:nvSpPr>
        <p:spPr bwMode="auto">
          <a:xfrm rot="10800000">
            <a:off x="5858120" y="3794085"/>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3" name="TextBox 15"/>
          <p:cNvSpPr txBox="1">
            <a:spLocks noChangeArrowheads="1"/>
          </p:cNvSpPr>
          <p:nvPr/>
        </p:nvSpPr>
        <p:spPr bwMode="auto">
          <a:xfrm>
            <a:off x="768119" y="1753344"/>
            <a:ext cx="2987136"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Run Test </a:t>
            </a:r>
            <a:r>
              <a:rPr lang="en-US" sz="2400" dirty="0" smtClean="0">
                <a:solidFill>
                  <a:srgbClr val="7030A0"/>
                </a:solidFill>
                <a:latin typeface="Calibri" pitchFamily="34" charset="0"/>
              </a:rPr>
              <a:t>and Monitor</a:t>
            </a:r>
            <a:endParaRPr lang="en-US" sz="2400" dirty="0">
              <a:solidFill>
                <a:srgbClr val="7030A0"/>
              </a:solidFill>
              <a:latin typeface="Calibri" pitchFamily="34" charset="0"/>
            </a:endParaRPr>
          </a:p>
        </p:txBody>
      </p:sp>
      <p:sp>
        <p:nvSpPr>
          <p:cNvPr id="14" name="TextBox 16"/>
          <p:cNvSpPr txBox="1">
            <a:spLocks noChangeArrowheads="1"/>
          </p:cNvSpPr>
          <p:nvPr/>
        </p:nvSpPr>
        <p:spPr bwMode="auto">
          <a:xfrm>
            <a:off x="6458444" y="1793526"/>
            <a:ext cx="2126263"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Path </a:t>
            </a:r>
            <a:r>
              <a:rPr lang="en-US" sz="2400" dirty="0" smtClean="0">
                <a:solidFill>
                  <a:srgbClr val="7030A0"/>
                </a:solidFill>
                <a:latin typeface="Calibri" pitchFamily="34" charset="0"/>
              </a:rPr>
              <a:t>Condition</a:t>
            </a:r>
            <a:endParaRPr lang="en-US" sz="2400" dirty="0">
              <a:solidFill>
                <a:srgbClr val="7030A0"/>
              </a:solidFill>
              <a:latin typeface="Calibri" pitchFamily="34" charset="0"/>
            </a:endParaRPr>
          </a:p>
        </p:txBody>
      </p:sp>
      <p:sp>
        <p:nvSpPr>
          <p:cNvPr id="15" name="TextBox 17"/>
          <p:cNvSpPr txBox="1">
            <a:spLocks noChangeArrowheads="1"/>
          </p:cNvSpPr>
          <p:nvPr/>
        </p:nvSpPr>
        <p:spPr bwMode="auto">
          <a:xfrm>
            <a:off x="6268731" y="4487902"/>
            <a:ext cx="2875269" cy="461665"/>
          </a:xfrm>
          <a:prstGeom prst="rect">
            <a:avLst/>
          </a:prstGeom>
          <a:noFill/>
          <a:ln w="9525">
            <a:noFill/>
            <a:miter lim="800000"/>
            <a:headEnd/>
            <a:tailEnd/>
          </a:ln>
        </p:spPr>
        <p:txBody>
          <a:bodyPr wrap="square">
            <a:spAutoFit/>
          </a:bodyPr>
          <a:lstStyle/>
          <a:p>
            <a:pPr algn="l"/>
            <a:r>
              <a:rPr lang="en-US" sz="2400" dirty="0" smtClean="0">
                <a:solidFill>
                  <a:srgbClr val="7030A0"/>
                </a:solidFill>
                <a:latin typeface="Calibri" pitchFamily="34" charset="0"/>
              </a:rPr>
              <a:t>Unexplored path</a:t>
            </a:r>
            <a:endParaRPr lang="en-US" sz="2400" dirty="0">
              <a:solidFill>
                <a:srgbClr val="7030A0"/>
              </a:solidFill>
              <a:latin typeface="Calibri" pitchFamily="34" charset="0"/>
            </a:endParaRPr>
          </a:p>
        </p:txBody>
      </p:sp>
      <p:sp>
        <p:nvSpPr>
          <p:cNvPr id="16" name="TextBox 18"/>
          <p:cNvSpPr txBox="1">
            <a:spLocks noChangeArrowheads="1"/>
          </p:cNvSpPr>
          <p:nvPr/>
        </p:nvSpPr>
        <p:spPr bwMode="auto">
          <a:xfrm>
            <a:off x="2975154" y="4473857"/>
            <a:ext cx="1466254"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Solve</a:t>
            </a:r>
            <a:endParaRPr lang="en-US" sz="2400" dirty="0">
              <a:solidFill>
                <a:srgbClr val="7030A0"/>
              </a:solidFill>
              <a:latin typeface="Calibri" pitchFamily="34" charset="0"/>
            </a:endParaRPr>
          </a:p>
        </p:txBody>
      </p:sp>
      <p:pic>
        <p:nvPicPr>
          <p:cNvPr id="18" name="Picture 17" descr="yogi_logo.jpg"/>
          <p:cNvPicPr>
            <a:picLocks noChangeAspect="1"/>
          </p:cNvPicPr>
          <p:nvPr/>
        </p:nvPicPr>
        <p:blipFill>
          <a:blip r:embed="rId4" cstate="print"/>
          <a:stretch>
            <a:fillRect/>
          </a:stretch>
        </p:blipFill>
        <p:spPr>
          <a:xfrm>
            <a:off x="3867951" y="5004954"/>
            <a:ext cx="1689100" cy="835961"/>
          </a:xfrm>
          <a:prstGeom prst="rect">
            <a:avLst/>
          </a:prstGeom>
        </p:spPr>
      </p:pic>
      <p:sp>
        <p:nvSpPr>
          <p:cNvPr id="20" name="Right Arrow 19"/>
          <p:cNvSpPr/>
          <p:nvPr/>
        </p:nvSpPr>
        <p:spPr>
          <a:xfrm>
            <a:off x="356711" y="2866396"/>
            <a:ext cx="1211876" cy="6274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latin typeface="Calibri" pitchFamily="34" charset="0"/>
              </a:rPr>
              <a:t>seed</a:t>
            </a:r>
            <a:endParaRPr lang="en-US" sz="2400" b="1" dirty="0">
              <a:solidFill>
                <a:schemeClr val="tx1"/>
              </a:solidFill>
              <a:latin typeface="Calibri" pitchFamily="34" charset="0"/>
            </a:endParaRPr>
          </a:p>
        </p:txBody>
      </p:sp>
      <p:sp>
        <p:nvSpPr>
          <p:cNvPr id="23" name="TextBox 18"/>
          <p:cNvSpPr txBox="1">
            <a:spLocks noChangeArrowheads="1"/>
          </p:cNvSpPr>
          <p:nvPr/>
        </p:nvSpPr>
        <p:spPr bwMode="auto">
          <a:xfrm>
            <a:off x="511516" y="3608766"/>
            <a:ext cx="1592492"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New input</a:t>
            </a:r>
            <a:endParaRPr lang="en-US" sz="2400" dirty="0">
              <a:solidFill>
                <a:srgbClr val="7030A0"/>
              </a:solidFill>
              <a:latin typeface="Calibri" pitchFamily="34" charset="0"/>
            </a:endParaRPr>
          </a:p>
        </p:txBody>
      </p:sp>
      <p:sp>
        <p:nvSpPr>
          <p:cNvPr id="29" name="Rounded Rectangle 6"/>
          <p:cNvSpPr>
            <a:spLocks noChangeArrowheads="1"/>
          </p:cNvSpPr>
          <p:nvPr/>
        </p:nvSpPr>
        <p:spPr bwMode="auto">
          <a:xfrm>
            <a:off x="1561400" y="2746083"/>
            <a:ext cx="1256422" cy="815593"/>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Test</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Inputs</a:t>
            </a:r>
          </a:p>
        </p:txBody>
      </p:sp>
      <p:sp>
        <p:nvSpPr>
          <p:cNvPr id="34" name="TextBox 33"/>
          <p:cNvSpPr txBox="1"/>
          <p:nvPr/>
        </p:nvSpPr>
        <p:spPr>
          <a:xfrm>
            <a:off x="142829" y="5872801"/>
            <a:ext cx="5572125" cy="618631"/>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Nikolai Tillmann, Peli de Halleux, Patrice </a:t>
            </a:r>
            <a:r>
              <a:rPr lang="en-US" sz="1200" dirty="0" err="1" smtClean="0">
                <a:solidFill>
                  <a:srgbClr val="9C42E6"/>
                </a:solidFill>
                <a:latin typeface="Calibri" pitchFamily="34" charset="0"/>
              </a:rPr>
              <a:t>Godefroid</a:t>
            </a:r>
            <a:endParaRPr lang="en-US" sz="1200" dirty="0" smtClean="0">
              <a:solidFill>
                <a:srgbClr val="9C42E6"/>
              </a:solidFill>
              <a:latin typeface="Calibri" pitchFamily="34" charset="0"/>
            </a:endParaRPr>
          </a:p>
          <a:p>
            <a:r>
              <a:rPr lang="en-US" sz="1200" dirty="0" smtClean="0">
                <a:solidFill>
                  <a:srgbClr val="9C42E6"/>
                </a:solidFill>
                <a:latin typeface="Calibri" pitchFamily="34" charset="0"/>
              </a:rPr>
              <a:t>Aditya </a:t>
            </a:r>
            <a:r>
              <a:rPr lang="en-US" sz="1200" dirty="0" err="1" smtClean="0">
                <a:solidFill>
                  <a:srgbClr val="9C42E6"/>
                </a:solidFill>
                <a:latin typeface="Calibri" pitchFamily="34" charset="0"/>
              </a:rPr>
              <a:t>Nori</a:t>
            </a:r>
            <a:r>
              <a:rPr lang="en-US" sz="1200" dirty="0" smtClean="0">
                <a:solidFill>
                  <a:srgbClr val="9C42E6"/>
                </a:solidFill>
                <a:latin typeface="Calibri" pitchFamily="34" charset="0"/>
              </a:rPr>
              <a:t>, Jean Philippe Martin, Miguel Castro, </a:t>
            </a:r>
          </a:p>
          <a:p>
            <a:r>
              <a:rPr lang="en-US" sz="1200" dirty="0" smtClean="0">
                <a:solidFill>
                  <a:srgbClr val="9C42E6"/>
                </a:solidFill>
                <a:latin typeface="Calibri" pitchFamily="34" charset="0"/>
              </a:rPr>
              <a:t>Manuel Costa, </a:t>
            </a:r>
            <a:r>
              <a:rPr lang="en-US" sz="1200" dirty="0" err="1" smtClean="0">
                <a:solidFill>
                  <a:srgbClr val="9C42E6"/>
                </a:solidFill>
                <a:latin typeface="Calibri" pitchFamily="34" charset="0"/>
              </a:rPr>
              <a:t>Lintao</a:t>
            </a:r>
            <a:r>
              <a:rPr lang="en-US" sz="1200" dirty="0" smtClean="0">
                <a:solidFill>
                  <a:srgbClr val="9C42E6"/>
                </a:solidFill>
                <a:latin typeface="Calibri" pitchFamily="34" charset="0"/>
              </a:rPr>
              <a:t> Zhang</a:t>
            </a:r>
            <a:endParaRPr lang="en-US" sz="1200" dirty="0">
              <a:solidFill>
                <a:srgbClr val="9C42E6"/>
              </a:solidFill>
              <a:latin typeface="Calibri" pitchFamily="34" charset="0"/>
            </a:endParaRPr>
          </a:p>
        </p:txBody>
      </p:sp>
      <p:sp>
        <p:nvSpPr>
          <p:cNvPr id="27" name="Bent Arrow 26"/>
          <p:cNvSpPr/>
          <p:nvPr/>
        </p:nvSpPr>
        <p:spPr bwMode="auto">
          <a:xfrm rot="10800000">
            <a:off x="2938846" y="3804443"/>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6" name="Rounded Rectangle 7"/>
          <p:cNvSpPr>
            <a:spLocks noChangeArrowheads="1"/>
          </p:cNvSpPr>
          <p:nvPr/>
        </p:nvSpPr>
        <p:spPr bwMode="auto">
          <a:xfrm>
            <a:off x="4043580" y="3797300"/>
            <a:ext cx="1854720" cy="918811"/>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Constraint System</a:t>
            </a:r>
          </a:p>
        </p:txBody>
      </p:sp>
      <p:sp>
        <p:nvSpPr>
          <p:cNvPr id="28" name="Up Arrow 27"/>
          <p:cNvSpPr/>
          <p:nvPr/>
        </p:nvSpPr>
        <p:spPr bwMode="auto">
          <a:xfrm>
            <a:off x="2015231" y="3595456"/>
            <a:ext cx="257453"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z3.png"/>
          <p:cNvPicPr>
            <a:picLocks noChangeAspect="1"/>
          </p:cNvPicPr>
          <p:nvPr/>
        </p:nvPicPr>
        <p:blipFill>
          <a:blip r:embed="rId5"/>
          <a:stretch>
            <a:fillRect/>
          </a:stretch>
        </p:blipFill>
        <p:spPr>
          <a:xfrm>
            <a:off x="1698924" y="4088401"/>
            <a:ext cx="1213872" cy="701903"/>
          </a:xfrm>
          <a:prstGeom prst="rect">
            <a:avLst/>
          </a:prstGeom>
        </p:spPr>
      </p:pic>
      <p:sp>
        <p:nvSpPr>
          <p:cNvPr id="8" name="Can 9"/>
          <p:cNvSpPr>
            <a:spLocks noChangeArrowheads="1"/>
          </p:cNvSpPr>
          <p:nvPr/>
        </p:nvSpPr>
        <p:spPr bwMode="auto">
          <a:xfrm>
            <a:off x="6574560" y="2815691"/>
            <a:ext cx="1256422" cy="1007105"/>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400" b="1" dirty="0">
                <a:solidFill>
                  <a:schemeClr val="tx1"/>
                </a:solidFill>
                <a:effectLst>
                  <a:outerShdw blurRad="38100" dist="38100" dir="2700000" algn="tl">
                    <a:srgbClr val="000000">
                      <a:alpha val="43137"/>
                    </a:srgbClr>
                  </a:outerShdw>
                </a:effectLst>
                <a:latin typeface="Calibri" pitchFamily="34" charset="0"/>
              </a:rPr>
              <a:t>Known</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Paths</a:t>
            </a:r>
          </a:p>
        </p:txBody>
      </p:sp>
      <p:sp>
        <p:nvSpPr>
          <p:cNvPr id="30" name="TextBox 29"/>
          <p:cNvSpPr txBox="1"/>
          <p:nvPr/>
        </p:nvSpPr>
        <p:spPr>
          <a:xfrm>
            <a:off x="5442889" y="5191320"/>
            <a:ext cx="1589212" cy="523220"/>
          </a:xfrm>
          <a:prstGeom prst="rect">
            <a:avLst/>
          </a:prstGeom>
          <a:noFill/>
        </p:spPr>
        <p:txBody>
          <a:bodyPr wrap="square" rtlCol="0">
            <a:spAutoFit/>
          </a:bodyPr>
          <a:lstStyle/>
          <a:p>
            <a:r>
              <a:rPr lang="en-US" sz="2800" dirty="0" smtClean="0">
                <a:solidFill>
                  <a:srgbClr val="7030A0"/>
                </a:solidFill>
                <a:latin typeface="Calibri" pitchFamily="34" charset="0"/>
              </a:rPr>
              <a:t>Vigilante</a:t>
            </a:r>
          </a:p>
        </p:txBody>
      </p:sp>
      <p:pic>
        <p:nvPicPr>
          <p:cNvPr id="26" name="Picture 25" descr="nikolait.jpg"/>
          <p:cNvPicPr>
            <a:picLocks noChangeAspect="1"/>
          </p:cNvPicPr>
          <p:nvPr/>
        </p:nvPicPr>
        <p:blipFill>
          <a:blip r:embed="rId6"/>
          <a:stretch>
            <a:fillRect/>
          </a:stretch>
        </p:blipFill>
        <p:spPr>
          <a:xfrm>
            <a:off x="137421" y="4830687"/>
            <a:ext cx="504188" cy="504188"/>
          </a:xfrm>
          <a:prstGeom prst="rect">
            <a:avLst/>
          </a:prstGeom>
        </p:spPr>
      </p:pic>
      <p:pic>
        <p:nvPicPr>
          <p:cNvPr id="31" name="Picture 30" descr="jhalleux.jpg"/>
          <p:cNvPicPr>
            <a:picLocks noChangeAspect="1"/>
          </p:cNvPicPr>
          <p:nvPr/>
        </p:nvPicPr>
        <p:blipFill>
          <a:blip r:embed="rId7"/>
          <a:stretch>
            <a:fillRect/>
          </a:stretch>
        </p:blipFill>
        <p:spPr>
          <a:xfrm>
            <a:off x="602295" y="4835361"/>
            <a:ext cx="483335" cy="516102"/>
          </a:xfrm>
          <a:prstGeom prst="rect">
            <a:avLst/>
          </a:prstGeom>
        </p:spPr>
      </p:pic>
      <p:pic>
        <p:nvPicPr>
          <p:cNvPr id="32" name="Picture 31" descr="patrice-godefroid.gif"/>
          <p:cNvPicPr>
            <a:picLocks noChangeAspect="1"/>
          </p:cNvPicPr>
          <p:nvPr/>
        </p:nvPicPr>
        <p:blipFill>
          <a:blip r:embed="rId8"/>
          <a:stretch>
            <a:fillRect/>
          </a:stretch>
        </p:blipFill>
        <p:spPr>
          <a:xfrm>
            <a:off x="1090262" y="4835248"/>
            <a:ext cx="539675" cy="555206"/>
          </a:xfrm>
          <a:prstGeom prst="rect">
            <a:avLst/>
          </a:prstGeom>
        </p:spPr>
      </p:pic>
      <p:pic>
        <p:nvPicPr>
          <p:cNvPr id="33" name="Picture 32" descr="jp_small2.jpg"/>
          <p:cNvPicPr>
            <a:picLocks noChangeAspect="1"/>
          </p:cNvPicPr>
          <p:nvPr/>
        </p:nvPicPr>
        <p:blipFill>
          <a:blip r:embed="rId9"/>
          <a:stretch>
            <a:fillRect/>
          </a:stretch>
        </p:blipFill>
        <p:spPr>
          <a:xfrm>
            <a:off x="1412038" y="5333315"/>
            <a:ext cx="455054" cy="508685"/>
          </a:xfrm>
          <a:prstGeom prst="rect">
            <a:avLst/>
          </a:prstGeom>
        </p:spPr>
      </p:pic>
      <p:pic>
        <p:nvPicPr>
          <p:cNvPr id="36" name="Picture 35" descr="lintao-zhang.jpg"/>
          <p:cNvPicPr>
            <a:picLocks noChangeAspect="1"/>
          </p:cNvPicPr>
          <p:nvPr/>
        </p:nvPicPr>
        <p:blipFill>
          <a:blip r:embed="rId10" cstate="print"/>
          <a:stretch>
            <a:fillRect/>
          </a:stretch>
        </p:blipFill>
        <p:spPr>
          <a:xfrm>
            <a:off x="984093" y="5330918"/>
            <a:ext cx="459562" cy="500922"/>
          </a:xfrm>
          <a:prstGeom prst="rect">
            <a:avLst/>
          </a:prstGeom>
        </p:spPr>
      </p:pic>
      <p:pic>
        <p:nvPicPr>
          <p:cNvPr id="37" name="Picture 36" descr="rse-fte.jpg"/>
          <p:cNvPicPr>
            <a:picLocks noChangeAspect="1"/>
          </p:cNvPicPr>
          <p:nvPr/>
        </p:nvPicPr>
        <p:blipFill>
          <a:blip r:embed="rId11" cstate="print"/>
          <a:srcRect l="66344" t="19025" r="19753" b="60667"/>
          <a:stretch>
            <a:fillRect/>
          </a:stretch>
        </p:blipFill>
        <p:spPr>
          <a:xfrm>
            <a:off x="506516" y="5330918"/>
            <a:ext cx="471716" cy="500922"/>
          </a:xfrm>
          <a:prstGeom prst="rect">
            <a:avLst/>
          </a:prstGeom>
        </p:spPr>
      </p:pic>
      <p:pic>
        <p:nvPicPr>
          <p:cNvPr id="35" name="Picture 34" descr="manuelc-web.jpg"/>
          <p:cNvPicPr>
            <a:picLocks noChangeAspect="1"/>
          </p:cNvPicPr>
          <p:nvPr/>
        </p:nvPicPr>
        <p:blipFill>
          <a:blip r:embed="rId12" cstate="print"/>
          <a:stretch>
            <a:fillRect/>
          </a:stretch>
        </p:blipFill>
        <p:spPr>
          <a:xfrm>
            <a:off x="143741" y="5308600"/>
            <a:ext cx="396978" cy="529997"/>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Z3 &amp; Test case generation</a:t>
            </a:r>
            <a:endParaRPr spc="-167">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381000" y="1425200"/>
            <a:ext cx="8382000" cy="4819781"/>
          </a:xfrm>
        </p:spPr>
        <p:txBody>
          <a:bodyPr/>
          <a:lstStyle/>
          <a:p>
            <a:pPr>
              <a:lnSpc>
                <a:spcPct val="90000"/>
              </a:lnSpc>
            </a:pPr>
            <a:r>
              <a:rPr lang="en-US" sz="3200" dirty="0" smtClean="0"/>
              <a:t>Formulas may be a big conjunction</a:t>
            </a:r>
          </a:p>
          <a:p>
            <a:pPr lvl="1"/>
            <a:r>
              <a:rPr lang="en-US" sz="2800" dirty="0" smtClean="0"/>
              <a:t>Pre-processing step</a:t>
            </a:r>
          </a:p>
          <a:p>
            <a:pPr lvl="1"/>
            <a:r>
              <a:rPr lang="en-US" sz="2800" dirty="0" smtClean="0"/>
              <a:t>Eliminate variables and simplify input format</a:t>
            </a:r>
          </a:p>
          <a:p>
            <a:r>
              <a:rPr lang="en-US" sz="3200" dirty="0" smtClean="0"/>
              <a:t>Incremental: solve several similar formulas</a:t>
            </a:r>
          </a:p>
          <a:p>
            <a:pPr lvl="1"/>
            <a:r>
              <a:rPr lang="en-US" sz="2800" dirty="0" smtClean="0"/>
              <a:t>New constraints are asserted.</a:t>
            </a:r>
          </a:p>
          <a:p>
            <a:pPr lvl="1"/>
            <a:r>
              <a:rPr lang="en-US" sz="2800" b="1" dirty="0" smtClean="0"/>
              <a:t>push </a:t>
            </a:r>
            <a:r>
              <a:rPr lang="en-US" sz="2800" dirty="0" smtClean="0"/>
              <a:t>and </a:t>
            </a:r>
            <a:r>
              <a:rPr lang="en-US" sz="2800" b="1" dirty="0" smtClean="0"/>
              <a:t>pop</a:t>
            </a:r>
            <a:r>
              <a:rPr lang="en-US" sz="2800" dirty="0" smtClean="0"/>
              <a:t>: (user) backtracking</a:t>
            </a:r>
          </a:p>
          <a:p>
            <a:pPr lvl="1"/>
            <a:r>
              <a:rPr lang="en-US" sz="2800" dirty="0" smtClean="0"/>
              <a:t>Lemma reuse</a:t>
            </a:r>
          </a:p>
          <a:p>
            <a:r>
              <a:rPr lang="en-US" sz="3200" dirty="0" smtClean="0"/>
              <a:t>“Small Models”</a:t>
            </a:r>
          </a:p>
          <a:p>
            <a:pPr lvl="1"/>
            <a:r>
              <a:rPr lang="en-US" sz="2800" dirty="0" smtClean="0"/>
              <a:t>Given a formula </a:t>
            </a:r>
            <a:r>
              <a:rPr lang="en-US" sz="2800" i="1" dirty="0" smtClean="0"/>
              <a:t>F</a:t>
            </a:r>
            <a:r>
              <a:rPr lang="en-US" sz="2800" dirty="0" smtClean="0"/>
              <a:t>, find a model </a:t>
            </a:r>
            <a:r>
              <a:rPr lang="en-US" sz="2800" i="1" dirty="0" smtClean="0"/>
              <a:t>M</a:t>
            </a:r>
            <a:r>
              <a:rPr lang="en-US" sz="2800" dirty="0" smtClean="0"/>
              <a:t>, that minimizes the value of the variables </a:t>
            </a:r>
            <a:r>
              <a:rPr lang="en-US" sz="2800" i="1" dirty="0" smtClean="0"/>
              <a:t>x</a:t>
            </a:r>
            <a:r>
              <a:rPr lang="en-US" sz="2800" i="1" baseline="-25000" dirty="0" smtClean="0"/>
              <a:t>0 </a:t>
            </a:r>
            <a:r>
              <a:rPr lang="en-US" sz="2800" i="1" dirty="0" smtClean="0"/>
              <a:t>… </a:t>
            </a:r>
            <a:r>
              <a:rPr lang="en-US" sz="2800" i="1" dirty="0" err="1" smtClean="0"/>
              <a:t>x</a:t>
            </a:r>
            <a:r>
              <a:rPr lang="en-US" sz="2800" i="1" baseline="-25000" dirty="0" err="1" smtClean="0"/>
              <a:t>n</a:t>
            </a:r>
            <a:endParaRPr lang="en-US" sz="2800"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495794"/>
          </a:xfrm>
        </p:spPr>
        <p:txBody>
          <a:bodyPr/>
          <a:lstStyle/>
          <a:p>
            <a:r>
              <a:rPr lang="en-US" dirty="0" smtClean="0"/>
              <a:t>Static Driver Verifier</a:t>
            </a:r>
            <a:br>
              <a:rPr lang="en-US" dirty="0" smtClean="0"/>
            </a:br>
            <a:endParaRPr spc="-167">
              <a:solidFill>
                <a:schemeClr val="accent1"/>
              </a:solidFill>
              <a:effectLst>
                <a:outerShdw blurRad="50800" dist="38100" dir="2700000" algn="tl" rotWithShape="0">
                  <a:prstClr val="black">
                    <a:alpha val="61000"/>
                  </a:prstClr>
                </a:outerShdw>
              </a:effectLst>
            </a:endParaRPr>
          </a:p>
        </p:txBody>
      </p:sp>
      <p:sp>
        <p:nvSpPr>
          <p:cNvPr id="107" name="TextBox 106"/>
          <p:cNvSpPr txBox="1"/>
          <p:nvPr/>
        </p:nvSpPr>
        <p:spPr>
          <a:xfrm>
            <a:off x="128356" y="5922037"/>
            <a:ext cx="6657975" cy="461665"/>
          </a:xfrm>
          <a:prstGeom prst="rect">
            <a:avLst/>
          </a:prstGeom>
          <a:noFill/>
        </p:spPr>
        <p:txBody>
          <a:bodyPr wrap="square" rtlCol="0">
            <a:spAutoFit/>
          </a:bodyPr>
          <a:lstStyle/>
          <a:p>
            <a:r>
              <a:rPr lang="en-US" sz="1200" dirty="0" smtClean="0">
                <a:solidFill>
                  <a:srgbClr val="9C42E6"/>
                </a:solidFill>
                <a:latin typeface="Calibri" pitchFamily="34" charset="0"/>
              </a:rPr>
              <a:t>Ella Bounimova, Vlad Levin, Jakob Lichtenberg, </a:t>
            </a:r>
          </a:p>
          <a:p>
            <a:r>
              <a:rPr lang="en-US" sz="1200" dirty="0" smtClean="0">
                <a:solidFill>
                  <a:srgbClr val="9C42E6"/>
                </a:solidFill>
                <a:latin typeface="Calibri" pitchFamily="34" charset="0"/>
              </a:rPr>
              <a:t>Tom Ball, Sriram Rajamani, Byron Cook</a:t>
            </a:r>
            <a:endParaRPr lang="en-US" sz="1200" dirty="0">
              <a:solidFill>
                <a:srgbClr val="9C42E6"/>
              </a:solidFill>
              <a:latin typeface="Calibri" pitchFamily="34" charset="0"/>
            </a:endParaRPr>
          </a:p>
        </p:txBody>
      </p:sp>
      <p:sp>
        <p:nvSpPr>
          <p:cNvPr id="68" name="Text Placeholder 2"/>
          <p:cNvSpPr txBox="1">
            <a:spLocks/>
          </p:cNvSpPr>
          <p:nvPr/>
        </p:nvSpPr>
        <p:spPr>
          <a:xfrm>
            <a:off x="381000" y="1676400"/>
            <a:ext cx="8382000" cy="1809726"/>
          </a:xfrm>
          <a:prstGeom prst="rect">
            <a:avLst/>
          </a:prstGeom>
        </p:spPr>
        <p:txBody>
          <a:bodyPr vert="horz"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Z3 is</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 part of SDV 2.0 (Windows 7)</a:t>
            </a:r>
          </a:p>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lang="en-US" sz="2800" dirty="0" smtClean="0">
                <a:solidFill>
                  <a:schemeClr val="bg1"/>
                </a:solidFill>
                <a:latin typeface="Calibri" pitchFamily="34" charset="0"/>
              </a:rPr>
              <a:t>It </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is used for:</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rPr>
              <a:t>Predicate abstraction (c2bp)</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rPr>
              <a:t>Counter-example refinement (</a:t>
            </a:r>
            <a:r>
              <a:rPr lang="en-US" sz="2800" dirty="0" err="1" smtClean="0">
                <a:solidFill>
                  <a:schemeClr val="bg1"/>
                </a:solidFill>
                <a:latin typeface="Calibri" pitchFamily="34" charset="0"/>
              </a:rPr>
              <a:t>newton</a:t>
            </a:r>
            <a:r>
              <a:rPr lang="en-US" sz="2800" dirty="0" smtClean="0">
                <a:solidFill>
                  <a:schemeClr val="bg1"/>
                </a:solidFill>
                <a:latin typeface="Calibri" pitchFamily="34" charset="0"/>
              </a:rPr>
              <a:t>)</a:t>
            </a:r>
          </a:p>
        </p:txBody>
      </p:sp>
      <p:pic>
        <p:nvPicPr>
          <p:cNvPr id="21506" name="Picture 2"/>
          <p:cNvPicPr>
            <a:picLocks noChangeAspect="1" noChangeArrowheads="1"/>
          </p:cNvPicPr>
          <p:nvPr/>
        </p:nvPicPr>
        <p:blipFill>
          <a:blip r:embed="rId4"/>
          <a:srcRect/>
          <a:stretch>
            <a:fillRect/>
          </a:stretch>
        </p:blipFill>
        <p:spPr bwMode="auto">
          <a:xfrm>
            <a:off x="2921078" y="4097785"/>
            <a:ext cx="2600833" cy="1159953"/>
          </a:xfrm>
          <a:prstGeom prst="rect">
            <a:avLst/>
          </a:prstGeom>
          <a:noFill/>
          <a:ln w="9525">
            <a:noFill/>
            <a:miter lim="800000"/>
            <a:headEnd/>
            <a:tailEnd/>
          </a:ln>
          <a:effectLst/>
        </p:spPr>
      </p:pic>
      <p:pic>
        <p:nvPicPr>
          <p:cNvPr id="7" name="Picture 6" descr="tball.jpg"/>
          <p:cNvPicPr>
            <a:picLocks noChangeAspect="1"/>
          </p:cNvPicPr>
          <p:nvPr/>
        </p:nvPicPr>
        <p:blipFill>
          <a:blip r:embed="rId5"/>
          <a:stretch>
            <a:fillRect/>
          </a:stretch>
        </p:blipFill>
        <p:spPr>
          <a:xfrm>
            <a:off x="215703" y="5234075"/>
            <a:ext cx="615154" cy="615154"/>
          </a:xfrm>
          <a:prstGeom prst="rect">
            <a:avLst/>
          </a:prstGeom>
        </p:spPr>
      </p:pic>
      <p:pic>
        <p:nvPicPr>
          <p:cNvPr id="8" name="Picture 7" descr="rse-fte.jpg"/>
          <p:cNvPicPr>
            <a:picLocks noChangeAspect="1"/>
          </p:cNvPicPr>
          <p:nvPr/>
        </p:nvPicPr>
        <p:blipFill>
          <a:blip r:embed="rId6" cstate="print"/>
          <a:srcRect l="53218" t="19025" r="31604" b="58814"/>
          <a:stretch>
            <a:fillRect/>
          </a:stretch>
        </p:blipFill>
        <p:spPr>
          <a:xfrm>
            <a:off x="822178" y="5214090"/>
            <a:ext cx="575569" cy="635523"/>
          </a:xfrm>
          <a:prstGeom prst="rect">
            <a:avLst/>
          </a:prstGeom>
        </p:spPr>
      </p:pic>
      <p:pic>
        <p:nvPicPr>
          <p:cNvPr id="9" name="Picture 8" descr="ella.jpg"/>
          <p:cNvPicPr>
            <a:picLocks noChangeAspect="1"/>
          </p:cNvPicPr>
          <p:nvPr/>
        </p:nvPicPr>
        <p:blipFill>
          <a:blip r:embed="rId7" cstate="print"/>
          <a:stretch>
            <a:fillRect/>
          </a:stretch>
        </p:blipFill>
        <p:spPr>
          <a:xfrm>
            <a:off x="1378564" y="5223803"/>
            <a:ext cx="660433" cy="601688"/>
          </a:xfrm>
          <a:prstGeom prst="rect">
            <a:avLst/>
          </a:prstGeom>
        </p:spPr>
      </p:pic>
      <p:pic>
        <p:nvPicPr>
          <p:cNvPr id="10" name="Picture 9" descr="jl.jpg"/>
          <p:cNvPicPr>
            <a:picLocks noChangeAspect="1"/>
          </p:cNvPicPr>
          <p:nvPr/>
        </p:nvPicPr>
        <p:blipFill>
          <a:blip r:embed="rId8"/>
          <a:stretch>
            <a:fillRect/>
          </a:stretch>
        </p:blipFill>
        <p:spPr>
          <a:xfrm>
            <a:off x="1995029" y="5184729"/>
            <a:ext cx="447868" cy="647112"/>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Z3 &amp; Static Driver Verifier</a:t>
            </a:r>
            <a:endParaRPr spc="-167">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381000" y="1676400"/>
            <a:ext cx="8382000" cy="1674305"/>
          </a:xfrm>
        </p:spPr>
        <p:txBody>
          <a:bodyPr/>
          <a:lstStyle/>
          <a:p>
            <a:pPr>
              <a:lnSpc>
                <a:spcPct val="90000"/>
              </a:lnSpc>
            </a:pPr>
            <a:r>
              <a:rPr lang="en-US" dirty="0" smtClean="0"/>
              <a:t>All-SAT</a:t>
            </a:r>
          </a:p>
          <a:p>
            <a:pPr lvl="1"/>
            <a:r>
              <a:rPr lang="en-US" dirty="0" smtClean="0"/>
              <a:t>Fast Predicate Abstraction</a:t>
            </a:r>
          </a:p>
          <a:p>
            <a:r>
              <a:rPr lang="en-US" dirty="0" err="1" smtClean="0"/>
              <a:t>Unsatisfiable</a:t>
            </a:r>
            <a:r>
              <a:rPr lang="en-US" dirty="0" smtClean="0"/>
              <a:t> cores</a:t>
            </a:r>
          </a:p>
          <a:p>
            <a:pPr lvl="1"/>
            <a:r>
              <a:rPr lang="en-US" dirty="0" smtClean="0"/>
              <a:t>Why the abstract path is not feasible?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More applications</a:t>
            </a:r>
            <a:endParaRPr spc="-167">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381000" y="1950720"/>
            <a:ext cx="8382000" cy="3707169"/>
          </a:xfrm>
        </p:spPr>
        <p:txBody>
          <a:bodyPr/>
          <a:lstStyle/>
          <a:p>
            <a:pPr>
              <a:lnSpc>
                <a:spcPct val="90000"/>
              </a:lnSpc>
            </a:pPr>
            <a:r>
              <a:rPr lang="en-US" dirty="0" smtClean="0"/>
              <a:t>Bounded model-checking of model programs</a:t>
            </a:r>
          </a:p>
          <a:p>
            <a:pPr>
              <a:lnSpc>
                <a:spcPct val="90000"/>
              </a:lnSpc>
            </a:pPr>
            <a:r>
              <a:rPr lang="en-US" dirty="0" smtClean="0"/>
              <a:t>Termination</a:t>
            </a:r>
          </a:p>
          <a:p>
            <a:pPr>
              <a:lnSpc>
                <a:spcPct val="90000"/>
              </a:lnSpc>
            </a:pPr>
            <a:r>
              <a:rPr lang="en-US" dirty="0" smtClean="0"/>
              <a:t>Security protocols, F#</a:t>
            </a:r>
          </a:p>
          <a:p>
            <a:pPr>
              <a:lnSpc>
                <a:spcPct val="90000"/>
              </a:lnSpc>
            </a:pPr>
            <a:r>
              <a:rPr lang="en-US" dirty="0" smtClean="0"/>
              <a:t>Business application modeling</a:t>
            </a:r>
          </a:p>
          <a:p>
            <a:pPr>
              <a:lnSpc>
                <a:spcPct val="90000"/>
              </a:lnSpc>
            </a:pPr>
            <a:r>
              <a:rPr lang="en-US" dirty="0" smtClean="0"/>
              <a:t>Cryptography</a:t>
            </a:r>
          </a:p>
          <a:p>
            <a:pPr>
              <a:lnSpc>
                <a:spcPct val="90000"/>
              </a:lnSpc>
            </a:pPr>
            <a:r>
              <a:rPr lang="en-US" dirty="0" smtClean="0"/>
              <a:t>Model Based Testing (SQL-Server)</a:t>
            </a:r>
          </a:p>
        </p:txBody>
      </p:sp>
      <p:pic>
        <p:nvPicPr>
          <p:cNvPr id="5" name="Picture 4" descr="margus.jpg"/>
          <p:cNvPicPr>
            <a:picLocks noChangeAspect="1"/>
          </p:cNvPicPr>
          <p:nvPr/>
        </p:nvPicPr>
        <p:blipFill>
          <a:blip r:embed="rId3"/>
          <a:stretch>
            <a:fillRect/>
          </a:stretch>
        </p:blipFill>
        <p:spPr>
          <a:xfrm>
            <a:off x="7326667" y="1794275"/>
            <a:ext cx="636603" cy="641696"/>
          </a:xfrm>
          <a:prstGeom prst="rect">
            <a:avLst/>
          </a:prstGeom>
        </p:spPr>
      </p:pic>
      <p:pic>
        <p:nvPicPr>
          <p:cNvPr id="6" name="Picture 5" descr="bycook.jpg"/>
          <p:cNvPicPr>
            <a:picLocks noChangeAspect="1"/>
          </p:cNvPicPr>
          <p:nvPr/>
        </p:nvPicPr>
        <p:blipFill>
          <a:blip r:embed="rId4"/>
          <a:stretch>
            <a:fillRect/>
          </a:stretch>
        </p:blipFill>
        <p:spPr>
          <a:xfrm>
            <a:off x="3012190" y="2771280"/>
            <a:ext cx="601120" cy="601120"/>
          </a:xfrm>
          <a:prstGeom prst="rect">
            <a:avLst/>
          </a:prstGeom>
        </p:spPr>
      </p:pic>
      <p:pic>
        <p:nvPicPr>
          <p:cNvPr id="8" name="Picture 7" descr="fournet.jpg"/>
          <p:cNvPicPr>
            <a:picLocks noChangeAspect="1"/>
          </p:cNvPicPr>
          <p:nvPr/>
        </p:nvPicPr>
        <p:blipFill>
          <a:blip r:embed="rId5"/>
          <a:stretch>
            <a:fillRect/>
          </a:stretch>
        </p:blipFill>
        <p:spPr>
          <a:xfrm>
            <a:off x="4751447" y="3243710"/>
            <a:ext cx="553466" cy="632022"/>
          </a:xfrm>
          <a:prstGeom prst="rect">
            <a:avLst/>
          </a:prstGeom>
        </p:spPr>
      </p:pic>
      <p:pic>
        <p:nvPicPr>
          <p:cNvPr id="9" name="Picture 8" descr="ethanjackson.png"/>
          <p:cNvPicPr>
            <a:picLocks noChangeAspect="1"/>
          </p:cNvPicPr>
          <p:nvPr/>
        </p:nvPicPr>
        <p:blipFill>
          <a:blip r:embed="rId6"/>
          <a:stretch>
            <a:fillRect/>
          </a:stretch>
        </p:blipFill>
        <p:spPr>
          <a:xfrm>
            <a:off x="6377823" y="3748922"/>
            <a:ext cx="823235" cy="891839"/>
          </a:xfrm>
          <a:prstGeom prst="rect">
            <a:avLst/>
          </a:prstGeom>
        </p:spPr>
      </p:pic>
      <p:pic>
        <p:nvPicPr>
          <p:cNvPr id="11" name="Picture 10" descr="andy-gordon.jpg"/>
          <p:cNvPicPr>
            <a:picLocks noChangeAspect="1"/>
          </p:cNvPicPr>
          <p:nvPr/>
        </p:nvPicPr>
        <p:blipFill>
          <a:blip r:embed="rId7" cstate="print"/>
          <a:stretch>
            <a:fillRect/>
          </a:stretch>
        </p:blipFill>
        <p:spPr>
          <a:xfrm>
            <a:off x="5575937" y="3249218"/>
            <a:ext cx="468542" cy="624723"/>
          </a:xfrm>
          <a:prstGeom prst="rect">
            <a:avLst/>
          </a:prstGeom>
        </p:spPr>
      </p:pic>
      <p:pic>
        <p:nvPicPr>
          <p:cNvPr id="20482" name="Picture 2"/>
          <p:cNvPicPr>
            <a:picLocks noChangeAspect="1" noChangeArrowheads="1"/>
          </p:cNvPicPr>
          <p:nvPr/>
        </p:nvPicPr>
        <p:blipFill>
          <a:blip r:embed="rId8" cstate="print"/>
          <a:srcRect/>
          <a:stretch>
            <a:fillRect/>
          </a:stretch>
        </p:blipFill>
        <p:spPr bwMode="auto">
          <a:xfrm>
            <a:off x="3486987" y="4597957"/>
            <a:ext cx="599473" cy="60165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2120" y="2716625"/>
            <a:ext cx="7043208" cy="473207"/>
          </a:xfrm>
        </p:spPr>
        <p:txBody>
          <a:bodyPr/>
          <a:lstStyle/>
          <a:p>
            <a:r>
              <a:rPr smtClean="0"/>
              <a:t>Notation, conventions, fundamentals</a:t>
            </a:r>
            <a:endParaRPr lang="en-US" dirty="0"/>
          </a:p>
        </p:txBody>
      </p:sp>
      <p:sp>
        <p:nvSpPr>
          <p:cNvPr id="4" name="Text Placeholder 3"/>
          <p:cNvSpPr>
            <a:spLocks noGrp="1"/>
          </p:cNvSpPr>
          <p:nvPr>
            <p:ph type="body" sz="quarter" idx="10"/>
          </p:nvPr>
        </p:nvSpPr>
        <p:spPr>
          <a:xfrm>
            <a:off x="1369219" y="950651"/>
            <a:ext cx="7043208" cy="1384995"/>
          </a:xfrm>
        </p:spPr>
        <p:txBody>
          <a:bodyPr/>
          <a:lstStyle/>
          <a:p>
            <a:r>
              <a:rPr smtClean="0"/>
              <a:t>Background</a:t>
            </a:r>
            <a:endParaRPr lang="en-US" dirty="0"/>
          </a:p>
        </p:txBody>
      </p:sp>
      <p:pic>
        <p:nvPicPr>
          <p:cNvPr id="8" name="Picture 7" descr="thumbnailCAW8DPEY.jpg"/>
          <p:cNvPicPr>
            <a:picLocks noChangeAspect="1"/>
          </p:cNvPicPr>
          <p:nvPr/>
        </p:nvPicPr>
        <p:blipFill>
          <a:blip r:embed="rId2"/>
          <a:stretch>
            <a:fillRect/>
          </a:stretch>
        </p:blipFill>
        <p:spPr>
          <a:xfrm>
            <a:off x="4623371" y="3811712"/>
            <a:ext cx="4161034" cy="2760936"/>
          </a:xfrm>
          <a:prstGeom prst="rect">
            <a:avLst/>
          </a:prstGeom>
        </p:spPr>
      </p:pic>
      <p:sp>
        <p:nvSpPr>
          <p:cNvPr id="5" name="TextBox 4"/>
          <p:cNvSpPr txBox="1"/>
          <p:nvPr/>
        </p:nvSpPr>
        <p:spPr>
          <a:xfrm>
            <a:off x="180870" y="5335674"/>
            <a:ext cx="4491613" cy="1200329"/>
          </a:xfrm>
          <a:prstGeom prst="rect">
            <a:avLst/>
          </a:prstGeom>
          <a:noFill/>
        </p:spPr>
        <p:txBody>
          <a:bodyPr wrap="square" rtlCol="0">
            <a:spAutoFit/>
          </a:bodyPr>
          <a:lstStyle/>
          <a:p>
            <a:r>
              <a:rPr lang="en-US" dirty="0" err="1" smtClean="0">
                <a:solidFill>
                  <a:srgbClr val="9C42E6"/>
                </a:solidFill>
              </a:rPr>
              <a:t>Kaiyila</a:t>
            </a:r>
            <a:r>
              <a:rPr lang="en-US" dirty="0" smtClean="0">
                <a:solidFill>
                  <a:srgbClr val="9C42E6"/>
                </a:solidFill>
              </a:rPr>
              <a:t> </a:t>
            </a:r>
            <a:r>
              <a:rPr lang="en-US" dirty="0" err="1" smtClean="0">
                <a:solidFill>
                  <a:srgbClr val="9C42E6"/>
                </a:solidFill>
              </a:rPr>
              <a:t>Kaasu</a:t>
            </a:r>
            <a:r>
              <a:rPr lang="en-US" dirty="0" smtClean="0">
                <a:solidFill>
                  <a:srgbClr val="9C42E6"/>
                </a:solidFill>
              </a:rPr>
              <a:t> </a:t>
            </a:r>
            <a:r>
              <a:rPr lang="en-US" dirty="0" err="1" smtClean="0">
                <a:solidFill>
                  <a:srgbClr val="9C42E6"/>
                </a:solidFill>
              </a:rPr>
              <a:t>Vayila</a:t>
            </a:r>
            <a:r>
              <a:rPr lang="en-US" dirty="0" smtClean="0">
                <a:solidFill>
                  <a:srgbClr val="9C42E6"/>
                </a:solidFill>
              </a:rPr>
              <a:t> </a:t>
            </a:r>
            <a:r>
              <a:rPr lang="en-US" smtClean="0">
                <a:solidFill>
                  <a:srgbClr val="9C42E6"/>
                </a:solidFill>
              </a:rPr>
              <a:t>Dosa </a:t>
            </a:r>
            <a:endParaRPr lang="en-US" dirty="0" smtClean="0">
              <a:solidFill>
                <a:srgbClr val="9C42E6"/>
              </a:solidFill>
            </a:endParaRPr>
          </a:p>
          <a:p>
            <a:pPr lvl="1"/>
            <a:r>
              <a:rPr lang="en-US" dirty="0" smtClean="0">
                <a:solidFill>
                  <a:srgbClr val="9C42E6"/>
                </a:solidFill>
              </a:rPr>
              <a:t>Once you pay the money, you will receive the </a:t>
            </a:r>
            <a:r>
              <a:rPr lang="en-US" dirty="0" err="1" smtClean="0">
                <a:solidFill>
                  <a:srgbClr val="9C42E6"/>
                </a:solidFill>
              </a:rPr>
              <a:t>dosa</a:t>
            </a:r>
            <a:r>
              <a:rPr lang="en-US" dirty="0" smtClean="0">
                <a:solidFill>
                  <a:srgbClr val="9C42E6"/>
                </a:solidFill>
              </a:rPr>
              <a:t>. </a:t>
            </a:r>
          </a:p>
          <a:p>
            <a:endParaRPr lang="en-US" dirty="0" err="1" smtClean="0">
              <a:solidFill>
                <a:srgbClr val="9C42E6"/>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Overview of the lectures</a:t>
            </a:r>
            <a:endParaRPr lang="en-US" dirty="0"/>
          </a:p>
        </p:txBody>
      </p:sp>
      <p:graphicFrame>
        <p:nvGraphicFramePr>
          <p:cNvPr id="5" name="Table 4"/>
          <p:cNvGraphicFramePr>
            <a:graphicFrameLocks noGrp="1"/>
          </p:cNvGraphicFramePr>
          <p:nvPr/>
        </p:nvGraphicFramePr>
        <p:xfrm>
          <a:off x="669891" y="1607739"/>
          <a:ext cx="7640096" cy="4570261"/>
        </p:xfrm>
        <a:graphic>
          <a:graphicData uri="http://schemas.openxmlformats.org/drawingml/2006/table">
            <a:tbl>
              <a:tblPr firstRow="1" bandRow="1">
                <a:tableStyleId>{073A0DAA-6AF3-43AB-8588-CEC1D06C72B9}</a:tableStyleId>
              </a:tblPr>
              <a:tblGrid>
                <a:gridCol w="847967"/>
                <a:gridCol w="2833552"/>
                <a:gridCol w="3958577"/>
              </a:tblGrid>
              <a:tr h="553164">
                <a:tc>
                  <a:txBody>
                    <a:bodyPr/>
                    <a:lstStyle/>
                    <a:p>
                      <a:r>
                        <a:rPr lang="en-US" dirty="0" smtClean="0"/>
                        <a:t>Day</a:t>
                      </a:r>
                      <a:endParaRPr lang="en-US" dirty="0"/>
                    </a:p>
                  </a:txBody>
                  <a:tcPr/>
                </a:tc>
                <a:tc>
                  <a:txBody>
                    <a:bodyPr/>
                    <a:lstStyle/>
                    <a:p>
                      <a:r>
                        <a:rPr lang="en-US" dirty="0" smtClean="0"/>
                        <a:t>Topics</a:t>
                      </a:r>
                      <a:endParaRPr lang="en-US" dirty="0"/>
                    </a:p>
                  </a:txBody>
                  <a:tcPr/>
                </a:tc>
                <a:tc>
                  <a:txBody>
                    <a:bodyPr/>
                    <a:lstStyle/>
                    <a:p>
                      <a:r>
                        <a:rPr lang="en-US" dirty="0" smtClean="0"/>
                        <a:t>Lab</a:t>
                      </a:r>
                      <a:endParaRPr lang="en-US" dirty="0"/>
                    </a:p>
                  </a:txBody>
                  <a:tcPr/>
                </a:tc>
              </a:tr>
              <a:tr h="705122">
                <a:tc>
                  <a:txBody>
                    <a:bodyPr/>
                    <a:lstStyle/>
                    <a:p>
                      <a:r>
                        <a:rPr lang="en-US" dirty="0" smtClean="0"/>
                        <a:t>1</a:t>
                      </a:r>
                      <a:endParaRPr lang="en-US" dirty="0"/>
                    </a:p>
                  </a:txBody>
                  <a:tcPr/>
                </a:tc>
                <a:tc>
                  <a:txBody>
                    <a:bodyPr/>
                    <a:lstStyle/>
                    <a:p>
                      <a:r>
                        <a:rPr lang="en-US" sz="1800" dirty="0" smtClean="0"/>
                        <a:t>Overview of SMT and applications. </a:t>
                      </a:r>
                    </a:p>
                    <a:p>
                      <a:r>
                        <a:rPr lang="en-US" sz="1800" dirty="0" smtClean="0"/>
                        <a:t>SAT solving,</a:t>
                      </a:r>
                      <a:r>
                        <a:rPr lang="en-US" sz="1800" baseline="0" dirty="0" smtClean="0"/>
                        <a:t> Z3</a:t>
                      </a:r>
                      <a:endParaRPr lang="en-US" dirty="0"/>
                    </a:p>
                  </a:txBody>
                  <a:tcPr/>
                </a:tc>
                <a:tc>
                  <a:txBody>
                    <a:bodyPr/>
                    <a:lstStyle/>
                    <a:p>
                      <a:r>
                        <a:rPr lang="en-US" dirty="0" smtClean="0"/>
                        <a:t>Introduction to encoding</a:t>
                      </a:r>
                      <a:r>
                        <a:rPr lang="en-US" baseline="0" dirty="0" smtClean="0"/>
                        <a:t> problems with Z3</a:t>
                      </a:r>
                      <a:endParaRPr lang="en-US" dirty="0"/>
                    </a:p>
                  </a:txBody>
                  <a:tcPr/>
                </a:tc>
              </a:tr>
              <a:tr h="705122">
                <a:tc>
                  <a:txBody>
                    <a:bodyPr/>
                    <a:lstStyle/>
                    <a:p>
                      <a:r>
                        <a:rPr lang="en-US" dirty="0" smtClean="0"/>
                        <a:t>2</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Congruence closure, </a:t>
                      </a:r>
                      <a:r>
                        <a:rPr lang="en-US" sz="1800" dirty="0" err="1" smtClean="0"/>
                        <a:t>Pex</a:t>
                      </a:r>
                      <a:endParaRPr lang="en-US" sz="1800" dirty="0" smtClean="0"/>
                    </a:p>
                  </a:txBody>
                  <a:tcPr/>
                </a:tc>
                <a:tc>
                  <a:txBody>
                    <a:bodyPr/>
                    <a:lstStyle/>
                    <a:p>
                      <a:r>
                        <a:rPr lang="en-US" dirty="0" smtClean="0"/>
                        <a:t>Encoding combinatorial problems with Z3, </a:t>
                      </a:r>
                      <a:endParaRPr lang="en-US" dirty="0"/>
                    </a:p>
                  </a:txBody>
                  <a:tcPr/>
                </a:tc>
              </a:tr>
              <a:tr h="549044">
                <a:tc>
                  <a:txBody>
                    <a:bodyPr/>
                    <a:lstStyle/>
                    <a:p>
                      <a:r>
                        <a:rPr lang="en-US" dirty="0" smtClean="0"/>
                        <a:t>3</a:t>
                      </a:r>
                      <a:endParaRPr lang="en-US" dirty="0"/>
                    </a:p>
                  </a:txBody>
                  <a:tcPr/>
                </a:tc>
                <a:tc>
                  <a:txBody>
                    <a:bodyPr/>
                    <a:lstStyle/>
                    <a:p>
                      <a:r>
                        <a:rPr lang="en-US" sz="1800" dirty="0" smtClean="0"/>
                        <a:t>A</a:t>
                      </a:r>
                      <a:r>
                        <a:rPr lang="en-US" sz="1800" baseline="0" dirty="0" smtClean="0"/>
                        <a:t> solver for arithmetic.</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t>Pex</a:t>
                      </a:r>
                      <a:r>
                        <a:rPr lang="en-US" dirty="0" smtClean="0"/>
                        <a:t>, </a:t>
                      </a:r>
                      <a:r>
                        <a:rPr lang="en-US" sz="1800" dirty="0" smtClean="0"/>
                        <a:t>Encoding arithmetic problems</a:t>
                      </a:r>
                      <a:endParaRPr lang="en-US" dirty="0" smtClean="0"/>
                    </a:p>
                  </a:txBody>
                  <a:tcPr/>
                </a:tc>
              </a:tr>
              <a:tr h="841214">
                <a:tc>
                  <a:txBody>
                    <a:bodyPr/>
                    <a:lstStyle/>
                    <a:p>
                      <a:r>
                        <a:rPr lang="en-US" dirty="0" smtClean="0"/>
                        <a:t>4</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Theory combination. </a:t>
                      </a:r>
                      <a:endParaRPr lang="en-US" sz="1800" baseline="0" dirty="0" smtClean="0"/>
                    </a:p>
                    <a:p>
                      <a:r>
                        <a:rPr lang="en-US" dirty="0" smtClean="0"/>
                        <a:t>Arrays</a:t>
                      </a:r>
                      <a:r>
                        <a:rPr lang="en-US" baseline="0" dirty="0" smtClean="0"/>
                        <a:t> (part 1)</a:t>
                      </a:r>
                      <a:endParaRPr lang="en-US" dirty="0"/>
                    </a:p>
                  </a:txBody>
                  <a:tcPr/>
                </a:tc>
                <a:tc>
                  <a:txBody>
                    <a:bodyPr/>
                    <a:lstStyle/>
                    <a:p>
                      <a:r>
                        <a:rPr lang="en-US" dirty="0" smtClean="0"/>
                        <a:t>Arrays</a:t>
                      </a:r>
                      <a:endParaRPr lang="en-US" dirty="0"/>
                    </a:p>
                  </a:txBody>
                  <a:tcPr/>
                </a:tc>
              </a:tr>
              <a:tr h="1007317">
                <a:tc>
                  <a:txBody>
                    <a:bodyPr/>
                    <a:lstStyle/>
                    <a:p>
                      <a:r>
                        <a:rPr lang="en-US" dirty="0" smtClean="0"/>
                        <a:t>5</a:t>
                      </a:r>
                      <a:endParaRPr lang="en-US" dirty="0"/>
                    </a:p>
                  </a:txBody>
                  <a:tcPr/>
                </a:tc>
                <a:tc>
                  <a:txBody>
                    <a:bodyPr/>
                    <a:lstStyle/>
                    <a:p>
                      <a:r>
                        <a:rPr lang="en-US" baseline="0" dirty="0" smtClean="0"/>
                        <a:t>Arrays, (part 2) and quantifiers</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Build</a:t>
                      </a:r>
                      <a:r>
                        <a:rPr lang="en-US" baseline="0" dirty="0" smtClean="0"/>
                        <a:t> a theory solver on top of Z3</a:t>
                      </a:r>
                      <a:endParaRPr lang="en-US" dirty="0" smtClean="0"/>
                    </a:p>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Acknowledgment</a:t>
            </a:r>
            <a:endParaRPr lang="en-US" dirty="0"/>
          </a:p>
        </p:txBody>
      </p:sp>
      <p:sp>
        <p:nvSpPr>
          <p:cNvPr id="3" name="Content Placeholder 2"/>
          <p:cNvSpPr>
            <a:spLocks noGrp="1"/>
          </p:cNvSpPr>
          <p:nvPr>
            <p:ph idx="1"/>
          </p:nvPr>
        </p:nvSpPr>
        <p:spPr>
          <a:xfrm>
            <a:off x="335845" y="1988608"/>
            <a:ext cx="8382000" cy="3744102"/>
          </a:xfrm>
        </p:spPr>
        <p:txBody>
          <a:bodyPr/>
          <a:lstStyle/>
          <a:p>
            <a:pPr lvl="2">
              <a:buNone/>
            </a:pPr>
            <a:r>
              <a:rPr lang="en-US" b="1" dirty="0" smtClean="0">
                <a:sym typeface="Symbol"/>
              </a:rPr>
              <a:t>Much of the material was assembled from several sources:</a:t>
            </a:r>
          </a:p>
          <a:p>
            <a:pPr lvl="2">
              <a:buNone/>
            </a:pPr>
            <a:endParaRPr lang="en-US" b="1" dirty="0" smtClean="0">
              <a:sym typeface="Symbol"/>
            </a:endParaRPr>
          </a:p>
          <a:p>
            <a:pPr lvl="2">
              <a:buNone/>
            </a:pPr>
            <a:r>
              <a:rPr lang="en-US" dirty="0" smtClean="0">
                <a:sym typeface="Symbol"/>
              </a:rPr>
              <a:t>	</a:t>
            </a:r>
            <a:r>
              <a:rPr lang="en-US" sz="2400" dirty="0" smtClean="0">
                <a:sym typeface="Symbol"/>
              </a:rPr>
              <a:t>Leonardo de Moura, </a:t>
            </a:r>
          </a:p>
          <a:p>
            <a:pPr lvl="2">
              <a:buNone/>
            </a:pPr>
            <a:r>
              <a:rPr lang="en-US" sz="2400" dirty="0" smtClean="0">
                <a:sym typeface="Symbol"/>
              </a:rPr>
              <a:t>	Clark Barrett, </a:t>
            </a:r>
          </a:p>
          <a:p>
            <a:pPr lvl="2">
              <a:buNone/>
            </a:pPr>
            <a:r>
              <a:rPr lang="en-US" sz="2400" dirty="0" smtClean="0">
                <a:sym typeface="Symbol"/>
              </a:rPr>
              <a:t>	Natarajan Shankar, </a:t>
            </a:r>
          </a:p>
          <a:p>
            <a:pPr lvl="2">
              <a:buNone/>
            </a:pPr>
            <a:r>
              <a:rPr lang="en-US" sz="2400" dirty="0" smtClean="0">
                <a:sym typeface="Symbol"/>
              </a:rPr>
              <a:t>	</a:t>
            </a:r>
            <a:r>
              <a:rPr lang="en-US" sz="2400" dirty="0" err="1" smtClean="0">
                <a:sym typeface="Symbol"/>
              </a:rPr>
              <a:t>Ashish</a:t>
            </a:r>
            <a:r>
              <a:rPr lang="en-US" sz="2400" dirty="0" smtClean="0">
                <a:sym typeface="Symbol"/>
              </a:rPr>
              <a:t> </a:t>
            </a:r>
            <a:r>
              <a:rPr lang="en-US" sz="2400" dirty="0" err="1" smtClean="0">
                <a:sym typeface="Symbol"/>
              </a:rPr>
              <a:t>Tiwari</a:t>
            </a:r>
            <a:r>
              <a:rPr lang="en-US" sz="2400" dirty="0" smtClean="0">
                <a:sym typeface="Symbol"/>
              </a:rPr>
              <a:t>, </a:t>
            </a:r>
          </a:p>
          <a:p>
            <a:pPr lvl="2">
              <a:buNone/>
            </a:pPr>
            <a:r>
              <a:rPr lang="en-US" sz="2400" dirty="0" smtClean="0">
                <a:sym typeface="Symbol"/>
              </a:rPr>
              <a:t>	</a:t>
            </a:r>
            <a:r>
              <a:rPr lang="en-US" sz="2400" dirty="0" err="1" smtClean="0">
                <a:sym typeface="Symbol"/>
              </a:rPr>
              <a:t>Cesare</a:t>
            </a:r>
            <a:r>
              <a:rPr lang="en-US" sz="2400" dirty="0" smtClean="0">
                <a:sym typeface="Symbol"/>
              </a:rPr>
              <a:t> </a:t>
            </a:r>
            <a:r>
              <a:rPr lang="en-US" sz="2400" dirty="0" err="1" smtClean="0">
                <a:sym typeface="Symbol"/>
              </a:rPr>
              <a:t>Tinelli</a:t>
            </a:r>
            <a:r>
              <a:rPr lang="en-US" sz="2400" dirty="0" smtClean="0">
                <a:sym typeface="Symbol"/>
              </a:rPr>
              <a:t>, </a:t>
            </a:r>
          </a:p>
          <a:p>
            <a:pPr lvl="2">
              <a:buNone/>
            </a:pPr>
            <a:r>
              <a:rPr lang="en-US" sz="2400" dirty="0" smtClean="0">
                <a:sym typeface="Symbol"/>
              </a:rPr>
              <a:t>	Lintao Zhang.</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91" y="2501115"/>
            <a:ext cx="8382000" cy="750205"/>
          </a:xfrm>
        </p:spPr>
        <p:txBody>
          <a:bodyPr/>
          <a:lstStyle/>
          <a:p>
            <a:pPr algn="ctr"/>
            <a:r>
              <a:rPr smtClean="0">
                <a:solidFill>
                  <a:srgbClr val="C00000"/>
                </a:solidFill>
              </a:rPr>
              <a:t>Questions are allowed</a:t>
            </a:r>
            <a:endParaRPr lang="en-US" dirty="0">
              <a:solidFill>
                <a:srgbClr val="C00000"/>
              </a:solidFill>
            </a:endParaRPr>
          </a:p>
        </p:txBody>
      </p:sp>
      <p:sp>
        <p:nvSpPr>
          <p:cNvPr id="3" name="Content Placeholder 2"/>
          <p:cNvSpPr>
            <a:spLocks noGrp="1"/>
          </p:cNvSpPr>
          <p:nvPr>
            <p:ph idx="1"/>
          </p:nvPr>
        </p:nvSpPr>
        <p:spPr>
          <a:xfrm>
            <a:off x="4078794" y="5334506"/>
            <a:ext cx="4391966" cy="1523494"/>
          </a:xfrm>
        </p:spPr>
        <p:txBody>
          <a:bodyPr/>
          <a:lstStyle/>
          <a:p>
            <a:pPr>
              <a:buNone/>
            </a:pPr>
            <a:r>
              <a:rPr lang="en-US" dirty="0" smtClean="0"/>
              <a:t>"</a:t>
            </a:r>
            <a:r>
              <a:rPr lang="en-US" dirty="0" err="1" smtClean="0"/>
              <a:t>Bíonn</a:t>
            </a:r>
            <a:r>
              <a:rPr lang="en-US" dirty="0" smtClean="0"/>
              <a:t> </a:t>
            </a:r>
            <a:r>
              <a:rPr lang="en-US" dirty="0" err="1" smtClean="0"/>
              <a:t>ciúin</a:t>
            </a:r>
            <a:r>
              <a:rPr lang="en-US" dirty="0" smtClean="0"/>
              <a:t> </a:t>
            </a:r>
            <a:r>
              <a:rPr lang="en-US" dirty="0" err="1" smtClean="0"/>
              <a:t>ciontach</a:t>
            </a:r>
            <a:r>
              <a:rPr lang="en-US" dirty="0" smtClean="0"/>
              <a:t>" </a:t>
            </a:r>
          </a:p>
          <a:p>
            <a:pPr lvl="1"/>
            <a:r>
              <a:rPr lang="en-US" i="1" dirty="0" smtClean="0"/>
              <a:t>The quiet are guilty </a:t>
            </a:r>
          </a:p>
          <a:p>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Language of logic - summary</a:t>
            </a:r>
            <a:endParaRPr lang="en-US" dirty="0"/>
          </a:p>
        </p:txBody>
      </p:sp>
      <p:sp>
        <p:nvSpPr>
          <p:cNvPr id="3" name="Content Placeholder 2"/>
          <p:cNvSpPr>
            <a:spLocks noGrp="1"/>
          </p:cNvSpPr>
          <p:nvPr>
            <p:ph idx="1"/>
          </p:nvPr>
        </p:nvSpPr>
        <p:spPr>
          <a:xfrm>
            <a:off x="391049" y="796341"/>
            <a:ext cx="8382000" cy="4722831"/>
          </a:xfrm>
        </p:spPr>
        <p:txBody>
          <a:bodyPr/>
          <a:lstStyle/>
          <a:p>
            <a:pPr>
              <a:buNone/>
            </a:pPr>
            <a:endParaRPr lang="en-US" dirty="0" smtClean="0"/>
          </a:p>
          <a:p>
            <a:r>
              <a:rPr lang="en-US" dirty="0" smtClean="0"/>
              <a:t>Functions , Variables, Predicates</a:t>
            </a:r>
          </a:p>
          <a:p>
            <a:pPr lvl="1"/>
            <a:r>
              <a:rPr lang="en-US" i="1" dirty="0" smtClean="0"/>
              <a:t>f, g, 	 x, y, z, 	</a:t>
            </a:r>
            <a:r>
              <a:rPr lang="en-US" dirty="0" smtClean="0"/>
              <a:t>P, Q, = 	</a:t>
            </a:r>
            <a:endParaRPr lang="en-US" i="1" dirty="0" smtClean="0"/>
          </a:p>
          <a:p>
            <a:r>
              <a:rPr lang="en-US" dirty="0" smtClean="0"/>
              <a:t>Atomic formulas, Literals</a:t>
            </a:r>
          </a:p>
          <a:p>
            <a:pPr lvl="1"/>
            <a:r>
              <a:rPr lang="en-US" dirty="0" smtClean="0"/>
              <a:t>P(x,f(y)), </a:t>
            </a:r>
            <a:r>
              <a:rPr lang="en-US" dirty="0" smtClean="0">
                <a:sym typeface="Symbol"/>
              </a:rPr>
              <a:t>Q(y,z)</a:t>
            </a:r>
            <a:endParaRPr lang="en-US" dirty="0" smtClean="0"/>
          </a:p>
          <a:p>
            <a:r>
              <a:rPr lang="en-US" dirty="0" smtClean="0"/>
              <a:t>Quantifier free formulas</a:t>
            </a:r>
          </a:p>
          <a:p>
            <a:pPr lvl="1"/>
            <a:r>
              <a:rPr lang="en-US" dirty="0" smtClean="0"/>
              <a:t>P(f(a), b) </a:t>
            </a:r>
            <a:r>
              <a:rPr lang="en-US" dirty="0" smtClean="0">
                <a:sym typeface="Symbol"/>
              </a:rPr>
              <a:t> c = g(d)</a:t>
            </a:r>
            <a:endParaRPr lang="en-US" dirty="0" smtClean="0"/>
          </a:p>
          <a:p>
            <a:r>
              <a:rPr lang="en-US" dirty="0" smtClean="0"/>
              <a:t>Formulas, sentences</a:t>
            </a:r>
          </a:p>
          <a:p>
            <a:pPr lvl="1"/>
            <a:r>
              <a:rPr lang="en-US" dirty="0" smtClean="0">
                <a:sym typeface="Symbol"/>
              </a:rPr>
              <a:t>x . y . [ P(x, f(x))  g(y,x) = h(y)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Language: Signatures</a:t>
            </a:r>
            <a:endParaRPr lang="en-US" dirty="0"/>
          </a:p>
        </p:txBody>
      </p:sp>
      <p:sp>
        <p:nvSpPr>
          <p:cNvPr id="3" name="Content Placeholder 2"/>
          <p:cNvSpPr>
            <a:spLocks noGrp="1"/>
          </p:cNvSpPr>
          <p:nvPr>
            <p:ph idx="1"/>
          </p:nvPr>
        </p:nvSpPr>
        <p:spPr>
          <a:xfrm>
            <a:off x="381000" y="1412875"/>
            <a:ext cx="8382000" cy="5036763"/>
          </a:xfrm>
        </p:spPr>
        <p:txBody>
          <a:bodyPr/>
          <a:lstStyle/>
          <a:p>
            <a:r>
              <a:rPr lang="en-US" dirty="0" smtClean="0"/>
              <a:t>A </a:t>
            </a:r>
            <a:r>
              <a:rPr lang="en-US" i="1" dirty="0" smtClean="0"/>
              <a:t>signature </a:t>
            </a:r>
            <a:r>
              <a:rPr lang="en-US" dirty="0" smtClean="0">
                <a:sym typeface="Symbol"/>
              </a:rPr>
              <a:t></a:t>
            </a:r>
            <a:r>
              <a:rPr lang="en-US" i="1" dirty="0" smtClean="0">
                <a:sym typeface="Symbol"/>
              </a:rPr>
              <a:t> </a:t>
            </a:r>
            <a:r>
              <a:rPr lang="en-US" dirty="0" smtClean="0">
                <a:sym typeface="Symbol"/>
              </a:rPr>
              <a:t>is a finite set of:</a:t>
            </a:r>
          </a:p>
          <a:p>
            <a:pPr lvl="1"/>
            <a:r>
              <a:rPr lang="en-US" dirty="0" smtClean="0">
                <a:sym typeface="Symbol"/>
              </a:rPr>
              <a:t>Function symbols:</a:t>
            </a:r>
          </a:p>
          <a:p>
            <a:pPr lvl="1">
              <a:buNone/>
            </a:pPr>
            <a:r>
              <a:rPr lang="en-US" dirty="0" smtClean="0">
                <a:sym typeface="Symbol"/>
              </a:rPr>
              <a:t>			</a:t>
            </a:r>
            <a:r>
              <a:rPr lang="en-US" baseline="-25000" dirty="0" smtClean="0">
                <a:sym typeface="Symbol"/>
              </a:rPr>
              <a:t>F</a:t>
            </a:r>
            <a:r>
              <a:rPr lang="en-US" i="1" dirty="0" smtClean="0"/>
              <a:t> </a:t>
            </a:r>
            <a:r>
              <a:rPr lang="en-US" dirty="0" smtClean="0">
                <a:sym typeface="Symbol"/>
              </a:rPr>
              <a:t>= { </a:t>
            </a:r>
            <a:r>
              <a:rPr lang="en-US" i="1" dirty="0" smtClean="0">
                <a:sym typeface="Symbol"/>
              </a:rPr>
              <a:t>f, g, … </a:t>
            </a:r>
            <a:r>
              <a:rPr lang="en-US" dirty="0" smtClean="0">
                <a:sym typeface="Symbol"/>
              </a:rPr>
              <a:t>}</a:t>
            </a:r>
          </a:p>
          <a:p>
            <a:pPr lvl="1"/>
            <a:r>
              <a:rPr lang="en-US" dirty="0" smtClean="0">
                <a:sym typeface="Symbol"/>
              </a:rPr>
              <a:t>Predicate symbols: </a:t>
            </a:r>
          </a:p>
          <a:p>
            <a:pPr lvl="1">
              <a:buNone/>
            </a:pPr>
            <a:r>
              <a:rPr lang="en-US" dirty="0" smtClean="0">
                <a:sym typeface="Symbol"/>
              </a:rPr>
              <a:t>			</a:t>
            </a:r>
            <a:r>
              <a:rPr lang="en-US" baseline="-25000" dirty="0" smtClean="0">
                <a:sym typeface="Symbol"/>
              </a:rPr>
              <a:t>P</a:t>
            </a:r>
            <a:r>
              <a:rPr lang="en-US" i="1" dirty="0" smtClean="0"/>
              <a:t> </a:t>
            </a:r>
            <a:r>
              <a:rPr lang="en-US" dirty="0" smtClean="0">
                <a:sym typeface="Symbol"/>
              </a:rPr>
              <a:t>= { </a:t>
            </a:r>
            <a:r>
              <a:rPr lang="en-US" i="1" dirty="0" smtClean="0">
                <a:sym typeface="Symbol"/>
              </a:rPr>
              <a:t>P, Q,=, </a:t>
            </a:r>
            <a:r>
              <a:rPr lang="en-US" dirty="0" smtClean="0">
                <a:sym typeface="Symbol"/>
              </a:rPr>
              <a:t>true, false, </a:t>
            </a:r>
            <a:r>
              <a:rPr lang="en-US" i="1" dirty="0" smtClean="0">
                <a:sym typeface="Symbol"/>
              </a:rPr>
              <a:t>… </a:t>
            </a:r>
            <a:r>
              <a:rPr lang="en-US" dirty="0" smtClean="0">
                <a:sym typeface="Symbol"/>
              </a:rPr>
              <a:t>}</a:t>
            </a:r>
          </a:p>
          <a:p>
            <a:pPr lvl="1"/>
            <a:r>
              <a:rPr lang="en-US" dirty="0" smtClean="0">
                <a:sym typeface="Symbol"/>
              </a:rPr>
              <a:t>And an </a:t>
            </a:r>
            <a:r>
              <a:rPr lang="en-US" i="1" dirty="0" smtClean="0">
                <a:sym typeface="Symbol"/>
              </a:rPr>
              <a:t>arity </a:t>
            </a:r>
            <a:r>
              <a:rPr lang="en-US" dirty="0" smtClean="0">
                <a:sym typeface="Symbol"/>
              </a:rPr>
              <a:t>function: </a:t>
            </a:r>
            <a:br>
              <a:rPr lang="en-US" dirty="0" smtClean="0">
                <a:sym typeface="Symbol"/>
              </a:rPr>
            </a:br>
            <a:r>
              <a:rPr lang="en-US" dirty="0" smtClean="0">
                <a:sym typeface="Symbol"/>
              </a:rPr>
              <a:t>		  N</a:t>
            </a:r>
          </a:p>
          <a:p>
            <a:r>
              <a:rPr lang="en-US" dirty="0" smtClean="0">
                <a:sym typeface="Symbol"/>
              </a:rPr>
              <a:t>Function symbols with arity 0 are </a:t>
            </a:r>
            <a:r>
              <a:rPr lang="en-US" i="1" dirty="0" smtClean="0">
                <a:sym typeface="Symbol"/>
              </a:rPr>
              <a:t>constants</a:t>
            </a:r>
            <a:endParaRPr lang="en-US" dirty="0" smtClean="0">
              <a:sym typeface="Symbol"/>
            </a:endParaRPr>
          </a:p>
          <a:p>
            <a:r>
              <a:rPr lang="en-US" dirty="0" smtClean="0">
                <a:sym typeface="Symbol"/>
              </a:rPr>
              <a:t>A countable set </a:t>
            </a:r>
            <a:r>
              <a:rPr lang="en-US" i="1" dirty="0" smtClean="0">
                <a:sym typeface="Symbol"/>
              </a:rPr>
              <a:t>V </a:t>
            </a:r>
            <a:r>
              <a:rPr lang="en-US" dirty="0" smtClean="0">
                <a:sym typeface="Symbol"/>
              </a:rPr>
              <a:t>of </a:t>
            </a:r>
            <a:r>
              <a:rPr lang="en-US" i="1" dirty="0" smtClean="0">
                <a:sym typeface="Symbol"/>
              </a:rPr>
              <a:t>variables </a:t>
            </a:r>
          </a:p>
          <a:p>
            <a:pPr lvl="1"/>
            <a:r>
              <a:rPr lang="en-US" dirty="0" smtClean="0">
                <a:sym typeface="Symbol"/>
              </a:rPr>
              <a:t>disjoint from </a:t>
            </a:r>
            <a:r>
              <a:rPr lang="en-US" i="1" dirty="0" smtClean="0">
                <a:sym typeface="Symbol"/>
              </a:rPr>
              <a:t></a:t>
            </a:r>
            <a:r>
              <a:rPr lang="en-US" dirty="0" smtClean="0">
                <a:sym typeface="Symbol"/>
              </a:rPr>
              <a:t> </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Language: Terms</a:t>
            </a:r>
            <a:endParaRPr lang="en-US" dirty="0"/>
          </a:p>
        </p:txBody>
      </p:sp>
      <p:sp>
        <p:nvSpPr>
          <p:cNvPr id="3" name="Content Placeholder 2"/>
          <p:cNvSpPr>
            <a:spLocks noGrp="1"/>
          </p:cNvSpPr>
          <p:nvPr>
            <p:ph idx="1"/>
          </p:nvPr>
        </p:nvSpPr>
        <p:spPr>
          <a:xfrm>
            <a:off x="381000" y="1412875"/>
            <a:ext cx="8382000" cy="3504036"/>
          </a:xfrm>
        </p:spPr>
        <p:txBody>
          <a:bodyPr/>
          <a:lstStyle/>
          <a:p>
            <a:r>
              <a:rPr lang="en-US" dirty="0" smtClean="0"/>
              <a:t>The set </a:t>
            </a:r>
            <a:r>
              <a:rPr lang="en-US" dirty="0" smtClean="0">
                <a:sym typeface="Symbol"/>
              </a:rPr>
              <a:t>of </a:t>
            </a:r>
            <a:r>
              <a:rPr lang="en-US" i="1" dirty="0" smtClean="0">
                <a:sym typeface="Symbol"/>
              </a:rPr>
              <a:t>terms T(</a:t>
            </a:r>
            <a:r>
              <a:rPr lang="en-US" dirty="0" smtClean="0">
                <a:sym typeface="Symbol"/>
              </a:rPr>
              <a:t></a:t>
            </a:r>
            <a:r>
              <a:rPr lang="en-US" baseline="-25000" dirty="0" smtClean="0">
                <a:sym typeface="Symbol"/>
              </a:rPr>
              <a:t>F</a:t>
            </a:r>
            <a:r>
              <a:rPr lang="en-US" i="1" dirty="0" smtClean="0"/>
              <a:t> </a:t>
            </a:r>
            <a:r>
              <a:rPr lang="en-US" dirty="0" smtClean="0">
                <a:sym typeface="Symbol"/>
              </a:rPr>
              <a:t>,</a:t>
            </a:r>
            <a:r>
              <a:rPr lang="en-US" i="1" dirty="0" smtClean="0">
                <a:sym typeface="Symbol"/>
              </a:rPr>
              <a:t>V</a:t>
            </a:r>
            <a:r>
              <a:rPr lang="en-US" dirty="0" smtClean="0">
                <a:sym typeface="Symbol"/>
              </a:rPr>
              <a:t>)</a:t>
            </a:r>
            <a:r>
              <a:rPr lang="en-US" i="1" dirty="0" smtClean="0">
                <a:sym typeface="Symbol"/>
              </a:rPr>
              <a:t> </a:t>
            </a:r>
            <a:r>
              <a:rPr lang="en-US" dirty="0" smtClean="0">
                <a:sym typeface="Symbol"/>
              </a:rPr>
              <a:t>is the smallest set formed by the syntax rules:</a:t>
            </a:r>
          </a:p>
          <a:p>
            <a:pPr>
              <a:buNone/>
            </a:pPr>
            <a:endParaRPr lang="en-US" dirty="0" smtClean="0">
              <a:sym typeface="Symbol"/>
            </a:endParaRPr>
          </a:p>
          <a:p>
            <a:pPr lvl="1"/>
            <a:r>
              <a:rPr lang="en-US" i="1" dirty="0" smtClean="0">
                <a:sym typeface="Symbol"/>
              </a:rPr>
              <a:t>t </a:t>
            </a:r>
            <a:r>
              <a:rPr lang="en-US" dirty="0" smtClean="0">
                <a:sym typeface="Symbol"/>
              </a:rPr>
              <a:t></a:t>
            </a:r>
            <a:r>
              <a:rPr lang="en-US" i="1" dirty="0" smtClean="0">
                <a:sym typeface="Symbol"/>
              </a:rPr>
              <a:t> T 	</a:t>
            </a:r>
            <a:r>
              <a:rPr lang="en-US" dirty="0" smtClean="0">
                <a:sym typeface="Symbol"/>
              </a:rPr>
              <a:t>::=</a:t>
            </a:r>
            <a:r>
              <a:rPr lang="en-US" i="1" dirty="0" smtClean="0">
                <a:sym typeface="Symbol"/>
              </a:rPr>
              <a:t> v			v </a:t>
            </a:r>
            <a:r>
              <a:rPr lang="en-US" dirty="0" smtClean="0">
                <a:sym typeface="Symbol"/>
              </a:rPr>
              <a:t></a:t>
            </a:r>
            <a:r>
              <a:rPr lang="en-US" i="1" dirty="0" smtClean="0">
                <a:sym typeface="Symbol"/>
              </a:rPr>
              <a:t> V</a:t>
            </a:r>
          </a:p>
          <a:p>
            <a:pPr lvl="2">
              <a:buNone/>
            </a:pPr>
            <a:r>
              <a:rPr lang="en-US" i="1" dirty="0" smtClean="0">
                <a:sym typeface="Symbol"/>
              </a:rPr>
              <a:t>		|     f</a:t>
            </a:r>
            <a:r>
              <a:rPr lang="en-US" dirty="0" smtClean="0">
                <a:sym typeface="Symbol"/>
              </a:rPr>
              <a:t>(</a:t>
            </a:r>
            <a:r>
              <a:rPr lang="en-US" i="1" dirty="0" smtClean="0">
                <a:sym typeface="Symbol"/>
              </a:rPr>
              <a:t>t</a:t>
            </a:r>
            <a:r>
              <a:rPr lang="en-US" i="1" baseline="-25000" dirty="0" smtClean="0">
                <a:sym typeface="Symbol"/>
              </a:rPr>
              <a:t>1</a:t>
            </a:r>
            <a:r>
              <a:rPr lang="en-US" i="1" dirty="0" smtClean="0">
                <a:sym typeface="Symbol"/>
              </a:rPr>
              <a:t>, …, t</a:t>
            </a:r>
            <a:r>
              <a:rPr lang="en-US" i="1" baseline="-25000" dirty="0" smtClean="0">
                <a:sym typeface="Symbol"/>
              </a:rPr>
              <a:t>n</a:t>
            </a:r>
            <a:r>
              <a:rPr lang="en-US" dirty="0" smtClean="0">
                <a:sym typeface="Symbol"/>
              </a:rPr>
              <a:t>)	</a:t>
            </a:r>
            <a:r>
              <a:rPr lang="en-US" i="1" dirty="0" smtClean="0">
                <a:sym typeface="Symbol"/>
              </a:rPr>
              <a:t> f </a:t>
            </a:r>
            <a:r>
              <a:rPr lang="en-US" dirty="0" smtClean="0">
                <a:sym typeface="Symbol"/>
              </a:rPr>
              <a:t> </a:t>
            </a:r>
            <a:r>
              <a:rPr lang="en-US" baseline="-25000" dirty="0" smtClean="0">
                <a:sym typeface="Symbol"/>
              </a:rPr>
              <a:t>F</a:t>
            </a:r>
            <a:r>
              <a:rPr lang="en-US" i="1" dirty="0" smtClean="0"/>
              <a:t> </a:t>
            </a:r>
            <a:r>
              <a:rPr lang="en-US" i="1" dirty="0" smtClean="0">
                <a:sym typeface="Symbol"/>
              </a:rPr>
              <a:t>t</a:t>
            </a:r>
            <a:r>
              <a:rPr lang="en-US" i="1" baseline="-25000" dirty="0" smtClean="0">
                <a:sym typeface="Symbol"/>
              </a:rPr>
              <a:t>1</a:t>
            </a:r>
            <a:r>
              <a:rPr lang="en-US" i="1" dirty="0" smtClean="0">
                <a:sym typeface="Symbol"/>
              </a:rPr>
              <a:t>, …, t</a:t>
            </a:r>
            <a:r>
              <a:rPr lang="en-US" i="1" baseline="-25000" dirty="0" smtClean="0">
                <a:sym typeface="Symbol"/>
              </a:rPr>
              <a:t>n</a:t>
            </a:r>
            <a:r>
              <a:rPr lang="en-US" dirty="0" smtClean="0">
                <a:sym typeface="Symbol"/>
              </a:rPr>
              <a:t>  </a:t>
            </a:r>
            <a:r>
              <a:rPr lang="en-US" i="1" dirty="0" smtClean="0">
                <a:sym typeface="Symbol"/>
              </a:rPr>
              <a:t>T</a:t>
            </a:r>
            <a:endParaRPr lang="en-US" dirty="0" smtClean="0">
              <a:sym typeface="Symbol"/>
            </a:endParaRPr>
          </a:p>
          <a:p>
            <a:pPr lvl="1">
              <a:buNone/>
            </a:pPr>
            <a:endParaRPr lang="en-US" dirty="0" smtClean="0"/>
          </a:p>
          <a:p>
            <a:pPr>
              <a:buFont typeface="Arial" pitchFamily="34" charset="0"/>
              <a:buChar char="•"/>
            </a:pPr>
            <a:r>
              <a:rPr lang="en-US" i="1" dirty="0" smtClean="0"/>
              <a:t>Ground terms </a:t>
            </a:r>
            <a:r>
              <a:rPr lang="en-US" dirty="0" smtClean="0"/>
              <a:t>are given by </a:t>
            </a:r>
            <a:r>
              <a:rPr lang="en-US" i="1" dirty="0" smtClean="0">
                <a:sym typeface="Symbol"/>
              </a:rPr>
              <a:t>T(</a:t>
            </a:r>
            <a:r>
              <a:rPr lang="en-US" dirty="0" smtClean="0">
                <a:sym typeface="Symbol"/>
              </a:rPr>
              <a:t></a:t>
            </a:r>
            <a:r>
              <a:rPr lang="en-US" baseline="-25000" dirty="0" smtClean="0">
                <a:sym typeface="Symbol"/>
              </a:rPr>
              <a:t>F</a:t>
            </a:r>
            <a:r>
              <a:rPr lang="en-US" i="1" dirty="0" smtClean="0"/>
              <a:t> </a:t>
            </a:r>
            <a:r>
              <a:rPr lang="en-US" dirty="0" smtClean="0">
                <a:sym typeface="Symbol"/>
              </a:rPr>
              <a:t>,) </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Language: Atomic Formulas</a:t>
            </a:r>
            <a:endParaRPr lang="en-US" dirty="0"/>
          </a:p>
        </p:txBody>
      </p:sp>
      <p:sp>
        <p:nvSpPr>
          <p:cNvPr id="3" name="Content Placeholder 2"/>
          <p:cNvSpPr>
            <a:spLocks noGrp="1"/>
          </p:cNvSpPr>
          <p:nvPr>
            <p:ph idx="1"/>
          </p:nvPr>
        </p:nvSpPr>
        <p:spPr>
          <a:xfrm>
            <a:off x="381000" y="1412875"/>
            <a:ext cx="8382000" cy="4570482"/>
          </a:xfrm>
        </p:spPr>
        <p:txBody>
          <a:bodyPr/>
          <a:lstStyle/>
          <a:p>
            <a:r>
              <a:rPr lang="en-US" i="1" dirty="0" smtClean="0"/>
              <a:t>a </a:t>
            </a:r>
            <a:r>
              <a:rPr lang="en-US" dirty="0" smtClean="0">
                <a:sym typeface="Symbol"/>
              </a:rPr>
              <a:t></a:t>
            </a:r>
            <a:r>
              <a:rPr lang="en-US" i="1" dirty="0" smtClean="0">
                <a:sym typeface="Symbol"/>
              </a:rPr>
              <a:t> Atoms 	</a:t>
            </a:r>
            <a:r>
              <a:rPr lang="en-US" dirty="0" smtClean="0">
                <a:sym typeface="Symbol"/>
              </a:rPr>
              <a:t>::=</a:t>
            </a:r>
            <a:r>
              <a:rPr lang="en-US" i="1" dirty="0" smtClean="0">
                <a:sym typeface="Symbol"/>
              </a:rPr>
              <a:t> P(t</a:t>
            </a:r>
            <a:r>
              <a:rPr lang="en-US" i="1" baseline="-25000" dirty="0" smtClean="0">
                <a:sym typeface="Symbol"/>
              </a:rPr>
              <a:t>1</a:t>
            </a:r>
            <a:r>
              <a:rPr lang="en-US" i="1" dirty="0" smtClean="0">
                <a:sym typeface="Symbol"/>
              </a:rPr>
              <a:t>, …, t</a:t>
            </a:r>
            <a:r>
              <a:rPr lang="en-US" i="1" baseline="-25000" dirty="0" smtClean="0">
                <a:sym typeface="Symbol"/>
              </a:rPr>
              <a:t>n</a:t>
            </a:r>
            <a:r>
              <a:rPr lang="en-US" dirty="0" smtClean="0">
                <a:sym typeface="Symbol"/>
              </a:rPr>
              <a:t>)	</a:t>
            </a:r>
            <a:endParaRPr lang="en-US" i="1" dirty="0" smtClean="0">
              <a:sym typeface="Symbol"/>
            </a:endParaRPr>
          </a:p>
          <a:p>
            <a:pPr lvl="1">
              <a:buNone/>
            </a:pPr>
            <a:r>
              <a:rPr lang="en-US" i="1" dirty="0" smtClean="0">
                <a:sym typeface="Symbol"/>
              </a:rPr>
              <a:t>						P </a:t>
            </a:r>
            <a:r>
              <a:rPr lang="en-US" dirty="0" smtClean="0">
                <a:sym typeface="Symbol"/>
              </a:rPr>
              <a:t> </a:t>
            </a:r>
            <a:r>
              <a:rPr lang="en-US" baseline="-25000" dirty="0" smtClean="0">
                <a:sym typeface="Symbol"/>
              </a:rPr>
              <a:t>P</a:t>
            </a:r>
            <a:r>
              <a:rPr lang="en-US" i="1" dirty="0" smtClean="0"/>
              <a:t> </a:t>
            </a:r>
            <a:r>
              <a:rPr lang="en-US" i="1" dirty="0" smtClean="0">
                <a:sym typeface="Symbol"/>
              </a:rPr>
              <a:t>t</a:t>
            </a:r>
            <a:r>
              <a:rPr lang="en-US" i="1" baseline="-25000" dirty="0" smtClean="0">
                <a:sym typeface="Symbol"/>
              </a:rPr>
              <a:t>1</a:t>
            </a:r>
            <a:r>
              <a:rPr lang="en-US" i="1" dirty="0" smtClean="0">
                <a:sym typeface="Symbol"/>
              </a:rPr>
              <a:t>, …, t</a:t>
            </a:r>
            <a:r>
              <a:rPr lang="en-US" i="1" baseline="-25000" dirty="0" smtClean="0">
                <a:sym typeface="Symbol"/>
              </a:rPr>
              <a:t>n</a:t>
            </a:r>
            <a:r>
              <a:rPr lang="en-US" dirty="0" smtClean="0">
                <a:sym typeface="Symbol"/>
              </a:rPr>
              <a:t>  </a:t>
            </a:r>
            <a:r>
              <a:rPr lang="en-US" i="1" dirty="0" smtClean="0">
                <a:sym typeface="Symbol"/>
              </a:rPr>
              <a:t>T</a:t>
            </a:r>
          </a:p>
          <a:p>
            <a:pPr lvl="1">
              <a:buNone/>
            </a:pPr>
            <a:endParaRPr lang="en-US" dirty="0" smtClean="0">
              <a:sym typeface="Symbol"/>
            </a:endParaRPr>
          </a:p>
          <a:p>
            <a:pPr lvl="1">
              <a:buNone/>
            </a:pPr>
            <a:r>
              <a:rPr lang="en-US" dirty="0" smtClean="0">
                <a:sym typeface="Symbol"/>
              </a:rPr>
              <a:t>An atom is </a:t>
            </a:r>
            <a:r>
              <a:rPr lang="en-US" i="1" dirty="0" smtClean="0">
                <a:sym typeface="Symbol"/>
              </a:rPr>
              <a:t>ground </a:t>
            </a:r>
            <a:r>
              <a:rPr lang="en-US" dirty="0" smtClean="0">
                <a:sym typeface="Symbol"/>
              </a:rPr>
              <a:t>if </a:t>
            </a:r>
            <a:r>
              <a:rPr lang="en-US" i="1" dirty="0" smtClean="0">
                <a:sym typeface="Symbol"/>
              </a:rPr>
              <a:t>t</a:t>
            </a:r>
            <a:r>
              <a:rPr lang="en-US" i="1" baseline="-25000" dirty="0" smtClean="0">
                <a:sym typeface="Symbol"/>
              </a:rPr>
              <a:t>1</a:t>
            </a:r>
            <a:r>
              <a:rPr lang="en-US" i="1" dirty="0" smtClean="0">
                <a:sym typeface="Symbol"/>
              </a:rPr>
              <a:t>, …, t</a:t>
            </a:r>
            <a:r>
              <a:rPr lang="en-US" i="1" baseline="-25000" dirty="0" smtClean="0">
                <a:sym typeface="Symbol"/>
              </a:rPr>
              <a:t>n</a:t>
            </a:r>
            <a:r>
              <a:rPr lang="en-US" dirty="0" smtClean="0">
                <a:sym typeface="Symbol"/>
              </a:rPr>
              <a:t>  </a:t>
            </a:r>
            <a:r>
              <a:rPr lang="en-US" i="1" dirty="0" smtClean="0">
                <a:sym typeface="Symbol"/>
              </a:rPr>
              <a:t>T</a:t>
            </a:r>
            <a:r>
              <a:rPr lang="en-US" dirty="0" smtClean="0">
                <a:sym typeface="Symbol"/>
              </a:rPr>
              <a:t>(</a:t>
            </a:r>
            <a:r>
              <a:rPr lang="en-US" baseline="-25000" dirty="0" smtClean="0">
                <a:sym typeface="Symbol"/>
              </a:rPr>
              <a:t>F</a:t>
            </a:r>
            <a:r>
              <a:rPr lang="en-US" i="1" dirty="0" smtClean="0"/>
              <a:t> </a:t>
            </a:r>
            <a:r>
              <a:rPr lang="en-US" dirty="0" smtClean="0">
                <a:sym typeface="Symbol"/>
              </a:rPr>
              <a:t>,) </a:t>
            </a:r>
          </a:p>
          <a:p>
            <a:pPr lvl="1">
              <a:buNone/>
            </a:pPr>
            <a:endParaRPr lang="en-US" dirty="0" smtClean="0">
              <a:sym typeface="Symbol"/>
            </a:endParaRPr>
          </a:p>
          <a:p>
            <a:pPr lvl="1">
              <a:buNone/>
            </a:pPr>
            <a:endParaRPr lang="en-US" dirty="0" smtClean="0">
              <a:sym typeface="Symbol"/>
            </a:endParaRPr>
          </a:p>
          <a:p>
            <a:pPr lvl="1">
              <a:buNone/>
            </a:pPr>
            <a:endParaRPr lang="en-US" dirty="0" smtClean="0">
              <a:sym typeface="Symbol"/>
            </a:endParaRPr>
          </a:p>
          <a:p>
            <a:pPr lvl="1">
              <a:buNone/>
            </a:pPr>
            <a:r>
              <a:rPr lang="en-US" dirty="0" smtClean="0">
                <a:sym typeface="Symbol"/>
              </a:rPr>
              <a:t>Literals are (negated) atoms:</a:t>
            </a:r>
          </a:p>
          <a:p>
            <a:pPr>
              <a:buFont typeface="Arial" pitchFamily="34" charset="0"/>
              <a:buChar char="•"/>
            </a:pPr>
            <a:r>
              <a:rPr lang="en-US" i="1" dirty="0" smtClean="0"/>
              <a:t>l </a:t>
            </a:r>
            <a:r>
              <a:rPr lang="en-US" dirty="0" smtClean="0">
                <a:sym typeface="Symbol"/>
              </a:rPr>
              <a:t></a:t>
            </a:r>
            <a:r>
              <a:rPr lang="en-US" i="1" dirty="0" smtClean="0">
                <a:sym typeface="Symbol"/>
              </a:rPr>
              <a:t> Literals	</a:t>
            </a:r>
            <a:r>
              <a:rPr lang="en-US" dirty="0" smtClean="0">
                <a:sym typeface="Symbol"/>
              </a:rPr>
              <a:t>::=</a:t>
            </a:r>
            <a:r>
              <a:rPr lang="en-US" i="1" dirty="0" smtClean="0">
                <a:sym typeface="Symbol"/>
              </a:rPr>
              <a:t> a |  a		</a:t>
            </a:r>
            <a:r>
              <a:rPr lang="en-US" i="1" dirty="0" smtClean="0"/>
              <a:t> a </a:t>
            </a:r>
            <a:r>
              <a:rPr lang="en-US" dirty="0" smtClean="0">
                <a:sym typeface="Symbol"/>
              </a:rPr>
              <a:t></a:t>
            </a:r>
            <a:r>
              <a:rPr lang="en-US" i="1" dirty="0" smtClean="0">
                <a:sym typeface="Symbol"/>
              </a:rPr>
              <a:t> Atoms </a:t>
            </a:r>
            <a:endParaRPr lang="en-US" i="1"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Language: </a:t>
            </a:r>
            <a:r>
              <a:rPr sz="4800" smtClean="0"/>
              <a:t>Quantifier free formulas</a:t>
            </a:r>
            <a:endParaRPr lang="en-US" dirty="0"/>
          </a:p>
        </p:txBody>
      </p:sp>
      <p:sp>
        <p:nvSpPr>
          <p:cNvPr id="3" name="Content Placeholder 2"/>
          <p:cNvSpPr>
            <a:spLocks noGrp="1"/>
          </p:cNvSpPr>
          <p:nvPr>
            <p:ph idx="1"/>
          </p:nvPr>
        </p:nvSpPr>
        <p:spPr>
          <a:xfrm>
            <a:off x="381000" y="1412875"/>
            <a:ext cx="8382000" cy="4824398"/>
          </a:xfrm>
        </p:spPr>
        <p:txBody>
          <a:bodyPr/>
          <a:lstStyle/>
          <a:p>
            <a:r>
              <a:rPr lang="en-US" dirty="0" smtClean="0"/>
              <a:t>The set QFF(</a:t>
            </a:r>
            <a:r>
              <a:rPr lang="en-US" dirty="0" smtClean="0">
                <a:sym typeface="Symbol"/>
              </a:rPr>
              <a:t></a:t>
            </a:r>
            <a:r>
              <a:rPr lang="en-US" dirty="0" smtClean="0"/>
              <a:t>,V) of </a:t>
            </a:r>
            <a:r>
              <a:rPr lang="en-US" i="1" dirty="0" smtClean="0">
                <a:solidFill>
                  <a:srgbClr val="FF0000"/>
                </a:solidFill>
              </a:rPr>
              <a:t>quantifier </a:t>
            </a:r>
            <a:r>
              <a:rPr lang="en-US" i="1" smtClean="0">
                <a:solidFill>
                  <a:srgbClr val="FF0000"/>
                </a:solidFill>
              </a:rPr>
              <a:t>free formulas</a:t>
            </a:r>
            <a:r>
              <a:rPr lang="en-US" i="1" smtClean="0"/>
              <a:t> </a:t>
            </a:r>
            <a:r>
              <a:rPr lang="en-US" dirty="0" smtClean="0"/>
              <a:t>is the smallest set such that:</a:t>
            </a:r>
          </a:p>
          <a:p>
            <a:pPr>
              <a:buNone/>
            </a:pPr>
            <a:endParaRPr lang="en-US" dirty="0" smtClean="0"/>
          </a:p>
          <a:p>
            <a:pPr>
              <a:buNone/>
            </a:pPr>
            <a:r>
              <a:rPr lang="en-US" i="1" dirty="0" smtClean="0">
                <a:sym typeface="Symbol"/>
              </a:rPr>
              <a:t></a:t>
            </a:r>
            <a:r>
              <a:rPr lang="en-US" i="1" dirty="0" smtClean="0"/>
              <a:t> </a:t>
            </a:r>
            <a:r>
              <a:rPr lang="en-US" dirty="0" smtClean="0">
                <a:sym typeface="Symbol"/>
              </a:rPr>
              <a:t>QFF 	::= </a:t>
            </a:r>
            <a:r>
              <a:rPr lang="en-US" i="1" dirty="0" smtClean="0"/>
              <a:t>a </a:t>
            </a:r>
            <a:r>
              <a:rPr lang="en-US" dirty="0" smtClean="0">
                <a:sym typeface="Symbol"/>
              </a:rPr>
              <a:t></a:t>
            </a:r>
            <a:r>
              <a:rPr lang="en-US" i="1" dirty="0" smtClean="0">
                <a:sym typeface="Symbol"/>
              </a:rPr>
              <a:t> Atoms 		atoms</a:t>
            </a:r>
          </a:p>
          <a:p>
            <a:pPr>
              <a:buNone/>
            </a:pPr>
            <a:r>
              <a:rPr lang="en-US" i="1" dirty="0" smtClean="0">
                <a:sym typeface="Symbol"/>
              </a:rPr>
              <a:t>			|     			negations</a:t>
            </a:r>
          </a:p>
          <a:p>
            <a:pPr>
              <a:buNone/>
            </a:pPr>
            <a:r>
              <a:rPr lang="en-US" i="1" dirty="0" smtClean="0">
                <a:sym typeface="Symbol"/>
              </a:rPr>
              <a:t>			|   ’			bi-implications</a:t>
            </a:r>
          </a:p>
          <a:p>
            <a:pPr>
              <a:buNone/>
            </a:pPr>
            <a:r>
              <a:rPr lang="en-US" i="1" dirty="0" smtClean="0">
                <a:sym typeface="Symbol"/>
              </a:rPr>
              <a:t>			|   ’			conjunction</a:t>
            </a:r>
          </a:p>
          <a:p>
            <a:pPr>
              <a:buNone/>
            </a:pPr>
            <a:r>
              <a:rPr lang="en-US" i="1" dirty="0" smtClean="0">
                <a:sym typeface="Symbol"/>
              </a:rPr>
              <a:t>			|   ’			disjunction</a:t>
            </a:r>
          </a:p>
          <a:p>
            <a:pPr>
              <a:buNone/>
            </a:pPr>
            <a:r>
              <a:rPr lang="en-US" i="1" dirty="0" smtClean="0">
                <a:sym typeface="Symbol"/>
              </a:rPr>
              <a:t>			|   ’			implication	</a:t>
            </a:r>
            <a:endParaRPr lang="en-US" i="1"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Language: Formulas</a:t>
            </a:r>
            <a:endParaRPr lang="en-US" dirty="0"/>
          </a:p>
        </p:txBody>
      </p:sp>
      <p:sp>
        <p:nvSpPr>
          <p:cNvPr id="3" name="Content Placeholder 2"/>
          <p:cNvSpPr>
            <a:spLocks noGrp="1"/>
          </p:cNvSpPr>
          <p:nvPr>
            <p:ph idx="1"/>
          </p:nvPr>
        </p:nvSpPr>
        <p:spPr>
          <a:xfrm>
            <a:off x="421194" y="1119506"/>
            <a:ext cx="8382000" cy="6123215"/>
          </a:xfrm>
        </p:spPr>
        <p:txBody>
          <a:bodyPr/>
          <a:lstStyle/>
          <a:p>
            <a:r>
              <a:rPr lang="en-US" sz="3200" dirty="0" smtClean="0"/>
              <a:t>The set of </a:t>
            </a:r>
            <a:r>
              <a:rPr lang="en-US" sz="3200" i="1" dirty="0" smtClean="0">
                <a:solidFill>
                  <a:srgbClr val="FF0000"/>
                </a:solidFill>
              </a:rPr>
              <a:t>first-order formulas </a:t>
            </a:r>
            <a:r>
              <a:rPr lang="en-US" sz="3200" dirty="0" smtClean="0"/>
              <a:t>are obtained by adding the formation rules:</a:t>
            </a:r>
          </a:p>
          <a:p>
            <a:endParaRPr lang="en-US" sz="3200" dirty="0" smtClean="0"/>
          </a:p>
          <a:p>
            <a:pPr>
              <a:buNone/>
            </a:pPr>
            <a:r>
              <a:rPr lang="en-US" sz="3200" dirty="0" smtClean="0"/>
              <a:t>	</a:t>
            </a:r>
            <a:r>
              <a:rPr lang="en-US" sz="3200" i="1" dirty="0" smtClean="0">
                <a:sym typeface="Symbol"/>
              </a:rPr>
              <a:t> </a:t>
            </a:r>
            <a:r>
              <a:rPr lang="en-US" sz="3200" i="1" dirty="0" smtClean="0"/>
              <a:t> </a:t>
            </a:r>
            <a:r>
              <a:rPr lang="en-US" sz="3200" dirty="0" smtClean="0"/>
              <a:t>::= …</a:t>
            </a:r>
          </a:p>
          <a:p>
            <a:pPr>
              <a:buNone/>
            </a:pPr>
            <a:r>
              <a:rPr lang="en-US" sz="3200" dirty="0" smtClean="0"/>
              <a:t>		|	</a:t>
            </a:r>
            <a:r>
              <a:rPr lang="en-US" sz="3200" dirty="0" smtClean="0">
                <a:sym typeface="Symbol"/>
              </a:rPr>
              <a:t> x . </a:t>
            </a:r>
            <a:r>
              <a:rPr lang="en-US" sz="3200" i="1" dirty="0" smtClean="0">
                <a:sym typeface="Symbol"/>
              </a:rPr>
              <a:t>		universal quant.</a:t>
            </a:r>
          </a:p>
          <a:p>
            <a:pPr>
              <a:buNone/>
            </a:pPr>
            <a:r>
              <a:rPr lang="en-US" sz="3200" i="1" dirty="0" smtClean="0">
                <a:sym typeface="Symbol"/>
              </a:rPr>
              <a:t>		| 	</a:t>
            </a:r>
            <a:r>
              <a:rPr lang="en-US" sz="3200" dirty="0" smtClean="0">
                <a:sym typeface="Symbol"/>
              </a:rPr>
              <a:t> </a:t>
            </a:r>
            <a:r>
              <a:rPr lang="en-US" sz="3200" i="1" dirty="0" smtClean="0">
                <a:sym typeface="Symbol"/>
              </a:rPr>
              <a:t>x . 		existential quant.</a:t>
            </a:r>
          </a:p>
          <a:p>
            <a:pPr>
              <a:buNone/>
            </a:pPr>
            <a:endParaRPr lang="en-US" sz="3200" i="1" dirty="0" smtClean="0">
              <a:sym typeface="Symbol"/>
            </a:endParaRPr>
          </a:p>
          <a:p>
            <a:pPr>
              <a:buFont typeface="Arial" pitchFamily="34" charset="0"/>
              <a:buChar char="•"/>
            </a:pPr>
            <a:r>
              <a:rPr lang="en-US" sz="3200" i="1" dirty="0" smtClean="0">
                <a:solidFill>
                  <a:srgbClr val="FF0000"/>
                </a:solidFill>
              </a:rPr>
              <a:t>Free</a:t>
            </a:r>
            <a:r>
              <a:rPr lang="en-US" sz="3200" i="1" dirty="0" smtClean="0"/>
              <a:t> </a:t>
            </a:r>
            <a:r>
              <a:rPr lang="en-US" sz="3200" dirty="0" smtClean="0"/>
              <a:t>(occurrences) of </a:t>
            </a:r>
            <a:r>
              <a:rPr lang="en-US" sz="3200" i="1" dirty="0" smtClean="0"/>
              <a:t>variables </a:t>
            </a:r>
            <a:r>
              <a:rPr lang="en-US" sz="3200" dirty="0" smtClean="0"/>
              <a:t>in a formula are theose not bound by a quantifier.</a:t>
            </a:r>
          </a:p>
          <a:p>
            <a:pPr>
              <a:buFont typeface="Arial" pitchFamily="34" charset="0"/>
              <a:buChar char="•"/>
            </a:pPr>
            <a:r>
              <a:rPr lang="en-US" sz="3200" i="1" dirty="0" smtClean="0"/>
              <a:t>A </a:t>
            </a:r>
            <a:r>
              <a:rPr lang="en-US" sz="3200" i="1" dirty="0" smtClean="0">
                <a:solidFill>
                  <a:srgbClr val="FF0000"/>
                </a:solidFill>
              </a:rPr>
              <a:t>sentence</a:t>
            </a:r>
            <a:r>
              <a:rPr lang="en-US" sz="3200" i="1" dirty="0" smtClean="0"/>
              <a:t> </a:t>
            </a:r>
            <a:r>
              <a:rPr lang="en-US" sz="3200" dirty="0" smtClean="0"/>
              <a:t>is a first-order formula with no free variables.</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Theories</a:t>
            </a:r>
            <a:endParaRPr lang="en-US" dirty="0"/>
          </a:p>
        </p:txBody>
      </p:sp>
      <p:sp>
        <p:nvSpPr>
          <p:cNvPr id="3" name="Content Placeholder 2"/>
          <p:cNvSpPr>
            <a:spLocks noGrp="1"/>
          </p:cNvSpPr>
          <p:nvPr>
            <p:ph idx="1"/>
          </p:nvPr>
        </p:nvSpPr>
        <p:spPr>
          <a:xfrm>
            <a:off x="381000" y="1412875"/>
            <a:ext cx="8382000" cy="5121402"/>
          </a:xfrm>
        </p:spPr>
        <p:txBody>
          <a:bodyPr/>
          <a:lstStyle/>
          <a:p>
            <a:r>
              <a:rPr lang="en-US" sz="2800" dirty="0" smtClean="0"/>
              <a:t>A (first-order) </a:t>
            </a:r>
            <a:r>
              <a:rPr lang="en-US" sz="2800" i="1" dirty="0" smtClean="0"/>
              <a:t>theory T (over signature </a:t>
            </a:r>
            <a:r>
              <a:rPr lang="en-US" sz="2800" i="1" dirty="0" smtClean="0">
                <a:sym typeface="Symbol"/>
              </a:rPr>
              <a:t>) is a set of (deductively closed) sentenes (over  and V)</a:t>
            </a:r>
          </a:p>
          <a:p>
            <a:endParaRPr lang="en-US" sz="2800" i="1" dirty="0" smtClean="0">
              <a:sym typeface="Symbol"/>
            </a:endParaRPr>
          </a:p>
          <a:p>
            <a:r>
              <a:rPr lang="en-US" sz="2800" dirty="0" smtClean="0">
                <a:sym typeface="Symbol"/>
              </a:rPr>
              <a:t>Let </a:t>
            </a:r>
            <a:r>
              <a:rPr lang="en-US" sz="2800" i="1" dirty="0" smtClean="0">
                <a:sym typeface="Symbol"/>
              </a:rPr>
              <a:t>DC</a:t>
            </a:r>
            <a:r>
              <a:rPr lang="en-US" sz="2800" dirty="0" smtClean="0">
                <a:sym typeface="Symbol"/>
              </a:rPr>
              <a:t>() be the deductive closure of a set of sentences .</a:t>
            </a:r>
          </a:p>
          <a:p>
            <a:pPr lvl="1"/>
            <a:r>
              <a:rPr lang="en-US" sz="2400" dirty="0" smtClean="0">
                <a:sym typeface="Symbol"/>
              </a:rPr>
              <a:t>For every theory T, </a:t>
            </a:r>
            <a:r>
              <a:rPr lang="en-US" sz="2400" i="1" dirty="0" smtClean="0">
                <a:sym typeface="Symbol"/>
              </a:rPr>
              <a:t>DC</a:t>
            </a:r>
            <a:r>
              <a:rPr lang="en-US" sz="2400" dirty="0" smtClean="0">
                <a:sym typeface="Symbol"/>
              </a:rPr>
              <a:t>(T) = T</a:t>
            </a:r>
          </a:p>
          <a:p>
            <a:pPr lvl="1"/>
            <a:endParaRPr lang="en-US" sz="2400" dirty="0" smtClean="0">
              <a:sym typeface="Symbol"/>
            </a:endParaRPr>
          </a:p>
          <a:p>
            <a:r>
              <a:rPr lang="en-US" sz="2800" dirty="0" smtClean="0">
                <a:sym typeface="Symbol"/>
              </a:rPr>
              <a:t>A theory T is </a:t>
            </a:r>
            <a:r>
              <a:rPr lang="en-US" sz="2800" i="1" dirty="0" smtClean="0">
                <a:sym typeface="Symbol"/>
              </a:rPr>
              <a:t>constistent </a:t>
            </a:r>
            <a:r>
              <a:rPr lang="en-US" sz="2800" dirty="0" smtClean="0">
                <a:sym typeface="Symbol"/>
              </a:rPr>
              <a:t>if </a:t>
            </a:r>
            <a:r>
              <a:rPr lang="en-US" sz="2800" i="1" dirty="0" smtClean="0">
                <a:sym typeface="Symbol"/>
              </a:rPr>
              <a:t>false  T</a:t>
            </a:r>
          </a:p>
          <a:p>
            <a:endParaRPr lang="en-US" sz="2800" i="1" dirty="0" smtClean="0">
              <a:sym typeface="Symbol"/>
            </a:endParaRPr>
          </a:p>
          <a:p>
            <a:r>
              <a:rPr lang="en-US" sz="2800" dirty="0" smtClean="0">
                <a:sym typeface="Symbol"/>
              </a:rPr>
              <a:t>We can view a (first-order) theory </a:t>
            </a:r>
            <a:r>
              <a:rPr lang="en-US" sz="2800" i="1" dirty="0" smtClean="0">
                <a:sym typeface="Symbol"/>
              </a:rPr>
              <a:t>T </a:t>
            </a:r>
            <a:r>
              <a:rPr lang="en-US" sz="2800" dirty="0" smtClean="0">
                <a:sym typeface="Symbol"/>
              </a:rPr>
              <a:t>as the class of all </a:t>
            </a:r>
            <a:r>
              <a:rPr lang="en-US" sz="2800" i="1" dirty="0" smtClean="0">
                <a:sym typeface="Symbol"/>
              </a:rPr>
              <a:t>models </a:t>
            </a:r>
            <a:r>
              <a:rPr lang="en-US" sz="2800" dirty="0" smtClean="0">
                <a:sym typeface="Symbol"/>
              </a:rPr>
              <a:t>of </a:t>
            </a:r>
            <a:r>
              <a:rPr lang="en-US" sz="2800" i="1" dirty="0" smtClean="0">
                <a:sym typeface="Symbol"/>
              </a:rPr>
              <a:t>T </a:t>
            </a:r>
            <a:r>
              <a:rPr lang="en-US" sz="2800" dirty="0" smtClean="0">
                <a:sym typeface="Symbol"/>
              </a:rPr>
              <a:t>(due to completeness of first-order logic). </a:t>
            </a:r>
            <a:endParaRPr lang="en-US" sz="28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t>Models (Semantics)</a:t>
            </a:r>
            <a:endParaRPr lang="en-US" i="1" dirty="0"/>
          </a:p>
        </p:txBody>
      </p:sp>
      <p:sp>
        <p:nvSpPr>
          <p:cNvPr id="3" name="Content Placeholder 2"/>
          <p:cNvSpPr>
            <a:spLocks noGrp="1"/>
          </p:cNvSpPr>
          <p:nvPr>
            <p:ph idx="1"/>
          </p:nvPr>
        </p:nvSpPr>
        <p:spPr>
          <a:xfrm>
            <a:off x="381000" y="1412875"/>
            <a:ext cx="8382000" cy="5072158"/>
          </a:xfrm>
        </p:spPr>
        <p:txBody>
          <a:bodyPr/>
          <a:lstStyle/>
          <a:p>
            <a:r>
              <a:rPr lang="en-US" sz="2800" dirty="0" smtClean="0"/>
              <a:t>A model </a:t>
            </a:r>
            <a:r>
              <a:rPr lang="en-US" sz="2800" i="1" dirty="0" smtClean="0"/>
              <a:t>M </a:t>
            </a:r>
            <a:r>
              <a:rPr lang="en-US" sz="2800" dirty="0" smtClean="0"/>
              <a:t>is defined as:</a:t>
            </a:r>
          </a:p>
          <a:p>
            <a:pPr lvl="1"/>
            <a:r>
              <a:rPr lang="en-US" sz="2400" dirty="0" smtClean="0"/>
              <a:t>Domain </a:t>
            </a:r>
            <a:r>
              <a:rPr lang="en-US" sz="2400" i="1" dirty="0" smtClean="0"/>
              <a:t>S; </a:t>
            </a:r>
            <a:r>
              <a:rPr lang="en-US" sz="2400" dirty="0" smtClean="0"/>
              <a:t>set of elements.</a:t>
            </a:r>
          </a:p>
          <a:p>
            <a:pPr lvl="1"/>
            <a:r>
              <a:rPr lang="en-US" sz="2400" dirty="0" smtClean="0"/>
              <a:t>Interpretation, </a:t>
            </a:r>
            <a:r>
              <a:rPr lang="en-US" sz="2400" i="1" dirty="0" smtClean="0"/>
              <a:t>f</a:t>
            </a:r>
            <a:r>
              <a:rPr lang="en-US" sz="2400" i="1" baseline="30000" dirty="0" smtClean="0"/>
              <a:t>M</a:t>
            </a:r>
            <a:r>
              <a:rPr lang="en-US" sz="2400" i="1" dirty="0" smtClean="0"/>
              <a:t> : S</a:t>
            </a:r>
            <a:r>
              <a:rPr lang="en-US" sz="2400" i="1" baseline="30000" dirty="0" smtClean="0"/>
              <a:t>n </a:t>
            </a:r>
            <a:r>
              <a:rPr lang="en-US" sz="2400" i="1" dirty="0" smtClean="0">
                <a:sym typeface="Symbol"/>
              </a:rPr>
              <a:t></a:t>
            </a:r>
            <a:r>
              <a:rPr lang="en-US" sz="2400" i="1" dirty="0" smtClean="0"/>
              <a:t>S </a:t>
            </a:r>
            <a:r>
              <a:rPr lang="en-US" sz="2400" dirty="0" smtClean="0"/>
              <a:t>for each </a:t>
            </a:r>
            <a:r>
              <a:rPr lang="en-US" sz="2400" i="1" dirty="0" smtClean="0"/>
              <a:t>f </a:t>
            </a:r>
            <a:r>
              <a:rPr lang="en-US" sz="2400" dirty="0" smtClean="0">
                <a:sym typeface="Symbol"/>
              </a:rPr>
              <a:t> </a:t>
            </a:r>
            <a:r>
              <a:rPr lang="en-US" sz="2400" baseline="-25000" dirty="0" smtClean="0">
                <a:sym typeface="Symbol"/>
              </a:rPr>
              <a:t>F</a:t>
            </a:r>
            <a:r>
              <a:rPr lang="en-US" sz="2400" i="1" dirty="0" smtClean="0"/>
              <a:t> </a:t>
            </a:r>
            <a:r>
              <a:rPr lang="en-US" sz="2400" dirty="0" smtClean="0"/>
              <a:t>with arity(</a:t>
            </a:r>
            <a:r>
              <a:rPr lang="en-US" sz="2400" i="1" dirty="0" smtClean="0"/>
              <a:t>f</a:t>
            </a:r>
            <a:r>
              <a:rPr lang="en-US" sz="2400" dirty="0" smtClean="0"/>
              <a:t>) = </a:t>
            </a:r>
            <a:r>
              <a:rPr lang="en-US" sz="2400" i="1" dirty="0" smtClean="0"/>
              <a:t>n</a:t>
            </a:r>
            <a:endParaRPr lang="en-US" sz="2400" dirty="0" smtClean="0"/>
          </a:p>
          <a:p>
            <a:pPr lvl="1"/>
            <a:r>
              <a:rPr lang="en-US" sz="2400" dirty="0" smtClean="0"/>
              <a:t>Interpretation </a:t>
            </a:r>
            <a:r>
              <a:rPr lang="en-US" sz="2400" i="1" dirty="0" smtClean="0"/>
              <a:t>P</a:t>
            </a:r>
            <a:r>
              <a:rPr lang="en-US" sz="2400" i="1" baseline="30000" dirty="0" smtClean="0"/>
              <a:t>M</a:t>
            </a:r>
            <a:r>
              <a:rPr lang="en-US" sz="2400" i="1" dirty="0" smtClean="0"/>
              <a:t> </a:t>
            </a:r>
            <a:r>
              <a:rPr lang="en-US" sz="2400" i="1" dirty="0" smtClean="0">
                <a:sym typeface="Symbol"/>
              </a:rPr>
              <a:t></a:t>
            </a:r>
            <a:r>
              <a:rPr lang="en-US" sz="2400" i="1" dirty="0" smtClean="0"/>
              <a:t> S</a:t>
            </a:r>
            <a:r>
              <a:rPr lang="en-US" sz="2400" i="1" baseline="30000" dirty="0" smtClean="0"/>
              <a:t>n </a:t>
            </a:r>
            <a:r>
              <a:rPr lang="en-US" sz="2400" dirty="0" smtClean="0"/>
              <a:t>for each </a:t>
            </a:r>
            <a:r>
              <a:rPr lang="en-US" sz="2400" i="1" dirty="0" smtClean="0"/>
              <a:t>P </a:t>
            </a:r>
            <a:r>
              <a:rPr lang="en-US" sz="2400" dirty="0" smtClean="0">
                <a:sym typeface="Symbol"/>
              </a:rPr>
              <a:t> </a:t>
            </a:r>
            <a:r>
              <a:rPr lang="en-US" sz="2400" baseline="-25000" dirty="0" smtClean="0">
                <a:sym typeface="Symbol"/>
              </a:rPr>
              <a:t>P</a:t>
            </a:r>
            <a:r>
              <a:rPr lang="en-US" sz="2400" i="1" dirty="0" smtClean="0"/>
              <a:t> </a:t>
            </a:r>
            <a:r>
              <a:rPr lang="en-US" sz="2400" dirty="0" smtClean="0"/>
              <a:t>with arity(</a:t>
            </a:r>
            <a:r>
              <a:rPr lang="en-US" sz="2400" i="1" dirty="0" smtClean="0"/>
              <a:t>P</a:t>
            </a:r>
            <a:r>
              <a:rPr lang="en-US" sz="2400" dirty="0" smtClean="0"/>
              <a:t>) = </a:t>
            </a:r>
            <a:r>
              <a:rPr lang="en-US" sz="2400" i="1" dirty="0" smtClean="0"/>
              <a:t>n</a:t>
            </a:r>
          </a:p>
          <a:p>
            <a:pPr lvl="1"/>
            <a:r>
              <a:rPr lang="en-US" sz="2400" dirty="0" smtClean="0"/>
              <a:t>Assignment </a:t>
            </a:r>
            <a:r>
              <a:rPr lang="en-US" sz="2400" i="1" dirty="0" smtClean="0"/>
              <a:t>x</a:t>
            </a:r>
            <a:r>
              <a:rPr lang="en-US" sz="2400" i="1" baseline="30000" dirty="0" smtClean="0"/>
              <a:t>M</a:t>
            </a:r>
            <a:r>
              <a:rPr lang="en-US" sz="2400" dirty="0" smtClean="0">
                <a:sym typeface="Symbol"/>
              </a:rPr>
              <a:t>  </a:t>
            </a:r>
            <a:r>
              <a:rPr lang="en-US" sz="2400" i="1" dirty="0" smtClean="0"/>
              <a:t>S </a:t>
            </a:r>
            <a:r>
              <a:rPr lang="en-US" sz="2400" dirty="0" smtClean="0"/>
              <a:t>for every variable </a:t>
            </a:r>
            <a:r>
              <a:rPr lang="en-US" sz="2400" i="1" dirty="0" smtClean="0"/>
              <a:t>x </a:t>
            </a:r>
            <a:r>
              <a:rPr lang="en-US" sz="2400" dirty="0" smtClean="0">
                <a:sym typeface="Symbol"/>
              </a:rPr>
              <a:t> </a:t>
            </a:r>
            <a:r>
              <a:rPr lang="en-US" sz="2400" i="1" dirty="0" smtClean="0">
                <a:sym typeface="Symbol"/>
              </a:rPr>
              <a:t>V</a:t>
            </a:r>
          </a:p>
          <a:p>
            <a:endParaRPr lang="en-US" sz="2800" i="1" dirty="0" smtClean="0">
              <a:sym typeface="Symbol"/>
            </a:endParaRPr>
          </a:p>
          <a:p>
            <a:r>
              <a:rPr lang="en-US" sz="2800" i="1" smtClean="0">
                <a:sym typeface="Symbol"/>
              </a:rPr>
              <a:t>A formula </a:t>
            </a:r>
            <a:r>
              <a:rPr lang="en-US" sz="2800" i="1" dirty="0" smtClean="0">
                <a:sym typeface="Symbol"/>
              </a:rPr>
              <a:t> </a:t>
            </a:r>
            <a:r>
              <a:rPr lang="en-US" sz="2800" dirty="0" smtClean="0">
                <a:sym typeface="Symbol"/>
              </a:rPr>
              <a:t>is true in a model </a:t>
            </a:r>
            <a:r>
              <a:rPr lang="en-US" sz="2800" i="1" dirty="0" smtClean="0">
                <a:sym typeface="Symbol"/>
              </a:rPr>
              <a:t>M </a:t>
            </a:r>
            <a:r>
              <a:rPr lang="en-US" sz="2800" dirty="0" smtClean="0">
                <a:sym typeface="Symbol"/>
              </a:rPr>
              <a:t>if it evaluates to true under the given interpretations over the domain </a:t>
            </a:r>
            <a:r>
              <a:rPr lang="en-US" sz="2800" i="1" dirty="0" smtClean="0">
                <a:sym typeface="Symbol"/>
              </a:rPr>
              <a:t>S.</a:t>
            </a:r>
          </a:p>
          <a:p>
            <a:endParaRPr lang="en-US" sz="2800" i="1" dirty="0" smtClean="0">
              <a:sym typeface="Symbol"/>
            </a:endParaRPr>
          </a:p>
          <a:p>
            <a:r>
              <a:rPr lang="en-US" sz="2800" i="1" dirty="0" smtClean="0">
                <a:sym typeface="Symbol"/>
              </a:rPr>
              <a:t>M </a:t>
            </a:r>
            <a:r>
              <a:rPr lang="en-US" sz="2800" dirty="0" smtClean="0">
                <a:sym typeface="Symbol"/>
              </a:rPr>
              <a:t>is a </a:t>
            </a:r>
            <a:r>
              <a:rPr lang="en-US" sz="2800" i="1" dirty="0" smtClean="0">
                <a:sym typeface="Symbol"/>
              </a:rPr>
              <a:t>model for the theory T </a:t>
            </a:r>
            <a:r>
              <a:rPr lang="en-US" sz="2800" dirty="0" smtClean="0">
                <a:sym typeface="Symbol"/>
              </a:rPr>
              <a:t>if all sentences of </a:t>
            </a:r>
            <a:r>
              <a:rPr lang="en-US" sz="2800" i="1" dirty="0" smtClean="0">
                <a:sym typeface="Symbol"/>
              </a:rPr>
              <a:t>T </a:t>
            </a:r>
            <a:r>
              <a:rPr lang="en-US" sz="2800" dirty="0" smtClean="0">
                <a:sym typeface="Symbol"/>
              </a:rPr>
              <a:t>are true in </a:t>
            </a:r>
            <a:r>
              <a:rPr lang="en-US" sz="2800" i="1" dirty="0" smtClean="0">
                <a:sym typeface="Symbol"/>
              </a:rPr>
              <a:t>M.</a:t>
            </a:r>
            <a:r>
              <a:rPr lang="en-US" sz="2800" i="1" dirty="0" smtClean="0"/>
              <a:t> </a:t>
            </a:r>
            <a:endParaRPr lang="en-US" sz="28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 of Day 1</a:t>
            </a:r>
            <a:endParaRPr lang="en-US" dirty="0"/>
          </a:p>
        </p:txBody>
      </p:sp>
      <p:sp>
        <p:nvSpPr>
          <p:cNvPr id="3" name="Content Placeholder 2"/>
          <p:cNvSpPr>
            <a:spLocks noGrp="1"/>
          </p:cNvSpPr>
          <p:nvPr>
            <p:ph idx="1"/>
          </p:nvPr>
        </p:nvSpPr>
        <p:spPr>
          <a:xfrm>
            <a:off x="522515" y="1366576"/>
            <a:ext cx="8039518" cy="5126019"/>
          </a:xfrm>
        </p:spPr>
        <p:txBody>
          <a:bodyPr/>
          <a:lstStyle/>
          <a:p>
            <a:r>
              <a:rPr lang="en-US" sz="2800" dirty="0" smtClean="0"/>
              <a:t>What do SMT solvers do?</a:t>
            </a:r>
          </a:p>
          <a:p>
            <a:endParaRPr lang="en-US" sz="2800" dirty="0" smtClean="0"/>
          </a:p>
          <a:p>
            <a:r>
              <a:rPr lang="en-US" sz="2800" dirty="0" smtClean="0"/>
              <a:t>Some applications of SMT solvers in program analysis, verification and testing.</a:t>
            </a:r>
          </a:p>
          <a:p>
            <a:endParaRPr lang="en-US" sz="2800" dirty="0" smtClean="0"/>
          </a:p>
          <a:p>
            <a:r>
              <a:rPr lang="en-US" sz="2800" dirty="0" smtClean="0"/>
              <a:t>Fundamentals: Logics and theories.</a:t>
            </a:r>
          </a:p>
          <a:p>
            <a:endParaRPr lang="en-US" sz="2800" dirty="0" smtClean="0"/>
          </a:p>
          <a:p>
            <a:r>
              <a:rPr lang="en-US" sz="2800" dirty="0" smtClean="0"/>
              <a:t>Core: Modern SAT solving technologies. </a:t>
            </a:r>
          </a:p>
          <a:p>
            <a:endParaRPr lang="en-US" sz="2800" dirty="0" smtClean="0"/>
          </a:p>
          <a:p>
            <a:r>
              <a:rPr lang="en-US" sz="2800" dirty="0" smtClean="0"/>
              <a:t>Lab: Try out SAT problems with Z3.</a:t>
            </a:r>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T-Satisfiability </a:t>
            </a:r>
            <a:endParaRPr lang="en-US" dirty="0"/>
          </a:p>
        </p:txBody>
      </p:sp>
      <p:sp>
        <p:nvSpPr>
          <p:cNvPr id="3" name="Content Placeholder 2"/>
          <p:cNvSpPr>
            <a:spLocks noGrp="1"/>
          </p:cNvSpPr>
          <p:nvPr>
            <p:ph idx="1"/>
          </p:nvPr>
        </p:nvSpPr>
        <p:spPr>
          <a:xfrm>
            <a:off x="381000" y="1412875"/>
            <a:ext cx="8382000" cy="4862870"/>
          </a:xfrm>
        </p:spPr>
        <p:txBody>
          <a:bodyPr/>
          <a:lstStyle/>
          <a:p>
            <a:r>
              <a:rPr lang="en-US" smtClean="0"/>
              <a:t>A formula </a:t>
            </a:r>
            <a:r>
              <a:rPr lang="en-US" sz="3600" i="1" dirty="0" smtClean="0">
                <a:sym typeface="Symbol"/>
              </a:rPr>
              <a:t>(x) </a:t>
            </a:r>
            <a:r>
              <a:rPr lang="en-US" sz="3600" dirty="0" smtClean="0">
                <a:sym typeface="Symbol"/>
              </a:rPr>
              <a:t>is T-satisfiable in a theory </a:t>
            </a:r>
            <a:r>
              <a:rPr lang="en-US" sz="3600" i="1" dirty="0" smtClean="0">
                <a:sym typeface="Symbol"/>
              </a:rPr>
              <a:t>T </a:t>
            </a:r>
            <a:r>
              <a:rPr lang="en-US" sz="3600" dirty="0" smtClean="0">
                <a:sym typeface="Symbol"/>
              </a:rPr>
              <a:t>if there is a model of </a:t>
            </a:r>
            <a:r>
              <a:rPr lang="en-US" sz="3600" i="1" dirty="0" smtClean="0">
                <a:sym typeface="Symbol"/>
              </a:rPr>
              <a:t>DC(T </a:t>
            </a:r>
            <a:r>
              <a:rPr lang="en-US" sz="3600" dirty="0" smtClean="0">
                <a:sym typeface="Symbol"/>
              </a:rPr>
              <a:t>  </a:t>
            </a:r>
            <a:r>
              <a:rPr lang="en-US" sz="3600" i="1" dirty="0" smtClean="0">
                <a:sym typeface="Symbol"/>
              </a:rPr>
              <a:t>x (x)). </a:t>
            </a:r>
            <a:r>
              <a:rPr lang="en-US" sz="3600" dirty="0" smtClean="0">
                <a:sym typeface="Symbol"/>
              </a:rPr>
              <a:t>That is, there is a model </a:t>
            </a:r>
            <a:r>
              <a:rPr lang="en-US" sz="3600" i="1" dirty="0" smtClean="0">
                <a:sym typeface="Symbol"/>
              </a:rPr>
              <a:t>M </a:t>
            </a:r>
            <a:r>
              <a:rPr lang="en-US" sz="3600" dirty="0" smtClean="0">
                <a:sym typeface="Symbol"/>
              </a:rPr>
              <a:t>for </a:t>
            </a:r>
            <a:r>
              <a:rPr lang="en-US" sz="3600" i="1" dirty="0" smtClean="0">
                <a:sym typeface="Symbol"/>
              </a:rPr>
              <a:t>T </a:t>
            </a:r>
            <a:r>
              <a:rPr lang="en-US" sz="3600" dirty="0" smtClean="0">
                <a:sym typeface="Symbol"/>
              </a:rPr>
              <a:t>in which </a:t>
            </a:r>
            <a:r>
              <a:rPr lang="en-US" sz="3600" i="1" dirty="0" smtClean="0">
                <a:sym typeface="Symbol"/>
              </a:rPr>
              <a:t>(x) </a:t>
            </a:r>
            <a:r>
              <a:rPr lang="en-US" sz="3600" dirty="0" smtClean="0">
                <a:sym typeface="Symbol"/>
              </a:rPr>
              <a:t>evaluates to true.</a:t>
            </a:r>
          </a:p>
          <a:p>
            <a:pPr>
              <a:buNone/>
            </a:pPr>
            <a:endParaRPr lang="en-US" sz="3600" dirty="0" smtClean="0">
              <a:sym typeface="Symbol"/>
            </a:endParaRPr>
          </a:p>
          <a:p>
            <a:r>
              <a:rPr lang="en-US" sz="3600" dirty="0" smtClean="0">
                <a:sym typeface="Symbol"/>
              </a:rPr>
              <a:t>Notation: </a:t>
            </a:r>
          </a:p>
          <a:p>
            <a:pPr>
              <a:buNone/>
            </a:pPr>
            <a:r>
              <a:rPr lang="en-US" sz="3600" dirty="0" smtClean="0">
                <a:sym typeface="Symbol"/>
              </a:rPr>
              <a:t/>
            </a:r>
            <a:br>
              <a:rPr lang="en-US" sz="3600" dirty="0" smtClean="0">
                <a:sym typeface="Symbol"/>
              </a:rPr>
            </a:br>
            <a:r>
              <a:rPr lang="en-US" sz="3600" dirty="0" smtClean="0">
                <a:sym typeface="Symbol"/>
              </a:rPr>
              <a:t>		</a:t>
            </a:r>
            <a:r>
              <a:rPr lang="en-US" sz="3600" i="1" dirty="0" smtClean="0">
                <a:sym typeface="Symbol"/>
              </a:rPr>
              <a:t>M </a:t>
            </a:r>
            <a:r>
              <a:rPr lang="en-US" dirty="0" smtClean="0"/>
              <a:t>⊨</a:t>
            </a:r>
            <a:r>
              <a:rPr lang="en-US" baseline="-25000" dirty="0" smtClean="0"/>
              <a:t>T</a:t>
            </a:r>
            <a:r>
              <a:rPr lang="en-US" sz="3200" i="1" dirty="0" smtClean="0">
                <a:sym typeface="Symbol"/>
              </a:rPr>
              <a:t> (x) </a:t>
            </a:r>
          </a:p>
          <a:p>
            <a:endParaRPr lang="en-US" sz="3200" i="1" dirty="0" smtClean="0">
              <a:sym typeface="Symbol"/>
            </a:endParaRPr>
          </a:p>
        </p:txBody>
      </p:sp>
      <p:graphicFrame>
        <p:nvGraphicFramePr>
          <p:cNvPr id="4" name="Object 3"/>
          <p:cNvGraphicFramePr>
            <a:graphicFrameLocks noChangeAspect="1"/>
          </p:cNvGraphicFramePr>
          <p:nvPr/>
        </p:nvGraphicFramePr>
        <p:xfrm>
          <a:off x="3429000" y="2222500"/>
          <a:ext cx="914400" cy="184150"/>
        </p:xfrm>
        <a:graphic>
          <a:graphicData uri="http://schemas.openxmlformats.org/presentationml/2006/ole">
            <p:oleObj spid="_x0000_s27650" name="Equation" r:id="rId3" imgW="914400" imgH="183960" progId="">
              <p:embed/>
            </p:oleObj>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T-Validity</a:t>
            </a:r>
            <a:endParaRPr lang="en-US" dirty="0"/>
          </a:p>
        </p:txBody>
      </p:sp>
      <p:sp>
        <p:nvSpPr>
          <p:cNvPr id="3" name="Content Placeholder 2"/>
          <p:cNvSpPr>
            <a:spLocks noGrp="1"/>
          </p:cNvSpPr>
          <p:nvPr>
            <p:ph idx="1"/>
          </p:nvPr>
        </p:nvSpPr>
        <p:spPr>
          <a:xfrm>
            <a:off x="381000" y="1412875"/>
            <a:ext cx="8382000" cy="4547399"/>
          </a:xfrm>
        </p:spPr>
        <p:txBody>
          <a:bodyPr/>
          <a:lstStyle/>
          <a:p>
            <a:r>
              <a:rPr lang="en-US" sz="3600" dirty="0" smtClean="0">
                <a:sym typeface="Symbol"/>
              </a:rPr>
              <a:t>A formula </a:t>
            </a:r>
            <a:r>
              <a:rPr lang="en-US" sz="4000" i="1" dirty="0" smtClean="0">
                <a:sym typeface="Symbol"/>
              </a:rPr>
              <a:t>(x) </a:t>
            </a:r>
            <a:r>
              <a:rPr lang="en-US" sz="4000" dirty="0" smtClean="0">
                <a:sym typeface="Symbol"/>
              </a:rPr>
              <a:t>is T-</a:t>
            </a:r>
            <a:r>
              <a:rPr lang="en-US" sz="4000" i="1" dirty="0" smtClean="0">
                <a:sym typeface="Symbol"/>
              </a:rPr>
              <a:t>valid </a:t>
            </a:r>
            <a:r>
              <a:rPr lang="en-US" sz="4000" dirty="0" smtClean="0">
                <a:sym typeface="Symbol"/>
              </a:rPr>
              <a:t>in a theory </a:t>
            </a:r>
            <a:r>
              <a:rPr lang="en-US" sz="4000" i="1" dirty="0" smtClean="0">
                <a:sym typeface="Symbol"/>
              </a:rPr>
              <a:t>T </a:t>
            </a:r>
            <a:r>
              <a:rPr lang="en-US" sz="4000" dirty="0" smtClean="0">
                <a:sym typeface="Symbol"/>
              </a:rPr>
              <a:t>if </a:t>
            </a:r>
            <a:r>
              <a:rPr lang="en-US" sz="3600" dirty="0" smtClean="0">
                <a:sym typeface="Symbol"/>
              </a:rPr>
              <a:t> </a:t>
            </a:r>
            <a:r>
              <a:rPr lang="en-US" sz="3600" i="1" dirty="0" smtClean="0">
                <a:sym typeface="Symbol"/>
              </a:rPr>
              <a:t>x (x)  T. </a:t>
            </a:r>
            <a:r>
              <a:rPr lang="en-US" sz="3600" dirty="0" smtClean="0">
                <a:sym typeface="Symbol"/>
              </a:rPr>
              <a:t>That is, </a:t>
            </a:r>
            <a:r>
              <a:rPr lang="en-US" sz="3600" i="1" dirty="0" smtClean="0">
                <a:sym typeface="Symbol"/>
              </a:rPr>
              <a:t>(x) </a:t>
            </a:r>
            <a:r>
              <a:rPr lang="en-US" sz="3600" dirty="0" smtClean="0">
                <a:sym typeface="Symbol"/>
              </a:rPr>
              <a:t>evaluates to </a:t>
            </a:r>
            <a:r>
              <a:rPr lang="en-US" sz="3600" i="1" dirty="0" smtClean="0">
                <a:sym typeface="Symbol"/>
              </a:rPr>
              <a:t>true </a:t>
            </a:r>
            <a:r>
              <a:rPr lang="en-US" sz="3600" dirty="0" smtClean="0">
                <a:sym typeface="Symbol"/>
              </a:rPr>
              <a:t>in every model </a:t>
            </a:r>
            <a:r>
              <a:rPr lang="en-US" sz="3600" i="1" dirty="0" smtClean="0">
                <a:sym typeface="Symbol"/>
              </a:rPr>
              <a:t>M </a:t>
            </a:r>
            <a:r>
              <a:rPr lang="en-US" sz="3600" dirty="0" smtClean="0">
                <a:sym typeface="Symbol"/>
              </a:rPr>
              <a:t>of </a:t>
            </a:r>
            <a:r>
              <a:rPr lang="en-US" sz="3600" i="1" dirty="0" smtClean="0">
                <a:sym typeface="Symbol"/>
              </a:rPr>
              <a:t>T.</a:t>
            </a:r>
          </a:p>
          <a:p>
            <a:endParaRPr lang="en-US" sz="3600" i="1" dirty="0" smtClean="0">
              <a:sym typeface="Symbol"/>
            </a:endParaRPr>
          </a:p>
          <a:p>
            <a:r>
              <a:rPr lang="en-US" sz="3600" i="1" dirty="0" smtClean="0">
                <a:sym typeface="Symbol"/>
              </a:rPr>
              <a:t>T-validity:</a:t>
            </a:r>
          </a:p>
          <a:p>
            <a:pPr>
              <a:buNone/>
            </a:pPr>
            <a:r>
              <a:rPr lang="en-US" sz="3600" dirty="0" smtClean="0">
                <a:sym typeface="Symbol"/>
              </a:rPr>
              <a:t/>
            </a:r>
            <a:br>
              <a:rPr lang="en-US" sz="3600" dirty="0" smtClean="0">
                <a:sym typeface="Symbol"/>
              </a:rPr>
            </a:br>
            <a:r>
              <a:rPr lang="en-US" sz="3600" dirty="0" smtClean="0">
                <a:sym typeface="Symbol"/>
              </a:rPr>
              <a:t>	</a:t>
            </a:r>
            <a:r>
              <a:rPr lang="en-US" dirty="0" smtClean="0"/>
              <a:t> ⊨</a:t>
            </a:r>
            <a:r>
              <a:rPr lang="en-US" baseline="-25000" dirty="0" smtClean="0"/>
              <a:t>T</a:t>
            </a:r>
            <a:r>
              <a:rPr lang="en-US" sz="4000" i="1" dirty="0" smtClean="0">
                <a:sym typeface="Symbol"/>
              </a:rPr>
              <a:t> (x) </a:t>
            </a:r>
            <a:endParaRPr lang="en-US" i="1" dirty="0" smtClean="0"/>
          </a:p>
          <a:p>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Checking validity</a:t>
            </a:r>
            <a:endParaRPr lang="en-US" dirty="0"/>
          </a:p>
        </p:txBody>
      </p:sp>
      <p:sp>
        <p:nvSpPr>
          <p:cNvPr id="3" name="Content Placeholder 2"/>
          <p:cNvSpPr>
            <a:spLocks noGrp="1"/>
          </p:cNvSpPr>
          <p:nvPr>
            <p:ph idx="1"/>
          </p:nvPr>
        </p:nvSpPr>
        <p:spPr>
          <a:xfrm>
            <a:off x="0" y="1376623"/>
            <a:ext cx="9144000" cy="5530063"/>
          </a:xfrm>
        </p:spPr>
        <p:txBody>
          <a:bodyPr/>
          <a:lstStyle/>
          <a:p>
            <a:r>
              <a:rPr lang="en-US" dirty="0" smtClean="0"/>
              <a:t>Checking the validity of </a:t>
            </a:r>
            <a:r>
              <a:rPr lang="en-US" dirty="0" smtClean="0">
                <a:sym typeface="Symbol"/>
              </a:rPr>
              <a:t> in a theory </a:t>
            </a:r>
            <a:r>
              <a:rPr lang="en-US" i="1" dirty="0" smtClean="0">
                <a:sym typeface="Symbol"/>
              </a:rPr>
              <a:t>T</a:t>
            </a:r>
            <a:r>
              <a:rPr lang="en-US" dirty="0" smtClean="0">
                <a:sym typeface="Symbol"/>
              </a:rPr>
              <a:t>:</a:t>
            </a:r>
          </a:p>
          <a:p>
            <a:endParaRPr lang="en-US" dirty="0" smtClean="0">
              <a:sym typeface="Symbol"/>
            </a:endParaRPr>
          </a:p>
          <a:p>
            <a:pPr lvl="1">
              <a:buNone/>
            </a:pPr>
            <a:r>
              <a:rPr lang="en-US" dirty="0" smtClean="0">
                <a:sym typeface="Symbol"/>
              </a:rPr>
              <a:t> is </a:t>
            </a:r>
            <a:r>
              <a:rPr lang="en-US" i="1" dirty="0" smtClean="0">
                <a:sym typeface="Symbol"/>
              </a:rPr>
              <a:t>T-valid</a:t>
            </a:r>
            <a:endParaRPr lang="en-US" dirty="0" smtClean="0">
              <a:sym typeface="Symbol"/>
            </a:endParaRPr>
          </a:p>
          <a:p>
            <a:pPr lvl="1">
              <a:buNone/>
            </a:pPr>
            <a:r>
              <a:rPr lang="en-US" dirty="0" smtClean="0">
                <a:sym typeface="Symbol"/>
              </a:rPr>
              <a:t> </a:t>
            </a:r>
            <a:r>
              <a:rPr lang="en-US" i="1" dirty="0" smtClean="0">
                <a:sym typeface="Symbol"/>
              </a:rPr>
              <a:t>T-un</a:t>
            </a:r>
            <a:r>
              <a:rPr lang="en-US" dirty="0" smtClean="0">
                <a:sym typeface="Symbol"/>
              </a:rPr>
              <a:t>sat: 	</a:t>
            </a:r>
          </a:p>
          <a:p>
            <a:pPr lvl="1">
              <a:buNone/>
            </a:pPr>
            <a:r>
              <a:rPr lang="en-US" dirty="0" smtClean="0">
                <a:sym typeface="Symbol"/>
              </a:rPr>
              <a:t> </a:t>
            </a:r>
            <a:r>
              <a:rPr lang="en-US" i="1" dirty="0" smtClean="0">
                <a:sym typeface="Symbol"/>
              </a:rPr>
              <a:t>T-un</a:t>
            </a:r>
            <a:r>
              <a:rPr lang="en-US" dirty="0" smtClean="0">
                <a:sym typeface="Symbol"/>
              </a:rPr>
              <a:t>sat:	xyzu . 		(prenex of )</a:t>
            </a:r>
          </a:p>
          <a:p>
            <a:pPr lvl="1">
              <a:buNone/>
            </a:pPr>
            <a:r>
              <a:rPr lang="en-US" dirty="0" smtClean="0">
                <a:sym typeface="Symbol"/>
              </a:rPr>
              <a:t> </a:t>
            </a:r>
            <a:r>
              <a:rPr lang="en-US" i="1" dirty="0" smtClean="0">
                <a:sym typeface="Symbol"/>
              </a:rPr>
              <a:t>T-un</a:t>
            </a:r>
            <a:r>
              <a:rPr lang="en-US" dirty="0" smtClean="0">
                <a:sym typeface="Symbol"/>
              </a:rPr>
              <a:t>sat: 	xz . [f(x),g(x,z)] 	(skolemize)</a:t>
            </a:r>
          </a:p>
          <a:p>
            <a:pPr lvl="1">
              <a:buNone/>
            </a:pPr>
            <a:r>
              <a:rPr lang="en-US" sz="2000" dirty="0" smtClean="0">
                <a:sym typeface="Symbol"/>
              </a:rPr>
              <a:t></a:t>
            </a:r>
            <a:r>
              <a:rPr lang="en-US" dirty="0" smtClean="0">
                <a:sym typeface="Symbol"/>
              </a:rPr>
              <a:t> </a:t>
            </a:r>
            <a:r>
              <a:rPr lang="en-US" i="1" dirty="0" smtClean="0">
                <a:sym typeface="Symbol"/>
              </a:rPr>
              <a:t>T-un</a:t>
            </a:r>
            <a:r>
              <a:rPr lang="en-US" dirty="0" smtClean="0">
                <a:sym typeface="Symbol"/>
              </a:rPr>
              <a:t>sat:	[f(a</a:t>
            </a:r>
            <a:r>
              <a:rPr lang="en-US" baseline="-25000" dirty="0" smtClean="0">
                <a:sym typeface="Symbol"/>
              </a:rPr>
              <a:t>1</a:t>
            </a:r>
            <a:r>
              <a:rPr lang="en-US" dirty="0" smtClean="0">
                <a:sym typeface="Symbol"/>
              </a:rPr>
              <a:t>),g(a</a:t>
            </a:r>
            <a:r>
              <a:rPr lang="en-US" baseline="-25000" dirty="0" smtClean="0">
                <a:sym typeface="Symbol"/>
              </a:rPr>
              <a:t>1</a:t>
            </a:r>
            <a:r>
              <a:rPr lang="en-US" dirty="0" smtClean="0">
                <a:sym typeface="Symbol"/>
              </a:rPr>
              <a:t>,b</a:t>
            </a:r>
            <a:r>
              <a:rPr lang="en-US" baseline="-25000" dirty="0" smtClean="0">
                <a:sym typeface="Symbol"/>
              </a:rPr>
              <a:t>1</a:t>
            </a:r>
            <a:r>
              <a:rPr lang="en-US" dirty="0" smtClean="0">
                <a:sym typeface="Symbol"/>
              </a:rPr>
              <a:t>)]  … 	(instantiate)</a:t>
            </a:r>
            <a:br>
              <a:rPr lang="en-US" dirty="0" smtClean="0">
                <a:sym typeface="Symbol"/>
              </a:rPr>
            </a:br>
            <a:r>
              <a:rPr lang="en-US" dirty="0" smtClean="0">
                <a:sym typeface="Symbol"/>
              </a:rPr>
              <a:t>			 [f(a</a:t>
            </a:r>
            <a:r>
              <a:rPr lang="en-US" baseline="-25000" dirty="0" smtClean="0">
                <a:sym typeface="Symbol"/>
              </a:rPr>
              <a:t>n</a:t>
            </a:r>
            <a:r>
              <a:rPr lang="en-US" dirty="0" smtClean="0">
                <a:sym typeface="Symbol"/>
              </a:rPr>
              <a:t>),g(a</a:t>
            </a:r>
            <a:r>
              <a:rPr lang="en-US" baseline="-25000" dirty="0" smtClean="0">
                <a:sym typeface="Symbol"/>
              </a:rPr>
              <a:t>n</a:t>
            </a:r>
            <a:r>
              <a:rPr lang="en-US" dirty="0" smtClean="0">
                <a:sym typeface="Symbol"/>
              </a:rPr>
              <a:t>,b</a:t>
            </a:r>
            <a:r>
              <a:rPr lang="en-US" baseline="-25000" dirty="0" smtClean="0">
                <a:sym typeface="Symbol"/>
              </a:rPr>
              <a:t>n</a:t>
            </a:r>
            <a:r>
              <a:rPr lang="en-US" dirty="0" smtClean="0">
                <a:sym typeface="Symbol"/>
              </a:rPr>
              <a:t>)] 	( </a:t>
            </a:r>
            <a:r>
              <a:rPr lang="en-US" sz="2000" dirty="0" smtClean="0">
                <a:sym typeface="Symbol"/>
              </a:rPr>
              <a:t>if compactness</a:t>
            </a:r>
            <a:r>
              <a:rPr lang="en-US" dirty="0" smtClean="0">
                <a:sym typeface="Symbol"/>
              </a:rPr>
              <a:t>)</a:t>
            </a:r>
          </a:p>
          <a:p>
            <a:pPr lvl="1">
              <a:buNone/>
            </a:pPr>
            <a:r>
              <a:rPr lang="en-US" dirty="0" smtClean="0">
                <a:sym typeface="Symbol"/>
              </a:rPr>
              <a:t> </a:t>
            </a:r>
            <a:r>
              <a:rPr lang="en-US" i="1" dirty="0" smtClean="0">
                <a:sym typeface="Symbol"/>
              </a:rPr>
              <a:t>T-un</a:t>
            </a:r>
            <a:r>
              <a:rPr lang="en-US" dirty="0" smtClean="0">
                <a:sym typeface="Symbol"/>
              </a:rPr>
              <a:t>sat:	 </a:t>
            </a:r>
            <a:r>
              <a:rPr lang="en-US" baseline="-25000" dirty="0" smtClean="0">
                <a:sym typeface="Symbol"/>
              </a:rPr>
              <a:t>1 </a:t>
            </a:r>
            <a:r>
              <a:rPr lang="en-US" dirty="0" smtClean="0">
                <a:sym typeface="Symbol"/>
              </a:rPr>
              <a:t> …  </a:t>
            </a:r>
            <a:r>
              <a:rPr lang="en-US" baseline="-25000" dirty="0" smtClean="0">
                <a:sym typeface="Symbol"/>
              </a:rPr>
              <a:t>m 		</a:t>
            </a:r>
            <a:r>
              <a:rPr lang="en-US" dirty="0" smtClean="0">
                <a:sym typeface="Symbol"/>
              </a:rPr>
              <a:t>(DNF)</a:t>
            </a:r>
          </a:p>
          <a:p>
            <a:pPr lvl="1">
              <a:buNone/>
            </a:pPr>
            <a:r>
              <a:rPr lang="en-US" dirty="0" smtClean="0">
                <a:sym typeface="Symbol"/>
              </a:rPr>
              <a:t>					where each </a:t>
            </a:r>
            <a:r>
              <a:rPr lang="en-US" baseline="-25000" dirty="0" smtClean="0">
                <a:sym typeface="Symbol"/>
              </a:rPr>
              <a:t>i </a:t>
            </a:r>
            <a:r>
              <a:rPr lang="en-US" dirty="0" smtClean="0">
                <a:sym typeface="Symbol"/>
              </a:rPr>
              <a:t>is a conjunction.</a:t>
            </a:r>
          </a:p>
          <a:p>
            <a:pPr lvl="1"/>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Checking Validity </a:t>
            </a:r>
            <a:r>
              <a:rPr lang="en-US" dirty="0" smtClean="0"/>
              <a:t>–</a:t>
            </a:r>
            <a:r>
              <a:rPr smtClean="0"/>
              <a:t> the morale</a:t>
            </a:r>
            <a:endParaRPr lang="en-US" dirty="0"/>
          </a:p>
        </p:txBody>
      </p:sp>
      <p:sp>
        <p:nvSpPr>
          <p:cNvPr id="3" name="Content Placeholder 2"/>
          <p:cNvSpPr>
            <a:spLocks noGrp="1"/>
          </p:cNvSpPr>
          <p:nvPr>
            <p:ph idx="1"/>
          </p:nvPr>
        </p:nvSpPr>
        <p:spPr>
          <a:xfrm>
            <a:off x="431241" y="2417710"/>
            <a:ext cx="8382000" cy="1837426"/>
          </a:xfrm>
        </p:spPr>
        <p:txBody>
          <a:bodyPr/>
          <a:lstStyle/>
          <a:p>
            <a:r>
              <a:rPr lang="en-US" dirty="0" smtClean="0"/>
              <a:t>Theory solvers must minimally be able to </a:t>
            </a:r>
            <a:br>
              <a:rPr lang="en-US" dirty="0" smtClean="0"/>
            </a:br>
            <a:endParaRPr lang="en-US" dirty="0" smtClean="0"/>
          </a:p>
          <a:p>
            <a:pPr lvl="1"/>
            <a:r>
              <a:rPr lang="en-US" dirty="0" smtClean="0"/>
              <a:t>check </a:t>
            </a:r>
            <a:r>
              <a:rPr lang="en-US" i="1" dirty="0" smtClean="0"/>
              <a:t>unsatisfiability </a:t>
            </a:r>
            <a:r>
              <a:rPr lang="en-US" dirty="0" smtClean="0"/>
              <a:t>of conjunctions of literals.</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Clauses </a:t>
            </a:r>
            <a:r>
              <a:rPr lang="en-US" dirty="0" smtClean="0"/>
              <a:t>–</a:t>
            </a:r>
            <a:r>
              <a:rPr smtClean="0"/>
              <a:t> CNF conversion</a:t>
            </a:r>
            <a:endParaRPr lang="en-US" dirty="0"/>
          </a:p>
        </p:txBody>
      </p:sp>
      <p:sp>
        <p:nvSpPr>
          <p:cNvPr id="3" name="Content Placeholder 2"/>
          <p:cNvSpPr>
            <a:spLocks noGrp="1"/>
          </p:cNvSpPr>
          <p:nvPr>
            <p:ph idx="1"/>
          </p:nvPr>
        </p:nvSpPr>
        <p:spPr>
          <a:xfrm>
            <a:off x="381000" y="1412875"/>
            <a:ext cx="8382000" cy="3059299"/>
          </a:xfrm>
        </p:spPr>
        <p:txBody>
          <a:bodyPr/>
          <a:lstStyle/>
          <a:p>
            <a:pPr>
              <a:buNone/>
            </a:pPr>
            <a:r>
              <a:rPr lang="en-US" sz="2800" dirty="0" smtClean="0"/>
              <a:t>We want to only work with formulas in </a:t>
            </a:r>
            <a:r>
              <a:rPr lang="en-US" sz="2800" i="1" dirty="0" smtClean="0"/>
              <a:t>Conjunctive Normal Form CNF.</a:t>
            </a:r>
          </a:p>
          <a:p>
            <a:pPr>
              <a:buNone/>
            </a:pPr>
            <a:endParaRPr lang="en-US" sz="2800" i="1" dirty="0" smtClean="0"/>
          </a:p>
          <a:p>
            <a:pPr>
              <a:buNone/>
            </a:pPr>
            <a:endParaRPr lang="en-US" sz="2800" i="1" dirty="0" smtClean="0"/>
          </a:p>
          <a:p>
            <a:pPr>
              <a:buNone/>
            </a:pPr>
            <a:endParaRPr lang="en-US" sz="2800" i="1" dirty="0" smtClean="0"/>
          </a:p>
          <a:p>
            <a:pPr>
              <a:buNone/>
            </a:pPr>
            <a:r>
              <a:rPr lang="en-US" sz="2800" i="1" dirty="0" smtClean="0"/>
              <a:t>                                                                is not in CNF.</a:t>
            </a:r>
            <a:br>
              <a:rPr lang="en-US" sz="2800" i="1" dirty="0" smtClean="0"/>
            </a:br>
            <a:endParaRPr lang="en-US" sz="2800" dirty="0" smtClean="0"/>
          </a:p>
        </p:txBody>
      </p:sp>
      <p:graphicFrame>
        <p:nvGraphicFramePr>
          <p:cNvPr id="4" name="Object 3"/>
          <p:cNvGraphicFramePr>
            <a:graphicFrameLocks noChangeAspect="1"/>
          </p:cNvGraphicFramePr>
          <p:nvPr/>
        </p:nvGraphicFramePr>
        <p:xfrm>
          <a:off x="792564" y="3498916"/>
          <a:ext cx="5489575" cy="681038"/>
        </p:xfrm>
        <a:graphic>
          <a:graphicData uri="http://schemas.openxmlformats.org/presentationml/2006/ole">
            <p:oleObj spid="_x0000_s76802" name="Equation" r:id="rId3" imgW="1638000" imgH="203040" progId="">
              <p:embed/>
            </p:oleObj>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Clauses </a:t>
            </a:r>
            <a:r>
              <a:rPr lang="en-US" dirty="0" smtClean="0"/>
              <a:t>–</a:t>
            </a:r>
            <a:r>
              <a:rPr smtClean="0"/>
              <a:t> CNF conversion</a:t>
            </a:r>
            <a:endParaRPr lang="en-US" dirty="0"/>
          </a:p>
        </p:txBody>
      </p:sp>
      <p:sp>
        <p:nvSpPr>
          <p:cNvPr id="3" name="Content Placeholder 2"/>
          <p:cNvSpPr>
            <a:spLocks noGrp="1"/>
          </p:cNvSpPr>
          <p:nvPr>
            <p:ph idx="1"/>
          </p:nvPr>
        </p:nvSpPr>
        <p:spPr>
          <a:xfrm>
            <a:off x="381000" y="1412875"/>
            <a:ext cx="8382000" cy="3705630"/>
          </a:xfrm>
        </p:spPr>
        <p:txBody>
          <a:bodyPr/>
          <a:lstStyle/>
          <a:p>
            <a:pPr>
              <a:buNone/>
            </a:pPr>
            <a:endParaRPr lang="en-US" sz="2800" i="1" dirty="0" smtClean="0"/>
          </a:p>
          <a:p>
            <a:pPr>
              <a:buNone/>
            </a:pPr>
            <a:endParaRPr lang="en-US" sz="2800" i="1" dirty="0" smtClean="0"/>
          </a:p>
          <a:p>
            <a:pPr>
              <a:buNone/>
            </a:pPr>
            <a:endParaRPr lang="en-US" sz="2800" i="1" dirty="0" smtClean="0"/>
          </a:p>
          <a:p>
            <a:pPr>
              <a:buNone/>
            </a:pPr>
            <a:endParaRPr lang="en-US" sz="2800" i="1" dirty="0" smtClean="0"/>
          </a:p>
          <a:p>
            <a:pPr>
              <a:buNone/>
            </a:pPr>
            <a:endParaRPr lang="en-US" sz="2800" i="1" dirty="0" smtClean="0"/>
          </a:p>
          <a:p>
            <a:pPr>
              <a:buNone/>
            </a:pPr>
            <a:endParaRPr lang="en-US" sz="2800" i="1" dirty="0" smtClean="0"/>
          </a:p>
          <a:p>
            <a:pPr>
              <a:buNone/>
            </a:pPr>
            <a:endParaRPr lang="en-US" sz="2800" i="1" dirty="0" smtClean="0"/>
          </a:p>
          <a:p>
            <a:pPr>
              <a:buNone/>
            </a:pPr>
            <a:endParaRPr lang="en-US" sz="2800" i="1" dirty="0" smtClean="0"/>
          </a:p>
        </p:txBody>
      </p:sp>
      <p:graphicFrame>
        <p:nvGraphicFramePr>
          <p:cNvPr id="4" name="Object 3"/>
          <p:cNvGraphicFramePr>
            <a:graphicFrameLocks noChangeAspect="1"/>
          </p:cNvGraphicFramePr>
          <p:nvPr/>
        </p:nvGraphicFramePr>
        <p:xfrm>
          <a:off x="671984" y="1730410"/>
          <a:ext cx="5489575" cy="681038"/>
        </p:xfrm>
        <a:graphic>
          <a:graphicData uri="http://schemas.openxmlformats.org/presentationml/2006/ole">
            <p:oleObj spid="_x0000_s117762" name="Equation" r:id="rId3" imgW="1638000" imgH="203040" progId="">
              <p:embed/>
            </p:oleObj>
          </a:graphicData>
        </a:graphic>
      </p:graphicFrame>
      <p:graphicFrame>
        <p:nvGraphicFramePr>
          <p:cNvPr id="76803" name="Object 3"/>
          <p:cNvGraphicFramePr>
            <a:graphicFrameLocks noChangeAspect="1"/>
          </p:cNvGraphicFramePr>
          <p:nvPr/>
        </p:nvGraphicFramePr>
        <p:xfrm>
          <a:off x="715826" y="4376738"/>
          <a:ext cx="6197440" cy="2013301"/>
        </p:xfrm>
        <a:graphic>
          <a:graphicData uri="http://schemas.openxmlformats.org/presentationml/2006/ole">
            <p:oleObj spid="_x0000_s117763" name="Equation" r:id="rId4" imgW="2031840" imgH="660240" progId="">
              <p:embed/>
            </p:oleObj>
          </a:graphicData>
        </a:graphic>
      </p:graphicFrame>
      <p:sp>
        <p:nvSpPr>
          <p:cNvPr id="6" name="TextBox 5"/>
          <p:cNvSpPr txBox="1"/>
          <p:nvPr/>
        </p:nvSpPr>
        <p:spPr>
          <a:xfrm>
            <a:off x="3999243" y="3104941"/>
            <a:ext cx="4803113" cy="461665"/>
          </a:xfrm>
          <a:prstGeom prst="rect">
            <a:avLst/>
          </a:prstGeom>
          <a:noFill/>
        </p:spPr>
        <p:txBody>
          <a:bodyPr wrap="square" rtlCol="0">
            <a:spAutoFit/>
          </a:bodyPr>
          <a:lstStyle/>
          <a:p>
            <a:r>
              <a:rPr lang="en-US" sz="2400" dirty="0" err="1" smtClean="0">
                <a:solidFill>
                  <a:schemeClr val="bg1"/>
                </a:solidFill>
              </a:rPr>
              <a:t>Equi-satisfiable</a:t>
            </a:r>
            <a:r>
              <a:rPr lang="en-US" sz="2400" dirty="0" smtClean="0">
                <a:solidFill>
                  <a:schemeClr val="bg1"/>
                </a:solidFill>
              </a:rPr>
              <a:t> CNF formula</a:t>
            </a:r>
          </a:p>
        </p:txBody>
      </p:sp>
      <p:sp>
        <p:nvSpPr>
          <p:cNvPr id="7" name="Down Arrow 6"/>
          <p:cNvSpPr/>
          <p:nvPr/>
        </p:nvSpPr>
        <p:spPr bwMode="auto">
          <a:xfrm>
            <a:off x="3165231" y="2522136"/>
            <a:ext cx="773723" cy="164793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Clauses </a:t>
            </a:r>
            <a:r>
              <a:rPr lang="en-US" dirty="0" smtClean="0"/>
              <a:t>–</a:t>
            </a:r>
            <a:r>
              <a:rPr smtClean="0"/>
              <a:t> CNF conversion</a:t>
            </a:r>
            <a:endParaRPr lang="en-US" dirty="0"/>
          </a:p>
        </p:txBody>
      </p:sp>
      <p:sp>
        <p:nvSpPr>
          <p:cNvPr id="3" name="Content Placeholder 2"/>
          <p:cNvSpPr>
            <a:spLocks noGrp="1"/>
          </p:cNvSpPr>
          <p:nvPr>
            <p:ph idx="1"/>
          </p:nvPr>
        </p:nvSpPr>
        <p:spPr>
          <a:xfrm>
            <a:off x="391048" y="1102578"/>
            <a:ext cx="8382000" cy="5583067"/>
          </a:xfrm>
        </p:spPr>
        <p:txBody>
          <a:bodyPr/>
          <a:lstStyle/>
          <a:p>
            <a:pPr>
              <a:buNone/>
            </a:pPr>
            <a:r>
              <a:rPr lang="en-US" dirty="0" smtClean="0">
                <a:sym typeface="Symbol"/>
              </a:rPr>
              <a:t>cnf(</a:t>
            </a:r>
            <a:r>
              <a:rPr lang="en-US" i="1" dirty="0" smtClean="0">
                <a:sym typeface="Symbol"/>
              </a:rPr>
              <a:t>) 	  = </a:t>
            </a:r>
            <a:r>
              <a:rPr lang="en-US" b="1" dirty="0" smtClean="0">
                <a:sym typeface="Symbol"/>
              </a:rPr>
              <a:t>let</a:t>
            </a:r>
            <a:r>
              <a:rPr lang="en-US" dirty="0" smtClean="0">
                <a:sym typeface="Symbol"/>
              </a:rPr>
              <a:t> (</a:t>
            </a:r>
            <a:r>
              <a:rPr lang="en-US" dirty="0" err="1" smtClean="0">
                <a:sym typeface="Symbol"/>
              </a:rPr>
              <a:t>q,F</a:t>
            </a:r>
            <a:r>
              <a:rPr lang="en-US" dirty="0" smtClean="0">
                <a:sym typeface="Symbol"/>
              </a:rPr>
              <a:t>) = </a:t>
            </a:r>
            <a:r>
              <a:rPr lang="en-US" dirty="0" err="1" smtClean="0">
                <a:sym typeface="Symbol"/>
              </a:rPr>
              <a:t>cnf</a:t>
            </a:r>
            <a:r>
              <a:rPr lang="en-US" dirty="0" smtClean="0">
                <a:sym typeface="Symbol"/>
              </a:rPr>
              <a:t>’(</a:t>
            </a:r>
            <a:r>
              <a:rPr lang="en-US" i="1" dirty="0" smtClean="0">
                <a:sym typeface="Symbol"/>
              </a:rPr>
              <a:t> </a:t>
            </a:r>
            <a:r>
              <a:rPr lang="en-US" dirty="0" smtClean="0">
                <a:sym typeface="Symbol"/>
              </a:rPr>
              <a:t>) </a:t>
            </a:r>
            <a:r>
              <a:rPr lang="en-US" b="1" dirty="0" smtClean="0">
                <a:sym typeface="Symbol"/>
              </a:rPr>
              <a:t>in </a:t>
            </a:r>
            <a:r>
              <a:rPr lang="en-US" dirty="0" smtClean="0">
                <a:sym typeface="Symbol"/>
              </a:rPr>
              <a:t>q </a:t>
            </a:r>
            <a:r>
              <a:rPr lang="en-US" sz="3600" dirty="0" smtClean="0">
                <a:sym typeface="Symbol"/>
              </a:rPr>
              <a:t> F</a:t>
            </a:r>
            <a:r>
              <a:rPr lang="en-US" i="1" baseline="-25000" dirty="0" smtClean="0">
                <a:sym typeface="Symbol"/>
              </a:rPr>
              <a:t/>
            </a:r>
            <a:br>
              <a:rPr lang="en-US" i="1" baseline="-25000" dirty="0" smtClean="0">
                <a:sym typeface="Symbol"/>
              </a:rPr>
            </a:br>
            <a:endParaRPr lang="en-US" sz="2800" dirty="0" smtClean="0">
              <a:sym typeface="Symbol"/>
            </a:endParaRPr>
          </a:p>
          <a:p>
            <a:pPr>
              <a:buNone/>
            </a:pPr>
            <a:r>
              <a:rPr lang="en-US" sz="2800" dirty="0" smtClean="0">
                <a:sym typeface="Symbol"/>
              </a:rPr>
              <a:t>cnf’(</a:t>
            </a:r>
            <a:r>
              <a:rPr lang="en-US" sz="2800" i="1" dirty="0" smtClean="0">
                <a:sym typeface="Symbol"/>
              </a:rPr>
              <a:t>a</a:t>
            </a:r>
            <a:r>
              <a:rPr lang="en-US" sz="2800" dirty="0" smtClean="0">
                <a:sym typeface="Symbol"/>
              </a:rPr>
              <a:t>)	  = (</a:t>
            </a:r>
            <a:r>
              <a:rPr lang="en-US" sz="2800" i="1" dirty="0" smtClean="0">
                <a:sym typeface="Symbol"/>
              </a:rPr>
              <a:t>a, true</a:t>
            </a:r>
            <a:r>
              <a:rPr lang="en-US" sz="2800" dirty="0" smtClean="0">
                <a:sym typeface="Symbol"/>
              </a:rPr>
              <a:t>)</a:t>
            </a:r>
          </a:p>
          <a:p>
            <a:pPr>
              <a:buNone/>
            </a:pPr>
            <a:endParaRPr lang="en-US" sz="2800" i="1" dirty="0" smtClean="0">
              <a:sym typeface="Symbol"/>
            </a:endParaRPr>
          </a:p>
          <a:p>
            <a:pPr>
              <a:buNone/>
            </a:pPr>
            <a:r>
              <a:rPr lang="en-US" sz="2800" dirty="0" smtClean="0">
                <a:sym typeface="Symbol"/>
              </a:rPr>
              <a:t>cnf’</a:t>
            </a:r>
            <a:r>
              <a:rPr lang="en-US" sz="2800" i="1" dirty="0" smtClean="0">
                <a:sym typeface="Symbol"/>
              </a:rPr>
              <a:t>(  ’) </a:t>
            </a:r>
            <a:r>
              <a:rPr lang="en-US" sz="2800" dirty="0" smtClean="0">
                <a:sym typeface="Symbol"/>
              </a:rPr>
              <a:t> = </a:t>
            </a:r>
            <a:r>
              <a:rPr lang="en-US" sz="2800" b="1" dirty="0" smtClean="0">
                <a:sym typeface="Symbol"/>
              </a:rPr>
              <a:t>let </a:t>
            </a:r>
            <a:r>
              <a:rPr lang="en-US" sz="2800" dirty="0" smtClean="0">
                <a:sym typeface="Symbol"/>
              </a:rPr>
              <a:t>(q,F</a:t>
            </a:r>
            <a:r>
              <a:rPr lang="en-US" sz="2800" baseline="-25000" dirty="0" smtClean="0">
                <a:sym typeface="Symbol"/>
              </a:rPr>
              <a:t>1</a:t>
            </a:r>
            <a:r>
              <a:rPr lang="en-US" sz="2800" dirty="0" smtClean="0">
                <a:sym typeface="Symbol"/>
              </a:rPr>
              <a:t>) = </a:t>
            </a:r>
            <a:r>
              <a:rPr lang="en-US" sz="2800" dirty="0" err="1" smtClean="0">
                <a:sym typeface="Symbol"/>
              </a:rPr>
              <a:t>cnf</a:t>
            </a:r>
            <a:r>
              <a:rPr lang="en-US" sz="2800" dirty="0" smtClean="0">
                <a:sym typeface="Symbol"/>
              </a:rPr>
              <a:t>’() </a:t>
            </a:r>
            <a:r>
              <a:rPr lang="en-US" sz="2800" b="1" dirty="0" smtClean="0">
                <a:sym typeface="Symbol"/>
              </a:rPr>
              <a:t> </a:t>
            </a:r>
            <a:br>
              <a:rPr lang="en-US" sz="2800" b="1" dirty="0" smtClean="0">
                <a:sym typeface="Symbol"/>
              </a:rPr>
            </a:br>
            <a:r>
              <a:rPr lang="en-US" sz="2800" b="1" dirty="0" smtClean="0">
                <a:sym typeface="Symbol"/>
              </a:rPr>
              <a:t>                        </a:t>
            </a:r>
            <a:r>
              <a:rPr lang="en-US" sz="2800" dirty="0" smtClean="0">
                <a:sym typeface="Symbol"/>
              </a:rPr>
              <a:t>(r, F</a:t>
            </a:r>
            <a:r>
              <a:rPr lang="en-US" sz="2800" baseline="-25000" dirty="0" smtClean="0">
                <a:sym typeface="Symbol"/>
              </a:rPr>
              <a:t>2</a:t>
            </a:r>
            <a:r>
              <a:rPr lang="en-US" sz="2800" dirty="0" smtClean="0">
                <a:sym typeface="Symbol"/>
              </a:rPr>
              <a:t>) = </a:t>
            </a:r>
            <a:r>
              <a:rPr lang="en-US" sz="2800" dirty="0" err="1" smtClean="0">
                <a:sym typeface="Symbol"/>
              </a:rPr>
              <a:t>cnf</a:t>
            </a:r>
            <a:r>
              <a:rPr lang="en-US" sz="2800" dirty="0" smtClean="0">
                <a:sym typeface="Symbol"/>
              </a:rPr>
              <a:t>’(’) </a:t>
            </a:r>
            <a:endParaRPr lang="en-US" sz="2800" b="1" dirty="0" smtClean="0">
              <a:sym typeface="Symbol"/>
            </a:endParaRPr>
          </a:p>
          <a:p>
            <a:pPr>
              <a:buNone/>
            </a:pPr>
            <a:r>
              <a:rPr lang="en-US" sz="2800" b="1" dirty="0" smtClean="0">
                <a:sym typeface="Symbol"/>
              </a:rPr>
              <a:t>                            </a:t>
            </a:r>
            <a:r>
              <a:rPr lang="en-US" sz="2800" i="1" dirty="0" smtClean="0">
                <a:sym typeface="Symbol"/>
              </a:rPr>
              <a:t>p </a:t>
            </a:r>
            <a:r>
              <a:rPr lang="en-US" sz="2800" dirty="0" smtClean="0">
                <a:sym typeface="Symbol"/>
              </a:rPr>
              <a:t>       = fresh Boolean variable</a:t>
            </a:r>
            <a:r>
              <a:rPr lang="en-US" sz="2800" b="1" dirty="0" smtClean="0">
                <a:sym typeface="Symbol"/>
              </a:rPr>
              <a:t>      </a:t>
            </a:r>
            <a:br>
              <a:rPr lang="en-US" sz="2800" b="1" dirty="0" smtClean="0">
                <a:sym typeface="Symbol"/>
              </a:rPr>
            </a:br>
            <a:r>
              <a:rPr lang="en-US" sz="2800" b="1" dirty="0" smtClean="0">
                <a:sym typeface="Symbol"/>
              </a:rPr>
              <a:t>                   in </a:t>
            </a:r>
            <a:br>
              <a:rPr lang="en-US" sz="2800" b="1" dirty="0" smtClean="0">
                <a:sym typeface="Symbol"/>
              </a:rPr>
            </a:br>
            <a:r>
              <a:rPr lang="en-US" sz="2800" b="1" dirty="0" smtClean="0">
                <a:sym typeface="Symbol"/>
              </a:rPr>
              <a:t>                      </a:t>
            </a:r>
            <a:r>
              <a:rPr lang="en-US" sz="2800" dirty="0" smtClean="0">
                <a:sym typeface="Symbol"/>
              </a:rPr>
              <a:t>(p, </a:t>
            </a:r>
            <a:r>
              <a:rPr lang="en-US" sz="2800" i="1" dirty="0" smtClean="0">
                <a:sym typeface="Symbol"/>
              </a:rPr>
              <a:t>F</a:t>
            </a:r>
            <a:r>
              <a:rPr lang="en-US" sz="2800" i="1" baseline="-25000" dirty="0" smtClean="0">
                <a:sym typeface="Symbol"/>
              </a:rPr>
              <a:t>1</a:t>
            </a:r>
            <a:r>
              <a:rPr lang="en-US" sz="2800" i="1" dirty="0" smtClean="0">
                <a:sym typeface="Symbol"/>
              </a:rPr>
              <a:t>  F</a:t>
            </a:r>
            <a:r>
              <a:rPr lang="en-US" sz="2800" i="1" baseline="-25000" dirty="0" smtClean="0">
                <a:sym typeface="Symbol"/>
              </a:rPr>
              <a:t>2</a:t>
            </a:r>
            <a:r>
              <a:rPr lang="en-US" sz="2800" i="1" dirty="0" smtClean="0">
                <a:sym typeface="Symbol"/>
              </a:rPr>
              <a:t>  </a:t>
            </a:r>
            <a:r>
              <a:rPr lang="en-US" sz="2800" dirty="0" smtClean="0">
                <a:sym typeface="Symbol"/>
              </a:rPr>
              <a:t>(</a:t>
            </a:r>
            <a:r>
              <a:rPr lang="en-US" sz="2800" i="1" dirty="0" smtClean="0">
                <a:sym typeface="Symbol"/>
              </a:rPr>
              <a:t> p   q )  </a:t>
            </a:r>
            <a:br>
              <a:rPr lang="en-US" sz="2800" i="1" dirty="0" smtClean="0">
                <a:sym typeface="Symbol"/>
              </a:rPr>
            </a:br>
            <a:r>
              <a:rPr lang="en-US" sz="2800" i="1" dirty="0" smtClean="0">
                <a:sym typeface="Symbol"/>
              </a:rPr>
              <a:t>			   </a:t>
            </a:r>
            <a:r>
              <a:rPr lang="en-US" sz="2800" dirty="0" smtClean="0">
                <a:sym typeface="Symbol"/>
              </a:rPr>
              <a:t>(</a:t>
            </a:r>
            <a:r>
              <a:rPr lang="en-US" sz="2800" i="1" dirty="0" smtClean="0">
                <a:sym typeface="Symbol"/>
              </a:rPr>
              <a:t> p   r)  </a:t>
            </a:r>
            <a:br>
              <a:rPr lang="en-US" sz="2800" i="1" dirty="0" smtClean="0">
                <a:sym typeface="Symbol"/>
              </a:rPr>
            </a:br>
            <a:r>
              <a:rPr lang="en-US" sz="2800" i="1" dirty="0" smtClean="0">
                <a:sym typeface="Symbol"/>
              </a:rPr>
              <a:t>			   </a:t>
            </a:r>
            <a:r>
              <a:rPr lang="en-US" sz="2800" dirty="0" smtClean="0">
                <a:sym typeface="Symbol"/>
              </a:rPr>
              <a:t>(</a:t>
            </a:r>
            <a:r>
              <a:rPr lang="en-US" sz="2800" i="1" dirty="0" smtClean="0">
                <a:sym typeface="Symbol"/>
              </a:rPr>
              <a:t> p   q   r</a:t>
            </a:r>
            <a:r>
              <a:rPr lang="en-US" sz="2800" dirty="0" smtClean="0">
                <a:sym typeface="Symbol"/>
              </a:rPr>
              <a:t>))</a:t>
            </a:r>
            <a:br>
              <a:rPr lang="en-US" sz="2800" dirty="0" smtClean="0">
                <a:sym typeface="Symbol"/>
              </a:rPr>
            </a:br>
            <a:endParaRPr lang="en-US" sz="2800" dirty="0" smtClean="0">
              <a:sym typeface="Symbol"/>
            </a:endParaRPr>
          </a:p>
          <a:p>
            <a:pPr>
              <a:buNone/>
            </a:pPr>
            <a:r>
              <a:rPr lang="en-US" sz="2800" b="1" dirty="0" smtClean="0">
                <a:sym typeface="Symbol"/>
              </a:rPr>
              <a:t>Exercise: </a:t>
            </a:r>
            <a:r>
              <a:rPr lang="en-US" sz="2800" dirty="0" err="1" smtClean="0">
                <a:sym typeface="Symbol"/>
              </a:rPr>
              <a:t>cnf</a:t>
            </a:r>
            <a:r>
              <a:rPr lang="en-US" sz="2800" dirty="0" smtClean="0">
                <a:sym typeface="Symbol"/>
              </a:rPr>
              <a:t>’(</a:t>
            </a:r>
            <a:r>
              <a:rPr lang="en-US" sz="2800" i="1" dirty="0" smtClean="0">
                <a:sym typeface="Symbol"/>
              </a:rPr>
              <a:t>  ’), </a:t>
            </a:r>
            <a:r>
              <a:rPr lang="en-US" sz="2800" dirty="0" smtClean="0">
                <a:sym typeface="Symbol"/>
              </a:rPr>
              <a:t>cnf’(</a:t>
            </a:r>
            <a:r>
              <a:rPr lang="en-US" sz="2800" i="1" dirty="0" smtClean="0">
                <a:sym typeface="Symbol"/>
              </a:rPr>
              <a:t>  ’), </a:t>
            </a:r>
            <a:r>
              <a:rPr lang="en-US" sz="2800" dirty="0" err="1" smtClean="0">
                <a:sym typeface="Symbol"/>
              </a:rPr>
              <a:t>cnf</a:t>
            </a:r>
            <a:r>
              <a:rPr lang="en-US" sz="2800" dirty="0" smtClean="0">
                <a:sym typeface="Symbol"/>
              </a:rPr>
              <a:t>’(</a:t>
            </a:r>
            <a:r>
              <a:rPr lang="en-US" sz="2800" i="1" dirty="0" smtClean="0">
                <a:sym typeface="Symbol"/>
              </a:rPr>
              <a:t> )</a:t>
            </a:r>
            <a:endParaRPr lang="en-US" sz="2800"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Clauses - CNF</a:t>
            </a:r>
            <a:endParaRPr lang="en-US" dirty="0"/>
          </a:p>
        </p:txBody>
      </p:sp>
      <p:sp>
        <p:nvSpPr>
          <p:cNvPr id="3" name="Content Placeholder 2"/>
          <p:cNvSpPr>
            <a:spLocks noGrp="1"/>
          </p:cNvSpPr>
          <p:nvPr>
            <p:ph idx="1"/>
          </p:nvPr>
        </p:nvSpPr>
        <p:spPr>
          <a:xfrm>
            <a:off x="381000" y="1412875"/>
            <a:ext cx="8382000" cy="3554819"/>
          </a:xfrm>
        </p:spPr>
        <p:txBody>
          <a:bodyPr/>
          <a:lstStyle/>
          <a:p>
            <a:r>
              <a:rPr lang="en-US" dirty="0" smtClean="0">
                <a:sym typeface="Symbol"/>
              </a:rPr>
              <a:t>Main properties of basic CNF</a:t>
            </a:r>
          </a:p>
          <a:p>
            <a:endParaRPr lang="en-US" dirty="0" smtClean="0">
              <a:sym typeface="Symbol"/>
            </a:endParaRPr>
          </a:p>
          <a:p>
            <a:pPr lvl="1"/>
            <a:r>
              <a:rPr lang="en-US" dirty="0" smtClean="0">
                <a:sym typeface="Symbol"/>
              </a:rPr>
              <a:t>Result </a:t>
            </a:r>
            <a:r>
              <a:rPr lang="en-US" i="1" dirty="0" smtClean="0">
                <a:sym typeface="Symbol"/>
              </a:rPr>
              <a:t>F </a:t>
            </a:r>
            <a:r>
              <a:rPr lang="en-US" dirty="0" smtClean="0">
                <a:sym typeface="Symbol"/>
              </a:rPr>
              <a:t>is a set of </a:t>
            </a:r>
            <a:r>
              <a:rPr lang="en-US" i="1" dirty="0" smtClean="0">
                <a:sym typeface="Symbol"/>
              </a:rPr>
              <a:t>clauses.</a:t>
            </a:r>
          </a:p>
          <a:p>
            <a:pPr lvl="1">
              <a:buNone/>
            </a:pPr>
            <a:r>
              <a:rPr lang="en-US" dirty="0" smtClean="0">
                <a:sym typeface="Symbol"/>
              </a:rPr>
              <a:t> </a:t>
            </a:r>
          </a:p>
          <a:p>
            <a:pPr lvl="1"/>
            <a:r>
              <a:rPr lang="en-US" dirty="0" smtClean="0">
                <a:sym typeface="Symbol"/>
              </a:rPr>
              <a:t> is </a:t>
            </a:r>
            <a:r>
              <a:rPr lang="en-US" i="1" dirty="0" smtClean="0">
                <a:sym typeface="Symbol"/>
              </a:rPr>
              <a:t>T-</a:t>
            </a:r>
            <a:r>
              <a:rPr lang="en-US" dirty="0" smtClean="0">
                <a:sym typeface="Symbol"/>
              </a:rPr>
              <a:t>satisfiable iff cnf() is.</a:t>
            </a:r>
          </a:p>
          <a:p>
            <a:pPr lvl="1"/>
            <a:endParaRPr lang="en-US" dirty="0" smtClean="0">
              <a:sym typeface="Symbol"/>
            </a:endParaRPr>
          </a:p>
          <a:p>
            <a:pPr lvl="1"/>
            <a:r>
              <a:rPr lang="en-US" dirty="0" smtClean="0">
                <a:sym typeface="Symbol"/>
              </a:rPr>
              <a:t>size(cnf())  4(size())</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369219" y="950651"/>
            <a:ext cx="7043208" cy="1384995"/>
          </a:xfrm>
        </p:spPr>
        <p:txBody>
          <a:bodyPr/>
          <a:lstStyle/>
          <a:p>
            <a:r>
              <a:rPr smtClean="0"/>
              <a:t>SAT Solving </a:t>
            </a:r>
            <a:endParaRPr lang="en-US" dirty="0"/>
          </a:p>
        </p:txBody>
      </p:sp>
      <p:pic>
        <p:nvPicPr>
          <p:cNvPr id="5" name="Picture 4" descr="thumbnailCAQ6EC75.jpg"/>
          <p:cNvPicPr>
            <a:picLocks noChangeAspect="1"/>
          </p:cNvPicPr>
          <p:nvPr/>
        </p:nvPicPr>
        <p:blipFill>
          <a:blip r:embed="rId2"/>
          <a:srcRect t="13774"/>
          <a:stretch>
            <a:fillRect/>
          </a:stretch>
        </p:blipFill>
        <p:spPr>
          <a:xfrm>
            <a:off x="5804692" y="2765778"/>
            <a:ext cx="2533864" cy="2913134"/>
          </a:xfrm>
          <a:prstGeom prst="rect">
            <a:avLst/>
          </a:prstGeom>
        </p:spPr>
      </p:pic>
      <p:sp>
        <p:nvSpPr>
          <p:cNvPr id="6" name="TextBox 5"/>
          <p:cNvSpPr txBox="1"/>
          <p:nvPr/>
        </p:nvSpPr>
        <p:spPr>
          <a:xfrm>
            <a:off x="6000107" y="5979560"/>
            <a:ext cx="1540806" cy="646331"/>
          </a:xfrm>
          <a:prstGeom prst="rect">
            <a:avLst/>
          </a:prstGeom>
          <a:noFill/>
        </p:spPr>
        <p:txBody>
          <a:bodyPr wrap="none" rtlCol="0">
            <a:spAutoFit/>
          </a:bodyPr>
          <a:lstStyle/>
          <a:p>
            <a:r>
              <a:rPr lang="en-US" dirty="0" smtClean="0">
                <a:solidFill>
                  <a:schemeClr val="bg1"/>
                </a:solidFill>
              </a:rPr>
              <a:t>Martin Davis</a:t>
            </a:r>
          </a:p>
          <a:p>
            <a:r>
              <a:rPr lang="en-US" dirty="0" smtClean="0">
                <a:solidFill>
                  <a:schemeClr val="bg1"/>
                </a:solidFill>
              </a:rPr>
              <a:t>NY University</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Breakthrough in SAT solving</a:t>
            </a:r>
            <a:endParaRPr lang="en-US" dirty="0"/>
          </a:p>
        </p:txBody>
      </p:sp>
      <p:sp>
        <p:nvSpPr>
          <p:cNvPr id="3" name="Content Placeholder 2"/>
          <p:cNvSpPr>
            <a:spLocks noGrp="1"/>
          </p:cNvSpPr>
          <p:nvPr>
            <p:ph idx="1"/>
          </p:nvPr>
        </p:nvSpPr>
        <p:spPr>
          <a:xfrm>
            <a:off x="381000" y="1412875"/>
            <a:ext cx="8382000" cy="5535361"/>
          </a:xfrm>
        </p:spPr>
        <p:txBody>
          <a:bodyPr/>
          <a:lstStyle/>
          <a:p>
            <a:r>
              <a:rPr lang="en-US" dirty="0" smtClean="0"/>
              <a:t>Breakthroughs in SAT solving influenced the way SMT solvers are implemented.</a:t>
            </a:r>
          </a:p>
          <a:p>
            <a:r>
              <a:rPr lang="en-US" dirty="0" smtClean="0"/>
              <a:t>Modern SAT solvers are based on the DPLL algorithm.</a:t>
            </a:r>
          </a:p>
          <a:p>
            <a:pPr>
              <a:buNone/>
            </a:pPr>
            <a:r>
              <a:rPr lang="en-US" dirty="0" smtClean="0"/>
              <a:t>		</a:t>
            </a:r>
            <a:r>
              <a:rPr lang="en-US" b="1" dirty="0" smtClean="0"/>
              <a:t>D</a:t>
            </a:r>
            <a:r>
              <a:rPr lang="en-US" dirty="0" smtClean="0"/>
              <a:t>avis-</a:t>
            </a:r>
            <a:r>
              <a:rPr lang="en-US" b="1" dirty="0" smtClean="0"/>
              <a:t>P</a:t>
            </a:r>
            <a:r>
              <a:rPr lang="en-US" dirty="0" smtClean="0"/>
              <a:t>utnam-</a:t>
            </a:r>
            <a:r>
              <a:rPr lang="en-US" b="1" dirty="0" err="1" smtClean="0"/>
              <a:t>L</a:t>
            </a:r>
            <a:r>
              <a:rPr lang="en-US" dirty="0" err="1" smtClean="0"/>
              <a:t>ogemann</a:t>
            </a:r>
            <a:r>
              <a:rPr lang="en-US" dirty="0" smtClean="0"/>
              <a:t>-</a:t>
            </a:r>
            <a:r>
              <a:rPr lang="en-US" b="1" dirty="0" smtClean="0"/>
              <a:t>L</a:t>
            </a:r>
            <a:r>
              <a:rPr lang="en-US" dirty="0" smtClean="0"/>
              <a:t>oveland</a:t>
            </a:r>
            <a:endParaRPr lang="en-US" dirty="0" smtClean="0"/>
          </a:p>
          <a:p>
            <a:r>
              <a:rPr lang="en-US" sz="3200" dirty="0" smtClean="0"/>
              <a:t>Modern implementations add several sophisticated </a:t>
            </a:r>
            <a:r>
              <a:rPr lang="en-US" sz="3200" i="1" dirty="0" smtClean="0"/>
              <a:t>search techniques.</a:t>
            </a:r>
          </a:p>
          <a:p>
            <a:pPr lvl="1"/>
            <a:r>
              <a:rPr lang="en-US" sz="2800" dirty="0" smtClean="0"/>
              <a:t>Backjumping</a:t>
            </a:r>
          </a:p>
          <a:p>
            <a:pPr lvl="1"/>
            <a:r>
              <a:rPr lang="en-US" sz="2800" dirty="0" smtClean="0"/>
              <a:t>Learning</a:t>
            </a:r>
          </a:p>
          <a:p>
            <a:pPr lvl="1"/>
            <a:r>
              <a:rPr lang="en-US" sz="2800" dirty="0" smtClean="0"/>
              <a:t>Restarts</a:t>
            </a:r>
          </a:p>
          <a:p>
            <a:pPr lvl="1"/>
            <a:r>
              <a:rPr lang="en-US" sz="2800" dirty="0" smtClean="0"/>
              <a:t>Wached literals</a:t>
            </a:r>
            <a:endParaRPr lang="en-US" sz="28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 of Day 2</a:t>
            </a:r>
            <a:endParaRPr lang="en-US" dirty="0"/>
          </a:p>
        </p:txBody>
      </p:sp>
      <p:sp>
        <p:nvSpPr>
          <p:cNvPr id="3" name="Content Placeholder 2"/>
          <p:cNvSpPr>
            <a:spLocks noGrp="1"/>
          </p:cNvSpPr>
          <p:nvPr>
            <p:ph idx="1"/>
          </p:nvPr>
        </p:nvSpPr>
        <p:spPr>
          <a:xfrm>
            <a:off x="381000" y="1412875"/>
            <a:ext cx="8382000" cy="6347892"/>
          </a:xfrm>
        </p:spPr>
        <p:txBody>
          <a:bodyPr/>
          <a:lstStyle/>
          <a:p>
            <a:pPr>
              <a:buNone/>
            </a:pPr>
            <a:endParaRPr lang="en-US" dirty="0" smtClean="0"/>
          </a:p>
          <a:p>
            <a:r>
              <a:rPr lang="en-US" dirty="0" smtClean="0"/>
              <a:t>Functions and equalities: </a:t>
            </a:r>
            <a:br>
              <a:rPr lang="en-US" dirty="0" smtClean="0"/>
            </a:br>
            <a:r>
              <a:rPr lang="en-US" dirty="0" smtClean="0"/>
              <a:t>	Congruence closure</a:t>
            </a:r>
          </a:p>
          <a:p>
            <a:endParaRPr lang="en-US" dirty="0" smtClean="0"/>
          </a:p>
          <a:p>
            <a:r>
              <a:rPr lang="en-US" dirty="0" err="1" smtClean="0"/>
              <a:t>Pex</a:t>
            </a:r>
            <a:r>
              <a:rPr lang="en-US" dirty="0" smtClean="0"/>
              <a:t>: Program </a:t>
            </a:r>
            <a:r>
              <a:rPr lang="en-US" dirty="0" err="1" smtClean="0"/>
              <a:t>EXploration</a:t>
            </a:r>
            <a:endParaRPr lang="en-US" dirty="0" smtClean="0"/>
          </a:p>
          <a:p>
            <a:endParaRPr lang="en-US" dirty="0" smtClean="0"/>
          </a:p>
          <a:p>
            <a:r>
              <a:rPr lang="en-US" dirty="0" smtClean="0"/>
              <a:t>Lab: Encode combinatorial problems.</a:t>
            </a:r>
          </a:p>
          <a:p>
            <a:pPr lvl="1"/>
            <a:r>
              <a:rPr lang="en-US" dirty="0" smtClean="0"/>
              <a:t>Longest paths</a:t>
            </a:r>
          </a:p>
          <a:p>
            <a:pPr lvl="1"/>
            <a:r>
              <a:rPr lang="en-US" dirty="0" smtClean="0"/>
              <a:t>A Sudoku solver</a:t>
            </a:r>
          </a:p>
          <a:p>
            <a:pPr lvl="1"/>
            <a:r>
              <a:rPr lang="en-US" dirty="0" smtClean="0"/>
              <a:t>Rush hour</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DPLL - </a:t>
            </a:r>
            <a:r>
              <a:rPr i="1" smtClean="0">
                <a:latin typeface="Old English Text MT" pitchFamily="66" charset="0"/>
              </a:rPr>
              <a:t>classique</a:t>
            </a:r>
            <a:endParaRPr lang="en-US" i="1" dirty="0">
              <a:latin typeface="Old English Text MT" pitchFamily="66" charset="0"/>
            </a:endParaRPr>
          </a:p>
        </p:txBody>
      </p:sp>
      <p:sp>
        <p:nvSpPr>
          <p:cNvPr id="3" name="Content Placeholder 2"/>
          <p:cNvSpPr>
            <a:spLocks noGrp="1"/>
          </p:cNvSpPr>
          <p:nvPr>
            <p:ph idx="1"/>
          </p:nvPr>
        </p:nvSpPr>
        <p:spPr>
          <a:xfrm>
            <a:off x="441290" y="1513358"/>
            <a:ext cx="8382000" cy="5624617"/>
          </a:xfrm>
        </p:spPr>
        <p:txBody>
          <a:bodyPr/>
          <a:lstStyle/>
          <a:p>
            <a:r>
              <a:rPr lang="en-US" sz="2400" dirty="0" smtClean="0"/>
              <a:t>Incrementally build a model </a:t>
            </a:r>
            <a:r>
              <a:rPr lang="en-US" sz="2400" i="1" dirty="0" smtClean="0"/>
              <a:t>M </a:t>
            </a:r>
            <a:r>
              <a:rPr lang="en-US" sz="2400" dirty="0" smtClean="0"/>
              <a:t>for a </a:t>
            </a:r>
            <a:r>
              <a:rPr lang="en-US" sz="2400" smtClean="0"/>
              <a:t>CNF formula </a:t>
            </a:r>
            <a:r>
              <a:rPr lang="en-US" sz="2400" i="1" dirty="0" smtClean="0"/>
              <a:t>F (set of clauses).</a:t>
            </a:r>
          </a:p>
          <a:p>
            <a:endParaRPr lang="en-US" sz="2400" i="1" dirty="0" smtClean="0"/>
          </a:p>
          <a:p>
            <a:r>
              <a:rPr lang="en-US" sz="2400" dirty="0" smtClean="0"/>
              <a:t>Initially </a:t>
            </a:r>
            <a:r>
              <a:rPr lang="en-US" sz="2400" i="1" dirty="0" smtClean="0"/>
              <a:t>M </a:t>
            </a:r>
            <a:r>
              <a:rPr lang="en-US" sz="2400" dirty="0" smtClean="0"/>
              <a:t>is the empty assignment</a:t>
            </a:r>
          </a:p>
          <a:p>
            <a:endParaRPr lang="en-US" sz="2400" dirty="0" smtClean="0"/>
          </a:p>
          <a:p>
            <a:r>
              <a:rPr lang="en-US" sz="2400" b="1" dirty="0" smtClean="0"/>
              <a:t>Propagate</a:t>
            </a:r>
            <a:r>
              <a:rPr lang="en-US" sz="2400" dirty="0" smtClean="0"/>
              <a:t>: M: M(r) </a:t>
            </a:r>
            <a:r>
              <a:rPr lang="en-US" sz="2400" dirty="0" smtClean="0">
                <a:sym typeface="Symbol"/>
              </a:rPr>
              <a:t> false </a:t>
            </a:r>
            <a:endParaRPr lang="en-US" sz="2400" dirty="0" smtClean="0"/>
          </a:p>
          <a:p>
            <a:pPr lvl="1"/>
            <a:r>
              <a:rPr lang="en-US" sz="2000" dirty="0" smtClean="0">
                <a:sym typeface="Symbol"/>
              </a:rPr>
              <a:t>if</a:t>
            </a:r>
            <a:r>
              <a:rPr lang="en-US" sz="2000" dirty="0" smtClean="0"/>
              <a:t> </a:t>
            </a:r>
            <a:r>
              <a:rPr lang="en-US" sz="2000" i="1" dirty="0" smtClean="0"/>
              <a:t>(p </a:t>
            </a:r>
            <a:r>
              <a:rPr lang="en-US" sz="2000" i="1" dirty="0" smtClean="0">
                <a:sym typeface="Symbol"/>
              </a:rPr>
              <a:t>q r)  F, M(p) = false, M(q) = true </a:t>
            </a:r>
          </a:p>
          <a:p>
            <a:pPr lvl="1"/>
            <a:endParaRPr lang="en-US" sz="2000" dirty="0" smtClean="0"/>
          </a:p>
          <a:p>
            <a:r>
              <a:rPr lang="en-US" sz="2400" b="1" dirty="0" smtClean="0"/>
              <a:t>Decide</a:t>
            </a:r>
            <a:r>
              <a:rPr lang="en-US" sz="2400" dirty="0" smtClean="0"/>
              <a:t> M(p) </a:t>
            </a:r>
            <a:r>
              <a:rPr lang="en-US" sz="2400" dirty="0" smtClean="0">
                <a:sym typeface="Symbol"/>
              </a:rPr>
              <a:t> true or </a:t>
            </a:r>
            <a:r>
              <a:rPr lang="en-US" sz="2400" dirty="0" smtClean="0"/>
              <a:t>M(p) </a:t>
            </a:r>
            <a:r>
              <a:rPr lang="en-US" sz="2400" dirty="0" smtClean="0">
                <a:sym typeface="Symbol"/>
              </a:rPr>
              <a:t> false, </a:t>
            </a:r>
          </a:p>
          <a:p>
            <a:pPr lvl="1"/>
            <a:r>
              <a:rPr lang="en-US" sz="2000" dirty="0" smtClean="0">
                <a:sym typeface="Symbol"/>
              </a:rPr>
              <a:t>if </a:t>
            </a:r>
            <a:r>
              <a:rPr lang="en-US" sz="2000" i="1" dirty="0" smtClean="0">
                <a:sym typeface="Symbol"/>
              </a:rPr>
              <a:t>p </a:t>
            </a:r>
            <a:r>
              <a:rPr lang="en-US" sz="2000" dirty="0" smtClean="0">
                <a:sym typeface="Symbol"/>
              </a:rPr>
              <a:t>is not assigned.</a:t>
            </a:r>
          </a:p>
          <a:p>
            <a:endParaRPr lang="en-US" sz="2400" dirty="0" smtClean="0">
              <a:sym typeface="Symbol"/>
            </a:endParaRPr>
          </a:p>
          <a:p>
            <a:r>
              <a:rPr lang="en-US" sz="2400" b="1" dirty="0" smtClean="0">
                <a:sym typeface="Symbol"/>
              </a:rPr>
              <a:t>Backtrack</a:t>
            </a:r>
            <a:r>
              <a:rPr lang="en-US" sz="2400" dirty="0" smtClean="0">
                <a:sym typeface="Symbol"/>
              </a:rPr>
              <a:t>: </a:t>
            </a:r>
          </a:p>
          <a:p>
            <a:pPr lvl="1"/>
            <a:r>
              <a:rPr lang="en-US" sz="2000" dirty="0" smtClean="0">
                <a:sym typeface="Symbol"/>
              </a:rPr>
              <a:t>if </a:t>
            </a:r>
            <a:r>
              <a:rPr lang="en-US" sz="2000" i="1" dirty="0" smtClean="0"/>
              <a:t>(p </a:t>
            </a:r>
            <a:r>
              <a:rPr lang="en-US" sz="2000" i="1" dirty="0" smtClean="0">
                <a:sym typeface="Symbol"/>
              </a:rPr>
              <a:t>q r)  F, M(p) = false, M(q) = M(r)= true, (e.g. M </a:t>
            </a:r>
            <a:r>
              <a:rPr lang="en-US" sz="2000" dirty="0" smtClean="0"/>
              <a:t>⊨</a:t>
            </a:r>
            <a:r>
              <a:rPr lang="en-US" sz="2000" baseline="-25000" dirty="0" smtClean="0"/>
              <a:t>T</a:t>
            </a:r>
            <a:r>
              <a:rPr lang="en-US" sz="1800" i="1" dirty="0" smtClean="0">
                <a:sym typeface="Symbol"/>
              </a:rPr>
              <a:t> </a:t>
            </a:r>
            <a:r>
              <a:rPr lang="en-US" sz="2000" i="1" dirty="0" smtClean="0">
                <a:sym typeface="Symbol"/>
              </a:rPr>
              <a:t>C)</a:t>
            </a:r>
            <a:endParaRPr lang="en-US" sz="2000" dirty="0" smtClean="0"/>
          </a:p>
          <a:p>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DPLL - example</a:t>
            </a:r>
            <a:endParaRPr lang="en-US" dirty="0"/>
          </a:p>
        </p:txBody>
      </p:sp>
      <p:sp>
        <p:nvSpPr>
          <p:cNvPr id="3" name="Content Placeholder 2"/>
          <p:cNvSpPr>
            <a:spLocks noGrp="1"/>
          </p:cNvSpPr>
          <p:nvPr>
            <p:ph idx="1"/>
          </p:nvPr>
        </p:nvSpPr>
        <p:spPr>
          <a:xfrm>
            <a:off x="381000" y="1412875"/>
            <a:ext cx="8382000" cy="3250121"/>
          </a:xfrm>
        </p:spPr>
        <p:txBody>
          <a:bodyPr/>
          <a:lstStyle/>
          <a:p>
            <a:r>
              <a:rPr lang="en-US" i="1" dirty="0" smtClean="0"/>
              <a:t>F : (</a:t>
            </a:r>
            <a:r>
              <a:rPr lang="en-US" i="1" dirty="0" smtClean="0">
                <a:sym typeface="Symbol"/>
              </a:rPr>
              <a:t>p q)</a:t>
            </a:r>
            <a:r>
              <a:rPr lang="en-US" i="1" dirty="0" smtClean="0"/>
              <a:t>(</a:t>
            </a:r>
            <a:r>
              <a:rPr lang="en-US" i="1" dirty="0" smtClean="0">
                <a:sym typeface="Symbol"/>
              </a:rPr>
              <a:t>rs)</a:t>
            </a:r>
            <a:r>
              <a:rPr lang="en-US" i="1" dirty="0" smtClean="0"/>
              <a:t>(</a:t>
            </a:r>
            <a:r>
              <a:rPr lang="en-US" i="1" dirty="0" smtClean="0">
                <a:sym typeface="Symbol"/>
              </a:rPr>
              <a:t>tu) </a:t>
            </a:r>
            <a:r>
              <a:rPr lang="en-US" i="1" dirty="0" smtClean="0"/>
              <a:t>(</a:t>
            </a:r>
            <a:r>
              <a:rPr lang="en-US" i="1" dirty="0" smtClean="0">
                <a:sym typeface="Symbol"/>
              </a:rPr>
              <a:t>utq) </a:t>
            </a:r>
          </a:p>
          <a:p>
            <a:r>
              <a:rPr lang="en-US" i="1" dirty="0" smtClean="0">
                <a:sym typeface="Symbol"/>
              </a:rPr>
              <a:t>M = </a:t>
            </a:r>
          </a:p>
          <a:p>
            <a:endParaRPr lang="en-US" i="1" dirty="0" smtClean="0">
              <a:sym typeface="Symbol"/>
            </a:endParaRPr>
          </a:p>
          <a:p>
            <a:r>
              <a:rPr lang="en-US" i="1" dirty="0" smtClean="0">
                <a:sym typeface="Symbol"/>
              </a:rPr>
              <a:t>A state during search is a pair M || F.</a:t>
            </a:r>
          </a:p>
          <a:p>
            <a:pPr>
              <a:buNone/>
            </a:pPr>
            <a:endParaRPr lang="en-US" i="1" dirty="0" smtClean="0">
              <a:sym typeface="Symbol"/>
            </a:endParaRPr>
          </a:p>
          <a:p>
            <a:pPr>
              <a:buNone/>
            </a:pPr>
            <a:r>
              <a:rPr lang="en-US" i="1" dirty="0" smtClean="0">
                <a:sym typeface="Symbol"/>
              </a:rPr>
              <a:t>	</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DPLL - example</a:t>
            </a:r>
            <a:endParaRPr lang="en-US" dirty="0"/>
          </a:p>
        </p:txBody>
      </p:sp>
      <p:sp>
        <p:nvSpPr>
          <p:cNvPr id="3" name="Content Placeholder 2"/>
          <p:cNvSpPr>
            <a:spLocks noGrp="1"/>
          </p:cNvSpPr>
          <p:nvPr>
            <p:ph idx="1"/>
          </p:nvPr>
        </p:nvSpPr>
        <p:spPr>
          <a:xfrm>
            <a:off x="381000" y="1412875"/>
            <a:ext cx="8382000" cy="5383012"/>
          </a:xfrm>
        </p:spPr>
        <p:txBody>
          <a:bodyPr/>
          <a:lstStyle/>
          <a:p>
            <a:r>
              <a:rPr lang="en-US" i="1" dirty="0" smtClean="0"/>
              <a:t>F : (</a:t>
            </a:r>
            <a:r>
              <a:rPr lang="en-US" i="1" dirty="0" smtClean="0">
                <a:sym typeface="Symbol"/>
              </a:rPr>
              <a:t>p q)</a:t>
            </a:r>
            <a:r>
              <a:rPr lang="en-US" i="1" dirty="0" smtClean="0"/>
              <a:t>(</a:t>
            </a:r>
            <a:r>
              <a:rPr lang="en-US" i="1" dirty="0" smtClean="0">
                <a:sym typeface="Symbol"/>
              </a:rPr>
              <a:t>rs)</a:t>
            </a:r>
            <a:r>
              <a:rPr lang="en-US" i="1" dirty="0" smtClean="0"/>
              <a:t>(</a:t>
            </a:r>
            <a:r>
              <a:rPr lang="en-US" i="1" dirty="0" smtClean="0">
                <a:sym typeface="Symbol"/>
              </a:rPr>
              <a:t>tu) </a:t>
            </a:r>
            <a:r>
              <a:rPr lang="en-US" i="1" dirty="0" smtClean="0"/>
              <a:t>(</a:t>
            </a:r>
            <a:r>
              <a:rPr lang="en-US" i="1" dirty="0" smtClean="0">
                <a:sym typeface="Symbol"/>
              </a:rPr>
              <a:t>utq)</a:t>
            </a:r>
          </a:p>
          <a:p>
            <a:endParaRPr lang="en-US" i="1" dirty="0" smtClean="0">
              <a:sym typeface="Symbol"/>
            </a:endParaRPr>
          </a:p>
          <a:p>
            <a:pPr>
              <a:buNone/>
            </a:pPr>
            <a:r>
              <a:rPr lang="en-US" i="1" dirty="0" smtClean="0">
                <a:sym typeface="Symbol"/>
              </a:rPr>
              <a:t>	</a:t>
            </a:r>
            <a:r>
              <a:rPr lang="en-US" dirty="0" smtClean="0">
                <a:sym typeface="Symbol"/>
              </a:rPr>
              <a:t> || </a:t>
            </a:r>
            <a:r>
              <a:rPr lang="en-US" i="1" dirty="0" smtClean="0">
                <a:sym typeface="Symbol"/>
              </a:rPr>
              <a:t>F 	</a:t>
            </a:r>
            <a:br>
              <a:rPr lang="en-US" i="1" dirty="0" smtClean="0">
                <a:sym typeface="Symbol"/>
              </a:rPr>
            </a:br>
            <a:r>
              <a:rPr lang="en-US" i="1" dirty="0" smtClean="0">
                <a:sym typeface="Symbol"/>
              </a:rPr>
              <a:t>		{ </a:t>
            </a:r>
            <a:r>
              <a:rPr lang="en-US" b="1" i="1" dirty="0" smtClean="0">
                <a:sym typeface="Symbol"/>
              </a:rPr>
              <a:t>Decide</a:t>
            </a:r>
            <a:r>
              <a:rPr lang="en-US" i="1" dirty="0" smtClean="0">
                <a:sym typeface="Symbol"/>
              </a:rPr>
              <a:t> M(p)  true }</a:t>
            </a:r>
          </a:p>
          <a:p>
            <a:pPr>
              <a:buNone/>
            </a:pPr>
            <a:r>
              <a:rPr lang="en-US" i="1" dirty="0" smtClean="0">
                <a:sym typeface="Symbol"/>
              </a:rPr>
              <a:t>	p || F</a:t>
            </a:r>
          </a:p>
          <a:p>
            <a:pPr>
              <a:buNone/>
            </a:pPr>
            <a:r>
              <a:rPr lang="en-US" i="1" dirty="0" smtClean="0">
                <a:sym typeface="Symbol"/>
              </a:rPr>
              <a:t>			{ </a:t>
            </a:r>
            <a:r>
              <a:rPr lang="en-US" b="1" i="1" dirty="0" smtClean="0">
                <a:sym typeface="Symbol"/>
              </a:rPr>
              <a:t>Propagate</a:t>
            </a:r>
            <a:r>
              <a:rPr lang="en-US" i="1" dirty="0" smtClean="0">
                <a:sym typeface="Symbol"/>
              </a:rPr>
              <a:t> M(q)  true }</a:t>
            </a:r>
          </a:p>
          <a:p>
            <a:pPr>
              <a:buNone/>
            </a:pPr>
            <a:r>
              <a:rPr lang="en-US" i="1" dirty="0" smtClean="0">
                <a:sym typeface="Symbol"/>
              </a:rPr>
              <a:t>	p, q || F</a:t>
            </a:r>
          </a:p>
          <a:p>
            <a:pPr>
              <a:buNone/>
            </a:pPr>
            <a:r>
              <a:rPr lang="en-US" i="1" dirty="0" smtClean="0">
                <a:sym typeface="Symbol"/>
              </a:rPr>
              <a:t>			{ </a:t>
            </a:r>
            <a:r>
              <a:rPr lang="en-US" b="1" i="1" dirty="0" smtClean="0">
                <a:sym typeface="Symbol"/>
              </a:rPr>
              <a:t>Decide </a:t>
            </a:r>
            <a:r>
              <a:rPr lang="en-US" i="1" dirty="0" smtClean="0">
                <a:sym typeface="Symbol"/>
              </a:rPr>
              <a:t>M(r)  true }</a:t>
            </a:r>
          </a:p>
          <a:p>
            <a:pPr>
              <a:buNone/>
            </a:pPr>
            <a:r>
              <a:rPr lang="en-US" i="1" dirty="0" smtClean="0">
                <a:sym typeface="Symbol"/>
              </a:rPr>
              <a:t>	p, q, r || F </a:t>
            </a:r>
          </a:p>
          <a:p>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DPLL - example</a:t>
            </a:r>
            <a:endParaRPr lang="en-US" dirty="0"/>
          </a:p>
        </p:txBody>
      </p:sp>
      <p:sp>
        <p:nvSpPr>
          <p:cNvPr id="3" name="Content Placeholder 2"/>
          <p:cNvSpPr>
            <a:spLocks noGrp="1"/>
          </p:cNvSpPr>
          <p:nvPr>
            <p:ph idx="1"/>
          </p:nvPr>
        </p:nvSpPr>
        <p:spPr>
          <a:xfrm>
            <a:off x="381000" y="1412875"/>
            <a:ext cx="8382000" cy="4824398"/>
          </a:xfrm>
        </p:spPr>
        <p:txBody>
          <a:bodyPr/>
          <a:lstStyle/>
          <a:p>
            <a:r>
              <a:rPr lang="en-US" i="1" dirty="0" smtClean="0"/>
              <a:t>F : (</a:t>
            </a:r>
            <a:r>
              <a:rPr lang="en-US" i="1" dirty="0" smtClean="0">
                <a:sym typeface="Symbol"/>
              </a:rPr>
              <a:t>p q)</a:t>
            </a:r>
            <a:r>
              <a:rPr lang="en-US" i="1" dirty="0" smtClean="0"/>
              <a:t>(</a:t>
            </a:r>
            <a:r>
              <a:rPr lang="en-US" i="1" dirty="0" smtClean="0">
                <a:sym typeface="Symbol"/>
              </a:rPr>
              <a:t>rs)</a:t>
            </a:r>
            <a:r>
              <a:rPr lang="en-US" i="1" dirty="0" smtClean="0"/>
              <a:t>(</a:t>
            </a:r>
            <a:r>
              <a:rPr lang="en-US" i="1" dirty="0" smtClean="0">
                <a:sym typeface="Symbol"/>
              </a:rPr>
              <a:t>tu) </a:t>
            </a:r>
            <a:r>
              <a:rPr lang="en-US" i="1" dirty="0" smtClean="0"/>
              <a:t>(</a:t>
            </a:r>
            <a:r>
              <a:rPr lang="en-US" i="1" dirty="0" smtClean="0">
                <a:sym typeface="Symbol"/>
              </a:rPr>
              <a:t>utq)</a:t>
            </a:r>
          </a:p>
          <a:p>
            <a:endParaRPr lang="en-US" i="1" dirty="0" smtClean="0">
              <a:sym typeface="Symbol"/>
            </a:endParaRPr>
          </a:p>
          <a:p>
            <a:pPr>
              <a:buNone/>
            </a:pPr>
            <a:r>
              <a:rPr lang="en-US" i="1" dirty="0" smtClean="0">
                <a:sym typeface="Symbol"/>
              </a:rPr>
              <a:t>	p, q, r || F 	</a:t>
            </a:r>
            <a:br>
              <a:rPr lang="en-US" i="1" dirty="0" smtClean="0">
                <a:sym typeface="Symbol"/>
              </a:rPr>
            </a:br>
            <a:r>
              <a:rPr lang="en-US" i="1" dirty="0" smtClean="0">
                <a:sym typeface="Symbol"/>
              </a:rPr>
              <a:t>		{ </a:t>
            </a:r>
            <a:r>
              <a:rPr lang="en-US" b="1" i="1" dirty="0" smtClean="0">
                <a:sym typeface="Symbol"/>
              </a:rPr>
              <a:t>Propagate</a:t>
            </a:r>
            <a:r>
              <a:rPr lang="en-US" i="1" dirty="0" smtClean="0">
                <a:sym typeface="Symbol"/>
              </a:rPr>
              <a:t> M(s)  false }</a:t>
            </a:r>
          </a:p>
          <a:p>
            <a:pPr>
              <a:buNone/>
            </a:pPr>
            <a:r>
              <a:rPr lang="en-US" i="1" dirty="0" smtClean="0">
                <a:sym typeface="Symbol"/>
              </a:rPr>
              <a:t>	p,q,r,s || F</a:t>
            </a:r>
          </a:p>
          <a:p>
            <a:pPr>
              <a:buNone/>
            </a:pPr>
            <a:r>
              <a:rPr lang="en-US" i="1" dirty="0" smtClean="0">
                <a:sym typeface="Symbol"/>
              </a:rPr>
              <a:t>			{ </a:t>
            </a:r>
            <a:r>
              <a:rPr lang="en-US" b="1" i="1" dirty="0" smtClean="0">
                <a:sym typeface="Symbol"/>
              </a:rPr>
              <a:t>Decide </a:t>
            </a:r>
            <a:r>
              <a:rPr lang="en-US" i="1" dirty="0" smtClean="0">
                <a:sym typeface="Symbol"/>
              </a:rPr>
              <a:t>M(t)  true }</a:t>
            </a:r>
          </a:p>
          <a:p>
            <a:pPr>
              <a:buNone/>
            </a:pPr>
            <a:r>
              <a:rPr lang="en-US" i="1" dirty="0" smtClean="0">
                <a:sym typeface="Symbol"/>
              </a:rPr>
              <a:t>	 p,q,r,s, t || F</a:t>
            </a:r>
          </a:p>
          <a:p>
            <a:pPr>
              <a:buNone/>
            </a:pPr>
            <a:r>
              <a:rPr lang="en-US" i="1" dirty="0" smtClean="0">
                <a:sym typeface="Symbol"/>
              </a:rPr>
              <a:t>			{ </a:t>
            </a:r>
            <a:r>
              <a:rPr lang="en-US" b="1" i="1" dirty="0" smtClean="0">
                <a:sym typeface="Symbol"/>
              </a:rPr>
              <a:t>Propagate </a:t>
            </a:r>
            <a:r>
              <a:rPr lang="en-US" i="1" dirty="0" smtClean="0">
                <a:sym typeface="Symbol"/>
              </a:rPr>
              <a:t>M(u)  false }</a:t>
            </a:r>
          </a:p>
          <a:p>
            <a:pPr>
              <a:buNone/>
            </a:pPr>
            <a:r>
              <a:rPr lang="en-US" i="1" dirty="0" smtClean="0">
                <a:sym typeface="Symbol"/>
              </a:rPr>
              <a:t>	p,q,r,s, t, u  || F</a:t>
            </a: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DPLL - example</a:t>
            </a:r>
            <a:endParaRPr lang="en-US" dirty="0"/>
          </a:p>
        </p:txBody>
      </p:sp>
      <p:sp>
        <p:nvSpPr>
          <p:cNvPr id="3" name="Content Placeholder 2"/>
          <p:cNvSpPr>
            <a:spLocks noGrp="1"/>
          </p:cNvSpPr>
          <p:nvPr>
            <p:ph idx="1"/>
          </p:nvPr>
        </p:nvSpPr>
        <p:spPr>
          <a:xfrm>
            <a:off x="381000" y="1412875"/>
            <a:ext cx="8382000" cy="5941627"/>
          </a:xfrm>
        </p:spPr>
        <p:txBody>
          <a:bodyPr/>
          <a:lstStyle/>
          <a:p>
            <a:r>
              <a:rPr lang="en-US" i="1" dirty="0" smtClean="0"/>
              <a:t>F : (</a:t>
            </a:r>
            <a:r>
              <a:rPr lang="en-US" i="1" dirty="0" smtClean="0">
                <a:sym typeface="Symbol"/>
              </a:rPr>
              <a:t>p q)</a:t>
            </a:r>
            <a:r>
              <a:rPr lang="en-US" i="1" dirty="0" smtClean="0"/>
              <a:t>(</a:t>
            </a:r>
            <a:r>
              <a:rPr lang="en-US" i="1" dirty="0" smtClean="0">
                <a:sym typeface="Symbol"/>
              </a:rPr>
              <a:t>rs)</a:t>
            </a:r>
            <a:r>
              <a:rPr lang="en-US" i="1" dirty="0" smtClean="0"/>
              <a:t>(</a:t>
            </a:r>
            <a:r>
              <a:rPr lang="en-US" i="1" dirty="0" smtClean="0">
                <a:sym typeface="Symbol"/>
              </a:rPr>
              <a:t>tu) </a:t>
            </a:r>
            <a:r>
              <a:rPr lang="en-US" i="1" dirty="0" smtClean="0"/>
              <a:t>(</a:t>
            </a:r>
            <a:r>
              <a:rPr lang="en-US" i="1" dirty="0" smtClean="0">
                <a:sym typeface="Symbol"/>
              </a:rPr>
              <a:t>utq)</a:t>
            </a:r>
          </a:p>
          <a:p>
            <a:pPr>
              <a:buNone/>
            </a:pPr>
            <a:endParaRPr lang="en-US" i="1" dirty="0" smtClean="0">
              <a:sym typeface="Symbol"/>
            </a:endParaRPr>
          </a:p>
          <a:p>
            <a:pPr>
              <a:buNone/>
            </a:pPr>
            <a:r>
              <a:rPr lang="en-US" i="1" dirty="0" smtClean="0">
                <a:sym typeface="Symbol"/>
              </a:rPr>
              <a:t>	p,q,r,s, t, u  || F</a:t>
            </a:r>
          </a:p>
          <a:p>
            <a:pPr>
              <a:buNone/>
            </a:pPr>
            <a:r>
              <a:rPr lang="en-US" i="1" dirty="0" smtClean="0">
                <a:sym typeface="Symbol"/>
              </a:rPr>
              <a:t>		{ </a:t>
            </a:r>
            <a:r>
              <a:rPr lang="en-US" b="1" i="1" dirty="0" smtClean="0">
                <a:sym typeface="Symbol"/>
              </a:rPr>
              <a:t>Backtrack</a:t>
            </a:r>
            <a:r>
              <a:rPr lang="en-US" i="1" dirty="0" smtClean="0">
                <a:sym typeface="Symbol"/>
              </a:rPr>
              <a:t>}</a:t>
            </a:r>
          </a:p>
          <a:p>
            <a:pPr>
              <a:buNone/>
            </a:pPr>
            <a:r>
              <a:rPr lang="en-US" i="1" dirty="0" smtClean="0">
                <a:sym typeface="Symbol"/>
              </a:rPr>
              <a:t>	p,q,r,s,t, || F</a:t>
            </a:r>
          </a:p>
          <a:p>
            <a:pPr>
              <a:buNone/>
            </a:pPr>
            <a:endParaRPr lang="en-US" i="1" dirty="0" smtClean="0">
              <a:sym typeface="Symbol"/>
            </a:endParaRPr>
          </a:p>
          <a:p>
            <a:pPr>
              <a:buNone/>
            </a:pPr>
            <a:r>
              <a:rPr lang="en-US" i="1" dirty="0" smtClean="0">
                <a:sym typeface="Symbol"/>
              </a:rPr>
              <a:t>Improvement 1: </a:t>
            </a:r>
            <a:r>
              <a:rPr lang="en-US" dirty="0" smtClean="0">
                <a:sym typeface="Symbol"/>
              </a:rPr>
              <a:t>The</a:t>
            </a:r>
            <a:r>
              <a:rPr lang="en-US" i="1" dirty="0" smtClean="0">
                <a:sym typeface="Symbol"/>
              </a:rPr>
              <a:t> </a:t>
            </a:r>
            <a:r>
              <a:rPr lang="en-US" dirty="0" smtClean="0">
                <a:sym typeface="Symbol"/>
              </a:rPr>
              <a:t>conflict does not depend on</a:t>
            </a:r>
            <a:r>
              <a:rPr lang="en-US" i="1" dirty="0" smtClean="0">
                <a:sym typeface="Symbol"/>
              </a:rPr>
              <a:t> r </a:t>
            </a:r>
            <a:r>
              <a:rPr lang="en-US" dirty="0" smtClean="0">
                <a:sym typeface="Symbol"/>
              </a:rPr>
              <a:t>or</a:t>
            </a:r>
            <a:r>
              <a:rPr lang="en-US" i="1" dirty="0" smtClean="0">
                <a:sym typeface="Symbol"/>
              </a:rPr>
              <a:t> s.</a:t>
            </a:r>
          </a:p>
          <a:p>
            <a:pPr>
              <a:buNone/>
            </a:pPr>
            <a:r>
              <a:rPr lang="en-US" dirty="0" smtClean="0">
                <a:sym typeface="Symbol"/>
              </a:rPr>
              <a:t> Analyze conflict for further back-jumping. </a:t>
            </a:r>
            <a:endParaRPr lang="en-US" i="1" dirty="0" smtClean="0">
              <a:sym typeface="Symbol"/>
            </a:endParaRPr>
          </a:p>
          <a:p>
            <a:pPr>
              <a:buNone/>
            </a:pPr>
            <a:endParaRPr lang="en-US" i="1" dirty="0" smtClean="0">
              <a:sym typeface="Symbol"/>
            </a:endParaRPr>
          </a:p>
          <a:p>
            <a:pPr>
              <a:buNone/>
            </a:pPr>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DPLL - example</a:t>
            </a:r>
            <a:endParaRPr lang="en-US" dirty="0"/>
          </a:p>
        </p:txBody>
      </p:sp>
      <p:sp>
        <p:nvSpPr>
          <p:cNvPr id="3" name="Content Placeholder 2"/>
          <p:cNvSpPr>
            <a:spLocks noGrp="1"/>
          </p:cNvSpPr>
          <p:nvPr>
            <p:ph idx="1"/>
          </p:nvPr>
        </p:nvSpPr>
        <p:spPr>
          <a:xfrm>
            <a:off x="381000" y="1412875"/>
            <a:ext cx="8382000" cy="4367349"/>
          </a:xfrm>
        </p:spPr>
        <p:txBody>
          <a:bodyPr/>
          <a:lstStyle/>
          <a:p>
            <a:r>
              <a:rPr lang="en-US" i="1" dirty="0" smtClean="0"/>
              <a:t>F : (</a:t>
            </a:r>
            <a:r>
              <a:rPr lang="en-US" i="1" dirty="0" smtClean="0">
                <a:sym typeface="Symbol"/>
              </a:rPr>
              <a:t>p q)</a:t>
            </a:r>
            <a:r>
              <a:rPr lang="en-US" i="1" dirty="0" smtClean="0"/>
              <a:t>(</a:t>
            </a:r>
            <a:r>
              <a:rPr lang="en-US" i="1" dirty="0" smtClean="0">
                <a:sym typeface="Symbol"/>
              </a:rPr>
              <a:t>rs)</a:t>
            </a:r>
            <a:r>
              <a:rPr lang="en-US" i="1" dirty="0" smtClean="0"/>
              <a:t>(</a:t>
            </a:r>
            <a:r>
              <a:rPr lang="en-US" i="1" dirty="0" smtClean="0">
                <a:sym typeface="Symbol"/>
              </a:rPr>
              <a:t>tu) </a:t>
            </a:r>
            <a:r>
              <a:rPr lang="en-US" i="1" dirty="0" smtClean="0"/>
              <a:t>(</a:t>
            </a:r>
            <a:r>
              <a:rPr lang="en-US" i="1" dirty="0" smtClean="0">
                <a:sym typeface="Symbol"/>
              </a:rPr>
              <a:t>utq)</a:t>
            </a:r>
          </a:p>
          <a:p>
            <a:pPr>
              <a:buNone/>
            </a:pPr>
            <a:endParaRPr lang="en-US" i="1" dirty="0" smtClean="0">
              <a:sym typeface="Symbol"/>
            </a:endParaRPr>
          </a:p>
          <a:p>
            <a:pPr>
              <a:buNone/>
            </a:pPr>
            <a:r>
              <a:rPr lang="en-US" i="1" dirty="0" smtClean="0">
                <a:sym typeface="Symbol"/>
              </a:rPr>
              <a:t>	p, q, r, s, t, u  || F</a:t>
            </a:r>
          </a:p>
          <a:p>
            <a:pPr>
              <a:buNone/>
            </a:pPr>
            <a:r>
              <a:rPr lang="en-US" i="1" dirty="0" smtClean="0">
                <a:sym typeface="Symbol"/>
              </a:rPr>
              <a:t>		{ </a:t>
            </a:r>
            <a:r>
              <a:rPr lang="en-US" b="1" i="1" dirty="0" smtClean="0">
                <a:sym typeface="Symbol"/>
              </a:rPr>
              <a:t>Backjump</a:t>
            </a:r>
            <a:r>
              <a:rPr lang="en-US" i="1" dirty="0" smtClean="0">
                <a:sym typeface="Symbol"/>
              </a:rPr>
              <a:t>}</a:t>
            </a:r>
          </a:p>
          <a:p>
            <a:pPr>
              <a:buNone/>
            </a:pPr>
            <a:r>
              <a:rPr lang="en-US" i="1" dirty="0" smtClean="0">
                <a:sym typeface="Symbol"/>
              </a:rPr>
              <a:t>	p, q, t || F</a:t>
            </a:r>
          </a:p>
          <a:p>
            <a:pPr>
              <a:buNone/>
            </a:pPr>
            <a:endParaRPr lang="en-US" i="1" dirty="0" smtClean="0">
              <a:sym typeface="Symbol"/>
            </a:endParaRPr>
          </a:p>
          <a:p>
            <a:pPr>
              <a:buNone/>
            </a:pPr>
            <a:r>
              <a:rPr lang="en-US" i="1" dirty="0" smtClean="0">
                <a:sym typeface="Symbol"/>
              </a:rPr>
              <a:t>Improvement 2: Learn from </a:t>
            </a:r>
            <a:r>
              <a:rPr lang="en-US" b="1" dirty="0" smtClean="0">
                <a:sym typeface="Symbol"/>
              </a:rPr>
              <a:t>Propagate. </a:t>
            </a:r>
            <a:endParaRPr lang="en-US" i="1" dirty="0" smtClean="0">
              <a:sym typeface="Symbol"/>
            </a:endParaRPr>
          </a:p>
          <a:p>
            <a:pPr>
              <a:buNone/>
            </a:pPr>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DPLL - example</a:t>
            </a:r>
            <a:endParaRPr lang="en-US" dirty="0"/>
          </a:p>
        </p:txBody>
      </p:sp>
      <p:sp>
        <p:nvSpPr>
          <p:cNvPr id="4" name="Content Placeholder 2"/>
          <p:cNvSpPr>
            <a:spLocks noGrp="1"/>
          </p:cNvSpPr>
          <p:nvPr>
            <p:ph idx="1"/>
          </p:nvPr>
        </p:nvSpPr>
        <p:spPr>
          <a:xfrm>
            <a:off x="381000" y="1412875"/>
            <a:ext cx="8382000" cy="4824398"/>
          </a:xfrm>
        </p:spPr>
        <p:txBody>
          <a:bodyPr/>
          <a:lstStyle/>
          <a:p>
            <a:r>
              <a:rPr lang="en-US" i="1" dirty="0" smtClean="0"/>
              <a:t>F : (</a:t>
            </a:r>
            <a:r>
              <a:rPr lang="en-US" i="1" dirty="0" smtClean="0">
                <a:sym typeface="Symbol"/>
              </a:rPr>
              <a:t>p q)</a:t>
            </a:r>
            <a:r>
              <a:rPr lang="en-US" i="1" dirty="0" smtClean="0"/>
              <a:t>(</a:t>
            </a:r>
            <a:r>
              <a:rPr lang="en-US" i="1" dirty="0" smtClean="0">
                <a:sym typeface="Symbol"/>
              </a:rPr>
              <a:t>rs)</a:t>
            </a:r>
            <a:r>
              <a:rPr lang="en-US" i="1" dirty="0" smtClean="0"/>
              <a:t>(</a:t>
            </a:r>
            <a:r>
              <a:rPr lang="en-US" i="1" dirty="0" smtClean="0">
                <a:sym typeface="Symbol"/>
              </a:rPr>
              <a:t>tu) </a:t>
            </a:r>
            <a:r>
              <a:rPr lang="en-US" i="1" dirty="0" smtClean="0"/>
              <a:t>(</a:t>
            </a:r>
            <a:r>
              <a:rPr lang="en-US" i="1" dirty="0" smtClean="0">
                <a:sym typeface="Symbol"/>
              </a:rPr>
              <a:t>utq)</a:t>
            </a:r>
          </a:p>
          <a:p>
            <a:pPr>
              <a:buNone/>
            </a:pPr>
            <a:endParaRPr lang="en-US" i="1" dirty="0" smtClean="0">
              <a:sym typeface="Symbol"/>
            </a:endParaRPr>
          </a:p>
          <a:p>
            <a:pPr>
              <a:buNone/>
            </a:pPr>
            <a:endParaRPr lang="en-US" i="1" dirty="0" smtClean="0">
              <a:sym typeface="Symbol"/>
            </a:endParaRPr>
          </a:p>
          <a:p>
            <a:pPr>
              <a:buNone/>
            </a:pPr>
            <a:endParaRPr lang="en-US" i="1" dirty="0" smtClean="0">
              <a:sym typeface="Symbol"/>
            </a:endParaRPr>
          </a:p>
          <a:p>
            <a:pPr>
              <a:buNone/>
            </a:pPr>
            <a:endParaRPr lang="en-US" i="1" dirty="0" smtClean="0">
              <a:sym typeface="Symbol"/>
            </a:endParaRPr>
          </a:p>
          <a:p>
            <a:pPr>
              <a:buNone/>
            </a:pPr>
            <a:endParaRPr lang="en-US" i="1" dirty="0" smtClean="0">
              <a:sym typeface="Symbol"/>
            </a:endParaRPr>
          </a:p>
          <a:p>
            <a:pPr>
              <a:buNone/>
            </a:pPr>
            <a:endParaRPr lang="en-US" i="1" dirty="0" smtClean="0">
              <a:sym typeface="Symbol"/>
            </a:endParaRPr>
          </a:p>
          <a:p>
            <a:pPr>
              <a:buNone/>
            </a:pPr>
            <a:r>
              <a:rPr lang="en-US" dirty="0" smtClean="0">
                <a:sym typeface="Symbol"/>
              </a:rPr>
              <a:t>With the </a:t>
            </a:r>
            <a:r>
              <a:rPr lang="en-US" i="1" dirty="0" smtClean="0">
                <a:sym typeface="Symbol"/>
              </a:rPr>
              <a:t>learned </a:t>
            </a:r>
            <a:r>
              <a:rPr lang="en-US" dirty="0" smtClean="0">
                <a:sym typeface="Symbol"/>
              </a:rPr>
              <a:t>clause (</a:t>
            </a:r>
            <a:r>
              <a:rPr lang="en-US" i="1" dirty="0" smtClean="0">
                <a:sym typeface="Symbol"/>
              </a:rPr>
              <a:t>p</a:t>
            </a:r>
            <a:r>
              <a:rPr lang="en-US" dirty="0" smtClean="0">
                <a:sym typeface="Symbol"/>
              </a:rPr>
              <a:t> </a:t>
            </a:r>
            <a:r>
              <a:rPr lang="en-US" i="1" dirty="0" smtClean="0">
                <a:sym typeface="Symbol"/>
              </a:rPr>
              <a:t>t</a:t>
            </a:r>
            <a:r>
              <a:rPr lang="en-US" dirty="0" smtClean="0">
                <a:sym typeface="Symbol"/>
              </a:rPr>
              <a:t>) we could use </a:t>
            </a:r>
            <a:r>
              <a:rPr lang="en-US" b="1" dirty="0" smtClean="0">
                <a:sym typeface="Symbol"/>
              </a:rPr>
              <a:t>Propagate </a:t>
            </a:r>
            <a:r>
              <a:rPr lang="en-US" dirty="0" smtClean="0">
                <a:sym typeface="Symbol"/>
              </a:rPr>
              <a:t>to infer t</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DPLL </a:t>
            </a:r>
            <a:r>
              <a:rPr lang="en-US" dirty="0" smtClean="0"/>
              <a:t>–</a:t>
            </a:r>
            <a:r>
              <a:rPr smtClean="0"/>
              <a:t> learning</a:t>
            </a:r>
            <a:endParaRPr lang="en-US" dirty="0"/>
          </a:p>
        </p:txBody>
      </p:sp>
      <p:sp>
        <p:nvSpPr>
          <p:cNvPr id="3" name="Content Placeholder 2"/>
          <p:cNvSpPr>
            <a:spLocks noGrp="1"/>
          </p:cNvSpPr>
          <p:nvPr>
            <p:ph idx="1"/>
          </p:nvPr>
        </p:nvSpPr>
        <p:spPr>
          <a:xfrm>
            <a:off x="381000" y="1412875"/>
            <a:ext cx="8382000" cy="5461495"/>
          </a:xfrm>
        </p:spPr>
        <p:txBody>
          <a:bodyPr/>
          <a:lstStyle/>
          <a:p>
            <a:r>
              <a:rPr lang="en-US" i="1" dirty="0" smtClean="0"/>
              <a:t>F : (</a:t>
            </a:r>
            <a:r>
              <a:rPr lang="en-US" i="1" dirty="0" smtClean="0">
                <a:sym typeface="Symbol"/>
              </a:rPr>
              <a:t>p q)</a:t>
            </a:r>
            <a:r>
              <a:rPr lang="en-US" i="1" dirty="0" smtClean="0"/>
              <a:t>(</a:t>
            </a:r>
            <a:r>
              <a:rPr lang="en-US" i="1" dirty="0" smtClean="0">
                <a:sym typeface="Symbol"/>
              </a:rPr>
              <a:t>rs)</a:t>
            </a:r>
            <a:r>
              <a:rPr lang="en-US" i="1" dirty="0" smtClean="0"/>
              <a:t>(</a:t>
            </a:r>
            <a:r>
              <a:rPr lang="en-US" i="1" dirty="0" smtClean="0">
                <a:sym typeface="Symbol"/>
              </a:rPr>
              <a:t>tu) </a:t>
            </a:r>
            <a:r>
              <a:rPr lang="en-US" i="1" dirty="0" smtClean="0"/>
              <a:t>(</a:t>
            </a:r>
            <a:r>
              <a:rPr lang="en-US" i="1" dirty="0" smtClean="0">
                <a:sym typeface="Symbol"/>
              </a:rPr>
              <a:t>utq)</a:t>
            </a:r>
          </a:p>
          <a:p>
            <a:endParaRPr lang="en-US" dirty="0" smtClean="0"/>
          </a:p>
          <a:p>
            <a:r>
              <a:rPr lang="en-US" dirty="0" smtClean="0"/>
              <a:t>How do you learn the right clauses?</a:t>
            </a:r>
          </a:p>
          <a:p>
            <a:pPr lvl="1"/>
            <a:r>
              <a:rPr lang="en-US" dirty="0" smtClean="0"/>
              <a:t>Answer – maintain </a:t>
            </a:r>
            <a:r>
              <a:rPr lang="en-US" i="1" dirty="0" smtClean="0"/>
              <a:t>implication graph.</a:t>
            </a:r>
          </a:p>
          <a:p>
            <a:pPr lvl="1"/>
            <a:r>
              <a:rPr lang="en-US" i="1" dirty="0" smtClean="0">
                <a:sym typeface="Symbol"/>
              </a:rPr>
              <a:t>Implication graph = clause that was used for propagation:</a:t>
            </a:r>
            <a:br>
              <a:rPr lang="en-US" i="1" dirty="0" smtClean="0">
                <a:sym typeface="Symbol"/>
              </a:rPr>
            </a:br>
            <a:r>
              <a:rPr lang="en-US" dirty="0" smtClean="0">
                <a:sym typeface="Symbol"/>
              </a:rPr>
              <a:t/>
            </a:r>
            <a:br>
              <a:rPr lang="en-US" dirty="0" smtClean="0">
                <a:sym typeface="Symbol"/>
              </a:rPr>
            </a:br>
            <a:r>
              <a:rPr lang="en-US" i="1" dirty="0" smtClean="0">
                <a:sym typeface="Symbol"/>
              </a:rPr>
              <a:t>p || F</a:t>
            </a:r>
          </a:p>
          <a:p>
            <a:pPr>
              <a:buNone/>
            </a:pPr>
            <a:r>
              <a:rPr lang="en-US" i="1" dirty="0" smtClean="0">
                <a:sym typeface="Symbol"/>
              </a:rPr>
              <a:t>				{ </a:t>
            </a:r>
            <a:r>
              <a:rPr lang="en-US" b="1" i="1" dirty="0" smtClean="0">
                <a:sym typeface="Symbol"/>
              </a:rPr>
              <a:t>Propagate</a:t>
            </a:r>
            <a:r>
              <a:rPr lang="en-US" i="1" dirty="0" smtClean="0">
                <a:sym typeface="Symbol"/>
              </a:rPr>
              <a:t> M(q)  true }</a:t>
            </a:r>
          </a:p>
          <a:p>
            <a:pPr>
              <a:buNone/>
            </a:pPr>
            <a:r>
              <a:rPr lang="en-US" i="1" dirty="0" smtClean="0">
                <a:sym typeface="Symbol"/>
              </a:rPr>
              <a:t>	   p, q</a:t>
            </a:r>
            <a:r>
              <a:rPr lang="en-US" i="1" baseline="30000" dirty="0" smtClean="0">
                <a:sym typeface="Symbol"/>
              </a:rPr>
              <a:t>(p q)</a:t>
            </a:r>
            <a:r>
              <a:rPr lang="en-US" i="1" dirty="0" smtClean="0">
                <a:sym typeface="Symbol"/>
              </a:rPr>
              <a:t> || F</a:t>
            </a:r>
          </a:p>
          <a:p>
            <a:pPr lvl="1"/>
            <a:endParaRPr lang="en-US" dirty="0"/>
          </a:p>
        </p:txBody>
      </p:sp>
      <p:sp>
        <p:nvSpPr>
          <p:cNvPr id="4" name="TextBox 3"/>
          <p:cNvSpPr txBox="1"/>
          <p:nvPr/>
        </p:nvSpPr>
        <p:spPr>
          <a:xfrm>
            <a:off x="5370787" y="211581"/>
            <a:ext cx="3264035" cy="923330"/>
          </a:xfrm>
          <a:prstGeom prst="rect">
            <a:avLst/>
          </a:prstGeom>
          <a:noFill/>
        </p:spPr>
        <p:txBody>
          <a:bodyPr wrap="none" rtlCol="0">
            <a:spAutoFit/>
          </a:bodyPr>
          <a:lstStyle/>
          <a:p>
            <a:r>
              <a:rPr lang="en-US" dirty="0" smtClean="0">
                <a:solidFill>
                  <a:srgbClr val="FFFF00"/>
                </a:solidFill>
              </a:rPr>
              <a:t>"Is </a:t>
            </a:r>
            <a:r>
              <a:rPr lang="en-US" dirty="0" err="1" smtClean="0">
                <a:solidFill>
                  <a:srgbClr val="FFFF00"/>
                </a:solidFill>
              </a:rPr>
              <a:t>leor</a:t>
            </a:r>
            <a:r>
              <a:rPr lang="en-US" dirty="0" smtClean="0">
                <a:solidFill>
                  <a:srgbClr val="FFFF00"/>
                </a:solidFill>
              </a:rPr>
              <a:t> nod don </a:t>
            </a:r>
            <a:r>
              <a:rPr lang="en-US" dirty="0" err="1" smtClean="0">
                <a:solidFill>
                  <a:srgbClr val="FFFF00"/>
                </a:solidFill>
              </a:rPr>
              <a:t>eolach</a:t>
            </a:r>
            <a:r>
              <a:rPr lang="en-US" dirty="0" smtClean="0">
                <a:solidFill>
                  <a:srgbClr val="FFFF00"/>
                </a:solidFill>
              </a:rPr>
              <a:t>" </a:t>
            </a:r>
            <a:br>
              <a:rPr lang="en-US" dirty="0" smtClean="0">
                <a:solidFill>
                  <a:srgbClr val="FFFF00"/>
                </a:solidFill>
              </a:rPr>
            </a:br>
            <a:r>
              <a:rPr lang="en-US" i="1" dirty="0" smtClean="0">
                <a:solidFill>
                  <a:srgbClr val="FFFF00"/>
                </a:solidFill>
              </a:rPr>
              <a:t>A hint is sufficient for the wise </a:t>
            </a:r>
          </a:p>
          <a:p>
            <a:endParaRPr lang="en-US" dirty="0" err="1"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Modern DPLL </a:t>
            </a:r>
            <a:r>
              <a:rPr lang="en-US" dirty="0" smtClean="0"/>
              <a:t>–</a:t>
            </a:r>
            <a:r>
              <a:rPr smtClean="0"/>
              <a:t> as transitions</a:t>
            </a:r>
            <a:endParaRPr lang="en-US" dirty="0"/>
          </a:p>
        </p:txBody>
      </p:sp>
      <p:sp>
        <p:nvSpPr>
          <p:cNvPr id="3" name="Content Placeholder 2"/>
          <p:cNvSpPr>
            <a:spLocks noGrp="1"/>
          </p:cNvSpPr>
          <p:nvPr>
            <p:ph idx="1"/>
          </p:nvPr>
        </p:nvSpPr>
        <p:spPr>
          <a:xfrm>
            <a:off x="381000" y="1412875"/>
            <a:ext cx="8382000" cy="5186035"/>
          </a:xfrm>
        </p:spPr>
        <p:txBody>
          <a:bodyPr/>
          <a:lstStyle/>
          <a:p>
            <a:r>
              <a:rPr lang="en-US" i="1" dirty="0" smtClean="0">
                <a:sym typeface="Symbol"/>
              </a:rPr>
              <a:t>Maintain states of the form:</a:t>
            </a:r>
          </a:p>
          <a:p>
            <a:pPr lvl="1"/>
            <a:r>
              <a:rPr lang="en-US" i="1" dirty="0" smtClean="0">
                <a:sym typeface="Symbol"/>
              </a:rPr>
              <a:t>M || F		- during search</a:t>
            </a:r>
          </a:p>
          <a:p>
            <a:pPr lvl="1"/>
            <a:r>
              <a:rPr lang="en-US" i="1" dirty="0" smtClean="0">
                <a:sym typeface="Symbol"/>
              </a:rPr>
              <a:t>M || F || C 	– for backjumping</a:t>
            </a:r>
          </a:p>
          <a:p>
            <a:pPr lvl="1"/>
            <a:r>
              <a:rPr lang="en-US" i="1" dirty="0" smtClean="0">
                <a:sym typeface="Symbol"/>
              </a:rPr>
              <a:t>M a partial model, F are clauses, C is a clause.</a:t>
            </a:r>
            <a:endParaRPr lang="en-US" dirty="0" smtClean="0"/>
          </a:p>
          <a:p>
            <a:pPr>
              <a:buNone/>
            </a:pPr>
            <a:endParaRPr lang="en-US" dirty="0" smtClean="0">
              <a:sym typeface="Symbol"/>
            </a:endParaRPr>
          </a:p>
          <a:p>
            <a:r>
              <a:rPr lang="en-US" sz="3200" b="1" dirty="0" smtClean="0">
                <a:sym typeface="Symbol"/>
              </a:rPr>
              <a:t>Decide 	</a:t>
            </a:r>
            <a:r>
              <a:rPr lang="en-US" sz="3200" dirty="0" smtClean="0"/>
              <a:t> M || F </a:t>
            </a:r>
            <a:r>
              <a:rPr lang="en-US" sz="3200" i="1" dirty="0" smtClean="0">
                <a:sym typeface="Symbol"/>
              </a:rPr>
              <a:t> Mp</a:t>
            </a:r>
            <a:r>
              <a:rPr lang="en-US" sz="3200" i="1" baseline="30000" dirty="0" smtClean="0">
                <a:sym typeface="Symbol"/>
              </a:rPr>
              <a:t>d</a:t>
            </a:r>
            <a:r>
              <a:rPr lang="en-US" sz="3200" i="1" dirty="0" smtClean="0">
                <a:sym typeface="Symbol"/>
              </a:rPr>
              <a:t> || F </a:t>
            </a:r>
            <a:r>
              <a:rPr lang="en-US" sz="2800" i="1" dirty="0" smtClean="0">
                <a:sym typeface="Symbol"/>
              </a:rPr>
              <a:t>		</a:t>
            </a:r>
            <a:r>
              <a:rPr lang="en-US" sz="2800" b="1" dirty="0" smtClean="0">
                <a:sym typeface="Symbol"/>
              </a:rPr>
              <a:t>if </a:t>
            </a:r>
            <a:r>
              <a:rPr lang="en-US" sz="2800" i="1" dirty="0" smtClean="0">
                <a:sym typeface="Symbol"/>
              </a:rPr>
              <a:t>p  F \ M</a:t>
            </a:r>
          </a:p>
          <a:p>
            <a:pPr>
              <a:buNone/>
            </a:pPr>
            <a:r>
              <a:rPr lang="en-US" sz="2800" b="1" i="1" dirty="0" smtClean="0">
                <a:sym typeface="Symbol"/>
              </a:rPr>
              <a:t>						</a:t>
            </a:r>
            <a:r>
              <a:rPr lang="en-US" sz="2800" i="1" dirty="0" smtClean="0">
                <a:sym typeface="Symbol"/>
              </a:rPr>
              <a:t>d </a:t>
            </a:r>
            <a:r>
              <a:rPr lang="en-US" sz="2800" dirty="0" smtClean="0">
                <a:sym typeface="Symbol"/>
              </a:rPr>
              <a:t>is a </a:t>
            </a:r>
            <a:r>
              <a:rPr lang="en-US" sz="2800" i="1" dirty="0" smtClean="0">
                <a:sym typeface="Symbol"/>
              </a:rPr>
              <a:t>decision</a:t>
            </a:r>
            <a:r>
              <a:rPr lang="en-US" sz="2800" dirty="0" smtClean="0">
                <a:sym typeface="Symbol"/>
              </a:rPr>
              <a:t> marker</a:t>
            </a:r>
            <a:br>
              <a:rPr lang="en-US" sz="2800" dirty="0" smtClean="0">
                <a:sym typeface="Symbol"/>
              </a:rPr>
            </a:br>
            <a:endParaRPr lang="en-US" sz="2800" b="1" i="1" dirty="0" smtClean="0">
              <a:sym typeface="Symbol"/>
            </a:endParaRPr>
          </a:p>
          <a:p>
            <a:r>
              <a:rPr lang="en-US" sz="2800" b="1" dirty="0" smtClean="0">
                <a:sym typeface="Symbol"/>
              </a:rPr>
              <a:t>Propagate </a:t>
            </a:r>
            <a:r>
              <a:rPr lang="en-US" sz="2800" dirty="0" smtClean="0"/>
              <a:t>M || F </a:t>
            </a:r>
            <a:r>
              <a:rPr lang="en-US" sz="2800" i="1" dirty="0" smtClean="0">
                <a:sym typeface="Symbol"/>
              </a:rPr>
              <a:t> Mp</a:t>
            </a:r>
            <a:r>
              <a:rPr lang="en-US" sz="2800" i="1" baseline="30000" dirty="0" smtClean="0">
                <a:sym typeface="Symbol"/>
              </a:rPr>
              <a:t>C</a:t>
            </a:r>
            <a:r>
              <a:rPr lang="en-US" sz="2800" i="1" dirty="0" smtClean="0">
                <a:sym typeface="Symbol"/>
              </a:rPr>
              <a:t> || F</a:t>
            </a:r>
          </a:p>
          <a:p>
            <a:pPr lvl="1">
              <a:buNone/>
            </a:pPr>
            <a:r>
              <a:rPr lang="en-US" sz="2500" i="1" dirty="0" smtClean="0">
                <a:sym typeface="Symbol"/>
              </a:rPr>
              <a:t>				</a:t>
            </a:r>
            <a:br>
              <a:rPr lang="en-US" sz="2500" i="1" dirty="0" smtClean="0">
                <a:sym typeface="Symbol"/>
              </a:rPr>
            </a:br>
            <a:r>
              <a:rPr lang="en-US" sz="2500" i="1" dirty="0" smtClean="0">
                <a:sym typeface="Symbol"/>
              </a:rPr>
              <a:t>			</a:t>
            </a:r>
            <a:r>
              <a:rPr lang="en-US" sz="2500" b="1" dirty="0" smtClean="0">
                <a:sym typeface="Symbol"/>
              </a:rPr>
              <a:t>if </a:t>
            </a:r>
            <a:r>
              <a:rPr lang="en-US" sz="2400" i="1" dirty="0" smtClean="0">
                <a:sym typeface="Symbol"/>
              </a:rPr>
              <a:t>p  C  F, C = (C’  p), M </a:t>
            </a:r>
            <a:r>
              <a:rPr lang="en-US" sz="2400" dirty="0" smtClean="0"/>
              <a:t>⊨</a:t>
            </a:r>
            <a:r>
              <a:rPr lang="en-US" sz="2400" baseline="-25000" dirty="0" smtClean="0"/>
              <a:t>T</a:t>
            </a:r>
            <a:r>
              <a:rPr lang="en-US" sz="1800" i="1" dirty="0" smtClean="0">
                <a:sym typeface="Symbol"/>
              </a:rPr>
              <a:t> </a:t>
            </a:r>
            <a:r>
              <a:rPr lang="en-US" sz="2400" i="1" dirty="0" smtClean="0">
                <a:sym typeface="Symbol"/>
              </a:rPr>
              <a:t>C’</a:t>
            </a:r>
            <a:endParaRPr lang="en-US" sz="2400" b="1" dirty="0" smtClean="0">
              <a:sym typeface="Symbo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Modern DPLL </a:t>
            </a:r>
            <a:r>
              <a:rPr lang="en-US" dirty="0" smtClean="0"/>
              <a:t>–</a:t>
            </a:r>
            <a:r>
              <a:rPr smtClean="0"/>
              <a:t> as transitions</a:t>
            </a:r>
            <a:endParaRPr lang="en-US" dirty="0"/>
          </a:p>
        </p:txBody>
      </p:sp>
      <p:sp>
        <p:nvSpPr>
          <p:cNvPr id="3" name="Content Placeholder 2"/>
          <p:cNvSpPr>
            <a:spLocks noGrp="1"/>
          </p:cNvSpPr>
          <p:nvPr>
            <p:ph idx="1"/>
          </p:nvPr>
        </p:nvSpPr>
        <p:spPr>
          <a:xfrm>
            <a:off x="381000" y="1412875"/>
            <a:ext cx="8382000" cy="5987793"/>
          </a:xfrm>
        </p:spPr>
        <p:txBody>
          <a:bodyPr/>
          <a:lstStyle/>
          <a:p>
            <a:r>
              <a:rPr lang="en-US" sz="2800" b="1" dirty="0" smtClean="0"/>
              <a:t>Conflict </a:t>
            </a:r>
            <a:r>
              <a:rPr lang="en-US" sz="2800" dirty="0" smtClean="0"/>
              <a:t>M || F </a:t>
            </a:r>
            <a:r>
              <a:rPr lang="en-US" sz="2800" i="1" dirty="0" smtClean="0">
                <a:sym typeface="Symbol"/>
              </a:rPr>
              <a:t> </a:t>
            </a:r>
            <a:r>
              <a:rPr lang="en-US" sz="2800" i="1" dirty="0" smtClean="0">
                <a:solidFill>
                  <a:srgbClr val="FF0000"/>
                </a:solidFill>
                <a:sym typeface="Symbol"/>
              </a:rPr>
              <a:t>M || F || C</a:t>
            </a:r>
            <a:r>
              <a:rPr lang="en-US" sz="2800" dirty="0" smtClean="0">
                <a:solidFill>
                  <a:srgbClr val="FF0000"/>
                </a:solidFill>
              </a:rPr>
              <a:t>  </a:t>
            </a:r>
            <a:r>
              <a:rPr lang="en-US" sz="2800" dirty="0" smtClean="0"/>
              <a:t>	</a:t>
            </a:r>
            <a:r>
              <a:rPr lang="en-US" sz="2800" b="1" dirty="0" smtClean="0"/>
              <a:t>if</a:t>
            </a:r>
            <a:r>
              <a:rPr lang="en-US" sz="2800" dirty="0" smtClean="0"/>
              <a:t> </a:t>
            </a:r>
            <a:r>
              <a:rPr lang="en-US" sz="2800" i="1" dirty="0" smtClean="0"/>
              <a:t>C </a:t>
            </a:r>
            <a:r>
              <a:rPr lang="en-US" sz="2800" i="1" dirty="0" smtClean="0">
                <a:sym typeface="Symbol"/>
              </a:rPr>
              <a:t> F, M </a:t>
            </a:r>
            <a:r>
              <a:rPr lang="en-US" sz="2800" dirty="0" smtClean="0"/>
              <a:t>⊨</a:t>
            </a:r>
            <a:r>
              <a:rPr lang="en-US" sz="2800" baseline="-25000" dirty="0" smtClean="0"/>
              <a:t>T</a:t>
            </a:r>
            <a:r>
              <a:rPr lang="en-US" sz="2800" i="1" dirty="0" smtClean="0">
                <a:sym typeface="Symbol"/>
              </a:rPr>
              <a:t> C</a:t>
            </a:r>
            <a:endParaRPr lang="en-US" sz="2800" dirty="0" smtClean="0">
              <a:sym typeface="Symbol"/>
            </a:endParaRPr>
          </a:p>
          <a:p>
            <a:endParaRPr lang="en-US" sz="2800" i="1" dirty="0" smtClean="0">
              <a:sym typeface="Symbol"/>
            </a:endParaRPr>
          </a:p>
          <a:p>
            <a:r>
              <a:rPr lang="en-US" sz="2800" b="1" dirty="0" smtClean="0"/>
              <a:t>Learn </a:t>
            </a:r>
            <a:r>
              <a:rPr lang="en-US" sz="2800" dirty="0" smtClean="0">
                <a:solidFill>
                  <a:srgbClr val="FF0000"/>
                </a:solidFill>
              </a:rPr>
              <a:t>M || F || C </a:t>
            </a:r>
            <a:r>
              <a:rPr lang="en-US" sz="2800" i="1" dirty="0" smtClean="0">
                <a:sym typeface="Symbol"/>
              </a:rPr>
              <a:t> </a:t>
            </a:r>
            <a:r>
              <a:rPr lang="en-US" sz="2800" i="1" dirty="0" smtClean="0">
                <a:solidFill>
                  <a:srgbClr val="FF0000"/>
                </a:solidFill>
                <a:sym typeface="Symbol"/>
              </a:rPr>
              <a:t>M || F, C || C</a:t>
            </a:r>
            <a:r>
              <a:rPr lang="en-US" sz="2800" i="1" dirty="0" smtClean="0">
                <a:sym typeface="Symbol"/>
              </a:rPr>
              <a:t>	</a:t>
            </a:r>
            <a:r>
              <a:rPr lang="en-US" sz="2800" b="1" i="1" dirty="0" smtClean="0">
                <a:sym typeface="Symbol"/>
              </a:rPr>
              <a:t>i.e, </a:t>
            </a:r>
            <a:r>
              <a:rPr lang="en-US" sz="2800" i="1" dirty="0" smtClean="0">
                <a:sym typeface="Symbol"/>
              </a:rPr>
              <a:t>add C </a:t>
            </a:r>
            <a:r>
              <a:rPr lang="en-US" sz="2800" dirty="0" smtClean="0">
                <a:sym typeface="Symbol"/>
              </a:rPr>
              <a:t>to </a:t>
            </a:r>
            <a:r>
              <a:rPr lang="en-US" sz="2800" i="1" dirty="0" smtClean="0">
                <a:sym typeface="Symbol"/>
              </a:rPr>
              <a:t>F</a:t>
            </a:r>
          </a:p>
          <a:p>
            <a:pPr>
              <a:buNone/>
            </a:pPr>
            <a:endParaRPr lang="en-US" sz="2800" i="1" dirty="0" smtClean="0">
              <a:sym typeface="Symbol"/>
            </a:endParaRPr>
          </a:p>
          <a:p>
            <a:r>
              <a:rPr lang="en-US" sz="2800" b="1" dirty="0" smtClean="0"/>
              <a:t>Resolve </a:t>
            </a:r>
            <a:r>
              <a:rPr lang="en-US" sz="2800" dirty="0" smtClean="0">
                <a:solidFill>
                  <a:srgbClr val="FF0000"/>
                </a:solidFill>
              </a:rPr>
              <a:t>M</a:t>
            </a:r>
            <a:r>
              <a:rPr lang="en-US" sz="2800" i="1" dirty="0" smtClean="0">
                <a:solidFill>
                  <a:srgbClr val="FF0000"/>
                </a:solidFill>
              </a:rPr>
              <a:t>p</a:t>
            </a:r>
            <a:r>
              <a:rPr lang="en-US" sz="2800" i="1" baseline="30000" dirty="0" smtClean="0">
                <a:solidFill>
                  <a:srgbClr val="FF0000"/>
                </a:solidFill>
              </a:rPr>
              <a:t>(C’ </a:t>
            </a:r>
            <a:r>
              <a:rPr lang="en-US" sz="2800" i="1" baseline="30000" dirty="0" smtClean="0">
                <a:solidFill>
                  <a:srgbClr val="FF0000"/>
                </a:solidFill>
                <a:sym typeface="Symbol"/>
              </a:rPr>
              <a:t>p)</a:t>
            </a:r>
            <a:r>
              <a:rPr lang="en-US" sz="2800" dirty="0" smtClean="0">
                <a:solidFill>
                  <a:srgbClr val="FF0000"/>
                </a:solidFill>
              </a:rPr>
              <a:t> || F || C </a:t>
            </a:r>
            <a:r>
              <a:rPr lang="en-US" sz="2800" dirty="0" smtClean="0">
                <a:solidFill>
                  <a:srgbClr val="FF0000"/>
                </a:solidFill>
                <a:sym typeface="Symbol"/>
              </a:rPr>
              <a:t> </a:t>
            </a:r>
            <a:r>
              <a:rPr lang="en-US" sz="2800" i="1" dirty="0" smtClean="0">
                <a:solidFill>
                  <a:srgbClr val="FF0000"/>
                </a:solidFill>
                <a:sym typeface="Symbol"/>
              </a:rPr>
              <a:t>p </a:t>
            </a:r>
            <a:r>
              <a:rPr lang="en-US" sz="2800" i="1" dirty="0" smtClean="0">
                <a:sym typeface="Symbol"/>
              </a:rPr>
              <a:t> </a:t>
            </a:r>
            <a:r>
              <a:rPr lang="en-US" sz="2800" i="1" dirty="0" smtClean="0">
                <a:solidFill>
                  <a:srgbClr val="FF0000"/>
                </a:solidFill>
                <a:sym typeface="Symbol"/>
              </a:rPr>
              <a:t>M || F || C</a:t>
            </a:r>
            <a:r>
              <a:rPr lang="en-US" sz="2800" dirty="0" smtClean="0">
                <a:solidFill>
                  <a:srgbClr val="FF0000"/>
                </a:solidFill>
              </a:rPr>
              <a:t> </a:t>
            </a:r>
            <a:r>
              <a:rPr lang="en-US" sz="2800" dirty="0" smtClean="0">
                <a:solidFill>
                  <a:srgbClr val="FF0000"/>
                </a:solidFill>
                <a:sym typeface="Symbol"/>
              </a:rPr>
              <a:t> C’</a:t>
            </a:r>
            <a:r>
              <a:rPr lang="en-US" sz="2800" dirty="0" smtClean="0">
                <a:solidFill>
                  <a:srgbClr val="FF0000"/>
                </a:solidFill>
              </a:rPr>
              <a:t> </a:t>
            </a:r>
            <a:r>
              <a:rPr lang="en-US" sz="2800" dirty="0" smtClean="0"/>
              <a:t/>
            </a:r>
            <a:br>
              <a:rPr lang="en-US" sz="2800" dirty="0" smtClean="0"/>
            </a:br>
            <a:endParaRPr lang="en-US" sz="2800" i="1" dirty="0" smtClean="0">
              <a:sym typeface="Symbol"/>
            </a:endParaRPr>
          </a:p>
          <a:p>
            <a:r>
              <a:rPr lang="en-US" sz="2800" b="1" dirty="0" smtClean="0"/>
              <a:t>Skip </a:t>
            </a:r>
            <a:r>
              <a:rPr lang="en-US" sz="2800" dirty="0" smtClean="0">
                <a:solidFill>
                  <a:srgbClr val="FF0000"/>
                </a:solidFill>
              </a:rPr>
              <a:t>M</a:t>
            </a:r>
            <a:r>
              <a:rPr lang="en-US" sz="2800" i="1" dirty="0" smtClean="0">
                <a:solidFill>
                  <a:srgbClr val="FF0000"/>
                </a:solidFill>
              </a:rPr>
              <a:t>p</a:t>
            </a:r>
            <a:r>
              <a:rPr lang="en-US" sz="2800" dirty="0" smtClean="0">
                <a:solidFill>
                  <a:srgbClr val="FF0000"/>
                </a:solidFill>
              </a:rPr>
              <a:t> || F || C </a:t>
            </a:r>
            <a:r>
              <a:rPr lang="en-US" sz="2800" i="1" dirty="0" smtClean="0">
                <a:sym typeface="Symbol"/>
              </a:rPr>
              <a:t> </a:t>
            </a:r>
            <a:r>
              <a:rPr lang="en-US" sz="2800" i="1" dirty="0" smtClean="0">
                <a:solidFill>
                  <a:srgbClr val="FF0000"/>
                </a:solidFill>
                <a:sym typeface="Symbol"/>
              </a:rPr>
              <a:t>M || F || C</a:t>
            </a:r>
            <a:r>
              <a:rPr lang="en-US" sz="2800" i="1" dirty="0" smtClean="0">
                <a:sym typeface="Symbol"/>
              </a:rPr>
              <a:t>	</a:t>
            </a:r>
            <a:r>
              <a:rPr lang="en-US" sz="2800" b="1" dirty="0" smtClean="0">
                <a:sym typeface="Symbol"/>
              </a:rPr>
              <a:t>if</a:t>
            </a:r>
            <a:r>
              <a:rPr lang="en-US" sz="2800" i="1" dirty="0" smtClean="0">
                <a:sym typeface="Symbol"/>
              </a:rPr>
              <a:t> pC </a:t>
            </a:r>
            <a:endParaRPr lang="en-US" sz="2800" b="1" dirty="0" smtClean="0">
              <a:sym typeface="Symbol"/>
            </a:endParaRPr>
          </a:p>
          <a:p>
            <a:endParaRPr lang="en-US" sz="2800" b="1" dirty="0" smtClean="0">
              <a:sym typeface="Symbol"/>
            </a:endParaRPr>
          </a:p>
          <a:p>
            <a:r>
              <a:rPr lang="en-US" sz="2800" b="1" dirty="0" smtClean="0">
                <a:sym typeface="Symbol"/>
              </a:rPr>
              <a:t>Backjump </a:t>
            </a:r>
            <a:r>
              <a:rPr lang="en-US" sz="2800" dirty="0" smtClean="0">
                <a:solidFill>
                  <a:srgbClr val="FF0000"/>
                </a:solidFill>
              </a:rPr>
              <a:t>MM’</a:t>
            </a:r>
            <a:r>
              <a:rPr lang="en-US" sz="2800" i="1" dirty="0" smtClean="0">
                <a:solidFill>
                  <a:srgbClr val="FF0000"/>
                </a:solidFill>
              </a:rPr>
              <a:t>p</a:t>
            </a:r>
            <a:r>
              <a:rPr lang="en-US" sz="2800" i="1" baseline="30000" dirty="0" smtClean="0">
                <a:solidFill>
                  <a:srgbClr val="FF0000"/>
                </a:solidFill>
              </a:rPr>
              <a:t>d</a:t>
            </a:r>
            <a:r>
              <a:rPr lang="en-US" sz="2800" dirty="0" smtClean="0">
                <a:solidFill>
                  <a:srgbClr val="FF0000"/>
                </a:solidFill>
              </a:rPr>
              <a:t>|| F || C</a:t>
            </a:r>
            <a:r>
              <a:rPr lang="en-US" sz="2800" i="1" dirty="0" smtClean="0">
                <a:solidFill>
                  <a:srgbClr val="FF0000"/>
                </a:solidFill>
                <a:sym typeface="Symbol"/>
              </a:rPr>
              <a:t> </a:t>
            </a:r>
            <a:r>
              <a:rPr lang="en-US" sz="2800" i="1" dirty="0" smtClean="0">
                <a:sym typeface="Symbol"/>
              </a:rPr>
              <a:t> Mp</a:t>
            </a:r>
            <a:r>
              <a:rPr lang="en-US" sz="2800" i="1" baseline="30000" dirty="0" smtClean="0">
                <a:sym typeface="Symbol"/>
              </a:rPr>
              <a:t>C</a:t>
            </a:r>
            <a:r>
              <a:rPr lang="en-US" sz="2800" i="1" dirty="0" smtClean="0">
                <a:sym typeface="Symbol"/>
              </a:rPr>
              <a:t> || F </a:t>
            </a:r>
            <a:r>
              <a:rPr lang="en-US" sz="2800" dirty="0" smtClean="0"/>
              <a:t>	 </a:t>
            </a:r>
          </a:p>
          <a:p>
            <a:pPr>
              <a:buNone/>
            </a:pPr>
            <a:r>
              <a:rPr lang="en-US" sz="2800" b="1" dirty="0" smtClean="0">
                <a:sym typeface="Symbol"/>
              </a:rPr>
              <a:t/>
            </a:r>
            <a:br>
              <a:rPr lang="en-US" sz="2800" b="1" dirty="0" smtClean="0">
                <a:sym typeface="Symbol"/>
              </a:rPr>
            </a:br>
            <a:r>
              <a:rPr lang="en-US" sz="2800" b="1" dirty="0" smtClean="0">
                <a:sym typeface="Symbol"/>
              </a:rPr>
              <a:t>	if </a:t>
            </a:r>
            <a:r>
              <a:rPr lang="en-US" sz="2800" i="1" dirty="0" smtClean="0">
                <a:sym typeface="Symbol"/>
              </a:rPr>
              <a:t>pC </a:t>
            </a:r>
            <a:r>
              <a:rPr lang="en-US" sz="2800" dirty="0" smtClean="0">
                <a:sym typeface="Symbol"/>
              </a:rPr>
              <a:t>and</a:t>
            </a:r>
            <a:r>
              <a:rPr lang="en-US" sz="2800" i="1" dirty="0" smtClean="0">
                <a:sym typeface="Symbol"/>
              </a:rPr>
              <a:t> </a:t>
            </a:r>
            <a:r>
              <a:rPr lang="en-US" sz="2800" dirty="0" smtClean="0">
                <a:sym typeface="Symbol"/>
              </a:rPr>
              <a:t>M’ does not intersect with </a:t>
            </a:r>
            <a:r>
              <a:rPr lang="en-US" sz="2800" i="1" dirty="0" smtClean="0">
                <a:sym typeface="Symbol"/>
              </a:rPr>
              <a:t>C</a:t>
            </a:r>
            <a:endParaRPr lang="en-US" sz="2800" b="1" dirty="0" smtClean="0">
              <a:sym typeface="Symbol"/>
            </a:endParaRPr>
          </a:p>
          <a:p>
            <a:endParaRPr lang="en-US" sz="2800" b="1" i="1" dirty="0" smtClean="0">
              <a:sym typeface="Symbol"/>
            </a:endParaRPr>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 of Day 3</a:t>
            </a:r>
            <a:endParaRPr lang="en-US" dirty="0"/>
          </a:p>
        </p:txBody>
      </p:sp>
      <p:sp>
        <p:nvSpPr>
          <p:cNvPr id="3" name="Content Placeholder 2"/>
          <p:cNvSpPr>
            <a:spLocks noGrp="1"/>
          </p:cNvSpPr>
          <p:nvPr>
            <p:ph idx="1"/>
          </p:nvPr>
        </p:nvSpPr>
        <p:spPr>
          <a:xfrm>
            <a:off x="381000" y="1412875"/>
            <a:ext cx="8382000" cy="3707169"/>
          </a:xfrm>
        </p:spPr>
        <p:txBody>
          <a:bodyPr/>
          <a:lstStyle/>
          <a:p>
            <a:pPr>
              <a:buNone/>
            </a:pPr>
            <a:endParaRPr lang="en-US" dirty="0" smtClean="0"/>
          </a:p>
          <a:p>
            <a:r>
              <a:rPr lang="en-US" dirty="0" smtClean="0"/>
              <a:t>A solver for Arithmetic</a:t>
            </a:r>
          </a:p>
          <a:p>
            <a:endParaRPr lang="en-US" dirty="0" smtClean="0"/>
          </a:p>
          <a:p>
            <a:endParaRPr lang="en-US" dirty="0" smtClean="0"/>
          </a:p>
          <a:p>
            <a:r>
              <a:rPr lang="en-US" dirty="0" smtClean="0"/>
              <a:t>Lab: </a:t>
            </a:r>
          </a:p>
          <a:p>
            <a:pPr lvl="1"/>
            <a:r>
              <a:rPr lang="en-US" dirty="0" smtClean="0"/>
              <a:t>Explore </a:t>
            </a:r>
            <a:r>
              <a:rPr lang="en-US" dirty="0" err="1" smtClean="0"/>
              <a:t>Pex</a:t>
            </a:r>
            <a:endParaRPr lang="en-US" dirty="0" smtClean="0"/>
          </a:p>
          <a:p>
            <a:pPr lvl="1"/>
            <a:r>
              <a:rPr lang="en-US" dirty="0" smtClean="0"/>
              <a:t>Rush hour and bounded model checking</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Modern DPLL </a:t>
            </a:r>
            <a:r>
              <a:rPr lang="en-US" dirty="0" smtClean="0"/>
              <a:t>–</a:t>
            </a:r>
            <a:r>
              <a:rPr smtClean="0"/>
              <a:t> as transitions</a:t>
            </a:r>
            <a:endParaRPr lang="en-US" dirty="0"/>
          </a:p>
        </p:txBody>
      </p:sp>
      <p:sp>
        <p:nvSpPr>
          <p:cNvPr id="3" name="Content Placeholder 2"/>
          <p:cNvSpPr>
            <a:spLocks noGrp="1"/>
          </p:cNvSpPr>
          <p:nvPr>
            <p:ph idx="1"/>
          </p:nvPr>
        </p:nvSpPr>
        <p:spPr>
          <a:xfrm>
            <a:off x="381000" y="1412875"/>
            <a:ext cx="8382000" cy="2843855"/>
          </a:xfrm>
        </p:spPr>
        <p:txBody>
          <a:bodyPr/>
          <a:lstStyle/>
          <a:p>
            <a:r>
              <a:rPr lang="en-US" dirty="0" smtClean="0"/>
              <a:t>Other transitions:</a:t>
            </a:r>
          </a:p>
          <a:p>
            <a:endParaRPr lang="en-US" dirty="0" smtClean="0"/>
          </a:p>
          <a:p>
            <a:r>
              <a:rPr lang="en-US" b="1" dirty="0" smtClean="0"/>
              <a:t>Restart</a:t>
            </a:r>
            <a:r>
              <a:rPr lang="en-US" dirty="0" smtClean="0"/>
              <a:t> </a:t>
            </a:r>
            <a:r>
              <a:rPr lang="en-US" sz="3600" dirty="0" smtClean="0"/>
              <a:t>M || F </a:t>
            </a:r>
            <a:r>
              <a:rPr lang="en-US" sz="3600" i="1" dirty="0" smtClean="0">
                <a:sym typeface="Symbol"/>
              </a:rPr>
              <a:t>  || F</a:t>
            </a:r>
          </a:p>
          <a:p>
            <a:endParaRPr lang="en-US" sz="3600" i="1" dirty="0" smtClean="0">
              <a:sym typeface="Symbol"/>
            </a:endParaRPr>
          </a:p>
          <a:p>
            <a:r>
              <a:rPr lang="en-US" sz="3600" b="1" dirty="0" smtClean="0">
                <a:sym typeface="Symbol"/>
              </a:rPr>
              <a:t>Clause minimization</a:t>
            </a:r>
            <a:r>
              <a:rPr lang="en-US" sz="3600" i="1" dirty="0" smtClean="0">
                <a:sym typeface="Symbol"/>
              </a:rPr>
              <a:t> </a:t>
            </a:r>
            <a:r>
              <a:rPr lang="en-US" sz="3200" i="1" dirty="0" smtClean="0">
                <a:sym typeface="Symbol"/>
              </a:rPr>
              <a:t>…</a:t>
            </a:r>
            <a:endParaRPr lang="en-US"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Modern DPLL - </a:t>
            </a:r>
            <a:r>
              <a:rPr sz="4800" smtClean="0"/>
              <a:t>implementation</a:t>
            </a:r>
            <a:endParaRPr lang="en-US" dirty="0"/>
          </a:p>
        </p:txBody>
      </p:sp>
      <p:sp>
        <p:nvSpPr>
          <p:cNvPr id="3" name="Content Placeholder 2"/>
          <p:cNvSpPr>
            <a:spLocks noGrp="1"/>
          </p:cNvSpPr>
          <p:nvPr>
            <p:ph idx="1"/>
          </p:nvPr>
        </p:nvSpPr>
        <p:spPr>
          <a:xfrm>
            <a:off x="381000" y="1412875"/>
            <a:ext cx="8382000" cy="5106013"/>
          </a:xfrm>
        </p:spPr>
        <p:txBody>
          <a:bodyPr/>
          <a:lstStyle/>
          <a:p>
            <a:r>
              <a:rPr lang="en-US" dirty="0" smtClean="0"/>
              <a:t>Watch literals for </a:t>
            </a:r>
            <a:r>
              <a:rPr lang="en-US" b="1" dirty="0" smtClean="0"/>
              <a:t>Propagate </a:t>
            </a:r>
            <a:r>
              <a:rPr lang="en-US" dirty="0" smtClean="0"/>
              <a:t>and </a:t>
            </a:r>
            <a:r>
              <a:rPr lang="en-US" b="1" dirty="0" smtClean="0"/>
              <a:t>Conflict</a:t>
            </a:r>
            <a:r>
              <a:rPr lang="en-US" dirty="0" smtClean="0"/>
              <a:t> </a:t>
            </a:r>
          </a:p>
          <a:p>
            <a:pPr lvl="1"/>
            <a:r>
              <a:rPr lang="en-US" dirty="0" smtClean="0"/>
              <a:t>Naïve: For every literal l</a:t>
            </a:r>
            <a:r>
              <a:rPr lang="en-US" i="1" dirty="0" smtClean="0"/>
              <a:t> </a:t>
            </a:r>
            <a:r>
              <a:rPr lang="en-US" dirty="0" smtClean="0"/>
              <a:t>maintain map:</a:t>
            </a:r>
          </a:p>
          <a:p>
            <a:pPr lvl="2"/>
            <a:r>
              <a:rPr lang="en-US" i="1" dirty="0" smtClean="0"/>
              <a:t>Watch(l) </a:t>
            </a:r>
            <a:r>
              <a:rPr lang="en-US" i="1" dirty="0" smtClean="0">
                <a:sym typeface="Symbol"/>
              </a:rPr>
              <a:t>= {C</a:t>
            </a:r>
            <a:r>
              <a:rPr lang="en-US" i="1" baseline="-25000" dirty="0" smtClean="0">
                <a:sym typeface="Symbol"/>
              </a:rPr>
              <a:t>1</a:t>
            </a:r>
            <a:r>
              <a:rPr lang="en-US" i="1" dirty="0" smtClean="0">
                <a:sym typeface="Symbol"/>
              </a:rPr>
              <a:t> … C</a:t>
            </a:r>
            <a:r>
              <a:rPr lang="en-US" i="1" baseline="-25000" dirty="0" smtClean="0">
                <a:sym typeface="Symbol"/>
              </a:rPr>
              <a:t>m</a:t>
            </a:r>
            <a:r>
              <a:rPr lang="en-US" i="1" dirty="0" smtClean="0">
                <a:sym typeface="Symbol"/>
              </a:rPr>
              <a:t>}</a:t>
            </a:r>
            <a:r>
              <a:rPr lang="en-US" i="1" baseline="-25000" dirty="0" smtClean="0">
                <a:sym typeface="Symbol"/>
              </a:rPr>
              <a:t>	</a:t>
            </a:r>
            <a:r>
              <a:rPr lang="en-US" i="1" dirty="0" smtClean="0"/>
              <a:t> where    </a:t>
            </a:r>
            <a:r>
              <a:rPr lang="en-US" i="1" dirty="0" smtClean="0">
                <a:sym typeface="Symbol"/>
              </a:rPr>
              <a:t></a:t>
            </a:r>
            <a:r>
              <a:rPr lang="en-US" i="1" dirty="0" smtClean="0"/>
              <a:t>l </a:t>
            </a:r>
            <a:r>
              <a:rPr lang="en-US" i="1" dirty="0" smtClean="0">
                <a:sym typeface="Symbol"/>
              </a:rPr>
              <a:t> C</a:t>
            </a:r>
            <a:r>
              <a:rPr lang="en-US" i="1" baseline="-25000" dirty="0" smtClean="0">
                <a:sym typeface="Symbol"/>
              </a:rPr>
              <a:t>i </a:t>
            </a:r>
          </a:p>
          <a:p>
            <a:pPr lvl="2"/>
            <a:r>
              <a:rPr lang="en-US" i="1" dirty="0" smtClean="0">
                <a:sym typeface="Symbol"/>
              </a:rPr>
              <a:t>If l </a:t>
            </a:r>
            <a:r>
              <a:rPr lang="en-US" dirty="0" smtClean="0">
                <a:sym typeface="Symbol"/>
              </a:rPr>
              <a:t>is assigned to </a:t>
            </a:r>
            <a:r>
              <a:rPr lang="en-US" b="1" i="1" dirty="0" smtClean="0">
                <a:sym typeface="Symbol"/>
              </a:rPr>
              <a:t>true</a:t>
            </a:r>
            <a:r>
              <a:rPr lang="en-US" i="1" dirty="0" smtClean="0">
                <a:sym typeface="Symbol"/>
              </a:rPr>
              <a:t>, </a:t>
            </a:r>
            <a:r>
              <a:rPr lang="en-US" dirty="0" smtClean="0">
                <a:sym typeface="Symbol"/>
              </a:rPr>
              <a:t>check each </a:t>
            </a:r>
            <a:r>
              <a:rPr lang="en-US" i="1" dirty="0" smtClean="0">
                <a:sym typeface="Symbol"/>
              </a:rPr>
              <a:t>C</a:t>
            </a:r>
            <a:r>
              <a:rPr lang="en-US" i="1" baseline="-25000" dirty="0" smtClean="0">
                <a:sym typeface="Symbol"/>
              </a:rPr>
              <a:t>j</a:t>
            </a:r>
            <a:r>
              <a:rPr lang="en-US" dirty="0" smtClean="0">
                <a:sym typeface="Symbol"/>
              </a:rPr>
              <a:t> </a:t>
            </a:r>
            <a:r>
              <a:rPr lang="en-US" i="1" dirty="0" smtClean="0">
                <a:sym typeface="Symbol"/>
              </a:rPr>
              <a:t> </a:t>
            </a:r>
            <a:r>
              <a:rPr lang="en-US" dirty="0" smtClean="0">
                <a:sym typeface="Symbol"/>
              </a:rPr>
              <a:t>Watch(l)</a:t>
            </a:r>
            <a:r>
              <a:rPr lang="en-US" i="1" dirty="0" smtClean="0"/>
              <a:t> </a:t>
            </a:r>
            <a:r>
              <a:rPr lang="en-US" dirty="0" smtClean="0">
                <a:sym typeface="Symbol"/>
              </a:rPr>
              <a:t>for </a:t>
            </a:r>
            <a:r>
              <a:rPr lang="en-US" b="1" i="1" dirty="0" smtClean="0">
                <a:sym typeface="Symbol"/>
              </a:rPr>
              <a:t>Conflict </a:t>
            </a:r>
            <a:r>
              <a:rPr lang="en-US" dirty="0" smtClean="0">
                <a:sym typeface="Symbol"/>
              </a:rPr>
              <a:t>or </a:t>
            </a:r>
            <a:r>
              <a:rPr lang="en-US" b="1" i="1" dirty="0" smtClean="0">
                <a:sym typeface="Symbol"/>
              </a:rPr>
              <a:t>Propagate</a:t>
            </a:r>
          </a:p>
          <a:p>
            <a:pPr lvl="2"/>
            <a:endParaRPr lang="en-US" b="1" i="1" dirty="0" smtClean="0">
              <a:sym typeface="Symbol"/>
            </a:endParaRPr>
          </a:p>
          <a:p>
            <a:pPr lvl="1"/>
            <a:r>
              <a:rPr lang="en-US" dirty="0" smtClean="0"/>
              <a:t>But most of the time, some other literal in</a:t>
            </a:r>
            <a:r>
              <a:rPr lang="en-US" dirty="0" smtClean="0">
                <a:sym typeface="Symbol"/>
              </a:rPr>
              <a:t> </a:t>
            </a:r>
            <a:r>
              <a:rPr lang="en-US" i="1" dirty="0" smtClean="0">
                <a:sym typeface="Symbol"/>
              </a:rPr>
              <a:t>C</a:t>
            </a:r>
            <a:r>
              <a:rPr lang="en-US" i="1" baseline="-25000" dirty="0" smtClean="0">
                <a:sym typeface="Symbol"/>
              </a:rPr>
              <a:t>j</a:t>
            </a:r>
            <a:r>
              <a:rPr lang="en-US" dirty="0" smtClean="0">
                <a:sym typeface="Symbol"/>
              </a:rPr>
              <a:t> is either:</a:t>
            </a:r>
          </a:p>
          <a:p>
            <a:pPr lvl="2"/>
            <a:r>
              <a:rPr lang="en-US" dirty="0" smtClean="0">
                <a:sym typeface="Symbol"/>
              </a:rPr>
              <a:t>Unassigned (not yet assigned)</a:t>
            </a:r>
          </a:p>
          <a:p>
            <a:pPr lvl="2"/>
            <a:r>
              <a:rPr lang="en-US" dirty="0" smtClean="0">
                <a:sym typeface="Symbol"/>
              </a:rPr>
              <a:t>Assigned to </a:t>
            </a:r>
            <a:r>
              <a:rPr lang="en-US" b="1" dirty="0" smtClean="0">
                <a:sym typeface="Symbol"/>
              </a:rPr>
              <a:t>true.</a:t>
            </a:r>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Modern DPLL - </a:t>
            </a:r>
            <a:r>
              <a:rPr sz="4800" smtClean="0"/>
              <a:t>implementation</a:t>
            </a:r>
            <a:endParaRPr lang="en-US" dirty="0"/>
          </a:p>
        </p:txBody>
      </p:sp>
      <p:sp>
        <p:nvSpPr>
          <p:cNvPr id="3" name="Content Placeholder 2"/>
          <p:cNvSpPr>
            <a:spLocks noGrp="1"/>
          </p:cNvSpPr>
          <p:nvPr>
            <p:ph idx="1"/>
          </p:nvPr>
        </p:nvSpPr>
        <p:spPr>
          <a:xfrm>
            <a:off x="381000" y="1412875"/>
            <a:ext cx="8382000" cy="5683094"/>
          </a:xfrm>
        </p:spPr>
        <p:txBody>
          <a:bodyPr/>
          <a:lstStyle/>
          <a:p>
            <a:r>
              <a:rPr lang="en-US" dirty="0" smtClean="0"/>
              <a:t>Insight: </a:t>
            </a:r>
          </a:p>
          <a:p>
            <a:pPr lvl="1"/>
            <a:r>
              <a:rPr lang="en-US" dirty="0" smtClean="0"/>
              <a:t>No need to include clause </a:t>
            </a:r>
            <a:r>
              <a:rPr lang="en-US" i="1" dirty="0" smtClean="0"/>
              <a:t>C </a:t>
            </a:r>
            <a:r>
              <a:rPr lang="en-US" dirty="0" smtClean="0"/>
              <a:t>in every set Watch(l) where </a:t>
            </a:r>
            <a:r>
              <a:rPr lang="en-US" dirty="0" smtClean="0">
                <a:sym typeface="Symbol"/>
              </a:rPr>
              <a:t>l</a:t>
            </a:r>
            <a:r>
              <a:rPr lang="en-US" dirty="0" smtClean="0"/>
              <a:t> </a:t>
            </a:r>
            <a:r>
              <a:rPr lang="en-US" i="1" dirty="0" smtClean="0">
                <a:sym typeface="Symbol"/>
              </a:rPr>
              <a:t> C.</a:t>
            </a:r>
          </a:p>
          <a:p>
            <a:pPr lvl="1"/>
            <a:endParaRPr lang="en-US" i="1" dirty="0" smtClean="0">
              <a:sym typeface="Symbol"/>
            </a:endParaRPr>
          </a:p>
          <a:p>
            <a:pPr lvl="1"/>
            <a:r>
              <a:rPr lang="en-US" dirty="0" smtClean="0">
                <a:sym typeface="Symbol"/>
              </a:rPr>
              <a:t>It suffices to include </a:t>
            </a:r>
            <a:r>
              <a:rPr lang="en-US" i="1" dirty="0" smtClean="0">
                <a:sym typeface="Symbol"/>
              </a:rPr>
              <a:t>C </a:t>
            </a:r>
            <a:r>
              <a:rPr lang="en-US" dirty="0" smtClean="0">
                <a:sym typeface="Symbol"/>
              </a:rPr>
              <a:t>in at </a:t>
            </a:r>
            <a:r>
              <a:rPr lang="en-US" i="1" dirty="0" smtClean="0">
                <a:solidFill>
                  <a:srgbClr val="FF0000"/>
                </a:solidFill>
                <a:sym typeface="Symbol"/>
              </a:rPr>
              <a:t>most </a:t>
            </a:r>
            <a:r>
              <a:rPr lang="en-US" dirty="0" smtClean="0">
                <a:solidFill>
                  <a:srgbClr val="FF0000"/>
                </a:solidFill>
                <a:sym typeface="Symbol"/>
              </a:rPr>
              <a:t>2 </a:t>
            </a:r>
            <a:r>
              <a:rPr lang="en-US" dirty="0" smtClean="0">
                <a:sym typeface="Symbol"/>
              </a:rPr>
              <a:t>such sets.</a:t>
            </a:r>
          </a:p>
          <a:p>
            <a:pPr lvl="1"/>
            <a:endParaRPr lang="en-US" dirty="0" smtClean="0">
              <a:sym typeface="Symbol"/>
            </a:endParaRPr>
          </a:p>
          <a:p>
            <a:pPr lvl="1"/>
            <a:r>
              <a:rPr lang="en-US" dirty="0" smtClean="0">
                <a:sym typeface="Symbol"/>
              </a:rPr>
              <a:t>Maintain invariant:</a:t>
            </a:r>
          </a:p>
          <a:p>
            <a:pPr lvl="2"/>
            <a:r>
              <a:rPr lang="en-US" dirty="0" smtClean="0">
                <a:sym typeface="Symbol"/>
              </a:rPr>
              <a:t>If some literal </a:t>
            </a:r>
            <a:r>
              <a:rPr lang="en-US" i="1" dirty="0" smtClean="0">
                <a:sym typeface="Symbol"/>
              </a:rPr>
              <a:t>l </a:t>
            </a:r>
            <a:r>
              <a:rPr lang="en-US" dirty="0" smtClean="0">
                <a:sym typeface="Symbol"/>
              </a:rPr>
              <a:t>in </a:t>
            </a:r>
            <a:r>
              <a:rPr lang="en-US" i="1" dirty="0" smtClean="0">
                <a:sym typeface="Symbol"/>
              </a:rPr>
              <a:t>C </a:t>
            </a:r>
            <a:r>
              <a:rPr lang="en-US" dirty="0" smtClean="0">
                <a:sym typeface="Symbol"/>
              </a:rPr>
              <a:t>unassigned, or assigned to </a:t>
            </a:r>
            <a:r>
              <a:rPr lang="en-US" i="1" dirty="0" smtClean="0">
                <a:sym typeface="Symbol"/>
              </a:rPr>
              <a:t>true, </a:t>
            </a:r>
            <a:r>
              <a:rPr lang="en-US" dirty="0" smtClean="0">
                <a:sym typeface="Symbol"/>
              </a:rPr>
              <a:t>then </a:t>
            </a:r>
            <a:r>
              <a:rPr lang="en-US" i="1" dirty="0" smtClean="0">
                <a:sym typeface="Symbol"/>
              </a:rPr>
              <a:t>C </a:t>
            </a:r>
            <a:r>
              <a:rPr lang="en-US" dirty="0" smtClean="0">
                <a:sym typeface="Symbol"/>
              </a:rPr>
              <a:t>belongs to the Watch(l’) of some literal that is unassigned or true.</a:t>
            </a:r>
          </a:p>
          <a:p>
            <a:pPr lvl="1"/>
            <a:endParaRPr lang="en-US" dirty="0" smtClean="0">
              <a:sym typeface="Symbol"/>
            </a:endParaRPr>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Modern DPLL - </a:t>
            </a:r>
            <a:r>
              <a:rPr sz="4800" smtClean="0"/>
              <a:t>implementation</a:t>
            </a:r>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Modern DPLL - </a:t>
            </a:r>
            <a:r>
              <a:rPr sz="4800" smtClean="0"/>
              <a:t>implementation</a:t>
            </a:r>
            <a:endParaRPr lang="en-US" dirty="0"/>
          </a:p>
        </p:txBody>
      </p:sp>
      <p:sp>
        <p:nvSpPr>
          <p:cNvPr id="3" name="Content Placeholder 2"/>
          <p:cNvSpPr>
            <a:spLocks noGrp="1"/>
          </p:cNvSpPr>
          <p:nvPr>
            <p:ph idx="1"/>
          </p:nvPr>
        </p:nvSpPr>
        <p:spPr>
          <a:xfrm>
            <a:off x="381000" y="1412875"/>
            <a:ext cx="8382000" cy="4231928"/>
          </a:xfrm>
        </p:spPr>
        <p:txBody>
          <a:bodyPr/>
          <a:lstStyle/>
          <a:p>
            <a:pPr lvl="1"/>
            <a:r>
              <a:rPr lang="en-US" dirty="0" smtClean="0">
                <a:sym typeface="Symbol"/>
              </a:rPr>
              <a:t>Maintain 2-watch invariant:</a:t>
            </a:r>
          </a:p>
          <a:p>
            <a:pPr lvl="2"/>
            <a:r>
              <a:rPr lang="en-US" dirty="0" smtClean="0">
                <a:sym typeface="Symbol"/>
              </a:rPr>
              <a:t>Set </a:t>
            </a:r>
            <a:r>
              <a:rPr lang="en-US" i="1" dirty="0" smtClean="0">
                <a:sym typeface="Symbol"/>
              </a:rPr>
              <a:t>l </a:t>
            </a:r>
            <a:r>
              <a:rPr lang="en-US" dirty="0" smtClean="0">
                <a:sym typeface="Symbol"/>
              </a:rPr>
              <a:t>to true (</a:t>
            </a:r>
            <a:r>
              <a:rPr lang="en-US" i="1" dirty="0" smtClean="0">
                <a:sym typeface="Symbol"/>
              </a:rPr>
              <a:t>l</a:t>
            </a:r>
            <a:r>
              <a:rPr lang="en-US" dirty="0" smtClean="0">
                <a:sym typeface="Symbol"/>
              </a:rPr>
              <a:t> to false). </a:t>
            </a:r>
          </a:p>
          <a:p>
            <a:pPr lvl="2"/>
            <a:r>
              <a:rPr lang="en-US" dirty="0" smtClean="0">
                <a:sym typeface="Symbol"/>
              </a:rPr>
              <a:t>For each C </a:t>
            </a:r>
            <a:r>
              <a:rPr lang="en-US" i="1" dirty="0" smtClean="0">
                <a:sym typeface="Symbol"/>
              </a:rPr>
              <a:t></a:t>
            </a:r>
            <a:r>
              <a:rPr lang="en-US" dirty="0" smtClean="0"/>
              <a:t> Watch(</a:t>
            </a:r>
            <a:r>
              <a:rPr lang="en-US" i="1" dirty="0" smtClean="0"/>
              <a:t>l</a:t>
            </a:r>
            <a:r>
              <a:rPr lang="en-US" dirty="0" smtClean="0"/>
              <a:t>) </a:t>
            </a:r>
          </a:p>
          <a:p>
            <a:pPr lvl="3"/>
            <a:r>
              <a:rPr lang="en-US" dirty="0" smtClean="0">
                <a:sym typeface="Symbol"/>
              </a:rPr>
              <a:t>If all literals in </a:t>
            </a:r>
            <a:r>
              <a:rPr lang="en-US" i="1" dirty="0" smtClean="0">
                <a:sym typeface="Symbol"/>
              </a:rPr>
              <a:t>C </a:t>
            </a:r>
            <a:r>
              <a:rPr lang="en-US" dirty="0" smtClean="0">
                <a:sym typeface="Symbol"/>
              </a:rPr>
              <a:t>are assigned to false, then </a:t>
            </a:r>
            <a:r>
              <a:rPr lang="en-US" b="1" dirty="0" smtClean="0">
                <a:sym typeface="Symbol"/>
              </a:rPr>
              <a:t>Backjump</a:t>
            </a:r>
          </a:p>
          <a:p>
            <a:pPr lvl="3"/>
            <a:r>
              <a:rPr lang="en-US" dirty="0" smtClean="0">
                <a:sym typeface="Symbol"/>
              </a:rPr>
              <a:t>Else, if all but one literal in C is assigned to false, then </a:t>
            </a:r>
            <a:r>
              <a:rPr lang="en-US" b="1" dirty="0" smtClean="0">
                <a:sym typeface="Symbol"/>
              </a:rPr>
              <a:t>Propagate</a:t>
            </a:r>
            <a:endParaRPr lang="en-US" dirty="0" smtClean="0">
              <a:sym typeface="Symbol"/>
            </a:endParaRPr>
          </a:p>
          <a:p>
            <a:pPr lvl="3"/>
            <a:r>
              <a:rPr lang="en-US" dirty="0" smtClean="0">
                <a:sym typeface="Symbol"/>
              </a:rPr>
              <a:t>Else, if the other literal in </a:t>
            </a:r>
            <a:r>
              <a:rPr lang="en-US" i="1" dirty="0" smtClean="0">
                <a:sym typeface="Symbol"/>
              </a:rPr>
              <a:t>l’  C </a:t>
            </a:r>
            <a:r>
              <a:rPr lang="en-US" dirty="0" smtClean="0">
                <a:sym typeface="Symbol"/>
              </a:rPr>
              <a:t>where</a:t>
            </a:r>
            <a:r>
              <a:rPr lang="en-US" i="1" dirty="0" smtClean="0">
                <a:sym typeface="Symbol"/>
              </a:rPr>
              <a:t> C  Watch(l’) </a:t>
            </a:r>
            <a:r>
              <a:rPr lang="en-US" dirty="0" smtClean="0">
                <a:sym typeface="Symbol"/>
              </a:rPr>
              <a:t>is assigned to true, then do nothing.</a:t>
            </a:r>
          </a:p>
          <a:p>
            <a:pPr lvl="3"/>
            <a:r>
              <a:rPr lang="en-US" dirty="0" smtClean="0">
                <a:sym typeface="Symbol"/>
              </a:rPr>
              <a:t>Else, some other literal l’ is true or unassigned, and not watched. Set Watch(l’)  Watch(l’)  { C }, set </a:t>
            </a:r>
          </a:p>
          <a:p>
            <a:pPr lvl="3">
              <a:buNone/>
            </a:pPr>
            <a:r>
              <a:rPr lang="en-US" dirty="0" smtClean="0">
                <a:sym typeface="Symbol"/>
              </a:rPr>
              <a:t>	Watch(l)  Watch(l) \ { C }.</a:t>
            </a:r>
            <a:endParaRPr lang="en-US"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Modern DPLL - </a:t>
            </a:r>
            <a:r>
              <a:rPr sz="4800" smtClean="0"/>
              <a:t>implementation</a:t>
            </a:r>
            <a:endParaRPr lang="en-US" dirty="0"/>
          </a:p>
        </p:txBody>
      </p:sp>
      <p:sp>
        <p:nvSpPr>
          <p:cNvPr id="3" name="Content Placeholder 2"/>
          <p:cNvSpPr>
            <a:spLocks noGrp="1"/>
          </p:cNvSpPr>
          <p:nvPr>
            <p:ph idx="1"/>
          </p:nvPr>
        </p:nvSpPr>
        <p:spPr>
          <a:xfrm>
            <a:off x="370952" y="1204145"/>
            <a:ext cx="8382000" cy="5416868"/>
          </a:xfrm>
        </p:spPr>
        <p:txBody>
          <a:bodyPr/>
          <a:lstStyle/>
          <a:p>
            <a:r>
              <a:rPr lang="en-US" sz="3200" dirty="0" smtClean="0"/>
              <a:t>Heuristic: Phase caching</a:t>
            </a:r>
          </a:p>
          <a:p>
            <a:endParaRPr lang="en-US" sz="3200" dirty="0" smtClean="0"/>
          </a:p>
          <a:p>
            <a:pPr lvl="1"/>
            <a:r>
              <a:rPr lang="en-US" sz="2800" dirty="0" smtClean="0"/>
              <a:t>Remember the last truth value assigned to propositional atom.</a:t>
            </a:r>
          </a:p>
          <a:p>
            <a:pPr lvl="1"/>
            <a:r>
              <a:rPr lang="en-US" sz="2800" dirty="0" smtClean="0"/>
              <a:t>If using rule </a:t>
            </a:r>
            <a:r>
              <a:rPr lang="en-US" sz="2800" b="1" dirty="0" smtClean="0"/>
              <a:t>Decide</a:t>
            </a:r>
            <a:r>
              <a:rPr lang="en-US" sz="2800" dirty="0" smtClean="0"/>
              <a:t>, then re-use the old assignment.</a:t>
            </a:r>
          </a:p>
          <a:p>
            <a:pPr lvl="1"/>
            <a:endParaRPr lang="en-US" sz="2800" dirty="0" smtClean="0"/>
          </a:p>
          <a:p>
            <a:r>
              <a:rPr lang="en-US" sz="3200" dirty="0" smtClean="0"/>
              <a:t>Why should this be good (in practice)?</a:t>
            </a:r>
          </a:p>
          <a:p>
            <a:pPr lvl="1"/>
            <a:r>
              <a:rPr lang="en-US" sz="2400" dirty="0" smtClean="0"/>
              <a:t>Dependencies follow </a:t>
            </a:r>
            <a:r>
              <a:rPr lang="en-US" sz="2400" i="1" dirty="0" smtClean="0"/>
              <a:t>clusters.</a:t>
            </a:r>
          </a:p>
          <a:p>
            <a:pPr lvl="1"/>
            <a:r>
              <a:rPr lang="en-US" sz="2400" dirty="0" smtClean="0"/>
              <a:t>Truth values in a cluster are dependent.</a:t>
            </a:r>
          </a:p>
          <a:p>
            <a:pPr lvl="1"/>
            <a:r>
              <a:rPr lang="en-US" sz="2400" dirty="0" smtClean="0"/>
              <a:t>Truth values between clusters are independent.</a:t>
            </a:r>
          </a:p>
          <a:p>
            <a:pPr lvl="1"/>
            <a:r>
              <a:rPr lang="en-US" sz="2400" b="1" dirty="0" smtClean="0"/>
              <a:t>Decide</a:t>
            </a:r>
            <a:r>
              <a:rPr lang="en-US" sz="2400" dirty="0" smtClean="0"/>
              <a:t> is mainly used when jumping between </a:t>
            </a:r>
            <a:r>
              <a:rPr lang="en-US" sz="2800" dirty="0" smtClean="0"/>
              <a:t>clusters.</a:t>
            </a:r>
            <a:endParaRPr lang="en-US" sz="2800" dirty="0"/>
          </a:p>
        </p:txBody>
      </p:sp>
      <p:sp>
        <p:nvSpPr>
          <p:cNvPr id="4" name="TextBox 3"/>
          <p:cNvSpPr txBox="1"/>
          <p:nvPr/>
        </p:nvSpPr>
        <p:spPr>
          <a:xfrm>
            <a:off x="6193850" y="1239221"/>
            <a:ext cx="2828210" cy="1200329"/>
          </a:xfrm>
          <a:prstGeom prst="rect">
            <a:avLst/>
          </a:prstGeom>
          <a:noFill/>
        </p:spPr>
        <p:txBody>
          <a:bodyPr wrap="none" rtlCol="0">
            <a:spAutoFit/>
          </a:bodyPr>
          <a:lstStyle/>
          <a:p>
            <a:r>
              <a:rPr lang="hi-IN" b="1" dirty="0" smtClean="0">
                <a:solidFill>
                  <a:srgbClr val="9C42E6"/>
                </a:solidFill>
              </a:rPr>
              <a:t>विनाशकाले विपरित बुध्दी</a:t>
            </a:r>
            <a:r>
              <a:rPr lang="en-US" dirty="0" smtClean="0">
                <a:solidFill>
                  <a:srgbClr val="9C42E6"/>
                </a:solidFill>
              </a:rPr>
              <a:t> </a:t>
            </a:r>
          </a:p>
          <a:p>
            <a:r>
              <a:rPr lang="en-US" dirty="0" smtClean="0">
                <a:solidFill>
                  <a:srgbClr val="9C42E6"/>
                </a:solidFill>
              </a:rPr>
              <a:t>When doomsday comes, </a:t>
            </a:r>
            <a:br>
              <a:rPr lang="en-US" dirty="0" smtClean="0">
                <a:solidFill>
                  <a:srgbClr val="9C42E6"/>
                </a:solidFill>
              </a:rPr>
            </a:br>
            <a:r>
              <a:rPr lang="en-US" dirty="0" smtClean="0">
                <a:solidFill>
                  <a:srgbClr val="9C42E6"/>
                </a:solidFill>
              </a:rPr>
              <a:t>one takes wrong decisions</a:t>
            </a:r>
          </a:p>
          <a:p>
            <a:endParaRPr lang="en-US" dirty="0" err="1" smtClean="0">
              <a:solidFill>
                <a:srgbClr val="9C42E6"/>
              </a:solidFill>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Modern DPLL - tuning</a:t>
            </a:r>
            <a:endParaRPr lang="en-US" dirty="0"/>
          </a:p>
        </p:txBody>
      </p:sp>
      <p:sp>
        <p:nvSpPr>
          <p:cNvPr id="3" name="Content Placeholder 2"/>
          <p:cNvSpPr>
            <a:spLocks noGrp="1"/>
          </p:cNvSpPr>
          <p:nvPr>
            <p:ph idx="1"/>
          </p:nvPr>
        </p:nvSpPr>
        <p:spPr>
          <a:xfrm>
            <a:off x="381000" y="1412875"/>
            <a:ext cx="8382000" cy="5198346"/>
          </a:xfrm>
        </p:spPr>
        <p:txBody>
          <a:bodyPr/>
          <a:lstStyle/>
          <a:p>
            <a:r>
              <a:rPr lang="en-US" dirty="0" smtClean="0"/>
              <a:t>Tune between different heuristics:</a:t>
            </a:r>
          </a:p>
          <a:p>
            <a:pPr lvl="1"/>
            <a:r>
              <a:rPr lang="en-US" dirty="0" smtClean="0"/>
              <a:t>Restart frequency</a:t>
            </a:r>
          </a:p>
          <a:p>
            <a:pPr lvl="2"/>
            <a:r>
              <a:rPr lang="en-US" dirty="0" smtClean="0"/>
              <a:t>Why is restarting good?</a:t>
            </a:r>
          </a:p>
          <a:p>
            <a:pPr lvl="1"/>
            <a:r>
              <a:rPr lang="en-US" dirty="0" smtClean="0"/>
              <a:t>Phase to assign to decision variable</a:t>
            </a:r>
          </a:p>
          <a:p>
            <a:pPr lvl="1"/>
            <a:r>
              <a:rPr lang="en-US" dirty="0" smtClean="0"/>
              <a:t>Which variable to split on</a:t>
            </a:r>
          </a:p>
          <a:p>
            <a:pPr lvl="2"/>
            <a:r>
              <a:rPr lang="en-US" dirty="0" smtClean="0"/>
              <a:t>Use simulated annealing based on activity in conflicts</a:t>
            </a:r>
          </a:p>
          <a:p>
            <a:pPr lvl="2"/>
            <a:r>
              <a:rPr lang="en-US" dirty="0" smtClean="0"/>
              <a:t>Feedback factor from phase changes</a:t>
            </a:r>
          </a:p>
          <a:p>
            <a:pPr lvl="1"/>
            <a:r>
              <a:rPr lang="en-US" dirty="0" smtClean="0"/>
              <a:t>Which lemmas to learn</a:t>
            </a:r>
          </a:p>
          <a:p>
            <a:pPr lvl="2"/>
            <a:r>
              <a:rPr lang="en-US" dirty="0" smtClean="0"/>
              <a:t>Not necessarily unique</a:t>
            </a:r>
          </a:p>
          <a:p>
            <a:pPr lvl="2"/>
            <a:r>
              <a:rPr lang="en-US" dirty="0" smtClean="0"/>
              <a:t>Minimize lemmas</a:t>
            </a:r>
            <a:endParaRPr lang="en-US"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56493" y="1348154"/>
            <a:ext cx="8217876" cy="3701842"/>
          </a:xfrm>
        </p:spPr>
        <p:txBody>
          <a:bodyPr/>
          <a:lstStyle/>
          <a:p>
            <a:r>
              <a:rPr smtClean="0"/>
              <a:t>Z3 -An Efficient </a:t>
            </a:r>
          </a:p>
          <a:p>
            <a:r>
              <a:rPr smtClean="0"/>
              <a:t>SMT Solver</a:t>
            </a:r>
            <a:endParaRPr lang="en-US" dirty="0"/>
          </a:p>
        </p:txBody>
      </p:sp>
      <p:sp>
        <p:nvSpPr>
          <p:cNvPr id="3" name="TextBox 2"/>
          <p:cNvSpPr txBox="1"/>
          <p:nvPr/>
        </p:nvSpPr>
        <p:spPr>
          <a:xfrm>
            <a:off x="4325420" y="6205591"/>
            <a:ext cx="4629537" cy="369332"/>
          </a:xfrm>
          <a:prstGeom prst="rect">
            <a:avLst/>
          </a:prstGeom>
          <a:noFill/>
        </p:spPr>
        <p:txBody>
          <a:bodyPr wrap="none" rtlCol="0">
            <a:spAutoFit/>
          </a:bodyPr>
          <a:lstStyle/>
          <a:p>
            <a:r>
              <a:rPr lang="en-US" dirty="0" smtClean="0">
                <a:solidFill>
                  <a:schemeClr val="bg1"/>
                </a:solidFill>
              </a:rPr>
              <a:t>By Leonardo de Moura and Nikolaj </a:t>
            </a:r>
            <a:r>
              <a:rPr lang="en-US" dirty="0" err="1" smtClean="0">
                <a:solidFill>
                  <a:schemeClr val="bg1"/>
                </a:solidFill>
              </a:rPr>
              <a:t>Bjørner</a:t>
            </a:r>
            <a:endParaRPr lang="en-US"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Main features</a:t>
            </a:r>
            <a:endParaRPr spc="-167">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335845" y="1600200"/>
            <a:ext cx="8382000" cy="3705630"/>
          </a:xfrm>
        </p:spPr>
        <p:txBody>
          <a:bodyPr/>
          <a:lstStyle/>
          <a:p>
            <a:pPr>
              <a:lnSpc>
                <a:spcPct val="90000"/>
              </a:lnSpc>
            </a:pPr>
            <a:r>
              <a:rPr lang="en-US" dirty="0" smtClean="0"/>
              <a:t>Linear real and integer arithmetic.</a:t>
            </a:r>
          </a:p>
          <a:p>
            <a:pPr>
              <a:lnSpc>
                <a:spcPct val="90000"/>
              </a:lnSpc>
            </a:pPr>
            <a:r>
              <a:rPr lang="en-US" dirty="0" smtClean="0"/>
              <a:t>Fixed-size bit-vectors</a:t>
            </a:r>
          </a:p>
          <a:p>
            <a:pPr>
              <a:lnSpc>
                <a:spcPct val="90000"/>
              </a:lnSpc>
            </a:pPr>
            <a:r>
              <a:rPr lang="en-US" dirty="0" err="1" smtClean="0"/>
              <a:t>Uninterpreted</a:t>
            </a:r>
            <a:r>
              <a:rPr lang="en-US" dirty="0" smtClean="0"/>
              <a:t> functions</a:t>
            </a:r>
          </a:p>
          <a:p>
            <a:pPr>
              <a:lnSpc>
                <a:spcPct val="90000"/>
              </a:lnSpc>
            </a:pPr>
            <a:r>
              <a:rPr lang="en-US" dirty="0" smtClean="0"/>
              <a:t>Extensional arrays</a:t>
            </a:r>
          </a:p>
          <a:p>
            <a:pPr>
              <a:lnSpc>
                <a:spcPct val="90000"/>
              </a:lnSpc>
            </a:pPr>
            <a:r>
              <a:rPr lang="en-US" dirty="0" smtClean="0"/>
              <a:t>Quantifiers</a:t>
            </a:r>
          </a:p>
          <a:p>
            <a:pPr>
              <a:lnSpc>
                <a:spcPct val="90000"/>
              </a:lnSpc>
            </a:pPr>
            <a:r>
              <a:rPr lang="en-US" dirty="0" smtClean="0"/>
              <a:t>Model generation</a:t>
            </a:r>
          </a:p>
          <a:p>
            <a:pPr>
              <a:lnSpc>
                <a:spcPct val="90000"/>
              </a:lnSpc>
            </a:pPr>
            <a:r>
              <a:rPr lang="en-US" dirty="0" smtClean="0"/>
              <a:t>Several input formats (Simplify, SMT-LIB, Z3, </a:t>
            </a:r>
            <a:r>
              <a:rPr lang="en-US" dirty="0" err="1" smtClean="0"/>
              <a:t>Dimacs</a:t>
            </a:r>
            <a:r>
              <a:rPr lang="en-US" dirty="0" smtClean="0"/>
              <a:t>)</a:t>
            </a:r>
          </a:p>
          <a:p>
            <a:pPr>
              <a:lnSpc>
                <a:spcPct val="90000"/>
              </a:lnSpc>
            </a:pPr>
            <a:r>
              <a:rPr lang="en-US" dirty="0" smtClean="0"/>
              <a:t>Extensive API (C/C++, </a:t>
            </a:r>
            <a:r>
              <a:rPr lang="en-US" dirty="0" err="1" smtClean="0"/>
              <a:t>.Net</a:t>
            </a:r>
            <a:r>
              <a:rPr lang="en-US" dirty="0" smtClean="0"/>
              <a:t>, </a:t>
            </a:r>
            <a:r>
              <a:rPr lang="en-US" dirty="0" err="1" smtClean="0"/>
              <a:t>OCaml</a:t>
            </a:r>
            <a:r>
              <a:rPr lang="en-US" dirty="0" smtClean="0"/>
              <a:t>)</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Web</a:t>
            </a:r>
            <a:endParaRPr lang="en-US" dirty="0"/>
          </a:p>
        </p:txBody>
      </p:sp>
      <p:pic>
        <p:nvPicPr>
          <p:cNvPr id="92162" name="Picture 2"/>
          <p:cNvPicPr>
            <a:picLocks noChangeAspect="1" noChangeArrowheads="1"/>
          </p:cNvPicPr>
          <p:nvPr/>
        </p:nvPicPr>
        <p:blipFill>
          <a:blip r:embed="rId2"/>
          <a:srcRect t="919" r="31090" b="29359"/>
          <a:stretch>
            <a:fillRect/>
          </a:stretch>
        </p:blipFill>
        <p:spPr bwMode="auto">
          <a:xfrm>
            <a:off x="1950808" y="214488"/>
            <a:ext cx="7001282" cy="566702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 of Day 4</a:t>
            </a:r>
            <a:endParaRPr lang="en-US" dirty="0"/>
          </a:p>
        </p:txBody>
      </p:sp>
      <p:sp>
        <p:nvSpPr>
          <p:cNvPr id="3" name="Content Placeholder 2"/>
          <p:cNvSpPr>
            <a:spLocks noGrp="1"/>
          </p:cNvSpPr>
          <p:nvPr>
            <p:ph idx="1"/>
          </p:nvPr>
        </p:nvSpPr>
        <p:spPr>
          <a:xfrm>
            <a:off x="381000" y="1412875"/>
            <a:ext cx="8382000" cy="4348883"/>
          </a:xfrm>
        </p:spPr>
        <p:txBody>
          <a:bodyPr/>
          <a:lstStyle/>
          <a:p>
            <a:r>
              <a:rPr lang="en-US" sz="3600" dirty="0" smtClean="0"/>
              <a:t>Theory combination methods for combining decision procedures</a:t>
            </a:r>
          </a:p>
          <a:p>
            <a:endParaRPr lang="en-US" sz="3600" dirty="0" smtClean="0"/>
          </a:p>
          <a:p>
            <a:r>
              <a:rPr lang="en-US" sz="3600" dirty="0" smtClean="0"/>
              <a:t>A decision procedure for Arrays</a:t>
            </a:r>
            <a:endParaRPr lang="en-US" dirty="0" smtClean="0"/>
          </a:p>
          <a:p>
            <a:pPr lvl="1"/>
            <a:endParaRPr lang="en-US" dirty="0" smtClean="0"/>
          </a:p>
          <a:p>
            <a:r>
              <a:rPr lang="en-US" dirty="0" smtClean="0"/>
              <a:t>Lab: </a:t>
            </a:r>
          </a:p>
          <a:p>
            <a:pPr lvl="1"/>
            <a:r>
              <a:rPr lang="en-US" dirty="0" smtClean="0"/>
              <a:t>Encode queues using arrays</a:t>
            </a:r>
          </a:p>
          <a:p>
            <a:endParaRPr lang="en-US"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Supporting material</a:t>
            </a:r>
            <a:endParaRPr lang="en-US" dirty="0"/>
          </a:p>
        </p:txBody>
      </p:sp>
      <p:sp>
        <p:nvSpPr>
          <p:cNvPr id="3" name="Content Placeholder 2"/>
          <p:cNvSpPr>
            <a:spLocks noGrp="1"/>
          </p:cNvSpPr>
          <p:nvPr>
            <p:ph idx="1"/>
          </p:nvPr>
        </p:nvSpPr>
        <p:spPr>
          <a:xfrm>
            <a:off x="0" y="1740253"/>
            <a:ext cx="9144000" cy="3656386"/>
          </a:xfrm>
        </p:spPr>
        <p:txBody>
          <a:bodyPr/>
          <a:lstStyle/>
          <a:p>
            <a:endParaRPr lang="en-US" dirty="0" smtClean="0">
              <a:hlinkClick r:id="rId2"/>
            </a:endParaRPr>
          </a:p>
          <a:p>
            <a:endParaRPr lang="en-US" dirty="0" smtClean="0">
              <a:hlinkClick r:id="rId2"/>
            </a:endParaRPr>
          </a:p>
          <a:p>
            <a:endParaRPr lang="en-US" dirty="0" smtClean="0">
              <a:hlinkClick r:id="rId2"/>
            </a:endParaRPr>
          </a:p>
          <a:p>
            <a:r>
              <a:rPr lang="en-US" sz="2400" dirty="0" smtClean="0">
                <a:hlinkClick r:id="rId2"/>
              </a:rPr>
              <a:t>http://research.microsoft.com/projects/z3/documentation.html</a:t>
            </a:r>
            <a:endParaRPr lang="en-US" sz="2400" dirty="0" smtClean="0"/>
          </a:p>
          <a:p>
            <a:endParaRPr lang="en-US"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Z3: Core System Components</a:t>
            </a:r>
            <a:endParaRPr spc="-167">
              <a:solidFill>
                <a:schemeClr val="accent1"/>
              </a:solidFill>
              <a:effectLst>
                <a:outerShdw blurRad="50800" dist="38100" dir="2700000" algn="tl" rotWithShape="0">
                  <a:prstClr val="black">
                    <a:alpha val="61000"/>
                  </a:prstClr>
                </a:outerShdw>
              </a:effectLst>
            </a:endParaRPr>
          </a:p>
        </p:txBody>
      </p:sp>
      <p:sp>
        <p:nvSpPr>
          <p:cNvPr id="8" name="Rectangle 7"/>
          <p:cNvSpPr/>
          <p:nvPr/>
        </p:nvSpPr>
        <p:spPr>
          <a:xfrm>
            <a:off x="5433874" y="1571349"/>
            <a:ext cx="3381652" cy="4323424"/>
          </a:xfrm>
          <a:prstGeom prst="rect">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3200" dirty="0" smtClean="0">
                <a:latin typeface="Calibri" pitchFamily="34" charset="0"/>
              </a:rPr>
              <a:t>Theories</a:t>
            </a:r>
            <a:endParaRPr lang="en-US" sz="3200" dirty="0">
              <a:latin typeface="Calibri" pitchFamily="34" charset="0"/>
            </a:endParaRPr>
          </a:p>
        </p:txBody>
      </p:sp>
      <p:sp>
        <p:nvSpPr>
          <p:cNvPr id="9" name="Rounded Rectangle 8"/>
          <p:cNvSpPr/>
          <p:nvPr/>
        </p:nvSpPr>
        <p:spPr>
          <a:xfrm>
            <a:off x="2145299" y="3997843"/>
            <a:ext cx="2437936" cy="9248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Core Theory</a:t>
            </a:r>
            <a:endParaRPr lang="en-US" sz="2000" b="1" dirty="0">
              <a:latin typeface="Calibri" pitchFamily="34" charset="0"/>
            </a:endParaRPr>
          </a:p>
        </p:txBody>
      </p:sp>
      <p:sp>
        <p:nvSpPr>
          <p:cNvPr id="10" name="Rounded Rectangle 9"/>
          <p:cNvSpPr/>
          <p:nvPr/>
        </p:nvSpPr>
        <p:spPr>
          <a:xfrm>
            <a:off x="2132611" y="5354154"/>
            <a:ext cx="2516578" cy="9248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SAT solver</a:t>
            </a:r>
            <a:endParaRPr lang="en-US" sz="2000" b="1" dirty="0">
              <a:latin typeface="Calibri" pitchFamily="34" charset="0"/>
            </a:endParaRPr>
          </a:p>
        </p:txBody>
      </p:sp>
      <p:sp>
        <p:nvSpPr>
          <p:cNvPr id="11" name="Rounded Rectangle 10"/>
          <p:cNvSpPr/>
          <p:nvPr/>
        </p:nvSpPr>
        <p:spPr>
          <a:xfrm>
            <a:off x="2170711" y="2661317"/>
            <a:ext cx="2516578" cy="100196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Rewriting Simplification</a:t>
            </a:r>
            <a:endParaRPr lang="en-US" sz="2000" b="1" dirty="0">
              <a:latin typeface="Calibri" pitchFamily="34" charset="0"/>
            </a:endParaRPr>
          </a:p>
        </p:txBody>
      </p:sp>
      <p:sp>
        <p:nvSpPr>
          <p:cNvPr id="13" name="Rounded Rectangle 12"/>
          <p:cNvSpPr/>
          <p:nvPr/>
        </p:nvSpPr>
        <p:spPr>
          <a:xfrm>
            <a:off x="5904511" y="2282503"/>
            <a:ext cx="2516578" cy="6165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Bit-Vectors</a:t>
            </a:r>
            <a:endParaRPr lang="en-US" sz="2000" b="1" dirty="0">
              <a:latin typeface="Calibri" pitchFamily="34" charset="0"/>
            </a:endParaRPr>
          </a:p>
        </p:txBody>
      </p:sp>
      <p:sp>
        <p:nvSpPr>
          <p:cNvPr id="14" name="Rounded Rectangle 13"/>
          <p:cNvSpPr/>
          <p:nvPr/>
        </p:nvSpPr>
        <p:spPr>
          <a:xfrm>
            <a:off x="5904511" y="3044503"/>
            <a:ext cx="2516578" cy="6165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Arithmetic</a:t>
            </a:r>
            <a:endParaRPr lang="en-US" sz="2000" b="1" dirty="0">
              <a:latin typeface="Calibri" pitchFamily="34" charset="0"/>
            </a:endParaRPr>
          </a:p>
        </p:txBody>
      </p:sp>
      <p:sp>
        <p:nvSpPr>
          <p:cNvPr id="16" name="Rounded Rectangle 15"/>
          <p:cNvSpPr/>
          <p:nvPr/>
        </p:nvSpPr>
        <p:spPr>
          <a:xfrm>
            <a:off x="5904511" y="4468327"/>
            <a:ext cx="2516578" cy="5395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Partial orders</a:t>
            </a:r>
            <a:endParaRPr lang="en-US" sz="2000" b="1" dirty="0">
              <a:latin typeface="Calibri" pitchFamily="34" charset="0"/>
            </a:endParaRPr>
          </a:p>
        </p:txBody>
      </p:sp>
      <p:sp>
        <p:nvSpPr>
          <p:cNvPr id="17" name="Rounded Rectangle 16"/>
          <p:cNvSpPr/>
          <p:nvPr/>
        </p:nvSpPr>
        <p:spPr>
          <a:xfrm>
            <a:off x="5904511" y="5127931"/>
            <a:ext cx="2516578" cy="46244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Tuples</a:t>
            </a:r>
            <a:endParaRPr lang="en-US" sz="2000" b="1" dirty="0">
              <a:latin typeface="Calibri" pitchFamily="34" charset="0"/>
            </a:endParaRPr>
          </a:p>
        </p:txBody>
      </p:sp>
      <p:sp>
        <p:nvSpPr>
          <p:cNvPr id="18" name="Left-Right Arrow 17"/>
          <p:cNvSpPr/>
          <p:nvPr/>
        </p:nvSpPr>
        <p:spPr>
          <a:xfrm>
            <a:off x="4554245" y="4418289"/>
            <a:ext cx="878889" cy="231222"/>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Up-Down Arrow 18"/>
          <p:cNvSpPr/>
          <p:nvPr/>
        </p:nvSpPr>
        <p:spPr>
          <a:xfrm>
            <a:off x="3272935" y="4950814"/>
            <a:ext cx="235930" cy="385372"/>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Down Arrow 19"/>
          <p:cNvSpPr/>
          <p:nvPr/>
        </p:nvSpPr>
        <p:spPr>
          <a:xfrm>
            <a:off x="3273546" y="3655414"/>
            <a:ext cx="196608" cy="38537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Rounded Rectangle 20"/>
          <p:cNvSpPr/>
          <p:nvPr/>
        </p:nvSpPr>
        <p:spPr>
          <a:xfrm>
            <a:off x="221941" y="4083728"/>
            <a:ext cx="1567631" cy="889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E-matching</a:t>
            </a:r>
            <a:endParaRPr lang="en-US" sz="2000" b="1" dirty="0">
              <a:latin typeface="Calibri" pitchFamily="34" charset="0"/>
            </a:endParaRPr>
          </a:p>
        </p:txBody>
      </p:sp>
      <p:sp>
        <p:nvSpPr>
          <p:cNvPr id="22" name="Left-Right Arrow 21"/>
          <p:cNvSpPr/>
          <p:nvPr/>
        </p:nvSpPr>
        <p:spPr>
          <a:xfrm>
            <a:off x="1745271" y="4418289"/>
            <a:ext cx="471858" cy="231222"/>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Rounded Rectangle 22"/>
          <p:cNvSpPr/>
          <p:nvPr/>
        </p:nvSpPr>
        <p:spPr>
          <a:xfrm>
            <a:off x="5904511" y="3806940"/>
            <a:ext cx="2516578" cy="5395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Arrays</a:t>
            </a:r>
            <a:endParaRPr lang="en-US" sz="2000" b="1" dirty="0">
              <a:latin typeface="Calibri" pitchFamily="34" charset="0"/>
            </a:endParaRPr>
          </a:p>
        </p:txBody>
      </p:sp>
      <p:sp>
        <p:nvSpPr>
          <p:cNvPr id="41" name="Up Arrow 40"/>
          <p:cNvSpPr/>
          <p:nvPr/>
        </p:nvSpPr>
        <p:spPr bwMode="auto">
          <a:xfrm rot="14578082">
            <a:off x="4162005" y="1917085"/>
            <a:ext cx="257453" cy="100942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a:xfrm>
            <a:off x="4056137" y="1609038"/>
            <a:ext cx="1323826"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err="1" smtClean="0">
                <a:latin typeface="Calibri" pitchFamily="34" charset="0"/>
              </a:rPr>
              <a:t>OCaml</a:t>
            </a:r>
            <a:endParaRPr lang="en-US" sz="2000" b="1" dirty="0">
              <a:latin typeface="Calibri" pitchFamily="34" charset="0"/>
            </a:endParaRPr>
          </a:p>
        </p:txBody>
      </p:sp>
      <p:sp>
        <p:nvSpPr>
          <p:cNvPr id="42" name="Up Arrow 41"/>
          <p:cNvSpPr/>
          <p:nvPr/>
        </p:nvSpPr>
        <p:spPr bwMode="auto">
          <a:xfrm rot="6677667">
            <a:off x="1418801" y="1547832"/>
            <a:ext cx="257453" cy="164951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a:xfrm>
            <a:off x="183452" y="1609038"/>
            <a:ext cx="1271396"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Text</a:t>
            </a:r>
            <a:endParaRPr lang="en-US" sz="2000" b="1" dirty="0">
              <a:latin typeface="Calibri" pitchFamily="34" charset="0"/>
            </a:endParaRPr>
          </a:p>
        </p:txBody>
      </p:sp>
      <p:sp>
        <p:nvSpPr>
          <p:cNvPr id="43" name="Up Arrow 42"/>
          <p:cNvSpPr/>
          <p:nvPr/>
        </p:nvSpPr>
        <p:spPr bwMode="auto">
          <a:xfrm rot="10800000">
            <a:off x="3160307" y="2247042"/>
            <a:ext cx="257453" cy="41626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a:xfrm>
            <a:off x="2751906" y="1609038"/>
            <a:ext cx="1074788"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.NET</a:t>
            </a:r>
            <a:endParaRPr lang="en-US" sz="2000" b="1" dirty="0">
              <a:latin typeface="Calibri" pitchFamily="34" charset="0"/>
            </a:endParaRPr>
          </a:p>
        </p:txBody>
      </p:sp>
      <p:sp>
        <p:nvSpPr>
          <p:cNvPr id="44" name="Up Arrow 43"/>
          <p:cNvSpPr/>
          <p:nvPr/>
        </p:nvSpPr>
        <p:spPr bwMode="auto">
          <a:xfrm rot="7026053">
            <a:off x="2362315" y="1874249"/>
            <a:ext cx="257453" cy="106885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ounded Rectangle 25"/>
          <p:cNvSpPr/>
          <p:nvPr/>
        </p:nvSpPr>
        <p:spPr>
          <a:xfrm>
            <a:off x="1637970" y="1609038"/>
            <a:ext cx="838860"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C</a:t>
            </a:r>
            <a:endParaRPr lang="en-US" sz="2000" b="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 C API </a:t>
            </a:r>
            <a:endParaRPr lang="en-US" dirty="0"/>
          </a:p>
        </p:txBody>
      </p:sp>
      <p:sp>
        <p:nvSpPr>
          <p:cNvPr id="7" name="TextBox 6"/>
          <p:cNvSpPr txBox="1"/>
          <p:nvPr/>
        </p:nvSpPr>
        <p:spPr>
          <a:xfrm>
            <a:off x="6794500" y="1723254"/>
            <a:ext cx="2209800" cy="4247317"/>
          </a:xfrm>
          <a:prstGeom prst="rect">
            <a:avLst/>
          </a:prstGeom>
          <a:noFill/>
        </p:spPr>
        <p:txBody>
          <a:bodyPr wrap="square" rtlCol="0">
            <a:spAutoFit/>
          </a:bodyPr>
          <a:lstStyle/>
          <a:p>
            <a:r>
              <a:rPr lang="en-US" dirty="0" smtClean="0">
                <a:solidFill>
                  <a:schemeClr val="bg1"/>
                </a:solidFill>
                <a:latin typeface="Calibri" pitchFamily="34" charset="0"/>
              </a:rPr>
              <a:t>Given arrays:</a:t>
            </a:r>
          </a:p>
          <a:p>
            <a:endParaRPr lang="en-US" dirty="0" smtClean="0">
              <a:solidFill>
                <a:schemeClr val="bg1"/>
              </a:solidFill>
              <a:latin typeface="Calibri" pitchFamily="34" charset="0"/>
            </a:endParaRPr>
          </a:p>
          <a:p>
            <a:r>
              <a:rPr lang="en-US" dirty="0" err="1" smtClean="0">
                <a:solidFill>
                  <a:schemeClr val="bg1"/>
                </a:solidFill>
                <a:latin typeface="Calibri" pitchFamily="34" charset="0"/>
              </a:rPr>
              <a:t>bool</a:t>
            </a:r>
            <a:r>
              <a:rPr lang="en-US" dirty="0" smtClean="0">
                <a:solidFill>
                  <a:schemeClr val="bg1"/>
                </a:solidFill>
                <a:latin typeface="Calibri" pitchFamily="34" charset="0"/>
              </a:rPr>
              <a:t> a1[</a:t>
            </a:r>
            <a:r>
              <a:rPr lang="en-US" dirty="0" err="1" smtClean="0">
                <a:solidFill>
                  <a:schemeClr val="bg1"/>
                </a:solidFill>
                <a:latin typeface="Calibri" pitchFamily="34" charset="0"/>
              </a:rPr>
              <a:t>bool</a:t>
            </a:r>
            <a:r>
              <a:rPr lang="en-US" dirty="0" smtClean="0">
                <a:solidFill>
                  <a:schemeClr val="bg1"/>
                </a:solidFill>
                <a:latin typeface="Calibri" pitchFamily="34" charset="0"/>
              </a:rPr>
              <a:t>];</a:t>
            </a:r>
          </a:p>
          <a:p>
            <a:r>
              <a:rPr lang="en-US" dirty="0" err="1" smtClean="0">
                <a:solidFill>
                  <a:schemeClr val="bg1"/>
                </a:solidFill>
                <a:latin typeface="Calibri" pitchFamily="34" charset="0"/>
              </a:rPr>
              <a:t>bool</a:t>
            </a:r>
            <a:r>
              <a:rPr lang="en-US" dirty="0" smtClean="0">
                <a:solidFill>
                  <a:schemeClr val="bg1"/>
                </a:solidFill>
                <a:latin typeface="Calibri" pitchFamily="34" charset="0"/>
              </a:rPr>
              <a:t> a2[</a:t>
            </a:r>
            <a:r>
              <a:rPr lang="en-US" dirty="0" err="1" smtClean="0">
                <a:solidFill>
                  <a:schemeClr val="bg1"/>
                </a:solidFill>
                <a:latin typeface="Calibri" pitchFamily="34" charset="0"/>
              </a:rPr>
              <a:t>bool</a:t>
            </a:r>
            <a:r>
              <a:rPr lang="en-US" dirty="0" smtClean="0">
                <a:solidFill>
                  <a:schemeClr val="bg1"/>
                </a:solidFill>
                <a:latin typeface="Calibri" pitchFamily="34" charset="0"/>
              </a:rPr>
              <a:t>]; </a:t>
            </a:r>
          </a:p>
          <a:p>
            <a:r>
              <a:rPr lang="en-US" dirty="0" err="1" smtClean="0">
                <a:solidFill>
                  <a:schemeClr val="bg1"/>
                </a:solidFill>
                <a:latin typeface="Calibri" pitchFamily="34" charset="0"/>
              </a:rPr>
              <a:t>bool</a:t>
            </a:r>
            <a:r>
              <a:rPr lang="en-US" dirty="0" smtClean="0">
                <a:solidFill>
                  <a:schemeClr val="bg1"/>
                </a:solidFill>
                <a:latin typeface="Calibri" pitchFamily="34" charset="0"/>
              </a:rPr>
              <a:t> a3[</a:t>
            </a:r>
            <a:r>
              <a:rPr lang="en-US" dirty="0" err="1" smtClean="0">
                <a:solidFill>
                  <a:schemeClr val="bg1"/>
                </a:solidFill>
                <a:latin typeface="Calibri" pitchFamily="34" charset="0"/>
              </a:rPr>
              <a:t>bool</a:t>
            </a:r>
            <a:r>
              <a:rPr lang="en-US" dirty="0" smtClean="0">
                <a:solidFill>
                  <a:schemeClr val="bg1"/>
                </a:solidFill>
                <a:latin typeface="Calibri" pitchFamily="34" charset="0"/>
              </a:rPr>
              <a:t>];</a:t>
            </a:r>
          </a:p>
          <a:p>
            <a:r>
              <a:rPr lang="en-US" dirty="0" err="1" smtClean="0">
                <a:solidFill>
                  <a:schemeClr val="bg1"/>
                </a:solidFill>
                <a:latin typeface="Calibri" pitchFamily="34" charset="0"/>
              </a:rPr>
              <a:t>bool</a:t>
            </a:r>
            <a:r>
              <a:rPr lang="en-US" dirty="0" smtClean="0">
                <a:solidFill>
                  <a:schemeClr val="bg1"/>
                </a:solidFill>
                <a:latin typeface="Calibri" pitchFamily="34" charset="0"/>
              </a:rPr>
              <a:t> a4[</a:t>
            </a:r>
            <a:r>
              <a:rPr lang="en-US" dirty="0" err="1" smtClean="0">
                <a:solidFill>
                  <a:schemeClr val="bg1"/>
                </a:solidFill>
                <a:latin typeface="Calibri" pitchFamily="34" charset="0"/>
              </a:rPr>
              <a:t>bool</a:t>
            </a:r>
            <a:r>
              <a:rPr lang="en-US" dirty="0" smtClean="0">
                <a:solidFill>
                  <a:schemeClr val="bg1"/>
                </a:solidFill>
                <a:latin typeface="Calibri" pitchFamily="34" charset="0"/>
              </a:rPr>
              <a:t>];</a:t>
            </a:r>
          </a:p>
          <a:p>
            <a:endParaRPr lang="en-US" dirty="0" smtClean="0">
              <a:solidFill>
                <a:schemeClr val="bg1"/>
              </a:solidFill>
              <a:latin typeface="Calibri" pitchFamily="34" charset="0"/>
            </a:endParaRPr>
          </a:p>
          <a:p>
            <a:r>
              <a:rPr lang="en-US" dirty="0" smtClean="0">
                <a:solidFill>
                  <a:schemeClr val="bg1"/>
                </a:solidFill>
                <a:latin typeface="Calibri" pitchFamily="34" charset="0"/>
              </a:rPr>
              <a:t>All can be distinct.</a:t>
            </a:r>
          </a:p>
          <a:p>
            <a:endParaRPr lang="en-US" dirty="0" smtClean="0">
              <a:solidFill>
                <a:schemeClr val="bg1"/>
              </a:solidFill>
              <a:latin typeface="Calibri" pitchFamily="34" charset="0"/>
            </a:endParaRPr>
          </a:p>
          <a:p>
            <a:r>
              <a:rPr lang="en-US" dirty="0" smtClean="0">
                <a:solidFill>
                  <a:schemeClr val="bg1"/>
                </a:solidFill>
                <a:latin typeface="Calibri" pitchFamily="34" charset="0"/>
              </a:rPr>
              <a:t>Add: </a:t>
            </a:r>
          </a:p>
          <a:p>
            <a:endParaRPr lang="en-US" dirty="0" smtClean="0">
              <a:solidFill>
                <a:schemeClr val="bg1"/>
              </a:solidFill>
              <a:latin typeface="Calibri" pitchFamily="34" charset="0"/>
            </a:endParaRPr>
          </a:p>
          <a:p>
            <a:r>
              <a:rPr lang="en-US" dirty="0" err="1" smtClean="0">
                <a:solidFill>
                  <a:schemeClr val="bg1"/>
                </a:solidFill>
                <a:latin typeface="Calibri" pitchFamily="34" charset="0"/>
              </a:rPr>
              <a:t>bool</a:t>
            </a:r>
            <a:r>
              <a:rPr lang="en-US" dirty="0" smtClean="0">
                <a:solidFill>
                  <a:schemeClr val="bg1"/>
                </a:solidFill>
                <a:latin typeface="Calibri" pitchFamily="34" charset="0"/>
              </a:rPr>
              <a:t> a5[</a:t>
            </a:r>
            <a:r>
              <a:rPr lang="en-US" dirty="0" err="1" smtClean="0">
                <a:solidFill>
                  <a:schemeClr val="bg1"/>
                </a:solidFill>
                <a:latin typeface="Calibri" pitchFamily="34" charset="0"/>
              </a:rPr>
              <a:t>bool</a:t>
            </a:r>
            <a:r>
              <a:rPr lang="en-US" dirty="0" smtClean="0">
                <a:solidFill>
                  <a:schemeClr val="bg1"/>
                </a:solidFill>
                <a:latin typeface="Calibri" pitchFamily="34" charset="0"/>
              </a:rPr>
              <a:t>];</a:t>
            </a:r>
          </a:p>
          <a:p>
            <a:endParaRPr lang="en-US" dirty="0" smtClean="0">
              <a:solidFill>
                <a:schemeClr val="bg1"/>
              </a:solidFill>
              <a:latin typeface="Calibri" pitchFamily="34" charset="0"/>
            </a:endParaRPr>
          </a:p>
          <a:p>
            <a:r>
              <a:rPr lang="en-US" dirty="0" smtClean="0">
                <a:solidFill>
                  <a:schemeClr val="bg1"/>
                </a:solidFill>
                <a:latin typeface="Calibri" pitchFamily="34" charset="0"/>
              </a:rPr>
              <a:t>Two of a1,..,a5 must be equal.</a:t>
            </a:r>
          </a:p>
        </p:txBody>
      </p:sp>
      <p:pic>
        <p:nvPicPr>
          <p:cNvPr id="19462" name="Picture 6"/>
          <p:cNvPicPr>
            <a:picLocks noChangeAspect="1" noChangeArrowheads="1"/>
          </p:cNvPicPr>
          <p:nvPr/>
        </p:nvPicPr>
        <p:blipFill>
          <a:blip r:embed="rId2"/>
          <a:srcRect/>
          <a:stretch>
            <a:fillRect/>
          </a:stretch>
        </p:blipFill>
        <p:spPr bwMode="auto">
          <a:xfrm>
            <a:off x="205751" y="1811076"/>
            <a:ext cx="6537952" cy="45796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 SMT-LIB</a:t>
            </a:r>
            <a:endParaRPr lang="en-US" dirty="0"/>
          </a:p>
        </p:txBody>
      </p:sp>
      <p:sp>
        <p:nvSpPr>
          <p:cNvPr id="4" name="TextBox 3"/>
          <p:cNvSpPr txBox="1"/>
          <p:nvPr/>
        </p:nvSpPr>
        <p:spPr>
          <a:xfrm>
            <a:off x="259645" y="1715911"/>
            <a:ext cx="3984978" cy="3139321"/>
          </a:xfrm>
          <a:prstGeom prst="rect">
            <a:avLst/>
          </a:prstGeom>
          <a:noFill/>
          <a:ln>
            <a:solidFill>
              <a:srgbClr val="002060"/>
            </a:solidFill>
          </a:ln>
        </p:spPr>
        <p:txBody>
          <a:bodyPr wrap="square" rtlCol="0">
            <a:spAutoFit/>
          </a:bodyPr>
          <a:lstStyle/>
          <a:p>
            <a:r>
              <a:rPr lang="en-US" dirty="0" smtClean="0">
                <a:solidFill>
                  <a:schemeClr val="bg1"/>
                </a:solidFill>
              </a:rPr>
              <a:t>(benchmark integer-linear-arithmetic</a:t>
            </a:r>
          </a:p>
          <a:p>
            <a:r>
              <a:rPr lang="en-US" dirty="0" smtClean="0">
                <a:solidFill>
                  <a:schemeClr val="bg1"/>
                </a:solidFill>
              </a:rPr>
              <a:t>:status sat</a:t>
            </a:r>
          </a:p>
          <a:p>
            <a:r>
              <a:rPr lang="en-US" dirty="0" smtClean="0">
                <a:solidFill>
                  <a:schemeClr val="bg1"/>
                </a:solidFill>
              </a:rPr>
              <a:t>:logic QF_LIA</a:t>
            </a:r>
          </a:p>
          <a:p>
            <a:r>
              <a:rPr lang="en-US" dirty="0" smtClean="0">
                <a:solidFill>
                  <a:schemeClr val="bg1"/>
                </a:solidFill>
              </a:rPr>
              <a:t>:</a:t>
            </a:r>
            <a:r>
              <a:rPr lang="en-US" dirty="0" err="1" smtClean="0">
                <a:solidFill>
                  <a:schemeClr val="bg1"/>
                </a:solidFill>
              </a:rPr>
              <a:t>extrafuns</a:t>
            </a:r>
            <a:r>
              <a:rPr lang="en-US" dirty="0" smtClean="0">
                <a:solidFill>
                  <a:schemeClr val="bg1"/>
                </a:solidFill>
              </a:rPr>
              <a:t> ((x1 </a:t>
            </a:r>
            <a:r>
              <a:rPr lang="en-US" dirty="0" err="1" smtClean="0">
                <a:solidFill>
                  <a:schemeClr val="bg1"/>
                </a:solidFill>
              </a:rPr>
              <a:t>Int</a:t>
            </a:r>
            <a:r>
              <a:rPr lang="en-US" dirty="0" smtClean="0">
                <a:solidFill>
                  <a:schemeClr val="bg1"/>
                </a:solidFill>
              </a:rPr>
              <a:t>) (x2 </a:t>
            </a:r>
            <a:r>
              <a:rPr lang="en-US" dirty="0" err="1" smtClean="0">
                <a:solidFill>
                  <a:schemeClr val="bg1"/>
                </a:solidFill>
              </a:rPr>
              <a:t>Int</a:t>
            </a:r>
            <a:r>
              <a:rPr lang="en-US" dirty="0" smtClean="0">
                <a:solidFill>
                  <a:schemeClr val="bg1"/>
                </a:solidFill>
              </a:rPr>
              <a:t>) (x3 </a:t>
            </a:r>
            <a:r>
              <a:rPr lang="en-US" dirty="0" err="1" smtClean="0">
                <a:solidFill>
                  <a:schemeClr val="bg1"/>
                </a:solidFill>
              </a:rPr>
              <a:t>Int</a:t>
            </a:r>
            <a:r>
              <a:rPr lang="en-US" dirty="0" smtClean="0">
                <a:solidFill>
                  <a:schemeClr val="bg1"/>
                </a:solidFill>
              </a:rPr>
              <a:t>) </a:t>
            </a:r>
            <a:br>
              <a:rPr lang="en-US" dirty="0" smtClean="0">
                <a:solidFill>
                  <a:schemeClr val="bg1"/>
                </a:solidFill>
              </a:rPr>
            </a:br>
            <a:r>
              <a:rPr lang="en-US" dirty="0" smtClean="0">
                <a:solidFill>
                  <a:schemeClr val="bg1"/>
                </a:solidFill>
              </a:rPr>
              <a:t>                  (x4 </a:t>
            </a:r>
            <a:r>
              <a:rPr lang="en-US" dirty="0" err="1" smtClean="0">
                <a:solidFill>
                  <a:schemeClr val="bg1"/>
                </a:solidFill>
              </a:rPr>
              <a:t>Int</a:t>
            </a:r>
            <a:r>
              <a:rPr lang="en-US" dirty="0" smtClean="0">
                <a:solidFill>
                  <a:schemeClr val="bg1"/>
                </a:solidFill>
              </a:rPr>
              <a:t>) (x5 </a:t>
            </a:r>
            <a:r>
              <a:rPr lang="en-US" dirty="0" err="1" smtClean="0">
                <a:solidFill>
                  <a:schemeClr val="bg1"/>
                </a:solidFill>
              </a:rPr>
              <a:t>Int</a:t>
            </a:r>
            <a:r>
              <a:rPr lang="en-US" dirty="0" smtClean="0">
                <a:solidFill>
                  <a:schemeClr val="bg1"/>
                </a:solidFill>
              </a:rPr>
              <a:t>))</a:t>
            </a:r>
          </a:p>
          <a:p>
            <a:r>
              <a:rPr lang="en-US" smtClean="0">
                <a:solidFill>
                  <a:schemeClr val="bg1"/>
                </a:solidFill>
              </a:rPr>
              <a:t>:formula </a:t>
            </a:r>
            <a:r>
              <a:rPr lang="en-US" dirty="0" smtClean="0">
                <a:solidFill>
                  <a:schemeClr val="bg1"/>
                </a:solidFill>
              </a:rPr>
              <a:t>(and (&gt;= (- x1 x2) 1) </a:t>
            </a:r>
          </a:p>
          <a:p>
            <a:r>
              <a:rPr lang="en-US" dirty="0" smtClean="0">
                <a:solidFill>
                  <a:schemeClr val="bg1"/>
                </a:solidFill>
              </a:rPr>
              <a:t>              (&lt;= (- x1 x2) 3)</a:t>
            </a:r>
          </a:p>
          <a:p>
            <a:r>
              <a:rPr lang="en-US" dirty="0" smtClean="0">
                <a:solidFill>
                  <a:schemeClr val="bg1"/>
                </a:solidFill>
              </a:rPr>
              <a:t>              (= x1 (+ (* 2 x3) x5)) </a:t>
            </a:r>
          </a:p>
          <a:p>
            <a:r>
              <a:rPr lang="en-US" dirty="0" smtClean="0">
                <a:solidFill>
                  <a:schemeClr val="bg1"/>
                </a:solidFill>
              </a:rPr>
              <a:t>              (= x3 x5)</a:t>
            </a:r>
          </a:p>
          <a:p>
            <a:r>
              <a:rPr lang="en-US" dirty="0" smtClean="0">
                <a:solidFill>
                  <a:schemeClr val="bg1"/>
                </a:solidFill>
              </a:rPr>
              <a:t>              (= x2 (* 6 x4)))</a:t>
            </a:r>
          </a:p>
          <a:p>
            <a:r>
              <a:rPr lang="en-US" dirty="0" smtClean="0">
                <a:solidFill>
                  <a:schemeClr val="bg1"/>
                </a:solidFill>
              </a:rPr>
              <a:t>)</a:t>
            </a:r>
          </a:p>
        </p:txBody>
      </p:sp>
      <p:sp>
        <p:nvSpPr>
          <p:cNvPr id="5" name="TextBox 4"/>
          <p:cNvSpPr txBox="1"/>
          <p:nvPr/>
        </p:nvSpPr>
        <p:spPr>
          <a:xfrm>
            <a:off x="4447824" y="1691902"/>
            <a:ext cx="4243469" cy="3693319"/>
          </a:xfrm>
          <a:prstGeom prst="rect">
            <a:avLst/>
          </a:prstGeom>
          <a:noFill/>
          <a:ln>
            <a:solidFill>
              <a:srgbClr val="002060"/>
            </a:solidFill>
          </a:ln>
        </p:spPr>
        <p:txBody>
          <a:bodyPr wrap="none" rtlCol="0">
            <a:spAutoFit/>
          </a:bodyPr>
          <a:lstStyle/>
          <a:p>
            <a:r>
              <a:rPr lang="en-US" dirty="0" smtClean="0">
                <a:solidFill>
                  <a:schemeClr val="bg1"/>
                </a:solidFill>
              </a:rPr>
              <a:t>(benchmark array</a:t>
            </a:r>
          </a:p>
          <a:p>
            <a:r>
              <a:rPr lang="en-US" dirty="0" smtClean="0">
                <a:solidFill>
                  <a:schemeClr val="bg1"/>
                </a:solidFill>
              </a:rPr>
              <a:t> :logic QF_AUFLIA</a:t>
            </a:r>
          </a:p>
          <a:p>
            <a:r>
              <a:rPr lang="en-US" dirty="0" smtClean="0">
                <a:solidFill>
                  <a:schemeClr val="bg1"/>
                </a:solidFill>
              </a:rPr>
              <a:t> :status </a:t>
            </a:r>
            <a:r>
              <a:rPr lang="en-US" dirty="0" err="1" smtClean="0">
                <a:solidFill>
                  <a:schemeClr val="bg1"/>
                </a:solidFill>
              </a:rPr>
              <a:t>unsat</a:t>
            </a:r>
            <a:endParaRPr lang="en-US" dirty="0" smtClean="0">
              <a:solidFill>
                <a:schemeClr val="bg1"/>
              </a:solidFill>
            </a:endParaRPr>
          </a:p>
          <a:p>
            <a:r>
              <a:rPr lang="en-US" dirty="0" smtClean="0">
                <a:solidFill>
                  <a:schemeClr val="bg1"/>
                </a:solidFill>
              </a:rPr>
              <a:t> :</a:t>
            </a:r>
            <a:r>
              <a:rPr lang="en-US" dirty="0" err="1" smtClean="0">
                <a:solidFill>
                  <a:schemeClr val="bg1"/>
                </a:solidFill>
              </a:rPr>
              <a:t>extrafuns</a:t>
            </a:r>
            <a:r>
              <a:rPr lang="en-US" dirty="0" smtClean="0">
                <a:solidFill>
                  <a:schemeClr val="bg1"/>
                </a:solidFill>
              </a:rPr>
              <a:t> ((a Array)  (b Array)  (c Array))</a:t>
            </a:r>
          </a:p>
          <a:p>
            <a:r>
              <a:rPr lang="en-US" dirty="0" smtClean="0">
                <a:solidFill>
                  <a:schemeClr val="bg1"/>
                </a:solidFill>
              </a:rPr>
              <a:t> :</a:t>
            </a:r>
            <a:r>
              <a:rPr lang="en-US" dirty="0" err="1" smtClean="0">
                <a:solidFill>
                  <a:schemeClr val="bg1"/>
                </a:solidFill>
              </a:rPr>
              <a:t>extrafuns</a:t>
            </a:r>
            <a:r>
              <a:rPr lang="en-US" dirty="0" smtClean="0">
                <a:solidFill>
                  <a:schemeClr val="bg1"/>
                </a:solidFill>
              </a:rPr>
              <a:t> ((</a:t>
            </a:r>
            <a:r>
              <a:rPr lang="en-US" dirty="0" err="1" smtClean="0">
                <a:solidFill>
                  <a:schemeClr val="bg1"/>
                </a:solidFill>
              </a:rPr>
              <a:t>i</a:t>
            </a:r>
            <a:r>
              <a:rPr lang="en-US" dirty="0" smtClean="0">
                <a:solidFill>
                  <a:schemeClr val="bg1"/>
                </a:solidFill>
              </a:rPr>
              <a:t> </a:t>
            </a:r>
            <a:r>
              <a:rPr lang="en-US" dirty="0" err="1" smtClean="0">
                <a:solidFill>
                  <a:schemeClr val="bg1"/>
                </a:solidFill>
              </a:rPr>
              <a:t>Int</a:t>
            </a:r>
            <a:r>
              <a:rPr lang="en-US" dirty="0" smtClean="0">
                <a:solidFill>
                  <a:schemeClr val="bg1"/>
                </a:solidFill>
              </a:rPr>
              <a:t>) (j </a:t>
            </a:r>
            <a:r>
              <a:rPr lang="en-US" dirty="0" err="1" smtClean="0">
                <a:solidFill>
                  <a:schemeClr val="bg1"/>
                </a:solidFill>
              </a:rPr>
              <a:t>Int</a:t>
            </a:r>
            <a:r>
              <a:rPr lang="en-US" dirty="0" smtClean="0">
                <a:solidFill>
                  <a:schemeClr val="bg1"/>
                </a:solidFill>
              </a:rPr>
              <a:t>))</a:t>
            </a:r>
          </a:p>
          <a:p>
            <a:endParaRPr lang="en-US" dirty="0" smtClean="0">
              <a:solidFill>
                <a:schemeClr val="bg1"/>
              </a:solidFill>
            </a:endParaRPr>
          </a:p>
          <a:p>
            <a:r>
              <a:rPr lang="en-US" smtClean="0">
                <a:solidFill>
                  <a:schemeClr val="bg1"/>
                </a:solidFill>
              </a:rPr>
              <a:t> :formula </a:t>
            </a:r>
            <a:r>
              <a:rPr lang="en-US" dirty="0" smtClean="0">
                <a:solidFill>
                  <a:schemeClr val="bg1"/>
                </a:solidFill>
              </a:rPr>
              <a:t>(and</a:t>
            </a:r>
          </a:p>
          <a:p>
            <a:r>
              <a:rPr lang="en-US" dirty="0" smtClean="0">
                <a:solidFill>
                  <a:schemeClr val="bg1"/>
                </a:solidFill>
              </a:rPr>
              <a:t>            (= (store a </a:t>
            </a:r>
            <a:r>
              <a:rPr lang="en-US" dirty="0" err="1" smtClean="0">
                <a:solidFill>
                  <a:schemeClr val="bg1"/>
                </a:solidFill>
              </a:rPr>
              <a:t>i</a:t>
            </a:r>
            <a:r>
              <a:rPr lang="en-US" dirty="0" smtClean="0">
                <a:solidFill>
                  <a:schemeClr val="bg1"/>
                </a:solidFill>
              </a:rPr>
              <a:t> v) b)</a:t>
            </a:r>
          </a:p>
          <a:p>
            <a:r>
              <a:rPr lang="en-US" dirty="0" smtClean="0">
                <a:solidFill>
                  <a:schemeClr val="bg1"/>
                </a:solidFill>
              </a:rPr>
              <a:t>            (= (store a j w) c)</a:t>
            </a:r>
          </a:p>
          <a:p>
            <a:r>
              <a:rPr lang="en-US" dirty="0" smtClean="0">
                <a:solidFill>
                  <a:schemeClr val="bg1"/>
                </a:solidFill>
              </a:rPr>
              <a:t>            (= (select b j) w)</a:t>
            </a:r>
          </a:p>
          <a:p>
            <a:r>
              <a:rPr lang="en-US" dirty="0" smtClean="0">
                <a:solidFill>
                  <a:schemeClr val="bg1"/>
                </a:solidFill>
              </a:rPr>
              <a:t>            (= (select c </a:t>
            </a:r>
            <a:r>
              <a:rPr lang="en-US" dirty="0" err="1" smtClean="0">
                <a:solidFill>
                  <a:schemeClr val="bg1"/>
                </a:solidFill>
              </a:rPr>
              <a:t>i</a:t>
            </a:r>
            <a:r>
              <a:rPr lang="en-US" dirty="0" smtClean="0">
                <a:solidFill>
                  <a:schemeClr val="bg1"/>
                </a:solidFill>
              </a:rPr>
              <a:t>) v)</a:t>
            </a:r>
          </a:p>
          <a:p>
            <a:r>
              <a:rPr lang="en-US" dirty="0" smtClean="0">
                <a:solidFill>
                  <a:schemeClr val="bg1"/>
                </a:solidFill>
              </a:rPr>
              <a:t>            (not (= b c))</a:t>
            </a:r>
          </a:p>
          <a:p>
            <a:r>
              <a:rPr lang="en-US" dirty="0" smtClean="0">
                <a:solidFill>
                  <a:schemeClr val="bg1"/>
                </a:solidFill>
              </a:rPr>
              <a:t>)</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SMT-LIB syntax </a:t>
            </a:r>
            <a:r>
              <a:rPr lang="en-US" dirty="0" smtClean="0"/>
              <a:t>–</a:t>
            </a:r>
            <a:r>
              <a:rPr smtClean="0"/>
              <a:t> basics</a:t>
            </a:r>
            <a:endParaRPr lang="en-US" dirty="0"/>
          </a:p>
        </p:txBody>
      </p:sp>
      <p:sp>
        <p:nvSpPr>
          <p:cNvPr id="3" name="Content Placeholder 2"/>
          <p:cNvSpPr>
            <a:spLocks noGrp="1"/>
          </p:cNvSpPr>
          <p:nvPr>
            <p:ph idx="1"/>
          </p:nvPr>
        </p:nvSpPr>
        <p:spPr>
          <a:xfrm>
            <a:off x="381000" y="1412875"/>
            <a:ext cx="8382000" cy="5592300"/>
          </a:xfrm>
        </p:spPr>
        <p:txBody>
          <a:bodyPr/>
          <a:lstStyle/>
          <a:p>
            <a:r>
              <a:rPr lang="en-US" sz="2000" i="1" dirty="0" smtClean="0"/>
              <a:t>benchmark</a:t>
            </a:r>
            <a:r>
              <a:rPr lang="en-US" sz="2000" dirty="0" smtClean="0"/>
              <a:t> 	::= (benchmark </a:t>
            </a:r>
            <a:r>
              <a:rPr lang="en-US" sz="2000" i="1" dirty="0" smtClean="0"/>
              <a:t>name </a:t>
            </a:r>
            <a:br>
              <a:rPr lang="en-US" sz="2000" i="1" dirty="0" smtClean="0"/>
            </a:br>
            <a:r>
              <a:rPr lang="en-US" sz="2000" i="1" dirty="0" smtClean="0"/>
              <a:t>                         </a:t>
            </a:r>
            <a:r>
              <a:rPr lang="en-US" sz="2000" dirty="0" smtClean="0"/>
              <a:t>[:status (sat | </a:t>
            </a:r>
            <a:r>
              <a:rPr lang="en-US" sz="2000" dirty="0" err="1" smtClean="0"/>
              <a:t>unsat</a:t>
            </a:r>
            <a:r>
              <a:rPr lang="en-US" sz="2000" dirty="0" smtClean="0"/>
              <a:t> | unknown)] </a:t>
            </a:r>
            <a:br>
              <a:rPr lang="en-US" sz="2000" dirty="0" smtClean="0"/>
            </a:br>
            <a:r>
              <a:rPr lang="en-US" sz="2000" dirty="0" smtClean="0"/>
              <a:t>                          :logic </a:t>
            </a:r>
            <a:r>
              <a:rPr lang="en-US" sz="2000" i="1" dirty="0" err="1" smtClean="0"/>
              <a:t>logic</a:t>
            </a:r>
            <a:r>
              <a:rPr lang="en-US" sz="2000" i="1" dirty="0" smtClean="0"/>
              <a:t>-name</a:t>
            </a:r>
            <a:r>
              <a:rPr lang="en-US" sz="2000" dirty="0" smtClean="0"/>
              <a:t/>
            </a:r>
            <a:br>
              <a:rPr lang="en-US" sz="2000" dirty="0" smtClean="0"/>
            </a:br>
            <a:r>
              <a:rPr lang="en-US" sz="2000" dirty="0" smtClean="0"/>
              <a:t>                         </a:t>
            </a:r>
            <a:r>
              <a:rPr lang="en-US" sz="2000" i="1" dirty="0" smtClean="0"/>
              <a:t>declaration*)</a:t>
            </a:r>
          </a:p>
          <a:p>
            <a:r>
              <a:rPr lang="en-US" sz="2000" i="1" dirty="0" smtClean="0"/>
              <a:t>declaration</a:t>
            </a:r>
            <a:r>
              <a:rPr lang="en-US" sz="2000" dirty="0" smtClean="0"/>
              <a:t> 	::= :</a:t>
            </a:r>
            <a:r>
              <a:rPr lang="en-US" sz="2000" dirty="0" err="1" smtClean="0"/>
              <a:t>extrafuns</a:t>
            </a:r>
            <a:r>
              <a:rPr lang="en-US" sz="2000" dirty="0" smtClean="0"/>
              <a:t> (</a:t>
            </a:r>
            <a:r>
              <a:rPr lang="en-US" sz="2000" i="1" dirty="0" err="1" smtClean="0"/>
              <a:t>func-decl</a:t>
            </a:r>
            <a:r>
              <a:rPr lang="en-US" sz="2000" i="1" dirty="0" smtClean="0"/>
              <a:t>*</a:t>
            </a:r>
            <a:r>
              <a:rPr lang="en-US" sz="2000" dirty="0" smtClean="0"/>
              <a:t>) </a:t>
            </a:r>
            <a:br>
              <a:rPr lang="en-US" sz="2000" dirty="0" smtClean="0"/>
            </a:br>
            <a:r>
              <a:rPr lang="en-US" sz="2000" dirty="0" smtClean="0"/>
              <a:t>		|    :</a:t>
            </a:r>
            <a:r>
              <a:rPr lang="en-US" sz="2000" dirty="0" err="1" smtClean="0"/>
              <a:t>extrapreds</a:t>
            </a:r>
            <a:r>
              <a:rPr lang="en-US" sz="2000" dirty="0" smtClean="0"/>
              <a:t> (</a:t>
            </a:r>
            <a:r>
              <a:rPr lang="en-US" sz="2000" i="1" dirty="0" err="1" smtClean="0"/>
              <a:t>pred-decl</a:t>
            </a:r>
            <a:r>
              <a:rPr lang="en-US" sz="2000" i="1" dirty="0" smtClean="0"/>
              <a:t>*</a:t>
            </a:r>
            <a:r>
              <a:rPr lang="en-US" sz="2000" dirty="0" smtClean="0"/>
              <a:t>)</a:t>
            </a:r>
            <a:br>
              <a:rPr lang="en-US" sz="2000" dirty="0" smtClean="0"/>
            </a:br>
            <a:r>
              <a:rPr lang="en-US" sz="2000" dirty="0" smtClean="0"/>
              <a:t>		|    :</a:t>
            </a:r>
            <a:r>
              <a:rPr lang="en-US" sz="2000" dirty="0" err="1" smtClean="0"/>
              <a:t>extrasorts</a:t>
            </a:r>
            <a:r>
              <a:rPr lang="en-US" sz="2000" dirty="0" smtClean="0"/>
              <a:t> (</a:t>
            </a:r>
            <a:r>
              <a:rPr lang="en-US" sz="2000" i="1" dirty="0" smtClean="0"/>
              <a:t>sort-</a:t>
            </a:r>
            <a:r>
              <a:rPr lang="en-US" sz="2000" i="1" dirty="0" err="1" smtClean="0"/>
              <a:t>decl</a:t>
            </a:r>
            <a:r>
              <a:rPr lang="en-US" sz="2000" i="1" dirty="0" smtClean="0"/>
              <a:t>*)</a:t>
            </a:r>
            <a:br>
              <a:rPr lang="en-US" sz="2000" i="1" dirty="0" smtClean="0"/>
            </a:br>
            <a:r>
              <a:rPr lang="en-US" sz="2000" i="1" dirty="0" smtClean="0"/>
              <a:t>		|    </a:t>
            </a:r>
            <a:r>
              <a:rPr lang="en-US" sz="2000" dirty="0" smtClean="0"/>
              <a:t>:assumption </a:t>
            </a:r>
            <a:r>
              <a:rPr lang="en-US" sz="2000" i="1" dirty="0" err="1" smtClean="0"/>
              <a:t>fmla</a:t>
            </a:r>
            <a:r>
              <a:rPr lang="en-US" sz="2000" i="1" dirty="0" smtClean="0"/>
              <a:t/>
            </a:r>
            <a:br>
              <a:rPr lang="en-US" sz="2000" i="1" dirty="0" smtClean="0"/>
            </a:br>
            <a:r>
              <a:rPr lang="en-US" sz="2000" dirty="0" smtClean="0"/>
              <a:t>		|    :formula </a:t>
            </a:r>
            <a:r>
              <a:rPr lang="en-US" sz="2000" i="1" dirty="0" err="1" smtClean="0"/>
              <a:t>fmla</a:t>
            </a:r>
            <a:endParaRPr lang="en-US" sz="2000" i="1" dirty="0" smtClean="0"/>
          </a:p>
          <a:p>
            <a:r>
              <a:rPr lang="en-US" sz="2000" i="1" dirty="0" smtClean="0"/>
              <a:t>sort-</a:t>
            </a:r>
            <a:r>
              <a:rPr lang="en-US" sz="2000" i="1" dirty="0" err="1" smtClean="0"/>
              <a:t>decl</a:t>
            </a:r>
            <a:r>
              <a:rPr lang="en-US" sz="2000" i="1" dirty="0" smtClean="0"/>
              <a:t>	</a:t>
            </a:r>
            <a:r>
              <a:rPr lang="en-US" sz="2000" dirty="0" smtClean="0"/>
              <a:t>::= </a:t>
            </a:r>
            <a:r>
              <a:rPr lang="en-US" sz="2000" i="1" dirty="0" smtClean="0"/>
              <a:t>id			- </a:t>
            </a:r>
            <a:r>
              <a:rPr lang="en-US" sz="2000" dirty="0" smtClean="0"/>
              <a:t>identifier</a:t>
            </a:r>
          </a:p>
          <a:p>
            <a:r>
              <a:rPr lang="en-US" sz="2000" i="1" dirty="0" err="1" smtClean="0"/>
              <a:t>func-decl</a:t>
            </a:r>
            <a:r>
              <a:rPr lang="en-US" sz="2000" i="1" dirty="0" smtClean="0"/>
              <a:t> 	</a:t>
            </a:r>
            <a:r>
              <a:rPr lang="en-US" sz="2000" dirty="0" smtClean="0"/>
              <a:t>::= </a:t>
            </a:r>
            <a:r>
              <a:rPr lang="en-US" sz="2000" i="1" dirty="0" smtClean="0"/>
              <a:t>id sort-</a:t>
            </a:r>
            <a:r>
              <a:rPr lang="en-US" sz="2000" i="1" dirty="0" err="1" smtClean="0"/>
              <a:t>decl</a:t>
            </a:r>
            <a:r>
              <a:rPr lang="en-US" sz="2000" i="1" dirty="0" smtClean="0"/>
              <a:t>* sort-</a:t>
            </a:r>
            <a:r>
              <a:rPr lang="en-US" sz="2000" i="1" dirty="0" err="1" smtClean="0"/>
              <a:t>decl</a:t>
            </a:r>
            <a:r>
              <a:rPr lang="en-US" sz="2000" i="1" dirty="0" smtClean="0"/>
              <a:t>	- </a:t>
            </a:r>
            <a:r>
              <a:rPr lang="en-US" sz="1800" dirty="0" smtClean="0"/>
              <a:t>name of function, domain, range</a:t>
            </a:r>
          </a:p>
          <a:p>
            <a:r>
              <a:rPr lang="en-US" sz="2000" i="1" dirty="0" err="1" smtClean="0"/>
              <a:t>pred-decl</a:t>
            </a:r>
            <a:r>
              <a:rPr lang="en-US" sz="2000" i="1" dirty="0" smtClean="0"/>
              <a:t>	</a:t>
            </a:r>
            <a:r>
              <a:rPr lang="en-US" sz="2000" dirty="0" smtClean="0"/>
              <a:t> ::= </a:t>
            </a:r>
            <a:r>
              <a:rPr lang="en-US" sz="2000" i="1" dirty="0" smtClean="0"/>
              <a:t>id sort-</a:t>
            </a:r>
            <a:r>
              <a:rPr lang="en-US" sz="2000" i="1" dirty="0" err="1" smtClean="0"/>
              <a:t>decl</a:t>
            </a:r>
            <a:r>
              <a:rPr lang="en-US" sz="2000" i="1" dirty="0" smtClean="0"/>
              <a:t>* 		- </a:t>
            </a:r>
            <a:r>
              <a:rPr lang="en-US" sz="1800" dirty="0" smtClean="0"/>
              <a:t>name of predicate, domain</a:t>
            </a:r>
            <a:endParaRPr lang="en-US" sz="2000" i="1" dirty="0" smtClean="0"/>
          </a:p>
          <a:p>
            <a:r>
              <a:rPr lang="en-US" sz="2000" i="1" dirty="0" err="1" smtClean="0"/>
              <a:t>fmla</a:t>
            </a:r>
            <a:r>
              <a:rPr lang="en-US" sz="2000" i="1" dirty="0" smtClean="0"/>
              <a:t>		::= </a:t>
            </a:r>
            <a:r>
              <a:rPr lang="en-US" sz="2000" dirty="0" smtClean="0"/>
              <a:t>(and </a:t>
            </a:r>
            <a:r>
              <a:rPr lang="en-US" sz="2000" i="1" dirty="0" err="1" smtClean="0"/>
              <a:t>fmla</a:t>
            </a:r>
            <a:r>
              <a:rPr lang="en-US" sz="2000" i="1" dirty="0" smtClean="0"/>
              <a:t>*</a:t>
            </a:r>
            <a:r>
              <a:rPr lang="en-US" sz="2000" dirty="0" smtClean="0"/>
              <a:t>)  |  (or </a:t>
            </a:r>
            <a:r>
              <a:rPr lang="en-US" sz="2000" i="1" dirty="0" err="1" smtClean="0"/>
              <a:t>fmla</a:t>
            </a:r>
            <a:r>
              <a:rPr lang="en-US" sz="2000" i="1" dirty="0" smtClean="0"/>
              <a:t>*</a:t>
            </a:r>
            <a:r>
              <a:rPr lang="en-US" sz="2000" dirty="0" smtClean="0"/>
              <a:t>) |  (not </a:t>
            </a:r>
            <a:r>
              <a:rPr lang="en-US" sz="2000" i="1" dirty="0" err="1" smtClean="0"/>
              <a:t>fmla</a:t>
            </a:r>
            <a:r>
              <a:rPr lang="en-US" sz="2000" dirty="0" smtClean="0"/>
              <a:t>) </a:t>
            </a:r>
            <a:br>
              <a:rPr lang="en-US" sz="2000" dirty="0" smtClean="0"/>
            </a:br>
            <a:r>
              <a:rPr lang="en-US" sz="2000" dirty="0" smtClean="0"/>
              <a:t>		|    (</a:t>
            </a:r>
            <a:r>
              <a:rPr lang="en-US" sz="2000" dirty="0" err="1" smtClean="0"/>
              <a:t>if_then_else</a:t>
            </a:r>
            <a:r>
              <a:rPr lang="en-US" sz="2000" dirty="0" smtClean="0"/>
              <a:t> </a:t>
            </a:r>
            <a:r>
              <a:rPr lang="en-US" sz="2000" i="1" dirty="0" err="1" smtClean="0"/>
              <a:t>fmla</a:t>
            </a:r>
            <a:r>
              <a:rPr lang="en-US" sz="2000" i="1" dirty="0" smtClean="0"/>
              <a:t> </a:t>
            </a:r>
            <a:r>
              <a:rPr lang="en-US" sz="2000" i="1" dirty="0" err="1" smtClean="0"/>
              <a:t>fmla</a:t>
            </a:r>
            <a:r>
              <a:rPr lang="en-US" sz="2000" i="1" dirty="0" smtClean="0"/>
              <a:t> </a:t>
            </a:r>
            <a:r>
              <a:rPr lang="en-US" sz="2000" i="1" dirty="0" err="1" smtClean="0"/>
              <a:t>fmla</a:t>
            </a:r>
            <a:r>
              <a:rPr lang="en-US" sz="2000" dirty="0" smtClean="0"/>
              <a:t>)   |  (= </a:t>
            </a:r>
            <a:r>
              <a:rPr lang="en-US" sz="2000" i="1" dirty="0" smtClean="0"/>
              <a:t>term </a:t>
            </a:r>
            <a:r>
              <a:rPr lang="en-US" sz="2000" i="1" dirty="0" err="1" smtClean="0"/>
              <a:t>term</a:t>
            </a:r>
            <a:r>
              <a:rPr lang="en-US" sz="2000" dirty="0" smtClean="0"/>
              <a:t>) </a:t>
            </a:r>
            <a:br>
              <a:rPr lang="en-US" sz="2000" dirty="0" smtClean="0"/>
            </a:br>
            <a:r>
              <a:rPr lang="en-US" sz="2000" dirty="0" smtClean="0"/>
              <a:t>		|    (implies </a:t>
            </a:r>
            <a:r>
              <a:rPr lang="en-US" sz="2000" i="1" dirty="0" err="1" smtClean="0"/>
              <a:t>fmla</a:t>
            </a:r>
            <a:r>
              <a:rPr lang="en-US" sz="2000" i="1" dirty="0" smtClean="0"/>
              <a:t> </a:t>
            </a:r>
            <a:r>
              <a:rPr lang="en-US" sz="2000" i="1" dirty="0" err="1" smtClean="0"/>
              <a:t>fmla</a:t>
            </a:r>
            <a:r>
              <a:rPr lang="en-US" sz="2000" dirty="0" smtClean="0"/>
              <a:t>) (</a:t>
            </a:r>
            <a:r>
              <a:rPr lang="en-US" sz="2000" dirty="0" err="1" smtClean="0"/>
              <a:t>iff</a:t>
            </a:r>
            <a:r>
              <a:rPr lang="en-US" sz="2000" dirty="0" smtClean="0"/>
              <a:t> </a:t>
            </a:r>
            <a:r>
              <a:rPr lang="en-US" sz="2000" i="1" dirty="0" err="1" smtClean="0"/>
              <a:t>fmla</a:t>
            </a:r>
            <a:r>
              <a:rPr lang="en-US" sz="2000" i="1" dirty="0" smtClean="0"/>
              <a:t> </a:t>
            </a:r>
            <a:r>
              <a:rPr lang="en-US" sz="2000" i="1" dirty="0" err="1" smtClean="0"/>
              <a:t>fmla</a:t>
            </a:r>
            <a:r>
              <a:rPr lang="en-US" sz="2000" dirty="0" smtClean="0"/>
              <a:t>) |  (</a:t>
            </a:r>
            <a:r>
              <a:rPr lang="en-US" sz="2000" i="1" dirty="0" smtClean="0"/>
              <a:t>predicate term*</a:t>
            </a:r>
            <a:r>
              <a:rPr lang="en-US" sz="2000" dirty="0" smtClean="0"/>
              <a:t>) </a:t>
            </a:r>
          </a:p>
          <a:p>
            <a:r>
              <a:rPr lang="en-US" sz="2000" i="1" dirty="0" smtClean="0"/>
              <a:t>Term</a:t>
            </a:r>
            <a:r>
              <a:rPr lang="en-US" sz="2000" dirty="0" smtClean="0"/>
              <a:t>	::= (</a:t>
            </a:r>
            <a:r>
              <a:rPr lang="en-US" sz="2000" dirty="0" err="1" smtClean="0"/>
              <a:t>ite</a:t>
            </a:r>
            <a:r>
              <a:rPr lang="en-US" sz="2000" dirty="0" smtClean="0"/>
              <a:t> </a:t>
            </a:r>
            <a:r>
              <a:rPr lang="en-US" sz="2000" i="1" dirty="0" err="1" smtClean="0"/>
              <a:t>fmla</a:t>
            </a:r>
            <a:r>
              <a:rPr lang="en-US" sz="2000" i="1" dirty="0" smtClean="0"/>
              <a:t> term </a:t>
            </a:r>
            <a:r>
              <a:rPr lang="en-US" sz="2000" i="1" dirty="0" err="1" smtClean="0"/>
              <a:t>term</a:t>
            </a:r>
            <a:r>
              <a:rPr lang="en-US" sz="2000" dirty="0" smtClean="0"/>
              <a:t>)</a:t>
            </a:r>
            <a:br>
              <a:rPr lang="en-US" sz="2000" dirty="0" smtClean="0"/>
            </a:br>
            <a:r>
              <a:rPr lang="en-US" sz="2000" dirty="0" smtClean="0"/>
              <a:t>		|    (</a:t>
            </a:r>
            <a:r>
              <a:rPr lang="en-US" sz="2000" i="1" dirty="0" smtClean="0"/>
              <a:t>id term*</a:t>
            </a:r>
            <a:r>
              <a:rPr lang="en-US" sz="2000" dirty="0" smtClean="0"/>
              <a:t>)		- function application</a:t>
            </a:r>
            <a:br>
              <a:rPr lang="en-US" sz="2000" dirty="0" smtClean="0"/>
            </a:br>
            <a:r>
              <a:rPr lang="en-US" sz="2000" dirty="0" smtClean="0"/>
              <a:t>		|    </a:t>
            </a:r>
            <a:r>
              <a:rPr lang="en-US" sz="2000" i="1" dirty="0" smtClean="0"/>
              <a:t>id			- </a:t>
            </a:r>
            <a:r>
              <a:rPr lang="en-US" sz="2000" dirty="0" smtClean="0"/>
              <a:t>constant</a:t>
            </a:r>
            <a:endParaRPr lang="en-US" sz="400" i="1" dirty="0" smtClean="0"/>
          </a:p>
          <a:p>
            <a:pPr lvl="2">
              <a:buNone/>
            </a:pPr>
            <a:endParaRPr lang="en-US" sz="400" dirty="0" smtClean="0"/>
          </a:p>
          <a:p>
            <a:endParaRPr lang="en-US" sz="1000" dirty="0" smtClean="0"/>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SMT-LIB syntax - basics</a:t>
            </a:r>
            <a:endParaRPr lang="en-US" dirty="0"/>
          </a:p>
        </p:txBody>
      </p:sp>
      <p:sp>
        <p:nvSpPr>
          <p:cNvPr id="3" name="Content Placeholder 2"/>
          <p:cNvSpPr>
            <a:spLocks noGrp="1"/>
          </p:cNvSpPr>
          <p:nvPr>
            <p:ph idx="1"/>
          </p:nvPr>
        </p:nvSpPr>
        <p:spPr>
          <a:xfrm>
            <a:off x="381000" y="1412875"/>
            <a:ext cx="8382000" cy="5299912"/>
          </a:xfrm>
        </p:spPr>
        <p:txBody>
          <a:bodyPr/>
          <a:lstStyle/>
          <a:p>
            <a:r>
              <a:rPr lang="en-US" dirty="0" smtClean="0"/>
              <a:t>Logics:</a:t>
            </a:r>
          </a:p>
          <a:p>
            <a:pPr lvl="1"/>
            <a:r>
              <a:rPr lang="en-US" dirty="0" smtClean="0"/>
              <a:t>QF_UF – Un-interpreted functions. Built-in sort </a:t>
            </a:r>
            <a:r>
              <a:rPr lang="en-US" b="1" dirty="0" smtClean="0"/>
              <a:t>U</a:t>
            </a:r>
            <a:endParaRPr lang="en-US" dirty="0" smtClean="0"/>
          </a:p>
          <a:p>
            <a:pPr lvl="1"/>
            <a:r>
              <a:rPr lang="en-US" dirty="0" smtClean="0"/>
              <a:t>QF_AUFLIA – Arrays and Integer linear arithmetic. </a:t>
            </a:r>
          </a:p>
          <a:p>
            <a:pPr lvl="2"/>
            <a:r>
              <a:rPr lang="en-US" dirty="0" smtClean="0"/>
              <a:t>Built-in Sorts:</a:t>
            </a:r>
          </a:p>
          <a:p>
            <a:pPr lvl="3"/>
            <a:r>
              <a:rPr lang="en-US" b="1" dirty="0" err="1" smtClean="0"/>
              <a:t>Int</a:t>
            </a:r>
            <a:r>
              <a:rPr lang="en-US" b="1" dirty="0" smtClean="0"/>
              <a:t>, Array </a:t>
            </a:r>
            <a:r>
              <a:rPr lang="en-US" dirty="0" smtClean="0"/>
              <a:t>(of </a:t>
            </a:r>
            <a:r>
              <a:rPr lang="en-US" dirty="0" err="1" smtClean="0"/>
              <a:t>Int</a:t>
            </a:r>
            <a:r>
              <a:rPr lang="en-US" dirty="0" smtClean="0"/>
              <a:t> to </a:t>
            </a:r>
            <a:r>
              <a:rPr lang="en-US" dirty="0" err="1" smtClean="0"/>
              <a:t>Int</a:t>
            </a:r>
            <a:r>
              <a:rPr lang="en-US" dirty="0" smtClean="0"/>
              <a:t>)</a:t>
            </a:r>
          </a:p>
          <a:p>
            <a:pPr lvl="2"/>
            <a:r>
              <a:rPr lang="en-US" dirty="0" smtClean="0"/>
              <a:t>Built-in Predicates:</a:t>
            </a:r>
          </a:p>
          <a:p>
            <a:pPr lvl="3"/>
            <a:r>
              <a:rPr lang="en-US" b="1" dirty="0" smtClean="0"/>
              <a:t>&lt;=, &gt;=, &lt;, &gt;,  </a:t>
            </a:r>
            <a:r>
              <a:rPr lang="en-US" dirty="0" smtClean="0"/>
              <a:t> </a:t>
            </a:r>
          </a:p>
          <a:p>
            <a:pPr lvl="2"/>
            <a:r>
              <a:rPr lang="en-US" dirty="0" smtClean="0"/>
              <a:t>Built-in Functions:</a:t>
            </a:r>
          </a:p>
          <a:p>
            <a:pPr lvl="3"/>
            <a:r>
              <a:rPr lang="en-US" dirty="0" smtClean="0"/>
              <a:t>+, *, -, select, store.</a:t>
            </a:r>
          </a:p>
          <a:p>
            <a:pPr lvl="2"/>
            <a:r>
              <a:rPr lang="en-US" dirty="0" smtClean="0"/>
              <a:t>Constants: 0, 1, 2, … </a:t>
            </a:r>
            <a:endParaRPr lang="en-US" dirty="0"/>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SMT-LIB </a:t>
            </a:r>
            <a:r>
              <a:rPr lang="en-US" dirty="0" smtClean="0"/>
              <a:t>–</a:t>
            </a:r>
            <a:r>
              <a:rPr sz="4000" smtClean="0"/>
              <a:t> encodings</a:t>
            </a:r>
            <a:endParaRPr lang="en-US" dirty="0"/>
          </a:p>
        </p:txBody>
      </p:sp>
      <p:sp>
        <p:nvSpPr>
          <p:cNvPr id="3" name="Content Placeholder 2"/>
          <p:cNvSpPr>
            <a:spLocks noGrp="1"/>
          </p:cNvSpPr>
          <p:nvPr>
            <p:ph idx="1"/>
          </p:nvPr>
        </p:nvSpPr>
        <p:spPr>
          <a:xfrm>
            <a:off x="381000" y="1412875"/>
            <a:ext cx="8382000" cy="5309146"/>
          </a:xfrm>
        </p:spPr>
        <p:txBody>
          <a:bodyPr/>
          <a:lstStyle/>
          <a:p>
            <a:r>
              <a:rPr lang="en-US" dirty="0" smtClean="0"/>
              <a:t>Q: There is no built-in function for </a:t>
            </a:r>
            <a:r>
              <a:rPr lang="en-US" i="1" dirty="0" smtClean="0"/>
              <a:t>max </a:t>
            </a:r>
            <a:r>
              <a:rPr lang="en-US" dirty="0" smtClean="0"/>
              <a:t>or </a:t>
            </a:r>
            <a:r>
              <a:rPr lang="en-US" i="1" dirty="0" smtClean="0"/>
              <a:t>min. </a:t>
            </a:r>
            <a:r>
              <a:rPr lang="en-US" dirty="0" smtClean="0"/>
              <a:t>How do I encode it?</a:t>
            </a:r>
          </a:p>
          <a:p>
            <a:endParaRPr lang="en-US" dirty="0" smtClean="0"/>
          </a:p>
          <a:p>
            <a:pPr lvl="1"/>
            <a:r>
              <a:rPr lang="en-US" dirty="0" smtClean="0"/>
              <a:t>(max x y) is the same as (</a:t>
            </a:r>
            <a:r>
              <a:rPr lang="en-US" dirty="0" err="1" smtClean="0"/>
              <a:t>ite</a:t>
            </a:r>
            <a:r>
              <a:rPr lang="en-US" dirty="0" smtClean="0"/>
              <a:t> (&gt; x y) x y)</a:t>
            </a:r>
          </a:p>
          <a:p>
            <a:pPr lvl="1"/>
            <a:r>
              <a:rPr lang="en-US" dirty="0" smtClean="0"/>
              <a:t>Also: replace (max x y) by fresh constant </a:t>
            </a:r>
            <a:r>
              <a:rPr lang="en-US" i="1" dirty="0" err="1" smtClean="0"/>
              <a:t>max_x_y</a:t>
            </a:r>
            <a:r>
              <a:rPr lang="en-US" i="1" dirty="0" smtClean="0"/>
              <a:t> </a:t>
            </a:r>
            <a:r>
              <a:rPr lang="en-US" dirty="0" smtClean="0"/>
              <a:t>add assumptions:</a:t>
            </a:r>
            <a:br>
              <a:rPr lang="en-US" dirty="0" smtClean="0"/>
            </a:br>
            <a:r>
              <a:rPr lang="en-US" dirty="0" smtClean="0"/>
              <a:t>:assumption (implies (&gt; x y) (= </a:t>
            </a:r>
            <a:r>
              <a:rPr lang="en-US" dirty="0" err="1" smtClean="0"/>
              <a:t>max_x_y</a:t>
            </a:r>
            <a:r>
              <a:rPr lang="en-US" dirty="0" smtClean="0"/>
              <a:t> x))</a:t>
            </a:r>
            <a:br>
              <a:rPr lang="en-US" dirty="0" smtClean="0"/>
            </a:br>
            <a:r>
              <a:rPr lang="en-US" dirty="0" smtClean="0"/>
              <a:t>:assumption (implies (&lt;= x y) (= </a:t>
            </a:r>
            <a:r>
              <a:rPr lang="en-US" dirty="0" err="1" smtClean="0"/>
              <a:t>max_x_y</a:t>
            </a:r>
            <a:r>
              <a:rPr lang="en-US" dirty="0" smtClean="0"/>
              <a:t> y))</a:t>
            </a:r>
          </a:p>
          <a:p>
            <a:endParaRPr lang="en-US" dirty="0" smtClean="0"/>
          </a:p>
          <a:p>
            <a:r>
              <a:rPr lang="en-US" dirty="0" smtClean="0"/>
              <a:t>Q: Encode the predicate </a:t>
            </a:r>
            <a:r>
              <a:rPr lang="en-US" i="1" dirty="0" smtClean="0"/>
              <a:t>(even n), </a:t>
            </a:r>
            <a:r>
              <a:rPr lang="en-US" dirty="0" smtClean="0"/>
              <a:t>that is true when </a:t>
            </a:r>
            <a:r>
              <a:rPr lang="en-US" i="1" dirty="0" smtClean="0"/>
              <a:t>n </a:t>
            </a:r>
            <a:r>
              <a:rPr lang="en-US" dirty="0" smtClean="0"/>
              <a:t>is even.</a:t>
            </a:r>
            <a:endParaRPr lang="en-US" dirty="0"/>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Quantifiers</a:t>
            </a:r>
            <a:endParaRPr lang="en-US" dirty="0"/>
          </a:p>
        </p:txBody>
      </p:sp>
      <p:sp>
        <p:nvSpPr>
          <p:cNvPr id="3" name="Content Placeholder 2"/>
          <p:cNvSpPr>
            <a:spLocks noGrp="1"/>
          </p:cNvSpPr>
          <p:nvPr>
            <p:ph idx="1"/>
          </p:nvPr>
        </p:nvSpPr>
        <p:spPr>
          <a:xfrm>
            <a:off x="381000" y="1254831"/>
            <a:ext cx="8382000" cy="5386090"/>
          </a:xfrm>
        </p:spPr>
        <p:txBody>
          <a:bodyPr/>
          <a:lstStyle/>
          <a:p>
            <a:pPr>
              <a:buNone/>
            </a:pPr>
            <a:r>
              <a:rPr lang="en-US" sz="2000" dirty="0" smtClean="0"/>
              <a:t>Quantified formulas in SMT-LIB:</a:t>
            </a:r>
          </a:p>
          <a:p>
            <a:pPr>
              <a:buNone/>
            </a:pPr>
            <a:endParaRPr lang="en-US" sz="2000" dirty="0" smtClean="0"/>
          </a:p>
          <a:p>
            <a:pPr lvl="1"/>
            <a:r>
              <a:rPr lang="en-US" sz="2000" i="1" dirty="0" err="1" smtClean="0"/>
              <a:t>fmla</a:t>
            </a:r>
            <a:r>
              <a:rPr lang="en-US" sz="2000" i="1" dirty="0" smtClean="0"/>
              <a:t>	::= …</a:t>
            </a:r>
            <a:br>
              <a:rPr lang="en-US" sz="2000" i="1" dirty="0" smtClean="0"/>
            </a:br>
            <a:r>
              <a:rPr lang="en-US" sz="2000" i="1" dirty="0" smtClean="0"/>
              <a:t>		| </a:t>
            </a:r>
            <a:r>
              <a:rPr lang="en-US" sz="2000" dirty="0" smtClean="0"/>
              <a:t>(</a:t>
            </a:r>
            <a:r>
              <a:rPr lang="en-US" sz="2000" dirty="0" err="1" smtClean="0"/>
              <a:t>forall</a:t>
            </a:r>
            <a:r>
              <a:rPr lang="en-US" sz="2000" dirty="0" smtClean="0"/>
              <a:t> </a:t>
            </a:r>
            <a:r>
              <a:rPr lang="en-US" sz="2000" i="1" dirty="0" smtClean="0"/>
              <a:t>bound*</a:t>
            </a:r>
            <a:r>
              <a:rPr lang="en-US" sz="2000" dirty="0" smtClean="0"/>
              <a:t> </a:t>
            </a:r>
            <a:r>
              <a:rPr lang="en-US" sz="2000" i="1" dirty="0" err="1" smtClean="0"/>
              <a:t>fmla</a:t>
            </a:r>
            <a:r>
              <a:rPr lang="en-US" sz="2000" dirty="0" smtClean="0"/>
              <a:t>)</a:t>
            </a:r>
            <a:br>
              <a:rPr lang="en-US" sz="2000" dirty="0" smtClean="0"/>
            </a:br>
            <a:r>
              <a:rPr lang="en-US" sz="2000" dirty="0" smtClean="0"/>
              <a:t>		| (exists </a:t>
            </a:r>
            <a:r>
              <a:rPr lang="en-US" sz="2000" i="1" dirty="0" smtClean="0"/>
              <a:t>bound*</a:t>
            </a:r>
            <a:r>
              <a:rPr lang="en-US" sz="2000" dirty="0" smtClean="0"/>
              <a:t> </a:t>
            </a:r>
            <a:r>
              <a:rPr lang="en-US" sz="2000" i="1" dirty="0" err="1" smtClean="0"/>
              <a:t>fmla</a:t>
            </a:r>
            <a:r>
              <a:rPr lang="en-US" sz="2000" dirty="0" smtClean="0"/>
              <a:t>)</a:t>
            </a:r>
          </a:p>
          <a:p>
            <a:pPr lvl="1"/>
            <a:r>
              <a:rPr lang="en-US" sz="2000" i="1" dirty="0" smtClean="0"/>
              <a:t>Bound	::= </a:t>
            </a:r>
            <a:r>
              <a:rPr lang="en-US" sz="2000" dirty="0" smtClean="0"/>
              <a:t>( </a:t>
            </a:r>
            <a:r>
              <a:rPr lang="en-US" sz="2000" i="1" dirty="0" smtClean="0"/>
              <a:t>id sort-id </a:t>
            </a:r>
            <a:r>
              <a:rPr lang="en-US" sz="2000" dirty="0" smtClean="0"/>
              <a:t>)</a:t>
            </a:r>
            <a:endParaRPr lang="en-US" sz="2000" i="1" dirty="0" smtClean="0"/>
          </a:p>
          <a:p>
            <a:pPr>
              <a:buNone/>
            </a:pPr>
            <a:endParaRPr lang="en-US" sz="2000" dirty="0" smtClean="0"/>
          </a:p>
          <a:p>
            <a:r>
              <a:rPr lang="en-US" sz="2000" dirty="0" smtClean="0"/>
              <a:t>Q: I want </a:t>
            </a:r>
            <a:r>
              <a:rPr lang="en-US" sz="2000" i="1" dirty="0" smtClean="0"/>
              <a:t>f </a:t>
            </a:r>
            <a:r>
              <a:rPr lang="en-US" sz="2000" dirty="0" smtClean="0"/>
              <a:t>to be an injective function. Write an axiom that forces </a:t>
            </a:r>
            <a:r>
              <a:rPr lang="en-US" sz="2000" i="1" dirty="0" smtClean="0"/>
              <a:t>f </a:t>
            </a:r>
            <a:r>
              <a:rPr lang="en-US" sz="2000" dirty="0" smtClean="0"/>
              <a:t>to be injective.</a:t>
            </a:r>
          </a:p>
          <a:p>
            <a:endParaRPr lang="en-US" sz="2000" dirty="0" smtClean="0"/>
          </a:p>
          <a:p>
            <a:r>
              <a:rPr lang="en-US" sz="2000" dirty="0" smtClean="0"/>
              <a:t>Patterns: guiding the instantiation of quantifiers (Lecture 5)</a:t>
            </a:r>
          </a:p>
          <a:p>
            <a:pPr>
              <a:buNone/>
            </a:pPr>
            <a:endParaRPr lang="en-US" sz="2000" dirty="0" smtClean="0"/>
          </a:p>
          <a:p>
            <a:pPr lvl="1"/>
            <a:r>
              <a:rPr lang="en-US" sz="2000" i="1" dirty="0" err="1" smtClean="0"/>
              <a:t>fmla</a:t>
            </a:r>
            <a:r>
              <a:rPr lang="en-US" sz="2000" i="1" dirty="0" smtClean="0"/>
              <a:t>	::= …</a:t>
            </a:r>
            <a:br>
              <a:rPr lang="en-US" sz="2000" i="1" dirty="0" smtClean="0"/>
            </a:br>
            <a:r>
              <a:rPr lang="en-US" sz="2000" i="1" dirty="0" smtClean="0"/>
              <a:t>		| </a:t>
            </a:r>
            <a:r>
              <a:rPr lang="en-US" sz="2000" dirty="0" smtClean="0"/>
              <a:t>(</a:t>
            </a:r>
            <a:r>
              <a:rPr lang="en-US" sz="2000" dirty="0" err="1" smtClean="0"/>
              <a:t>forall</a:t>
            </a:r>
            <a:r>
              <a:rPr lang="en-US" sz="2000" dirty="0" smtClean="0"/>
              <a:t> (?x A) (?y B) </a:t>
            </a:r>
            <a:r>
              <a:rPr lang="en-US" sz="2000" i="1" dirty="0" err="1" smtClean="0"/>
              <a:t>fmla</a:t>
            </a:r>
            <a:r>
              <a:rPr lang="en-US" sz="2000" i="1" dirty="0" smtClean="0"/>
              <a:t> </a:t>
            </a:r>
            <a:r>
              <a:rPr lang="en-US" sz="2000" dirty="0" smtClean="0"/>
              <a:t>:pat { </a:t>
            </a:r>
            <a:r>
              <a:rPr lang="en-US" sz="2000" i="1" dirty="0" smtClean="0"/>
              <a:t>term </a:t>
            </a:r>
            <a:r>
              <a:rPr lang="en-US" sz="2000" dirty="0" smtClean="0"/>
              <a:t>})</a:t>
            </a:r>
            <a:br>
              <a:rPr lang="en-US" sz="2000" dirty="0" smtClean="0"/>
            </a:br>
            <a:r>
              <a:rPr lang="en-US" sz="2000" dirty="0" smtClean="0"/>
              <a:t>		| (exists (?x A) (?y B) </a:t>
            </a:r>
            <a:r>
              <a:rPr lang="en-US" sz="2000" i="1" dirty="0" err="1" smtClean="0"/>
              <a:t>fmla</a:t>
            </a:r>
            <a:r>
              <a:rPr lang="en-US" sz="2000" i="1" dirty="0" smtClean="0"/>
              <a:t> </a:t>
            </a:r>
            <a:r>
              <a:rPr lang="en-US" sz="2000" dirty="0" smtClean="0"/>
              <a:t>:pat { </a:t>
            </a:r>
            <a:r>
              <a:rPr lang="en-US" sz="2000" i="1" dirty="0" smtClean="0"/>
              <a:t>term </a:t>
            </a:r>
            <a:r>
              <a:rPr lang="en-US" sz="2000" dirty="0" smtClean="0"/>
              <a:t>})</a:t>
            </a:r>
          </a:p>
          <a:p>
            <a:pPr lvl="1"/>
            <a:endParaRPr lang="en-US" sz="2000" dirty="0" smtClean="0"/>
          </a:p>
          <a:p>
            <a:r>
              <a:rPr lang="en-US" sz="2000" dirty="0" smtClean="0"/>
              <a:t>Q: what are the patterns for the </a:t>
            </a:r>
            <a:r>
              <a:rPr lang="en-US" sz="2000" dirty="0" err="1" smtClean="0"/>
              <a:t>injectivity</a:t>
            </a:r>
            <a:r>
              <a:rPr lang="en-US" sz="2000" dirty="0" smtClean="0"/>
              <a:t> axiom?</a:t>
            </a: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t>
            </a:r>
            <a:r>
              <a:rPr smtClean="0"/>
              <a:t>sing the Z3 (managed) API</a:t>
            </a:r>
            <a:endParaRPr lang="en-US" dirty="0"/>
          </a:p>
        </p:txBody>
      </p:sp>
      <p:sp>
        <p:nvSpPr>
          <p:cNvPr id="6" name="TextBox 5"/>
          <p:cNvSpPr txBox="1"/>
          <p:nvPr/>
        </p:nvSpPr>
        <p:spPr>
          <a:xfrm>
            <a:off x="4289778" y="1603023"/>
            <a:ext cx="4662309" cy="2031325"/>
          </a:xfrm>
          <a:prstGeom prst="rect">
            <a:avLst/>
          </a:prstGeom>
          <a:noFill/>
          <a:ln>
            <a:solidFill>
              <a:schemeClr val="bg1"/>
            </a:solidFill>
          </a:ln>
        </p:spPr>
        <p:txBody>
          <a:bodyPr wrap="square" rtlCol="0">
            <a:spAutoFit/>
          </a:bodyPr>
          <a:lstStyle/>
          <a:p>
            <a:r>
              <a:rPr lang="en-US" b="1" dirty="0" smtClean="0">
                <a:solidFill>
                  <a:schemeClr val="bg1"/>
                </a:solidFill>
              </a:rPr>
              <a:t>open</a:t>
            </a:r>
            <a:r>
              <a:rPr lang="en-US" dirty="0" smtClean="0">
                <a:solidFill>
                  <a:schemeClr val="bg1"/>
                </a:solidFill>
              </a:rPr>
              <a:t> Microsoft.Z3</a:t>
            </a:r>
          </a:p>
          <a:p>
            <a:r>
              <a:rPr lang="en-US" b="1" dirty="0" smtClean="0">
                <a:solidFill>
                  <a:schemeClr val="bg1"/>
                </a:solidFill>
              </a:rPr>
              <a:t>open</a:t>
            </a:r>
            <a:r>
              <a:rPr lang="en-US" dirty="0" smtClean="0">
                <a:solidFill>
                  <a:schemeClr val="bg1"/>
                </a:solidFill>
              </a:rPr>
              <a:t> </a:t>
            </a:r>
            <a:r>
              <a:rPr lang="en-US" dirty="0" err="1" smtClean="0">
                <a:solidFill>
                  <a:schemeClr val="bg1"/>
                </a:solidFill>
              </a:rPr>
              <a:t>System.Collections.Generic</a:t>
            </a:r>
            <a:endParaRPr lang="en-US" dirty="0" smtClean="0">
              <a:solidFill>
                <a:schemeClr val="bg1"/>
              </a:solidFill>
            </a:endParaRPr>
          </a:p>
          <a:p>
            <a:r>
              <a:rPr lang="en-US" b="1" dirty="0" smtClean="0">
                <a:solidFill>
                  <a:schemeClr val="bg1"/>
                </a:solidFill>
              </a:rPr>
              <a:t>open</a:t>
            </a:r>
            <a:r>
              <a:rPr lang="en-US" dirty="0" smtClean="0">
                <a:solidFill>
                  <a:schemeClr val="bg1"/>
                </a:solidFill>
              </a:rPr>
              <a:t> System</a:t>
            </a:r>
          </a:p>
          <a:p>
            <a:endParaRPr lang="en-US" dirty="0" smtClean="0">
              <a:solidFill>
                <a:schemeClr val="bg1"/>
              </a:solidFill>
            </a:endParaRPr>
          </a:p>
          <a:p>
            <a:r>
              <a:rPr lang="en-US" b="1" dirty="0" smtClean="0">
                <a:solidFill>
                  <a:schemeClr val="bg1"/>
                </a:solidFill>
              </a:rPr>
              <a:t>let</a:t>
            </a:r>
            <a:r>
              <a:rPr lang="en-US" dirty="0" smtClean="0">
                <a:solidFill>
                  <a:schemeClr val="bg1"/>
                </a:solidFill>
              </a:rPr>
              <a:t> par = </a:t>
            </a:r>
            <a:r>
              <a:rPr lang="en-US" b="1" dirty="0" smtClean="0">
                <a:solidFill>
                  <a:schemeClr val="bg1"/>
                </a:solidFill>
              </a:rPr>
              <a:t>new</a:t>
            </a:r>
            <a:r>
              <a:rPr lang="en-US" dirty="0" smtClean="0">
                <a:solidFill>
                  <a:schemeClr val="bg1"/>
                </a:solidFill>
              </a:rPr>
              <a:t> </a:t>
            </a:r>
            <a:r>
              <a:rPr lang="en-US" dirty="0" err="1" smtClean="0">
                <a:solidFill>
                  <a:schemeClr val="bg1"/>
                </a:solidFill>
              </a:rPr>
              <a:t>Config</a:t>
            </a:r>
            <a:r>
              <a:rPr lang="en-US" dirty="0" smtClean="0">
                <a:solidFill>
                  <a:schemeClr val="bg1"/>
                </a:solidFill>
              </a:rPr>
              <a:t>()</a:t>
            </a:r>
          </a:p>
          <a:p>
            <a:r>
              <a:rPr lang="en-US" b="1" dirty="0" smtClean="0">
                <a:solidFill>
                  <a:schemeClr val="bg1"/>
                </a:solidFill>
              </a:rPr>
              <a:t>do</a:t>
            </a:r>
            <a:r>
              <a:rPr lang="en-US" dirty="0" smtClean="0">
                <a:solidFill>
                  <a:schemeClr val="bg1"/>
                </a:solidFill>
              </a:rPr>
              <a:t>  </a:t>
            </a:r>
            <a:r>
              <a:rPr lang="en-US" dirty="0" err="1" smtClean="0">
                <a:solidFill>
                  <a:schemeClr val="bg1"/>
                </a:solidFill>
              </a:rPr>
              <a:t>par.SetParamValue</a:t>
            </a:r>
            <a:r>
              <a:rPr lang="en-US" dirty="0" smtClean="0">
                <a:solidFill>
                  <a:schemeClr val="bg1"/>
                </a:solidFill>
              </a:rPr>
              <a:t>("MODEL", "</a:t>
            </a:r>
            <a:r>
              <a:rPr lang="en-US" smtClean="0">
                <a:solidFill>
                  <a:schemeClr val="bg1"/>
                </a:solidFill>
              </a:rPr>
              <a:t>true")</a:t>
            </a:r>
            <a:endParaRPr lang="en-US" dirty="0" smtClean="0">
              <a:solidFill>
                <a:schemeClr val="bg1"/>
              </a:solidFill>
            </a:endParaRPr>
          </a:p>
          <a:p>
            <a:r>
              <a:rPr lang="en-US" b="1" dirty="0" smtClean="0">
                <a:solidFill>
                  <a:schemeClr val="bg1"/>
                </a:solidFill>
              </a:rPr>
              <a:t>let</a:t>
            </a:r>
            <a:r>
              <a:rPr lang="en-US" dirty="0" smtClean="0">
                <a:solidFill>
                  <a:schemeClr val="bg1"/>
                </a:solidFill>
              </a:rPr>
              <a:t> z3 = </a:t>
            </a:r>
            <a:r>
              <a:rPr lang="en-US" b="1" dirty="0" smtClean="0">
                <a:solidFill>
                  <a:schemeClr val="bg1"/>
                </a:solidFill>
              </a:rPr>
              <a:t>new</a:t>
            </a:r>
            <a:r>
              <a:rPr lang="en-US" dirty="0" smtClean="0">
                <a:solidFill>
                  <a:schemeClr val="bg1"/>
                </a:solidFill>
              </a:rPr>
              <a:t> </a:t>
            </a:r>
            <a:r>
              <a:rPr lang="en-US" dirty="0" err="1" smtClean="0">
                <a:solidFill>
                  <a:schemeClr val="bg1"/>
                </a:solidFill>
              </a:rPr>
              <a:t>TypeSafeContext</a:t>
            </a:r>
            <a:r>
              <a:rPr lang="en-US" dirty="0" smtClean="0">
                <a:solidFill>
                  <a:schemeClr val="bg1"/>
                </a:solidFill>
              </a:rPr>
              <a:t>(par)</a:t>
            </a:r>
          </a:p>
        </p:txBody>
      </p:sp>
      <p:sp>
        <p:nvSpPr>
          <p:cNvPr id="7" name="TextBox 6"/>
          <p:cNvSpPr txBox="1"/>
          <p:nvPr/>
        </p:nvSpPr>
        <p:spPr>
          <a:xfrm>
            <a:off x="857955" y="1952976"/>
            <a:ext cx="2641601" cy="369332"/>
          </a:xfrm>
          <a:prstGeom prst="rect">
            <a:avLst/>
          </a:prstGeom>
          <a:noFill/>
        </p:spPr>
        <p:txBody>
          <a:bodyPr wrap="square" rtlCol="0">
            <a:spAutoFit/>
          </a:bodyPr>
          <a:lstStyle/>
          <a:p>
            <a:r>
              <a:rPr lang="en-US" dirty="0" smtClean="0">
                <a:solidFill>
                  <a:schemeClr val="bg1"/>
                </a:solidFill>
              </a:rPr>
              <a:t>Create a context </a:t>
            </a:r>
            <a:r>
              <a:rPr lang="en-US" i="1" dirty="0" smtClean="0">
                <a:solidFill>
                  <a:schemeClr val="bg1"/>
                </a:solidFill>
              </a:rPr>
              <a:t>z3</a:t>
            </a:r>
            <a:r>
              <a:rPr lang="en-US" dirty="0" smtClean="0">
                <a:solidFill>
                  <a:schemeClr val="bg1"/>
                </a:solidFill>
              </a:rPr>
              <a:t>:</a:t>
            </a:r>
          </a:p>
        </p:txBody>
      </p:sp>
      <p:sp>
        <p:nvSpPr>
          <p:cNvPr id="8" name="TextBox 7"/>
          <p:cNvSpPr txBox="1"/>
          <p:nvPr/>
        </p:nvSpPr>
        <p:spPr>
          <a:xfrm>
            <a:off x="414835" y="4069477"/>
            <a:ext cx="4540987" cy="2585323"/>
          </a:xfrm>
          <a:prstGeom prst="rect">
            <a:avLst/>
          </a:prstGeom>
          <a:noFill/>
          <a:ln>
            <a:solidFill>
              <a:schemeClr val="bg1"/>
            </a:solidFill>
          </a:ln>
        </p:spPr>
        <p:txBody>
          <a:bodyPr wrap="none" rtlCol="0">
            <a:spAutoFit/>
          </a:bodyPr>
          <a:lstStyle/>
          <a:p>
            <a:r>
              <a:rPr lang="en-US" b="1" dirty="0" smtClean="0">
                <a:solidFill>
                  <a:schemeClr val="bg1"/>
                </a:solidFill>
              </a:rPr>
              <a:t>let</a:t>
            </a:r>
            <a:r>
              <a:rPr lang="en-US" dirty="0" smtClean="0">
                <a:solidFill>
                  <a:schemeClr val="bg1"/>
                </a:solidFill>
              </a:rPr>
              <a:t> check (</a:t>
            </a:r>
            <a:r>
              <a:rPr lang="en-US" dirty="0" err="1" smtClean="0">
                <a:solidFill>
                  <a:schemeClr val="bg1"/>
                </a:solidFill>
              </a:rPr>
              <a:t>fmla</a:t>
            </a:r>
            <a:r>
              <a:rPr lang="en-US" dirty="0" smtClean="0">
                <a:solidFill>
                  <a:schemeClr val="bg1"/>
                </a:solidFill>
              </a:rPr>
              <a:t>) = </a:t>
            </a:r>
          </a:p>
          <a:p>
            <a:r>
              <a:rPr lang="en-US" dirty="0" smtClean="0">
                <a:solidFill>
                  <a:schemeClr val="bg1"/>
                </a:solidFill>
              </a:rPr>
              <a:t>  z3.Push();</a:t>
            </a:r>
          </a:p>
          <a:p>
            <a:r>
              <a:rPr lang="en-US" dirty="0" smtClean="0">
                <a:solidFill>
                  <a:schemeClr val="bg1"/>
                </a:solidFill>
              </a:rPr>
              <a:t>  z3.AssertCnstr(</a:t>
            </a:r>
            <a:r>
              <a:rPr lang="en-US" dirty="0" err="1" smtClean="0">
                <a:solidFill>
                  <a:schemeClr val="bg1"/>
                </a:solidFill>
              </a:rPr>
              <a:t>fmla</a:t>
            </a:r>
            <a:r>
              <a:rPr lang="en-US" dirty="0" smtClean="0">
                <a:solidFill>
                  <a:schemeClr val="bg1"/>
                </a:solidFill>
              </a:rPr>
              <a:t>);</a:t>
            </a:r>
          </a:p>
          <a:p>
            <a:r>
              <a:rPr lang="en-US" dirty="0" smtClean="0">
                <a:solidFill>
                  <a:schemeClr val="bg1"/>
                </a:solidFill>
              </a:rPr>
              <a:t>  (</a:t>
            </a:r>
            <a:r>
              <a:rPr lang="en-US" b="1" dirty="0" smtClean="0">
                <a:solidFill>
                  <a:schemeClr val="bg1"/>
                </a:solidFill>
              </a:rPr>
              <a:t>match</a:t>
            </a:r>
            <a:r>
              <a:rPr lang="en-US" dirty="0" smtClean="0">
                <a:solidFill>
                  <a:schemeClr val="bg1"/>
                </a:solidFill>
              </a:rPr>
              <a:t> z3.Check() </a:t>
            </a:r>
            <a:r>
              <a:rPr lang="en-US" b="1" dirty="0" smtClean="0">
                <a:solidFill>
                  <a:schemeClr val="bg1"/>
                </a:solidFill>
              </a:rPr>
              <a:t>with</a:t>
            </a:r>
          </a:p>
          <a:p>
            <a:r>
              <a:rPr lang="en-US" dirty="0" smtClean="0">
                <a:solidFill>
                  <a:schemeClr val="bg1"/>
                </a:solidFill>
              </a:rPr>
              <a:t> </a:t>
            </a:r>
            <a:r>
              <a:rPr lang="en-US" b="1" dirty="0" smtClean="0">
                <a:solidFill>
                  <a:schemeClr val="bg1"/>
                </a:solidFill>
              </a:rPr>
              <a:t> | </a:t>
            </a:r>
            <a:r>
              <a:rPr lang="en-US" dirty="0" err="1" smtClean="0">
                <a:solidFill>
                  <a:schemeClr val="bg1"/>
                </a:solidFill>
              </a:rPr>
              <a:t>LBool.False</a:t>
            </a:r>
            <a:r>
              <a:rPr lang="en-US" dirty="0" smtClean="0">
                <a:solidFill>
                  <a:schemeClr val="bg1"/>
                </a:solidFill>
              </a:rPr>
              <a:t> </a:t>
            </a:r>
            <a:r>
              <a:rPr lang="en-US" b="1" dirty="0" smtClean="0">
                <a:solidFill>
                  <a:schemeClr val="bg1"/>
                </a:solidFill>
              </a:rPr>
              <a:t>-&gt;</a:t>
            </a:r>
            <a:r>
              <a:rPr lang="en-US" dirty="0" smtClean="0">
                <a:solidFill>
                  <a:schemeClr val="bg1"/>
                </a:solidFill>
              </a:rPr>
              <a:t> </a:t>
            </a:r>
            <a:r>
              <a:rPr lang="en-US" dirty="0" err="1" smtClean="0">
                <a:solidFill>
                  <a:schemeClr val="bg1"/>
                </a:solidFill>
              </a:rPr>
              <a:t>Printf.printf</a:t>
            </a:r>
            <a:r>
              <a:rPr lang="en-US" dirty="0" smtClean="0">
                <a:solidFill>
                  <a:schemeClr val="bg1"/>
                </a:solidFill>
              </a:rPr>
              <a:t> "</a:t>
            </a:r>
            <a:r>
              <a:rPr lang="en-US" dirty="0" err="1" smtClean="0">
                <a:solidFill>
                  <a:schemeClr val="bg1"/>
                </a:solidFill>
              </a:rPr>
              <a:t>unsat</a:t>
            </a:r>
            <a:r>
              <a:rPr lang="en-US" dirty="0" smtClean="0">
                <a:solidFill>
                  <a:schemeClr val="bg1"/>
                </a:solidFill>
              </a:rPr>
              <a:t>\n"</a:t>
            </a:r>
          </a:p>
          <a:p>
            <a:r>
              <a:rPr lang="en-US" dirty="0" smtClean="0">
                <a:solidFill>
                  <a:schemeClr val="bg1"/>
                </a:solidFill>
              </a:rPr>
              <a:t> </a:t>
            </a:r>
            <a:r>
              <a:rPr lang="en-US" b="1" dirty="0" smtClean="0">
                <a:solidFill>
                  <a:schemeClr val="bg1"/>
                </a:solidFill>
              </a:rPr>
              <a:t> | </a:t>
            </a:r>
            <a:r>
              <a:rPr lang="en-US" dirty="0" err="1" smtClean="0">
                <a:solidFill>
                  <a:schemeClr val="bg1"/>
                </a:solidFill>
              </a:rPr>
              <a:t>LBool.True</a:t>
            </a:r>
            <a:r>
              <a:rPr lang="en-US" dirty="0" smtClean="0">
                <a:solidFill>
                  <a:schemeClr val="bg1"/>
                </a:solidFill>
              </a:rPr>
              <a:t>  </a:t>
            </a:r>
            <a:r>
              <a:rPr lang="en-US" b="1" dirty="0" smtClean="0">
                <a:solidFill>
                  <a:schemeClr val="bg1"/>
                </a:solidFill>
              </a:rPr>
              <a:t>-&gt;</a:t>
            </a:r>
            <a:r>
              <a:rPr lang="en-US" dirty="0" smtClean="0">
                <a:solidFill>
                  <a:schemeClr val="bg1"/>
                </a:solidFill>
              </a:rPr>
              <a:t> </a:t>
            </a:r>
            <a:r>
              <a:rPr lang="en-US" dirty="0" err="1" smtClean="0">
                <a:solidFill>
                  <a:schemeClr val="bg1"/>
                </a:solidFill>
              </a:rPr>
              <a:t>Printf.printf</a:t>
            </a:r>
            <a:r>
              <a:rPr lang="en-US" dirty="0" smtClean="0">
                <a:solidFill>
                  <a:schemeClr val="bg1"/>
                </a:solidFill>
              </a:rPr>
              <a:t> "sat\n"</a:t>
            </a:r>
          </a:p>
          <a:p>
            <a:r>
              <a:rPr lang="en-US" dirty="0" smtClean="0">
                <a:solidFill>
                  <a:schemeClr val="bg1"/>
                </a:solidFill>
              </a:rPr>
              <a:t> </a:t>
            </a:r>
            <a:r>
              <a:rPr lang="en-US" b="1" dirty="0" smtClean="0">
                <a:solidFill>
                  <a:schemeClr val="bg1"/>
                </a:solidFill>
              </a:rPr>
              <a:t> | </a:t>
            </a:r>
            <a:r>
              <a:rPr lang="en-US" dirty="0" err="1" smtClean="0">
                <a:solidFill>
                  <a:schemeClr val="bg1"/>
                </a:solidFill>
              </a:rPr>
              <a:t>LBool.Undef</a:t>
            </a:r>
            <a:r>
              <a:rPr lang="en-US" dirty="0" smtClean="0">
                <a:solidFill>
                  <a:schemeClr val="bg1"/>
                </a:solidFill>
              </a:rPr>
              <a:t> </a:t>
            </a:r>
            <a:r>
              <a:rPr lang="en-US" b="1" dirty="0" smtClean="0">
                <a:solidFill>
                  <a:schemeClr val="bg1"/>
                </a:solidFill>
              </a:rPr>
              <a:t>-&gt;</a:t>
            </a:r>
            <a:r>
              <a:rPr lang="en-US" dirty="0" smtClean="0">
                <a:solidFill>
                  <a:schemeClr val="bg1"/>
                </a:solidFill>
              </a:rPr>
              <a:t> </a:t>
            </a:r>
            <a:r>
              <a:rPr lang="en-US" dirty="0" err="1" smtClean="0">
                <a:solidFill>
                  <a:schemeClr val="bg1"/>
                </a:solidFill>
              </a:rPr>
              <a:t>Printf.printf</a:t>
            </a:r>
            <a:r>
              <a:rPr lang="en-US" dirty="0" smtClean="0">
                <a:solidFill>
                  <a:schemeClr val="bg1"/>
                </a:solidFill>
              </a:rPr>
              <a:t> "unknown\n"</a:t>
            </a:r>
          </a:p>
          <a:p>
            <a:r>
              <a:rPr lang="en-US" dirty="0" smtClean="0">
                <a:solidFill>
                  <a:schemeClr val="bg1"/>
                </a:solidFill>
              </a:rPr>
              <a:t> </a:t>
            </a:r>
            <a:r>
              <a:rPr lang="en-US" b="1" dirty="0" smtClean="0">
                <a:solidFill>
                  <a:schemeClr val="bg1"/>
                </a:solidFill>
              </a:rPr>
              <a:t> | </a:t>
            </a:r>
            <a:r>
              <a:rPr lang="en-US" dirty="0" smtClean="0">
                <a:solidFill>
                  <a:schemeClr val="bg1"/>
                </a:solidFill>
              </a:rPr>
              <a:t>_ -&gt; </a:t>
            </a:r>
            <a:r>
              <a:rPr lang="en-US" b="1" dirty="0" smtClean="0">
                <a:solidFill>
                  <a:schemeClr val="bg1"/>
                </a:solidFill>
              </a:rPr>
              <a:t>assert</a:t>
            </a:r>
            <a:r>
              <a:rPr lang="en-US" dirty="0" smtClean="0">
                <a:solidFill>
                  <a:schemeClr val="bg1"/>
                </a:solidFill>
              </a:rPr>
              <a:t> false);</a:t>
            </a:r>
            <a:br>
              <a:rPr lang="en-US" dirty="0" smtClean="0">
                <a:solidFill>
                  <a:schemeClr val="bg1"/>
                </a:solidFill>
              </a:rPr>
            </a:br>
            <a:r>
              <a:rPr lang="en-US" dirty="0" smtClean="0">
                <a:solidFill>
                  <a:schemeClr val="bg1"/>
                </a:solidFill>
              </a:rPr>
              <a:t>  z3.Pop(1ul)  </a:t>
            </a:r>
          </a:p>
        </p:txBody>
      </p:sp>
      <p:sp>
        <p:nvSpPr>
          <p:cNvPr id="9" name="TextBox 8"/>
          <p:cNvSpPr txBox="1"/>
          <p:nvPr/>
        </p:nvSpPr>
        <p:spPr>
          <a:xfrm>
            <a:off x="5740399" y="4453464"/>
            <a:ext cx="2641601" cy="1754326"/>
          </a:xfrm>
          <a:prstGeom prst="rect">
            <a:avLst/>
          </a:prstGeom>
          <a:noFill/>
        </p:spPr>
        <p:txBody>
          <a:bodyPr wrap="square" rtlCol="0">
            <a:spAutoFit/>
          </a:bodyPr>
          <a:lstStyle/>
          <a:p>
            <a:r>
              <a:rPr lang="en-US" dirty="0" smtClean="0">
                <a:solidFill>
                  <a:schemeClr val="bg1"/>
                </a:solidFill>
              </a:rPr>
              <a:t>Check a formula</a:t>
            </a:r>
          </a:p>
          <a:p>
            <a:endParaRPr lang="en-US" dirty="0" smtClean="0">
              <a:solidFill>
                <a:schemeClr val="bg1"/>
              </a:solidFill>
            </a:endParaRPr>
          </a:p>
          <a:p>
            <a:pPr>
              <a:buFontTx/>
              <a:buChar char="-"/>
            </a:pPr>
            <a:r>
              <a:rPr lang="en-US" b="1" dirty="0" smtClean="0">
                <a:solidFill>
                  <a:srgbClr val="9C42E6"/>
                </a:solidFill>
              </a:rPr>
              <a:t>Push</a:t>
            </a:r>
          </a:p>
          <a:p>
            <a:pPr>
              <a:buFontTx/>
              <a:buChar char="-"/>
            </a:pPr>
            <a:r>
              <a:rPr lang="en-US" b="1" dirty="0" err="1" smtClean="0">
                <a:solidFill>
                  <a:srgbClr val="9C42E6"/>
                </a:solidFill>
              </a:rPr>
              <a:t>AssertCnstr</a:t>
            </a:r>
            <a:endParaRPr lang="en-US" b="1" dirty="0" smtClean="0">
              <a:solidFill>
                <a:srgbClr val="9C42E6"/>
              </a:solidFill>
            </a:endParaRPr>
          </a:p>
          <a:p>
            <a:pPr>
              <a:buFontTx/>
              <a:buChar char="-"/>
            </a:pPr>
            <a:r>
              <a:rPr lang="en-US" b="1" dirty="0" smtClean="0">
                <a:solidFill>
                  <a:srgbClr val="9C42E6"/>
                </a:solidFill>
              </a:rPr>
              <a:t>Check</a:t>
            </a:r>
          </a:p>
          <a:p>
            <a:pPr>
              <a:buFontTx/>
              <a:buChar char="-"/>
            </a:pPr>
            <a:r>
              <a:rPr lang="en-US" b="1" dirty="0" smtClean="0">
                <a:solidFill>
                  <a:srgbClr val="9C42E6"/>
                </a:solidFill>
              </a:rPr>
              <a:t>Pop</a:t>
            </a:r>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Using the Z3 (managed) API</a:t>
            </a:r>
            <a:endParaRPr lang="en-US" dirty="0"/>
          </a:p>
        </p:txBody>
      </p:sp>
      <p:sp>
        <p:nvSpPr>
          <p:cNvPr id="4" name="TextBox 3"/>
          <p:cNvSpPr txBox="1"/>
          <p:nvPr/>
        </p:nvSpPr>
        <p:spPr>
          <a:xfrm>
            <a:off x="696438" y="4569891"/>
            <a:ext cx="7894902" cy="646331"/>
          </a:xfrm>
          <a:prstGeom prst="rect">
            <a:avLst/>
          </a:prstGeom>
          <a:noFill/>
          <a:ln>
            <a:solidFill>
              <a:schemeClr val="bg1"/>
            </a:solidFill>
          </a:ln>
        </p:spPr>
        <p:txBody>
          <a:bodyPr wrap="square" rtlCol="0">
            <a:spAutoFit/>
          </a:bodyPr>
          <a:lstStyle/>
          <a:p>
            <a:r>
              <a:rPr lang="en-US" b="1" dirty="0" smtClean="0">
                <a:solidFill>
                  <a:schemeClr val="bg1"/>
                </a:solidFill>
              </a:rPr>
              <a:t>let</a:t>
            </a:r>
            <a:r>
              <a:rPr lang="en-US" dirty="0" smtClean="0">
                <a:solidFill>
                  <a:schemeClr val="bg1"/>
                </a:solidFill>
              </a:rPr>
              <a:t> fmla1 = ((x === f(f(f(f(f(f x))))) &amp;&amp; (x === f(f(f x)))) ==&gt; (x === (f x))</a:t>
            </a:r>
          </a:p>
          <a:p>
            <a:r>
              <a:rPr lang="en-US" b="1" dirty="0" smtClean="0">
                <a:solidFill>
                  <a:schemeClr val="bg1"/>
                </a:solidFill>
              </a:rPr>
              <a:t>do</a:t>
            </a:r>
            <a:r>
              <a:rPr lang="en-US" dirty="0" smtClean="0">
                <a:solidFill>
                  <a:schemeClr val="bg1"/>
                </a:solidFill>
              </a:rPr>
              <a:t>  check (</a:t>
            </a:r>
            <a:r>
              <a:rPr lang="en-US" dirty="0" err="1" smtClean="0">
                <a:solidFill>
                  <a:schemeClr val="bg1"/>
                </a:solidFill>
              </a:rPr>
              <a:t>neg</a:t>
            </a:r>
            <a:r>
              <a:rPr lang="en-US" dirty="0" smtClean="0">
                <a:solidFill>
                  <a:schemeClr val="bg1"/>
                </a:solidFill>
              </a:rPr>
              <a:t> fmla1)</a:t>
            </a:r>
          </a:p>
        </p:txBody>
      </p:sp>
      <p:sp>
        <p:nvSpPr>
          <p:cNvPr id="5" name="TextBox 4"/>
          <p:cNvSpPr txBox="1"/>
          <p:nvPr/>
        </p:nvSpPr>
        <p:spPr>
          <a:xfrm>
            <a:off x="696190" y="1666786"/>
            <a:ext cx="3632726" cy="2585323"/>
          </a:xfrm>
          <a:prstGeom prst="rect">
            <a:avLst/>
          </a:prstGeom>
          <a:noFill/>
          <a:ln>
            <a:solidFill>
              <a:schemeClr val="bg1"/>
            </a:solidFill>
          </a:ln>
        </p:spPr>
        <p:txBody>
          <a:bodyPr wrap="none" rtlCol="0">
            <a:spAutoFit/>
          </a:bodyPr>
          <a:lstStyle/>
          <a:p>
            <a:r>
              <a:rPr lang="en-US" b="1" dirty="0" smtClean="0">
                <a:solidFill>
                  <a:schemeClr val="bg1"/>
                </a:solidFill>
              </a:rPr>
              <a:t>let</a:t>
            </a:r>
            <a:r>
              <a:rPr lang="en-US" dirty="0" smtClean="0">
                <a:solidFill>
                  <a:schemeClr val="bg1"/>
                </a:solidFill>
              </a:rPr>
              <a:t> (===) x y   = z3.MkEq(</a:t>
            </a:r>
            <a:r>
              <a:rPr lang="en-US" dirty="0" err="1" smtClean="0">
                <a:solidFill>
                  <a:schemeClr val="bg1"/>
                </a:solidFill>
              </a:rPr>
              <a:t>x,y</a:t>
            </a:r>
            <a:r>
              <a:rPr lang="en-US" dirty="0" smtClean="0">
                <a:solidFill>
                  <a:schemeClr val="bg1"/>
                </a:solidFill>
              </a:rPr>
              <a:t>)</a:t>
            </a:r>
          </a:p>
          <a:p>
            <a:r>
              <a:rPr lang="en-US" b="1" dirty="0" smtClean="0">
                <a:solidFill>
                  <a:schemeClr val="bg1"/>
                </a:solidFill>
              </a:rPr>
              <a:t>let</a:t>
            </a:r>
            <a:r>
              <a:rPr lang="en-US" dirty="0" smtClean="0">
                <a:solidFill>
                  <a:schemeClr val="bg1"/>
                </a:solidFill>
              </a:rPr>
              <a:t> (==&gt;) x y   = z3.MkImplies(</a:t>
            </a:r>
            <a:r>
              <a:rPr lang="en-US" dirty="0" err="1" smtClean="0">
                <a:solidFill>
                  <a:schemeClr val="bg1"/>
                </a:solidFill>
              </a:rPr>
              <a:t>x,y</a:t>
            </a:r>
            <a:r>
              <a:rPr lang="en-US" dirty="0" smtClean="0">
                <a:solidFill>
                  <a:schemeClr val="bg1"/>
                </a:solidFill>
              </a:rPr>
              <a:t>)</a:t>
            </a:r>
          </a:p>
          <a:p>
            <a:r>
              <a:rPr lang="en-US" b="1" dirty="0" smtClean="0">
                <a:solidFill>
                  <a:schemeClr val="bg1"/>
                </a:solidFill>
              </a:rPr>
              <a:t>let</a:t>
            </a:r>
            <a:r>
              <a:rPr lang="en-US" dirty="0" smtClean="0">
                <a:solidFill>
                  <a:schemeClr val="bg1"/>
                </a:solidFill>
              </a:rPr>
              <a:t> (&amp;&amp;) x y     = z3.MkAnd(</a:t>
            </a:r>
            <a:r>
              <a:rPr lang="en-US" dirty="0" err="1" smtClean="0">
                <a:solidFill>
                  <a:schemeClr val="bg1"/>
                </a:solidFill>
              </a:rPr>
              <a:t>x,y</a:t>
            </a:r>
            <a:r>
              <a:rPr lang="en-US" dirty="0" smtClean="0">
                <a:solidFill>
                  <a:schemeClr val="bg1"/>
                </a:solidFill>
              </a:rPr>
              <a:t>)</a:t>
            </a:r>
          </a:p>
          <a:p>
            <a:r>
              <a:rPr lang="en-US" b="1" dirty="0" smtClean="0">
                <a:solidFill>
                  <a:schemeClr val="bg1"/>
                </a:solidFill>
              </a:rPr>
              <a:t>let</a:t>
            </a:r>
            <a:r>
              <a:rPr lang="en-US" dirty="0" smtClean="0">
                <a:solidFill>
                  <a:schemeClr val="bg1"/>
                </a:solidFill>
              </a:rPr>
              <a:t> </a:t>
            </a:r>
            <a:r>
              <a:rPr lang="en-US" dirty="0" err="1" smtClean="0">
                <a:solidFill>
                  <a:schemeClr val="bg1"/>
                </a:solidFill>
              </a:rPr>
              <a:t>neg</a:t>
            </a:r>
            <a:r>
              <a:rPr lang="en-US" dirty="0" smtClean="0">
                <a:solidFill>
                  <a:schemeClr val="bg1"/>
                </a:solidFill>
              </a:rPr>
              <a:t> x         = z3.MkNot(x)</a:t>
            </a:r>
          </a:p>
          <a:p>
            <a:endParaRPr lang="en-US" dirty="0" smtClean="0">
              <a:solidFill>
                <a:schemeClr val="bg1"/>
              </a:solidFill>
            </a:endParaRPr>
          </a:p>
          <a:p>
            <a:r>
              <a:rPr lang="en-US" b="1" dirty="0" smtClean="0">
                <a:solidFill>
                  <a:schemeClr val="bg1"/>
                </a:solidFill>
              </a:rPr>
              <a:t>let</a:t>
            </a:r>
            <a:r>
              <a:rPr lang="en-US" dirty="0" smtClean="0">
                <a:solidFill>
                  <a:schemeClr val="bg1"/>
                </a:solidFill>
              </a:rPr>
              <a:t> a        = z3.MkType(“a”)</a:t>
            </a:r>
          </a:p>
          <a:p>
            <a:r>
              <a:rPr lang="en-US" b="1" dirty="0" smtClean="0">
                <a:solidFill>
                  <a:schemeClr val="bg1"/>
                </a:solidFill>
              </a:rPr>
              <a:t>let</a:t>
            </a:r>
            <a:r>
              <a:rPr lang="en-US" dirty="0" smtClean="0">
                <a:solidFill>
                  <a:schemeClr val="bg1"/>
                </a:solidFill>
              </a:rPr>
              <a:t> </a:t>
            </a:r>
            <a:r>
              <a:rPr lang="en-US" dirty="0" err="1" smtClean="0">
                <a:solidFill>
                  <a:schemeClr val="bg1"/>
                </a:solidFill>
              </a:rPr>
              <a:t>f_decl</a:t>
            </a:r>
            <a:r>
              <a:rPr lang="en-US" dirty="0" smtClean="0">
                <a:solidFill>
                  <a:schemeClr val="bg1"/>
                </a:solidFill>
              </a:rPr>
              <a:t> = z3.MkFuncDecl("</a:t>
            </a:r>
            <a:r>
              <a:rPr lang="en-US" dirty="0" err="1" smtClean="0">
                <a:solidFill>
                  <a:schemeClr val="bg1"/>
                </a:solidFill>
              </a:rPr>
              <a:t>f",a,a</a:t>
            </a:r>
            <a:r>
              <a:rPr lang="en-US" dirty="0" smtClean="0">
                <a:solidFill>
                  <a:schemeClr val="bg1"/>
                </a:solidFill>
              </a:rPr>
              <a:t>)</a:t>
            </a:r>
          </a:p>
          <a:p>
            <a:r>
              <a:rPr lang="en-US" b="1" dirty="0" smtClean="0">
                <a:solidFill>
                  <a:schemeClr val="bg1"/>
                </a:solidFill>
              </a:rPr>
              <a:t>let</a:t>
            </a:r>
            <a:r>
              <a:rPr lang="en-US" dirty="0" smtClean="0">
                <a:solidFill>
                  <a:schemeClr val="bg1"/>
                </a:solidFill>
              </a:rPr>
              <a:t> x        = z3.MkConst(“</a:t>
            </a:r>
            <a:r>
              <a:rPr lang="en-US" dirty="0" err="1" smtClean="0">
                <a:solidFill>
                  <a:schemeClr val="bg1"/>
                </a:solidFill>
              </a:rPr>
              <a:t>x”,a</a:t>
            </a:r>
            <a:r>
              <a:rPr lang="en-US" dirty="0" smtClean="0">
                <a:solidFill>
                  <a:schemeClr val="bg1"/>
                </a:solidFill>
              </a:rPr>
              <a:t>)</a:t>
            </a:r>
          </a:p>
          <a:p>
            <a:r>
              <a:rPr lang="en-US" b="1" dirty="0" smtClean="0">
                <a:solidFill>
                  <a:schemeClr val="bg1"/>
                </a:solidFill>
              </a:rPr>
              <a:t>let</a:t>
            </a:r>
            <a:r>
              <a:rPr lang="en-US" dirty="0" smtClean="0">
                <a:solidFill>
                  <a:schemeClr val="bg1"/>
                </a:solidFill>
              </a:rPr>
              <a:t> f x      = z3.MkApp(</a:t>
            </a:r>
            <a:r>
              <a:rPr lang="en-US" dirty="0" err="1" smtClean="0">
                <a:solidFill>
                  <a:schemeClr val="bg1"/>
                </a:solidFill>
              </a:rPr>
              <a:t>f_decl,x</a:t>
            </a:r>
            <a:r>
              <a:rPr lang="en-US" dirty="0" smtClean="0">
                <a:solidFill>
                  <a:schemeClr val="bg1"/>
                </a:solidFill>
              </a:rPr>
              <a:t>)</a:t>
            </a:r>
          </a:p>
        </p:txBody>
      </p:sp>
      <p:sp>
        <p:nvSpPr>
          <p:cNvPr id="6" name="TextBox 5"/>
          <p:cNvSpPr txBox="1"/>
          <p:nvPr/>
        </p:nvSpPr>
        <p:spPr>
          <a:xfrm>
            <a:off x="5210256" y="2117535"/>
            <a:ext cx="2568332" cy="646331"/>
          </a:xfrm>
          <a:prstGeom prst="rect">
            <a:avLst/>
          </a:prstGeom>
          <a:noFill/>
        </p:spPr>
        <p:txBody>
          <a:bodyPr wrap="none" rtlCol="0">
            <a:spAutoFit/>
          </a:bodyPr>
          <a:lstStyle/>
          <a:p>
            <a:r>
              <a:rPr lang="en-US" dirty="0" smtClean="0">
                <a:solidFill>
                  <a:schemeClr val="bg1"/>
                </a:solidFill>
              </a:rPr>
              <a:t>Declaring z3 shortcuts, </a:t>
            </a:r>
            <a:br>
              <a:rPr lang="en-US" dirty="0" smtClean="0">
                <a:solidFill>
                  <a:schemeClr val="bg1"/>
                </a:solidFill>
              </a:rPr>
            </a:br>
            <a:r>
              <a:rPr lang="en-US" dirty="0" smtClean="0">
                <a:solidFill>
                  <a:schemeClr val="bg1"/>
                </a:solidFill>
              </a:rPr>
              <a:t>constants and functions</a:t>
            </a:r>
          </a:p>
        </p:txBody>
      </p:sp>
      <p:sp>
        <p:nvSpPr>
          <p:cNvPr id="7" name="TextBox 6"/>
          <p:cNvSpPr txBox="1"/>
          <p:nvPr/>
        </p:nvSpPr>
        <p:spPr>
          <a:xfrm>
            <a:off x="5646615" y="3750951"/>
            <a:ext cx="2052550" cy="369332"/>
          </a:xfrm>
          <a:prstGeom prst="rect">
            <a:avLst/>
          </a:prstGeom>
          <a:noFill/>
        </p:spPr>
        <p:txBody>
          <a:bodyPr wrap="none" rtlCol="0">
            <a:spAutoFit/>
          </a:bodyPr>
          <a:lstStyle/>
          <a:p>
            <a:r>
              <a:rPr lang="en-US" dirty="0" smtClean="0">
                <a:solidFill>
                  <a:schemeClr val="bg1"/>
                </a:solidFill>
              </a:rPr>
              <a:t>Proving a theorem</a:t>
            </a:r>
          </a:p>
        </p:txBody>
      </p:sp>
      <p:sp>
        <p:nvSpPr>
          <p:cNvPr id="8" name="TextBox 7"/>
          <p:cNvSpPr txBox="1"/>
          <p:nvPr/>
        </p:nvSpPr>
        <p:spPr>
          <a:xfrm>
            <a:off x="711199" y="5488338"/>
            <a:ext cx="7219797" cy="1200329"/>
          </a:xfrm>
          <a:prstGeom prst="rect">
            <a:avLst/>
          </a:prstGeom>
          <a:noFill/>
        </p:spPr>
        <p:txBody>
          <a:bodyPr wrap="none" rtlCol="0">
            <a:spAutoFit/>
          </a:bodyPr>
          <a:lstStyle/>
          <a:p>
            <a:r>
              <a:rPr lang="en-US" dirty="0" smtClean="0">
                <a:solidFill>
                  <a:schemeClr val="bg1"/>
                </a:solidFill>
              </a:rPr>
              <a:t>(benchmark </a:t>
            </a:r>
            <a:r>
              <a:rPr lang="en-US" dirty="0" err="1" smtClean="0">
                <a:solidFill>
                  <a:schemeClr val="bg1"/>
                </a:solidFill>
              </a:rPr>
              <a:t>euf</a:t>
            </a:r>
            <a:r>
              <a:rPr lang="en-US" dirty="0" smtClean="0">
                <a:solidFill>
                  <a:schemeClr val="bg1"/>
                </a:solidFill>
              </a:rPr>
              <a:t> </a:t>
            </a:r>
            <a:br>
              <a:rPr lang="en-US" dirty="0" smtClean="0">
                <a:solidFill>
                  <a:schemeClr val="bg1"/>
                </a:solidFill>
              </a:rPr>
            </a:br>
            <a:r>
              <a:rPr lang="en-US" dirty="0" smtClean="0">
                <a:solidFill>
                  <a:schemeClr val="bg1"/>
                </a:solidFill>
              </a:rPr>
              <a:t> :logic QF_UF</a:t>
            </a:r>
            <a:br>
              <a:rPr lang="en-US" dirty="0" smtClean="0">
                <a:solidFill>
                  <a:schemeClr val="bg1"/>
                </a:solidFill>
              </a:rPr>
            </a:br>
            <a:r>
              <a:rPr lang="en-US" dirty="0" smtClean="0">
                <a:solidFill>
                  <a:schemeClr val="bg1"/>
                </a:solidFill>
              </a:rPr>
              <a:t> :</a:t>
            </a:r>
            <a:r>
              <a:rPr lang="en-US" dirty="0" err="1" smtClean="0">
                <a:solidFill>
                  <a:schemeClr val="bg1"/>
                </a:solidFill>
              </a:rPr>
              <a:t>extrafuns</a:t>
            </a:r>
            <a:r>
              <a:rPr lang="en-US" dirty="0" smtClean="0">
                <a:solidFill>
                  <a:schemeClr val="bg1"/>
                </a:solidFill>
              </a:rPr>
              <a:t> ((f U </a:t>
            </a:r>
            <a:r>
              <a:rPr lang="en-US" dirty="0" err="1" smtClean="0">
                <a:solidFill>
                  <a:schemeClr val="bg1"/>
                </a:solidFill>
              </a:rPr>
              <a:t>U</a:t>
            </a:r>
            <a:r>
              <a:rPr lang="en-US" dirty="0" smtClean="0">
                <a:solidFill>
                  <a:schemeClr val="bg1"/>
                </a:solidFill>
              </a:rPr>
              <a:t>) (x U))</a:t>
            </a:r>
            <a:br>
              <a:rPr lang="en-US" dirty="0" smtClean="0">
                <a:solidFill>
                  <a:schemeClr val="bg1"/>
                </a:solidFill>
              </a:rPr>
            </a:br>
            <a:r>
              <a:rPr lang="en-US" dirty="0" smtClean="0">
                <a:solidFill>
                  <a:schemeClr val="bg1"/>
                </a:solidFill>
              </a:rPr>
              <a:t>:formula (not (implies (and (= x (f(f(f(f(f x)))))) (= x (f(f(f x))))) (= x (f x))))</a:t>
            </a:r>
          </a:p>
        </p:txBody>
      </p:sp>
      <p:sp>
        <p:nvSpPr>
          <p:cNvPr id="9" name="TextBox 8"/>
          <p:cNvSpPr txBox="1"/>
          <p:nvPr/>
        </p:nvSpPr>
        <p:spPr>
          <a:xfrm>
            <a:off x="5988322" y="5549418"/>
            <a:ext cx="1478482" cy="369332"/>
          </a:xfrm>
          <a:prstGeom prst="rect">
            <a:avLst/>
          </a:prstGeom>
          <a:noFill/>
        </p:spPr>
        <p:txBody>
          <a:bodyPr wrap="square" rtlCol="0">
            <a:spAutoFit/>
          </a:bodyPr>
          <a:lstStyle/>
          <a:p>
            <a:r>
              <a:rPr lang="en-US" dirty="0" smtClean="0">
                <a:solidFill>
                  <a:schemeClr val="bg1"/>
                </a:solidFill>
              </a:rPr>
              <a:t>compared to</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 of Day 5</a:t>
            </a:r>
            <a:endParaRPr lang="en-US" dirty="0"/>
          </a:p>
        </p:txBody>
      </p:sp>
      <p:sp>
        <p:nvSpPr>
          <p:cNvPr id="3" name="Content Placeholder 2"/>
          <p:cNvSpPr>
            <a:spLocks noGrp="1"/>
          </p:cNvSpPr>
          <p:nvPr>
            <p:ph idx="1"/>
          </p:nvPr>
        </p:nvSpPr>
        <p:spPr>
          <a:xfrm>
            <a:off x="381000" y="1412875"/>
            <a:ext cx="8382000" cy="4122667"/>
          </a:xfrm>
        </p:spPr>
        <p:txBody>
          <a:bodyPr/>
          <a:lstStyle/>
          <a:p>
            <a:r>
              <a:rPr lang="en-US" dirty="0" smtClean="0"/>
              <a:t>Array decision procedures (part 2)</a:t>
            </a:r>
          </a:p>
          <a:p>
            <a:endParaRPr lang="en-US" dirty="0" smtClean="0"/>
          </a:p>
          <a:p>
            <a:r>
              <a:rPr lang="en-US" dirty="0" smtClean="0"/>
              <a:t>Quantifiers and SMT solvers</a:t>
            </a:r>
          </a:p>
          <a:p>
            <a:endParaRPr lang="en-US" dirty="0" smtClean="0"/>
          </a:p>
          <a:p>
            <a:r>
              <a:rPr lang="en-US" dirty="0" smtClean="0"/>
              <a:t>Lab:</a:t>
            </a:r>
          </a:p>
          <a:p>
            <a:pPr lvl="1"/>
            <a:r>
              <a:rPr lang="en-US" dirty="0" smtClean="0"/>
              <a:t>Build your own theory decision procedure on top of Z3</a:t>
            </a:r>
          </a:p>
          <a:p>
            <a:pPr lvl="1"/>
            <a:endParaRPr lang="en-US"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Enumerating models</a:t>
            </a:r>
            <a:endParaRPr lang="en-US" dirty="0"/>
          </a:p>
        </p:txBody>
      </p:sp>
      <p:sp>
        <p:nvSpPr>
          <p:cNvPr id="3" name="Content Placeholder 2"/>
          <p:cNvSpPr>
            <a:spLocks noGrp="1"/>
          </p:cNvSpPr>
          <p:nvPr>
            <p:ph idx="1"/>
          </p:nvPr>
        </p:nvSpPr>
        <p:spPr>
          <a:xfrm>
            <a:off x="381000" y="1412875"/>
            <a:ext cx="8382000" cy="4893647"/>
          </a:xfrm>
        </p:spPr>
        <p:txBody>
          <a:bodyPr/>
          <a:lstStyle/>
          <a:p>
            <a:pPr lvl="1">
              <a:buNone/>
            </a:pPr>
            <a:endParaRPr lang="en-US" dirty="0" smtClean="0"/>
          </a:p>
          <a:p>
            <a:pPr lvl="1">
              <a:buNone/>
            </a:pPr>
            <a:endParaRPr lang="en-US" dirty="0" smtClean="0"/>
          </a:p>
          <a:p>
            <a:pPr lvl="1">
              <a:buNone/>
            </a:pPr>
            <a:r>
              <a:rPr lang="en-US" dirty="0" smtClean="0"/>
              <a:t>We want to find models for</a:t>
            </a:r>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r>
              <a:rPr lang="en-US" dirty="0" smtClean="0"/>
              <a:t>But we only care about different  </a:t>
            </a:r>
          </a:p>
          <a:p>
            <a:pPr lvl="1">
              <a:buNone/>
            </a:pPr>
            <a:r>
              <a:rPr lang="en-US" dirty="0" smtClean="0"/>
              <a:t>	</a:t>
            </a:r>
            <a:br>
              <a:rPr lang="en-US" dirty="0" smtClean="0"/>
            </a:br>
            <a:r>
              <a:rPr lang="en-US" dirty="0" smtClean="0"/>
              <a:t>     	</a:t>
            </a:r>
          </a:p>
        </p:txBody>
      </p:sp>
      <p:graphicFrame>
        <p:nvGraphicFramePr>
          <p:cNvPr id="4" name="Object 3"/>
          <p:cNvGraphicFramePr>
            <a:graphicFrameLocks noChangeAspect="1"/>
          </p:cNvGraphicFramePr>
          <p:nvPr/>
        </p:nvGraphicFramePr>
        <p:xfrm>
          <a:off x="1577975" y="3160713"/>
          <a:ext cx="5349875" cy="1119187"/>
        </p:xfrm>
        <a:graphic>
          <a:graphicData uri="http://schemas.openxmlformats.org/presentationml/2006/ole">
            <p:oleObj spid="_x0000_s71682" name="Equation" r:id="rId3" imgW="2184120" imgH="457200" progId="">
              <p:embed/>
            </p:oleObj>
          </a:graphicData>
        </a:graphic>
      </p:graphicFrame>
      <p:graphicFrame>
        <p:nvGraphicFramePr>
          <p:cNvPr id="71683" name="Object 3"/>
          <p:cNvGraphicFramePr>
            <a:graphicFrameLocks noChangeAspect="1"/>
          </p:cNvGraphicFramePr>
          <p:nvPr/>
        </p:nvGraphicFramePr>
        <p:xfrm>
          <a:off x="6376221" y="4879417"/>
          <a:ext cx="279400" cy="560388"/>
        </p:xfrm>
        <a:graphic>
          <a:graphicData uri="http://schemas.openxmlformats.org/presentationml/2006/ole">
            <p:oleObj spid="_x0000_s71683" name="Equation" r:id="rId4" imgW="114120" imgH="228600" progId="">
              <p:embed/>
            </p:oleObj>
          </a:graphicData>
        </a:graphic>
      </p:graphicFrame>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Enumerating models</a:t>
            </a:r>
            <a:endParaRPr lang="en-US" dirty="0"/>
          </a:p>
        </p:txBody>
      </p:sp>
      <p:sp>
        <p:nvSpPr>
          <p:cNvPr id="3" name="Content Placeholder 2"/>
          <p:cNvSpPr>
            <a:spLocks noGrp="1"/>
          </p:cNvSpPr>
          <p:nvPr>
            <p:ph idx="1"/>
          </p:nvPr>
        </p:nvSpPr>
        <p:spPr>
          <a:xfrm>
            <a:off x="381000" y="1412875"/>
            <a:ext cx="8382000" cy="3919535"/>
          </a:xfrm>
        </p:spPr>
        <p:txBody>
          <a:bodyPr/>
          <a:lstStyle/>
          <a:p>
            <a:r>
              <a:rPr lang="en-US" dirty="0" smtClean="0"/>
              <a:t>Representing the problem</a:t>
            </a:r>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r>
              <a:rPr lang="en-US" dirty="0" smtClean="0"/>
              <a:t>	</a:t>
            </a:r>
            <a:br>
              <a:rPr lang="en-US" dirty="0" smtClean="0"/>
            </a:br>
            <a:r>
              <a:rPr lang="en-US" dirty="0" smtClean="0"/>
              <a:t>     	</a:t>
            </a:r>
          </a:p>
        </p:txBody>
      </p:sp>
      <p:graphicFrame>
        <p:nvGraphicFramePr>
          <p:cNvPr id="4" name="Object 3"/>
          <p:cNvGraphicFramePr>
            <a:graphicFrameLocks noChangeAspect="1"/>
          </p:cNvGraphicFramePr>
          <p:nvPr/>
        </p:nvGraphicFramePr>
        <p:xfrm>
          <a:off x="730564" y="2292368"/>
          <a:ext cx="2301875" cy="2797175"/>
        </p:xfrm>
        <a:graphic>
          <a:graphicData uri="http://schemas.openxmlformats.org/presentationml/2006/ole">
            <p:oleObj spid="_x0000_s72706" name="Equation" r:id="rId3" imgW="939600" imgH="1143000" progId="">
              <p:embed/>
            </p:oleObj>
          </a:graphicData>
        </a:graphic>
      </p:graphicFrame>
      <p:sp>
        <p:nvSpPr>
          <p:cNvPr id="6" name="TextBox 5"/>
          <p:cNvSpPr txBox="1"/>
          <p:nvPr/>
        </p:nvSpPr>
        <p:spPr>
          <a:xfrm>
            <a:off x="3426478" y="1899138"/>
            <a:ext cx="5657222" cy="4154984"/>
          </a:xfrm>
          <a:prstGeom prst="rect">
            <a:avLst/>
          </a:prstGeom>
          <a:noFill/>
        </p:spPr>
        <p:txBody>
          <a:bodyPr wrap="square" rtlCol="0">
            <a:spAutoFit/>
          </a:bodyPr>
          <a:lstStyle/>
          <a:p>
            <a:r>
              <a:rPr lang="en-US" sz="1600" dirty="0" smtClean="0">
                <a:solidFill>
                  <a:schemeClr val="bg1"/>
                </a:solidFill>
              </a:rPr>
              <a:t>void Test() {</a:t>
            </a:r>
          </a:p>
          <a:p>
            <a:r>
              <a:rPr lang="en-US" sz="1600" dirty="0" smtClean="0">
                <a:solidFill>
                  <a:schemeClr val="bg1"/>
                </a:solidFill>
              </a:rPr>
              <a:t>      </a:t>
            </a:r>
            <a:r>
              <a:rPr lang="en-US" sz="1600" dirty="0" err="1" smtClean="0">
                <a:solidFill>
                  <a:schemeClr val="bg1"/>
                </a:solidFill>
              </a:rPr>
              <a:t>Config</a:t>
            </a:r>
            <a:r>
              <a:rPr lang="en-US" sz="1600" dirty="0" smtClean="0">
                <a:solidFill>
                  <a:schemeClr val="bg1"/>
                </a:solidFill>
              </a:rPr>
              <a:t> par = new </a:t>
            </a:r>
            <a:r>
              <a:rPr lang="en-US" sz="1600" dirty="0" err="1" smtClean="0">
                <a:solidFill>
                  <a:schemeClr val="bg1"/>
                </a:solidFill>
              </a:rPr>
              <a:t>Config</a:t>
            </a:r>
            <a:r>
              <a:rPr lang="en-US" sz="1600" dirty="0" smtClean="0">
                <a:solidFill>
                  <a:schemeClr val="bg1"/>
                </a:solidFill>
              </a:rPr>
              <a:t>();</a:t>
            </a:r>
          </a:p>
          <a:p>
            <a:r>
              <a:rPr lang="en-US" sz="1600" dirty="0" smtClean="0">
                <a:solidFill>
                  <a:schemeClr val="bg1"/>
                </a:solidFill>
              </a:rPr>
              <a:t>      </a:t>
            </a:r>
            <a:r>
              <a:rPr lang="en-US" sz="1600" dirty="0" err="1" smtClean="0">
                <a:solidFill>
                  <a:schemeClr val="bg1"/>
                </a:solidFill>
              </a:rPr>
              <a:t>par.SetParamValue</a:t>
            </a:r>
            <a:r>
              <a:rPr lang="en-US" sz="1600" dirty="0" smtClean="0">
                <a:solidFill>
                  <a:schemeClr val="bg1"/>
                </a:solidFill>
              </a:rPr>
              <a:t>("MODEL", "true");</a:t>
            </a:r>
          </a:p>
          <a:p>
            <a:r>
              <a:rPr lang="en-US" sz="1600" dirty="0" smtClean="0">
                <a:solidFill>
                  <a:schemeClr val="bg1"/>
                </a:solidFill>
              </a:rPr>
              <a:t>      z3 = new </a:t>
            </a:r>
            <a:r>
              <a:rPr lang="en-US" sz="1600" dirty="0" err="1" smtClean="0">
                <a:solidFill>
                  <a:schemeClr val="bg1"/>
                </a:solidFill>
              </a:rPr>
              <a:t>TypeSafeContext</a:t>
            </a:r>
            <a:r>
              <a:rPr lang="en-US" sz="1600" dirty="0" smtClean="0">
                <a:solidFill>
                  <a:schemeClr val="bg1"/>
                </a:solidFill>
              </a:rPr>
              <a:t>(par);      </a:t>
            </a:r>
          </a:p>
          <a:p>
            <a:r>
              <a:rPr lang="en-US" sz="1600" dirty="0" smtClean="0">
                <a:solidFill>
                  <a:schemeClr val="bg1"/>
                </a:solidFill>
              </a:rPr>
              <a:t>      </a:t>
            </a:r>
            <a:r>
              <a:rPr lang="en-US" sz="1600" dirty="0" err="1" smtClean="0">
                <a:solidFill>
                  <a:schemeClr val="bg1"/>
                </a:solidFill>
              </a:rPr>
              <a:t>intT</a:t>
            </a:r>
            <a:r>
              <a:rPr lang="en-US" sz="1600" dirty="0" smtClean="0">
                <a:solidFill>
                  <a:schemeClr val="bg1"/>
                </a:solidFill>
              </a:rPr>
              <a:t> = z3.MkIntType();</a:t>
            </a:r>
          </a:p>
          <a:p>
            <a:r>
              <a:rPr lang="en-US" sz="1600" dirty="0" smtClean="0">
                <a:solidFill>
                  <a:schemeClr val="bg1"/>
                </a:solidFill>
              </a:rPr>
              <a:t>      i1 = z3.MkConst("i1", </a:t>
            </a:r>
            <a:r>
              <a:rPr lang="en-US" sz="1600" dirty="0" err="1" smtClean="0">
                <a:solidFill>
                  <a:schemeClr val="bg1"/>
                </a:solidFill>
              </a:rPr>
              <a:t>intT</a:t>
            </a:r>
            <a:r>
              <a:rPr lang="en-US" sz="1600" dirty="0" smtClean="0">
                <a:solidFill>
                  <a:schemeClr val="bg1"/>
                </a:solidFill>
              </a:rPr>
              <a:t>);   i2 = z3.MkConst("i2", </a:t>
            </a:r>
            <a:r>
              <a:rPr lang="en-US" sz="1600" dirty="0" err="1" smtClean="0">
                <a:solidFill>
                  <a:schemeClr val="bg1"/>
                </a:solidFill>
              </a:rPr>
              <a:t>intT</a:t>
            </a:r>
            <a:r>
              <a:rPr lang="en-US" sz="1600" dirty="0" smtClean="0">
                <a:solidFill>
                  <a:schemeClr val="bg1"/>
                </a:solidFill>
              </a:rPr>
              <a:t>);</a:t>
            </a:r>
          </a:p>
          <a:p>
            <a:r>
              <a:rPr lang="en-US" sz="1600" dirty="0" smtClean="0">
                <a:solidFill>
                  <a:schemeClr val="bg1"/>
                </a:solidFill>
              </a:rPr>
              <a:t>      i3 = z3.MkConst("i3", </a:t>
            </a:r>
            <a:r>
              <a:rPr lang="en-US" sz="1600" dirty="0" err="1" smtClean="0">
                <a:solidFill>
                  <a:schemeClr val="bg1"/>
                </a:solidFill>
              </a:rPr>
              <a:t>intT</a:t>
            </a:r>
            <a:r>
              <a:rPr lang="en-US" sz="1600" dirty="0" smtClean="0">
                <a:solidFill>
                  <a:schemeClr val="bg1"/>
                </a:solidFill>
              </a:rPr>
              <a:t>);</a:t>
            </a:r>
          </a:p>
          <a:p>
            <a:endParaRPr lang="en-US" sz="1600" dirty="0" smtClean="0">
              <a:solidFill>
                <a:schemeClr val="bg1"/>
              </a:solidFill>
            </a:endParaRPr>
          </a:p>
          <a:p>
            <a:r>
              <a:rPr lang="en-US" sz="1600" dirty="0" smtClean="0">
                <a:solidFill>
                  <a:schemeClr val="bg1"/>
                </a:solidFill>
              </a:rPr>
              <a:t>      z3.AssertCnstr(Num(2) &lt; i1 &amp; i1 &lt;= Num(5));</a:t>
            </a:r>
          </a:p>
          <a:p>
            <a:r>
              <a:rPr lang="en-US" sz="1600" dirty="0" smtClean="0">
                <a:solidFill>
                  <a:schemeClr val="bg1"/>
                </a:solidFill>
              </a:rPr>
              <a:t>      z3.AssertCnstr(Num(1) &lt; i2 &amp; i2 &lt;= Num(7));</a:t>
            </a:r>
          </a:p>
          <a:p>
            <a:r>
              <a:rPr lang="en-US" sz="1600" dirty="0" smtClean="0">
                <a:solidFill>
                  <a:schemeClr val="bg1"/>
                </a:solidFill>
              </a:rPr>
              <a:t>      z3.AssertCnstr(Num(-1) &lt; i3 &amp; i3 &lt;= Num(17));</a:t>
            </a:r>
          </a:p>
          <a:p>
            <a:r>
              <a:rPr lang="en-US" sz="1600" dirty="0" smtClean="0">
                <a:solidFill>
                  <a:schemeClr val="bg1"/>
                </a:solidFill>
              </a:rPr>
              <a:t>      z3.AssertCnstr(Num(0) &lt;= i1 + i2 + i3 &amp; </a:t>
            </a:r>
            <a:r>
              <a:rPr lang="en-US" sz="1600" dirty="0" err="1" smtClean="0">
                <a:solidFill>
                  <a:schemeClr val="bg1"/>
                </a:solidFill>
              </a:rPr>
              <a:t>Eq</a:t>
            </a:r>
            <a:r>
              <a:rPr lang="en-US" sz="1600" dirty="0" smtClean="0">
                <a:solidFill>
                  <a:schemeClr val="bg1"/>
                </a:solidFill>
              </a:rPr>
              <a:t>(i2 + i3, i1));</a:t>
            </a:r>
          </a:p>
          <a:p>
            <a:r>
              <a:rPr lang="en-US" sz="1600" dirty="0" smtClean="0">
                <a:solidFill>
                  <a:schemeClr val="bg1"/>
                </a:solidFill>
              </a:rPr>
              <a:t>      </a:t>
            </a:r>
            <a:r>
              <a:rPr lang="en-US" sz="1600" b="1" dirty="0" smtClean="0">
                <a:solidFill>
                  <a:srgbClr val="C00000"/>
                </a:solidFill>
              </a:rPr>
              <a:t>Enumerate</a:t>
            </a:r>
            <a:r>
              <a:rPr lang="en-US" sz="1600" dirty="0" smtClean="0">
                <a:solidFill>
                  <a:schemeClr val="bg1"/>
                </a:solidFill>
              </a:rPr>
              <a:t>();</a:t>
            </a:r>
          </a:p>
          <a:p>
            <a:r>
              <a:rPr lang="en-US" sz="1600" dirty="0" smtClean="0">
                <a:solidFill>
                  <a:schemeClr val="bg1"/>
                </a:solidFill>
              </a:rPr>
              <a:t>      </a:t>
            </a:r>
            <a:r>
              <a:rPr lang="en-US" sz="1600" dirty="0" err="1" smtClean="0">
                <a:solidFill>
                  <a:schemeClr val="bg1"/>
                </a:solidFill>
              </a:rPr>
              <a:t>par.Dispose</a:t>
            </a:r>
            <a:r>
              <a:rPr lang="en-US" sz="1600" dirty="0" smtClean="0">
                <a:solidFill>
                  <a:schemeClr val="bg1"/>
                </a:solidFill>
              </a:rPr>
              <a:t>();</a:t>
            </a:r>
          </a:p>
          <a:p>
            <a:r>
              <a:rPr lang="en-US" sz="1600" dirty="0" smtClean="0">
                <a:solidFill>
                  <a:schemeClr val="bg1"/>
                </a:solidFill>
              </a:rPr>
              <a:t>      z3.Dispose();</a:t>
            </a:r>
          </a:p>
          <a:p>
            <a:r>
              <a:rPr lang="en-US" sz="1600" dirty="0" smtClean="0">
                <a:solidFill>
                  <a:schemeClr val="bg1"/>
                </a:solidFill>
              </a:rPr>
              <a:t>    }</a:t>
            </a:r>
          </a:p>
        </p:txBody>
      </p:sp>
      <p:sp>
        <p:nvSpPr>
          <p:cNvPr id="7" name="Right Arrow 6"/>
          <p:cNvSpPr/>
          <p:nvPr/>
        </p:nvSpPr>
        <p:spPr bwMode="auto">
          <a:xfrm>
            <a:off x="2924069" y="3486777"/>
            <a:ext cx="643095" cy="432079"/>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Enumerating models</a:t>
            </a:r>
            <a:endParaRPr lang="en-US" dirty="0"/>
          </a:p>
        </p:txBody>
      </p:sp>
      <p:sp>
        <p:nvSpPr>
          <p:cNvPr id="3" name="Content Placeholder 2"/>
          <p:cNvSpPr>
            <a:spLocks noGrp="1"/>
          </p:cNvSpPr>
          <p:nvPr>
            <p:ph idx="1"/>
          </p:nvPr>
        </p:nvSpPr>
        <p:spPr>
          <a:xfrm>
            <a:off x="0" y="1432971"/>
            <a:ext cx="8382000" cy="3370153"/>
          </a:xfrm>
        </p:spPr>
        <p:txBody>
          <a:bodyPr/>
          <a:lstStyle/>
          <a:p>
            <a:pPr lvl="1">
              <a:buNone/>
            </a:pPr>
            <a:endParaRPr lang="en-US" dirty="0" smtClean="0"/>
          </a:p>
          <a:p>
            <a:pPr lvl="1">
              <a:buNone/>
            </a:pPr>
            <a:r>
              <a:rPr lang="en-US" dirty="0" smtClean="0"/>
              <a:t>Enumeration:</a:t>
            </a:r>
          </a:p>
          <a:p>
            <a:pPr lvl="1">
              <a:buNone/>
            </a:pPr>
            <a:endParaRPr lang="en-US" dirty="0" smtClean="0"/>
          </a:p>
          <a:p>
            <a:pPr lvl="1">
              <a:buNone/>
            </a:pPr>
            <a:endParaRPr lang="en-US" dirty="0" smtClean="0"/>
          </a:p>
          <a:p>
            <a:pPr lvl="1">
              <a:buNone/>
            </a:pPr>
            <a:endParaRPr lang="en-US" dirty="0" smtClean="0"/>
          </a:p>
          <a:p>
            <a:pPr lvl="1">
              <a:buNone/>
            </a:pPr>
            <a:r>
              <a:rPr lang="en-US" dirty="0" smtClean="0"/>
              <a:t>	</a:t>
            </a:r>
            <a:br>
              <a:rPr lang="en-US" dirty="0" smtClean="0"/>
            </a:br>
            <a:r>
              <a:rPr lang="en-US" dirty="0" smtClean="0"/>
              <a:t>     	</a:t>
            </a:r>
          </a:p>
        </p:txBody>
      </p:sp>
      <p:sp>
        <p:nvSpPr>
          <p:cNvPr id="6" name="TextBox 5"/>
          <p:cNvSpPr txBox="1"/>
          <p:nvPr/>
        </p:nvSpPr>
        <p:spPr>
          <a:xfrm>
            <a:off x="422030" y="2572379"/>
            <a:ext cx="6963507" cy="3139321"/>
          </a:xfrm>
          <a:prstGeom prst="rect">
            <a:avLst/>
          </a:prstGeom>
          <a:noFill/>
        </p:spPr>
        <p:txBody>
          <a:bodyPr wrap="square" rtlCol="0">
            <a:spAutoFit/>
          </a:bodyPr>
          <a:lstStyle/>
          <a:p>
            <a:r>
              <a:rPr lang="en-US" b="1" dirty="0" smtClean="0">
                <a:solidFill>
                  <a:schemeClr val="bg1"/>
                </a:solidFill>
              </a:rPr>
              <a:t>void</a:t>
            </a:r>
            <a:r>
              <a:rPr lang="en-US" dirty="0" smtClean="0">
                <a:solidFill>
                  <a:schemeClr val="bg1"/>
                </a:solidFill>
              </a:rPr>
              <a:t> </a:t>
            </a:r>
            <a:r>
              <a:rPr lang="en-US" b="1" dirty="0" smtClean="0">
                <a:solidFill>
                  <a:srgbClr val="C00000"/>
                </a:solidFill>
              </a:rPr>
              <a:t>Enumerate</a:t>
            </a:r>
            <a:r>
              <a:rPr lang="en-US" dirty="0" smtClean="0">
                <a:solidFill>
                  <a:schemeClr val="bg1"/>
                </a:solidFill>
              </a:rPr>
              <a:t>() {</a:t>
            </a:r>
          </a:p>
          <a:p>
            <a:r>
              <a:rPr lang="en-US" dirty="0" smtClean="0">
                <a:solidFill>
                  <a:schemeClr val="bg1"/>
                </a:solidFill>
              </a:rPr>
              <a:t>      </a:t>
            </a:r>
            <a:r>
              <a:rPr lang="en-US" dirty="0" err="1" smtClean="0">
                <a:solidFill>
                  <a:schemeClr val="bg1"/>
                </a:solidFill>
              </a:rPr>
              <a:t>TypeSafeModel</a:t>
            </a:r>
            <a:r>
              <a:rPr lang="en-US" dirty="0" smtClean="0">
                <a:solidFill>
                  <a:schemeClr val="bg1"/>
                </a:solidFill>
              </a:rPr>
              <a:t> model = null;</a:t>
            </a:r>
          </a:p>
          <a:p>
            <a:r>
              <a:rPr lang="en-US" dirty="0" smtClean="0">
                <a:solidFill>
                  <a:schemeClr val="bg1"/>
                </a:solidFill>
              </a:rPr>
              <a:t>      </a:t>
            </a:r>
            <a:r>
              <a:rPr lang="en-US" b="1" dirty="0" smtClean="0">
                <a:solidFill>
                  <a:schemeClr val="bg1"/>
                </a:solidFill>
              </a:rPr>
              <a:t>while</a:t>
            </a:r>
            <a:r>
              <a:rPr lang="en-US" dirty="0" smtClean="0">
                <a:solidFill>
                  <a:schemeClr val="bg1"/>
                </a:solidFill>
              </a:rPr>
              <a:t> (</a:t>
            </a:r>
            <a:r>
              <a:rPr lang="en-US" dirty="0" err="1" smtClean="0">
                <a:solidFill>
                  <a:schemeClr val="bg1"/>
                </a:solidFill>
              </a:rPr>
              <a:t>LBool.True</a:t>
            </a:r>
            <a:r>
              <a:rPr lang="en-US" dirty="0" smtClean="0">
                <a:solidFill>
                  <a:schemeClr val="bg1"/>
                </a:solidFill>
              </a:rPr>
              <a:t> == z3.CheckAndGetModel(ref model)) {</a:t>
            </a:r>
          </a:p>
          <a:p>
            <a:r>
              <a:rPr lang="en-US" dirty="0" smtClean="0">
                <a:solidFill>
                  <a:schemeClr val="bg1"/>
                </a:solidFill>
              </a:rPr>
              <a:t>	</a:t>
            </a:r>
            <a:r>
              <a:rPr lang="en-US" dirty="0" err="1" smtClean="0">
                <a:solidFill>
                  <a:schemeClr val="bg1"/>
                </a:solidFill>
              </a:rPr>
              <a:t>model.Display</a:t>
            </a:r>
            <a:r>
              <a:rPr lang="en-US" dirty="0" smtClean="0">
                <a:solidFill>
                  <a:schemeClr val="bg1"/>
                </a:solidFill>
              </a:rPr>
              <a:t>(</a:t>
            </a:r>
            <a:r>
              <a:rPr lang="en-US" dirty="0" err="1" smtClean="0">
                <a:solidFill>
                  <a:schemeClr val="bg1"/>
                </a:solidFill>
              </a:rPr>
              <a:t>Console.Out</a:t>
            </a:r>
            <a:r>
              <a:rPr lang="en-US" dirty="0" smtClean="0">
                <a:solidFill>
                  <a:schemeClr val="bg1"/>
                </a:solidFill>
              </a:rPr>
              <a:t>);</a:t>
            </a:r>
          </a:p>
          <a:p>
            <a:r>
              <a:rPr lang="en-US" dirty="0" smtClean="0">
                <a:solidFill>
                  <a:schemeClr val="bg1"/>
                </a:solidFill>
              </a:rPr>
              <a:t>	</a:t>
            </a:r>
            <a:r>
              <a:rPr lang="en-US" b="1" dirty="0" err="1" smtClean="0">
                <a:solidFill>
                  <a:schemeClr val="bg1"/>
                </a:solidFill>
              </a:rPr>
              <a:t>int</a:t>
            </a:r>
            <a:r>
              <a:rPr lang="en-US" dirty="0" smtClean="0">
                <a:solidFill>
                  <a:schemeClr val="bg1"/>
                </a:solidFill>
              </a:rPr>
              <a:t> v1 = </a:t>
            </a:r>
            <a:r>
              <a:rPr lang="en-US" dirty="0" err="1" smtClean="0">
                <a:solidFill>
                  <a:schemeClr val="bg1"/>
                </a:solidFill>
              </a:rPr>
              <a:t>model.GetNumeralValueInt</a:t>
            </a:r>
            <a:r>
              <a:rPr lang="en-US" dirty="0" smtClean="0">
                <a:solidFill>
                  <a:schemeClr val="bg1"/>
                </a:solidFill>
              </a:rPr>
              <a:t>(</a:t>
            </a:r>
            <a:r>
              <a:rPr lang="en-US" dirty="0" err="1" smtClean="0">
                <a:solidFill>
                  <a:schemeClr val="bg1"/>
                </a:solidFill>
              </a:rPr>
              <a:t>model.Eval</a:t>
            </a:r>
            <a:r>
              <a:rPr lang="en-US" dirty="0" smtClean="0">
                <a:solidFill>
                  <a:schemeClr val="bg1"/>
                </a:solidFill>
              </a:rPr>
              <a:t>(i1));</a:t>
            </a:r>
          </a:p>
          <a:p>
            <a:r>
              <a:rPr lang="en-US" dirty="0" smtClean="0">
                <a:solidFill>
                  <a:schemeClr val="bg1"/>
                </a:solidFill>
              </a:rPr>
              <a:t>	</a:t>
            </a:r>
            <a:r>
              <a:rPr lang="en-US" dirty="0" err="1" smtClean="0">
                <a:solidFill>
                  <a:schemeClr val="bg1"/>
                </a:solidFill>
              </a:rPr>
              <a:t>TermAst</a:t>
            </a:r>
            <a:r>
              <a:rPr lang="en-US" dirty="0" smtClean="0">
                <a:solidFill>
                  <a:schemeClr val="bg1"/>
                </a:solidFill>
              </a:rPr>
              <a:t> block = </a:t>
            </a:r>
            <a:r>
              <a:rPr lang="en-US" dirty="0" err="1" smtClean="0">
                <a:solidFill>
                  <a:schemeClr val="bg1"/>
                </a:solidFill>
              </a:rPr>
              <a:t>Eq</a:t>
            </a:r>
            <a:r>
              <a:rPr lang="en-US" dirty="0" smtClean="0">
                <a:solidFill>
                  <a:schemeClr val="bg1"/>
                </a:solidFill>
              </a:rPr>
              <a:t>(Num(v1),i1);</a:t>
            </a:r>
          </a:p>
          <a:p>
            <a:r>
              <a:rPr lang="en-US" dirty="0" smtClean="0">
                <a:solidFill>
                  <a:schemeClr val="bg1"/>
                </a:solidFill>
              </a:rPr>
              <a:t>	</a:t>
            </a:r>
            <a:r>
              <a:rPr lang="en-US" dirty="0" err="1" smtClean="0">
                <a:solidFill>
                  <a:schemeClr val="bg1"/>
                </a:solidFill>
              </a:rPr>
              <a:t>Console.WriteLine</a:t>
            </a:r>
            <a:r>
              <a:rPr lang="en-US" dirty="0" smtClean="0">
                <a:solidFill>
                  <a:schemeClr val="bg1"/>
                </a:solidFill>
              </a:rPr>
              <a:t>("Block {0}", block);</a:t>
            </a:r>
          </a:p>
          <a:p>
            <a:r>
              <a:rPr lang="en-US" dirty="0" smtClean="0">
                <a:solidFill>
                  <a:schemeClr val="bg1"/>
                </a:solidFill>
              </a:rPr>
              <a:t>	z3.AssertCnstr(!block); </a:t>
            </a:r>
          </a:p>
          <a:p>
            <a:r>
              <a:rPr lang="en-US" dirty="0" smtClean="0">
                <a:solidFill>
                  <a:schemeClr val="bg1"/>
                </a:solidFill>
              </a:rPr>
              <a:t>	</a:t>
            </a:r>
            <a:r>
              <a:rPr lang="en-US" dirty="0" err="1" smtClean="0">
                <a:solidFill>
                  <a:schemeClr val="bg1"/>
                </a:solidFill>
              </a:rPr>
              <a:t>model.Dispose</a:t>
            </a:r>
            <a:r>
              <a:rPr lang="en-US" dirty="0" smtClean="0">
                <a:solidFill>
                  <a:schemeClr val="bg1"/>
                </a:solidFill>
              </a:rPr>
              <a:t>(); 	      </a:t>
            </a:r>
          </a:p>
          <a:p>
            <a:r>
              <a:rPr lang="en-US" dirty="0" smtClean="0">
                <a:solidFill>
                  <a:schemeClr val="bg1"/>
                </a:solidFill>
              </a:rPr>
              <a:t>       }</a:t>
            </a:r>
          </a:p>
          <a:p>
            <a:r>
              <a:rPr lang="en-US" dirty="0" smtClean="0">
                <a:solidFill>
                  <a:schemeClr val="bg1"/>
                </a:solidFill>
              </a:rPr>
              <a:t>}</a:t>
            </a:r>
          </a:p>
        </p:txBody>
      </p:sp>
      <p:pic>
        <p:nvPicPr>
          <p:cNvPr id="8" name="Picture 2"/>
          <p:cNvPicPr>
            <a:picLocks noChangeAspect="1" noChangeArrowheads="1"/>
          </p:cNvPicPr>
          <p:nvPr/>
        </p:nvPicPr>
        <p:blipFill>
          <a:blip r:embed="rId2"/>
          <a:srcRect l="29265" t="48666" r="54350" b="21376"/>
          <a:stretch>
            <a:fillRect/>
          </a:stretch>
        </p:blipFill>
        <p:spPr bwMode="auto">
          <a:xfrm>
            <a:off x="7074039" y="3830229"/>
            <a:ext cx="2069961" cy="3027771"/>
          </a:xfrm>
          <a:prstGeom prst="rect">
            <a:avLst/>
          </a:prstGeom>
          <a:noFill/>
          <a:ln w="9525">
            <a:noFill/>
            <a:miter lim="800000"/>
            <a:headEnd/>
            <a:tailEnd/>
          </a:ln>
          <a:effectLst/>
        </p:spPr>
      </p:pic>
      <p:sp>
        <p:nvSpPr>
          <p:cNvPr id="9" name="TextBox 8"/>
          <p:cNvSpPr txBox="1"/>
          <p:nvPr/>
        </p:nvSpPr>
        <p:spPr>
          <a:xfrm>
            <a:off x="180871" y="5647623"/>
            <a:ext cx="6611814" cy="1077218"/>
          </a:xfrm>
          <a:prstGeom prst="rect">
            <a:avLst/>
          </a:prstGeom>
          <a:noFill/>
        </p:spPr>
        <p:txBody>
          <a:bodyPr wrap="square" rtlCol="0">
            <a:spAutoFit/>
          </a:bodyPr>
          <a:lstStyle/>
          <a:p>
            <a:endParaRPr lang="en-US" sz="1600" dirty="0" smtClean="0">
              <a:solidFill>
                <a:schemeClr val="bg1"/>
              </a:solidFill>
            </a:endParaRPr>
          </a:p>
          <a:p>
            <a:r>
              <a:rPr lang="en-US" sz="1600" dirty="0" smtClean="0">
                <a:solidFill>
                  <a:schemeClr val="bg1"/>
                </a:solidFill>
              </a:rPr>
              <a:t>    </a:t>
            </a:r>
            <a:r>
              <a:rPr lang="en-US" sz="1600" dirty="0" err="1" smtClean="0">
                <a:solidFill>
                  <a:schemeClr val="bg1"/>
                </a:solidFill>
              </a:rPr>
              <a:t>TermAst</a:t>
            </a:r>
            <a:r>
              <a:rPr lang="en-US" sz="1600" dirty="0" smtClean="0">
                <a:solidFill>
                  <a:schemeClr val="bg1"/>
                </a:solidFill>
              </a:rPr>
              <a:t> </a:t>
            </a:r>
            <a:r>
              <a:rPr lang="en-US" sz="1600" dirty="0" err="1" smtClean="0">
                <a:solidFill>
                  <a:schemeClr val="bg1"/>
                </a:solidFill>
              </a:rPr>
              <a:t>Eq</a:t>
            </a:r>
            <a:r>
              <a:rPr lang="en-US" sz="1600" dirty="0" smtClean="0">
                <a:solidFill>
                  <a:schemeClr val="bg1"/>
                </a:solidFill>
              </a:rPr>
              <a:t>(</a:t>
            </a:r>
            <a:r>
              <a:rPr lang="en-US" sz="1600" dirty="0" err="1" smtClean="0">
                <a:solidFill>
                  <a:schemeClr val="bg1"/>
                </a:solidFill>
              </a:rPr>
              <a:t>TermAst</a:t>
            </a:r>
            <a:r>
              <a:rPr lang="en-US" sz="1600" dirty="0" smtClean="0">
                <a:solidFill>
                  <a:schemeClr val="bg1"/>
                </a:solidFill>
              </a:rPr>
              <a:t> t1, </a:t>
            </a:r>
            <a:r>
              <a:rPr lang="en-US" sz="1600" dirty="0" err="1" smtClean="0">
                <a:solidFill>
                  <a:schemeClr val="bg1"/>
                </a:solidFill>
              </a:rPr>
              <a:t>TermAst</a:t>
            </a:r>
            <a:r>
              <a:rPr lang="en-US" sz="1600" dirty="0" smtClean="0">
                <a:solidFill>
                  <a:schemeClr val="bg1"/>
                </a:solidFill>
              </a:rPr>
              <a:t> t2) { return z3.MkEq(t1,t2); }</a:t>
            </a:r>
          </a:p>
          <a:p>
            <a:endParaRPr lang="en-US" sz="1600" dirty="0" smtClean="0">
              <a:solidFill>
                <a:schemeClr val="bg1"/>
              </a:solidFill>
            </a:endParaRPr>
          </a:p>
          <a:p>
            <a:r>
              <a:rPr lang="en-US" sz="1600" dirty="0" smtClean="0">
                <a:solidFill>
                  <a:schemeClr val="bg1"/>
                </a:solidFill>
              </a:rPr>
              <a:t>    </a:t>
            </a:r>
            <a:r>
              <a:rPr lang="en-US" sz="1600" dirty="0" err="1" smtClean="0">
                <a:solidFill>
                  <a:schemeClr val="bg1"/>
                </a:solidFill>
              </a:rPr>
              <a:t>TermAst</a:t>
            </a:r>
            <a:r>
              <a:rPr lang="en-US" sz="1600" dirty="0" smtClean="0">
                <a:solidFill>
                  <a:schemeClr val="bg1"/>
                </a:solidFill>
              </a:rPr>
              <a:t> Num(</a:t>
            </a:r>
            <a:r>
              <a:rPr lang="en-US" sz="1600" dirty="0" err="1" smtClean="0">
                <a:solidFill>
                  <a:schemeClr val="bg1"/>
                </a:solidFill>
              </a:rPr>
              <a:t>int</a:t>
            </a:r>
            <a:r>
              <a:rPr lang="en-US" sz="1600" dirty="0" smtClean="0">
                <a:solidFill>
                  <a:schemeClr val="bg1"/>
                </a:solidFill>
              </a:rPr>
              <a:t> </a:t>
            </a:r>
            <a:r>
              <a:rPr lang="en-US" sz="1600" dirty="0" err="1" smtClean="0">
                <a:solidFill>
                  <a:schemeClr val="bg1"/>
                </a:solidFill>
              </a:rPr>
              <a:t>i</a:t>
            </a:r>
            <a:r>
              <a:rPr lang="en-US" sz="1600" dirty="0" smtClean="0">
                <a:solidFill>
                  <a:schemeClr val="bg1"/>
                </a:solidFill>
              </a:rPr>
              <a:t>) { return z3.MkNumeral(</a:t>
            </a:r>
            <a:r>
              <a:rPr lang="en-US" sz="1600" dirty="0" err="1" smtClean="0">
                <a:solidFill>
                  <a:schemeClr val="bg1"/>
                </a:solidFill>
              </a:rPr>
              <a:t>i</a:t>
            </a:r>
            <a:r>
              <a:rPr lang="en-US" sz="1600" dirty="0" smtClean="0">
                <a:solidFill>
                  <a:schemeClr val="bg1"/>
                </a:solidFill>
              </a:rPr>
              <a:t>, </a:t>
            </a:r>
            <a:r>
              <a:rPr lang="en-US" sz="1600" dirty="0" err="1" smtClean="0">
                <a:solidFill>
                  <a:schemeClr val="bg1"/>
                </a:solidFill>
              </a:rPr>
              <a:t>intT</a:t>
            </a:r>
            <a:r>
              <a:rPr lang="en-US" sz="1600" dirty="0" smtClean="0">
                <a:solidFill>
                  <a:schemeClr val="bg1"/>
                </a:solidFill>
              </a:rPr>
              <a:t>); }</a:t>
            </a:r>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Push, Pop</a:t>
            </a:r>
          </a:p>
        </p:txBody>
      </p:sp>
      <p:sp>
        <p:nvSpPr>
          <p:cNvPr id="3" name="Content Placeholder 2"/>
          <p:cNvSpPr>
            <a:spLocks noGrp="1"/>
          </p:cNvSpPr>
          <p:nvPr>
            <p:ph idx="1"/>
          </p:nvPr>
        </p:nvSpPr>
        <p:spPr>
          <a:xfrm>
            <a:off x="381000" y="1412875"/>
            <a:ext cx="8382000" cy="830997"/>
          </a:xfrm>
        </p:spPr>
        <p:txBody>
          <a:bodyPr/>
          <a:lstStyle/>
          <a:p>
            <a:pPr lvl="1">
              <a:buNone/>
            </a:pPr>
            <a:r>
              <a:rPr lang="en-US" dirty="0" smtClean="0"/>
              <a:t/>
            </a:r>
            <a:br>
              <a:rPr lang="en-US" dirty="0" smtClean="0"/>
            </a:br>
            <a:r>
              <a:rPr lang="en-US" dirty="0" smtClean="0"/>
              <a:t>     	</a:t>
            </a:r>
          </a:p>
        </p:txBody>
      </p:sp>
      <p:sp>
        <p:nvSpPr>
          <p:cNvPr id="5" name="TextBox 4"/>
          <p:cNvSpPr txBox="1"/>
          <p:nvPr/>
        </p:nvSpPr>
        <p:spPr>
          <a:xfrm>
            <a:off x="2069960" y="2642716"/>
            <a:ext cx="309700" cy="369332"/>
          </a:xfrm>
          <a:prstGeom prst="rect">
            <a:avLst/>
          </a:prstGeom>
          <a:noFill/>
        </p:spPr>
        <p:txBody>
          <a:bodyPr wrap="none" rtlCol="0">
            <a:spAutoFit/>
          </a:bodyPr>
          <a:lstStyle/>
          <a:p>
            <a:r>
              <a:rPr lang="en-US" dirty="0" smtClean="0">
                <a:solidFill>
                  <a:schemeClr val="bg1"/>
                </a:solidFill>
              </a:rPr>
              <a:t>  </a:t>
            </a:r>
          </a:p>
        </p:txBody>
      </p:sp>
      <p:sp>
        <p:nvSpPr>
          <p:cNvPr id="7" name="Rectangle 6"/>
          <p:cNvSpPr/>
          <p:nvPr/>
        </p:nvSpPr>
        <p:spPr>
          <a:xfrm>
            <a:off x="281354" y="1694552"/>
            <a:ext cx="6772590" cy="4801314"/>
          </a:xfrm>
          <a:prstGeom prst="rect">
            <a:avLst/>
          </a:prstGeom>
        </p:spPr>
        <p:txBody>
          <a:bodyPr wrap="square">
            <a:spAutoFit/>
          </a:bodyPr>
          <a:lstStyle/>
          <a:p>
            <a:endParaRPr lang="en-US" dirty="0" smtClean="0">
              <a:solidFill>
                <a:schemeClr val="bg1"/>
              </a:solidFill>
            </a:endParaRPr>
          </a:p>
          <a:p>
            <a:r>
              <a:rPr lang="en-US" dirty="0" smtClean="0">
                <a:solidFill>
                  <a:schemeClr val="bg1"/>
                </a:solidFill>
              </a:rPr>
              <a:t>    </a:t>
            </a:r>
            <a:r>
              <a:rPr lang="en-US" b="1" dirty="0" err="1" smtClean="0">
                <a:solidFill>
                  <a:schemeClr val="bg1"/>
                </a:solidFill>
              </a:rPr>
              <a:t>int</a:t>
            </a:r>
            <a:r>
              <a:rPr lang="en-US" dirty="0" smtClean="0">
                <a:solidFill>
                  <a:schemeClr val="bg1"/>
                </a:solidFill>
              </a:rPr>
              <a:t> Maximize(</a:t>
            </a:r>
            <a:r>
              <a:rPr lang="en-US" dirty="0" err="1" smtClean="0">
                <a:solidFill>
                  <a:schemeClr val="bg1"/>
                </a:solidFill>
              </a:rPr>
              <a:t>TermAst</a:t>
            </a:r>
            <a:r>
              <a:rPr lang="en-US" dirty="0" smtClean="0">
                <a:solidFill>
                  <a:schemeClr val="bg1"/>
                </a:solidFill>
              </a:rPr>
              <a:t> a, </a:t>
            </a:r>
            <a:r>
              <a:rPr lang="en-US" b="1" dirty="0" err="1" smtClean="0">
                <a:solidFill>
                  <a:schemeClr val="bg1"/>
                </a:solidFill>
              </a:rPr>
              <a:t>int</a:t>
            </a:r>
            <a:r>
              <a:rPr lang="en-US" dirty="0" smtClean="0">
                <a:solidFill>
                  <a:schemeClr val="bg1"/>
                </a:solidFill>
              </a:rPr>
              <a:t> lo, </a:t>
            </a:r>
            <a:r>
              <a:rPr lang="en-US" b="1" dirty="0" err="1" smtClean="0">
                <a:solidFill>
                  <a:schemeClr val="bg1"/>
                </a:solidFill>
              </a:rPr>
              <a:t>int</a:t>
            </a:r>
            <a:r>
              <a:rPr lang="en-US" dirty="0" smtClean="0">
                <a:solidFill>
                  <a:schemeClr val="bg1"/>
                </a:solidFill>
              </a:rPr>
              <a:t> hi) {</a:t>
            </a:r>
          </a:p>
          <a:p>
            <a:r>
              <a:rPr lang="en-US" dirty="0" smtClean="0">
                <a:solidFill>
                  <a:schemeClr val="bg1"/>
                </a:solidFill>
              </a:rPr>
              <a:t>	</a:t>
            </a:r>
            <a:r>
              <a:rPr lang="en-US" b="1" dirty="0" smtClean="0">
                <a:solidFill>
                  <a:schemeClr val="bg1"/>
                </a:solidFill>
              </a:rPr>
              <a:t>while</a:t>
            </a:r>
            <a:r>
              <a:rPr lang="en-US" dirty="0" smtClean="0">
                <a:solidFill>
                  <a:schemeClr val="bg1"/>
                </a:solidFill>
              </a:rPr>
              <a:t> (lo &lt; hi) {</a:t>
            </a:r>
          </a:p>
          <a:p>
            <a:r>
              <a:rPr lang="en-US" dirty="0" smtClean="0">
                <a:solidFill>
                  <a:schemeClr val="bg1"/>
                </a:solidFill>
              </a:rPr>
              <a:t>	    </a:t>
            </a:r>
            <a:r>
              <a:rPr lang="en-US" b="1" dirty="0" err="1" smtClean="0">
                <a:solidFill>
                  <a:schemeClr val="bg1"/>
                </a:solidFill>
              </a:rPr>
              <a:t>int</a:t>
            </a:r>
            <a:r>
              <a:rPr lang="en-US" dirty="0" smtClean="0">
                <a:solidFill>
                  <a:schemeClr val="bg1"/>
                </a:solidFill>
              </a:rPr>
              <a:t> mid = (</a:t>
            </a:r>
            <a:r>
              <a:rPr lang="en-US" dirty="0" err="1" smtClean="0">
                <a:solidFill>
                  <a:schemeClr val="bg1"/>
                </a:solidFill>
              </a:rPr>
              <a:t>lo+hi</a:t>
            </a:r>
            <a:r>
              <a:rPr lang="en-US" dirty="0" smtClean="0">
                <a:solidFill>
                  <a:schemeClr val="bg1"/>
                </a:solidFill>
              </a:rPr>
              <a:t>)/2;</a:t>
            </a:r>
          </a:p>
          <a:p>
            <a:r>
              <a:rPr lang="en-US" dirty="0" smtClean="0">
                <a:solidFill>
                  <a:schemeClr val="bg1"/>
                </a:solidFill>
              </a:rPr>
              <a:t>	    </a:t>
            </a:r>
            <a:r>
              <a:rPr lang="en-US" dirty="0" err="1" smtClean="0">
                <a:solidFill>
                  <a:schemeClr val="bg1"/>
                </a:solidFill>
              </a:rPr>
              <a:t>Console.WriteLine</a:t>
            </a:r>
            <a:r>
              <a:rPr lang="en-US" dirty="0" smtClean="0">
                <a:solidFill>
                  <a:schemeClr val="bg1"/>
                </a:solidFill>
              </a:rPr>
              <a:t>("lo: {0}, hi: {1}, mid: {2}",</a:t>
            </a:r>
            <a:r>
              <a:rPr lang="en-US" dirty="0" err="1" smtClean="0">
                <a:solidFill>
                  <a:schemeClr val="bg1"/>
                </a:solidFill>
              </a:rPr>
              <a:t>lo,hi,mid</a:t>
            </a:r>
            <a:r>
              <a:rPr lang="en-US" dirty="0" smtClean="0">
                <a:solidFill>
                  <a:schemeClr val="bg1"/>
                </a:solidFill>
              </a:rPr>
              <a:t>);</a:t>
            </a:r>
          </a:p>
          <a:p>
            <a:r>
              <a:rPr lang="en-US" dirty="0" smtClean="0">
                <a:solidFill>
                  <a:schemeClr val="bg1"/>
                </a:solidFill>
              </a:rPr>
              <a:t>	    </a:t>
            </a:r>
            <a:r>
              <a:rPr lang="en-US" b="1" dirty="0" smtClean="0">
                <a:solidFill>
                  <a:srgbClr val="C00000"/>
                </a:solidFill>
              </a:rPr>
              <a:t>z3.Push();</a:t>
            </a:r>
          </a:p>
          <a:p>
            <a:r>
              <a:rPr lang="en-US" dirty="0" smtClean="0">
                <a:solidFill>
                  <a:schemeClr val="bg1"/>
                </a:solidFill>
              </a:rPr>
              <a:t>	    z3.AssertCnstr(Num(mid+1) &lt;= a &amp; a &lt;= Num(hi));</a:t>
            </a:r>
          </a:p>
          <a:p>
            <a:r>
              <a:rPr lang="en-US" dirty="0" smtClean="0">
                <a:solidFill>
                  <a:schemeClr val="bg1"/>
                </a:solidFill>
              </a:rPr>
              <a:t>	    </a:t>
            </a:r>
            <a:r>
              <a:rPr lang="en-US" dirty="0" err="1" smtClean="0">
                <a:solidFill>
                  <a:schemeClr val="bg1"/>
                </a:solidFill>
              </a:rPr>
              <a:t>TypeSafeModel</a:t>
            </a:r>
            <a:r>
              <a:rPr lang="en-US" dirty="0" smtClean="0">
                <a:solidFill>
                  <a:schemeClr val="bg1"/>
                </a:solidFill>
              </a:rPr>
              <a:t> model = null;</a:t>
            </a:r>
          </a:p>
          <a:p>
            <a:r>
              <a:rPr lang="en-US" dirty="0" smtClean="0">
                <a:solidFill>
                  <a:schemeClr val="bg1"/>
                </a:solidFill>
              </a:rPr>
              <a:t>	    </a:t>
            </a:r>
            <a:r>
              <a:rPr lang="en-US" b="1" dirty="0" smtClean="0">
                <a:solidFill>
                  <a:schemeClr val="bg1"/>
                </a:solidFill>
              </a:rPr>
              <a:t>if</a:t>
            </a:r>
            <a:r>
              <a:rPr lang="en-US" dirty="0" smtClean="0">
                <a:solidFill>
                  <a:schemeClr val="bg1"/>
                </a:solidFill>
              </a:rPr>
              <a:t> (</a:t>
            </a:r>
            <a:r>
              <a:rPr lang="en-US" dirty="0" err="1" smtClean="0">
                <a:solidFill>
                  <a:schemeClr val="bg1"/>
                </a:solidFill>
              </a:rPr>
              <a:t>LBool.True</a:t>
            </a:r>
            <a:r>
              <a:rPr lang="en-US" dirty="0" smtClean="0">
                <a:solidFill>
                  <a:schemeClr val="bg1"/>
                </a:solidFill>
              </a:rPr>
              <a:t> == z3.CheckAndGetModel(ref model)) {</a:t>
            </a:r>
          </a:p>
          <a:p>
            <a:r>
              <a:rPr lang="en-US" dirty="0" smtClean="0">
                <a:solidFill>
                  <a:schemeClr val="bg1"/>
                </a:solidFill>
              </a:rPr>
              <a:t>		lo = </a:t>
            </a:r>
            <a:r>
              <a:rPr lang="en-US" dirty="0" err="1" smtClean="0">
                <a:solidFill>
                  <a:schemeClr val="bg1"/>
                </a:solidFill>
              </a:rPr>
              <a:t>model.GetNumeralValueInt</a:t>
            </a:r>
            <a:r>
              <a:rPr lang="en-US" dirty="0" smtClean="0">
                <a:solidFill>
                  <a:schemeClr val="bg1"/>
                </a:solidFill>
              </a:rPr>
              <a:t>(</a:t>
            </a:r>
            <a:r>
              <a:rPr lang="en-US" dirty="0" err="1" smtClean="0">
                <a:solidFill>
                  <a:schemeClr val="bg1"/>
                </a:solidFill>
              </a:rPr>
              <a:t>model.Eval</a:t>
            </a:r>
            <a:r>
              <a:rPr lang="en-US" dirty="0" smtClean="0">
                <a:solidFill>
                  <a:schemeClr val="bg1"/>
                </a:solidFill>
              </a:rPr>
              <a:t>(a));</a:t>
            </a:r>
          </a:p>
          <a:p>
            <a:r>
              <a:rPr lang="en-US" dirty="0" smtClean="0">
                <a:solidFill>
                  <a:schemeClr val="bg1"/>
                </a:solidFill>
              </a:rPr>
              <a:t>		</a:t>
            </a:r>
            <a:r>
              <a:rPr lang="en-US" dirty="0" err="1" smtClean="0">
                <a:solidFill>
                  <a:schemeClr val="bg1"/>
                </a:solidFill>
              </a:rPr>
              <a:t>model.Dispose</a:t>
            </a:r>
            <a:r>
              <a:rPr lang="en-US" dirty="0" smtClean="0">
                <a:solidFill>
                  <a:schemeClr val="bg1"/>
                </a:solidFill>
              </a:rPr>
              <a:t>();	    </a:t>
            </a:r>
          </a:p>
          <a:p>
            <a:r>
              <a:rPr lang="en-US" dirty="0" smtClean="0">
                <a:solidFill>
                  <a:schemeClr val="bg1"/>
                </a:solidFill>
              </a:rPr>
              <a:t>	    }</a:t>
            </a:r>
          </a:p>
          <a:p>
            <a:r>
              <a:rPr lang="en-US" dirty="0" smtClean="0">
                <a:solidFill>
                  <a:schemeClr val="bg1"/>
                </a:solidFill>
              </a:rPr>
              <a:t>	    </a:t>
            </a:r>
            <a:r>
              <a:rPr lang="en-US" b="1" dirty="0" smtClean="0">
                <a:solidFill>
                  <a:schemeClr val="bg1"/>
                </a:solidFill>
              </a:rPr>
              <a:t>else</a:t>
            </a:r>
            <a:r>
              <a:rPr lang="en-US" dirty="0" smtClean="0">
                <a:solidFill>
                  <a:schemeClr val="bg1"/>
                </a:solidFill>
              </a:rPr>
              <a:t> hi = mid;</a:t>
            </a:r>
          </a:p>
          <a:p>
            <a:r>
              <a:rPr lang="en-US" dirty="0" smtClean="0">
                <a:solidFill>
                  <a:schemeClr val="bg1"/>
                </a:solidFill>
              </a:rPr>
              <a:t>	    </a:t>
            </a:r>
            <a:r>
              <a:rPr lang="en-US" b="1" dirty="0" smtClean="0">
                <a:solidFill>
                  <a:srgbClr val="C00000"/>
                </a:solidFill>
              </a:rPr>
              <a:t>z3.Pop();</a:t>
            </a:r>
          </a:p>
          <a:p>
            <a:r>
              <a:rPr lang="en-US" dirty="0" smtClean="0">
                <a:solidFill>
                  <a:schemeClr val="bg1"/>
                </a:solidFill>
              </a:rPr>
              <a:t>	}</a:t>
            </a:r>
          </a:p>
          <a:p>
            <a:r>
              <a:rPr lang="en-US" dirty="0" smtClean="0">
                <a:solidFill>
                  <a:schemeClr val="bg1"/>
                </a:solidFill>
              </a:rPr>
              <a:t>	return hi;</a:t>
            </a:r>
          </a:p>
          <a:p>
            <a:r>
              <a:rPr lang="en-US" dirty="0" smtClean="0">
                <a:solidFill>
                  <a:schemeClr val="bg1"/>
                </a:solidFill>
              </a:rPr>
              <a:t>    }</a:t>
            </a:r>
            <a:endParaRPr lang="en-US" dirty="0">
              <a:solidFill>
                <a:schemeClr val="bg1"/>
              </a:solidFill>
            </a:endParaRPr>
          </a:p>
        </p:txBody>
      </p:sp>
      <p:pic>
        <p:nvPicPr>
          <p:cNvPr id="75778" name="Picture 2"/>
          <p:cNvPicPr>
            <a:picLocks noChangeAspect="1" noChangeArrowheads="1"/>
          </p:cNvPicPr>
          <p:nvPr/>
        </p:nvPicPr>
        <p:blipFill>
          <a:blip r:embed="rId2"/>
          <a:srcRect l="27809" t="68006" r="50348" b="20618"/>
          <a:stretch>
            <a:fillRect/>
          </a:stretch>
        </p:blipFill>
        <p:spPr bwMode="auto">
          <a:xfrm>
            <a:off x="5528400" y="5436158"/>
            <a:ext cx="2800172" cy="1166738"/>
          </a:xfrm>
          <a:prstGeom prst="rect">
            <a:avLst/>
          </a:prstGeom>
          <a:noFill/>
          <a:ln w="9525">
            <a:noFill/>
            <a:miter lim="800000"/>
            <a:headEnd/>
            <a:tailEnd/>
          </a:ln>
          <a:effectLst/>
        </p:spPr>
      </p:pic>
      <p:sp>
        <p:nvSpPr>
          <p:cNvPr id="9" name="TextBox 8"/>
          <p:cNvSpPr txBox="1"/>
          <p:nvPr/>
        </p:nvSpPr>
        <p:spPr>
          <a:xfrm>
            <a:off x="5596932" y="4963886"/>
            <a:ext cx="2084225" cy="369332"/>
          </a:xfrm>
          <a:prstGeom prst="rect">
            <a:avLst/>
          </a:prstGeom>
          <a:noFill/>
        </p:spPr>
        <p:txBody>
          <a:bodyPr wrap="none" rtlCol="0">
            <a:spAutoFit/>
          </a:bodyPr>
          <a:lstStyle/>
          <a:p>
            <a:r>
              <a:rPr lang="en-US" dirty="0" smtClean="0">
                <a:solidFill>
                  <a:schemeClr val="bg1"/>
                </a:solidFill>
              </a:rPr>
              <a:t>Maximize(i3,-1,17):</a:t>
            </a:r>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Push, Pop </a:t>
            </a:r>
            <a:r>
              <a:rPr lang="en-US" dirty="0" smtClean="0"/>
              <a:t>–</a:t>
            </a:r>
            <a:r>
              <a:rPr smtClean="0"/>
              <a:t> but reuse search</a:t>
            </a:r>
          </a:p>
        </p:txBody>
      </p:sp>
      <p:sp>
        <p:nvSpPr>
          <p:cNvPr id="3" name="Content Placeholder 2"/>
          <p:cNvSpPr>
            <a:spLocks noGrp="1"/>
          </p:cNvSpPr>
          <p:nvPr>
            <p:ph idx="1"/>
          </p:nvPr>
        </p:nvSpPr>
        <p:spPr>
          <a:xfrm>
            <a:off x="381000" y="1412875"/>
            <a:ext cx="8382000" cy="830997"/>
          </a:xfrm>
        </p:spPr>
        <p:txBody>
          <a:bodyPr/>
          <a:lstStyle/>
          <a:p>
            <a:pPr lvl="1">
              <a:buNone/>
            </a:pPr>
            <a:r>
              <a:rPr lang="en-US" dirty="0" smtClean="0"/>
              <a:t/>
            </a:r>
            <a:br>
              <a:rPr lang="en-US" dirty="0" smtClean="0"/>
            </a:br>
            <a:r>
              <a:rPr lang="en-US" dirty="0" smtClean="0"/>
              <a:t>     	</a:t>
            </a:r>
          </a:p>
        </p:txBody>
      </p:sp>
      <p:sp>
        <p:nvSpPr>
          <p:cNvPr id="5" name="TextBox 4"/>
          <p:cNvSpPr txBox="1"/>
          <p:nvPr/>
        </p:nvSpPr>
        <p:spPr>
          <a:xfrm>
            <a:off x="2069960" y="2642716"/>
            <a:ext cx="309700" cy="369332"/>
          </a:xfrm>
          <a:prstGeom prst="rect">
            <a:avLst/>
          </a:prstGeom>
          <a:noFill/>
        </p:spPr>
        <p:txBody>
          <a:bodyPr wrap="none" rtlCol="0">
            <a:spAutoFit/>
          </a:bodyPr>
          <a:lstStyle/>
          <a:p>
            <a:r>
              <a:rPr lang="en-US" dirty="0" smtClean="0">
                <a:solidFill>
                  <a:schemeClr val="bg1"/>
                </a:solidFill>
              </a:rPr>
              <a:t>  </a:t>
            </a:r>
          </a:p>
        </p:txBody>
      </p:sp>
      <p:sp>
        <p:nvSpPr>
          <p:cNvPr id="7" name="Rectangle 6"/>
          <p:cNvSpPr/>
          <p:nvPr/>
        </p:nvSpPr>
        <p:spPr>
          <a:xfrm>
            <a:off x="281354" y="1694552"/>
            <a:ext cx="6772590" cy="5078313"/>
          </a:xfrm>
          <a:prstGeom prst="rect">
            <a:avLst/>
          </a:prstGeom>
        </p:spPr>
        <p:txBody>
          <a:bodyPr wrap="square">
            <a:spAutoFit/>
          </a:bodyPr>
          <a:lstStyle/>
          <a:p>
            <a:endParaRPr lang="en-US" dirty="0" smtClean="0">
              <a:solidFill>
                <a:schemeClr val="bg1"/>
              </a:solidFill>
            </a:endParaRPr>
          </a:p>
          <a:p>
            <a:r>
              <a:rPr lang="en-US" dirty="0" smtClean="0">
                <a:solidFill>
                  <a:schemeClr val="bg1"/>
                </a:solidFill>
              </a:rPr>
              <a:t>    </a:t>
            </a:r>
            <a:r>
              <a:rPr lang="en-US" b="1" dirty="0" err="1" smtClean="0">
                <a:solidFill>
                  <a:schemeClr val="bg1"/>
                </a:solidFill>
              </a:rPr>
              <a:t>int</a:t>
            </a:r>
            <a:r>
              <a:rPr lang="en-US" dirty="0" smtClean="0">
                <a:solidFill>
                  <a:schemeClr val="bg1"/>
                </a:solidFill>
              </a:rPr>
              <a:t> Maximize(</a:t>
            </a:r>
            <a:r>
              <a:rPr lang="en-US" dirty="0" err="1" smtClean="0">
                <a:solidFill>
                  <a:schemeClr val="bg1"/>
                </a:solidFill>
              </a:rPr>
              <a:t>TermAst</a:t>
            </a:r>
            <a:r>
              <a:rPr lang="en-US" dirty="0" smtClean="0">
                <a:solidFill>
                  <a:schemeClr val="bg1"/>
                </a:solidFill>
              </a:rPr>
              <a:t> a, </a:t>
            </a:r>
            <a:r>
              <a:rPr lang="en-US" b="1" dirty="0" err="1" smtClean="0">
                <a:solidFill>
                  <a:schemeClr val="bg1"/>
                </a:solidFill>
              </a:rPr>
              <a:t>int</a:t>
            </a:r>
            <a:r>
              <a:rPr lang="en-US" dirty="0" smtClean="0">
                <a:solidFill>
                  <a:schemeClr val="bg1"/>
                </a:solidFill>
              </a:rPr>
              <a:t> lo, </a:t>
            </a:r>
            <a:r>
              <a:rPr lang="en-US" b="1" dirty="0" err="1" smtClean="0">
                <a:solidFill>
                  <a:schemeClr val="bg1"/>
                </a:solidFill>
              </a:rPr>
              <a:t>int</a:t>
            </a:r>
            <a:r>
              <a:rPr lang="en-US" dirty="0" smtClean="0">
                <a:solidFill>
                  <a:schemeClr val="bg1"/>
                </a:solidFill>
              </a:rPr>
              <a:t> hi) {</a:t>
            </a:r>
          </a:p>
          <a:p>
            <a:r>
              <a:rPr lang="en-US" dirty="0" smtClean="0">
                <a:solidFill>
                  <a:schemeClr val="bg1"/>
                </a:solidFill>
              </a:rPr>
              <a:t>	</a:t>
            </a:r>
            <a:r>
              <a:rPr lang="en-US" b="1" dirty="0" smtClean="0">
                <a:solidFill>
                  <a:schemeClr val="bg1"/>
                </a:solidFill>
              </a:rPr>
              <a:t>while</a:t>
            </a:r>
            <a:r>
              <a:rPr lang="en-US" dirty="0" smtClean="0">
                <a:solidFill>
                  <a:schemeClr val="bg1"/>
                </a:solidFill>
              </a:rPr>
              <a:t> (lo &lt; hi) {</a:t>
            </a:r>
          </a:p>
          <a:p>
            <a:r>
              <a:rPr lang="en-US" dirty="0" smtClean="0">
                <a:solidFill>
                  <a:schemeClr val="bg1"/>
                </a:solidFill>
              </a:rPr>
              <a:t>	    </a:t>
            </a:r>
            <a:r>
              <a:rPr lang="en-US" b="1" dirty="0" err="1" smtClean="0">
                <a:solidFill>
                  <a:schemeClr val="bg1"/>
                </a:solidFill>
              </a:rPr>
              <a:t>int</a:t>
            </a:r>
            <a:r>
              <a:rPr lang="en-US" dirty="0" smtClean="0">
                <a:solidFill>
                  <a:schemeClr val="bg1"/>
                </a:solidFill>
              </a:rPr>
              <a:t> mid = (</a:t>
            </a:r>
            <a:r>
              <a:rPr lang="en-US" dirty="0" err="1" smtClean="0">
                <a:solidFill>
                  <a:schemeClr val="bg1"/>
                </a:solidFill>
              </a:rPr>
              <a:t>lo+hi</a:t>
            </a:r>
            <a:r>
              <a:rPr lang="en-US" dirty="0" smtClean="0">
                <a:solidFill>
                  <a:schemeClr val="bg1"/>
                </a:solidFill>
              </a:rPr>
              <a:t>)/2;</a:t>
            </a:r>
          </a:p>
          <a:p>
            <a:r>
              <a:rPr lang="en-US" dirty="0" smtClean="0">
                <a:solidFill>
                  <a:schemeClr val="bg1"/>
                </a:solidFill>
              </a:rPr>
              <a:t>	    </a:t>
            </a:r>
            <a:r>
              <a:rPr lang="en-US" dirty="0" err="1" smtClean="0">
                <a:solidFill>
                  <a:schemeClr val="bg1"/>
                </a:solidFill>
              </a:rPr>
              <a:t>Console.WriteLine</a:t>
            </a:r>
            <a:r>
              <a:rPr lang="en-US" dirty="0" smtClean="0">
                <a:solidFill>
                  <a:schemeClr val="bg1"/>
                </a:solidFill>
              </a:rPr>
              <a:t>("lo: {0}, hi: {1}, mid: {2}",</a:t>
            </a:r>
            <a:r>
              <a:rPr lang="en-US" dirty="0" err="1" smtClean="0">
                <a:solidFill>
                  <a:schemeClr val="bg1"/>
                </a:solidFill>
              </a:rPr>
              <a:t>lo,hi,mid</a:t>
            </a:r>
            <a:r>
              <a:rPr lang="en-US" dirty="0" smtClean="0">
                <a:solidFill>
                  <a:schemeClr val="bg1"/>
                </a:solidFill>
              </a:rPr>
              <a:t>);</a:t>
            </a:r>
          </a:p>
          <a:p>
            <a:r>
              <a:rPr lang="en-US" dirty="0" smtClean="0">
                <a:solidFill>
                  <a:schemeClr val="bg1"/>
                </a:solidFill>
              </a:rPr>
              <a:t>	    </a:t>
            </a:r>
            <a:r>
              <a:rPr lang="en-US" b="1" dirty="0" smtClean="0">
                <a:solidFill>
                  <a:srgbClr val="C00000"/>
                </a:solidFill>
              </a:rPr>
              <a:t>z3.Push();</a:t>
            </a:r>
          </a:p>
          <a:p>
            <a:r>
              <a:rPr lang="en-US" dirty="0" smtClean="0">
                <a:solidFill>
                  <a:schemeClr val="bg1"/>
                </a:solidFill>
              </a:rPr>
              <a:t>	    z3.AssertCnstr(Num(mid+1) &lt;= a &amp; a &lt;= Num(hi));</a:t>
            </a:r>
          </a:p>
          <a:p>
            <a:r>
              <a:rPr lang="en-US" dirty="0" smtClean="0">
                <a:solidFill>
                  <a:schemeClr val="bg1"/>
                </a:solidFill>
              </a:rPr>
              <a:t>	    </a:t>
            </a:r>
            <a:r>
              <a:rPr lang="en-US" dirty="0" err="1" smtClean="0">
                <a:solidFill>
                  <a:schemeClr val="bg1"/>
                </a:solidFill>
              </a:rPr>
              <a:t>TypeSafeModel</a:t>
            </a:r>
            <a:r>
              <a:rPr lang="en-US" dirty="0" smtClean="0">
                <a:solidFill>
                  <a:schemeClr val="bg1"/>
                </a:solidFill>
              </a:rPr>
              <a:t> model = null;</a:t>
            </a:r>
          </a:p>
          <a:p>
            <a:r>
              <a:rPr lang="en-US" dirty="0" smtClean="0">
                <a:solidFill>
                  <a:schemeClr val="bg1"/>
                </a:solidFill>
              </a:rPr>
              <a:t>	    </a:t>
            </a:r>
            <a:r>
              <a:rPr lang="en-US" b="1" dirty="0" smtClean="0">
                <a:solidFill>
                  <a:schemeClr val="bg1"/>
                </a:solidFill>
              </a:rPr>
              <a:t>if</a:t>
            </a:r>
            <a:r>
              <a:rPr lang="en-US" dirty="0" smtClean="0">
                <a:solidFill>
                  <a:schemeClr val="bg1"/>
                </a:solidFill>
              </a:rPr>
              <a:t> (</a:t>
            </a:r>
            <a:r>
              <a:rPr lang="en-US" dirty="0" err="1" smtClean="0">
                <a:solidFill>
                  <a:schemeClr val="bg1"/>
                </a:solidFill>
              </a:rPr>
              <a:t>LBool.True</a:t>
            </a:r>
            <a:r>
              <a:rPr lang="en-US" dirty="0" smtClean="0">
                <a:solidFill>
                  <a:schemeClr val="bg1"/>
                </a:solidFill>
              </a:rPr>
              <a:t> == z3.CheckAndGetModel(ref model)) {</a:t>
            </a:r>
          </a:p>
          <a:p>
            <a:r>
              <a:rPr lang="en-US" dirty="0" smtClean="0">
                <a:solidFill>
                  <a:schemeClr val="bg1"/>
                </a:solidFill>
              </a:rPr>
              <a:t>		lo = </a:t>
            </a:r>
            <a:r>
              <a:rPr lang="en-US" dirty="0" err="1" smtClean="0">
                <a:solidFill>
                  <a:schemeClr val="bg1"/>
                </a:solidFill>
              </a:rPr>
              <a:t>model.GetNumeralValueInt</a:t>
            </a:r>
            <a:r>
              <a:rPr lang="en-US" dirty="0" smtClean="0">
                <a:solidFill>
                  <a:schemeClr val="bg1"/>
                </a:solidFill>
              </a:rPr>
              <a:t>(</a:t>
            </a:r>
            <a:r>
              <a:rPr lang="en-US" dirty="0" err="1" smtClean="0">
                <a:solidFill>
                  <a:schemeClr val="bg1"/>
                </a:solidFill>
              </a:rPr>
              <a:t>model.Eval</a:t>
            </a:r>
            <a:r>
              <a:rPr lang="en-US" dirty="0" smtClean="0">
                <a:solidFill>
                  <a:schemeClr val="bg1"/>
                </a:solidFill>
              </a:rPr>
              <a:t>(a));</a:t>
            </a:r>
          </a:p>
          <a:p>
            <a:r>
              <a:rPr lang="en-US" dirty="0" smtClean="0">
                <a:solidFill>
                  <a:schemeClr val="bg1"/>
                </a:solidFill>
              </a:rPr>
              <a:t>		</a:t>
            </a:r>
            <a:r>
              <a:rPr lang="en-US" dirty="0" err="1" smtClean="0">
                <a:solidFill>
                  <a:schemeClr val="bg1"/>
                </a:solidFill>
              </a:rPr>
              <a:t>model.Dispose</a:t>
            </a:r>
            <a:r>
              <a:rPr lang="en-US" dirty="0" smtClean="0">
                <a:solidFill>
                  <a:schemeClr val="bg1"/>
                </a:solidFill>
              </a:rPr>
              <a:t>();	</a:t>
            </a:r>
          </a:p>
          <a:p>
            <a:r>
              <a:rPr lang="en-US" dirty="0" smtClean="0">
                <a:solidFill>
                  <a:schemeClr val="bg1"/>
                </a:solidFill>
              </a:rPr>
              <a:t>		</a:t>
            </a:r>
            <a:r>
              <a:rPr lang="en-US" b="1" dirty="0" smtClean="0">
                <a:solidFill>
                  <a:srgbClr val="9C42E6"/>
                </a:solidFill>
              </a:rPr>
              <a:t>lo = Maximize(a, lo, hi);    </a:t>
            </a:r>
          </a:p>
          <a:p>
            <a:r>
              <a:rPr lang="en-US" dirty="0" smtClean="0">
                <a:solidFill>
                  <a:schemeClr val="bg1"/>
                </a:solidFill>
              </a:rPr>
              <a:t>	    }</a:t>
            </a:r>
          </a:p>
          <a:p>
            <a:r>
              <a:rPr lang="en-US" dirty="0" smtClean="0">
                <a:solidFill>
                  <a:schemeClr val="bg1"/>
                </a:solidFill>
              </a:rPr>
              <a:t>	    </a:t>
            </a:r>
            <a:r>
              <a:rPr lang="en-US" b="1" dirty="0" smtClean="0">
                <a:solidFill>
                  <a:schemeClr val="bg1"/>
                </a:solidFill>
              </a:rPr>
              <a:t>else</a:t>
            </a:r>
            <a:r>
              <a:rPr lang="en-US" dirty="0" smtClean="0">
                <a:solidFill>
                  <a:schemeClr val="bg1"/>
                </a:solidFill>
              </a:rPr>
              <a:t> hi = mid;</a:t>
            </a:r>
          </a:p>
          <a:p>
            <a:r>
              <a:rPr lang="en-US" dirty="0" smtClean="0">
                <a:solidFill>
                  <a:schemeClr val="bg1"/>
                </a:solidFill>
              </a:rPr>
              <a:t>	    </a:t>
            </a:r>
            <a:r>
              <a:rPr lang="en-US" b="1" dirty="0" smtClean="0">
                <a:solidFill>
                  <a:srgbClr val="C00000"/>
                </a:solidFill>
              </a:rPr>
              <a:t>z3.Pop();</a:t>
            </a:r>
          </a:p>
          <a:p>
            <a:r>
              <a:rPr lang="en-US" dirty="0" smtClean="0">
                <a:solidFill>
                  <a:schemeClr val="bg1"/>
                </a:solidFill>
              </a:rPr>
              <a:t>	}</a:t>
            </a:r>
          </a:p>
          <a:p>
            <a:r>
              <a:rPr lang="en-US" dirty="0" smtClean="0">
                <a:solidFill>
                  <a:schemeClr val="bg1"/>
                </a:solidFill>
              </a:rPr>
              <a:t>	return hi;</a:t>
            </a:r>
          </a:p>
          <a:p>
            <a:r>
              <a:rPr lang="en-US" dirty="0" smtClean="0">
                <a:solidFill>
                  <a:schemeClr val="bg1"/>
                </a:solidFill>
              </a:rPr>
              <a:t>    }</a:t>
            </a:r>
            <a:endParaRPr lang="en-US" dirty="0">
              <a:solidFill>
                <a:schemeClr val="bg1"/>
              </a:solidFill>
            </a:endParaRP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369219" y="950651"/>
            <a:ext cx="7043208" cy="3077766"/>
          </a:xfrm>
        </p:spPr>
        <p:txBody>
          <a:bodyPr/>
          <a:lstStyle/>
          <a:p>
            <a:r>
              <a:rPr smtClean="0"/>
              <a:t>SMT </a:t>
            </a:r>
          </a:p>
          <a:p>
            <a:r>
              <a:rPr smtClean="0"/>
              <a:t>An appetizer</a:t>
            </a:r>
            <a:endParaRPr lang="en-US" dirty="0"/>
          </a:p>
        </p:txBody>
      </p:sp>
      <p:sp>
        <p:nvSpPr>
          <p:cNvPr id="3" name="TextBox 2"/>
          <p:cNvSpPr txBox="1"/>
          <p:nvPr/>
        </p:nvSpPr>
        <p:spPr>
          <a:xfrm>
            <a:off x="5496674" y="5373384"/>
            <a:ext cx="3097323" cy="1200329"/>
          </a:xfrm>
          <a:prstGeom prst="rect">
            <a:avLst/>
          </a:prstGeom>
          <a:noFill/>
        </p:spPr>
        <p:txBody>
          <a:bodyPr wrap="none" rtlCol="0">
            <a:spAutoFit/>
          </a:bodyPr>
          <a:lstStyle/>
          <a:p>
            <a:r>
              <a:rPr lang="en-US" b="1" dirty="0" err="1" smtClean="0">
                <a:solidFill>
                  <a:srgbClr val="9C42E6"/>
                </a:solidFill>
              </a:rPr>
              <a:t>Gachhe</a:t>
            </a:r>
            <a:r>
              <a:rPr lang="en-US" b="1" dirty="0" smtClean="0">
                <a:solidFill>
                  <a:srgbClr val="9C42E6"/>
                </a:solidFill>
              </a:rPr>
              <a:t> </a:t>
            </a:r>
            <a:r>
              <a:rPr lang="en-US" b="1" dirty="0" err="1" smtClean="0">
                <a:solidFill>
                  <a:srgbClr val="9C42E6"/>
                </a:solidFill>
              </a:rPr>
              <a:t>kanthal</a:t>
            </a:r>
            <a:r>
              <a:rPr lang="en-US" b="1" dirty="0" smtClean="0">
                <a:solidFill>
                  <a:srgbClr val="9C42E6"/>
                </a:solidFill>
              </a:rPr>
              <a:t>, </a:t>
            </a:r>
            <a:r>
              <a:rPr lang="en-US" b="1" dirty="0" err="1" smtClean="0">
                <a:solidFill>
                  <a:srgbClr val="9C42E6"/>
                </a:solidFill>
              </a:rPr>
              <a:t>gonfe</a:t>
            </a:r>
            <a:r>
              <a:rPr lang="en-US" b="1" dirty="0" smtClean="0">
                <a:solidFill>
                  <a:srgbClr val="9C42E6"/>
                </a:solidFill>
              </a:rPr>
              <a:t> </a:t>
            </a:r>
            <a:r>
              <a:rPr lang="en-US" b="1" dirty="0" err="1" smtClean="0">
                <a:solidFill>
                  <a:srgbClr val="9C42E6"/>
                </a:solidFill>
              </a:rPr>
              <a:t>tel</a:t>
            </a:r>
            <a:r>
              <a:rPr lang="en-US" b="1" dirty="0" smtClean="0">
                <a:solidFill>
                  <a:srgbClr val="9C42E6"/>
                </a:solidFill>
              </a:rPr>
              <a:t> </a:t>
            </a:r>
          </a:p>
          <a:p>
            <a:r>
              <a:rPr lang="as-IN" b="1" dirty="0" smtClean="0">
                <a:solidFill>
                  <a:srgbClr val="9C42E6"/>
                </a:solidFill>
              </a:rPr>
              <a:t>গাছে কাঁঠাল, গোঁফে তেল।</a:t>
            </a:r>
            <a:endParaRPr lang="en-US" dirty="0" smtClean="0">
              <a:solidFill>
                <a:srgbClr val="9C42E6"/>
              </a:solidFill>
            </a:endParaRPr>
          </a:p>
          <a:p>
            <a:pPr lvl="1"/>
            <a:r>
              <a:rPr lang="en-US" i="1" dirty="0" smtClean="0">
                <a:solidFill>
                  <a:srgbClr val="9C42E6"/>
                </a:solidFill>
              </a:rPr>
              <a:t>Make castles in air. </a:t>
            </a:r>
          </a:p>
          <a:p>
            <a:endParaRPr lang="en-US" dirty="0" err="1" smtClean="0">
              <a:solidFill>
                <a:srgbClr val="9C42E6"/>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Domains from programs</a:t>
            </a:r>
            <a:endParaRPr lang="en-US" dirty="0"/>
          </a:p>
        </p:txBody>
      </p:sp>
      <p:sp>
        <p:nvSpPr>
          <p:cNvPr id="3" name="Content Placeholder 2"/>
          <p:cNvSpPr>
            <a:spLocks noGrp="1"/>
          </p:cNvSpPr>
          <p:nvPr>
            <p:ph idx="1"/>
          </p:nvPr>
        </p:nvSpPr>
        <p:spPr>
          <a:xfrm>
            <a:off x="381000" y="1412875"/>
            <a:ext cx="8382000" cy="5207579"/>
          </a:xfrm>
        </p:spPr>
        <p:txBody>
          <a:bodyPr/>
          <a:lstStyle/>
          <a:p>
            <a:r>
              <a:rPr lang="en-US" sz="2400" dirty="0" smtClean="0"/>
              <a:t>Bits and bytes</a:t>
            </a:r>
          </a:p>
          <a:p>
            <a:endParaRPr lang="en-US" sz="2400" dirty="0" smtClean="0"/>
          </a:p>
          <a:p>
            <a:r>
              <a:rPr lang="en-US" sz="2400" dirty="0" smtClean="0"/>
              <a:t>Numbers	</a:t>
            </a:r>
          </a:p>
          <a:p>
            <a:endParaRPr lang="en-US" sz="2400" dirty="0" smtClean="0"/>
          </a:p>
          <a:p>
            <a:r>
              <a:rPr lang="en-US" sz="2400" dirty="0" smtClean="0"/>
              <a:t>Arrays	</a:t>
            </a:r>
          </a:p>
          <a:p>
            <a:endParaRPr lang="en-US" sz="2400" dirty="0" smtClean="0"/>
          </a:p>
          <a:p>
            <a:r>
              <a:rPr lang="en-US" sz="2400" dirty="0" smtClean="0"/>
              <a:t>Records		</a:t>
            </a:r>
          </a:p>
          <a:p>
            <a:endParaRPr lang="en-US" sz="2400" dirty="0" smtClean="0"/>
          </a:p>
          <a:p>
            <a:r>
              <a:rPr lang="en-US" sz="2400" dirty="0" smtClean="0"/>
              <a:t>Heaps		</a:t>
            </a:r>
          </a:p>
          <a:p>
            <a:endParaRPr lang="en-US" sz="2400" dirty="0" smtClean="0"/>
          </a:p>
          <a:p>
            <a:r>
              <a:rPr lang="en-US" sz="2400" dirty="0" smtClean="0"/>
              <a:t>Data-types	</a:t>
            </a:r>
          </a:p>
          <a:p>
            <a:pPr>
              <a:buNone/>
            </a:pPr>
            <a:endParaRPr lang="en-US" sz="2400" dirty="0" smtClean="0"/>
          </a:p>
          <a:p>
            <a:r>
              <a:rPr lang="en-US" sz="2400" dirty="0" smtClean="0"/>
              <a:t>Object inheritance</a:t>
            </a:r>
            <a:endParaRPr lang="en-US" sz="2400" dirty="0"/>
          </a:p>
        </p:txBody>
      </p:sp>
      <p:graphicFrame>
        <p:nvGraphicFramePr>
          <p:cNvPr id="4" name="Object 3"/>
          <p:cNvGraphicFramePr>
            <a:graphicFrameLocks noChangeAspect="1"/>
          </p:cNvGraphicFramePr>
          <p:nvPr/>
        </p:nvGraphicFramePr>
        <p:xfrm>
          <a:off x="3441700" y="2222500"/>
          <a:ext cx="914400" cy="184150"/>
        </p:xfrm>
        <a:graphic>
          <a:graphicData uri="http://schemas.openxmlformats.org/presentationml/2006/ole">
            <p:oleObj spid="_x0000_s2049" name="Equation" r:id="rId3" imgW="914400" imgH="183960" progId="">
              <p:embed/>
            </p:oleObj>
          </a:graphicData>
        </a:graphic>
      </p:graphicFrame>
      <p:graphicFrame>
        <p:nvGraphicFramePr>
          <p:cNvPr id="5" name="Object 4"/>
          <p:cNvGraphicFramePr>
            <a:graphicFrameLocks noChangeAspect="1"/>
          </p:cNvGraphicFramePr>
          <p:nvPr/>
        </p:nvGraphicFramePr>
        <p:xfrm>
          <a:off x="3652332" y="1398605"/>
          <a:ext cx="5292725" cy="5105400"/>
        </p:xfrm>
        <a:graphic>
          <a:graphicData uri="http://schemas.openxmlformats.org/presentationml/2006/ole">
            <p:oleObj spid="_x0000_s2050" name="Equation" r:id="rId4" imgW="2311200" imgH="2933640" progId="">
              <p:embed/>
            </p:oleObj>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R_PPT template_07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CC6EB42EF67047A278C6E580679852" ma:contentTypeVersion="4" ma:contentTypeDescription="Create a new document." ma:contentTypeScope="" ma:versionID="40f89ca09ab3369822c7be1a6d9ba351">
  <xsd:schema xmlns:xsd="http://www.w3.org/2001/XMLSchema" xmlns:p="http://schemas.microsoft.com/office/2006/metadata/properties" xmlns:ns1="http://schemas.microsoft.com/sharepoint/v3" targetNamespace="http://schemas.microsoft.com/office/2006/metadata/properties" ma:root="true" ma:fieldsID="b387f137bb906b7447443f1b7ddcb5f2" ns1:_="">
    <xsd:import namespace="http://schemas.microsoft.com/sharepoint/v3"/>
    <xsd:element name="properties">
      <xsd:complexType>
        <xsd:sequence>
          <xsd:element name="documentManagement">
            <xsd:complexType>
              <xsd:all>
                <xsd:element ref="ns1:PublishingExpirationDate" minOccurs="0"/>
                <xsd:element ref="ns1:PublishingStart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ExpirationDate" ma:index="8" nillable="true" ma:displayName="Scheduling End Date" ma:internalName="PublishingExpirationDate">
      <xsd:simpleType>
        <xsd:restriction base="dms:Unknown"/>
      </xsd:simpleType>
    </xsd:element>
    <xsd:element name="PublishingStartDate" ma:index="9" nillable="true" ma:displayName="Scheduling Start Date" ma:internalName="PublishingStart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2018-12-08T16:27:26+00:00</PublishingExpirationDate>
    <PublishingStartDate xmlns="http://schemas.microsoft.com/sharepoint/v3">2000-01-01T08:00:00+00:00</PublishingStartDate>
  </documentManagement>
</p:properties>
</file>

<file path=customXml/itemProps1.xml><?xml version="1.0" encoding="utf-8"?>
<ds:datastoreItem xmlns:ds="http://schemas.openxmlformats.org/officeDocument/2006/customXml" ds:itemID="{E7F898CC-13F8-471E-88EA-EFAA80FECF4A}"/>
</file>

<file path=customXml/itemProps2.xml><?xml version="1.0" encoding="utf-8"?>
<ds:datastoreItem xmlns:ds="http://schemas.openxmlformats.org/officeDocument/2006/customXml" ds:itemID="{DB64BE99-A1EC-4F2B-AEAD-BDEF7B3D6357}"/>
</file>

<file path=customXml/itemProps3.xml><?xml version="1.0" encoding="utf-8"?>
<ds:datastoreItem xmlns:ds="http://schemas.openxmlformats.org/officeDocument/2006/customXml" ds:itemID="{D9F50A16-2F0A-48CD-98C8-4E4AE3627974}"/>
</file>

<file path=docProps/app.xml><?xml version="1.0" encoding="utf-8"?>
<Properties xmlns="http://schemas.openxmlformats.org/officeDocument/2006/extended-properties" xmlns:vt="http://schemas.openxmlformats.org/officeDocument/2006/docPropsVTypes">
  <Template>MSR_PPT template_07_light</Template>
  <TotalTime>6899</TotalTime>
  <Words>3776</Words>
  <Application>Microsoft Office PowerPoint</Application>
  <PresentationFormat>On-screen Show (4:3)</PresentationFormat>
  <Paragraphs>755</Paragraphs>
  <Slides>75</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MSR_PPT template_07_light</vt:lpstr>
      <vt:lpstr>Equation</vt:lpstr>
      <vt:lpstr>Satisfiability Modulo Theories solvers in  Program Analysis and Verification </vt:lpstr>
      <vt:lpstr>Overview of the lectures</vt:lpstr>
      <vt:lpstr>Summary of Day 1</vt:lpstr>
      <vt:lpstr>Summary of Day 2</vt:lpstr>
      <vt:lpstr>Summary of Day 3</vt:lpstr>
      <vt:lpstr>Summary of Day 4</vt:lpstr>
      <vt:lpstr>Summary of Day 5</vt:lpstr>
      <vt:lpstr>Slide 8</vt:lpstr>
      <vt:lpstr>Domains from programs</vt:lpstr>
      <vt:lpstr>Satisfiability Modulo Theories (SMT)</vt:lpstr>
      <vt:lpstr>Slide 11</vt:lpstr>
      <vt:lpstr>Program Verification</vt:lpstr>
      <vt:lpstr>Z3 &amp; Program Verification</vt:lpstr>
      <vt:lpstr>Test case generation</vt:lpstr>
      <vt:lpstr>Z3 &amp; Test case generation</vt:lpstr>
      <vt:lpstr>Static Driver Verifier </vt:lpstr>
      <vt:lpstr>Z3 &amp; Static Driver Verifier</vt:lpstr>
      <vt:lpstr>More applications</vt:lpstr>
      <vt:lpstr>Slide 19</vt:lpstr>
      <vt:lpstr>Acknowledgment</vt:lpstr>
      <vt:lpstr>Questions are allowed</vt:lpstr>
      <vt:lpstr>Language of logic - summary</vt:lpstr>
      <vt:lpstr>Language: Signatures</vt:lpstr>
      <vt:lpstr>Language: Terms</vt:lpstr>
      <vt:lpstr>Language: Atomic Formulas</vt:lpstr>
      <vt:lpstr>Language: Quantifier free formulas</vt:lpstr>
      <vt:lpstr>Language: Formulas</vt:lpstr>
      <vt:lpstr>Theories</vt:lpstr>
      <vt:lpstr>Models (Semantics)</vt:lpstr>
      <vt:lpstr>T-Satisfiability </vt:lpstr>
      <vt:lpstr>T-Validity</vt:lpstr>
      <vt:lpstr>Checking validity</vt:lpstr>
      <vt:lpstr>Checking Validity – the morale</vt:lpstr>
      <vt:lpstr>Clauses – CNF conversion</vt:lpstr>
      <vt:lpstr>Clauses – CNF conversion</vt:lpstr>
      <vt:lpstr>Clauses – CNF conversion</vt:lpstr>
      <vt:lpstr>Clauses - CNF</vt:lpstr>
      <vt:lpstr>Slide 38</vt:lpstr>
      <vt:lpstr>Breakthrough in SAT solving</vt:lpstr>
      <vt:lpstr>DPLL - classique</vt:lpstr>
      <vt:lpstr>DPLL - example</vt:lpstr>
      <vt:lpstr>DPLL - example</vt:lpstr>
      <vt:lpstr>DPLL - example</vt:lpstr>
      <vt:lpstr>DPLL - example</vt:lpstr>
      <vt:lpstr>DPLL - example</vt:lpstr>
      <vt:lpstr>DPLL - example</vt:lpstr>
      <vt:lpstr>DPLL – learning</vt:lpstr>
      <vt:lpstr>Modern DPLL – as transitions</vt:lpstr>
      <vt:lpstr>Modern DPLL – as transitions</vt:lpstr>
      <vt:lpstr>Modern DPLL – as transitions</vt:lpstr>
      <vt:lpstr>Modern DPLL - implementation</vt:lpstr>
      <vt:lpstr>Modern DPLL - implementation</vt:lpstr>
      <vt:lpstr>Modern DPLL - implementation</vt:lpstr>
      <vt:lpstr>Modern DPLL - implementation</vt:lpstr>
      <vt:lpstr>Modern DPLL - implementation</vt:lpstr>
      <vt:lpstr>Modern DPLL - tuning</vt:lpstr>
      <vt:lpstr>Slide 57</vt:lpstr>
      <vt:lpstr>Main features</vt:lpstr>
      <vt:lpstr>Web</vt:lpstr>
      <vt:lpstr>Supporting material</vt:lpstr>
      <vt:lpstr>Z3: Core System Components</vt:lpstr>
      <vt:lpstr>Example: C API </vt:lpstr>
      <vt:lpstr>Example: SMT-LIB</vt:lpstr>
      <vt:lpstr>SMT-LIB syntax – basics</vt:lpstr>
      <vt:lpstr>SMT-LIB syntax - basics</vt:lpstr>
      <vt:lpstr>SMT-LIB – encodings</vt:lpstr>
      <vt:lpstr>Quantifiers</vt:lpstr>
      <vt:lpstr>Using the Z3 (managed) API</vt:lpstr>
      <vt:lpstr>Using the Z3 (managed) API</vt:lpstr>
      <vt:lpstr>Enumerating models</vt:lpstr>
      <vt:lpstr>Enumerating models</vt:lpstr>
      <vt:lpstr>Enumerating models</vt:lpstr>
      <vt:lpstr>Push, Pop</vt:lpstr>
      <vt:lpstr>Push, Pop – but reuse search</vt:lpstr>
      <vt:lpstr>Slide 75</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Colleen Nelson</dc:creator>
  <dc:description>Template: Mark Johnson, Silver Fox Productions Inc.
Formatting:
Event Date:
Event Location:
Audience:</dc:description>
  <cp:lastModifiedBy>Nikolaj Bjorner</cp:lastModifiedBy>
  <cp:revision>280</cp:revision>
  <dcterms:created xsi:type="dcterms:W3CDTF">2007-07-26T21:26:45Z</dcterms:created>
  <dcterms:modified xsi:type="dcterms:W3CDTF">2008-10-16T19:09:40Z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0x01010078CC6EB42EF67047A278C6E580679852</vt:lpwstr>
  </property>
</Properties>
</file>